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7" r:id="rId2"/>
    <p:sldId id="571" r:id="rId3"/>
    <p:sldId id="572" r:id="rId4"/>
    <p:sldId id="810" r:id="rId5"/>
    <p:sldId id="1127" r:id="rId6"/>
    <p:sldId id="1155" r:id="rId7"/>
    <p:sldId id="1156" r:id="rId8"/>
    <p:sldId id="1110" r:id="rId9"/>
    <p:sldId id="555" r:id="rId10"/>
    <p:sldId id="1138" r:id="rId11"/>
    <p:sldId id="1137" r:id="rId12"/>
    <p:sldId id="1119" r:id="rId13"/>
    <p:sldId id="1120" r:id="rId14"/>
    <p:sldId id="1121" r:id="rId15"/>
    <p:sldId id="1136" r:id="rId16"/>
    <p:sldId id="1122" r:id="rId17"/>
    <p:sldId id="616" r:id="rId18"/>
    <p:sldId id="643" r:id="rId19"/>
    <p:sldId id="642" r:id="rId20"/>
    <p:sldId id="617" r:id="rId21"/>
    <p:sldId id="640" r:id="rId22"/>
    <p:sldId id="618" r:id="rId23"/>
    <p:sldId id="648" r:id="rId24"/>
    <p:sldId id="619" r:id="rId25"/>
    <p:sldId id="1117" r:id="rId26"/>
    <p:sldId id="1135" r:id="rId27"/>
    <p:sldId id="1139" r:id="rId28"/>
    <p:sldId id="1141" r:id="rId29"/>
    <p:sldId id="1152" r:id="rId30"/>
    <p:sldId id="1153" r:id="rId31"/>
    <p:sldId id="1107" r:id="rId32"/>
    <p:sldId id="1142" r:id="rId33"/>
    <p:sldId id="1109" r:id="rId34"/>
    <p:sldId id="1146" r:id="rId35"/>
    <p:sldId id="1144" r:id="rId36"/>
    <p:sldId id="1108" r:id="rId37"/>
    <p:sldId id="1145" r:id="rId38"/>
    <p:sldId id="1154" r:id="rId39"/>
    <p:sldId id="1134" r:id="rId40"/>
    <p:sldId id="1129" r:id="rId41"/>
    <p:sldId id="1149" r:id="rId42"/>
    <p:sldId id="1150" r:id="rId43"/>
    <p:sldId id="82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4E8F00"/>
    <a:srgbClr val="0432FF"/>
    <a:srgbClr val="FF40FF"/>
    <a:srgbClr val="008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p:restoredTop sz="79795"/>
  </p:normalViewPr>
  <p:slideViewPr>
    <p:cSldViewPr snapToGrid="0" snapToObjects="1">
      <p:cViewPr varScale="1">
        <p:scale>
          <a:sx n="100" d="100"/>
          <a:sy n="100" d="100"/>
        </p:scale>
        <p:origin x="15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0FE0F-B2E0-9540-AB38-7CB2CC0F95C1}" type="datetimeFigureOut">
              <a:rPr lang="en-US" smtClean="0"/>
              <a:t>5/29/26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A3F9E-2E80-6F4C-A2AE-B0E11F895290}" type="slidenum">
              <a:rPr lang="en-US" smtClean="0"/>
              <a:t>‹#›</a:t>
            </a:fld>
            <a:endParaRPr lang="en-US"/>
          </a:p>
        </p:txBody>
      </p:sp>
    </p:spTree>
    <p:extLst>
      <p:ext uri="{BB962C8B-B14F-4D97-AF65-F5344CB8AC3E}">
        <p14:creationId xmlns:p14="http://schemas.microsoft.com/office/powerpoint/2010/main" val="2978893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It’s great to be back at SLAC.</a:t>
            </a:r>
          </a:p>
          <a:p>
            <a:r>
              <a:rPr lang="en-US" dirty="0"/>
              <a:t>This talk is is based on a series of papers written with various subsets of these people. While the purpose of these papers was in the context of e/m and gravitational waves emitted by interacting massive bodies, </a:t>
            </a:r>
          </a:p>
          <a:p>
            <a:r>
              <a:rPr lang="en-US" dirty="0"/>
              <a:t>the methods and results used are perhaps of a broader interest. </a:t>
            </a:r>
          </a:p>
          <a:p>
            <a:endParaRPr lang="en-US" dirty="0"/>
          </a:p>
          <a:p>
            <a:r>
              <a:rPr lang="en-US" dirty="0"/>
              <a:t>Just to set the expectations – I will not attempt to solve the old problem of finding a consistent theory if HS particles. The FTs I’ll describe are valid in a very limited setting, which will hopefully be clear.</a:t>
            </a:r>
          </a:p>
        </p:txBody>
      </p:sp>
      <p:sp>
        <p:nvSpPr>
          <p:cNvPr id="4" name="Slide Number Placeholder 3"/>
          <p:cNvSpPr>
            <a:spLocks noGrp="1"/>
          </p:cNvSpPr>
          <p:nvPr>
            <p:ph type="sldNum" sz="quarter" idx="5"/>
          </p:nvPr>
        </p:nvSpPr>
        <p:spPr/>
        <p:txBody>
          <a:bodyPr/>
          <a:lstStyle/>
          <a:p>
            <a:fld id="{73AA3F9E-2E80-6F4C-A2AE-B0E11F895290}" type="slidenum">
              <a:rPr lang="en-US" smtClean="0"/>
              <a:t>1</a:t>
            </a:fld>
            <a:endParaRPr lang="en-US"/>
          </a:p>
        </p:txBody>
      </p:sp>
    </p:spTree>
    <p:extLst>
      <p:ext uri="{BB962C8B-B14F-4D97-AF65-F5344CB8AC3E}">
        <p14:creationId xmlns:p14="http://schemas.microsoft.com/office/powerpoint/2010/main" val="236386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Spin vector has 0 dispersion in the large spin limit</a:t>
            </a:r>
            <a:endParaRPr lang="en-US" dirty="0"/>
          </a:p>
        </p:txBody>
      </p:sp>
      <p:sp>
        <p:nvSpPr>
          <p:cNvPr id="4" name="Slide Number Placeholder 3"/>
          <p:cNvSpPr>
            <a:spLocks noGrp="1"/>
          </p:cNvSpPr>
          <p:nvPr>
            <p:ph type="sldNum" sz="quarter" idx="10"/>
          </p:nvPr>
        </p:nvSpPr>
        <p:spPr/>
        <p:txBody>
          <a:bodyPr/>
          <a:lstStyle/>
          <a:p>
            <a:fld id="{80911F36-0017-F84A-ABCC-A5A86588C6E2}" type="slidenum">
              <a:rPr lang="en-US" smtClean="0"/>
              <a:t>10</a:t>
            </a:fld>
            <a:endParaRPr lang="en-US"/>
          </a:p>
        </p:txBody>
      </p:sp>
    </p:spTree>
    <p:extLst>
      <p:ext uri="{BB962C8B-B14F-4D97-AF65-F5344CB8AC3E}">
        <p14:creationId xmlns:p14="http://schemas.microsoft.com/office/powerpoint/2010/main" val="83985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Spin vector has 0 dispersion in the large spin limit</a:t>
            </a:r>
            <a:endParaRPr lang="en-US" dirty="0"/>
          </a:p>
        </p:txBody>
      </p:sp>
      <p:sp>
        <p:nvSpPr>
          <p:cNvPr id="4" name="Slide Number Placeholder 3"/>
          <p:cNvSpPr>
            <a:spLocks noGrp="1"/>
          </p:cNvSpPr>
          <p:nvPr>
            <p:ph type="sldNum" sz="quarter" idx="10"/>
          </p:nvPr>
        </p:nvSpPr>
        <p:spPr/>
        <p:txBody>
          <a:bodyPr/>
          <a:lstStyle/>
          <a:p>
            <a:fld id="{80911F36-0017-F84A-ABCC-A5A86588C6E2}" type="slidenum">
              <a:rPr lang="en-US" smtClean="0"/>
              <a:t>11</a:t>
            </a:fld>
            <a:endParaRPr lang="en-US"/>
          </a:p>
        </p:txBody>
      </p:sp>
    </p:spTree>
    <p:extLst>
      <p:ext uri="{BB962C8B-B14F-4D97-AF65-F5344CB8AC3E}">
        <p14:creationId xmlns:p14="http://schemas.microsoft.com/office/powerpoint/2010/main" val="8513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12</a:t>
            </a:fld>
            <a:endParaRPr lang="en-US"/>
          </a:p>
        </p:txBody>
      </p:sp>
    </p:spTree>
    <p:extLst>
      <p:ext uri="{BB962C8B-B14F-4D97-AF65-F5344CB8AC3E}">
        <p14:creationId xmlns:p14="http://schemas.microsoft.com/office/powerpoint/2010/main" val="105992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kinematics and representation theory. </a:t>
            </a:r>
          </a:p>
          <a:p>
            <a:r>
              <a:rPr lang="en-US" dirty="0"/>
              <a:t>To figure out the dynamics of these states, we’ll let them interact with EM fields. Extension to gravity is </a:t>
            </a:r>
            <a:r>
              <a:rPr lang="en-US" dirty="0" err="1"/>
              <a:t>straightforwards</a:t>
            </a:r>
            <a:r>
              <a:rPr lang="en-US" dirty="0"/>
              <a:t>, with one additional consistency check.</a:t>
            </a:r>
          </a:p>
        </p:txBody>
      </p:sp>
      <p:sp>
        <p:nvSpPr>
          <p:cNvPr id="4" name="Slide Number Placeholder 3"/>
          <p:cNvSpPr>
            <a:spLocks noGrp="1"/>
          </p:cNvSpPr>
          <p:nvPr>
            <p:ph type="sldNum" sz="quarter" idx="5"/>
          </p:nvPr>
        </p:nvSpPr>
        <p:spPr/>
        <p:txBody>
          <a:bodyPr/>
          <a:lstStyle/>
          <a:p>
            <a:fld id="{CCB86E02-7B31-C54A-B5E0-25A303C99BE7}" type="slidenum">
              <a:rPr lang="en-US" smtClean="0"/>
              <a:t>13</a:t>
            </a:fld>
            <a:endParaRPr lang="en-US"/>
          </a:p>
        </p:txBody>
      </p:sp>
    </p:spTree>
    <p:extLst>
      <p:ext uri="{BB962C8B-B14F-4D97-AF65-F5344CB8AC3E}">
        <p14:creationId xmlns:p14="http://schemas.microsoft.com/office/powerpoint/2010/main" val="3207515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14</a:t>
            </a:fld>
            <a:endParaRPr lang="en-US"/>
          </a:p>
        </p:txBody>
      </p:sp>
    </p:spTree>
    <p:extLst>
      <p:ext uri="{BB962C8B-B14F-4D97-AF65-F5344CB8AC3E}">
        <p14:creationId xmlns:p14="http://schemas.microsoft.com/office/powerpoint/2010/main" val="2166101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Implementing them in a free </a:t>
            </a:r>
            <a:r>
              <a:rPr lang="en-US" dirty="0" err="1"/>
              <a:t>Lagrangian</a:t>
            </a:r>
            <a:r>
              <a:rPr lang="en-US" dirty="0"/>
              <a:t> requires s auxiliary fields, all of which will couple to gravity</a:t>
            </a:r>
          </a:p>
          <a:p>
            <a:endParaRPr lang="en-US" dirty="0"/>
          </a:p>
          <a:p>
            <a:r>
              <a:rPr lang="en-US" dirty="0"/>
              <a:t>Symmetry trivializes trace condition</a:t>
            </a:r>
          </a:p>
        </p:txBody>
      </p:sp>
      <p:sp>
        <p:nvSpPr>
          <p:cNvPr id="4" name="Slide Number Placeholder 3"/>
          <p:cNvSpPr>
            <a:spLocks noGrp="1"/>
          </p:cNvSpPr>
          <p:nvPr>
            <p:ph type="sldNum" sz="quarter" idx="10"/>
          </p:nvPr>
        </p:nvSpPr>
        <p:spPr/>
        <p:txBody>
          <a:bodyPr/>
          <a:lstStyle/>
          <a:p>
            <a:fld id="{80911F36-0017-F84A-ABCC-A5A86588C6E2}" type="slidenum">
              <a:rPr lang="en-US" smtClean="0"/>
              <a:t>15</a:t>
            </a:fld>
            <a:endParaRPr lang="en-US"/>
          </a:p>
        </p:txBody>
      </p:sp>
    </p:spTree>
    <p:extLst>
      <p:ext uri="{BB962C8B-B14F-4D97-AF65-F5344CB8AC3E}">
        <p14:creationId xmlns:p14="http://schemas.microsoft.com/office/powerpoint/2010/main" val="80068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Implementing them in a free </a:t>
            </a:r>
            <a:r>
              <a:rPr lang="en-US" dirty="0" err="1"/>
              <a:t>Lagrangian</a:t>
            </a:r>
            <a:r>
              <a:rPr lang="en-US" dirty="0"/>
              <a:t> requires s auxiliary fields, all of which will couple to gravity</a:t>
            </a:r>
          </a:p>
          <a:p>
            <a:endParaRPr lang="en-US" dirty="0"/>
          </a:p>
          <a:p>
            <a:r>
              <a:rPr lang="en-US" dirty="0"/>
              <a:t>Symmetry trivializes trace condition</a:t>
            </a:r>
          </a:p>
        </p:txBody>
      </p:sp>
      <p:sp>
        <p:nvSpPr>
          <p:cNvPr id="4" name="Slide Number Placeholder 3"/>
          <p:cNvSpPr>
            <a:spLocks noGrp="1"/>
          </p:cNvSpPr>
          <p:nvPr>
            <p:ph type="sldNum" sz="quarter" idx="10"/>
          </p:nvPr>
        </p:nvSpPr>
        <p:spPr/>
        <p:txBody>
          <a:bodyPr/>
          <a:lstStyle/>
          <a:p>
            <a:fld id="{80911F36-0017-F84A-ABCC-A5A86588C6E2}" type="slidenum">
              <a:rPr lang="en-US" smtClean="0"/>
              <a:t>16</a:t>
            </a:fld>
            <a:endParaRPr lang="en-US"/>
          </a:p>
        </p:txBody>
      </p:sp>
    </p:spTree>
    <p:extLst>
      <p:ext uri="{BB962C8B-B14F-4D97-AF65-F5344CB8AC3E}">
        <p14:creationId xmlns:p14="http://schemas.microsoft.com/office/powerpoint/2010/main" val="66376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17</a:t>
            </a:fld>
            <a:endParaRPr lang="en-US"/>
          </a:p>
        </p:txBody>
      </p:sp>
    </p:spTree>
    <p:extLst>
      <p:ext uri="{BB962C8B-B14F-4D97-AF65-F5344CB8AC3E}">
        <p14:creationId xmlns:p14="http://schemas.microsoft.com/office/powerpoint/2010/main" val="328998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18</a:t>
            </a:fld>
            <a:endParaRPr lang="en-US"/>
          </a:p>
        </p:txBody>
      </p:sp>
    </p:spTree>
    <p:extLst>
      <p:ext uri="{BB962C8B-B14F-4D97-AF65-F5344CB8AC3E}">
        <p14:creationId xmlns:p14="http://schemas.microsoft.com/office/powerpoint/2010/main" val="673052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 description of gravitational interactions has been known for more than 100 years, we are still working on understanding them, especially in regimes in which they are not weak, even at the classical level.</a:t>
            </a:r>
          </a:p>
          <a:p>
            <a:endParaRPr lang="en-US" dirty="0"/>
          </a:p>
          <a:p>
            <a:r>
              <a:rPr lang="en-US" dirty="0"/>
              <a:t>….</a:t>
            </a:r>
          </a:p>
          <a:p>
            <a:endParaRPr lang="en-US" dirty="0"/>
          </a:p>
          <a:p>
            <a:r>
              <a:rPr lang="en-US" dirty="0"/>
              <a:t>Many instances in which such a cycle led to a lot of progress, e.g. N=4 </a:t>
            </a:r>
            <a:r>
              <a:rPr lang="en-US" dirty="0" err="1"/>
              <a:t>sYM</a:t>
            </a:r>
            <a:r>
              <a:rPr lang="en-US" dirty="0"/>
              <a:t> theory, in the planar limit, N=8 supergravity, etc.</a:t>
            </a:r>
          </a:p>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19</a:t>
            </a:fld>
            <a:endParaRPr lang="en-US"/>
          </a:p>
        </p:txBody>
      </p:sp>
    </p:spTree>
    <p:extLst>
      <p:ext uri="{BB962C8B-B14F-4D97-AF65-F5344CB8AC3E}">
        <p14:creationId xmlns:p14="http://schemas.microsoft.com/office/powerpoint/2010/main" val="268175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begin with a few questions:</a:t>
            </a:r>
          </a:p>
          <a:p>
            <a:r>
              <a:rPr lang="en-US" dirty="0"/>
              <a:t>….</a:t>
            </a:r>
          </a:p>
          <a:p>
            <a:r>
              <a:rPr lang="en-US" dirty="0"/>
              <a:t>For elementary particles of low spin is of course positive; and their spin is of the order of Plank’s constant.  But what about particles or bodies with large/macroscopic spin. Pick a basketball and spin it, it has macroscopic spin, and from far away it looks </a:t>
            </a:r>
            <a:r>
              <a:rPr lang="en-US" dirty="0" err="1"/>
              <a:t>pointlike</a:t>
            </a:r>
            <a:r>
              <a:rPr lang="en-US" dirty="0"/>
              <a:t>. </a:t>
            </a:r>
          </a:p>
          <a:p>
            <a:endParaRPr lang="en-US" dirty="0"/>
          </a:p>
          <a:p>
            <a:r>
              <a:rPr lang="en-US" dirty="0"/>
              <a:t>Of course, such bodies are not exactly quantum mechanical; so a downgrade of this question asks about the existence of an effective field theory that describes such heavy classical spinning bodies. Such an EFT naturally has a piece describing </a:t>
            </a:r>
            <a:r>
              <a:rPr lang="en-US" dirty="0" err="1"/>
              <a:t>pointline</a:t>
            </a:r>
            <a:r>
              <a:rPr lang="en-US" dirty="0"/>
              <a:t> bodies, which is then </a:t>
            </a:r>
            <a:r>
              <a:rPr lang="en-US" dirty="0" err="1"/>
              <a:t>systematicaliy</a:t>
            </a:r>
            <a:r>
              <a:rPr lang="en-US" dirty="0"/>
              <a:t> corrected to account for finite size effects.</a:t>
            </a:r>
          </a:p>
          <a:p>
            <a:endParaRPr lang="en-US" dirty="0"/>
          </a:p>
          <a:p>
            <a:r>
              <a:rPr lang="en-US" dirty="0"/>
              <a:t>Among the classical spinning bodies there is a very special one – the Kerr black hole – because it has a certain degree of uniqueness. From a GR point of view it is described only by its mass and its spin.</a:t>
            </a:r>
          </a:p>
          <a:p>
            <a:r>
              <a:rPr lang="en-US" dirty="0"/>
              <a:t>What might it be from a QFT point of view? Schwarzschild BH is simple and it turns out that a minimally-coupled scalar field describes it. But a </a:t>
            </a:r>
            <a:r>
              <a:rPr lang="en-US" dirty="0" err="1"/>
              <a:t>kerr</a:t>
            </a:r>
            <a:r>
              <a:rPr lang="en-US" dirty="0"/>
              <a:t> BH – and in fact any spinning body – has spin-induced multipoles.  </a:t>
            </a:r>
          </a:p>
          <a:p>
            <a:r>
              <a:rPr lang="en-US" dirty="0"/>
              <a:t>What singles out the Kerr black hole? </a:t>
            </a:r>
          </a:p>
          <a:p>
            <a:endParaRPr lang="en-US" dirty="0"/>
          </a:p>
        </p:txBody>
      </p:sp>
      <p:sp>
        <p:nvSpPr>
          <p:cNvPr id="4" name="Slide Number Placeholder 3"/>
          <p:cNvSpPr>
            <a:spLocks noGrp="1"/>
          </p:cNvSpPr>
          <p:nvPr>
            <p:ph type="sldNum" sz="quarter" idx="10"/>
          </p:nvPr>
        </p:nvSpPr>
        <p:spPr/>
        <p:txBody>
          <a:bodyPr/>
          <a:lstStyle/>
          <a:p>
            <a:fld id="{80911F36-0017-F84A-ABCC-A5A86588C6E2}" type="slidenum">
              <a:rPr lang="en-US" smtClean="0"/>
              <a:t>2</a:t>
            </a:fld>
            <a:endParaRPr lang="en-US"/>
          </a:p>
        </p:txBody>
      </p:sp>
    </p:spTree>
    <p:extLst>
      <p:ext uri="{BB962C8B-B14F-4D97-AF65-F5344CB8AC3E}">
        <p14:creationId xmlns:p14="http://schemas.microsoft.com/office/powerpoint/2010/main" val="261879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Calculations are straightforward; of course, to talk about 3-point amplitudes we need to think of momenta as complex, but that ‘s a minor inconvenience</a:t>
            </a:r>
          </a:p>
          <a:p>
            <a:endParaRPr lang="en-US" dirty="0"/>
          </a:p>
          <a:p>
            <a:endParaRPr lang="en-US" dirty="0"/>
          </a:p>
          <a:p>
            <a:r>
              <a:rPr lang="en-US" dirty="0"/>
              <a:t>Imposing transversality commutes with calculations</a:t>
            </a:r>
          </a:p>
          <a:p>
            <a:endParaRPr lang="en-US" dirty="0"/>
          </a:p>
          <a:p>
            <a:r>
              <a:rPr lang="en-US" dirty="0"/>
              <a:t>I is a reflection of the unphysical nature of the lower-spin states in FT1. Oddly, one can think of this as 2 bad things cancelling each other out: wrong sign kinetic terms and complex couplings.</a:t>
            </a:r>
          </a:p>
          <a:p>
            <a:endParaRPr lang="en-US" dirty="0"/>
          </a:p>
          <a:p>
            <a:r>
              <a:rPr lang="en-US" dirty="0"/>
              <a:t>This is 3 points; perhaps it’s too trivial. One may guess that if we glue 2 of these into a 2-&gt;2 matter amplitude the same </a:t>
            </a:r>
            <a:r>
              <a:rPr lang="en-US" dirty="0" err="1"/>
              <a:t>shuld</a:t>
            </a:r>
            <a:r>
              <a:rPr lang="en-US" dirty="0"/>
              <a:t> be true – and it is!</a:t>
            </a:r>
          </a:p>
        </p:txBody>
      </p:sp>
      <p:sp>
        <p:nvSpPr>
          <p:cNvPr id="4" name="Slide Number Placeholder 3"/>
          <p:cNvSpPr>
            <a:spLocks noGrp="1"/>
          </p:cNvSpPr>
          <p:nvPr>
            <p:ph type="sldNum" sz="quarter" idx="5"/>
          </p:nvPr>
        </p:nvSpPr>
        <p:spPr/>
        <p:txBody>
          <a:bodyPr/>
          <a:lstStyle/>
          <a:p>
            <a:fld id="{CCB86E02-7B31-C54A-B5E0-25A303C99BE7}" type="slidenum">
              <a:rPr lang="en-US" smtClean="0"/>
              <a:t>20</a:t>
            </a:fld>
            <a:endParaRPr lang="en-US"/>
          </a:p>
        </p:txBody>
      </p:sp>
    </p:spTree>
    <p:extLst>
      <p:ext uri="{BB962C8B-B14F-4D97-AF65-F5344CB8AC3E}">
        <p14:creationId xmlns:p14="http://schemas.microsoft.com/office/powerpoint/2010/main" val="381398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Same map of WC, as advertised. The more nontrivial part is that this relation continues also to the classical part of the 1-loop 2-body amplitude.</a:t>
            </a:r>
          </a:p>
          <a:p>
            <a:pPr marL="171450" indent="-171450">
              <a:buFontTx/>
              <a:buChar char="-"/>
            </a:pPr>
            <a:r>
              <a:rPr lang="en-US" dirty="0"/>
              <a:t>We didn’t look at higher orders, but expect that it will continue.</a:t>
            </a:r>
          </a:p>
        </p:txBody>
      </p:sp>
      <p:sp>
        <p:nvSpPr>
          <p:cNvPr id="4" name="Slide Number Placeholder 3"/>
          <p:cNvSpPr>
            <a:spLocks noGrp="1"/>
          </p:cNvSpPr>
          <p:nvPr>
            <p:ph type="sldNum" sz="quarter" idx="5"/>
          </p:nvPr>
        </p:nvSpPr>
        <p:spPr/>
        <p:txBody>
          <a:bodyPr/>
          <a:lstStyle/>
          <a:p>
            <a:fld id="{CCB86E02-7B31-C54A-B5E0-25A303C99BE7}" type="slidenum">
              <a:rPr lang="en-US" smtClean="0"/>
              <a:t>21</a:t>
            </a:fld>
            <a:endParaRPr lang="en-US"/>
          </a:p>
        </p:txBody>
      </p:sp>
    </p:spTree>
    <p:extLst>
      <p:ext uri="{BB962C8B-B14F-4D97-AF65-F5344CB8AC3E}">
        <p14:creationId xmlns:p14="http://schemas.microsoft.com/office/powerpoint/2010/main" val="2804320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22</a:t>
            </a:fld>
            <a:endParaRPr lang="en-US"/>
          </a:p>
        </p:txBody>
      </p:sp>
    </p:spTree>
    <p:extLst>
      <p:ext uri="{BB962C8B-B14F-4D97-AF65-F5344CB8AC3E}">
        <p14:creationId xmlns:p14="http://schemas.microsoft.com/office/powerpoint/2010/main" val="1872492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 description of gravitational interactions has been known for more than 100 years, we are still working on understanding them, especially in regimes in which they are not weak, even at the classical level.</a:t>
            </a:r>
          </a:p>
          <a:p>
            <a:endParaRPr lang="en-US" dirty="0"/>
          </a:p>
          <a:p>
            <a:r>
              <a:rPr lang="en-US" dirty="0"/>
              <a:t>….</a:t>
            </a:r>
          </a:p>
          <a:p>
            <a:endParaRPr lang="en-US" dirty="0"/>
          </a:p>
          <a:p>
            <a:r>
              <a:rPr lang="en-US" dirty="0"/>
              <a:t>Many instances in which such a cycle led to a lot of progress, e.g. N=4 </a:t>
            </a:r>
            <a:r>
              <a:rPr lang="en-US" dirty="0" err="1"/>
              <a:t>sYM</a:t>
            </a:r>
            <a:r>
              <a:rPr lang="en-US" dirty="0"/>
              <a:t> theory, in the planar limit, N=8 supergravity, etc.</a:t>
            </a:r>
          </a:p>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23</a:t>
            </a:fld>
            <a:endParaRPr lang="en-US"/>
          </a:p>
        </p:txBody>
      </p:sp>
    </p:spTree>
    <p:extLst>
      <p:ext uri="{BB962C8B-B14F-4D97-AF65-F5344CB8AC3E}">
        <p14:creationId xmlns:p14="http://schemas.microsoft.com/office/powerpoint/2010/main" val="1925427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 description of gravitational interactions has been known for more than 100 years, we are still working on understanding them, especially in regimes in which they are not weak, even at the classical level.</a:t>
            </a:r>
          </a:p>
          <a:p>
            <a:endParaRPr lang="en-US" dirty="0"/>
          </a:p>
          <a:p>
            <a:r>
              <a:rPr lang="en-US" dirty="0"/>
              <a:t>….</a:t>
            </a:r>
          </a:p>
          <a:p>
            <a:endParaRPr lang="en-US" dirty="0"/>
          </a:p>
          <a:p>
            <a:r>
              <a:rPr lang="en-US" dirty="0"/>
              <a:t>Many instances in which such a cycle led to a lot of progress, e.g. N=4 </a:t>
            </a:r>
            <a:r>
              <a:rPr lang="en-US" dirty="0" err="1"/>
              <a:t>sYM</a:t>
            </a:r>
            <a:r>
              <a:rPr lang="en-US" dirty="0"/>
              <a:t> theory, in the planar limit, N=8 supergravity, etc.</a:t>
            </a:r>
          </a:p>
          <a:p>
            <a:endParaRPr lang="en-US" dirty="0"/>
          </a:p>
          <a:p>
            <a:endParaRPr lang="en-US" dirty="0"/>
          </a:p>
        </p:txBody>
      </p:sp>
      <p:sp>
        <p:nvSpPr>
          <p:cNvPr id="4" name="Slide Number Placeholder 3"/>
          <p:cNvSpPr>
            <a:spLocks noGrp="1"/>
          </p:cNvSpPr>
          <p:nvPr>
            <p:ph type="sldNum" sz="quarter" idx="5"/>
          </p:nvPr>
        </p:nvSpPr>
        <p:spPr/>
        <p:txBody>
          <a:bodyPr/>
          <a:lstStyle/>
          <a:p>
            <a:fld id="{CCB86E02-7B31-C54A-B5E0-25A303C99BE7}" type="slidenum">
              <a:rPr lang="en-US" smtClean="0"/>
              <a:t>24</a:t>
            </a:fld>
            <a:endParaRPr lang="en-US"/>
          </a:p>
        </p:txBody>
      </p:sp>
    </p:spTree>
    <p:extLst>
      <p:ext uri="{BB962C8B-B14F-4D97-AF65-F5344CB8AC3E}">
        <p14:creationId xmlns:p14="http://schemas.microsoft.com/office/powerpoint/2010/main" val="2619842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Replacing EM w gravity does not bring any further conceptual challenges; it does bring technical ones – because gravity is complicated.</a:t>
            </a:r>
          </a:p>
          <a:p>
            <a:endParaRPr lang="en-US" baseline="0" dirty="0"/>
          </a:p>
          <a:p>
            <a:r>
              <a:rPr lang="en-US" baseline="0" dirty="0"/>
              <a:t>There is one constraint though – we should expect that the boost part of the unconstrained spin tensor should not modify the </a:t>
            </a:r>
            <a:r>
              <a:rPr lang="en-US" baseline="0" dirty="0" err="1"/>
              <a:t>splin</a:t>
            </a:r>
            <a:r>
              <a:rPr lang="en-US" baseline="0" dirty="0"/>
              <a:t>-orbit coupling, which is governed by the minimal </a:t>
            </a:r>
            <a:r>
              <a:rPr lang="en-US" baseline="0" dirty="0" err="1"/>
              <a:t>couping</a:t>
            </a:r>
            <a:r>
              <a:rPr lang="en-US" baseline="0" dirty="0"/>
              <a:t>.</a:t>
            </a:r>
          </a:p>
        </p:txBody>
      </p:sp>
      <p:sp>
        <p:nvSpPr>
          <p:cNvPr id="4" name="Slide Number Placeholder 3"/>
          <p:cNvSpPr>
            <a:spLocks noGrp="1"/>
          </p:cNvSpPr>
          <p:nvPr>
            <p:ph type="sldNum" sz="quarter" idx="10"/>
          </p:nvPr>
        </p:nvSpPr>
        <p:spPr/>
        <p:txBody>
          <a:bodyPr/>
          <a:lstStyle/>
          <a:p>
            <a:fld id="{80911F36-0017-F84A-ABCC-A5A86588C6E2}" type="slidenum">
              <a:rPr lang="en-US" smtClean="0"/>
              <a:t>25</a:t>
            </a:fld>
            <a:endParaRPr lang="en-US"/>
          </a:p>
        </p:txBody>
      </p:sp>
    </p:spTree>
    <p:extLst>
      <p:ext uri="{BB962C8B-B14F-4D97-AF65-F5344CB8AC3E}">
        <p14:creationId xmlns:p14="http://schemas.microsoft.com/office/powerpoint/2010/main" val="547119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Implementing them in a free </a:t>
            </a:r>
            <a:r>
              <a:rPr lang="en-US" dirty="0" err="1"/>
              <a:t>Lagrangian</a:t>
            </a:r>
            <a:r>
              <a:rPr lang="en-US" dirty="0"/>
              <a:t> requires s auxiliary fields, all of which will couple to gravity</a:t>
            </a:r>
          </a:p>
          <a:p>
            <a:endParaRPr lang="en-US" dirty="0"/>
          </a:p>
          <a:p>
            <a:r>
              <a:rPr lang="en-US" dirty="0"/>
              <a:t>Symmetry trivializes trace condition</a:t>
            </a:r>
          </a:p>
        </p:txBody>
      </p:sp>
      <p:sp>
        <p:nvSpPr>
          <p:cNvPr id="4" name="Slide Number Placeholder 3"/>
          <p:cNvSpPr>
            <a:spLocks noGrp="1"/>
          </p:cNvSpPr>
          <p:nvPr>
            <p:ph type="sldNum" sz="quarter" idx="10"/>
          </p:nvPr>
        </p:nvSpPr>
        <p:spPr/>
        <p:txBody>
          <a:bodyPr/>
          <a:lstStyle/>
          <a:p>
            <a:fld id="{80911F36-0017-F84A-ABCC-A5A86588C6E2}" type="slidenum">
              <a:rPr lang="en-US" smtClean="0"/>
              <a:t>26</a:t>
            </a:fld>
            <a:endParaRPr lang="en-US"/>
          </a:p>
        </p:txBody>
      </p:sp>
    </p:spTree>
    <p:extLst>
      <p:ext uri="{BB962C8B-B14F-4D97-AF65-F5344CB8AC3E}">
        <p14:creationId xmlns:p14="http://schemas.microsoft.com/office/powerpoint/2010/main" val="238721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Implementing them in a free </a:t>
            </a:r>
            <a:r>
              <a:rPr lang="en-US" dirty="0" err="1"/>
              <a:t>Lagrangian</a:t>
            </a:r>
            <a:r>
              <a:rPr lang="en-US" dirty="0"/>
              <a:t> requires s auxiliary fields, all of which will couple to gravity</a:t>
            </a:r>
          </a:p>
          <a:p>
            <a:endParaRPr lang="en-US" dirty="0"/>
          </a:p>
          <a:p>
            <a:r>
              <a:rPr lang="en-US" dirty="0"/>
              <a:t>Symmetry trivializes trace condition</a:t>
            </a:r>
          </a:p>
        </p:txBody>
      </p:sp>
      <p:sp>
        <p:nvSpPr>
          <p:cNvPr id="4" name="Slide Number Placeholder 3"/>
          <p:cNvSpPr>
            <a:spLocks noGrp="1"/>
          </p:cNvSpPr>
          <p:nvPr>
            <p:ph type="sldNum" sz="quarter" idx="10"/>
          </p:nvPr>
        </p:nvSpPr>
        <p:spPr/>
        <p:txBody>
          <a:bodyPr/>
          <a:lstStyle/>
          <a:p>
            <a:fld id="{80911F36-0017-F84A-ABCC-A5A86588C6E2}" type="slidenum">
              <a:rPr lang="en-US" smtClean="0"/>
              <a:t>27</a:t>
            </a:fld>
            <a:endParaRPr lang="en-US"/>
          </a:p>
        </p:txBody>
      </p:sp>
    </p:spTree>
    <p:extLst>
      <p:ext uri="{BB962C8B-B14F-4D97-AF65-F5344CB8AC3E}">
        <p14:creationId xmlns:p14="http://schemas.microsoft.com/office/powerpoint/2010/main" val="1879102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comments are exactly the same:</a:t>
            </a:r>
          </a:p>
        </p:txBody>
      </p:sp>
      <p:sp>
        <p:nvSpPr>
          <p:cNvPr id="4" name="Slide Number Placeholder 3"/>
          <p:cNvSpPr>
            <a:spLocks noGrp="1"/>
          </p:cNvSpPr>
          <p:nvPr>
            <p:ph type="sldNum" sz="quarter" idx="10"/>
          </p:nvPr>
        </p:nvSpPr>
        <p:spPr/>
        <p:txBody>
          <a:bodyPr/>
          <a:lstStyle/>
          <a:p>
            <a:fld id="{80911F36-0017-F84A-ABCC-A5A86588C6E2}" type="slidenum">
              <a:rPr lang="en-US" smtClean="0"/>
              <a:t>28</a:t>
            </a:fld>
            <a:endParaRPr lang="en-US"/>
          </a:p>
        </p:txBody>
      </p:sp>
    </p:spTree>
    <p:extLst>
      <p:ext uri="{BB962C8B-B14F-4D97-AF65-F5344CB8AC3E}">
        <p14:creationId xmlns:p14="http://schemas.microsoft.com/office/powerpoint/2010/main" val="3715735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much as I loke 4d QFT, it is a little opaque about the </a:t>
            </a:r>
            <a:r>
              <a:rPr lang="en-US" baseline="0" dirty="0" err="1"/>
              <a:t>meaing</a:t>
            </a:r>
            <a:r>
              <a:rPr lang="en-US" baseline="0" dirty="0"/>
              <a:t> of the extra DOFs. This is a lot more transparent in a worldline description of spinning bodies, based on a slight modification of the MPD formalism.</a:t>
            </a:r>
          </a:p>
          <a:p>
            <a:endParaRPr lang="en-US" baseline="0" dirty="0"/>
          </a:p>
          <a:p>
            <a:r>
              <a:rPr lang="en-US" baseline="0" dirty="0"/>
              <a:t>In its original form, the action is this, and there are 2 LMs imposing the </a:t>
            </a:r>
            <a:r>
              <a:rPr lang="en-US" baseline="0" dirty="0" err="1"/>
              <a:t>SSc</a:t>
            </a:r>
            <a:r>
              <a:rPr lang="en-US" baseline="0" dirty="0"/>
              <a:t>, here chosen to be the covariant one. </a:t>
            </a:r>
          </a:p>
          <a:p>
            <a:r>
              <a:rPr lang="en-US" baseline="0" dirty="0"/>
              <a:t>Even w/o constraint, if the </a:t>
            </a:r>
            <a:r>
              <a:rPr lang="en-US" baseline="0" dirty="0" err="1"/>
              <a:t>dyn</a:t>
            </a:r>
            <a:r>
              <a:rPr lang="en-US" baseline="0" dirty="0"/>
              <a:t> mass </a:t>
            </a:r>
            <a:r>
              <a:rPr lang="en-US" baseline="0" dirty="0" err="1"/>
              <a:t>fct</a:t>
            </a:r>
            <a:r>
              <a:rPr lang="en-US" baseline="0" dirty="0"/>
              <a:t>, which contains all nonminimal interactions, does not depend on the non-transverse part of S, then one can show that that part can be removed by a </a:t>
            </a:r>
            <a:r>
              <a:rPr lang="en-US" baseline="0" dirty="0" err="1"/>
              <a:t>shoft</a:t>
            </a:r>
            <a:r>
              <a:rPr lang="en-US" baseline="0" dirty="0"/>
              <a:t> of the trajectory z. This also </a:t>
            </a:r>
          </a:p>
          <a:p>
            <a:r>
              <a:rPr lang="en-US" baseline="0" dirty="0"/>
              <a:t>Explains why K does not </a:t>
            </a:r>
            <a:r>
              <a:rPr lang="en-US" baseline="0" dirty="0" err="1"/>
              <a:t>affet</a:t>
            </a:r>
            <a:r>
              <a:rPr lang="en-US" baseline="0" dirty="0"/>
              <a:t> the dipole </a:t>
            </a:r>
            <a:r>
              <a:rPr lang="en-US" baseline="0" dirty="0" err="1"/>
              <a:t>interaactions</a:t>
            </a:r>
            <a:r>
              <a:rPr lang="en-US" baseline="0" dirty="0"/>
              <a:t>. </a:t>
            </a:r>
          </a:p>
          <a:p>
            <a:endParaRPr lang="en-US" baseline="0" dirty="0"/>
          </a:p>
          <a:p>
            <a:r>
              <a:rPr lang="en-US" baseline="0" dirty="0"/>
              <a:t>In general however, K remains as  as dynamical </a:t>
            </a:r>
            <a:r>
              <a:rPr lang="en-US" baseline="0" dirty="0" err="1"/>
              <a:t>dof</a:t>
            </a:r>
            <a:r>
              <a:rPr lang="en-US" baseline="0" dirty="0"/>
              <a:t>.</a:t>
            </a:r>
          </a:p>
        </p:txBody>
      </p:sp>
      <p:sp>
        <p:nvSpPr>
          <p:cNvPr id="4" name="Slide Number Placeholder 3"/>
          <p:cNvSpPr>
            <a:spLocks noGrp="1"/>
          </p:cNvSpPr>
          <p:nvPr>
            <p:ph type="sldNum" sz="quarter" idx="10"/>
          </p:nvPr>
        </p:nvSpPr>
        <p:spPr/>
        <p:txBody>
          <a:bodyPr/>
          <a:lstStyle/>
          <a:p>
            <a:fld id="{80911F36-0017-F84A-ABCC-A5A86588C6E2}" type="slidenum">
              <a:rPr lang="en-US" smtClean="0"/>
              <a:t>29</a:t>
            </a:fld>
            <a:endParaRPr lang="en-US"/>
          </a:p>
        </p:txBody>
      </p:sp>
    </p:spTree>
    <p:extLst>
      <p:ext uri="{BB962C8B-B14F-4D97-AF65-F5344CB8AC3E}">
        <p14:creationId xmlns:p14="http://schemas.microsoft.com/office/powerpoint/2010/main" val="73671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question is a long-standing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original motivation to attempt to answer the latter two relates to gravitational wave physics, but they do have a life of their own.</a:t>
            </a:r>
          </a:p>
          <a:p>
            <a:r>
              <a:rPr lang="en-US" dirty="0"/>
              <a:t>There are no-go </a:t>
            </a:r>
            <a:r>
              <a:rPr lang="en-US" dirty="0" err="1"/>
              <a:t>thm</a:t>
            </a:r>
            <a:r>
              <a:rPr lang="en-US" dirty="0"/>
              <a:t> suggesting difficulties with a QFT for HS fields, and we’ll look into their modern incarnation, but their consequences to classical limit have not been analyzed yet so they might be looser – and we will see that they are.</a:t>
            </a:r>
          </a:p>
          <a:p>
            <a:endParaRPr lang="en-US" dirty="0"/>
          </a:p>
          <a:p>
            <a:r>
              <a:rPr lang="en-US" dirty="0"/>
              <a:t>Also, there is data that we can leverage in the classical limit, which comes from GR description of two-particle systems. These were originally derived for GW purpose. </a:t>
            </a:r>
          </a:p>
          <a:p>
            <a:endParaRPr lang="en-US" dirty="0"/>
          </a:p>
          <a:p>
            <a:r>
              <a:rPr lang="en-US" dirty="0"/>
              <a:t>Binaries produce GW, so whatever we construct, Nature will eventually confirm it or rule it out.</a:t>
            </a:r>
          </a:p>
          <a:p>
            <a:endParaRPr lang="en-US" dirty="0"/>
          </a:p>
          <a:p>
            <a:r>
              <a:rPr lang="en-US" dirty="0"/>
              <a:t>And last but not least, relativistic invariance allows us to look for structure and symmetries in spin-dependent observables – it does so in spinless systems. </a:t>
            </a:r>
          </a:p>
          <a:p>
            <a:r>
              <a:rPr lang="en-US" dirty="0"/>
              <a:t>I wont say much about this during the talk, but I am happy to discuss afterwards.</a:t>
            </a:r>
          </a:p>
          <a:p>
            <a:endParaRPr lang="en-US" dirty="0"/>
          </a:p>
          <a:p>
            <a:endParaRPr lang="en-US" dirty="0"/>
          </a:p>
        </p:txBody>
      </p:sp>
      <p:sp>
        <p:nvSpPr>
          <p:cNvPr id="4" name="Slide Number Placeholder 3"/>
          <p:cNvSpPr>
            <a:spLocks noGrp="1"/>
          </p:cNvSpPr>
          <p:nvPr>
            <p:ph type="sldNum" sz="quarter" idx="10"/>
          </p:nvPr>
        </p:nvSpPr>
        <p:spPr/>
        <p:txBody>
          <a:bodyPr/>
          <a:lstStyle/>
          <a:p>
            <a:fld id="{80911F36-0017-F84A-ABCC-A5A86588C6E2}" type="slidenum">
              <a:rPr lang="en-US" smtClean="0"/>
              <a:t>3</a:t>
            </a:fld>
            <a:endParaRPr lang="en-US"/>
          </a:p>
        </p:txBody>
      </p:sp>
    </p:spTree>
    <p:extLst>
      <p:ext uri="{BB962C8B-B14F-4D97-AF65-F5344CB8AC3E}">
        <p14:creationId xmlns:p14="http://schemas.microsoft.com/office/powerpoint/2010/main" val="365266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a suitably general choice of </a:t>
            </a:r>
            <a:r>
              <a:rPr lang="en-US" baseline="0" dirty="0" err="1"/>
              <a:t>dyn</a:t>
            </a:r>
            <a:r>
              <a:rPr lang="en-US" baseline="0" dirty="0"/>
              <a:t> mass </a:t>
            </a:r>
            <a:r>
              <a:rPr lang="en-US" baseline="0" dirty="0" err="1"/>
              <a:t>fct</a:t>
            </a:r>
            <a:r>
              <a:rPr lang="en-US" baseline="0" dirty="0"/>
              <a:t>, one can derive </a:t>
            </a:r>
            <a:r>
              <a:rPr lang="en-US" baseline="0" dirty="0" err="1"/>
              <a:t>comtom</a:t>
            </a:r>
            <a:r>
              <a:rPr lang="en-US" baseline="0" dirty="0"/>
              <a:t> amp and match the 4d QFT up to </a:t>
            </a:r>
            <a:r>
              <a:rPr lang="en-US" baseline="0" dirty="0" err="1"/>
              <a:t>ann</a:t>
            </a:r>
            <a:r>
              <a:rPr lang="en-US" baseline="0" dirty="0"/>
              <a:t> </a:t>
            </a:r>
            <a:r>
              <a:rPr lang="en-US" baseline="0" dirty="0" err="1"/>
              <a:t>cont</a:t>
            </a:r>
            <a:r>
              <a:rPr lang="en-US" baseline="0" dirty="0"/>
              <a:t> . </a:t>
            </a:r>
          </a:p>
          <a:p>
            <a:r>
              <a:rPr lang="en-US" baseline="0" dirty="0"/>
              <a:t>The computation is straight </a:t>
            </a:r>
            <a:r>
              <a:rPr lang="en-US" baseline="0" dirty="0" err="1"/>
              <a:t>frward</a:t>
            </a:r>
            <a:r>
              <a:rPr lang="en-US" baseline="0" dirty="0"/>
              <a:t>; one solves the EOM with an incoming plane wave for h and the amplitude is the coefficient </a:t>
            </a:r>
            <a:r>
              <a:rPr lang="en-US" baseline="0" dirty="0" err="1"/>
              <a:t>ot</a:t>
            </a:r>
            <a:r>
              <a:rPr lang="en-US" baseline="0" dirty="0"/>
              <a:t> the outgoing radial wave, just like in QM.</a:t>
            </a:r>
          </a:p>
        </p:txBody>
      </p:sp>
      <p:sp>
        <p:nvSpPr>
          <p:cNvPr id="4" name="Slide Number Placeholder 3"/>
          <p:cNvSpPr>
            <a:spLocks noGrp="1"/>
          </p:cNvSpPr>
          <p:nvPr>
            <p:ph type="sldNum" sz="quarter" idx="10"/>
          </p:nvPr>
        </p:nvSpPr>
        <p:spPr/>
        <p:txBody>
          <a:bodyPr/>
          <a:lstStyle/>
          <a:p>
            <a:fld id="{80911F36-0017-F84A-ABCC-A5A86588C6E2}" type="slidenum">
              <a:rPr lang="en-US" smtClean="0"/>
              <a:t>30</a:t>
            </a:fld>
            <a:endParaRPr lang="en-US"/>
          </a:p>
        </p:txBody>
      </p:sp>
    </p:spTree>
    <p:extLst>
      <p:ext uri="{BB962C8B-B14F-4D97-AF65-F5344CB8AC3E}">
        <p14:creationId xmlns:p14="http://schemas.microsoft.com/office/powerpoint/2010/main" val="2040175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to summarize… what are the extra DOFs on top of the spin?</a:t>
            </a:r>
          </a:p>
          <a:p>
            <a:r>
              <a:rPr lang="en-US" baseline="0" dirty="0"/>
              <a:t>…..</a:t>
            </a:r>
          </a:p>
        </p:txBody>
      </p:sp>
      <p:sp>
        <p:nvSpPr>
          <p:cNvPr id="4" name="Slide Number Placeholder 3"/>
          <p:cNvSpPr>
            <a:spLocks noGrp="1"/>
          </p:cNvSpPr>
          <p:nvPr>
            <p:ph type="sldNum" sz="quarter" idx="10"/>
          </p:nvPr>
        </p:nvSpPr>
        <p:spPr/>
        <p:txBody>
          <a:bodyPr/>
          <a:lstStyle/>
          <a:p>
            <a:fld id="{80911F36-0017-F84A-ABCC-A5A86588C6E2}" type="slidenum">
              <a:rPr lang="en-US" smtClean="0"/>
              <a:t>31</a:t>
            </a:fld>
            <a:endParaRPr lang="en-US"/>
          </a:p>
        </p:txBody>
      </p:sp>
    </p:spTree>
    <p:extLst>
      <p:ext uri="{BB962C8B-B14F-4D97-AF65-F5344CB8AC3E}">
        <p14:creationId xmlns:p14="http://schemas.microsoft.com/office/powerpoint/2010/main" val="2051705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0911F36-0017-F84A-ABCC-A5A86588C6E2}" type="slidenum">
              <a:rPr lang="en-US" smtClean="0"/>
              <a:t>32</a:t>
            </a:fld>
            <a:endParaRPr lang="en-US"/>
          </a:p>
        </p:txBody>
      </p:sp>
    </p:spTree>
    <p:extLst>
      <p:ext uri="{BB962C8B-B14F-4D97-AF65-F5344CB8AC3E}">
        <p14:creationId xmlns:p14="http://schemas.microsoft.com/office/powerpoint/2010/main" val="1979754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Bena, </a:t>
            </a:r>
            <a:r>
              <a:rPr lang="en-US" baseline="0" dirty="0" err="1"/>
              <a:t>Mayerson</a:t>
            </a:r>
            <a:r>
              <a:rPr lang="en-US" baseline="0" dirty="0"/>
              <a:t> – paper discussing presence of absence of mass dipoles.</a:t>
            </a:r>
          </a:p>
        </p:txBody>
      </p:sp>
      <p:sp>
        <p:nvSpPr>
          <p:cNvPr id="4" name="Slide Number Placeholder 3"/>
          <p:cNvSpPr>
            <a:spLocks noGrp="1"/>
          </p:cNvSpPr>
          <p:nvPr>
            <p:ph type="sldNum" sz="quarter" idx="10"/>
          </p:nvPr>
        </p:nvSpPr>
        <p:spPr/>
        <p:txBody>
          <a:bodyPr/>
          <a:lstStyle/>
          <a:p>
            <a:fld id="{80911F36-0017-F84A-ABCC-A5A86588C6E2}" type="slidenum">
              <a:rPr lang="en-US" smtClean="0"/>
              <a:t>33</a:t>
            </a:fld>
            <a:endParaRPr lang="en-US"/>
          </a:p>
        </p:txBody>
      </p:sp>
    </p:spTree>
    <p:extLst>
      <p:ext uri="{BB962C8B-B14F-4D97-AF65-F5344CB8AC3E}">
        <p14:creationId xmlns:p14="http://schemas.microsoft.com/office/powerpoint/2010/main" val="267179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What about our universe? </a:t>
            </a:r>
          </a:p>
          <a:p>
            <a:r>
              <a:rPr lang="en-US" baseline="0" dirty="0"/>
              <a:t>Not </a:t>
            </a:r>
            <a:r>
              <a:rPr lang="en-US" baseline="0" dirty="0" err="1"/>
              <a:t>kerr</a:t>
            </a:r>
            <a:r>
              <a:rPr lang="en-US" baseline="0" dirty="0"/>
              <a:t> BH, but random bodies wit some internal structure can have it. </a:t>
            </a:r>
          </a:p>
          <a:p>
            <a:r>
              <a:rPr lang="en-US" baseline="0" dirty="0"/>
              <a:t>To see this, consider the a </a:t>
            </a:r>
            <a:r>
              <a:rPr lang="en-US" baseline="0" dirty="0" err="1"/>
              <a:t>newtonian</a:t>
            </a:r>
            <a:r>
              <a:rPr lang="en-US" baseline="0" dirty="0"/>
              <a:t> bound state and a 3</a:t>
            </a:r>
            <a:r>
              <a:rPr lang="en-US" baseline="30000" dirty="0"/>
              <a:t>rd</a:t>
            </a:r>
            <a:r>
              <a:rPr lang="en-US" baseline="0" dirty="0"/>
              <a:t> body scattering off of it. </a:t>
            </a:r>
          </a:p>
        </p:txBody>
      </p:sp>
      <p:sp>
        <p:nvSpPr>
          <p:cNvPr id="4" name="Slide Number Placeholder 3"/>
          <p:cNvSpPr>
            <a:spLocks noGrp="1"/>
          </p:cNvSpPr>
          <p:nvPr>
            <p:ph type="sldNum" sz="quarter" idx="10"/>
          </p:nvPr>
        </p:nvSpPr>
        <p:spPr/>
        <p:txBody>
          <a:bodyPr/>
          <a:lstStyle/>
          <a:p>
            <a:fld id="{80911F36-0017-F84A-ABCC-A5A86588C6E2}" type="slidenum">
              <a:rPr lang="en-US" smtClean="0"/>
              <a:t>34</a:t>
            </a:fld>
            <a:endParaRPr lang="en-US"/>
          </a:p>
        </p:txBody>
      </p:sp>
    </p:spTree>
    <p:extLst>
      <p:ext uri="{BB962C8B-B14F-4D97-AF65-F5344CB8AC3E}">
        <p14:creationId xmlns:p14="http://schemas.microsoft.com/office/powerpoint/2010/main" val="3142052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problem that that one may in principle assign as HW in a classical mechanics course. Here I’ll solve it in an unusual way and, to recall, the goal is to </a:t>
            </a:r>
          </a:p>
          <a:p>
            <a:r>
              <a:rPr lang="en-US" baseline="0" dirty="0"/>
              <a:t>Identify the EFT that describes the bound state as a point particle.</a:t>
            </a:r>
          </a:p>
          <a:p>
            <a:endParaRPr lang="en-US" baseline="0" dirty="0"/>
          </a:p>
          <a:p>
            <a:r>
              <a:rPr lang="en-US" baseline="0" dirty="0"/>
              <a:t>Assume bound state size &lt;&lt; b ; this is a variant of the QFT constraint that </a:t>
            </a:r>
            <a:r>
              <a:rPr lang="en-US" baseline="0" dirty="0" err="1"/>
              <a:t>separaton</a:t>
            </a:r>
            <a:r>
              <a:rPr lang="en-US" baseline="0" dirty="0"/>
              <a:t> is large</a:t>
            </a:r>
          </a:p>
          <a:p>
            <a:endParaRPr lang="en-US" baseline="0" dirty="0"/>
          </a:p>
          <a:p>
            <a:r>
              <a:rPr lang="en-US" baseline="0" dirty="0"/>
              <a:t>Why Newtonian:  velocities are much smaller than the scattering velocity; internal structure does not change much over typical scattering time. </a:t>
            </a:r>
          </a:p>
        </p:txBody>
      </p:sp>
      <p:sp>
        <p:nvSpPr>
          <p:cNvPr id="4" name="Slide Number Placeholder 3"/>
          <p:cNvSpPr>
            <a:spLocks noGrp="1"/>
          </p:cNvSpPr>
          <p:nvPr>
            <p:ph type="sldNum" sz="quarter" idx="10"/>
          </p:nvPr>
        </p:nvSpPr>
        <p:spPr/>
        <p:txBody>
          <a:bodyPr/>
          <a:lstStyle/>
          <a:p>
            <a:fld id="{80911F36-0017-F84A-ABCC-A5A86588C6E2}" type="slidenum">
              <a:rPr lang="en-US" smtClean="0"/>
              <a:t>35</a:t>
            </a:fld>
            <a:endParaRPr lang="en-US"/>
          </a:p>
        </p:txBody>
      </p:sp>
    </p:spTree>
    <p:extLst>
      <p:ext uri="{BB962C8B-B14F-4D97-AF65-F5344CB8AC3E}">
        <p14:creationId xmlns:p14="http://schemas.microsoft.com/office/powerpoint/2010/main" val="1000662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Where A is the Runge-Lenz vector, aka the eccentricity of the bound state.</a:t>
            </a:r>
          </a:p>
        </p:txBody>
      </p:sp>
      <p:sp>
        <p:nvSpPr>
          <p:cNvPr id="4" name="Slide Number Placeholder 3"/>
          <p:cNvSpPr>
            <a:spLocks noGrp="1"/>
          </p:cNvSpPr>
          <p:nvPr>
            <p:ph type="sldNum" sz="quarter" idx="10"/>
          </p:nvPr>
        </p:nvSpPr>
        <p:spPr/>
        <p:txBody>
          <a:bodyPr/>
          <a:lstStyle/>
          <a:p>
            <a:fld id="{80911F36-0017-F84A-ABCC-A5A86588C6E2}" type="slidenum">
              <a:rPr lang="en-US" smtClean="0"/>
              <a:t>36</a:t>
            </a:fld>
            <a:endParaRPr lang="en-US"/>
          </a:p>
        </p:txBody>
      </p:sp>
    </p:spTree>
    <p:extLst>
      <p:ext uri="{BB962C8B-B14F-4D97-AF65-F5344CB8AC3E}">
        <p14:creationId xmlns:p14="http://schemas.microsoft.com/office/powerpoint/2010/main" val="2011989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Matching indicates that K is proportional to A – up to an I having to do with the unphysical nature of the DOFs.</a:t>
            </a:r>
          </a:p>
          <a:p>
            <a:r>
              <a:rPr lang="en-US" baseline="0" dirty="0"/>
              <a:t>Some terms cannot be accessed because I </a:t>
            </a:r>
            <a:r>
              <a:rPr lang="en-US" baseline="0" dirty="0" err="1"/>
              <a:t>piched</a:t>
            </a:r>
            <a:r>
              <a:rPr lang="en-US" baseline="0" dirty="0"/>
              <a:t> specific </a:t>
            </a:r>
            <a:r>
              <a:rPr lang="en-US" baseline="0" dirty="0" err="1"/>
              <a:t>directsins</a:t>
            </a:r>
            <a:r>
              <a:rPr lang="en-US" baseline="0" dirty="0"/>
              <a:t> for the spin and 3</a:t>
            </a:r>
            <a:r>
              <a:rPr lang="en-US" baseline="30000" dirty="0"/>
              <a:t>rd</a:t>
            </a:r>
            <a:r>
              <a:rPr lang="en-US" baseline="0" dirty="0"/>
              <a:t> particle motion</a:t>
            </a:r>
          </a:p>
          <a:p>
            <a:endParaRPr lang="en-US" baseline="0" dirty="0"/>
          </a:p>
          <a:p>
            <a:r>
              <a:rPr lang="en-US" baseline="0" dirty="0"/>
              <a:t>We looked through 3</a:t>
            </a:r>
            <a:r>
              <a:rPr lang="en-US" baseline="30000" dirty="0"/>
              <a:t>rd</a:t>
            </a:r>
            <a:r>
              <a:rPr lang="en-US" baseline="0" dirty="0"/>
              <a:t> order and things </a:t>
            </a:r>
            <a:r>
              <a:rPr lang="en-US" baseline="0" dirty="0" err="1"/>
              <a:t>wotj</a:t>
            </a:r>
            <a:r>
              <a:rPr lang="en-US" baseline="0" dirty="0"/>
              <a:t> out as expected. </a:t>
            </a:r>
          </a:p>
          <a:p>
            <a:endParaRPr lang="en-US" baseline="0" dirty="0"/>
          </a:p>
          <a:p>
            <a:r>
              <a:rPr lang="en-US" baseline="0" dirty="0"/>
              <a:t>So, to summarize, some garden variety systems exhibit these extra DOFs, and their dynamics is the one that cane out form our general discussion – essentially from Lorentz </a:t>
            </a:r>
            <a:r>
              <a:rPr lang="en-US" baseline="0" dirty="0" err="1"/>
              <a:t>invariabnce</a:t>
            </a:r>
            <a:r>
              <a:rPr lang="en-US" baseline="0" dirty="0"/>
              <a:t>.</a:t>
            </a:r>
          </a:p>
          <a:p>
            <a:endParaRPr lang="en-US" baseline="0" dirty="0"/>
          </a:p>
          <a:p>
            <a:r>
              <a:rPr lang="en-US" baseline="0" dirty="0"/>
              <a:t>This brings me to the last </a:t>
            </a:r>
            <a:r>
              <a:rPr lang="en-US" baseline="0" dirty="0" err="1"/>
              <a:t>poit</a:t>
            </a:r>
            <a:r>
              <a:rPr lang="en-US" baseline="0" dirty="0"/>
              <a:t> of my plan: what do we have to do to ID the Kerr BH in this EFT? The answer is I don’t know, but I’ll spend the last 5min talking about it.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0911F36-0017-F84A-ABCC-A5A86588C6E2}" type="slidenum">
              <a:rPr lang="en-US" smtClean="0"/>
              <a:t>37</a:t>
            </a:fld>
            <a:endParaRPr lang="en-US"/>
          </a:p>
        </p:txBody>
      </p:sp>
    </p:spTree>
    <p:extLst>
      <p:ext uri="{BB962C8B-B14F-4D97-AF65-F5344CB8AC3E}">
        <p14:creationId xmlns:p14="http://schemas.microsoft.com/office/powerpoint/2010/main" val="958483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option is to fit as many of the GR-computed amplitudes to those of the EFT. This is all fine, but at some point it defies the purpose of the EFT --  to construct it we need to know everything we may want to know. </a:t>
            </a:r>
          </a:p>
          <a:p>
            <a:endParaRPr lang="en-US" dirty="0"/>
          </a:p>
          <a:p>
            <a:r>
              <a:rPr lang="en-US" dirty="0"/>
              <a:t>A second option is to </a:t>
            </a:r>
            <a:r>
              <a:rPr lang="en-US" dirty="0" err="1"/>
              <a:t>constraim</a:t>
            </a:r>
            <a:r>
              <a:rPr lang="en-US" dirty="0"/>
              <a:t> it using properties of Kerr. E.g. the stress </a:t>
            </a:r>
            <a:r>
              <a:rPr lang="en-US" dirty="0" err="1"/>
              <a:t>tensot</a:t>
            </a:r>
            <a:r>
              <a:rPr lang="en-US" dirty="0"/>
              <a:t> has this property. So we may impose it. Not only on the amplitudes from 3-point couplings but on all 2-body amps. </a:t>
            </a:r>
          </a:p>
          <a:p>
            <a:r>
              <a:rPr lang="en-US" dirty="0"/>
              <a:t>This fixes some but not all couplings. They can be </a:t>
            </a:r>
            <a:r>
              <a:rPr lang="en-US" dirty="0" err="1"/>
              <a:t>fxed</a:t>
            </a:r>
            <a:r>
              <a:rPr lang="en-US" dirty="0"/>
              <a:t> by also imposing that </a:t>
            </a:r>
            <a:r>
              <a:rPr lang="en-US" sz="1200" dirty="0">
                <a:solidFill>
                  <a:srgbClr val="4E8F00"/>
                </a:solidFill>
              </a:rPr>
              <a:t>all orders in Newton’s constant have the same high energy behavior</a:t>
            </a:r>
            <a:endParaRPr lang="en-US" dirty="0"/>
          </a:p>
        </p:txBody>
      </p:sp>
      <p:sp>
        <p:nvSpPr>
          <p:cNvPr id="4" name="Slide Number Placeholder 3"/>
          <p:cNvSpPr>
            <a:spLocks noGrp="1"/>
          </p:cNvSpPr>
          <p:nvPr>
            <p:ph type="sldNum" sz="quarter" idx="5"/>
          </p:nvPr>
        </p:nvSpPr>
        <p:spPr/>
        <p:txBody>
          <a:bodyPr/>
          <a:lstStyle/>
          <a:p>
            <a:fld id="{73AA3F9E-2E80-6F4C-A2AE-B0E11F895290}" type="slidenum">
              <a:rPr lang="en-US" smtClean="0"/>
              <a:t>39</a:t>
            </a:fld>
            <a:endParaRPr lang="en-US"/>
          </a:p>
        </p:txBody>
      </p:sp>
    </p:spTree>
    <p:extLst>
      <p:ext uri="{BB962C8B-B14F-4D97-AF65-F5344CB8AC3E}">
        <p14:creationId xmlns:p14="http://schemas.microsoft.com/office/powerpoint/2010/main" val="1679687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leads to </a:t>
            </a:r>
            <a:r>
              <a:rPr lang="en-US" baseline="0" dirty="0" err="1"/>
              <a:t>decoupking</a:t>
            </a:r>
            <a:r>
              <a:rPr lang="en-US" baseline="0" dirty="0"/>
              <a:t> of K and determination of all WC, including those that could be added at least at S^</a:t>
            </a:r>
          </a:p>
          <a:p>
            <a:endParaRPr lang="en-US" baseline="0" dirty="0"/>
          </a:p>
          <a:p>
            <a:r>
              <a:rPr lang="en-US" baseline="0" dirty="0"/>
              <a:t>The status of this conjecture is unclear. </a:t>
            </a:r>
          </a:p>
          <a:p>
            <a:r>
              <a:rPr lang="en-US" baseline="0" dirty="0"/>
              <a:t>Though this refers to Compton amplitudes not to the 2-body amp </a:t>
            </a:r>
            <a:r>
              <a:rPr lang="en-US" baseline="0" dirty="0" err="1"/>
              <a:t>wher</a:t>
            </a:r>
            <a:r>
              <a:rPr lang="en-US" baseline="0" dirty="0"/>
              <a:t> ethe conjecture was </a:t>
            </a:r>
            <a:r>
              <a:rPr lang="en-US" baseline="0" dirty="0" err="1"/>
              <a:t>formuoated</a:t>
            </a:r>
            <a:r>
              <a:rPr lang="en-US" baseline="0" dirty="0"/>
              <a:t>. </a:t>
            </a:r>
          </a:p>
        </p:txBody>
      </p:sp>
      <p:sp>
        <p:nvSpPr>
          <p:cNvPr id="4" name="Slide Number Placeholder 3"/>
          <p:cNvSpPr>
            <a:spLocks noGrp="1"/>
          </p:cNvSpPr>
          <p:nvPr>
            <p:ph type="sldNum" sz="quarter" idx="10"/>
          </p:nvPr>
        </p:nvSpPr>
        <p:spPr/>
        <p:txBody>
          <a:bodyPr/>
          <a:lstStyle/>
          <a:p>
            <a:fld id="{80911F36-0017-F84A-ABCC-A5A86588C6E2}" type="slidenum">
              <a:rPr lang="en-US" smtClean="0"/>
              <a:t>40</a:t>
            </a:fld>
            <a:endParaRPr lang="en-US"/>
          </a:p>
        </p:txBody>
      </p:sp>
    </p:spTree>
    <p:extLst>
      <p:ext uri="{BB962C8B-B14F-4D97-AF65-F5344CB8AC3E}">
        <p14:creationId xmlns:p14="http://schemas.microsoft.com/office/powerpoint/2010/main" val="98650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introduction, our </a:t>
            </a:r>
            <a:r>
              <a:rPr lang="en-US" dirty="0" err="1"/>
              <a:t>gouls</a:t>
            </a:r>
            <a:r>
              <a:rPr lang="en-US" dirty="0"/>
              <a:t> are 3 fold:</a:t>
            </a:r>
          </a:p>
          <a:p>
            <a:endParaRPr lang="en-US" dirty="0"/>
          </a:p>
          <a:p>
            <a:pPr marL="228600" indent="-228600">
              <a:buAutoNum type="arabicParenR"/>
            </a:pPr>
            <a:r>
              <a:rPr lang="en-US" dirty="0"/>
              <a:t>TH:  -- Find an action with finitely many HS fields that </a:t>
            </a:r>
            <a:r>
              <a:rPr lang="en-US" dirty="0" err="1"/>
              <a:t>captiures</a:t>
            </a:r>
            <a:r>
              <a:rPr lang="en-US" dirty="0"/>
              <a:t> the long-distance gravitational in of massive spinning particles</a:t>
            </a:r>
          </a:p>
          <a:p>
            <a:r>
              <a:rPr lang="en-US" dirty="0"/>
              <a:t>2) Practical:  reduce GR scattering of such particles  to a problem in Hamiltonian dynamics for matter particles; That is, generalize Newton potential…</a:t>
            </a:r>
          </a:p>
          <a:p>
            <a:r>
              <a:rPr lang="en-US" dirty="0"/>
              <a:t>With this goals in </a:t>
            </a:r>
            <a:r>
              <a:rPr lang="en-US" dirty="0" err="1"/>
              <a:t>mnd</a:t>
            </a:r>
            <a:r>
              <a:rPr lang="en-US" dirty="0"/>
              <a:t>, </a:t>
            </a:r>
          </a:p>
        </p:txBody>
      </p:sp>
      <p:sp>
        <p:nvSpPr>
          <p:cNvPr id="4" name="Slide Number Placeholder 3"/>
          <p:cNvSpPr>
            <a:spLocks noGrp="1"/>
          </p:cNvSpPr>
          <p:nvPr>
            <p:ph type="sldNum" sz="quarter" idx="5"/>
          </p:nvPr>
        </p:nvSpPr>
        <p:spPr/>
        <p:txBody>
          <a:bodyPr/>
          <a:lstStyle/>
          <a:p>
            <a:fld id="{AABB907C-AB45-454B-AD01-F3449C4E18F8}" type="slidenum">
              <a:rPr lang="en-US" smtClean="0"/>
              <a:t>4</a:t>
            </a:fld>
            <a:endParaRPr lang="en-US"/>
          </a:p>
        </p:txBody>
      </p:sp>
    </p:spTree>
    <p:extLst>
      <p:ext uri="{BB962C8B-B14F-4D97-AF65-F5344CB8AC3E}">
        <p14:creationId xmlns:p14="http://schemas.microsoft.com/office/powerpoint/2010/main" val="1808262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this was not fully explored, other </a:t>
            </a:r>
            <a:r>
              <a:rPr lang="en-US" dirty="0" err="1"/>
              <a:t>constraimts</a:t>
            </a:r>
            <a:r>
              <a:rPr lang="en-US" dirty="0"/>
              <a:t> can come from other conserved quantities of the Kerr solution – the Carter constant and the </a:t>
            </a:r>
            <a:r>
              <a:rPr lang="en-US" dirty="0" err="1"/>
              <a:t>Rudiger</a:t>
            </a:r>
            <a:r>
              <a:rPr lang="en-US" dirty="0"/>
              <a:t> inv. </a:t>
            </a:r>
          </a:p>
          <a:p>
            <a:r>
              <a:rPr lang="en-US" dirty="0"/>
              <a:t>One may attempt to enforce their conservation and this way fix EFT couplings. </a:t>
            </a:r>
          </a:p>
          <a:p>
            <a:endParaRPr lang="en-US" dirty="0"/>
          </a:p>
          <a:p>
            <a:r>
              <a:rPr lang="en-US" dirty="0"/>
              <a:t>A preliminary analysis based on various available amplitudes, mainly based on fixed-</a:t>
            </a:r>
            <a:r>
              <a:rPr lang="en-US" dirty="0" err="1"/>
              <a:t>spoin</a:t>
            </a:r>
            <a:r>
              <a:rPr lang="en-US" dirty="0"/>
              <a:t> calculation, gave mixed results, with these not being conserved at various orders in spin or in G.</a:t>
            </a:r>
          </a:p>
          <a:p>
            <a:r>
              <a:rPr lang="en-US" dirty="0"/>
              <a:t>It would be interesting to have a systematic analysis, </a:t>
            </a:r>
            <a:r>
              <a:rPr lang="en-US" dirty="0" err="1"/>
              <a:t>tryoing</a:t>
            </a:r>
            <a:r>
              <a:rPr lang="en-US" dirty="0"/>
              <a:t> to relax prejudices on what the QFT description of Kerr might be.</a:t>
            </a:r>
          </a:p>
        </p:txBody>
      </p:sp>
      <p:sp>
        <p:nvSpPr>
          <p:cNvPr id="4" name="Slide Number Placeholder 3"/>
          <p:cNvSpPr>
            <a:spLocks noGrp="1"/>
          </p:cNvSpPr>
          <p:nvPr>
            <p:ph type="sldNum" sz="quarter" idx="5"/>
          </p:nvPr>
        </p:nvSpPr>
        <p:spPr/>
        <p:txBody>
          <a:bodyPr/>
          <a:lstStyle/>
          <a:p>
            <a:fld id="{1798E01E-DFE9-0B4B-8F2C-7DC3D0D3C584}" type="slidenum">
              <a:rPr lang="en-US" smtClean="0"/>
              <a:t>41</a:t>
            </a:fld>
            <a:endParaRPr lang="en-US"/>
          </a:p>
        </p:txBody>
      </p:sp>
    </p:spTree>
    <p:extLst>
      <p:ext uri="{BB962C8B-B14F-4D97-AF65-F5344CB8AC3E}">
        <p14:creationId xmlns:p14="http://schemas.microsoft.com/office/powerpoint/2010/main" val="1438450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0911F36-0017-F84A-ABCC-A5A86588C6E2}" type="slidenum">
              <a:rPr lang="en-US" smtClean="0"/>
              <a:t>42</a:t>
            </a:fld>
            <a:endParaRPr lang="en-US"/>
          </a:p>
        </p:txBody>
      </p:sp>
    </p:spTree>
    <p:extLst>
      <p:ext uri="{BB962C8B-B14F-4D97-AF65-F5344CB8AC3E}">
        <p14:creationId xmlns:p14="http://schemas.microsoft.com/office/powerpoint/2010/main" val="39121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talk we will ID </a:t>
            </a:r>
            <a:r>
              <a:rPr lang="en-US" dirty="0" err="1"/>
              <a:t>dofs</a:t>
            </a:r>
            <a:r>
              <a:rPr lang="en-US" dirty="0"/>
              <a:t> that describe interacting spinning particles. We will see that there are more DOFs or states than </a:t>
            </a:r>
            <a:r>
              <a:rPr lang="en-US" dirty="0" err="1"/>
              <a:t>tose</a:t>
            </a:r>
            <a:r>
              <a:rPr lang="en-US" dirty="0"/>
              <a:t> of a fixed spin particle</a:t>
            </a:r>
          </a:p>
          <a:p>
            <a:r>
              <a:rPr lang="en-US" dirty="0"/>
              <a:t>We’ll talk about the EM interactions of these DOFs, because it is simple, and then will port the results to GR </a:t>
            </a:r>
          </a:p>
          <a:p>
            <a:endParaRPr lang="en-US" dirty="0"/>
          </a:p>
          <a:p>
            <a:r>
              <a:rPr lang="en-US" dirty="0"/>
              <a:t>We’ll talk about the interpretation of the DOFs beyond spin, see some examples that exhibit them and then end up with a puzzle.</a:t>
            </a:r>
          </a:p>
        </p:txBody>
      </p:sp>
      <p:sp>
        <p:nvSpPr>
          <p:cNvPr id="4" name="Slide Number Placeholder 3"/>
          <p:cNvSpPr>
            <a:spLocks noGrp="1"/>
          </p:cNvSpPr>
          <p:nvPr>
            <p:ph type="sldNum" sz="quarter" idx="5"/>
          </p:nvPr>
        </p:nvSpPr>
        <p:spPr/>
        <p:txBody>
          <a:bodyPr/>
          <a:lstStyle/>
          <a:p>
            <a:fld id="{73AA3F9E-2E80-6F4C-A2AE-B0E11F895290}" type="slidenum">
              <a:rPr lang="en-US" smtClean="0"/>
              <a:t>5</a:t>
            </a:fld>
            <a:endParaRPr lang="en-US"/>
          </a:p>
        </p:txBody>
      </p:sp>
    </p:spTree>
    <p:extLst>
      <p:ext uri="{BB962C8B-B14F-4D97-AF65-F5344CB8AC3E}">
        <p14:creationId xmlns:p14="http://schemas.microsoft.com/office/powerpoint/2010/main" val="262068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spell out the setup in which the story </a:t>
            </a:r>
            <a:r>
              <a:rPr lang="en-US" dirty="0" err="1"/>
              <a:t>shold</a:t>
            </a:r>
            <a:r>
              <a:rPr lang="en-US" dirty="0"/>
              <a:t> hold – we will look at scattering in the small angle regime, i.e. masses and energies are much larger than the momentum exchanged by particles. </a:t>
            </a:r>
          </a:p>
          <a:p>
            <a:r>
              <a:rPr lang="en-US" dirty="0"/>
              <a:t>Moreover, the spin has this scaling with the exchanged momentum. This is a classical limit in the sense of corr., pp</a:t>
            </a:r>
          </a:p>
          <a:p>
            <a:endParaRPr lang="en-US" dirty="0"/>
          </a:p>
          <a:p>
            <a:r>
              <a:rPr lang="en-US" dirty="0"/>
              <a:t>Because </a:t>
            </a:r>
            <a:r>
              <a:rPr lang="en-US" dirty="0" err="1"/>
              <a:t>ot</a:t>
            </a:r>
            <a:r>
              <a:rPr lang="en-US" dirty="0"/>
              <a:t> his S is large in </a:t>
            </a:r>
            <a:r>
              <a:rPr lang="en-US" dirty="0" err="1"/>
              <a:t>uniyts</a:t>
            </a:r>
            <a:r>
              <a:rPr lang="en-US" dirty="0"/>
              <a:t> of </a:t>
            </a:r>
            <a:r>
              <a:rPr lang="en-US" dirty="0" err="1"/>
              <a:t>hbar</a:t>
            </a:r>
            <a:r>
              <a:rPr lang="en-US" dirty="0"/>
              <a:t> </a:t>
            </a:r>
          </a:p>
          <a:p>
            <a:r>
              <a:rPr lang="en-US" dirty="0"/>
              <a:t>And, even though we won’t see many loops today, loop-level S-</a:t>
            </a:r>
            <a:r>
              <a:rPr lang="en-US" dirty="0" err="1"/>
              <a:t>matrox</a:t>
            </a:r>
            <a:r>
              <a:rPr lang="en-US" dirty="0"/>
              <a:t> elements contain some classical parts.</a:t>
            </a:r>
          </a:p>
        </p:txBody>
      </p:sp>
      <p:sp>
        <p:nvSpPr>
          <p:cNvPr id="4" name="Slide Number Placeholder 3"/>
          <p:cNvSpPr>
            <a:spLocks noGrp="1"/>
          </p:cNvSpPr>
          <p:nvPr>
            <p:ph type="sldNum" sz="quarter" idx="10"/>
          </p:nvPr>
        </p:nvSpPr>
        <p:spPr/>
        <p:txBody>
          <a:bodyPr/>
          <a:lstStyle/>
          <a:p>
            <a:fld id="{B2B054C5-D72D-4340-A090-B9B560B34C27}" type="slidenum">
              <a:rPr lang="en-US" smtClean="0"/>
              <a:t>6</a:t>
            </a:fld>
            <a:endParaRPr lang="en-US"/>
          </a:p>
        </p:txBody>
      </p:sp>
    </p:spTree>
    <p:extLst>
      <p:ext uri="{BB962C8B-B14F-4D97-AF65-F5344CB8AC3E}">
        <p14:creationId xmlns:p14="http://schemas.microsoft.com/office/powerpoint/2010/main" val="243904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by now 8 or 9 current approaches to a relativistic  description of spinning bodies w QFT techniques. </a:t>
            </a:r>
          </a:p>
          <a:p>
            <a:endParaRPr lang="en-US" dirty="0"/>
          </a:p>
          <a:p>
            <a:r>
              <a:rPr lang="en-US" dirty="0"/>
              <a:t>The minimal </a:t>
            </a:r>
            <a:r>
              <a:rPr lang="en-US" dirty="0" err="1"/>
              <a:t>amplitiudes</a:t>
            </a:r>
            <a:r>
              <a:rPr lang="en-US" dirty="0"/>
              <a:t> of </a:t>
            </a:r>
            <a:r>
              <a:rPr lang="en-US" dirty="0" err="1"/>
              <a:t>Arkani</a:t>
            </a:r>
            <a:r>
              <a:rPr lang="en-US" dirty="0"/>
              <a:t>-Hamed-Huang and Huang, building on earlier work of people here</a:t>
            </a:r>
          </a:p>
          <a:p>
            <a:r>
              <a:rPr lang="en-US" dirty="0"/>
              <a:t>Another  closely related one involves exponentiated soft factors,  </a:t>
            </a:r>
          </a:p>
          <a:p>
            <a:r>
              <a:rPr lang="en-US" dirty="0"/>
              <a:t>a heavy-particle EFT, </a:t>
            </a:r>
          </a:p>
          <a:p>
            <a:r>
              <a:rPr lang="en-US" dirty="0"/>
              <a:t>there is the </a:t>
            </a:r>
            <a:r>
              <a:rPr lang="en-US" dirty="0" err="1"/>
              <a:t>wordline</a:t>
            </a:r>
            <a:r>
              <a:rPr lang="en-US" dirty="0"/>
              <a:t> QFT, now upgraded to cover all powers of the spin, </a:t>
            </a:r>
          </a:p>
          <a:p>
            <a:r>
              <a:rPr lang="en-US" dirty="0"/>
              <a:t>fixed-spin calculations with spin-k </a:t>
            </a:r>
            <a:r>
              <a:rPr lang="en-US" dirty="0" err="1"/>
              <a:t>determing</a:t>
            </a:r>
            <a:r>
              <a:rPr lang="en-US" dirty="0"/>
              <a:t> all interactions up to spin^2k </a:t>
            </a:r>
          </a:p>
          <a:p>
            <a:r>
              <a:rPr lang="en-US" dirty="0"/>
              <a:t>There is chiral higher-spin gravity and massive higher-spin gauge symmetry that are used to fix the Compton amplitude</a:t>
            </a:r>
          </a:p>
          <a:p>
            <a:r>
              <a:rPr lang="en-US" dirty="0"/>
              <a:t>And last but not least there are a spin-dependent background field calculations  and the </a:t>
            </a:r>
            <a:r>
              <a:rPr lang="en-US" dirty="0" err="1"/>
              <a:t>Teukolsky</a:t>
            </a:r>
            <a:r>
              <a:rPr lang="en-US" dirty="0"/>
              <a:t> equation as a source of </a:t>
            </a:r>
          </a:p>
          <a:p>
            <a:r>
              <a:rPr lang="en-US" dirty="0"/>
              <a:t>Compton or Raman amplitudes to be further sewn into two-body observables. </a:t>
            </a:r>
          </a:p>
          <a:p>
            <a:r>
              <a:rPr lang="en-US" dirty="0"/>
              <a:t>And last but not least, there is the 4d EFT that we will be discussing for the </a:t>
            </a:r>
            <a:r>
              <a:rPr lang="en-US" dirty="0" err="1"/>
              <a:t>resft</a:t>
            </a:r>
            <a:r>
              <a:rPr lang="en-US" dirty="0"/>
              <a:t> of the talk.</a:t>
            </a:r>
          </a:p>
          <a:p>
            <a:endParaRPr lang="en-US" dirty="0"/>
          </a:p>
          <a:p>
            <a:r>
              <a:rPr lang="en-US" dirty="0"/>
              <a:t>While by and large there is agreement between these various approaches through S^4, it is worth appreciating that, if one </a:t>
            </a:r>
          </a:p>
          <a:p>
            <a:r>
              <a:rPr lang="en-US" dirty="0"/>
              <a:t>is interested specifically in properties of Kell BHs, to some extent the first seven entries are conjectures.</a:t>
            </a:r>
          </a:p>
          <a:p>
            <a:r>
              <a:rPr lang="en-US" dirty="0"/>
              <a:t>At the moment the truth is provided by scattering of stuff off </a:t>
            </a:r>
            <a:r>
              <a:rPr lang="en-US" dirty="0" err="1"/>
              <a:t>kerr</a:t>
            </a:r>
            <a:r>
              <a:rPr lang="en-US" dirty="0"/>
              <a:t> BH and these various approaches should match that, and </a:t>
            </a:r>
          </a:p>
          <a:p>
            <a:r>
              <a:rPr lang="en-US" dirty="0"/>
              <a:t>some of them do.</a:t>
            </a:r>
          </a:p>
          <a:p>
            <a:endParaRPr lang="en-US" dirty="0"/>
          </a:p>
          <a:p>
            <a:r>
              <a:rPr lang="en-US" dirty="0"/>
              <a:t>One may wonder how these are consistent with the various no-go </a:t>
            </a:r>
            <a:r>
              <a:rPr lang="en-US" dirty="0" err="1"/>
              <a:t>thms</a:t>
            </a:r>
            <a:r>
              <a:rPr lang="en-US" dirty="0"/>
              <a:t> for interacting HS particles.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AA3F9E-2E80-6F4C-A2AE-B0E11F895290}" type="slidenum">
              <a:rPr lang="en-US" smtClean="0"/>
              <a:t>7</a:t>
            </a:fld>
            <a:endParaRPr lang="en-US"/>
          </a:p>
        </p:txBody>
      </p:sp>
    </p:spTree>
    <p:extLst>
      <p:ext uri="{BB962C8B-B14F-4D97-AF65-F5344CB8AC3E}">
        <p14:creationId xmlns:p14="http://schemas.microsoft.com/office/powerpoint/2010/main" val="56892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B054C5-D72D-4340-A090-B9B560B34C27}" type="slidenum">
              <a:rPr lang="en-US" smtClean="0"/>
              <a:t>8</a:t>
            </a:fld>
            <a:endParaRPr lang="en-US"/>
          </a:p>
        </p:txBody>
      </p:sp>
    </p:spTree>
    <p:extLst>
      <p:ext uri="{BB962C8B-B14F-4D97-AF65-F5344CB8AC3E}">
        <p14:creationId xmlns:p14="http://schemas.microsoft.com/office/powerpoint/2010/main" val="258197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HS fields should we aim for? It depends on the physics we want to describe.</a:t>
            </a:r>
          </a:p>
          <a:p>
            <a:endParaRPr lang="en-US" dirty="0"/>
          </a:p>
          <a:p>
            <a:r>
              <a:rPr lang="en-US" dirty="0"/>
              <a:t>So we should aim for a theory of many HS fields</a:t>
            </a:r>
          </a:p>
        </p:txBody>
      </p:sp>
      <p:sp>
        <p:nvSpPr>
          <p:cNvPr id="4" name="Slide Number Placeholder 3"/>
          <p:cNvSpPr>
            <a:spLocks noGrp="1"/>
          </p:cNvSpPr>
          <p:nvPr>
            <p:ph type="sldNum" sz="quarter" idx="5"/>
          </p:nvPr>
        </p:nvSpPr>
        <p:spPr/>
        <p:txBody>
          <a:bodyPr/>
          <a:lstStyle/>
          <a:p>
            <a:fld id="{CCB86E02-7B31-C54A-B5E0-25A303C99BE7}" type="slidenum">
              <a:rPr lang="en-US" smtClean="0"/>
              <a:t>9</a:t>
            </a:fld>
            <a:endParaRPr lang="en-US"/>
          </a:p>
        </p:txBody>
      </p:sp>
    </p:spTree>
    <p:extLst>
      <p:ext uri="{BB962C8B-B14F-4D97-AF65-F5344CB8AC3E}">
        <p14:creationId xmlns:p14="http://schemas.microsoft.com/office/powerpoint/2010/main" val="1865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48B8-375A-1A4A-A73C-83BAD26D4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299438-871E-3D4C-96A4-2A49E5714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A0305-8994-7647-9BBF-5AAAFD787A43}"/>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93E0711E-733C-444D-BC97-F38254A72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FC21-9E30-B04B-8CCC-61392AC807AA}"/>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415408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8F07-B90B-8844-93EB-198A9A290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2B782-1A08-CE4E-A6E2-C8EA081097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DA422-C94E-0841-BFC9-2A2E3BD563D8}"/>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96F0F888-8480-554A-B199-3C2F619F8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979B-F53A-1D42-A073-3B1DF5639216}"/>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165128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6A489-3CE8-AA49-9EDD-0F32409C93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6899C0-316C-E349-8F18-D4DED4BBE1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B10B2-28BC-4C4A-A7D1-7473589CC6B1}"/>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85B1CCBA-19E8-5E40-BF80-48130A53B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D0932-4CFA-C342-9A57-B81F642E9E4F}"/>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214975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B015-D7D2-5143-99EF-B8D8E5629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A0442-80D9-0444-8E1D-76D841DDC4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A598A-B3CE-7949-9993-7D34DD4C730F}"/>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E3FB58D4-341E-2348-B0CB-134C3A90F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8D8E5-A868-2048-8833-D4C838486A4E}"/>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168488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8F70-A50A-7D49-A249-910F9C2B90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A11C18-A406-2F48-A912-DAACB80A80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20656B-86AF-3A42-86B8-D3DCD93EC519}"/>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C260B555-A95D-2F42-8069-F55AF2990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9E5B6-D0FC-DB44-AE64-62CD3BE8116E}"/>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3985872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ED81-1DA5-D842-A077-56BE351FA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A6AA0-7976-4846-9CBC-C0500E028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752BF2-B836-034E-B796-9E2F75EE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AF9C0-E6A3-A545-808C-3E73F2B933AE}"/>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6" name="Footer Placeholder 5">
            <a:extLst>
              <a:ext uri="{FF2B5EF4-FFF2-40B4-BE49-F238E27FC236}">
                <a16:creationId xmlns:a16="http://schemas.microsoft.com/office/drawing/2014/main" id="{3C70BAE4-5A32-254D-AA63-247C77ED9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C23EA-C5E7-A748-B9E0-B76AF81259BF}"/>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55323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A16E-C7F5-6745-98A3-6139A597C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A0FE1D-2BBD-624A-B519-30AD76216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0E226-3727-7743-87B6-3004F5A1F7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0CB4BA-2B71-4849-B948-14B4DECDC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5839E-C4D5-9B49-A0F1-510DE5A0C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D2D5E-0CBE-9444-96BB-6010A67A4ABA}"/>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8" name="Footer Placeholder 7">
            <a:extLst>
              <a:ext uri="{FF2B5EF4-FFF2-40B4-BE49-F238E27FC236}">
                <a16:creationId xmlns:a16="http://schemas.microsoft.com/office/drawing/2014/main" id="{FBB7FFEE-6857-5A44-A7CB-1F89016157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046DC6-B143-364E-AA8F-A8A57B9F2E39}"/>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487721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6848-A2AC-FD47-B079-C548ACAE4A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C54AB0-3241-504D-89F7-E514CE267149}"/>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4" name="Footer Placeholder 3">
            <a:extLst>
              <a:ext uri="{FF2B5EF4-FFF2-40B4-BE49-F238E27FC236}">
                <a16:creationId xmlns:a16="http://schemas.microsoft.com/office/drawing/2014/main" id="{8C935D41-4618-6A48-BAEE-8D3D61A5FB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C715D4-3F01-3C44-B218-5B36270B62E9}"/>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187638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12D1A8-F332-AD4D-B1F9-FF4D781C9234}"/>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3" name="Footer Placeholder 2">
            <a:extLst>
              <a:ext uri="{FF2B5EF4-FFF2-40B4-BE49-F238E27FC236}">
                <a16:creationId xmlns:a16="http://schemas.microsoft.com/office/drawing/2014/main" id="{308F9C1B-A312-8249-9EFF-DD731E55D0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9B5DA-ADA7-3143-846C-50B1C65C3473}"/>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26556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C39B-2D28-5646-85AC-B3901FD77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A4817D-0181-9A41-8C20-A08C46F5B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3FB34-22E4-F745-A21D-438450512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EAB2E-5CEA-8A48-BB3A-56B33F124535}"/>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6" name="Footer Placeholder 5">
            <a:extLst>
              <a:ext uri="{FF2B5EF4-FFF2-40B4-BE49-F238E27FC236}">
                <a16:creationId xmlns:a16="http://schemas.microsoft.com/office/drawing/2014/main" id="{245AB6AE-0EB5-D44B-B1B6-B82736578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42027-903F-4842-B9CC-422C997ECCC5}"/>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428497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7B19-62DB-8348-B8B9-7AF96BDB9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CA264B-9844-E84A-A9CC-71F64F8D6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111868-DBF7-CC48-A4D2-E692E7FD3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C9E882-B18F-6C44-AC2D-28271EB1C79B}"/>
              </a:ext>
            </a:extLst>
          </p:cNvPr>
          <p:cNvSpPr>
            <a:spLocks noGrp="1"/>
          </p:cNvSpPr>
          <p:nvPr>
            <p:ph type="dt" sz="half" idx="10"/>
          </p:nvPr>
        </p:nvSpPr>
        <p:spPr/>
        <p:txBody>
          <a:bodyPr/>
          <a:lstStyle/>
          <a:p>
            <a:fld id="{26CBC4A9-0E9C-2244-8C3C-60B7384CF094}" type="datetimeFigureOut">
              <a:rPr lang="en-US" smtClean="0"/>
              <a:t>5/29/26</a:t>
            </a:fld>
            <a:endParaRPr lang="en-US"/>
          </a:p>
        </p:txBody>
      </p:sp>
      <p:sp>
        <p:nvSpPr>
          <p:cNvPr id="6" name="Footer Placeholder 5">
            <a:extLst>
              <a:ext uri="{FF2B5EF4-FFF2-40B4-BE49-F238E27FC236}">
                <a16:creationId xmlns:a16="http://schemas.microsoft.com/office/drawing/2014/main" id="{3E0B4030-0E64-2F4E-8F07-DF7D6B8E2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1AD64-DB99-D442-929E-676E073C596D}"/>
              </a:ext>
            </a:extLst>
          </p:cNvPr>
          <p:cNvSpPr>
            <a:spLocks noGrp="1"/>
          </p:cNvSpPr>
          <p:nvPr>
            <p:ph type="sldNum" sz="quarter" idx="12"/>
          </p:nvPr>
        </p:nvSpPr>
        <p:spPr/>
        <p:txBody>
          <a:bodyPr/>
          <a:lstStyle/>
          <a:p>
            <a:fld id="{D7500028-9A29-DE43-8E63-0F14E0B08006}" type="slidenum">
              <a:rPr lang="en-US" smtClean="0"/>
              <a:t>‹#›</a:t>
            </a:fld>
            <a:endParaRPr lang="en-US"/>
          </a:p>
        </p:txBody>
      </p:sp>
    </p:spTree>
    <p:extLst>
      <p:ext uri="{BB962C8B-B14F-4D97-AF65-F5344CB8AC3E}">
        <p14:creationId xmlns:p14="http://schemas.microsoft.com/office/powerpoint/2010/main" val="158280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6576F-6B3D-0E47-A248-1085F7B17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6FAEF-2E87-DA40-A820-864081DFB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1FD4A-BB2A-A249-B0F2-A048074DF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BC4A9-0E9C-2244-8C3C-60B7384CF094}" type="datetimeFigureOut">
              <a:rPr lang="en-US" smtClean="0"/>
              <a:t>5/29/26</a:t>
            </a:fld>
            <a:endParaRPr lang="en-US"/>
          </a:p>
        </p:txBody>
      </p:sp>
      <p:sp>
        <p:nvSpPr>
          <p:cNvPr id="5" name="Footer Placeholder 4">
            <a:extLst>
              <a:ext uri="{FF2B5EF4-FFF2-40B4-BE49-F238E27FC236}">
                <a16:creationId xmlns:a16="http://schemas.microsoft.com/office/drawing/2014/main" id="{74021FE4-CAC3-F947-B274-472CE689ED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FFA6F-93D2-CB4B-A2C8-66EAF7063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00028-9A29-DE43-8E63-0F14E0B08006}" type="slidenum">
              <a:rPr lang="en-US" smtClean="0"/>
              <a:t>‹#›</a:t>
            </a:fld>
            <a:endParaRPr lang="en-US"/>
          </a:p>
        </p:txBody>
      </p:sp>
    </p:spTree>
    <p:extLst>
      <p:ext uri="{BB962C8B-B14F-4D97-AF65-F5344CB8AC3E}">
        <p14:creationId xmlns:p14="http://schemas.microsoft.com/office/powerpoint/2010/main" val="377206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33.emf"/><Relationship Id="rId7" Type="http://schemas.openxmlformats.org/officeDocument/2006/relationships/image" Target="../media/image38.emf"/><Relationship Id="rId12"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34.emf"/></Relationships>
</file>

<file path=ppt/slides/_rels/slide12.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5.emf"/><Relationship Id="rId18" Type="http://schemas.openxmlformats.org/officeDocument/2006/relationships/image" Target="../media/image60.emf"/><Relationship Id="rId3" Type="http://schemas.openxmlformats.org/officeDocument/2006/relationships/image" Target="../media/image45.emf"/><Relationship Id="rId7" Type="http://schemas.openxmlformats.org/officeDocument/2006/relationships/image" Target="../media/image49.emf"/><Relationship Id="rId12" Type="http://schemas.openxmlformats.org/officeDocument/2006/relationships/image" Target="../media/image54.emf"/><Relationship Id="rId17" Type="http://schemas.openxmlformats.org/officeDocument/2006/relationships/image" Target="../media/image59.emf"/><Relationship Id="rId2" Type="http://schemas.openxmlformats.org/officeDocument/2006/relationships/notesSlide" Target="../notesSlides/notesSlide12.xml"/><Relationship Id="rId16" Type="http://schemas.openxmlformats.org/officeDocument/2006/relationships/image" Target="../media/image58.emf"/><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53.emf"/><Relationship Id="rId5" Type="http://schemas.openxmlformats.org/officeDocument/2006/relationships/image" Target="../media/image47.emf"/><Relationship Id="rId15" Type="http://schemas.openxmlformats.org/officeDocument/2006/relationships/image" Target="../media/image57.emf"/><Relationship Id="rId10" Type="http://schemas.openxmlformats.org/officeDocument/2006/relationships/image" Target="../media/image52.emf"/><Relationship Id="rId19" Type="http://schemas.openxmlformats.org/officeDocument/2006/relationships/image" Target="../media/image61.emf"/><Relationship Id="rId4" Type="http://schemas.openxmlformats.org/officeDocument/2006/relationships/image" Target="../media/image46.emf"/><Relationship Id="rId9" Type="http://schemas.openxmlformats.org/officeDocument/2006/relationships/image" Target="../media/image51.emf"/><Relationship Id="rId14" Type="http://schemas.openxmlformats.org/officeDocument/2006/relationships/image" Target="../media/image56.emf"/></Relationships>
</file>

<file path=ppt/slides/_rels/slide13.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6.emf"/><Relationship Id="rId3" Type="http://schemas.openxmlformats.org/officeDocument/2006/relationships/image" Target="../media/image45.emf"/><Relationship Id="rId7" Type="http://schemas.openxmlformats.org/officeDocument/2006/relationships/image" Target="../media/image56.emf"/><Relationship Id="rId12" Type="http://schemas.openxmlformats.org/officeDocument/2006/relationships/image" Target="../media/image65.emf"/><Relationship Id="rId17" Type="http://schemas.openxmlformats.org/officeDocument/2006/relationships/image" Target="../media/image70.emf"/><Relationship Id="rId2" Type="http://schemas.openxmlformats.org/officeDocument/2006/relationships/notesSlide" Target="../notesSlides/notesSlide13.xml"/><Relationship Id="rId16" Type="http://schemas.openxmlformats.org/officeDocument/2006/relationships/image" Target="../media/image69.emf"/><Relationship Id="rId1" Type="http://schemas.openxmlformats.org/officeDocument/2006/relationships/slideLayout" Target="../slideLayouts/slideLayout1.xml"/><Relationship Id="rId6" Type="http://schemas.openxmlformats.org/officeDocument/2006/relationships/image" Target="../media/image55.emf"/><Relationship Id="rId11" Type="http://schemas.openxmlformats.org/officeDocument/2006/relationships/image" Target="../media/image64.emf"/><Relationship Id="rId5" Type="http://schemas.openxmlformats.org/officeDocument/2006/relationships/image" Target="../media/image60.emf"/><Relationship Id="rId15" Type="http://schemas.openxmlformats.org/officeDocument/2006/relationships/image" Target="../media/image68.emf"/><Relationship Id="rId10" Type="http://schemas.openxmlformats.org/officeDocument/2006/relationships/image" Target="../media/image63.emf"/><Relationship Id="rId4" Type="http://schemas.openxmlformats.org/officeDocument/2006/relationships/image" Target="../media/image59.emf"/><Relationship Id="rId9" Type="http://schemas.openxmlformats.org/officeDocument/2006/relationships/image" Target="../media/image62.emf"/><Relationship Id="rId14" Type="http://schemas.openxmlformats.org/officeDocument/2006/relationships/image" Target="../media/image67.emf"/></Relationships>
</file>

<file path=ppt/slides/_rels/slide14.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0.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79.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4.emf"/><Relationship Id="rId11" Type="http://schemas.openxmlformats.org/officeDocument/2006/relationships/image" Target="../media/image45.emf"/><Relationship Id="rId5" Type="http://schemas.openxmlformats.org/officeDocument/2006/relationships/image" Target="../media/image73.emf"/><Relationship Id="rId15" Type="http://schemas.openxmlformats.org/officeDocument/2006/relationships/image" Target="../media/image82.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 Id="rId14" Type="http://schemas.openxmlformats.org/officeDocument/2006/relationships/image" Target="../media/image81.emf"/></Relationships>
</file>

<file path=ppt/slides/_rels/slide1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4.emf"/></Relationships>
</file>

<file path=ppt/slides/_rels/slide1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4.emf"/></Relationships>
</file>

<file path=ppt/slides/_rels/slide17.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 Id="rId9" Type="http://schemas.openxmlformats.org/officeDocument/2006/relationships/image" Target="../media/image91.emf"/></Relationships>
</file>

<file path=ppt/slides/_rels/slide18.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5.emf"/><Relationship Id="rId5" Type="http://schemas.openxmlformats.org/officeDocument/2006/relationships/image" Target="../media/image94.emf"/><Relationship Id="rId10" Type="http://schemas.openxmlformats.org/officeDocument/2006/relationships/image" Target="../media/image99.emf"/><Relationship Id="rId4" Type="http://schemas.openxmlformats.org/officeDocument/2006/relationships/image" Target="../media/image93.emf"/><Relationship Id="rId9" Type="http://schemas.openxmlformats.org/officeDocument/2006/relationships/image" Target="../media/image98.emf"/></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85.png"/><Relationship Id="rId7" Type="http://schemas.openxmlformats.org/officeDocument/2006/relationships/image" Target="../media/image18.emf"/><Relationship Id="rId12"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2.emf"/><Relationship Id="rId11" Type="http://schemas.openxmlformats.org/officeDocument/2006/relationships/image" Target="../media/image106.png"/><Relationship Id="rId5" Type="http://schemas.openxmlformats.org/officeDocument/2006/relationships/image" Target="../media/image101.emf"/><Relationship Id="rId10" Type="http://schemas.openxmlformats.org/officeDocument/2006/relationships/image" Target="../media/image105.emf"/><Relationship Id="rId4" Type="http://schemas.openxmlformats.org/officeDocument/2006/relationships/image" Target="../media/image100.emf"/><Relationship Id="rId9" Type="http://schemas.openxmlformats.org/officeDocument/2006/relationships/image" Target="../media/image104.emf"/></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1.emf"/><Relationship Id="rId11" Type="http://schemas.openxmlformats.org/officeDocument/2006/relationships/image" Target="../media/image115.emf"/><Relationship Id="rId5" Type="http://schemas.openxmlformats.org/officeDocument/2006/relationships/image" Target="../media/image110.emf"/><Relationship Id="rId10" Type="http://schemas.openxmlformats.org/officeDocument/2006/relationships/image" Target="../media/image114.emf"/><Relationship Id="rId4" Type="http://schemas.openxmlformats.org/officeDocument/2006/relationships/image" Target="../media/image109.emf"/><Relationship Id="rId9" Type="http://schemas.openxmlformats.org/officeDocument/2006/relationships/image" Target="../media/image113.emf"/></Relationships>
</file>

<file path=ppt/slides/_rels/slide22.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85.png"/><Relationship Id="rId7" Type="http://schemas.openxmlformats.org/officeDocument/2006/relationships/image" Target="../media/image119.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23.xml.rels><?xml version="1.0" encoding="UTF-8" standalone="yes"?>
<Relationships xmlns="http://schemas.openxmlformats.org/package/2006/relationships"><Relationship Id="rId8" Type="http://schemas.openxmlformats.org/officeDocument/2006/relationships/image" Target="../media/image125.emf"/><Relationship Id="rId13" Type="http://schemas.openxmlformats.org/officeDocument/2006/relationships/image" Target="../media/image126.emf"/><Relationship Id="rId3" Type="http://schemas.openxmlformats.org/officeDocument/2006/relationships/image" Target="../media/image85.png"/><Relationship Id="rId7" Type="http://schemas.openxmlformats.org/officeDocument/2006/relationships/image" Target="../media/image124.emf"/><Relationship Id="rId12" Type="http://schemas.openxmlformats.org/officeDocument/2006/relationships/image" Target="../media/image119.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3.emf"/><Relationship Id="rId11" Type="http://schemas.openxmlformats.org/officeDocument/2006/relationships/image" Target="../media/image118.emf"/><Relationship Id="rId5" Type="http://schemas.openxmlformats.org/officeDocument/2006/relationships/image" Target="../media/image122.emf"/><Relationship Id="rId15" Type="http://schemas.openxmlformats.org/officeDocument/2006/relationships/image" Target="../media/image128.emf"/><Relationship Id="rId10" Type="http://schemas.openxmlformats.org/officeDocument/2006/relationships/image" Target="../media/image117.emf"/><Relationship Id="rId4" Type="http://schemas.openxmlformats.org/officeDocument/2006/relationships/image" Target="../media/image121.emf"/><Relationship Id="rId9" Type="http://schemas.openxmlformats.org/officeDocument/2006/relationships/image" Target="../media/image116.emf"/><Relationship Id="rId14" Type="http://schemas.openxmlformats.org/officeDocument/2006/relationships/image" Target="../media/image127.emf"/></Relationships>
</file>

<file path=ppt/slides/_rels/slide2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1.emf"/><Relationship Id="rId4" Type="http://schemas.openxmlformats.org/officeDocument/2006/relationships/image" Target="../media/image13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2.emf"/><Relationship Id="rId7" Type="http://schemas.openxmlformats.org/officeDocument/2006/relationships/image" Target="../media/image136.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5.emf"/><Relationship Id="rId5" Type="http://schemas.openxmlformats.org/officeDocument/2006/relationships/image" Target="../media/image134.emf"/><Relationship Id="rId10" Type="http://schemas.openxmlformats.org/officeDocument/2006/relationships/image" Target="../media/image84.emf"/><Relationship Id="rId4" Type="http://schemas.openxmlformats.org/officeDocument/2006/relationships/image" Target="../media/image133.emf"/><Relationship Id="rId9" Type="http://schemas.openxmlformats.org/officeDocument/2006/relationships/image" Target="../media/image138.emf"/></Relationships>
</file>

<file path=ppt/slides/_rels/slide27.xml.rels><?xml version="1.0" encoding="UTF-8" standalone="yes"?>
<Relationships xmlns="http://schemas.openxmlformats.org/package/2006/relationships"><Relationship Id="rId8" Type="http://schemas.openxmlformats.org/officeDocument/2006/relationships/image" Target="../media/image144.emf"/><Relationship Id="rId13" Type="http://schemas.openxmlformats.org/officeDocument/2006/relationships/image" Target="../media/image149.emf"/><Relationship Id="rId3" Type="http://schemas.openxmlformats.org/officeDocument/2006/relationships/image" Target="../media/image139.emf"/><Relationship Id="rId7" Type="http://schemas.openxmlformats.org/officeDocument/2006/relationships/image" Target="../media/image143.emf"/><Relationship Id="rId12" Type="http://schemas.openxmlformats.org/officeDocument/2006/relationships/image" Target="../media/image148.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2.emf"/><Relationship Id="rId11" Type="http://schemas.openxmlformats.org/officeDocument/2006/relationships/image" Target="../media/image147.emf"/><Relationship Id="rId5" Type="http://schemas.openxmlformats.org/officeDocument/2006/relationships/image" Target="../media/image141.emf"/><Relationship Id="rId10" Type="http://schemas.openxmlformats.org/officeDocument/2006/relationships/image" Target="../media/image146.emf"/><Relationship Id="rId4" Type="http://schemas.openxmlformats.org/officeDocument/2006/relationships/image" Target="../media/image140.emf"/><Relationship Id="rId9" Type="http://schemas.openxmlformats.org/officeDocument/2006/relationships/image" Target="../media/image145.png"/><Relationship Id="rId14" Type="http://schemas.openxmlformats.org/officeDocument/2006/relationships/image" Target="../media/image150.emf"/></Relationships>
</file>

<file path=ppt/slides/_rels/slide28.xml.rels><?xml version="1.0" encoding="UTF-8" standalone="yes"?>
<Relationships xmlns="http://schemas.openxmlformats.org/package/2006/relationships"><Relationship Id="rId8" Type="http://schemas.openxmlformats.org/officeDocument/2006/relationships/image" Target="../media/image153.emf"/><Relationship Id="rId13" Type="http://schemas.openxmlformats.org/officeDocument/2006/relationships/image" Target="../media/image158.emf"/><Relationship Id="rId18" Type="http://schemas.openxmlformats.org/officeDocument/2006/relationships/image" Target="../media/image143.emf"/><Relationship Id="rId3" Type="http://schemas.openxmlformats.org/officeDocument/2006/relationships/image" Target="../media/image140.emf"/><Relationship Id="rId21" Type="http://schemas.openxmlformats.org/officeDocument/2006/relationships/image" Target="../media/image163.emf"/><Relationship Id="rId7" Type="http://schemas.openxmlformats.org/officeDocument/2006/relationships/image" Target="../media/image152.emf"/><Relationship Id="rId12" Type="http://schemas.openxmlformats.org/officeDocument/2006/relationships/image" Target="../media/image157.emf"/><Relationship Id="rId17" Type="http://schemas.openxmlformats.org/officeDocument/2006/relationships/image" Target="../media/image144.emf"/><Relationship Id="rId2" Type="http://schemas.openxmlformats.org/officeDocument/2006/relationships/notesSlide" Target="../notesSlides/notesSlide28.xml"/><Relationship Id="rId16" Type="http://schemas.openxmlformats.org/officeDocument/2006/relationships/image" Target="../media/image161.emf"/><Relationship Id="rId20" Type="http://schemas.openxmlformats.org/officeDocument/2006/relationships/image" Target="../media/image162.emf"/><Relationship Id="rId1" Type="http://schemas.openxmlformats.org/officeDocument/2006/relationships/slideLayout" Target="../slideLayouts/slideLayout1.xml"/><Relationship Id="rId6" Type="http://schemas.openxmlformats.org/officeDocument/2006/relationships/image" Target="../media/image146.emf"/><Relationship Id="rId11" Type="http://schemas.openxmlformats.org/officeDocument/2006/relationships/image" Target="../media/image156.emf"/><Relationship Id="rId5" Type="http://schemas.openxmlformats.org/officeDocument/2006/relationships/image" Target="../media/image151.png"/><Relationship Id="rId15" Type="http://schemas.openxmlformats.org/officeDocument/2006/relationships/image" Target="../media/image160.emf"/><Relationship Id="rId23" Type="http://schemas.openxmlformats.org/officeDocument/2006/relationships/image" Target="../media/image149.emf"/><Relationship Id="rId10" Type="http://schemas.openxmlformats.org/officeDocument/2006/relationships/image" Target="../media/image155.emf"/><Relationship Id="rId19" Type="http://schemas.openxmlformats.org/officeDocument/2006/relationships/image" Target="../media/image150.emf"/><Relationship Id="rId4" Type="http://schemas.openxmlformats.org/officeDocument/2006/relationships/image" Target="../media/image141.emf"/><Relationship Id="rId9" Type="http://schemas.openxmlformats.org/officeDocument/2006/relationships/image" Target="../media/image154.emf"/><Relationship Id="rId14" Type="http://schemas.openxmlformats.org/officeDocument/2006/relationships/image" Target="../media/image159.emf"/><Relationship Id="rId22" Type="http://schemas.openxmlformats.org/officeDocument/2006/relationships/image" Target="../media/image148.emf"/></Relationships>
</file>

<file path=ppt/slides/_rels/slide29.xml.rels><?xml version="1.0" encoding="UTF-8" standalone="yes"?>
<Relationships xmlns="http://schemas.openxmlformats.org/package/2006/relationships"><Relationship Id="rId8" Type="http://schemas.openxmlformats.org/officeDocument/2006/relationships/image" Target="../media/image169.emf"/><Relationship Id="rId13" Type="http://schemas.openxmlformats.org/officeDocument/2006/relationships/image" Target="../media/image174.emf"/><Relationship Id="rId18" Type="http://schemas.openxmlformats.org/officeDocument/2006/relationships/image" Target="../media/image179.emf"/><Relationship Id="rId3" Type="http://schemas.openxmlformats.org/officeDocument/2006/relationships/image" Target="../media/image164.emf"/><Relationship Id="rId7" Type="http://schemas.openxmlformats.org/officeDocument/2006/relationships/image" Target="../media/image168.emf"/><Relationship Id="rId12" Type="http://schemas.openxmlformats.org/officeDocument/2006/relationships/image" Target="../media/image173.emf"/><Relationship Id="rId17" Type="http://schemas.openxmlformats.org/officeDocument/2006/relationships/image" Target="../media/image178.emf"/><Relationship Id="rId2" Type="http://schemas.openxmlformats.org/officeDocument/2006/relationships/notesSlide" Target="../notesSlides/notesSlide29.xml"/><Relationship Id="rId16" Type="http://schemas.openxmlformats.org/officeDocument/2006/relationships/image" Target="../media/image177.emf"/><Relationship Id="rId1" Type="http://schemas.openxmlformats.org/officeDocument/2006/relationships/slideLayout" Target="../slideLayouts/slideLayout1.xml"/><Relationship Id="rId6" Type="http://schemas.openxmlformats.org/officeDocument/2006/relationships/image" Target="../media/image167.emf"/><Relationship Id="rId11" Type="http://schemas.openxmlformats.org/officeDocument/2006/relationships/image" Target="../media/image172.png"/><Relationship Id="rId5" Type="http://schemas.openxmlformats.org/officeDocument/2006/relationships/image" Target="../media/image166.emf"/><Relationship Id="rId15" Type="http://schemas.openxmlformats.org/officeDocument/2006/relationships/image" Target="../media/image176.emf"/><Relationship Id="rId10" Type="http://schemas.openxmlformats.org/officeDocument/2006/relationships/image" Target="../media/image171.png"/><Relationship Id="rId4" Type="http://schemas.openxmlformats.org/officeDocument/2006/relationships/image" Target="../media/image165.emf"/><Relationship Id="rId9" Type="http://schemas.openxmlformats.org/officeDocument/2006/relationships/image" Target="../media/image170.emf"/><Relationship Id="rId14" Type="http://schemas.openxmlformats.org/officeDocument/2006/relationships/image" Target="../media/image175.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64.emf"/><Relationship Id="rId7" Type="http://schemas.openxmlformats.org/officeDocument/2006/relationships/image" Target="../media/image180.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8.emf"/><Relationship Id="rId5" Type="http://schemas.openxmlformats.org/officeDocument/2006/relationships/image" Target="../media/image167.emf"/><Relationship Id="rId10" Type="http://schemas.openxmlformats.org/officeDocument/2006/relationships/image" Target="../media/image183.emf"/><Relationship Id="rId4" Type="http://schemas.openxmlformats.org/officeDocument/2006/relationships/image" Target="../media/image166.emf"/><Relationship Id="rId9" Type="http://schemas.openxmlformats.org/officeDocument/2006/relationships/image" Target="../media/image182.emf"/></Relationships>
</file>

<file path=ppt/slides/_rels/slide31.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image" Target="../media/image184.png"/><Relationship Id="rId7" Type="http://schemas.openxmlformats.org/officeDocument/2006/relationships/image" Target="../media/image188.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7.emf"/><Relationship Id="rId5" Type="http://schemas.openxmlformats.org/officeDocument/2006/relationships/image" Target="../media/image186.emf"/><Relationship Id="rId10" Type="http://schemas.openxmlformats.org/officeDocument/2006/relationships/image" Target="../media/image191.emf"/><Relationship Id="rId4" Type="http://schemas.openxmlformats.org/officeDocument/2006/relationships/image" Target="../media/image185.emf"/><Relationship Id="rId9" Type="http://schemas.openxmlformats.org/officeDocument/2006/relationships/image" Target="../media/image190.emf"/></Relationships>
</file>

<file path=ppt/slides/_rels/slide32.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45.png"/><Relationship Id="rId7" Type="http://schemas.openxmlformats.org/officeDocument/2006/relationships/image" Target="../media/image195.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94.emf"/><Relationship Id="rId5" Type="http://schemas.openxmlformats.org/officeDocument/2006/relationships/image" Target="../media/image193.emf"/><Relationship Id="rId4" Type="http://schemas.openxmlformats.org/officeDocument/2006/relationships/image" Target="../media/image192.emf"/><Relationship Id="rId9" Type="http://schemas.openxmlformats.org/officeDocument/2006/relationships/image" Target="../media/image197.emf"/></Relationships>
</file>

<file path=ppt/slides/_rels/slide33.xml.rels><?xml version="1.0" encoding="UTF-8" standalone="yes"?>
<Relationships xmlns="http://schemas.openxmlformats.org/package/2006/relationships"><Relationship Id="rId8" Type="http://schemas.openxmlformats.org/officeDocument/2006/relationships/image" Target="../media/image203.emf"/><Relationship Id="rId13" Type="http://schemas.openxmlformats.org/officeDocument/2006/relationships/image" Target="../media/image208.emf"/><Relationship Id="rId3" Type="http://schemas.openxmlformats.org/officeDocument/2006/relationships/image" Target="../media/image198.emf"/><Relationship Id="rId7" Type="http://schemas.openxmlformats.org/officeDocument/2006/relationships/image" Target="../media/image202.emf"/><Relationship Id="rId12" Type="http://schemas.openxmlformats.org/officeDocument/2006/relationships/image" Target="../media/image207.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01.emf"/><Relationship Id="rId11" Type="http://schemas.openxmlformats.org/officeDocument/2006/relationships/image" Target="../media/image206.emf"/><Relationship Id="rId5" Type="http://schemas.openxmlformats.org/officeDocument/2006/relationships/image" Target="../media/image200.emf"/><Relationship Id="rId10" Type="http://schemas.openxmlformats.org/officeDocument/2006/relationships/image" Target="../media/image205.emf"/><Relationship Id="rId4" Type="http://schemas.openxmlformats.org/officeDocument/2006/relationships/image" Target="../media/image199.emf"/><Relationship Id="rId9" Type="http://schemas.openxmlformats.org/officeDocument/2006/relationships/image" Target="../media/image204.emf"/><Relationship Id="rId14" Type="http://schemas.openxmlformats.org/officeDocument/2006/relationships/image" Target="../media/image209.emf"/></Relationships>
</file>

<file path=ppt/slides/_rels/slide34.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7.emf"/><Relationship Id="rId3" Type="http://schemas.openxmlformats.org/officeDocument/2006/relationships/image" Target="../media/image206.emf"/><Relationship Id="rId7" Type="http://schemas.openxmlformats.org/officeDocument/2006/relationships/image" Target="../media/image212.png"/><Relationship Id="rId12" Type="http://schemas.openxmlformats.org/officeDocument/2006/relationships/image" Target="../media/image145.png"/><Relationship Id="rId2" Type="http://schemas.openxmlformats.org/officeDocument/2006/relationships/notesSlide" Target="../notesSlides/notesSlide34.xml"/><Relationship Id="rId16" Type="http://schemas.openxmlformats.org/officeDocument/2006/relationships/image" Target="../media/image208.emf"/><Relationship Id="rId1" Type="http://schemas.openxmlformats.org/officeDocument/2006/relationships/slideLayout" Target="../slideLayouts/slideLayout1.xml"/><Relationship Id="rId6" Type="http://schemas.openxmlformats.org/officeDocument/2006/relationships/image" Target="../media/image211.png"/><Relationship Id="rId11" Type="http://schemas.openxmlformats.org/officeDocument/2006/relationships/image" Target="../media/image216.emf"/><Relationship Id="rId5" Type="http://schemas.openxmlformats.org/officeDocument/2006/relationships/image" Target="../media/image210.png"/><Relationship Id="rId15" Type="http://schemas.openxmlformats.org/officeDocument/2006/relationships/image" Target="../media/image219.emf"/><Relationship Id="rId10" Type="http://schemas.openxmlformats.org/officeDocument/2006/relationships/image" Target="../media/image215.emf"/><Relationship Id="rId4" Type="http://schemas.openxmlformats.org/officeDocument/2006/relationships/image" Target="../media/image207.emf"/><Relationship Id="rId9" Type="http://schemas.openxmlformats.org/officeDocument/2006/relationships/image" Target="../media/image214.png"/><Relationship Id="rId14" Type="http://schemas.openxmlformats.org/officeDocument/2006/relationships/image" Target="../media/image218.emf"/></Relationships>
</file>

<file path=ppt/slides/_rels/slide35.xml.rels><?xml version="1.0" encoding="UTF-8" standalone="yes"?>
<Relationships xmlns="http://schemas.openxmlformats.org/package/2006/relationships"><Relationship Id="rId8" Type="http://schemas.openxmlformats.org/officeDocument/2006/relationships/image" Target="../media/image225.emf"/><Relationship Id="rId3" Type="http://schemas.openxmlformats.org/officeDocument/2006/relationships/image" Target="../media/image220.jpg"/><Relationship Id="rId7" Type="http://schemas.openxmlformats.org/officeDocument/2006/relationships/image" Target="../media/image224.emf"/><Relationship Id="rId12" Type="http://schemas.openxmlformats.org/officeDocument/2006/relationships/image" Target="../media/image229.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23.emf"/><Relationship Id="rId11" Type="http://schemas.openxmlformats.org/officeDocument/2006/relationships/image" Target="../media/image228.emf"/><Relationship Id="rId5" Type="http://schemas.openxmlformats.org/officeDocument/2006/relationships/image" Target="../media/image222.emf"/><Relationship Id="rId10" Type="http://schemas.openxmlformats.org/officeDocument/2006/relationships/image" Target="../media/image227.emf"/><Relationship Id="rId4" Type="http://schemas.openxmlformats.org/officeDocument/2006/relationships/image" Target="../media/image221.emf"/><Relationship Id="rId9" Type="http://schemas.openxmlformats.org/officeDocument/2006/relationships/image" Target="../media/image226.emf"/></Relationships>
</file>

<file path=ppt/slides/_rels/slide36.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image" Target="../media/image230.emf"/><Relationship Id="rId7" Type="http://schemas.openxmlformats.org/officeDocument/2006/relationships/image" Target="../media/image233.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24.emf"/><Relationship Id="rId11" Type="http://schemas.openxmlformats.org/officeDocument/2006/relationships/image" Target="../media/image237.emf"/><Relationship Id="rId5" Type="http://schemas.openxmlformats.org/officeDocument/2006/relationships/image" Target="../media/image232.emf"/><Relationship Id="rId10" Type="http://schemas.openxmlformats.org/officeDocument/2006/relationships/image" Target="../media/image236.emf"/><Relationship Id="rId4" Type="http://schemas.openxmlformats.org/officeDocument/2006/relationships/image" Target="../media/image231.emf"/><Relationship Id="rId9" Type="http://schemas.openxmlformats.org/officeDocument/2006/relationships/image" Target="../media/image235.emf"/></Relationships>
</file>

<file path=ppt/slides/_rels/slide37.xml.rels><?xml version="1.0" encoding="UTF-8" standalone="yes"?>
<Relationships xmlns="http://schemas.openxmlformats.org/package/2006/relationships"><Relationship Id="rId8" Type="http://schemas.openxmlformats.org/officeDocument/2006/relationships/image" Target="../media/image242.emf"/><Relationship Id="rId3" Type="http://schemas.openxmlformats.org/officeDocument/2006/relationships/image" Target="../media/image238.emf"/><Relationship Id="rId7" Type="http://schemas.openxmlformats.org/officeDocument/2006/relationships/image" Target="../media/image224.emf"/><Relationship Id="rId12" Type="http://schemas.openxmlformats.org/officeDocument/2006/relationships/image" Target="../media/image246.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41.emf"/><Relationship Id="rId11" Type="http://schemas.openxmlformats.org/officeDocument/2006/relationships/image" Target="../media/image245.emf"/><Relationship Id="rId5" Type="http://schemas.openxmlformats.org/officeDocument/2006/relationships/image" Target="../media/image240.emf"/><Relationship Id="rId10" Type="http://schemas.openxmlformats.org/officeDocument/2006/relationships/image" Target="../media/image244.emf"/><Relationship Id="rId4" Type="http://schemas.openxmlformats.org/officeDocument/2006/relationships/image" Target="../media/image239.emf"/><Relationship Id="rId9" Type="http://schemas.openxmlformats.org/officeDocument/2006/relationships/image" Target="../media/image243.emf"/></Relationships>
</file>

<file path=ppt/slides/_rels/slide38.x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emf"/><Relationship Id="rId1" Type="http://schemas.openxmlformats.org/officeDocument/2006/relationships/slideLayout" Target="../slideLayouts/slideLayout1.xml"/><Relationship Id="rId4" Type="http://schemas.openxmlformats.org/officeDocument/2006/relationships/image" Target="../media/image249.emf"/></Relationships>
</file>

<file path=ppt/slides/_rels/slide39.xml.rels><?xml version="1.0" encoding="UTF-8" standalone="yes"?>
<Relationships xmlns="http://schemas.openxmlformats.org/package/2006/relationships"><Relationship Id="rId8" Type="http://schemas.openxmlformats.org/officeDocument/2006/relationships/image" Target="../media/image255.emf"/><Relationship Id="rId3" Type="http://schemas.openxmlformats.org/officeDocument/2006/relationships/image" Target="../media/image250.emf"/><Relationship Id="rId7" Type="http://schemas.openxmlformats.org/officeDocument/2006/relationships/image" Target="../media/image254.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53.emf"/><Relationship Id="rId11" Type="http://schemas.openxmlformats.org/officeDocument/2006/relationships/image" Target="../media/image258.emf"/><Relationship Id="rId5" Type="http://schemas.openxmlformats.org/officeDocument/2006/relationships/image" Target="../media/image252.emf"/><Relationship Id="rId10" Type="http://schemas.openxmlformats.org/officeDocument/2006/relationships/image" Target="../media/image257.emf"/><Relationship Id="rId4" Type="http://schemas.openxmlformats.org/officeDocument/2006/relationships/image" Target="../media/image251.emf"/><Relationship Id="rId9" Type="http://schemas.openxmlformats.org/officeDocument/2006/relationships/image" Target="../media/image256.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64.emf"/><Relationship Id="rId3" Type="http://schemas.openxmlformats.org/officeDocument/2006/relationships/image" Target="../media/image259.emf"/><Relationship Id="rId7" Type="http://schemas.openxmlformats.org/officeDocument/2006/relationships/image" Target="../media/image263.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2.emf"/><Relationship Id="rId5" Type="http://schemas.openxmlformats.org/officeDocument/2006/relationships/image" Target="../media/image261.png"/><Relationship Id="rId4" Type="http://schemas.openxmlformats.org/officeDocument/2006/relationships/image" Target="../media/image260.png"/><Relationship Id="rId9" Type="http://schemas.openxmlformats.org/officeDocument/2006/relationships/image" Target="../media/image265.emf"/></Relationships>
</file>

<file path=ppt/slides/_rels/slide41.xml.rels><?xml version="1.0" encoding="UTF-8" standalone="yes"?>
<Relationships xmlns="http://schemas.openxmlformats.org/package/2006/relationships"><Relationship Id="rId8" Type="http://schemas.openxmlformats.org/officeDocument/2006/relationships/image" Target="../media/image271.emf"/><Relationship Id="rId13" Type="http://schemas.openxmlformats.org/officeDocument/2006/relationships/image" Target="../media/image276.png"/><Relationship Id="rId3" Type="http://schemas.openxmlformats.org/officeDocument/2006/relationships/image" Target="../media/image266.emf"/><Relationship Id="rId7" Type="http://schemas.openxmlformats.org/officeDocument/2006/relationships/image" Target="../media/image270.emf"/><Relationship Id="rId12" Type="http://schemas.openxmlformats.org/officeDocument/2006/relationships/image" Target="../media/image27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69.emf"/><Relationship Id="rId11" Type="http://schemas.openxmlformats.org/officeDocument/2006/relationships/image" Target="../media/image274.emf"/><Relationship Id="rId5" Type="http://schemas.openxmlformats.org/officeDocument/2006/relationships/image" Target="../media/image268.emf"/><Relationship Id="rId10" Type="http://schemas.openxmlformats.org/officeDocument/2006/relationships/image" Target="../media/image273.emf"/><Relationship Id="rId4" Type="http://schemas.openxmlformats.org/officeDocument/2006/relationships/image" Target="../media/image267.emf"/><Relationship Id="rId9" Type="http://schemas.openxmlformats.org/officeDocument/2006/relationships/image" Target="../media/image272.emf"/><Relationship Id="rId14" Type="http://schemas.openxmlformats.org/officeDocument/2006/relationships/image" Target="../media/image277.png"/></Relationships>
</file>

<file path=ppt/slides/_rels/slide4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B18C85-2215-0C4D-B304-2225DD64C44E}"/>
              </a:ext>
            </a:extLst>
          </p:cNvPr>
          <p:cNvSpPr txBox="1"/>
          <p:nvPr/>
        </p:nvSpPr>
        <p:spPr>
          <a:xfrm>
            <a:off x="7831934" y="3330144"/>
            <a:ext cx="3850028" cy="800219"/>
          </a:xfrm>
          <a:prstGeom prst="rect">
            <a:avLst/>
          </a:prstGeom>
          <a:noFill/>
        </p:spPr>
        <p:txBody>
          <a:bodyPr wrap="none" rtlCol="0">
            <a:spAutoFit/>
          </a:bodyPr>
          <a:lstStyle/>
          <a:p>
            <a:pPr algn="ctr"/>
            <a:r>
              <a:rPr lang="en-US" sz="2400" dirty="0">
                <a:solidFill>
                  <a:srgbClr val="0000FF"/>
                </a:solidFill>
                <a:latin typeface="Chalkduster"/>
                <a:cs typeface="Chalkduster"/>
              </a:rPr>
              <a:t>Radu Roiban</a:t>
            </a:r>
          </a:p>
          <a:p>
            <a:pPr algn="ctr"/>
            <a:r>
              <a:rPr lang="en-US" sz="2200" dirty="0">
                <a:solidFill>
                  <a:srgbClr val="008000"/>
                </a:solidFill>
                <a:latin typeface="Chalkduster"/>
                <a:cs typeface="Chalkduster"/>
              </a:rPr>
              <a:t>ETH-ITS &amp; Penn State</a:t>
            </a:r>
          </a:p>
        </p:txBody>
      </p:sp>
      <p:sp>
        <p:nvSpPr>
          <p:cNvPr id="5" name="TextBox 4">
            <a:extLst>
              <a:ext uri="{FF2B5EF4-FFF2-40B4-BE49-F238E27FC236}">
                <a16:creationId xmlns:a16="http://schemas.microsoft.com/office/drawing/2014/main" id="{5AB0E052-448C-E845-A407-DF82131AC3AC}"/>
              </a:ext>
            </a:extLst>
          </p:cNvPr>
          <p:cNvSpPr txBox="1"/>
          <p:nvPr/>
        </p:nvSpPr>
        <p:spPr>
          <a:xfrm>
            <a:off x="1228882" y="1091858"/>
            <a:ext cx="8864350" cy="1384995"/>
          </a:xfrm>
          <a:prstGeom prst="rect">
            <a:avLst/>
          </a:prstGeom>
          <a:noFill/>
        </p:spPr>
        <p:txBody>
          <a:bodyPr wrap="none" rtlCol="0">
            <a:spAutoFit/>
          </a:bodyPr>
          <a:lstStyle/>
          <a:p>
            <a:pPr algn="ctr"/>
            <a:r>
              <a:rPr lang="en-US" sz="2800" dirty="0">
                <a:solidFill>
                  <a:srgbClr val="FF0000"/>
                </a:solidFill>
                <a:effectLst/>
                <a:latin typeface="Chalkduster" panose="03050602040202020205" pitchFamily="66" charset="77"/>
              </a:rPr>
              <a:t>Relativistic Field Theories </a:t>
            </a:r>
          </a:p>
          <a:p>
            <a:pPr algn="ctr"/>
            <a:r>
              <a:rPr lang="en-US" sz="2800" dirty="0">
                <a:solidFill>
                  <a:srgbClr val="FF0000"/>
                </a:solidFill>
                <a:effectLst/>
                <a:latin typeface="Chalkduster" panose="03050602040202020205" pitchFamily="66" charset="77"/>
              </a:rPr>
              <a:t>for </a:t>
            </a:r>
          </a:p>
          <a:p>
            <a:pPr algn="ctr"/>
            <a:r>
              <a:rPr lang="en-US" sz="2800" dirty="0">
                <a:solidFill>
                  <a:srgbClr val="FF0000"/>
                </a:solidFill>
                <a:effectLst/>
                <a:latin typeface="Chalkduster" panose="03050602040202020205" pitchFamily="66" charset="77"/>
              </a:rPr>
              <a:t>Interacting Classical Higher-Spin Particles</a:t>
            </a:r>
          </a:p>
        </p:txBody>
      </p:sp>
      <p:sp>
        <p:nvSpPr>
          <p:cNvPr id="6" name="TextBox 5">
            <a:extLst>
              <a:ext uri="{FF2B5EF4-FFF2-40B4-BE49-F238E27FC236}">
                <a16:creationId xmlns:a16="http://schemas.microsoft.com/office/drawing/2014/main" id="{20FFC11E-9861-C443-A0BE-9F6A9FC97B8C}"/>
              </a:ext>
            </a:extLst>
          </p:cNvPr>
          <p:cNvSpPr txBox="1"/>
          <p:nvPr/>
        </p:nvSpPr>
        <p:spPr>
          <a:xfrm>
            <a:off x="0" y="4834891"/>
            <a:ext cx="12223987" cy="707886"/>
          </a:xfrm>
          <a:prstGeom prst="rect">
            <a:avLst/>
          </a:prstGeom>
          <a:noFill/>
        </p:spPr>
        <p:txBody>
          <a:bodyPr wrap="none" rtlCol="0">
            <a:spAutoFit/>
          </a:bodyPr>
          <a:lstStyle/>
          <a:p>
            <a:pPr algn="ctr"/>
            <a:r>
              <a:rPr lang="en-US" sz="2000" dirty="0">
                <a:solidFill>
                  <a:srgbClr val="000090"/>
                </a:solidFill>
                <a:latin typeface="Chalkduster"/>
                <a:cs typeface="Chalkduster"/>
              </a:rPr>
              <a:t>Based on work with: </a:t>
            </a:r>
            <a:r>
              <a:rPr lang="en-US" sz="2000" dirty="0">
                <a:solidFill>
                  <a:srgbClr val="0432FF"/>
                </a:solidFill>
                <a:latin typeface="Chalkduster"/>
                <a:cs typeface="Chalkduster"/>
              </a:rPr>
              <a:t>Mark </a:t>
            </a:r>
            <a:r>
              <a:rPr lang="en-US" sz="2000" dirty="0" err="1">
                <a:solidFill>
                  <a:srgbClr val="0432FF"/>
                </a:solidFill>
                <a:latin typeface="Chalkduster"/>
                <a:cs typeface="Chalkduster"/>
              </a:rPr>
              <a:t>Alaverdian</a:t>
            </a:r>
            <a:r>
              <a:rPr lang="en-US" sz="2000" dirty="0">
                <a:solidFill>
                  <a:srgbClr val="0432FF"/>
                </a:solidFill>
                <a:latin typeface="Chalkduster"/>
                <a:cs typeface="Chalkduster"/>
              </a:rPr>
              <a:t>, </a:t>
            </a:r>
            <a:r>
              <a:rPr lang="en-US" sz="2000" dirty="0" err="1">
                <a:solidFill>
                  <a:srgbClr val="0432FF"/>
                </a:solidFill>
                <a:latin typeface="Chalkduster"/>
                <a:cs typeface="Chalkduster"/>
              </a:rPr>
              <a:t>Zvi</a:t>
            </a:r>
            <a:r>
              <a:rPr lang="en-US" sz="2000" dirty="0">
                <a:solidFill>
                  <a:srgbClr val="0432FF"/>
                </a:solidFill>
                <a:latin typeface="Chalkduster"/>
                <a:cs typeface="Chalkduster"/>
              </a:rPr>
              <a:t> </a:t>
            </a:r>
            <a:r>
              <a:rPr lang="en-US" sz="2000" dirty="0">
                <a:solidFill>
                  <a:srgbClr val="0000FF"/>
                </a:solidFill>
                <a:latin typeface="Chalkduster"/>
                <a:cs typeface="Chalkduster"/>
              </a:rPr>
              <a:t>Bern, </a:t>
            </a:r>
            <a:r>
              <a:rPr lang="en-US" sz="2000" dirty="0" err="1">
                <a:solidFill>
                  <a:srgbClr val="0000FF"/>
                </a:solidFill>
                <a:latin typeface="Chalkduster"/>
                <a:cs typeface="Chalkduster"/>
              </a:rPr>
              <a:t>Dimitrios</a:t>
            </a:r>
            <a:r>
              <a:rPr lang="en-US" sz="2000" dirty="0">
                <a:solidFill>
                  <a:srgbClr val="0000FF"/>
                </a:solidFill>
                <a:latin typeface="Chalkduster"/>
                <a:cs typeface="Chalkduster"/>
              </a:rPr>
              <a:t> </a:t>
            </a:r>
            <a:r>
              <a:rPr lang="en-US" sz="2000" dirty="0" err="1">
                <a:solidFill>
                  <a:srgbClr val="0000FF"/>
                </a:solidFill>
                <a:latin typeface="Chalkduster"/>
                <a:cs typeface="Chalkduster"/>
              </a:rPr>
              <a:t>Kosmopoulos</a:t>
            </a:r>
            <a:r>
              <a:rPr lang="en-US" sz="2000" dirty="0">
                <a:solidFill>
                  <a:srgbClr val="0000FF"/>
                </a:solidFill>
                <a:latin typeface="Chalkduster"/>
                <a:cs typeface="Chalkduster"/>
              </a:rPr>
              <a:t>, </a:t>
            </a:r>
          </a:p>
          <a:p>
            <a:pPr algn="ctr"/>
            <a:r>
              <a:rPr lang="en-US" sz="2000" dirty="0">
                <a:solidFill>
                  <a:srgbClr val="0000FF"/>
                </a:solidFill>
                <a:latin typeface="Chalkduster"/>
                <a:cs typeface="Chalkduster"/>
              </a:rPr>
              <a:t>Andres Luna, Fei Teng, Trevor </a:t>
            </a:r>
            <a:r>
              <a:rPr lang="en-US" sz="2000" dirty="0" err="1">
                <a:solidFill>
                  <a:srgbClr val="0000FF"/>
                </a:solidFill>
                <a:latin typeface="Chalkduster"/>
                <a:cs typeface="Chalkduster"/>
              </a:rPr>
              <a:t>Scheopner</a:t>
            </a:r>
            <a:r>
              <a:rPr lang="en-US" sz="2000" dirty="0">
                <a:solidFill>
                  <a:srgbClr val="0000FF"/>
                </a:solidFill>
                <a:latin typeface="Chalkduster"/>
                <a:cs typeface="Chalkduster"/>
              </a:rPr>
              <a:t>, Chia-Hsien Shen, Justin Vines, Mao Zeng</a:t>
            </a:r>
          </a:p>
        </p:txBody>
      </p:sp>
      <p:pic>
        <p:nvPicPr>
          <p:cNvPr id="7" name="Picture 6">
            <a:extLst>
              <a:ext uri="{FF2B5EF4-FFF2-40B4-BE49-F238E27FC236}">
                <a16:creationId xmlns:a16="http://schemas.microsoft.com/office/drawing/2014/main" id="{6F2AA12A-B140-4845-9B74-211B69FEDF52}"/>
              </a:ext>
            </a:extLst>
          </p:cNvPr>
          <p:cNvPicPr>
            <a:picLocks noChangeAspect="1"/>
          </p:cNvPicPr>
          <p:nvPr/>
        </p:nvPicPr>
        <p:blipFill>
          <a:blip r:embed="rId3"/>
          <a:stretch>
            <a:fillRect/>
          </a:stretch>
        </p:blipFill>
        <p:spPr>
          <a:xfrm>
            <a:off x="1501259" y="5717543"/>
            <a:ext cx="3147101" cy="1452508"/>
          </a:xfrm>
          <a:prstGeom prst="rect">
            <a:avLst/>
          </a:prstGeom>
        </p:spPr>
      </p:pic>
      <p:sp>
        <p:nvSpPr>
          <p:cNvPr id="8" name="TextBox 7">
            <a:extLst>
              <a:ext uri="{FF2B5EF4-FFF2-40B4-BE49-F238E27FC236}">
                <a16:creationId xmlns:a16="http://schemas.microsoft.com/office/drawing/2014/main" id="{DA253C9E-41F2-E947-A0CF-E603918F5859}"/>
              </a:ext>
            </a:extLst>
          </p:cNvPr>
          <p:cNvSpPr txBox="1"/>
          <p:nvPr/>
        </p:nvSpPr>
        <p:spPr>
          <a:xfrm>
            <a:off x="128789" y="6272010"/>
            <a:ext cx="1447384" cy="369332"/>
          </a:xfrm>
          <a:prstGeom prst="rect">
            <a:avLst/>
          </a:prstGeom>
          <a:noFill/>
        </p:spPr>
        <p:txBody>
          <a:bodyPr wrap="none" rtlCol="0">
            <a:spAutoFit/>
          </a:bodyPr>
          <a:lstStyle/>
          <a:p>
            <a:r>
              <a:rPr lang="en-US" dirty="0">
                <a:solidFill>
                  <a:srgbClr val="2F6C43"/>
                </a:solidFill>
              </a:rPr>
              <a:t>Supported by</a:t>
            </a:r>
          </a:p>
        </p:txBody>
      </p:sp>
      <p:grpSp>
        <p:nvGrpSpPr>
          <p:cNvPr id="9" name="Group 8">
            <a:extLst>
              <a:ext uri="{FF2B5EF4-FFF2-40B4-BE49-F238E27FC236}">
                <a16:creationId xmlns:a16="http://schemas.microsoft.com/office/drawing/2014/main" id="{A1E0FFC1-0172-AB43-87B1-B7A93CF014DC}"/>
              </a:ext>
            </a:extLst>
          </p:cNvPr>
          <p:cNvGrpSpPr/>
          <p:nvPr/>
        </p:nvGrpSpPr>
        <p:grpSpPr>
          <a:xfrm>
            <a:off x="5802243" y="6084024"/>
            <a:ext cx="2487476" cy="727542"/>
            <a:chOff x="6020830" y="6084024"/>
            <a:chExt cx="2487476" cy="727542"/>
          </a:xfrm>
        </p:grpSpPr>
        <p:pic>
          <p:nvPicPr>
            <p:cNvPr id="10" name="Picture 9" descr="A black letter on a white background&#10;&#10;Description automatically generated">
              <a:extLst>
                <a:ext uri="{FF2B5EF4-FFF2-40B4-BE49-F238E27FC236}">
                  <a16:creationId xmlns:a16="http://schemas.microsoft.com/office/drawing/2014/main" id="{1EF14925-CA68-8243-9FF9-88705407804E}"/>
                </a:ext>
              </a:extLst>
            </p:cNvPr>
            <p:cNvPicPr>
              <a:picLocks noChangeAspect="1"/>
            </p:cNvPicPr>
            <p:nvPr/>
          </p:nvPicPr>
          <p:blipFill>
            <a:blip r:embed="rId4"/>
            <a:stretch>
              <a:fillRect/>
            </a:stretch>
          </p:blipFill>
          <p:spPr>
            <a:xfrm>
              <a:off x="6020830" y="6084024"/>
              <a:ext cx="1538030" cy="414750"/>
            </a:xfrm>
            <a:prstGeom prst="rect">
              <a:avLst/>
            </a:prstGeom>
          </p:spPr>
        </p:pic>
        <p:sp>
          <p:nvSpPr>
            <p:cNvPr id="11" name="TextBox 10">
              <a:extLst>
                <a:ext uri="{FF2B5EF4-FFF2-40B4-BE49-F238E27FC236}">
                  <a16:creationId xmlns:a16="http://schemas.microsoft.com/office/drawing/2014/main" id="{46B0D4A8-FA31-5649-9AC0-96B44B5E5572}"/>
                </a:ext>
              </a:extLst>
            </p:cNvPr>
            <p:cNvSpPr txBox="1"/>
            <p:nvPr/>
          </p:nvSpPr>
          <p:spPr>
            <a:xfrm>
              <a:off x="6020830" y="6396068"/>
              <a:ext cx="2487476" cy="415498"/>
            </a:xfrm>
            <a:prstGeom prst="rect">
              <a:avLst/>
            </a:prstGeom>
            <a:noFill/>
          </p:spPr>
          <p:txBody>
            <a:bodyPr wrap="none" rtlCol="0">
              <a:spAutoFit/>
            </a:bodyPr>
            <a:lstStyle/>
            <a:p>
              <a:r>
                <a:rPr lang="en-US" sz="2100" dirty="0"/>
                <a:t>ITS Senior Fellowship</a:t>
              </a:r>
            </a:p>
          </p:txBody>
        </p:sp>
      </p:grpSp>
    </p:spTree>
    <p:extLst>
      <p:ext uri="{BB962C8B-B14F-4D97-AF65-F5344CB8AC3E}">
        <p14:creationId xmlns:p14="http://schemas.microsoft.com/office/powerpoint/2010/main" val="1156099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C9EAB3-8FD2-F64B-9458-083E49C78C89}"/>
              </a:ext>
            </a:extLst>
          </p:cNvPr>
          <p:cNvSpPr txBox="1"/>
          <p:nvPr/>
        </p:nvSpPr>
        <p:spPr>
          <a:xfrm>
            <a:off x="413999" y="734469"/>
            <a:ext cx="11621579" cy="461665"/>
          </a:xfrm>
          <a:prstGeom prst="rect">
            <a:avLst/>
          </a:prstGeom>
          <a:noFill/>
        </p:spPr>
        <p:txBody>
          <a:bodyPr wrap="none" rtlCol="0">
            <a:spAutoFit/>
          </a:bodyPr>
          <a:lstStyle/>
          <a:p>
            <a:r>
              <a:rPr lang="en-US" sz="2400" dirty="0">
                <a:solidFill>
                  <a:srgbClr val="002060"/>
                </a:solidFill>
              </a:rPr>
              <a:t>Standard description of integer higher-spin fields:  </a:t>
            </a:r>
            <a:r>
              <a:rPr lang="en-US" sz="2100" dirty="0">
                <a:solidFill>
                  <a:srgbClr val="009193"/>
                </a:solidFill>
              </a:rPr>
              <a:t>symmetric </a:t>
            </a:r>
            <a:r>
              <a:rPr lang="en-US" sz="2100" dirty="0"/>
              <a:t> </a:t>
            </a:r>
            <a:r>
              <a:rPr lang="en-US" sz="2100" dirty="0">
                <a:solidFill>
                  <a:srgbClr val="147F01"/>
                </a:solidFill>
              </a:rPr>
              <a:t>traceless </a:t>
            </a:r>
            <a:r>
              <a:rPr lang="en-US" sz="2100" dirty="0"/>
              <a:t> </a:t>
            </a:r>
            <a:r>
              <a:rPr lang="en-US" sz="2100" dirty="0">
                <a:solidFill>
                  <a:srgbClr val="008040"/>
                </a:solidFill>
              </a:rPr>
              <a:t>transverse </a:t>
            </a:r>
            <a:r>
              <a:rPr lang="en-US" sz="2100" dirty="0"/>
              <a:t> rank-</a:t>
            </a:r>
            <a:r>
              <a:rPr lang="en-US" sz="2100" i="1" dirty="0"/>
              <a:t>s</a:t>
            </a:r>
            <a:r>
              <a:rPr lang="en-US" sz="2100" dirty="0"/>
              <a:t> tensors</a:t>
            </a:r>
          </a:p>
        </p:txBody>
      </p:sp>
      <p:pic>
        <p:nvPicPr>
          <p:cNvPr id="6" name="Picture 5">
            <a:extLst>
              <a:ext uri="{FF2B5EF4-FFF2-40B4-BE49-F238E27FC236}">
                <a16:creationId xmlns:a16="http://schemas.microsoft.com/office/drawing/2014/main" id="{BA291DCA-0DC6-7A4D-9F95-3A7B51F67649}"/>
              </a:ext>
            </a:extLst>
          </p:cNvPr>
          <p:cNvPicPr>
            <a:picLocks noChangeAspect="1"/>
          </p:cNvPicPr>
          <p:nvPr/>
        </p:nvPicPr>
        <p:blipFill>
          <a:blip r:embed="rId3"/>
          <a:stretch>
            <a:fillRect/>
          </a:stretch>
        </p:blipFill>
        <p:spPr>
          <a:xfrm>
            <a:off x="1472324" y="1365151"/>
            <a:ext cx="8895461" cy="248666"/>
          </a:xfrm>
          <a:prstGeom prst="rect">
            <a:avLst/>
          </a:prstGeom>
        </p:spPr>
      </p:pic>
      <p:cxnSp>
        <p:nvCxnSpPr>
          <p:cNvPr id="9" name="Straight Connector 8">
            <a:extLst>
              <a:ext uri="{FF2B5EF4-FFF2-40B4-BE49-F238E27FC236}">
                <a16:creationId xmlns:a16="http://schemas.microsoft.com/office/drawing/2014/main" id="{181DEF50-5584-E44F-A949-CB351CF53D97}"/>
              </a:ext>
            </a:extLst>
          </p:cNvPr>
          <p:cNvCxnSpPr/>
          <p:nvPr/>
        </p:nvCxnSpPr>
        <p:spPr>
          <a:xfrm>
            <a:off x="9125919" y="1103049"/>
            <a:ext cx="108065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47A07B-B93D-324D-B79F-4F7767A212DD}"/>
              </a:ext>
            </a:extLst>
          </p:cNvPr>
          <p:cNvCxnSpPr>
            <a:cxnSpLocks/>
          </p:cNvCxnSpPr>
          <p:nvPr/>
        </p:nvCxnSpPr>
        <p:spPr>
          <a:xfrm>
            <a:off x="8352518" y="1642832"/>
            <a:ext cx="2015266"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B9E24FF1-05EA-4847-97A7-E614DC181F8D}"/>
              </a:ext>
            </a:extLst>
          </p:cNvPr>
          <p:cNvGrpSpPr/>
          <p:nvPr/>
        </p:nvGrpSpPr>
        <p:grpSpPr>
          <a:xfrm>
            <a:off x="1334599" y="1758245"/>
            <a:ext cx="8541619" cy="430887"/>
            <a:chOff x="134727" y="2217100"/>
            <a:chExt cx="8541619" cy="430887"/>
          </a:xfrm>
        </p:grpSpPr>
        <p:sp>
          <p:nvSpPr>
            <p:cNvPr id="20" name="TextBox 19">
              <a:extLst>
                <a:ext uri="{FF2B5EF4-FFF2-40B4-BE49-F238E27FC236}">
                  <a16:creationId xmlns:a16="http://schemas.microsoft.com/office/drawing/2014/main" id="{584A7886-5CCA-EC48-AE60-02A63BE683A7}"/>
                </a:ext>
              </a:extLst>
            </p:cNvPr>
            <p:cNvSpPr txBox="1"/>
            <p:nvPr/>
          </p:nvSpPr>
          <p:spPr>
            <a:xfrm>
              <a:off x="134727" y="2217100"/>
              <a:ext cx="6666505" cy="430887"/>
            </a:xfrm>
            <a:prstGeom prst="rect">
              <a:avLst/>
            </a:prstGeom>
            <a:noFill/>
          </p:spPr>
          <p:txBody>
            <a:bodyPr wrap="none" rtlCol="0">
              <a:spAutoFit/>
            </a:bodyPr>
            <a:lstStyle/>
            <a:p>
              <a:r>
                <a:rPr lang="en-US" sz="2200" dirty="0">
                  <a:solidFill>
                    <a:srgbClr val="941100"/>
                  </a:solidFill>
                </a:rPr>
                <a:t>They are needed to project onto spin-</a:t>
              </a:r>
              <a:r>
                <a:rPr lang="en-US" sz="2200" i="1" dirty="0">
                  <a:solidFill>
                    <a:srgbClr val="941100"/>
                  </a:solidFill>
                </a:rPr>
                <a:t>s</a:t>
              </a:r>
              <a:r>
                <a:rPr lang="en-US" sz="2200" dirty="0">
                  <a:solidFill>
                    <a:srgbClr val="941100"/>
                  </a:solidFill>
                </a:rPr>
                <a:t> representation of</a:t>
              </a:r>
            </a:p>
          </p:txBody>
        </p:sp>
        <p:pic>
          <p:nvPicPr>
            <p:cNvPr id="21" name="Picture 20">
              <a:extLst>
                <a:ext uri="{FF2B5EF4-FFF2-40B4-BE49-F238E27FC236}">
                  <a16:creationId xmlns:a16="http://schemas.microsoft.com/office/drawing/2014/main" id="{CD62741A-4A41-F448-AD17-98194441AA81}"/>
                </a:ext>
              </a:extLst>
            </p:cNvPr>
            <p:cNvPicPr>
              <a:picLocks noChangeAspect="1"/>
            </p:cNvPicPr>
            <p:nvPr/>
          </p:nvPicPr>
          <p:blipFill>
            <a:blip r:embed="rId4"/>
            <a:stretch>
              <a:fillRect/>
            </a:stretch>
          </p:blipFill>
          <p:spPr>
            <a:xfrm>
              <a:off x="6733246" y="2334892"/>
              <a:ext cx="1943100" cy="266700"/>
            </a:xfrm>
            <a:prstGeom prst="rect">
              <a:avLst/>
            </a:prstGeom>
          </p:spPr>
        </p:pic>
      </p:grpSp>
      <p:sp>
        <p:nvSpPr>
          <p:cNvPr id="24" name="TextBox 23">
            <a:extLst>
              <a:ext uri="{FF2B5EF4-FFF2-40B4-BE49-F238E27FC236}">
                <a16:creationId xmlns:a16="http://schemas.microsoft.com/office/drawing/2014/main" id="{EAFC1950-129E-5A4B-8ED2-0A6808AD7226}"/>
              </a:ext>
            </a:extLst>
          </p:cNvPr>
          <p:cNvSpPr txBox="1"/>
          <p:nvPr/>
        </p:nvSpPr>
        <p:spPr>
          <a:xfrm>
            <a:off x="10786166" y="1806855"/>
            <a:ext cx="1405834" cy="369332"/>
          </a:xfrm>
          <a:prstGeom prst="rect">
            <a:avLst/>
          </a:prstGeom>
          <a:noFill/>
        </p:spPr>
        <p:txBody>
          <a:bodyPr wrap="none" rtlCol="0">
            <a:spAutoFit/>
          </a:bodyPr>
          <a:lstStyle/>
          <a:p>
            <a:r>
              <a:rPr lang="en-US" dirty="0">
                <a:solidFill>
                  <a:srgbClr val="FF00FF"/>
                </a:solidFill>
              </a:rPr>
              <a:t>Singh, Hagen</a:t>
            </a:r>
          </a:p>
        </p:txBody>
      </p:sp>
      <p:sp>
        <p:nvSpPr>
          <p:cNvPr id="28" name="TextBox 27">
            <a:extLst>
              <a:ext uri="{FF2B5EF4-FFF2-40B4-BE49-F238E27FC236}">
                <a16:creationId xmlns:a16="http://schemas.microsoft.com/office/drawing/2014/main" id="{5EE5872D-2AF7-DB4D-A0CF-416A91B22312}"/>
              </a:ext>
            </a:extLst>
          </p:cNvPr>
          <p:cNvSpPr txBox="1"/>
          <p:nvPr/>
        </p:nvSpPr>
        <p:spPr>
          <a:xfrm>
            <a:off x="413999" y="203682"/>
            <a:ext cx="6848029" cy="461665"/>
          </a:xfrm>
          <a:prstGeom prst="rect">
            <a:avLst/>
          </a:prstGeom>
          <a:noFill/>
        </p:spPr>
        <p:txBody>
          <a:bodyPr wrap="none" rtlCol="0">
            <a:spAutoFit/>
          </a:bodyPr>
          <a:lstStyle/>
          <a:p>
            <a:r>
              <a:rPr lang="en-US" sz="2400" dirty="0">
                <a:solidFill>
                  <a:srgbClr val="C00000"/>
                </a:solidFill>
              </a:rPr>
              <a:t>Classical asymptotic states: from fields to spin vectors</a:t>
            </a:r>
          </a:p>
        </p:txBody>
      </p:sp>
    </p:spTree>
    <p:extLst>
      <p:ext uri="{BB962C8B-B14F-4D97-AF65-F5344CB8AC3E}">
        <p14:creationId xmlns:p14="http://schemas.microsoft.com/office/powerpoint/2010/main" val="110485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C9EAB3-8FD2-F64B-9458-083E49C78C89}"/>
              </a:ext>
            </a:extLst>
          </p:cNvPr>
          <p:cNvSpPr txBox="1"/>
          <p:nvPr/>
        </p:nvSpPr>
        <p:spPr>
          <a:xfrm>
            <a:off x="413999" y="734469"/>
            <a:ext cx="11621579" cy="461665"/>
          </a:xfrm>
          <a:prstGeom prst="rect">
            <a:avLst/>
          </a:prstGeom>
          <a:noFill/>
        </p:spPr>
        <p:txBody>
          <a:bodyPr wrap="none" rtlCol="0">
            <a:spAutoFit/>
          </a:bodyPr>
          <a:lstStyle/>
          <a:p>
            <a:r>
              <a:rPr lang="en-US" sz="2400" dirty="0">
                <a:solidFill>
                  <a:srgbClr val="002060"/>
                </a:solidFill>
              </a:rPr>
              <a:t>Standard description of integer higher-spin fields:  </a:t>
            </a:r>
            <a:r>
              <a:rPr lang="en-US" sz="2100" dirty="0">
                <a:solidFill>
                  <a:srgbClr val="009193"/>
                </a:solidFill>
              </a:rPr>
              <a:t>symmetric </a:t>
            </a:r>
            <a:r>
              <a:rPr lang="en-US" sz="2100" dirty="0"/>
              <a:t> </a:t>
            </a:r>
            <a:r>
              <a:rPr lang="en-US" sz="2100" dirty="0">
                <a:solidFill>
                  <a:srgbClr val="147F01"/>
                </a:solidFill>
              </a:rPr>
              <a:t>traceless </a:t>
            </a:r>
            <a:r>
              <a:rPr lang="en-US" sz="2100" dirty="0"/>
              <a:t> </a:t>
            </a:r>
            <a:r>
              <a:rPr lang="en-US" sz="2100" dirty="0">
                <a:solidFill>
                  <a:srgbClr val="008040"/>
                </a:solidFill>
              </a:rPr>
              <a:t>transverse </a:t>
            </a:r>
            <a:r>
              <a:rPr lang="en-US" sz="2100" dirty="0"/>
              <a:t> rank-</a:t>
            </a:r>
            <a:r>
              <a:rPr lang="en-US" sz="2100" i="1" dirty="0"/>
              <a:t>s</a:t>
            </a:r>
            <a:r>
              <a:rPr lang="en-US" sz="2100" dirty="0"/>
              <a:t> tensors</a:t>
            </a:r>
          </a:p>
        </p:txBody>
      </p:sp>
      <p:pic>
        <p:nvPicPr>
          <p:cNvPr id="6" name="Picture 5">
            <a:extLst>
              <a:ext uri="{FF2B5EF4-FFF2-40B4-BE49-F238E27FC236}">
                <a16:creationId xmlns:a16="http://schemas.microsoft.com/office/drawing/2014/main" id="{BA291DCA-0DC6-7A4D-9F95-3A7B51F67649}"/>
              </a:ext>
            </a:extLst>
          </p:cNvPr>
          <p:cNvPicPr>
            <a:picLocks noChangeAspect="1"/>
          </p:cNvPicPr>
          <p:nvPr/>
        </p:nvPicPr>
        <p:blipFill>
          <a:blip r:embed="rId3"/>
          <a:stretch>
            <a:fillRect/>
          </a:stretch>
        </p:blipFill>
        <p:spPr>
          <a:xfrm>
            <a:off x="1472324" y="1365151"/>
            <a:ext cx="8895461" cy="248666"/>
          </a:xfrm>
          <a:prstGeom prst="rect">
            <a:avLst/>
          </a:prstGeom>
        </p:spPr>
      </p:pic>
      <p:cxnSp>
        <p:nvCxnSpPr>
          <p:cNvPr id="9" name="Straight Connector 8">
            <a:extLst>
              <a:ext uri="{FF2B5EF4-FFF2-40B4-BE49-F238E27FC236}">
                <a16:creationId xmlns:a16="http://schemas.microsoft.com/office/drawing/2014/main" id="{181DEF50-5584-E44F-A949-CB351CF53D97}"/>
              </a:ext>
            </a:extLst>
          </p:cNvPr>
          <p:cNvCxnSpPr/>
          <p:nvPr/>
        </p:nvCxnSpPr>
        <p:spPr>
          <a:xfrm>
            <a:off x="9125919" y="1103049"/>
            <a:ext cx="108065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B47A07B-B93D-324D-B79F-4F7767A212DD}"/>
              </a:ext>
            </a:extLst>
          </p:cNvPr>
          <p:cNvCxnSpPr>
            <a:cxnSpLocks/>
          </p:cNvCxnSpPr>
          <p:nvPr/>
        </p:nvCxnSpPr>
        <p:spPr>
          <a:xfrm>
            <a:off x="8352518" y="1642832"/>
            <a:ext cx="2015266"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AFC1950-129E-5A4B-8ED2-0A6808AD7226}"/>
              </a:ext>
            </a:extLst>
          </p:cNvPr>
          <p:cNvSpPr txBox="1"/>
          <p:nvPr/>
        </p:nvSpPr>
        <p:spPr>
          <a:xfrm>
            <a:off x="10786166" y="1794155"/>
            <a:ext cx="1405834" cy="369332"/>
          </a:xfrm>
          <a:prstGeom prst="rect">
            <a:avLst/>
          </a:prstGeom>
          <a:noFill/>
        </p:spPr>
        <p:txBody>
          <a:bodyPr wrap="none" rtlCol="0">
            <a:spAutoFit/>
          </a:bodyPr>
          <a:lstStyle/>
          <a:p>
            <a:r>
              <a:rPr lang="en-US" dirty="0">
                <a:solidFill>
                  <a:srgbClr val="FF00FF"/>
                </a:solidFill>
              </a:rPr>
              <a:t>Singh, Hagen</a:t>
            </a:r>
          </a:p>
        </p:txBody>
      </p:sp>
      <p:sp>
        <p:nvSpPr>
          <p:cNvPr id="28" name="TextBox 27">
            <a:extLst>
              <a:ext uri="{FF2B5EF4-FFF2-40B4-BE49-F238E27FC236}">
                <a16:creationId xmlns:a16="http://schemas.microsoft.com/office/drawing/2014/main" id="{5EE5872D-2AF7-DB4D-A0CF-416A91B22312}"/>
              </a:ext>
            </a:extLst>
          </p:cNvPr>
          <p:cNvSpPr txBox="1"/>
          <p:nvPr/>
        </p:nvSpPr>
        <p:spPr>
          <a:xfrm>
            <a:off x="413999" y="203682"/>
            <a:ext cx="6848029" cy="461665"/>
          </a:xfrm>
          <a:prstGeom prst="rect">
            <a:avLst/>
          </a:prstGeom>
          <a:noFill/>
        </p:spPr>
        <p:txBody>
          <a:bodyPr wrap="none" rtlCol="0">
            <a:spAutoFit/>
          </a:bodyPr>
          <a:lstStyle/>
          <a:p>
            <a:r>
              <a:rPr lang="en-US" sz="2400" dirty="0">
                <a:solidFill>
                  <a:srgbClr val="C00000"/>
                </a:solidFill>
              </a:rPr>
              <a:t>Classical asymptotic states: from fields to spin vectors</a:t>
            </a:r>
          </a:p>
        </p:txBody>
      </p:sp>
      <p:sp>
        <p:nvSpPr>
          <p:cNvPr id="29" name="TextBox 28">
            <a:extLst>
              <a:ext uri="{FF2B5EF4-FFF2-40B4-BE49-F238E27FC236}">
                <a16:creationId xmlns:a16="http://schemas.microsoft.com/office/drawing/2014/main" id="{0AF4FD79-E05A-C341-AEEC-4A6DBA495110}"/>
              </a:ext>
            </a:extLst>
          </p:cNvPr>
          <p:cNvSpPr txBox="1"/>
          <p:nvPr/>
        </p:nvSpPr>
        <p:spPr>
          <a:xfrm>
            <a:off x="10126020" y="2334469"/>
            <a:ext cx="2069990" cy="369332"/>
          </a:xfrm>
          <a:prstGeom prst="rect">
            <a:avLst/>
          </a:prstGeom>
          <a:noFill/>
        </p:spPr>
        <p:txBody>
          <a:bodyPr wrap="none" rtlCol="0">
            <a:spAutoFit/>
          </a:bodyPr>
          <a:lstStyle/>
          <a:p>
            <a:r>
              <a:rPr lang="en-US" dirty="0" err="1">
                <a:solidFill>
                  <a:srgbClr val="FF40FF"/>
                </a:solidFill>
              </a:rPr>
              <a:t>Klauder</a:t>
            </a:r>
            <a:r>
              <a:rPr lang="en-US" dirty="0">
                <a:solidFill>
                  <a:srgbClr val="FF40FF"/>
                </a:solidFill>
              </a:rPr>
              <a:t>, </a:t>
            </a:r>
            <a:r>
              <a:rPr lang="en-US" dirty="0" err="1">
                <a:solidFill>
                  <a:srgbClr val="FF40FF"/>
                </a:solidFill>
              </a:rPr>
              <a:t>Skagerstam</a:t>
            </a:r>
            <a:endParaRPr lang="en-US" dirty="0">
              <a:solidFill>
                <a:srgbClr val="FF40FF"/>
              </a:solidFill>
            </a:endParaRPr>
          </a:p>
        </p:txBody>
      </p:sp>
      <p:sp>
        <p:nvSpPr>
          <p:cNvPr id="30" name="TextBox 29">
            <a:extLst>
              <a:ext uri="{FF2B5EF4-FFF2-40B4-BE49-F238E27FC236}">
                <a16:creationId xmlns:a16="http://schemas.microsoft.com/office/drawing/2014/main" id="{B97EB80B-6853-A14A-AAC4-A14DD71BAFB2}"/>
              </a:ext>
            </a:extLst>
          </p:cNvPr>
          <p:cNvSpPr txBox="1"/>
          <p:nvPr/>
        </p:nvSpPr>
        <p:spPr>
          <a:xfrm>
            <a:off x="8583951" y="2658052"/>
            <a:ext cx="3684727" cy="369332"/>
          </a:xfrm>
          <a:prstGeom prst="rect">
            <a:avLst/>
          </a:prstGeom>
          <a:noFill/>
        </p:spPr>
        <p:txBody>
          <a:bodyPr wrap="none" rtlCol="0">
            <a:spAutoFit/>
          </a:bodyPr>
          <a:lstStyle/>
          <a:p>
            <a:r>
              <a:rPr lang="en-US" dirty="0">
                <a:solidFill>
                  <a:srgbClr val="FF40FF"/>
                </a:solidFill>
              </a:rPr>
              <a:t>for general Lie groups see </a:t>
            </a:r>
            <a:r>
              <a:rPr lang="en-US" dirty="0" err="1">
                <a:solidFill>
                  <a:srgbClr val="FF40FF"/>
                </a:solidFill>
              </a:rPr>
              <a:t>Perelomov</a:t>
            </a:r>
            <a:endParaRPr lang="en-US" dirty="0">
              <a:solidFill>
                <a:srgbClr val="FF40FF"/>
              </a:solidFill>
            </a:endParaRPr>
          </a:p>
        </p:txBody>
      </p:sp>
      <p:pic>
        <p:nvPicPr>
          <p:cNvPr id="8" name="Picture 7">
            <a:extLst>
              <a:ext uri="{FF2B5EF4-FFF2-40B4-BE49-F238E27FC236}">
                <a16:creationId xmlns:a16="http://schemas.microsoft.com/office/drawing/2014/main" id="{441DF73C-8E78-9545-A5AC-CF2885052F36}"/>
              </a:ext>
            </a:extLst>
          </p:cNvPr>
          <p:cNvPicPr>
            <a:picLocks noChangeAspect="1"/>
          </p:cNvPicPr>
          <p:nvPr/>
        </p:nvPicPr>
        <p:blipFill>
          <a:blip r:embed="rId4"/>
          <a:stretch>
            <a:fillRect/>
          </a:stretch>
        </p:blipFill>
        <p:spPr>
          <a:xfrm>
            <a:off x="5677274" y="2383642"/>
            <a:ext cx="2286000" cy="342900"/>
          </a:xfrm>
          <a:prstGeom prst="rect">
            <a:avLst/>
          </a:prstGeom>
        </p:spPr>
      </p:pic>
      <p:pic>
        <p:nvPicPr>
          <p:cNvPr id="11" name="Picture 10">
            <a:extLst>
              <a:ext uri="{FF2B5EF4-FFF2-40B4-BE49-F238E27FC236}">
                <a16:creationId xmlns:a16="http://schemas.microsoft.com/office/drawing/2014/main" id="{917319CD-879F-3B48-97C9-ADB81C6F7C0C}"/>
              </a:ext>
            </a:extLst>
          </p:cNvPr>
          <p:cNvPicPr>
            <a:picLocks noChangeAspect="1"/>
          </p:cNvPicPr>
          <p:nvPr/>
        </p:nvPicPr>
        <p:blipFill>
          <a:blip r:embed="rId5"/>
          <a:stretch>
            <a:fillRect/>
          </a:stretch>
        </p:blipFill>
        <p:spPr>
          <a:xfrm>
            <a:off x="8397722" y="2457921"/>
            <a:ext cx="673100" cy="215900"/>
          </a:xfrm>
          <a:prstGeom prst="rect">
            <a:avLst/>
          </a:prstGeom>
        </p:spPr>
      </p:pic>
      <p:sp>
        <p:nvSpPr>
          <p:cNvPr id="12" name="TextBox 11">
            <a:extLst>
              <a:ext uri="{FF2B5EF4-FFF2-40B4-BE49-F238E27FC236}">
                <a16:creationId xmlns:a16="http://schemas.microsoft.com/office/drawing/2014/main" id="{2D4FD622-A29D-A443-9429-332D06443DBE}"/>
              </a:ext>
            </a:extLst>
          </p:cNvPr>
          <p:cNvSpPr txBox="1"/>
          <p:nvPr/>
        </p:nvSpPr>
        <p:spPr>
          <a:xfrm>
            <a:off x="413999" y="2312450"/>
            <a:ext cx="5106013" cy="461665"/>
          </a:xfrm>
          <a:prstGeom prst="rect">
            <a:avLst/>
          </a:prstGeom>
          <a:noFill/>
        </p:spPr>
        <p:txBody>
          <a:bodyPr wrap="none" rtlCol="0">
            <a:spAutoFit/>
          </a:bodyPr>
          <a:lstStyle/>
          <a:p>
            <a:r>
              <a:rPr lang="en-US" sz="2400" dirty="0"/>
              <a:t>Classical limit – use spin coherent state </a:t>
            </a:r>
          </a:p>
        </p:txBody>
      </p:sp>
      <p:pic>
        <p:nvPicPr>
          <p:cNvPr id="3" name="Picture 2">
            <a:extLst>
              <a:ext uri="{FF2B5EF4-FFF2-40B4-BE49-F238E27FC236}">
                <a16:creationId xmlns:a16="http://schemas.microsoft.com/office/drawing/2014/main" id="{627B47F6-6163-7D48-A88D-F2B2B73DB8A3}"/>
              </a:ext>
            </a:extLst>
          </p:cNvPr>
          <p:cNvPicPr>
            <a:picLocks noChangeAspect="1"/>
          </p:cNvPicPr>
          <p:nvPr/>
        </p:nvPicPr>
        <p:blipFill>
          <a:blip r:embed="rId6"/>
          <a:stretch>
            <a:fillRect/>
          </a:stretch>
        </p:blipFill>
        <p:spPr>
          <a:xfrm>
            <a:off x="5477732" y="3168517"/>
            <a:ext cx="4377690" cy="400050"/>
          </a:xfrm>
          <a:prstGeom prst="rect">
            <a:avLst/>
          </a:prstGeom>
        </p:spPr>
      </p:pic>
      <p:pic>
        <p:nvPicPr>
          <p:cNvPr id="13" name="Picture 12">
            <a:extLst>
              <a:ext uri="{FF2B5EF4-FFF2-40B4-BE49-F238E27FC236}">
                <a16:creationId xmlns:a16="http://schemas.microsoft.com/office/drawing/2014/main" id="{51659956-4F4B-DD43-A7EB-05526C0ADC44}"/>
              </a:ext>
            </a:extLst>
          </p:cNvPr>
          <p:cNvPicPr>
            <a:picLocks noChangeAspect="1"/>
          </p:cNvPicPr>
          <p:nvPr/>
        </p:nvPicPr>
        <p:blipFill>
          <a:blip r:embed="rId7"/>
          <a:stretch>
            <a:fillRect/>
          </a:stretch>
        </p:blipFill>
        <p:spPr>
          <a:xfrm>
            <a:off x="2120900" y="3707646"/>
            <a:ext cx="7978140" cy="342900"/>
          </a:xfrm>
          <a:prstGeom prst="rect">
            <a:avLst/>
          </a:prstGeom>
        </p:spPr>
      </p:pic>
      <p:pic>
        <p:nvPicPr>
          <p:cNvPr id="16" name="Picture 15">
            <a:extLst>
              <a:ext uri="{FF2B5EF4-FFF2-40B4-BE49-F238E27FC236}">
                <a16:creationId xmlns:a16="http://schemas.microsoft.com/office/drawing/2014/main" id="{E6E756BE-0892-8C46-8D46-760D2E0B4166}"/>
              </a:ext>
            </a:extLst>
          </p:cNvPr>
          <p:cNvPicPr>
            <a:picLocks noChangeAspect="1"/>
          </p:cNvPicPr>
          <p:nvPr/>
        </p:nvPicPr>
        <p:blipFill>
          <a:blip r:embed="rId8"/>
          <a:stretch>
            <a:fillRect/>
          </a:stretch>
        </p:blipFill>
        <p:spPr>
          <a:xfrm>
            <a:off x="14101951" y="1216561"/>
            <a:ext cx="4366260" cy="297180"/>
          </a:xfrm>
          <a:prstGeom prst="rect">
            <a:avLst/>
          </a:prstGeom>
        </p:spPr>
      </p:pic>
      <p:sp>
        <p:nvSpPr>
          <p:cNvPr id="36" name="TextBox 35">
            <a:extLst>
              <a:ext uri="{FF2B5EF4-FFF2-40B4-BE49-F238E27FC236}">
                <a16:creationId xmlns:a16="http://schemas.microsoft.com/office/drawing/2014/main" id="{23154BC1-F88C-D84F-AE94-5A03CF4BDC3C}"/>
              </a:ext>
            </a:extLst>
          </p:cNvPr>
          <p:cNvSpPr txBox="1"/>
          <p:nvPr/>
        </p:nvSpPr>
        <p:spPr>
          <a:xfrm>
            <a:off x="413998" y="3119515"/>
            <a:ext cx="4759701" cy="461665"/>
          </a:xfrm>
          <a:prstGeom prst="rect">
            <a:avLst/>
          </a:prstGeom>
          <a:noFill/>
        </p:spPr>
        <p:txBody>
          <a:bodyPr wrap="none" rtlCol="0">
            <a:spAutoFit/>
          </a:bodyPr>
          <a:lstStyle/>
          <a:p>
            <a:r>
              <a:rPr lang="en-US" sz="2400" dirty="0"/>
              <a:t>Spin tensor from Lorentz generators:</a:t>
            </a:r>
          </a:p>
        </p:txBody>
      </p:sp>
      <p:sp>
        <p:nvSpPr>
          <p:cNvPr id="37" name="TextBox 36">
            <a:extLst>
              <a:ext uri="{FF2B5EF4-FFF2-40B4-BE49-F238E27FC236}">
                <a16:creationId xmlns:a16="http://schemas.microsoft.com/office/drawing/2014/main" id="{2A0A8CA8-C06C-D843-B847-10F49A009CAB}"/>
              </a:ext>
            </a:extLst>
          </p:cNvPr>
          <p:cNvSpPr txBox="1"/>
          <p:nvPr/>
        </p:nvSpPr>
        <p:spPr>
          <a:xfrm>
            <a:off x="766882" y="5413305"/>
            <a:ext cx="6678944" cy="461665"/>
          </a:xfrm>
          <a:prstGeom prst="rect">
            <a:avLst/>
          </a:prstGeom>
          <a:noFill/>
        </p:spPr>
        <p:txBody>
          <a:bodyPr wrap="none" rtlCol="0">
            <a:spAutoFit/>
          </a:bodyPr>
          <a:lstStyle/>
          <a:p>
            <a:r>
              <a:rPr lang="en-US" sz="2400" dirty="0">
                <a:solidFill>
                  <a:srgbClr val="4E8F00"/>
                </a:solidFill>
              </a:rPr>
              <a:t>Transversality            spin tensor is constrained (SSC):</a:t>
            </a:r>
          </a:p>
        </p:txBody>
      </p:sp>
      <p:cxnSp>
        <p:nvCxnSpPr>
          <p:cNvPr id="19" name="Straight Arrow Connector 18">
            <a:extLst>
              <a:ext uri="{FF2B5EF4-FFF2-40B4-BE49-F238E27FC236}">
                <a16:creationId xmlns:a16="http://schemas.microsoft.com/office/drawing/2014/main" id="{31D41E4A-F393-0140-99D7-137524CB1712}"/>
              </a:ext>
            </a:extLst>
          </p:cNvPr>
          <p:cNvCxnSpPr>
            <a:cxnSpLocks/>
          </p:cNvCxnSpPr>
          <p:nvPr/>
        </p:nvCxnSpPr>
        <p:spPr>
          <a:xfrm>
            <a:off x="2750762" y="5665728"/>
            <a:ext cx="432486" cy="616"/>
          </a:xfrm>
          <a:prstGeom prst="straightConnector1">
            <a:avLst/>
          </a:prstGeom>
          <a:ln w="25400">
            <a:solidFill>
              <a:srgbClr val="4E8F00"/>
            </a:solidFill>
            <a:tailEnd type="stealt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72BF85F-106B-7D4D-B3C9-A48087B1604B}"/>
              </a:ext>
            </a:extLst>
          </p:cNvPr>
          <p:cNvPicPr>
            <a:picLocks noChangeAspect="1"/>
          </p:cNvPicPr>
          <p:nvPr/>
        </p:nvPicPr>
        <p:blipFill>
          <a:blip r:embed="rId9"/>
          <a:stretch>
            <a:fillRect/>
          </a:stretch>
        </p:blipFill>
        <p:spPr>
          <a:xfrm>
            <a:off x="7410248" y="5503831"/>
            <a:ext cx="1463040" cy="274320"/>
          </a:xfrm>
          <a:prstGeom prst="rect">
            <a:avLst/>
          </a:prstGeom>
        </p:spPr>
      </p:pic>
      <p:pic>
        <p:nvPicPr>
          <p:cNvPr id="23" name="Picture 22">
            <a:extLst>
              <a:ext uri="{FF2B5EF4-FFF2-40B4-BE49-F238E27FC236}">
                <a16:creationId xmlns:a16="http://schemas.microsoft.com/office/drawing/2014/main" id="{976C9267-9819-4844-8944-364CCAF586B6}"/>
              </a:ext>
            </a:extLst>
          </p:cNvPr>
          <p:cNvPicPr>
            <a:picLocks noChangeAspect="1"/>
          </p:cNvPicPr>
          <p:nvPr/>
        </p:nvPicPr>
        <p:blipFill>
          <a:blip r:embed="rId10"/>
          <a:stretch>
            <a:fillRect/>
          </a:stretch>
        </p:blipFill>
        <p:spPr>
          <a:xfrm>
            <a:off x="9105218" y="5503831"/>
            <a:ext cx="2857500" cy="274320"/>
          </a:xfrm>
          <a:prstGeom prst="rect">
            <a:avLst/>
          </a:prstGeom>
        </p:spPr>
      </p:pic>
      <p:pic>
        <p:nvPicPr>
          <p:cNvPr id="41" name="Picture 40">
            <a:extLst>
              <a:ext uri="{FF2B5EF4-FFF2-40B4-BE49-F238E27FC236}">
                <a16:creationId xmlns:a16="http://schemas.microsoft.com/office/drawing/2014/main" id="{6D7EFCF2-7DDE-F04C-8343-8A92A7174C66}"/>
              </a:ext>
            </a:extLst>
          </p:cNvPr>
          <p:cNvPicPr>
            <a:picLocks noChangeAspect="1"/>
          </p:cNvPicPr>
          <p:nvPr/>
        </p:nvPicPr>
        <p:blipFill>
          <a:blip r:embed="rId11"/>
          <a:stretch>
            <a:fillRect/>
          </a:stretch>
        </p:blipFill>
        <p:spPr>
          <a:xfrm>
            <a:off x="7916711" y="5046898"/>
            <a:ext cx="1689100" cy="266700"/>
          </a:xfrm>
          <a:prstGeom prst="rect">
            <a:avLst/>
          </a:prstGeom>
        </p:spPr>
      </p:pic>
      <p:pic>
        <p:nvPicPr>
          <p:cNvPr id="42" name="Picture 41">
            <a:extLst>
              <a:ext uri="{FF2B5EF4-FFF2-40B4-BE49-F238E27FC236}">
                <a16:creationId xmlns:a16="http://schemas.microsoft.com/office/drawing/2014/main" id="{A417F077-CEA8-5A46-A308-504A417D7968}"/>
              </a:ext>
            </a:extLst>
          </p:cNvPr>
          <p:cNvPicPr>
            <a:picLocks noChangeAspect="1"/>
          </p:cNvPicPr>
          <p:nvPr/>
        </p:nvPicPr>
        <p:blipFill>
          <a:blip r:embed="rId12"/>
          <a:stretch>
            <a:fillRect/>
          </a:stretch>
        </p:blipFill>
        <p:spPr>
          <a:xfrm>
            <a:off x="9956963" y="5046898"/>
            <a:ext cx="1181100" cy="266700"/>
          </a:xfrm>
          <a:prstGeom prst="rect">
            <a:avLst/>
          </a:prstGeom>
        </p:spPr>
      </p:pic>
      <p:pic>
        <p:nvPicPr>
          <p:cNvPr id="4" name="Picture 3">
            <a:extLst>
              <a:ext uri="{FF2B5EF4-FFF2-40B4-BE49-F238E27FC236}">
                <a16:creationId xmlns:a16="http://schemas.microsoft.com/office/drawing/2014/main" id="{D1B0C1A8-E65C-1C48-A41D-29E3D1573E7B}"/>
              </a:ext>
            </a:extLst>
          </p:cNvPr>
          <p:cNvPicPr>
            <a:picLocks noChangeAspect="1"/>
          </p:cNvPicPr>
          <p:nvPr/>
        </p:nvPicPr>
        <p:blipFill>
          <a:blip r:embed="rId13"/>
          <a:stretch>
            <a:fillRect/>
          </a:stretch>
        </p:blipFill>
        <p:spPr>
          <a:xfrm>
            <a:off x="2120900" y="4311598"/>
            <a:ext cx="7029450" cy="342900"/>
          </a:xfrm>
          <a:prstGeom prst="rect">
            <a:avLst/>
          </a:prstGeom>
        </p:spPr>
      </p:pic>
      <p:sp>
        <p:nvSpPr>
          <p:cNvPr id="31" name="TextBox 30">
            <a:extLst>
              <a:ext uri="{FF2B5EF4-FFF2-40B4-BE49-F238E27FC236}">
                <a16:creationId xmlns:a16="http://schemas.microsoft.com/office/drawing/2014/main" id="{CAB30D07-05EF-5645-A271-8DCA4EC0AA90}"/>
              </a:ext>
            </a:extLst>
          </p:cNvPr>
          <p:cNvSpPr txBox="1"/>
          <p:nvPr/>
        </p:nvSpPr>
        <p:spPr>
          <a:xfrm>
            <a:off x="766882" y="4925506"/>
            <a:ext cx="6500113" cy="461665"/>
          </a:xfrm>
          <a:prstGeom prst="rect">
            <a:avLst/>
          </a:prstGeom>
          <a:noFill/>
        </p:spPr>
        <p:txBody>
          <a:bodyPr wrap="none" rtlCol="0">
            <a:spAutoFit/>
          </a:bodyPr>
          <a:lstStyle/>
          <a:p>
            <a:r>
              <a:rPr lang="en-US" sz="2400" dirty="0">
                <a:solidFill>
                  <a:srgbClr val="008F01"/>
                </a:solidFill>
              </a:rPr>
              <a:t>Factorization is a consequence of the classical limit</a:t>
            </a:r>
          </a:p>
        </p:txBody>
      </p:sp>
      <p:grpSp>
        <p:nvGrpSpPr>
          <p:cNvPr id="10" name="Group 9">
            <a:extLst>
              <a:ext uri="{FF2B5EF4-FFF2-40B4-BE49-F238E27FC236}">
                <a16:creationId xmlns:a16="http://schemas.microsoft.com/office/drawing/2014/main" id="{A9A06417-C79D-F248-A6F7-03A1392B1FCE}"/>
              </a:ext>
            </a:extLst>
          </p:cNvPr>
          <p:cNvGrpSpPr/>
          <p:nvPr/>
        </p:nvGrpSpPr>
        <p:grpSpPr>
          <a:xfrm>
            <a:off x="1768540" y="6005671"/>
            <a:ext cx="7734169" cy="461665"/>
            <a:chOff x="413998" y="6048542"/>
            <a:chExt cx="7734169" cy="461665"/>
          </a:xfrm>
        </p:grpSpPr>
        <p:sp>
          <p:nvSpPr>
            <p:cNvPr id="38" name="TextBox 37">
              <a:extLst>
                <a:ext uri="{FF2B5EF4-FFF2-40B4-BE49-F238E27FC236}">
                  <a16:creationId xmlns:a16="http://schemas.microsoft.com/office/drawing/2014/main" id="{A43F253B-9780-A044-842B-D26F322D3CC6}"/>
                </a:ext>
              </a:extLst>
            </p:cNvPr>
            <p:cNvSpPr txBox="1"/>
            <p:nvPr/>
          </p:nvSpPr>
          <p:spPr>
            <a:xfrm>
              <a:off x="413998" y="6048542"/>
              <a:ext cx="7734169" cy="461665"/>
            </a:xfrm>
            <a:prstGeom prst="rect">
              <a:avLst/>
            </a:prstGeom>
            <a:noFill/>
          </p:spPr>
          <p:txBody>
            <a:bodyPr wrap="none" rtlCol="0">
              <a:spAutoFit/>
            </a:bodyPr>
            <a:lstStyle/>
            <a:p>
              <a:r>
                <a:rPr lang="en-US" sz="2400" dirty="0">
                  <a:solidFill>
                    <a:srgbClr val="7030A0"/>
                  </a:solidFill>
                </a:rPr>
                <a:t>Single spin            spin magnitude is conserved by interactions</a:t>
              </a:r>
            </a:p>
          </p:txBody>
        </p:sp>
        <p:cxnSp>
          <p:nvCxnSpPr>
            <p:cNvPr id="7" name="Straight Arrow Connector 6">
              <a:extLst>
                <a:ext uri="{FF2B5EF4-FFF2-40B4-BE49-F238E27FC236}">
                  <a16:creationId xmlns:a16="http://schemas.microsoft.com/office/drawing/2014/main" id="{15C29807-7F2A-284F-9552-4A997B4B41AC}"/>
                </a:ext>
              </a:extLst>
            </p:cNvPr>
            <p:cNvCxnSpPr/>
            <p:nvPr/>
          </p:nvCxnSpPr>
          <p:spPr>
            <a:xfrm>
              <a:off x="1927653" y="6309950"/>
              <a:ext cx="580768"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AF825E0-3B4B-2C40-BF49-B7890970B244}"/>
              </a:ext>
            </a:extLst>
          </p:cNvPr>
          <p:cNvGrpSpPr/>
          <p:nvPr/>
        </p:nvGrpSpPr>
        <p:grpSpPr>
          <a:xfrm>
            <a:off x="1334599" y="1758245"/>
            <a:ext cx="8541619" cy="430887"/>
            <a:chOff x="134727" y="2217100"/>
            <a:chExt cx="8541619" cy="430887"/>
          </a:xfrm>
        </p:grpSpPr>
        <p:sp>
          <p:nvSpPr>
            <p:cNvPr id="33" name="TextBox 32">
              <a:extLst>
                <a:ext uri="{FF2B5EF4-FFF2-40B4-BE49-F238E27FC236}">
                  <a16:creationId xmlns:a16="http://schemas.microsoft.com/office/drawing/2014/main" id="{62570C3A-5B98-1840-9B38-27471A0E5FD4}"/>
                </a:ext>
              </a:extLst>
            </p:cNvPr>
            <p:cNvSpPr txBox="1"/>
            <p:nvPr/>
          </p:nvSpPr>
          <p:spPr>
            <a:xfrm>
              <a:off x="134727" y="2217100"/>
              <a:ext cx="6666505" cy="430887"/>
            </a:xfrm>
            <a:prstGeom prst="rect">
              <a:avLst/>
            </a:prstGeom>
            <a:noFill/>
          </p:spPr>
          <p:txBody>
            <a:bodyPr wrap="none" rtlCol="0">
              <a:spAutoFit/>
            </a:bodyPr>
            <a:lstStyle/>
            <a:p>
              <a:r>
                <a:rPr lang="en-US" sz="2200" dirty="0">
                  <a:solidFill>
                    <a:srgbClr val="941100"/>
                  </a:solidFill>
                </a:rPr>
                <a:t>They are needed to project onto spin-</a:t>
              </a:r>
              <a:r>
                <a:rPr lang="en-US" sz="2200" i="1" dirty="0">
                  <a:solidFill>
                    <a:srgbClr val="941100"/>
                  </a:solidFill>
                </a:rPr>
                <a:t>s</a:t>
              </a:r>
              <a:r>
                <a:rPr lang="en-US" sz="2200" dirty="0">
                  <a:solidFill>
                    <a:srgbClr val="941100"/>
                  </a:solidFill>
                </a:rPr>
                <a:t> representation of</a:t>
              </a:r>
            </a:p>
          </p:txBody>
        </p:sp>
        <p:pic>
          <p:nvPicPr>
            <p:cNvPr id="34" name="Picture 33">
              <a:extLst>
                <a:ext uri="{FF2B5EF4-FFF2-40B4-BE49-F238E27FC236}">
                  <a16:creationId xmlns:a16="http://schemas.microsoft.com/office/drawing/2014/main" id="{B7A6204B-A898-634C-B8B2-492D2165EFF8}"/>
                </a:ext>
              </a:extLst>
            </p:cNvPr>
            <p:cNvPicPr>
              <a:picLocks noChangeAspect="1"/>
            </p:cNvPicPr>
            <p:nvPr/>
          </p:nvPicPr>
          <p:blipFill>
            <a:blip r:embed="rId14"/>
            <a:stretch>
              <a:fillRect/>
            </a:stretch>
          </p:blipFill>
          <p:spPr>
            <a:xfrm>
              <a:off x="6733246" y="2334892"/>
              <a:ext cx="1943100" cy="266700"/>
            </a:xfrm>
            <a:prstGeom prst="rect">
              <a:avLst/>
            </a:prstGeom>
          </p:spPr>
        </p:pic>
      </p:grpSp>
    </p:spTree>
    <p:extLst>
      <p:ext uri="{BB962C8B-B14F-4D97-AF65-F5344CB8AC3E}">
        <p14:creationId xmlns:p14="http://schemas.microsoft.com/office/powerpoint/2010/main" val="128837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3527A0-5A51-C54B-A808-62AAF154020A}"/>
              </a:ext>
            </a:extLst>
          </p:cNvPr>
          <p:cNvGrpSpPr/>
          <p:nvPr/>
        </p:nvGrpSpPr>
        <p:grpSpPr>
          <a:xfrm>
            <a:off x="397826" y="1101179"/>
            <a:ext cx="3782830" cy="430887"/>
            <a:chOff x="177573" y="1453577"/>
            <a:chExt cx="3782830" cy="430887"/>
          </a:xfrm>
        </p:grpSpPr>
        <p:sp>
          <p:nvSpPr>
            <p:cNvPr id="21" name="TextBox 20">
              <a:extLst>
                <a:ext uri="{FF2B5EF4-FFF2-40B4-BE49-F238E27FC236}">
                  <a16:creationId xmlns:a16="http://schemas.microsoft.com/office/drawing/2014/main" id="{54249AA2-2492-704F-B91B-6BE53A003356}"/>
                </a:ext>
              </a:extLst>
            </p:cNvPr>
            <p:cNvSpPr txBox="1"/>
            <p:nvPr/>
          </p:nvSpPr>
          <p:spPr>
            <a:xfrm>
              <a:off x="177573" y="1453577"/>
              <a:ext cx="3782830" cy="430887"/>
            </a:xfrm>
            <a:prstGeom prst="rect">
              <a:avLst/>
            </a:prstGeom>
            <a:noFill/>
          </p:spPr>
          <p:txBody>
            <a:bodyPr wrap="none" rtlCol="0">
              <a:spAutoFit/>
            </a:bodyPr>
            <a:lstStyle/>
            <a:p>
              <a:r>
                <a:rPr lang="en-US" sz="2200" dirty="0">
                  <a:solidFill>
                    <a:srgbClr val="002060"/>
                  </a:solidFill>
                </a:rPr>
                <a:t>For           reps of Lorentz group:</a:t>
              </a:r>
            </a:p>
          </p:txBody>
        </p:sp>
        <p:pic>
          <p:nvPicPr>
            <p:cNvPr id="26" name="Picture 25">
              <a:extLst>
                <a:ext uri="{FF2B5EF4-FFF2-40B4-BE49-F238E27FC236}">
                  <a16:creationId xmlns:a16="http://schemas.microsoft.com/office/drawing/2014/main" id="{5FF92B92-1FD2-4D4D-8DC3-4AA9176D4894}"/>
                </a:ext>
              </a:extLst>
            </p:cNvPr>
            <p:cNvPicPr>
              <a:picLocks noChangeAspect="1"/>
            </p:cNvPicPr>
            <p:nvPr/>
          </p:nvPicPr>
          <p:blipFill>
            <a:blip r:embed="rId3"/>
            <a:stretch>
              <a:fillRect/>
            </a:stretch>
          </p:blipFill>
          <p:spPr>
            <a:xfrm>
              <a:off x="788617" y="1561357"/>
              <a:ext cx="470535" cy="265430"/>
            </a:xfrm>
            <a:prstGeom prst="rect">
              <a:avLst/>
            </a:prstGeom>
          </p:spPr>
        </p:pic>
      </p:grpSp>
      <p:sp>
        <p:nvSpPr>
          <p:cNvPr id="14" name="TextBox 13">
            <a:extLst>
              <a:ext uri="{FF2B5EF4-FFF2-40B4-BE49-F238E27FC236}">
                <a16:creationId xmlns:a16="http://schemas.microsoft.com/office/drawing/2014/main" id="{327289BB-FB78-8B46-923A-F8C8FB21D543}"/>
              </a:ext>
            </a:extLst>
          </p:cNvPr>
          <p:cNvSpPr txBox="1"/>
          <p:nvPr/>
        </p:nvSpPr>
        <p:spPr>
          <a:xfrm>
            <a:off x="558185" y="1912727"/>
            <a:ext cx="3102709" cy="769441"/>
          </a:xfrm>
          <a:prstGeom prst="rect">
            <a:avLst/>
          </a:prstGeom>
          <a:noFill/>
        </p:spPr>
        <p:txBody>
          <a:bodyPr wrap="none" rtlCol="0">
            <a:spAutoFit/>
          </a:bodyPr>
          <a:lstStyle/>
          <a:p>
            <a:r>
              <a:rPr lang="en-US" sz="2200" dirty="0">
                <a:solidFill>
                  <a:srgbClr val="1600FF"/>
                </a:solidFill>
              </a:rPr>
              <a:t>Momentum dependence </a:t>
            </a:r>
          </a:p>
          <a:p>
            <a:r>
              <a:rPr lang="en-US" sz="2200" dirty="0">
                <a:solidFill>
                  <a:srgbClr val="1600FF"/>
                </a:solidFill>
              </a:rPr>
              <a:t>via boost…</a:t>
            </a:r>
          </a:p>
        </p:txBody>
      </p:sp>
      <p:sp>
        <p:nvSpPr>
          <p:cNvPr id="23" name="TextBox 22">
            <a:extLst>
              <a:ext uri="{FF2B5EF4-FFF2-40B4-BE49-F238E27FC236}">
                <a16:creationId xmlns:a16="http://schemas.microsoft.com/office/drawing/2014/main" id="{E59CDD09-9008-3F4E-93E9-21E69ECBD0B9}"/>
              </a:ext>
            </a:extLst>
          </p:cNvPr>
          <p:cNvSpPr txBox="1"/>
          <p:nvPr/>
        </p:nvSpPr>
        <p:spPr>
          <a:xfrm>
            <a:off x="720771" y="2986598"/>
            <a:ext cx="2816028" cy="769441"/>
          </a:xfrm>
          <a:prstGeom prst="rect">
            <a:avLst/>
          </a:prstGeom>
          <a:noFill/>
        </p:spPr>
        <p:txBody>
          <a:bodyPr wrap="none" rtlCol="0">
            <a:spAutoFit/>
          </a:bodyPr>
          <a:lstStyle/>
          <a:p>
            <a:pPr algn="r"/>
            <a:r>
              <a:rPr lang="en-US" sz="2200" dirty="0">
                <a:solidFill>
                  <a:srgbClr val="1600FF"/>
                </a:solidFill>
              </a:rPr>
              <a:t>… of rest-frame </a:t>
            </a:r>
          </a:p>
          <a:p>
            <a:pPr algn="r"/>
            <a:r>
              <a:rPr lang="en-US" sz="2200" dirty="0">
                <a:solidFill>
                  <a:srgbClr val="1600FF"/>
                </a:solidFill>
              </a:rPr>
              <a:t>coherent-state spinors:</a:t>
            </a:r>
          </a:p>
        </p:txBody>
      </p:sp>
      <p:pic>
        <p:nvPicPr>
          <p:cNvPr id="40" name="Picture 39">
            <a:extLst>
              <a:ext uri="{FF2B5EF4-FFF2-40B4-BE49-F238E27FC236}">
                <a16:creationId xmlns:a16="http://schemas.microsoft.com/office/drawing/2014/main" id="{83D8271A-94D0-9249-9A89-7B87934A6747}"/>
              </a:ext>
            </a:extLst>
          </p:cNvPr>
          <p:cNvPicPr>
            <a:picLocks noChangeAspect="1"/>
          </p:cNvPicPr>
          <p:nvPr/>
        </p:nvPicPr>
        <p:blipFill>
          <a:blip r:embed="rId4"/>
          <a:stretch>
            <a:fillRect/>
          </a:stretch>
        </p:blipFill>
        <p:spPr>
          <a:xfrm>
            <a:off x="825989" y="3936746"/>
            <a:ext cx="2451100" cy="279400"/>
          </a:xfrm>
          <a:prstGeom prst="rect">
            <a:avLst/>
          </a:prstGeom>
        </p:spPr>
      </p:pic>
      <p:pic>
        <p:nvPicPr>
          <p:cNvPr id="41" name="Picture 40">
            <a:extLst>
              <a:ext uri="{FF2B5EF4-FFF2-40B4-BE49-F238E27FC236}">
                <a16:creationId xmlns:a16="http://schemas.microsoft.com/office/drawing/2014/main" id="{61BDE29E-B28B-B54D-92F0-7D0BB359EA91}"/>
              </a:ext>
            </a:extLst>
          </p:cNvPr>
          <p:cNvPicPr>
            <a:picLocks noChangeAspect="1"/>
          </p:cNvPicPr>
          <p:nvPr/>
        </p:nvPicPr>
        <p:blipFill>
          <a:blip r:embed="rId5"/>
          <a:stretch>
            <a:fillRect/>
          </a:stretch>
        </p:blipFill>
        <p:spPr>
          <a:xfrm>
            <a:off x="4436614" y="3536721"/>
            <a:ext cx="1308100" cy="317500"/>
          </a:xfrm>
          <a:prstGeom prst="rect">
            <a:avLst/>
          </a:prstGeom>
        </p:spPr>
      </p:pic>
      <p:pic>
        <p:nvPicPr>
          <p:cNvPr id="42" name="Picture 41">
            <a:extLst>
              <a:ext uri="{FF2B5EF4-FFF2-40B4-BE49-F238E27FC236}">
                <a16:creationId xmlns:a16="http://schemas.microsoft.com/office/drawing/2014/main" id="{922C87D0-45E7-4B4F-8351-D6BF3ECE55C0}"/>
              </a:ext>
            </a:extLst>
          </p:cNvPr>
          <p:cNvPicPr>
            <a:picLocks noChangeAspect="1"/>
          </p:cNvPicPr>
          <p:nvPr/>
        </p:nvPicPr>
        <p:blipFill>
          <a:blip r:embed="rId6"/>
          <a:stretch>
            <a:fillRect/>
          </a:stretch>
        </p:blipFill>
        <p:spPr>
          <a:xfrm>
            <a:off x="4436614" y="4000463"/>
            <a:ext cx="1422400" cy="304800"/>
          </a:xfrm>
          <a:prstGeom prst="rect">
            <a:avLst/>
          </a:prstGeom>
        </p:spPr>
      </p:pic>
      <p:pic>
        <p:nvPicPr>
          <p:cNvPr id="44" name="Picture 43">
            <a:extLst>
              <a:ext uri="{FF2B5EF4-FFF2-40B4-BE49-F238E27FC236}">
                <a16:creationId xmlns:a16="http://schemas.microsoft.com/office/drawing/2014/main" id="{3DCE9C0B-204F-BF44-B281-60F57DFEF921}"/>
              </a:ext>
            </a:extLst>
          </p:cNvPr>
          <p:cNvPicPr>
            <a:picLocks noChangeAspect="1"/>
          </p:cNvPicPr>
          <p:nvPr/>
        </p:nvPicPr>
        <p:blipFill>
          <a:blip r:embed="rId7"/>
          <a:stretch>
            <a:fillRect/>
          </a:stretch>
        </p:blipFill>
        <p:spPr>
          <a:xfrm>
            <a:off x="6756018" y="3562121"/>
            <a:ext cx="4381500" cy="266700"/>
          </a:xfrm>
          <a:prstGeom prst="rect">
            <a:avLst/>
          </a:prstGeom>
        </p:spPr>
      </p:pic>
      <p:pic>
        <p:nvPicPr>
          <p:cNvPr id="45" name="Picture 44">
            <a:extLst>
              <a:ext uri="{FF2B5EF4-FFF2-40B4-BE49-F238E27FC236}">
                <a16:creationId xmlns:a16="http://schemas.microsoft.com/office/drawing/2014/main" id="{9094EB37-9E43-5544-AC62-D4B0B29C22BE}"/>
              </a:ext>
            </a:extLst>
          </p:cNvPr>
          <p:cNvPicPr>
            <a:picLocks noChangeAspect="1"/>
          </p:cNvPicPr>
          <p:nvPr/>
        </p:nvPicPr>
        <p:blipFill>
          <a:blip r:embed="rId8"/>
          <a:stretch>
            <a:fillRect/>
          </a:stretch>
        </p:blipFill>
        <p:spPr>
          <a:xfrm>
            <a:off x="6756018" y="4035031"/>
            <a:ext cx="4483100" cy="266700"/>
          </a:xfrm>
          <a:prstGeom prst="rect">
            <a:avLst/>
          </a:prstGeom>
        </p:spPr>
      </p:pic>
      <p:grpSp>
        <p:nvGrpSpPr>
          <p:cNvPr id="50" name="Group 49">
            <a:extLst>
              <a:ext uri="{FF2B5EF4-FFF2-40B4-BE49-F238E27FC236}">
                <a16:creationId xmlns:a16="http://schemas.microsoft.com/office/drawing/2014/main" id="{CF06A5A3-43EF-1744-A323-FCBD41F2C4C1}"/>
              </a:ext>
            </a:extLst>
          </p:cNvPr>
          <p:cNvGrpSpPr/>
          <p:nvPr/>
        </p:nvGrpSpPr>
        <p:grpSpPr>
          <a:xfrm>
            <a:off x="3841590" y="2781791"/>
            <a:ext cx="7930042" cy="464397"/>
            <a:chOff x="3899340" y="3763567"/>
            <a:chExt cx="7930042" cy="464397"/>
          </a:xfrm>
        </p:grpSpPr>
        <p:sp>
          <p:nvSpPr>
            <p:cNvPr id="37" name="TextBox 36">
              <a:extLst>
                <a:ext uri="{FF2B5EF4-FFF2-40B4-BE49-F238E27FC236}">
                  <a16:creationId xmlns:a16="http://schemas.microsoft.com/office/drawing/2014/main" id="{4F94F9FF-B968-544E-8488-680740D4034C}"/>
                </a:ext>
              </a:extLst>
            </p:cNvPr>
            <p:cNvSpPr txBox="1"/>
            <p:nvPr/>
          </p:nvSpPr>
          <p:spPr>
            <a:xfrm>
              <a:off x="7581128" y="3763567"/>
              <a:ext cx="380232" cy="430887"/>
            </a:xfrm>
            <a:prstGeom prst="rect">
              <a:avLst/>
            </a:prstGeom>
            <a:noFill/>
          </p:spPr>
          <p:txBody>
            <a:bodyPr wrap="none" rtlCol="0">
              <a:spAutoFit/>
            </a:bodyPr>
            <a:lstStyle/>
            <a:p>
              <a:r>
                <a:rPr lang="en-US" sz="2200" dirty="0">
                  <a:solidFill>
                    <a:srgbClr val="002060"/>
                  </a:solidFill>
                </a:rPr>
                <a:t>…</a:t>
              </a:r>
            </a:p>
          </p:txBody>
        </p:sp>
        <p:pic>
          <p:nvPicPr>
            <p:cNvPr id="46" name="Picture 45">
              <a:extLst>
                <a:ext uri="{FF2B5EF4-FFF2-40B4-BE49-F238E27FC236}">
                  <a16:creationId xmlns:a16="http://schemas.microsoft.com/office/drawing/2014/main" id="{C1D9CA39-CB3F-E54F-8D32-A2E5B5B39FC1}"/>
                </a:ext>
              </a:extLst>
            </p:cNvPr>
            <p:cNvPicPr>
              <a:picLocks noChangeAspect="1"/>
            </p:cNvPicPr>
            <p:nvPr/>
          </p:nvPicPr>
          <p:blipFill>
            <a:blip r:embed="rId9"/>
            <a:stretch>
              <a:fillRect/>
            </a:stretch>
          </p:blipFill>
          <p:spPr>
            <a:xfrm>
              <a:off x="3899340" y="3859664"/>
              <a:ext cx="3492500" cy="368300"/>
            </a:xfrm>
            <a:prstGeom prst="rect">
              <a:avLst/>
            </a:prstGeom>
          </p:spPr>
        </p:pic>
        <p:pic>
          <p:nvPicPr>
            <p:cNvPr id="47" name="Picture 46">
              <a:extLst>
                <a:ext uri="{FF2B5EF4-FFF2-40B4-BE49-F238E27FC236}">
                  <a16:creationId xmlns:a16="http://schemas.microsoft.com/office/drawing/2014/main" id="{42C5C23B-7530-2341-8E17-A702546E2BB2}"/>
                </a:ext>
              </a:extLst>
            </p:cNvPr>
            <p:cNvPicPr>
              <a:picLocks noChangeAspect="1"/>
            </p:cNvPicPr>
            <p:nvPr/>
          </p:nvPicPr>
          <p:blipFill>
            <a:blip r:embed="rId10"/>
            <a:stretch>
              <a:fillRect/>
            </a:stretch>
          </p:blipFill>
          <p:spPr>
            <a:xfrm>
              <a:off x="8159082" y="3797525"/>
              <a:ext cx="3670300" cy="419100"/>
            </a:xfrm>
            <a:prstGeom prst="rect">
              <a:avLst/>
            </a:prstGeom>
          </p:spPr>
        </p:pic>
      </p:grpSp>
      <p:grpSp>
        <p:nvGrpSpPr>
          <p:cNvPr id="53" name="Group 52">
            <a:extLst>
              <a:ext uri="{FF2B5EF4-FFF2-40B4-BE49-F238E27FC236}">
                <a16:creationId xmlns:a16="http://schemas.microsoft.com/office/drawing/2014/main" id="{9931DEB4-DD44-AB4C-A5EF-6C38CDD5F580}"/>
              </a:ext>
            </a:extLst>
          </p:cNvPr>
          <p:cNvGrpSpPr/>
          <p:nvPr/>
        </p:nvGrpSpPr>
        <p:grpSpPr>
          <a:xfrm>
            <a:off x="4234016" y="1980578"/>
            <a:ext cx="6899222" cy="491789"/>
            <a:chOff x="4234017" y="2269333"/>
            <a:chExt cx="6899222" cy="491789"/>
          </a:xfrm>
        </p:grpSpPr>
        <p:sp>
          <p:nvSpPr>
            <p:cNvPr id="20" name="TextBox 19">
              <a:extLst>
                <a:ext uri="{FF2B5EF4-FFF2-40B4-BE49-F238E27FC236}">
                  <a16:creationId xmlns:a16="http://schemas.microsoft.com/office/drawing/2014/main" id="{AC18E388-7787-D949-BAB1-76E821927878}"/>
                </a:ext>
              </a:extLst>
            </p:cNvPr>
            <p:cNvSpPr txBox="1"/>
            <p:nvPr/>
          </p:nvSpPr>
          <p:spPr>
            <a:xfrm>
              <a:off x="7493768" y="2269333"/>
              <a:ext cx="380232" cy="430887"/>
            </a:xfrm>
            <a:prstGeom prst="rect">
              <a:avLst/>
            </a:prstGeom>
            <a:noFill/>
          </p:spPr>
          <p:txBody>
            <a:bodyPr wrap="none" rtlCol="0">
              <a:spAutoFit/>
            </a:bodyPr>
            <a:lstStyle/>
            <a:p>
              <a:r>
                <a:rPr lang="en-US" sz="2200" dirty="0">
                  <a:solidFill>
                    <a:srgbClr val="002060"/>
                  </a:solidFill>
                </a:rPr>
                <a:t>…</a:t>
              </a:r>
            </a:p>
          </p:txBody>
        </p:sp>
        <p:pic>
          <p:nvPicPr>
            <p:cNvPr id="51" name="Picture 50">
              <a:extLst>
                <a:ext uri="{FF2B5EF4-FFF2-40B4-BE49-F238E27FC236}">
                  <a16:creationId xmlns:a16="http://schemas.microsoft.com/office/drawing/2014/main" id="{676EFEBD-FAB3-CE48-BB82-7316B6D283AD}"/>
                </a:ext>
              </a:extLst>
            </p:cNvPr>
            <p:cNvPicPr>
              <a:picLocks noChangeAspect="1"/>
            </p:cNvPicPr>
            <p:nvPr/>
          </p:nvPicPr>
          <p:blipFill>
            <a:blip r:embed="rId11"/>
            <a:stretch>
              <a:fillRect/>
            </a:stretch>
          </p:blipFill>
          <p:spPr>
            <a:xfrm>
              <a:off x="4234017" y="2407759"/>
              <a:ext cx="2984500" cy="330200"/>
            </a:xfrm>
            <a:prstGeom prst="rect">
              <a:avLst/>
            </a:prstGeom>
          </p:spPr>
        </p:pic>
        <p:pic>
          <p:nvPicPr>
            <p:cNvPr id="52" name="Picture 51">
              <a:extLst>
                <a:ext uri="{FF2B5EF4-FFF2-40B4-BE49-F238E27FC236}">
                  <a16:creationId xmlns:a16="http://schemas.microsoft.com/office/drawing/2014/main" id="{D3492363-BC86-D241-8834-9EFDE40FEE15}"/>
                </a:ext>
              </a:extLst>
            </p:cNvPr>
            <p:cNvPicPr>
              <a:picLocks noChangeAspect="1"/>
            </p:cNvPicPr>
            <p:nvPr/>
          </p:nvPicPr>
          <p:blipFill>
            <a:blip r:embed="rId12"/>
            <a:stretch>
              <a:fillRect/>
            </a:stretch>
          </p:blipFill>
          <p:spPr>
            <a:xfrm>
              <a:off x="8148739" y="2342022"/>
              <a:ext cx="2984500" cy="419100"/>
            </a:xfrm>
            <a:prstGeom prst="rect">
              <a:avLst/>
            </a:prstGeom>
          </p:spPr>
        </p:pic>
      </p:grpSp>
      <p:pic>
        <p:nvPicPr>
          <p:cNvPr id="54" name="Picture 53">
            <a:extLst>
              <a:ext uri="{FF2B5EF4-FFF2-40B4-BE49-F238E27FC236}">
                <a16:creationId xmlns:a16="http://schemas.microsoft.com/office/drawing/2014/main" id="{5DCA7399-5890-F348-97A7-BD777DD3BB69}"/>
              </a:ext>
            </a:extLst>
          </p:cNvPr>
          <p:cNvPicPr>
            <a:picLocks noChangeAspect="1"/>
          </p:cNvPicPr>
          <p:nvPr/>
        </p:nvPicPr>
        <p:blipFill>
          <a:blip r:embed="rId13"/>
          <a:stretch>
            <a:fillRect/>
          </a:stretch>
        </p:blipFill>
        <p:spPr>
          <a:xfrm>
            <a:off x="3927091" y="4725682"/>
            <a:ext cx="3568700" cy="520700"/>
          </a:xfrm>
          <a:prstGeom prst="rect">
            <a:avLst/>
          </a:prstGeom>
        </p:spPr>
      </p:pic>
      <p:pic>
        <p:nvPicPr>
          <p:cNvPr id="55" name="Picture 54">
            <a:extLst>
              <a:ext uri="{FF2B5EF4-FFF2-40B4-BE49-F238E27FC236}">
                <a16:creationId xmlns:a16="http://schemas.microsoft.com/office/drawing/2014/main" id="{ED7E3751-02CF-5D40-ADA9-27B4C15DD204}"/>
              </a:ext>
            </a:extLst>
          </p:cNvPr>
          <p:cNvPicPr>
            <a:picLocks noChangeAspect="1"/>
          </p:cNvPicPr>
          <p:nvPr/>
        </p:nvPicPr>
        <p:blipFill>
          <a:blip r:embed="rId14"/>
          <a:stretch>
            <a:fillRect/>
          </a:stretch>
        </p:blipFill>
        <p:spPr>
          <a:xfrm>
            <a:off x="7996200" y="4725682"/>
            <a:ext cx="3810000" cy="520700"/>
          </a:xfrm>
          <a:prstGeom prst="rect">
            <a:avLst/>
          </a:prstGeom>
        </p:spPr>
      </p:pic>
      <p:pic>
        <p:nvPicPr>
          <p:cNvPr id="56" name="Picture 55">
            <a:extLst>
              <a:ext uri="{FF2B5EF4-FFF2-40B4-BE49-F238E27FC236}">
                <a16:creationId xmlns:a16="http://schemas.microsoft.com/office/drawing/2014/main" id="{3A9104E0-0390-3D47-AEDB-509F6C66DAC5}"/>
              </a:ext>
            </a:extLst>
          </p:cNvPr>
          <p:cNvPicPr>
            <a:picLocks noChangeAspect="1"/>
          </p:cNvPicPr>
          <p:nvPr/>
        </p:nvPicPr>
        <p:blipFill>
          <a:blip r:embed="rId15"/>
          <a:stretch>
            <a:fillRect/>
          </a:stretch>
        </p:blipFill>
        <p:spPr>
          <a:xfrm>
            <a:off x="5922962" y="5358855"/>
            <a:ext cx="3759200" cy="292100"/>
          </a:xfrm>
          <a:prstGeom prst="rect">
            <a:avLst/>
          </a:prstGeom>
        </p:spPr>
      </p:pic>
      <p:sp>
        <p:nvSpPr>
          <p:cNvPr id="57" name="TextBox 56">
            <a:extLst>
              <a:ext uri="{FF2B5EF4-FFF2-40B4-BE49-F238E27FC236}">
                <a16:creationId xmlns:a16="http://schemas.microsoft.com/office/drawing/2014/main" id="{2C2BE1FF-B34F-444D-955E-7B311086FA1C}"/>
              </a:ext>
            </a:extLst>
          </p:cNvPr>
          <p:cNvSpPr txBox="1"/>
          <p:nvPr/>
        </p:nvSpPr>
        <p:spPr>
          <a:xfrm>
            <a:off x="180525" y="5160648"/>
            <a:ext cx="3739229" cy="1107996"/>
          </a:xfrm>
          <a:prstGeom prst="rect">
            <a:avLst/>
          </a:prstGeom>
          <a:noFill/>
        </p:spPr>
        <p:txBody>
          <a:bodyPr wrap="none" rtlCol="0">
            <a:spAutoFit/>
          </a:bodyPr>
          <a:lstStyle/>
          <a:p>
            <a:pPr algn="ctr"/>
            <a:r>
              <a:rPr lang="en-US" sz="2200" dirty="0">
                <a:solidFill>
                  <a:srgbClr val="4E8F00"/>
                </a:solidFill>
              </a:rPr>
              <a:t>Rest-frame Lorentz sandwiches</a:t>
            </a:r>
          </a:p>
          <a:p>
            <a:pPr algn="ctr"/>
            <a:r>
              <a:rPr lang="en-US" sz="2200" dirty="0">
                <a:solidFill>
                  <a:srgbClr val="4E8F00"/>
                </a:solidFill>
              </a:rPr>
              <a:t>vs.</a:t>
            </a:r>
          </a:p>
          <a:p>
            <a:pPr algn="ctr"/>
            <a:r>
              <a:rPr lang="en-US" sz="2200" dirty="0">
                <a:solidFill>
                  <a:srgbClr val="4E8F00"/>
                </a:solidFill>
              </a:rPr>
              <a:t>covariant SSC:</a:t>
            </a:r>
          </a:p>
        </p:txBody>
      </p:sp>
      <p:cxnSp>
        <p:nvCxnSpPr>
          <p:cNvPr id="60" name="Straight Arrow Connector 59">
            <a:extLst>
              <a:ext uri="{FF2B5EF4-FFF2-40B4-BE49-F238E27FC236}">
                <a16:creationId xmlns:a16="http://schemas.microsoft.com/office/drawing/2014/main" id="{B624D63A-DC3F-9D42-81B7-38C39F2B3064}"/>
              </a:ext>
            </a:extLst>
          </p:cNvPr>
          <p:cNvCxnSpPr>
            <a:cxnSpLocks/>
          </p:cNvCxnSpPr>
          <p:nvPr/>
        </p:nvCxnSpPr>
        <p:spPr>
          <a:xfrm flipV="1">
            <a:off x="7421078" y="5667436"/>
            <a:ext cx="285177" cy="276112"/>
          </a:xfrm>
          <a:prstGeom prst="straightConnector1">
            <a:avLst/>
          </a:prstGeom>
          <a:ln w="2540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0557D5B9-4417-5B42-AA21-D6FDEB07471B}"/>
              </a:ext>
            </a:extLst>
          </p:cNvPr>
          <p:cNvPicPr>
            <a:picLocks noChangeAspect="1"/>
          </p:cNvPicPr>
          <p:nvPr/>
        </p:nvPicPr>
        <p:blipFill>
          <a:blip r:embed="rId16"/>
          <a:stretch>
            <a:fillRect/>
          </a:stretch>
        </p:blipFill>
        <p:spPr>
          <a:xfrm>
            <a:off x="8686544" y="6038435"/>
            <a:ext cx="1790700" cy="482600"/>
          </a:xfrm>
          <a:prstGeom prst="rect">
            <a:avLst/>
          </a:prstGeom>
        </p:spPr>
      </p:pic>
      <p:cxnSp>
        <p:nvCxnSpPr>
          <p:cNvPr id="67" name="Straight Arrow Connector 66">
            <a:extLst>
              <a:ext uri="{FF2B5EF4-FFF2-40B4-BE49-F238E27FC236}">
                <a16:creationId xmlns:a16="http://schemas.microsoft.com/office/drawing/2014/main" id="{C1E6EE73-F843-2C42-939C-488330265FAD}"/>
              </a:ext>
            </a:extLst>
          </p:cNvPr>
          <p:cNvCxnSpPr>
            <a:cxnSpLocks/>
          </p:cNvCxnSpPr>
          <p:nvPr/>
        </p:nvCxnSpPr>
        <p:spPr>
          <a:xfrm flipH="1" flipV="1">
            <a:off x="8580287" y="5650956"/>
            <a:ext cx="366481" cy="292592"/>
          </a:xfrm>
          <a:prstGeom prst="straightConnector1">
            <a:avLst/>
          </a:prstGeom>
          <a:ln w="2540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8999DC14-A042-784B-B5BF-627E570F5A88}"/>
              </a:ext>
            </a:extLst>
          </p:cNvPr>
          <p:cNvPicPr>
            <a:picLocks noChangeAspect="1"/>
          </p:cNvPicPr>
          <p:nvPr/>
        </p:nvPicPr>
        <p:blipFill>
          <a:blip r:embed="rId17"/>
          <a:stretch>
            <a:fillRect/>
          </a:stretch>
        </p:blipFill>
        <p:spPr>
          <a:xfrm>
            <a:off x="4679024" y="1005223"/>
            <a:ext cx="4572000" cy="292100"/>
          </a:xfrm>
          <a:prstGeom prst="rect">
            <a:avLst/>
          </a:prstGeom>
        </p:spPr>
      </p:pic>
      <p:pic>
        <p:nvPicPr>
          <p:cNvPr id="73" name="Picture 72">
            <a:extLst>
              <a:ext uri="{FF2B5EF4-FFF2-40B4-BE49-F238E27FC236}">
                <a16:creationId xmlns:a16="http://schemas.microsoft.com/office/drawing/2014/main" id="{3DED4096-D936-974E-BACD-3E8FC9AA0879}"/>
              </a:ext>
            </a:extLst>
          </p:cNvPr>
          <p:cNvPicPr>
            <a:picLocks noChangeAspect="1"/>
          </p:cNvPicPr>
          <p:nvPr/>
        </p:nvPicPr>
        <p:blipFill>
          <a:blip r:embed="rId18"/>
          <a:stretch>
            <a:fillRect/>
          </a:stretch>
        </p:blipFill>
        <p:spPr>
          <a:xfrm>
            <a:off x="4679024" y="1404903"/>
            <a:ext cx="4572000" cy="317500"/>
          </a:xfrm>
          <a:prstGeom prst="rect">
            <a:avLst/>
          </a:prstGeom>
        </p:spPr>
      </p:pic>
      <p:sp>
        <p:nvSpPr>
          <p:cNvPr id="74" name="TextBox 73">
            <a:extLst>
              <a:ext uri="{FF2B5EF4-FFF2-40B4-BE49-F238E27FC236}">
                <a16:creationId xmlns:a16="http://schemas.microsoft.com/office/drawing/2014/main" id="{1E1B3FA8-ECDE-1E43-BD49-2CD11447130A}"/>
              </a:ext>
            </a:extLst>
          </p:cNvPr>
          <p:cNvSpPr txBox="1"/>
          <p:nvPr/>
        </p:nvSpPr>
        <p:spPr>
          <a:xfrm>
            <a:off x="9762371" y="915974"/>
            <a:ext cx="2043829" cy="1015663"/>
          </a:xfrm>
          <a:prstGeom prst="rect">
            <a:avLst/>
          </a:prstGeom>
          <a:noFill/>
        </p:spPr>
        <p:txBody>
          <a:bodyPr wrap="none" rtlCol="0">
            <a:spAutoFit/>
          </a:bodyPr>
          <a:lstStyle/>
          <a:p>
            <a:pPr algn="ctr"/>
            <a:r>
              <a:rPr lang="en-US" sz="2000" dirty="0">
                <a:solidFill>
                  <a:srgbClr val="008F00"/>
                </a:solidFill>
              </a:rPr>
              <a:t>factorization </a:t>
            </a:r>
          </a:p>
          <a:p>
            <a:pPr algn="ctr"/>
            <a:r>
              <a:rPr lang="en-US" sz="2000" dirty="0">
                <a:solidFill>
                  <a:srgbClr val="008F00"/>
                </a:solidFill>
              </a:rPr>
              <a:t>is convenient</a:t>
            </a:r>
          </a:p>
          <a:p>
            <a:pPr algn="ctr"/>
            <a:r>
              <a:rPr lang="en-US" sz="2000" dirty="0">
                <a:solidFill>
                  <a:srgbClr val="008F00"/>
                </a:solidFill>
              </a:rPr>
              <a:t>but not necessary</a:t>
            </a:r>
          </a:p>
        </p:txBody>
      </p:sp>
      <p:pic>
        <p:nvPicPr>
          <p:cNvPr id="76" name="Picture 75">
            <a:extLst>
              <a:ext uri="{FF2B5EF4-FFF2-40B4-BE49-F238E27FC236}">
                <a16:creationId xmlns:a16="http://schemas.microsoft.com/office/drawing/2014/main" id="{B150A6E2-2D80-8243-A6ED-86B4E93C4291}"/>
              </a:ext>
            </a:extLst>
          </p:cNvPr>
          <p:cNvPicPr>
            <a:picLocks noChangeAspect="1"/>
          </p:cNvPicPr>
          <p:nvPr/>
        </p:nvPicPr>
        <p:blipFill>
          <a:blip r:embed="rId19"/>
          <a:stretch>
            <a:fillRect/>
          </a:stretch>
        </p:blipFill>
        <p:spPr>
          <a:xfrm>
            <a:off x="6870832" y="6138678"/>
            <a:ext cx="1245870" cy="285750"/>
          </a:xfrm>
          <a:prstGeom prst="rect">
            <a:avLst/>
          </a:prstGeom>
        </p:spPr>
      </p:pic>
      <p:sp>
        <p:nvSpPr>
          <p:cNvPr id="32" name="TextBox 31">
            <a:extLst>
              <a:ext uri="{FF2B5EF4-FFF2-40B4-BE49-F238E27FC236}">
                <a16:creationId xmlns:a16="http://schemas.microsoft.com/office/drawing/2014/main" id="{19C21D23-5363-AA4F-B421-89C79E0F53C0}"/>
              </a:ext>
            </a:extLst>
          </p:cNvPr>
          <p:cNvSpPr txBox="1"/>
          <p:nvPr/>
        </p:nvSpPr>
        <p:spPr>
          <a:xfrm>
            <a:off x="413999" y="203682"/>
            <a:ext cx="10039030" cy="461665"/>
          </a:xfrm>
          <a:prstGeom prst="rect">
            <a:avLst/>
          </a:prstGeom>
          <a:noFill/>
        </p:spPr>
        <p:txBody>
          <a:bodyPr wrap="none" rtlCol="0">
            <a:spAutoFit/>
          </a:bodyPr>
          <a:lstStyle/>
          <a:p>
            <a:r>
              <a:rPr lang="en-US" sz="2400" dirty="0">
                <a:solidFill>
                  <a:srgbClr val="C00000"/>
                </a:solidFill>
              </a:rPr>
              <a:t>Classical asymptotic states – more general representations; relax transversality:</a:t>
            </a:r>
          </a:p>
        </p:txBody>
      </p:sp>
    </p:spTree>
    <p:extLst>
      <p:ext uri="{BB962C8B-B14F-4D97-AF65-F5344CB8AC3E}">
        <p14:creationId xmlns:p14="http://schemas.microsoft.com/office/powerpoint/2010/main" val="416459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3527A0-5A51-C54B-A808-62AAF154020A}"/>
              </a:ext>
            </a:extLst>
          </p:cNvPr>
          <p:cNvGrpSpPr/>
          <p:nvPr/>
        </p:nvGrpSpPr>
        <p:grpSpPr>
          <a:xfrm>
            <a:off x="397826" y="891113"/>
            <a:ext cx="3782830" cy="430887"/>
            <a:chOff x="177573" y="1453577"/>
            <a:chExt cx="3782830" cy="430887"/>
          </a:xfrm>
        </p:grpSpPr>
        <p:sp>
          <p:nvSpPr>
            <p:cNvPr id="21" name="TextBox 20">
              <a:extLst>
                <a:ext uri="{FF2B5EF4-FFF2-40B4-BE49-F238E27FC236}">
                  <a16:creationId xmlns:a16="http://schemas.microsoft.com/office/drawing/2014/main" id="{54249AA2-2492-704F-B91B-6BE53A003356}"/>
                </a:ext>
              </a:extLst>
            </p:cNvPr>
            <p:cNvSpPr txBox="1"/>
            <p:nvPr/>
          </p:nvSpPr>
          <p:spPr>
            <a:xfrm>
              <a:off x="177573" y="1453577"/>
              <a:ext cx="3782830" cy="430887"/>
            </a:xfrm>
            <a:prstGeom prst="rect">
              <a:avLst/>
            </a:prstGeom>
            <a:noFill/>
          </p:spPr>
          <p:txBody>
            <a:bodyPr wrap="none" rtlCol="0">
              <a:spAutoFit/>
            </a:bodyPr>
            <a:lstStyle/>
            <a:p>
              <a:r>
                <a:rPr lang="en-US" sz="2200" dirty="0">
                  <a:solidFill>
                    <a:srgbClr val="002060"/>
                  </a:solidFill>
                </a:rPr>
                <a:t>For           reps of Lorentz group:</a:t>
              </a:r>
            </a:p>
          </p:txBody>
        </p:sp>
        <p:pic>
          <p:nvPicPr>
            <p:cNvPr id="26" name="Picture 25">
              <a:extLst>
                <a:ext uri="{FF2B5EF4-FFF2-40B4-BE49-F238E27FC236}">
                  <a16:creationId xmlns:a16="http://schemas.microsoft.com/office/drawing/2014/main" id="{5FF92B92-1FD2-4D4D-8DC3-4AA9176D4894}"/>
                </a:ext>
              </a:extLst>
            </p:cNvPr>
            <p:cNvPicPr>
              <a:picLocks noChangeAspect="1"/>
            </p:cNvPicPr>
            <p:nvPr/>
          </p:nvPicPr>
          <p:blipFill>
            <a:blip r:embed="rId3"/>
            <a:stretch>
              <a:fillRect/>
            </a:stretch>
          </p:blipFill>
          <p:spPr>
            <a:xfrm>
              <a:off x="788617" y="1561357"/>
              <a:ext cx="470535" cy="265430"/>
            </a:xfrm>
            <a:prstGeom prst="rect">
              <a:avLst/>
            </a:prstGeom>
          </p:spPr>
        </p:pic>
      </p:grpSp>
      <p:sp>
        <p:nvSpPr>
          <p:cNvPr id="3" name="TextBox 2">
            <a:extLst>
              <a:ext uri="{FF2B5EF4-FFF2-40B4-BE49-F238E27FC236}">
                <a16:creationId xmlns:a16="http://schemas.microsoft.com/office/drawing/2014/main" id="{F441475D-CF0E-6648-A63F-09F74C8C5E52}"/>
              </a:ext>
            </a:extLst>
          </p:cNvPr>
          <p:cNvSpPr txBox="1"/>
          <p:nvPr/>
        </p:nvSpPr>
        <p:spPr>
          <a:xfrm>
            <a:off x="202131" y="202131"/>
            <a:ext cx="10318979" cy="461665"/>
          </a:xfrm>
          <a:prstGeom prst="rect">
            <a:avLst/>
          </a:prstGeom>
          <a:noFill/>
        </p:spPr>
        <p:txBody>
          <a:bodyPr wrap="none" rtlCol="0">
            <a:spAutoFit/>
          </a:bodyPr>
          <a:lstStyle/>
          <a:p>
            <a:r>
              <a:rPr lang="en-US" sz="2400" dirty="0">
                <a:solidFill>
                  <a:srgbClr val="C00000"/>
                </a:solidFill>
              </a:rPr>
              <a:t>Classical asymptotic states: coherent states to minimize dispersion of observables</a:t>
            </a:r>
          </a:p>
        </p:txBody>
      </p:sp>
      <p:pic>
        <p:nvPicPr>
          <p:cNvPr id="5" name="Picture 4">
            <a:extLst>
              <a:ext uri="{FF2B5EF4-FFF2-40B4-BE49-F238E27FC236}">
                <a16:creationId xmlns:a16="http://schemas.microsoft.com/office/drawing/2014/main" id="{07D7344B-46D1-354E-9AC6-1F3C999B3929}"/>
              </a:ext>
            </a:extLst>
          </p:cNvPr>
          <p:cNvPicPr>
            <a:picLocks noChangeAspect="1"/>
          </p:cNvPicPr>
          <p:nvPr/>
        </p:nvPicPr>
        <p:blipFill>
          <a:blip r:embed="rId4"/>
          <a:stretch>
            <a:fillRect/>
          </a:stretch>
        </p:blipFill>
        <p:spPr>
          <a:xfrm>
            <a:off x="4679024" y="795157"/>
            <a:ext cx="4572000" cy="292100"/>
          </a:xfrm>
          <a:prstGeom prst="rect">
            <a:avLst/>
          </a:prstGeom>
        </p:spPr>
      </p:pic>
      <p:pic>
        <p:nvPicPr>
          <p:cNvPr id="6" name="Picture 5">
            <a:extLst>
              <a:ext uri="{FF2B5EF4-FFF2-40B4-BE49-F238E27FC236}">
                <a16:creationId xmlns:a16="http://schemas.microsoft.com/office/drawing/2014/main" id="{F891D004-46FB-D947-96B1-9A8319FD99F2}"/>
              </a:ext>
            </a:extLst>
          </p:cNvPr>
          <p:cNvPicPr>
            <a:picLocks noChangeAspect="1"/>
          </p:cNvPicPr>
          <p:nvPr/>
        </p:nvPicPr>
        <p:blipFill>
          <a:blip r:embed="rId5"/>
          <a:stretch>
            <a:fillRect/>
          </a:stretch>
        </p:blipFill>
        <p:spPr>
          <a:xfrm>
            <a:off x="4679024" y="1194837"/>
            <a:ext cx="4572000" cy="317500"/>
          </a:xfrm>
          <a:prstGeom prst="rect">
            <a:avLst/>
          </a:prstGeom>
        </p:spPr>
      </p:pic>
      <p:pic>
        <p:nvPicPr>
          <p:cNvPr id="54" name="Picture 53">
            <a:extLst>
              <a:ext uri="{FF2B5EF4-FFF2-40B4-BE49-F238E27FC236}">
                <a16:creationId xmlns:a16="http://schemas.microsoft.com/office/drawing/2014/main" id="{5DCA7399-5890-F348-97A7-BD777DD3BB69}"/>
              </a:ext>
            </a:extLst>
          </p:cNvPr>
          <p:cNvPicPr>
            <a:picLocks noChangeAspect="1"/>
          </p:cNvPicPr>
          <p:nvPr/>
        </p:nvPicPr>
        <p:blipFill>
          <a:blip r:embed="rId6"/>
          <a:stretch>
            <a:fillRect/>
          </a:stretch>
        </p:blipFill>
        <p:spPr>
          <a:xfrm>
            <a:off x="4112445" y="1949510"/>
            <a:ext cx="3568700" cy="520700"/>
          </a:xfrm>
          <a:prstGeom prst="rect">
            <a:avLst/>
          </a:prstGeom>
        </p:spPr>
      </p:pic>
      <p:pic>
        <p:nvPicPr>
          <p:cNvPr id="55" name="Picture 54">
            <a:extLst>
              <a:ext uri="{FF2B5EF4-FFF2-40B4-BE49-F238E27FC236}">
                <a16:creationId xmlns:a16="http://schemas.microsoft.com/office/drawing/2014/main" id="{ED7E3751-02CF-5D40-ADA9-27B4C15DD204}"/>
              </a:ext>
            </a:extLst>
          </p:cNvPr>
          <p:cNvPicPr>
            <a:picLocks noChangeAspect="1"/>
          </p:cNvPicPr>
          <p:nvPr/>
        </p:nvPicPr>
        <p:blipFill>
          <a:blip r:embed="rId7"/>
          <a:stretch>
            <a:fillRect/>
          </a:stretch>
        </p:blipFill>
        <p:spPr>
          <a:xfrm>
            <a:off x="7996200" y="1949510"/>
            <a:ext cx="3810000" cy="520700"/>
          </a:xfrm>
          <a:prstGeom prst="rect">
            <a:avLst/>
          </a:prstGeom>
        </p:spPr>
      </p:pic>
      <p:pic>
        <p:nvPicPr>
          <p:cNvPr id="56" name="Picture 55">
            <a:extLst>
              <a:ext uri="{FF2B5EF4-FFF2-40B4-BE49-F238E27FC236}">
                <a16:creationId xmlns:a16="http://schemas.microsoft.com/office/drawing/2014/main" id="{3A9104E0-0390-3D47-AEDB-509F6C66DAC5}"/>
              </a:ext>
            </a:extLst>
          </p:cNvPr>
          <p:cNvPicPr>
            <a:picLocks noChangeAspect="1"/>
          </p:cNvPicPr>
          <p:nvPr/>
        </p:nvPicPr>
        <p:blipFill>
          <a:blip r:embed="rId8"/>
          <a:stretch>
            <a:fillRect/>
          </a:stretch>
        </p:blipFill>
        <p:spPr>
          <a:xfrm>
            <a:off x="5922962" y="2582683"/>
            <a:ext cx="3759200" cy="292100"/>
          </a:xfrm>
          <a:prstGeom prst="rect">
            <a:avLst/>
          </a:prstGeom>
        </p:spPr>
      </p:pic>
      <p:sp>
        <p:nvSpPr>
          <p:cNvPr id="57" name="TextBox 56">
            <a:extLst>
              <a:ext uri="{FF2B5EF4-FFF2-40B4-BE49-F238E27FC236}">
                <a16:creationId xmlns:a16="http://schemas.microsoft.com/office/drawing/2014/main" id="{2C2BE1FF-B34F-444D-955E-7B311086FA1C}"/>
              </a:ext>
            </a:extLst>
          </p:cNvPr>
          <p:cNvSpPr txBox="1"/>
          <p:nvPr/>
        </p:nvSpPr>
        <p:spPr>
          <a:xfrm>
            <a:off x="385800" y="1657003"/>
            <a:ext cx="3739229" cy="1107996"/>
          </a:xfrm>
          <a:prstGeom prst="rect">
            <a:avLst/>
          </a:prstGeom>
          <a:noFill/>
        </p:spPr>
        <p:txBody>
          <a:bodyPr wrap="none" rtlCol="0">
            <a:spAutoFit/>
          </a:bodyPr>
          <a:lstStyle/>
          <a:p>
            <a:pPr algn="ctr"/>
            <a:r>
              <a:rPr lang="en-US" sz="2200" dirty="0">
                <a:solidFill>
                  <a:srgbClr val="4E8F00"/>
                </a:solidFill>
              </a:rPr>
              <a:t>Rest-frame Lorentz sandwiches</a:t>
            </a:r>
          </a:p>
          <a:p>
            <a:pPr algn="ctr"/>
            <a:r>
              <a:rPr lang="en-US" sz="2200" dirty="0">
                <a:solidFill>
                  <a:srgbClr val="4E8F00"/>
                </a:solidFill>
              </a:rPr>
              <a:t>vs</a:t>
            </a:r>
          </a:p>
          <a:p>
            <a:pPr algn="ctr"/>
            <a:r>
              <a:rPr lang="en-US" sz="2200" dirty="0">
                <a:solidFill>
                  <a:srgbClr val="4E8F00"/>
                </a:solidFill>
              </a:rPr>
              <a:t>covariant SSC:</a:t>
            </a:r>
          </a:p>
        </p:txBody>
      </p:sp>
      <p:sp>
        <p:nvSpPr>
          <p:cNvPr id="71" name="TextBox 70">
            <a:extLst>
              <a:ext uri="{FF2B5EF4-FFF2-40B4-BE49-F238E27FC236}">
                <a16:creationId xmlns:a16="http://schemas.microsoft.com/office/drawing/2014/main" id="{1933D7AC-21CF-DB4A-B5C1-D071FB8FEA51}"/>
              </a:ext>
            </a:extLst>
          </p:cNvPr>
          <p:cNvSpPr txBox="1"/>
          <p:nvPr/>
        </p:nvSpPr>
        <p:spPr>
          <a:xfrm>
            <a:off x="9762371" y="715260"/>
            <a:ext cx="2043829" cy="1015663"/>
          </a:xfrm>
          <a:prstGeom prst="rect">
            <a:avLst/>
          </a:prstGeom>
          <a:noFill/>
        </p:spPr>
        <p:txBody>
          <a:bodyPr wrap="none" rtlCol="0">
            <a:spAutoFit/>
          </a:bodyPr>
          <a:lstStyle/>
          <a:p>
            <a:pPr algn="ctr"/>
            <a:r>
              <a:rPr lang="en-US" sz="2000" dirty="0">
                <a:solidFill>
                  <a:srgbClr val="008F00"/>
                </a:solidFill>
              </a:rPr>
              <a:t>factorization </a:t>
            </a:r>
          </a:p>
          <a:p>
            <a:pPr algn="ctr"/>
            <a:r>
              <a:rPr lang="en-US" sz="2000" dirty="0">
                <a:solidFill>
                  <a:srgbClr val="008F00"/>
                </a:solidFill>
              </a:rPr>
              <a:t>is convenient</a:t>
            </a:r>
          </a:p>
          <a:p>
            <a:pPr algn="ctr"/>
            <a:r>
              <a:rPr lang="en-US" sz="2000" dirty="0">
                <a:solidFill>
                  <a:srgbClr val="008F00"/>
                </a:solidFill>
              </a:rPr>
              <a:t>but not necessary</a:t>
            </a:r>
          </a:p>
        </p:txBody>
      </p:sp>
      <p:pic>
        <p:nvPicPr>
          <p:cNvPr id="32" name="Picture 31">
            <a:extLst>
              <a:ext uri="{FF2B5EF4-FFF2-40B4-BE49-F238E27FC236}">
                <a16:creationId xmlns:a16="http://schemas.microsoft.com/office/drawing/2014/main" id="{3E74CA16-2C1E-A046-823B-0F09A49463B4}"/>
              </a:ext>
            </a:extLst>
          </p:cNvPr>
          <p:cNvPicPr>
            <a:picLocks noChangeAspect="1"/>
          </p:cNvPicPr>
          <p:nvPr/>
        </p:nvPicPr>
        <p:blipFill>
          <a:blip r:embed="rId9"/>
          <a:stretch>
            <a:fillRect/>
          </a:stretch>
        </p:blipFill>
        <p:spPr>
          <a:xfrm>
            <a:off x="5475572" y="3097720"/>
            <a:ext cx="4191000" cy="393700"/>
          </a:xfrm>
          <a:prstGeom prst="rect">
            <a:avLst/>
          </a:prstGeom>
        </p:spPr>
      </p:pic>
      <p:pic>
        <p:nvPicPr>
          <p:cNvPr id="33" name="Picture 32">
            <a:extLst>
              <a:ext uri="{FF2B5EF4-FFF2-40B4-BE49-F238E27FC236}">
                <a16:creationId xmlns:a16="http://schemas.microsoft.com/office/drawing/2014/main" id="{156C1D45-9BA8-434C-ABE2-73A3AC20BF24}"/>
              </a:ext>
            </a:extLst>
          </p:cNvPr>
          <p:cNvPicPr>
            <a:picLocks noChangeAspect="1"/>
          </p:cNvPicPr>
          <p:nvPr/>
        </p:nvPicPr>
        <p:blipFill>
          <a:blip r:embed="rId10"/>
          <a:stretch>
            <a:fillRect/>
          </a:stretch>
        </p:blipFill>
        <p:spPr>
          <a:xfrm>
            <a:off x="2677899" y="3199320"/>
            <a:ext cx="1765300" cy="292100"/>
          </a:xfrm>
          <a:prstGeom prst="rect">
            <a:avLst/>
          </a:prstGeom>
        </p:spPr>
      </p:pic>
      <p:pic>
        <p:nvPicPr>
          <p:cNvPr id="34" name="Picture 33">
            <a:extLst>
              <a:ext uri="{FF2B5EF4-FFF2-40B4-BE49-F238E27FC236}">
                <a16:creationId xmlns:a16="http://schemas.microsoft.com/office/drawing/2014/main" id="{C6E2CAFE-89E4-A844-B39A-6F8AD033ACC4}"/>
              </a:ext>
            </a:extLst>
          </p:cNvPr>
          <p:cNvPicPr>
            <a:picLocks noChangeAspect="1"/>
          </p:cNvPicPr>
          <p:nvPr/>
        </p:nvPicPr>
        <p:blipFill>
          <a:blip r:embed="rId11"/>
          <a:stretch>
            <a:fillRect/>
          </a:stretch>
        </p:blipFill>
        <p:spPr>
          <a:xfrm>
            <a:off x="1513974" y="3674168"/>
            <a:ext cx="3124200" cy="304800"/>
          </a:xfrm>
          <a:prstGeom prst="rect">
            <a:avLst/>
          </a:prstGeom>
        </p:spPr>
      </p:pic>
      <p:pic>
        <p:nvPicPr>
          <p:cNvPr id="35" name="Picture 34">
            <a:extLst>
              <a:ext uri="{FF2B5EF4-FFF2-40B4-BE49-F238E27FC236}">
                <a16:creationId xmlns:a16="http://schemas.microsoft.com/office/drawing/2014/main" id="{58E173D7-FB65-4F46-9F30-9EBDC4A11E00}"/>
              </a:ext>
            </a:extLst>
          </p:cNvPr>
          <p:cNvPicPr>
            <a:picLocks noChangeAspect="1"/>
          </p:cNvPicPr>
          <p:nvPr/>
        </p:nvPicPr>
        <p:blipFill>
          <a:blip r:embed="rId12"/>
          <a:stretch>
            <a:fillRect/>
          </a:stretch>
        </p:blipFill>
        <p:spPr>
          <a:xfrm>
            <a:off x="6057633" y="3779244"/>
            <a:ext cx="1003300" cy="165100"/>
          </a:xfrm>
          <a:prstGeom prst="rect">
            <a:avLst/>
          </a:prstGeom>
        </p:spPr>
      </p:pic>
      <p:pic>
        <p:nvPicPr>
          <p:cNvPr id="36" name="Picture 35">
            <a:extLst>
              <a:ext uri="{FF2B5EF4-FFF2-40B4-BE49-F238E27FC236}">
                <a16:creationId xmlns:a16="http://schemas.microsoft.com/office/drawing/2014/main" id="{ED55093A-C20F-7A40-B046-E6D6E3D90730}"/>
              </a:ext>
            </a:extLst>
          </p:cNvPr>
          <p:cNvPicPr>
            <a:picLocks noChangeAspect="1"/>
          </p:cNvPicPr>
          <p:nvPr/>
        </p:nvPicPr>
        <p:blipFill>
          <a:blip r:embed="rId13"/>
          <a:stretch>
            <a:fillRect/>
          </a:stretch>
        </p:blipFill>
        <p:spPr>
          <a:xfrm>
            <a:off x="5209273" y="3779244"/>
            <a:ext cx="393700" cy="152400"/>
          </a:xfrm>
          <a:prstGeom prst="rect">
            <a:avLst/>
          </a:prstGeom>
        </p:spPr>
      </p:pic>
      <p:cxnSp>
        <p:nvCxnSpPr>
          <p:cNvPr id="38" name="Straight Arrow Connector 37">
            <a:extLst>
              <a:ext uri="{FF2B5EF4-FFF2-40B4-BE49-F238E27FC236}">
                <a16:creationId xmlns:a16="http://schemas.microsoft.com/office/drawing/2014/main" id="{22AF2349-C1B2-2C4C-BEBB-CF5474D27077}"/>
              </a:ext>
            </a:extLst>
          </p:cNvPr>
          <p:cNvCxnSpPr/>
          <p:nvPr/>
        </p:nvCxnSpPr>
        <p:spPr>
          <a:xfrm>
            <a:off x="7490861" y="3826568"/>
            <a:ext cx="1838425" cy="0"/>
          </a:xfrm>
          <a:prstGeom prst="straightConnector1">
            <a:avLst/>
          </a:prstGeom>
          <a:ln w="25400">
            <a:solidFill>
              <a:srgbClr val="1600FF"/>
            </a:solidFill>
            <a:tailEnd type="stealth" w="med" len="lg"/>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E48AED46-D83A-E145-95F4-D66A7969004A}"/>
              </a:ext>
            </a:extLst>
          </p:cNvPr>
          <p:cNvPicPr>
            <a:picLocks noChangeAspect="1"/>
          </p:cNvPicPr>
          <p:nvPr/>
        </p:nvPicPr>
        <p:blipFill>
          <a:blip r:embed="rId14"/>
          <a:stretch>
            <a:fillRect/>
          </a:stretch>
        </p:blipFill>
        <p:spPr>
          <a:xfrm>
            <a:off x="9867012" y="3731318"/>
            <a:ext cx="723900" cy="190500"/>
          </a:xfrm>
          <a:prstGeom prst="rect">
            <a:avLst/>
          </a:prstGeom>
        </p:spPr>
      </p:pic>
      <p:sp>
        <p:nvSpPr>
          <p:cNvPr id="43" name="TextBox 42">
            <a:extLst>
              <a:ext uri="{FF2B5EF4-FFF2-40B4-BE49-F238E27FC236}">
                <a16:creationId xmlns:a16="http://schemas.microsoft.com/office/drawing/2014/main" id="{A0BBDE4C-6EBE-3241-82AE-1DF2B2ED01F2}"/>
              </a:ext>
            </a:extLst>
          </p:cNvPr>
          <p:cNvSpPr txBox="1"/>
          <p:nvPr/>
        </p:nvSpPr>
        <p:spPr>
          <a:xfrm>
            <a:off x="674478" y="4215940"/>
            <a:ext cx="9432775" cy="461665"/>
          </a:xfrm>
          <a:prstGeom prst="rect">
            <a:avLst/>
          </a:prstGeom>
          <a:noFill/>
        </p:spPr>
        <p:txBody>
          <a:bodyPr wrap="none" rtlCol="0">
            <a:spAutoFit/>
          </a:bodyPr>
          <a:lstStyle/>
          <a:p>
            <a:r>
              <a:rPr lang="en-US" sz="2400" dirty="0">
                <a:solidFill>
                  <a:srgbClr val="7030A0"/>
                </a:solidFill>
              </a:rPr>
              <a:t>Transverse polarization tensors lead to spin tensors obeying covariant SSC:</a:t>
            </a:r>
          </a:p>
        </p:txBody>
      </p:sp>
      <p:pic>
        <p:nvPicPr>
          <p:cNvPr id="49" name="Picture 48">
            <a:extLst>
              <a:ext uri="{FF2B5EF4-FFF2-40B4-BE49-F238E27FC236}">
                <a16:creationId xmlns:a16="http://schemas.microsoft.com/office/drawing/2014/main" id="{BCDFE988-4F08-EE47-A933-E0831C6B269E}"/>
              </a:ext>
            </a:extLst>
          </p:cNvPr>
          <p:cNvPicPr>
            <a:picLocks noChangeAspect="1"/>
          </p:cNvPicPr>
          <p:nvPr/>
        </p:nvPicPr>
        <p:blipFill>
          <a:blip r:embed="rId15"/>
          <a:stretch>
            <a:fillRect/>
          </a:stretch>
        </p:blipFill>
        <p:spPr>
          <a:xfrm>
            <a:off x="3927091" y="4885245"/>
            <a:ext cx="7124700" cy="266700"/>
          </a:xfrm>
          <a:prstGeom prst="rect">
            <a:avLst/>
          </a:prstGeom>
        </p:spPr>
      </p:pic>
      <p:pic>
        <p:nvPicPr>
          <p:cNvPr id="59" name="Picture 58">
            <a:extLst>
              <a:ext uri="{FF2B5EF4-FFF2-40B4-BE49-F238E27FC236}">
                <a16:creationId xmlns:a16="http://schemas.microsoft.com/office/drawing/2014/main" id="{7AB6B0DA-0EFB-9F41-ACF5-3C4F05816DF3}"/>
              </a:ext>
            </a:extLst>
          </p:cNvPr>
          <p:cNvPicPr>
            <a:picLocks noChangeAspect="1"/>
          </p:cNvPicPr>
          <p:nvPr/>
        </p:nvPicPr>
        <p:blipFill>
          <a:blip r:embed="rId16"/>
          <a:stretch>
            <a:fillRect/>
          </a:stretch>
        </p:blipFill>
        <p:spPr>
          <a:xfrm>
            <a:off x="3844541" y="5427802"/>
            <a:ext cx="7289800" cy="698500"/>
          </a:xfrm>
          <a:prstGeom prst="rect">
            <a:avLst/>
          </a:prstGeom>
        </p:spPr>
      </p:pic>
      <p:sp>
        <p:nvSpPr>
          <p:cNvPr id="2" name="TextBox 1">
            <a:extLst>
              <a:ext uri="{FF2B5EF4-FFF2-40B4-BE49-F238E27FC236}">
                <a16:creationId xmlns:a16="http://schemas.microsoft.com/office/drawing/2014/main" id="{2D5127F2-9DDD-8B4E-8EA6-5D7E1609FDF4}"/>
              </a:ext>
            </a:extLst>
          </p:cNvPr>
          <p:cNvSpPr txBox="1"/>
          <p:nvPr/>
        </p:nvSpPr>
        <p:spPr>
          <a:xfrm>
            <a:off x="397826" y="4975725"/>
            <a:ext cx="2957413" cy="769441"/>
          </a:xfrm>
          <a:prstGeom prst="rect">
            <a:avLst/>
          </a:prstGeom>
          <a:noFill/>
        </p:spPr>
        <p:txBody>
          <a:bodyPr wrap="none" rtlCol="0">
            <a:spAutoFit/>
          </a:bodyPr>
          <a:lstStyle/>
          <a:p>
            <a:pPr algn="ctr"/>
            <a:r>
              <a:rPr lang="en-US" sz="2200" dirty="0">
                <a:solidFill>
                  <a:srgbClr val="002060"/>
                </a:solidFill>
              </a:rPr>
              <a:t>Momentum-dependent </a:t>
            </a:r>
          </a:p>
          <a:p>
            <a:pPr algn="ctr"/>
            <a:r>
              <a:rPr lang="en-US" sz="2200" dirty="0">
                <a:solidFill>
                  <a:srgbClr val="002060"/>
                </a:solidFill>
              </a:rPr>
              <a:t>Lorentz sandwiches:</a:t>
            </a:r>
          </a:p>
        </p:txBody>
      </p:sp>
      <p:sp>
        <p:nvSpPr>
          <p:cNvPr id="8" name="TextBox 7">
            <a:extLst>
              <a:ext uri="{FF2B5EF4-FFF2-40B4-BE49-F238E27FC236}">
                <a16:creationId xmlns:a16="http://schemas.microsoft.com/office/drawing/2014/main" id="{66002D5A-78DC-E148-B467-A993236CE44F}"/>
              </a:ext>
            </a:extLst>
          </p:cNvPr>
          <p:cNvSpPr txBox="1"/>
          <p:nvPr/>
        </p:nvSpPr>
        <p:spPr>
          <a:xfrm>
            <a:off x="385800" y="3096767"/>
            <a:ext cx="1967333" cy="461665"/>
          </a:xfrm>
          <a:prstGeom prst="rect">
            <a:avLst/>
          </a:prstGeom>
          <a:noFill/>
        </p:spPr>
        <p:txBody>
          <a:bodyPr wrap="none" rtlCol="0">
            <a:spAutoFit/>
          </a:bodyPr>
          <a:lstStyle/>
          <a:p>
            <a:r>
              <a:rPr lang="en-US" sz="2400" dirty="0">
                <a:solidFill>
                  <a:srgbClr val="4E8F00"/>
                </a:solidFill>
              </a:rPr>
              <a:t>Transversality:</a:t>
            </a:r>
          </a:p>
        </p:txBody>
      </p:sp>
      <p:sp>
        <p:nvSpPr>
          <p:cNvPr id="27" name="TextBox 26">
            <a:extLst>
              <a:ext uri="{FF2B5EF4-FFF2-40B4-BE49-F238E27FC236}">
                <a16:creationId xmlns:a16="http://schemas.microsoft.com/office/drawing/2014/main" id="{0BAFF0B4-72CC-0B4F-A9D9-373BD142F616}"/>
              </a:ext>
            </a:extLst>
          </p:cNvPr>
          <p:cNvSpPr txBox="1"/>
          <p:nvPr/>
        </p:nvSpPr>
        <p:spPr>
          <a:xfrm>
            <a:off x="630810" y="6285571"/>
            <a:ext cx="11258723" cy="430887"/>
          </a:xfrm>
          <a:prstGeom prst="rect">
            <a:avLst/>
          </a:prstGeom>
          <a:noFill/>
        </p:spPr>
        <p:txBody>
          <a:bodyPr wrap="none" rtlCol="0">
            <a:spAutoFit/>
          </a:bodyPr>
          <a:lstStyle/>
          <a:p>
            <a:r>
              <a:rPr lang="en-US" sz="2200" dirty="0">
                <a:solidFill>
                  <a:srgbClr val="FF0000"/>
                </a:solidFill>
              </a:rPr>
              <a:t>Study E/M field theories w/ various combinations of fields; straightforward extension to gravity </a:t>
            </a:r>
          </a:p>
        </p:txBody>
      </p:sp>
      <p:pic>
        <p:nvPicPr>
          <p:cNvPr id="7" name="Picture 6">
            <a:extLst>
              <a:ext uri="{FF2B5EF4-FFF2-40B4-BE49-F238E27FC236}">
                <a16:creationId xmlns:a16="http://schemas.microsoft.com/office/drawing/2014/main" id="{FA4555B8-76BA-E24C-BC04-422B912DBCA7}"/>
              </a:ext>
            </a:extLst>
          </p:cNvPr>
          <p:cNvPicPr>
            <a:picLocks noChangeAspect="1"/>
          </p:cNvPicPr>
          <p:nvPr/>
        </p:nvPicPr>
        <p:blipFill>
          <a:blip r:embed="rId17"/>
          <a:stretch>
            <a:fillRect/>
          </a:stretch>
        </p:blipFill>
        <p:spPr>
          <a:xfrm>
            <a:off x="10107253" y="4338822"/>
            <a:ext cx="1282700" cy="215900"/>
          </a:xfrm>
          <a:prstGeom prst="rect">
            <a:avLst/>
          </a:prstGeom>
        </p:spPr>
      </p:pic>
    </p:spTree>
    <p:extLst>
      <p:ext uri="{BB962C8B-B14F-4D97-AF65-F5344CB8AC3E}">
        <p14:creationId xmlns:p14="http://schemas.microsoft.com/office/powerpoint/2010/main" val="378327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0BFC1C-6E9A-CB46-BC3A-0545224B3C05}"/>
              </a:ext>
            </a:extLst>
          </p:cNvPr>
          <p:cNvSpPr txBox="1"/>
          <p:nvPr/>
        </p:nvSpPr>
        <p:spPr>
          <a:xfrm>
            <a:off x="256574" y="256862"/>
            <a:ext cx="4592796" cy="461665"/>
          </a:xfrm>
          <a:prstGeom prst="rect">
            <a:avLst/>
          </a:prstGeom>
          <a:noFill/>
        </p:spPr>
        <p:txBody>
          <a:bodyPr wrap="none" rtlCol="0">
            <a:spAutoFit/>
          </a:bodyPr>
          <a:lstStyle/>
          <a:p>
            <a:r>
              <a:rPr lang="en-US" sz="2400" dirty="0">
                <a:solidFill>
                  <a:srgbClr val="C00000"/>
                </a:solidFill>
              </a:rPr>
              <a:t>Three classical E/M-coupled HS FTs:</a:t>
            </a:r>
          </a:p>
        </p:txBody>
      </p:sp>
      <p:pic>
        <p:nvPicPr>
          <p:cNvPr id="7" name="Picture 6">
            <a:extLst>
              <a:ext uri="{FF2B5EF4-FFF2-40B4-BE49-F238E27FC236}">
                <a16:creationId xmlns:a16="http://schemas.microsoft.com/office/drawing/2014/main" id="{480B0C05-8D81-0C43-80F5-B6F05E228680}"/>
              </a:ext>
            </a:extLst>
          </p:cNvPr>
          <p:cNvPicPr>
            <a:picLocks noChangeAspect="1"/>
          </p:cNvPicPr>
          <p:nvPr/>
        </p:nvPicPr>
        <p:blipFill>
          <a:blip r:embed="rId3"/>
          <a:stretch>
            <a:fillRect/>
          </a:stretch>
        </p:blipFill>
        <p:spPr>
          <a:xfrm>
            <a:off x="6060320" y="199255"/>
            <a:ext cx="2616200" cy="546100"/>
          </a:xfrm>
          <a:prstGeom prst="rect">
            <a:avLst/>
          </a:prstGeom>
        </p:spPr>
      </p:pic>
      <p:sp>
        <p:nvSpPr>
          <p:cNvPr id="9" name="TextBox 8">
            <a:extLst>
              <a:ext uri="{FF2B5EF4-FFF2-40B4-BE49-F238E27FC236}">
                <a16:creationId xmlns:a16="http://schemas.microsoft.com/office/drawing/2014/main" id="{0CE75A70-5344-044B-9EDC-7C936601670D}"/>
              </a:ext>
            </a:extLst>
          </p:cNvPr>
          <p:cNvSpPr txBox="1"/>
          <p:nvPr/>
        </p:nvSpPr>
        <p:spPr>
          <a:xfrm>
            <a:off x="652980" y="1104227"/>
            <a:ext cx="670376" cy="430887"/>
          </a:xfrm>
          <a:prstGeom prst="rect">
            <a:avLst/>
          </a:prstGeom>
          <a:noFill/>
        </p:spPr>
        <p:txBody>
          <a:bodyPr wrap="none" rtlCol="0">
            <a:spAutoFit/>
          </a:bodyPr>
          <a:lstStyle/>
          <a:p>
            <a:r>
              <a:rPr lang="en-US" sz="2200" dirty="0"/>
              <a:t>FT1:</a:t>
            </a:r>
          </a:p>
        </p:txBody>
      </p:sp>
      <p:sp>
        <p:nvSpPr>
          <p:cNvPr id="10" name="TextBox 9">
            <a:extLst>
              <a:ext uri="{FF2B5EF4-FFF2-40B4-BE49-F238E27FC236}">
                <a16:creationId xmlns:a16="http://schemas.microsoft.com/office/drawing/2014/main" id="{9B856212-683F-C14A-9F9A-AE8C49EF3DA7}"/>
              </a:ext>
            </a:extLst>
          </p:cNvPr>
          <p:cNvSpPr txBox="1"/>
          <p:nvPr/>
        </p:nvSpPr>
        <p:spPr>
          <a:xfrm>
            <a:off x="652980" y="1745075"/>
            <a:ext cx="670376" cy="430887"/>
          </a:xfrm>
          <a:prstGeom prst="rect">
            <a:avLst/>
          </a:prstGeom>
          <a:noFill/>
        </p:spPr>
        <p:txBody>
          <a:bodyPr wrap="none" rtlCol="0">
            <a:spAutoFit/>
          </a:bodyPr>
          <a:lstStyle/>
          <a:p>
            <a:r>
              <a:rPr lang="en-US" sz="2200" dirty="0"/>
              <a:t>FT2:</a:t>
            </a:r>
          </a:p>
        </p:txBody>
      </p:sp>
      <p:sp>
        <p:nvSpPr>
          <p:cNvPr id="11" name="TextBox 10">
            <a:extLst>
              <a:ext uri="{FF2B5EF4-FFF2-40B4-BE49-F238E27FC236}">
                <a16:creationId xmlns:a16="http://schemas.microsoft.com/office/drawing/2014/main" id="{96523358-B25D-7845-8630-E47438070420}"/>
              </a:ext>
            </a:extLst>
          </p:cNvPr>
          <p:cNvSpPr txBox="1"/>
          <p:nvPr/>
        </p:nvSpPr>
        <p:spPr>
          <a:xfrm>
            <a:off x="652980" y="3765737"/>
            <a:ext cx="670376" cy="430887"/>
          </a:xfrm>
          <a:prstGeom prst="rect">
            <a:avLst/>
          </a:prstGeom>
          <a:noFill/>
        </p:spPr>
        <p:txBody>
          <a:bodyPr wrap="none" rtlCol="0">
            <a:spAutoFit/>
          </a:bodyPr>
          <a:lstStyle/>
          <a:p>
            <a:r>
              <a:rPr lang="en-US" sz="2200" dirty="0"/>
              <a:t>FT3:</a:t>
            </a:r>
          </a:p>
        </p:txBody>
      </p:sp>
      <p:pic>
        <p:nvPicPr>
          <p:cNvPr id="12" name="Picture 11">
            <a:extLst>
              <a:ext uri="{FF2B5EF4-FFF2-40B4-BE49-F238E27FC236}">
                <a16:creationId xmlns:a16="http://schemas.microsoft.com/office/drawing/2014/main" id="{F1B3996A-E261-974B-A99A-7C55981DC696}"/>
              </a:ext>
            </a:extLst>
          </p:cNvPr>
          <p:cNvPicPr>
            <a:picLocks noChangeAspect="1"/>
          </p:cNvPicPr>
          <p:nvPr/>
        </p:nvPicPr>
        <p:blipFill>
          <a:blip r:embed="rId4"/>
          <a:stretch>
            <a:fillRect/>
          </a:stretch>
        </p:blipFill>
        <p:spPr>
          <a:xfrm>
            <a:off x="9111247" y="220845"/>
            <a:ext cx="2491740" cy="251460"/>
          </a:xfrm>
          <a:prstGeom prst="rect">
            <a:avLst/>
          </a:prstGeom>
        </p:spPr>
      </p:pic>
      <p:pic>
        <p:nvPicPr>
          <p:cNvPr id="13" name="Picture 12">
            <a:extLst>
              <a:ext uri="{FF2B5EF4-FFF2-40B4-BE49-F238E27FC236}">
                <a16:creationId xmlns:a16="http://schemas.microsoft.com/office/drawing/2014/main" id="{8EE07D12-8FE9-EB40-B2CB-57C90C44C893}"/>
              </a:ext>
            </a:extLst>
          </p:cNvPr>
          <p:cNvPicPr>
            <a:picLocks noChangeAspect="1"/>
          </p:cNvPicPr>
          <p:nvPr/>
        </p:nvPicPr>
        <p:blipFill>
          <a:blip r:embed="rId5"/>
          <a:stretch>
            <a:fillRect/>
          </a:stretch>
        </p:blipFill>
        <p:spPr>
          <a:xfrm>
            <a:off x="9111247" y="594747"/>
            <a:ext cx="2491740" cy="285750"/>
          </a:xfrm>
          <a:prstGeom prst="rect">
            <a:avLst/>
          </a:prstGeom>
        </p:spPr>
      </p:pic>
      <p:pic>
        <p:nvPicPr>
          <p:cNvPr id="15" name="Picture 14">
            <a:extLst>
              <a:ext uri="{FF2B5EF4-FFF2-40B4-BE49-F238E27FC236}">
                <a16:creationId xmlns:a16="http://schemas.microsoft.com/office/drawing/2014/main" id="{3328EDE1-04E5-9C4E-85A3-EE98D1375B0B}"/>
              </a:ext>
            </a:extLst>
          </p:cNvPr>
          <p:cNvPicPr>
            <a:picLocks noChangeAspect="1"/>
          </p:cNvPicPr>
          <p:nvPr/>
        </p:nvPicPr>
        <p:blipFill>
          <a:blip r:embed="rId6"/>
          <a:stretch>
            <a:fillRect/>
          </a:stretch>
        </p:blipFill>
        <p:spPr>
          <a:xfrm>
            <a:off x="1912620" y="1150153"/>
            <a:ext cx="4343400" cy="317500"/>
          </a:xfrm>
          <a:prstGeom prst="rect">
            <a:avLst/>
          </a:prstGeom>
        </p:spPr>
      </p:pic>
      <p:pic>
        <p:nvPicPr>
          <p:cNvPr id="16" name="Picture 15">
            <a:extLst>
              <a:ext uri="{FF2B5EF4-FFF2-40B4-BE49-F238E27FC236}">
                <a16:creationId xmlns:a16="http://schemas.microsoft.com/office/drawing/2014/main" id="{16961D83-0890-3C47-8B60-5CFE1A51F2D8}"/>
              </a:ext>
            </a:extLst>
          </p:cNvPr>
          <p:cNvPicPr>
            <a:picLocks noChangeAspect="1"/>
          </p:cNvPicPr>
          <p:nvPr/>
        </p:nvPicPr>
        <p:blipFill>
          <a:blip r:embed="rId7"/>
          <a:stretch>
            <a:fillRect/>
          </a:stretch>
        </p:blipFill>
        <p:spPr>
          <a:xfrm>
            <a:off x="2154187" y="3841481"/>
            <a:ext cx="2806700" cy="279400"/>
          </a:xfrm>
          <a:prstGeom prst="rect">
            <a:avLst/>
          </a:prstGeom>
        </p:spPr>
      </p:pic>
      <p:pic>
        <p:nvPicPr>
          <p:cNvPr id="17" name="Picture 16">
            <a:extLst>
              <a:ext uri="{FF2B5EF4-FFF2-40B4-BE49-F238E27FC236}">
                <a16:creationId xmlns:a16="http://schemas.microsoft.com/office/drawing/2014/main" id="{0242EFD0-1E4A-304D-A031-B31113486377}"/>
              </a:ext>
            </a:extLst>
          </p:cNvPr>
          <p:cNvPicPr>
            <a:picLocks noChangeAspect="1"/>
          </p:cNvPicPr>
          <p:nvPr/>
        </p:nvPicPr>
        <p:blipFill>
          <a:blip r:embed="rId8"/>
          <a:stretch>
            <a:fillRect/>
          </a:stretch>
        </p:blipFill>
        <p:spPr>
          <a:xfrm>
            <a:off x="2154187" y="1723524"/>
            <a:ext cx="9448800" cy="495300"/>
          </a:xfrm>
          <a:prstGeom prst="rect">
            <a:avLst/>
          </a:prstGeom>
        </p:spPr>
      </p:pic>
      <p:sp>
        <p:nvSpPr>
          <p:cNvPr id="19" name="TextBox 18">
            <a:extLst>
              <a:ext uri="{FF2B5EF4-FFF2-40B4-BE49-F238E27FC236}">
                <a16:creationId xmlns:a16="http://schemas.microsoft.com/office/drawing/2014/main" id="{6CE7F570-EE04-A749-87AF-DB11C48B9909}"/>
              </a:ext>
            </a:extLst>
          </p:cNvPr>
          <p:cNvSpPr txBox="1"/>
          <p:nvPr/>
        </p:nvSpPr>
        <p:spPr>
          <a:xfrm>
            <a:off x="256574" y="4461149"/>
            <a:ext cx="1364476" cy="430887"/>
          </a:xfrm>
          <a:prstGeom prst="rect">
            <a:avLst/>
          </a:prstGeom>
          <a:noFill/>
        </p:spPr>
        <p:txBody>
          <a:bodyPr wrap="none" rtlCol="0">
            <a:spAutoFit/>
          </a:bodyPr>
          <a:lstStyle/>
          <a:p>
            <a:r>
              <a:rPr lang="en-US" sz="2200" dirty="0">
                <a:solidFill>
                  <a:srgbClr val="008F00"/>
                </a:solidFill>
              </a:rPr>
              <a:t>The fields:</a:t>
            </a:r>
          </a:p>
        </p:txBody>
      </p:sp>
      <p:sp>
        <p:nvSpPr>
          <p:cNvPr id="21" name="TextBox 20">
            <a:extLst>
              <a:ext uri="{FF2B5EF4-FFF2-40B4-BE49-F238E27FC236}">
                <a16:creationId xmlns:a16="http://schemas.microsoft.com/office/drawing/2014/main" id="{54249AA2-2492-704F-B91B-6BE53A003356}"/>
              </a:ext>
            </a:extLst>
          </p:cNvPr>
          <p:cNvSpPr txBox="1"/>
          <p:nvPr/>
        </p:nvSpPr>
        <p:spPr>
          <a:xfrm>
            <a:off x="331577" y="5082302"/>
            <a:ext cx="4653903" cy="430887"/>
          </a:xfrm>
          <a:prstGeom prst="rect">
            <a:avLst/>
          </a:prstGeom>
          <a:noFill/>
        </p:spPr>
        <p:txBody>
          <a:bodyPr wrap="none" rtlCol="0">
            <a:spAutoFit/>
          </a:bodyPr>
          <a:lstStyle/>
          <a:p>
            <a:r>
              <a:rPr lang="en-US" sz="2200" dirty="0">
                <a:solidFill>
                  <a:srgbClr val="002060"/>
                </a:solidFill>
              </a:rPr>
              <a:t>           FT1:           reps of Lorentz group</a:t>
            </a:r>
          </a:p>
        </p:txBody>
      </p:sp>
      <p:sp>
        <p:nvSpPr>
          <p:cNvPr id="22" name="TextBox 21">
            <a:extLst>
              <a:ext uri="{FF2B5EF4-FFF2-40B4-BE49-F238E27FC236}">
                <a16:creationId xmlns:a16="http://schemas.microsoft.com/office/drawing/2014/main" id="{B1D51E21-9BCB-3C4F-A664-BF9AC343D38B}"/>
              </a:ext>
            </a:extLst>
          </p:cNvPr>
          <p:cNvSpPr txBox="1"/>
          <p:nvPr/>
        </p:nvSpPr>
        <p:spPr>
          <a:xfrm>
            <a:off x="331577" y="5984362"/>
            <a:ext cx="4551311" cy="430887"/>
          </a:xfrm>
          <a:prstGeom prst="rect">
            <a:avLst/>
          </a:prstGeom>
          <a:noFill/>
        </p:spPr>
        <p:txBody>
          <a:bodyPr wrap="none" rtlCol="0">
            <a:spAutoFit/>
          </a:bodyPr>
          <a:lstStyle/>
          <a:p>
            <a:r>
              <a:rPr lang="en-US" sz="2200" dirty="0">
                <a:solidFill>
                  <a:srgbClr val="002060"/>
                </a:solidFill>
              </a:rPr>
              <a:t>FT2 &amp; FT3:           reps of Lorentz group</a:t>
            </a:r>
          </a:p>
        </p:txBody>
      </p:sp>
      <p:pic>
        <p:nvPicPr>
          <p:cNvPr id="24" name="Picture 23">
            <a:extLst>
              <a:ext uri="{FF2B5EF4-FFF2-40B4-BE49-F238E27FC236}">
                <a16:creationId xmlns:a16="http://schemas.microsoft.com/office/drawing/2014/main" id="{F3358F3F-7594-F14D-A8DC-61C3E66E5771}"/>
              </a:ext>
            </a:extLst>
          </p:cNvPr>
          <p:cNvPicPr>
            <a:picLocks noChangeAspect="1"/>
          </p:cNvPicPr>
          <p:nvPr/>
        </p:nvPicPr>
        <p:blipFill>
          <a:blip r:embed="rId9"/>
          <a:stretch>
            <a:fillRect/>
          </a:stretch>
        </p:blipFill>
        <p:spPr>
          <a:xfrm>
            <a:off x="6851779" y="5082302"/>
            <a:ext cx="1638300" cy="393700"/>
          </a:xfrm>
          <a:prstGeom prst="rect">
            <a:avLst/>
          </a:prstGeom>
        </p:spPr>
      </p:pic>
      <p:pic>
        <p:nvPicPr>
          <p:cNvPr id="25" name="Picture 24">
            <a:extLst>
              <a:ext uri="{FF2B5EF4-FFF2-40B4-BE49-F238E27FC236}">
                <a16:creationId xmlns:a16="http://schemas.microsoft.com/office/drawing/2014/main" id="{00F3C15C-C941-D642-8BB6-9CF05DAB9FCE}"/>
              </a:ext>
            </a:extLst>
          </p:cNvPr>
          <p:cNvPicPr>
            <a:picLocks noChangeAspect="1"/>
          </p:cNvPicPr>
          <p:nvPr/>
        </p:nvPicPr>
        <p:blipFill>
          <a:blip r:embed="rId10"/>
          <a:stretch>
            <a:fillRect/>
          </a:stretch>
        </p:blipFill>
        <p:spPr>
          <a:xfrm>
            <a:off x="9448552" y="5082302"/>
            <a:ext cx="1638300" cy="406400"/>
          </a:xfrm>
          <a:prstGeom prst="rect">
            <a:avLst/>
          </a:prstGeom>
        </p:spPr>
      </p:pic>
      <p:pic>
        <p:nvPicPr>
          <p:cNvPr id="26" name="Picture 25">
            <a:extLst>
              <a:ext uri="{FF2B5EF4-FFF2-40B4-BE49-F238E27FC236}">
                <a16:creationId xmlns:a16="http://schemas.microsoft.com/office/drawing/2014/main" id="{5FF92B92-1FD2-4D4D-8DC3-4AA9176D4894}"/>
              </a:ext>
            </a:extLst>
          </p:cNvPr>
          <p:cNvPicPr>
            <a:picLocks noChangeAspect="1"/>
          </p:cNvPicPr>
          <p:nvPr/>
        </p:nvPicPr>
        <p:blipFill>
          <a:blip r:embed="rId11"/>
          <a:stretch>
            <a:fillRect/>
          </a:stretch>
        </p:blipFill>
        <p:spPr>
          <a:xfrm>
            <a:off x="1746282" y="5186802"/>
            <a:ext cx="470535" cy="265430"/>
          </a:xfrm>
          <a:prstGeom prst="rect">
            <a:avLst/>
          </a:prstGeom>
        </p:spPr>
      </p:pic>
      <p:pic>
        <p:nvPicPr>
          <p:cNvPr id="27" name="Picture 26">
            <a:extLst>
              <a:ext uri="{FF2B5EF4-FFF2-40B4-BE49-F238E27FC236}">
                <a16:creationId xmlns:a16="http://schemas.microsoft.com/office/drawing/2014/main" id="{AE5ADA8B-8FD0-4149-ACDB-9778A819BAD6}"/>
              </a:ext>
            </a:extLst>
          </p:cNvPr>
          <p:cNvPicPr>
            <a:picLocks noChangeAspect="1"/>
          </p:cNvPicPr>
          <p:nvPr/>
        </p:nvPicPr>
        <p:blipFill>
          <a:blip r:embed="rId12"/>
          <a:stretch>
            <a:fillRect/>
          </a:stretch>
        </p:blipFill>
        <p:spPr>
          <a:xfrm>
            <a:off x="1732923" y="6073791"/>
            <a:ext cx="506730" cy="265430"/>
          </a:xfrm>
          <a:prstGeom prst="rect">
            <a:avLst/>
          </a:prstGeom>
        </p:spPr>
      </p:pic>
      <p:pic>
        <p:nvPicPr>
          <p:cNvPr id="29" name="Picture 28">
            <a:extLst>
              <a:ext uri="{FF2B5EF4-FFF2-40B4-BE49-F238E27FC236}">
                <a16:creationId xmlns:a16="http://schemas.microsoft.com/office/drawing/2014/main" id="{819CBEC5-50C4-5D44-B212-E10197ED9EBA}"/>
              </a:ext>
            </a:extLst>
          </p:cNvPr>
          <p:cNvPicPr>
            <a:picLocks noChangeAspect="1"/>
          </p:cNvPicPr>
          <p:nvPr/>
        </p:nvPicPr>
        <p:blipFill>
          <a:blip r:embed="rId13"/>
          <a:stretch>
            <a:fillRect/>
          </a:stretch>
        </p:blipFill>
        <p:spPr>
          <a:xfrm>
            <a:off x="4910783" y="5190082"/>
            <a:ext cx="1257300" cy="266700"/>
          </a:xfrm>
          <a:prstGeom prst="rect">
            <a:avLst/>
          </a:prstGeom>
        </p:spPr>
      </p:pic>
      <p:pic>
        <p:nvPicPr>
          <p:cNvPr id="30" name="Picture 29">
            <a:extLst>
              <a:ext uri="{FF2B5EF4-FFF2-40B4-BE49-F238E27FC236}">
                <a16:creationId xmlns:a16="http://schemas.microsoft.com/office/drawing/2014/main" id="{2CF98BF5-8511-6B4B-9C88-A175A7DE6DF5}"/>
              </a:ext>
            </a:extLst>
          </p:cNvPr>
          <p:cNvPicPr>
            <a:picLocks noChangeAspect="1"/>
          </p:cNvPicPr>
          <p:nvPr/>
        </p:nvPicPr>
        <p:blipFill>
          <a:blip r:embed="rId14"/>
          <a:stretch>
            <a:fillRect/>
          </a:stretch>
        </p:blipFill>
        <p:spPr>
          <a:xfrm>
            <a:off x="5722887" y="5983447"/>
            <a:ext cx="5880100" cy="368300"/>
          </a:xfrm>
          <a:prstGeom prst="rect">
            <a:avLst/>
          </a:prstGeom>
        </p:spPr>
      </p:pic>
      <p:sp>
        <p:nvSpPr>
          <p:cNvPr id="32" name="TextBox 31">
            <a:extLst>
              <a:ext uri="{FF2B5EF4-FFF2-40B4-BE49-F238E27FC236}">
                <a16:creationId xmlns:a16="http://schemas.microsoft.com/office/drawing/2014/main" id="{EE9358AC-1FC0-F049-93C3-6733DAC41C11}"/>
              </a:ext>
            </a:extLst>
          </p:cNvPr>
          <p:cNvSpPr txBox="1"/>
          <p:nvPr/>
        </p:nvSpPr>
        <p:spPr>
          <a:xfrm>
            <a:off x="1275231" y="2330002"/>
            <a:ext cx="564129" cy="400110"/>
          </a:xfrm>
          <a:prstGeom prst="rect">
            <a:avLst/>
          </a:prstGeom>
          <a:noFill/>
        </p:spPr>
        <p:txBody>
          <a:bodyPr wrap="none" rtlCol="0">
            <a:spAutoFit/>
          </a:bodyPr>
          <a:lstStyle/>
          <a:p>
            <a:r>
              <a:rPr lang="en-US" sz="2000" dirty="0">
                <a:solidFill>
                  <a:srgbClr val="008F00"/>
                </a:solidFill>
              </a:rPr>
              <a:t>e.g.</a:t>
            </a:r>
          </a:p>
        </p:txBody>
      </p:sp>
      <p:pic>
        <p:nvPicPr>
          <p:cNvPr id="33" name="Picture 32">
            <a:extLst>
              <a:ext uri="{FF2B5EF4-FFF2-40B4-BE49-F238E27FC236}">
                <a16:creationId xmlns:a16="http://schemas.microsoft.com/office/drawing/2014/main" id="{4874714C-847F-A944-BCBB-7DFEAAA8E532}"/>
              </a:ext>
            </a:extLst>
          </p:cNvPr>
          <p:cNvPicPr>
            <a:picLocks noChangeAspect="1"/>
          </p:cNvPicPr>
          <p:nvPr/>
        </p:nvPicPr>
        <p:blipFill>
          <a:blip r:embed="rId15"/>
          <a:stretch>
            <a:fillRect/>
          </a:stretch>
        </p:blipFill>
        <p:spPr>
          <a:xfrm>
            <a:off x="2154187" y="2383910"/>
            <a:ext cx="7734300" cy="1219200"/>
          </a:xfrm>
          <a:prstGeom prst="rect">
            <a:avLst/>
          </a:prstGeom>
        </p:spPr>
      </p:pic>
      <p:sp>
        <p:nvSpPr>
          <p:cNvPr id="34" name="TextBox 33">
            <a:extLst>
              <a:ext uri="{FF2B5EF4-FFF2-40B4-BE49-F238E27FC236}">
                <a16:creationId xmlns:a16="http://schemas.microsoft.com/office/drawing/2014/main" id="{E20FCC21-5C24-A743-B100-BFBC93F9B9CB}"/>
              </a:ext>
            </a:extLst>
          </p:cNvPr>
          <p:cNvSpPr txBox="1"/>
          <p:nvPr/>
        </p:nvSpPr>
        <p:spPr>
          <a:xfrm>
            <a:off x="11420635" y="3196993"/>
            <a:ext cx="771365" cy="369332"/>
          </a:xfrm>
          <a:prstGeom prst="rect">
            <a:avLst/>
          </a:prstGeom>
          <a:noFill/>
        </p:spPr>
        <p:txBody>
          <a:bodyPr wrap="none" rtlCol="0">
            <a:spAutoFit/>
          </a:bodyPr>
          <a:lstStyle/>
          <a:p>
            <a:r>
              <a:rPr lang="en-US" dirty="0">
                <a:solidFill>
                  <a:srgbClr val="FF40FF"/>
                </a:solidFill>
              </a:rPr>
              <a:t>Chang</a:t>
            </a:r>
          </a:p>
        </p:txBody>
      </p:sp>
      <p:sp>
        <p:nvSpPr>
          <p:cNvPr id="35" name="TextBox 34">
            <a:extLst>
              <a:ext uri="{FF2B5EF4-FFF2-40B4-BE49-F238E27FC236}">
                <a16:creationId xmlns:a16="http://schemas.microsoft.com/office/drawing/2014/main" id="{BB02DC5F-D293-4842-866D-F2F8D59641E8}"/>
              </a:ext>
            </a:extLst>
          </p:cNvPr>
          <p:cNvSpPr txBox="1"/>
          <p:nvPr/>
        </p:nvSpPr>
        <p:spPr>
          <a:xfrm>
            <a:off x="10836103" y="2145273"/>
            <a:ext cx="1405834" cy="369332"/>
          </a:xfrm>
          <a:prstGeom prst="rect">
            <a:avLst/>
          </a:prstGeom>
          <a:noFill/>
        </p:spPr>
        <p:txBody>
          <a:bodyPr wrap="none" rtlCol="0">
            <a:spAutoFit/>
          </a:bodyPr>
          <a:lstStyle/>
          <a:p>
            <a:r>
              <a:rPr lang="en-US" dirty="0">
                <a:solidFill>
                  <a:srgbClr val="FF40FF"/>
                </a:solidFill>
              </a:rPr>
              <a:t>Singh, Hagen</a:t>
            </a:r>
          </a:p>
        </p:txBody>
      </p:sp>
      <p:sp>
        <p:nvSpPr>
          <p:cNvPr id="4" name="TextBox 3">
            <a:extLst>
              <a:ext uri="{FF2B5EF4-FFF2-40B4-BE49-F238E27FC236}">
                <a16:creationId xmlns:a16="http://schemas.microsoft.com/office/drawing/2014/main" id="{68F2FC11-B9D2-8749-B1E0-40CE91CFE35B}"/>
              </a:ext>
            </a:extLst>
          </p:cNvPr>
          <p:cNvSpPr txBox="1"/>
          <p:nvPr/>
        </p:nvSpPr>
        <p:spPr>
          <a:xfrm>
            <a:off x="1663921" y="5440345"/>
            <a:ext cx="1899879" cy="430887"/>
          </a:xfrm>
          <a:prstGeom prst="rect">
            <a:avLst/>
          </a:prstGeom>
          <a:noFill/>
        </p:spPr>
        <p:txBody>
          <a:bodyPr wrap="none" rtlCol="0">
            <a:spAutoFit/>
          </a:bodyPr>
          <a:lstStyle/>
          <a:p>
            <a:r>
              <a:rPr lang="en-US" sz="2200" dirty="0">
                <a:solidFill>
                  <a:srgbClr val="002060"/>
                </a:solidFill>
              </a:rPr>
              <a:t>non-transverse</a:t>
            </a:r>
          </a:p>
        </p:txBody>
      </p:sp>
    </p:spTree>
    <p:extLst>
      <p:ext uri="{BB962C8B-B14F-4D97-AF65-F5344CB8AC3E}">
        <p14:creationId xmlns:p14="http://schemas.microsoft.com/office/powerpoint/2010/main" val="1566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A6C26-D10D-5340-99BE-8A9CE8ED39D7}"/>
              </a:ext>
            </a:extLst>
          </p:cNvPr>
          <p:cNvSpPr txBox="1"/>
          <p:nvPr/>
        </p:nvSpPr>
        <p:spPr>
          <a:xfrm>
            <a:off x="407773" y="703560"/>
            <a:ext cx="3317575" cy="461665"/>
          </a:xfrm>
          <a:prstGeom prst="rect">
            <a:avLst/>
          </a:prstGeom>
          <a:noFill/>
        </p:spPr>
        <p:txBody>
          <a:bodyPr wrap="none" rtlCol="0">
            <a:spAutoFit/>
          </a:bodyPr>
          <a:lstStyle/>
          <a:p>
            <a:r>
              <a:rPr lang="en-US" sz="2400" dirty="0"/>
              <a:t>FT1 – simple propagators</a:t>
            </a:r>
          </a:p>
        </p:txBody>
      </p:sp>
      <p:pic>
        <p:nvPicPr>
          <p:cNvPr id="8" name="Picture 7">
            <a:extLst>
              <a:ext uri="{FF2B5EF4-FFF2-40B4-BE49-F238E27FC236}">
                <a16:creationId xmlns:a16="http://schemas.microsoft.com/office/drawing/2014/main" id="{E566281A-29E9-A242-AE4F-E21C93D380AA}"/>
              </a:ext>
            </a:extLst>
          </p:cNvPr>
          <p:cNvPicPr>
            <a:picLocks noChangeAspect="1"/>
          </p:cNvPicPr>
          <p:nvPr/>
        </p:nvPicPr>
        <p:blipFill>
          <a:blip r:embed="rId3"/>
          <a:stretch>
            <a:fillRect/>
          </a:stretch>
        </p:blipFill>
        <p:spPr>
          <a:xfrm>
            <a:off x="3867150" y="2144838"/>
            <a:ext cx="4457700" cy="444500"/>
          </a:xfrm>
          <a:prstGeom prst="rect">
            <a:avLst/>
          </a:prstGeom>
        </p:spPr>
      </p:pic>
      <p:sp>
        <p:nvSpPr>
          <p:cNvPr id="9" name="TextBox 8">
            <a:extLst>
              <a:ext uri="{FF2B5EF4-FFF2-40B4-BE49-F238E27FC236}">
                <a16:creationId xmlns:a16="http://schemas.microsoft.com/office/drawing/2014/main" id="{6EEF19C2-7C43-5A4F-9DD9-C7766B527E40}"/>
              </a:ext>
            </a:extLst>
          </p:cNvPr>
          <p:cNvSpPr txBox="1"/>
          <p:nvPr/>
        </p:nvSpPr>
        <p:spPr>
          <a:xfrm>
            <a:off x="407773" y="1544505"/>
            <a:ext cx="6093078" cy="461665"/>
          </a:xfrm>
          <a:prstGeom prst="rect">
            <a:avLst/>
          </a:prstGeom>
          <a:noFill/>
        </p:spPr>
        <p:txBody>
          <a:bodyPr wrap="none" rtlCol="0">
            <a:spAutoFit/>
          </a:bodyPr>
          <a:lstStyle/>
          <a:p>
            <a:r>
              <a:rPr lang="en-US" sz="2400" dirty="0"/>
              <a:t>External states contain lower-spin components:</a:t>
            </a:r>
          </a:p>
        </p:txBody>
      </p:sp>
      <p:sp>
        <p:nvSpPr>
          <p:cNvPr id="10" name="TextBox 9">
            <a:extLst>
              <a:ext uri="{FF2B5EF4-FFF2-40B4-BE49-F238E27FC236}">
                <a16:creationId xmlns:a16="http://schemas.microsoft.com/office/drawing/2014/main" id="{FC5A39A7-02D0-9F45-A764-B35040842E97}"/>
              </a:ext>
            </a:extLst>
          </p:cNvPr>
          <p:cNvSpPr txBox="1"/>
          <p:nvPr/>
        </p:nvSpPr>
        <p:spPr>
          <a:xfrm>
            <a:off x="9193487" y="2043922"/>
            <a:ext cx="2998513" cy="646331"/>
          </a:xfrm>
          <a:prstGeom prst="rect">
            <a:avLst/>
          </a:prstGeom>
          <a:noFill/>
        </p:spPr>
        <p:txBody>
          <a:bodyPr wrap="none" rtlCol="0">
            <a:spAutoFit/>
          </a:bodyPr>
          <a:lstStyle/>
          <a:p>
            <a:pPr algn="r"/>
            <a:r>
              <a:rPr lang="en-US" dirty="0">
                <a:solidFill>
                  <a:srgbClr val="FF40FF"/>
                </a:solidFill>
              </a:rPr>
              <a:t>Similar (coherent) states also  </a:t>
            </a:r>
          </a:p>
          <a:p>
            <a:pPr algn="r"/>
            <a:r>
              <a:rPr lang="en-US" dirty="0">
                <a:solidFill>
                  <a:srgbClr val="FF40FF"/>
                </a:solidFill>
              </a:rPr>
              <a:t>considered by </a:t>
            </a:r>
            <a:r>
              <a:rPr lang="en-US" dirty="0" err="1">
                <a:solidFill>
                  <a:srgbClr val="FF40FF"/>
                </a:solidFill>
              </a:rPr>
              <a:t>Aoude</a:t>
            </a:r>
            <a:r>
              <a:rPr lang="en-US" dirty="0">
                <a:solidFill>
                  <a:srgbClr val="FF40FF"/>
                </a:solidFill>
              </a:rPr>
              <a:t>, </a:t>
            </a:r>
            <a:r>
              <a:rPr lang="en-US" dirty="0" err="1">
                <a:solidFill>
                  <a:srgbClr val="FF40FF"/>
                </a:solidFill>
              </a:rPr>
              <a:t>Ochirov</a:t>
            </a:r>
            <a:endParaRPr lang="en-US" dirty="0">
              <a:solidFill>
                <a:srgbClr val="FF40FF"/>
              </a:solidFill>
            </a:endParaRPr>
          </a:p>
        </p:txBody>
      </p:sp>
      <p:sp>
        <p:nvSpPr>
          <p:cNvPr id="11" name="TextBox 10">
            <a:extLst>
              <a:ext uri="{FF2B5EF4-FFF2-40B4-BE49-F238E27FC236}">
                <a16:creationId xmlns:a16="http://schemas.microsoft.com/office/drawing/2014/main" id="{955C5BD7-9029-C14F-AA37-30E06776E45C}"/>
              </a:ext>
            </a:extLst>
          </p:cNvPr>
          <p:cNvSpPr txBox="1"/>
          <p:nvPr/>
        </p:nvSpPr>
        <p:spPr>
          <a:xfrm>
            <a:off x="5445818" y="3057267"/>
            <a:ext cx="2537041" cy="430887"/>
          </a:xfrm>
          <a:prstGeom prst="rect">
            <a:avLst/>
          </a:prstGeom>
          <a:noFill/>
        </p:spPr>
        <p:txBody>
          <a:bodyPr wrap="none" rtlCol="0">
            <a:spAutoFit/>
          </a:bodyPr>
          <a:lstStyle/>
          <a:p>
            <a:r>
              <a:rPr lang="en-US" sz="2200" dirty="0">
                <a:solidFill>
                  <a:srgbClr val="4E8F00"/>
                </a:solidFill>
              </a:rPr>
              <a:t>Transverse, traceless</a:t>
            </a:r>
          </a:p>
        </p:txBody>
      </p:sp>
      <p:cxnSp>
        <p:nvCxnSpPr>
          <p:cNvPr id="13" name="Straight Arrow Connector 12">
            <a:extLst>
              <a:ext uri="{FF2B5EF4-FFF2-40B4-BE49-F238E27FC236}">
                <a16:creationId xmlns:a16="http://schemas.microsoft.com/office/drawing/2014/main" id="{36ED5B82-EC60-5C4D-B701-314645199374}"/>
              </a:ext>
            </a:extLst>
          </p:cNvPr>
          <p:cNvCxnSpPr/>
          <p:nvPr/>
        </p:nvCxnSpPr>
        <p:spPr>
          <a:xfrm flipH="1" flipV="1">
            <a:off x="5679639" y="2690253"/>
            <a:ext cx="523453" cy="271158"/>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93A401-2C11-D343-8350-FEAC99F4BB44}"/>
              </a:ext>
            </a:extLst>
          </p:cNvPr>
          <p:cNvCxnSpPr>
            <a:cxnSpLocks/>
          </p:cNvCxnSpPr>
          <p:nvPr/>
        </p:nvCxnSpPr>
        <p:spPr>
          <a:xfrm flipV="1">
            <a:off x="6500850" y="2681761"/>
            <a:ext cx="673987" cy="275282"/>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9030A2F-5286-8345-B0BA-923D88FA879D}"/>
              </a:ext>
            </a:extLst>
          </p:cNvPr>
          <p:cNvCxnSpPr>
            <a:cxnSpLocks/>
          </p:cNvCxnSpPr>
          <p:nvPr/>
        </p:nvCxnSpPr>
        <p:spPr>
          <a:xfrm flipV="1">
            <a:off x="7547755" y="2686129"/>
            <a:ext cx="673987" cy="275282"/>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BF41BF3-332E-904D-9945-CA404C8C704B}"/>
              </a:ext>
            </a:extLst>
          </p:cNvPr>
          <p:cNvPicPr>
            <a:picLocks noChangeAspect="1"/>
          </p:cNvPicPr>
          <p:nvPr/>
        </p:nvPicPr>
        <p:blipFill>
          <a:blip r:embed="rId4"/>
          <a:stretch>
            <a:fillRect/>
          </a:stretch>
        </p:blipFill>
        <p:spPr>
          <a:xfrm>
            <a:off x="4038422" y="482168"/>
            <a:ext cx="2413000" cy="800100"/>
          </a:xfrm>
          <a:prstGeom prst="rect">
            <a:avLst/>
          </a:prstGeom>
        </p:spPr>
      </p:pic>
      <p:sp>
        <p:nvSpPr>
          <p:cNvPr id="18" name="TextBox 17">
            <a:extLst>
              <a:ext uri="{FF2B5EF4-FFF2-40B4-BE49-F238E27FC236}">
                <a16:creationId xmlns:a16="http://schemas.microsoft.com/office/drawing/2014/main" id="{32EF7BBF-923B-DA4D-8DAB-B1DE3999D424}"/>
              </a:ext>
            </a:extLst>
          </p:cNvPr>
          <p:cNvSpPr txBox="1"/>
          <p:nvPr/>
        </p:nvSpPr>
        <p:spPr>
          <a:xfrm>
            <a:off x="6987822" y="703559"/>
            <a:ext cx="3054041" cy="461665"/>
          </a:xfrm>
          <a:prstGeom prst="rect">
            <a:avLst/>
          </a:prstGeom>
          <a:noFill/>
        </p:spPr>
        <p:txBody>
          <a:bodyPr wrap="none" rtlCol="0">
            <a:spAutoFit/>
          </a:bodyPr>
          <a:lstStyle/>
          <a:p>
            <a:r>
              <a:rPr lang="en-US" sz="2400" dirty="0"/>
              <a:t>but not without issues:</a:t>
            </a:r>
          </a:p>
        </p:txBody>
      </p:sp>
      <p:sp>
        <p:nvSpPr>
          <p:cNvPr id="19" name="TextBox 18">
            <a:extLst>
              <a:ext uri="{FF2B5EF4-FFF2-40B4-BE49-F238E27FC236}">
                <a16:creationId xmlns:a16="http://schemas.microsoft.com/office/drawing/2014/main" id="{3693A2DA-C331-2B43-8A30-BC3E41499305}"/>
              </a:ext>
            </a:extLst>
          </p:cNvPr>
          <p:cNvSpPr txBox="1"/>
          <p:nvPr/>
        </p:nvSpPr>
        <p:spPr>
          <a:xfrm>
            <a:off x="2432957" y="3608352"/>
            <a:ext cx="5114798" cy="461665"/>
          </a:xfrm>
          <a:prstGeom prst="rect">
            <a:avLst/>
          </a:prstGeom>
          <a:noFill/>
        </p:spPr>
        <p:txBody>
          <a:bodyPr wrap="none" rtlCol="0">
            <a:spAutoFit/>
          </a:bodyPr>
          <a:lstStyle/>
          <a:p>
            <a:r>
              <a:rPr lang="en-US" sz="2400" dirty="0">
                <a:solidFill>
                  <a:srgbClr val="FF0000"/>
                </a:solidFill>
              </a:rPr>
              <a:t>spins shifted by odd integers are ghosts</a:t>
            </a:r>
          </a:p>
        </p:txBody>
      </p:sp>
      <p:sp>
        <p:nvSpPr>
          <p:cNvPr id="20" name="Triangle 19">
            <a:extLst>
              <a:ext uri="{FF2B5EF4-FFF2-40B4-BE49-F238E27FC236}">
                <a16:creationId xmlns:a16="http://schemas.microsoft.com/office/drawing/2014/main" id="{87F704DC-8476-B544-9929-1934866E6570}"/>
              </a:ext>
            </a:extLst>
          </p:cNvPr>
          <p:cNvSpPr/>
          <p:nvPr/>
        </p:nvSpPr>
        <p:spPr>
          <a:xfrm rot="5400000">
            <a:off x="2026507" y="3700220"/>
            <a:ext cx="123568" cy="3553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F343DD-FF96-CB47-B4DE-CD53149A2B9B}"/>
              </a:ext>
            </a:extLst>
          </p:cNvPr>
          <p:cNvSpPr txBox="1"/>
          <p:nvPr/>
        </p:nvSpPr>
        <p:spPr>
          <a:xfrm>
            <a:off x="8741760" y="2922620"/>
            <a:ext cx="3450240" cy="646331"/>
          </a:xfrm>
          <a:prstGeom prst="rect">
            <a:avLst/>
          </a:prstGeom>
          <a:noFill/>
        </p:spPr>
        <p:txBody>
          <a:bodyPr wrap="none" rtlCol="0">
            <a:spAutoFit/>
          </a:bodyPr>
          <a:lstStyle/>
          <a:p>
            <a:pPr algn="r"/>
            <a:r>
              <a:rPr lang="en-US" dirty="0">
                <a:solidFill>
                  <a:srgbClr val="FF40FF"/>
                </a:solidFill>
              </a:rPr>
              <a:t>Formally similar with continuous</a:t>
            </a:r>
          </a:p>
          <a:p>
            <a:pPr algn="r"/>
            <a:r>
              <a:rPr lang="en-US" dirty="0">
                <a:solidFill>
                  <a:srgbClr val="FF40FF"/>
                </a:solidFill>
              </a:rPr>
              <a:t>higher-spin fields of Schuster, Toro </a:t>
            </a:r>
          </a:p>
        </p:txBody>
      </p:sp>
    </p:spTree>
    <p:extLst>
      <p:ext uri="{BB962C8B-B14F-4D97-AF65-F5344CB8AC3E}">
        <p14:creationId xmlns:p14="http://schemas.microsoft.com/office/powerpoint/2010/main" val="376837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A6C26-D10D-5340-99BE-8A9CE8ED39D7}"/>
              </a:ext>
            </a:extLst>
          </p:cNvPr>
          <p:cNvSpPr txBox="1"/>
          <p:nvPr/>
        </p:nvSpPr>
        <p:spPr>
          <a:xfrm>
            <a:off x="407773" y="703560"/>
            <a:ext cx="3317575" cy="461665"/>
          </a:xfrm>
          <a:prstGeom prst="rect">
            <a:avLst/>
          </a:prstGeom>
          <a:noFill/>
        </p:spPr>
        <p:txBody>
          <a:bodyPr wrap="none" rtlCol="0">
            <a:spAutoFit/>
          </a:bodyPr>
          <a:lstStyle/>
          <a:p>
            <a:r>
              <a:rPr lang="en-US" sz="2400" dirty="0"/>
              <a:t>FT1 – simple propagators</a:t>
            </a:r>
          </a:p>
        </p:txBody>
      </p:sp>
      <p:pic>
        <p:nvPicPr>
          <p:cNvPr id="8" name="Picture 7">
            <a:extLst>
              <a:ext uri="{FF2B5EF4-FFF2-40B4-BE49-F238E27FC236}">
                <a16:creationId xmlns:a16="http://schemas.microsoft.com/office/drawing/2014/main" id="{E566281A-29E9-A242-AE4F-E21C93D380AA}"/>
              </a:ext>
            </a:extLst>
          </p:cNvPr>
          <p:cNvPicPr>
            <a:picLocks noChangeAspect="1"/>
          </p:cNvPicPr>
          <p:nvPr/>
        </p:nvPicPr>
        <p:blipFill>
          <a:blip r:embed="rId3"/>
          <a:stretch>
            <a:fillRect/>
          </a:stretch>
        </p:blipFill>
        <p:spPr>
          <a:xfrm>
            <a:off x="3867150" y="2144838"/>
            <a:ext cx="4457700" cy="444500"/>
          </a:xfrm>
          <a:prstGeom prst="rect">
            <a:avLst/>
          </a:prstGeom>
        </p:spPr>
      </p:pic>
      <p:sp>
        <p:nvSpPr>
          <p:cNvPr id="9" name="TextBox 8">
            <a:extLst>
              <a:ext uri="{FF2B5EF4-FFF2-40B4-BE49-F238E27FC236}">
                <a16:creationId xmlns:a16="http://schemas.microsoft.com/office/drawing/2014/main" id="{6EEF19C2-7C43-5A4F-9DD9-C7766B527E40}"/>
              </a:ext>
            </a:extLst>
          </p:cNvPr>
          <p:cNvSpPr txBox="1"/>
          <p:nvPr/>
        </p:nvSpPr>
        <p:spPr>
          <a:xfrm>
            <a:off x="407773" y="1544505"/>
            <a:ext cx="6093078" cy="461665"/>
          </a:xfrm>
          <a:prstGeom prst="rect">
            <a:avLst/>
          </a:prstGeom>
          <a:noFill/>
        </p:spPr>
        <p:txBody>
          <a:bodyPr wrap="none" rtlCol="0">
            <a:spAutoFit/>
          </a:bodyPr>
          <a:lstStyle/>
          <a:p>
            <a:r>
              <a:rPr lang="en-US" sz="2400" dirty="0"/>
              <a:t>External states contain lower-spin components:</a:t>
            </a:r>
          </a:p>
        </p:txBody>
      </p:sp>
      <p:sp>
        <p:nvSpPr>
          <p:cNvPr id="10" name="TextBox 9">
            <a:extLst>
              <a:ext uri="{FF2B5EF4-FFF2-40B4-BE49-F238E27FC236}">
                <a16:creationId xmlns:a16="http://schemas.microsoft.com/office/drawing/2014/main" id="{FC5A39A7-02D0-9F45-A764-B35040842E97}"/>
              </a:ext>
            </a:extLst>
          </p:cNvPr>
          <p:cNvSpPr txBox="1"/>
          <p:nvPr/>
        </p:nvSpPr>
        <p:spPr>
          <a:xfrm>
            <a:off x="9193487" y="2043922"/>
            <a:ext cx="2998513" cy="646331"/>
          </a:xfrm>
          <a:prstGeom prst="rect">
            <a:avLst/>
          </a:prstGeom>
          <a:noFill/>
        </p:spPr>
        <p:txBody>
          <a:bodyPr wrap="none" rtlCol="0">
            <a:spAutoFit/>
          </a:bodyPr>
          <a:lstStyle/>
          <a:p>
            <a:pPr algn="r"/>
            <a:r>
              <a:rPr lang="en-US" dirty="0">
                <a:solidFill>
                  <a:srgbClr val="FF40FF"/>
                </a:solidFill>
              </a:rPr>
              <a:t>Similar (coherent) states also  </a:t>
            </a:r>
          </a:p>
          <a:p>
            <a:pPr algn="r"/>
            <a:r>
              <a:rPr lang="en-US" dirty="0">
                <a:solidFill>
                  <a:srgbClr val="FF40FF"/>
                </a:solidFill>
              </a:rPr>
              <a:t>considered by </a:t>
            </a:r>
            <a:r>
              <a:rPr lang="en-US" dirty="0" err="1">
                <a:solidFill>
                  <a:srgbClr val="FF40FF"/>
                </a:solidFill>
              </a:rPr>
              <a:t>Aoude</a:t>
            </a:r>
            <a:r>
              <a:rPr lang="en-US" dirty="0">
                <a:solidFill>
                  <a:srgbClr val="FF40FF"/>
                </a:solidFill>
              </a:rPr>
              <a:t>, </a:t>
            </a:r>
            <a:r>
              <a:rPr lang="en-US" dirty="0" err="1">
                <a:solidFill>
                  <a:srgbClr val="FF40FF"/>
                </a:solidFill>
              </a:rPr>
              <a:t>Ochirov</a:t>
            </a:r>
            <a:endParaRPr lang="en-US" dirty="0">
              <a:solidFill>
                <a:srgbClr val="FF40FF"/>
              </a:solidFill>
            </a:endParaRPr>
          </a:p>
        </p:txBody>
      </p:sp>
      <p:sp>
        <p:nvSpPr>
          <p:cNvPr id="11" name="TextBox 10">
            <a:extLst>
              <a:ext uri="{FF2B5EF4-FFF2-40B4-BE49-F238E27FC236}">
                <a16:creationId xmlns:a16="http://schemas.microsoft.com/office/drawing/2014/main" id="{955C5BD7-9029-C14F-AA37-30E06776E45C}"/>
              </a:ext>
            </a:extLst>
          </p:cNvPr>
          <p:cNvSpPr txBox="1"/>
          <p:nvPr/>
        </p:nvSpPr>
        <p:spPr>
          <a:xfrm>
            <a:off x="5445818" y="3057267"/>
            <a:ext cx="2537041" cy="430887"/>
          </a:xfrm>
          <a:prstGeom prst="rect">
            <a:avLst/>
          </a:prstGeom>
          <a:noFill/>
        </p:spPr>
        <p:txBody>
          <a:bodyPr wrap="none" rtlCol="0">
            <a:spAutoFit/>
          </a:bodyPr>
          <a:lstStyle/>
          <a:p>
            <a:r>
              <a:rPr lang="en-US" sz="2200" dirty="0">
                <a:solidFill>
                  <a:srgbClr val="4E8F00"/>
                </a:solidFill>
              </a:rPr>
              <a:t>Transverse, traceless</a:t>
            </a:r>
          </a:p>
        </p:txBody>
      </p:sp>
      <p:cxnSp>
        <p:nvCxnSpPr>
          <p:cNvPr id="13" name="Straight Arrow Connector 12">
            <a:extLst>
              <a:ext uri="{FF2B5EF4-FFF2-40B4-BE49-F238E27FC236}">
                <a16:creationId xmlns:a16="http://schemas.microsoft.com/office/drawing/2014/main" id="{36ED5B82-EC60-5C4D-B701-314645199374}"/>
              </a:ext>
            </a:extLst>
          </p:cNvPr>
          <p:cNvCxnSpPr/>
          <p:nvPr/>
        </p:nvCxnSpPr>
        <p:spPr>
          <a:xfrm flipH="1" flipV="1">
            <a:off x="5679639" y="2690253"/>
            <a:ext cx="523453" cy="271158"/>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93A401-2C11-D343-8350-FEAC99F4BB44}"/>
              </a:ext>
            </a:extLst>
          </p:cNvPr>
          <p:cNvCxnSpPr>
            <a:cxnSpLocks/>
          </p:cNvCxnSpPr>
          <p:nvPr/>
        </p:nvCxnSpPr>
        <p:spPr>
          <a:xfrm flipV="1">
            <a:off x="6500850" y="2681761"/>
            <a:ext cx="673987" cy="275282"/>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9030A2F-5286-8345-B0BA-923D88FA879D}"/>
              </a:ext>
            </a:extLst>
          </p:cNvPr>
          <p:cNvCxnSpPr>
            <a:cxnSpLocks/>
          </p:cNvCxnSpPr>
          <p:nvPr/>
        </p:nvCxnSpPr>
        <p:spPr>
          <a:xfrm flipV="1">
            <a:off x="7547755" y="2686129"/>
            <a:ext cx="673987" cy="275282"/>
          </a:xfrm>
          <a:prstGeom prst="straightConnector1">
            <a:avLst/>
          </a:prstGeom>
          <a:ln w="19050">
            <a:solidFill>
              <a:srgbClr val="4E8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BF41BF3-332E-904D-9945-CA404C8C704B}"/>
              </a:ext>
            </a:extLst>
          </p:cNvPr>
          <p:cNvPicPr>
            <a:picLocks noChangeAspect="1"/>
          </p:cNvPicPr>
          <p:nvPr/>
        </p:nvPicPr>
        <p:blipFill>
          <a:blip r:embed="rId4"/>
          <a:stretch>
            <a:fillRect/>
          </a:stretch>
        </p:blipFill>
        <p:spPr>
          <a:xfrm>
            <a:off x="4038422" y="482168"/>
            <a:ext cx="2413000" cy="800100"/>
          </a:xfrm>
          <a:prstGeom prst="rect">
            <a:avLst/>
          </a:prstGeom>
        </p:spPr>
      </p:pic>
      <p:sp>
        <p:nvSpPr>
          <p:cNvPr id="18" name="TextBox 17">
            <a:extLst>
              <a:ext uri="{FF2B5EF4-FFF2-40B4-BE49-F238E27FC236}">
                <a16:creationId xmlns:a16="http://schemas.microsoft.com/office/drawing/2014/main" id="{32EF7BBF-923B-DA4D-8DAB-B1DE3999D424}"/>
              </a:ext>
            </a:extLst>
          </p:cNvPr>
          <p:cNvSpPr txBox="1"/>
          <p:nvPr/>
        </p:nvSpPr>
        <p:spPr>
          <a:xfrm>
            <a:off x="6987822" y="703559"/>
            <a:ext cx="3054041" cy="461665"/>
          </a:xfrm>
          <a:prstGeom prst="rect">
            <a:avLst/>
          </a:prstGeom>
          <a:noFill/>
        </p:spPr>
        <p:txBody>
          <a:bodyPr wrap="none" rtlCol="0">
            <a:spAutoFit/>
          </a:bodyPr>
          <a:lstStyle/>
          <a:p>
            <a:r>
              <a:rPr lang="en-US" sz="2400" dirty="0"/>
              <a:t>but not without issues:</a:t>
            </a:r>
          </a:p>
        </p:txBody>
      </p:sp>
      <p:sp>
        <p:nvSpPr>
          <p:cNvPr id="19" name="TextBox 18">
            <a:extLst>
              <a:ext uri="{FF2B5EF4-FFF2-40B4-BE49-F238E27FC236}">
                <a16:creationId xmlns:a16="http://schemas.microsoft.com/office/drawing/2014/main" id="{3693A2DA-C331-2B43-8A30-BC3E41499305}"/>
              </a:ext>
            </a:extLst>
          </p:cNvPr>
          <p:cNvSpPr txBox="1"/>
          <p:nvPr/>
        </p:nvSpPr>
        <p:spPr>
          <a:xfrm>
            <a:off x="2432957" y="3608352"/>
            <a:ext cx="5114798" cy="461665"/>
          </a:xfrm>
          <a:prstGeom prst="rect">
            <a:avLst/>
          </a:prstGeom>
          <a:noFill/>
        </p:spPr>
        <p:txBody>
          <a:bodyPr wrap="none" rtlCol="0">
            <a:spAutoFit/>
          </a:bodyPr>
          <a:lstStyle/>
          <a:p>
            <a:r>
              <a:rPr lang="en-US" sz="2400" dirty="0">
                <a:solidFill>
                  <a:srgbClr val="FF0000"/>
                </a:solidFill>
              </a:rPr>
              <a:t>spins shifted by odd integers are ghosts</a:t>
            </a:r>
          </a:p>
        </p:txBody>
      </p:sp>
      <p:sp>
        <p:nvSpPr>
          <p:cNvPr id="20" name="Triangle 19">
            <a:extLst>
              <a:ext uri="{FF2B5EF4-FFF2-40B4-BE49-F238E27FC236}">
                <a16:creationId xmlns:a16="http://schemas.microsoft.com/office/drawing/2014/main" id="{87F704DC-8476-B544-9929-1934866E6570}"/>
              </a:ext>
            </a:extLst>
          </p:cNvPr>
          <p:cNvSpPr/>
          <p:nvPr/>
        </p:nvSpPr>
        <p:spPr>
          <a:xfrm rot="5400000">
            <a:off x="2026507" y="3700220"/>
            <a:ext cx="123568" cy="3553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694723-745C-F443-A251-F1CCF7EB9B53}"/>
              </a:ext>
            </a:extLst>
          </p:cNvPr>
          <p:cNvSpPr txBox="1"/>
          <p:nvPr/>
        </p:nvSpPr>
        <p:spPr>
          <a:xfrm>
            <a:off x="407773" y="4205541"/>
            <a:ext cx="2064091" cy="461665"/>
          </a:xfrm>
          <a:prstGeom prst="rect">
            <a:avLst/>
          </a:prstGeom>
          <a:noFill/>
        </p:spPr>
        <p:txBody>
          <a:bodyPr wrap="none" rtlCol="0">
            <a:spAutoFit/>
          </a:bodyPr>
          <a:lstStyle/>
          <a:p>
            <a:r>
              <a:rPr lang="en-US" sz="2400" dirty="0">
                <a:solidFill>
                  <a:srgbClr val="7030A0"/>
                </a:solidFill>
              </a:rPr>
              <a:t>Will show that:</a:t>
            </a:r>
          </a:p>
        </p:txBody>
      </p:sp>
      <p:sp>
        <p:nvSpPr>
          <p:cNvPr id="22" name="TextBox 21">
            <a:extLst>
              <a:ext uri="{FF2B5EF4-FFF2-40B4-BE49-F238E27FC236}">
                <a16:creationId xmlns:a16="http://schemas.microsoft.com/office/drawing/2014/main" id="{C349D095-33F0-DD44-8516-5341CF415147}"/>
              </a:ext>
            </a:extLst>
          </p:cNvPr>
          <p:cNvSpPr txBox="1"/>
          <p:nvPr/>
        </p:nvSpPr>
        <p:spPr>
          <a:xfrm>
            <a:off x="1139556" y="4676884"/>
            <a:ext cx="10624383" cy="461665"/>
          </a:xfrm>
          <a:prstGeom prst="rect">
            <a:avLst/>
          </a:prstGeom>
          <a:noFill/>
        </p:spPr>
        <p:txBody>
          <a:bodyPr wrap="none" rtlCol="0">
            <a:spAutoFit/>
          </a:bodyPr>
          <a:lstStyle/>
          <a:p>
            <a:r>
              <a:rPr lang="en-US" sz="2400" dirty="0"/>
              <a:t>- Analytic continuation of non-minimal couplings yields amplitudes of </a:t>
            </a:r>
            <a:r>
              <a:rPr lang="en-US" sz="2400" dirty="0" err="1"/>
              <a:t>FTx</a:t>
            </a:r>
            <a:r>
              <a:rPr lang="en-US" sz="2400" dirty="0"/>
              <a:t> from FT1  </a:t>
            </a:r>
          </a:p>
        </p:txBody>
      </p:sp>
      <p:sp>
        <p:nvSpPr>
          <p:cNvPr id="23" name="TextBox 22">
            <a:extLst>
              <a:ext uri="{FF2B5EF4-FFF2-40B4-BE49-F238E27FC236}">
                <a16:creationId xmlns:a16="http://schemas.microsoft.com/office/drawing/2014/main" id="{81ECEB94-0CAA-864D-A81F-27CE8AC20495}"/>
              </a:ext>
            </a:extLst>
          </p:cNvPr>
          <p:cNvSpPr txBox="1"/>
          <p:nvPr/>
        </p:nvSpPr>
        <p:spPr>
          <a:xfrm>
            <a:off x="1139556" y="5167524"/>
            <a:ext cx="9651681" cy="461665"/>
          </a:xfrm>
          <a:prstGeom prst="rect">
            <a:avLst/>
          </a:prstGeom>
          <a:noFill/>
        </p:spPr>
        <p:txBody>
          <a:bodyPr wrap="none" rtlCol="0">
            <a:spAutoFit/>
          </a:bodyPr>
          <a:lstStyle/>
          <a:p>
            <a:r>
              <a:rPr lang="en-US" sz="2400" dirty="0"/>
              <a:t>- All lower-spin states can be decoupled by choosing non-minimal couplings </a:t>
            </a:r>
          </a:p>
        </p:txBody>
      </p:sp>
      <p:sp>
        <p:nvSpPr>
          <p:cNvPr id="24" name="TextBox 23">
            <a:extLst>
              <a:ext uri="{FF2B5EF4-FFF2-40B4-BE49-F238E27FC236}">
                <a16:creationId xmlns:a16="http://schemas.microsoft.com/office/drawing/2014/main" id="{1B77D5C2-9706-C448-9FDE-F4C641E52FE0}"/>
              </a:ext>
            </a:extLst>
          </p:cNvPr>
          <p:cNvSpPr txBox="1"/>
          <p:nvPr/>
        </p:nvSpPr>
        <p:spPr>
          <a:xfrm>
            <a:off x="1139556" y="5671274"/>
            <a:ext cx="8359468" cy="461665"/>
          </a:xfrm>
          <a:prstGeom prst="rect">
            <a:avLst/>
          </a:prstGeom>
          <a:noFill/>
        </p:spPr>
        <p:txBody>
          <a:bodyPr wrap="none" rtlCol="0">
            <a:spAutoFit/>
          </a:bodyPr>
          <a:lstStyle/>
          <a:p>
            <a:r>
              <a:rPr lang="en-US" sz="2400" dirty="0">
                <a:solidFill>
                  <a:srgbClr val="C00000"/>
                </a:solidFill>
              </a:rPr>
              <a:t>- Convenient to compute in FT1 &amp; analytically continue at the end</a:t>
            </a:r>
          </a:p>
        </p:txBody>
      </p:sp>
      <p:sp>
        <p:nvSpPr>
          <p:cNvPr id="25" name="TextBox 24">
            <a:extLst>
              <a:ext uri="{FF2B5EF4-FFF2-40B4-BE49-F238E27FC236}">
                <a16:creationId xmlns:a16="http://schemas.microsoft.com/office/drawing/2014/main" id="{BB2FBF1A-64DA-3647-85D3-B167CC39B55B}"/>
              </a:ext>
            </a:extLst>
          </p:cNvPr>
          <p:cNvSpPr txBox="1"/>
          <p:nvPr/>
        </p:nvSpPr>
        <p:spPr>
          <a:xfrm>
            <a:off x="8741760" y="2922620"/>
            <a:ext cx="3450240" cy="646331"/>
          </a:xfrm>
          <a:prstGeom prst="rect">
            <a:avLst/>
          </a:prstGeom>
          <a:noFill/>
        </p:spPr>
        <p:txBody>
          <a:bodyPr wrap="none" rtlCol="0">
            <a:spAutoFit/>
          </a:bodyPr>
          <a:lstStyle/>
          <a:p>
            <a:pPr algn="r"/>
            <a:r>
              <a:rPr lang="en-US" dirty="0">
                <a:solidFill>
                  <a:srgbClr val="FF40FF"/>
                </a:solidFill>
              </a:rPr>
              <a:t>Formally similar with continuous</a:t>
            </a:r>
          </a:p>
          <a:p>
            <a:pPr algn="r"/>
            <a:r>
              <a:rPr lang="en-US" dirty="0">
                <a:solidFill>
                  <a:srgbClr val="FF40FF"/>
                </a:solidFill>
              </a:rPr>
              <a:t>higher-spin fields of Schuster, Toro </a:t>
            </a:r>
          </a:p>
        </p:txBody>
      </p:sp>
    </p:spTree>
    <p:extLst>
      <p:ext uri="{BB962C8B-B14F-4D97-AF65-F5344CB8AC3E}">
        <p14:creationId xmlns:p14="http://schemas.microsoft.com/office/powerpoint/2010/main" val="1509014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table with text and symbols&#10;&#10;Description automatically generated">
            <a:extLst>
              <a:ext uri="{FF2B5EF4-FFF2-40B4-BE49-F238E27FC236}">
                <a16:creationId xmlns:a16="http://schemas.microsoft.com/office/drawing/2014/main" id="{ED4D4C0A-1CF3-5344-A836-1869A26EAA4B}"/>
              </a:ext>
            </a:extLst>
          </p:cNvPr>
          <p:cNvPicPr>
            <a:picLocks noChangeAspect="1"/>
          </p:cNvPicPr>
          <p:nvPr/>
        </p:nvPicPr>
        <p:blipFill>
          <a:blip r:embed="rId3"/>
          <a:stretch>
            <a:fillRect/>
          </a:stretch>
        </p:blipFill>
        <p:spPr>
          <a:xfrm>
            <a:off x="335267" y="4651378"/>
            <a:ext cx="6340387" cy="1793744"/>
          </a:xfrm>
          <a:prstGeom prst="rect">
            <a:avLst/>
          </a:prstGeom>
        </p:spPr>
      </p:pic>
      <p:pic>
        <p:nvPicPr>
          <p:cNvPr id="2" name="Picture 1">
            <a:extLst>
              <a:ext uri="{FF2B5EF4-FFF2-40B4-BE49-F238E27FC236}">
                <a16:creationId xmlns:a16="http://schemas.microsoft.com/office/drawing/2014/main" id="{9C841275-47DC-1942-B26B-7C65B2FE30EB}"/>
              </a:ext>
            </a:extLst>
          </p:cNvPr>
          <p:cNvPicPr>
            <a:picLocks noChangeAspect="1"/>
          </p:cNvPicPr>
          <p:nvPr/>
        </p:nvPicPr>
        <p:blipFill>
          <a:blip r:embed="rId4"/>
          <a:stretch>
            <a:fillRect/>
          </a:stretch>
        </p:blipFill>
        <p:spPr>
          <a:xfrm>
            <a:off x="237021" y="1321703"/>
            <a:ext cx="9677400" cy="1155700"/>
          </a:xfrm>
          <a:prstGeom prst="rect">
            <a:avLst/>
          </a:prstGeom>
        </p:spPr>
      </p:pic>
      <p:pic>
        <p:nvPicPr>
          <p:cNvPr id="5" name="Picture 4">
            <a:extLst>
              <a:ext uri="{FF2B5EF4-FFF2-40B4-BE49-F238E27FC236}">
                <a16:creationId xmlns:a16="http://schemas.microsoft.com/office/drawing/2014/main" id="{F8DECA25-0BC1-004D-8BE6-8D5C3C9B4F0E}"/>
              </a:ext>
            </a:extLst>
          </p:cNvPr>
          <p:cNvPicPr>
            <a:picLocks noChangeAspect="1"/>
          </p:cNvPicPr>
          <p:nvPr/>
        </p:nvPicPr>
        <p:blipFill>
          <a:blip r:embed="rId5"/>
          <a:stretch>
            <a:fillRect/>
          </a:stretch>
        </p:blipFill>
        <p:spPr>
          <a:xfrm>
            <a:off x="863867" y="3087704"/>
            <a:ext cx="9906000" cy="1295400"/>
          </a:xfrm>
          <a:prstGeom prst="rect">
            <a:avLst/>
          </a:prstGeom>
        </p:spPr>
      </p:pic>
      <p:sp>
        <p:nvSpPr>
          <p:cNvPr id="19" name="TextBox 18">
            <a:extLst>
              <a:ext uri="{FF2B5EF4-FFF2-40B4-BE49-F238E27FC236}">
                <a16:creationId xmlns:a16="http://schemas.microsoft.com/office/drawing/2014/main" id="{5F0E5106-49DF-4545-9273-CDB6DAF1A1F2}"/>
              </a:ext>
            </a:extLst>
          </p:cNvPr>
          <p:cNvSpPr txBox="1"/>
          <p:nvPr/>
        </p:nvSpPr>
        <p:spPr>
          <a:xfrm>
            <a:off x="237021" y="206569"/>
            <a:ext cx="3442289" cy="461665"/>
          </a:xfrm>
          <a:prstGeom prst="rect">
            <a:avLst/>
          </a:prstGeom>
          <a:noFill/>
        </p:spPr>
        <p:txBody>
          <a:bodyPr wrap="none" rtlCol="0">
            <a:spAutoFit/>
          </a:bodyPr>
          <a:lstStyle/>
          <a:p>
            <a:r>
              <a:rPr lang="en-US" sz="2400" dirty="0">
                <a:solidFill>
                  <a:srgbClr val="C00000"/>
                </a:solidFill>
              </a:rPr>
              <a:t>Non-minimal interactions:</a:t>
            </a:r>
          </a:p>
        </p:txBody>
      </p:sp>
      <p:grpSp>
        <p:nvGrpSpPr>
          <p:cNvPr id="25" name="Group 24">
            <a:extLst>
              <a:ext uri="{FF2B5EF4-FFF2-40B4-BE49-F238E27FC236}">
                <a16:creationId xmlns:a16="http://schemas.microsoft.com/office/drawing/2014/main" id="{1A41EA30-2A99-A547-B1FF-2CA25585DB66}"/>
              </a:ext>
            </a:extLst>
          </p:cNvPr>
          <p:cNvGrpSpPr/>
          <p:nvPr/>
        </p:nvGrpSpPr>
        <p:grpSpPr>
          <a:xfrm>
            <a:off x="6953488" y="4526661"/>
            <a:ext cx="5004249" cy="430887"/>
            <a:chOff x="7084194" y="4466122"/>
            <a:chExt cx="5004249" cy="430887"/>
          </a:xfrm>
        </p:grpSpPr>
        <p:sp>
          <p:nvSpPr>
            <p:cNvPr id="23" name="TextBox 22">
              <a:extLst>
                <a:ext uri="{FF2B5EF4-FFF2-40B4-BE49-F238E27FC236}">
                  <a16:creationId xmlns:a16="http://schemas.microsoft.com/office/drawing/2014/main" id="{DB294EAB-C1DF-E842-BABE-191F36F70605}"/>
                </a:ext>
              </a:extLst>
            </p:cNvPr>
            <p:cNvSpPr txBox="1"/>
            <p:nvPr/>
          </p:nvSpPr>
          <p:spPr>
            <a:xfrm>
              <a:off x="7084194" y="4466122"/>
              <a:ext cx="4453270" cy="430887"/>
            </a:xfrm>
            <a:prstGeom prst="rect">
              <a:avLst/>
            </a:prstGeom>
            <a:noFill/>
          </p:spPr>
          <p:txBody>
            <a:bodyPr wrap="none" rtlCol="0">
              <a:spAutoFit/>
            </a:bodyPr>
            <a:lstStyle/>
            <a:p>
              <a:r>
                <a:rPr lang="en-US" sz="2200" dirty="0">
                  <a:solidFill>
                    <a:srgbClr val="1600FF"/>
                  </a:solidFill>
                </a:rPr>
                <a:t>“Extra” Wilson coefficients appear at </a:t>
              </a:r>
            </a:p>
          </p:txBody>
        </p:sp>
        <p:pic>
          <p:nvPicPr>
            <p:cNvPr id="24" name="Picture 23">
              <a:extLst>
                <a:ext uri="{FF2B5EF4-FFF2-40B4-BE49-F238E27FC236}">
                  <a16:creationId xmlns:a16="http://schemas.microsoft.com/office/drawing/2014/main" id="{1F8E9235-39F5-EF4A-AF1B-B17602298766}"/>
                </a:ext>
              </a:extLst>
            </p:cNvPr>
            <p:cNvPicPr>
              <a:picLocks noChangeAspect="1"/>
            </p:cNvPicPr>
            <p:nvPr/>
          </p:nvPicPr>
          <p:blipFill>
            <a:blip r:embed="rId6"/>
            <a:stretch>
              <a:fillRect/>
            </a:stretch>
          </p:blipFill>
          <p:spPr>
            <a:xfrm>
              <a:off x="11431853" y="4532827"/>
              <a:ext cx="656590" cy="293370"/>
            </a:xfrm>
            <a:prstGeom prst="rect">
              <a:avLst/>
            </a:prstGeom>
          </p:spPr>
        </p:pic>
      </p:grpSp>
      <p:pic>
        <p:nvPicPr>
          <p:cNvPr id="27" name="Picture 26">
            <a:extLst>
              <a:ext uri="{FF2B5EF4-FFF2-40B4-BE49-F238E27FC236}">
                <a16:creationId xmlns:a16="http://schemas.microsoft.com/office/drawing/2014/main" id="{698E1A92-8E6C-D647-9CAB-321316E4AEC9}"/>
              </a:ext>
            </a:extLst>
          </p:cNvPr>
          <p:cNvPicPr>
            <a:picLocks noChangeAspect="1"/>
          </p:cNvPicPr>
          <p:nvPr/>
        </p:nvPicPr>
        <p:blipFill>
          <a:blip r:embed="rId7"/>
          <a:stretch>
            <a:fillRect/>
          </a:stretch>
        </p:blipFill>
        <p:spPr>
          <a:xfrm>
            <a:off x="6311089" y="5520562"/>
            <a:ext cx="5760720" cy="924560"/>
          </a:xfrm>
          <a:prstGeom prst="rect">
            <a:avLst/>
          </a:prstGeom>
        </p:spPr>
      </p:pic>
      <p:grpSp>
        <p:nvGrpSpPr>
          <p:cNvPr id="30" name="Group 29">
            <a:extLst>
              <a:ext uri="{FF2B5EF4-FFF2-40B4-BE49-F238E27FC236}">
                <a16:creationId xmlns:a16="http://schemas.microsoft.com/office/drawing/2014/main" id="{9A4D0610-7C96-1D4D-A0DE-D97FA40BD70F}"/>
              </a:ext>
            </a:extLst>
          </p:cNvPr>
          <p:cNvGrpSpPr/>
          <p:nvPr/>
        </p:nvGrpSpPr>
        <p:grpSpPr>
          <a:xfrm>
            <a:off x="6953488" y="4968577"/>
            <a:ext cx="3913742" cy="430887"/>
            <a:chOff x="6953488" y="5085658"/>
            <a:chExt cx="3913742" cy="430887"/>
          </a:xfrm>
        </p:grpSpPr>
        <p:sp>
          <p:nvSpPr>
            <p:cNvPr id="28" name="TextBox 27">
              <a:extLst>
                <a:ext uri="{FF2B5EF4-FFF2-40B4-BE49-F238E27FC236}">
                  <a16:creationId xmlns:a16="http://schemas.microsoft.com/office/drawing/2014/main" id="{F123125A-83A3-0C4E-9C0E-854F3A105821}"/>
                </a:ext>
              </a:extLst>
            </p:cNvPr>
            <p:cNvSpPr txBox="1"/>
            <p:nvPr/>
          </p:nvSpPr>
          <p:spPr>
            <a:xfrm>
              <a:off x="6953488" y="5085658"/>
              <a:ext cx="3439147" cy="430887"/>
            </a:xfrm>
            <a:prstGeom prst="rect">
              <a:avLst/>
            </a:prstGeom>
            <a:noFill/>
          </p:spPr>
          <p:txBody>
            <a:bodyPr wrap="none" rtlCol="0">
              <a:spAutoFit/>
            </a:bodyPr>
            <a:lstStyle/>
            <a:p>
              <a:r>
                <a:rPr lang="en-US" sz="2200" dirty="0">
                  <a:solidFill>
                    <a:srgbClr val="1600FF"/>
                  </a:solidFill>
                </a:rPr>
                <a:t>“Tidal” operators appear at  </a:t>
              </a:r>
            </a:p>
          </p:txBody>
        </p:sp>
        <p:pic>
          <p:nvPicPr>
            <p:cNvPr id="29" name="Picture 28">
              <a:extLst>
                <a:ext uri="{FF2B5EF4-FFF2-40B4-BE49-F238E27FC236}">
                  <a16:creationId xmlns:a16="http://schemas.microsoft.com/office/drawing/2014/main" id="{43AC6F5C-F3C3-B642-A15A-D6992235AC66}"/>
                </a:ext>
              </a:extLst>
            </p:cNvPr>
            <p:cNvPicPr>
              <a:picLocks noChangeAspect="1"/>
            </p:cNvPicPr>
            <p:nvPr/>
          </p:nvPicPr>
          <p:blipFill>
            <a:blip r:embed="rId8"/>
            <a:stretch>
              <a:fillRect/>
            </a:stretch>
          </p:blipFill>
          <p:spPr>
            <a:xfrm>
              <a:off x="10210640" y="5168758"/>
              <a:ext cx="656590" cy="293370"/>
            </a:xfrm>
            <a:prstGeom prst="rect">
              <a:avLst/>
            </a:prstGeom>
          </p:spPr>
        </p:pic>
      </p:grpSp>
      <p:sp>
        <p:nvSpPr>
          <p:cNvPr id="33" name="TextBox 32">
            <a:extLst>
              <a:ext uri="{FF2B5EF4-FFF2-40B4-BE49-F238E27FC236}">
                <a16:creationId xmlns:a16="http://schemas.microsoft.com/office/drawing/2014/main" id="{19A4448C-F347-354B-8C43-A3098C670B22}"/>
              </a:ext>
            </a:extLst>
          </p:cNvPr>
          <p:cNvSpPr txBox="1"/>
          <p:nvPr/>
        </p:nvSpPr>
        <p:spPr>
          <a:xfrm>
            <a:off x="574001" y="790902"/>
            <a:ext cx="2246128" cy="430887"/>
          </a:xfrm>
          <a:prstGeom prst="rect">
            <a:avLst/>
          </a:prstGeom>
          <a:noFill/>
        </p:spPr>
        <p:txBody>
          <a:bodyPr wrap="none" rtlCol="0">
            <a:spAutoFit/>
          </a:bodyPr>
          <a:lstStyle/>
          <a:p>
            <a:r>
              <a:rPr lang="en-US" sz="2200" dirty="0">
                <a:solidFill>
                  <a:srgbClr val="1600FF"/>
                </a:solidFill>
              </a:rPr>
              <a:t>… of a single field:</a:t>
            </a:r>
          </a:p>
        </p:txBody>
      </p:sp>
      <p:sp>
        <p:nvSpPr>
          <p:cNvPr id="34" name="TextBox 33">
            <a:extLst>
              <a:ext uri="{FF2B5EF4-FFF2-40B4-BE49-F238E27FC236}">
                <a16:creationId xmlns:a16="http://schemas.microsoft.com/office/drawing/2014/main" id="{56B7C2F2-26F6-4848-AEA7-D891915973A2}"/>
              </a:ext>
            </a:extLst>
          </p:cNvPr>
          <p:cNvSpPr txBox="1"/>
          <p:nvPr/>
        </p:nvSpPr>
        <p:spPr>
          <a:xfrm>
            <a:off x="574001" y="2612902"/>
            <a:ext cx="3939348" cy="430887"/>
          </a:xfrm>
          <a:prstGeom prst="rect">
            <a:avLst/>
          </a:prstGeom>
          <a:noFill/>
        </p:spPr>
        <p:txBody>
          <a:bodyPr wrap="none" rtlCol="0">
            <a:spAutoFit/>
          </a:bodyPr>
          <a:lstStyle/>
          <a:p>
            <a:r>
              <a:rPr lang="en-US" sz="2200" dirty="0">
                <a:solidFill>
                  <a:srgbClr val="1600FF"/>
                </a:solidFill>
              </a:rPr>
              <a:t>… of two fields of different spins:</a:t>
            </a:r>
          </a:p>
        </p:txBody>
      </p:sp>
      <p:grpSp>
        <p:nvGrpSpPr>
          <p:cNvPr id="4" name="Group 3">
            <a:extLst>
              <a:ext uri="{FF2B5EF4-FFF2-40B4-BE49-F238E27FC236}">
                <a16:creationId xmlns:a16="http://schemas.microsoft.com/office/drawing/2014/main" id="{6596EC44-FF71-A443-A1FA-3789D2C4B4ED}"/>
              </a:ext>
            </a:extLst>
          </p:cNvPr>
          <p:cNvGrpSpPr/>
          <p:nvPr/>
        </p:nvGrpSpPr>
        <p:grpSpPr>
          <a:xfrm>
            <a:off x="7558971" y="696943"/>
            <a:ext cx="4402489" cy="520700"/>
            <a:chOff x="7052344" y="657446"/>
            <a:chExt cx="4402489" cy="520700"/>
          </a:xfrm>
        </p:grpSpPr>
        <p:pic>
          <p:nvPicPr>
            <p:cNvPr id="26" name="Picture 25">
              <a:extLst>
                <a:ext uri="{FF2B5EF4-FFF2-40B4-BE49-F238E27FC236}">
                  <a16:creationId xmlns:a16="http://schemas.microsoft.com/office/drawing/2014/main" id="{E40C4D91-D499-5C4F-99B7-2EBC885CA123}"/>
                </a:ext>
              </a:extLst>
            </p:cNvPr>
            <p:cNvPicPr>
              <a:picLocks noChangeAspect="1"/>
            </p:cNvPicPr>
            <p:nvPr/>
          </p:nvPicPr>
          <p:blipFill>
            <a:blip r:embed="rId9"/>
            <a:stretch>
              <a:fillRect/>
            </a:stretch>
          </p:blipFill>
          <p:spPr>
            <a:xfrm>
              <a:off x="8991033" y="657446"/>
              <a:ext cx="2463800" cy="520700"/>
            </a:xfrm>
            <a:prstGeom prst="rect">
              <a:avLst/>
            </a:prstGeom>
          </p:spPr>
        </p:pic>
        <p:sp>
          <p:nvSpPr>
            <p:cNvPr id="3" name="TextBox 2">
              <a:extLst>
                <a:ext uri="{FF2B5EF4-FFF2-40B4-BE49-F238E27FC236}">
                  <a16:creationId xmlns:a16="http://schemas.microsoft.com/office/drawing/2014/main" id="{4497C777-E7EA-1F4F-A3C2-E4542D2EF837}"/>
                </a:ext>
              </a:extLst>
            </p:cNvPr>
            <p:cNvSpPr txBox="1"/>
            <p:nvPr/>
          </p:nvSpPr>
          <p:spPr>
            <a:xfrm>
              <a:off x="7052344" y="674445"/>
              <a:ext cx="1813382" cy="430887"/>
            </a:xfrm>
            <a:prstGeom prst="rect">
              <a:avLst/>
            </a:prstGeom>
            <a:noFill/>
          </p:spPr>
          <p:txBody>
            <a:bodyPr wrap="none" rtlCol="0">
              <a:spAutoFit/>
            </a:bodyPr>
            <a:lstStyle/>
            <a:p>
              <a:r>
                <a:rPr lang="en-US" sz="2200" dirty="0">
                  <a:solidFill>
                    <a:srgbClr val="0070C0"/>
                  </a:solidFill>
                </a:rPr>
                <a:t>Spin operator:</a:t>
              </a:r>
            </a:p>
          </p:txBody>
        </p:sp>
      </p:grpSp>
      <p:sp>
        <p:nvSpPr>
          <p:cNvPr id="7" name="TextBox 6">
            <a:extLst>
              <a:ext uri="{FF2B5EF4-FFF2-40B4-BE49-F238E27FC236}">
                <a16:creationId xmlns:a16="http://schemas.microsoft.com/office/drawing/2014/main" id="{92194674-8D3D-0A4B-8F5F-C73EF4E9C2C5}"/>
              </a:ext>
            </a:extLst>
          </p:cNvPr>
          <p:cNvSpPr txBox="1"/>
          <p:nvPr/>
        </p:nvSpPr>
        <p:spPr>
          <a:xfrm>
            <a:off x="9987181" y="1972526"/>
            <a:ext cx="620683" cy="461665"/>
          </a:xfrm>
          <a:prstGeom prst="rect">
            <a:avLst/>
          </a:prstGeom>
          <a:noFill/>
        </p:spPr>
        <p:txBody>
          <a:bodyPr wrap="none" rtlCol="0">
            <a:spAutoFit/>
          </a:bodyPr>
          <a:lstStyle/>
          <a:p>
            <a:r>
              <a:rPr lang="en-US" sz="2400" dirty="0">
                <a:solidFill>
                  <a:srgbClr val="011893"/>
                </a:solidFill>
              </a:rPr>
              <a:t>+ …</a:t>
            </a:r>
          </a:p>
        </p:txBody>
      </p:sp>
      <p:sp>
        <p:nvSpPr>
          <p:cNvPr id="20" name="TextBox 19">
            <a:extLst>
              <a:ext uri="{FF2B5EF4-FFF2-40B4-BE49-F238E27FC236}">
                <a16:creationId xmlns:a16="http://schemas.microsoft.com/office/drawing/2014/main" id="{43821BF7-9748-EB47-A72B-A66DAAEA2C6C}"/>
              </a:ext>
            </a:extLst>
          </p:cNvPr>
          <p:cNvSpPr txBox="1"/>
          <p:nvPr/>
        </p:nvSpPr>
        <p:spPr>
          <a:xfrm>
            <a:off x="10810752" y="3921439"/>
            <a:ext cx="620683" cy="461665"/>
          </a:xfrm>
          <a:prstGeom prst="rect">
            <a:avLst/>
          </a:prstGeom>
          <a:noFill/>
        </p:spPr>
        <p:txBody>
          <a:bodyPr wrap="none" rtlCol="0">
            <a:spAutoFit/>
          </a:bodyPr>
          <a:lstStyle/>
          <a:p>
            <a:r>
              <a:rPr lang="en-US" sz="2400" dirty="0">
                <a:solidFill>
                  <a:srgbClr val="011893"/>
                </a:solidFill>
              </a:rPr>
              <a:t>+ …</a:t>
            </a:r>
          </a:p>
        </p:txBody>
      </p:sp>
    </p:spTree>
    <p:extLst>
      <p:ext uri="{BB962C8B-B14F-4D97-AF65-F5344CB8AC3E}">
        <p14:creationId xmlns:p14="http://schemas.microsoft.com/office/powerpoint/2010/main" val="258102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23075D-6F3E-8448-BD33-3E17FF077A3C}"/>
              </a:ext>
            </a:extLst>
          </p:cNvPr>
          <p:cNvSpPr txBox="1"/>
          <p:nvPr/>
        </p:nvSpPr>
        <p:spPr>
          <a:xfrm>
            <a:off x="313151" y="513567"/>
            <a:ext cx="8039445" cy="461665"/>
          </a:xfrm>
          <a:prstGeom prst="rect">
            <a:avLst/>
          </a:prstGeom>
          <a:noFill/>
        </p:spPr>
        <p:txBody>
          <a:bodyPr wrap="none" rtlCol="0">
            <a:spAutoFit/>
          </a:bodyPr>
          <a:lstStyle/>
          <a:p>
            <a:r>
              <a:rPr lang="en-US" sz="2400" dirty="0">
                <a:solidFill>
                  <a:srgbClr val="1600FF"/>
                </a:solidFill>
              </a:rPr>
              <a:t>A digression – standard scattering theory and amplitudes in FT3</a:t>
            </a:r>
          </a:p>
        </p:txBody>
      </p:sp>
      <p:pic>
        <p:nvPicPr>
          <p:cNvPr id="5" name="Picture 4">
            <a:extLst>
              <a:ext uri="{FF2B5EF4-FFF2-40B4-BE49-F238E27FC236}">
                <a16:creationId xmlns:a16="http://schemas.microsoft.com/office/drawing/2014/main" id="{89E5776C-0E02-6846-88B6-0225418BADAC}"/>
              </a:ext>
            </a:extLst>
          </p:cNvPr>
          <p:cNvPicPr>
            <a:picLocks noChangeAspect="1"/>
          </p:cNvPicPr>
          <p:nvPr/>
        </p:nvPicPr>
        <p:blipFill>
          <a:blip r:embed="rId3"/>
          <a:stretch>
            <a:fillRect/>
          </a:stretch>
        </p:blipFill>
        <p:spPr>
          <a:xfrm>
            <a:off x="1448145" y="1393031"/>
            <a:ext cx="5092700" cy="342900"/>
          </a:xfrm>
          <a:prstGeom prst="rect">
            <a:avLst/>
          </a:prstGeom>
        </p:spPr>
      </p:pic>
      <p:pic>
        <p:nvPicPr>
          <p:cNvPr id="6" name="Picture 5">
            <a:extLst>
              <a:ext uri="{FF2B5EF4-FFF2-40B4-BE49-F238E27FC236}">
                <a16:creationId xmlns:a16="http://schemas.microsoft.com/office/drawing/2014/main" id="{032B2F99-763F-EA43-8F5A-F4602D235A2E}"/>
              </a:ext>
            </a:extLst>
          </p:cNvPr>
          <p:cNvPicPr>
            <a:picLocks noChangeAspect="1"/>
          </p:cNvPicPr>
          <p:nvPr/>
        </p:nvPicPr>
        <p:blipFill>
          <a:blip r:embed="rId4"/>
          <a:stretch>
            <a:fillRect/>
          </a:stretch>
        </p:blipFill>
        <p:spPr>
          <a:xfrm>
            <a:off x="7889391" y="1389899"/>
            <a:ext cx="1816100" cy="342900"/>
          </a:xfrm>
          <a:prstGeom prst="rect">
            <a:avLst/>
          </a:prstGeom>
        </p:spPr>
      </p:pic>
      <p:cxnSp>
        <p:nvCxnSpPr>
          <p:cNvPr id="9" name="Straight Arrow Connector 8">
            <a:extLst>
              <a:ext uri="{FF2B5EF4-FFF2-40B4-BE49-F238E27FC236}">
                <a16:creationId xmlns:a16="http://schemas.microsoft.com/office/drawing/2014/main" id="{9B18C8CA-5315-E84C-B9B9-0B9E84C6CF64}"/>
              </a:ext>
            </a:extLst>
          </p:cNvPr>
          <p:cNvCxnSpPr>
            <a:cxnSpLocks/>
          </p:cNvCxnSpPr>
          <p:nvPr/>
        </p:nvCxnSpPr>
        <p:spPr>
          <a:xfrm flipV="1">
            <a:off x="7559629" y="1830659"/>
            <a:ext cx="676405" cy="452734"/>
          </a:xfrm>
          <a:prstGeom prst="straightConnector1">
            <a:avLst/>
          </a:prstGeom>
          <a:ln w="2540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27EF197-43F6-D14A-BDCF-AC56E2B53B0D}"/>
              </a:ext>
            </a:extLst>
          </p:cNvPr>
          <p:cNvCxnSpPr>
            <a:cxnSpLocks/>
          </p:cNvCxnSpPr>
          <p:nvPr/>
        </p:nvCxnSpPr>
        <p:spPr>
          <a:xfrm flipV="1">
            <a:off x="7672363" y="1830659"/>
            <a:ext cx="1267217" cy="452734"/>
          </a:xfrm>
          <a:prstGeom prst="straightConnector1">
            <a:avLst/>
          </a:prstGeom>
          <a:ln w="2540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F68112-776A-684C-8B71-1F067D073587}"/>
              </a:ext>
            </a:extLst>
          </p:cNvPr>
          <p:cNvCxnSpPr>
            <a:cxnSpLocks/>
            <a:stCxn id="17" idx="1"/>
          </p:cNvCxnSpPr>
          <p:nvPr/>
        </p:nvCxnSpPr>
        <p:spPr>
          <a:xfrm flipH="1" flipV="1">
            <a:off x="3994497" y="1830659"/>
            <a:ext cx="1221169" cy="511906"/>
          </a:xfrm>
          <a:prstGeom prst="straightConnector1">
            <a:avLst/>
          </a:prstGeom>
          <a:ln w="2540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D7AC619-A6E6-1D4B-A6DF-A76088A88631}"/>
              </a:ext>
            </a:extLst>
          </p:cNvPr>
          <p:cNvSpPr txBox="1"/>
          <p:nvPr/>
        </p:nvSpPr>
        <p:spPr>
          <a:xfrm>
            <a:off x="5215666" y="1957844"/>
            <a:ext cx="2203937" cy="769441"/>
          </a:xfrm>
          <a:prstGeom prst="rect">
            <a:avLst/>
          </a:prstGeom>
          <a:noFill/>
        </p:spPr>
        <p:txBody>
          <a:bodyPr wrap="none" rtlCol="0">
            <a:spAutoFit/>
          </a:bodyPr>
          <a:lstStyle/>
          <a:p>
            <a:pPr algn="ctr"/>
            <a:r>
              <a:rPr lang="en-US" sz="2200" dirty="0">
                <a:solidFill>
                  <a:srgbClr val="008F00"/>
                </a:solidFill>
              </a:rPr>
              <a:t> little-group label </a:t>
            </a:r>
          </a:p>
          <a:p>
            <a:pPr algn="ctr"/>
            <a:r>
              <a:rPr lang="en-US" sz="2200" dirty="0">
                <a:solidFill>
                  <a:srgbClr val="008F00"/>
                </a:solidFill>
              </a:rPr>
              <a:t>suppressed in    </a:t>
            </a:r>
            <a:endParaRPr lang="en-US" sz="2200" dirty="0">
              <a:solidFill>
                <a:srgbClr val="008F00"/>
              </a:solidFill>
              <a:latin typeface="Lucida Calligraphy" panose="03010101010101010101" pitchFamily="66" charset="77"/>
            </a:endParaRPr>
          </a:p>
        </p:txBody>
      </p:sp>
      <p:grpSp>
        <p:nvGrpSpPr>
          <p:cNvPr id="36" name="Group 35">
            <a:extLst>
              <a:ext uri="{FF2B5EF4-FFF2-40B4-BE49-F238E27FC236}">
                <a16:creationId xmlns:a16="http://schemas.microsoft.com/office/drawing/2014/main" id="{26CBDB05-3B58-0141-B3DF-D6C61961641C}"/>
              </a:ext>
            </a:extLst>
          </p:cNvPr>
          <p:cNvGrpSpPr/>
          <p:nvPr/>
        </p:nvGrpSpPr>
        <p:grpSpPr>
          <a:xfrm>
            <a:off x="313151" y="2893086"/>
            <a:ext cx="11165012" cy="461665"/>
            <a:chOff x="313151" y="3429000"/>
            <a:chExt cx="11165012" cy="461665"/>
          </a:xfrm>
        </p:grpSpPr>
        <p:sp>
          <p:nvSpPr>
            <p:cNvPr id="30" name="TextBox 29">
              <a:extLst>
                <a:ext uri="{FF2B5EF4-FFF2-40B4-BE49-F238E27FC236}">
                  <a16:creationId xmlns:a16="http://schemas.microsoft.com/office/drawing/2014/main" id="{CCCA0889-53B8-5D45-A643-4ECCC06ED671}"/>
                </a:ext>
              </a:extLst>
            </p:cNvPr>
            <p:cNvSpPr txBox="1"/>
            <p:nvPr/>
          </p:nvSpPr>
          <p:spPr>
            <a:xfrm>
              <a:off x="313151" y="3429000"/>
              <a:ext cx="8597418" cy="461665"/>
            </a:xfrm>
            <a:prstGeom prst="rect">
              <a:avLst/>
            </a:prstGeom>
            <a:noFill/>
          </p:spPr>
          <p:txBody>
            <a:bodyPr wrap="none" rtlCol="0">
              <a:spAutoFit/>
            </a:bodyPr>
            <a:lstStyle/>
            <a:p>
              <a:r>
                <a:rPr lang="en-US" sz="2400" dirty="0">
                  <a:solidFill>
                    <a:srgbClr val="1600FF"/>
                  </a:solidFill>
                </a:rPr>
                <a:t>LSZ reduction: </a:t>
              </a:r>
              <a:r>
                <a:rPr lang="en-US" sz="2200" dirty="0">
                  <a:solidFill>
                    <a:srgbClr val="002060"/>
                  </a:solidFill>
                </a:rPr>
                <a:t>quantum amplitudes                   </a:t>
              </a:r>
              <a:r>
                <a:rPr lang="en-US" sz="2400" dirty="0">
                  <a:solidFill>
                    <a:srgbClr val="002060"/>
                  </a:solidFill>
                </a:rPr>
                <a:t>correlation functions of </a:t>
              </a:r>
            </a:p>
          </p:txBody>
        </p:sp>
        <p:pic>
          <p:nvPicPr>
            <p:cNvPr id="35" name="Picture 34">
              <a:extLst>
                <a:ext uri="{FF2B5EF4-FFF2-40B4-BE49-F238E27FC236}">
                  <a16:creationId xmlns:a16="http://schemas.microsoft.com/office/drawing/2014/main" id="{BF39FE45-2C33-AD4A-81FD-19AAC2D82946}"/>
                </a:ext>
              </a:extLst>
            </p:cNvPr>
            <p:cNvPicPr>
              <a:picLocks noChangeAspect="1"/>
            </p:cNvPicPr>
            <p:nvPr/>
          </p:nvPicPr>
          <p:blipFill>
            <a:blip r:embed="rId5"/>
            <a:stretch>
              <a:fillRect/>
            </a:stretch>
          </p:blipFill>
          <p:spPr>
            <a:xfrm>
              <a:off x="8773063" y="3494732"/>
              <a:ext cx="2705100" cy="330200"/>
            </a:xfrm>
            <a:prstGeom prst="rect">
              <a:avLst/>
            </a:prstGeom>
          </p:spPr>
        </p:pic>
      </p:grpSp>
      <p:sp>
        <p:nvSpPr>
          <p:cNvPr id="37" name="TextBox 36">
            <a:extLst>
              <a:ext uri="{FF2B5EF4-FFF2-40B4-BE49-F238E27FC236}">
                <a16:creationId xmlns:a16="http://schemas.microsoft.com/office/drawing/2014/main" id="{686DD882-70E7-E548-A21F-3B4E37EBEC13}"/>
              </a:ext>
            </a:extLst>
          </p:cNvPr>
          <p:cNvSpPr txBox="1"/>
          <p:nvPr/>
        </p:nvSpPr>
        <p:spPr>
          <a:xfrm>
            <a:off x="313151" y="3519852"/>
            <a:ext cx="6068136" cy="461665"/>
          </a:xfrm>
          <a:prstGeom prst="rect">
            <a:avLst/>
          </a:prstGeom>
          <a:noFill/>
        </p:spPr>
        <p:txBody>
          <a:bodyPr wrap="none" rtlCol="0">
            <a:spAutoFit/>
          </a:bodyPr>
          <a:lstStyle/>
          <a:p>
            <a:r>
              <a:rPr lang="en-US" sz="2400" dirty="0">
                <a:solidFill>
                  <a:srgbClr val="1600FF"/>
                </a:solidFill>
              </a:rPr>
              <a:t>Classically, there is no penalty to consider, e.g.  </a:t>
            </a:r>
            <a:endParaRPr lang="en-US" sz="2400" dirty="0">
              <a:solidFill>
                <a:srgbClr val="002060"/>
              </a:solidFill>
            </a:endParaRPr>
          </a:p>
        </p:txBody>
      </p:sp>
      <p:cxnSp>
        <p:nvCxnSpPr>
          <p:cNvPr id="39" name="Straight Arrow Connector 38">
            <a:extLst>
              <a:ext uri="{FF2B5EF4-FFF2-40B4-BE49-F238E27FC236}">
                <a16:creationId xmlns:a16="http://schemas.microsoft.com/office/drawing/2014/main" id="{1F32B09D-B575-F14F-8ED3-F53B70979D23}"/>
              </a:ext>
            </a:extLst>
          </p:cNvPr>
          <p:cNvCxnSpPr/>
          <p:nvPr/>
        </p:nvCxnSpPr>
        <p:spPr>
          <a:xfrm>
            <a:off x="4737120" y="3148970"/>
            <a:ext cx="887066" cy="0"/>
          </a:xfrm>
          <a:prstGeom prst="straightConnector1">
            <a:avLst/>
          </a:prstGeom>
          <a:ln w="25400">
            <a:solidFill>
              <a:srgbClr val="002060"/>
            </a:solidFill>
            <a:headEnd type="triangle" w="med" len="lg"/>
            <a:tailEnd type="stealth" w="med" len="lg"/>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310A844-0E59-414A-AA40-85D2A4C7F5E7}"/>
              </a:ext>
            </a:extLst>
          </p:cNvPr>
          <p:cNvPicPr>
            <a:picLocks noChangeAspect="1"/>
          </p:cNvPicPr>
          <p:nvPr/>
        </p:nvPicPr>
        <p:blipFill>
          <a:blip r:embed="rId6"/>
          <a:stretch>
            <a:fillRect/>
          </a:stretch>
        </p:blipFill>
        <p:spPr>
          <a:xfrm>
            <a:off x="7015269" y="2397162"/>
            <a:ext cx="228600" cy="215900"/>
          </a:xfrm>
          <a:prstGeom prst="rect">
            <a:avLst/>
          </a:prstGeom>
        </p:spPr>
      </p:pic>
      <p:cxnSp>
        <p:nvCxnSpPr>
          <p:cNvPr id="43" name="Straight Arrow Connector 42">
            <a:extLst>
              <a:ext uri="{FF2B5EF4-FFF2-40B4-BE49-F238E27FC236}">
                <a16:creationId xmlns:a16="http://schemas.microsoft.com/office/drawing/2014/main" id="{27EC0117-2066-6841-AF15-D93B9325EB23}"/>
              </a:ext>
            </a:extLst>
          </p:cNvPr>
          <p:cNvCxnSpPr>
            <a:cxnSpLocks/>
          </p:cNvCxnSpPr>
          <p:nvPr/>
        </p:nvCxnSpPr>
        <p:spPr>
          <a:xfrm flipH="1" flipV="1">
            <a:off x="8012194" y="3981517"/>
            <a:ext cx="715288" cy="251086"/>
          </a:xfrm>
          <a:prstGeom prst="straightConnector1">
            <a:avLst/>
          </a:prstGeom>
          <a:ln w="2540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84E4884-760E-6B41-B24F-A48A70322F20}"/>
              </a:ext>
            </a:extLst>
          </p:cNvPr>
          <p:cNvSpPr txBox="1"/>
          <p:nvPr/>
        </p:nvSpPr>
        <p:spPr>
          <a:xfrm>
            <a:off x="8758449" y="4023210"/>
            <a:ext cx="3271537" cy="400110"/>
          </a:xfrm>
          <a:prstGeom prst="rect">
            <a:avLst/>
          </a:prstGeom>
          <a:noFill/>
        </p:spPr>
        <p:txBody>
          <a:bodyPr wrap="none" rtlCol="0">
            <a:spAutoFit/>
          </a:bodyPr>
          <a:lstStyle/>
          <a:p>
            <a:r>
              <a:rPr lang="en-US" sz="2000" dirty="0">
                <a:solidFill>
                  <a:srgbClr val="008F00"/>
                </a:solidFill>
              </a:rPr>
              <a:t>constrained by normalization </a:t>
            </a:r>
          </a:p>
        </p:txBody>
      </p:sp>
      <p:sp>
        <p:nvSpPr>
          <p:cNvPr id="47" name="TextBox 46">
            <a:extLst>
              <a:ext uri="{FF2B5EF4-FFF2-40B4-BE49-F238E27FC236}">
                <a16:creationId xmlns:a16="http://schemas.microsoft.com/office/drawing/2014/main" id="{1B61E482-7A25-534E-B820-7F6EF9369E05}"/>
              </a:ext>
            </a:extLst>
          </p:cNvPr>
          <p:cNvSpPr txBox="1"/>
          <p:nvPr/>
        </p:nvSpPr>
        <p:spPr>
          <a:xfrm>
            <a:off x="1315233" y="4951891"/>
            <a:ext cx="1062022" cy="430887"/>
          </a:xfrm>
          <a:prstGeom prst="rect">
            <a:avLst/>
          </a:prstGeom>
          <a:noFill/>
        </p:spPr>
        <p:txBody>
          <a:bodyPr wrap="none" rtlCol="0">
            <a:spAutoFit/>
          </a:bodyPr>
          <a:lstStyle/>
          <a:p>
            <a:r>
              <a:rPr lang="en-US" sz="2200" dirty="0">
                <a:solidFill>
                  <a:srgbClr val="002060"/>
                </a:solidFill>
              </a:rPr>
              <a:t>for FT3:</a:t>
            </a:r>
          </a:p>
        </p:txBody>
      </p:sp>
      <p:sp>
        <p:nvSpPr>
          <p:cNvPr id="49" name="TextBox 48">
            <a:extLst>
              <a:ext uri="{FF2B5EF4-FFF2-40B4-BE49-F238E27FC236}">
                <a16:creationId xmlns:a16="http://schemas.microsoft.com/office/drawing/2014/main" id="{12F944C2-C7E3-A34E-BBCA-37D983D1D837}"/>
              </a:ext>
            </a:extLst>
          </p:cNvPr>
          <p:cNvSpPr txBox="1"/>
          <p:nvPr/>
        </p:nvSpPr>
        <p:spPr>
          <a:xfrm>
            <a:off x="1328763" y="5811874"/>
            <a:ext cx="2096984" cy="430887"/>
          </a:xfrm>
          <a:prstGeom prst="rect">
            <a:avLst/>
          </a:prstGeom>
          <a:noFill/>
        </p:spPr>
        <p:txBody>
          <a:bodyPr wrap="none" rtlCol="0">
            <a:spAutoFit/>
          </a:bodyPr>
          <a:lstStyle/>
          <a:p>
            <a:r>
              <a:rPr lang="en-US" sz="2200" dirty="0">
                <a:solidFill>
                  <a:srgbClr val="002060"/>
                </a:solidFill>
              </a:rPr>
              <a:t>we will consider:</a:t>
            </a:r>
          </a:p>
        </p:txBody>
      </p:sp>
      <p:sp>
        <p:nvSpPr>
          <p:cNvPr id="50" name="TextBox 49">
            <a:extLst>
              <a:ext uri="{FF2B5EF4-FFF2-40B4-BE49-F238E27FC236}">
                <a16:creationId xmlns:a16="http://schemas.microsoft.com/office/drawing/2014/main" id="{ACF24271-6EFF-2449-9AC0-385E14B40584}"/>
              </a:ext>
            </a:extLst>
          </p:cNvPr>
          <p:cNvSpPr txBox="1"/>
          <p:nvPr/>
        </p:nvSpPr>
        <p:spPr>
          <a:xfrm>
            <a:off x="3920647" y="5596431"/>
            <a:ext cx="1128835" cy="430887"/>
          </a:xfrm>
          <a:prstGeom prst="rect">
            <a:avLst/>
          </a:prstGeom>
          <a:noFill/>
        </p:spPr>
        <p:txBody>
          <a:bodyPr wrap="none" rtlCol="0">
            <a:spAutoFit/>
          </a:bodyPr>
          <a:lstStyle/>
          <a:p>
            <a:r>
              <a:rPr lang="en-US" sz="2200" dirty="0"/>
              <a:t>1. spin-</a:t>
            </a:r>
            <a:r>
              <a:rPr lang="en-US" sz="2200" i="1" dirty="0"/>
              <a:t>s</a:t>
            </a:r>
          </a:p>
        </p:txBody>
      </p:sp>
      <p:sp>
        <p:nvSpPr>
          <p:cNvPr id="51" name="TextBox 50">
            <a:extLst>
              <a:ext uri="{FF2B5EF4-FFF2-40B4-BE49-F238E27FC236}">
                <a16:creationId xmlns:a16="http://schemas.microsoft.com/office/drawing/2014/main" id="{6D1E78DA-DCB7-9E44-AE72-32FD096DEC65}"/>
              </a:ext>
            </a:extLst>
          </p:cNvPr>
          <p:cNvSpPr txBox="1"/>
          <p:nvPr/>
        </p:nvSpPr>
        <p:spPr>
          <a:xfrm>
            <a:off x="3920647" y="6118797"/>
            <a:ext cx="1554528" cy="430887"/>
          </a:xfrm>
          <a:prstGeom prst="rect">
            <a:avLst/>
          </a:prstGeom>
          <a:noFill/>
        </p:spPr>
        <p:txBody>
          <a:bodyPr wrap="none" rtlCol="0">
            <a:spAutoFit/>
          </a:bodyPr>
          <a:lstStyle/>
          <a:p>
            <a:r>
              <a:rPr lang="en-US" sz="2200" dirty="0"/>
              <a:t>2. indefinite</a:t>
            </a:r>
          </a:p>
        </p:txBody>
      </p:sp>
      <p:pic>
        <p:nvPicPr>
          <p:cNvPr id="56" name="Picture 55">
            <a:extLst>
              <a:ext uri="{FF2B5EF4-FFF2-40B4-BE49-F238E27FC236}">
                <a16:creationId xmlns:a16="http://schemas.microsoft.com/office/drawing/2014/main" id="{D67F2EFD-2CC2-1348-B85B-111A803032CB}"/>
              </a:ext>
            </a:extLst>
          </p:cNvPr>
          <p:cNvPicPr>
            <a:picLocks noChangeAspect="1"/>
          </p:cNvPicPr>
          <p:nvPr/>
        </p:nvPicPr>
        <p:blipFill>
          <a:blip r:embed="rId7"/>
          <a:stretch>
            <a:fillRect/>
          </a:stretch>
        </p:blipFill>
        <p:spPr>
          <a:xfrm>
            <a:off x="6265944" y="3582115"/>
            <a:ext cx="3492500" cy="622300"/>
          </a:xfrm>
          <a:prstGeom prst="rect">
            <a:avLst/>
          </a:prstGeom>
        </p:spPr>
      </p:pic>
      <p:pic>
        <p:nvPicPr>
          <p:cNvPr id="58" name="Picture 57">
            <a:extLst>
              <a:ext uri="{FF2B5EF4-FFF2-40B4-BE49-F238E27FC236}">
                <a16:creationId xmlns:a16="http://schemas.microsoft.com/office/drawing/2014/main" id="{CFB34405-14B4-D043-B939-8FCF400784B7}"/>
              </a:ext>
            </a:extLst>
          </p:cNvPr>
          <p:cNvPicPr>
            <a:picLocks noChangeAspect="1"/>
          </p:cNvPicPr>
          <p:nvPr/>
        </p:nvPicPr>
        <p:blipFill>
          <a:blip r:embed="rId8"/>
          <a:stretch>
            <a:fillRect/>
          </a:stretch>
        </p:blipFill>
        <p:spPr>
          <a:xfrm>
            <a:off x="2474586" y="4980045"/>
            <a:ext cx="6299200" cy="330200"/>
          </a:xfrm>
          <a:prstGeom prst="rect">
            <a:avLst/>
          </a:prstGeom>
        </p:spPr>
      </p:pic>
      <p:pic>
        <p:nvPicPr>
          <p:cNvPr id="61" name="Picture 60">
            <a:extLst>
              <a:ext uri="{FF2B5EF4-FFF2-40B4-BE49-F238E27FC236}">
                <a16:creationId xmlns:a16="http://schemas.microsoft.com/office/drawing/2014/main" id="{008ABA40-7520-C743-8120-C8E278D7C2CC}"/>
              </a:ext>
            </a:extLst>
          </p:cNvPr>
          <p:cNvPicPr>
            <a:picLocks noChangeAspect="1"/>
          </p:cNvPicPr>
          <p:nvPr/>
        </p:nvPicPr>
        <p:blipFill>
          <a:blip r:embed="rId9"/>
          <a:stretch>
            <a:fillRect/>
          </a:stretch>
        </p:blipFill>
        <p:spPr>
          <a:xfrm>
            <a:off x="5694512" y="6175490"/>
            <a:ext cx="3238500" cy="317500"/>
          </a:xfrm>
          <a:prstGeom prst="rect">
            <a:avLst/>
          </a:prstGeom>
        </p:spPr>
      </p:pic>
      <p:pic>
        <p:nvPicPr>
          <p:cNvPr id="62" name="Picture 61">
            <a:extLst>
              <a:ext uri="{FF2B5EF4-FFF2-40B4-BE49-F238E27FC236}">
                <a16:creationId xmlns:a16="http://schemas.microsoft.com/office/drawing/2014/main" id="{C15CCDD0-6A06-8D4E-AB17-3DF71F23EC60}"/>
              </a:ext>
            </a:extLst>
          </p:cNvPr>
          <p:cNvPicPr>
            <a:picLocks noChangeAspect="1"/>
          </p:cNvPicPr>
          <p:nvPr/>
        </p:nvPicPr>
        <p:blipFill>
          <a:blip r:embed="rId10"/>
          <a:stretch>
            <a:fillRect/>
          </a:stretch>
        </p:blipFill>
        <p:spPr>
          <a:xfrm>
            <a:off x="5703520" y="5684874"/>
            <a:ext cx="2247900" cy="254000"/>
          </a:xfrm>
          <a:prstGeom prst="rect">
            <a:avLst/>
          </a:prstGeom>
        </p:spPr>
      </p:pic>
      <p:cxnSp>
        <p:nvCxnSpPr>
          <p:cNvPr id="25" name="Straight Arrow Connector 24">
            <a:extLst>
              <a:ext uri="{FF2B5EF4-FFF2-40B4-BE49-F238E27FC236}">
                <a16:creationId xmlns:a16="http://schemas.microsoft.com/office/drawing/2014/main" id="{183A9713-43D2-2E4C-BC82-15DCB2430C26}"/>
              </a:ext>
            </a:extLst>
          </p:cNvPr>
          <p:cNvCxnSpPr>
            <a:cxnSpLocks/>
            <a:stCxn id="26" idx="1"/>
          </p:cNvCxnSpPr>
          <p:nvPr/>
        </p:nvCxnSpPr>
        <p:spPr>
          <a:xfrm flipH="1" flipV="1">
            <a:off x="7061959" y="3972654"/>
            <a:ext cx="715288" cy="539252"/>
          </a:xfrm>
          <a:prstGeom prst="straightConnector1">
            <a:avLst/>
          </a:prstGeom>
          <a:ln w="2540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EAF4792-9F4B-3D4D-9D6C-C42FB9C31857}"/>
              </a:ext>
            </a:extLst>
          </p:cNvPr>
          <p:cNvSpPr txBox="1"/>
          <p:nvPr/>
        </p:nvSpPr>
        <p:spPr>
          <a:xfrm>
            <a:off x="7777247" y="4311851"/>
            <a:ext cx="2939523" cy="400110"/>
          </a:xfrm>
          <a:prstGeom prst="rect">
            <a:avLst/>
          </a:prstGeom>
          <a:noFill/>
        </p:spPr>
        <p:txBody>
          <a:bodyPr wrap="none" rtlCol="0">
            <a:spAutoFit/>
          </a:bodyPr>
          <a:lstStyle/>
          <a:p>
            <a:r>
              <a:rPr lang="en-US" sz="2000" dirty="0">
                <a:solidFill>
                  <a:srgbClr val="008F00"/>
                </a:solidFill>
              </a:rPr>
              <a:t>mass equality is important</a:t>
            </a:r>
          </a:p>
        </p:txBody>
      </p:sp>
    </p:spTree>
    <p:extLst>
      <p:ext uri="{BB962C8B-B14F-4D97-AF65-F5344CB8AC3E}">
        <p14:creationId xmlns:p14="http://schemas.microsoft.com/office/powerpoint/2010/main" val="266972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1251C-5B50-6E45-A642-E10432B1BC63}"/>
              </a:ext>
            </a:extLst>
          </p:cNvPr>
          <p:cNvSpPr txBox="1"/>
          <p:nvPr/>
        </p:nvSpPr>
        <p:spPr>
          <a:xfrm>
            <a:off x="513567" y="237995"/>
            <a:ext cx="5287281" cy="461665"/>
          </a:xfrm>
          <a:prstGeom prst="rect">
            <a:avLst/>
          </a:prstGeom>
          <a:noFill/>
        </p:spPr>
        <p:txBody>
          <a:bodyPr wrap="none" rtlCol="0">
            <a:spAutoFit/>
          </a:bodyPr>
          <a:lstStyle/>
          <a:p>
            <a:r>
              <a:rPr lang="en-US" sz="2400" dirty="0">
                <a:solidFill>
                  <a:srgbClr val="C00000"/>
                </a:solidFill>
              </a:rPr>
              <a:t>Why these field theories and not others?</a:t>
            </a:r>
          </a:p>
        </p:txBody>
      </p:sp>
      <p:sp>
        <p:nvSpPr>
          <p:cNvPr id="6" name="TextBox 5">
            <a:extLst>
              <a:ext uri="{FF2B5EF4-FFF2-40B4-BE49-F238E27FC236}">
                <a16:creationId xmlns:a16="http://schemas.microsoft.com/office/drawing/2014/main" id="{D174E535-C0C1-4149-9563-588BDC1DC9ED}"/>
              </a:ext>
            </a:extLst>
          </p:cNvPr>
          <p:cNvSpPr txBox="1"/>
          <p:nvPr/>
        </p:nvSpPr>
        <p:spPr>
          <a:xfrm>
            <a:off x="513567" y="5497195"/>
            <a:ext cx="12103826" cy="461665"/>
          </a:xfrm>
          <a:prstGeom prst="rect">
            <a:avLst/>
          </a:prstGeom>
          <a:noFill/>
        </p:spPr>
        <p:txBody>
          <a:bodyPr wrap="none" rtlCol="0">
            <a:spAutoFit/>
          </a:bodyPr>
          <a:lstStyle/>
          <a:p>
            <a:r>
              <a:rPr lang="en-US" sz="2300" dirty="0"/>
              <a:t>- FT1 w/ generic external state is related with a worldline theory with unconstrained spin tensor</a:t>
            </a:r>
          </a:p>
        </p:txBody>
      </p:sp>
      <p:sp>
        <p:nvSpPr>
          <p:cNvPr id="18" name="TextBox 17">
            <a:extLst>
              <a:ext uri="{FF2B5EF4-FFF2-40B4-BE49-F238E27FC236}">
                <a16:creationId xmlns:a16="http://schemas.microsoft.com/office/drawing/2014/main" id="{AE2F0ED4-3EE5-E347-B927-AC11CC0A523B}"/>
              </a:ext>
            </a:extLst>
          </p:cNvPr>
          <p:cNvSpPr txBox="1"/>
          <p:nvPr/>
        </p:nvSpPr>
        <p:spPr>
          <a:xfrm>
            <a:off x="488514" y="875879"/>
            <a:ext cx="5891421" cy="430887"/>
          </a:xfrm>
          <a:prstGeom prst="rect">
            <a:avLst/>
          </a:prstGeom>
          <a:noFill/>
        </p:spPr>
        <p:txBody>
          <a:bodyPr wrap="none" rtlCol="0">
            <a:spAutoFit/>
          </a:bodyPr>
          <a:lstStyle/>
          <a:p>
            <a:r>
              <a:rPr lang="en-US" sz="2200" dirty="0"/>
              <a:t>- Understand effect of extra states (FT2 vs. others)</a:t>
            </a:r>
          </a:p>
        </p:txBody>
      </p:sp>
      <p:sp>
        <p:nvSpPr>
          <p:cNvPr id="19" name="TextBox 18">
            <a:extLst>
              <a:ext uri="{FF2B5EF4-FFF2-40B4-BE49-F238E27FC236}">
                <a16:creationId xmlns:a16="http://schemas.microsoft.com/office/drawing/2014/main" id="{78516C00-DDA1-F340-AEF3-BE7628EF8F8D}"/>
              </a:ext>
            </a:extLst>
          </p:cNvPr>
          <p:cNvSpPr txBox="1"/>
          <p:nvPr/>
        </p:nvSpPr>
        <p:spPr>
          <a:xfrm>
            <a:off x="488514" y="1504385"/>
            <a:ext cx="9709709" cy="430887"/>
          </a:xfrm>
          <a:prstGeom prst="rect">
            <a:avLst/>
          </a:prstGeom>
          <a:noFill/>
        </p:spPr>
        <p:txBody>
          <a:bodyPr wrap="none" rtlCol="0">
            <a:spAutoFit/>
          </a:bodyPr>
          <a:lstStyle/>
          <a:p>
            <a:r>
              <a:rPr lang="en-US" sz="2200" dirty="0"/>
              <a:t>- Understand consequences of the unphysical nature of the lower-spin states of FT1</a:t>
            </a:r>
          </a:p>
        </p:txBody>
      </p:sp>
      <p:sp>
        <p:nvSpPr>
          <p:cNvPr id="9" name="TextBox 8">
            <a:extLst>
              <a:ext uri="{FF2B5EF4-FFF2-40B4-BE49-F238E27FC236}">
                <a16:creationId xmlns:a16="http://schemas.microsoft.com/office/drawing/2014/main" id="{56052D7F-29F1-A44E-A72C-3AFA6AEA1119}"/>
              </a:ext>
            </a:extLst>
          </p:cNvPr>
          <p:cNvSpPr txBox="1"/>
          <p:nvPr/>
        </p:nvSpPr>
        <p:spPr>
          <a:xfrm>
            <a:off x="10068893" y="1500337"/>
            <a:ext cx="1610121" cy="430887"/>
          </a:xfrm>
          <a:prstGeom prst="rect">
            <a:avLst/>
          </a:prstGeom>
          <a:noFill/>
        </p:spPr>
        <p:txBody>
          <a:bodyPr wrap="none" rtlCol="0">
            <a:spAutoFit/>
          </a:bodyPr>
          <a:lstStyle/>
          <a:p>
            <a:r>
              <a:rPr lang="en-US" sz="2200" dirty="0"/>
              <a:t>(FT1 vs. FT3)</a:t>
            </a:r>
          </a:p>
        </p:txBody>
      </p:sp>
      <p:sp>
        <p:nvSpPr>
          <p:cNvPr id="10" name="TextBox 9">
            <a:extLst>
              <a:ext uri="{FF2B5EF4-FFF2-40B4-BE49-F238E27FC236}">
                <a16:creationId xmlns:a16="http://schemas.microsoft.com/office/drawing/2014/main" id="{A90B1ACE-67E4-DE42-981C-674F19D1B028}"/>
              </a:ext>
            </a:extLst>
          </p:cNvPr>
          <p:cNvSpPr txBox="1"/>
          <p:nvPr/>
        </p:nvSpPr>
        <p:spPr>
          <a:xfrm>
            <a:off x="4063709" y="3203574"/>
            <a:ext cx="1103828" cy="830997"/>
          </a:xfrm>
          <a:prstGeom prst="rect">
            <a:avLst/>
          </a:prstGeom>
          <a:noFill/>
        </p:spPr>
        <p:txBody>
          <a:bodyPr wrap="none" rtlCol="0">
            <a:spAutoFit/>
          </a:bodyPr>
          <a:lstStyle/>
          <a:p>
            <a:pPr algn="ctr"/>
            <a:r>
              <a:rPr lang="en-US" sz="2400" dirty="0">
                <a:solidFill>
                  <a:srgbClr val="002060"/>
                </a:solidFill>
              </a:rPr>
              <a:t>FT1</a:t>
            </a:r>
          </a:p>
          <a:p>
            <a:pPr algn="ctr"/>
            <a:r>
              <a:rPr lang="en-US" sz="2400" dirty="0">
                <a:solidFill>
                  <a:srgbClr val="002060"/>
                </a:solidFill>
              </a:rPr>
              <a:t>generic</a:t>
            </a:r>
          </a:p>
        </p:txBody>
      </p:sp>
      <p:sp>
        <p:nvSpPr>
          <p:cNvPr id="11" name="TextBox 10">
            <a:extLst>
              <a:ext uri="{FF2B5EF4-FFF2-40B4-BE49-F238E27FC236}">
                <a16:creationId xmlns:a16="http://schemas.microsoft.com/office/drawing/2014/main" id="{02B52468-9D3C-D849-9754-BDC27F8C8AE3}"/>
              </a:ext>
            </a:extLst>
          </p:cNvPr>
          <p:cNvSpPr txBox="1"/>
          <p:nvPr/>
        </p:nvSpPr>
        <p:spPr>
          <a:xfrm>
            <a:off x="2384231" y="2841124"/>
            <a:ext cx="914033" cy="830997"/>
          </a:xfrm>
          <a:prstGeom prst="rect">
            <a:avLst/>
          </a:prstGeom>
          <a:noFill/>
        </p:spPr>
        <p:txBody>
          <a:bodyPr wrap="none" rtlCol="0">
            <a:spAutoFit/>
          </a:bodyPr>
          <a:lstStyle/>
          <a:p>
            <a:pPr algn="ctr"/>
            <a:r>
              <a:rPr lang="en-US" sz="2400" dirty="0">
                <a:solidFill>
                  <a:srgbClr val="002060"/>
                </a:solidFill>
              </a:rPr>
              <a:t>FT1</a:t>
            </a:r>
          </a:p>
          <a:p>
            <a:pPr algn="ctr"/>
            <a:r>
              <a:rPr lang="en-US" sz="2400" dirty="0">
                <a:solidFill>
                  <a:srgbClr val="002060"/>
                </a:solidFill>
              </a:rPr>
              <a:t>spin-</a:t>
            </a:r>
            <a:r>
              <a:rPr lang="en-US" sz="2400" i="1" dirty="0">
                <a:solidFill>
                  <a:srgbClr val="002060"/>
                </a:solidFill>
              </a:rPr>
              <a:t>s</a:t>
            </a:r>
          </a:p>
        </p:txBody>
      </p:sp>
      <p:cxnSp>
        <p:nvCxnSpPr>
          <p:cNvPr id="16" name="Straight Arrow Connector 15">
            <a:extLst>
              <a:ext uri="{FF2B5EF4-FFF2-40B4-BE49-F238E27FC236}">
                <a16:creationId xmlns:a16="http://schemas.microsoft.com/office/drawing/2014/main" id="{21D72156-671D-C643-BE03-07D3F92EB960}"/>
              </a:ext>
            </a:extLst>
          </p:cNvPr>
          <p:cNvCxnSpPr>
            <a:cxnSpLocks/>
          </p:cNvCxnSpPr>
          <p:nvPr/>
        </p:nvCxnSpPr>
        <p:spPr>
          <a:xfrm flipH="1" flipV="1">
            <a:off x="3092685" y="3204578"/>
            <a:ext cx="1145965" cy="454798"/>
          </a:xfrm>
          <a:prstGeom prst="straightConnector1">
            <a:avLst/>
          </a:prstGeom>
          <a:ln w="25400">
            <a:solidFill>
              <a:srgbClr val="1600FF"/>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6C2772-AB32-F54E-8B1E-701920752CBA}"/>
              </a:ext>
            </a:extLst>
          </p:cNvPr>
          <p:cNvSpPr txBox="1"/>
          <p:nvPr/>
        </p:nvSpPr>
        <p:spPr>
          <a:xfrm>
            <a:off x="3252403" y="3424687"/>
            <a:ext cx="617477" cy="369332"/>
          </a:xfrm>
          <a:prstGeom prst="rect">
            <a:avLst/>
          </a:prstGeom>
          <a:noFill/>
        </p:spPr>
        <p:txBody>
          <a:bodyPr wrap="none" rtlCol="0">
            <a:spAutoFit/>
          </a:bodyPr>
          <a:lstStyle/>
          <a:p>
            <a:r>
              <a:rPr lang="en-US" dirty="0" err="1">
                <a:solidFill>
                  <a:srgbClr val="008F00"/>
                </a:solidFill>
              </a:rPr>
              <a:t>cSSC</a:t>
            </a:r>
            <a:endParaRPr lang="en-US" dirty="0">
              <a:solidFill>
                <a:srgbClr val="008F00"/>
              </a:solidFill>
            </a:endParaRPr>
          </a:p>
        </p:txBody>
      </p:sp>
      <p:cxnSp>
        <p:nvCxnSpPr>
          <p:cNvPr id="30" name="Straight Arrow Connector 29">
            <a:extLst>
              <a:ext uri="{FF2B5EF4-FFF2-40B4-BE49-F238E27FC236}">
                <a16:creationId xmlns:a16="http://schemas.microsoft.com/office/drawing/2014/main" id="{E807B3B1-E9D4-2E4E-A365-89FA5DEEFD8A}"/>
              </a:ext>
            </a:extLst>
          </p:cNvPr>
          <p:cNvCxnSpPr>
            <a:cxnSpLocks/>
          </p:cNvCxnSpPr>
          <p:nvPr/>
        </p:nvCxnSpPr>
        <p:spPr>
          <a:xfrm flipH="1">
            <a:off x="3181430" y="4000575"/>
            <a:ext cx="1048712" cy="686604"/>
          </a:xfrm>
          <a:prstGeom prst="straightConnector1">
            <a:avLst/>
          </a:prstGeom>
          <a:ln w="25400">
            <a:solidFill>
              <a:srgbClr val="1600FF"/>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F01BE38-9BE8-C24E-8110-6C228C425F0E}"/>
              </a:ext>
            </a:extLst>
          </p:cNvPr>
          <p:cNvSpPr txBox="1"/>
          <p:nvPr/>
        </p:nvSpPr>
        <p:spPr>
          <a:xfrm>
            <a:off x="2380620" y="4723763"/>
            <a:ext cx="631904" cy="461665"/>
          </a:xfrm>
          <a:prstGeom prst="rect">
            <a:avLst/>
          </a:prstGeom>
          <a:noFill/>
        </p:spPr>
        <p:txBody>
          <a:bodyPr wrap="none" rtlCol="0">
            <a:spAutoFit/>
          </a:bodyPr>
          <a:lstStyle/>
          <a:p>
            <a:r>
              <a:rPr lang="en-US" sz="2400" dirty="0">
                <a:solidFill>
                  <a:srgbClr val="002060"/>
                </a:solidFill>
              </a:rPr>
              <a:t>FT2</a:t>
            </a:r>
          </a:p>
        </p:txBody>
      </p:sp>
      <p:sp>
        <p:nvSpPr>
          <p:cNvPr id="32" name="TextBox 31">
            <a:extLst>
              <a:ext uri="{FF2B5EF4-FFF2-40B4-BE49-F238E27FC236}">
                <a16:creationId xmlns:a16="http://schemas.microsoft.com/office/drawing/2014/main" id="{BE30A23E-026C-654C-9EC8-80AF1B1C3015}"/>
              </a:ext>
            </a:extLst>
          </p:cNvPr>
          <p:cNvSpPr txBox="1"/>
          <p:nvPr/>
        </p:nvSpPr>
        <p:spPr>
          <a:xfrm>
            <a:off x="3180835" y="4367717"/>
            <a:ext cx="1957267" cy="646331"/>
          </a:xfrm>
          <a:prstGeom prst="rect">
            <a:avLst/>
          </a:prstGeom>
          <a:noFill/>
        </p:spPr>
        <p:txBody>
          <a:bodyPr wrap="none" rtlCol="0">
            <a:spAutoFit/>
          </a:bodyPr>
          <a:lstStyle/>
          <a:p>
            <a:pPr algn="r"/>
            <a:r>
              <a:rPr lang="en-US" dirty="0">
                <a:solidFill>
                  <a:srgbClr val="008F00"/>
                </a:solidFill>
              </a:rPr>
              <a:t>SSC &amp; fix extra </a:t>
            </a:r>
          </a:p>
          <a:p>
            <a:pPr algn="r"/>
            <a:r>
              <a:rPr lang="en-US" dirty="0">
                <a:solidFill>
                  <a:srgbClr val="008F00"/>
                </a:solidFill>
              </a:rPr>
              <a:t>Wilson coefficients</a:t>
            </a:r>
          </a:p>
        </p:txBody>
      </p:sp>
      <p:sp>
        <p:nvSpPr>
          <p:cNvPr id="34" name="TextBox 33">
            <a:extLst>
              <a:ext uri="{FF2B5EF4-FFF2-40B4-BE49-F238E27FC236}">
                <a16:creationId xmlns:a16="http://schemas.microsoft.com/office/drawing/2014/main" id="{C9326BC2-96CF-1944-A68A-DB1317626E87}"/>
              </a:ext>
            </a:extLst>
          </p:cNvPr>
          <p:cNvSpPr txBox="1"/>
          <p:nvPr/>
        </p:nvSpPr>
        <p:spPr>
          <a:xfrm>
            <a:off x="6291456" y="2841124"/>
            <a:ext cx="2588529" cy="461665"/>
          </a:xfrm>
          <a:prstGeom prst="rect">
            <a:avLst/>
          </a:prstGeom>
          <a:noFill/>
        </p:spPr>
        <p:txBody>
          <a:bodyPr wrap="none" rtlCol="0">
            <a:spAutoFit/>
          </a:bodyPr>
          <a:lstStyle/>
          <a:p>
            <a:r>
              <a:rPr lang="en-US" sz="2400" dirty="0">
                <a:solidFill>
                  <a:srgbClr val="002060"/>
                </a:solidFill>
              </a:rPr>
              <a:t>FT3 w/ spin-</a:t>
            </a:r>
            <a:r>
              <a:rPr lang="en-US" sz="2400" i="1" dirty="0">
                <a:solidFill>
                  <a:srgbClr val="002060"/>
                </a:solidFill>
              </a:rPr>
              <a:t>s</a:t>
            </a:r>
            <a:r>
              <a:rPr lang="en-US" sz="2400" dirty="0">
                <a:solidFill>
                  <a:srgbClr val="002060"/>
                </a:solidFill>
              </a:rPr>
              <a:t> state</a:t>
            </a:r>
          </a:p>
        </p:txBody>
      </p:sp>
      <p:cxnSp>
        <p:nvCxnSpPr>
          <p:cNvPr id="36" name="Straight Arrow Connector 35">
            <a:extLst>
              <a:ext uri="{FF2B5EF4-FFF2-40B4-BE49-F238E27FC236}">
                <a16:creationId xmlns:a16="http://schemas.microsoft.com/office/drawing/2014/main" id="{2E3FDA35-8205-7045-9DBA-4278346BCD09}"/>
              </a:ext>
            </a:extLst>
          </p:cNvPr>
          <p:cNvCxnSpPr>
            <a:cxnSpLocks/>
          </p:cNvCxnSpPr>
          <p:nvPr/>
        </p:nvCxnSpPr>
        <p:spPr>
          <a:xfrm flipV="1">
            <a:off x="5023654" y="3193560"/>
            <a:ext cx="1267802" cy="522919"/>
          </a:xfrm>
          <a:prstGeom prst="straightConnector1">
            <a:avLst/>
          </a:prstGeom>
          <a:ln w="25400">
            <a:solidFill>
              <a:srgbClr val="1600FF"/>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53640DE-A940-7B4D-AFE0-C3BA2065BBC3}"/>
              </a:ext>
            </a:extLst>
          </p:cNvPr>
          <p:cNvSpPr txBox="1"/>
          <p:nvPr/>
        </p:nvSpPr>
        <p:spPr>
          <a:xfrm>
            <a:off x="5363250" y="3163202"/>
            <a:ext cx="2144177" cy="646331"/>
          </a:xfrm>
          <a:prstGeom prst="rect">
            <a:avLst/>
          </a:prstGeom>
          <a:noFill/>
        </p:spPr>
        <p:txBody>
          <a:bodyPr wrap="none" rtlCol="0">
            <a:spAutoFit/>
          </a:bodyPr>
          <a:lstStyle/>
          <a:p>
            <a:r>
              <a:rPr lang="en-US" dirty="0">
                <a:solidFill>
                  <a:srgbClr val="008F00"/>
                </a:solidFill>
              </a:rPr>
              <a:t>                </a:t>
            </a:r>
            <a:r>
              <a:rPr lang="en-US" dirty="0" err="1">
                <a:solidFill>
                  <a:srgbClr val="008F00"/>
                </a:solidFill>
              </a:rPr>
              <a:t>cSSC</a:t>
            </a:r>
            <a:r>
              <a:rPr lang="en-US" dirty="0">
                <a:solidFill>
                  <a:srgbClr val="008F00"/>
                </a:solidFill>
              </a:rPr>
              <a:t> + </a:t>
            </a:r>
          </a:p>
          <a:p>
            <a:r>
              <a:rPr lang="en-US" dirty="0">
                <a:solidFill>
                  <a:srgbClr val="008F00"/>
                </a:solidFill>
              </a:rPr>
              <a:t>map of Wilson </a:t>
            </a:r>
            <a:r>
              <a:rPr lang="en-US" dirty="0" err="1">
                <a:solidFill>
                  <a:srgbClr val="008F00"/>
                </a:solidFill>
              </a:rPr>
              <a:t>coef’s</a:t>
            </a:r>
            <a:endParaRPr lang="en-US" dirty="0">
              <a:solidFill>
                <a:srgbClr val="008F00"/>
              </a:solidFill>
            </a:endParaRPr>
          </a:p>
        </p:txBody>
      </p:sp>
      <p:cxnSp>
        <p:nvCxnSpPr>
          <p:cNvPr id="41" name="Straight Arrow Connector 40">
            <a:extLst>
              <a:ext uri="{FF2B5EF4-FFF2-40B4-BE49-F238E27FC236}">
                <a16:creationId xmlns:a16="http://schemas.microsoft.com/office/drawing/2014/main" id="{90CD823E-F670-8A48-84ED-F8FCFCA70B49}"/>
              </a:ext>
            </a:extLst>
          </p:cNvPr>
          <p:cNvCxnSpPr>
            <a:cxnSpLocks/>
          </p:cNvCxnSpPr>
          <p:nvPr/>
        </p:nvCxnSpPr>
        <p:spPr>
          <a:xfrm>
            <a:off x="5001104" y="4034292"/>
            <a:ext cx="1094896" cy="881233"/>
          </a:xfrm>
          <a:prstGeom prst="straightConnector1">
            <a:avLst/>
          </a:prstGeom>
          <a:ln w="25400">
            <a:solidFill>
              <a:srgbClr val="1600FF"/>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A35029D-4E77-FB45-B5C6-7E82351AD191}"/>
              </a:ext>
            </a:extLst>
          </p:cNvPr>
          <p:cNvSpPr txBox="1"/>
          <p:nvPr/>
        </p:nvSpPr>
        <p:spPr>
          <a:xfrm>
            <a:off x="6291456" y="4723763"/>
            <a:ext cx="5611473" cy="461665"/>
          </a:xfrm>
          <a:prstGeom prst="rect">
            <a:avLst/>
          </a:prstGeom>
          <a:noFill/>
        </p:spPr>
        <p:txBody>
          <a:bodyPr wrap="none" rtlCol="0">
            <a:spAutoFit/>
          </a:bodyPr>
          <a:lstStyle/>
          <a:p>
            <a:r>
              <a:rPr lang="en-US" sz="2400" dirty="0">
                <a:solidFill>
                  <a:srgbClr val="002060"/>
                </a:solidFill>
              </a:rPr>
              <a:t>FT3 w/ special indefinite-spin external state</a:t>
            </a:r>
          </a:p>
        </p:txBody>
      </p:sp>
      <p:sp>
        <p:nvSpPr>
          <p:cNvPr id="47" name="TextBox 46">
            <a:extLst>
              <a:ext uri="{FF2B5EF4-FFF2-40B4-BE49-F238E27FC236}">
                <a16:creationId xmlns:a16="http://schemas.microsoft.com/office/drawing/2014/main" id="{F804485D-AF97-5641-B068-1AE36C4A4318}"/>
              </a:ext>
            </a:extLst>
          </p:cNvPr>
          <p:cNvSpPr txBox="1"/>
          <p:nvPr/>
        </p:nvSpPr>
        <p:spPr>
          <a:xfrm>
            <a:off x="5557675" y="4149231"/>
            <a:ext cx="1799532" cy="646331"/>
          </a:xfrm>
          <a:prstGeom prst="rect">
            <a:avLst/>
          </a:prstGeom>
          <a:noFill/>
        </p:spPr>
        <p:txBody>
          <a:bodyPr wrap="none" rtlCol="0">
            <a:spAutoFit/>
          </a:bodyPr>
          <a:lstStyle/>
          <a:p>
            <a:r>
              <a:rPr lang="en-US" dirty="0">
                <a:solidFill>
                  <a:srgbClr val="008F00"/>
                </a:solidFill>
              </a:rPr>
              <a:t>map of </a:t>
            </a:r>
          </a:p>
          <a:p>
            <a:r>
              <a:rPr lang="en-US" dirty="0">
                <a:solidFill>
                  <a:srgbClr val="008F00"/>
                </a:solidFill>
              </a:rPr>
              <a:t>       Wilson </a:t>
            </a:r>
            <a:r>
              <a:rPr lang="en-US" dirty="0" err="1">
                <a:solidFill>
                  <a:srgbClr val="008F00"/>
                </a:solidFill>
              </a:rPr>
              <a:t>coef’s</a:t>
            </a:r>
            <a:endParaRPr lang="en-US" dirty="0">
              <a:solidFill>
                <a:srgbClr val="008F00"/>
              </a:solidFill>
            </a:endParaRPr>
          </a:p>
        </p:txBody>
      </p:sp>
      <p:sp>
        <p:nvSpPr>
          <p:cNvPr id="54" name="TextBox 53">
            <a:extLst>
              <a:ext uri="{FF2B5EF4-FFF2-40B4-BE49-F238E27FC236}">
                <a16:creationId xmlns:a16="http://schemas.microsoft.com/office/drawing/2014/main" id="{F3A32578-FC31-3947-8B2C-61D7AAC04FAF}"/>
              </a:ext>
            </a:extLst>
          </p:cNvPr>
          <p:cNvSpPr txBox="1"/>
          <p:nvPr/>
        </p:nvSpPr>
        <p:spPr>
          <a:xfrm>
            <a:off x="488513" y="2161962"/>
            <a:ext cx="10148163" cy="430887"/>
          </a:xfrm>
          <a:prstGeom prst="rect">
            <a:avLst/>
          </a:prstGeom>
          <a:noFill/>
        </p:spPr>
        <p:txBody>
          <a:bodyPr wrap="none" rtlCol="0">
            <a:spAutoFit/>
          </a:bodyPr>
          <a:lstStyle/>
          <a:p>
            <a:r>
              <a:rPr lang="en-US" sz="2200" dirty="0"/>
              <a:t>- Understand consequences of choice of external state (various choices of states in FT3)</a:t>
            </a:r>
          </a:p>
        </p:txBody>
      </p:sp>
      <p:sp>
        <p:nvSpPr>
          <p:cNvPr id="56" name="TextBox 55">
            <a:extLst>
              <a:ext uri="{FF2B5EF4-FFF2-40B4-BE49-F238E27FC236}">
                <a16:creationId xmlns:a16="http://schemas.microsoft.com/office/drawing/2014/main" id="{B4BC001A-05CC-6344-A028-E855FD85EC0D}"/>
              </a:ext>
            </a:extLst>
          </p:cNvPr>
          <p:cNvSpPr txBox="1"/>
          <p:nvPr/>
        </p:nvSpPr>
        <p:spPr>
          <a:xfrm>
            <a:off x="639317" y="6124763"/>
            <a:ext cx="11300914" cy="446276"/>
          </a:xfrm>
          <a:prstGeom prst="rect">
            <a:avLst/>
          </a:prstGeom>
          <a:noFill/>
        </p:spPr>
        <p:txBody>
          <a:bodyPr wrap="none" rtlCol="0">
            <a:spAutoFit/>
          </a:bodyPr>
          <a:lstStyle/>
          <a:p>
            <a:r>
              <a:rPr lang="en-US" sz="2300" dirty="0">
                <a:solidFill>
                  <a:srgbClr val="FF0000"/>
                </a:solidFill>
              </a:rPr>
              <a:t>Will find that the extra states/Wilson coefficients characterize change in |</a:t>
            </a:r>
            <a:r>
              <a:rPr lang="en-US" sz="2300" i="1" dirty="0">
                <a:solidFill>
                  <a:srgbClr val="FF0000"/>
                </a:solidFill>
              </a:rPr>
              <a:t>S</a:t>
            </a:r>
            <a:r>
              <a:rPr lang="en-US" sz="2300" dirty="0">
                <a:solidFill>
                  <a:srgbClr val="FF0000"/>
                </a:solidFill>
              </a:rPr>
              <a:t>| during evolution</a:t>
            </a:r>
          </a:p>
        </p:txBody>
      </p:sp>
      <p:pic>
        <p:nvPicPr>
          <p:cNvPr id="57" name="Picture 56" descr="A table with text and symbols&#10;&#10;Description automatically generated">
            <a:extLst>
              <a:ext uri="{FF2B5EF4-FFF2-40B4-BE49-F238E27FC236}">
                <a16:creationId xmlns:a16="http://schemas.microsoft.com/office/drawing/2014/main" id="{ED2D9F11-05D4-154E-BA0D-5A1FE1F286CC}"/>
              </a:ext>
            </a:extLst>
          </p:cNvPr>
          <p:cNvPicPr>
            <a:picLocks noChangeAspect="1"/>
          </p:cNvPicPr>
          <p:nvPr/>
        </p:nvPicPr>
        <p:blipFill>
          <a:blip r:embed="rId3"/>
          <a:stretch>
            <a:fillRect/>
          </a:stretch>
        </p:blipFill>
        <p:spPr>
          <a:xfrm>
            <a:off x="6578060" y="0"/>
            <a:ext cx="5518589" cy="1561251"/>
          </a:xfrm>
          <a:prstGeom prst="rect">
            <a:avLst/>
          </a:prstGeom>
        </p:spPr>
      </p:pic>
    </p:spTree>
    <p:extLst>
      <p:ext uri="{BB962C8B-B14F-4D97-AF65-F5344CB8AC3E}">
        <p14:creationId xmlns:p14="http://schemas.microsoft.com/office/powerpoint/2010/main" val="34423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A3ED5E-4C75-B642-94FC-4E707B519D69}"/>
              </a:ext>
            </a:extLst>
          </p:cNvPr>
          <p:cNvSpPr txBox="1"/>
          <p:nvPr/>
        </p:nvSpPr>
        <p:spPr>
          <a:xfrm>
            <a:off x="490651" y="1617089"/>
            <a:ext cx="11495403" cy="769441"/>
          </a:xfrm>
          <a:prstGeom prst="rect">
            <a:avLst/>
          </a:prstGeom>
          <a:noFill/>
        </p:spPr>
        <p:txBody>
          <a:bodyPr wrap="square" rtlCol="0">
            <a:spAutoFit/>
          </a:bodyPr>
          <a:lstStyle/>
          <a:p>
            <a:r>
              <a:rPr lang="en-US" sz="2200" dirty="0"/>
              <a:t>- Spinning bodies exist in nature; is there a relativistic field theory describing their interactions </a:t>
            </a:r>
          </a:p>
          <a:p>
            <a:r>
              <a:rPr lang="en-US" sz="2200" dirty="0"/>
              <a:t>   with gravity? </a:t>
            </a:r>
          </a:p>
        </p:txBody>
      </p:sp>
      <p:sp>
        <p:nvSpPr>
          <p:cNvPr id="3" name="TextBox 2">
            <a:extLst>
              <a:ext uri="{FF2B5EF4-FFF2-40B4-BE49-F238E27FC236}">
                <a16:creationId xmlns:a16="http://schemas.microsoft.com/office/drawing/2014/main" id="{7EBDED4F-8CFC-8443-8C3E-E67ED94755CE}"/>
              </a:ext>
            </a:extLst>
          </p:cNvPr>
          <p:cNvSpPr txBox="1"/>
          <p:nvPr/>
        </p:nvSpPr>
        <p:spPr>
          <a:xfrm>
            <a:off x="479500" y="708263"/>
            <a:ext cx="2249077" cy="461665"/>
          </a:xfrm>
          <a:prstGeom prst="rect">
            <a:avLst/>
          </a:prstGeom>
          <a:noFill/>
        </p:spPr>
        <p:txBody>
          <a:bodyPr wrap="none" rtlCol="0">
            <a:spAutoFit/>
          </a:bodyPr>
          <a:lstStyle/>
          <a:p>
            <a:r>
              <a:rPr lang="en-US" sz="2400" dirty="0">
                <a:solidFill>
                  <a:srgbClr val="FF0000"/>
                </a:solidFill>
              </a:rPr>
              <a:t>Some questions:</a:t>
            </a:r>
          </a:p>
        </p:txBody>
      </p:sp>
      <p:sp>
        <p:nvSpPr>
          <p:cNvPr id="7" name="TextBox 6">
            <a:extLst>
              <a:ext uri="{FF2B5EF4-FFF2-40B4-BE49-F238E27FC236}">
                <a16:creationId xmlns:a16="http://schemas.microsoft.com/office/drawing/2014/main" id="{3D9827CE-6192-1948-AFF6-3826F7C64524}"/>
              </a:ext>
            </a:extLst>
          </p:cNvPr>
          <p:cNvSpPr txBox="1"/>
          <p:nvPr/>
        </p:nvSpPr>
        <p:spPr>
          <a:xfrm>
            <a:off x="490651" y="2705002"/>
            <a:ext cx="11465896" cy="430887"/>
          </a:xfrm>
          <a:prstGeom prst="rect">
            <a:avLst/>
          </a:prstGeom>
          <a:noFill/>
        </p:spPr>
        <p:txBody>
          <a:bodyPr wrap="none" rtlCol="0">
            <a:spAutoFit/>
          </a:bodyPr>
          <a:lstStyle/>
          <a:p>
            <a:r>
              <a:rPr lang="en-US" sz="2200" dirty="0">
                <a:solidFill>
                  <a:srgbClr val="011893"/>
                </a:solidFill>
              </a:rPr>
              <a:t>- What about an effective field theory describing heavy classical spinning bodies at large distances? </a:t>
            </a:r>
          </a:p>
        </p:txBody>
      </p:sp>
      <p:sp>
        <p:nvSpPr>
          <p:cNvPr id="8" name="TextBox 7">
            <a:extLst>
              <a:ext uri="{FF2B5EF4-FFF2-40B4-BE49-F238E27FC236}">
                <a16:creationId xmlns:a16="http://schemas.microsoft.com/office/drawing/2014/main" id="{563C8A7A-E000-D249-B51D-360D49E73262}"/>
              </a:ext>
            </a:extLst>
          </p:cNvPr>
          <p:cNvSpPr txBox="1"/>
          <p:nvPr/>
        </p:nvSpPr>
        <p:spPr>
          <a:xfrm>
            <a:off x="490651" y="4010729"/>
            <a:ext cx="7078926" cy="769441"/>
          </a:xfrm>
          <a:prstGeom prst="rect">
            <a:avLst/>
          </a:prstGeom>
          <a:noFill/>
        </p:spPr>
        <p:txBody>
          <a:bodyPr wrap="none" rtlCol="0">
            <a:spAutoFit/>
          </a:bodyPr>
          <a:lstStyle/>
          <a:p>
            <a:r>
              <a:rPr lang="en-US" sz="2200" dirty="0"/>
              <a:t>- What defines the EFT that describes a Kerr black hole?  </a:t>
            </a:r>
          </a:p>
          <a:p>
            <a:r>
              <a:rPr lang="en-US" sz="2200" dirty="0"/>
              <a:t>   Is there a sense in which it is “the simplest” spinning body?</a:t>
            </a:r>
          </a:p>
        </p:txBody>
      </p:sp>
      <p:pic>
        <p:nvPicPr>
          <p:cNvPr id="4" name="Picture 3">
            <a:extLst>
              <a:ext uri="{FF2B5EF4-FFF2-40B4-BE49-F238E27FC236}">
                <a16:creationId xmlns:a16="http://schemas.microsoft.com/office/drawing/2014/main" id="{B193125C-6831-B641-ABDD-826661291D46}"/>
              </a:ext>
            </a:extLst>
          </p:cNvPr>
          <p:cNvPicPr>
            <a:picLocks noChangeAspect="1"/>
          </p:cNvPicPr>
          <p:nvPr/>
        </p:nvPicPr>
        <p:blipFill>
          <a:blip r:embed="rId3"/>
          <a:stretch>
            <a:fillRect/>
          </a:stretch>
        </p:blipFill>
        <p:spPr>
          <a:xfrm>
            <a:off x="3919764" y="3270250"/>
            <a:ext cx="3416300" cy="317500"/>
          </a:xfrm>
          <a:prstGeom prst="rect">
            <a:avLst/>
          </a:prstGeom>
        </p:spPr>
      </p:pic>
    </p:spTree>
    <p:extLst>
      <p:ext uri="{BB962C8B-B14F-4D97-AF65-F5344CB8AC3E}">
        <p14:creationId xmlns:p14="http://schemas.microsoft.com/office/powerpoint/2010/main" val="106574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table with text and symbols&#10;&#10;Description automatically generated">
            <a:extLst>
              <a:ext uri="{FF2B5EF4-FFF2-40B4-BE49-F238E27FC236}">
                <a16:creationId xmlns:a16="http://schemas.microsoft.com/office/drawing/2014/main" id="{23F1489F-1479-0148-9A1B-2EF82233DE98}"/>
              </a:ext>
            </a:extLst>
          </p:cNvPr>
          <p:cNvPicPr>
            <a:picLocks noChangeAspect="1"/>
          </p:cNvPicPr>
          <p:nvPr/>
        </p:nvPicPr>
        <p:blipFill>
          <a:blip r:embed="rId3"/>
          <a:stretch>
            <a:fillRect/>
          </a:stretch>
        </p:blipFill>
        <p:spPr>
          <a:xfrm>
            <a:off x="6927774" y="304801"/>
            <a:ext cx="5168875" cy="1462314"/>
          </a:xfrm>
          <a:prstGeom prst="rect">
            <a:avLst/>
          </a:prstGeom>
        </p:spPr>
      </p:pic>
      <p:sp>
        <p:nvSpPr>
          <p:cNvPr id="2" name="TextBox 1">
            <a:extLst>
              <a:ext uri="{FF2B5EF4-FFF2-40B4-BE49-F238E27FC236}">
                <a16:creationId xmlns:a16="http://schemas.microsoft.com/office/drawing/2014/main" id="{16A1A5BF-2B77-4545-ADCF-863325D8436F}"/>
              </a:ext>
            </a:extLst>
          </p:cNvPr>
          <p:cNvSpPr txBox="1"/>
          <p:nvPr/>
        </p:nvSpPr>
        <p:spPr>
          <a:xfrm>
            <a:off x="313151" y="400833"/>
            <a:ext cx="5214826" cy="461665"/>
          </a:xfrm>
          <a:prstGeom prst="rect">
            <a:avLst/>
          </a:prstGeom>
          <a:noFill/>
        </p:spPr>
        <p:txBody>
          <a:bodyPr wrap="none" rtlCol="0">
            <a:spAutoFit/>
          </a:bodyPr>
          <a:lstStyle/>
          <a:p>
            <a:r>
              <a:rPr lang="en-US" sz="2400" dirty="0">
                <a:solidFill>
                  <a:srgbClr val="C00000"/>
                </a:solidFill>
              </a:rPr>
              <a:t>Amplitudes and relations between them</a:t>
            </a:r>
          </a:p>
        </p:txBody>
      </p:sp>
      <p:sp>
        <p:nvSpPr>
          <p:cNvPr id="7" name="TextBox 6">
            <a:extLst>
              <a:ext uri="{FF2B5EF4-FFF2-40B4-BE49-F238E27FC236}">
                <a16:creationId xmlns:a16="http://schemas.microsoft.com/office/drawing/2014/main" id="{FE67A678-472A-DA40-827D-5D0C1F0C2E64}"/>
              </a:ext>
            </a:extLst>
          </p:cNvPr>
          <p:cNvSpPr txBox="1"/>
          <p:nvPr/>
        </p:nvSpPr>
        <p:spPr>
          <a:xfrm>
            <a:off x="313151" y="2057630"/>
            <a:ext cx="2927468" cy="430887"/>
          </a:xfrm>
          <a:prstGeom prst="rect">
            <a:avLst/>
          </a:prstGeom>
          <a:noFill/>
        </p:spPr>
        <p:txBody>
          <a:bodyPr wrap="none" rtlCol="0">
            <a:spAutoFit/>
          </a:bodyPr>
          <a:lstStyle/>
          <a:p>
            <a:r>
              <a:rPr lang="en-US" sz="2200" dirty="0">
                <a:solidFill>
                  <a:srgbClr val="002060"/>
                </a:solidFill>
              </a:rPr>
              <a:t>Three-point amplitudes:</a:t>
            </a:r>
          </a:p>
        </p:txBody>
      </p:sp>
      <p:cxnSp>
        <p:nvCxnSpPr>
          <p:cNvPr id="14" name="Straight Arrow Connector 13">
            <a:extLst>
              <a:ext uri="{FF2B5EF4-FFF2-40B4-BE49-F238E27FC236}">
                <a16:creationId xmlns:a16="http://schemas.microsoft.com/office/drawing/2014/main" id="{5AB14EED-1D1B-484A-9E5F-FFDB6E6AE213}"/>
              </a:ext>
            </a:extLst>
          </p:cNvPr>
          <p:cNvCxnSpPr>
            <a:cxnSpLocks/>
          </p:cNvCxnSpPr>
          <p:nvPr/>
        </p:nvCxnSpPr>
        <p:spPr>
          <a:xfrm flipH="1" flipV="1">
            <a:off x="4738503" y="5123912"/>
            <a:ext cx="313150" cy="176970"/>
          </a:xfrm>
          <a:prstGeom prst="straightConnector1">
            <a:avLst/>
          </a:prstGeom>
          <a:ln>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72B804-5447-5B4F-BB15-E312F299E5CD}"/>
              </a:ext>
            </a:extLst>
          </p:cNvPr>
          <p:cNvSpPr txBox="1"/>
          <p:nvPr/>
        </p:nvSpPr>
        <p:spPr>
          <a:xfrm>
            <a:off x="3485875" y="5288336"/>
            <a:ext cx="5625451" cy="400110"/>
          </a:xfrm>
          <a:prstGeom prst="rect">
            <a:avLst/>
          </a:prstGeom>
          <a:noFill/>
        </p:spPr>
        <p:txBody>
          <a:bodyPr wrap="none" rtlCol="0">
            <a:spAutoFit/>
          </a:bodyPr>
          <a:lstStyle/>
          <a:p>
            <a:r>
              <a:rPr lang="en-US" sz="2000" dirty="0" err="1">
                <a:solidFill>
                  <a:srgbClr val="008F00"/>
                </a:solidFill>
                <a:latin typeface="Bradley Hand" pitchFamily="2" charset="77"/>
              </a:rPr>
              <a:t>i</a:t>
            </a:r>
            <a:r>
              <a:rPr lang="en-US" sz="2000" dirty="0">
                <a:solidFill>
                  <a:srgbClr val="008F00"/>
                </a:solidFill>
              </a:rPr>
              <a:t> reflects the ghost nature of spin-(</a:t>
            </a:r>
            <a:r>
              <a:rPr lang="en-US" sz="2000" i="1" dirty="0">
                <a:solidFill>
                  <a:srgbClr val="008F00"/>
                </a:solidFill>
              </a:rPr>
              <a:t>s</a:t>
            </a:r>
            <a:r>
              <a:rPr lang="en-US" sz="2000" dirty="0">
                <a:solidFill>
                  <a:srgbClr val="008F00"/>
                </a:solidFill>
              </a:rPr>
              <a:t>-1) state in FT1</a:t>
            </a:r>
          </a:p>
        </p:txBody>
      </p:sp>
      <p:sp>
        <p:nvSpPr>
          <p:cNvPr id="34" name="TextBox 33">
            <a:extLst>
              <a:ext uri="{FF2B5EF4-FFF2-40B4-BE49-F238E27FC236}">
                <a16:creationId xmlns:a16="http://schemas.microsoft.com/office/drawing/2014/main" id="{8F73E0FD-B2DC-B743-AFC7-344FBE6D8671}"/>
              </a:ext>
            </a:extLst>
          </p:cNvPr>
          <p:cNvSpPr txBox="1"/>
          <p:nvPr/>
        </p:nvSpPr>
        <p:spPr>
          <a:xfrm>
            <a:off x="1438779" y="2922518"/>
            <a:ext cx="1801840" cy="430887"/>
          </a:xfrm>
          <a:prstGeom prst="rect">
            <a:avLst/>
          </a:prstGeom>
          <a:noFill/>
        </p:spPr>
        <p:txBody>
          <a:bodyPr wrap="none" rtlCol="0">
            <a:spAutoFit/>
          </a:bodyPr>
          <a:lstStyle/>
          <a:p>
            <a:r>
              <a:rPr lang="en-US" sz="2200" dirty="0">
                <a:solidFill>
                  <a:srgbClr val="002060"/>
                </a:solidFill>
              </a:rPr>
              <a:t>The other FTs:</a:t>
            </a:r>
          </a:p>
        </p:txBody>
      </p:sp>
      <p:sp>
        <p:nvSpPr>
          <p:cNvPr id="35" name="TextBox 34">
            <a:extLst>
              <a:ext uri="{FF2B5EF4-FFF2-40B4-BE49-F238E27FC236}">
                <a16:creationId xmlns:a16="http://schemas.microsoft.com/office/drawing/2014/main" id="{E86248F9-5323-1548-9D85-DF470EBA4F9D}"/>
              </a:ext>
            </a:extLst>
          </p:cNvPr>
          <p:cNvSpPr txBox="1"/>
          <p:nvPr/>
        </p:nvSpPr>
        <p:spPr>
          <a:xfrm>
            <a:off x="65775" y="3754741"/>
            <a:ext cx="3174844" cy="769441"/>
          </a:xfrm>
          <a:prstGeom prst="rect">
            <a:avLst/>
          </a:prstGeom>
          <a:noFill/>
        </p:spPr>
        <p:txBody>
          <a:bodyPr wrap="none" rtlCol="0">
            <a:spAutoFit/>
          </a:bodyPr>
          <a:lstStyle/>
          <a:p>
            <a:pPr algn="r"/>
            <a:r>
              <a:rPr lang="en-US" sz="2200" dirty="0">
                <a:solidFill>
                  <a:srgbClr val="002060"/>
                </a:solidFill>
              </a:rPr>
              <a:t>FT3 with special </a:t>
            </a:r>
          </a:p>
          <a:p>
            <a:pPr algn="r"/>
            <a:r>
              <a:rPr lang="en-US" sz="2200" dirty="0">
                <a:solidFill>
                  <a:srgbClr val="002060"/>
                </a:solidFill>
              </a:rPr>
              <a:t>indef.-spin external states:</a:t>
            </a:r>
          </a:p>
        </p:txBody>
      </p:sp>
      <p:pic>
        <p:nvPicPr>
          <p:cNvPr id="40" name="Picture 39">
            <a:extLst>
              <a:ext uri="{FF2B5EF4-FFF2-40B4-BE49-F238E27FC236}">
                <a16:creationId xmlns:a16="http://schemas.microsoft.com/office/drawing/2014/main" id="{AC63FD2E-4974-454A-BF90-F32997743FAA}"/>
              </a:ext>
            </a:extLst>
          </p:cNvPr>
          <p:cNvPicPr>
            <a:picLocks noChangeAspect="1"/>
          </p:cNvPicPr>
          <p:nvPr/>
        </p:nvPicPr>
        <p:blipFill>
          <a:blip r:embed="rId4"/>
          <a:stretch>
            <a:fillRect/>
          </a:stretch>
        </p:blipFill>
        <p:spPr>
          <a:xfrm>
            <a:off x="3650108" y="1984082"/>
            <a:ext cx="7366000" cy="558800"/>
          </a:xfrm>
          <a:prstGeom prst="rect">
            <a:avLst/>
          </a:prstGeom>
        </p:spPr>
      </p:pic>
      <p:pic>
        <p:nvPicPr>
          <p:cNvPr id="41" name="Picture 40">
            <a:extLst>
              <a:ext uri="{FF2B5EF4-FFF2-40B4-BE49-F238E27FC236}">
                <a16:creationId xmlns:a16="http://schemas.microsoft.com/office/drawing/2014/main" id="{CBCBF431-CECF-D645-92CD-79CC3D8C29C6}"/>
              </a:ext>
            </a:extLst>
          </p:cNvPr>
          <p:cNvPicPr>
            <a:picLocks noChangeAspect="1"/>
          </p:cNvPicPr>
          <p:nvPr/>
        </p:nvPicPr>
        <p:blipFill>
          <a:blip r:embed="rId5"/>
          <a:stretch>
            <a:fillRect/>
          </a:stretch>
        </p:blipFill>
        <p:spPr>
          <a:xfrm>
            <a:off x="3650108" y="2856366"/>
            <a:ext cx="5588000" cy="482600"/>
          </a:xfrm>
          <a:prstGeom prst="rect">
            <a:avLst/>
          </a:prstGeom>
        </p:spPr>
      </p:pic>
      <p:sp>
        <p:nvSpPr>
          <p:cNvPr id="3" name="TextBox 2">
            <a:extLst>
              <a:ext uri="{FF2B5EF4-FFF2-40B4-BE49-F238E27FC236}">
                <a16:creationId xmlns:a16="http://schemas.microsoft.com/office/drawing/2014/main" id="{97F868D3-584F-C74A-8CDE-F426409305B6}"/>
              </a:ext>
            </a:extLst>
          </p:cNvPr>
          <p:cNvSpPr txBox="1"/>
          <p:nvPr/>
        </p:nvSpPr>
        <p:spPr>
          <a:xfrm>
            <a:off x="713953" y="6019980"/>
            <a:ext cx="3250698" cy="461665"/>
          </a:xfrm>
          <a:prstGeom prst="rect">
            <a:avLst/>
          </a:prstGeom>
          <a:noFill/>
        </p:spPr>
        <p:txBody>
          <a:bodyPr wrap="none" rtlCol="0">
            <a:spAutoFit/>
          </a:bodyPr>
          <a:lstStyle/>
          <a:p>
            <a:r>
              <a:rPr lang="en-US" sz="2400" dirty="0">
                <a:solidFill>
                  <a:srgbClr val="FF0000"/>
                </a:solidFill>
              </a:rPr>
              <a:t>Extra Wilson coefficients</a:t>
            </a:r>
          </a:p>
        </p:txBody>
      </p:sp>
      <p:sp>
        <p:nvSpPr>
          <p:cNvPr id="4" name="TextBox 3">
            <a:extLst>
              <a:ext uri="{FF2B5EF4-FFF2-40B4-BE49-F238E27FC236}">
                <a16:creationId xmlns:a16="http://schemas.microsoft.com/office/drawing/2014/main" id="{4EE6BEBA-7981-DC41-AA92-8DCC24578924}"/>
              </a:ext>
            </a:extLst>
          </p:cNvPr>
          <p:cNvSpPr txBox="1"/>
          <p:nvPr/>
        </p:nvSpPr>
        <p:spPr>
          <a:xfrm>
            <a:off x="5595789" y="6019865"/>
            <a:ext cx="5776068" cy="461665"/>
          </a:xfrm>
          <a:prstGeom prst="rect">
            <a:avLst/>
          </a:prstGeom>
          <a:noFill/>
        </p:spPr>
        <p:txBody>
          <a:bodyPr wrap="none" rtlCol="0">
            <a:spAutoFit/>
          </a:bodyPr>
          <a:lstStyle/>
          <a:p>
            <a:pPr algn="ctr"/>
            <a:r>
              <a:rPr lang="en-US" sz="2400" dirty="0">
                <a:solidFill>
                  <a:srgbClr val="FF0000"/>
                </a:solidFill>
              </a:rPr>
              <a:t>Interactions between states of different spin</a:t>
            </a:r>
          </a:p>
        </p:txBody>
      </p:sp>
      <p:cxnSp>
        <p:nvCxnSpPr>
          <p:cNvPr id="6" name="Straight Arrow Connector 5">
            <a:extLst>
              <a:ext uri="{FF2B5EF4-FFF2-40B4-BE49-F238E27FC236}">
                <a16:creationId xmlns:a16="http://schemas.microsoft.com/office/drawing/2014/main" id="{3A5A0269-FEF9-2642-8CA4-EB13D240414C}"/>
              </a:ext>
            </a:extLst>
          </p:cNvPr>
          <p:cNvCxnSpPr>
            <a:cxnSpLocks/>
          </p:cNvCxnSpPr>
          <p:nvPr/>
        </p:nvCxnSpPr>
        <p:spPr>
          <a:xfrm>
            <a:off x="4177374" y="6250813"/>
            <a:ext cx="1193800" cy="0"/>
          </a:xfrm>
          <a:prstGeom prst="straightConnector1">
            <a:avLst/>
          </a:prstGeom>
          <a:ln w="31750">
            <a:solidFill>
              <a:srgbClr val="FF0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F5E178D-4AF6-704F-947C-F0E4C29ACD4D}"/>
              </a:ext>
            </a:extLst>
          </p:cNvPr>
          <p:cNvPicPr>
            <a:picLocks noChangeAspect="1"/>
          </p:cNvPicPr>
          <p:nvPr/>
        </p:nvPicPr>
        <p:blipFill>
          <a:blip r:embed="rId6"/>
          <a:stretch>
            <a:fillRect/>
          </a:stretch>
        </p:blipFill>
        <p:spPr>
          <a:xfrm>
            <a:off x="3499679" y="4588798"/>
            <a:ext cx="3873500" cy="508000"/>
          </a:xfrm>
          <a:prstGeom prst="rect">
            <a:avLst/>
          </a:prstGeom>
        </p:spPr>
      </p:pic>
      <p:pic>
        <p:nvPicPr>
          <p:cNvPr id="18" name="Picture 17">
            <a:extLst>
              <a:ext uri="{FF2B5EF4-FFF2-40B4-BE49-F238E27FC236}">
                <a16:creationId xmlns:a16="http://schemas.microsoft.com/office/drawing/2014/main" id="{7BCFD68D-D04B-9E44-84D3-3B47582F3403}"/>
              </a:ext>
            </a:extLst>
          </p:cNvPr>
          <p:cNvPicPr>
            <a:picLocks noChangeAspect="1"/>
          </p:cNvPicPr>
          <p:nvPr/>
        </p:nvPicPr>
        <p:blipFill>
          <a:blip r:embed="rId7"/>
          <a:stretch>
            <a:fillRect/>
          </a:stretch>
        </p:blipFill>
        <p:spPr>
          <a:xfrm>
            <a:off x="9716305" y="2675559"/>
            <a:ext cx="1447949" cy="1002426"/>
          </a:xfrm>
          <a:prstGeom prst="rect">
            <a:avLst/>
          </a:prstGeom>
        </p:spPr>
      </p:pic>
      <p:pic>
        <p:nvPicPr>
          <p:cNvPr id="9" name="Picture 8">
            <a:extLst>
              <a:ext uri="{FF2B5EF4-FFF2-40B4-BE49-F238E27FC236}">
                <a16:creationId xmlns:a16="http://schemas.microsoft.com/office/drawing/2014/main" id="{178CEC03-5AD8-1F45-8CC9-157C77F397CB}"/>
              </a:ext>
            </a:extLst>
          </p:cNvPr>
          <p:cNvPicPr>
            <a:picLocks noChangeAspect="1"/>
          </p:cNvPicPr>
          <p:nvPr/>
        </p:nvPicPr>
        <p:blipFill>
          <a:blip r:embed="rId8"/>
          <a:stretch>
            <a:fillRect/>
          </a:stretch>
        </p:blipFill>
        <p:spPr>
          <a:xfrm>
            <a:off x="3499679" y="3852078"/>
            <a:ext cx="7315200" cy="558800"/>
          </a:xfrm>
          <a:prstGeom prst="rect">
            <a:avLst/>
          </a:prstGeom>
        </p:spPr>
      </p:pic>
      <p:pic>
        <p:nvPicPr>
          <p:cNvPr id="10" name="Picture 9">
            <a:extLst>
              <a:ext uri="{FF2B5EF4-FFF2-40B4-BE49-F238E27FC236}">
                <a16:creationId xmlns:a16="http://schemas.microsoft.com/office/drawing/2014/main" id="{117C130F-5063-244C-AC66-171CB5A69E8C}"/>
              </a:ext>
            </a:extLst>
          </p:cNvPr>
          <p:cNvPicPr>
            <a:picLocks noChangeAspect="1"/>
          </p:cNvPicPr>
          <p:nvPr/>
        </p:nvPicPr>
        <p:blipFill>
          <a:blip r:embed="rId9"/>
          <a:stretch>
            <a:fillRect/>
          </a:stretch>
        </p:blipFill>
        <p:spPr>
          <a:xfrm>
            <a:off x="10624379" y="2757418"/>
            <a:ext cx="190500" cy="152400"/>
          </a:xfrm>
          <a:prstGeom prst="rect">
            <a:avLst/>
          </a:prstGeom>
        </p:spPr>
      </p:pic>
      <p:pic>
        <p:nvPicPr>
          <p:cNvPr id="12" name="Picture 11">
            <a:extLst>
              <a:ext uri="{FF2B5EF4-FFF2-40B4-BE49-F238E27FC236}">
                <a16:creationId xmlns:a16="http://schemas.microsoft.com/office/drawing/2014/main" id="{76706E4A-4899-F149-A6D2-6655E10BFB97}"/>
              </a:ext>
            </a:extLst>
          </p:cNvPr>
          <p:cNvPicPr>
            <a:picLocks noChangeAspect="1"/>
          </p:cNvPicPr>
          <p:nvPr/>
        </p:nvPicPr>
        <p:blipFill>
          <a:blip r:embed="rId10"/>
          <a:stretch>
            <a:fillRect/>
          </a:stretch>
        </p:blipFill>
        <p:spPr>
          <a:xfrm>
            <a:off x="9810750" y="3319283"/>
            <a:ext cx="215900" cy="152400"/>
          </a:xfrm>
          <a:prstGeom prst="rect">
            <a:avLst/>
          </a:prstGeom>
        </p:spPr>
      </p:pic>
      <p:pic>
        <p:nvPicPr>
          <p:cNvPr id="16" name="Picture 15">
            <a:extLst>
              <a:ext uri="{FF2B5EF4-FFF2-40B4-BE49-F238E27FC236}">
                <a16:creationId xmlns:a16="http://schemas.microsoft.com/office/drawing/2014/main" id="{451B5402-A34A-204D-A472-D756CCC0DFA4}"/>
              </a:ext>
            </a:extLst>
          </p:cNvPr>
          <p:cNvPicPr>
            <a:picLocks noChangeAspect="1"/>
          </p:cNvPicPr>
          <p:nvPr/>
        </p:nvPicPr>
        <p:blipFill>
          <a:blip r:embed="rId11"/>
          <a:stretch>
            <a:fillRect/>
          </a:stretch>
        </p:blipFill>
        <p:spPr>
          <a:xfrm>
            <a:off x="713953" y="828575"/>
            <a:ext cx="5214826" cy="491450"/>
          </a:xfrm>
          <a:prstGeom prst="rect">
            <a:avLst/>
          </a:prstGeom>
        </p:spPr>
      </p:pic>
      <p:pic>
        <p:nvPicPr>
          <p:cNvPr id="19" name="Picture 18">
            <a:extLst>
              <a:ext uri="{FF2B5EF4-FFF2-40B4-BE49-F238E27FC236}">
                <a16:creationId xmlns:a16="http://schemas.microsoft.com/office/drawing/2014/main" id="{C766045A-38D6-EB49-B15E-167FFC2239F8}"/>
              </a:ext>
            </a:extLst>
          </p:cNvPr>
          <p:cNvPicPr>
            <a:picLocks noChangeAspect="1"/>
          </p:cNvPicPr>
          <p:nvPr/>
        </p:nvPicPr>
        <p:blipFill>
          <a:blip r:embed="rId12"/>
          <a:stretch>
            <a:fillRect/>
          </a:stretch>
        </p:blipFill>
        <p:spPr>
          <a:xfrm>
            <a:off x="1184714" y="1263765"/>
            <a:ext cx="5401849" cy="511572"/>
          </a:xfrm>
          <a:prstGeom prst="rect">
            <a:avLst/>
          </a:prstGeom>
        </p:spPr>
      </p:pic>
    </p:spTree>
    <p:extLst>
      <p:ext uri="{BB962C8B-B14F-4D97-AF65-F5344CB8AC3E}">
        <p14:creationId xmlns:p14="http://schemas.microsoft.com/office/powerpoint/2010/main" val="121150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0BFC1C-6E9A-CB46-BC3A-0545224B3C05}"/>
              </a:ext>
            </a:extLst>
          </p:cNvPr>
          <p:cNvSpPr txBox="1"/>
          <p:nvPr/>
        </p:nvSpPr>
        <p:spPr>
          <a:xfrm>
            <a:off x="314325" y="190500"/>
            <a:ext cx="10291792" cy="461665"/>
          </a:xfrm>
          <a:prstGeom prst="rect">
            <a:avLst/>
          </a:prstGeom>
          <a:noFill/>
        </p:spPr>
        <p:txBody>
          <a:bodyPr wrap="none" rtlCol="0">
            <a:spAutoFit/>
          </a:bodyPr>
          <a:lstStyle/>
          <a:p>
            <a:r>
              <a:rPr lang="en-US" sz="2400" dirty="0">
                <a:solidFill>
                  <a:srgbClr val="C00000"/>
                </a:solidFill>
              </a:rPr>
              <a:t>Two-body amplitudes; focus on spin-0 on spin-</a:t>
            </a:r>
            <a:r>
              <a:rPr lang="en-US" sz="2400" i="1" dirty="0">
                <a:solidFill>
                  <a:srgbClr val="C00000"/>
                </a:solidFill>
              </a:rPr>
              <a:t>s</a:t>
            </a:r>
            <a:r>
              <a:rPr lang="en-US" sz="2400" dirty="0">
                <a:solidFill>
                  <a:srgbClr val="C00000"/>
                </a:solidFill>
              </a:rPr>
              <a:t> to first order in spin --           /1PL</a:t>
            </a:r>
          </a:p>
        </p:txBody>
      </p:sp>
      <p:sp>
        <p:nvSpPr>
          <p:cNvPr id="22" name="TextBox 21">
            <a:extLst>
              <a:ext uri="{FF2B5EF4-FFF2-40B4-BE49-F238E27FC236}">
                <a16:creationId xmlns:a16="http://schemas.microsoft.com/office/drawing/2014/main" id="{DB4FEE5A-9423-9249-A41E-089AF499A492}"/>
              </a:ext>
            </a:extLst>
          </p:cNvPr>
          <p:cNvSpPr txBox="1"/>
          <p:nvPr/>
        </p:nvSpPr>
        <p:spPr>
          <a:xfrm>
            <a:off x="314325" y="692458"/>
            <a:ext cx="10508711" cy="430887"/>
          </a:xfrm>
          <a:prstGeom prst="rect">
            <a:avLst/>
          </a:prstGeom>
          <a:noFill/>
        </p:spPr>
        <p:txBody>
          <a:bodyPr wrap="none" rtlCol="0">
            <a:spAutoFit/>
          </a:bodyPr>
          <a:lstStyle/>
          <a:p>
            <a:r>
              <a:rPr lang="en-US" sz="2200" dirty="0">
                <a:solidFill>
                  <a:srgbClr val="002060"/>
                </a:solidFill>
              </a:rPr>
              <a:t>relations between three-point amplitudes               relations between two-body amplitudes</a:t>
            </a:r>
          </a:p>
        </p:txBody>
      </p:sp>
      <p:pic>
        <p:nvPicPr>
          <p:cNvPr id="24" name="Picture 23">
            <a:extLst>
              <a:ext uri="{FF2B5EF4-FFF2-40B4-BE49-F238E27FC236}">
                <a16:creationId xmlns:a16="http://schemas.microsoft.com/office/drawing/2014/main" id="{0D6D7DCF-0251-C94F-BD6A-C41580E9C2D1}"/>
              </a:ext>
            </a:extLst>
          </p:cNvPr>
          <p:cNvPicPr>
            <a:picLocks noChangeAspect="1"/>
          </p:cNvPicPr>
          <p:nvPr/>
        </p:nvPicPr>
        <p:blipFill>
          <a:blip r:embed="rId3"/>
          <a:stretch>
            <a:fillRect/>
          </a:stretch>
        </p:blipFill>
        <p:spPr>
          <a:xfrm>
            <a:off x="905877" y="1605651"/>
            <a:ext cx="2514600" cy="647700"/>
          </a:xfrm>
          <a:prstGeom prst="rect">
            <a:avLst/>
          </a:prstGeom>
        </p:spPr>
      </p:pic>
      <p:pic>
        <p:nvPicPr>
          <p:cNvPr id="29" name="Picture 28">
            <a:extLst>
              <a:ext uri="{FF2B5EF4-FFF2-40B4-BE49-F238E27FC236}">
                <a16:creationId xmlns:a16="http://schemas.microsoft.com/office/drawing/2014/main" id="{CA95ABEF-620F-8145-B0A8-B85891366275}"/>
              </a:ext>
            </a:extLst>
          </p:cNvPr>
          <p:cNvPicPr>
            <a:picLocks noChangeAspect="1"/>
          </p:cNvPicPr>
          <p:nvPr/>
        </p:nvPicPr>
        <p:blipFill>
          <a:blip r:embed="rId4"/>
          <a:stretch>
            <a:fillRect/>
          </a:stretch>
        </p:blipFill>
        <p:spPr>
          <a:xfrm>
            <a:off x="1019827" y="2711387"/>
            <a:ext cx="2286000" cy="558800"/>
          </a:xfrm>
          <a:prstGeom prst="rect">
            <a:avLst/>
          </a:prstGeom>
        </p:spPr>
      </p:pic>
      <p:pic>
        <p:nvPicPr>
          <p:cNvPr id="5" name="Picture 4">
            <a:extLst>
              <a:ext uri="{FF2B5EF4-FFF2-40B4-BE49-F238E27FC236}">
                <a16:creationId xmlns:a16="http://schemas.microsoft.com/office/drawing/2014/main" id="{AAFB5629-2266-2442-9699-6C19548262F8}"/>
              </a:ext>
            </a:extLst>
          </p:cNvPr>
          <p:cNvPicPr>
            <a:picLocks noChangeAspect="1"/>
          </p:cNvPicPr>
          <p:nvPr/>
        </p:nvPicPr>
        <p:blipFill>
          <a:blip r:embed="rId5"/>
          <a:stretch>
            <a:fillRect/>
          </a:stretch>
        </p:blipFill>
        <p:spPr>
          <a:xfrm>
            <a:off x="9145933" y="313629"/>
            <a:ext cx="584200" cy="292100"/>
          </a:xfrm>
          <a:prstGeom prst="rect">
            <a:avLst/>
          </a:prstGeom>
        </p:spPr>
      </p:pic>
      <p:cxnSp>
        <p:nvCxnSpPr>
          <p:cNvPr id="13" name="Straight Arrow Connector 12">
            <a:extLst>
              <a:ext uri="{FF2B5EF4-FFF2-40B4-BE49-F238E27FC236}">
                <a16:creationId xmlns:a16="http://schemas.microsoft.com/office/drawing/2014/main" id="{3280891D-AA6E-394F-A31A-0EA5C751E8C5}"/>
              </a:ext>
            </a:extLst>
          </p:cNvPr>
          <p:cNvCxnSpPr/>
          <p:nvPr/>
        </p:nvCxnSpPr>
        <p:spPr>
          <a:xfrm>
            <a:off x="5293107" y="922566"/>
            <a:ext cx="651354" cy="0"/>
          </a:xfrm>
          <a:prstGeom prst="straightConnector1">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0C67E76-ACCE-FA40-857F-666B69DED8A7}"/>
              </a:ext>
            </a:extLst>
          </p:cNvPr>
          <p:cNvGrpSpPr/>
          <p:nvPr/>
        </p:nvGrpSpPr>
        <p:grpSpPr>
          <a:xfrm>
            <a:off x="5499013" y="1561531"/>
            <a:ext cx="963634" cy="759407"/>
            <a:chOff x="6927763" y="1743587"/>
            <a:chExt cx="963634" cy="759407"/>
          </a:xfrm>
        </p:grpSpPr>
        <p:cxnSp>
          <p:nvCxnSpPr>
            <p:cNvPr id="27" name="Straight Connector 26">
              <a:extLst>
                <a:ext uri="{FF2B5EF4-FFF2-40B4-BE49-F238E27FC236}">
                  <a16:creationId xmlns:a16="http://schemas.microsoft.com/office/drawing/2014/main" id="{4DC99107-EA2D-3F47-8E8D-705E86B96E82}"/>
                </a:ext>
              </a:extLst>
            </p:cNvPr>
            <p:cNvCxnSpPr/>
            <p:nvPr/>
          </p:nvCxnSpPr>
          <p:spPr>
            <a:xfrm>
              <a:off x="6927763" y="1743587"/>
              <a:ext cx="963634" cy="0"/>
            </a:xfrm>
            <a:prstGeom prst="line">
              <a:avLst/>
            </a:prstGeom>
            <a:ln w="25400">
              <a:solidFill>
                <a:srgbClr val="008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713CAE-5F0A-744D-BAFF-0DF27220A6C7}"/>
                </a:ext>
              </a:extLst>
            </p:cNvPr>
            <p:cNvCxnSpPr/>
            <p:nvPr/>
          </p:nvCxnSpPr>
          <p:spPr>
            <a:xfrm>
              <a:off x="6927763" y="2502994"/>
              <a:ext cx="963634" cy="0"/>
            </a:xfrm>
            <a:prstGeom prst="line">
              <a:avLst/>
            </a:prstGeom>
            <a:ln w="25400">
              <a:solidFill>
                <a:srgbClr val="16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9AE68A-91CF-8F41-ADF9-4CF26B0D47D4}"/>
                </a:ext>
              </a:extLst>
            </p:cNvPr>
            <p:cNvCxnSpPr>
              <a:cxnSpLocks/>
            </p:cNvCxnSpPr>
            <p:nvPr/>
          </p:nvCxnSpPr>
          <p:spPr>
            <a:xfrm>
              <a:off x="7409580" y="1755679"/>
              <a:ext cx="0" cy="7427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A737271A-49E5-FB43-88E7-FB2084943D81}"/>
              </a:ext>
            </a:extLst>
          </p:cNvPr>
          <p:cNvSpPr txBox="1"/>
          <p:nvPr/>
        </p:nvSpPr>
        <p:spPr>
          <a:xfrm>
            <a:off x="192887" y="5453902"/>
            <a:ext cx="12082347" cy="461665"/>
          </a:xfrm>
          <a:prstGeom prst="rect">
            <a:avLst/>
          </a:prstGeom>
          <a:noFill/>
        </p:spPr>
        <p:txBody>
          <a:bodyPr wrap="none" rtlCol="0">
            <a:spAutoFit/>
          </a:bodyPr>
          <a:lstStyle/>
          <a:p>
            <a:r>
              <a:rPr lang="en-US" sz="2400" dirty="0">
                <a:solidFill>
                  <a:srgbClr val="C00000"/>
                </a:solidFill>
              </a:rPr>
              <a:t>- Tree-level 2-body amplitudes of FT1-generic and FT3-indefinite can be mapped into each other</a:t>
            </a:r>
          </a:p>
        </p:txBody>
      </p:sp>
      <p:pic>
        <p:nvPicPr>
          <p:cNvPr id="36" name="Picture 35">
            <a:extLst>
              <a:ext uri="{FF2B5EF4-FFF2-40B4-BE49-F238E27FC236}">
                <a16:creationId xmlns:a16="http://schemas.microsoft.com/office/drawing/2014/main" id="{C4C5C850-AF53-AB44-994B-E18294909894}"/>
              </a:ext>
            </a:extLst>
          </p:cNvPr>
          <p:cNvPicPr>
            <a:picLocks noChangeAspect="1"/>
          </p:cNvPicPr>
          <p:nvPr/>
        </p:nvPicPr>
        <p:blipFill>
          <a:blip r:embed="rId6"/>
          <a:stretch>
            <a:fillRect/>
          </a:stretch>
        </p:blipFill>
        <p:spPr>
          <a:xfrm>
            <a:off x="4918685" y="2163285"/>
            <a:ext cx="177800" cy="203200"/>
          </a:xfrm>
          <a:prstGeom prst="rect">
            <a:avLst/>
          </a:prstGeom>
        </p:spPr>
      </p:pic>
      <p:pic>
        <p:nvPicPr>
          <p:cNvPr id="37" name="Picture 36">
            <a:extLst>
              <a:ext uri="{FF2B5EF4-FFF2-40B4-BE49-F238E27FC236}">
                <a16:creationId xmlns:a16="http://schemas.microsoft.com/office/drawing/2014/main" id="{DB770346-F337-3945-8FEE-644DD187886F}"/>
              </a:ext>
            </a:extLst>
          </p:cNvPr>
          <p:cNvPicPr>
            <a:picLocks noChangeAspect="1"/>
          </p:cNvPicPr>
          <p:nvPr/>
        </p:nvPicPr>
        <p:blipFill>
          <a:blip r:embed="rId7"/>
          <a:stretch>
            <a:fillRect/>
          </a:stretch>
        </p:blipFill>
        <p:spPr>
          <a:xfrm>
            <a:off x="4667250" y="1443344"/>
            <a:ext cx="647700" cy="203200"/>
          </a:xfrm>
          <a:prstGeom prst="rect">
            <a:avLst/>
          </a:prstGeom>
        </p:spPr>
      </p:pic>
      <p:grpSp>
        <p:nvGrpSpPr>
          <p:cNvPr id="55" name="Group 54">
            <a:extLst>
              <a:ext uri="{FF2B5EF4-FFF2-40B4-BE49-F238E27FC236}">
                <a16:creationId xmlns:a16="http://schemas.microsoft.com/office/drawing/2014/main" id="{F03B5D92-C216-8C47-83CF-D12F5970155B}"/>
              </a:ext>
            </a:extLst>
          </p:cNvPr>
          <p:cNvGrpSpPr/>
          <p:nvPr/>
        </p:nvGrpSpPr>
        <p:grpSpPr>
          <a:xfrm>
            <a:off x="8819985" y="2784725"/>
            <a:ext cx="3153989" cy="2335556"/>
            <a:chOff x="8622274" y="3390214"/>
            <a:chExt cx="3153989" cy="2335556"/>
          </a:xfrm>
        </p:grpSpPr>
        <p:sp>
          <p:nvSpPr>
            <p:cNvPr id="38" name="TextBox 37">
              <a:extLst>
                <a:ext uri="{FF2B5EF4-FFF2-40B4-BE49-F238E27FC236}">
                  <a16:creationId xmlns:a16="http://schemas.microsoft.com/office/drawing/2014/main" id="{9C72613B-2B87-6143-853B-75F1D3223102}"/>
                </a:ext>
              </a:extLst>
            </p:cNvPr>
            <p:cNvSpPr txBox="1"/>
            <p:nvPr/>
          </p:nvSpPr>
          <p:spPr>
            <a:xfrm>
              <a:off x="9279455" y="3390214"/>
              <a:ext cx="1522404" cy="430887"/>
            </a:xfrm>
            <a:prstGeom prst="rect">
              <a:avLst/>
            </a:prstGeom>
            <a:noFill/>
          </p:spPr>
          <p:txBody>
            <a:bodyPr wrap="none" rtlCol="0">
              <a:spAutoFit/>
            </a:bodyPr>
            <a:lstStyle/>
            <a:p>
              <a:r>
                <a:rPr lang="en-US" sz="2200" dirty="0">
                  <a:solidFill>
                    <a:srgbClr val="002060"/>
                  </a:solidFill>
                </a:rPr>
                <a:t>FT1-generic</a:t>
              </a:r>
            </a:p>
          </p:txBody>
        </p:sp>
        <p:sp>
          <p:nvSpPr>
            <p:cNvPr id="39" name="TextBox 38">
              <a:extLst>
                <a:ext uri="{FF2B5EF4-FFF2-40B4-BE49-F238E27FC236}">
                  <a16:creationId xmlns:a16="http://schemas.microsoft.com/office/drawing/2014/main" id="{8B474870-727A-FA4A-A647-23601C2A9785}"/>
                </a:ext>
              </a:extLst>
            </p:cNvPr>
            <p:cNvSpPr txBox="1"/>
            <p:nvPr/>
          </p:nvSpPr>
          <p:spPr>
            <a:xfrm>
              <a:off x="8622274" y="4589198"/>
              <a:ext cx="849913" cy="769441"/>
            </a:xfrm>
            <a:prstGeom prst="rect">
              <a:avLst/>
            </a:prstGeom>
            <a:noFill/>
          </p:spPr>
          <p:txBody>
            <a:bodyPr wrap="none" rtlCol="0">
              <a:spAutoFit/>
            </a:bodyPr>
            <a:lstStyle/>
            <a:p>
              <a:pPr algn="ctr"/>
              <a:r>
                <a:rPr lang="en-US" sz="2200" dirty="0">
                  <a:solidFill>
                    <a:srgbClr val="002060"/>
                  </a:solidFill>
                </a:rPr>
                <a:t>FT1</a:t>
              </a:r>
            </a:p>
            <a:p>
              <a:pPr algn="ctr"/>
              <a:r>
                <a:rPr lang="en-US" sz="2200" dirty="0">
                  <a:solidFill>
                    <a:srgbClr val="002060"/>
                  </a:solidFill>
                </a:rPr>
                <a:t>spin-</a:t>
              </a:r>
              <a:r>
                <a:rPr lang="en-US" sz="2200" i="1" dirty="0">
                  <a:solidFill>
                    <a:srgbClr val="002060"/>
                  </a:solidFill>
                </a:rPr>
                <a:t>s</a:t>
              </a:r>
            </a:p>
          </p:txBody>
        </p:sp>
        <p:sp>
          <p:nvSpPr>
            <p:cNvPr id="40" name="TextBox 39">
              <a:extLst>
                <a:ext uri="{FF2B5EF4-FFF2-40B4-BE49-F238E27FC236}">
                  <a16:creationId xmlns:a16="http://schemas.microsoft.com/office/drawing/2014/main" id="{3E94A723-158C-ED4C-82EC-67F48BFAD98E}"/>
                </a:ext>
              </a:extLst>
            </p:cNvPr>
            <p:cNvSpPr txBox="1"/>
            <p:nvPr/>
          </p:nvSpPr>
          <p:spPr>
            <a:xfrm>
              <a:off x="9817760" y="4614142"/>
              <a:ext cx="595035" cy="430887"/>
            </a:xfrm>
            <a:prstGeom prst="rect">
              <a:avLst/>
            </a:prstGeom>
            <a:noFill/>
          </p:spPr>
          <p:txBody>
            <a:bodyPr wrap="none" rtlCol="0">
              <a:spAutoFit/>
            </a:bodyPr>
            <a:lstStyle/>
            <a:p>
              <a:r>
                <a:rPr lang="en-US" sz="2200" dirty="0">
                  <a:solidFill>
                    <a:srgbClr val="002060"/>
                  </a:solidFill>
                </a:rPr>
                <a:t>FT2</a:t>
              </a:r>
            </a:p>
          </p:txBody>
        </p:sp>
        <p:sp>
          <p:nvSpPr>
            <p:cNvPr id="41" name="TextBox 40">
              <a:extLst>
                <a:ext uri="{FF2B5EF4-FFF2-40B4-BE49-F238E27FC236}">
                  <a16:creationId xmlns:a16="http://schemas.microsoft.com/office/drawing/2014/main" id="{D27875DF-3059-2F48-95B0-5F6B7DDFA1A9}"/>
                </a:ext>
              </a:extLst>
            </p:cNvPr>
            <p:cNvSpPr txBox="1"/>
            <p:nvPr/>
          </p:nvSpPr>
          <p:spPr>
            <a:xfrm>
              <a:off x="10499054" y="4617774"/>
              <a:ext cx="1277209" cy="1107996"/>
            </a:xfrm>
            <a:prstGeom prst="rect">
              <a:avLst/>
            </a:prstGeom>
            <a:noFill/>
          </p:spPr>
          <p:txBody>
            <a:bodyPr wrap="none" rtlCol="0">
              <a:spAutoFit/>
            </a:bodyPr>
            <a:lstStyle/>
            <a:p>
              <a:pPr algn="ctr"/>
              <a:r>
                <a:rPr lang="en-US" sz="2200" dirty="0">
                  <a:solidFill>
                    <a:srgbClr val="002060"/>
                  </a:solidFill>
                </a:rPr>
                <a:t>FT3</a:t>
              </a:r>
            </a:p>
            <a:p>
              <a:pPr algn="ctr"/>
              <a:r>
                <a:rPr lang="en-US" sz="2200" dirty="0">
                  <a:solidFill>
                    <a:srgbClr val="002060"/>
                  </a:solidFill>
                </a:rPr>
                <a:t>spin-s &amp; </a:t>
              </a:r>
            </a:p>
            <a:p>
              <a:pPr algn="ctr"/>
              <a:r>
                <a:rPr lang="en-US" sz="2200" dirty="0">
                  <a:solidFill>
                    <a:srgbClr val="002060"/>
                  </a:solidFill>
                </a:rPr>
                <a:t>indefinite</a:t>
              </a:r>
            </a:p>
          </p:txBody>
        </p:sp>
        <p:cxnSp>
          <p:nvCxnSpPr>
            <p:cNvPr id="43" name="Straight Arrow Connector 42">
              <a:extLst>
                <a:ext uri="{FF2B5EF4-FFF2-40B4-BE49-F238E27FC236}">
                  <a16:creationId xmlns:a16="http://schemas.microsoft.com/office/drawing/2014/main" id="{1D0DACDF-851C-F749-A132-6F5940E13D20}"/>
                </a:ext>
              </a:extLst>
            </p:cNvPr>
            <p:cNvCxnSpPr>
              <a:cxnSpLocks/>
            </p:cNvCxnSpPr>
            <p:nvPr/>
          </p:nvCxnSpPr>
          <p:spPr>
            <a:xfrm flipH="1">
              <a:off x="9118948" y="3867582"/>
              <a:ext cx="648708" cy="729470"/>
            </a:xfrm>
            <a:prstGeom prst="straightConnector1">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4A1710F-95D3-4D47-BF14-AFDED7D003E7}"/>
                </a:ext>
              </a:extLst>
            </p:cNvPr>
            <p:cNvCxnSpPr>
              <a:cxnSpLocks/>
            </p:cNvCxnSpPr>
            <p:nvPr/>
          </p:nvCxnSpPr>
          <p:spPr>
            <a:xfrm>
              <a:off x="10390389" y="3867582"/>
              <a:ext cx="582411" cy="711070"/>
            </a:xfrm>
            <a:prstGeom prst="straightConnector1">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7004ACB-C914-B74D-8DAD-106C86C6E024}"/>
                </a:ext>
              </a:extLst>
            </p:cNvPr>
            <p:cNvCxnSpPr>
              <a:cxnSpLocks/>
              <a:endCxn id="40" idx="0"/>
            </p:cNvCxnSpPr>
            <p:nvPr/>
          </p:nvCxnSpPr>
          <p:spPr>
            <a:xfrm>
              <a:off x="10079022" y="3867582"/>
              <a:ext cx="36256" cy="746560"/>
            </a:xfrm>
            <a:prstGeom prst="straightConnector1">
              <a:avLst/>
            </a:prstGeom>
            <a:ln w="2540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grpSp>
      <p:pic>
        <p:nvPicPr>
          <p:cNvPr id="56" name="Picture 55" descr="A table with text and symbols&#10;&#10;Description automatically generated">
            <a:extLst>
              <a:ext uri="{FF2B5EF4-FFF2-40B4-BE49-F238E27FC236}">
                <a16:creationId xmlns:a16="http://schemas.microsoft.com/office/drawing/2014/main" id="{3293650D-0257-5246-AF6B-C955417591C8}"/>
              </a:ext>
            </a:extLst>
          </p:cNvPr>
          <p:cNvPicPr>
            <a:picLocks noChangeAspect="1"/>
          </p:cNvPicPr>
          <p:nvPr/>
        </p:nvPicPr>
        <p:blipFill>
          <a:blip r:embed="rId8"/>
          <a:stretch>
            <a:fillRect/>
          </a:stretch>
        </p:blipFill>
        <p:spPr>
          <a:xfrm>
            <a:off x="7353431" y="1269893"/>
            <a:ext cx="4838570" cy="1368868"/>
          </a:xfrm>
          <a:prstGeom prst="rect">
            <a:avLst/>
          </a:prstGeom>
        </p:spPr>
      </p:pic>
      <p:pic>
        <p:nvPicPr>
          <p:cNvPr id="57" name="Picture 56">
            <a:extLst>
              <a:ext uri="{FF2B5EF4-FFF2-40B4-BE49-F238E27FC236}">
                <a16:creationId xmlns:a16="http://schemas.microsoft.com/office/drawing/2014/main" id="{26F02E37-BD9E-AD48-857E-4FD737A7DEC2}"/>
              </a:ext>
            </a:extLst>
          </p:cNvPr>
          <p:cNvPicPr>
            <a:picLocks noChangeAspect="1"/>
          </p:cNvPicPr>
          <p:nvPr/>
        </p:nvPicPr>
        <p:blipFill>
          <a:blip r:embed="rId9"/>
          <a:stretch>
            <a:fillRect/>
          </a:stretch>
        </p:blipFill>
        <p:spPr>
          <a:xfrm>
            <a:off x="3750740" y="2674975"/>
            <a:ext cx="5334000" cy="622300"/>
          </a:xfrm>
          <a:prstGeom prst="rect">
            <a:avLst/>
          </a:prstGeom>
        </p:spPr>
      </p:pic>
      <p:pic>
        <p:nvPicPr>
          <p:cNvPr id="58" name="Picture 57">
            <a:extLst>
              <a:ext uri="{FF2B5EF4-FFF2-40B4-BE49-F238E27FC236}">
                <a16:creationId xmlns:a16="http://schemas.microsoft.com/office/drawing/2014/main" id="{D737E037-4C67-A14C-8D45-F4EBBA3B8A6C}"/>
              </a:ext>
            </a:extLst>
          </p:cNvPr>
          <p:cNvPicPr>
            <a:picLocks noChangeAspect="1"/>
          </p:cNvPicPr>
          <p:nvPr/>
        </p:nvPicPr>
        <p:blipFill>
          <a:blip r:embed="rId10"/>
          <a:stretch>
            <a:fillRect/>
          </a:stretch>
        </p:blipFill>
        <p:spPr>
          <a:xfrm>
            <a:off x="750888" y="3593827"/>
            <a:ext cx="6718300" cy="622300"/>
          </a:xfrm>
          <a:prstGeom prst="rect">
            <a:avLst/>
          </a:prstGeom>
        </p:spPr>
      </p:pic>
      <p:pic>
        <p:nvPicPr>
          <p:cNvPr id="59" name="Picture 58">
            <a:extLst>
              <a:ext uri="{FF2B5EF4-FFF2-40B4-BE49-F238E27FC236}">
                <a16:creationId xmlns:a16="http://schemas.microsoft.com/office/drawing/2014/main" id="{B1E4DBFA-70BD-C54E-8974-C97390E180F3}"/>
              </a:ext>
            </a:extLst>
          </p:cNvPr>
          <p:cNvPicPr>
            <a:picLocks noChangeAspect="1"/>
          </p:cNvPicPr>
          <p:nvPr/>
        </p:nvPicPr>
        <p:blipFill>
          <a:blip r:embed="rId11"/>
          <a:stretch>
            <a:fillRect/>
          </a:stretch>
        </p:blipFill>
        <p:spPr>
          <a:xfrm>
            <a:off x="740385" y="4572469"/>
            <a:ext cx="4356100" cy="622300"/>
          </a:xfrm>
          <a:prstGeom prst="rect">
            <a:avLst/>
          </a:prstGeom>
        </p:spPr>
      </p:pic>
      <p:sp>
        <p:nvSpPr>
          <p:cNvPr id="28" name="TextBox 27">
            <a:extLst>
              <a:ext uri="{FF2B5EF4-FFF2-40B4-BE49-F238E27FC236}">
                <a16:creationId xmlns:a16="http://schemas.microsoft.com/office/drawing/2014/main" id="{904E7BBF-85B5-9C4C-AAE0-194B5AB5A9F0}"/>
              </a:ext>
            </a:extLst>
          </p:cNvPr>
          <p:cNvSpPr txBox="1"/>
          <p:nvPr/>
        </p:nvSpPr>
        <p:spPr>
          <a:xfrm>
            <a:off x="192887" y="6353075"/>
            <a:ext cx="4487960" cy="461665"/>
          </a:xfrm>
          <a:prstGeom prst="rect">
            <a:avLst/>
          </a:prstGeom>
          <a:noFill/>
        </p:spPr>
        <p:txBody>
          <a:bodyPr wrap="none" rtlCol="0">
            <a:spAutoFit/>
          </a:bodyPr>
          <a:lstStyle/>
          <a:p>
            <a:r>
              <a:rPr lang="en-US" sz="2400" dirty="0">
                <a:solidFill>
                  <a:srgbClr val="FF0000"/>
                </a:solidFill>
              </a:rPr>
              <a:t>- Continues to at least 1 loop order</a:t>
            </a:r>
          </a:p>
        </p:txBody>
      </p:sp>
      <p:sp>
        <p:nvSpPr>
          <p:cNvPr id="30" name="TextBox 29">
            <a:extLst>
              <a:ext uri="{FF2B5EF4-FFF2-40B4-BE49-F238E27FC236}">
                <a16:creationId xmlns:a16="http://schemas.microsoft.com/office/drawing/2014/main" id="{C8D519DB-97E5-7F40-9000-0C7959104115}"/>
              </a:ext>
            </a:extLst>
          </p:cNvPr>
          <p:cNvSpPr txBox="1"/>
          <p:nvPr/>
        </p:nvSpPr>
        <p:spPr>
          <a:xfrm>
            <a:off x="192887" y="5906247"/>
            <a:ext cx="9592498" cy="461665"/>
          </a:xfrm>
          <a:prstGeom prst="rect">
            <a:avLst/>
          </a:prstGeom>
          <a:noFill/>
        </p:spPr>
        <p:txBody>
          <a:bodyPr wrap="none" rtlCol="0">
            <a:spAutoFit/>
          </a:bodyPr>
          <a:lstStyle/>
          <a:p>
            <a:r>
              <a:rPr lang="en-US" sz="2400" dirty="0">
                <a:solidFill>
                  <a:srgbClr val="C00000"/>
                </a:solidFill>
              </a:rPr>
              <a:t>- Convenient to compute stuff in FT1-generic and continue to FT3-indefinite</a:t>
            </a:r>
          </a:p>
        </p:txBody>
      </p:sp>
    </p:spTree>
    <p:extLst>
      <p:ext uri="{BB962C8B-B14F-4D97-AF65-F5344CB8AC3E}">
        <p14:creationId xmlns:p14="http://schemas.microsoft.com/office/powerpoint/2010/main" val="2620056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A table with text and symbols&#10;&#10;Description automatically generated">
            <a:extLst>
              <a:ext uri="{FF2B5EF4-FFF2-40B4-BE49-F238E27FC236}">
                <a16:creationId xmlns:a16="http://schemas.microsoft.com/office/drawing/2014/main" id="{5C177AF6-8008-E24F-A29D-F3B43961EBF1}"/>
              </a:ext>
            </a:extLst>
          </p:cNvPr>
          <p:cNvPicPr>
            <a:picLocks noChangeAspect="1"/>
          </p:cNvPicPr>
          <p:nvPr/>
        </p:nvPicPr>
        <p:blipFill>
          <a:blip r:embed="rId3"/>
          <a:stretch>
            <a:fillRect/>
          </a:stretch>
        </p:blipFill>
        <p:spPr>
          <a:xfrm>
            <a:off x="8187959" y="1"/>
            <a:ext cx="4008705" cy="1134093"/>
          </a:xfrm>
          <a:prstGeom prst="rect">
            <a:avLst/>
          </a:prstGeom>
        </p:spPr>
      </p:pic>
      <p:sp>
        <p:nvSpPr>
          <p:cNvPr id="41" name="TextBox 40">
            <a:extLst>
              <a:ext uri="{FF2B5EF4-FFF2-40B4-BE49-F238E27FC236}">
                <a16:creationId xmlns:a16="http://schemas.microsoft.com/office/drawing/2014/main" id="{BC239949-6D80-8A47-98C9-4D97F6D5DBD4}"/>
              </a:ext>
            </a:extLst>
          </p:cNvPr>
          <p:cNvSpPr txBox="1"/>
          <p:nvPr/>
        </p:nvSpPr>
        <p:spPr>
          <a:xfrm>
            <a:off x="250521" y="263047"/>
            <a:ext cx="6141040" cy="461665"/>
          </a:xfrm>
          <a:prstGeom prst="rect">
            <a:avLst/>
          </a:prstGeom>
          <a:noFill/>
        </p:spPr>
        <p:txBody>
          <a:bodyPr wrap="none" rtlCol="0">
            <a:spAutoFit/>
          </a:bodyPr>
          <a:lstStyle/>
          <a:p>
            <a:r>
              <a:rPr lang="en-US" sz="2400" dirty="0">
                <a:solidFill>
                  <a:srgbClr val="C00000"/>
                </a:solidFill>
              </a:rPr>
              <a:t>Compton amplitudes in the three field theories:</a:t>
            </a:r>
          </a:p>
        </p:txBody>
      </p:sp>
      <p:grpSp>
        <p:nvGrpSpPr>
          <p:cNvPr id="72" name="Group 71">
            <a:extLst>
              <a:ext uri="{FF2B5EF4-FFF2-40B4-BE49-F238E27FC236}">
                <a16:creationId xmlns:a16="http://schemas.microsoft.com/office/drawing/2014/main" id="{6A0A8561-993E-494C-BCB7-5BD655299DC7}"/>
              </a:ext>
            </a:extLst>
          </p:cNvPr>
          <p:cNvGrpSpPr/>
          <p:nvPr/>
        </p:nvGrpSpPr>
        <p:grpSpPr>
          <a:xfrm>
            <a:off x="24342" y="1062546"/>
            <a:ext cx="11281363" cy="620917"/>
            <a:chOff x="24342" y="1062546"/>
            <a:chExt cx="11281363" cy="620917"/>
          </a:xfrm>
        </p:grpSpPr>
        <p:grpSp>
          <p:nvGrpSpPr>
            <p:cNvPr id="60" name="Group 59">
              <a:extLst>
                <a:ext uri="{FF2B5EF4-FFF2-40B4-BE49-F238E27FC236}">
                  <a16:creationId xmlns:a16="http://schemas.microsoft.com/office/drawing/2014/main" id="{7B0A1ABE-E9BF-3C41-A8B2-41F4E29CE431}"/>
                </a:ext>
              </a:extLst>
            </p:cNvPr>
            <p:cNvGrpSpPr/>
            <p:nvPr/>
          </p:nvGrpSpPr>
          <p:grpSpPr>
            <a:xfrm>
              <a:off x="7968145" y="1062546"/>
              <a:ext cx="3337560" cy="620917"/>
              <a:chOff x="7968145" y="1112650"/>
              <a:chExt cx="3337560" cy="620917"/>
            </a:xfrm>
          </p:grpSpPr>
          <p:pic>
            <p:nvPicPr>
              <p:cNvPr id="4" name="Picture 3">
                <a:extLst>
                  <a:ext uri="{FF2B5EF4-FFF2-40B4-BE49-F238E27FC236}">
                    <a16:creationId xmlns:a16="http://schemas.microsoft.com/office/drawing/2014/main" id="{B1F3807C-36D7-A343-96FB-F9EEE7D19CA1}"/>
                  </a:ext>
                </a:extLst>
              </p:cNvPr>
              <p:cNvPicPr>
                <a:picLocks noChangeAspect="1"/>
              </p:cNvPicPr>
              <p:nvPr/>
            </p:nvPicPr>
            <p:blipFill>
              <a:blip r:embed="rId4"/>
              <a:stretch>
                <a:fillRect/>
              </a:stretch>
            </p:blipFill>
            <p:spPr>
              <a:xfrm>
                <a:off x="7968145" y="1230647"/>
                <a:ext cx="3337560" cy="502920"/>
              </a:xfrm>
              <a:prstGeom prst="rect">
                <a:avLst/>
              </a:prstGeom>
            </p:spPr>
          </p:pic>
          <p:sp>
            <p:nvSpPr>
              <p:cNvPr id="42" name="Oval 41">
                <a:extLst>
                  <a:ext uri="{FF2B5EF4-FFF2-40B4-BE49-F238E27FC236}">
                    <a16:creationId xmlns:a16="http://schemas.microsoft.com/office/drawing/2014/main" id="{630FA513-573B-7841-8C6C-FEBC165A8DF1}"/>
                  </a:ext>
                </a:extLst>
              </p:cNvPr>
              <p:cNvSpPr/>
              <p:nvPr/>
            </p:nvSpPr>
            <p:spPr>
              <a:xfrm>
                <a:off x="8244876" y="1117622"/>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F76767C-7834-C544-831B-79A873B402D6}"/>
                  </a:ext>
                </a:extLst>
              </p:cNvPr>
              <p:cNvSpPr/>
              <p:nvPr/>
            </p:nvSpPr>
            <p:spPr>
              <a:xfrm>
                <a:off x="9190559" y="1112650"/>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4211D698-1781-E04A-86F2-1C211641EB1E}"/>
                </a:ext>
              </a:extLst>
            </p:cNvPr>
            <p:cNvPicPr>
              <a:picLocks noChangeAspect="1"/>
            </p:cNvPicPr>
            <p:nvPr/>
          </p:nvPicPr>
          <p:blipFill>
            <a:blip r:embed="rId5"/>
            <a:stretch>
              <a:fillRect/>
            </a:stretch>
          </p:blipFill>
          <p:spPr>
            <a:xfrm>
              <a:off x="24342" y="1117397"/>
              <a:ext cx="7898130" cy="514350"/>
            </a:xfrm>
            <a:prstGeom prst="rect">
              <a:avLst/>
            </a:prstGeom>
          </p:spPr>
        </p:pic>
      </p:grpSp>
      <p:grpSp>
        <p:nvGrpSpPr>
          <p:cNvPr id="75" name="Group 74">
            <a:extLst>
              <a:ext uri="{FF2B5EF4-FFF2-40B4-BE49-F238E27FC236}">
                <a16:creationId xmlns:a16="http://schemas.microsoft.com/office/drawing/2014/main" id="{2D7220E9-84D6-F045-B3D9-2BCAC5D57646}"/>
              </a:ext>
            </a:extLst>
          </p:cNvPr>
          <p:cNvGrpSpPr/>
          <p:nvPr/>
        </p:nvGrpSpPr>
        <p:grpSpPr>
          <a:xfrm>
            <a:off x="-22506" y="1847682"/>
            <a:ext cx="12204386" cy="1108901"/>
            <a:chOff x="-65370" y="1847682"/>
            <a:chExt cx="12204386" cy="1108901"/>
          </a:xfrm>
        </p:grpSpPr>
        <p:grpSp>
          <p:nvGrpSpPr>
            <p:cNvPr id="61" name="Group 60">
              <a:extLst>
                <a:ext uri="{FF2B5EF4-FFF2-40B4-BE49-F238E27FC236}">
                  <a16:creationId xmlns:a16="http://schemas.microsoft.com/office/drawing/2014/main" id="{7AAC926B-6345-B045-969C-0062070E40AF}"/>
                </a:ext>
              </a:extLst>
            </p:cNvPr>
            <p:cNvGrpSpPr/>
            <p:nvPr/>
          </p:nvGrpSpPr>
          <p:grpSpPr>
            <a:xfrm>
              <a:off x="3279088" y="1847682"/>
              <a:ext cx="8859928" cy="1108901"/>
              <a:chOff x="3279088" y="2235988"/>
              <a:chExt cx="8859928" cy="1108901"/>
            </a:xfrm>
          </p:grpSpPr>
          <p:pic>
            <p:nvPicPr>
              <p:cNvPr id="10" name="Picture 9">
                <a:extLst>
                  <a:ext uri="{FF2B5EF4-FFF2-40B4-BE49-F238E27FC236}">
                    <a16:creationId xmlns:a16="http://schemas.microsoft.com/office/drawing/2014/main" id="{56A4E6A3-0602-C24E-852B-CF72CA88968A}"/>
                  </a:ext>
                </a:extLst>
              </p:cNvPr>
              <p:cNvPicPr>
                <a:picLocks noChangeAspect="1"/>
              </p:cNvPicPr>
              <p:nvPr/>
            </p:nvPicPr>
            <p:blipFill>
              <a:blip r:embed="rId6"/>
              <a:stretch>
                <a:fillRect/>
              </a:stretch>
            </p:blipFill>
            <p:spPr>
              <a:xfrm>
                <a:off x="7921346" y="2365336"/>
                <a:ext cx="4217670" cy="502920"/>
              </a:xfrm>
              <a:prstGeom prst="rect">
                <a:avLst/>
              </a:prstGeom>
            </p:spPr>
          </p:pic>
          <p:sp>
            <p:nvSpPr>
              <p:cNvPr id="44" name="Oval 43">
                <a:extLst>
                  <a:ext uri="{FF2B5EF4-FFF2-40B4-BE49-F238E27FC236}">
                    <a16:creationId xmlns:a16="http://schemas.microsoft.com/office/drawing/2014/main" id="{E9440C62-33F2-6245-A4AC-97940651342D}"/>
                  </a:ext>
                </a:extLst>
              </p:cNvPr>
              <p:cNvSpPr/>
              <p:nvPr/>
            </p:nvSpPr>
            <p:spPr>
              <a:xfrm>
                <a:off x="4466907" y="2248101"/>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F703480-3B55-704F-8E0E-7FBEB3CD051A}"/>
                  </a:ext>
                </a:extLst>
              </p:cNvPr>
              <p:cNvSpPr/>
              <p:nvPr/>
            </p:nvSpPr>
            <p:spPr>
              <a:xfrm>
                <a:off x="8419877" y="2235988"/>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043113D6-3FDB-1842-912F-D90D60BD7F02}"/>
                  </a:ext>
                </a:extLst>
              </p:cNvPr>
              <p:cNvCxnSpPr/>
              <p:nvPr/>
            </p:nvCxnSpPr>
            <p:spPr>
              <a:xfrm flipV="1">
                <a:off x="3279088" y="2779290"/>
                <a:ext cx="365791" cy="200797"/>
              </a:xfrm>
              <a:prstGeom prst="straightConnector1">
                <a:avLst/>
              </a:prstGeom>
              <a:ln w="1905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99FFC9B-6C88-9244-8933-EA181D518EAA}"/>
                  </a:ext>
                </a:extLst>
              </p:cNvPr>
              <p:cNvSpPr txBox="1"/>
              <p:nvPr/>
            </p:nvSpPr>
            <p:spPr>
              <a:xfrm>
                <a:off x="3352643" y="2944779"/>
                <a:ext cx="2542684" cy="400110"/>
              </a:xfrm>
              <a:prstGeom prst="rect">
                <a:avLst/>
              </a:prstGeom>
              <a:noFill/>
            </p:spPr>
            <p:txBody>
              <a:bodyPr wrap="none" rtlCol="0">
                <a:spAutoFit/>
              </a:bodyPr>
              <a:lstStyle/>
              <a:p>
                <a:r>
                  <a:rPr lang="en-US" sz="2000" dirty="0">
                    <a:solidFill>
                      <a:srgbClr val="008F00"/>
                    </a:solidFill>
                  </a:rPr>
                  <a:t>killed if SSC is imposed</a:t>
                </a:r>
              </a:p>
            </p:txBody>
          </p:sp>
        </p:grpSp>
        <p:pic>
          <p:nvPicPr>
            <p:cNvPr id="73" name="Picture 72">
              <a:extLst>
                <a:ext uri="{FF2B5EF4-FFF2-40B4-BE49-F238E27FC236}">
                  <a16:creationId xmlns:a16="http://schemas.microsoft.com/office/drawing/2014/main" id="{A53EAEBE-1424-664D-B1C2-2D3179A4FAC8}"/>
                </a:ext>
              </a:extLst>
            </p:cNvPr>
            <p:cNvPicPr>
              <a:picLocks noChangeAspect="1"/>
            </p:cNvPicPr>
            <p:nvPr/>
          </p:nvPicPr>
          <p:blipFill>
            <a:blip r:embed="rId7"/>
            <a:stretch>
              <a:fillRect/>
            </a:stretch>
          </p:blipFill>
          <p:spPr>
            <a:xfrm>
              <a:off x="-65370" y="1883365"/>
              <a:ext cx="7886700" cy="594360"/>
            </a:xfrm>
            <a:prstGeom prst="rect">
              <a:avLst/>
            </a:prstGeom>
          </p:spPr>
        </p:pic>
      </p:grpSp>
      <p:sp>
        <p:nvSpPr>
          <p:cNvPr id="80" name="TextBox 79">
            <a:extLst>
              <a:ext uri="{FF2B5EF4-FFF2-40B4-BE49-F238E27FC236}">
                <a16:creationId xmlns:a16="http://schemas.microsoft.com/office/drawing/2014/main" id="{6C24DB8A-55E5-8A44-9CF9-07A48F627567}"/>
              </a:ext>
            </a:extLst>
          </p:cNvPr>
          <p:cNvSpPr txBox="1"/>
          <p:nvPr/>
        </p:nvSpPr>
        <p:spPr>
          <a:xfrm>
            <a:off x="250520" y="3099400"/>
            <a:ext cx="11665255" cy="830997"/>
          </a:xfrm>
          <a:prstGeom prst="rect">
            <a:avLst/>
          </a:prstGeom>
          <a:noFill/>
        </p:spPr>
        <p:txBody>
          <a:bodyPr wrap="square" rtlCol="0">
            <a:spAutoFit/>
          </a:bodyPr>
          <a:lstStyle/>
          <a:p>
            <a:r>
              <a:rPr lang="en-US" sz="2400" dirty="0">
                <a:solidFill>
                  <a:srgbClr val="011893"/>
                </a:solidFill>
              </a:rPr>
              <a:t>Compton amplitude of FT1 with generic external state agrees to             (up to contact terms) with a worldline theory with unconstrained spin tensor</a:t>
            </a:r>
          </a:p>
        </p:txBody>
      </p:sp>
      <p:pic>
        <p:nvPicPr>
          <p:cNvPr id="81" name="Picture 80">
            <a:extLst>
              <a:ext uri="{FF2B5EF4-FFF2-40B4-BE49-F238E27FC236}">
                <a16:creationId xmlns:a16="http://schemas.microsoft.com/office/drawing/2014/main" id="{FB38FA8D-F836-194A-9F15-EDC891A2B457}"/>
              </a:ext>
            </a:extLst>
          </p:cNvPr>
          <p:cNvPicPr>
            <a:picLocks noChangeAspect="1"/>
          </p:cNvPicPr>
          <p:nvPr/>
        </p:nvPicPr>
        <p:blipFill>
          <a:blip r:embed="rId8">
            <a:duotone>
              <a:prstClr val="black"/>
              <a:schemeClr val="accent1">
                <a:tint val="45000"/>
                <a:satMod val="400000"/>
              </a:schemeClr>
            </a:duotone>
          </a:blip>
          <a:stretch>
            <a:fillRect/>
          </a:stretch>
        </p:blipFill>
        <p:spPr>
          <a:xfrm>
            <a:off x="8283142" y="3185770"/>
            <a:ext cx="723900" cy="317500"/>
          </a:xfrm>
          <a:prstGeom prst="rect">
            <a:avLst/>
          </a:prstGeom>
        </p:spPr>
      </p:pic>
    </p:spTree>
    <p:extLst>
      <p:ext uri="{BB962C8B-B14F-4D97-AF65-F5344CB8AC3E}">
        <p14:creationId xmlns:p14="http://schemas.microsoft.com/office/powerpoint/2010/main" val="42516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A table with text and symbols&#10;&#10;Description automatically generated">
            <a:extLst>
              <a:ext uri="{FF2B5EF4-FFF2-40B4-BE49-F238E27FC236}">
                <a16:creationId xmlns:a16="http://schemas.microsoft.com/office/drawing/2014/main" id="{5C177AF6-8008-E24F-A29D-F3B43961EBF1}"/>
              </a:ext>
            </a:extLst>
          </p:cNvPr>
          <p:cNvPicPr>
            <a:picLocks noChangeAspect="1"/>
          </p:cNvPicPr>
          <p:nvPr/>
        </p:nvPicPr>
        <p:blipFill>
          <a:blip r:embed="rId3"/>
          <a:stretch>
            <a:fillRect/>
          </a:stretch>
        </p:blipFill>
        <p:spPr>
          <a:xfrm>
            <a:off x="8187959" y="1"/>
            <a:ext cx="4008705" cy="1134093"/>
          </a:xfrm>
          <a:prstGeom prst="rect">
            <a:avLst/>
          </a:prstGeom>
        </p:spPr>
      </p:pic>
      <p:grpSp>
        <p:nvGrpSpPr>
          <p:cNvPr id="34" name="Group 33">
            <a:extLst>
              <a:ext uri="{FF2B5EF4-FFF2-40B4-BE49-F238E27FC236}">
                <a16:creationId xmlns:a16="http://schemas.microsoft.com/office/drawing/2014/main" id="{F83DFD79-D68A-C24F-9257-CE917C463736}"/>
              </a:ext>
            </a:extLst>
          </p:cNvPr>
          <p:cNvGrpSpPr/>
          <p:nvPr/>
        </p:nvGrpSpPr>
        <p:grpSpPr>
          <a:xfrm>
            <a:off x="969494" y="5524114"/>
            <a:ext cx="7218465" cy="430887"/>
            <a:chOff x="1766891" y="5483334"/>
            <a:chExt cx="7218465" cy="430887"/>
          </a:xfrm>
        </p:grpSpPr>
        <p:grpSp>
          <p:nvGrpSpPr>
            <p:cNvPr id="32" name="Group 31">
              <a:extLst>
                <a:ext uri="{FF2B5EF4-FFF2-40B4-BE49-F238E27FC236}">
                  <a16:creationId xmlns:a16="http://schemas.microsoft.com/office/drawing/2014/main" id="{433A7835-A38C-D440-A847-E05B768E2B4D}"/>
                </a:ext>
              </a:extLst>
            </p:cNvPr>
            <p:cNvGrpSpPr/>
            <p:nvPr/>
          </p:nvGrpSpPr>
          <p:grpSpPr>
            <a:xfrm>
              <a:off x="1766891" y="5483334"/>
              <a:ext cx="4873276" cy="430887"/>
              <a:chOff x="1104663" y="5659655"/>
              <a:chExt cx="4873276" cy="430887"/>
            </a:xfrm>
          </p:grpSpPr>
          <p:sp>
            <p:nvSpPr>
              <p:cNvPr id="27" name="TextBox 26">
                <a:extLst>
                  <a:ext uri="{FF2B5EF4-FFF2-40B4-BE49-F238E27FC236}">
                    <a16:creationId xmlns:a16="http://schemas.microsoft.com/office/drawing/2014/main" id="{7E249A57-035E-CA4D-BDEA-6D89C12A08A0}"/>
                  </a:ext>
                </a:extLst>
              </p:cNvPr>
              <p:cNvSpPr txBox="1"/>
              <p:nvPr/>
            </p:nvSpPr>
            <p:spPr>
              <a:xfrm>
                <a:off x="1104663" y="5659655"/>
                <a:ext cx="4873276" cy="430887"/>
              </a:xfrm>
              <a:prstGeom prst="rect">
                <a:avLst/>
              </a:prstGeom>
              <a:noFill/>
            </p:spPr>
            <p:txBody>
              <a:bodyPr wrap="square" rtlCol="0">
                <a:spAutoFit/>
              </a:bodyPr>
              <a:lstStyle/>
              <a:p>
                <a:r>
                  <a:rPr lang="en-US" sz="2200" dirty="0">
                    <a:solidFill>
                      <a:srgbClr val="7030A0"/>
                    </a:solidFill>
                  </a:rPr>
                  <a:t>FT1 w/ spin-</a:t>
                </a:r>
                <a:r>
                  <a:rPr lang="en-US" sz="2200" i="1" dirty="0">
                    <a:solidFill>
                      <a:srgbClr val="7030A0"/>
                    </a:solidFill>
                  </a:rPr>
                  <a:t>s</a:t>
                </a:r>
                <a:r>
                  <a:rPr lang="en-US" sz="2200" dirty="0">
                    <a:solidFill>
                      <a:srgbClr val="7030A0"/>
                    </a:solidFill>
                  </a:rPr>
                  <a:t>                 FT3 w/ spin-</a:t>
                </a:r>
                <a:r>
                  <a:rPr lang="en-US" sz="2200" i="1" dirty="0">
                    <a:solidFill>
                      <a:srgbClr val="7030A0"/>
                    </a:solidFill>
                  </a:rPr>
                  <a:t>s</a:t>
                </a:r>
              </a:p>
            </p:txBody>
          </p:sp>
          <p:cxnSp>
            <p:nvCxnSpPr>
              <p:cNvPr id="29" name="Straight Arrow Connector 28">
                <a:extLst>
                  <a:ext uri="{FF2B5EF4-FFF2-40B4-BE49-F238E27FC236}">
                    <a16:creationId xmlns:a16="http://schemas.microsoft.com/office/drawing/2014/main" id="{4B72450F-F02E-2741-8B99-F7C367422D08}"/>
                  </a:ext>
                </a:extLst>
              </p:cNvPr>
              <p:cNvCxnSpPr>
                <a:cxnSpLocks/>
              </p:cNvCxnSpPr>
              <p:nvPr/>
            </p:nvCxnSpPr>
            <p:spPr>
              <a:xfrm>
                <a:off x="2755024" y="5892915"/>
                <a:ext cx="854803" cy="0"/>
              </a:xfrm>
              <a:prstGeom prst="straightConnector1">
                <a:avLst/>
              </a:prstGeom>
              <a:ln w="19050">
                <a:solidFill>
                  <a:srgbClr val="7030A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7FFF29A0-7746-D649-87FA-4CB99EC6B240}"/>
                </a:ext>
              </a:extLst>
            </p:cNvPr>
            <p:cNvPicPr>
              <a:picLocks noChangeAspect="1"/>
            </p:cNvPicPr>
            <p:nvPr/>
          </p:nvPicPr>
          <p:blipFill>
            <a:blip r:embed="rId4"/>
            <a:stretch>
              <a:fillRect/>
            </a:stretch>
          </p:blipFill>
          <p:spPr>
            <a:xfrm>
              <a:off x="6089756" y="5551493"/>
              <a:ext cx="2895600" cy="330200"/>
            </a:xfrm>
            <a:prstGeom prst="rect">
              <a:avLst/>
            </a:prstGeom>
          </p:spPr>
        </p:pic>
      </p:grpSp>
      <p:sp>
        <p:nvSpPr>
          <p:cNvPr id="36" name="TextBox 35">
            <a:extLst>
              <a:ext uri="{FF2B5EF4-FFF2-40B4-BE49-F238E27FC236}">
                <a16:creationId xmlns:a16="http://schemas.microsoft.com/office/drawing/2014/main" id="{27BEFB57-B094-1F41-9A10-72FD4BB48034}"/>
              </a:ext>
            </a:extLst>
          </p:cNvPr>
          <p:cNvSpPr txBox="1"/>
          <p:nvPr/>
        </p:nvSpPr>
        <p:spPr>
          <a:xfrm>
            <a:off x="8424976" y="5552689"/>
            <a:ext cx="3226974" cy="430887"/>
          </a:xfrm>
          <a:prstGeom prst="rect">
            <a:avLst/>
          </a:prstGeom>
          <a:noFill/>
        </p:spPr>
        <p:txBody>
          <a:bodyPr wrap="none" rtlCol="0">
            <a:spAutoFit/>
          </a:bodyPr>
          <a:lstStyle/>
          <a:p>
            <a:r>
              <a:rPr lang="en-US" sz="2200" dirty="0">
                <a:solidFill>
                  <a:srgbClr val="C00000"/>
                </a:solidFill>
              </a:rPr>
              <a:t>Consistent w/ 3-point map</a:t>
            </a:r>
          </a:p>
        </p:txBody>
      </p:sp>
      <p:grpSp>
        <p:nvGrpSpPr>
          <p:cNvPr id="38" name="Group 37">
            <a:extLst>
              <a:ext uri="{FF2B5EF4-FFF2-40B4-BE49-F238E27FC236}">
                <a16:creationId xmlns:a16="http://schemas.microsoft.com/office/drawing/2014/main" id="{CAA6CBC7-6BC6-F345-A2D5-F5658F07FAFE}"/>
              </a:ext>
            </a:extLst>
          </p:cNvPr>
          <p:cNvGrpSpPr/>
          <p:nvPr/>
        </p:nvGrpSpPr>
        <p:grpSpPr>
          <a:xfrm>
            <a:off x="944442" y="6065294"/>
            <a:ext cx="2737224" cy="430887"/>
            <a:chOff x="713984" y="6275540"/>
            <a:chExt cx="2737224" cy="430887"/>
          </a:xfrm>
        </p:grpSpPr>
        <p:sp>
          <p:nvSpPr>
            <p:cNvPr id="35" name="TextBox 34">
              <a:extLst>
                <a:ext uri="{FF2B5EF4-FFF2-40B4-BE49-F238E27FC236}">
                  <a16:creationId xmlns:a16="http://schemas.microsoft.com/office/drawing/2014/main" id="{E1979725-D456-494B-868B-C298E59E41A9}"/>
                </a:ext>
              </a:extLst>
            </p:cNvPr>
            <p:cNvSpPr txBox="1"/>
            <p:nvPr/>
          </p:nvSpPr>
          <p:spPr>
            <a:xfrm>
              <a:off x="713984" y="6275540"/>
              <a:ext cx="2737224" cy="430887"/>
            </a:xfrm>
            <a:prstGeom prst="rect">
              <a:avLst/>
            </a:prstGeom>
            <a:noFill/>
          </p:spPr>
          <p:txBody>
            <a:bodyPr wrap="none" rtlCol="0">
              <a:spAutoFit/>
            </a:bodyPr>
            <a:lstStyle/>
            <a:p>
              <a:r>
                <a:rPr lang="en-US" sz="2200" dirty="0">
                  <a:solidFill>
                    <a:srgbClr val="7030A0"/>
                  </a:solidFill>
                </a:rPr>
                <a:t>Similar map at             :</a:t>
              </a:r>
            </a:p>
          </p:txBody>
        </p:sp>
        <p:pic>
          <p:nvPicPr>
            <p:cNvPr id="37" name="Picture 36">
              <a:extLst>
                <a:ext uri="{FF2B5EF4-FFF2-40B4-BE49-F238E27FC236}">
                  <a16:creationId xmlns:a16="http://schemas.microsoft.com/office/drawing/2014/main" id="{65336CE7-6605-224A-B91C-FEFA8D50FD71}"/>
                </a:ext>
              </a:extLst>
            </p:cNvPr>
            <p:cNvPicPr>
              <a:picLocks noChangeAspect="1"/>
            </p:cNvPicPr>
            <p:nvPr/>
          </p:nvPicPr>
          <p:blipFill>
            <a:blip r:embed="rId5"/>
            <a:stretch>
              <a:fillRect/>
            </a:stretch>
          </p:blipFill>
          <p:spPr>
            <a:xfrm>
              <a:off x="2558400" y="6332233"/>
              <a:ext cx="685800" cy="317500"/>
            </a:xfrm>
            <a:prstGeom prst="rect">
              <a:avLst/>
            </a:prstGeom>
          </p:spPr>
        </p:pic>
      </p:grpSp>
      <p:pic>
        <p:nvPicPr>
          <p:cNvPr id="39" name="Picture 38">
            <a:extLst>
              <a:ext uri="{FF2B5EF4-FFF2-40B4-BE49-F238E27FC236}">
                <a16:creationId xmlns:a16="http://schemas.microsoft.com/office/drawing/2014/main" id="{724D0354-5702-E643-9CA5-2EDB037144BF}"/>
              </a:ext>
            </a:extLst>
          </p:cNvPr>
          <p:cNvPicPr>
            <a:picLocks noChangeAspect="1"/>
          </p:cNvPicPr>
          <p:nvPr/>
        </p:nvPicPr>
        <p:blipFill>
          <a:blip r:embed="rId6"/>
          <a:stretch>
            <a:fillRect/>
          </a:stretch>
        </p:blipFill>
        <p:spPr>
          <a:xfrm>
            <a:off x="4191770" y="6102165"/>
            <a:ext cx="4254500" cy="330200"/>
          </a:xfrm>
          <a:prstGeom prst="rect">
            <a:avLst/>
          </a:prstGeom>
        </p:spPr>
      </p:pic>
      <p:sp>
        <p:nvSpPr>
          <p:cNvPr id="41" name="TextBox 40">
            <a:extLst>
              <a:ext uri="{FF2B5EF4-FFF2-40B4-BE49-F238E27FC236}">
                <a16:creationId xmlns:a16="http://schemas.microsoft.com/office/drawing/2014/main" id="{BC239949-6D80-8A47-98C9-4D97F6D5DBD4}"/>
              </a:ext>
            </a:extLst>
          </p:cNvPr>
          <p:cNvSpPr txBox="1"/>
          <p:nvPr/>
        </p:nvSpPr>
        <p:spPr>
          <a:xfrm>
            <a:off x="250521" y="263047"/>
            <a:ext cx="6141040" cy="461665"/>
          </a:xfrm>
          <a:prstGeom prst="rect">
            <a:avLst/>
          </a:prstGeom>
          <a:noFill/>
        </p:spPr>
        <p:txBody>
          <a:bodyPr wrap="none" rtlCol="0">
            <a:spAutoFit/>
          </a:bodyPr>
          <a:lstStyle/>
          <a:p>
            <a:r>
              <a:rPr lang="en-US" sz="2400" dirty="0">
                <a:solidFill>
                  <a:srgbClr val="C00000"/>
                </a:solidFill>
              </a:rPr>
              <a:t>Compton amplitudes in the three field theories:</a:t>
            </a:r>
          </a:p>
        </p:txBody>
      </p:sp>
      <p:sp>
        <p:nvSpPr>
          <p:cNvPr id="46" name="Oval 45">
            <a:extLst>
              <a:ext uri="{FF2B5EF4-FFF2-40B4-BE49-F238E27FC236}">
                <a16:creationId xmlns:a16="http://schemas.microsoft.com/office/drawing/2014/main" id="{065B4E05-E774-4143-9B3D-F5567BCFBB9C}"/>
              </a:ext>
            </a:extLst>
          </p:cNvPr>
          <p:cNvSpPr/>
          <p:nvPr/>
        </p:nvSpPr>
        <p:spPr>
          <a:xfrm>
            <a:off x="9233423" y="4687939"/>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E04EE244-2CF5-B140-A0AB-17F0D0625897}"/>
              </a:ext>
            </a:extLst>
          </p:cNvPr>
          <p:cNvGrpSpPr/>
          <p:nvPr/>
        </p:nvGrpSpPr>
        <p:grpSpPr>
          <a:xfrm>
            <a:off x="971581" y="3810428"/>
            <a:ext cx="4871189" cy="430887"/>
            <a:chOff x="971581" y="4136104"/>
            <a:chExt cx="4871189" cy="430887"/>
          </a:xfrm>
        </p:grpSpPr>
        <p:pic>
          <p:nvPicPr>
            <p:cNvPr id="54" name="Picture 53">
              <a:extLst>
                <a:ext uri="{FF2B5EF4-FFF2-40B4-BE49-F238E27FC236}">
                  <a16:creationId xmlns:a16="http://schemas.microsoft.com/office/drawing/2014/main" id="{C7713353-0FF3-D744-A061-34B126A2CDA3}"/>
                </a:ext>
              </a:extLst>
            </p:cNvPr>
            <p:cNvPicPr>
              <a:picLocks noChangeAspect="1"/>
            </p:cNvPicPr>
            <p:nvPr/>
          </p:nvPicPr>
          <p:blipFill>
            <a:blip r:embed="rId7"/>
            <a:stretch>
              <a:fillRect/>
            </a:stretch>
          </p:blipFill>
          <p:spPr>
            <a:xfrm>
              <a:off x="4191770" y="4238407"/>
              <a:ext cx="1651000" cy="241300"/>
            </a:xfrm>
            <a:prstGeom prst="rect">
              <a:avLst/>
            </a:prstGeom>
          </p:spPr>
        </p:pic>
        <p:sp>
          <p:nvSpPr>
            <p:cNvPr id="52" name="TextBox 51">
              <a:extLst>
                <a:ext uri="{FF2B5EF4-FFF2-40B4-BE49-F238E27FC236}">
                  <a16:creationId xmlns:a16="http://schemas.microsoft.com/office/drawing/2014/main" id="{7D0946A2-F7EE-2E4B-89AA-613C6546EBA2}"/>
                </a:ext>
              </a:extLst>
            </p:cNvPr>
            <p:cNvSpPr txBox="1"/>
            <p:nvPr/>
          </p:nvSpPr>
          <p:spPr>
            <a:xfrm>
              <a:off x="971581" y="4136104"/>
              <a:ext cx="3661168" cy="430887"/>
            </a:xfrm>
            <a:prstGeom prst="rect">
              <a:avLst/>
            </a:prstGeom>
            <a:noFill/>
          </p:spPr>
          <p:txBody>
            <a:bodyPr wrap="square" rtlCol="0">
              <a:spAutoFit/>
            </a:bodyPr>
            <a:lstStyle/>
            <a:p>
              <a:r>
                <a:rPr lang="en-US" sz="2200" dirty="0">
                  <a:solidFill>
                    <a:srgbClr val="7030A0"/>
                  </a:solidFill>
                </a:rPr>
                <a:t>FT1 generic                 FT2</a:t>
              </a:r>
            </a:p>
          </p:txBody>
        </p:sp>
        <p:cxnSp>
          <p:nvCxnSpPr>
            <p:cNvPr id="56" name="Straight Arrow Connector 55">
              <a:extLst>
                <a:ext uri="{FF2B5EF4-FFF2-40B4-BE49-F238E27FC236}">
                  <a16:creationId xmlns:a16="http://schemas.microsoft.com/office/drawing/2014/main" id="{3B53220C-416B-8644-84D6-AC5D0BC57306}"/>
                </a:ext>
              </a:extLst>
            </p:cNvPr>
            <p:cNvCxnSpPr/>
            <p:nvPr/>
          </p:nvCxnSpPr>
          <p:spPr>
            <a:xfrm>
              <a:off x="2420141" y="4359057"/>
              <a:ext cx="854803" cy="0"/>
            </a:xfrm>
            <a:prstGeom prst="straightConnector1">
              <a:avLst/>
            </a:prstGeom>
            <a:ln w="19050">
              <a:solidFill>
                <a:srgbClr val="7030A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D304810B-C0DB-8D46-8FBD-12B4B6D924F4}"/>
              </a:ext>
            </a:extLst>
          </p:cNvPr>
          <p:cNvSpPr txBox="1"/>
          <p:nvPr/>
        </p:nvSpPr>
        <p:spPr>
          <a:xfrm>
            <a:off x="304965" y="4835191"/>
            <a:ext cx="4039376" cy="430887"/>
          </a:xfrm>
          <a:prstGeom prst="rect">
            <a:avLst/>
          </a:prstGeom>
          <a:noFill/>
        </p:spPr>
        <p:txBody>
          <a:bodyPr wrap="none" rtlCol="0">
            <a:spAutoFit/>
          </a:bodyPr>
          <a:lstStyle/>
          <a:p>
            <a:r>
              <a:rPr lang="en-US" sz="2200" dirty="0">
                <a:solidFill>
                  <a:srgbClr val="002060"/>
                </a:solidFill>
              </a:rPr>
              <a:t>FT3 with fixed-spin external state:</a:t>
            </a:r>
          </a:p>
        </p:txBody>
      </p:sp>
      <p:grpSp>
        <p:nvGrpSpPr>
          <p:cNvPr id="70" name="Group 69">
            <a:extLst>
              <a:ext uri="{FF2B5EF4-FFF2-40B4-BE49-F238E27FC236}">
                <a16:creationId xmlns:a16="http://schemas.microsoft.com/office/drawing/2014/main" id="{F00CC366-063A-F14D-8580-78D5A7CEA966}"/>
              </a:ext>
            </a:extLst>
          </p:cNvPr>
          <p:cNvGrpSpPr/>
          <p:nvPr/>
        </p:nvGrpSpPr>
        <p:grpSpPr>
          <a:xfrm>
            <a:off x="956041" y="4248861"/>
            <a:ext cx="6937412" cy="430887"/>
            <a:chOff x="956041" y="4248861"/>
            <a:chExt cx="6937412" cy="430887"/>
          </a:xfrm>
        </p:grpSpPr>
        <p:sp>
          <p:nvSpPr>
            <p:cNvPr id="66" name="TextBox 65">
              <a:extLst>
                <a:ext uri="{FF2B5EF4-FFF2-40B4-BE49-F238E27FC236}">
                  <a16:creationId xmlns:a16="http://schemas.microsoft.com/office/drawing/2014/main" id="{F3C75729-40DD-1644-8BD3-B56431863705}"/>
                </a:ext>
              </a:extLst>
            </p:cNvPr>
            <p:cNvSpPr txBox="1"/>
            <p:nvPr/>
          </p:nvSpPr>
          <p:spPr>
            <a:xfrm>
              <a:off x="956041" y="4248861"/>
              <a:ext cx="6937412" cy="430887"/>
            </a:xfrm>
            <a:prstGeom prst="rect">
              <a:avLst/>
            </a:prstGeom>
            <a:noFill/>
          </p:spPr>
          <p:txBody>
            <a:bodyPr wrap="none" rtlCol="0">
              <a:spAutoFit/>
            </a:bodyPr>
            <a:lstStyle/>
            <a:p>
              <a:r>
                <a:rPr lang="en-US" sz="2200" dirty="0">
                  <a:solidFill>
                    <a:srgbClr val="7030A0"/>
                  </a:solidFill>
                </a:rPr>
                <a:t>Similar map at             ;                                      also removes     </a:t>
              </a:r>
            </a:p>
          </p:txBody>
        </p:sp>
        <p:pic>
          <p:nvPicPr>
            <p:cNvPr id="67" name="Picture 66">
              <a:extLst>
                <a:ext uri="{FF2B5EF4-FFF2-40B4-BE49-F238E27FC236}">
                  <a16:creationId xmlns:a16="http://schemas.microsoft.com/office/drawing/2014/main" id="{6ED9B20B-110D-614B-BE23-B510A5563191}"/>
                </a:ext>
              </a:extLst>
            </p:cNvPr>
            <p:cNvPicPr>
              <a:picLocks noChangeAspect="1"/>
            </p:cNvPicPr>
            <p:nvPr/>
          </p:nvPicPr>
          <p:blipFill>
            <a:blip r:embed="rId5"/>
            <a:stretch>
              <a:fillRect/>
            </a:stretch>
          </p:blipFill>
          <p:spPr>
            <a:xfrm>
              <a:off x="2762879" y="4305554"/>
              <a:ext cx="685800" cy="317500"/>
            </a:xfrm>
            <a:prstGeom prst="rect">
              <a:avLst/>
            </a:prstGeom>
          </p:spPr>
        </p:pic>
        <p:pic>
          <p:nvPicPr>
            <p:cNvPr id="68" name="Picture 67">
              <a:extLst>
                <a:ext uri="{FF2B5EF4-FFF2-40B4-BE49-F238E27FC236}">
                  <a16:creationId xmlns:a16="http://schemas.microsoft.com/office/drawing/2014/main" id="{98D31FB1-C36E-804E-8959-6089E2A06077}"/>
                </a:ext>
              </a:extLst>
            </p:cNvPr>
            <p:cNvPicPr>
              <a:picLocks noChangeAspect="1"/>
            </p:cNvPicPr>
            <p:nvPr/>
          </p:nvPicPr>
          <p:blipFill>
            <a:blip r:embed="rId7"/>
            <a:stretch>
              <a:fillRect/>
            </a:stretch>
          </p:blipFill>
          <p:spPr>
            <a:xfrm>
              <a:off x="4183773" y="4360761"/>
              <a:ext cx="1651000" cy="241300"/>
            </a:xfrm>
            <a:prstGeom prst="rect">
              <a:avLst/>
            </a:prstGeom>
          </p:spPr>
        </p:pic>
        <p:pic>
          <p:nvPicPr>
            <p:cNvPr id="69" name="Picture 68">
              <a:extLst>
                <a:ext uri="{FF2B5EF4-FFF2-40B4-BE49-F238E27FC236}">
                  <a16:creationId xmlns:a16="http://schemas.microsoft.com/office/drawing/2014/main" id="{7187340C-CE50-A649-8D84-528AF151DC4E}"/>
                </a:ext>
              </a:extLst>
            </p:cNvPr>
            <p:cNvPicPr>
              <a:picLocks noChangeAspect="1"/>
            </p:cNvPicPr>
            <p:nvPr/>
          </p:nvPicPr>
          <p:blipFill>
            <a:blip r:embed="rId8"/>
            <a:stretch>
              <a:fillRect/>
            </a:stretch>
          </p:blipFill>
          <p:spPr>
            <a:xfrm>
              <a:off x="7559252" y="4360761"/>
              <a:ext cx="317500" cy="241300"/>
            </a:xfrm>
            <a:prstGeom prst="rect">
              <a:avLst/>
            </a:prstGeom>
          </p:spPr>
        </p:pic>
      </p:grpSp>
      <p:grpSp>
        <p:nvGrpSpPr>
          <p:cNvPr id="72" name="Group 71">
            <a:extLst>
              <a:ext uri="{FF2B5EF4-FFF2-40B4-BE49-F238E27FC236}">
                <a16:creationId xmlns:a16="http://schemas.microsoft.com/office/drawing/2014/main" id="{6A0A8561-993E-494C-BCB7-5BD655299DC7}"/>
              </a:ext>
            </a:extLst>
          </p:cNvPr>
          <p:cNvGrpSpPr/>
          <p:nvPr/>
        </p:nvGrpSpPr>
        <p:grpSpPr>
          <a:xfrm>
            <a:off x="24342" y="1062546"/>
            <a:ext cx="11281363" cy="620917"/>
            <a:chOff x="24342" y="1062546"/>
            <a:chExt cx="11281363" cy="620917"/>
          </a:xfrm>
        </p:grpSpPr>
        <p:grpSp>
          <p:nvGrpSpPr>
            <p:cNvPr id="60" name="Group 59">
              <a:extLst>
                <a:ext uri="{FF2B5EF4-FFF2-40B4-BE49-F238E27FC236}">
                  <a16:creationId xmlns:a16="http://schemas.microsoft.com/office/drawing/2014/main" id="{7B0A1ABE-E9BF-3C41-A8B2-41F4E29CE431}"/>
                </a:ext>
              </a:extLst>
            </p:cNvPr>
            <p:cNvGrpSpPr/>
            <p:nvPr/>
          </p:nvGrpSpPr>
          <p:grpSpPr>
            <a:xfrm>
              <a:off x="7968145" y="1062546"/>
              <a:ext cx="3337560" cy="620917"/>
              <a:chOff x="7968145" y="1112650"/>
              <a:chExt cx="3337560" cy="620917"/>
            </a:xfrm>
          </p:grpSpPr>
          <p:pic>
            <p:nvPicPr>
              <p:cNvPr id="4" name="Picture 3">
                <a:extLst>
                  <a:ext uri="{FF2B5EF4-FFF2-40B4-BE49-F238E27FC236}">
                    <a16:creationId xmlns:a16="http://schemas.microsoft.com/office/drawing/2014/main" id="{B1F3807C-36D7-A343-96FB-F9EEE7D19CA1}"/>
                  </a:ext>
                </a:extLst>
              </p:cNvPr>
              <p:cNvPicPr>
                <a:picLocks noChangeAspect="1"/>
              </p:cNvPicPr>
              <p:nvPr/>
            </p:nvPicPr>
            <p:blipFill>
              <a:blip r:embed="rId9"/>
              <a:stretch>
                <a:fillRect/>
              </a:stretch>
            </p:blipFill>
            <p:spPr>
              <a:xfrm>
                <a:off x="7968145" y="1230647"/>
                <a:ext cx="3337560" cy="502920"/>
              </a:xfrm>
              <a:prstGeom prst="rect">
                <a:avLst/>
              </a:prstGeom>
            </p:spPr>
          </p:pic>
          <p:sp>
            <p:nvSpPr>
              <p:cNvPr id="42" name="Oval 41">
                <a:extLst>
                  <a:ext uri="{FF2B5EF4-FFF2-40B4-BE49-F238E27FC236}">
                    <a16:creationId xmlns:a16="http://schemas.microsoft.com/office/drawing/2014/main" id="{630FA513-573B-7841-8C6C-FEBC165A8DF1}"/>
                  </a:ext>
                </a:extLst>
              </p:cNvPr>
              <p:cNvSpPr/>
              <p:nvPr/>
            </p:nvSpPr>
            <p:spPr>
              <a:xfrm>
                <a:off x="8244876" y="1117622"/>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F76767C-7834-C544-831B-79A873B402D6}"/>
                  </a:ext>
                </a:extLst>
              </p:cNvPr>
              <p:cNvSpPr/>
              <p:nvPr/>
            </p:nvSpPr>
            <p:spPr>
              <a:xfrm>
                <a:off x="9190559" y="1112650"/>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4211D698-1781-E04A-86F2-1C211641EB1E}"/>
                </a:ext>
              </a:extLst>
            </p:cNvPr>
            <p:cNvPicPr>
              <a:picLocks noChangeAspect="1"/>
            </p:cNvPicPr>
            <p:nvPr/>
          </p:nvPicPr>
          <p:blipFill>
            <a:blip r:embed="rId10"/>
            <a:stretch>
              <a:fillRect/>
            </a:stretch>
          </p:blipFill>
          <p:spPr>
            <a:xfrm>
              <a:off x="24342" y="1117397"/>
              <a:ext cx="7898130" cy="514350"/>
            </a:xfrm>
            <a:prstGeom prst="rect">
              <a:avLst/>
            </a:prstGeom>
          </p:spPr>
        </p:pic>
      </p:grpSp>
      <p:grpSp>
        <p:nvGrpSpPr>
          <p:cNvPr id="75" name="Group 74">
            <a:extLst>
              <a:ext uri="{FF2B5EF4-FFF2-40B4-BE49-F238E27FC236}">
                <a16:creationId xmlns:a16="http://schemas.microsoft.com/office/drawing/2014/main" id="{2D7220E9-84D6-F045-B3D9-2BCAC5D57646}"/>
              </a:ext>
            </a:extLst>
          </p:cNvPr>
          <p:cNvGrpSpPr/>
          <p:nvPr/>
        </p:nvGrpSpPr>
        <p:grpSpPr>
          <a:xfrm>
            <a:off x="-22506" y="1847682"/>
            <a:ext cx="12204386" cy="1108901"/>
            <a:chOff x="-65370" y="1847682"/>
            <a:chExt cx="12204386" cy="1108901"/>
          </a:xfrm>
        </p:grpSpPr>
        <p:grpSp>
          <p:nvGrpSpPr>
            <p:cNvPr id="61" name="Group 60">
              <a:extLst>
                <a:ext uri="{FF2B5EF4-FFF2-40B4-BE49-F238E27FC236}">
                  <a16:creationId xmlns:a16="http://schemas.microsoft.com/office/drawing/2014/main" id="{7AAC926B-6345-B045-969C-0062070E40AF}"/>
                </a:ext>
              </a:extLst>
            </p:cNvPr>
            <p:cNvGrpSpPr/>
            <p:nvPr/>
          </p:nvGrpSpPr>
          <p:grpSpPr>
            <a:xfrm>
              <a:off x="3279088" y="1847682"/>
              <a:ext cx="8859928" cy="1108901"/>
              <a:chOff x="3279088" y="2235988"/>
              <a:chExt cx="8859928" cy="1108901"/>
            </a:xfrm>
          </p:grpSpPr>
          <p:pic>
            <p:nvPicPr>
              <p:cNvPr id="10" name="Picture 9">
                <a:extLst>
                  <a:ext uri="{FF2B5EF4-FFF2-40B4-BE49-F238E27FC236}">
                    <a16:creationId xmlns:a16="http://schemas.microsoft.com/office/drawing/2014/main" id="{56A4E6A3-0602-C24E-852B-CF72CA88968A}"/>
                  </a:ext>
                </a:extLst>
              </p:cNvPr>
              <p:cNvPicPr>
                <a:picLocks noChangeAspect="1"/>
              </p:cNvPicPr>
              <p:nvPr/>
            </p:nvPicPr>
            <p:blipFill>
              <a:blip r:embed="rId11"/>
              <a:stretch>
                <a:fillRect/>
              </a:stretch>
            </p:blipFill>
            <p:spPr>
              <a:xfrm>
                <a:off x="7921346" y="2365336"/>
                <a:ext cx="4217670" cy="502920"/>
              </a:xfrm>
              <a:prstGeom prst="rect">
                <a:avLst/>
              </a:prstGeom>
            </p:spPr>
          </p:pic>
          <p:sp>
            <p:nvSpPr>
              <p:cNvPr id="44" name="Oval 43">
                <a:extLst>
                  <a:ext uri="{FF2B5EF4-FFF2-40B4-BE49-F238E27FC236}">
                    <a16:creationId xmlns:a16="http://schemas.microsoft.com/office/drawing/2014/main" id="{E9440C62-33F2-6245-A4AC-97940651342D}"/>
                  </a:ext>
                </a:extLst>
              </p:cNvPr>
              <p:cNvSpPr/>
              <p:nvPr/>
            </p:nvSpPr>
            <p:spPr>
              <a:xfrm>
                <a:off x="4466907" y="2248101"/>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F703480-3B55-704F-8E0E-7FBEB3CD051A}"/>
                  </a:ext>
                </a:extLst>
              </p:cNvPr>
              <p:cNvSpPr/>
              <p:nvPr/>
            </p:nvSpPr>
            <p:spPr>
              <a:xfrm>
                <a:off x="8419877" y="2235988"/>
                <a:ext cx="488515" cy="440878"/>
              </a:xfrm>
              <a:prstGeom prst="ellipse">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043113D6-3FDB-1842-912F-D90D60BD7F02}"/>
                  </a:ext>
                </a:extLst>
              </p:cNvPr>
              <p:cNvCxnSpPr/>
              <p:nvPr/>
            </p:nvCxnSpPr>
            <p:spPr>
              <a:xfrm flipV="1">
                <a:off x="3279088" y="2779290"/>
                <a:ext cx="365791" cy="200797"/>
              </a:xfrm>
              <a:prstGeom prst="straightConnector1">
                <a:avLst/>
              </a:prstGeom>
              <a:ln w="1905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99FFC9B-6C88-9244-8933-EA181D518EAA}"/>
                  </a:ext>
                </a:extLst>
              </p:cNvPr>
              <p:cNvSpPr txBox="1"/>
              <p:nvPr/>
            </p:nvSpPr>
            <p:spPr>
              <a:xfrm>
                <a:off x="3352643" y="2944779"/>
                <a:ext cx="2542684" cy="400110"/>
              </a:xfrm>
              <a:prstGeom prst="rect">
                <a:avLst/>
              </a:prstGeom>
              <a:noFill/>
            </p:spPr>
            <p:txBody>
              <a:bodyPr wrap="none" rtlCol="0">
                <a:spAutoFit/>
              </a:bodyPr>
              <a:lstStyle/>
              <a:p>
                <a:r>
                  <a:rPr lang="en-US" sz="2000" dirty="0">
                    <a:solidFill>
                      <a:srgbClr val="008F00"/>
                    </a:solidFill>
                  </a:rPr>
                  <a:t>killed if SSC is imposed</a:t>
                </a:r>
              </a:p>
            </p:txBody>
          </p:sp>
        </p:grpSp>
        <p:pic>
          <p:nvPicPr>
            <p:cNvPr id="73" name="Picture 72">
              <a:extLst>
                <a:ext uri="{FF2B5EF4-FFF2-40B4-BE49-F238E27FC236}">
                  <a16:creationId xmlns:a16="http://schemas.microsoft.com/office/drawing/2014/main" id="{A53EAEBE-1424-664D-B1C2-2D3179A4FAC8}"/>
                </a:ext>
              </a:extLst>
            </p:cNvPr>
            <p:cNvPicPr>
              <a:picLocks noChangeAspect="1"/>
            </p:cNvPicPr>
            <p:nvPr/>
          </p:nvPicPr>
          <p:blipFill>
            <a:blip r:embed="rId12"/>
            <a:stretch>
              <a:fillRect/>
            </a:stretch>
          </p:blipFill>
          <p:spPr>
            <a:xfrm>
              <a:off x="-65370" y="1883365"/>
              <a:ext cx="7886700" cy="594360"/>
            </a:xfrm>
            <a:prstGeom prst="rect">
              <a:avLst/>
            </a:prstGeom>
          </p:spPr>
        </p:pic>
      </p:grpSp>
      <p:grpSp>
        <p:nvGrpSpPr>
          <p:cNvPr id="77" name="Group 76">
            <a:extLst>
              <a:ext uri="{FF2B5EF4-FFF2-40B4-BE49-F238E27FC236}">
                <a16:creationId xmlns:a16="http://schemas.microsoft.com/office/drawing/2014/main" id="{FDFA86B3-5F8A-C14B-AFF3-9EC2B1A3B046}"/>
              </a:ext>
            </a:extLst>
          </p:cNvPr>
          <p:cNvGrpSpPr/>
          <p:nvPr/>
        </p:nvGrpSpPr>
        <p:grpSpPr>
          <a:xfrm>
            <a:off x="334424" y="3138335"/>
            <a:ext cx="11388330" cy="925114"/>
            <a:chOff x="334424" y="3138335"/>
            <a:chExt cx="11388330" cy="925114"/>
          </a:xfrm>
        </p:grpSpPr>
        <p:grpSp>
          <p:nvGrpSpPr>
            <p:cNvPr id="63" name="Group 62">
              <a:extLst>
                <a:ext uri="{FF2B5EF4-FFF2-40B4-BE49-F238E27FC236}">
                  <a16:creationId xmlns:a16="http://schemas.microsoft.com/office/drawing/2014/main" id="{5E8B7105-BFCC-704F-87F5-74FA142911F5}"/>
                </a:ext>
              </a:extLst>
            </p:cNvPr>
            <p:cNvGrpSpPr/>
            <p:nvPr/>
          </p:nvGrpSpPr>
          <p:grpSpPr>
            <a:xfrm>
              <a:off x="8011381" y="3138335"/>
              <a:ext cx="3711373" cy="925114"/>
              <a:chOff x="8011381" y="3476537"/>
              <a:chExt cx="3711373" cy="925114"/>
            </a:xfrm>
          </p:grpSpPr>
          <p:pic>
            <p:nvPicPr>
              <p:cNvPr id="19" name="Picture 18">
                <a:extLst>
                  <a:ext uri="{FF2B5EF4-FFF2-40B4-BE49-F238E27FC236}">
                    <a16:creationId xmlns:a16="http://schemas.microsoft.com/office/drawing/2014/main" id="{5EBD3AFD-2AD2-9046-B7E0-505D957F638A}"/>
                  </a:ext>
                </a:extLst>
              </p:cNvPr>
              <p:cNvPicPr>
                <a:picLocks noChangeAspect="1"/>
              </p:cNvPicPr>
              <p:nvPr/>
            </p:nvPicPr>
            <p:blipFill>
              <a:blip r:embed="rId13"/>
              <a:stretch>
                <a:fillRect/>
              </a:stretch>
            </p:blipFill>
            <p:spPr>
              <a:xfrm>
                <a:off x="8011381" y="3476537"/>
                <a:ext cx="2560320" cy="514350"/>
              </a:xfrm>
              <a:prstGeom prst="rect">
                <a:avLst/>
              </a:prstGeom>
            </p:spPr>
          </p:pic>
          <p:sp>
            <p:nvSpPr>
              <p:cNvPr id="62" name="TextBox 61">
                <a:extLst>
                  <a:ext uri="{FF2B5EF4-FFF2-40B4-BE49-F238E27FC236}">
                    <a16:creationId xmlns:a16="http://schemas.microsoft.com/office/drawing/2014/main" id="{8BDD04E8-B079-2C46-89AB-596676AC731B}"/>
                  </a:ext>
                </a:extLst>
              </p:cNvPr>
              <p:cNvSpPr txBox="1"/>
              <p:nvPr/>
            </p:nvSpPr>
            <p:spPr>
              <a:xfrm>
                <a:off x="8559003" y="4001541"/>
                <a:ext cx="3163751" cy="400110"/>
              </a:xfrm>
              <a:prstGeom prst="rect">
                <a:avLst/>
              </a:prstGeom>
              <a:noFill/>
            </p:spPr>
            <p:txBody>
              <a:bodyPr wrap="none" rtlCol="0">
                <a:spAutoFit/>
              </a:bodyPr>
              <a:lstStyle/>
              <a:p>
                <a:r>
                  <a:rPr lang="en-US" sz="2000" dirty="0">
                    <a:solidFill>
                      <a:srgbClr val="008F00"/>
                    </a:solidFill>
                  </a:rPr>
                  <a:t>(computed by extrapolation)</a:t>
                </a:r>
              </a:p>
            </p:txBody>
          </p:sp>
        </p:grpSp>
        <p:pic>
          <p:nvPicPr>
            <p:cNvPr id="76" name="Picture 75">
              <a:extLst>
                <a:ext uri="{FF2B5EF4-FFF2-40B4-BE49-F238E27FC236}">
                  <a16:creationId xmlns:a16="http://schemas.microsoft.com/office/drawing/2014/main" id="{8EA69CFB-6E65-3C45-8524-6FA657504EEB}"/>
                </a:ext>
              </a:extLst>
            </p:cNvPr>
            <p:cNvPicPr>
              <a:picLocks noChangeAspect="1"/>
            </p:cNvPicPr>
            <p:nvPr/>
          </p:nvPicPr>
          <p:blipFill>
            <a:blip r:embed="rId14"/>
            <a:stretch>
              <a:fillRect/>
            </a:stretch>
          </p:blipFill>
          <p:spPr>
            <a:xfrm>
              <a:off x="334424" y="3140345"/>
              <a:ext cx="7635240" cy="514350"/>
            </a:xfrm>
            <a:prstGeom prst="rect">
              <a:avLst/>
            </a:prstGeom>
          </p:spPr>
        </p:pic>
      </p:grpSp>
      <p:pic>
        <p:nvPicPr>
          <p:cNvPr id="78" name="Picture 77">
            <a:extLst>
              <a:ext uri="{FF2B5EF4-FFF2-40B4-BE49-F238E27FC236}">
                <a16:creationId xmlns:a16="http://schemas.microsoft.com/office/drawing/2014/main" id="{97CBBEA9-850B-0749-AFED-649331D8EB52}"/>
              </a:ext>
            </a:extLst>
          </p:cNvPr>
          <p:cNvPicPr>
            <a:picLocks noChangeAspect="1"/>
          </p:cNvPicPr>
          <p:nvPr/>
        </p:nvPicPr>
        <p:blipFill>
          <a:blip r:embed="rId15"/>
          <a:stretch>
            <a:fillRect/>
          </a:stretch>
        </p:blipFill>
        <p:spPr>
          <a:xfrm>
            <a:off x="4388253" y="4735601"/>
            <a:ext cx="7010400" cy="698500"/>
          </a:xfrm>
          <a:prstGeom prst="rect">
            <a:avLst/>
          </a:prstGeom>
        </p:spPr>
      </p:pic>
    </p:spTree>
    <p:extLst>
      <p:ext uri="{BB962C8B-B14F-4D97-AF65-F5344CB8AC3E}">
        <p14:creationId xmlns:p14="http://schemas.microsoft.com/office/powerpoint/2010/main" val="1299645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275D7-D72B-284B-8F4B-C4AE4CD43DE1}"/>
              </a:ext>
            </a:extLst>
          </p:cNvPr>
          <p:cNvSpPr txBox="1"/>
          <p:nvPr/>
        </p:nvSpPr>
        <p:spPr>
          <a:xfrm>
            <a:off x="150312" y="216898"/>
            <a:ext cx="9875332" cy="461665"/>
          </a:xfrm>
          <a:prstGeom prst="rect">
            <a:avLst/>
          </a:prstGeom>
          <a:noFill/>
        </p:spPr>
        <p:txBody>
          <a:bodyPr wrap="none" rtlCol="0">
            <a:spAutoFit/>
          </a:bodyPr>
          <a:lstStyle/>
          <a:p>
            <a:r>
              <a:rPr lang="en-US" sz="2400" dirty="0">
                <a:solidFill>
                  <a:srgbClr val="C00000"/>
                </a:solidFill>
              </a:rPr>
              <a:t>A different comparison – </a:t>
            </a:r>
            <a:r>
              <a:rPr lang="en-US" sz="2400" dirty="0">
                <a:solidFill>
                  <a:srgbClr val="1600FF"/>
                </a:solidFill>
              </a:rPr>
              <a:t>expose </a:t>
            </a:r>
            <a:r>
              <a:rPr lang="en-US" sz="2400" i="1" dirty="0">
                <a:solidFill>
                  <a:srgbClr val="1600FF"/>
                </a:solidFill>
              </a:rPr>
              <a:t>K </a:t>
            </a:r>
            <a:r>
              <a:rPr lang="en-US" sz="2400" dirty="0">
                <a:solidFill>
                  <a:srgbClr val="1600FF"/>
                </a:solidFill>
              </a:rPr>
              <a:t>in FT1 Compton w/ generic external state…</a:t>
            </a:r>
          </a:p>
        </p:txBody>
      </p:sp>
      <p:sp>
        <p:nvSpPr>
          <p:cNvPr id="12" name="TextBox 11">
            <a:extLst>
              <a:ext uri="{FF2B5EF4-FFF2-40B4-BE49-F238E27FC236}">
                <a16:creationId xmlns:a16="http://schemas.microsoft.com/office/drawing/2014/main" id="{ECDD610C-6ABC-AC42-83B2-2495DD9C52D9}"/>
              </a:ext>
            </a:extLst>
          </p:cNvPr>
          <p:cNvSpPr txBox="1"/>
          <p:nvPr/>
        </p:nvSpPr>
        <p:spPr>
          <a:xfrm>
            <a:off x="306031" y="5708969"/>
            <a:ext cx="11368048" cy="430887"/>
          </a:xfrm>
          <a:prstGeom prst="rect">
            <a:avLst/>
          </a:prstGeom>
          <a:noFill/>
        </p:spPr>
        <p:txBody>
          <a:bodyPr wrap="none" rtlCol="0">
            <a:spAutoFit/>
          </a:bodyPr>
          <a:lstStyle/>
          <a:p>
            <a:r>
              <a:rPr lang="en-US" sz="2200" dirty="0">
                <a:solidFill>
                  <a:srgbClr val="C00000"/>
                </a:solidFill>
              </a:rPr>
              <a:t>FT1 Compton w/generic ext. state and FT3 Compton with indefinite-spin ext. state are related by: </a:t>
            </a:r>
          </a:p>
        </p:txBody>
      </p:sp>
      <p:sp>
        <p:nvSpPr>
          <p:cNvPr id="14" name="TextBox 13">
            <a:extLst>
              <a:ext uri="{FF2B5EF4-FFF2-40B4-BE49-F238E27FC236}">
                <a16:creationId xmlns:a16="http://schemas.microsoft.com/office/drawing/2014/main" id="{B566EFBF-9828-F748-BF1E-7F551A319FB4}"/>
              </a:ext>
            </a:extLst>
          </p:cNvPr>
          <p:cNvSpPr txBox="1"/>
          <p:nvPr/>
        </p:nvSpPr>
        <p:spPr>
          <a:xfrm>
            <a:off x="255927" y="2745895"/>
            <a:ext cx="6595716" cy="461665"/>
          </a:xfrm>
          <a:prstGeom prst="rect">
            <a:avLst/>
          </a:prstGeom>
          <a:noFill/>
        </p:spPr>
        <p:txBody>
          <a:bodyPr wrap="none" rtlCol="0">
            <a:spAutoFit/>
          </a:bodyPr>
          <a:lstStyle/>
          <a:p>
            <a:r>
              <a:rPr lang="en-US" sz="2400" dirty="0">
                <a:solidFill>
                  <a:srgbClr val="1600FF"/>
                </a:solidFill>
              </a:rPr>
              <a:t>…and pick the indefinite-spin external states in FT3:</a:t>
            </a:r>
          </a:p>
        </p:txBody>
      </p:sp>
      <p:pic>
        <p:nvPicPr>
          <p:cNvPr id="15" name="Picture 14">
            <a:extLst>
              <a:ext uri="{FF2B5EF4-FFF2-40B4-BE49-F238E27FC236}">
                <a16:creationId xmlns:a16="http://schemas.microsoft.com/office/drawing/2014/main" id="{E7CB4A38-A3BB-1E42-920E-34002D22024D}"/>
              </a:ext>
            </a:extLst>
          </p:cNvPr>
          <p:cNvPicPr>
            <a:picLocks noChangeAspect="1"/>
          </p:cNvPicPr>
          <p:nvPr/>
        </p:nvPicPr>
        <p:blipFill>
          <a:blip r:embed="rId3"/>
          <a:stretch>
            <a:fillRect/>
          </a:stretch>
        </p:blipFill>
        <p:spPr>
          <a:xfrm>
            <a:off x="5536707" y="6227950"/>
            <a:ext cx="2159000" cy="304800"/>
          </a:xfrm>
          <a:prstGeom prst="rect">
            <a:avLst/>
          </a:prstGeom>
        </p:spPr>
      </p:pic>
      <p:cxnSp>
        <p:nvCxnSpPr>
          <p:cNvPr id="17" name="Straight Arrow Connector 16">
            <a:extLst>
              <a:ext uri="{FF2B5EF4-FFF2-40B4-BE49-F238E27FC236}">
                <a16:creationId xmlns:a16="http://schemas.microsoft.com/office/drawing/2014/main" id="{F917F8E4-5388-2F41-85C2-C614216E89C4}"/>
              </a:ext>
            </a:extLst>
          </p:cNvPr>
          <p:cNvCxnSpPr>
            <a:cxnSpLocks/>
          </p:cNvCxnSpPr>
          <p:nvPr/>
        </p:nvCxnSpPr>
        <p:spPr>
          <a:xfrm>
            <a:off x="4712325" y="6402000"/>
            <a:ext cx="652053" cy="0"/>
          </a:xfrm>
          <a:prstGeom prst="straightConnector1">
            <a:avLst/>
          </a:prstGeom>
          <a:ln w="19050">
            <a:solidFill>
              <a:srgbClr val="008F00"/>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487500-EC69-E04F-8043-833836A84CBD}"/>
              </a:ext>
            </a:extLst>
          </p:cNvPr>
          <p:cNvSpPr txBox="1"/>
          <p:nvPr/>
        </p:nvSpPr>
        <p:spPr>
          <a:xfrm>
            <a:off x="952073" y="6094624"/>
            <a:ext cx="3710824" cy="707886"/>
          </a:xfrm>
          <a:prstGeom prst="rect">
            <a:avLst/>
          </a:prstGeom>
          <a:noFill/>
        </p:spPr>
        <p:txBody>
          <a:bodyPr wrap="none" rtlCol="0">
            <a:spAutoFit/>
          </a:bodyPr>
          <a:lstStyle/>
          <a:p>
            <a:pPr algn="r"/>
            <a:r>
              <a:rPr lang="en-US" sz="2000" dirty="0">
                <a:solidFill>
                  <a:srgbClr val="008F00"/>
                </a:solidFill>
              </a:rPr>
              <a:t>Reflection of unphysical </a:t>
            </a:r>
          </a:p>
          <a:p>
            <a:pPr algn="r"/>
            <a:r>
              <a:rPr lang="en-US" sz="2000" dirty="0">
                <a:solidFill>
                  <a:srgbClr val="008F00"/>
                </a:solidFill>
              </a:rPr>
              <a:t>nature of lower-spin states in FT1 </a:t>
            </a:r>
          </a:p>
        </p:txBody>
      </p:sp>
      <p:pic>
        <p:nvPicPr>
          <p:cNvPr id="20" name="Picture 19">
            <a:extLst>
              <a:ext uri="{FF2B5EF4-FFF2-40B4-BE49-F238E27FC236}">
                <a16:creationId xmlns:a16="http://schemas.microsoft.com/office/drawing/2014/main" id="{19679A06-8229-7F4E-8655-9F84E64553A2}"/>
              </a:ext>
            </a:extLst>
          </p:cNvPr>
          <p:cNvPicPr>
            <a:picLocks noChangeAspect="1"/>
          </p:cNvPicPr>
          <p:nvPr/>
        </p:nvPicPr>
        <p:blipFill>
          <a:blip r:embed="rId4"/>
          <a:stretch>
            <a:fillRect/>
          </a:stretch>
        </p:blipFill>
        <p:spPr>
          <a:xfrm>
            <a:off x="508000" y="729080"/>
            <a:ext cx="10515600" cy="1931670"/>
          </a:xfrm>
          <a:prstGeom prst="rect">
            <a:avLst/>
          </a:prstGeom>
        </p:spPr>
      </p:pic>
      <p:pic>
        <p:nvPicPr>
          <p:cNvPr id="23" name="Picture 22">
            <a:extLst>
              <a:ext uri="{FF2B5EF4-FFF2-40B4-BE49-F238E27FC236}">
                <a16:creationId xmlns:a16="http://schemas.microsoft.com/office/drawing/2014/main" id="{BBFEC569-B313-AF4C-9339-B2617F6FE636}"/>
              </a:ext>
            </a:extLst>
          </p:cNvPr>
          <p:cNvPicPr>
            <a:picLocks noChangeAspect="1"/>
          </p:cNvPicPr>
          <p:nvPr/>
        </p:nvPicPr>
        <p:blipFill>
          <a:blip r:embed="rId5"/>
          <a:stretch>
            <a:fillRect/>
          </a:stretch>
        </p:blipFill>
        <p:spPr>
          <a:xfrm>
            <a:off x="508000" y="3320154"/>
            <a:ext cx="10264140" cy="2217420"/>
          </a:xfrm>
          <a:prstGeom prst="rect">
            <a:avLst/>
          </a:prstGeom>
        </p:spPr>
      </p:pic>
      <p:sp>
        <p:nvSpPr>
          <p:cNvPr id="2" name="TextBox 1">
            <a:extLst>
              <a:ext uri="{FF2B5EF4-FFF2-40B4-BE49-F238E27FC236}">
                <a16:creationId xmlns:a16="http://schemas.microsoft.com/office/drawing/2014/main" id="{AD26FFCC-93AA-BD47-B8C6-0D31D0DAA43E}"/>
              </a:ext>
            </a:extLst>
          </p:cNvPr>
          <p:cNvSpPr txBox="1"/>
          <p:nvPr/>
        </p:nvSpPr>
        <p:spPr>
          <a:xfrm>
            <a:off x="8439665" y="6311251"/>
            <a:ext cx="3515514" cy="430887"/>
          </a:xfrm>
          <a:prstGeom prst="rect">
            <a:avLst/>
          </a:prstGeom>
          <a:noFill/>
        </p:spPr>
        <p:txBody>
          <a:bodyPr wrap="none" rtlCol="0">
            <a:spAutoFit/>
          </a:bodyPr>
          <a:lstStyle/>
          <a:p>
            <a:r>
              <a:rPr lang="en-US" sz="2200" dirty="0">
                <a:solidFill>
                  <a:srgbClr val="FF0000"/>
                </a:solidFill>
              </a:rPr>
              <a:t>Consistent with 3-point map!</a:t>
            </a:r>
          </a:p>
        </p:txBody>
      </p:sp>
    </p:spTree>
    <p:extLst>
      <p:ext uri="{BB962C8B-B14F-4D97-AF65-F5344CB8AC3E}">
        <p14:creationId xmlns:p14="http://schemas.microsoft.com/office/powerpoint/2010/main" val="3247132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10A2AE-6B62-5546-B910-5ED564E1BA9E}"/>
              </a:ext>
            </a:extLst>
          </p:cNvPr>
          <p:cNvSpPr txBox="1"/>
          <p:nvPr/>
        </p:nvSpPr>
        <p:spPr>
          <a:xfrm>
            <a:off x="3262184" y="2151788"/>
            <a:ext cx="5330113" cy="492443"/>
          </a:xfrm>
          <a:prstGeom prst="rect">
            <a:avLst/>
          </a:prstGeom>
          <a:noFill/>
        </p:spPr>
        <p:txBody>
          <a:bodyPr wrap="none" rtlCol="0">
            <a:spAutoFit/>
          </a:bodyPr>
          <a:lstStyle/>
          <a:p>
            <a:r>
              <a:rPr lang="en-US" sz="2600" dirty="0">
                <a:solidFill>
                  <a:srgbClr val="C00000"/>
                </a:solidFill>
              </a:rPr>
              <a:t>On to gravity… no conceptual changes</a:t>
            </a:r>
          </a:p>
        </p:txBody>
      </p:sp>
      <p:sp>
        <p:nvSpPr>
          <p:cNvPr id="4" name="TextBox 3">
            <a:extLst>
              <a:ext uri="{FF2B5EF4-FFF2-40B4-BE49-F238E27FC236}">
                <a16:creationId xmlns:a16="http://schemas.microsoft.com/office/drawing/2014/main" id="{8BBADE98-E26F-6748-ADFE-EF5F31C7ABDD}"/>
              </a:ext>
            </a:extLst>
          </p:cNvPr>
          <p:cNvSpPr txBox="1"/>
          <p:nvPr/>
        </p:nvSpPr>
        <p:spPr>
          <a:xfrm>
            <a:off x="1519881" y="3103260"/>
            <a:ext cx="9409948" cy="461665"/>
          </a:xfrm>
          <a:prstGeom prst="rect">
            <a:avLst/>
          </a:prstGeom>
          <a:noFill/>
        </p:spPr>
        <p:txBody>
          <a:bodyPr wrap="none" rtlCol="0">
            <a:spAutoFit/>
          </a:bodyPr>
          <a:lstStyle/>
          <a:p>
            <a:r>
              <a:rPr lang="en-US" sz="2400" dirty="0">
                <a:solidFill>
                  <a:srgbClr val="7030A0"/>
                </a:solidFill>
              </a:rPr>
              <a:t>Equivalence principle constraint – spin determines the dipole interactions </a:t>
            </a:r>
          </a:p>
        </p:txBody>
      </p:sp>
      <p:sp>
        <p:nvSpPr>
          <p:cNvPr id="6" name="TextBox 5">
            <a:extLst>
              <a:ext uri="{FF2B5EF4-FFF2-40B4-BE49-F238E27FC236}">
                <a16:creationId xmlns:a16="http://schemas.microsoft.com/office/drawing/2014/main" id="{BB2F8D26-E214-B044-8F81-4E47DCE67ACD}"/>
              </a:ext>
            </a:extLst>
          </p:cNvPr>
          <p:cNvSpPr txBox="1"/>
          <p:nvPr/>
        </p:nvSpPr>
        <p:spPr>
          <a:xfrm>
            <a:off x="178007" y="691288"/>
            <a:ext cx="12093695" cy="492443"/>
          </a:xfrm>
          <a:prstGeom prst="rect">
            <a:avLst/>
          </a:prstGeom>
          <a:noFill/>
        </p:spPr>
        <p:txBody>
          <a:bodyPr wrap="none" rtlCol="0">
            <a:spAutoFit/>
          </a:bodyPr>
          <a:lstStyle/>
          <a:p>
            <a:r>
              <a:rPr lang="en-US" sz="2600" dirty="0">
                <a:solidFill>
                  <a:srgbClr val="4E8F00"/>
                </a:solidFill>
              </a:rPr>
              <a:t>Main message: use FT1 because it’s easy and get desired theory by choosing coefficients </a:t>
            </a:r>
          </a:p>
        </p:txBody>
      </p:sp>
    </p:spTree>
    <p:extLst>
      <p:ext uri="{BB962C8B-B14F-4D97-AF65-F5344CB8AC3E}">
        <p14:creationId xmlns:p14="http://schemas.microsoft.com/office/powerpoint/2010/main" val="48985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98E21-4C2E-214B-9398-DA4EA32A1015}"/>
              </a:ext>
            </a:extLst>
          </p:cNvPr>
          <p:cNvPicPr>
            <a:picLocks noChangeAspect="1"/>
          </p:cNvPicPr>
          <p:nvPr/>
        </p:nvPicPr>
        <p:blipFill>
          <a:blip r:embed="rId3"/>
          <a:stretch>
            <a:fillRect/>
          </a:stretch>
        </p:blipFill>
        <p:spPr>
          <a:xfrm>
            <a:off x="6389814" y="1283388"/>
            <a:ext cx="3860800" cy="584200"/>
          </a:xfrm>
          <a:prstGeom prst="rect">
            <a:avLst/>
          </a:prstGeom>
        </p:spPr>
      </p:pic>
      <p:grpSp>
        <p:nvGrpSpPr>
          <p:cNvPr id="13" name="Group 12">
            <a:extLst>
              <a:ext uri="{FF2B5EF4-FFF2-40B4-BE49-F238E27FC236}">
                <a16:creationId xmlns:a16="http://schemas.microsoft.com/office/drawing/2014/main" id="{B07D1D1D-57B3-704D-9878-C400A19929AA}"/>
              </a:ext>
            </a:extLst>
          </p:cNvPr>
          <p:cNvGrpSpPr/>
          <p:nvPr/>
        </p:nvGrpSpPr>
        <p:grpSpPr>
          <a:xfrm>
            <a:off x="4899773" y="300273"/>
            <a:ext cx="6666324" cy="476114"/>
            <a:chOff x="673762" y="3202702"/>
            <a:chExt cx="6666324" cy="476114"/>
          </a:xfrm>
        </p:grpSpPr>
        <p:pic>
          <p:nvPicPr>
            <p:cNvPr id="10" name="Picture 9">
              <a:extLst>
                <a:ext uri="{FF2B5EF4-FFF2-40B4-BE49-F238E27FC236}">
                  <a16:creationId xmlns:a16="http://schemas.microsoft.com/office/drawing/2014/main" id="{259E0BF5-6743-0041-AE3F-3466751FA4BC}"/>
                </a:ext>
              </a:extLst>
            </p:cNvPr>
            <p:cNvPicPr>
              <a:picLocks noChangeAspect="1"/>
            </p:cNvPicPr>
            <p:nvPr/>
          </p:nvPicPr>
          <p:blipFill>
            <a:blip r:embed="rId4"/>
            <a:stretch>
              <a:fillRect/>
            </a:stretch>
          </p:blipFill>
          <p:spPr>
            <a:xfrm>
              <a:off x="673762" y="3202702"/>
              <a:ext cx="4053840" cy="467360"/>
            </a:xfrm>
            <a:prstGeom prst="rect">
              <a:avLst/>
            </a:prstGeom>
          </p:spPr>
        </p:pic>
        <p:pic>
          <p:nvPicPr>
            <p:cNvPr id="12" name="Picture 11">
              <a:extLst>
                <a:ext uri="{FF2B5EF4-FFF2-40B4-BE49-F238E27FC236}">
                  <a16:creationId xmlns:a16="http://schemas.microsoft.com/office/drawing/2014/main" id="{17B9FBA8-9F74-1947-AC27-14F60C836C9F}"/>
                </a:ext>
              </a:extLst>
            </p:cNvPr>
            <p:cNvPicPr>
              <a:picLocks noChangeAspect="1"/>
            </p:cNvPicPr>
            <p:nvPr/>
          </p:nvPicPr>
          <p:blipFill>
            <a:blip r:embed="rId5"/>
            <a:stretch>
              <a:fillRect/>
            </a:stretch>
          </p:blipFill>
          <p:spPr>
            <a:xfrm>
              <a:off x="5277606" y="3211456"/>
              <a:ext cx="2062480" cy="467360"/>
            </a:xfrm>
            <a:prstGeom prst="rect">
              <a:avLst/>
            </a:prstGeom>
          </p:spPr>
        </p:pic>
      </p:grpSp>
      <p:pic>
        <p:nvPicPr>
          <p:cNvPr id="14" name="Picture 13">
            <a:extLst>
              <a:ext uri="{FF2B5EF4-FFF2-40B4-BE49-F238E27FC236}">
                <a16:creationId xmlns:a16="http://schemas.microsoft.com/office/drawing/2014/main" id="{5E07980E-AA11-4946-B288-F9AC9F485F1E}"/>
              </a:ext>
            </a:extLst>
          </p:cNvPr>
          <p:cNvPicPr>
            <a:picLocks noChangeAspect="1"/>
          </p:cNvPicPr>
          <p:nvPr/>
        </p:nvPicPr>
        <p:blipFill>
          <a:blip r:embed="rId6"/>
          <a:stretch>
            <a:fillRect/>
          </a:stretch>
        </p:blipFill>
        <p:spPr>
          <a:xfrm>
            <a:off x="625903" y="1301923"/>
            <a:ext cx="5651500" cy="584200"/>
          </a:xfrm>
          <a:prstGeom prst="rect">
            <a:avLst/>
          </a:prstGeom>
        </p:spPr>
      </p:pic>
      <p:sp>
        <p:nvSpPr>
          <p:cNvPr id="15" name="TextBox 14">
            <a:extLst>
              <a:ext uri="{FF2B5EF4-FFF2-40B4-BE49-F238E27FC236}">
                <a16:creationId xmlns:a16="http://schemas.microsoft.com/office/drawing/2014/main" id="{763718F0-D79F-BC45-B858-7F1E4F8ECC11}"/>
              </a:ext>
            </a:extLst>
          </p:cNvPr>
          <p:cNvSpPr txBox="1"/>
          <p:nvPr/>
        </p:nvSpPr>
        <p:spPr>
          <a:xfrm>
            <a:off x="514692" y="258463"/>
            <a:ext cx="2048702" cy="461665"/>
          </a:xfrm>
          <a:prstGeom prst="rect">
            <a:avLst/>
          </a:prstGeom>
          <a:noFill/>
        </p:spPr>
        <p:txBody>
          <a:bodyPr wrap="none" rtlCol="0">
            <a:spAutoFit/>
          </a:bodyPr>
          <a:lstStyle/>
          <a:p>
            <a:r>
              <a:rPr lang="en-US" sz="2400" dirty="0">
                <a:solidFill>
                  <a:srgbClr val="FF0000"/>
                </a:solidFill>
              </a:rPr>
              <a:t>FT1 for gravity:</a:t>
            </a:r>
          </a:p>
        </p:txBody>
      </p:sp>
      <p:grpSp>
        <p:nvGrpSpPr>
          <p:cNvPr id="27" name="Group 26">
            <a:extLst>
              <a:ext uri="{FF2B5EF4-FFF2-40B4-BE49-F238E27FC236}">
                <a16:creationId xmlns:a16="http://schemas.microsoft.com/office/drawing/2014/main" id="{93BD85EC-A512-6B49-BA30-5E351933C100}"/>
              </a:ext>
            </a:extLst>
          </p:cNvPr>
          <p:cNvGrpSpPr/>
          <p:nvPr/>
        </p:nvGrpSpPr>
        <p:grpSpPr>
          <a:xfrm>
            <a:off x="1226921" y="2067184"/>
            <a:ext cx="10565852" cy="584200"/>
            <a:chOff x="1226921" y="2030113"/>
            <a:chExt cx="10565852" cy="584200"/>
          </a:xfrm>
        </p:grpSpPr>
        <p:pic>
          <p:nvPicPr>
            <p:cNvPr id="6" name="Picture 5">
              <a:extLst>
                <a:ext uri="{FF2B5EF4-FFF2-40B4-BE49-F238E27FC236}">
                  <a16:creationId xmlns:a16="http://schemas.microsoft.com/office/drawing/2014/main" id="{ABE01799-42A3-BE42-84E2-59F60342F964}"/>
                </a:ext>
              </a:extLst>
            </p:cNvPr>
            <p:cNvPicPr>
              <a:picLocks noChangeAspect="1"/>
            </p:cNvPicPr>
            <p:nvPr/>
          </p:nvPicPr>
          <p:blipFill>
            <a:blip r:embed="rId7"/>
            <a:stretch>
              <a:fillRect/>
            </a:stretch>
          </p:blipFill>
          <p:spPr>
            <a:xfrm>
              <a:off x="5363860" y="2030113"/>
              <a:ext cx="5715000" cy="584200"/>
            </a:xfrm>
            <a:prstGeom prst="rect">
              <a:avLst/>
            </a:prstGeom>
          </p:spPr>
        </p:pic>
        <p:pic>
          <p:nvPicPr>
            <p:cNvPr id="8" name="Picture 7">
              <a:extLst>
                <a:ext uri="{FF2B5EF4-FFF2-40B4-BE49-F238E27FC236}">
                  <a16:creationId xmlns:a16="http://schemas.microsoft.com/office/drawing/2014/main" id="{C70BB6FA-21B4-2946-BE35-C0EB2FDB4534}"/>
                </a:ext>
              </a:extLst>
            </p:cNvPr>
            <p:cNvPicPr>
              <a:picLocks noChangeAspect="1"/>
            </p:cNvPicPr>
            <p:nvPr/>
          </p:nvPicPr>
          <p:blipFill>
            <a:blip r:embed="rId8"/>
            <a:stretch>
              <a:fillRect/>
            </a:stretch>
          </p:blipFill>
          <p:spPr>
            <a:xfrm>
              <a:off x="1226921" y="2030113"/>
              <a:ext cx="3987800" cy="584200"/>
            </a:xfrm>
            <a:prstGeom prst="rect">
              <a:avLst/>
            </a:prstGeom>
          </p:spPr>
        </p:pic>
        <p:pic>
          <p:nvPicPr>
            <p:cNvPr id="16" name="Picture 15">
              <a:extLst>
                <a:ext uri="{FF2B5EF4-FFF2-40B4-BE49-F238E27FC236}">
                  <a16:creationId xmlns:a16="http://schemas.microsoft.com/office/drawing/2014/main" id="{F7A7243C-4FC1-8140-9073-7FA5B479CF51}"/>
                </a:ext>
              </a:extLst>
            </p:cNvPr>
            <p:cNvPicPr>
              <a:picLocks noChangeAspect="1"/>
            </p:cNvPicPr>
            <p:nvPr/>
          </p:nvPicPr>
          <p:blipFill>
            <a:blip r:embed="rId9"/>
            <a:stretch>
              <a:fillRect/>
            </a:stretch>
          </p:blipFill>
          <p:spPr>
            <a:xfrm>
              <a:off x="11233973" y="2220613"/>
              <a:ext cx="558800" cy="203200"/>
            </a:xfrm>
            <a:prstGeom prst="rect">
              <a:avLst/>
            </a:prstGeom>
          </p:spPr>
        </p:pic>
      </p:grpSp>
      <p:sp>
        <p:nvSpPr>
          <p:cNvPr id="17" name="TextBox 16">
            <a:extLst>
              <a:ext uri="{FF2B5EF4-FFF2-40B4-BE49-F238E27FC236}">
                <a16:creationId xmlns:a16="http://schemas.microsoft.com/office/drawing/2014/main" id="{03F0BB2B-C2D8-5348-947C-6170B421B2DC}"/>
              </a:ext>
            </a:extLst>
          </p:cNvPr>
          <p:cNvSpPr txBox="1"/>
          <p:nvPr/>
        </p:nvSpPr>
        <p:spPr>
          <a:xfrm>
            <a:off x="864973" y="3039761"/>
            <a:ext cx="8962454" cy="461665"/>
          </a:xfrm>
          <a:prstGeom prst="rect">
            <a:avLst/>
          </a:prstGeom>
          <a:noFill/>
        </p:spPr>
        <p:txBody>
          <a:bodyPr wrap="none" rtlCol="0">
            <a:spAutoFit/>
          </a:bodyPr>
          <a:lstStyle/>
          <a:p>
            <a:r>
              <a:rPr lang="en-US" sz="2400" dirty="0"/>
              <a:t>- Lower-spin ghost states -- same issues as in QED and same resolution </a:t>
            </a:r>
          </a:p>
        </p:txBody>
      </p:sp>
      <p:grpSp>
        <p:nvGrpSpPr>
          <p:cNvPr id="26" name="Group 25">
            <a:extLst>
              <a:ext uri="{FF2B5EF4-FFF2-40B4-BE49-F238E27FC236}">
                <a16:creationId xmlns:a16="http://schemas.microsoft.com/office/drawing/2014/main" id="{7515ACA7-2520-264D-8661-376804D7C343}"/>
              </a:ext>
            </a:extLst>
          </p:cNvPr>
          <p:cNvGrpSpPr/>
          <p:nvPr/>
        </p:nvGrpSpPr>
        <p:grpSpPr>
          <a:xfrm>
            <a:off x="864973" y="3503348"/>
            <a:ext cx="5370056" cy="720090"/>
            <a:chOff x="870276" y="3728342"/>
            <a:chExt cx="5370056" cy="720090"/>
          </a:xfrm>
        </p:grpSpPr>
        <p:sp>
          <p:nvSpPr>
            <p:cNvPr id="20" name="TextBox 19">
              <a:extLst>
                <a:ext uri="{FF2B5EF4-FFF2-40B4-BE49-F238E27FC236}">
                  <a16:creationId xmlns:a16="http://schemas.microsoft.com/office/drawing/2014/main" id="{BE5BF703-7472-8248-8476-CDB58A1A368A}"/>
                </a:ext>
              </a:extLst>
            </p:cNvPr>
            <p:cNvSpPr txBox="1"/>
            <p:nvPr/>
          </p:nvSpPr>
          <p:spPr>
            <a:xfrm>
              <a:off x="870276" y="3893408"/>
              <a:ext cx="3080330" cy="461665"/>
            </a:xfrm>
            <a:prstGeom prst="rect">
              <a:avLst/>
            </a:prstGeom>
            <a:noFill/>
          </p:spPr>
          <p:txBody>
            <a:bodyPr wrap="none" rtlCol="0">
              <a:spAutoFit/>
            </a:bodyPr>
            <a:lstStyle/>
            <a:p>
              <a:r>
                <a:rPr lang="en-US" sz="2400" dirty="0">
                  <a:solidFill>
                    <a:srgbClr val="002060"/>
                  </a:solidFill>
                </a:rPr>
                <a:t>- Propagators is simple:</a:t>
              </a:r>
            </a:p>
          </p:txBody>
        </p:sp>
        <p:pic>
          <p:nvPicPr>
            <p:cNvPr id="21" name="Picture 20">
              <a:extLst>
                <a:ext uri="{FF2B5EF4-FFF2-40B4-BE49-F238E27FC236}">
                  <a16:creationId xmlns:a16="http://schemas.microsoft.com/office/drawing/2014/main" id="{3CF513CC-AB29-994F-B874-DF482F6F4D98}"/>
                </a:ext>
              </a:extLst>
            </p:cNvPr>
            <p:cNvPicPr>
              <a:picLocks noChangeAspect="1"/>
            </p:cNvPicPr>
            <p:nvPr/>
          </p:nvPicPr>
          <p:blipFill>
            <a:blip r:embed="rId10"/>
            <a:stretch>
              <a:fillRect/>
            </a:stretch>
          </p:blipFill>
          <p:spPr>
            <a:xfrm>
              <a:off x="4068632" y="3728342"/>
              <a:ext cx="2171700" cy="720090"/>
            </a:xfrm>
            <a:prstGeom prst="rect">
              <a:avLst/>
            </a:prstGeom>
          </p:spPr>
        </p:pic>
      </p:grpSp>
      <p:grpSp>
        <p:nvGrpSpPr>
          <p:cNvPr id="24" name="Group 23">
            <a:extLst>
              <a:ext uri="{FF2B5EF4-FFF2-40B4-BE49-F238E27FC236}">
                <a16:creationId xmlns:a16="http://schemas.microsoft.com/office/drawing/2014/main" id="{B7067EBC-6B0F-274D-9BFA-F23DFEA2C507}"/>
              </a:ext>
            </a:extLst>
          </p:cNvPr>
          <p:cNvGrpSpPr/>
          <p:nvPr/>
        </p:nvGrpSpPr>
        <p:grpSpPr>
          <a:xfrm>
            <a:off x="877330" y="4314053"/>
            <a:ext cx="9470349" cy="461665"/>
            <a:chOff x="840673" y="4524632"/>
            <a:chExt cx="9470349" cy="461665"/>
          </a:xfrm>
        </p:grpSpPr>
        <p:sp>
          <p:nvSpPr>
            <p:cNvPr id="19" name="TextBox 18">
              <a:extLst>
                <a:ext uri="{FF2B5EF4-FFF2-40B4-BE49-F238E27FC236}">
                  <a16:creationId xmlns:a16="http://schemas.microsoft.com/office/drawing/2014/main" id="{AE54E635-CFE4-AA42-8482-86A30CFB7FA5}"/>
                </a:ext>
              </a:extLst>
            </p:cNvPr>
            <p:cNvSpPr txBox="1"/>
            <p:nvPr/>
          </p:nvSpPr>
          <p:spPr>
            <a:xfrm>
              <a:off x="840673" y="4524632"/>
              <a:ext cx="9470349" cy="461665"/>
            </a:xfrm>
            <a:prstGeom prst="rect">
              <a:avLst/>
            </a:prstGeom>
            <a:noFill/>
          </p:spPr>
          <p:txBody>
            <a:bodyPr wrap="none" rtlCol="0">
              <a:spAutoFit/>
            </a:bodyPr>
            <a:lstStyle/>
            <a:p>
              <a:r>
                <a:rPr lang="en-US" sz="2400" dirty="0"/>
                <a:t>- Lorentz generators                </a:t>
              </a:r>
              <a:r>
                <a:rPr lang="en-US" sz="2400" dirty="0" err="1"/>
                <a:t>Clebsch</a:t>
              </a:r>
              <a:r>
                <a:rPr lang="en-US" sz="2400" dirty="0"/>
                <a:t>-Gordon coefficients (same as in QED)</a:t>
              </a:r>
            </a:p>
          </p:txBody>
        </p:sp>
        <p:cxnSp>
          <p:nvCxnSpPr>
            <p:cNvPr id="23" name="Straight Arrow Connector 22">
              <a:extLst>
                <a:ext uri="{FF2B5EF4-FFF2-40B4-BE49-F238E27FC236}">
                  <a16:creationId xmlns:a16="http://schemas.microsoft.com/office/drawing/2014/main" id="{44F2AB4D-0999-B34C-A88D-4C2878FD9C69}"/>
                </a:ext>
              </a:extLst>
            </p:cNvPr>
            <p:cNvCxnSpPr/>
            <p:nvPr/>
          </p:nvCxnSpPr>
          <p:spPr>
            <a:xfrm>
              <a:off x="3595815" y="4767821"/>
              <a:ext cx="744603"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15CF4BA-BA86-9146-8977-3278166F9B4F}"/>
              </a:ext>
            </a:extLst>
          </p:cNvPr>
          <p:cNvSpPr txBox="1"/>
          <p:nvPr/>
        </p:nvSpPr>
        <p:spPr>
          <a:xfrm>
            <a:off x="2889375" y="1050550"/>
            <a:ext cx="944489" cy="369332"/>
          </a:xfrm>
          <a:prstGeom prst="rect">
            <a:avLst/>
          </a:prstGeom>
          <a:noFill/>
        </p:spPr>
        <p:txBody>
          <a:bodyPr wrap="none" rtlCol="0">
            <a:spAutoFit/>
          </a:bodyPr>
          <a:lstStyle/>
          <a:p>
            <a:r>
              <a:rPr lang="en-US" dirty="0">
                <a:solidFill>
                  <a:srgbClr val="4E8F00"/>
                </a:solidFill>
              </a:rPr>
              <a:t>minimal</a:t>
            </a:r>
          </a:p>
        </p:txBody>
      </p:sp>
      <p:sp>
        <p:nvSpPr>
          <p:cNvPr id="29" name="TextBox 28">
            <a:extLst>
              <a:ext uri="{FF2B5EF4-FFF2-40B4-BE49-F238E27FC236}">
                <a16:creationId xmlns:a16="http://schemas.microsoft.com/office/drawing/2014/main" id="{74C046CB-829A-EC44-B850-FBD1B5E84CE5}"/>
              </a:ext>
            </a:extLst>
          </p:cNvPr>
          <p:cNvSpPr txBox="1"/>
          <p:nvPr/>
        </p:nvSpPr>
        <p:spPr>
          <a:xfrm>
            <a:off x="7929204" y="1790531"/>
            <a:ext cx="1380506" cy="369332"/>
          </a:xfrm>
          <a:prstGeom prst="rect">
            <a:avLst/>
          </a:prstGeom>
          <a:noFill/>
        </p:spPr>
        <p:txBody>
          <a:bodyPr wrap="none" rtlCol="0">
            <a:spAutoFit/>
          </a:bodyPr>
          <a:lstStyle/>
          <a:p>
            <a:r>
              <a:rPr lang="en-US" dirty="0">
                <a:solidFill>
                  <a:srgbClr val="4E8F00"/>
                </a:solidFill>
              </a:rPr>
              <a:t>non-minimal</a:t>
            </a:r>
          </a:p>
        </p:txBody>
      </p:sp>
      <p:sp>
        <p:nvSpPr>
          <p:cNvPr id="30" name="TextBox 29">
            <a:extLst>
              <a:ext uri="{FF2B5EF4-FFF2-40B4-BE49-F238E27FC236}">
                <a16:creationId xmlns:a16="http://schemas.microsoft.com/office/drawing/2014/main" id="{16D9480D-AFCF-9D49-BE99-BBB85E4B7F7C}"/>
              </a:ext>
            </a:extLst>
          </p:cNvPr>
          <p:cNvSpPr txBox="1"/>
          <p:nvPr/>
        </p:nvSpPr>
        <p:spPr>
          <a:xfrm>
            <a:off x="864973" y="4942706"/>
            <a:ext cx="6324104" cy="461665"/>
          </a:xfrm>
          <a:prstGeom prst="rect">
            <a:avLst/>
          </a:prstGeom>
          <a:noFill/>
        </p:spPr>
        <p:txBody>
          <a:bodyPr wrap="none" rtlCol="0">
            <a:spAutoFit/>
          </a:bodyPr>
          <a:lstStyle/>
          <a:p>
            <a:r>
              <a:rPr lang="en-US" sz="2400" dirty="0"/>
              <a:t>- Classical and large-spin limit are straightforward</a:t>
            </a:r>
          </a:p>
        </p:txBody>
      </p:sp>
      <p:sp>
        <p:nvSpPr>
          <p:cNvPr id="31" name="TextBox 30">
            <a:extLst>
              <a:ext uri="{FF2B5EF4-FFF2-40B4-BE49-F238E27FC236}">
                <a16:creationId xmlns:a16="http://schemas.microsoft.com/office/drawing/2014/main" id="{00093FA0-8E25-0A43-8547-1364ABD7BD69}"/>
              </a:ext>
            </a:extLst>
          </p:cNvPr>
          <p:cNvSpPr txBox="1"/>
          <p:nvPr/>
        </p:nvSpPr>
        <p:spPr>
          <a:xfrm>
            <a:off x="5442013" y="811709"/>
            <a:ext cx="6756850" cy="369332"/>
          </a:xfrm>
          <a:prstGeom prst="rect">
            <a:avLst/>
          </a:prstGeom>
          <a:noFill/>
        </p:spPr>
        <p:txBody>
          <a:bodyPr wrap="none" rtlCol="0">
            <a:spAutoFit/>
          </a:bodyPr>
          <a:lstStyle/>
          <a:p>
            <a:pPr algn="r"/>
            <a:r>
              <a:rPr lang="en-US" dirty="0" err="1">
                <a:solidFill>
                  <a:srgbClr val="FF40FF"/>
                </a:solidFill>
              </a:rPr>
              <a:t>Alaverdian</a:t>
            </a:r>
            <a:r>
              <a:rPr lang="en-US" dirty="0">
                <a:solidFill>
                  <a:srgbClr val="FF40FF"/>
                </a:solidFill>
              </a:rPr>
              <a:t>, Bern, </a:t>
            </a:r>
            <a:r>
              <a:rPr lang="en-US" dirty="0" err="1">
                <a:solidFill>
                  <a:srgbClr val="FF40FF"/>
                </a:solidFill>
              </a:rPr>
              <a:t>Kosmopoulos</a:t>
            </a:r>
            <a:r>
              <a:rPr lang="en-US" dirty="0">
                <a:solidFill>
                  <a:srgbClr val="FF40FF"/>
                </a:solidFill>
              </a:rPr>
              <a:t>, Luna, RR, </a:t>
            </a:r>
            <a:r>
              <a:rPr lang="en-US" dirty="0" err="1">
                <a:solidFill>
                  <a:srgbClr val="FF40FF"/>
                </a:solidFill>
              </a:rPr>
              <a:t>Scheopner</a:t>
            </a:r>
            <a:r>
              <a:rPr lang="en-US" dirty="0">
                <a:solidFill>
                  <a:srgbClr val="FF40FF"/>
                </a:solidFill>
              </a:rPr>
              <a:t>, Shen, Teng, Zeng</a:t>
            </a:r>
          </a:p>
        </p:txBody>
      </p:sp>
      <p:sp>
        <p:nvSpPr>
          <p:cNvPr id="32" name="TextBox 31">
            <a:extLst>
              <a:ext uri="{FF2B5EF4-FFF2-40B4-BE49-F238E27FC236}">
                <a16:creationId xmlns:a16="http://schemas.microsoft.com/office/drawing/2014/main" id="{DC7B055A-C7A2-5842-BF22-CE94317210C3}"/>
              </a:ext>
            </a:extLst>
          </p:cNvPr>
          <p:cNvSpPr txBox="1"/>
          <p:nvPr/>
        </p:nvSpPr>
        <p:spPr>
          <a:xfrm>
            <a:off x="877330" y="5585027"/>
            <a:ext cx="11376448" cy="830997"/>
          </a:xfrm>
          <a:prstGeom prst="rect">
            <a:avLst/>
          </a:prstGeom>
          <a:noFill/>
        </p:spPr>
        <p:txBody>
          <a:bodyPr wrap="none" rtlCol="0">
            <a:spAutoFit/>
          </a:bodyPr>
          <a:lstStyle/>
          <a:p>
            <a:r>
              <a:rPr lang="en-US" sz="2400" dirty="0"/>
              <a:t>- Employ EFT philosophy: “it’s required unless forbidden”</a:t>
            </a:r>
          </a:p>
          <a:p>
            <a:r>
              <a:rPr lang="en-US" sz="2400" dirty="0"/>
              <a:t>      </a:t>
            </a:r>
            <a:r>
              <a:rPr lang="en-US" sz="2400" dirty="0">
                <a:solidFill>
                  <a:srgbClr val="4E8F00"/>
                </a:solidFill>
              </a:rPr>
              <a:t>use S-matrix elements to identify the physical content of the various </a:t>
            </a:r>
            <a:r>
              <a:rPr lang="en-US" sz="2400" dirty="0" err="1">
                <a:solidFill>
                  <a:srgbClr val="4E8F00"/>
                </a:solidFill>
              </a:rPr>
              <a:t>Lagrangian</a:t>
            </a:r>
            <a:r>
              <a:rPr lang="en-US" sz="2400" dirty="0">
                <a:solidFill>
                  <a:srgbClr val="4E8F00"/>
                </a:solidFill>
              </a:rPr>
              <a:t> terms</a:t>
            </a:r>
          </a:p>
        </p:txBody>
      </p:sp>
    </p:spTree>
    <p:extLst>
      <p:ext uri="{BB962C8B-B14F-4D97-AF65-F5344CB8AC3E}">
        <p14:creationId xmlns:p14="http://schemas.microsoft.com/office/powerpoint/2010/main" val="268610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7B8229-9AE2-264D-BBDD-92DFDA7A95B6}"/>
              </a:ext>
            </a:extLst>
          </p:cNvPr>
          <p:cNvPicPr>
            <a:picLocks noChangeAspect="1"/>
          </p:cNvPicPr>
          <p:nvPr/>
        </p:nvPicPr>
        <p:blipFill>
          <a:blip r:embed="rId3"/>
          <a:stretch>
            <a:fillRect/>
          </a:stretch>
        </p:blipFill>
        <p:spPr>
          <a:xfrm>
            <a:off x="2993252" y="2502933"/>
            <a:ext cx="6705600" cy="660400"/>
          </a:xfrm>
          <a:prstGeom prst="rect">
            <a:avLst/>
          </a:prstGeom>
        </p:spPr>
      </p:pic>
      <p:pic>
        <p:nvPicPr>
          <p:cNvPr id="8" name="Picture 7">
            <a:extLst>
              <a:ext uri="{FF2B5EF4-FFF2-40B4-BE49-F238E27FC236}">
                <a16:creationId xmlns:a16="http://schemas.microsoft.com/office/drawing/2014/main" id="{9CFDC801-E115-9745-B205-D7DF9C761FA2}"/>
              </a:ext>
            </a:extLst>
          </p:cNvPr>
          <p:cNvPicPr>
            <a:picLocks noChangeAspect="1"/>
          </p:cNvPicPr>
          <p:nvPr/>
        </p:nvPicPr>
        <p:blipFill>
          <a:blip r:embed="rId4"/>
          <a:stretch>
            <a:fillRect/>
          </a:stretch>
        </p:blipFill>
        <p:spPr>
          <a:xfrm>
            <a:off x="10008492" y="2008959"/>
            <a:ext cx="1921510" cy="269875"/>
          </a:xfrm>
          <a:prstGeom prst="rect">
            <a:avLst/>
          </a:prstGeom>
        </p:spPr>
      </p:pic>
      <p:sp>
        <p:nvSpPr>
          <p:cNvPr id="11" name="TextBox 10">
            <a:extLst>
              <a:ext uri="{FF2B5EF4-FFF2-40B4-BE49-F238E27FC236}">
                <a16:creationId xmlns:a16="http://schemas.microsoft.com/office/drawing/2014/main" id="{4ABFADF2-7391-B54B-B6C4-5BBC28856DEC}"/>
              </a:ext>
            </a:extLst>
          </p:cNvPr>
          <p:cNvSpPr txBox="1"/>
          <p:nvPr/>
        </p:nvSpPr>
        <p:spPr>
          <a:xfrm>
            <a:off x="654906" y="353435"/>
            <a:ext cx="3663823" cy="461665"/>
          </a:xfrm>
          <a:prstGeom prst="rect">
            <a:avLst/>
          </a:prstGeom>
          <a:noFill/>
        </p:spPr>
        <p:txBody>
          <a:bodyPr wrap="none" rtlCol="0">
            <a:spAutoFit/>
          </a:bodyPr>
          <a:lstStyle/>
          <a:p>
            <a:r>
              <a:rPr lang="en-US" sz="2400" dirty="0">
                <a:solidFill>
                  <a:srgbClr val="C00000"/>
                </a:solidFill>
              </a:rPr>
              <a:t>Graviton-matter amplitudes</a:t>
            </a:r>
          </a:p>
        </p:txBody>
      </p:sp>
      <p:pic>
        <p:nvPicPr>
          <p:cNvPr id="12" name="Picture 11">
            <a:extLst>
              <a:ext uri="{FF2B5EF4-FFF2-40B4-BE49-F238E27FC236}">
                <a16:creationId xmlns:a16="http://schemas.microsoft.com/office/drawing/2014/main" id="{BA68310B-9B65-A843-A7C1-68A13C75B45C}"/>
              </a:ext>
            </a:extLst>
          </p:cNvPr>
          <p:cNvPicPr>
            <a:picLocks noChangeAspect="1"/>
          </p:cNvPicPr>
          <p:nvPr/>
        </p:nvPicPr>
        <p:blipFill>
          <a:blip r:embed="rId5"/>
          <a:stretch>
            <a:fillRect/>
          </a:stretch>
        </p:blipFill>
        <p:spPr>
          <a:xfrm>
            <a:off x="9996135" y="2341143"/>
            <a:ext cx="1727200" cy="496570"/>
          </a:xfrm>
          <a:prstGeom prst="rect">
            <a:avLst/>
          </a:prstGeom>
        </p:spPr>
      </p:pic>
      <p:pic>
        <p:nvPicPr>
          <p:cNvPr id="14" name="Picture 13">
            <a:extLst>
              <a:ext uri="{FF2B5EF4-FFF2-40B4-BE49-F238E27FC236}">
                <a16:creationId xmlns:a16="http://schemas.microsoft.com/office/drawing/2014/main" id="{92F63043-227A-094E-BE6B-7E974E11E9DB}"/>
              </a:ext>
            </a:extLst>
          </p:cNvPr>
          <p:cNvPicPr>
            <a:picLocks noChangeAspect="1"/>
          </p:cNvPicPr>
          <p:nvPr/>
        </p:nvPicPr>
        <p:blipFill>
          <a:blip r:embed="rId6"/>
          <a:stretch>
            <a:fillRect/>
          </a:stretch>
        </p:blipFill>
        <p:spPr>
          <a:xfrm>
            <a:off x="695927" y="1762213"/>
            <a:ext cx="7785100" cy="660400"/>
          </a:xfrm>
          <a:prstGeom prst="rect">
            <a:avLst/>
          </a:prstGeom>
        </p:spPr>
      </p:pic>
      <p:sp>
        <p:nvSpPr>
          <p:cNvPr id="15" name="TextBox 14">
            <a:extLst>
              <a:ext uri="{FF2B5EF4-FFF2-40B4-BE49-F238E27FC236}">
                <a16:creationId xmlns:a16="http://schemas.microsoft.com/office/drawing/2014/main" id="{3A93D8EF-011F-F143-97C7-56074AD13261}"/>
              </a:ext>
            </a:extLst>
          </p:cNvPr>
          <p:cNvSpPr txBox="1"/>
          <p:nvPr/>
        </p:nvSpPr>
        <p:spPr>
          <a:xfrm>
            <a:off x="654906" y="1075036"/>
            <a:ext cx="6536661"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 3-point amplitude/on-shell matter stress tensor</a:t>
            </a:r>
          </a:p>
        </p:txBody>
      </p:sp>
      <p:sp>
        <p:nvSpPr>
          <p:cNvPr id="16" name="TextBox 15">
            <a:extLst>
              <a:ext uri="{FF2B5EF4-FFF2-40B4-BE49-F238E27FC236}">
                <a16:creationId xmlns:a16="http://schemas.microsoft.com/office/drawing/2014/main" id="{F48A6D7A-94EC-124F-9E8A-8A850AC1392D}"/>
              </a:ext>
            </a:extLst>
          </p:cNvPr>
          <p:cNvSpPr txBox="1"/>
          <p:nvPr/>
        </p:nvSpPr>
        <p:spPr>
          <a:xfrm>
            <a:off x="696562" y="3299592"/>
            <a:ext cx="11363817" cy="461665"/>
          </a:xfrm>
          <a:prstGeom prst="rect">
            <a:avLst/>
          </a:prstGeom>
          <a:noFill/>
        </p:spPr>
        <p:txBody>
          <a:bodyPr wrap="none" rtlCol="0">
            <a:spAutoFit/>
          </a:bodyPr>
          <a:lstStyle/>
          <a:p>
            <a:r>
              <a:rPr lang="en-US" sz="2400" dirty="0"/>
              <a:t>- </a:t>
            </a:r>
            <a:r>
              <a:rPr lang="en-US" sz="2400" i="1" dirty="0"/>
              <a:t>  </a:t>
            </a:r>
            <a:r>
              <a:rPr lang="en-US" sz="2400" dirty="0"/>
              <a:t>   does not modify the spin-induced dipole coupling; consistent w/ equivalence principle</a:t>
            </a:r>
          </a:p>
        </p:txBody>
      </p:sp>
      <p:sp>
        <p:nvSpPr>
          <p:cNvPr id="17" name="TextBox 16">
            <a:extLst>
              <a:ext uri="{FF2B5EF4-FFF2-40B4-BE49-F238E27FC236}">
                <a16:creationId xmlns:a16="http://schemas.microsoft.com/office/drawing/2014/main" id="{E37B4B55-1874-D244-A425-DF1343AE49B8}"/>
              </a:ext>
            </a:extLst>
          </p:cNvPr>
          <p:cNvSpPr txBox="1"/>
          <p:nvPr/>
        </p:nvSpPr>
        <p:spPr>
          <a:xfrm>
            <a:off x="696562" y="3814281"/>
            <a:ext cx="9671045" cy="461665"/>
          </a:xfrm>
          <a:prstGeom prst="rect">
            <a:avLst/>
          </a:prstGeom>
          <a:noFill/>
        </p:spPr>
        <p:txBody>
          <a:bodyPr wrap="none" rtlCol="0">
            <a:spAutoFit/>
          </a:bodyPr>
          <a:lstStyle/>
          <a:p>
            <a:r>
              <a:rPr lang="en-US" sz="2400" dirty="0"/>
              <a:t>-      can be decoupled (at least through      ) by choosing Wilson coefficients: </a:t>
            </a:r>
          </a:p>
        </p:txBody>
      </p:sp>
      <p:pic>
        <p:nvPicPr>
          <p:cNvPr id="19" name="Picture 18">
            <a:extLst>
              <a:ext uri="{FF2B5EF4-FFF2-40B4-BE49-F238E27FC236}">
                <a16:creationId xmlns:a16="http://schemas.microsoft.com/office/drawing/2014/main" id="{DDD95081-C8C9-5D42-ABB6-A3A87FED73DA}"/>
              </a:ext>
            </a:extLst>
          </p:cNvPr>
          <p:cNvPicPr>
            <a:picLocks noChangeAspect="1"/>
          </p:cNvPicPr>
          <p:nvPr/>
        </p:nvPicPr>
        <p:blipFill>
          <a:blip r:embed="rId7"/>
          <a:stretch>
            <a:fillRect/>
          </a:stretch>
        </p:blipFill>
        <p:spPr>
          <a:xfrm>
            <a:off x="951810" y="3422474"/>
            <a:ext cx="279400" cy="215900"/>
          </a:xfrm>
          <a:prstGeom prst="rect">
            <a:avLst/>
          </a:prstGeom>
        </p:spPr>
      </p:pic>
      <p:pic>
        <p:nvPicPr>
          <p:cNvPr id="20" name="Picture 19">
            <a:extLst>
              <a:ext uri="{FF2B5EF4-FFF2-40B4-BE49-F238E27FC236}">
                <a16:creationId xmlns:a16="http://schemas.microsoft.com/office/drawing/2014/main" id="{6176ABB1-16B4-3547-A663-D76C1F3C5CB5}"/>
              </a:ext>
            </a:extLst>
          </p:cNvPr>
          <p:cNvPicPr>
            <a:picLocks noChangeAspect="1"/>
          </p:cNvPicPr>
          <p:nvPr/>
        </p:nvPicPr>
        <p:blipFill>
          <a:blip r:embed="rId7"/>
          <a:stretch>
            <a:fillRect/>
          </a:stretch>
        </p:blipFill>
        <p:spPr>
          <a:xfrm>
            <a:off x="951810" y="3942827"/>
            <a:ext cx="279400" cy="215900"/>
          </a:xfrm>
          <a:prstGeom prst="rect">
            <a:avLst/>
          </a:prstGeom>
        </p:spPr>
      </p:pic>
      <p:pic>
        <p:nvPicPr>
          <p:cNvPr id="21" name="Picture 20">
            <a:extLst>
              <a:ext uri="{FF2B5EF4-FFF2-40B4-BE49-F238E27FC236}">
                <a16:creationId xmlns:a16="http://schemas.microsoft.com/office/drawing/2014/main" id="{BF078E61-0140-BA46-959D-3F32FCE84F33}"/>
              </a:ext>
            </a:extLst>
          </p:cNvPr>
          <p:cNvPicPr>
            <a:picLocks noChangeAspect="1"/>
          </p:cNvPicPr>
          <p:nvPr/>
        </p:nvPicPr>
        <p:blipFill>
          <a:blip r:embed="rId8"/>
          <a:stretch>
            <a:fillRect/>
          </a:stretch>
        </p:blipFill>
        <p:spPr>
          <a:xfrm>
            <a:off x="10195403" y="3936649"/>
            <a:ext cx="1536700" cy="254000"/>
          </a:xfrm>
          <a:prstGeom prst="rect">
            <a:avLst/>
          </a:prstGeom>
        </p:spPr>
      </p:pic>
      <p:sp>
        <p:nvSpPr>
          <p:cNvPr id="22" name="TextBox 21">
            <a:extLst>
              <a:ext uri="{FF2B5EF4-FFF2-40B4-BE49-F238E27FC236}">
                <a16:creationId xmlns:a16="http://schemas.microsoft.com/office/drawing/2014/main" id="{B78A1504-0667-FB4C-8962-A9EA850118C4}"/>
              </a:ext>
            </a:extLst>
          </p:cNvPr>
          <p:cNvSpPr txBox="1"/>
          <p:nvPr/>
        </p:nvSpPr>
        <p:spPr>
          <a:xfrm>
            <a:off x="696562" y="4348548"/>
            <a:ext cx="9930411" cy="461665"/>
          </a:xfrm>
          <a:prstGeom prst="rect">
            <a:avLst/>
          </a:prstGeom>
          <a:noFill/>
        </p:spPr>
        <p:txBody>
          <a:bodyPr wrap="none" rtlCol="0">
            <a:spAutoFit/>
          </a:bodyPr>
          <a:lstStyle/>
          <a:p>
            <a:r>
              <a:rPr lang="en-US" sz="2400" dirty="0"/>
              <a:t>- Stress tensor sources space-time metric;      adds to spin-induced multipoles   </a:t>
            </a:r>
          </a:p>
        </p:txBody>
      </p:sp>
      <p:pic>
        <p:nvPicPr>
          <p:cNvPr id="23" name="Picture 22">
            <a:extLst>
              <a:ext uri="{FF2B5EF4-FFF2-40B4-BE49-F238E27FC236}">
                <a16:creationId xmlns:a16="http://schemas.microsoft.com/office/drawing/2014/main" id="{24D138C1-C439-BC47-8848-C539BAFF6B76}"/>
              </a:ext>
            </a:extLst>
          </p:cNvPr>
          <p:cNvPicPr>
            <a:picLocks noChangeAspect="1"/>
          </p:cNvPicPr>
          <p:nvPr/>
        </p:nvPicPr>
        <p:blipFill>
          <a:blip r:embed="rId7"/>
          <a:stretch>
            <a:fillRect/>
          </a:stretch>
        </p:blipFill>
        <p:spPr>
          <a:xfrm>
            <a:off x="6016305" y="4464210"/>
            <a:ext cx="279400" cy="215900"/>
          </a:xfrm>
          <a:prstGeom prst="rect">
            <a:avLst/>
          </a:prstGeom>
        </p:spPr>
      </p:pic>
      <p:sp>
        <p:nvSpPr>
          <p:cNvPr id="24" name="TextBox 23">
            <a:extLst>
              <a:ext uri="{FF2B5EF4-FFF2-40B4-BE49-F238E27FC236}">
                <a16:creationId xmlns:a16="http://schemas.microsoft.com/office/drawing/2014/main" id="{7AB8DBA8-38CE-F347-8459-555AAB6F0D36}"/>
              </a:ext>
            </a:extLst>
          </p:cNvPr>
          <p:cNvSpPr txBox="1"/>
          <p:nvPr/>
        </p:nvSpPr>
        <p:spPr>
          <a:xfrm>
            <a:off x="1571014" y="4795803"/>
            <a:ext cx="5096460" cy="400110"/>
          </a:xfrm>
          <a:prstGeom prst="rect">
            <a:avLst/>
          </a:prstGeom>
          <a:noFill/>
        </p:spPr>
        <p:txBody>
          <a:bodyPr wrap="none" rtlCol="0">
            <a:spAutoFit/>
          </a:bodyPr>
          <a:lstStyle/>
          <a:p>
            <a:r>
              <a:rPr lang="en-US" sz="2000" dirty="0">
                <a:solidFill>
                  <a:srgbClr val="4E8F00"/>
                </a:solidFill>
              </a:rPr>
              <a:t>some can be absorbed into coordinate choices:</a:t>
            </a:r>
          </a:p>
        </p:txBody>
      </p:sp>
      <p:grpSp>
        <p:nvGrpSpPr>
          <p:cNvPr id="31" name="Group 30">
            <a:extLst>
              <a:ext uri="{FF2B5EF4-FFF2-40B4-BE49-F238E27FC236}">
                <a16:creationId xmlns:a16="http://schemas.microsoft.com/office/drawing/2014/main" id="{3FC19FA0-C3B2-C44C-A6BE-7934082E2520}"/>
              </a:ext>
            </a:extLst>
          </p:cNvPr>
          <p:cNvGrpSpPr/>
          <p:nvPr/>
        </p:nvGrpSpPr>
        <p:grpSpPr>
          <a:xfrm>
            <a:off x="8954958" y="926704"/>
            <a:ext cx="1487788" cy="934734"/>
            <a:chOff x="8425946" y="804458"/>
            <a:chExt cx="1487788" cy="934734"/>
          </a:xfrm>
        </p:grpSpPr>
        <p:pic>
          <p:nvPicPr>
            <p:cNvPr id="10" name="Picture 9">
              <a:extLst>
                <a:ext uri="{FF2B5EF4-FFF2-40B4-BE49-F238E27FC236}">
                  <a16:creationId xmlns:a16="http://schemas.microsoft.com/office/drawing/2014/main" id="{78351872-4CA3-984D-9046-F3D539B9CE86}"/>
                </a:ext>
              </a:extLst>
            </p:cNvPr>
            <p:cNvPicPr>
              <a:picLocks noChangeAspect="1"/>
            </p:cNvPicPr>
            <p:nvPr/>
          </p:nvPicPr>
          <p:blipFill>
            <a:blip r:embed="rId9"/>
            <a:stretch>
              <a:fillRect/>
            </a:stretch>
          </p:blipFill>
          <p:spPr>
            <a:xfrm>
              <a:off x="8425946" y="815100"/>
              <a:ext cx="1487788" cy="924092"/>
            </a:xfrm>
            <a:prstGeom prst="rect">
              <a:avLst/>
            </a:prstGeom>
          </p:spPr>
        </p:pic>
        <p:pic>
          <p:nvPicPr>
            <p:cNvPr id="27" name="Picture 26">
              <a:extLst>
                <a:ext uri="{FF2B5EF4-FFF2-40B4-BE49-F238E27FC236}">
                  <a16:creationId xmlns:a16="http://schemas.microsoft.com/office/drawing/2014/main" id="{5179ADBE-E600-3A4C-87BD-2466FD45A7D0}"/>
                </a:ext>
              </a:extLst>
            </p:cNvPr>
            <p:cNvPicPr>
              <a:picLocks noChangeAspect="1"/>
            </p:cNvPicPr>
            <p:nvPr/>
          </p:nvPicPr>
          <p:blipFill>
            <a:blip r:embed="rId10"/>
            <a:stretch>
              <a:fillRect/>
            </a:stretch>
          </p:blipFill>
          <p:spPr>
            <a:xfrm>
              <a:off x="9340025" y="804458"/>
              <a:ext cx="215900" cy="228600"/>
            </a:xfrm>
            <a:prstGeom prst="rect">
              <a:avLst/>
            </a:prstGeom>
          </p:spPr>
        </p:pic>
      </p:grpSp>
      <p:pic>
        <p:nvPicPr>
          <p:cNvPr id="29" name="Picture 28">
            <a:extLst>
              <a:ext uri="{FF2B5EF4-FFF2-40B4-BE49-F238E27FC236}">
                <a16:creationId xmlns:a16="http://schemas.microsoft.com/office/drawing/2014/main" id="{EDF210C9-D389-504E-8781-743BCEA101D1}"/>
              </a:ext>
            </a:extLst>
          </p:cNvPr>
          <p:cNvPicPr>
            <a:picLocks noChangeAspect="1"/>
          </p:cNvPicPr>
          <p:nvPr/>
        </p:nvPicPr>
        <p:blipFill>
          <a:blip r:embed="rId11"/>
          <a:stretch>
            <a:fillRect/>
          </a:stretch>
        </p:blipFill>
        <p:spPr>
          <a:xfrm>
            <a:off x="6667474" y="4871833"/>
            <a:ext cx="3543300" cy="266700"/>
          </a:xfrm>
          <a:prstGeom prst="rect">
            <a:avLst/>
          </a:prstGeom>
        </p:spPr>
      </p:pic>
      <p:sp>
        <p:nvSpPr>
          <p:cNvPr id="30" name="TextBox 29">
            <a:extLst>
              <a:ext uri="{FF2B5EF4-FFF2-40B4-BE49-F238E27FC236}">
                <a16:creationId xmlns:a16="http://schemas.microsoft.com/office/drawing/2014/main" id="{8784222B-E2F5-E041-9D02-78155F936A0D}"/>
              </a:ext>
            </a:extLst>
          </p:cNvPr>
          <p:cNvSpPr txBox="1"/>
          <p:nvPr/>
        </p:nvSpPr>
        <p:spPr>
          <a:xfrm>
            <a:off x="6742911" y="429805"/>
            <a:ext cx="5626027" cy="369332"/>
          </a:xfrm>
          <a:prstGeom prst="rect">
            <a:avLst/>
          </a:prstGeom>
          <a:noFill/>
        </p:spPr>
        <p:txBody>
          <a:bodyPr wrap="none" rtlCol="0">
            <a:spAutoFit/>
          </a:bodyPr>
          <a:lstStyle/>
          <a:p>
            <a:r>
              <a:rPr lang="en-US" dirty="0" err="1">
                <a:solidFill>
                  <a:srgbClr val="FF40FF"/>
                </a:solidFill>
              </a:rPr>
              <a:t>Alaverdian</a:t>
            </a:r>
            <a:r>
              <a:rPr lang="en-US" dirty="0">
                <a:solidFill>
                  <a:srgbClr val="FF40FF"/>
                </a:solidFill>
              </a:rPr>
              <a:t>, Bern, </a:t>
            </a:r>
            <a:r>
              <a:rPr lang="en-US" dirty="0" err="1">
                <a:solidFill>
                  <a:srgbClr val="FF40FF"/>
                </a:solidFill>
              </a:rPr>
              <a:t>Kosmopoulos</a:t>
            </a:r>
            <a:r>
              <a:rPr lang="en-US" dirty="0">
                <a:solidFill>
                  <a:srgbClr val="FF40FF"/>
                </a:solidFill>
              </a:rPr>
              <a:t>, Luna, RR, </a:t>
            </a:r>
            <a:r>
              <a:rPr lang="en-US" dirty="0" err="1">
                <a:solidFill>
                  <a:srgbClr val="FF40FF"/>
                </a:solidFill>
              </a:rPr>
              <a:t>Sheopner</a:t>
            </a:r>
            <a:r>
              <a:rPr lang="en-US" dirty="0">
                <a:solidFill>
                  <a:srgbClr val="FF40FF"/>
                </a:solidFill>
              </a:rPr>
              <a:t>, Teng </a:t>
            </a:r>
          </a:p>
        </p:txBody>
      </p:sp>
      <p:sp>
        <p:nvSpPr>
          <p:cNvPr id="37" name="TextBox 36">
            <a:extLst>
              <a:ext uri="{FF2B5EF4-FFF2-40B4-BE49-F238E27FC236}">
                <a16:creationId xmlns:a16="http://schemas.microsoft.com/office/drawing/2014/main" id="{29046C90-7A0B-7247-B8C4-A316E9561C46}"/>
              </a:ext>
            </a:extLst>
          </p:cNvPr>
          <p:cNvSpPr txBox="1"/>
          <p:nvPr/>
        </p:nvSpPr>
        <p:spPr>
          <a:xfrm>
            <a:off x="10732859" y="5204665"/>
            <a:ext cx="1517275" cy="646331"/>
          </a:xfrm>
          <a:prstGeom prst="rect">
            <a:avLst/>
          </a:prstGeom>
          <a:noFill/>
        </p:spPr>
        <p:txBody>
          <a:bodyPr wrap="none" rtlCol="0">
            <a:spAutoFit/>
          </a:bodyPr>
          <a:lstStyle/>
          <a:p>
            <a:pPr algn="r"/>
            <a:r>
              <a:rPr lang="en-US" dirty="0">
                <a:solidFill>
                  <a:srgbClr val="FF40FF"/>
                </a:solidFill>
              </a:rPr>
              <a:t>Porto; </a:t>
            </a:r>
          </a:p>
          <a:p>
            <a:pPr algn="r"/>
            <a:r>
              <a:rPr lang="en-US" dirty="0">
                <a:solidFill>
                  <a:srgbClr val="FF40FF"/>
                </a:solidFill>
              </a:rPr>
              <a:t>Levi, Steinhoff</a:t>
            </a:r>
          </a:p>
        </p:txBody>
      </p:sp>
      <p:grpSp>
        <p:nvGrpSpPr>
          <p:cNvPr id="2" name="Group 1">
            <a:extLst>
              <a:ext uri="{FF2B5EF4-FFF2-40B4-BE49-F238E27FC236}">
                <a16:creationId xmlns:a16="http://schemas.microsoft.com/office/drawing/2014/main" id="{634BF57A-A010-9149-9426-3766128AEBFE}"/>
              </a:ext>
            </a:extLst>
          </p:cNvPr>
          <p:cNvGrpSpPr/>
          <p:nvPr/>
        </p:nvGrpSpPr>
        <p:grpSpPr>
          <a:xfrm>
            <a:off x="677309" y="5294096"/>
            <a:ext cx="10040634" cy="830997"/>
            <a:chOff x="677309" y="5294096"/>
            <a:chExt cx="10040634" cy="830997"/>
          </a:xfrm>
        </p:grpSpPr>
        <p:sp>
          <p:nvSpPr>
            <p:cNvPr id="35" name="TextBox 34">
              <a:extLst>
                <a:ext uri="{FF2B5EF4-FFF2-40B4-BE49-F238E27FC236}">
                  <a16:creationId xmlns:a16="http://schemas.microsoft.com/office/drawing/2014/main" id="{068B49BF-4EE7-B94E-A057-09205B3E7EAB}"/>
                </a:ext>
              </a:extLst>
            </p:cNvPr>
            <p:cNvSpPr txBox="1"/>
            <p:nvPr/>
          </p:nvSpPr>
          <p:spPr>
            <a:xfrm>
              <a:off x="677309" y="5294096"/>
              <a:ext cx="10040634" cy="830997"/>
            </a:xfrm>
            <a:prstGeom prst="rect">
              <a:avLst/>
            </a:prstGeom>
            <a:noFill/>
          </p:spPr>
          <p:txBody>
            <a:bodyPr wrap="none" rtlCol="0">
              <a:spAutoFit/>
            </a:bodyPr>
            <a:lstStyle/>
            <a:p>
              <a:r>
                <a:rPr lang="en-US" sz="2400" dirty="0"/>
                <a:t>-        present in: - standard worldline description of spinning extended particles</a:t>
              </a:r>
            </a:p>
            <a:p>
              <a:r>
                <a:rPr lang="en-US" sz="2400" dirty="0"/>
                <a:t>                              -                for Kerr black hole </a:t>
              </a:r>
              <a:r>
                <a:rPr lang="en-US" sz="2200" dirty="0">
                  <a:solidFill>
                    <a:srgbClr val="4E8F00"/>
                  </a:solidFill>
                </a:rPr>
                <a:t>(more later)  </a:t>
              </a:r>
            </a:p>
          </p:txBody>
        </p:sp>
        <p:pic>
          <p:nvPicPr>
            <p:cNvPr id="36" name="Picture 35">
              <a:extLst>
                <a:ext uri="{FF2B5EF4-FFF2-40B4-BE49-F238E27FC236}">
                  <a16:creationId xmlns:a16="http://schemas.microsoft.com/office/drawing/2014/main" id="{718B5612-7431-5F48-AA9A-6A0CF617C90F}"/>
                </a:ext>
              </a:extLst>
            </p:cNvPr>
            <p:cNvPicPr>
              <a:picLocks noChangeAspect="1"/>
            </p:cNvPicPr>
            <p:nvPr/>
          </p:nvPicPr>
          <p:blipFill>
            <a:blip r:embed="rId12"/>
            <a:stretch>
              <a:fillRect/>
            </a:stretch>
          </p:blipFill>
          <p:spPr>
            <a:xfrm>
              <a:off x="1013872" y="5419519"/>
              <a:ext cx="292100" cy="254000"/>
            </a:xfrm>
            <a:prstGeom prst="rect">
              <a:avLst/>
            </a:prstGeom>
          </p:spPr>
        </p:pic>
        <p:pic>
          <p:nvPicPr>
            <p:cNvPr id="38" name="Picture 37">
              <a:extLst>
                <a:ext uri="{FF2B5EF4-FFF2-40B4-BE49-F238E27FC236}">
                  <a16:creationId xmlns:a16="http://schemas.microsoft.com/office/drawing/2014/main" id="{439EF0EF-0519-5B4C-9F04-36829B2505F7}"/>
                </a:ext>
              </a:extLst>
            </p:cNvPr>
            <p:cNvPicPr>
              <a:picLocks noChangeAspect="1"/>
            </p:cNvPicPr>
            <p:nvPr/>
          </p:nvPicPr>
          <p:blipFill>
            <a:blip r:embed="rId13"/>
            <a:stretch>
              <a:fillRect/>
            </a:stretch>
          </p:blipFill>
          <p:spPr>
            <a:xfrm>
              <a:off x="3048795" y="5773569"/>
              <a:ext cx="825500" cy="254000"/>
            </a:xfrm>
            <a:prstGeom prst="rect">
              <a:avLst/>
            </a:prstGeom>
          </p:spPr>
        </p:pic>
      </p:grpSp>
      <p:sp>
        <p:nvSpPr>
          <p:cNvPr id="39" name="TextBox 38">
            <a:extLst>
              <a:ext uri="{FF2B5EF4-FFF2-40B4-BE49-F238E27FC236}">
                <a16:creationId xmlns:a16="http://schemas.microsoft.com/office/drawing/2014/main" id="{E043AA5E-8E80-1243-A6AC-615ED5E72D4E}"/>
              </a:ext>
            </a:extLst>
          </p:cNvPr>
          <p:cNvSpPr txBox="1"/>
          <p:nvPr/>
        </p:nvSpPr>
        <p:spPr>
          <a:xfrm>
            <a:off x="11514691" y="5763544"/>
            <a:ext cx="696024" cy="369332"/>
          </a:xfrm>
          <a:prstGeom prst="rect">
            <a:avLst/>
          </a:prstGeom>
          <a:noFill/>
        </p:spPr>
        <p:txBody>
          <a:bodyPr wrap="none" rtlCol="0">
            <a:spAutoFit/>
          </a:bodyPr>
          <a:lstStyle/>
          <a:p>
            <a:r>
              <a:rPr lang="en-US" dirty="0">
                <a:solidFill>
                  <a:srgbClr val="FF40FF"/>
                </a:solidFill>
              </a:rPr>
              <a:t>Vines</a:t>
            </a:r>
          </a:p>
        </p:txBody>
      </p:sp>
      <p:pic>
        <p:nvPicPr>
          <p:cNvPr id="32" name="Picture 31">
            <a:extLst>
              <a:ext uri="{FF2B5EF4-FFF2-40B4-BE49-F238E27FC236}">
                <a16:creationId xmlns:a16="http://schemas.microsoft.com/office/drawing/2014/main" id="{BEF4654A-3890-0344-AC5A-20A5E1044E79}"/>
              </a:ext>
            </a:extLst>
          </p:cNvPr>
          <p:cNvPicPr>
            <a:picLocks noChangeAspect="1"/>
          </p:cNvPicPr>
          <p:nvPr/>
        </p:nvPicPr>
        <p:blipFill>
          <a:blip r:embed="rId14"/>
          <a:stretch>
            <a:fillRect/>
          </a:stretch>
        </p:blipFill>
        <p:spPr>
          <a:xfrm>
            <a:off x="5636715" y="3890087"/>
            <a:ext cx="279400" cy="254000"/>
          </a:xfrm>
          <a:prstGeom prst="rect">
            <a:avLst/>
          </a:prstGeom>
        </p:spPr>
      </p:pic>
      <p:sp>
        <p:nvSpPr>
          <p:cNvPr id="33" name="TextBox 32">
            <a:extLst>
              <a:ext uri="{FF2B5EF4-FFF2-40B4-BE49-F238E27FC236}">
                <a16:creationId xmlns:a16="http://schemas.microsoft.com/office/drawing/2014/main" id="{786BF101-FB86-6E48-B643-CE6D917F08CF}"/>
              </a:ext>
            </a:extLst>
          </p:cNvPr>
          <p:cNvSpPr txBox="1"/>
          <p:nvPr/>
        </p:nvSpPr>
        <p:spPr>
          <a:xfrm>
            <a:off x="675117" y="6241980"/>
            <a:ext cx="5751639" cy="461665"/>
          </a:xfrm>
          <a:prstGeom prst="rect">
            <a:avLst/>
          </a:prstGeom>
          <a:noFill/>
        </p:spPr>
        <p:txBody>
          <a:bodyPr wrap="none" rtlCol="0">
            <a:spAutoFit/>
          </a:bodyPr>
          <a:lstStyle/>
          <a:p>
            <a:r>
              <a:rPr lang="en-US" sz="2400" dirty="0">
                <a:solidFill>
                  <a:srgbClr val="C00000"/>
                </a:solidFill>
              </a:rPr>
              <a:t>- Is this the stress tensor of anything known?</a:t>
            </a:r>
            <a:endParaRPr lang="en-US" sz="2200" dirty="0">
              <a:solidFill>
                <a:srgbClr val="C00000"/>
              </a:solidFill>
            </a:endParaRPr>
          </a:p>
        </p:txBody>
      </p:sp>
    </p:spTree>
    <p:extLst>
      <p:ext uri="{BB962C8B-B14F-4D97-AF65-F5344CB8AC3E}">
        <p14:creationId xmlns:p14="http://schemas.microsoft.com/office/powerpoint/2010/main" val="3027482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FDC801-E115-9745-B205-D7DF9C761FA2}"/>
              </a:ext>
            </a:extLst>
          </p:cNvPr>
          <p:cNvPicPr>
            <a:picLocks noChangeAspect="1"/>
          </p:cNvPicPr>
          <p:nvPr/>
        </p:nvPicPr>
        <p:blipFill>
          <a:blip r:embed="rId3"/>
          <a:stretch>
            <a:fillRect/>
          </a:stretch>
        </p:blipFill>
        <p:spPr>
          <a:xfrm>
            <a:off x="9894437" y="2562441"/>
            <a:ext cx="1921510" cy="269875"/>
          </a:xfrm>
          <a:prstGeom prst="rect">
            <a:avLst/>
          </a:prstGeom>
        </p:spPr>
      </p:pic>
      <p:sp>
        <p:nvSpPr>
          <p:cNvPr id="11" name="TextBox 10">
            <a:extLst>
              <a:ext uri="{FF2B5EF4-FFF2-40B4-BE49-F238E27FC236}">
                <a16:creationId xmlns:a16="http://schemas.microsoft.com/office/drawing/2014/main" id="{4ABFADF2-7391-B54B-B6C4-5BBC28856DEC}"/>
              </a:ext>
            </a:extLst>
          </p:cNvPr>
          <p:cNvSpPr txBox="1"/>
          <p:nvPr/>
        </p:nvSpPr>
        <p:spPr>
          <a:xfrm>
            <a:off x="654906" y="266936"/>
            <a:ext cx="3663823" cy="461665"/>
          </a:xfrm>
          <a:prstGeom prst="rect">
            <a:avLst/>
          </a:prstGeom>
          <a:noFill/>
        </p:spPr>
        <p:txBody>
          <a:bodyPr wrap="none" rtlCol="0">
            <a:spAutoFit/>
          </a:bodyPr>
          <a:lstStyle/>
          <a:p>
            <a:r>
              <a:rPr lang="en-US" sz="2400" dirty="0">
                <a:solidFill>
                  <a:srgbClr val="C00000"/>
                </a:solidFill>
              </a:rPr>
              <a:t>Graviton-matter amplitudes</a:t>
            </a:r>
          </a:p>
        </p:txBody>
      </p:sp>
      <p:pic>
        <p:nvPicPr>
          <p:cNvPr id="12" name="Picture 11">
            <a:extLst>
              <a:ext uri="{FF2B5EF4-FFF2-40B4-BE49-F238E27FC236}">
                <a16:creationId xmlns:a16="http://schemas.microsoft.com/office/drawing/2014/main" id="{BA68310B-9B65-A843-A7C1-68A13C75B45C}"/>
              </a:ext>
            </a:extLst>
          </p:cNvPr>
          <p:cNvPicPr>
            <a:picLocks noChangeAspect="1"/>
          </p:cNvPicPr>
          <p:nvPr/>
        </p:nvPicPr>
        <p:blipFill>
          <a:blip r:embed="rId4"/>
          <a:stretch>
            <a:fillRect/>
          </a:stretch>
        </p:blipFill>
        <p:spPr>
          <a:xfrm>
            <a:off x="9856680" y="2931780"/>
            <a:ext cx="1727200" cy="496570"/>
          </a:xfrm>
          <a:prstGeom prst="rect">
            <a:avLst/>
          </a:prstGeom>
        </p:spPr>
      </p:pic>
      <p:sp>
        <p:nvSpPr>
          <p:cNvPr id="15" name="TextBox 14">
            <a:extLst>
              <a:ext uri="{FF2B5EF4-FFF2-40B4-BE49-F238E27FC236}">
                <a16:creationId xmlns:a16="http://schemas.microsoft.com/office/drawing/2014/main" id="{3A93D8EF-011F-F143-97C7-56074AD13261}"/>
              </a:ext>
            </a:extLst>
          </p:cNvPr>
          <p:cNvSpPr txBox="1"/>
          <p:nvPr/>
        </p:nvSpPr>
        <p:spPr>
          <a:xfrm>
            <a:off x="654906" y="863811"/>
            <a:ext cx="3099375"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 Compton amplitude</a:t>
            </a:r>
          </a:p>
        </p:txBody>
      </p:sp>
      <p:sp>
        <p:nvSpPr>
          <p:cNvPr id="30" name="TextBox 29">
            <a:extLst>
              <a:ext uri="{FF2B5EF4-FFF2-40B4-BE49-F238E27FC236}">
                <a16:creationId xmlns:a16="http://schemas.microsoft.com/office/drawing/2014/main" id="{8784222B-E2F5-E041-9D02-78155F936A0D}"/>
              </a:ext>
            </a:extLst>
          </p:cNvPr>
          <p:cNvSpPr txBox="1"/>
          <p:nvPr/>
        </p:nvSpPr>
        <p:spPr>
          <a:xfrm>
            <a:off x="6742911" y="343306"/>
            <a:ext cx="5626027" cy="369332"/>
          </a:xfrm>
          <a:prstGeom prst="rect">
            <a:avLst/>
          </a:prstGeom>
          <a:noFill/>
        </p:spPr>
        <p:txBody>
          <a:bodyPr wrap="none" rtlCol="0">
            <a:spAutoFit/>
          </a:bodyPr>
          <a:lstStyle/>
          <a:p>
            <a:r>
              <a:rPr lang="en-US" dirty="0" err="1">
                <a:solidFill>
                  <a:srgbClr val="FF40FF"/>
                </a:solidFill>
              </a:rPr>
              <a:t>Alaverdian</a:t>
            </a:r>
            <a:r>
              <a:rPr lang="en-US" dirty="0">
                <a:solidFill>
                  <a:srgbClr val="FF40FF"/>
                </a:solidFill>
              </a:rPr>
              <a:t>, Bern, </a:t>
            </a:r>
            <a:r>
              <a:rPr lang="en-US" dirty="0" err="1">
                <a:solidFill>
                  <a:srgbClr val="FF40FF"/>
                </a:solidFill>
              </a:rPr>
              <a:t>Kosmopoulos</a:t>
            </a:r>
            <a:r>
              <a:rPr lang="en-US" dirty="0">
                <a:solidFill>
                  <a:srgbClr val="FF40FF"/>
                </a:solidFill>
              </a:rPr>
              <a:t>, Luna, RR, </a:t>
            </a:r>
            <a:r>
              <a:rPr lang="en-US" dirty="0" err="1">
                <a:solidFill>
                  <a:srgbClr val="FF40FF"/>
                </a:solidFill>
              </a:rPr>
              <a:t>Sheopner</a:t>
            </a:r>
            <a:r>
              <a:rPr lang="en-US" dirty="0">
                <a:solidFill>
                  <a:srgbClr val="FF40FF"/>
                </a:solidFill>
              </a:rPr>
              <a:t>, Teng </a:t>
            </a:r>
          </a:p>
        </p:txBody>
      </p:sp>
      <p:grpSp>
        <p:nvGrpSpPr>
          <p:cNvPr id="5" name="Group 4">
            <a:extLst>
              <a:ext uri="{FF2B5EF4-FFF2-40B4-BE49-F238E27FC236}">
                <a16:creationId xmlns:a16="http://schemas.microsoft.com/office/drawing/2014/main" id="{B2C56D64-06ED-A74B-BDFD-1F62BE76416B}"/>
              </a:ext>
            </a:extLst>
          </p:cNvPr>
          <p:cNvGrpSpPr/>
          <p:nvPr/>
        </p:nvGrpSpPr>
        <p:grpSpPr>
          <a:xfrm>
            <a:off x="9869037" y="766063"/>
            <a:ext cx="1526909" cy="836707"/>
            <a:chOff x="9869037" y="1025560"/>
            <a:chExt cx="1526909" cy="836707"/>
          </a:xfrm>
        </p:grpSpPr>
        <p:pic>
          <p:nvPicPr>
            <p:cNvPr id="3" name="Picture 2">
              <a:extLst>
                <a:ext uri="{FF2B5EF4-FFF2-40B4-BE49-F238E27FC236}">
                  <a16:creationId xmlns:a16="http://schemas.microsoft.com/office/drawing/2014/main" id="{641D77C8-837C-2946-ABE6-60EDA8ED3F35}"/>
                </a:ext>
              </a:extLst>
            </p:cNvPr>
            <p:cNvPicPr>
              <a:picLocks noChangeAspect="1"/>
            </p:cNvPicPr>
            <p:nvPr/>
          </p:nvPicPr>
          <p:blipFill>
            <a:blip r:embed="rId5"/>
            <a:stretch>
              <a:fillRect/>
            </a:stretch>
          </p:blipFill>
          <p:spPr>
            <a:xfrm>
              <a:off x="9869037" y="1098898"/>
              <a:ext cx="1431316" cy="763369"/>
            </a:xfrm>
            <a:prstGeom prst="rect">
              <a:avLst/>
            </a:prstGeom>
          </p:spPr>
        </p:pic>
        <p:pic>
          <p:nvPicPr>
            <p:cNvPr id="27" name="Picture 26">
              <a:extLst>
                <a:ext uri="{FF2B5EF4-FFF2-40B4-BE49-F238E27FC236}">
                  <a16:creationId xmlns:a16="http://schemas.microsoft.com/office/drawing/2014/main" id="{5179ADBE-E600-3A4C-87BD-2466FD45A7D0}"/>
                </a:ext>
              </a:extLst>
            </p:cNvPr>
            <p:cNvPicPr>
              <a:picLocks noChangeAspect="1"/>
            </p:cNvPicPr>
            <p:nvPr/>
          </p:nvPicPr>
          <p:blipFill>
            <a:blip r:embed="rId6"/>
            <a:stretch>
              <a:fillRect/>
            </a:stretch>
          </p:blipFill>
          <p:spPr>
            <a:xfrm>
              <a:off x="9869037" y="1025560"/>
              <a:ext cx="215900" cy="228600"/>
            </a:xfrm>
            <a:prstGeom prst="rect">
              <a:avLst/>
            </a:prstGeom>
          </p:spPr>
        </p:pic>
        <p:pic>
          <p:nvPicPr>
            <p:cNvPr id="4" name="Picture 3">
              <a:extLst>
                <a:ext uri="{FF2B5EF4-FFF2-40B4-BE49-F238E27FC236}">
                  <a16:creationId xmlns:a16="http://schemas.microsoft.com/office/drawing/2014/main" id="{18CF9507-89F4-B94E-9D0F-2672383BA4FD}"/>
                </a:ext>
              </a:extLst>
            </p:cNvPr>
            <p:cNvPicPr>
              <a:picLocks noChangeAspect="1"/>
            </p:cNvPicPr>
            <p:nvPr/>
          </p:nvPicPr>
          <p:blipFill>
            <a:blip r:embed="rId7"/>
            <a:stretch>
              <a:fillRect/>
            </a:stretch>
          </p:blipFill>
          <p:spPr>
            <a:xfrm>
              <a:off x="11180046" y="1026150"/>
              <a:ext cx="215900" cy="228600"/>
            </a:xfrm>
            <a:prstGeom prst="rect">
              <a:avLst/>
            </a:prstGeom>
          </p:spPr>
        </p:pic>
      </p:grpSp>
      <p:pic>
        <p:nvPicPr>
          <p:cNvPr id="9" name="Picture 8">
            <a:extLst>
              <a:ext uri="{FF2B5EF4-FFF2-40B4-BE49-F238E27FC236}">
                <a16:creationId xmlns:a16="http://schemas.microsoft.com/office/drawing/2014/main" id="{1EA4369E-3CC2-0A41-985D-C1836FCE99AD}"/>
              </a:ext>
            </a:extLst>
          </p:cNvPr>
          <p:cNvPicPr>
            <a:picLocks noChangeAspect="1"/>
          </p:cNvPicPr>
          <p:nvPr/>
        </p:nvPicPr>
        <p:blipFill>
          <a:blip r:embed="rId8"/>
          <a:stretch>
            <a:fillRect/>
          </a:stretch>
        </p:blipFill>
        <p:spPr>
          <a:xfrm>
            <a:off x="1433109" y="2520615"/>
            <a:ext cx="5109210" cy="480060"/>
          </a:xfrm>
          <a:prstGeom prst="rect">
            <a:avLst/>
          </a:prstGeom>
        </p:spPr>
      </p:pic>
      <p:pic>
        <p:nvPicPr>
          <p:cNvPr id="13" name="Picture 12">
            <a:extLst>
              <a:ext uri="{FF2B5EF4-FFF2-40B4-BE49-F238E27FC236}">
                <a16:creationId xmlns:a16="http://schemas.microsoft.com/office/drawing/2014/main" id="{19920F85-C440-5F45-89CB-4E55428F69C3}"/>
              </a:ext>
            </a:extLst>
          </p:cNvPr>
          <p:cNvPicPr>
            <a:picLocks noChangeAspect="1"/>
          </p:cNvPicPr>
          <p:nvPr/>
        </p:nvPicPr>
        <p:blipFill>
          <a:blip r:embed="rId9"/>
          <a:stretch>
            <a:fillRect/>
          </a:stretch>
        </p:blipFill>
        <p:spPr>
          <a:xfrm>
            <a:off x="1433109" y="3166917"/>
            <a:ext cx="4994910" cy="468630"/>
          </a:xfrm>
          <a:prstGeom prst="rect">
            <a:avLst/>
          </a:prstGeom>
        </p:spPr>
      </p:pic>
      <p:pic>
        <p:nvPicPr>
          <p:cNvPr id="25" name="Picture 24">
            <a:extLst>
              <a:ext uri="{FF2B5EF4-FFF2-40B4-BE49-F238E27FC236}">
                <a16:creationId xmlns:a16="http://schemas.microsoft.com/office/drawing/2014/main" id="{F5B5DF00-C8E2-874A-A25C-FE02DD0D0CCA}"/>
              </a:ext>
            </a:extLst>
          </p:cNvPr>
          <p:cNvPicPr>
            <a:picLocks noChangeAspect="1"/>
          </p:cNvPicPr>
          <p:nvPr/>
        </p:nvPicPr>
        <p:blipFill>
          <a:blip r:embed="rId10"/>
          <a:stretch>
            <a:fillRect/>
          </a:stretch>
        </p:blipFill>
        <p:spPr>
          <a:xfrm>
            <a:off x="9869037" y="3527814"/>
            <a:ext cx="1790700" cy="266700"/>
          </a:xfrm>
          <a:prstGeom prst="rect">
            <a:avLst/>
          </a:prstGeom>
        </p:spPr>
      </p:pic>
      <p:pic>
        <p:nvPicPr>
          <p:cNvPr id="26" name="Picture 25">
            <a:extLst>
              <a:ext uri="{FF2B5EF4-FFF2-40B4-BE49-F238E27FC236}">
                <a16:creationId xmlns:a16="http://schemas.microsoft.com/office/drawing/2014/main" id="{F59E426E-DD4E-B547-AE29-4EFE1F2E9ADC}"/>
              </a:ext>
            </a:extLst>
          </p:cNvPr>
          <p:cNvPicPr>
            <a:picLocks noChangeAspect="1"/>
          </p:cNvPicPr>
          <p:nvPr/>
        </p:nvPicPr>
        <p:blipFill>
          <a:blip r:embed="rId11"/>
          <a:stretch>
            <a:fillRect/>
          </a:stretch>
        </p:blipFill>
        <p:spPr>
          <a:xfrm>
            <a:off x="9894437" y="3971543"/>
            <a:ext cx="1765300" cy="241300"/>
          </a:xfrm>
          <a:prstGeom prst="rect">
            <a:avLst/>
          </a:prstGeom>
        </p:spPr>
      </p:pic>
      <p:pic>
        <p:nvPicPr>
          <p:cNvPr id="32" name="Picture 31">
            <a:extLst>
              <a:ext uri="{FF2B5EF4-FFF2-40B4-BE49-F238E27FC236}">
                <a16:creationId xmlns:a16="http://schemas.microsoft.com/office/drawing/2014/main" id="{695A4B5B-8BE7-B34A-9742-1EA280F44C98}"/>
              </a:ext>
            </a:extLst>
          </p:cNvPr>
          <p:cNvPicPr>
            <a:picLocks noChangeAspect="1"/>
          </p:cNvPicPr>
          <p:nvPr/>
        </p:nvPicPr>
        <p:blipFill>
          <a:blip r:embed="rId12"/>
          <a:stretch>
            <a:fillRect/>
          </a:stretch>
        </p:blipFill>
        <p:spPr>
          <a:xfrm>
            <a:off x="8126112" y="2562606"/>
            <a:ext cx="1104900" cy="241300"/>
          </a:xfrm>
          <a:prstGeom prst="rect">
            <a:avLst/>
          </a:prstGeom>
        </p:spPr>
      </p:pic>
      <p:pic>
        <p:nvPicPr>
          <p:cNvPr id="33" name="Picture 32">
            <a:extLst>
              <a:ext uri="{FF2B5EF4-FFF2-40B4-BE49-F238E27FC236}">
                <a16:creationId xmlns:a16="http://schemas.microsoft.com/office/drawing/2014/main" id="{8403CBF7-E3CE-664A-B753-83429AD2648D}"/>
              </a:ext>
            </a:extLst>
          </p:cNvPr>
          <p:cNvPicPr>
            <a:picLocks noChangeAspect="1"/>
          </p:cNvPicPr>
          <p:nvPr/>
        </p:nvPicPr>
        <p:blipFill>
          <a:blip r:embed="rId13"/>
          <a:stretch>
            <a:fillRect/>
          </a:stretch>
        </p:blipFill>
        <p:spPr>
          <a:xfrm>
            <a:off x="8126112" y="2939376"/>
            <a:ext cx="1206500" cy="228600"/>
          </a:xfrm>
          <a:prstGeom prst="rect">
            <a:avLst/>
          </a:prstGeom>
        </p:spPr>
      </p:pic>
      <p:pic>
        <p:nvPicPr>
          <p:cNvPr id="34" name="Picture 33">
            <a:extLst>
              <a:ext uri="{FF2B5EF4-FFF2-40B4-BE49-F238E27FC236}">
                <a16:creationId xmlns:a16="http://schemas.microsoft.com/office/drawing/2014/main" id="{9B8AFC38-B06D-654A-A556-3A06A48148E3}"/>
              </a:ext>
            </a:extLst>
          </p:cNvPr>
          <p:cNvPicPr>
            <a:picLocks noChangeAspect="1"/>
          </p:cNvPicPr>
          <p:nvPr/>
        </p:nvPicPr>
        <p:blipFill>
          <a:blip r:embed="rId14"/>
          <a:stretch>
            <a:fillRect/>
          </a:stretch>
        </p:blipFill>
        <p:spPr>
          <a:xfrm>
            <a:off x="8100712" y="3341778"/>
            <a:ext cx="1155700" cy="241300"/>
          </a:xfrm>
          <a:prstGeom prst="rect">
            <a:avLst/>
          </a:prstGeom>
        </p:spPr>
      </p:pic>
      <p:pic>
        <p:nvPicPr>
          <p:cNvPr id="35" name="Picture 34">
            <a:extLst>
              <a:ext uri="{FF2B5EF4-FFF2-40B4-BE49-F238E27FC236}">
                <a16:creationId xmlns:a16="http://schemas.microsoft.com/office/drawing/2014/main" id="{A2DE5E9A-7063-E144-BFE7-914A8CE1D2D3}"/>
              </a:ext>
            </a:extLst>
          </p:cNvPr>
          <p:cNvPicPr>
            <a:picLocks noChangeAspect="1"/>
          </p:cNvPicPr>
          <p:nvPr/>
        </p:nvPicPr>
        <p:blipFill>
          <a:blip r:embed="rId15"/>
          <a:stretch>
            <a:fillRect/>
          </a:stretch>
        </p:blipFill>
        <p:spPr>
          <a:xfrm>
            <a:off x="1269037" y="3800519"/>
            <a:ext cx="4937760" cy="468630"/>
          </a:xfrm>
          <a:prstGeom prst="rect">
            <a:avLst/>
          </a:prstGeom>
        </p:spPr>
      </p:pic>
      <p:pic>
        <p:nvPicPr>
          <p:cNvPr id="36" name="Picture 35">
            <a:extLst>
              <a:ext uri="{FF2B5EF4-FFF2-40B4-BE49-F238E27FC236}">
                <a16:creationId xmlns:a16="http://schemas.microsoft.com/office/drawing/2014/main" id="{CADB1070-4C0C-6A46-B898-75C5D91FDBF2}"/>
              </a:ext>
            </a:extLst>
          </p:cNvPr>
          <p:cNvPicPr>
            <a:picLocks noChangeAspect="1"/>
          </p:cNvPicPr>
          <p:nvPr/>
        </p:nvPicPr>
        <p:blipFill>
          <a:blip r:embed="rId16"/>
          <a:stretch>
            <a:fillRect/>
          </a:stretch>
        </p:blipFill>
        <p:spPr>
          <a:xfrm>
            <a:off x="422704" y="1641060"/>
            <a:ext cx="11544300" cy="622300"/>
          </a:xfrm>
          <a:prstGeom prst="rect">
            <a:avLst/>
          </a:prstGeom>
        </p:spPr>
      </p:pic>
      <p:sp>
        <p:nvSpPr>
          <p:cNvPr id="37" name="TextBox 36">
            <a:extLst>
              <a:ext uri="{FF2B5EF4-FFF2-40B4-BE49-F238E27FC236}">
                <a16:creationId xmlns:a16="http://schemas.microsoft.com/office/drawing/2014/main" id="{B6BB97B7-64A4-5745-9F71-A3E878E93277}"/>
              </a:ext>
            </a:extLst>
          </p:cNvPr>
          <p:cNvSpPr txBox="1"/>
          <p:nvPr/>
        </p:nvSpPr>
        <p:spPr>
          <a:xfrm>
            <a:off x="564575" y="5547177"/>
            <a:ext cx="10011330" cy="461665"/>
          </a:xfrm>
          <a:prstGeom prst="rect">
            <a:avLst/>
          </a:prstGeom>
          <a:noFill/>
        </p:spPr>
        <p:txBody>
          <a:bodyPr wrap="none" rtlCol="0">
            <a:spAutoFit/>
          </a:bodyPr>
          <a:lstStyle/>
          <a:p>
            <a:r>
              <a:rPr lang="en-US" sz="2400" dirty="0"/>
              <a:t>-      can be decoupled (at least through      ) by choosing Wilson coefficients: </a:t>
            </a:r>
          </a:p>
        </p:txBody>
      </p:sp>
      <p:pic>
        <p:nvPicPr>
          <p:cNvPr id="38" name="Picture 37">
            <a:extLst>
              <a:ext uri="{FF2B5EF4-FFF2-40B4-BE49-F238E27FC236}">
                <a16:creationId xmlns:a16="http://schemas.microsoft.com/office/drawing/2014/main" id="{84A11E3D-EEBA-C347-9E0A-895A74E86567}"/>
              </a:ext>
            </a:extLst>
          </p:cNvPr>
          <p:cNvPicPr>
            <a:picLocks noChangeAspect="1"/>
          </p:cNvPicPr>
          <p:nvPr/>
        </p:nvPicPr>
        <p:blipFill>
          <a:blip r:embed="rId17"/>
          <a:stretch>
            <a:fillRect/>
          </a:stretch>
        </p:blipFill>
        <p:spPr>
          <a:xfrm>
            <a:off x="10090002" y="5669545"/>
            <a:ext cx="1536700" cy="254000"/>
          </a:xfrm>
          <a:prstGeom prst="rect">
            <a:avLst/>
          </a:prstGeom>
        </p:spPr>
      </p:pic>
      <p:pic>
        <p:nvPicPr>
          <p:cNvPr id="39" name="Picture 38">
            <a:extLst>
              <a:ext uri="{FF2B5EF4-FFF2-40B4-BE49-F238E27FC236}">
                <a16:creationId xmlns:a16="http://schemas.microsoft.com/office/drawing/2014/main" id="{2131F797-EC90-E84D-9D83-39BB08900E92}"/>
              </a:ext>
            </a:extLst>
          </p:cNvPr>
          <p:cNvPicPr>
            <a:picLocks noChangeAspect="1"/>
          </p:cNvPicPr>
          <p:nvPr/>
        </p:nvPicPr>
        <p:blipFill>
          <a:blip r:embed="rId18"/>
          <a:stretch>
            <a:fillRect/>
          </a:stretch>
        </p:blipFill>
        <p:spPr>
          <a:xfrm>
            <a:off x="851745" y="5669545"/>
            <a:ext cx="279400" cy="215900"/>
          </a:xfrm>
          <a:prstGeom prst="rect">
            <a:avLst/>
          </a:prstGeom>
        </p:spPr>
      </p:pic>
      <p:pic>
        <p:nvPicPr>
          <p:cNvPr id="40" name="Picture 39">
            <a:extLst>
              <a:ext uri="{FF2B5EF4-FFF2-40B4-BE49-F238E27FC236}">
                <a16:creationId xmlns:a16="http://schemas.microsoft.com/office/drawing/2014/main" id="{5A70E029-1B28-C24C-86F0-B81EF19ADE0D}"/>
              </a:ext>
            </a:extLst>
          </p:cNvPr>
          <p:cNvPicPr>
            <a:picLocks noChangeAspect="1"/>
          </p:cNvPicPr>
          <p:nvPr/>
        </p:nvPicPr>
        <p:blipFill>
          <a:blip r:embed="rId19"/>
          <a:stretch>
            <a:fillRect/>
          </a:stretch>
        </p:blipFill>
        <p:spPr>
          <a:xfrm>
            <a:off x="5522706" y="5631445"/>
            <a:ext cx="279400" cy="254000"/>
          </a:xfrm>
          <a:prstGeom prst="rect">
            <a:avLst/>
          </a:prstGeom>
        </p:spPr>
      </p:pic>
      <p:sp>
        <p:nvSpPr>
          <p:cNvPr id="41" name="TextBox 40">
            <a:extLst>
              <a:ext uri="{FF2B5EF4-FFF2-40B4-BE49-F238E27FC236}">
                <a16:creationId xmlns:a16="http://schemas.microsoft.com/office/drawing/2014/main" id="{04E7B6E5-1B6F-5B47-BCC0-B39BA393A978}"/>
              </a:ext>
            </a:extLst>
          </p:cNvPr>
          <p:cNvSpPr txBox="1"/>
          <p:nvPr/>
        </p:nvSpPr>
        <p:spPr>
          <a:xfrm>
            <a:off x="564575" y="4538170"/>
            <a:ext cx="11419088" cy="461665"/>
          </a:xfrm>
          <a:prstGeom prst="rect">
            <a:avLst/>
          </a:prstGeom>
          <a:noFill/>
        </p:spPr>
        <p:txBody>
          <a:bodyPr wrap="none" rtlCol="0">
            <a:spAutoFit/>
          </a:bodyPr>
          <a:lstStyle/>
          <a:p>
            <a:r>
              <a:rPr lang="en-US" sz="2400" dirty="0"/>
              <a:t>-       does not generate a gravitational dipole response; consistent w/ equivalence principle</a:t>
            </a:r>
          </a:p>
        </p:txBody>
      </p:sp>
      <p:pic>
        <p:nvPicPr>
          <p:cNvPr id="42" name="Picture 41">
            <a:extLst>
              <a:ext uri="{FF2B5EF4-FFF2-40B4-BE49-F238E27FC236}">
                <a16:creationId xmlns:a16="http://schemas.microsoft.com/office/drawing/2014/main" id="{CD224D36-D04B-8045-8DA3-1DC6D6A597D0}"/>
              </a:ext>
            </a:extLst>
          </p:cNvPr>
          <p:cNvPicPr>
            <a:picLocks noChangeAspect="1"/>
          </p:cNvPicPr>
          <p:nvPr/>
        </p:nvPicPr>
        <p:blipFill>
          <a:blip r:embed="rId18"/>
          <a:stretch>
            <a:fillRect/>
          </a:stretch>
        </p:blipFill>
        <p:spPr>
          <a:xfrm>
            <a:off x="884662" y="4661052"/>
            <a:ext cx="279400" cy="215900"/>
          </a:xfrm>
          <a:prstGeom prst="rect">
            <a:avLst/>
          </a:prstGeom>
        </p:spPr>
      </p:pic>
      <p:sp>
        <p:nvSpPr>
          <p:cNvPr id="43" name="TextBox 42">
            <a:extLst>
              <a:ext uri="{FF2B5EF4-FFF2-40B4-BE49-F238E27FC236}">
                <a16:creationId xmlns:a16="http://schemas.microsoft.com/office/drawing/2014/main" id="{25AB39B2-17B4-B242-8981-656B0E3C62C3}"/>
              </a:ext>
            </a:extLst>
          </p:cNvPr>
          <p:cNvSpPr txBox="1"/>
          <p:nvPr/>
        </p:nvSpPr>
        <p:spPr>
          <a:xfrm>
            <a:off x="542172" y="5048852"/>
            <a:ext cx="10955179" cy="461665"/>
          </a:xfrm>
          <a:prstGeom prst="rect">
            <a:avLst/>
          </a:prstGeom>
          <a:noFill/>
        </p:spPr>
        <p:txBody>
          <a:bodyPr wrap="none" rtlCol="0">
            <a:spAutoFit/>
          </a:bodyPr>
          <a:lstStyle/>
          <a:p>
            <a:r>
              <a:rPr lang="en-US" sz="2400" dirty="0"/>
              <a:t>-       generates dynamical quadrupole (governed by       &amp;      ) and higher multipoles</a:t>
            </a:r>
          </a:p>
        </p:txBody>
      </p:sp>
      <p:pic>
        <p:nvPicPr>
          <p:cNvPr id="44" name="Picture 43">
            <a:extLst>
              <a:ext uri="{FF2B5EF4-FFF2-40B4-BE49-F238E27FC236}">
                <a16:creationId xmlns:a16="http://schemas.microsoft.com/office/drawing/2014/main" id="{419C35F6-E351-6A4C-B567-79D116748B7E}"/>
              </a:ext>
            </a:extLst>
          </p:cNvPr>
          <p:cNvPicPr>
            <a:picLocks noChangeAspect="1"/>
          </p:cNvPicPr>
          <p:nvPr/>
        </p:nvPicPr>
        <p:blipFill>
          <a:blip r:embed="rId18"/>
          <a:stretch>
            <a:fillRect/>
          </a:stretch>
        </p:blipFill>
        <p:spPr>
          <a:xfrm>
            <a:off x="862259" y="5171734"/>
            <a:ext cx="279400" cy="215900"/>
          </a:xfrm>
          <a:prstGeom prst="rect">
            <a:avLst/>
          </a:prstGeom>
        </p:spPr>
      </p:pic>
      <p:pic>
        <p:nvPicPr>
          <p:cNvPr id="45" name="Picture 44">
            <a:extLst>
              <a:ext uri="{FF2B5EF4-FFF2-40B4-BE49-F238E27FC236}">
                <a16:creationId xmlns:a16="http://schemas.microsoft.com/office/drawing/2014/main" id="{19A62444-11B1-7D45-94D9-9EFECBAFD62D}"/>
              </a:ext>
            </a:extLst>
          </p:cNvPr>
          <p:cNvPicPr>
            <a:picLocks noChangeAspect="1"/>
          </p:cNvPicPr>
          <p:nvPr/>
        </p:nvPicPr>
        <p:blipFill>
          <a:blip r:embed="rId20"/>
          <a:stretch>
            <a:fillRect/>
          </a:stretch>
        </p:blipFill>
        <p:spPr>
          <a:xfrm>
            <a:off x="7016769" y="5168673"/>
            <a:ext cx="330200" cy="254000"/>
          </a:xfrm>
          <a:prstGeom prst="rect">
            <a:avLst/>
          </a:prstGeom>
        </p:spPr>
      </p:pic>
      <p:pic>
        <p:nvPicPr>
          <p:cNvPr id="46" name="Picture 45">
            <a:extLst>
              <a:ext uri="{FF2B5EF4-FFF2-40B4-BE49-F238E27FC236}">
                <a16:creationId xmlns:a16="http://schemas.microsoft.com/office/drawing/2014/main" id="{285F6F2D-8AC4-4C48-BDAD-1822395E260E}"/>
              </a:ext>
            </a:extLst>
          </p:cNvPr>
          <p:cNvPicPr>
            <a:picLocks noChangeAspect="1"/>
          </p:cNvPicPr>
          <p:nvPr/>
        </p:nvPicPr>
        <p:blipFill>
          <a:blip r:embed="rId21"/>
          <a:stretch>
            <a:fillRect/>
          </a:stretch>
        </p:blipFill>
        <p:spPr>
          <a:xfrm>
            <a:off x="7703767" y="5165556"/>
            <a:ext cx="304800" cy="254000"/>
          </a:xfrm>
          <a:prstGeom prst="rect">
            <a:avLst/>
          </a:prstGeom>
        </p:spPr>
      </p:pic>
      <p:sp>
        <p:nvSpPr>
          <p:cNvPr id="52" name="TextBox 51">
            <a:extLst>
              <a:ext uri="{FF2B5EF4-FFF2-40B4-BE49-F238E27FC236}">
                <a16:creationId xmlns:a16="http://schemas.microsoft.com/office/drawing/2014/main" id="{3F432859-629C-0548-965F-12D83BF2D6D1}"/>
              </a:ext>
            </a:extLst>
          </p:cNvPr>
          <p:cNvSpPr txBox="1"/>
          <p:nvPr/>
        </p:nvSpPr>
        <p:spPr>
          <a:xfrm>
            <a:off x="10670229" y="6146520"/>
            <a:ext cx="1517275" cy="646331"/>
          </a:xfrm>
          <a:prstGeom prst="rect">
            <a:avLst/>
          </a:prstGeom>
          <a:noFill/>
        </p:spPr>
        <p:txBody>
          <a:bodyPr wrap="none" rtlCol="0">
            <a:spAutoFit/>
          </a:bodyPr>
          <a:lstStyle/>
          <a:p>
            <a:pPr algn="r"/>
            <a:r>
              <a:rPr lang="en-US" dirty="0">
                <a:solidFill>
                  <a:srgbClr val="FF40FF"/>
                </a:solidFill>
              </a:rPr>
              <a:t>Porto; </a:t>
            </a:r>
          </a:p>
          <a:p>
            <a:pPr algn="r"/>
            <a:r>
              <a:rPr lang="en-US" dirty="0">
                <a:solidFill>
                  <a:srgbClr val="FF40FF"/>
                </a:solidFill>
              </a:rPr>
              <a:t>Levi, Steinhoff</a:t>
            </a:r>
          </a:p>
        </p:txBody>
      </p:sp>
      <p:grpSp>
        <p:nvGrpSpPr>
          <p:cNvPr id="48" name="Group 47">
            <a:extLst>
              <a:ext uri="{FF2B5EF4-FFF2-40B4-BE49-F238E27FC236}">
                <a16:creationId xmlns:a16="http://schemas.microsoft.com/office/drawing/2014/main" id="{301DA068-23BE-4243-9311-3DDFBD9D26C4}"/>
              </a:ext>
            </a:extLst>
          </p:cNvPr>
          <p:cNvGrpSpPr/>
          <p:nvPr/>
        </p:nvGrpSpPr>
        <p:grpSpPr>
          <a:xfrm>
            <a:off x="549923" y="6013339"/>
            <a:ext cx="10040634" cy="830997"/>
            <a:chOff x="677309" y="5294096"/>
            <a:chExt cx="10040634" cy="830997"/>
          </a:xfrm>
        </p:grpSpPr>
        <p:sp>
          <p:nvSpPr>
            <p:cNvPr id="49" name="TextBox 48">
              <a:extLst>
                <a:ext uri="{FF2B5EF4-FFF2-40B4-BE49-F238E27FC236}">
                  <a16:creationId xmlns:a16="http://schemas.microsoft.com/office/drawing/2014/main" id="{670210B3-9A0E-BF46-BC2A-0B5ACA8EB14C}"/>
                </a:ext>
              </a:extLst>
            </p:cNvPr>
            <p:cNvSpPr txBox="1"/>
            <p:nvPr/>
          </p:nvSpPr>
          <p:spPr>
            <a:xfrm>
              <a:off x="677309" y="5294096"/>
              <a:ext cx="10040634" cy="830997"/>
            </a:xfrm>
            <a:prstGeom prst="rect">
              <a:avLst/>
            </a:prstGeom>
            <a:noFill/>
          </p:spPr>
          <p:txBody>
            <a:bodyPr wrap="none" rtlCol="0">
              <a:spAutoFit/>
            </a:bodyPr>
            <a:lstStyle/>
            <a:p>
              <a:r>
                <a:rPr lang="en-US" sz="2400" dirty="0"/>
                <a:t>-        present in: - standard worldline description of spinning extended particles</a:t>
              </a:r>
            </a:p>
            <a:p>
              <a:r>
                <a:rPr lang="en-US" sz="2400" dirty="0"/>
                <a:t>                              -                for Kerr black hole </a:t>
              </a:r>
              <a:r>
                <a:rPr lang="en-US" sz="2200" dirty="0">
                  <a:solidFill>
                    <a:srgbClr val="4E8F00"/>
                  </a:solidFill>
                </a:rPr>
                <a:t>(more later)  </a:t>
              </a:r>
            </a:p>
          </p:txBody>
        </p:sp>
        <p:pic>
          <p:nvPicPr>
            <p:cNvPr id="53" name="Picture 52">
              <a:extLst>
                <a:ext uri="{FF2B5EF4-FFF2-40B4-BE49-F238E27FC236}">
                  <a16:creationId xmlns:a16="http://schemas.microsoft.com/office/drawing/2014/main" id="{07BD508C-8561-B046-8BB2-BA47D1CDD1B4}"/>
                </a:ext>
              </a:extLst>
            </p:cNvPr>
            <p:cNvPicPr>
              <a:picLocks noChangeAspect="1"/>
            </p:cNvPicPr>
            <p:nvPr/>
          </p:nvPicPr>
          <p:blipFill>
            <a:blip r:embed="rId22"/>
            <a:stretch>
              <a:fillRect/>
            </a:stretch>
          </p:blipFill>
          <p:spPr>
            <a:xfrm>
              <a:off x="1013872" y="5419519"/>
              <a:ext cx="292100" cy="254000"/>
            </a:xfrm>
            <a:prstGeom prst="rect">
              <a:avLst/>
            </a:prstGeom>
          </p:spPr>
        </p:pic>
        <p:pic>
          <p:nvPicPr>
            <p:cNvPr id="54" name="Picture 53">
              <a:extLst>
                <a:ext uri="{FF2B5EF4-FFF2-40B4-BE49-F238E27FC236}">
                  <a16:creationId xmlns:a16="http://schemas.microsoft.com/office/drawing/2014/main" id="{8F7076AA-D00A-4141-AD5D-CF7040D7D65E}"/>
                </a:ext>
              </a:extLst>
            </p:cNvPr>
            <p:cNvPicPr>
              <a:picLocks noChangeAspect="1"/>
            </p:cNvPicPr>
            <p:nvPr/>
          </p:nvPicPr>
          <p:blipFill>
            <a:blip r:embed="rId23"/>
            <a:stretch>
              <a:fillRect/>
            </a:stretch>
          </p:blipFill>
          <p:spPr>
            <a:xfrm>
              <a:off x="3048795" y="5773569"/>
              <a:ext cx="825500" cy="254000"/>
            </a:xfrm>
            <a:prstGeom prst="rect">
              <a:avLst/>
            </a:prstGeom>
          </p:spPr>
        </p:pic>
      </p:grpSp>
    </p:spTree>
    <p:extLst>
      <p:ext uri="{BB962C8B-B14F-4D97-AF65-F5344CB8AC3E}">
        <p14:creationId xmlns:p14="http://schemas.microsoft.com/office/powerpoint/2010/main" val="2751217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FE30ED-EC1C-7B4E-8246-2F0F39F82241}"/>
              </a:ext>
            </a:extLst>
          </p:cNvPr>
          <p:cNvSpPr txBox="1"/>
          <p:nvPr/>
        </p:nvSpPr>
        <p:spPr>
          <a:xfrm>
            <a:off x="301083" y="312234"/>
            <a:ext cx="5934638" cy="461665"/>
          </a:xfrm>
          <a:prstGeom prst="rect">
            <a:avLst/>
          </a:prstGeom>
          <a:noFill/>
        </p:spPr>
        <p:txBody>
          <a:bodyPr wrap="none" rtlCol="0">
            <a:spAutoFit/>
          </a:bodyPr>
          <a:lstStyle/>
          <a:p>
            <a:r>
              <a:rPr lang="en-US" sz="2400" dirty="0">
                <a:solidFill>
                  <a:srgbClr val="C00000"/>
                </a:solidFill>
              </a:rPr>
              <a:t>A worldline theory describing similar features:</a:t>
            </a:r>
          </a:p>
        </p:txBody>
      </p:sp>
      <p:pic>
        <p:nvPicPr>
          <p:cNvPr id="7" name="Picture 6">
            <a:extLst>
              <a:ext uri="{FF2B5EF4-FFF2-40B4-BE49-F238E27FC236}">
                <a16:creationId xmlns:a16="http://schemas.microsoft.com/office/drawing/2014/main" id="{9FBA3055-0CF1-7045-B0C5-DD94D4A08CAC}"/>
              </a:ext>
            </a:extLst>
          </p:cNvPr>
          <p:cNvPicPr>
            <a:picLocks noChangeAspect="1"/>
          </p:cNvPicPr>
          <p:nvPr/>
        </p:nvPicPr>
        <p:blipFill>
          <a:blip r:embed="rId3"/>
          <a:stretch>
            <a:fillRect/>
          </a:stretch>
        </p:blipFill>
        <p:spPr>
          <a:xfrm>
            <a:off x="797838" y="1451495"/>
            <a:ext cx="7137400" cy="698500"/>
          </a:xfrm>
          <a:prstGeom prst="rect">
            <a:avLst/>
          </a:prstGeom>
        </p:spPr>
      </p:pic>
      <p:pic>
        <p:nvPicPr>
          <p:cNvPr id="4" name="Picture 3">
            <a:extLst>
              <a:ext uri="{FF2B5EF4-FFF2-40B4-BE49-F238E27FC236}">
                <a16:creationId xmlns:a16="http://schemas.microsoft.com/office/drawing/2014/main" id="{21C0714A-A0A3-9C40-A64D-19E93AD152D5}"/>
              </a:ext>
            </a:extLst>
          </p:cNvPr>
          <p:cNvPicPr>
            <a:picLocks noChangeAspect="1"/>
          </p:cNvPicPr>
          <p:nvPr/>
        </p:nvPicPr>
        <p:blipFill>
          <a:blip r:embed="rId4"/>
          <a:stretch>
            <a:fillRect/>
          </a:stretch>
        </p:blipFill>
        <p:spPr>
          <a:xfrm>
            <a:off x="9813584" y="1667395"/>
            <a:ext cx="1219200" cy="292100"/>
          </a:xfrm>
          <a:prstGeom prst="rect">
            <a:avLst/>
          </a:prstGeom>
        </p:spPr>
      </p:pic>
      <p:pic>
        <p:nvPicPr>
          <p:cNvPr id="11" name="Picture 10">
            <a:extLst>
              <a:ext uri="{FF2B5EF4-FFF2-40B4-BE49-F238E27FC236}">
                <a16:creationId xmlns:a16="http://schemas.microsoft.com/office/drawing/2014/main" id="{5F79B51C-BA1D-4E4D-B38B-4FF0340DD53D}"/>
              </a:ext>
            </a:extLst>
          </p:cNvPr>
          <p:cNvPicPr>
            <a:picLocks noChangeAspect="1"/>
          </p:cNvPicPr>
          <p:nvPr/>
        </p:nvPicPr>
        <p:blipFill>
          <a:blip r:embed="rId5"/>
          <a:stretch>
            <a:fillRect/>
          </a:stretch>
        </p:blipFill>
        <p:spPr>
          <a:xfrm>
            <a:off x="6384611" y="402350"/>
            <a:ext cx="2311400" cy="330200"/>
          </a:xfrm>
          <a:prstGeom prst="rect">
            <a:avLst/>
          </a:prstGeom>
        </p:spPr>
      </p:pic>
      <p:pic>
        <p:nvPicPr>
          <p:cNvPr id="12" name="Picture 11">
            <a:extLst>
              <a:ext uri="{FF2B5EF4-FFF2-40B4-BE49-F238E27FC236}">
                <a16:creationId xmlns:a16="http://schemas.microsoft.com/office/drawing/2014/main" id="{966B1A71-B0EA-A548-A940-F5FC7CA6DD4D}"/>
              </a:ext>
            </a:extLst>
          </p:cNvPr>
          <p:cNvPicPr>
            <a:picLocks noChangeAspect="1"/>
          </p:cNvPicPr>
          <p:nvPr/>
        </p:nvPicPr>
        <p:blipFill>
          <a:blip r:embed="rId6"/>
          <a:stretch>
            <a:fillRect/>
          </a:stretch>
        </p:blipFill>
        <p:spPr>
          <a:xfrm>
            <a:off x="8979196" y="458445"/>
            <a:ext cx="2298700" cy="292100"/>
          </a:xfrm>
          <a:prstGeom prst="rect">
            <a:avLst/>
          </a:prstGeom>
        </p:spPr>
      </p:pic>
      <p:sp>
        <p:nvSpPr>
          <p:cNvPr id="13" name="Left Brace 12">
            <a:extLst>
              <a:ext uri="{FF2B5EF4-FFF2-40B4-BE49-F238E27FC236}">
                <a16:creationId xmlns:a16="http://schemas.microsoft.com/office/drawing/2014/main" id="{575E27BA-6E5A-0446-900A-1FB33D878695}"/>
              </a:ext>
            </a:extLst>
          </p:cNvPr>
          <p:cNvSpPr/>
          <p:nvPr/>
        </p:nvSpPr>
        <p:spPr>
          <a:xfrm rot="16200000">
            <a:off x="4888045" y="1486477"/>
            <a:ext cx="166485" cy="1395984"/>
          </a:xfrm>
          <a:prstGeom prst="leftBrace">
            <a:avLst/>
          </a:prstGeom>
          <a:ln w="25400">
            <a:solidFill>
              <a:srgbClr val="4E8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A29EF61-767E-224B-AFE9-FD4FAF71AAE0}"/>
              </a:ext>
            </a:extLst>
          </p:cNvPr>
          <p:cNvSpPr txBox="1"/>
          <p:nvPr/>
        </p:nvSpPr>
        <p:spPr>
          <a:xfrm>
            <a:off x="3959503" y="2267712"/>
            <a:ext cx="1835246" cy="400110"/>
          </a:xfrm>
          <a:prstGeom prst="rect">
            <a:avLst/>
          </a:prstGeom>
          <a:noFill/>
        </p:spPr>
        <p:txBody>
          <a:bodyPr wrap="none" rtlCol="0">
            <a:spAutoFit/>
          </a:bodyPr>
          <a:lstStyle/>
          <a:p>
            <a:r>
              <a:rPr lang="en-US" sz="2000" dirty="0">
                <a:solidFill>
                  <a:srgbClr val="4E8F00"/>
                </a:solidFill>
              </a:rPr>
              <a:t>spin connection</a:t>
            </a:r>
          </a:p>
        </p:txBody>
      </p:sp>
      <p:sp>
        <p:nvSpPr>
          <p:cNvPr id="16" name="Left Brace 15">
            <a:extLst>
              <a:ext uri="{FF2B5EF4-FFF2-40B4-BE49-F238E27FC236}">
                <a16:creationId xmlns:a16="http://schemas.microsoft.com/office/drawing/2014/main" id="{AA32E385-55B6-E348-AF78-50A5711F5BFB}"/>
              </a:ext>
            </a:extLst>
          </p:cNvPr>
          <p:cNvSpPr/>
          <p:nvPr/>
        </p:nvSpPr>
        <p:spPr>
          <a:xfrm rot="16200000">
            <a:off x="6525211" y="1498669"/>
            <a:ext cx="166485" cy="1395984"/>
          </a:xfrm>
          <a:prstGeom prst="leftBrace">
            <a:avLst/>
          </a:prstGeom>
          <a:ln w="25400">
            <a:solidFill>
              <a:srgbClr val="4E8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60F2F9E1-46C6-B547-BF22-02D74BA56240}"/>
              </a:ext>
            </a:extLst>
          </p:cNvPr>
          <p:cNvSpPr txBox="1"/>
          <p:nvPr/>
        </p:nvSpPr>
        <p:spPr>
          <a:xfrm>
            <a:off x="5846379" y="2267712"/>
            <a:ext cx="2058064" cy="400110"/>
          </a:xfrm>
          <a:prstGeom prst="rect">
            <a:avLst/>
          </a:prstGeom>
          <a:noFill/>
        </p:spPr>
        <p:txBody>
          <a:bodyPr wrap="none" rtlCol="0">
            <a:spAutoFit/>
          </a:bodyPr>
          <a:lstStyle/>
          <a:p>
            <a:r>
              <a:rPr lang="en-US" sz="2000" dirty="0">
                <a:solidFill>
                  <a:srgbClr val="4E8F00"/>
                </a:solidFill>
              </a:rPr>
              <a:t>on-shell condition</a:t>
            </a:r>
          </a:p>
        </p:txBody>
      </p:sp>
      <p:sp>
        <p:nvSpPr>
          <p:cNvPr id="15" name="TextBox 14">
            <a:extLst>
              <a:ext uri="{FF2B5EF4-FFF2-40B4-BE49-F238E27FC236}">
                <a16:creationId xmlns:a16="http://schemas.microsoft.com/office/drawing/2014/main" id="{52A484D9-B446-D041-BD40-0A80A3D01EEA}"/>
              </a:ext>
            </a:extLst>
          </p:cNvPr>
          <p:cNvSpPr txBox="1"/>
          <p:nvPr/>
        </p:nvSpPr>
        <p:spPr>
          <a:xfrm>
            <a:off x="9093567" y="1898297"/>
            <a:ext cx="1332609" cy="400110"/>
          </a:xfrm>
          <a:prstGeom prst="rect">
            <a:avLst/>
          </a:prstGeom>
          <a:noFill/>
        </p:spPr>
        <p:txBody>
          <a:bodyPr wrap="none" rtlCol="0">
            <a:spAutoFit/>
          </a:bodyPr>
          <a:lstStyle/>
          <a:p>
            <a:r>
              <a:rPr lang="en-US" sz="2000" dirty="0">
                <a:solidFill>
                  <a:srgbClr val="C00000"/>
                </a:solidFill>
              </a:rPr>
              <a:t>constraints</a:t>
            </a:r>
          </a:p>
        </p:txBody>
      </p:sp>
      <p:sp>
        <p:nvSpPr>
          <p:cNvPr id="18" name="TextBox 17">
            <a:extLst>
              <a:ext uri="{FF2B5EF4-FFF2-40B4-BE49-F238E27FC236}">
                <a16:creationId xmlns:a16="http://schemas.microsoft.com/office/drawing/2014/main" id="{E7A5F224-2D42-C448-ADA9-B30DBAEEFA21}"/>
              </a:ext>
            </a:extLst>
          </p:cNvPr>
          <p:cNvSpPr txBox="1"/>
          <p:nvPr/>
        </p:nvSpPr>
        <p:spPr>
          <a:xfrm>
            <a:off x="301083" y="891455"/>
            <a:ext cx="8107925"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432FF"/>
                </a:solidFill>
              </a:rPr>
              <a:t>Rigid spinning body -- </a:t>
            </a:r>
            <a:r>
              <a:rPr lang="en-US" sz="2400" dirty="0" err="1">
                <a:solidFill>
                  <a:srgbClr val="0432FF"/>
                </a:solidFill>
              </a:rPr>
              <a:t>Matisson</a:t>
            </a:r>
            <a:r>
              <a:rPr lang="en-US" sz="2400" dirty="0">
                <a:solidFill>
                  <a:srgbClr val="0432FF"/>
                </a:solidFill>
              </a:rPr>
              <a:t>-</a:t>
            </a:r>
            <a:r>
              <a:rPr lang="en-US" sz="2400" dirty="0" err="1">
                <a:solidFill>
                  <a:srgbClr val="0432FF"/>
                </a:solidFill>
              </a:rPr>
              <a:t>Papapetrou</a:t>
            </a:r>
            <a:r>
              <a:rPr lang="en-US" sz="2400" dirty="0">
                <a:solidFill>
                  <a:srgbClr val="0432FF"/>
                </a:solidFill>
              </a:rPr>
              <a:t>-Dixon formalism</a:t>
            </a:r>
          </a:p>
        </p:txBody>
      </p:sp>
      <p:cxnSp>
        <p:nvCxnSpPr>
          <p:cNvPr id="20" name="Straight Arrow Connector 19">
            <a:extLst>
              <a:ext uri="{FF2B5EF4-FFF2-40B4-BE49-F238E27FC236}">
                <a16:creationId xmlns:a16="http://schemas.microsoft.com/office/drawing/2014/main" id="{B3FF9FA3-36DC-854D-AC23-9D7F7432C779}"/>
              </a:ext>
            </a:extLst>
          </p:cNvPr>
          <p:cNvCxnSpPr>
            <a:cxnSpLocks/>
          </p:cNvCxnSpPr>
          <p:nvPr/>
        </p:nvCxnSpPr>
        <p:spPr>
          <a:xfrm flipH="1" flipV="1">
            <a:off x="7205472" y="1996606"/>
            <a:ext cx="1029032" cy="49950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145FBE-D70E-884D-A941-CEBCF27BF3C4}"/>
              </a:ext>
            </a:extLst>
          </p:cNvPr>
          <p:cNvSpPr txBox="1"/>
          <p:nvPr/>
        </p:nvSpPr>
        <p:spPr>
          <a:xfrm>
            <a:off x="8251419" y="2290646"/>
            <a:ext cx="2764988" cy="400110"/>
          </a:xfrm>
          <a:prstGeom prst="rect">
            <a:avLst/>
          </a:prstGeom>
          <a:noFill/>
        </p:spPr>
        <p:txBody>
          <a:bodyPr wrap="none" rtlCol="0">
            <a:spAutoFit/>
          </a:bodyPr>
          <a:lstStyle/>
          <a:p>
            <a:r>
              <a:rPr lang="en-US" sz="2000" dirty="0">
                <a:solidFill>
                  <a:srgbClr val="0432FF"/>
                </a:solidFill>
              </a:rPr>
              <a:t>dynamical mass function</a:t>
            </a:r>
          </a:p>
        </p:txBody>
      </p:sp>
      <p:pic>
        <p:nvPicPr>
          <p:cNvPr id="26" name="Picture 25">
            <a:extLst>
              <a:ext uri="{FF2B5EF4-FFF2-40B4-BE49-F238E27FC236}">
                <a16:creationId xmlns:a16="http://schemas.microsoft.com/office/drawing/2014/main" id="{A090EFE6-A508-7646-BC56-C7C64E31945D}"/>
              </a:ext>
            </a:extLst>
          </p:cNvPr>
          <p:cNvPicPr>
            <a:picLocks noChangeAspect="1"/>
          </p:cNvPicPr>
          <p:nvPr/>
        </p:nvPicPr>
        <p:blipFill>
          <a:blip r:embed="rId7"/>
          <a:stretch>
            <a:fillRect/>
          </a:stretch>
        </p:blipFill>
        <p:spPr>
          <a:xfrm>
            <a:off x="8251419" y="2648649"/>
            <a:ext cx="2823210" cy="313690"/>
          </a:xfrm>
          <a:prstGeom prst="rect">
            <a:avLst/>
          </a:prstGeom>
        </p:spPr>
      </p:pic>
      <p:sp>
        <p:nvSpPr>
          <p:cNvPr id="30" name="TextBox 29">
            <a:extLst>
              <a:ext uri="{FF2B5EF4-FFF2-40B4-BE49-F238E27FC236}">
                <a16:creationId xmlns:a16="http://schemas.microsoft.com/office/drawing/2014/main" id="{0401028C-11FC-CD4C-BF14-57497C84AC34}"/>
              </a:ext>
            </a:extLst>
          </p:cNvPr>
          <p:cNvSpPr txBox="1"/>
          <p:nvPr/>
        </p:nvSpPr>
        <p:spPr>
          <a:xfrm>
            <a:off x="849481" y="4149160"/>
            <a:ext cx="8607485" cy="461665"/>
          </a:xfrm>
          <a:prstGeom prst="rect">
            <a:avLst/>
          </a:prstGeom>
          <a:noFill/>
        </p:spPr>
        <p:txBody>
          <a:bodyPr wrap="none" rtlCol="0">
            <a:spAutoFit/>
          </a:bodyPr>
          <a:lstStyle/>
          <a:p>
            <a:r>
              <a:rPr lang="en-US" sz="2400" dirty="0"/>
              <a:t>- If M is independent of     , then     can be removed from E.O.M. via </a:t>
            </a:r>
          </a:p>
        </p:txBody>
      </p:sp>
      <p:pic>
        <p:nvPicPr>
          <p:cNvPr id="31" name="Picture 30">
            <a:extLst>
              <a:ext uri="{FF2B5EF4-FFF2-40B4-BE49-F238E27FC236}">
                <a16:creationId xmlns:a16="http://schemas.microsoft.com/office/drawing/2014/main" id="{C8939E51-6F03-E245-A953-B58CBF49C97C}"/>
              </a:ext>
            </a:extLst>
          </p:cNvPr>
          <p:cNvPicPr>
            <a:picLocks noChangeAspect="1"/>
          </p:cNvPicPr>
          <p:nvPr/>
        </p:nvPicPr>
        <p:blipFill>
          <a:blip r:embed="rId8"/>
          <a:stretch>
            <a:fillRect/>
          </a:stretch>
        </p:blipFill>
        <p:spPr>
          <a:xfrm>
            <a:off x="8063983" y="1643316"/>
            <a:ext cx="1638300" cy="317500"/>
          </a:xfrm>
          <a:prstGeom prst="rect">
            <a:avLst/>
          </a:prstGeom>
        </p:spPr>
      </p:pic>
      <p:sp>
        <p:nvSpPr>
          <p:cNvPr id="33" name="TextBox 32">
            <a:extLst>
              <a:ext uri="{FF2B5EF4-FFF2-40B4-BE49-F238E27FC236}">
                <a16:creationId xmlns:a16="http://schemas.microsoft.com/office/drawing/2014/main" id="{73AECC7E-78F7-4642-8872-7F95B4E75D56}"/>
              </a:ext>
            </a:extLst>
          </p:cNvPr>
          <p:cNvSpPr txBox="1"/>
          <p:nvPr/>
        </p:nvSpPr>
        <p:spPr>
          <a:xfrm>
            <a:off x="843365" y="2984373"/>
            <a:ext cx="7387087" cy="461665"/>
          </a:xfrm>
          <a:prstGeom prst="rect">
            <a:avLst/>
          </a:prstGeom>
          <a:noFill/>
        </p:spPr>
        <p:txBody>
          <a:bodyPr wrap="none" rtlCol="0">
            <a:spAutoFit/>
          </a:bodyPr>
          <a:lstStyle/>
          <a:p>
            <a:r>
              <a:rPr lang="en-US" sz="2400" dirty="0"/>
              <a:t>-          displacement between body’s COM and worldline  </a:t>
            </a:r>
          </a:p>
        </p:txBody>
      </p:sp>
      <p:pic>
        <p:nvPicPr>
          <p:cNvPr id="36" name="Picture 35">
            <a:extLst>
              <a:ext uri="{FF2B5EF4-FFF2-40B4-BE49-F238E27FC236}">
                <a16:creationId xmlns:a16="http://schemas.microsoft.com/office/drawing/2014/main" id="{59B12690-6962-E640-A43A-24EE316DCEBC}"/>
              </a:ext>
            </a:extLst>
          </p:cNvPr>
          <p:cNvPicPr>
            <a:picLocks noChangeAspect="1"/>
          </p:cNvPicPr>
          <p:nvPr/>
        </p:nvPicPr>
        <p:blipFill>
          <a:blip r:embed="rId9"/>
          <a:stretch>
            <a:fillRect/>
          </a:stretch>
        </p:blipFill>
        <p:spPr>
          <a:xfrm>
            <a:off x="1145808" y="3113605"/>
            <a:ext cx="508000" cy="203200"/>
          </a:xfrm>
          <a:prstGeom prst="rect">
            <a:avLst/>
          </a:prstGeom>
        </p:spPr>
      </p:pic>
      <p:pic>
        <p:nvPicPr>
          <p:cNvPr id="38" name="Picture 37">
            <a:extLst>
              <a:ext uri="{FF2B5EF4-FFF2-40B4-BE49-F238E27FC236}">
                <a16:creationId xmlns:a16="http://schemas.microsoft.com/office/drawing/2014/main" id="{72DF6E4A-87E9-244E-B5ED-0345C1C79726}"/>
              </a:ext>
            </a:extLst>
          </p:cNvPr>
          <p:cNvPicPr>
            <a:picLocks noChangeAspect="1"/>
          </p:cNvPicPr>
          <p:nvPr/>
        </p:nvPicPr>
        <p:blipFill>
          <a:blip r:embed="rId10"/>
          <a:stretch>
            <a:fillRect/>
          </a:stretch>
        </p:blipFill>
        <p:spPr>
          <a:xfrm>
            <a:off x="2123480" y="3565325"/>
            <a:ext cx="8153400" cy="400050"/>
          </a:xfrm>
          <a:prstGeom prst="rect">
            <a:avLst/>
          </a:prstGeom>
        </p:spPr>
      </p:pic>
      <p:pic>
        <p:nvPicPr>
          <p:cNvPr id="40" name="Picture 39" descr="A diagram of a mathematical equation&#10;&#10;Description automatically generated">
            <a:extLst>
              <a:ext uri="{FF2B5EF4-FFF2-40B4-BE49-F238E27FC236}">
                <a16:creationId xmlns:a16="http://schemas.microsoft.com/office/drawing/2014/main" id="{B118D80D-DC2E-7140-AE61-3482B392D081}"/>
              </a:ext>
            </a:extLst>
          </p:cNvPr>
          <p:cNvPicPr>
            <a:picLocks noChangeAspect="1"/>
          </p:cNvPicPr>
          <p:nvPr/>
        </p:nvPicPr>
        <p:blipFill>
          <a:blip r:embed="rId11"/>
          <a:stretch>
            <a:fillRect/>
          </a:stretch>
        </p:blipFill>
        <p:spPr>
          <a:xfrm>
            <a:off x="9813584" y="3872462"/>
            <a:ext cx="2120900" cy="1155700"/>
          </a:xfrm>
          <a:prstGeom prst="rect">
            <a:avLst/>
          </a:prstGeom>
        </p:spPr>
      </p:pic>
      <p:pic>
        <p:nvPicPr>
          <p:cNvPr id="42" name="Picture 41">
            <a:extLst>
              <a:ext uri="{FF2B5EF4-FFF2-40B4-BE49-F238E27FC236}">
                <a16:creationId xmlns:a16="http://schemas.microsoft.com/office/drawing/2014/main" id="{4F648762-6D76-C141-B57C-88A908671F0B}"/>
              </a:ext>
            </a:extLst>
          </p:cNvPr>
          <p:cNvPicPr>
            <a:picLocks noChangeAspect="1"/>
          </p:cNvPicPr>
          <p:nvPr/>
        </p:nvPicPr>
        <p:blipFill>
          <a:blip r:embed="rId12"/>
          <a:stretch>
            <a:fillRect/>
          </a:stretch>
        </p:blipFill>
        <p:spPr>
          <a:xfrm>
            <a:off x="3587992" y="4613872"/>
            <a:ext cx="2133600" cy="304800"/>
          </a:xfrm>
          <a:prstGeom prst="rect">
            <a:avLst/>
          </a:prstGeom>
        </p:spPr>
      </p:pic>
      <p:pic>
        <p:nvPicPr>
          <p:cNvPr id="43" name="Picture 42">
            <a:extLst>
              <a:ext uri="{FF2B5EF4-FFF2-40B4-BE49-F238E27FC236}">
                <a16:creationId xmlns:a16="http://schemas.microsoft.com/office/drawing/2014/main" id="{39B2EC0C-49E8-6E45-98AE-1791F005C019}"/>
              </a:ext>
            </a:extLst>
          </p:cNvPr>
          <p:cNvPicPr>
            <a:picLocks noChangeAspect="1"/>
          </p:cNvPicPr>
          <p:nvPr/>
        </p:nvPicPr>
        <p:blipFill>
          <a:blip r:embed="rId13"/>
          <a:stretch>
            <a:fillRect/>
          </a:stretch>
        </p:blipFill>
        <p:spPr>
          <a:xfrm>
            <a:off x="3937169" y="4278392"/>
            <a:ext cx="203200" cy="203200"/>
          </a:xfrm>
          <a:prstGeom prst="rect">
            <a:avLst/>
          </a:prstGeom>
        </p:spPr>
      </p:pic>
      <p:pic>
        <p:nvPicPr>
          <p:cNvPr id="44" name="Picture 43">
            <a:extLst>
              <a:ext uri="{FF2B5EF4-FFF2-40B4-BE49-F238E27FC236}">
                <a16:creationId xmlns:a16="http://schemas.microsoft.com/office/drawing/2014/main" id="{1896A56A-C9BA-B647-9593-B22F16F6BACF}"/>
              </a:ext>
            </a:extLst>
          </p:cNvPr>
          <p:cNvPicPr>
            <a:picLocks noChangeAspect="1"/>
          </p:cNvPicPr>
          <p:nvPr/>
        </p:nvPicPr>
        <p:blipFill>
          <a:blip r:embed="rId13"/>
          <a:stretch>
            <a:fillRect/>
          </a:stretch>
        </p:blipFill>
        <p:spPr>
          <a:xfrm>
            <a:off x="4959266" y="4278392"/>
            <a:ext cx="203200" cy="203200"/>
          </a:xfrm>
          <a:prstGeom prst="rect">
            <a:avLst/>
          </a:prstGeom>
        </p:spPr>
      </p:pic>
      <p:pic>
        <p:nvPicPr>
          <p:cNvPr id="45" name="Picture 44">
            <a:extLst>
              <a:ext uri="{FF2B5EF4-FFF2-40B4-BE49-F238E27FC236}">
                <a16:creationId xmlns:a16="http://schemas.microsoft.com/office/drawing/2014/main" id="{E686AA20-4467-2345-BAD1-CEDBD661D518}"/>
              </a:ext>
            </a:extLst>
          </p:cNvPr>
          <p:cNvPicPr>
            <a:picLocks noChangeAspect="1"/>
          </p:cNvPicPr>
          <p:nvPr/>
        </p:nvPicPr>
        <p:blipFill>
          <a:blip r:embed="rId14"/>
          <a:stretch>
            <a:fillRect/>
          </a:stretch>
        </p:blipFill>
        <p:spPr>
          <a:xfrm>
            <a:off x="1976466" y="5553299"/>
            <a:ext cx="1054100" cy="292100"/>
          </a:xfrm>
          <a:prstGeom prst="rect">
            <a:avLst/>
          </a:prstGeom>
        </p:spPr>
      </p:pic>
      <p:pic>
        <p:nvPicPr>
          <p:cNvPr id="46" name="Picture 45">
            <a:extLst>
              <a:ext uri="{FF2B5EF4-FFF2-40B4-BE49-F238E27FC236}">
                <a16:creationId xmlns:a16="http://schemas.microsoft.com/office/drawing/2014/main" id="{DC90E6AC-C47E-044E-88B4-886E3DFE4A55}"/>
              </a:ext>
            </a:extLst>
          </p:cNvPr>
          <p:cNvPicPr>
            <a:picLocks noChangeAspect="1"/>
          </p:cNvPicPr>
          <p:nvPr/>
        </p:nvPicPr>
        <p:blipFill>
          <a:blip r:embed="rId15"/>
          <a:stretch>
            <a:fillRect/>
          </a:stretch>
        </p:blipFill>
        <p:spPr>
          <a:xfrm>
            <a:off x="3937169" y="5504665"/>
            <a:ext cx="1447800" cy="342900"/>
          </a:xfrm>
          <a:prstGeom prst="rect">
            <a:avLst/>
          </a:prstGeom>
        </p:spPr>
      </p:pic>
      <p:pic>
        <p:nvPicPr>
          <p:cNvPr id="47" name="Picture 46">
            <a:extLst>
              <a:ext uri="{FF2B5EF4-FFF2-40B4-BE49-F238E27FC236}">
                <a16:creationId xmlns:a16="http://schemas.microsoft.com/office/drawing/2014/main" id="{461CB34B-A4BF-B049-8337-E8CB99AFE121}"/>
              </a:ext>
            </a:extLst>
          </p:cNvPr>
          <p:cNvPicPr>
            <a:picLocks noChangeAspect="1"/>
          </p:cNvPicPr>
          <p:nvPr/>
        </p:nvPicPr>
        <p:blipFill>
          <a:blip r:embed="rId16"/>
          <a:stretch>
            <a:fillRect/>
          </a:stretch>
        </p:blipFill>
        <p:spPr>
          <a:xfrm>
            <a:off x="5987905" y="5496154"/>
            <a:ext cx="1841500" cy="342900"/>
          </a:xfrm>
          <a:prstGeom prst="rect">
            <a:avLst/>
          </a:prstGeom>
        </p:spPr>
      </p:pic>
      <p:sp>
        <p:nvSpPr>
          <p:cNvPr id="48" name="TextBox 47">
            <a:extLst>
              <a:ext uri="{FF2B5EF4-FFF2-40B4-BE49-F238E27FC236}">
                <a16:creationId xmlns:a16="http://schemas.microsoft.com/office/drawing/2014/main" id="{7F01D6F8-9627-6D4E-8192-20F92EC25BC8}"/>
              </a:ext>
            </a:extLst>
          </p:cNvPr>
          <p:cNvSpPr txBox="1"/>
          <p:nvPr/>
        </p:nvSpPr>
        <p:spPr>
          <a:xfrm>
            <a:off x="8362772" y="5376183"/>
            <a:ext cx="3887667" cy="646331"/>
          </a:xfrm>
          <a:prstGeom prst="rect">
            <a:avLst/>
          </a:prstGeom>
          <a:noFill/>
        </p:spPr>
        <p:txBody>
          <a:bodyPr wrap="none" rtlCol="0">
            <a:spAutoFit/>
          </a:bodyPr>
          <a:lstStyle/>
          <a:p>
            <a:pPr algn="r"/>
            <a:r>
              <a:rPr lang="en-US" dirty="0">
                <a:solidFill>
                  <a:srgbClr val="FF40FF"/>
                </a:solidFill>
              </a:rPr>
              <a:t>Porto; Porto, Rothstein; Levi, Steinhoff; </a:t>
            </a:r>
          </a:p>
          <a:p>
            <a:pPr algn="r"/>
            <a:r>
              <a:rPr lang="en-US" dirty="0">
                <a:solidFill>
                  <a:srgbClr val="FF40FF"/>
                </a:solidFill>
              </a:rPr>
              <a:t>Vines, Kunst, Steinhoff, Hinderer </a:t>
            </a:r>
          </a:p>
        </p:txBody>
      </p:sp>
      <p:sp>
        <p:nvSpPr>
          <p:cNvPr id="50" name="TextBox 49">
            <a:extLst>
              <a:ext uri="{FF2B5EF4-FFF2-40B4-BE49-F238E27FC236}">
                <a16:creationId xmlns:a16="http://schemas.microsoft.com/office/drawing/2014/main" id="{541D7344-6722-9544-A939-7DD46AC71E9C}"/>
              </a:ext>
            </a:extLst>
          </p:cNvPr>
          <p:cNvSpPr txBox="1"/>
          <p:nvPr/>
        </p:nvSpPr>
        <p:spPr>
          <a:xfrm>
            <a:off x="843365" y="4994107"/>
            <a:ext cx="9139938" cy="461665"/>
          </a:xfrm>
          <a:prstGeom prst="rect">
            <a:avLst/>
          </a:prstGeom>
          <a:noFill/>
        </p:spPr>
        <p:txBody>
          <a:bodyPr wrap="none" rtlCol="0">
            <a:spAutoFit/>
          </a:bodyPr>
          <a:lstStyle/>
          <a:p>
            <a:r>
              <a:rPr lang="en-US" sz="2400" dirty="0"/>
              <a:t>- Nonminimal interactions: one spin-induced multipole per order in spin</a:t>
            </a:r>
          </a:p>
        </p:txBody>
      </p:sp>
      <p:sp>
        <p:nvSpPr>
          <p:cNvPr id="51" name="TextBox 50">
            <a:extLst>
              <a:ext uri="{FF2B5EF4-FFF2-40B4-BE49-F238E27FC236}">
                <a16:creationId xmlns:a16="http://schemas.microsoft.com/office/drawing/2014/main" id="{F182C121-C901-1C41-954D-536A3B84000B}"/>
              </a:ext>
            </a:extLst>
          </p:cNvPr>
          <p:cNvSpPr txBox="1"/>
          <p:nvPr/>
        </p:nvSpPr>
        <p:spPr>
          <a:xfrm>
            <a:off x="1098310" y="5408167"/>
            <a:ext cx="602857" cy="430887"/>
          </a:xfrm>
          <a:prstGeom prst="rect">
            <a:avLst/>
          </a:prstGeom>
          <a:noFill/>
        </p:spPr>
        <p:txBody>
          <a:bodyPr wrap="none" rtlCol="0">
            <a:spAutoFit/>
          </a:bodyPr>
          <a:lstStyle/>
          <a:p>
            <a:r>
              <a:rPr lang="en-US" sz="2200" dirty="0">
                <a:solidFill>
                  <a:srgbClr val="0432FF"/>
                </a:solidFill>
              </a:rPr>
              <a:t>e.g.</a:t>
            </a:r>
          </a:p>
        </p:txBody>
      </p:sp>
      <p:sp>
        <p:nvSpPr>
          <p:cNvPr id="52" name="TextBox 51">
            <a:extLst>
              <a:ext uri="{FF2B5EF4-FFF2-40B4-BE49-F238E27FC236}">
                <a16:creationId xmlns:a16="http://schemas.microsoft.com/office/drawing/2014/main" id="{9FC3F62C-6C51-A245-8C3C-2DDCF0157D20}"/>
              </a:ext>
            </a:extLst>
          </p:cNvPr>
          <p:cNvSpPr txBox="1"/>
          <p:nvPr/>
        </p:nvSpPr>
        <p:spPr>
          <a:xfrm>
            <a:off x="2848967" y="5842837"/>
            <a:ext cx="3358163" cy="430887"/>
          </a:xfrm>
          <a:prstGeom prst="rect">
            <a:avLst/>
          </a:prstGeom>
          <a:noFill/>
        </p:spPr>
        <p:txBody>
          <a:bodyPr wrap="none" rtlCol="0">
            <a:spAutoFit/>
          </a:bodyPr>
          <a:lstStyle/>
          <a:p>
            <a:r>
              <a:rPr lang="en-US" sz="2200" dirty="0">
                <a:solidFill>
                  <a:srgbClr val="0432FF"/>
                </a:solidFill>
              </a:rPr>
              <a:t>+ higher orders in curvature</a:t>
            </a:r>
          </a:p>
        </p:txBody>
      </p:sp>
      <p:grpSp>
        <p:nvGrpSpPr>
          <p:cNvPr id="54" name="Group 53">
            <a:extLst>
              <a:ext uri="{FF2B5EF4-FFF2-40B4-BE49-F238E27FC236}">
                <a16:creationId xmlns:a16="http://schemas.microsoft.com/office/drawing/2014/main" id="{49E47362-6722-FB4F-9942-F3A0D842973D}"/>
              </a:ext>
            </a:extLst>
          </p:cNvPr>
          <p:cNvGrpSpPr/>
          <p:nvPr/>
        </p:nvGrpSpPr>
        <p:grpSpPr>
          <a:xfrm>
            <a:off x="1595138" y="6273724"/>
            <a:ext cx="6752298" cy="461665"/>
            <a:chOff x="1187810" y="6273724"/>
            <a:chExt cx="6752298" cy="461665"/>
          </a:xfrm>
        </p:grpSpPr>
        <p:sp>
          <p:nvSpPr>
            <p:cNvPr id="32" name="TextBox 31">
              <a:extLst>
                <a:ext uri="{FF2B5EF4-FFF2-40B4-BE49-F238E27FC236}">
                  <a16:creationId xmlns:a16="http://schemas.microsoft.com/office/drawing/2014/main" id="{59064935-C0BF-B947-8B90-B08ABA20C8BF}"/>
                </a:ext>
              </a:extLst>
            </p:cNvPr>
            <p:cNvSpPr txBox="1"/>
            <p:nvPr/>
          </p:nvSpPr>
          <p:spPr>
            <a:xfrm>
              <a:off x="1187810" y="6273724"/>
              <a:ext cx="6752298" cy="461665"/>
            </a:xfrm>
            <a:prstGeom prst="rect">
              <a:avLst/>
            </a:prstGeom>
            <a:noFill/>
          </p:spPr>
          <p:txBody>
            <a:bodyPr wrap="none" rtlCol="0">
              <a:spAutoFit/>
            </a:bodyPr>
            <a:lstStyle/>
            <a:p>
              <a:r>
                <a:rPr lang="en-US" sz="2400" dirty="0">
                  <a:solidFill>
                    <a:srgbClr val="C00000"/>
                  </a:solidFill>
                </a:rPr>
                <a:t>In general however,     remains as a dynamical </a:t>
              </a:r>
              <a:r>
                <a:rPr lang="en-US" sz="2400" dirty="0" err="1">
                  <a:solidFill>
                    <a:srgbClr val="C00000"/>
                  </a:solidFill>
                </a:rPr>
                <a:t>d.o.f</a:t>
              </a:r>
              <a:r>
                <a:rPr lang="en-US" sz="2400" dirty="0">
                  <a:solidFill>
                    <a:srgbClr val="C00000"/>
                  </a:solidFill>
                </a:rPr>
                <a:t>.</a:t>
              </a:r>
            </a:p>
          </p:txBody>
        </p:sp>
        <p:pic>
          <p:nvPicPr>
            <p:cNvPr id="53" name="Picture 52">
              <a:extLst>
                <a:ext uri="{FF2B5EF4-FFF2-40B4-BE49-F238E27FC236}">
                  <a16:creationId xmlns:a16="http://schemas.microsoft.com/office/drawing/2014/main" id="{5D556A40-6880-0F45-8682-976FD637CBD3}"/>
                </a:ext>
              </a:extLst>
            </p:cNvPr>
            <p:cNvPicPr>
              <a:picLocks noChangeAspect="1"/>
            </p:cNvPicPr>
            <p:nvPr/>
          </p:nvPicPr>
          <p:blipFill>
            <a:blip r:embed="rId17"/>
            <a:stretch>
              <a:fillRect/>
            </a:stretch>
          </p:blipFill>
          <p:spPr>
            <a:xfrm>
              <a:off x="3770545" y="6400394"/>
              <a:ext cx="203200" cy="203200"/>
            </a:xfrm>
            <a:prstGeom prst="rect">
              <a:avLst/>
            </a:prstGeom>
          </p:spPr>
        </p:pic>
      </p:grpSp>
      <p:pic>
        <p:nvPicPr>
          <p:cNvPr id="55" name="Picture 54">
            <a:extLst>
              <a:ext uri="{FF2B5EF4-FFF2-40B4-BE49-F238E27FC236}">
                <a16:creationId xmlns:a16="http://schemas.microsoft.com/office/drawing/2014/main" id="{8A9D8C9A-0D6F-4A4E-BA02-561A51CE480D}"/>
              </a:ext>
            </a:extLst>
          </p:cNvPr>
          <p:cNvPicPr>
            <a:picLocks noChangeAspect="1"/>
          </p:cNvPicPr>
          <p:nvPr/>
        </p:nvPicPr>
        <p:blipFill>
          <a:blip r:embed="rId18"/>
          <a:stretch>
            <a:fillRect/>
          </a:stretch>
        </p:blipFill>
        <p:spPr>
          <a:xfrm>
            <a:off x="7947430" y="3116540"/>
            <a:ext cx="3875405" cy="259080"/>
          </a:xfrm>
          <a:prstGeom prst="rect">
            <a:avLst/>
          </a:prstGeom>
        </p:spPr>
      </p:pic>
    </p:spTree>
    <p:extLst>
      <p:ext uri="{BB962C8B-B14F-4D97-AF65-F5344CB8AC3E}">
        <p14:creationId xmlns:p14="http://schemas.microsoft.com/office/powerpoint/2010/main" val="301191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5C2785-2A7A-C640-B404-2EB77FFE87DA}"/>
              </a:ext>
            </a:extLst>
          </p:cNvPr>
          <p:cNvSpPr txBox="1"/>
          <p:nvPr/>
        </p:nvSpPr>
        <p:spPr>
          <a:xfrm>
            <a:off x="512956" y="621861"/>
            <a:ext cx="3664401" cy="461665"/>
          </a:xfrm>
          <a:prstGeom prst="rect">
            <a:avLst/>
          </a:prstGeom>
          <a:noFill/>
        </p:spPr>
        <p:txBody>
          <a:bodyPr wrap="none" rtlCol="0">
            <a:spAutoFit/>
          </a:bodyPr>
          <a:lstStyle/>
          <a:p>
            <a:r>
              <a:rPr lang="en-US" sz="2400" dirty="0">
                <a:solidFill>
                  <a:srgbClr val="FF0000"/>
                </a:solidFill>
              </a:rPr>
              <a:t>Why care about any of this?</a:t>
            </a:r>
          </a:p>
        </p:txBody>
      </p:sp>
      <p:sp>
        <p:nvSpPr>
          <p:cNvPr id="6" name="TextBox 5">
            <a:extLst>
              <a:ext uri="{FF2B5EF4-FFF2-40B4-BE49-F238E27FC236}">
                <a16:creationId xmlns:a16="http://schemas.microsoft.com/office/drawing/2014/main" id="{E0B1B330-4155-2840-A449-AA283C0B19A8}"/>
              </a:ext>
            </a:extLst>
          </p:cNvPr>
          <p:cNvSpPr txBox="1"/>
          <p:nvPr/>
        </p:nvSpPr>
        <p:spPr>
          <a:xfrm>
            <a:off x="512956" y="1475866"/>
            <a:ext cx="11962249" cy="830997"/>
          </a:xfrm>
          <a:prstGeom prst="rect">
            <a:avLst/>
          </a:prstGeom>
          <a:noFill/>
        </p:spPr>
        <p:txBody>
          <a:bodyPr wrap="none" rtlCol="0">
            <a:spAutoFit/>
          </a:bodyPr>
          <a:lstStyle/>
          <a:p>
            <a:r>
              <a:rPr lang="en-US" sz="2400" dirty="0"/>
              <a:t>- Classical spins are large in units of     ; No-go theorems suggest difficulties with constructing </a:t>
            </a:r>
          </a:p>
          <a:p>
            <a:r>
              <a:rPr lang="en-US" sz="2400" dirty="0"/>
              <a:t>   (Q)FT of higher-spin fields;</a:t>
            </a:r>
          </a:p>
        </p:txBody>
      </p:sp>
      <p:sp>
        <p:nvSpPr>
          <p:cNvPr id="9" name="TextBox 8">
            <a:extLst>
              <a:ext uri="{FF2B5EF4-FFF2-40B4-BE49-F238E27FC236}">
                <a16:creationId xmlns:a16="http://schemas.microsoft.com/office/drawing/2014/main" id="{589CE619-C217-AE49-8F0A-1E8FC7B012E1}"/>
              </a:ext>
            </a:extLst>
          </p:cNvPr>
          <p:cNvSpPr txBox="1"/>
          <p:nvPr/>
        </p:nvSpPr>
        <p:spPr>
          <a:xfrm>
            <a:off x="4101535" y="1842540"/>
            <a:ext cx="7066550" cy="461665"/>
          </a:xfrm>
          <a:prstGeom prst="rect">
            <a:avLst/>
          </a:prstGeom>
          <a:noFill/>
        </p:spPr>
        <p:txBody>
          <a:bodyPr wrap="none" rtlCol="0">
            <a:spAutoFit/>
          </a:bodyPr>
          <a:lstStyle/>
          <a:p>
            <a:r>
              <a:rPr lang="en-US" sz="2400" dirty="0"/>
              <a:t>No analysis of their consequences to classical dynamics</a:t>
            </a:r>
          </a:p>
        </p:txBody>
      </p:sp>
      <p:sp>
        <p:nvSpPr>
          <p:cNvPr id="10" name="TextBox 9">
            <a:extLst>
              <a:ext uri="{FF2B5EF4-FFF2-40B4-BE49-F238E27FC236}">
                <a16:creationId xmlns:a16="http://schemas.microsoft.com/office/drawing/2014/main" id="{14054EA8-40D0-4240-A61E-06DA5A6B48E9}"/>
              </a:ext>
            </a:extLst>
          </p:cNvPr>
          <p:cNvSpPr txBox="1"/>
          <p:nvPr/>
        </p:nvSpPr>
        <p:spPr>
          <a:xfrm>
            <a:off x="512956" y="3881990"/>
            <a:ext cx="9089348" cy="1200329"/>
          </a:xfrm>
          <a:prstGeom prst="rect">
            <a:avLst/>
          </a:prstGeom>
          <a:noFill/>
        </p:spPr>
        <p:txBody>
          <a:bodyPr wrap="none" rtlCol="0">
            <a:spAutoFit/>
          </a:bodyPr>
          <a:lstStyle/>
          <a:p>
            <a:r>
              <a:rPr lang="en-US" sz="2400" dirty="0"/>
              <a:t>- Classical spinning binaries are sources of gravitational waves  </a:t>
            </a:r>
          </a:p>
          <a:p>
            <a:r>
              <a:rPr lang="en-US" sz="2400" dirty="0"/>
              <a:t>           </a:t>
            </a:r>
            <a:r>
              <a:rPr lang="en-US" sz="2400" dirty="0">
                <a:solidFill>
                  <a:srgbClr val="4E8F00"/>
                </a:solidFill>
              </a:rPr>
              <a:t>Data provides guidance/confirmation of theoretical constructions</a:t>
            </a:r>
          </a:p>
          <a:p>
            <a:r>
              <a:rPr lang="en-US" sz="2400" dirty="0">
                <a:solidFill>
                  <a:srgbClr val="4E8F00"/>
                </a:solidFill>
              </a:rPr>
              <a:t>           (Q)FT yields predictions</a:t>
            </a:r>
          </a:p>
        </p:txBody>
      </p:sp>
      <p:sp>
        <p:nvSpPr>
          <p:cNvPr id="11" name="TextBox 10">
            <a:extLst>
              <a:ext uri="{FF2B5EF4-FFF2-40B4-BE49-F238E27FC236}">
                <a16:creationId xmlns:a16="http://schemas.microsoft.com/office/drawing/2014/main" id="{4F6C517A-7285-ED4E-B561-721AE8EB242A}"/>
              </a:ext>
            </a:extLst>
          </p:cNvPr>
          <p:cNvSpPr txBox="1"/>
          <p:nvPr/>
        </p:nvSpPr>
        <p:spPr>
          <a:xfrm>
            <a:off x="512956" y="2664323"/>
            <a:ext cx="10705367" cy="830997"/>
          </a:xfrm>
          <a:prstGeom prst="rect">
            <a:avLst/>
          </a:prstGeom>
          <a:noFill/>
        </p:spPr>
        <p:txBody>
          <a:bodyPr wrap="none" rtlCol="0">
            <a:spAutoFit/>
          </a:bodyPr>
          <a:lstStyle/>
          <a:p>
            <a:r>
              <a:rPr lang="en-US" sz="2400" dirty="0">
                <a:solidFill>
                  <a:srgbClr val="011893"/>
                </a:solidFill>
              </a:rPr>
              <a:t>- Classical spinning binaries have a GR description; we can leverage that information,</a:t>
            </a:r>
          </a:p>
          <a:p>
            <a:r>
              <a:rPr lang="en-US" sz="2400" dirty="0">
                <a:solidFill>
                  <a:srgbClr val="011893"/>
                </a:solidFill>
              </a:rPr>
              <a:t>   originally derived for gravitational-wave physics</a:t>
            </a:r>
          </a:p>
        </p:txBody>
      </p:sp>
      <p:sp>
        <p:nvSpPr>
          <p:cNvPr id="12" name="TextBox 11">
            <a:extLst>
              <a:ext uri="{FF2B5EF4-FFF2-40B4-BE49-F238E27FC236}">
                <a16:creationId xmlns:a16="http://schemas.microsoft.com/office/drawing/2014/main" id="{7BB9159D-40F7-1049-8466-AFB718857EAE}"/>
              </a:ext>
            </a:extLst>
          </p:cNvPr>
          <p:cNvSpPr txBox="1"/>
          <p:nvPr/>
        </p:nvSpPr>
        <p:spPr>
          <a:xfrm>
            <a:off x="512956" y="5462508"/>
            <a:ext cx="9960932" cy="461665"/>
          </a:xfrm>
          <a:prstGeom prst="rect">
            <a:avLst/>
          </a:prstGeom>
          <a:noFill/>
        </p:spPr>
        <p:txBody>
          <a:bodyPr wrap="none" rtlCol="0">
            <a:spAutoFit/>
          </a:bodyPr>
          <a:lstStyle/>
          <a:p>
            <a:r>
              <a:rPr lang="en-US" sz="2400" dirty="0">
                <a:solidFill>
                  <a:srgbClr val="011893"/>
                </a:solidFill>
              </a:rPr>
              <a:t>- Look for structure and symmetries in relativistic spin-dependent observables</a:t>
            </a:r>
          </a:p>
        </p:txBody>
      </p:sp>
      <p:pic>
        <p:nvPicPr>
          <p:cNvPr id="2" name="Picture 1">
            <a:extLst>
              <a:ext uri="{FF2B5EF4-FFF2-40B4-BE49-F238E27FC236}">
                <a16:creationId xmlns:a16="http://schemas.microsoft.com/office/drawing/2014/main" id="{69303A37-B4C7-AF46-A174-E7D798D0EB4D}"/>
              </a:ext>
            </a:extLst>
          </p:cNvPr>
          <p:cNvPicPr>
            <a:picLocks noChangeAspect="1"/>
          </p:cNvPicPr>
          <p:nvPr/>
        </p:nvPicPr>
        <p:blipFill>
          <a:blip r:embed="rId3"/>
          <a:stretch>
            <a:fillRect/>
          </a:stretch>
        </p:blipFill>
        <p:spPr>
          <a:xfrm>
            <a:off x="5086463" y="1589500"/>
            <a:ext cx="152400" cy="228600"/>
          </a:xfrm>
          <a:prstGeom prst="rect">
            <a:avLst/>
          </a:prstGeom>
        </p:spPr>
      </p:pic>
    </p:spTree>
    <p:extLst>
      <p:ext uri="{BB962C8B-B14F-4D97-AF65-F5344CB8AC3E}">
        <p14:creationId xmlns:p14="http://schemas.microsoft.com/office/powerpoint/2010/main" val="70339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FE30ED-EC1C-7B4E-8246-2F0F39F82241}"/>
              </a:ext>
            </a:extLst>
          </p:cNvPr>
          <p:cNvSpPr txBox="1"/>
          <p:nvPr/>
        </p:nvSpPr>
        <p:spPr>
          <a:xfrm>
            <a:off x="301083" y="312234"/>
            <a:ext cx="5934638" cy="461665"/>
          </a:xfrm>
          <a:prstGeom prst="rect">
            <a:avLst/>
          </a:prstGeom>
          <a:noFill/>
        </p:spPr>
        <p:txBody>
          <a:bodyPr wrap="none" rtlCol="0">
            <a:spAutoFit/>
          </a:bodyPr>
          <a:lstStyle/>
          <a:p>
            <a:r>
              <a:rPr lang="en-US" sz="2400" dirty="0">
                <a:solidFill>
                  <a:srgbClr val="C00000"/>
                </a:solidFill>
              </a:rPr>
              <a:t>A worldline theory describing similar features:</a:t>
            </a:r>
          </a:p>
        </p:txBody>
      </p:sp>
      <p:pic>
        <p:nvPicPr>
          <p:cNvPr id="7" name="Picture 6">
            <a:extLst>
              <a:ext uri="{FF2B5EF4-FFF2-40B4-BE49-F238E27FC236}">
                <a16:creationId xmlns:a16="http://schemas.microsoft.com/office/drawing/2014/main" id="{9FBA3055-0CF1-7045-B0C5-DD94D4A08CAC}"/>
              </a:ext>
            </a:extLst>
          </p:cNvPr>
          <p:cNvPicPr>
            <a:picLocks noChangeAspect="1"/>
          </p:cNvPicPr>
          <p:nvPr/>
        </p:nvPicPr>
        <p:blipFill>
          <a:blip r:embed="rId3"/>
          <a:stretch>
            <a:fillRect/>
          </a:stretch>
        </p:blipFill>
        <p:spPr>
          <a:xfrm>
            <a:off x="1663470" y="1451495"/>
            <a:ext cx="7137400" cy="698500"/>
          </a:xfrm>
          <a:prstGeom prst="rect">
            <a:avLst/>
          </a:prstGeom>
        </p:spPr>
      </p:pic>
      <p:pic>
        <p:nvPicPr>
          <p:cNvPr id="11" name="Picture 10">
            <a:extLst>
              <a:ext uri="{FF2B5EF4-FFF2-40B4-BE49-F238E27FC236}">
                <a16:creationId xmlns:a16="http://schemas.microsoft.com/office/drawing/2014/main" id="{5F79B51C-BA1D-4E4D-B38B-4FF0340DD53D}"/>
              </a:ext>
            </a:extLst>
          </p:cNvPr>
          <p:cNvPicPr>
            <a:picLocks noChangeAspect="1"/>
          </p:cNvPicPr>
          <p:nvPr/>
        </p:nvPicPr>
        <p:blipFill>
          <a:blip r:embed="rId4"/>
          <a:stretch>
            <a:fillRect/>
          </a:stretch>
        </p:blipFill>
        <p:spPr>
          <a:xfrm>
            <a:off x="6274883" y="402350"/>
            <a:ext cx="2311400" cy="330200"/>
          </a:xfrm>
          <a:prstGeom prst="rect">
            <a:avLst/>
          </a:prstGeom>
        </p:spPr>
      </p:pic>
      <p:pic>
        <p:nvPicPr>
          <p:cNvPr id="12" name="Picture 11">
            <a:extLst>
              <a:ext uri="{FF2B5EF4-FFF2-40B4-BE49-F238E27FC236}">
                <a16:creationId xmlns:a16="http://schemas.microsoft.com/office/drawing/2014/main" id="{966B1A71-B0EA-A548-A940-F5FC7CA6DD4D}"/>
              </a:ext>
            </a:extLst>
          </p:cNvPr>
          <p:cNvPicPr>
            <a:picLocks noChangeAspect="1"/>
          </p:cNvPicPr>
          <p:nvPr/>
        </p:nvPicPr>
        <p:blipFill>
          <a:blip r:embed="rId5"/>
          <a:stretch>
            <a:fillRect/>
          </a:stretch>
        </p:blipFill>
        <p:spPr>
          <a:xfrm>
            <a:off x="8979196" y="458445"/>
            <a:ext cx="2298700" cy="292100"/>
          </a:xfrm>
          <a:prstGeom prst="rect">
            <a:avLst/>
          </a:prstGeom>
        </p:spPr>
      </p:pic>
      <p:sp>
        <p:nvSpPr>
          <p:cNvPr id="13" name="Left Brace 12">
            <a:extLst>
              <a:ext uri="{FF2B5EF4-FFF2-40B4-BE49-F238E27FC236}">
                <a16:creationId xmlns:a16="http://schemas.microsoft.com/office/drawing/2014/main" id="{575E27BA-6E5A-0446-900A-1FB33D878695}"/>
              </a:ext>
            </a:extLst>
          </p:cNvPr>
          <p:cNvSpPr/>
          <p:nvPr/>
        </p:nvSpPr>
        <p:spPr>
          <a:xfrm rot="16200000">
            <a:off x="5753677" y="1486477"/>
            <a:ext cx="166485" cy="1395984"/>
          </a:xfrm>
          <a:prstGeom prst="leftBrace">
            <a:avLst/>
          </a:prstGeom>
          <a:ln w="25400">
            <a:solidFill>
              <a:srgbClr val="4E8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A29EF61-767E-224B-AFE9-FD4FAF71AAE0}"/>
              </a:ext>
            </a:extLst>
          </p:cNvPr>
          <p:cNvSpPr txBox="1"/>
          <p:nvPr/>
        </p:nvSpPr>
        <p:spPr>
          <a:xfrm>
            <a:off x="4983631" y="2267712"/>
            <a:ext cx="1835246" cy="400110"/>
          </a:xfrm>
          <a:prstGeom prst="rect">
            <a:avLst/>
          </a:prstGeom>
          <a:noFill/>
        </p:spPr>
        <p:txBody>
          <a:bodyPr wrap="none" rtlCol="0">
            <a:spAutoFit/>
          </a:bodyPr>
          <a:lstStyle/>
          <a:p>
            <a:r>
              <a:rPr lang="en-US" sz="2000" dirty="0">
                <a:solidFill>
                  <a:srgbClr val="4E8F00"/>
                </a:solidFill>
              </a:rPr>
              <a:t>spin connection</a:t>
            </a:r>
          </a:p>
        </p:txBody>
      </p:sp>
      <p:sp>
        <p:nvSpPr>
          <p:cNvPr id="16" name="Left Brace 15">
            <a:extLst>
              <a:ext uri="{FF2B5EF4-FFF2-40B4-BE49-F238E27FC236}">
                <a16:creationId xmlns:a16="http://schemas.microsoft.com/office/drawing/2014/main" id="{AA32E385-55B6-E348-AF78-50A5711F5BFB}"/>
              </a:ext>
            </a:extLst>
          </p:cNvPr>
          <p:cNvSpPr/>
          <p:nvPr/>
        </p:nvSpPr>
        <p:spPr>
          <a:xfrm rot="16200000">
            <a:off x="7390843" y="1498669"/>
            <a:ext cx="166485" cy="1395984"/>
          </a:xfrm>
          <a:prstGeom prst="leftBrace">
            <a:avLst/>
          </a:prstGeom>
          <a:ln w="25400">
            <a:solidFill>
              <a:srgbClr val="4E8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60F2F9E1-46C6-B547-BF22-02D74BA56240}"/>
              </a:ext>
            </a:extLst>
          </p:cNvPr>
          <p:cNvSpPr txBox="1"/>
          <p:nvPr/>
        </p:nvSpPr>
        <p:spPr>
          <a:xfrm>
            <a:off x="6911740" y="2244940"/>
            <a:ext cx="1170000" cy="707886"/>
          </a:xfrm>
          <a:prstGeom prst="rect">
            <a:avLst/>
          </a:prstGeom>
          <a:noFill/>
        </p:spPr>
        <p:txBody>
          <a:bodyPr wrap="none" rtlCol="0">
            <a:spAutoFit/>
          </a:bodyPr>
          <a:lstStyle/>
          <a:p>
            <a:pPr algn="ctr"/>
            <a:r>
              <a:rPr lang="en-US" sz="2000" dirty="0">
                <a:solidFill>
                  <a:srgbClr val="4E8F00"/>
                </a:solidFill>
              </a:rPr>
              <a:t>on-shell </a:t>
            </a:r>
          </a:p>
          <a:p>
            <a:pPr algn="ctr"/>
            <a:r>
              <a:rPr lang="en-US" sz="2000" dirty="0">
                <a:solidFill>
                  <a:srgbClr val="4E8F00"/>
                </a:solidFill>
              </a:rPr>
              <a:t>condition</a:t>
            </a:r>
          </a:p>
        </p:txBody>
      </p:sp>
      <p:sp>
        <p:nvSpPr>
          <p:cNvPr id="18" name="TextBox 17">
            <a:extLst>
              <a:ext uri="{FF2B5EF4-FFF2-40B4-BE49-F238E27FC236}">
                <a16:creationId xmlns:a16="http://schemas.microsoft.com/office/drawing/2014/main" id="{E7A5F224-2D42-C448-ADA9-B30DBAEEFA21}"/>
              </a:ext>
            </a:extLst>
          </p:cNvPr>
          <p:cNvSpPr txBox="1"/>
          <p:nvPr/>
        </p:nvSpPr>
        <p:spPr>
          <a:xfrm>
            <a:off x="301083" y="891455"/>
            <a:ext cx="8107925"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432FF"/>
                </a:solidFill>
              </a:rPr>
              <a:t>Rigid spinning body -- </a:t>
            </a:r>
            <a:r>
              <a:rPr lang="en-US" sz="2400" dirty="0" err="1">
                <a:solidFill>
                  <a:srgbClr val="0432FF"/>
                </a:solidFill>
              </a:rPr>
              <a:t>Matisson</a:t>
            </a:r>
            <a:r>
              <a:rPr lang="en-US" sz="2400" dirty="0">
                <a:solidFill>
                  <a:srgbClr val="0432FF"/>
                </a:solidFill>
              </a:rPr>
              <a:t>-</a:t>
            </a:r>
            <a:r>
              <a:rPr lang="en-US" sz="2400" dirty="0" err="1">
                <a:solidFill>
                  <a:srgbClr val="0432FF"/>
                </a:solidFill>
              </a:rPr>
              <a:t>Papapetrou</a:t>
            </a:r>
            <a:r>
              <a:rPr lang="en-US" sz="2400" dirty="0">
                <a:solidFill>
                  <a:srgbClr val="0432FF"/>
                </a:solidFill>
              </a:rPr>
              <a:t>-Dixon formalism</a:t>
            </a:r>
          </a:p>
        </p:txBody>
      </p:sp>
      <p:cxnSp>
        <p:nvCxnSpPr>
          <p:cNvPr id="20" name="Straight Arrow Connector 19">
            <a:extLst>
              <a:ext uri="{FF2B5EF4-FFF2-40B4-BE49-F238E27FC236}">
                <a16:creationId xmlns:a16="http://schemas.microsoft.com/office/drawing/2014/main" id="{B3FF9FA3-36DC-854D-AC23-9D7F7432C779}"/>
              </a:ext>
            </a:extLst>
          </p:cNvPr>
          <p:cNvCxnSpPr>
            <a:cxnSpLocks/>
          </p:cNvCxnSpPr>
          <p:nvPr/>
        </p:nvCxnSpPr>
        <p:spPr>
          <a:xfrm flipH="1" flipV="1">
            <a:off x="8214255" y="2044129"/>
            <a:ext cx="597996" cy="446572"/>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145FBE-D70E-884D-A941-CEBCF27BF3C4}"/>
              </a:ext>
            </a:extLst>
          </p:cNvPr>
          <p:cNvSpPr txBox="1"/>
          <p:nvPr/>
        </p:nvSpPr>
        <p:spPr>
          <a:xfrm>
            <a:off x="8836635" y="2290646"/>
            <a:ext cx="2764988" cy="400110"/>
          </a:xfrm>
          <a:prstGeom prst="rect">
            <a:avLst/>
          </a:prstGeom>
          <a:noFill/>
        </p:spPr>
        <p:txBody>
          <a:bodyPr wrap="none" rtlCol="0">
            <a:spAutoFit/>
          </a:bodyPr>
          <a:lstStyle/>
          <a:p>
            <a:r>
              <a:rPr lang="en-US" sz="2000" dirty="0">
                <a:solidFill>
                  <a:srgbClr val="0432FF"/>
                </a:solidFill>
              </a:rPr>
              <a:t>dynamical mass function</a:t>
            </a:r>
          </a:p>
        </p:txBody>
      </p:sp>
      <p:pic>
        <p:nvPicPr>
          <p:cNvPr id="26" name="Picture 25">
            <a:extLst>
              <a:ext uri="{FF2B5EF4-FFF2-40B4-BE49-F238E27FC236}">
                <a16:creationId xmlns:a16="http://schemas.microsoft.com/office/drawing/2014/main" id="{A090EFE6-A508-7646-BC56-C7C64E31945D}"/>
              </a:ext>
            </a:extLst>
          </p:cNvPr>
          <p:cNvPicPr>
            <a:picLocks noChangeAspect="1"/>
          </p:cNvPicPr>
          <p:nvPr/>
        </p:nvPicPr>
        <p:blipFill>
          <a:blip r:embed="rId6"/>
          <a:stretch>
            <a:fillRect/>
          </a:stretch>
        </p:blipFill>
        <p:spPr>
          <a:xfrm>
            <a:off x="8836635" y="2648649"/>
            <a:ext cx="2823210" cy="313690"/>
          </a:xfrm>
          <a:prstGeom prst="rect">
            <a:avLst/>
          </a:prstGeom>
        </p:spPr>
      </p:pic>
      <p:pic>
        <p:nvPicPr>
          <p:cNvPr id="5" name="Picture 4">
            <a:extLst>
              <a:ext uri="{FF2B5EF4-FFF2-40B4-BE49-F238E27FC236}">
                <a16:creationId xmlns:a16="http://schemas.microsoft.com/office/drawing/2014/main" id="{18F47BBC-63CC-7642-8433-A078DE241876}"/>
              </a:ext>
            </a:extLst>
          </p:cNvPr>
          <p:cNvPicPr>
            <a:picLocks noChangeAspect="1"/>
          </p:cNvPicPr>
          <p:nvPr/>
        </p:nvPicPr>
        <p:blipFill>
          <a:blip r:embed="rId7"/>
          <a:stretch>
            <a:fillRect/>
          </a:stretch>
        </p:blipFill>
        <p:spPr>
          <a:xfrm>
            <a:off x="9395435" y="3867157"/>
            <a:ext cx="1705610" cy="248285"/>
          </a:xfrm>
          <a:prstGeom prst="rect">
            <a:avLst/>
          </a:prstGeom>
        </p:spPr>
      </p:pic>
      <p:pic>
        <p:nvPicPr>
          <p:cNvPr id="6" name="Picture 5">
            <a:extLst>
              <a:ext uri="{FF2B5EF4-FFF2-40B4-BE49-F238E27FC236}">
                <a16:creationId xmlns:a16="http://schemas.microsoft.com/office/drawing/2014/main" id="{0333CFA3-6CD1-BD4B-A071-895AA4BC36A1}"/>
              </a:ext>
            </a:extLst>
          </p:cNvPr>
          <p:cNvPicPr>
            <a:picLocks noChangeAspect="1"/>
          </p:cNvPicPr>
          <p:nvPr/>
        </p:nvPicPr>
        <p:blipFill>
          <a:blip r:embed="rId8"/>
          <a:stretch>
            <a:fillRect/>
          </a:stretch>
        </p:blipFill>
        <p:spPr>
          <a:xfrm>
            <a:off x="695071" y="4323327"/>
            <a:ext cx="11118850" cy="528955"/>
          </a:xfrm>
          <a:prstGeom prst="rect">
            <a:avLst/>
          </a:prstGeom>
        </p:spPr>
      </p:pic>
      <p:sp>
        <p:nvSpPr>
          <p:cNvPr id="39" name="TextBox 38">
            <a:extLst>
              <a:ext uri="{FF2B5EF4-FFF2-40B4-BE49-F238E27FC236}">
                <a16:creationId xmlns:a16="http://schemas.microsoft.com/office/drawing/2014/main" id="{4E0EEA7A-E14B-3C4B-A0F5-D0A25459CCCE}"/>
              </a:ext>
            </a:extLst>
          </p:cNvPr>
          <p:cNvSpPr txBox="1"/>
          <p:nvPr/>
        </p:nvSpPr>
        <p:spPr>
          <a:xfrm>
            <a:off x="843364" y="3760468"/>
            <a:ext cx="7683770" cy="461665"/>
          </a:xfrm>
          <a:prstGeom prst="rect">
            <a:avLst/>
          </a:prstGeom>
          <a:noFill/>
        </p:spPr>
        <p:txBody>
          <a:bodyPr wrap="none" rtlCol="0">
            <a:spAutoFit/>
          </a:bodyPr>
          <a:lstStyle/>
          <a:p>
            <a:r>
              <a:rPr lang="en-US" sz="2400" dirty="0"/>
              <a:t>-  Previous graviton-matter amplitudes can be obtained with</a:t>
            </a:r>
          </a:p>
        </p:txBody>
      </p:sp>
      <p:sp>
        <p:nvSpPr>
          <p:cNvPr id="41" name="TextBox 40">
            <a:extLst>
              <a:ext uri="{FF2B5EF4-FFF2-40B4-BE49-F238E27FC236}">
                <a16:creationId xmlns:a16="http://schemas.microsoft.com/office/drawing/2014/main" id="{2D01E53F-6021-824C-A5F7-011B1770497E}"/>
              </a:ext>
            </a:extLst>
          </p:cNvPr>
          <p:cNvSpPr txBox="1"/>
          <p:nvPr/>
        </p:nvSpPr>
        <p:spPr>
          <a:xfrm>
            <a:off x="1236075" y="5673978"/>
            <a:ext cx="5467394" cy="461665"/>
          </a:xfrm>
          <a:prstGeom prst="rect">
            <a:avLst/>
          </a:prstGeom>
          <a:noFill/>
        </p:spPr>
        <p:txBody>
          <a:bodyPr wrap="none" rtlCol="0">
            <a:spAutoFit/>
          </a:bodyPr>
          <a:lstStyle/>
          <a:p>
            <a:r>
              <a:rPr lang="en-US" sz="2400" dirty="0">
                <a:solidFill>
                  <a:srgbClr val="4E8F00"/>
                </a:solidFill>
              </a:rPr>
              <a:t>-  Matching requires analytic continuation:</a:t>
            </a:r>
          </a:p>
        </p:txBody>
      </p:sp>
      <p:sp>
        <p:nvSpPr>
          <p:cNvPr id="49" name="TextBox 48">
            <a:extLst>
              <a:ext uri="{FF2B5EF4-FFF2-40B4-BE49-F238E27FC236}">
                <a16:creationId xmlns:a16="http://schemas.microsoft.com/office/drawing/2014/main" id="{1BA08055-DFC2-464E-BFF1-555DA93F3CAC}"/>
              </a:ext>
            </a:extLst>
          </p:cNvPr>
          <p:cNvSpPr txBox="1"/>
          <p:nvPr/>
        </p:nvSpPr>
        <p:spPr>
          <a:xfrm>
            <a:off x="1236075" y="5142005"/>
            <a:ext cx="6800708" cy="461665"/>
          </a:xfrm>
          <a:prstGeom prst="rect">
            <a:avLst/>
          </a:prstGeom>
          <a:noFill/>
        </p:spPr>
        <p:txBody>
          <a:bodyPr wrap="none" rtlCol="0">
            <a:spAutoFit/>
          </a:bodyPr>
          <a:lstStyle/>
          <a:p>
            <a:r>
              <a:rPr lang="en-US" sz="2400" dirty="0">
                <a:solidFill>
                  <a:srgbClr val="4E8F00"/>
                </a:solidFill>
              </a:rPr>
              <a:t>-  Compton amplitude = incoming vs. outgoing wave: </a:t>
            </a:r>
          </a:p>
        </p:txBody>
      </p:sp>
      <p:pic>
        <p:nvPicPr>
          <p:cNvPr id="19" name="Picture 18">
            <a:extLst>
              <a:ext uri="{FF2B5EF4-FFF2-40B4-BE49-F238E27FC236}">
                <a16:creationId xmlns:a16="http://schemas.microsoft.com/office/drawing/2014/main" id="{8C4A4090-409F-C04A-87C9-213A7D743047}"/>
              </a:ext>
            </a:extLst>
          </p:cNvPr>
          <p:cNvPicPr>
            <a:picLocks noChangeAspect="1"/>
          </p:cNvPicPr>
          <p:nvPr/>
        </p:nvPicPr>
        <p:blipFill>
          <a:blip r:embed="rId9"/>
          <a:stretch>
            <a:fillRect/>
          </a:stretch>
        </p:blipFill>
        <p:spPr>
          <a:xfrm>
            <a:off x="7970591" y="5071697"/>
            <a:ext cx="4034790" cy="571500"/>
          </a:xfrm>
          <a:prstGeom prst="rect">
            <a:avLst/>
          </a:prstGeom>
        </p:spPr>
      </p:pic>
      <p:pic>
        <p:nvPicPr>
          <p:cNvPr id="21" name="Picture 20">
            <a:extLst>
              <a:ext uri="{FF2B5EF4-FFF2-40B4-BE49-F238E27FC236}">
                <a16:creationId xmlns:a16="http://schemas.microsoft.com/office/drawing/2014/main" id="{0BC76FE3-816F-C445-B3B2-6794E385B8BA}"/>
              </a:ext>
            </a:extLst>
          </p:cNvPr>
          <p:cNvPicPr>
            <a:picLocks noChangeAspect="1"/>
          </p:cNvPicPr>
          <p:nvPr/>
        </p:nvPicPr>
        <p:blipFill>
          <a:blip r:embed="rId10"/>
          <a:stretch>
            <a:fillRect/>
          </a:stretch>
        </p:blipFill>
        <p:spPr>
          <a:xfrm>
            <a:off x="6658293" y="5785443"/>
            <a:ext cx="1219200" cy="215900"/>
          </a:xfrm>
          <a:prstGeom prst="rect">
            <a:avLst/>
          </a:prstGeom>
        </p:spPr>
      </p:pic>
      <p:sp>
        <p:nvSpPr>
          <p:cNvPr id="23" name="TextBox 22">
            <a:extLst>
              <a:ext uri="{FF2B5EF4-FFF2-40B4-BE49-F238E27FC236}">
                <a16:creationId xmlns:a16="http://schemas.microsoft.com/office/drawing/2014/main" id="{CFE8D926-FE45-3E4F-8AD4-E76A88E41D4B}"/>
              </a:ext>
            </a:extLst>
          </p:cNvPr>
          <p:cNvSpPr txBox="1"/>
          <p:nvPr/>
        </p:nvSpPr>
        <p:spPr>
          <a:xfrm>
            <a:off x="10828648" y="5596526"/>
            <a:ext cx="1432765" cy="369332"/>
          </a:xfrm>
          <a:prstGeom prst="rect">
            <a:avLst/>
          </a:prstGeom>
          <a:noFill/>
        </p:spPr>
        <p:txBody>
          <a:bodyPr wrap="none" rtlCol="0">
            <a:spAutoFit/>
          </a:bodyPr>
          <a:lstStyle/>
          <a:p>
            <a:r>
              <a:rPr lang="en-US" dirty="0" err="1">
                <a:solidFill>
                  <a:srgbClr val="FF40FF"/>
                </a:solidFill>
              </a:rPr>
              <a:t>Saketh</a:t>
            </a:r>
            <a:r>
              <a:rPr lang="en-US" dirty="0">
                <a:solidFill>
                  <a:srgbClr val="FF40FF"/>
                </a:solidFill>
              </a:rPr>
              <a:t>, Vines</a:t>
            </a:r>
          </a:p>
        </p:txBody>
      </p:sp>
      <p:sp>
        <p:nvSpPr>
          <p:cNvPr id="56" name="TextBox 55">
            <a:extLst>
              <a:ext uri="{FF2B5EF4-FFF2-40B4-BE49-F238E27FC236}">
                <a16:creationId xmlns:a16="http://schemas.microsoft.com/office/drawing/2014/main" id="{D748CCDA-D700-B742-AFDE-1C9C7C52E920}"/>
              </a:ext>
            </a:extLst>
          </p:cNvPr>
          <p:cNvSpPr txBox="1"/>
          <p:nvPr/>
        </p:nvSpPr>
        <p:spPr>
          <a:xfrm>
            <a:off x="836684" y="3096871"/>
            <a:ext cx="8528360" cy="461665"/>
          </a:xfrm>
          <a:prstGeom prst="rect">
            <a:avLst/>
          </a:prstGeom>
          <a:noFill/>
        </p:spPr>
        <p:txBody>
          <a:bodyPr wrap="none" rtlCol="0">
            <a:spAutoFit/>
          </a:bodyPr>
          <a:lstStyle/>
          <a:p>
            <a:r>
              <a:rPr lang="en-US" sz="2400" dirty="0"/>
              <a:t>-  Earlier discussions of WL theories with unconstrained spin tensor</a:t>
            </a:r>
          </a:p>
        </p:txBody>
      </p:sp>
      <p:sp>
        <p:nvSpPr>
          <p:cNvPr id="24" name="TextBox 23">
            <a:extLst>
              <a:ext uri="{FF2B5EF4-FFF2-40B4-BE49-F238E27FC236}">
                <a16:creationId xmlns:a16="http://schemas.microsoft.com/office/drawing/2014/main" id="{030ECAA9-895C-CE4D-AFE6-ECD09953E245}"/>
              </a:ext>
            </a:extLst>
          </p:cNvPr>
          <p:cNvSpPr txBox="1"/>
          <p:nvPr/>
        </p:nvSpPr>
        <p:spPr>
          <a:xfrm>
            <a:off x="9293869" y="3146798"/>
            <a:ext cx="2967544" cy="369332"/>
          </a:xfrm>
          <a:prstGeom prst="rect">
            <a:avLst/>
          </a:prstGeom>
          <a:noFill/>
        </p:spPr>
        <p:txBody>
          <a:bodyPr wrap="none" rtlCol="0">
            <a:spAutoFit/>
          </a:bodyPr>
          <a:lstStyle/>
          <a:p>
            <a:r>
              <a:rPr lang="en-US" dirty="0" err="1">
                <a:solidFill>
                  <a:srgbClr val="FF40FF"/>
                </a:solidFill>
              </a:rPr>
              <a:t>D’Ambrosi</a:t>
            </a:r>
            <a:r>
              <a:rPr lang="en-US" dirty="0">
                <a:solidFill>
                  <a:srgbClr val="FF40FF"/>
                </a:solidFill>
              </a:rPr>
              <a:t>, Kumar, van </a:t>
            </a:r>
            <a:r>
              <a:rPr lang="en-US" dirty="0" err="1">
                <a:solidFill>
                  <a:srgbClr val="FF40FF"/>
                </a:solidFill>
              </a:rPr>
              <a:t>Holten</a:t>
            </a:r>
            <a:endParaRPr lang="en-US" dirty="0">
              <a:solidFill>
                <a:srgbClr val="FF40FF"/>
              </a:solidFill>
            </a:endParaRPr>
          </a:p>
        </p:txBody>
      </p:sp>
    </p:spTree>
    <p:extLst>
      <p:ext uri="{BB962C8B-B14F-4D97-AF65-F5344CB8AC3E}">
        <p14:creationId xmlns:p14="http://schemas.microsoft.com/office/powerpoint/2010/main" val="618563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y circle with a black line&#10;&#10;Description automatically generated">
            <a:extLst>
              <a:ext uri="{FF2B5EF4-FFF2-40B4-BE49-F238E27FC236}">
                <a16:creationId xmlns:a16="http://schemas.microsoft.com/office/drawing/2014/main" id="{AE3D6250-3996-6D4D-98CD-751DFDA97EF1}"/>
              </a:ext>
            </a:extLst>
          </p:cNvPr>
          <p:cNvPicPr>
            <a:picLocks noChangeAspect="1"/>
          </p:cNvPicPr>
          <p:nvPr/>
        </p:nvPicPr>
        <p:blipFill>
          <a:blip r:embed="rId3"/>
          <a:stretch>
            <a:fillRect/>
          </a:stretch>
        </p:blipFill>
        <p:spPr>
          <a:xfrm>
            <a:off x="8334152" y="1261012"/>
            <a:ext cx="3613404" cy="1477481"/>
          </a:xfrm>
          <a:prstGeom prst="rect">
            <a:avLst/>
          </a:prstGeom>
        </p:spPr>
      </p:pic>
      <p:pic>
        <p:nvPicPr>
          <p:cNvPr id="7" name="Picture 6">
            <a:extLst>
              <a:ext uri="{FF2B5EF4-FFF2-40B4-BE49-F238E27FC236}">
                <a16:creationId xmlns:a16="http://schemas.microsoft.com/office/drawing/2014/main" id="{E58704A8-748D-2741-B10E-DEC715C56C5E}"/>
              </a:ext>
            </a:extLst>
          </p:cNvPr>
          <p:cNvPicPr>
            <a:picLocks noChangeAspect="1"/>
          </p:cNvPicPr>
          <p:nvPr/>
        </p:nvPicPr>
        <p:blipFill>
          <a:blip r:embed="rId4"/>
          <a:stretch>
            <a:fillRect/>
          </a:stretch>
        </p:blipFill>
        <p:spPr>
          <a:xfrm>
            <a:off x="1748773" y="3415671"/>
            <a:ext cx="4864100" cy="685800"/>
          </a:xfrm>
          <a:prstGeom prst="rect">
            <a:avLst/>
          </a:prstGeom>
        </p:spPr>
      </p:pic>
      <p:pic>
        <p:nvPicPr>
          <p:cNvPr id="8" name="Picture 7">
            <a:extLst>
              <a:ext uri="{FF2B5EF4-FFF2-40B4-BE49-F238E27FC236}">
                <a16:creationId xmlns:a16="http://schemas.microsoft.com/office/drawing/2014/main" id="{A58F6BB1-66E6-384B-A0F8-CBB24A4D232C}"/>
              </a:ext>
            </a:extLst>
          </p:cNvPr>
          <p:cNvPicPr>
            <a:picLocks noChangeAspect="1"/>
          </p:cNvPicPr>
          <p:nvPr/>
        </p:nvPicPr>
        <p:blipFill>
          <a:blip r:embed="rId5"/>
          <a:stretch>
            <a:fillRect/>
          </a:stretch>
        </p:blipFill>
        <p:spPr>
          <a:xfrm>
            <a:off x="7070502" y="3596640"/>
            <a:ext cx="2000250" cy="320040"/>
          </a:xfrm>
          <a:prstGeom prst="rect">
            <a:avLst/>
          </a:prstGeom>
        </p:spPr>
      </p:pic>
      <p:pic>
        <p:nvPicPr>
          <p:cNvPr id="9" name="Picture 8">
            <a:extLst>
              <a:ext uri="{FF2B5EF4-FFF2-40B4-BE49-F238E27FC236}">
                <a16:creationId xmlns:a16="http://schemas.microsoft.com/office/drawing/2014/main" id="{CE7D325D-183B-AF44-9663-DE521B6FEAE6}"/>
              </a:ext>
            </a:extLst>
          </p:cNvPr>
          <p:cNvPicPr>
            <a:picLocks noChangeAspect="1"/>
          </p:cNvPicPr>
          <p:nvPr/>
        </p:nvPicPr>
        <p:blipFill>
          <a:blip r:embed="rId6"/>
          <a:stretch>
            <a:fillRect/>
          </a:stretch>
        </p:blipFill>
        <p:spPr>
          <a:xfrm>
            <a:off x="9346734" y="3499485"/>
            <a:ext cx="2766060" cy="514350"/>
          </a:xfrm>
          <a:prstGeom prst="rect">
            <a:avLst/>
          </a:prstGeom>
        </p:spPr>
      </p:pic>
      <p:pic>
        <p:nvPicPr>
          <p:cNvPr id="18" name="Picture 17">
            <a:extLst>
              <a:ext uri="{FF2B5EF4-FFF2-40B4-BE49-F238E27FC236}">
                <a16:creationId xmlns:a16="http://schemas.microsoft.com/office/drawing/2014/main" id="{B599FF37-3221-104A-AD1F-CB87085C7D3E}"/>
              </a:ext>
            </a:extLst>
          </p:cNvPr>
          <p:cNvPicPr>
            <a:picLocks noChangeAspect="1"/>
          </p:cNvPicPr>
          <p:nvPr/>
        </p:nvPicPr>
        <p:blipFill>
          <a:blip r:embed="rId7"/>
          <a:stretch>
            <a:fillRect/>
          </a:stretch>
        </p:blipFill>
        <p:spPr>
          <a:xfrm>
            <a:off x="2979398" y="4320688"/>
            <a:ext cx="3225800" cy="584200"/>
          </a:xfrm>
          <a:prstGeom prst="rect">
            <a:avLst/>
          </a:prstGeom>
        </p:spPr>
      </p:pic>
      <p:pic>
        <p:nvPicPr>
          <p:cNvPr id="19" name="Picture 18">
            <a:extLst>
              <a:ext uri="{FF2B5EF4-FFF2-40B4-BE49-F238E27FC236}">
                <a16:creationId xmlns:a16="http://schemas.microsoft.com/office/drawing/2014/main" id="{5B4D4E6F-3F27-DB4A-BADF-8C8FC9EA0F8A}"/>
              </a:ext>
            </a:extLst>
          </p:cNvPr>
          <p:cNvPicPr>
            <a:picLocks noChangeAspect="1"/>
          </p:cNvPicPr>
          <p:nvPr/>
        </p:nvPicPr>
        <p:blipFill>
          <a:blip r:embed="rId8"/>
          <a:stretch>
            <a:fillRect/>
          </a:stretch>
        </p:blipFill>
        <p:spPr>
          <a:xfrm>
            <a:off x="6901030" y="4320688"/>
            <a:ext cx="1993900" cy="584200"/>
          </a:xfrm>
          <a:prstGeom prst="rect">
            <a:avLst/>
          </a:prstGeom>
        </p:spPr>
      </p:pic>
      <p:sp>
        <p:nvSpPr>
          <p:cNvPr id="22" name="TextBox 21">
            <a:extLst>
              <a:ext uri="{FF2B5EF4-FFF2-40B4-BE49-F238E27FC236}">
                <a16:creationId xmlns:a16="http://schemas.microsoft.com/office/drawing/2014/main" id="{CF94739C-76F0-DE49-B154-67C9004F3855}"/>
              </a:ext>
            </a:extLst>
          </p:cNvPr>
          <p:cNvSpPr txBox="1"/>
          <p:nvPr/>
        </p:nvSpPr>
        <p:spPr>
          <a:xfrm>
            <a:off x="643873" y="317442"/>
            <a:ext cx="1471878" cy="461665"/>
          </a:xfrm>
          <a:prstGeom prst="rect">
            <a:avLst/>
          </a:prstGeom>
          <a:noFill/>
        </p:spPr>
        <p:txBody>
          <a:bodyPr wrap="none" rtlCol="0">
            <a:spAutoFit/>
          </a:bodyPr>
          <a:lstStyle/>
          <a:p>
            <a:r>
              <a:rPr lang="en-US" sz="2400" dirty="0">
                <a:solidFill>
                  <a:srgbClr val="C00000"/>
                </a:solidFill>
              </a:rPr>
              <a:t>So… K is… </a:t>
            </a:r>
          </a:p>
        </p:txBody>
      </p:sp>
      <p:sp>
        <p:nvSpPr>
          <p:cNvPr id="23" name="TextBox 22">
            <a:extLst>
              <a:ext uri="{FF2B5EF4-FFF2-40B4-BE49-F238E27FC236}">
                <a16:creationId xmlns:a16="http://schemas.microsoft.com/office/drawing/2014/main" id="{99035947-83F5-5441-B904-EF9745D3DAA8}"/>
              </a:ext>
            </a:extLst>
          </p:cNvPr>
          <p:cNvSpPr txBox="1"/>
          <p:nvPr/>
        </p:nvSpPr>
        <p:spPr>
          <a:xfrm>
            <a:off x="880266" y="1018494"/>
            <a:ext cx="10686452" cy="461665"/>
          </a:xfrm>
          <a:prstGeom prst="rect">
            <a:avLst/>
          </a:prstGeom>
          <a:noFill/>
        </p:spPr>
        <p:txBody>
          <a:bodyPr wrap="none" rtlCol="0">
            <a:spAutoFit/>
          </a:bodyPr>
          <a:lstStyle/>
          <a:p>
            <a:r>
              <a:rPr lang="en-US" sz="2400" dirty="0">
                <a:solidFill>
                  <a:srgbClr val="0432FF"/>
                </a:solidFill>
              </a:rPr>
              <a:t>- A light/gapless conservative degree of freedom that characterizes asymptotic states</a:t>
            </a:r>
          </a:p>
        </p:txBody>
      </p:sp>
      <p:sp>
        <p:nvSpPr>
          <p:cNvPr id="24" name="TextBox 23">
            <a:extLst>
              <a:ext uri="{FF2B5EF4-FFF2-40B4-BE49-F238E27FC236}">
                <a16:creationId xmlns:a16="http://schemas.microsoft.com/office/drawing/2014/main" id="{08AB5012-972C-B947-915C-3FDFE0142941}"/>
              </a:ext>
            </a:extLst>
          </p:cNvPr>
          <p:cNvSpPr txBox="1"/>
          <p:nvPr/>
        </p:nvSpPr>
        <p:spPr>
          <a:xfrm>
            <a:off x="880266" y="2198795"/>
            <a:ext cx="5019964" cy="461665"/>
          </a:xfrm>
          <a:prstGeom prst="rect">
            <a:avLst/>
          </a:prstGeom>
          <a:noFill/>
        </p:spPr>
        <p:txBody>
          <a:bodyPr wrap="none" rtlCol="0">
            <a:spAutoFit/>
          </a:bodyPr>
          <a:lstStyle/>
          <a:p>
            <a:r>
              <a:rPr lang="en-US" sz="2400" dirty="0">
                <a:solidFill>
                  <a:srgbClr val="0432FF"/>
                </a:solidFill>
              </a:rPr>
              <a:t>- Describing change of spin magnitude </a:t>
            </a:r>
          </a:p>
        </p:txBody>
      </p:sp>
      <p:sp>
        <p:nvSpPr>
          <p:cNvPr id="25" name="TextBox 24">
            <a:extLst>
              <a:ext uri="{FF2B5EF4-FFF2-40B4-BE49-F238E27FC236}">
                <a16:creationId xmlns:a16="http://schemas.microsoft.com/office/drawing/2014/main" id="{A1699658-F292-4D48-B558-75A6D91ED3C3}"/>
              </a:ext>
            </a:extLst>
          </p:cNvPr>
          <p:cNvSpPr txBox="1"/>
          <p:nvPr/>
        </p:nvSpPr>
        <p:spPr>
          <a:xfrm>
            <a:off x="880266" y="1608644"/>
            <a:ext cx="4198265" cy="461665"/>
          </a:xfrm>
          <a:prstGeom prst="rect">
            <a:avLst/>
          </a:prstGeom>
          <a:noFill/>
        </p:spPr>
        <p:txBody>
          <a:bodyPr wrap="none" rtlCol="0">
            <a:spAutoFit/>
          </a:bodyPr>
          <a:lstStyle/>
          <a:p>
            <a:r>
              <a:rPr lang="en-US" sz="2400" dirty="0">
                <a:solidFill>
                  <a:srgbClr val="002060"/>
                </a:solidFill>
              </a:rPr>
              <a:t>- Required by Lorentz invariance</a:t>
            </a:r>
          </a:p>
        </p:txBody>
      </p:sp>
      <p:sp>
        <p:nvSpPr>
          <p:cNvPr id="26" name="TextBox 25">
            <a:extLst>
              <a:ext uri="{FF2B5EF4-FFF2-40B4-BE49-F238E27FC236}">
                <a16:creationId xmlns:a16="http://schemas.microsoft.com/office/drawing/2014/main" id="{DCF05A98-4D4C-7747-8BEB-3DB73C51A987}"/>
              </a:ext>
            </a:extLst>
          </p:cNvPr>
          <p:cNvSpPr txBox="1"/>
          <p:nvPr/>
        </p:nvSpPr>
        <p:spPr>
          <a:xfrm>
            <a:off x="880266" y="2788945"/>
            <a:ext cx="9769149" cy="461665"/>
          </a:xfrm>
          <a:prstGeom prst="rect">
            <a:avLst/>
          </a:prstGeom>
          <a:noFill/>
        </p:spPr>
        <p:txBody>
          <a:bodyPr wrap="none" rtlCol="0">
            <a:spAutoFit/>
          </a:bodyPr>
          <a:lstStyle/>
          <a:p>
            <a:r>
              <a:rPr lang="en-US" sz="2400" dirty="0">
                <a:solidFill>
                  <a:srgbClr val="002060"/>
                </a:solidFill>
              </a:rPr>
              <a:t>- Can be interpreted as dynamical multipole moments with specific dynamics</a:t>
            </a:r>
          </a:p>
        </p:txBody>
      </p:sp>
      <p:sp>
        <p:nvSpPr>
          <p:cNvPr id="27" name="TextBox 26">
            <a:extLst>
              <a:ext uri="{FF2B5EF4-FFF2-40B4-BE49-F238E27FC236}">
                <a16:creationId xmlns:a16="http://schemas.microsoft.com/office/drawing/2014/main" id="{0E566D0F-E22D-9D4F-BD86-521D4D68E67E}"/>
              </a:ext>
            </a:extLst>
          </p:cNvPr>
          <p:cNvSpPr txBox="1"/>
          <p:nvPr/>
        </p:nvSpPr>
        <p:spPr>
          <a:xfrm>
            <a:off x="859042" y="5175014"/>
            <a:ext cx="8438977" cy="461665"/>
          </a:xfrm>
          <a:prstGeom prst="rect">
            <a:avLst/>
          </a:prstGeom>
          <a:noFill/>
        </p:spPr>
        <p:txBody>
          <a:bodyPr wrap="none" rtlCol="0">
            <a:spAutoFit/>
          </a:bodyPr>
          <a:lstStyle/>
          <a:p>
            <a:r>
              <a:rPr lang="en-US" sz="2400" dirty="0">
                <a:solidFill>
                  <a:srgbClr val="0432FF"/>
                </a:solidFill>
              </a:rPr>
              <a:t>- It is part of the stress tensor, so it can source a space-time metric </a:t>
            </a:r>
          </a:p>
        </p:txBody>
      </p:sp>
      <p:sp>
        <p:nvSpPr>
          <p:cNvPr id="28" name="TextBox 27">
            <a:extLst>
              <a:ext uri="{FF2B5EF4-FFF2-40B4-BE49-F238E27FC236}">
                <a16:creationId xmlns:a16="http://schemas.microsoft.com/office/drawing/2014/main" id="{6022A011-F276-3C4A-B578-8A225CDBD6EE}"/>
              </a:ext>
            </a:extLst>
          </p:cNvPr>
          <p:cNvSpPr txBox="1"/>
          <p:nvPr/>
        </p:nvSpPr>
        <p:spPr>
          <a:xfrm>
            <a:off x="1597032" y="5839506"/>
            <a:ext cx="8606395" cy="461665"/>
          </a:xfrm>
          <a:prstGeom prst="rect">
            <a:avLst/>
          </a:prstGeom>
          <a:noFill/>
        </p:spPr>
        <p:txBody>
          <a:bodyPr wrap="none" rtlCol="0">
            <a:spAutoFit/>
          </a:bodyPr>
          <a:lstStyle/>
          <a:p>
            <a:r>
              <a:rPr lang="en-US" sz="2400" dirty="0">
                <a:solidFill>
                  <a:srgbClr val="C00000"/>
                </a:solidFill>
              </a:rPr>
              <a:t>Is there anything in the theoretical universe carrying  such </a:t>
            </a:r>
            <a:r>
              <a:rPr lang="en-US" sz="2400" dirty="0" err="1">
                <a:solidFill>
                  <a:srgbClr val="C00000"/>
                </a:solidFill>
              </a:rPr>
              <a:t>d.o.f</a:t>
            </a:r>
            <a:r>
              <a:rPr lang="en-US" sz="2400" dirty="0">
                <a:solidFill>
                  <a:srgbClr val="C00000"/>
                </a:solidFill>
              </a:rPr>
              <a:t>.-s?</a:t>
            </a:r>
          </a:p>
        </p:txBody>
      </p:sp>
      <p:pic>
        <p:nvPicPr>
          <p:cNvPr id="30" name="Picture 29">
            <a:extLst>
              <a:ext uri="{FF2B5EF4-FFF2-40B4-BE49-F238E27FC236}">
                <a16:creationId xmlns:a16="http://schemas.microsoft.com/office/drawing/2014/main" id="{248C11C2-3C00-2449-B57E-C080BA0B5D56}"/>
              </a:ext>
            </a:extLst>
          </p:cNvPr>
          <p:cNvPicPr>
            <a:picLocks noChangeAspect="1"/>
          </p:cNvPicPr>
          <p:nvPr/>
        </p:nvPicPr>
        <p:blipFill>
          <a:blip r:embed="rId9"/>
          <a:stretch>
            <a:fillRect/>
          </a:stretch>
        </p:blipFill>
        <p:spPr>
          <a:xfrm>
            <a:off x="7603902" y="2307419"/>
            <a:ext cx="1460500" cy="292100"/>
          </a:xfrm>
          <a:prstGeom prst="rect">
            <a:avLst/>
          </a:prstGeom>
        </p:spPr>
      </p:pic>
      <p:pic>
        <p:nvPicPr>
          <p:cNvPr id="31" name="Picture 30">
            <a:extLst>
              <a:ext uri="{FF2B5EF4-FFF2-40B4-BE49-F238E27FC236}">
                <a16:creationId xmlns:a16="http://schemas.microsoft.com/office/drawing/2014/main" id="{6382D6C1-0326-E04C-9DF9-4C0BDBAF941F}"/>
              </a:ext>
            </a:extLst>
          </p:cNvPr>
          <p:cNvPicPr>
            <a:picLocks noChangeAspect="1"/>
          </p:cNvPicPr>
          <p:nvPr/>
        </p:nvPicPr>
        <p:blipFill>
          <a:blip r:embed="rId10"/>
          <a:stretch>
            <a:fillRect/>
          </a:stretch>
        </p:blipFill>
        <p:spPr>
          <a:xfrm>
            <a:off x="5876273" y="2307419"/>
            <a:ext cx="1473200" cy="292100"/>
          </a:xfrm>
          <a:prstGeom prst="rect">
            <a:avLst/>
          </a:prstGeom>
        </p:spPr>
      </p:pic>
      <p:sp>
        <p:nvSpPr>
          <p:cNvPr id="32" name="TextBox 31">
            <a:extLst>
              <a:ext uri="{FF2B5EF4-FFF2-40B4-BE49-F238E27FC236}">
                <a16:creationId xmlns:a16="http://schemas.microsoft.com/office/drawing/2014/main" id="{984CB349-77C4-5242-9701-D384B15E5B47}"/>
              </a:ext>
            </a:extLst>
          </p:cNvPr>
          <p:cNvSpPr txBox="1"/>
          <p:nvPr/>
        </p:nvSpPr>
        <p:spPr>
          <a:xfrm>
            <a:off x="6223492" y="326518"/>
            <a:ext cx="6031588" cy="369332"/>
          </a:xfrm>
          <a:prstGeom prst="rect">
            <a:avLst/>
          </a:prstGeom>
          <a:noFill/>
        </p:spPr>
        <p:txBody>
          <a:bodyPr wrap="none" rtlCol="0">
            <a:spAutoFit/>
          </a:bodyPr>
          <a:lstStyle/>
          <a:p>
            <a:r>
              <a:rPr lang="en-US" dirty="0" err="1">
                <a:solidFill>
                  <a:srgbClr val="FF40FF"/>
                </a:solidFill>
              </a:rPr>
              <a:t>Alaverdian</a:t>
            </a:r>
            <a:r>
              <a:rPr lang="en-US" dirty="0">
                <a:solidFill>
                  <a:srgbClr val="FF40FF"/>
                </a:solidFill>
              </a:rPr>
              <a:t>, Bern, </a:t>
            </a:r>
            <a:r>
              <a:rPr lang="en-US" dirty="0" err="1">
                <a:solidFill>
                  <a:srgbClr val="FF40FF"/>
                </a:solidFill>
              </a:rPr>
              <a:t>Kosmopoulos</a:t>
            </a:r>
            <a:r>
              <a:rPr lang="en-US" dirty="0">
                <a:solidFill>
                  <a:srgbClr val="FF40FF"/>
                </a:solidFill>
              </a:rPr>
              <a:t>, Luna, RR, </a:t>
            </a:r>
            <a:r>
              <a:rPr lang="en-US" dirty="0" err="1">
                <a:solidFill>
                  <a:srgbClr val="FF40FF"/>
                </a:solidFill>
              </a:rPr>
              <a:t>Scheopner</a:t>
            </a:r>
            <a:r>
              <a:rPr lang="en-US" dirty="0">
                <a:solidFill>
                  <a:srgbClr val="FF40FF"/>
                </a:solidFill>
              </a:rPr>
              <a:t>, RR, Teng</a:t>
            </a:r>
          </a:p>
        </p:txBody>
      </p:sp>
    </p:spTree>
    <p:extLst>
      <p:ext uri="{BB962C8B-B14F-4D97-AF65-F5344CB8AC3E}">
        <p14:creationId xmlns:p14="http://schemas.microsoft.com/office/powerpoint/2010/main" val="240726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19506-E0D5-4D42-B004-C8D3E8418888}"/>
              </a:ext>
            </a:extLst>
          </p:cNvPr>
          <p:cNvSpPr txBox="1"/>
          <p:nvPr/>
        </p:nvSpPr>
        <p:spPr>
          <a:xfrm>
            <a:off x="593124" y="638768"/>
            <a:ext cx="10361170" cy="461665"/>
          </a:xfrm>
          <a:prstGeom prst="rect">
            <a:avLst/>
          </a:prstGeom>
          <a:noFill/>
        </p:spPr>
        <p:txBody>
          <a:bodyPr wrap="none" rtlCol="0">
            <a:spAutoFit/>
          </a:bodyPr>
          <a:lstStyle/>
          <a:p>
            <a:r>
              <a:rPr lang="en-US" sz="2400" dirty="0">
                <a:solidFill>
                  <a:srgbClr val="C00000"/>
                </a:solidFill>
              </a:rPr>
              <a:t>More amplitudes  –  probe HS particles by scattering spinless particles off of them</a:t>
            </a:r>
          </a:p>
        </p:txBody>
      </p:sp>
      <p:sp>
        <p:nvSpPr>
          <p:cNvPr id="31" name="TextBox 30">
            <a:extLst>
              <a:ext uri="{FF2B5EF4-FFF2-40B4-BE49-F238E27FC236}">
                <a16:creationId xmlns:a16="http://schemas.microsoft.com/office/drawing/2014/main" id="{6FC29E8E-B94F-CE43-8907-3B0BD97BB8A6}"/>
              </a:ext>
            </a:extLst>
          </p:cNvPr>
          <p:cNvSpPr txBox="1"/>
          <p:nvPr/>
        </p:nvSpPr>
        <p:spPr>
          <a:xfrm>
            <a:off x="1479311" y="1487454"/>
            <a:ext cx="5267339" cy="461665"/>
          </a:xfrm>
          <a:prstGeom prst="rect">
            <a:avLst/>
          </a:prstGeom>
          <a:noFill/>
        </p:spPr>
        <p:txBody>
          <a:bodyPr wrap="none" rtlCol="0">
            <a:spAutoFit/>
          </a:bodyPr>
          <a:lstStyle/>
          <a:p>
            <a:r>
              <a:rPr lang="en-US" sz="2400" dirty="0"/>
              <a:t>-  More physical than 3-point amplitudes</a:t>
            </a:r>
          </a:p>
        </p:txBody>
      </p:sp>
      <p:grpSp>
        <p:nvGrpSpPr>
          <p:cNvPr id="3" name="Group 2">
            <a:extLst>
              <a:ext uri="{FF2B5EF4-FFF2-40B4-BE49-F238E27FC236}">
                <a16:creationId xmlns:a16="http://schemas.microsoft.com/office/drawing/2014/main" id="{81B85C1A-7F99-B042-816A-6A0D873496CA}"/>
              </a:ext>
            </a:extLst>
          </p:cNvPr>
          <p:cNvGrpSpPr/>
          <p:nvPr/>
        </p:nvGrpSpPr>
        <p:grpSpPr>
          <a:xfrm>
            <a:off x="8817891" y="1494838"/>
            <a:ext cx="3211943" cy="1280687"/>
            <a:chOff x="8683779" y="1301634"/>
            <a:chExt cx="3211943" cy="1280687"/>
          </a:xfrm>
        </p:grpSpPr>
        <p:grpSp>
          <p:nvGrpSpPr>
            <p:cNvPr id="24" name="Group 23">
              <a:extLst>
                <a:ext uri="{FF2B5EF4-FFF2-40B4-BE49-F238E27FC236}">
                  <a16:creationId xmlns:a16="http://schemas.microsoft.com/office/drawing/2014/main" id="{608E9B96-B8EB-5440-8DFE-BCA3B955CABF}"/>
                </a:ext>
              </a:extLst>
            </p:cNvPr>
            <p:cNvGrpSpPr/>
            <p:nvPr/>
          </p:nvGrpSpPr>
          <p:grpSpPr>
            <a:xfrm>
              <a:off x="8683779" y="1566321"/>
              <a:ext cx="1635760" cy="1016000"/>
              <a:chOff x="4398576" y="2721149"/>
              <a:chExt cx="1635760" cy="1016000"/>
            </a:xfrm>
          </p:grpSpPr>
          <p:pic>
            <p:nvPicPr>
              <p:cNvPr id="9" name="Picture 8">
                <a:extLst>
                  <a:ext uri="{FF2B5EF4-FFF2-40B4-BE49-F238E27FC236}">
                    <a16:creationId xmlns:a16="http://schemas.microsoft.com/office/drawing/2014/main" id="{762295EC-1BC5-764B-8F40-C8E8E3FE78E2}"/>
                  </a:ext>
                </a:extLst>
              </p:cNvPr>
              <p:cNvPicPr>
                <a:picLocks noChangeAspect="1"/>
              </p:cNvPicPr>
              <p:nvPr/>
            </p:nvPicPr>
            <p:blipFill>
              <a:blip r:embed="rId3"/>
              <a:stretch>
                <a:fillRect/>
              </a:stretch>
            </p:blipFill>
            <p:spPr>
              <a:xfrm>
                <a:off x="4398576" y="2721149"/>
                <a:ext cx="1635760" cy="1016000"/>
              </a:xfrm>
              <a:prstGeom prst="rect">
                <a:avLst/>
              </a:prstGeom>
            </p:spPr>
          </p:pic>
          <p:cxnSp>
            <p:nvCxnSpPr>
              <p:cNvPr id="6" name="Straight Connector 5">
                <a:extLst>
                  <a:ext uri="{FF2B5EF4-FFF2-40B4-BE49-F238E27FC236}">
                    <a16:creationId xmlns:a16="http://schemas.microsoft.com/office/drawing/2014/main" id="{BDBCB428-64AC-AF4E-8790-EBDA0D69186F}"/>
                  </a:ext>
                </a:extLst>
              </p:cNvPr>
              <p:cNvCxnSpPr>
                <a:cxnSpLocks/>
              </p:cNvCxnSpPr>
              <p:nvPr/>
            </p:nvCxnSpPr>
            <p:spPr>
              <a:xfrm>
                <a:off x="4501544" y="2755555"/>
                <a:ext cx="145865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341A44A6-96B0-5F47-B3CD-BC85F0D7119F}"/>
                </a:ext>
              </a:extLst>
            </p:cNvPr>
            <p:cNvSpPr txBox="1"/>
            <p:nvPr/>
          </p:nvSpPr>
          <p:spPr>
            <a:xfrm>
              <a:off x="9635680" y="1932214"/>
              <a:ext cx="2260042" cy="369332"/>
            </a:xfrm>
            <a:prstGeom prst="rect">
              <a:avLst/>
            </a:prstGeom>
            <a:noFill/>
          </p:spPr>
          <p:txBody>
            <a:bodyPr wrap="none" rtlCol="0">
              <a:spAutoFit/>
            </a:bodyPr>
            <a:lstStyle/>
            <a:p>
              <a:r>
                <a:rPr lang="en-US" dirty="0">
                  <a:solidFill>
                    <a:srgbClr val="7030A0"/>
                  </a:solidFill>
                </a:rPr>
                <a:t>EFT 3-point amplitude</a:t>
              </a:r>
            </a:p>
          </p:txBody>
        </p:sp>
        <p:pic>
          <p:nvPicPr>
            <p:cNvPr id="37" name="Picture 36">
              <a:extLst>
                <a:ext uri="{FF2B5EF4-FFF2-40B4-BE49-F238E27FC236}">
                  <a16:creationId xmlns:a16="http://schemas.microsoft.com/office/drawing/2014/main" id="{43DB590E-4279-D44B-B23B-F992AE8E77E0}"/>
                </a:ext>
              </a:extLst>
            </p:cNvPr>
            <p:cNvPicPr>
              <a:picLocks noChangeAspect="1"/>
            </p:cNvPicPr>
            <p:nvPr/>
          </p:nvPicPr>
          <p:blipFill>
            <a:blip r:embed="rId4"/>
            <a:stretch>
              <a:fillRect/>
            </a:stretch>
          </p:blipFill>
          <p:spPr>
            <a:xfrm>
              <a:off x="9129472" y="1301634"/>
              <a:ext cx="1397000" cy="266700"/>
            </a:xfrm>
            <a:prstGeom prst="rect">
              <a:avLst/>
            </a:prstGeom>
          </p:spPr>
        </p:pic>
      </p:grpSp>
      <p:sp>
        <p:nvSpPr>
          <p:cNvPr id="38" name="TextBox 37">
            <a:extLst>
              <a:ext uri="{FF2B5EF4-FFF2-40B4-BE49-F238E27FC236}">
                <a16:creationId xmlns:a16="http://schemas.microsoft.com/office/drawing/2014/main" id="{0D9F3E15-E3B5-2140-A307-14533825CD4D}"/>
              </a:ext>
            </a:extLst>
          </p:cNvPr>
          <p:cNvSpPr txBox="1"/>
          <p:nvPr/>
        </p:nvSpPr>
        <p:spPr>
          <a:xfrm>
            <a:off x="1479311" y="2284531"/>
            <a:ext cx="6831486" cy="461665"/>
          </a:xfrm>
          <a:prstGeom prst="rect">
            <a:avLst/>
          </a:prstGeom>
          <a:noFill/>
        </p:spPr>
        <p:txBody>
          <a:bodyPr wrap="none" rtlCol="0">
            <a:spAutoFit/>
          </a:bodyPr>
          <a:lstStyle/>
          <a:p>
            <a:r>
              <a:rPr lang="en-US" sz="2400" dirty="0"/>
              <a:t>-  Systematic extension to higher orders (if necessary)</a:t>
            </a:r>
          </a:p>
        </p:txBody>
      </p:sp>
      <p:pic>
        <p:nvPicPr>
          <p:cNvPr id="39" name="Picture 38">
            <a:extLst>
              <a:ext uri="{FF2B5EF4-FFF2-40B4-BE49-F238E27FC236}">
                <a16:creationId xmlns:a16="http://schemas.microsoft.com/office/drawing/2014/main" id="{B13D6B35-6EF9-694F-8701-41A4DBC51D39}"/>
              </a:ext>
            </a:extLst>
          </p:cNvPr>
          <p:cNvPicPr>
            <a:picLocks noChangeAspect="1"/>
          </p:cNvPicPr>
          <p:nvPr/>
        </p:nvPicPr>
        <p:blipFill>
          <a:blip r:embed="rId5"/>
          <a:stretch>
            <a:fillRect/>
          </a:stretch>
        </p:blipFill>
        <p:spPr>
          <a:xfrm>
            <a:off x="1113614" y="4082596"/>
            <a:ext cx="8737600" cy="342900"/>
          </a:xfrm>
          <a:prstGeom prst="rect">
            <a:avLst/>
          </a:prstGeom>
        </p:spPr>
      </p:pic>
      <p:pic>
        <p:nvPicPr>
          <p:cNvPr id="40" name="Picture 39">
            <a:extLst>
              <a:ext uri="{FF2B5EF4-FFF2-40B4-BE49-F238E27FC236}">
                <a16:creationId xmlns:a16="http://schemas.microsoft.com/office/drawing/2014/main" id="{76C44332-4A50-0649-956B-879C6B1DBB27}"/>
              </a:ext>
            </a:extLst>
          </p:cNvPr>
          <p:cNvPicPr>
            <a:picLocks noChangeAspect="1"/>
          </p:cNvPicPr>
          <p:nvPr/>
        </p:nvPicPr>
        <p:blipFill>
          <a:blip r:embed="rId6"/>
          <a:stretch>
            <a:fillRect/>
          </a:stretch>
        </p:blipFill>
        <p:spPr>
          <a:xfrm>
            <a:off x="2884099" y="4683247"/>
            <a:ext cx="7708900" cy="330200"/>
          </a:xfrm>
          <a:prstGeom prst="rect">
            <a:avLst/>
          </a:prstGeom>
        </p:spPr>
      </p:pic>
      <p:pic>
        <p:nvPicPr>
          <p:cNvPr id="41" name="Picture 40">
            <a:extLst>
              <a:ext uri="{FF2B5EF4-FFF2-40B4-BE49-F238E27FC236}">
                <a16:creationId xmlns:a16="http://schemas.microsoft.com/office/drawing/2014/main" id="{AA8419F4-6090-D046-8165-3CE201666E2D}"/>
              </a:ext>
            </a:extLst>
          </p:cNvPr>
          <p:cNvPicPr>
            <a:picLocks noChangeAspect="1"/>
          </p:cNvPicPr>
          <p:nvPr/>
        </p:nvPicPr>
        <p:blipFill>
          <a:blip r:embed="rId7"/>
          <a:stretch>
            <a:fillRect/>
          </a:stretch>
        </p:blipFill>
        <p:spPr>
          <a:xfrm>
            <a:off x="2884099" y="5273541"/>
            <a:ext cx="7708900" cy="304800"/>
          </a:xfrm>
          <a:prstGeom prst="rect">
            <a:avLst/>
          </a:prstGeom>
        </p:spPr>
      </p:pic>
      <p:pic>
        <p:nvPicPr>
          <p:cNvPr id="42" name="Picture 41">
            <a:extLst>
              <a:ext uri="{FF2B5EF4-FFF2-40B4-BE49-F238E27FC236}">
                <a16:creationId xmlns:a16="http://schemas.microsoft.com/office/drawing/2014/main" id="{FF0C9E6A-3847-494F-A8D5-8C499CE7CB5E}"/>
              </a:ext>
            </a:extLst>
          </p:cNvPr>
          <p:cNvPicPr>
            <a:picLocks noChangeAspect="1"/>
          </p:cNvPicPr>
          <p:nvPr/>
        </p:nvPicPr>
        <p:blipFill>
          <a:blip r:embed="rId8"/>
          <a:stretch>
            <a:fillRect/>
          </a:stretch>
        </p:blipFill>
        <p:spPr>
          <a:xfrm>
            <a:off x="2884099" y="5844613"/>
            <a:ext cx="6311900" cy="330200"/>
          </a:xfrm>
          <a:prstGeom prst="rect">
            <a:avLst/>
          </a:prstGeom>
        </p:spPr>
      </p:pic>
      <p:sp>
        <p:nvSpPr>
          <p:cNvPr id="43" name="TextBox 42">
            <a:extLst>
              <a:ext uri="{FF2B5EF4-FFF2-40B4-BE49-F238E27FC236}">
                <a16:creationId xmlns:a16="http://schemas.microsoft.com/office/drawing/2014/main" id="{5986CC21-ABB1-7846-9C8B-9494E7A8B16E}"/>
              </a:ext>
            </a:extLst>
          </p:cNvPr>
          <p:cNvSpPr txBox="1"/>
          <p:nvPr/>
        </p:nvSpPr>
        <p:spPr>
          <a:xfrm>
            <a:off x="593124" y="3391287"/>
            <a:ext cx="5443157" cy="461665"/>
          </a:xfrm>
          <a:prstGeom prst="rect">
            <a:avLst/>
          </a:prstGeom>
          <a:noFill/>
        </p:spPr>
        <p:txBody>
          <a:bodyPr wrap="none" rtlCol="0">
            <a:spAutoFit/>
          </a:bodyPr>
          <a:lstStyle/>
          <a:p>
            <a:r>
              <a:rPr lang="en-US" sz="2400" dirty="0"/>
              <a:t>General structure of the             amplitude:</a:t>
            </a:r>
          </a:p>
        </p:txBody>
      </p:sp>
      <p:pic>
        <p:nvPicPr>
          <p:cNvPr id="44" name="Picture 43">
            <a:extLst>
              <a:ext uri="{FF2B5EF4-FFF2-40B4-BE49-F238E27FC236}">
                <a16:creationId xmlns:a16="http://schemas.microsoft.com/office/drawing/2014/main" id="{4C3CB901-B513-1E45-B474-9B5F7ABFAF72}"/>
              </a:ext>
            </a:extLst>
          </p:cNvPr>
          <p:cNvPicPr>
            <a:picLocks noChangeAspect="1"/>
          </p:cNvPicPr>
          <p:nvPr/>
        </p:nvPicPr>
        <p:blipFill>
          <a:blip r:embed="rId9"/>
          <a:stretch>
            <a:fillRect/>
          </a:stretch>
        </p:blipFill>
        <p:spPr>
          <a:xfrm>
            <a:off x="3752145" y="3524575"/>
            <a:ext cx="698500" cy="203200"/>
          </a:xfrm>
          <a:prstGeom prst="rect">
            <a:avLst/>
          </a:prstGeom>
        </p:spPr>
      </p:pic>
      <p:sp>
        <p:nvSpPr>
          <p:cNvPr id="4" name="Oval 3">
            <a:extLst>
              <a:ext uri="{FF2B5EF4-FFF2-40B4-BE49-F238E27FC236}">
                <a16:creationId xmlns:a16="http://schemas.microsoft.com/office/drawing/2014/main" id="{355CD0EF-71BF-EB4B-B0C9-A8CE5D7BD53F}"/>
              </a:ext>
            </a:extLst>
          </p:cNvPr>
          <p:cNvSpPr/>
          <p:nvPr/>
        </p:nvSpPr>
        <p:spPr>
          <a:xfrm>
            <a:off x="9558744" y="1706924"/>
            <a:ext cx="182880" cy="1828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047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CB4DF3-4B18-EA41-8F96-75EAFA0B2D57}"/>
              </a:ext>
            </a:extLst>
          </p:cNvPr>
          <p:cNvSpPr txBox="1"/>
          <p:nvPr/>
        </p:nvSpPr>
        <p:spPr>
          <a:xfrm>
            <a:off x="362329" y="294641"/>
            <a:ext cx="9192709" cy="461665"/>
          </a:xfrm>
          <a:prstGeom prst="rect">
            <a:avLst/>
          </a:prstGeom>
          <a:noFill/>
        </p:spPr>
        <p:txBody>
          <a:bodyPr wrap="none" rtlCol="0">
            <a:spAutoFit/>
          </a:bodyPr>
          <a:lstStyle/>
          <a:p>
            <a:r>
              <a:rPr lang="en-US" sz="2400" dirty="0">
                <a:solidFill>
                  <a:srgbClr val="C00000"/>
                </a:solidFill>
              </a:rPr>
              <a:t>Certain black holes exhibit </a:t>
            </a:r>
            <a:r>
              <a:rPr lang="en-US" sz="2400" i="1" dirty="0">
                <a:solidFill>
                  <a:srgbClr val="C00000"/>
                </a:solidFill>
              </a:rPr>
              <a:t>    </a:t>
            </a:r>
            <a:r>
              <a:rPr lang="en-US" sz="2400" dirty="0">
                <a:solidFill>
                  <a:srgbClr val="C00000"/>
                </a:solidFill>
              </a:rPr>
              <a:t>; e.g. EFT for the Rasheed-Larsen black hole</a:t>
            </a:r>
          </a:p>
        </p:txBody>
      </p:sp>
      <p:sp>
        <p:nvSpPr>
          <p:cNvPr id="6" name="TextBox 5">
            <a:extLst>
              <a:ext uri="{FF2B5EF4-FFF2-40B4-BE49-F238E27FC236}">
                <a16:creationId xmlns:a16="http://schemas.microsoft.com/office/drawing/2014/main" id="{E9BA7D6B-0217-0241-ADDD-55B8A6501631}"/>
              </a:ext>
            </a:extLst>
          </p:cNvPr>
          <p:cNvSpPr txBox="1"/>
          <p:nvPr/>
        </p:nvSpPr>
        <p:spPr>
          <a:xfrm>
            <a:off x="7755270" y="1970190"/>
            <a:ext cx="3853234" cy="430887"/>
          </a:xfrm>
          <a:prstGeom prst="rect">
            <a:avLst/>
          </a:prstGeom>
          <a:noFill/>
        </p:spPr>
        <p:txBody>
          <a:bodyPr wrap="none" rtlCol="0">
            <a:spAutoFit/>
          </a:bodyPr>
          <a:lstStyle/>
          <a:p>
            <a:r>
              <a:rPr lang="en-US" sz="2200" dirty="0">
                <a:solidFill>
                  <a:srgbClr val="4E8F00"/>
                </a:solidFill>
              </a:rPr>
              <a:t>nontrivial vector fields &amp; </a:t>
            </a:r>
            <a:r>
              <a:rPr lang="en-US" sz="2200" dirty="0" err="1">
                <a:solidFill>
                  <a:srgbClr val="4E8F00"/>
                </a:solidFill>
              </a:rPr>
              <a:t>dilaton</a:t>
            </a:r>
            <a:endParaRPr lang="en-US" sz="2200" dirty="0">
              <a:solidFill>
                <a:srgbClr val="4E8F00"/>
              </a:solidFill>
            </a:endParaRPr>
          </a:p>
        </p:txBody>
      </p:sp>
      <p:pic>
        <p:nvPicPr>
          <p:cNvPr id="11" name="Picture 10">
            <a:extLst>
              <a:ext uri="{FF2B5EF4-FFF2-40B4-BE49-F238E27FC236}">
                <a16:creationId xmlns:a16="http://schemas.microsoft.com/office/drawing/2014/main" id="{940C7656-D3CB-5E40-B5B7-A12938CCB534}"/>
              </a:ext>
            </a:extLst>
          </p:cNvPr>
          <p:cNvPicPr>
            <a:picLocks noChangeAspect="1"/>
          </p:cNvPicPr>
          <p:nvPr/>
        </p:nvPicPr>
        <p:blipFill>
          <a:blip r:embed="rId3"/>
          <a:stretch>
            <a:fillRect/>
          </a:stretch>
        </p:blipFill>
        <p:spPr>
          <a:xfrm>
            <a:off x="1181011" y="1923583"/>
            <a:ext cx="5645150" cy="488950"/>
          </a:xfrm>
          <a:prstGeom prst="rect">
            <a:avLst/>
          </a:prstGeom>
        </p:spPr>
      </p:pic>
      <p:pic>
        <p:nvPicPr>
          <p:cNvPr id="12" name="Picture 11">
            <a:extLst>
              <a:ext uri="{FF2B5EF4-FFF2-40B4-BE49-F238E27FC236}">
                <a16:creationId xmlns:a16="http://schemas.microsoft.com/office/drawing/2014/main" id="{405007CF-3011-B743-A7DA-3B96CA3197C2}"/>
              </a:ext>
            </a:extLst>
          </p:cNvPr>
          <p:cNvPicPr>
            <a:picLocks noChangeAspect="1"/>
          </p:cNvPicPr>
          <p:nvPr/>
        </p:nvPicPr>
        <p:blipFill>
          <a:blip r:embed="rId4"/>
          <a:stretch>
            <a:fillRect/>
          </a:stretch>
        </p:blipFill>
        <p:spPr>
          <a:xfrm>
            <a:off x="1112061" y="2558330"/>
            <a:ext cx="6347460" cy="497840"/>
          </a:xfrm>
          <a:prstGeom prst="rect">
            <a:avLst/>
          </a:prstGeom>
        </p:spPr>
      </p:pic>
      <p:pic>
        <p:nvPicPr>
          <p:cNvPr id="13" name="Picture 12">
            <a:extLst>
              <a:ext uri="{FF2B5EF4-FFF2-40B4-BE49-F238E27FC236}">
                <a16:creationId xmlns:a16="http://schemas.microsoft.com/office/drawing/2014/main" id="{1B52AD9D-AD66-FD46-982D-B4E83126A130}"/>
              </a:ext>
            </a:extLst>
          </p:cNvPr>
          <p:cNvPicPr>
            <a:picLocks noChangeAspect="1"/>
          </p:cNvPicPr>
          <p:nvPr/>
        </p:nvPicPr>
        <p:blipFill>
          <a:blip r:embed="rId5"/>
          <a:stretch>
            <a:fillRect/>
          </a:stretch>
        </p:blipFill>
        <p:spPr>
          <a:xfrm>
            <a:off x="1110345" y="3248502"/>
            <a:ext cx="6196330" cy="497840"/>
          </a:xfrm>
          <a:prstGeom prst="rect">
            <a:avLst/>
          </a:prstGeom>
        </p:spPr>
      </p:pic>
      <p:pic>
        <p:nvPicPr>
          <p:cNvPr id="14" name="Picture 13">
            <a:extLst>
              <a:ext uri="{FF2B5EF4-FFF2-40B4-BE49-F238E27FC236}">
                <a16:creationId xmlns:a16="http://schemas.microsoft.com/office/drawing/2014/main" id="{811DA2C4-C6F1-E444-811B-1976097D028A}"/>
              </a:ext>
            </a:extLst>
          </p:cNvPr>
          <p:cNvPicPr>
            <a:picLocks noChangeAspect="1"/>
          </p:cNvPicPr>
          <p:nvPr/>
        </p:nvPicPr>
        <p:blipFill>
          <a:blip r:embed="rId6"/>
          <a:stretch>
            <a:fillRect/>
          </a:stretch>
        </p:blipFill>
        <p:spPr>
          <a:xfrm>
            <a:off x="1110345" y="4014870"/>
            <a:ext cx="2480310" cy="222250"/>
          </a:xfrm>
          <a:prstGeom prst="rect">
            <a:avLst/>
          </a:prstGeom>
        </p:spPr>
      </p:pic>
      <p:sp>
        <p:nvSpPr>
          <p:cNvPr id="15" name="TextBox 14">
            <a:extLst>
              <a:ext uri="{FF2B5EF4-FFF2-40B4-BE49-F238E27FC236}">
                <a16:creationId xmlns:a16="http://schemas.microsoft.com/office/drawing/2014/main" id="{79153B8A-961E-6749-B281-A72F34461F76}"/>
              </a:ext>
            </a:extLst>
          </p:cNvPr>
          <p:cNvSpPr txBox="1"/>
          <p:nvPr/>
        </p:nvSpPr>
        <p:spPr>
          <a:xfrm>
            <a:off x="7755270" y="3243002"/>
            <a:ext cx="1418209" cy="461665"/>
          </a:xfrm>
          <a:prstGeom prst="rect">
            <a:avLst/>
          </a:prstGeom>
          <a:noFill/>
        </p:spPr>
        <p:txBody>
          <a:bodyPr wrap="none" rtlCol="0">
            <a:spAutoFit/>
          </a:bodyPr>
          <a:lstStyle/>
          <a:p>
            <a:r>
              <a:rPr lang="en-US" sz="2400" dirty="0">
                <a:solidFill>
                  <a:srgbClr val="C00000"/>
                </a:solidFill>
              </a:rPr>
              <a:t>Kerr limit:</a:t>
            </a:r>
          </a:p>
        </p:txBody>
      </p:sp>
      <p:pic>
        <p:nvPicPr>
          <p:cNvPr id="16" name="Picture 15">
            <a:extLst>
              <a:ext uri="{FF2B5EF4-FFF2-40B4-BE49-F238E27FC236}">
                <a16:creationId xmlns:a16="http://schemas.microsoft.com/office/drawing/2014/main" id="{394BDAA1-5EF9-DF45-9038-91A1E14F5BDC}"/>
              </a:ext>
            </a:extLst>
          </p:cNvPr>
          <p:cNvPicPr>
            <a:picLocks noChangeAspect="1"/>
          </p:cNvPicPr>
          <p:nvPr/>
        </p:nvPicPr>
        <p:blipFill>
          <a:blip r:embed="rId7"/>
          <a:stretch>
            <a:fillRect/>
          </a:stretch>
        </p:blipFill>
        <p:spPr>
          <a:xfrm>
            <a:off x="7854950" y="3762514"/>
            <a:ext cx="2286000" cy="266700"/>
          </a:xfrm>
          <a:prstGeom prst="rect">
            <a:avLst/>
          </a:prstGeom>
        </p:spPr>
      </p:pic>
      <p:pic>
        <p:nvPicPr>
          <p:cNvPr id="17" name="Picture 16">
            <a:extLst>
              <a:ext uri="{FF2B5EF4-FFF2-40B4-BE49-F238E27FC236}">
                <a16:creationId xmlns:a16="http://schemas.microsoft.com/office/drawing/2014/main" id="{3523EC70-332D-3A4D-B5E3-DAD0839326CA}"/>
              </a:ext>
            </a:extLst>
          </p:cNvPr>
          <p:cNvPicPr>
            <a:picLocks noChangeAspect="1"/>
          </p:cNvPicPr>
          <p:nvPr/>
        </p:nvPicPr>
        <p:blipFill>
          <a:blip r:embed="rId8"/>
          <a:stretch>
            <a:fillRect/>
          </a:stretch>
        </p:blipFill>
        <p:spPr>
          <a:xfrm>
            <a:off x="10496932" y="3774871"/>
            <a:ext cx="685800" cy="203200"/>
          </a:xfrm>
          <a:prstGeom prst="rect">
            <a:avLst/>
          </a:prstGeom>
        </p:spPr>
      </p:pic>
      <p:pic>
        <p:nvPicPr>
          <p:cNvPr id="18" name="Picture 17">
            <a:extLst>
              <a:ext uri="{FF2B5EF4-FFF2-40B4-BE49-F238E27FC236}">
                <a16:creationId xmlns:a16="http://schemas.microsoft.com/office/drawing/2014/main" id="{9B05E475-B333-8147-AB30-2058E0891205}"/>
              </a:ext>
            </a:extLst>
          </p:cNvPr>
          <p:cNvPicPr>
            <a:picLocks noChangeAspect="1"/>
          </p:cNvPicPr>
          <p:nvPr/>
        </p:nvPicPr>
        <p:blipFill>
          <a:blip r:embed="rId9"/>
          <a:stretch>
            <a:fillRect/>
          </a:stretch>
        </p:blipFill>
        <p:spPr>
          <a:xfrm>
            <a:off x="7755270" y="2461253"/>
            <a:ext cx="1771650" cy="533400"/>
          </a:xfrm>
          <a:prstGeom prst="rect">
            <a:avLst/>
          </a:prstGeom>
        </p:spPr>
      </p:pic>
      <p:pic>
        <p:nvPicPr>
          <p:cNvPr id="19" name="Picture 18">
            <a:extLst>
              <a:ext uri="{FF2B5EF4-FFF2-40B4-BE49-F238E27FC236}">
                <a16:creationId xmlns:a16="http://schemas.microsoft.com/office/drawing/2014/main" id="{1D3EDAC8-611C-FB43-8567-CB693105E722}"/>
              </a:ext>
            </a:extLst>
          </p:cNvPr>
          <p:cNvPicPr>
            <a:picLocks noChangeAspect="1"/>
          </p:cNvPicPr>
          <p:nvPr/>
        </p:nvPicPr>
        <p:blipFill>
          <a:blip r:embed="rId10"/>
          <a:stretch>
            <a:fillRect/>
          </a:stretch>
        </p:blipFill>
        <p:spPr>
          <a:xfrm>
            <a:off x="9886604" y="2461253"/>
            <a:ext cx="1704975" cy="533400"/>
          </a:xfrm>
          <a:prstGeom prst="rect">
            <a:avLst/>
          </a:prstGeom>
        </p:spPr>
      </p:pic>
      <p:pic>
        <p:nvPicPr>
          <p:cNvPr id="20" name="Picture 19">
            <a:extLst>
              <a:ext uri="{FF2B5EF4-FFF2-40B4-BE49-F238E27FC236}">
                <a16:creationId xmlns:a16="http://schemas.microsoft.com/office/drawing/2014/main" id="{AF1F432E-001B-C34B-8334-D6442287CE31}"/>
              </a:ext>
            </a:extLst>
          </p:cNvPr>
          <p:cNvPicPr>
            <a:picLocks noChangeAspect="1"/>
          </p:cNvPicPr>
          <p:nvPr/>
        </p:nvPicPr>
        <p:blipFill>
          <a:blip r:embed="rId11"/>
          <a:stretch>
            <a:fillRect/>
          </a:stretch>
        </p:blipFill>
        <p:spPr>
          <a:xfrm>
            <a:off x="5071787" y="5225058"/>
            <a:ext cx="4610100" cy="342900"/>
          </a:xfrm>
          <a:prstGeom prst="rect">
            <a:avLst/>
          </a:prstGeom>
        </p:spPr>
      </p:pic>
      <p:sp>
        <p:nvSpPr>
          <p:cNvPr id="21" name="TextBox 20">
            <a:extLst>
              <a:ext uri="{FF2B5EF4-FFF2-40B4-BE49-F238E27FC236}">
                <a16:creationId xmlns:a16="http://schemas.microsoft.com/office/drawing/2014/main" id="{FBE43A9E-3A1E-0B4A-B929-5F59B0342264}"/>
              </a:ext>
            </a:extLst>
          </p:cNvPr>
          <p:cNvSpPr txBox="1"/>
          <p:nvPr/>
        </p:nvSpPr>
        <p:spPr>
          <a:xfrm>
            <a:off x="752862" y="968797"/>
            <a:ext cx="1091902" cy="461665"/>
          </a:xfrm>
          <a:prstGeom prst="rect">
            <a:avLst/>
          </a:prstGeom>
          <a:noFill/>
        </p:spPr>
        <p:txBody>
          <a:bodyPr wrap="none" rtlCol="0">
            <a:spAutoFit/>
          </a:bodyPr>
          <a:lstStyle/>
          <a:p>
            <a:r>
              <a:rPr lang="en-US" sz="2400" dirty="0">
                <a:solidFill>
                  <a:srgbClr val="002060"/>
                </a:solidFill>
              </a:rPr>
              <a:t>Metric:</a:t>
            </a:r>
          </a:p>
        </p:txBody>
      </p:sp>
      <p:pic>
        <p:nvPicPr>
          <p:cNvPr id="22" name="Picture 21">
            <a:extLst>
              <a:ext uri="{FF2B5EF4-FFF2-40B4-BE49-F238E27FC236}">
                <a16:creationId xmlns:a16="http://schemas.microsoft.com/office/drawing/2014/main" id="{A09EFEC1-89A9-794E-B725-283FB1A5B4CB}"/>
              </a:ext>
            </a:extLst>
          </p:cNvPr>
          <p:cNvPicPr>
            <a:picLocks noChangeAspect="1"/>
          </p:cNvPicPr>
          <p:nvPr/>
        </p:nvPicPr>
        <p:blipFill>
          <a:blip r:embed="rId12"/>
          <a:stretch>
            <a:fillRect/>
          </a:stretch>
        </p:blipFill>
        <p:spPr>
          <a:xfrm>
            <a:off x="2051050" y="867178"/>
            <a:ext cx="8089900" cy="698500"/>
          </a:xfrm>
          <a:prstGeom prst="rect">
            <a:avLst/>
          </a:prstGeom>
        </p:spPr>
      </p:pic>
      <p:sp>
        <p:nvSpPr>
          <p:cNvPr id="23" name="TextBox 22">
            <a:extLst>
              <a:ext uri="{FF2B5EF4-FFF2-40B4-BE49-F238E27FC236}">
                <a16:creationId xmlns:a16="http://schemas.microsoft.com/office/drawing/2014/main" id="{56A05754-91AF-1A4C-8E9D-7599DBFF2194}"/>
              </a:ext>
            </a:extLst>
          </p:cNvPr>
          <p:cNvSpPr txBox="1"/>
          <p:nvPr/>
        </p:nvSpPr>
        <p:spPr>
          <a:xfrm>
            <a:off x="423735" y="4631482"/>
            <a:ext cx="11711476" cy="461665"/>
          </a:xfrm>
          <a:prstGeom prst="rect">
            <a:avLst/>
          </a:prstGeom>
          <a:noFill/>
        </p:spPr>
        <p:txBody>
          <a:bodyPr wrap="none" rtlCol="0">
            <a:spAutoFit/>
          </a:bodyPr>
          <a:lstStyle/>
          <a:p>
            <a:r>
              <a:rPr lang="en-US" sz="2400" dirty="0">
                <a:solidFill>
                  <a:srgbClr val="002060"/>
                </a:solidFill>
              </a:rPr>
              <a:t>Two-body amplitude = from propagator of scalar field in background/scalar action on metric </a:t>
            </a:r>
          </a:p>
        </p:txBody>
      </p:sp>
      <p:sp>
        <p:nvSpPr>
          <p:cNvPr id="24" name="TextBox 23">
            <a:extLst>
              <a:ext uri="{FF2B5EF4-FFF2-40B4-BE49-F238E27FC236}">
                <a16:creationId xmlns:a16="http://schemas.microsoft.com/office/drawing/2014/main" id="{3A004134-5A83-134E-A8A3-F879169F624B}"/>
              </a:ext>
            </a:extLst>
          </p:cNvPr>
          <p:cNvSpPr txBox="1"/>
          <p:nvPr/>
        </p:nvSpPr>
        <p:spPr>
          <a:xfrm>
            <a:off x="1298813" y="5837671"/>
            <a:ext cx="9356472" cy="769441"/>
          </a:xfrm>
          <a:prstGeom prst="rect">
            <a:avLst/>
          </a:prstGeom>
          <a:noFill/>
        </p:spPr>
        <p:txBody>
          <a:bodyPr wrap="none" rtlCol="0">
            <a:spAutoFit/>
          </a:bodyPr>
          <a:lstStyle/>
          <a:p>
            <a:r>
              <a:rPr lang="en-US" sz="2200" dirty="0">
                <a:solidFill>
                  <a:srgbClr val="4E8F00"/>
                </a:solidFill>
              </a:rPr>
              <a:t>Coordinate choice important:  </a:t>
            </a:r>
            <a:r>
              <a:rPr lang="en-US" sz="2200" dirty="0">
                <a:solidFill>
                  <a:srgbClr val="7030A0"/>
                </a:solidFill>
              </a:rPr>
              <a:t>-</a:t>
            </a:r>
            <a:r>
              <a:rPr lang="en-US" sz="2200" dirty="0">
                <a:solidFill>
                  <a:srgbClr val="4E8F00"/>
                </a:solidFill>
              </a:rPr>
              <a:t> </a:t>
            </a:r>
            <a:r>
              <a:rPr lang="en-US" sz="2200" dirty="0">
                <a:solidFill>
                  <a:srgbClr val="7030A0"/>
                </a:solidFill>
              </a:rPr>
              <a:t>choose coordinates to eliminate the mass dipole</a:t>
            </a:r>
          </a:p>
          <a:p>
            <a:r>
              <a:rPr lang="en-US" sz="2200" dirty="0">
                <a:solidFill>
                  <a:srgbClr val="7030A0"/>
                </a:solidFill>
              </a:rPr>
              <a:t>                                                      - large gauge transformation; affects amplitudes</a:t>
            </a:r>
          </a:p>
        </p:txBody>
      </p:sp>
      <p:pic>
        <p:nvPicPr>
          <p:cNvPr id="25" name="Picture 24">
            <a:extLst>
              <a:ext uri="{FF2B5EF4-FFF2-40B4-BE49-F238E27FC236}">
                <a16:creationId xmlns:a16="http://schemas.microsoft.com/office/drawing/2014/main" id="{5C42AD37-276D-7148-98C3-092A3AD7D0F0}"/>
              </a:ext>
            </a:extLst>
          </p:cNvPr>
          <p:cNvPicPr>
            <a:picLocks noChangeAspect="1"/>
          </p:cNvPicPr>
          <p:nvPr/>
        </p:nvPicPr>
        <p:blipFill>
          <a:blip r:embed="rId13"/>
          <a:stretch>
            <a:fillRect/>
          </a:stretch>
        </p:blipFill>
        <p:spPr>
          <a:xfrm>
            <a:off x="3777049" y="423873"/>
            <a:ext cx="254000" cy="203200"/>
          </a:xfrm>
          <a:prstGeom prst="rect">
            <a:avLst/>
          </a:prstGeom>
        </p:spPr>
      </p:pic>
      <p:cxnSp>
        <p:nvCxnSpPr>
          <p:cNvPr id="27" name="Straight Connector 26">
            <a:extLst>
              <a:ext uri="{FF2B5EF4-FFF2-40B4-BE49-F238E27FC236}">
                <a16:creationId xmlns:a16="http://schemas.microsoft.com/office/drawing/2014/main" id="{41010944-B390-E74E-8E11-E38CFA824ACA}"/>
              </a:ext>
            </a:extLst>
          </p:cNvPr>
          <p:cNvCxnSpPr/>
          <p:nvPr/>
        </p:nvCxnSpPr>
        <p:spPr>
          <a:xfrm flipV="1">
            <a:off x="7549978" y="2121635"/>
            <a:ext cx="0" cy="2136265"/>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46ED77D-A7E2-394C-9EA7-75F2D5B8EDFE}"/>
              </a:ext>
            </a:extLst>
          </p:cNvPr>
          <p:cNvPicPr>
            <a:picLocks noChangeAspect="1"/>
          </p:cNvPicPr>
          <p:nvPr/>
        </p:nvPicPr>
        <p:blipFill>
          <a:blip r:embed="rId14"/>
          <a:stretch>
            <a:fillRect/>
          </a:stretch>
        </p:blipFill>
        <p:spPr>
          <a:xfrm>
            <a:off x="1505599" y="5263158"/>
            <a:ext cx="2082800" cy="266700"/>
          </a:xfrm>
          <a:prstGeom prst="rect">
            <a:avLst/>
          </a:prstGeom>
        </p:spPr>
      </p:pic>
      <p:cxnSp>
        <p:nvCxnSpPr>
          <p:cNvPr id="31" name="Straight Arrow Connector 30">
            <a:extLst>
              <a:ext uri="{FF2B5EF4-FFF2-40B4-BE49-F238E27FC236}">
                <a16:creationId xmlns:a16="http://schemas.microsoft.com/office/drawing/2014/main" id="{37DD0390-4C7D-6C45-89B7-4E29D6FA8B87}"/>
              </a:ext>
            </a:extLst>
          </p:cNvPr>
          <p:cNvCxnSpPr/>
          <p:nvPr/>
        </p:nvCxnSpPr>
        <p:spPr>
          <a:xfrm>
            <a:off x="3904049" y="5411396"/>
            <a:ext cx="87801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47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F1F432E-001B-C34B-8334-D6442287CE31}"/>
              </a:ext>
            </a:extLst>
          </p:cNvPr>
          <p:cNvPicPr>
            <a:picLocks noChangeAspect="1"/>
          </p:cNvPicPr>
          <p:nvPr/>
        </p:nvPicPr>
        <p:blipFill>
          <a:blip r:embed="rId3"/>
          <a:stretch>
            <a:fillRect/>
          </a:stretch>
        </p:blipFill>
        <p:spPr>
          <a:xfrm>
            <a:off x="2051050" y="2435366"/>
            <a:ext cx="4610100" cy="342900"/>
          </a:xfrm>
          <a:prstGeom prst="rect">
            <a:avLst/>
          </a:prstGeom>
        </p:spPr>
      </p:pic>
      <p:sp>
        <p:nvSpPr>
          <p:cNvPr id="21" name="TextBox 20">
            <a:extLst>
              <a:ext uri="{FF2B5EF4-FFF2-40B4-BE49-F238E27FC236}">
                <a16:creationId xmlns:a16="http://schemas.microsoft.com/office/drawing/2014/main" id="{FBE43A9E-3A1E-0B4A-B929-5F59B0342264}"/>
              </a:ext>
            </a:extLst>
          </p:cNvPr>
          <p:cNvSpPr txBox="1"/>
          <p:nvPr/>
        </p:nvSpPr>
        <p:spPr>
          <a:xfrm>
            <a:off x="752862" y="968797"/>
            <a:ext cx="1091902" cy="461665"/>
          </a:xfrm>
          <a:prstGeom prst="rect">
            <a:avLst/>
          </a:prstGeom>
          <a:noFill/>
        </p:spPr>
        <p:txBody>
          <a:bodyPr wrap="none" rtlCol="0">
            <a:spAutoFit/>
          </a:bodyPr>
          <a:lstStyle/>
          <a:p>
            <a:r>
              <a:rPr lang="en-US" sz="2400" dirty="0">
                <a:solidFill>
                  <a:srgbClr val="002060"/>
                </a:solidFill>
              </a:rPr>
              <a:t>Metric:</a:t>
            </a:r>
          </a:p>
        </p:txBody>
      </p:sp>
      <p:pic>
        <p:nvPicPr>
          <p:cNvPr id="22" name="Picture 21">
            <a:extLst>
              <a:ext uri="{FF2B5EF4-FFF2-40B4-BE49-F238E27FC236}">
                <a16:creationId xmlns:a16="http://schemas.microsoft.com/office/drawing/2014/main" id="{A09EFEC1-89A9-794E-B725-283FB1A5B4CB}"/>
              </a:ext>
            </a:extLst>
          </p:cNvPr>
          <p:cNvPicPr>
            <a:picLocks noChangeAspect="1"/>
          </p:cNvPicPr>
          <p:nvPr/>
        </p:nvPicPr>
        <p:blipFill>
          <a:blip r:embed="rId4"/>
          <a:stretch>
            <a:fillRect/>
          </a:stretch>
        </p:blipFill>
        <p:spPr>
          <a:xfrm>
            <a:off x="2051050" y="867178"/>
            <a:ext cx="8089900" cy="698500"/>
          </a:xfrm>
          <a:prstGeom prst="rect">
            <a:avLst/>
          </a:prstGeom>
        </p:spPr>
      </p:pic>
      <p:sp>
        <p:nvSpPr>
          <p:cNvPr id="23" name="TextBox 22">
            <a:extLst>
              <a:ext uri="{FF2B5EF4-FFF2-40B4-BE49-F238E27FC236}">
                <a16:creationId xmlns:a16="http://schemas.microsoft.com/office/drawing/2014/main" id="{56A05754-91AF-1A4C-8E9D-7599DBFF2194}"/>
              </a:ext>
            </a:extLst>
          </p:cNvPr>
          <p:cNvSpPr txBox="1"/>
          <p:nvPr/>
        </p:nvSpPr>
        <p:spPr>
          <a:xfrm>
            <a:off x="242382" y="1742431"/>
            <a:ext cx="11949618" cy="461665"/>
          </a:xfrm>
          <a:prstGeom prst="rect">
            <a:avLst/>
          </a:prstGeom>
          <a:noFill/>
        </p:spPr>
        <p:txBody>
          <a:bodyPr wrap="none" rtlCol="0">
            <a:spAutoFit/>
          </a:bodyPr>
          <a:lstStyle/>
          <a:p>
            <a:r>
              <a:rPr lang="en-US" sz="2400" dirty="0">
                <a:solidFill>
                  <a:srgbClr val="002060"/>
                </a:solidFill>
              </a:rPr>
              <a:t>Two-body amplitude = from propagator of scalar field in background/scalar action on metric </a:t>
            </a:r>
          </a:p>
        </p:txBody>
      </p:sp>
      <p:pic>
        <p:nvPicPr>
          <p:cNvPr id="28" name="Picture 27">
            <a:extLst>
              <a:ext uri="{FF2B5EF4-FFF2-40B4-BE49-F238E27FC236}">
                <a16:creationId xmlns:a16="http://schemas.microsoft.com/office/drawing/2014/main" id="{649B1C13-2472-3A4D-A7D1-CD513271CF2B}"/>
              </a:ext>
            </a:extLst>
          </p:cNvPr>
          <p:cNvPicPr>
            <a:picLocks noChangeAspect="1"/>
          </p:cNvPicPr>
          <p:nvPr/>
        </p:nvPicPr>
        <p:blipFill>
          <a:blip r:embed="rId5"/>
          <a:stretch>
            <a:fillRect/>
          </a:stretch>
        </p:blipFill>
        <p:spPr>
          <a:xfrm>
            <a:off x="470709" y="3368021"/>
            <a:ext cx="3129280" cy="698500"/>
          </a:xfrm>
          <a:prstGeom prst="rect">
            <a:avLst/>
          </a:prstGeom>
        </p:spPr>
      </p:pic>
      <p:pic>
        <p:nvPicPr>
          <p:cNvPr id="30" name="Picture 29">
            <a:extLst>
              <a:ext uri="{FF2B5EF4-FFF2-40B4-BE49-F238E27FC236}">
                <a16:creationId xmlns:a16="http://schemas.microsoft.com/office/drawing/2014/main" id="{5BD97A94-50E2-E541-8C48-5EC164C1704A}"/>
              </a:ext>
            </a:extLst>
          </p:cNvPr>
          <p:cNvPicPr>
            <a:picLocks noChangeAspect="1"/>
          </p:cNvPicPr>
          <p:nvPr/>
        </p:nvPicPr>
        <p:blipFill>
          <a:blip r:embed="rId6">
            <a:duotone>
              <a:schemeClr val="accent1">
                <a:shade val="45000"/>
                <a:satMod val="135000"/>
              </a:schemeClr>
              <a:prstClr val="white"/>
            </a:duotone>
          </a:blip>
          <a:stretch>
            <a:fillRect/>
          </a:stretch>
        </p:blipFill>
        <p:spPr>
          <a:xfrm>
            <a:off x="2531983" y="4200671"/>
            <a:ext cx="1244600" cy="508000"/>
          </a:xfrm>
          <a:prstGeom prst="rect">
            <a:avLst/>
          </a:prstGeom>
        </p:spPr>
      </p:pic>
      <p:pic>
        <p:nvPicPr>
          <p:cNvPr id="32" name="Picture 31">
            <a:extLst>
              <a:ext uri="{FF2B5EF4-FFF2-40B4-BE49-F238E27FC236}">
                <a16:creationId xmlns:a16="http://schemas.microsoft.com/office/drawing/2014/main" id="{84AD4E23-EA5A-944D-B8C6-CD9C6D834542}"/>
              </a:ext>
            </a:extLst>
          </p:cNvPr>
          <p:cNvPicPr>
            <a:picLocks noChangeAspect="1"/>
          </p:cNvPicPr>
          <p:nvPr/>
        </p:nvPicPr>
        <p:blipFill>
          <a:blip r:embed="rId7"/>
          <a:stretch>
            <a:fillRect/>
          </a:stretch>
        </p:blipFill>
        <p:spPr>
          <a:xfrm>
            <a:off x="3832860" y="3340081"/>
            <a:ext cx="4526280" cy="754380"/>
          </a:xfrm>
          <a:prstGeom prst="rect">
            <a:avLst/>
          </a:prstGeom>
        </p:spPr>
      </p:pic>
      <p:pic>
        <p:nvPicPr>
          <p:cNvPr id="33" name="Picture 32">
            <a:extLst>
              <a:ext uri="{FF2B5EF4-FFF2-40B4-BE49-F238E27FC236}">
                <a16:creationId xmlns:a16="http://schemas.microsoft.com/office/drawing/2014/main" id="{E6ED2566-D2D6-2A42-AC7E-EF5A331081F7}"/>
              </a:ext>
            </a:extLst>
          </p:cNvPr>
          <p:cNvPicPr>
            <a:picLocks noChangeAspect="1"/>
          </p:cNvPicPr>
          <p:nvPr/>
        </p:nvPicPr>
        <p:blipFill>
          <a:blip r:embed="rId8"/>
          <a:stretch>
            <a:fillRect/>
          </a:stretch>
        </p:blipFill>
        <p:spPr>
          <a:xfrm>
            <a:off x="8796151" y="3411384"/>
            <a:ext cx="3296920" cy="670560"/>
          </a:xfrm>
          <a:prstGeom prst="rect">
            <a:avLst/>
          </a:prstGeom>
        </p:spPr>
      </p:pic>
      <p:pic>
        <p:nvPicPr>
          <p:cNvPr id="34" name="Picture 33">
            <a:extLst>
              <a:ext uri="{FF2B5EF4-FFF2-40B4-BE49-F238E27FC236}">
                <a16:creationId xmlns:a16="http://schemas.microsoft.com/office/drawing/2014/main" id="{D274CAE2-6BD0-5442-8712-A2671B6E8F1C}"/>
              </a:ext>
            </a:extLst>
          </p:cNvPr>
          <p:cNvPicPr>
            <a:picLocks noChangeAspect="1"/>
          </p:cNvPicPr>
          <p:nvPr/>
        </p:nvPicPr>
        <p:blipFill>
          <a:blip r:embed="rId9">
            <a:duotone>
              <a:schemeClr val="accent1">
                <a:shade val="45000"/>
                <a:satMod val="135000"/>
              </a:schemeClr>
              <a:prstClr val="white"/>
            </a:duotone>
          </a:blip>
          <a:stretch>
            <a:fillRect/>
          </a:stretch>
        </p:blipFill>
        <p:spPr>
          <a:xfrm>
            <a:off x="4628011" y="4264781"/>
            <a:ext cx="5816600" cy="330200"/>
          </a:xfrm>
          <a:prstGeom prst="rect">
            <a:avLst/>
          </a:prstGeom>
        </p:spPr>
      </p:pic>
      <p:sp>
        <p:nvSpPr>
          <p:cNvPr id="38" name="TextBox 37">
            <a:extLst>
              <a:ext uri="{FF2B5EF4-FFF2-40B4-BE49-F238E27FC236}">
                <a16:creationId xmlns:a16="http://schemas.microsoft.com/office/drawing/2014/main" id="{D0C4939C-991E-2C41-B9AF-FD7A5DF6FE29}"/>
              </a:ext>
            </a:extLst>
          </p:cNvPr>
          <p:cNvSpPr txBox="1"/>
          <p:nvPr/>
        </p:nvSpPr>
        <p:spPr>
          <a:xfrm>
            <a:off x="1053933" y="6243883"/>
            <a:ext cx="10437473" cy="461665"/>
          </a:xfrm>
          <a:prstGeom prst="rect">
            <a:avLst/>
          </a:prstGeom>
          <a:noFill/>
        </p:spPr>
        <p:txBody>
          <a:bodyPr wrap="none" rtlCol="0">
            <a:spAutoFit/>
          </a:bodyPr>
          <a:lstStyle/>
          <a:p>
            <a:r>
              <a:rPr lang="en-US" sz="2400" dirty="0"/>
              <a:t>- Axial symmetry of the RS solution            some Wilson coefficients are degenerate</a:t>
            </a:r>
          </a:p>
        </p:txBody>
      </p:sp>
      <p:grpSp>
        <p:nvGrpSpPr>
          <p:cNvPr id="51" name="Group 50">
            <a:extLst>
              <a:ext uri="{FF2B5EF4-FFF2-40B4-BE49-F238E27FC236}">
                <a16:creationId xmlns:a16="http://schemas.microsoft.com/office/drawing/2014/main" id="{DBAD9222-1A79-C542-806E-EE48662291C2}"/>
              </a:ext>
            </a:extLst>
          </p:cNvPr>
          <p:cNvGrpSpPr/>
          <p:nvPr/>
        </p:nvGrpSpPr>
        <p:grpSpPr>
          <a:xfrm>
            <a:off x="1087398" y="5719233"/>
            <a:ext cx="4479111" cy="461665"/>
            <a:chOff x="457200" y="5719233"/>
            <a:chExt cx="4479111" cy="461665"/>
          </a:xfrm>
        </p:grpSpPr>
        <p:sp>
          <p:nvSpPr>
            <p:cNvPr id="36" name="TextBox 35">
              <a:extLst>
                <a:ext uri="{FF2B5EF4-FFF2-40B4-BE49-F238E27FC236}">
                  <a16:creationId xmlns:a16="http://schemas.microsoft.com/office/drawing/2014/main" id="{40784DCE-E6DB-1242-B603-24B54607C353}"/>
                </a:ext>
              </a:extLst>
            </p:cNvPr>
            <p:cNvSpPr txBox="1"/>
            <p:nvPr/>
          </p:nvSpPr>
          <p:spPr>
            <a:xfrm>
              <a:off x="457200" y="5719233"/>
              <a:ext cx="4479111" cy="461665"/>
            </a:xfrm>
            <a:prstGeom prst="rect">
              <a:avLst/>
            </a:prstGeom>
            <a:noFill/>
          </p:spPr>
          <p:txBody>
            <a:bodyPr wrap="none" rtlCol="0">
              <a:spAutoFit/>
            </a:bodyPr>
            <a:lstStyle/>
            <a:p>
              <a:r>
                <a:rPr lang="en-US" sz="2400" dirty="0"/>
                <a:t>-           because of axial symmetry</a:t>
              </a:r>
            </a:p>
          </p:txBody>
        </p:sp>
        <p:pic>
          <p:nvPicPr>
            <p:cNvPr id="39" name="Picture 38">
              <a:extLst>
                <a:ext uri="{FF2B5EF4-FFF2-40B4-BE49-F238E27FC236}">
                  <a16:creationId xmlns:a16="http://schemas.microsoft.com/office/drawing/2014/main" id="{4D6E3469-CDE7-3640-BB16-718D99DBB437}"/>
                </a:ext>
              </a:extLst>
            </p:cNvPr>
            <p:cNvPicPr>
              <a:picLocks noChangeAspect="1"/>
            </p:cNvPicPr>
            <p:nvPr/>
          </p:nvPicPr>
          <p:blipFill>
            <a:blip r:embed="rId10"/>
            <a:stretch>
              <a:fillRect/>
            </a:stretch>
          </p:blipFill>
          <p:spPr>
            <a:xfrm>
              <a:off x="729048" y="5824690"/>
              <a:ext cx="596900" cy="292100"/>
            </a:xfrm>
            <a:prstGeom prst="rect">
              <a:avLst/>
            </a:prstGeom>
          </p:spPr>
        </p:pic>
      </p:grpSp>
      <p:grpSp>
        <p:nvGrpSpPr>
          <p:cNvPr id="50" name="Group 49">
            <a:extLst>
              <a:ext uri="{FF2B5EF4-FFF2-40B4-BE49-F238E27FC236}">
                <a16:creationId xmlns:a16="http://schemas.microsoft.com/office/drawing/2014/main" id="{BA70DF3D-5895-9047-AC29-4880044AE4A8}"/>
              </a:ext>
            </a:extLst>
          </p:cNvPr>
          <p:cNvGrpSpPr/>
          <p:nvPr/>
        </p:nvGrpSpPr>
        <p:grpSpPr>
          <a:xfrm>
            <a:off x="1087398" y="5202194"/>
            <a:ext cx="6577057" cy="461665"/>
            <a:chOff x="457200" y="5251622"/>
            <a:chExt cx="6577057" cy="461665"/>
          </a:xfrm>
        </p:grpSpPr>
        <p:sp>
          <p:nvSpPr>
            <p:cNvPr id="35" name="TextBox 34">
              <a:extLst>
                <a:ext uri="{FF2B5EF4-FFF2-40B4-BE49-F238E27FC236}">
                  <a16:creationId xmlns:a16="http://schemas.microsoft.com/office/drawing/2014/main" id="{23BF72AD-5833-494F-89B1-9895AD9BE968}"/>
                </a:ext>
              </a:extLst>
            </p:cNvPr>
            <p:cNvSpPr txBox="1"/>
            <p:nvPr/>
          </p:nvSpPr>
          <p:spPr>
            <a:xfrm>
              <a:off x="457200" y="5251622"/>
              <a:ext cx="6577057" cy="461665"/>
            </a:xfrm>
            <a:prstGeom prst="rect">
              <a:avLst/>
            </a:prstGeom>
            <a:noFill/>
          </p:spPr>
          <p:txBody>
            <a:bodyPr wrap="none" rtlCol="0">
              <a:spAutoFit/>
            </a:bodyPr>
            <a:lstStyle/>
            <a:p>
              <a:r>
                <a:rPr lang="en-US" sz="2400" dirty="0"/>
                <a:t>-      proportional to the electric/magnetic charges</a:t>
              </a:r>
            </a:p>
          </p:txBody>
        </p:sp>
        <p:pic>
          <p:nvPicPr>
            <p:cNvPr id="40" name="Picture 39">
              <a:extLst>
                <a:ext uri="{FF2B5EF4-FFF2-40B4-BE49-F238E27FC236}">
                  <a16:creationId xmlns:a16="http://schemas.microsoft.com/office/drawing/2014/main" id="{17EAFF8D-2AE6-2540-8F47-9B2BC3B42066}"/>
                </a:ext>
              </a:extLst>
            </p:cNvPr>
            <p:cNvPicPr>
              <a:picLocks noChangeAspect="1"/>
            </p:cNvPicPr>
            <p:nvPr/>
          </p:nvPicPr>
          <p:blipFill>
            <a:blip r:embed="rId11"/>
            <a:stretch>
              <a:fillRect/>
            </a:stretch>
          </p:blipFill>
          <p:spPr>
            <a:xfrm>
              <a:off x="729048" y="5379374"/>
              <a:ext cx="254000" cy="203200"/>
            </a:xfrm>
            <a:prstGeom prst="rect">
              <a:avLst/>
            </a:prstGeom>
          </p:spPr>
        </p:pic>
      </p:grpSp>
      <p:grpSp>
        <p:nvGrpSpPr>
          <p:cNvPr id="5" name="Group 4">
            <a:extLst>
              <a:ext uri="{FF2B5EF4-FFF2-40B4-BE49-F238E27FC236}">
                <a16:creationId xmlns:a16="http://schemas.microsoft.com/office/drawing/2014/main" id="{75351B4E-ED45-F444-AC7C-ECA2B4023F92}"/>
              </a:ext>
            </a:extLst>
          </p:cNvPr>
          <p:cNvGrpSpPr/>
          <p:nvPr/>
        </p:nvGrpSpPr>
        <p:grpSpPr>
          <a:xfrm>
            <a:off x="7375701" y="2254548"/>
            <a:ext cx="1487788" cy="924092"/>
            <a:chOff x="10103879" y="2439394"/>
            <a:chExt cx="1487788" cy="924092"/>
          </a:xfrm>
        </p:grpSpPr>
        <p:grpSp>
          <p:nvGrpSpPr>
            <p:cNvPr id="43" name="Group 42">
              <a:extLst>
                <a:ext uri="{FF2B5EF4-FFF2-40B4-BE49-F238E27FC236}">
                  <a16:creationId xmlns:a16="http://schemas.microsoft.com/office/drawing/2014/main" id="{6876C8BD-D831-0A44-A7F5-1E95A9D1D6A6}"/>
                </a:ext>
              </a:extLst>
            </p:cNvPr>
            <p:cNvGrpSpPr/>
            <p:nvPr/>
          </p:nvGrpSpPr>
          <p:grpSpPr>
            <a:xfrm>
              <a:off x="10103879" y="2439394"/>
              <a:ext cx="1487788" cy="924092"/>
              <a:chOff x="4398576" y="2721149"/>
              <a:chExt cx="1487788" cy="924092"/>
            </a:xfrm>
          </p:grpSpPr>
          <p:pic>
            <p:nvPicPr>
              <p:cNvPr id="45" name="Picture 44">
                <a:extLst>
                  <a:ext uri="{FF2B5EF4-FFF2-40B4-BE49-F238E27FC236}">
                    <a16:creationId xmlns:a16="http://schemas.microsoft.com/office/drawing/2014/main" id="{9BFDC414-4DE9-A24B-9D31-BF934BD1BFE5}"/>
                  </a:ext>
                </a:extLst>
              </p:cNvPr>
              <p:cNvPicPr>
                <a:picLocks noChangeAspect="1"/>
              </p:cNvPicPr>
              <p:nvPr/>
            </p:nvPicPr>
            <p:blipFill>
              <a:blip r:embed="rId12"/>
              <a:stretch>
                <a:fillRect/>
              </a:stretch>
            </p:blipFill>
            <p:spPr>
              <a:xfrm>
                <a:off x="4398576" y="2721149"/>
                <a:ext cx="1487788" cy="924092"/>
              </a:xfrm>
              <a:prstGeom prst="rect">
                <a:avLst/>
              </a:prstGeom>
            </p:spPr>
          </p:pic>
          <p:cxnSp>
            <p:nvCxnSpPr>
              <p:cNvPr id="46" name="Straight Connector 45">
                <a:extLst>
                  <a:ext uri="{FF2B5EF4-FFF2-40B4-BE49-F238E27FC236}">
                    <a16:creationId xmlns:a16="http://schemas.microsoft.com/office/drawing/2014/main" id="{C4E45D40-4D88-2849-9AF5-F77D597D4D55}"/>
                  </a:ext>
                </a:extLst>
              </p:cNvPr>
              <p:cNvCxnSpPr>
                <a:cxnSpLocks/>
              </p:cNvCxnSpPr>
              <p:nvPr/>
            </p:nvCxnSpPr>
            <p:spPr>
              <a:xfrm>
                <a:off x="4501544" y="2755555"/>
                <a:ext cx="129420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3F290D23-48E6-5B4C-97BE-D4290767CB9F}"/>
                </a:ext>
              </a:extLst>
            </p:cNvPr>
            <p:cNvSpPr txBox="1"/>
            <p:nvPr/>
          </p:nvSpPr>
          <p:spPr>
            <a:xfrm>
              <a:off x="10158066" y="2767688"/>
              <a:ext cx="514885" cy="369332"/>
            </a:xfrm>
            <a:prstGeom prst="rect">
              <a:avLst/>
            </a:prstGeom>
            <a:noFill/>
          </p:spPr>
          <p:txBody>
            <a:bodyPr wrap="none" rtlCol="0">
              <a:spAutoFit/>
            </a:bodyPr>
            <a:lstStyle/>
            <a:p>
              <a:r>
                <a:rPr lang="en-US" dirty="0"/>
                <a:t>EFT</a:t>
              </a:r>
            </a:p>
          </p:txBody>
        </p:sp>
        <p:pic>
          <p:nvPicPr>
            <p:cNvPr id="4" name="Picture 3">
              <a:extLst>
                <a:ext uri="{FF2B5EF4-FFF2-40B4-BE49-F238E27FC236}">
                  <a16:creationId xmlns:a16="http://schemas.microsoft.com/office/drawing/2014/main" id="{992346CD-9582-3145-AA1F-773CC5AE739F}"/>
                </a:ext>
              </a:extLst>
            </p:cNvPr>
            <p:cNvPicPr>
              <a:picLocks noChangeAspect="1"/>
            </p:cNvPicPr>
            <p:nvPr/>
          </p:nvPicPr>
          <p:blipFill>
            <a:blip r:embed="rId13"/>
            <a:stretch>
              <a:fillRect/>
            </a:stretch>
          </p:blipFill>
          <p:spPr>
            <a:xfrm>
              <a:off x="10950490" y="2499959"/>
              <a:ext cx="530860" cy="289560"/>
            </a:xfrm>
            <a:prstGeom prst="rect">
              <a:avLst/>
            </a:prstGeom>
          </p:spPr>
        </p:pic>
      </p:grpSp>
      <p:pic>
        <p:nvPicPr>
          <p:cNvPr id="7" name="Picture 6">
            <a:extLst>
              <a:ext uri="{FF2B5EF4-FFF2-40B4-BE49-F238E27FC236}">
                <a16:creationId xmlns:a16="http://schemas.microsoft.com/office/drawing/2014/main" id="{1C6A39D2-C448-8D4A-A4A8-BAE0A0E56D86}"/>
              </a:ext>
            </a:extLst>
          </p:cNvPr>
          <p:cNvPicPr>
            <a:picLocks noChangeAspect="1"/>
          </p:cNvPicPr>
          <p:nvPr/>
        </p:nvPicPr>
        <p:blipFill>
          <a:blip r:embed="rId14"/>
          <a:stretch>
            <a:fillRect/>
          </a:stretch>
        </p:blipFill>
        <p:spPr>
          <a:xfrm>
            <a:off x="6975586" y="2538820"/>
            <a:ext cx="254000" cy="101600"/>
          </a:xfrm>
          <a:prstGeom prst="rect">
            <a:avLst/>
          </a:prstGeom>
        </p:spPr>
      </p:pic>
      <p:sp>
        <p:nvSpPr>
          <p:cNvPr id="8" name="Triangle 7">
            <a:extLst>
              <a:ext uri="{FF2B5EF4-FFF2-40B4-BE49-F238E27FC236}">
                <a16:creationId xmlns:a16="http://schemas.microsoft.com/office/drawing/2014/main" id="{9A83499B-9D4F-DD4E-A327-DBE3EEC94319}"/>
              </a:ext>
            </a:extLst>
          </p:cNvPr>
          <p:cNvSpPr/>
          <p:nvPr/>
        </p:nvSpPr>
        <p:spPr>
          <a:xfrm rot="10800000">
            <a:off x="6661150" y="2917144"/>
            <a:ext cx="148281" cy="2649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FA8B3FB2-54AC-BE45-BCA5-75A5EF2ACDE9}"/>
              </a:ext>
            </a:extLst>
          </p:cNvPr>
          <p:cNvGrpSpPr/>
          <p:nvPr/>
        </p:nvGrpSpPr>
        <p:grpSpPr>
          <a:xfrm>
            <a:off x="1087397" y="4695566"/>
            <a:ext cx="3709632" cy="461665"/>
            <a:chOff x="518984" y="4843849"/>
            <a:chExt cx="3709632" cy="461665"/>
          </a:xfrm>
        </p:grpSpPr>
        <p:sp>
          <p:nvSpPr>
            <p:cNvPr id="10" name="TextBox 9">
              <a:extLst>
                <a:ext uri="{FF2B5EF4-FFF2-40B4-BE49-F238E27FC236}">
                  <a16:creationId xmlns:a16="http://schemas.microsoft.com/office/drawing/2014/main" id="{893E697E-988A-5C44-902D-1CE274364EB9}"/>
                </a:ext>
              </a:extLst>
            </p:cNvPr>
            <p:cNvSpPr txBox="1"/>
            <p:nvPr/>
          </p:nvSpPr>
          <p:spPr>
            <a:xfrm>
              <a:off x="518984" y="4843849"/>
              <a:ext cx="3500254" cy="461665"/>
            </a:xfrm>
            <a:prstGeom prst="rect">
              <a:avLst/>
            </a:prstGeom>
            <a:noFill/>
          </p:spPr>
          <p:txBody>
            <a:bodyPr wrap="none" rtlCol="0">
              <a:spAutoFit/>
            </a:bodyPr>
            <a:lstStyle/>
            <a:p>
              <a:r>
                <a:rPr lang="en-US" sz="2400" dirty="0"/>
                <a:t>- Match continues through</a:t>
              </a:r>
            </a:p>
          </p:txBody>
        </p:sp>
        <p:pic>
          <p:nvPicPr>
            <p:cNvPr id="48" name="Picture 47">
              <a:extLst>
                <a:ext uri="{FF2B5EF4-FFF2-40B4-BE49-F238E27FC236}">
                  <a16:creationId xmlns:a16="http://schemas.microsoft.com/office/drawing/2014/main" id="{19C3B678-B529-9241-8979-9698412CA948}"/>
                </a:ext>
              </a:extLst>
            </p:cNvPr>
            <p:cNvPicPr>
              <a:picLocks noChangeAspect="1"/>
            </p:cNvPicPr>
            <p:nvPr/>
          </p:nvPicPr>
          <p:blipFill>
            <a:blip r:embed="rId15"/>
            <a:stretch>
              <a:fillRect/>
            </a:stretch>
          </p:blipFill>
          <p:spPr>
            <a:xfrm>
              <a:off x="3949216" y="4930033"/>
              <a:ext cx="279400" cy="254000"/>
            </a:xfrm>
            <a:prstGeom prst="rect">
              <a:avLst/>
            </a:prstGeom>
          </p:spPr>
        </p:pic>
      </p:grpSp>
      <p:cxnSp>
        <p:nvCxnSpPr>
          <p:cNvPr id="53" name="Straight Arrow Connector 52">
            <a:extLst>
              <a:ext uri="{FF2B5EF4-FFF2-40B4-BE49-F238E27FC236}">
                <a16:creationId xmlns:a16="http://schemas.microsoft.com/office/drawing/2014/main" id="{B54F0EFE-6683-A147-9E6F-D0C2518FA736}"/>
              </a:ext>
            </a:extLst>
          </p:cNvPr>
          <p:cNvCxnSpPr/>
          <p:nvPr/>
        </p:nvCxnSpPr>
        <p:spPr>
          <a:xfrm>
            <a:off x="5648891" y="6488010"/>
            <a:ext cx="43475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6A4B94E-146E-B444-9987-3A90DE7DCB6E}"/>
              </a:ext>
            </a:extLst>
          </p:cNvPr>
          <p:cNvSpPr txBox="1"/>
          <p:nvPr/>
        </p:nvSpPr>
        <p:spPr>
          <a:xfrm>
            <a:off x="362329" y="294641"/>
            <a:ext cx="9192709" cy="461665"/>
          </a:xfrm>
          <a:prstGeom prst="rect">
            <a:avLst/>
          </a:prstGeom>
          <a:noFill/>
        </p:spPr>
        <p:txBody>
          <a:bodyPr wrap="none" rtlCol="0">
            <a:spAutoFit/>
          </a:bodyPr>
          <a:lstStyle/>
          <a:p>
            <a:r>
              <a:rPr lang="en-US" sz="2400" dirty="0">
                <a:solidFill>
                  <a:srgbClr val="C00000"/>
                </a:solidFill>
              </a:rPr>
              <a:t>Certain black holes exhibit </a:t>
            </a:r>
            <a:r>
              <a:rPr lang="en-US" sz="2400" i="1" dirty="0">
                <a:solidFill>
                  <a:srgbClr val="C00000"/>
                </a:solidFill>
              </a:rPr>
              <a:t>    </a:t>
            </a:r>
            <a:r>
              <a:rPr lang="en-US" sz="2400" dirty="0">
                <a:solidFill>
                  <a:srgbClr val="C00000"/>
                </a:solidFill>
              </a:rPr>
              <a:t>; e.g. EFT for the Rasheed Larsen black hole</a:t>
            </a:r>
          </a:p>
        </p:txBody>
      </p:sp>
      <p:pic>
        <p:nvPicPr>
          <p:cNvPr id="37" name="Picture 36">
            <a:extLst>
              <a:ext uri="{FF2B5EF4-FFF2-40B4-BE49-F238E27FC236}">
                <a16:creationId xmlns:a16="http://schemas.microsoft.com/office/drawing/2014/main" id="{FEF8E880-4C74-0648-BC88-518A7595271E}"/>
              </a:ext>
            </a:extLst>
          </p:cNvPr>
          <p:cNvPicPr>
            <a:picLocks noChangeAspect="1"/>
          </p:cNvPicPr>
          <p:nvPr/>
        </p:nvPicPr>
        <p:blipFill>
          <a:blip r:embed="rId16"/>
          <a:stretch>
            <a:fillRect/>
          </a:stretch>
        </p:blipFill>
        <p:spPr>
          <a:xfrm>
            <a:off x="3777049" y="423873"/>
            <a:ext cx="254000" cy="203200"/>
          </a:xfrm>
          <a:prstGeom prst="rect">
            <a:avLst/>
          </a:prstGeom>
        </p:spPr>
      </p:pic>
    </p:spTree>
    <p:extLst>
      <p:ext uri="{BB962C8B-B14F-4D97-AF65-F5344CB8AC3E}">
        <p14:creationId xmlns:p14="http://schemas.microsoft.com/office/powerpoint/2010/main" val="3335917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2B511-0DED-584E-A98C-DB97E3E83DF6}"/>
              </a:ext>
            </a:extLst>
          </p:cNvPr>
          <p:cNvPicPr>
            <a:picLocks noChangeAspect="1"/>
          </p:cNvPicPr>
          <p:nvPr/>
        </p:nvPicPr>
        <p:blipFill>
          <a:blip r:embed="rId3"/>
          <a:stretch>
            <a:fillRect/>
          </a:stretch>
        </p:blipFill>
        <p:spPr>
          <a:xfrm>
            <a:off x="7342254" y="909933"/>
            <a:ext cx="4849746" cy="3966513"/>
          </a:xfrm>
          <a:prstGeom prst="rect">
            <a:avLst/>
          </a:prstGeom>
        </p:spPr>
      </p:pic>
      <p:pic>
        <p:nvPicPr>
          <p:cNvPr id="2" name="Picture 1">
            <a:extLst>
              <a:ext uri="{FF2B5EF4-FFF2-40B4-BE49-F238E27FC236}">
                <a16:creationId xmlns:a16="http://schemas.microsoft.com/office/drawing/2014/main" id="{D263212E-35E3-7447-85FA-107690F9F194}"/>
              </a:ext>
            </a:extLst>
          </p:cNvPr>
          <p:cNvPicPr>
            <a:picLocks noChangeAspect="1"/>
          </p:cNvPicPr>
          <p:nvPr/>
        </p:nvPicPr>
        <p:blipFill>
          <a:blip r:embed="rId4"/>
          <a:stretch>
            <a:fillRect/>
          </a:stretch>
        </p:blipFill>
        <p:spPr>
          <a:xfrm>
            <a:off x="888826" y="1423261"/>
            <a:ext cx="7226300" cy="749300"/>
          </a:xfrm>
          <a:prstGeom prst="rect">
            <a:avLst/>
          </a:prstGeom>
        </p:spPr>
      </p:pic>
      <p:sp>
        <p:nvSpPr>
          <p:cNvPr id="10" name="TextBox 9">
            <a:extLst>
              <a:ext uri="{FF2B5EF4-FFF2-40B4-BE49-F238E27FC236}">
                <a16:creationId xmlns:a16="http://schemas.microsoft.com/office/drawing/2014/main" id="{A78FC20F-8984-D14E-B29F-5D0257FF54D8}"/>
              </a:ext>
            </a:extLst>
          </p:cNvPr>
          <p:cNvSpPr txBox="1"/>
          <p:nvPr/>
        </p:nvSpPr>
        <p:spPr>
          <a:xfrm>
            <a:off x="4437707" y="3542269"/>
            <a:ext cx="2520434" cy="369332"/>
          </a:xfrm>
          <a:prstGeom prst="rect">
            <a:avLst/>
          </a:prstGeom>
          <a:noFill/>
        </p:spPr>
        <p:txBody>
          <a:bodyPr wrap="none" rtlCol="0">
            <a:spAutoFit/>
          </a:bodyPr>
          <a:lstStyle/>
          <a:p>
            <a:r>
              <a:rPr lang="en-US" dirty="0">
                <a:solidFill>
                  <a:srgbClr val="7030A0"/>
                </a:solidFill>
              </a:rPr>
              <a:t>(bound </a:t>
            </a:r>
            <a:r>
              <a:rPr lang="en-US" i="1" dirty="0">
                <a:solidFill>
                  <a:srgbClr val="7030A0"/>
                </a:solidFill>
              </a:rPr>
              <a:t>Q</a:t>
            </a:r>
            <a:r>
              <a:rPr lang="en-US" dirty="0">
                <a:solidFill>
                  <a:srgbClr val="7030A0"/>
                </a:solidFill>
              </a:rPr>
              <a:t>)x(scattering </a:t>
            </a:r>
            <a:r>
              <a:rPr lang="en-US" i="1" dirty="0">
                <a:solidFill>
                  <a:srgbClr val="7030A0"/>
                </a:solidFill>
              </a:rPr>
              <a:t>Q</a:t>
            </a:r>
            <a:r>
              <a:rPr lang="en-US" dirty="0">
                <a:solidFill>
                  <a:srgbClr val="7030A0"/>
                </a:solidFill>
              </a:rPr>
              <a:t>)</a:t>
            </a:r>
          </a:p>
        </p:txBody>
      </p:sp>
      <p:sp>
        <p:nvSpPr>
          <p:cNvPr id="7" name="TextBox 6">
            <a:extLst>
              <a:ext uri="{FF2B5EF4-FFF2-40B4-BE49-F238E27FC236}">
                <a16:creationId xmlns:a16="http://schemas.microsoft.com/office/drawing/2014/main" id="{0F11A85E-5F7D-0C44-89BA-8E19B9B8A755}"/>
              </a:ext>
            </a:extLst>
          </p:cNvPr>
          <p:cNvSpPr txBox="1"/>
          <p:nvPr/>
        </p:nvSpPr>
        <p:spPr>
          <a:xfrm>
            <a:off x="395417" y="222420"/>
            <a:ext cx="8423781" cy="461665"/>
          </a:xfrm>
          <a:prstGeom prst="rect">
            <a:avLst/>
          </a:prstGeom>
          <a:noFill/>
        </p:spPr>
        <p:txBody>
          <a:bodyPr wrap="none" rtlCol="0">
            <a:spAutoFit/>
          </a:bodyPr>
          <a:lstStyle/>
          <a:p>
            <a:r>
              <a:rPr lang="en-US" sz="2400" dirty="0">
                <a:solidFill>
                  <a:srgbClr val="C00000"/>
                </a:solidFill>
              </a:rPr>
              <a:t>Example 2: EFT of a Newtonian bound state </a:t>
            </a:r>
            <a:r>
              <a:rPr lang="en-US" sz="2400" dirty="0">
                <a:solidFill>
                  <a:srgbClr val="4E8F00"/>
                </a:solidFill>
              </a:rPr>
              <a:t>(Hamiltonian               )</a:t>
            </a:r>
            <a:endParaRPr lang="en-US" sz="2400" i="1" dirty="0">
              <a:solidFill>
                <a:srgbClr val="4E8F00"/>
              </a:solidFill>
            </a:endParaRPr>
          </a:p>
        </p:txBody>
      </p:sp>
      <p:pic>
        <p:nvPicPr>
          <p:cNvPr id="8" name="Picture 7">
            <a:extLst>
              <a:ext uri="{FF2B5EF4-FFF2-40B4-BE49-F238E27FC236}">
                <a16:creationId xmlns:a16="http://schemas.microsoft.com/office/drawing/2014/main" id="{159A61B0-7366-A94A-8A2D-91C496265ED5}"/>
              </a:ext>
            </a:extLst>
          </p:cNvPr>
          <p:cNvPicPr>
            <a:picLocks noChangeAspect="1"/>
          </p:cNvPicPr>
          <p:nvPr/>
        </p:nvPicPr>
        <p:blipFill>
          <a:blip r:embed="rId5"/>
          <a:stretch>
            <a:fillRect/>
          </a:stretch>
        </p:blipFill>
        <p:spPr>
          <a:xfrm>
            <a:off x="988541" y="4161140"/>
            <a:ext cx="2286000" cy="254000"/>
          </a:xfrm>
          <a:prstGeom prst="rect">
            <a:avLst/>
          </a:prstGeom>
        </p:spPr>
      </p:pic>
      <p:pic>
        <p:nvPicPr>
          <p:cNvPr id="9" name="Picture 8">
            <a:extLst>
              <a:ext uri="{FF2B5EF4-FFF2-40B4-BE49-F238E27FC236}">
                <a16:creationId xmlns:a16="http://schemas.microsoft.com/office/drawing/2014/main" id="{08E7653A-EE06-1142-AF11-BE63C3F337D9}"/>
              </a:ext>
            </a:extLst>
          </p:cNvPr>
          <p:cNvPicPr>
            <a:picLocks noChangeAspect="1"/>
          </p:cNvPicPr>
          <p:nvPr/>
        </p:nvPicPr>
        <p:blipFill>
          <a:blip r:embed="rId6"/>
          <a:stretch>
            <a:fillRect/>
          </a:stretch>
        </p:blipFill>
        <p:spPr>
          <a:xfrm>
            <a:off x="3657600" y="4122181"/>
            <a:ext cx="2438400" cy="304800"/>
          </a:xfrm>
          <a:prstGeom prst="rect">
            <a:avLst/>
          </a:prstGeom>
        </p:spPr>
      </p:pic>
      <p:pic>
        <p:nvPicPr>
          <p:cNvPr id="12" name="Picture 11">
            <a:extLst>
              <a:ext uri="{FF2B5EF4-FFF2-40B4-BE49-F238E27FC236}">
                <a16:creationId xmlns:a16="http://schemas.microsoft.com/office/drawing/2014/main" id="{8D4054B0-40DC-2046-8C9B-C2A7DAED47CA}"/>
              </a:ext>
            </a:extLst>
          </p:cNvPr>
          <p:cNvPicPr>
            <a:picLocks noChangeAspect="1"/>
          </p:cNvPicPr>
          <p:nvPr/>
        </p:nvPicPr>
        <p:blipFill>
          <a:blip r:embed="rId7"/>
          <a:stretch>
            <a:fillRect/>
          </a:stretch>
        </p:blipFill>
        <p:spPr>
          <a:xfrm>
            <a:off x="7573902" y="332434"/>
            <a:ext cx="939800" cy="292100"/>
          </a:xfrm>
          <a:prstGeom prst="rect">
            <a:avLst/>
          </a:prstGeom>
        </p:spPr>
      </p:pic>
      <p:sp>
        <p:nvSpPr>
          <p:cNvPr id="13" name="TextBox 12">
            <a:extLst>
              <a:ext uri="{FF2B5EF4-FFF2-40B4-BE49-F238E27FC236}">
                <a16:creationId xmlns:a16="http://schemas.microsoft.com/office/drawing/2014/main" id="{82B769EE-1399-704F-A094-9CFEDD040D86}"/>
              </a:ext>
            </a:extLst>
          </p:cNvPr>
          <p:cNvSpPr txBox="1"/>
          <p:nvPr/>
        </p:nvSpPr>
        <p:spPr>
          <a:xfrm>
            <a:off x="395417" y="790314"/>
            <a:ext cx="4672689" cy="461665"/>
          </a:xfrm>
          <a:prstGeom prst="rect">
            <a:avLst/>
          </a:prstGeom>
          <a:noFill/>
        </p:spPr>
        <p:txBody>
          <a:bodyPr wrap="none" rtlCol="0">
            <a:spAutoFit/>
          </a:bodyPr>
          <a:lstStyle/>
          <a:p>
            <a:r>
              <a:rPr lang="en-US" sz="2400" dirty="0"/>
              <a:t>Probe bound state w/ a 3</a:t>
            </a:r>
            <a:r>
              <a:rPr lang="en-US" sz="2400" baseline="30000" dirty="0"/>
              <a:t>rd</a:t>
            </a:r>
            <a:r>
              <a:rPr lang="en-US" sz="2400" dirty="0"/>
              <a:t> particle: </a:t>
            </a:r>
          </a:p>
        </p:txBody>
      </p:sp>
      <p:pic>
        <p:nvPicPr>
          <p:cNvPr id="14" name="Picture 13">
            <a:extLst>
              <a:ext uri="{FF2B5EF4-FFF2-40B4-BE49-F238E27FC236}">
                <a16:creationId xmlns:a16="http://schemas.microsoft.com/office/drawing/2014/main" id="{82519D81-2D9D-9142-A411-2D0563E5D9BE}"/>
              </a:ext>
            </a:extLst>
          </p:cNvPr>
          <p:cNvPicPr>
            <a:picLocks noChangeAspect="1"/>
          </p:cNvPicPr>
          <p:nvPr/>
        </p:nvPicPr>
        <p:blipFill>
          <a:blip r:embed="rId8"/>
          <a:stretch>
            <a:fillRect/>
          </a:stretch>
        </p:blipFill>
        <p:spPr>
          <a:xfrm>
            <a:off x="1250776" y="2193329"/>
            <a:ext cx="4246880" cy="651510"/>
          </a:xfrm>
          <a:prstGeom prst="rect">
            <a:avLst/>
          </a:prstGeom>
        </p:spPr>
      </p:pic>
      <p:pic>
        <p:nvPicPr>
          <p:cNvPr id="15" name="Picture 14">
            <a:extLst>
              <a:ext uri="{FF2B5EF4-FFF2-40B4-BE49-F238E27FC236}">
                <a16:creationId xmlns:a16="http://schemas.microsoft.com/office/drawing/2014/main" id="{C804688E-E8F0-3247-A7E7-7620A9D07538}"/>
              </a:ext>
            </a:extLst>
          </p:cNvPr>
          <p:cNvPicPr>
            <a:picLocks noChangeAspect="1"/>
          </p:cNvPicPr>
          <p:nvPr/>
        </p:nvPicPr>
        <p:blipFill>
          <a:blip r:embed="rId9"/>
          <a:stretch>
            <a:fillRect/>
          </a:stretch>
        </p:blipFill>
        <p:spPr>
          <a:xfrm>
            <a:off x="3005557" y="3031527"/>
            <a:ext cx="4657090" cy="651510"/>
          </a:xfrm>
          <a:prstGeom prst="rect">
            <a:avLst/>
          </a:prstGeom>
        </p:spPr>
      </p:pic>
      <p:sp>
        <p:nvSpPr>
          <p:cNvPr id="16" name="TextBox 15">
            <a:extLst>
              <a:ext uri="{FF2B5EF4-FFF2-40B4-BE49-F238E27FC236}">
                <a16:creationId xmlns:a16="http://schemas.microsoft.com/office/drawing/2014/main" id="{8DCE32B9-FEF2-8B49-8680-4ECB7BF80A60}"/>
              </a:ext>
            </a:extLst>
          </p:cNvPr>
          <p:cNvSpPr txBox="1"/>
          <p:nvPr/>
        </p:nvSpPr>
        <p:spPr>
          <a:xfrm>
            <a:off x="458821" y="4552078"/>
            <a:ext cx="6328848" cy="461665"/>
          </a:xfrm>
          <a:prstGeom prst="rect">
            <a:avLst/>
          </a:prstGeom>
          <a:noFill/>
        </p:spPr>
        <p:txBody>
          <a:bodyPr wrap="none" rtlCol="0">
            <a:spAutoFit/>
          </a:bodyPr>
          <a:lstStyle/>
          <a:p>
            <a:r>
              <a:rPr lang="en-US" sz="2400" dirty="0"/>
              <a:t>-  Spin = internal bound state angular momentum</a:t>
            </a:r>
          </a:p>
        </p:txBody>
      </p:sp>
      <p:sp>
        <p:nvSpPr>
          <p:cNvPr id="17" name="TextBox 16">
            <a:extLst>
              <a:ext uri="{FF2B5EF4-FFF2-40B4-BE49-F238E27FC236}">
                <a16:creationId xmlns:a16="http://schemas.microsoft.com/office/drawing/2014/main" id="{D9E7C6D1-C32B-D748-84AE-05185D92B380}"/>
              </a:ext>
            </a:extLst>
          </p:cNvPr>
          <p:cNvSpPr txBox="1"/>
          <p:nvPr/>
        </p:nvSpPr>
        <p:spPr>
          <a:xfrm>
            <a:off x="458820" y="5125841"/>
            <a:ext cx="7564571" cy="461665"/>
          </a:xfrm>
          <a:prstGeom prst="rect">
            <a:avLst/>
          </a:prstGeom>
          <a:noFill/>
        </p:spPr>
        <p:txBody>
          <a:bodyPr wrap="none" rtlCol="0">
            <a:spAutoFit/>
          </a:bodyPr>
          <a:lstStyle/>
          <a:p>
            <a:r>
              <a:rPr lang="en-US" sz="2400" dirty="0"/>
              <a:t>-      and Wilson coefficients from amplitude matching          </a:t>
            </a:r>
          </a:p>
        </p:txBody>
      </p:sp>
      <p:pic>
        <p:nvPicPr>
          <p:cNvPr id="18" name="Picture 17">
            <a:extLst>
              <a:ext uri="{FF2B5EF4-FFF2-40B4-BE49-F238E27FC236}">
                <a16:creationId xmlns:a16="http://schemas.microsoft.com/office/drawing/2014/main" id="{E56B9B20-4FD2-0E4E-99A5-41AFB7F0DE3D}"/>
              </a:ext>
            </a:extLst>
          </p:cNvPr>
          <p:cNvPicPr>
            <a:picLocks noChangeAspect="1"/>
          </p:cNvPicPr>
          <p:nvPr/>
        </p:nvPicPr>
        <p:blipFill>
          <a:blip r:embed="rId10"/>
          <a:stretch>
            <a:fillRect/>
          </a:stretch>
        </p:blipFill>
        <p:spPr>
          <a:xfrm>
            <a:off x="738515" y="5249916"/>
            <a:ext cx="254000" cy="203200"/>
          </a:xfrm>
          <a:prstGeom prst="rect">
            <a:avLst/>
          </a:prstGeom>
        </p:spPr>
      </p:pic>
      <p:sp>
        <p:nvSpPr>
          <p:cNvPr id="20" name="TextBox 19">
            <a:extLst>
              <a:ext uri="{FF2B5EF4-FFF2-40B4-BE49-F238E27FC236}">
                <a16:creationId xmlns:a16="http://schemas.microsoft.com/office/drawing/2014/main" id="{6EF5F46D-36A4-BD4F-8030-47194784EFF2}"/>
              </a:ext>
            </a:extLst>
          </p:cNvPr>
          <p:cNvSpPr txBox="1"/>
          <p:nvPr/>
        </p:nvSpPr>
        <p:spPr>
          <a:xfrm>
            <a:off x="458820" y="6190719"/>
            <a:ext cx="10814242" cy="461665"/>
          </a:xfrm>
          <a:prstGeom prst="rect">
            <a:avLst/>
          </a:prstGeom>
          <a:noFill/>
        </p:spPr>
        <p:txBody>
          <a:bodyPr wrap="none" rtlCol="0">
            <a:spAutoFit/>
          </a:bodyPr>
          <a:lstStyle/>
          <a:p>
            <a:r>
              <a:rPr lang="en-US" sz="2400" dirty="0"/>
              <a:t>-  Straightforward to include relativistic scattering </a:t>
            </a:r>
            <a:r>
              <a:rPr lang="en-US" sz="2400" dirty="0">
                <a:solidFill>
                  <a:srgbClr val="4E8F00"/>
                </a:solidFill>
              </a:rPr>
              <a:t>(relativistic bound state is unclear)  </a:t>
            </a:r>
          </a:p>
        </p:txBody>
      </p:sp>
      <p:pic>
        <p:nvPicPr>
          <p:cNvPr id="21" name="Picture 20">
            <a:extLst>
              <a:ext uri="{FF2B5EF4-FFF2-40B4-BE49-F238E27FC236}">
                <a16:creationId xmlns:a16="http://schemas.microsoft.com/office/drawing/2014/main" id="{DB116931-D63B-E143-B2B6-9C790458B0CD}"/>
              </a:ext>
            </a:extLst>
          </p:cNvPr>
          <p:cNvPicPr>
            <a:picLocks noChangeAspect="1"/>
          </p:cNvPicPr>
          <p:nvPr/>
        </p:nvPicPr>
        <p:blipFill>
          <a:blip r:embed="rId11"/>
          <a:stretch>
            <a:fillRect/>
          </a:stretch>
        </p:blipFill>
        <p:spPr>
          <a:xfrm>
            <a:off x="7280469" y="5199814"/>
            <a:ext cx="1765300" cy="342900"/>
          </a:xfrm>
          <a:prstGeom prst="rect">
            <a:avLst/>
          </a:prstGeom>
        </p:spPr>
      </p:pic>
      <p:pic>
        <p:nvPicPr>
          <p:cNvPr id="22" name="Picture 21">
            <a:extLst>
              <a:ext uri="{FF2B5EF4-FFF2-40B4-BE49-F238E27FC236}">
                <a16:creationId xmlns:a16="http://schemas.microsoft.com/office/drawing/2014/main" id="{07AAFEA0-2DD3-764E-AE0B-7EE165D8DFAE}"/>
              </a:ext>
            </a:extLst>
          </p:cNvPr>
          <p:cNvPicPr>
            <a:picLocks noChangeAspect="1"/>
          </p:cNvPicPr>
          <p:nvPr/>
        </p:nvPicPr>
        <p:blipFill>
          <a:blip r:embed="rId12"/>
          <a:stretch>
            <a:fillRect/>
          </a:stretch>
        </p:blipFill>
        <p:spPr>
          <a:xfrm>
            <a:off x="1529233" y="5639026"/>
            <a:ext cx="8623300" cy="342900"/>
          </a:xfrm>
          <a:prstGeom prst="rect">
            <a:avLst/>
          </a:prstGeom>
        </p:spPr>
      </p:pic>
      <p:sp>
        <p:nvSpPr>
          <p:cNvPr id="24" name="TextBox 23">
            <a:extLst>
              <a:ext uri="{FF2B5EF4-FFF2-40B4-BE49-F238E27FC236}">
                <a16:creationId xmlns:a16="http://schemas.microsoft.com/office/drawing/2014/main" id="{C8F9739B-39C1-2B44-9958-F170A9CC9866}"/>
              </a:ext>
            </a:extLst>
          </p:cNvPr>
          <p:cNvSpPr txBox="1"/>
          <p:nvPr/>
        </p:nvSpPr>
        <p:spPr>
          <a:xfrm>
            <a:off x="10566760" y="5409554"/>
            <a:ext cx="1357551" cy="646331"/>
          </a:xfrm>
          <a:prstGeom prst="rect">
            <a:avLst/>
          </a:prstGeom>
          <a:noFill/>
        </p:spPr>
        <p:txBody>
          <a:bodyPr wrap="none" rtlCol="0">
            <a:spAutoFit/>
          </a:bodyPr>
          <a:lstStyle/>
          <a:p>
            <a:pPr algn="ctr"/>
            <a:r>
              <a:rPr lang="en-US" dirty="0">
                <a:solidFill>
                  <a:srgbClr val="4E8F00"/>
                </a:solidFill>
              </a:rPr>
              <a:t>+kinematics </a:t>
            </a:r>
          </a:p>
          <a:p>
            <a:pPr algn="ctr"/>
            <a:r>
              <a:rPr lang="en-US" dirty="0">
                <a:solidFill>
                  <a:srgbClr val="4E8F00"/>
                </a:solidFill>
              </a:rPr>
              <a:t>constraints</a:t>
            </a:r>
          </a:p>
        </p:txBody>
      </p:sp>
    </p:spTree>
    <p:extLst>
      <p:ext uri="{BB962C8B-B14F-4D97-AF65-F5344CB8AC3E}">
        <p14:creationId xmlns:p14="http://schemas.microsoft.com/office/powerpoint/2010/main" val="3746309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E6397A-3057-3944-B0CC-795CF2B6F53C}"/>
              </a:ext>
            </a:extLst>
          </p:cNvPr>
          <p:cNvPicPr>
            <a:picLocks noChangeAspect="1"/>
          </p:cNvPicPr>
          <p:nvPr/>
        </p:nvPicPr>
        <p:blipFill>
          <a:blip r:embed="rId3"/>
          <a:stretch>
            <a:fillRect/>
          </a:stretch>
        </p:blipFill>
        <p:spPr>
          <a:xfrm>
            <a:off x="1708150" y="1481996"/>
            <a:ext cx="8775700" cy="711200"/>
          </a:xfrm>
          <a:prstGeom prst="rect">
            <a:avLst/>
          </a:prstGeom>
        </p:spPr>
      </p:pic>
      <p:pic>
        <p:nvPicPr>
          <p:cNvPr id="10" name="Picture 9">
            <a:extLst>
              <a:ext uri="{FF2B5EF4-FFF2-40B4-BE49-F238E27FC236}">
                <a16:creationId xmlns:a16="http://schemas.microsoft.com/office/drawing/2014/main" id="{A9DA1A49-D4DD-7F45-9498-9FC0AF47B4CB}"/>
              </a:ext>
            </a:extLst>
          </p:cNvPr>
          <p:cNvPicPr>
            <a:picLocks noChangeAspect="1"/>
          </p:cNvPicPr>
          <p:nvPr/>
        </p:nvPicPr>
        <p:blipFill>
          <a:blip r:embed="rId4"/>
          <a:stretch>
            <a:fillRect/>
          </a:stretch>
        </p:blipFill>
        <p:spPr>
          <a:xfrm>
            <a:off x="1396829" y="4336489"/>
            <a:ext cx="2184400" cy="292100"/>
          </a:xfrm>
          <a:prstGeom prst="rect">
            <a:avLst/>
          </a:prstGeom>
        </p:spPr>
      </p:pic>
      <p:pic>
        <p:nvPicPr>
          <p:cNvPr id="12" name="Picture 11">
            <a:extLst>
              <a:ext uri="{FF2B5EF4-FFF2-40B4-BE49-F238E27FC236}">
                <a16:creationId xmlns:a16="http://schemas.microsoft.com/office/drawing/2014/main" id="{EA820104-64FA-C646-97D7-285C8127D460}"/>
              </a:ext>
            </a:extLst>
          </p:cNvPr>
          <p:cNvPicPr>
            <a:picLocks noChangeAspect="1"/>
          </p:cNvPicPr>
          <p:nvPr/>
        </p:nvPicPr>
        <p:blipFill>
          <a:blip r:embed="rId5"/>
          <a:stretch>
            <a:fillRect/>
          </a:stretch>
        </p:blipFill>
        <p:spPr>
          <a:xfrm>
            <a:off x="4157705" y="2404711"/>
            <a:ext cx="7645400" cy="508000"/>
          </a:xfrm>
          <a:prstGeom prst="rect">
            <a:avLst/>
          </a:prstGeom>
        </p:spPr>
      </p:pic>
      <p:sp>
        <p:nvSpPr>
          <p:cNvPr id="15" name="TextBox 14">
            <a:extLst>
              <a:ext uri="{FF2B5EF4-FFF2-40B4-BE49-F238E27FC236}">
                <a16:creationId xmlns:a16="http://schemas.microsoft.com/office/drawing/2014/main" id="{ABD5E4D1-35CC-DE45-84CF-152024FACD79}"/>
              </a:ext>
            </a:extLst>
          </p:cNvPr>
          <p:cNvSpPr txBox="1"/>
          <p:nvPr/>
        </p:nvSpPr>
        <p:spPr>
          <a:xfrm>
            <a:off x="7933038" y="3620532"/>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BA30D16D-635B-3646-A5AD-1E576B0DAC8F}"/>
              </a:ext>
            </a:extLst>
          </p:cNvPr>
          <p:cNvSpPr txBox="1"/>
          <p:nvPr/>
        </p:nvSpPr>
        <p:spPr>
          <a:xfrm>
            <a:off x="395417" y="222420"/>
            <a:ext cx="8423781" cy="461665"/>
          </a:xfrm>
          <a:prstGeom prst="rect">
            <a:avLst/>
          </a:prstGeom>
          <a:noFill/>
        </p:spPr>
        <p:txBody>
          <a:bodyPr wrap="none" rtlCol="0">
            <a:spAutoFit/>
          </a:bodyPr>
          <a:lstStyle/>
          <a:p>
            <a:r>
              <a:rPr lang="en-US" sz="2400" dirty="0">
                <a:solidFill>
                  <a:srgbClr val="C00000"/>
                </a:solidFill>
              </a:rPr>
              <a:t>Example 2: EFT of a Newtonian bound state </a:t>
            </a:r>
            <a:r>
              <a:rPr lang="en-US" sz="2400" dirty="0">
                <a:solidFill>
                  <a:srgbClr val="4E8F00"/>
                </a:solidFill>
              </a:rPr>
              <a:t>(Hamiltonian               )</a:t>
            </a:r>
            <a:endParaRPr lang="en-US" sz="2400" i="1" dirty="0">
              <a:solidFill>
                <a:srgbClr val="4E8F00"/>
              </a:solidFill>
            </a:endParaRPr>
          </a:p>
        </p:txBody>
      </p:sp>
      <p:sp>
        <p:nvSpPr>
          <p:cNvPr id="20" name="TextBox 19">
            <a:extLst>
              <a:ext uri="{FF2B5EF4-FFF2-40B4-BE49-F238E27FC236}">
                <a16:creationId xmlns:a16="http://schemas.microsoft.com/office/drawing/2014/main" id="{DC1ABD4D-7764-9C43-9F43-7E78836AD37F}"/>
              </a:ext>
            </a:extLst>
          </p:cNvPr>
          <p:cNvSpPr txBox="1"/>
          <p:nvPr/>
        </p:nvSpPr>
        <p:spPr>
          <a:xfrm>
            <a:off x="395417" y="825452"/>
            <a:ext cx="8993681" cy="461665"/>
          </a:xfrm>
          <a:prstGeom prst="rect">
            <a:avLst/>
          </a:prstGeom>
          <a:noFill/>
        </p:spPr>
        <p:txBody>
          <a:bodyPr wrap="none" rtlCol="0">
            <a:spAutoFit/>
          </a:bodyPr>
          <a:lstStyle/>
          <a:p>
            <a:r>
              <a:rPr lang="en-US" sz="2400" dirty="0"/>
              <a:t>Scattering amplitude from classical limit of NRQM transition amplitude</a:t>
            </a:r>
          </a:p>
        </p:txBody>
      </p:sp>
      <p:sp>
        <p:nvSpPr>
          <p:cNvPr id="22" name="TextBox 21">
            <a:extLst>
              <a:ext uri="{FF2B5EF4-FFF2-40B4-BE49-F238E27FC236}">
                <a16:creationId xmlns:a16="http://schemas.microsoft.com/office/drawing/2014/main" id="{E9422781-BAE0-B74E-886F-E0692C9413D2}"/>
              </a:ext>
            </a:extLst>
          </p:cNvPr>
          <p:cNvSpPr txBox="1"/>
          <p:nvPr/>
        </p:nvSpPr>
        <p:spPr>
          <a:xfrm>
            <a:off x="395417" y="2443267"/>
            <a:ext cx="3729804" cy="430887"/>
          </a:xfrm>
          <a:prstGeom prst="rect">
            <a:avLst/>
          </a:prstGeom>
          <a:noFill/>
        </p:spPr>
        <p:txBody>
          <a:bodyPr wrap="none" rtlCol="0">
            <a:spAutoFit/>
          </a:bodyPr>
          <a:lstStyle/>
          <a:p>
            <a:r>
              <a:rPr lang="en-US" sz="2200" dirty="0"/>
              <a:t>- Classical scattering trajectory:</a:t>
            </a:r>
          </a:p>
        </p:txBody>
      </p:sp>
      <p:pic>
        <p:nvPicPr>
          <p:cNvPr id="23" name="Picture 22">
            <a:extLst>
              <a:ext uri="{FF2B5EF4-FFF2-40B4-BE49-F238E27FC236}">
                <a16:creationId xmlns:a16="http://schemas.microsoft.com/office/drawing/2014/main" id="{C60D853C-075D-8A40-96CF-C91BBBD8D639}"/>
              </a:ext>
            </a:extLst>
          </p:cNvPr>
          <p:cNvPicPr>
            <a:picLocks noChangeAspect="1"/>
          </p:cNvPicPr>
          <p:nvPr/>
        </p:nvPicPr>
        <p:blipFill>
          <a:blip r:embed="rId6"/>
          <a:stretch>
            <a:fillRect/>
          </a:stretch>
        </p:blipFill>
        <p:spPr>
          <a:xfrm>
            <a:off x="7586094" y="332434"/>
            <a:ext cx="939800" cy="292100"/>
          </a:xfrm>
          <a:prstGeom prst="rect">
            <a:avLst/>
          </a:prstGeom>
        </p:spPr>
      </p:pic>
      <p:sp>
        <p:nvSpPr>
          <p:cNvPr id="24" name="TextBox 23">
            <a:extLst>
              <a:ext uri="{FF2B5EF4-FFF2-40B4-BE49-F238E27FC236}">
                <a16:creationId xmlns:a16="http://schemas.microsoft.com/office/drawing/2014/main" id="{7676E996-52F5-0A40-98B1-6320AEE93020}"/>
              </a:ext>
            </a:extLst>
          </p:cNvPr>
          <p:cNvSpPr txBox="1"/>
          <p:nvPr/>
        </p:nvSpPr>
        <p:spPr>
          <a:xfrm>
            <a:off x="425459" y="3163447"/>
            <a:ext cx="9643666" cy="430887"/>
          </a:xfrm>
          <a:prstGeom prst="rect">
            <a:avLst/>
          </a:prstGeom>
          <a:noFill/>
        </p:spPr>
        <p:txBody>
          <a:bodyPr wrap="none" rtlCol="0">
            <a:spAutoFit/>
          </a:bodyPr>
          <a:lstStyle/>
          <a:p>
            <a:r>
              <a:rPr lang="en-US" sz="2200" dirty="0"/>
              <a:t>- Classical limit of matrix element: use coherent state; minimize dispersion; energy </a:t>
            </a:r>
          </a:p>
        </p:txBody>
      </p:sp>
      <p:pic>
        <p:nvPicPr>
          <p:cNvPr id="25" name="Picture 24">
            <a:extLst>
              <a:ext uri="{FF2B5EF4-FFF2-40B4-BE49-F238E27FC236}">
                <a16:creationId xmlns:a16="http://schemas.microsoft.com/office/drawing/2014/main" id="{498CB7D1-3359-AD40-A8FA-2E20FC58D8EC}"/>
              </a:ext>
            </a:extLst>
          </p:cNvPr>
          <p:cNvPicPr>
            <a:picLocks noChangeAspect="1"/>
          </p:cNvPicPr>
          <p:nvPr/>
        </p:nvPicPr>
        <p:blipFill>
          <a:blip r:embed="rId7"/>
          <a:stretch>
            <a:fillRect/>
          </a:stretch>
        </p:blipFill>
        <p:spPr>
          <a:xfrm>
            <a:off x="9961605" y="3096687"/>
            <a:ext cx="1981200" cy="660400"/>
          </a:xfrm>
          <a:prstGeom prst="rect">
            <a:avLst/>
          </a:prstGeom>
        </p:spPr>
      </p:pic>
      <p:pic>
        <p:nvPicPr>
          <p:cNvPr id="26" name="Picture 25">
            <a:extLst>
              <a:ext uri="{FF2B5EF4-FFF2-40B4-BE49-F238E27FC236}">
                <a16:creationId xmlns:a16="http://schemas.microsoft.com/office/drawing/2014/main" id="{9B552D9A-92C1-784E-8A3E-4D7976AF084A}"/>
              </a:ext>
            </a:extLst>
          </p:cNvPr>
          <p:cNvPicPr>
            <a:picLocks noChangeAspect="1"/>
          </p:cNvPicPr>
          <p:nvPr/>
        </p:nvPicPr>
        <p:blipFill>
          <a:blip r:embed="rId8"/>
          <a:stretch>
            <a:fillRect/>
          </a:stretch>
        </p:blipFill>
        <p:spPr>
          <a:xfrm>
            <a:off x="7048362" y="4956816"/>
            <a:ext cx="1308100" cy="330200"/>
          </a:xfrm>
          <a:prstGeom prst="rect">
            <a:avLst/>
          </a:prstGeom>
        </p:spPr>
      </p:pic>
      <p:sp>
        <p:nvSpPr>
          <p:cNvPr id="27" name="TextBox 26">
            <a:extLst>
              <a:ext uri="{FF2B5EF4-FFF2-40B4-BE49-F238E27FC236}">
                <a16:creationId xmlns:a16="http://schemas.microsoft.com/office/drawing/2014/main" id="{702F5B04-BD7C-FD48-B10E-A0E86F6C9C62}"/>
              </a:ext>
            </a:extLst>
          </p:cNvPr>
          <p:cNvSpPr txBox="1"/>
          <p:nvPr/>
        </p:nvSpPr>
        <p:spPr>
          <a:xfrm>
            <a:off x="425459" y="4899289"/>
            <a:ext cx="8366714" cy="430887"/>
          </a:xfrm>
          <a:prstGeom prst="rect">
            <a:avLst/>
          </a:prstGeom>
          <a:noFill/>
        </p:spPr>
        <p:txBody>
          <a:bodyPr wrap="none" rtlCol="0">
            <a:spAutoFit/>
          </a:bodyPr>
          <a:lstStyle/>
          <a:p>
            <a:r>
              <a:rPr lang="en-US" sz="2200" dirty="0"/>
              <a:t>- Weak gravity/small perturbation/small angle scattering:                          ,</a:t>
            </a:r>
          </a:p>
        </p:txBody>
      </p:sp>
      <p:sp>
        <p:nvSpPr>
          <p:cNvPr id="29" name="TextBox 28">
            <a:extLst>
              <a:ext uri="{FF2B5EF4-FFF2-40B4-BE49-F238E27FC236}">
                <a16:creationId xmlns:a16="http://schemas.microsoft.com/office/drawing/2014/main" id="{6A3DE542-B8D1-224D-96D8-D7B6EB800214}"/>
              </a:ext>
            </a:extLst>
          </p:cNvPr>
          <p:cNvSpPr txBox="1"/>
          <p:nvPr/>
        </p:nvSpPr>
        <p:spPr>
          <a:xfrm>
            <a:off x="9442208" y="4237908"/>
            <a:ext cx="2749792" cy="369332"/>
          </a:xfrm>
          <a:prstGeom prst="rect">
            <a:avLst/>
          </a:prstGeom>
          <a:noFill/>
        </p:spPr>
        <p:txBody>
          <a:bodyPr wrap="none" rtlCol="0">
            <a:spAutoFit/>
          </a:bodyPr>
          <a:lstStyle/>
          <a:p>
            <a:r>
              <a:rPr lang="en-US" dirty="0" err="1">
                <a:solidFill>
                  <a:srgbClr val="FF40FF"/>
                </a:solidFill>
              </a:rPr>
              <a:t>Bhaumik</a:t>
            </a:r>
            <a:r>
              <a:rPr lang="en-US" dirty="0">
                <a:solidFill>
                  <a:srgbClr val="FF40FF"/>
                </a:solidFill>
              </a:rPr>
              <a:t>, Dutta-Roy, Ghosh</a:t>
            </a:r>
          </a:p>
        </p:txBody>
      </p:sp>
      <p:pic>
        <p:nvPicPr>
          <p:cNvPr id="30" name="Picture 29">
            <a:extLst>
              <a:ext uri="{FF2B5EF4-FFF2-40B4-BE49-F238E27FC236}">
                <a16:creationId xmlns:a16="http://schemas.microsoft.com/office/drawing/2014/main" id="{992592C7-2D81-934E-B8AC-492609B20228}"/>
              </a:ext>
            </a:extLst>
          </p:cNvPr>
          <p:cNvPicPr>
            <a:picLocks noChangeAspect="1"/>
          </p:cNvPicPr>
          <p:nvPr/>
        </p:nvPicPr>
        <p:blipFill>
          <a:blip r:embed="rId9"/>
          <a:stretch>
            <a:fillRect/>
          </a:stretch>
        </p:blipFill>
        <p:spPr>
          <a:xfrm>
            <a:off x="766463" y="3715837"/>
            <a:ext cx="10337800" cy="508000"/>
          </a:xfrm>
          <a:prstGeom prst="rect">
            <a:avLst/>
          </a:prstGeom>
        </p:spPr>
      </p:pic>
      <p:sp>
        <p:nvSpPr>
          <p:cNvPr id="31" name="TextBox 30">
            <a:extLst>
              <a:ext uri="{FF2B5EF4-FFF2-40B4-BE49-F238E27FC236}">
                <a16:creationId xmlns:a16="http://schemas.microsoft.com/office/drawing/2014/main" id="{2559588F-C69C-C24C-BFFB-6B4676EDDC4D}"/>
              </a:ext>
            </a:extLst>
          </p:cNvPr>
          <p:cNvSpPr txBox="1"/>
          <p:nvPr/>
        </p:nvSpPr>
        <p:spPr>
          <a:xfrm>
            <a:off x="3974538" y="4297873"/>
            <a:ext cx="1526508" cy="369332"/>
          </a:xfrm>
          <a:prstGeom prst="rect">
            <a:avLst/>
          </a:prstGeom>
          <a:noFill/>
        </p:spPr>
        <p:txBody>
          <a:bodyPr wrap="none" rtlCol="0">
            <a:spAutoFit/>
          </a:bodyPr>
          <a:lstStyle/>
          <a:p>
            <a:r>
              <a:rPr lang="en-US" dirty="0">
                <a:solidFill>
                  <a:srgbClr val="4E8F00"/>
                </a:solidFill>
              </a:rPr>
              <a:t>+ factorization</a:t>
            </a:r>
          </a:p>
        </p:txBody>
      </p:sp>
      <p:pic>
        <p:nvPicPr>
          <p:cNvPr id="33" name="Picture 32">
            <a:extLst>
              <a:ext uri="{FF2B5EF4-FFF2-40B4-BE49-F238E27FC236}">
                <a16:creationId xmlns:a16="http://schemas.microsoft.com/office/drawing/2014/main" id="{130F91E2-9233-8748-8CF9-FF859E6B456A}"/>
              </a:ext>
            </a:extLst>
          </p:cNvPr>
          <p:cNvPicPr>
            <a:picLocks noChangeAspect="1"/>
          </p:cNvPicPr>
          <p:nvPr/>
        </p:nvPicPr>
        <p:blipFill>
          <a:blip r:embed="rId10"/>
          <a:stretch>
            <a:fillRect/>
          </a:stretch>
        </p:blipFill>
        <p:spPr>
          <a:xfrm>
            <a:off x="8705611" y="4956816"/>
            <a:ext cx="2806700" cy="330200"/>
          </a:xfrm>
          <a:prstGeom prst="rect">
            <a:avLst/>
          </a:prstGeom>
        </p:spPr>
      </p:pic>
      <p:pic>
        <p:nvPicPr>
          <p:cNvPr id="34" name="Picture 33">
            <a:extLst>
              <a:ext uri="{FF2B5EF4-FFF2-40B4-BE49-F238E27FC236}">
                <a16:creationId xmlns:a16="http://schemas.microsoft.com/office/drawing/2014/main" id="{D5D9DBBD-524A-BA42-9C67-CD634EF5A2FD}"/>
              </a:ext>
            </a:extLst>
          </p:cNvPr>
          <p:cNvPicPr>
            <a:picLocks noChangeAspect="1"/>
          </p:cNvPicPr>
          <p:nvPr/>
        </p:nvPicPr>
        <p:blipFill>
          <a:blip r:embed="rId11"/>
          <a:stretch>
            <a:fillRect/>
          </a:stretch>
        </p:blipFill>
        <p:spPr>
          <a:xfrm>
            <a:off x="1221740" y="5719302"/>
            <a:ext cx="9748520" cy="687705"/>
          </a:xfrm>
          <a:prstGeom prst="rect">
            <a:avLst/>
          </a:prstGeom>
        </p:spPr>
      </p:pic>
    </p:spTree>
    <p:extLst>
      <p:ext uri="{BB962C8B-B14F-4D97-AF65-F5344CB8AC3E}">
        <p14:creationId xmlns:p14="http://schemas.microsoft.com/office/powerpoint/2010/main" val="3295706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6A843C-9DC6-C04C-86D0-672BDC0467E9}"/>
              </a:ext>
            </a:extLst>
          </p:cNvPr>
          <p:cNvPicPr>
            <a:picLocks noChangeAspect="1"/>
          </p:cNvPicPr>
          <p:nvPr/>
        </p:nvPicPr>
        <p:blipFill>
          <a:blip r:embed="rId3"/>
          <a:stretch>
            <a:fillRect/>
          </a:stretch>
        </p:blipFill>
        <p:spPr>
          <a:xfrm>
            <a:off x="669852" y="2894028"/>
            <a:ext cx="3200400" cy="685800"/>
          </a:xfrm>
          <a:prstGeom prst="rect">
            <a:avLst/>
          </a:prstGeom>
        </p:spPr>
      </p:pic>
      <p:pic>
        <p:nvPicPr>
          <p:cNvPr id="3" name="Picture 2">
            <a:extLst>
              <a:ext uri="{FF2B5EF4-FFF2-40B4-BE49-F238E27FC236}">
                <a16:creationId xmlns:a16="http://schemas.microsoft.com/office/drawing/2014/main" id="{0E60D489-8EDF-C14A-9B8A-FCA4E00FA83A}"/>
              </a:ext>
            </a:extLst>
          </p:cNvPr>
          <p:cNvPicPr>
            <a:picLocks noChangeAspect="1"/>
          </p:cNvPicPr>
          <p:nvPr/>
        </p:nvPicPr>
        <p:blipFill>
          <a:blip r:embed="rId4"/>
          <a:stretch>
            <a:fillRect/>
          </a:stretch>
        </p:blipFill>
        <p:spPr>
          <a:xfrm>
            <a:off x="6376711" y="2752517"/>
            <a:ext cx="2895600" cy="850900"/>
          </a:xfrm>
          <a:prstGeom prst="rect">
            <a:avLst/>
          </a:prstGeom>
        </p:spPr>
      </p:pic>
      <p:sp>
        <p:nvSpPr>
          <p:cNvPr id="6" name="TextBox 5">
            <a:extLst>
              <a:ext uri="{FF2B5EF4-FFF2-40B4-BE49-F238E27FC236}">
                <a16:creationId xmlns:a16="http://schemas.microsoft.com/office/drawing/2014/main" id="{5EA410AC-0204-F845-AEA7-D1BFDD8BA1AC}"/>
              </a:ext>
            </a:extLst>
          </p:cNvPr>
          <p:cNvSpPr txBox="1"/>
          <p:nvPr/>
        </p:nvSpPr>
        <p:spPr>
          <a:xfrm>
            <a:off x="1033179" y="6147826"/>
            <a:ext cx="9269204" cy="461665"/>
          </a:xfrm>
          <a:prstGeom prst="rect">
            <a:avLst/>
          </a:prstGeom>
          <a:noFill/>
        </p:spPr>
        <p:txBody>
          <a:bodyPr wrap="none" rtlCol="0">
            <a:spAutoFit/>
          </a:bodyPr>
          <a:lstStyle/>
          <a:p>
            <a:r>
              <a:rPr lang="en-US" sz="2400" dirty="0"/>
              <a:t>- Higher orders work out similarly; higher Wilson coefficients determined</a:t>
            </a:r>
          </a:p>
        </p:txBody>
      </p:sp>
      <p:pic>
        <p:nvPicPr>
          <p:cNvPr id="7" name="Picture 6">
            <a:extLst>
              <a:ext uri="{FF2B5EF4-FFF2-40B4-BE49-F238E27FC236}">
                <a16:creationId xmlns:a16="http://schemas.microsoft.com/office/drawing/2014/main" id="{CF569B4B-AC29-9F41-A0B9-57960B870938}"/>
              </a:ext>
            </a:extLst>
          </p:cNvPr>
          <p:cNvPicPr>
            <a:picLocks noChangeAspect="1"/>
          </p:cNvPicPr>
          <p:nvPr/>
        </p:nvPicPr>
        <p:blipFill>
          <a:blip r:embed="rId5"/>
          <a:stretch>
            <a:fillRect/>
          </a:stretch>
        </p:blipFill>
        <p:spPr>
          <a:xfrm>
            <a:off x="9673924" y="3070017"/>
            <a:ext cx="2222500" cy="215900"/>
          </a:xfrm>
          <a:prstGeom prst="rect">
            <a:avLst/>
          </a:prstGeom>
        </p:spPr>
      </p:pic>
      <p:pic>
        <p:nvPicPr>
          <p:cNvPr id="9" name="Picture 8">
            <a:extLst>
              <a:ext uri="{FF2B5EF4-FFF2-40B4-BE49-F238E27FC236}">
                <a16:creationId xmlns:a16="http://schemas.microsoft.com/office/drawing/2014/main" id="{CCAA630D-40A2-694A-80AA-CA30A996E97F}"/>
              </a:ext>
            </a:extLst>
          </p:cNvPr>
          <p:cNvPicPr>
            <a:picLocks noChangeAspect="1"/>
          </p:cNvPicPr>
          <p:nvPr/>
        </p:nvPicPr>
        <p:blipFill>
          <a:blip r:embed="rId6"/>
          <a:stretch>
            <a:fillRect/>
          </a:stretch>
        </p:blipFill>
        <p:spPr>
          <a:xfrm>
            <a:off x="6809330" y="5359731"/>
            <a:ext cx="4598670" cy="496570"/>
          </a:xfrm>
          <a:prstGeom prst="rect">
            <a:avLst/>
          </a:prstGeom>
        </p:spPr>
      </p:pic>
      <p:sp>
        <p:nvSpPr>
          <p:cNvPr id="10" name="TextBox 9">
            <a:extLst>
              <a:ext uri="{FF2B5EF4-FFF2-40B4-BE49-F238E27FC236}">
                <a16:creationId xmlns:a16="http://schemas.microsoft.com/office/drawing/2014/main" id="{F8ACE82F-10A8-C84F-AA31-54A6130D322D}"/>
              </a:ext>
            </a:extLst>
          </p:cNvPr>
          <p:cNvSpPr txBox="1"/>
          <p:nvPr/>
        </p:nvSpPr>
        <p:spPr>
          <a:xfrm>
            <a:off x="395417" y="222420"/>
            <a:ext cx="8423781" cy="461665"/>
          </a:xfrm>
          <a:prstGeom prst="rect">
            <a:avLst/>
          </a:prstGeom>
          <a:noFill/>
        </p:spPr>
        <p:txBody>
          <a:bodyPr wrap="none" rtlCol="0">
            <a:spAutoFit/>
          </a:bodyPr>
          <a:lstStyle/>
          <a:p>
            <a:r>
              <a:rPr lang="en-US" sz="2400" dirty="0">
                <a:solidFill>
                  <a:srgbClr val="C00000"/>
                </a:solidFill>
              </a:rPr>
              <a:t>Example 2: EFT of a Newtonian bound state </a:t>
            </a:r>
            <a:r>
              <a:rPr lang="en-US" sz="2400" dirty="0">
                <a:solidFill>
                  <a:srgbClr val="4E8F00"/>
                </a:solidFill>
              </a:rPr>
              <a:t>(Hamiltonian               )</a:t>
            </a:r>
            <a:endParaRPr lang="en-US" sz="2400" i="1" dirty="0">
              <a:solidFill>
                <a:srgbClr val="4E8F00"/>
              </a:solidFill>
            </a:endParaRPr>
          </a:p>
        </p:txBody>
      </p:sp>
      <p:pic>
        <p:nvPicPr>
          <p:cNvPr id="11" name="Picture 10">
            <a:extLst>
              <a:ext uri="{FF2B5EF4-FFF2-40B4-BE49-F238E27FC236}">
                <a16:creationId xmlns:a16="http://schemas.microsoft.com/office/drawing/2014/main" id="{33C1A5B9-1689-224F-89D8-7B5D12A60518}"/>
              </a:ext>
            </a:extLst>
          </p:cNvPr>
          <p:cNvPicPr>
            <a:picLocks noChangeAspect="1"/>
          </p:cNvPicPr>
          <p:nvPr/>
        </p:nvPicPr>
        <p:blipFill>
          <a:blip r:embed="rId7"/>
          <a:stretch>
            <a:fillRect/>
          </a:stretch>
        </p:blipFill>
        <p:spPr>
          <a:xfrm>
            <a:off x="7573902" y="332434"/>
            <a:ext cx="939800" cy="292100"/>
          </a:xfrm>
          <a:prstGeom prst="rect">
            <a:avLst/>
          </a:prstGeom>
        </p:spPr>
      </p:pic>
      <p:sp>
        <p:nvSpPr>
          <p:cNvPr id="12" name="TextBox 11">
            <a:extLst>
              <a:ext uri="{FF2B5EF4-FFF2-40B4-BE49-F238E27FC236}">
                <a16:creationId xmlns:a16="http://schemas.microsoft.com/office/drawing/2014/main" id="{35557F21-5D5C-E548-A69B-CE161A63D47A}"/>
              </a:ext>
            </a:extLst>
          </p:cNvPr>
          <p:cNvSpPr txBox="1"/>
          <p:nvPr/>
        </p:nvSpPr>
        <p:spPr>
          <a:xfrm>
            <a:off x="395417" y="838135"/>
            <a:ext cx="9949455" cy="461665"/>
          </a:xfrm>
          <a:prstGeom prst="rect">
            <a:avLst/>
          </a:prstGeom>
          <a:noFill/>
        </p:spPr>
        <p:txBody>
          <a:bodyPr wrap="none" rtlCol="0">
            <a:spAutoFit/>
          </a:bodyPr>
          <a:lstStyle/>
          <a:p>
            <a:r>
              <a:rPr lang="en-US" sz="2400" dirty="0"/>
              <a:t>The matching calculation </a:t>
            </a:r>
            <a:r>
              <a:rPr lang="en-US" sz="2400" dirty="0">
                <a:solidFill>
                  <a:srgbClr val="4E8F00"/>
                </a:solidFill>
              </a:rPr>
              <a:t>(nonrelativistic           ignore all velocity dependence)</a:t>
            </a:r>
          </a:p>
        </p:txBody>
      </p:sp>
      <p:pic>
        <p:nvPicPr>
          <p:cNvPr id="13" name="Picture 12">
            <a:extLst>
              <a:ext uri="{FF2B5EF4-FFF2-40B4-BE49-F238E27FC236}">
                <a16:creationId xmlns:a16="http://schemas.microsoft.com/office/drawing/2014/main" id="{481E0425-6498-6644-BF3E-81230B034D10}"/>
              </a:ext>
            </a:extLst>
          </p:cNvPr>
          <p:cNvPicPr>
            <a:picLocks noChangeAspect="1"/>
          </p:cNvPicPr>
          <p:nvPr/>
        </p:nvPicPr>
        <p:blipFill>
          <a:blip r:embed="rId8"/>
          <a:stretch>
            <a:fillRect/>
          </a:stretch>
        </p:blipFill>
        <p:spPr>
          <a:xfrm>
            <a:off x="1294697" y="1543364"/>
            <a:ext cx="10045700" cy="584200"/>
          </a:xfrm>
          <a:prstGeom prst="rect">
            <a:avLst/>
          </a:prstGeom>
        </p:spPr>
      </p:pic>
      <p:cxnSp>
        <p:nvCxnSpPr>
          <p:cNvPr id="15" name="Straight Arrow Connector 14">
            <a:extLst>
              <a:ext uri="{FF2B5EF4-FFF2-40B4-BE49-F238E27FC236}">
                <a16:creationId xmlns:a16="http://schemas.microsoft.com/office/drawing/2014/main" id="{88FF99F2-76B9-E047-BD63-40C255E02500}"/>
              </a:ext>
            </a:extLst>
          </p:cNvPr>
          <p:cNvCxnSpPr/>
          <p:nvPr/>
        </p:nvCxnSpPr>
        <p:spPr>
          <a:xfrm>
            <a:off x="5597611" y="1083658"/>
            <a:ext cx="498389" cy="0"/>
          </a:xfrm>
          <a:prstGeom prst="straightConnector1">
            <a:avLst/>
          </a:prstGeom>
          <a:ln w="25400">
            <a:solidFill>
              <a:srgbClr val="4E8F00"/>
            </a:solidFill>
            <a:tailEnd type="triangle"/>
          </a:ln>
        </p:spPr>
        <p:style>
          <a:lnRef idx="1">
            <a:schemeClr val="accent1"/>
          </a:lnRef>
          <a:fillRef idx="0">
            <a:schemeClr val="accent1"/>
          </a:fillRef>
          <a:effectRef idx="0">
            <a:schemeClr val="accent1"/>
          </a:effectRef>
          <a:fontRef idx="minor">
            <a:schemeClr val="tx1"/>
          </a:fontRef>
        </p:style>
      </p:cxnSp>
      <p:sp>
        <p:nvSpPr>
          <p:cNvPr id="16" name="Triangle 15">
            <a:extLst>
              <a:ext uri="{FF2B5EF4-FFF2-40B4-BE49-F238E27FC236}">
                <a16:creationId xmlns:a16="http://schemas.microsoft.com/office/drawing/2014/main" id="{FE68860F-090B-8546-B3E5-0A436ADF95EF}"/>
              </a:ext>
            </a:extLst>
          </p:cNvPr>
          <p:cNvSpPr/>
          <p:nvPr/>
        </p:nvSpPr>
        <p:spPr>
          <a:xfrm rot="10800000">
            <a:off x="4604350" y="2278707"/>
            <a:ext cx="209739" cy="3336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A4DA7B-8D6D-9E4C-9962-248A59DF698C}"/>
              </a:ext>
            </a:extLst>
          </p:cNvPr>
          <p:cNvPicPr>
            <a:picLocks noChangeAspect="1"/>
          </p:cNvPicPr>
          <p:nvPr/>
        </p:nvPicPr>
        <p:blipFill>
          <a:blip r:embed="rId9"/>
          <a:stretch>
            <a:fillRect/>
          </a:stretch>
        </p:blipFill>
        <p:spPr>
          <a:xfrm>
            <a:off x="4488588" y="3053807"/>
            <a:ext cx="1409700" cy="292100"/>
          </a:xfrm>
          <a:prstGeom prst="rect">
            <a:avLst/>
          </a:prstGeom>
        </p:spPr>
      </p:pic>
      <p:grpSp>
        <p:nvGrpSpPr>
          <p:cNvPr id="28" name="Group 27">
            <a:extLst>
              <a:ext uri="{FF2B5EF4-FFF2-40B4-BE49-F238E27FC236}">
                <a16:creationId xmlns:a16="http://schemas.microsoft.com/office/drawing/2014/main" id="{BE8E6024-B16A-F845-B454-D06371200887}"/>
              </a:ext>
            </a:extLst>
          </p:cNvPr>
          <p:cNvGrpSpPr/>
          <p:nvPr/>
        </p:nvGrpSpPr>
        <p:grpSpPr>
          <a:xfrm>
            <a:off x="1037969" y="3830595"/>
            <a:ext cx="6498639" cy="461665"/>
            <a:chOff x="506627" y="3534029"/>
            <a:chExt cx="6498639" cy="461665"/>
          </a:xfrm>
        </p:grpSpPr>
        <p:sp>
          <p:nvSpPr>
            <p:cNvPr id="21" name="TextBox 20">
              <a:extLst>
                <a:ext uri="{FF2B5EF4-FFF2-40B4-BE49-F238E27FC236}">
                  <a16:creationId xmlns:a16="http://schemas.microsoft.com/office/drawing/2014/main" id="{A9FCEEE5-DD8D-C740-8E73-A5A127E9A4F8}"/>
                </a:ext>
              </a:extLst>
            </p:cNvPr>
            <p:cNvSpPr txBox="1"/>
            <p:nvPr/>
          </p:nvSpPr>
          <p:spPr>
            <a:xfrm>
              <a:off x="506627" y="3534029"/>
              <a:ext cx="6498639" cy="461665"/>
            </a:xfrm>
            <a:prstGeom prst="rect">
              <a:avLst/>
            </a:prstGeom>
            <a:noFill/>
          </p:spPr>
          <p:txBody>
            <a:bodyPr wrap="none" rtlCol="0">
              <a:spAutoFit/>
            </a:bodyPr>
            <a:lstStyle/>
            <a:p>
              <a:r>
                <a:rPr lang="en-US" sz="2400" dirty="0"/>
                <a:t>-                   eccentricity/Laplace-Runge-Lenz vector</a:t>
              </a:r>
            </a:p>
          </p:txBody>
        </p:sp>
        <p:pic>
          <p:nvPicPr>
            <p:cNvPr id="22" name="Picture 21">
              <a:extLst>
                <a:ext uri="{FF2B5EF4-FFF2-40B4-BE49-F238E27FC236}">
                  <a16:creationId xmlns:a16="http://schemas.microsoft.com/office/drawing/2014/main" id="{10CC7982-C9F8-E540-B1F3-32FDA7CB183D}"/>
                </a:ext>
              </a:extLst>
            </p:cNvPr>
            <p:cNvPicPr>
              <a:picLocks noChangeAspect="1"/>
            </p:cNvPicPr>
            <p:nvPr/>
          </p:nvPicPr>
          <p:blipFill>
            <a:blip r:embed="rId10"/>
            <a:stretch>
              <a:fillRect/>
            </a:stretch>
          </p:blipFill>
          <p:spPr>
            <a:xfrm>
              <a:off x="788086" y="3650904"/>
              <a:ext cx="254000" cy="203200"/>
            </a:xfrm>
            <a:prstGeom prst="rect">
              <a:avLst/>
            </a:prstGeom>
          </p:spPr>
        </p:pic>
      </p:grpSp>
      <p:sp>
        <p:nvSpPr>
          <p:cNvPr id="23" name="TextBox 22">
            <a:extLst>
              <a:ext uri="{FF2B5EF4-FFF2-40B4-BE49-F238E27FC236}">
                <a16:creationId xmlns:a16="http://schemas.microsoft.com/office/drawing/2014/main" id="{587BA2FB-2363-2C40-90F9-938D94544B61}"/>
              </a:ext>
            </a:extLst>
          </p:cNvPr>
          <p:cNvSpPr txBox="1"/>
          <p:nvPr/>
        </p:nvSpPr>
        <p:spPr>
          <a:xfrm>
            <a:off x="1037969" y="4301844"/>
            <a:ext cx="6375528" cy="461665"/>
          </a:xfrm>
          <a:prstGeom prst="rect">
            <a:avLst/>
          </a:prstGeom>
          <a:noFill/>
        </p:spPr>
        <p:txBody>
          <a:bodyPr wrap="none" rtlCol="0">
            <a:spAutoFit/>
          </a:bodyPr>
          <a:lstStyle/>
          <a:p>
            <a:r>
              <a:rPr lang="en-US" sz="2400" dirty="0"/>
              <a:t>- Choice of kinematics makes some terms inactive</a:t>
            </a:r>
          </a:p>
        </p:txBody>
      </p:sp>
      <p:sp>
        <p:nvSpPr>
          <p:cNvPr id="24" name="TextBox 23">
            <a:extLst>
              <a:ext uri="{FF2B5EF4-FFF2-40B4-BE49-F238E27FC236}">
                <a16:creationId xmlns:a16="http://schemas.microsoft.com/office/drawing/2014/main" id="{431F5F60-CB58-724E-A89F-AD4C12F87409}"/>
              </a:ext>
            </a:extLst>
          </p:cNvPr>
          <p:cNvSpPr txBox="1"/>
          <p:nvPr/>
        </p:nvSpPr>
        <p:spPr>
          <a:xfrm>
            <a:off x="1037969" y="4815624"/>
            <a:ext cx="5752024" cy="461665"/>
          </a:xfrm>
          <a:prstGeom prst="rect">
            <a:avLst/>
          </a:prstGeom>
          <a:noFill/>
        </p:spPr>
        <p:txBody>
          <a:bodyPr wrap="none" rtlCol="0">
            <a:spAutoFit/>
          </a:bodyPr>
          <a:lstStyle/>
          <a:p>
            <a:r>
              <a:rPr lang="en-US" sz="2400" dirty="0"/>
              <a:t>- The one active Wilson coefficient is fixed as</a:t>
            </a:r>
          </a:p>
        </p:txBody>
      </p:sp>
      <p:pic>
        <p:nvPicPr>
          <p:cNvPr id="25" name="Picture 24">
            <a:extLst>
              <a:ext uri="{FF2B5EF4-FFF2-40B4-BE49-F238E27FC236}">
                <a16:creationId xmlns:a16="http://schemas.microsoft.com/office/drawing/2014/main" id="{CFEAF1DA-0D62-9D4C-9262-8250F37E15A4}"/>
              </a:ext>
            </a:extLst>
          </p:cNvPr>
          <p:cNvPicPr>
            <a:picLocks noChangeAspect="1"/>
          </p:cNvPicPr>
          <p:nvPr/>
        </p:nvPicPr>
        <p:blipFill>
          <a:blip r:embed="rId11"/>
          <a:stretch>
            <a:fillRect/>
          </a:stretch>
        </p:blipFill>
        <p:spPr>
          <a:xfrm>
            <a:off x="2761975" y="5307387"/>
            <a:ext cx="2705100" cy="660400"/>
          </a:xfrm>
          <a:prstGeom prst="rect">
            <a:avLst/>
          </a:prstGeom>
        </p:spPr>
      </p:pic>
      <p:sp>
        <p:nvSpPr>
          <p:cNvPr id="26" name="Oval 25">
            <a:extLst>
              <a:ext uri="{FF2B5EF4-FFF2-40B4-BE49-F238E27FC236}">
                <a16:creationId xmlns:a16="http://schemas.microsoft.com/office/drawing/2014/main" id="{5CB1695B-655D-284E-82C4-628A2C45BFDB}"/>
              </a:ext>
            </a:extLst>
          </p:cNvPr>
          <p:cNvSpPr/>
          <p:nvPr/>
        </p:nvSpPr>
        <p:spPr>
          <a:xfrm>
            <a:off x="5898288" y="1495531"/>
            <a:ext cx="1047395" cy="589030"/>
          </a:xfrm>
          <a:prstGeom prst="ellipse">
            <a:avLst/>
          </a:prstGeom>
          <a:solidFill>
            <a:srgbClr val="C00000">
              <a:alpha val="74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86EC272-CD0B-E544-9034-456FD655F569}"/>
              </a:ext>
            </a:extLst>
          </p:cNvPr>
          <p:cNvSpPr/>
          <p:nvPr/>
        </p:nvSpPr>
        <p:spPr>
          <a:xfrm>
            <a:off x="8697361" y="1498989"/>
            <a:ext cx="1707027" cy="589030"/>
          </a:xfrm>
          <a:prstGeom prst="ellipse">
            <a:avLst/>
          </a:prstGeom>
          <a:solidFill>
            <a:srgbClr val="C00000">
              <a:alpha val="74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c 34">
            <a:extLst>
              <a:ext uri="{FF2B5EF4-FFF2-40B4-BE49-F238E27FC236}">
                <a16:creationId xmlns:a16="http://schemas.microsoft.com/office/drawing/2014/main" id="{D621E8AE-85B6-9544-9FEB-5531863F859A}"/>
              </a:ext>
            </a:extLst>
          </p:cNvPr>
          <p:cNvSpPr/>
          <p:nvPr/>
        </p:nvSpPr>
        <p:spPr>
          <a:xfrm rot="8215636">
            <a:off x="5106032" y="630516"/>
            <a:ext cx="1700637" cy="1726163"/>
          </a:xfrm>
          <a:prstGeom prst="arc">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Picture 35">
            <a:extLst>
              <a:ext uri="{FF2B5EF4-FFF2-40B4-BE49-F238E27FC236}">
                <a16:creationId xmlns:a16="http://schemas.microsoft.com/office/drawing/2014/main" id="{3626FB80-5234-FF41-9A72-572D54307E98}"/>
              </a:ext>
            </a:extLst>
          </p:cNvPr>
          <p:cNvPicPr>
            <a:picLocks noChangeAspect="1"/>
          </p:cNvPicPr>
          <p:nvPr/>
        </p:nvPicPr>
        <p:blipFill>
          <a:blip r:embed="rId12"/>
          <a:stretch>
            <a:fillRect/>
          </a:stretch>
        </p:blipFill>
        <p:spPr>
          <a:xfrm>
            <a:off x="6421985" y="2251331"/>
            <a:ext cx="2032000" cy="254000"/>
          </a:xfrm>
          <a:prstGeom prst="rect">
            <a:avLst/>
          </a:prstGeom>
        </p:spPr>
      </p:pic>
      <p:cxnSp>
        <p:nvCxnSpPr>
          <p:cNvPr id="38" name="Straight Arrow Connector 37">
            <a:extLst>
              <a:ext uri="{FF2B5EF4-FFF2-40B4-BE49-F238E27FC236}">
                <a16:creationId xmlns:a16="http://schemas.microsoft.com/office/drawing/2014/main" id="{5C36B0CE-DAA2-EA41-B82F-71C9A6E6736B}"/>
              </a:ext>
            </a:extLst>
          </p:cNvPr>
          <p:cNvCxnSpPr/>
          <p:nvPr/>
        </p:nvCxnSpPr>
        <p:spPr>
          <a:xfrm>
            <a:off x="1702471" y="4076731"/>
            <a:ext cx="645314"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89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076BBB-299E-F146-9BA6-DEC7127926CA}"/>
              </a:ext>
            </a:extLst>
          </p:cNvPr>
          <p:cNvSpPr txBox="1"/>
          <p:nvPr/>
        </p:nvSpPr>
        <p:spPr>
          <a:xfrm>
            <a:off x="0" y="332633"/>
            <a:ext cx="2121415" cy="830997"/>
          </a:xfrm>
          <a:prstGeom prst="rect">
            <a:avLst/>
          </a:prstGeom>
          <a:noFill/>
        </p:spPr>
        <p:txBody>
          <a:bodyPr wrap="none" rtlCol="0">
            <a:spAutoFit/>
          </a:bodyPr>
          <a:lstStyle/>
          <a:p>
            <a:pPr algn="r"/>
            <a:r>
              <a:rPr lang="en-US" sz="2400" dirty="0">
                <a:solidFill>
                  <a:srgbClr val="FF0000"/>
                </a:solidFill>
              </a:rPr>
              <a:t>“Observational </a:t>
            </a:r>
          </a:p>
          <a:p>
            <a:pPr algn="r"/>
            <a:r>
              <a:rPr lang="en-US" sz="2400" dirty="0">
                <a:solidFill>
                  <a:srgbClr val="FF0000"/>
                </a:solidFill>
              </a:rPr>
              <a:t>effects:”</a:t>
            </a:r>
          </a:p>
        </p:txBody>
      </p:sp>
      <p:pic>
        <p:nvPicPr>
          <p:cNvPr id="7" name="Picture 6">
            <a:extLst>
              <a:ext uri="{FF2B5EF4-FFF2-40B4-BE49-F238E27FC236}">
                <a16:creationId xmlns:a16="http://schemas.microsoft.com/office/drawing/2014/main" id="{149E4E0E-C9CE-3F4B-A6EC-F751C5BF705E}"/>
              </a:ext>
            </a:extLst>
          </p:cNvPr>
          <p:cNvPicPr>
            <a:picLocks noChangeAspect="1"/>
          </p:cNvPicPr>
          <p:nvPr/>
        </p:nvPicPr>
        <p:blipFill>
          <a:blip r:embed="rId2"/>
          <a:stretch>
            <a:fillRect/>
          </a:stretch>
        </p:blipFill>
        <p:spPr>
          <a:xfrm>
            <a:off x="2402839" y="3172968"/>
            <a:ext cx="4216400" cy="2824480"/>
          </a:xfrm>
          <a:prstGeom prst="rect">
            <a:avLst/>
          </a:prstGeom>
        </p:spPr>
      </p:pic>
      <p:pic>
        <p:nvPicPr>
          <p:cNvPr id="9" name="Picture 8">
            <a:extLst>
              <a:ext uri="{FF2B5EF4-FFF2-40B4-BE49-F238E27FC236}">
                <a16:creationId xmlns:a16="http://schemas.microsoft.com/office/drawing/2014/main" id="{C6B2CDF7-6092-DD45-8541-BCA19DE9E876}"/>
              </a:ext>
            </a:extLst>
          </p:cNvPr>
          <p:cNvPicPr>
            <a:picLocks noChangeAspect="1"/>
          </p:cNvPicPr>
          <p:nvPr/>
        </p:nvPicPr>
        <p:blipFill>
          <a:blip r:embed="rId3"/>
          <a:stretch>
            <a:fillRect/>
          </a:stretch>
        </p:blipFill>
        <p:spPr>
          <a:xfrm>
            <a:off x="7523481" y="3157113"/>
            <a:ext cx="4216400" cy="2824480"/>
          </a:xfrm>
          <a:prstGeom prst="rect">
            <a:avLst/>
          </a:prstGeom>
        </p:spPr>
      </p:pic>
      <p:pic>
        <p:nvPicPr>
          <p:cNvPr id="11" name="Picture 10">
            <a:extLst>
              <a:ext uri="{FF2B5EF4-FFF2-40B4-BE49-F238E27FC236}">
                <a16:creationId xmlns:a16="http://schemas.microsoft.com/office/drawing/2014/main" id="{F2FD5EF7-A942-9644-AC4B-A0C05C579759}"/>
              </a:ext>
            </a:extLst>
          </p:cNvPr>
          <p:cNvPicPr>
            <a:picLocks noChangeAspect="1"/>
          </p:cNvPicPr>
          <p:nvPr/>
        </p:nvPicPr>
        <p:blipFill>
          <a:blip r:embed="rId4"/>
          <a:stretch>
            <a:fillRect/>
          </a:stretch>
        </p:blipFill>
        <p:spPr>
          <a:xfrm>
            <a:off x="7523481" y="332633"/>
            <a:ext cx="4216400" cy="2824480"/>
          </a:xfrm>
          <a:prstGeom prst="rect">
            <a:avLst/>
          </a:prstGeom>
        </p:spPr>
      </p:pic>
      <p:pic>
        <p:nvPicPr>
          <p:cNvPr id="13" name="Picture 12">
            <a:extLst>
              <a:ext uri="{FF2B5EF4-FFF2-40B4-BE49-F238E27FC236}">
                <a16:creationId xmlns:a16="http://schemas.microsoft.com/office/drawing/2014/main" id="{4EAFC305-4024-5B4C-A975-54D242F7738F}"/>
              </a:ext>
            </a:extLst>
          </p:cNvPr>
          <p:cNvPicPr>
            <a:picLocks noChangeAspect="1"/>
          </p:cNvPicPr>
          <p:nvPr/>
        </p:nvPicPr>
        <p:blipFill>
          <a:blip r:embed="rId4"/>
          <a:stretch>
            <a:fillRect/>
          </a:stretch>
        </p:blipFill>
        <p:spPr>
          <a:xfrm>
            <a:off x="2402841" y="348488"/>
            <a:ext cx="4216400" cy="2824480"/>
          </a:xfrm>
          <a:prstGeom prst="rect">
            <a:avLst/>
          </a:prstGeom>
        </p:spPr>
      </p:pic>
      <p:sp>
        <p:nvSpPr>
          <p:cNvPr id="14" name="TextBox 13">
            <a:extLst>
              <a:ext uri="{FF2B5EF4-FFF2-40B4-BE49-F238E27FC236}">
                <a16:creationId xmlns:a16="http://schemas.microsoft.com/office/drawing/2014/main" id="{57668180-C432-D54A-960E-9401B84C3AA9}"/>
              </a:ext>
            </a:extLst>
          </p:cNvPr>
          <p:cNvSpPr txBox="1"/>
          <p:nvPr/>
        </p:nvSpPr>
        <p:spPr>
          <a:xfrm>
            <a:off x="472111" y="6100278"/>
            <a:ext cx="8899296" cy="461665"/>
          </a:xfrm>
          <a:prstGeom prst="rect">
            <a:avLst/>
          </a:prstGeom>
          <a:noFill/>
        </p:spPr>
        <p:txBody>
          <a:bodyPr wrap="none" rtlCol="0">
            <a:spAutoFit/>
          </a:bodyPr>
          <a:lstStyle/>
          <a:p>
            <a:r>
              <a:rPr lang="en-US" sz="2400" dirty="0">
                <a:solidFill>
                  <a:srgbClr val="0432FF"/>
                </a:solidFill>
              </a:rPr>
              <a:t>Contribution to the memory from soft-limit of the 5-point amplitude </a:t>
            </a:r>
          </a:p>
        </p:txBody>
      </p:sp>
    </p:spTree>
    <p:extLst>
      <p:ext uri="{BB962C8B-B14F-4D97-AF65-F5344CB8AC3E}">
        <p14:creationId xmlns:p14="http://schemas.microsoft.com/office/powerpoint/2010/main" val="2504549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E7DD9-26B5-654B-81B1-0D63B4D70229}"/>
              </a:ext>
            </a:extLst>
          </p:cNvPr>
          <p:cNvSpPr txBox="1"/>
          <p:nvPr/>
        </p:nvSpPr>
        <p:spPr>
          <a:xfrm>
            <a:off x="311500" y="331595"/>
            <a:ext cx="11858631" cy="461665"/>
          </a:xfrm>
          <a:prstGeom prst="rect">
            <a:avLst/>
          </a:prstGeom>
          <a:noFill/>
        </p:spPr>
        <p:txBody>
          <a:bodyPr wrap="none" rtlCol="0">
            <a:spAutoFit/>
          </a:bodyPr>
          <a:lstStyle/>
          <a:p>
            <a:r>
              <a:rPr lang="en-US" sz="2400" dirty="0">
                <a:solidFill>
                  <a:srgbClr val="FF0000"/>
                </a:solidFill>
              </a:rPr>
              <a:t>What is the QFT definition of the Kerr black hole (or what fixes the free </a:t>
            </a:r>
            <a:r>
              <a:rPr lang="en-US" sz="2400" dirty="0" err="1">
                <a:solidFill>
                  <a:srgbClr val="FF0000"/>
                </a:solidFill>
              </a:rPr>
              <a:t>coeff’s</a:t>
            </a:r>
            <a:r>
              <a:rPr lang="en-US" sz="2400" dirty="0">
                <a:solidFill>
                  <a:srgbClr val="FF0000"/>
                </a:solidFill>
              </a:rPr>
              <a:t> in </a:t>
            </a:r>
            <a:r>
              <a:rPr lang="en-US" sz="2400" dirty="0" err="1">
                <a:solidFill>
                  <a:srgbClr val="FF0000"/>
                </a:solidFill>
              </a:rPr>
              <a:t>Lagrangian</a:t>
            </a:r>
            <a:r>
              <a:rPr lang="en-US" sz="2400" dirty="0">
                <a:solidFill>
                  <a:srgbClr val="FF0000"/>
                </a:solidFill>
              </a:rPr>
              <a:t>)</a:t>
            </a:r>
          </a:p>
        </p:txBody>
      </p:sp>
      <p:sp>
        <p:nvSpPr>
          <p:cNvPr id="9" name="TextBox 8">
            <a:extLst>
              <a:ext uri="{FF2B5EF4-FFF2-40B4-BE49-F238E27FC236}">
                <a16:creationId xmlns:a16="http://schemas.microsoft.com/office/drawing/2014/main" id="{00EA82B5-24EB-534C-9DDD-C7ADBDA5E686}"/>
              </a:ext>
            </a:extLst>
          </p:cNvPr>
          <p:cNvSpPr txBox="1"/>
          <p:nvPr/>
        </p:nvSpPr>
        <p:spPr>
          <a:xfrm>
            <a:off x="11474107" y="1081468"/>
            <a:ext cx="696024" cy="369332"/>
          </a:xfrm>
          <a:prstGeom prst="rect">
            <a:avLst/>
          </a:prstGeom>
          <a:noFill/>
        </p:spPr>
        <p:txBody>
          <a:bodyPr wrap="none" rtlCol="0">
            <a:spAutoFit/>
          </a:bodyPr>
          <a:lstStyle/>
          <a:p>
            <a:r>
              <a:rPr lang="en-US" dirty="0">
                <a:solidFill>
                  <a:srgbClr val="FF40FF"/>
                </a:solidFill>
              </a:rPr>
              <a:t>Vines</a:t>
            </a:r>
          </a:p>
        </p:txBody>
      </p:sp>
      <p:sp>
        <p:nvSpPr>
          <p:cNvPr id="31" name="TextBox 30">
            <a:extLst>
              <a:ext uri="{FF2B5EF4-FFF2-40B4-BE49-F238E27FC236}">
                <a16:creationId xmlns:a16="http://schemas.microsoft.com/office/drawing/2014/main" id="{9B287349-3621-D646-BBE7-6154C291F197}"/>
              </a:ext>
            </a:extLst>
          </p:cNvPr>
          <p:cNvSpPr txBox="1"/>
          <p:nvPr/>
        </p:nvSpPr>
        <p:spPr>
          <a:xfrm>
            <a:off x="10048182" y="1706797"/>
            <a:ext cx="2164567" cy="369332"/>
          </a:xfrm>
          <a:prstGeom prst="rect">
            <a:avLst/>
          </a:prstGeom>
          <a:noFill/>
        </p:spPr>
        <p:txBody>
          <a:bodyPr wrap="none" rtlCol="0">
            <a:spAutoFit/>
          </a:bodyPr>
          <a:lstStyle/>
          <a:p>
            <a:r>
              <a:rPr lang="en-US" dirty="0">
                <a:solidFill>
                  <a:srgbClr val="147F01"/>
                </a:solidFill>
              </a:rPr>
              <a:t>Covariant spin vector</a:t>
            </a:r>
          </a:p>
        </p:txBody>
      </p:sp>
      <p:grpSp>
        <p:nvGrpSpPr>
          <p:cNvPr id="38" name="Group 37">
            <a:extLst>
              <a:ext uri="{FF2B5EF4-FFF2-40B4-BE49-F238E27FC236}">
                <a16:creationId xmlns:a16="http://schemas.microsoft.com/office/drawing/2014/main" id="{E5829F3B-6F35-EE48-9470-1F874A5340F6}"/>
              </a:ext>
            </a:extLst>
          </p:cNvPr>
          <p:cNvGrpSpPr/>
          <p:nvPr/>
        </p:nvGrpSpPr>
        <p:grpSpPr>
          <a:xfrm>
            <a:off x="311500" y="989135"/>
            <a:ext cx="9664184" cy="461665"/>
            <a:chOff x="311500" y="1028403"/>
            <a:chExt cx="9664184" cy="461665"/>
          </a:xfrm>
        </p:grpSpPr>
        <p:sp>
          <p:nvSpPr>
            <p:cNvPr id="26" name="TextBox 25">
              <a:extLst>
                <a:ext uri="{FF2B5EF4-FFF2-40B4-BE49-F238E27FC236}">
                  <a16:creationId xmlns:a16="http://schemas.microsoft.com/office/drawing/2014/main" id="{2DA76066-63BA-B64E-9990-DC7A3E72568C}"/>
                </a:ext>
              </a:extLst>
            </p:cNvPr>
            <p:cNvSpPr txBox="1"/>
            <p:nvPr/>
          </p:nvSpPr>
          <p:spPr>
            <a:xfrm>
              <a:off x="311500" y="1028403"/>
              <a:ext cx="9664184" cy="461665"/>
            </a:xfrm>
            <a:prstGeom prst="rect">
              <a:avLst/>
            </a:prstGeom>
            <a:noFill/>
          </p:spPr>
          <p:txBody>
            <a:bodyPr wrap="none" rtlCol="0">
              <a:spAutoFit/>
            </a:bodyPr>
            <a:lstStyle/>
            <a:p>
              <a:r>
                <a:rPr lang="en-US" sz="2400" dirty="0">
                  <a:solidFill>
                    <a:srgbClr val="0432FF"/>
                  </a:solidFill>
                </a:rPr>
                <a:t>Kerr stress tensor (defined as the </a:t>
              </a:r>
              <a:r>
                <a:rPr lang="en-US" sz="2400" dirty="0" err="1">
                  <a:solidFill>
                    <a:srgbClr val="0432FF"/>
                  </a:solidFill>
                </a:rPr>
                <a:t>r.h.s</a:t>
              </a:r>
              <a:r>
                <a:rPr lang="en-US" sz="2400" dirty="0">
                  <a:solidFill>
                    <a:srgbClr val="0432FF"/>
                  </a:solidFill>
                </a:rPr>
                <a:t> of Einstein’s eq after                              )</a:t>
              </a:r>
            </a:p>
          </p:txBody>
        </p:sp>
        <p:pic>
          <p:nvPicPr>
            <p:cNvPr id="13" name="Picture 12">
              <a:extLst>
                <a:ext uri="{FF2B5EF4-FFF2-40B4-BE49-F238E27FC236}">
                  <a16:creationId xmlns:a16="http://schemas.microsoft.com/office/drawing/2014/main" id="{E8770417-2E0C-CE4E-BCDE-FCCB77A380B5}"/>
                </a:ext>
              </a:extLst>
            </p:cNvPr>
            <p:cNvPicPr>
              <a:picLocks noChangeAspect="1"/>
            </p:cNvPicPr>
            <p:nvPr/>
          </p:nvPicPr>
          <p:blipFill>
            <a:blip r:embed="rId3"/>
            <a:stretch>
              <a:fillRect/>
            </a:stretch>
          </p:blipFill>
          <p:spPr>
            <a:xfrm>
              <a:off x="7731725" y="1135324"/>
              <a:ext cx="1943100" cy="292100"/>
            </a:xfrm>
            <a:prstGeom prst="rect">
              <a:avLst/>
            </a:prstGeom>
          </p:spPr>
        </p:pic>
      </p:grpSp>
      <p:sp>
        <p:nvSpPr>
          <p:cNvPr id="32" name="TextBox 31">
            <a:extLst>
              <a:ext uri="{FF2B5EF4-FFF2-40B4-BE49-F238E27FC236}">
                <a16:creationId xmlns:a16="http://schemas.microsoft.com/office/drawing/2014/main" id="{A5E971AB-9C06-DE41-85A0-3C62CAAA4BB5}"/>
              </a:ext>
            </a:extLst>
          </p:cNvPr>
          <p:cNvSpPr txBox="1"/>
          <p:nvPr/>
        </p:nvSpPr>
        <p:spPr>
          <a:xfrm>
            <a:off x="251719" y="2557360"/>
            <a:ext cx="11224098" cy="461665"/>
          </a:xfrm>
          <a:prstGeom prst="rect">
            <a:avLst/>
          </a:prstGeom>
          <a:noFill/>
        </p:spPr>
        <p:txBody>
          <a:bodyPr wrap="none" rtlCol="0">
            <a:spAutoFit/>
          </a:bodyPr>
          <a:lstStyle/>
          <a:p>
            <a:r>
              <a:rPr lang="en-US" sz="2400" dirty="0">
                <a:solidFill>
                  <a:srgbClr val="002060"/>
                </a:solidFill>
              </a:rPr>
              <a:t>V1. Fit the 3-point amplitude; ok through            ; new 2-graviton gauge invariant op’s at   </a:t>
            </a:r>
          </a:p>
        </p:txBody>
      </p:sp>
      <p:sp>
        <p:nvSpPr>
          <p:cNvPr id="33" name="TextBox 32">
            <a:extLst>
              <a:ext uri="{FF2B5EF4-FFF2-40B4-BE49-F238E27FC236}">
                <a16:creationId xmlns:a16="http://schemas.microsoft.com/office/drawing/2014/main" id="{F4871F5F-1EDD-C84D-8FDE-CA7196F31230}"/>
              </a:ext>
            </a:extLst>
          </p:cNvPr>
          <p:cNvSpPr txBox="1"/>
          <p:nvPr/>
        </p:nvSpPr>
        <p:spPr>
          <a:xfrm>
            <a:off x="251719" y="3237737"/>
            <a:ext cx="11799705" cy="461665"/>
          </a:xfrm>
          <a:prstGeom prst="rect">
            <a:avLst/>
          </a:prstGeom>
          <a:noFill/>
        </p:spPr>
        <p:txBody>
          <a:bodyPr wrap="none" rtlCol="0">
            <a:spAutoFit/>
          </a:bodyPr>
          <a:lstStyle/>
          <a:p>
            <a:r>
              <a:rPr lang="en-US" sz="2400" dirty="0">
                <a:solidFill>
                  <a:srgbClr val="002060"/>
                </a:solidFill>
              </a:rPr>
              <a:t>V2. Identify a special feature of the Kerr stress tensor and enforce it in the 2        2 amplitude:</a:t>
            </a:r>
          </a:p>
        </p:txBody>
      </p:sp>
      <p:pic>
        <p:nvPicPr>
          <p:cNvPr id="35" name="Picture 34">
            <a:extLst>
              <a:ext uri="{FF2B5EF4-FFF2-40B4-BE49-F238E27FC236}">
                <a16:creationId xmlns:a16="http://schemas.microsoft.com/office/drawing/2014/main" id="{66804EC0-072B-2946-B85A-678EAF58E2AD}"/>
              </a:ext>
            </a:extLst>
          </p:cNvPr>
          <p:cNvPicPr>
            <a:picLocks noChangeAspect="1"/>
          </p:cNvPicPr>
          <p:nvPr/>
        </p:nvPicPr>
        <p:blipFill>
          <a:blip r:embed="rId4"/>
          <a:stretch>
            <a:fillRect/>
          </a:stretch>
        </p:blipFill>
        <p:spPr>
          <a:xfrm>
            <a:off x="1205259" y="1599640"/>
            <a:ext cx="3492500" cy="584200"/>
          </a:xfrm>
          <a:prstGeom prst="rect">
            <a:avLst/>
          </a:prstGeom>
        </p:spPr>
      </p:pic>
      <p:pic>
        <p:nvPicPr>
          <p:cNvPr id="36" name="Picture 35">
            <a:extLst>
              <a:ext uri="{FF2B5EF4-FFF2-40B4-BE49-F238E27FC236}">
                <a16:creationId xmlns:a16="http://schemas.microsoft.com/office/drawing/2014/main" id="{4ADFC480-B98A-0945-92B1-78C7801E1C0A}"/>
              </a:ext>
            </a:extLst>
          </p:cNvPr>
          <p:cNvPicPr>
            <a:picLocks noChangeAspect="1"/>
          </p:cNvPicPr>
          <p:nvPr/>
        </p:nvPicPr>
        <p:blipFill>
          <a:blip r:embed="rId5"/>
          <a:stretch>
            <a:fillRect/>
          </a:stretch>
        </p:blipFill>
        <p:spPr>
          <a:xfrm>
            <a:off x="5357458" y="1745690"/>
            <a:ext cx="2400300" cy="292100"/>
          </a:xfrm>
          <a:prstGeom prst="rect">
            <a:avLst/>
          </a:prstGeom>
        </p:spPr>
      </p:pic>
      <p:sp>
        <p:nvSpPr>
          <p:cNvPr id="40" name="TextBox 39">
            <a:extLst>
              <a:ext uri="{FF2B5EF4-FFF2-40B4-BE49-F238E27FC236}">
                <a16:creationId xmlns:a16="http://schemas.microsoft.com/office/drawing/2014/main" id="{EEB2AB8B-AAF4-C54F-A857-EFF4F2DD98F5}"/>
              </a:ext>
            </a:extLst>
          </p:cNvPr>
          <p:cNvSpPr txBox="1"/>
          <p:nvPr/>
        </p:nvSpPr>
        <p:spPr>
          <a:xfrm>
            <a:off x="8774682" y="3824833"/>
            <a:ext cx="3473388" cy="369332"/>
          </a:xfrm>
          <a:prstGeom prst="rect">
            <a:avLst/>
          </a:prstGeom>
          <a:noFill/>
        </p:spPr>
        <p:txBody>
          <a:bodyPr wrap="none" rtlCol="0">
            <a:spAutoFit/>
          </a:bodyPr>
          <a:lstStyle/>
          <a:p>
            <a:pPr algn="r"/>
            <a:r>
              <a:rPr lang="en-US" dirty="0">
                <a:solidFill>
                  <a:srgbClr val="FF40FF"/>
                </a:solidFill>
              </a:rPr>
              <a:t>Bern, </a:t>
            </a:r>
            <a:r>
              <a:rPr lang="en-US" dirty="0" err="1">
                <a:solidFill>
                  <a:srgbClr val="FF40FF"/>
                </a:solidFill>
              </a:rPr>
              <a:t>Kosmopoulos</a:t>
            </a:r>
            <a:r>
              <a:rPr lang="en-US" dirty="0">
                <a:solidFill>
                  <a:srgbClr val="FF40FF"/>
                </a:solidFill>
              </a:rPr>
              <a:t>, Luna, RR, Teng</a:t>
            </a:r>
          </a:p>
        </p:txBody>
      </p:sp>
      <p:grpSp>
        <p:nvGrpSpPr>
          <p:cNvPr id="43" name="Group 42">
            <a:extLst>
              <a:ext uri="{FF2B5EF4-FFF2-40B4-BE49-F238E27FC236}">
                <a16:creationId xmlns:a16="http://schemas.microsoft.com/office/drawing/2014/main" id="{F218E92A-973D-4846-B4AD-921AC5A94171}"/>
              </a:ext>
            </a:extLst>
          </p:cNvPr>
          <p:cNvGrpSpPr/>
          <p:nvPr/>
        </p:nvGrpSpPr>
        <p:grpSpPr>
          <a:xfrm>
            <a:off x="407773" y="4596200"/>
            <a:ext cx="10577063" cy="1277273"/>
            <a:chOff x="407773" y="5474043"/>
            <a:chExt cx="10577063" cy="1277273"/>
          </a:xfrm>
        </p:grpSpPr>
        <p:sp>
          <p:nvSpPr>
            <p:cNvPr id="41" name="TextBox 40">
              <a:extLst>
                <a:ext uri="{FF2B5EF4-FFF2-40B4-BE49-F238E27FC236}">
                  <a16:creationId xmlns:a16="http://schemas.microsoft.com/office/drawing/2014/main" id="{71F2356D-D508-4A4A-BCBD-170C547E5784}"/>
                </a:ext>
              </a:extLst>
            </p:cNvPr>
            <p:cNvSpPr txBox="1"/>
            <p:nvPr/>
          </p:nvSpPr>
          <p:spPr>
            <a:xfrm>
              <a:off x="407773" y="5474043"/>
              <a:ext cx="10577063" cy="1277273"/>
            </a:xfrm>
            <a:prstGeom prst="rect">
              <a:avLst/>
            </a:prstGeom>
            <a:noFill/>
          </p:spPr>
          <p:txBody>
            <a:bodyPr wrap="none" rtlCol="0">
              <a:spAutoFit/>
            </a:bodyPr>
            <a:lstStyle/>
            <a:p>
              <a:pPr>
                <a:spcAft>
                  <a:spcPts val="300"/>
                </a:spcAft>
              </a:pPr>
              <a:r>
                <a:rPr lang="en-US" sz="2400" dirty="0">
                  <a:solidFill>
                    <a:srgbClr val="C00000"/>
                  </a:solidFill>
                </a:rPr>
                <a:t>Conjecture:  </a:t>
              </a:r>
              <a:r>
                <a:rPr lang="en-US" sz="2400" dirty="0">
                  <a:solidFill>
                    <a:srgbClr val="4E8F00"/>
                  </a:solidFill>
                </a:rPr>
                <a:t>The scattering of 2 Kerr black holes:</a:t>
              </a:r>
            </a:p>
            <a:p>
              <a:pPr>
                <a:spcAft>
                  <a:spcPts val="300"/>
                </a:spcAft>
              </a:pPr>
              <a:r>
                <a:rPr lang="en-US" sz="2400" dirty="0">
                  <a:solidFill>
                    <a:srgbClr val="4E8F00"/>
                  </a:solidFill>
                </a:rPr>
                <a:t>                       1. is invariant under this symmetry at least through</a:t>
              </a:r>
            </a:p>
            <a:p>
              <a:r>
                <a:rPr lang="en-US" sz="2400" dirty="0">
                  <a:solidFill>
                    <a:srgbClr val="4E8F00"/>
                  </a:solidFill>
                </a:rPr>
                <a:t>                       2. all orders in Newton’s constant have the same high energy behavior</a:t>
              </a:r>
            </a:p>
          </p:txBody>
        </p:sp>
        <p:pic>
          <p:nvPicPr>
            <p:cNvPr id="42" name="Picture 41">
              <a:extLst>
                <a:ext uri="{FF2B5EF4-FFF2-40B4-BE49-F238E27FC236}">
                  <a16:creationId xmlns:a16="http://schemas.microsoft.com/office/drawing/2014/main" id="{0F410938-B65F-5140-B9E7-F8E4E8606FDD}"/>
                </a:ext>
              </a:extLst>
            </p:cNvPr>
            <p:cNvPicPr>
              <a:picLocks noChangeAspect="1"/>
            </p:cNvPicPr>
            <p:nvPr/>
          </p:nvPicPr>
          <p:blipFill>
            <a:blip r:embed="rId6"/>
            <a:stretch>
              <a:fillRect/>
            </a:stretch>
          </p:blipFill>
          <p:spPr>
            <a:xfrm>
              <a:off x="8412558" y="5966606"/>
              <a:ext cx="749300" cy="317500"/>
            </a:xfrm>
            <a:prstGeom prst="rect">
              <a:avLst/>
            </a:prstGeom>
          </p:spPr>
        </p:pic>
      </p:grpSp>
      <p:sp>
        <p:nvSpPr>
          <p:cNvPr id="44" name="TextBox 43">
            <a:extLst>
              <a:ext uri="{FF2B5EF4-FFF2-40B4-BE49-F238E27FC236}">
                <a16:creationId xmlns:a16="http://schemas.microsoft.com/office/drawing/2014/main" id="{87DE2A0F-335C-6841-A9E9-454083A1D864}"/>
              </a:ext>
            </a:extLst>
          </p:cNvPr>
          <p:cNvSpPr txBox="1"/>
          <p:nvPr/>
        </p:nvSpPr>
        <p:spPr>
          <a:xfrm>
            <a:off x="1205259" y="5963767"/>
            <a:ext cx="3952044" cy="461665"/>
          </a:xfrm>
          <a:prstGeom prst="rect">
            <a:avLst/>
          </a:prstGeom>
          <a:noFill/>
        </p:spPr>
        <p:txBody>
          <a:bodyPr wrap="none" rtlCol="0">
            <a:spAutoFit/>
          </a:bodyPr>
          <a:lstStyle/>
          <a:p>
            <a:r>
              <a:rPr lang="en-US" sz="2400" dirty="0">
                <a:solidFill>
                  <a:srgbClr val="7030A0"/>
                </a:solidFill>
              </a:rPr>
              <a:t>Both constraints are nontrivial</a:t>
            </a:r>
          </a:p>
        </p:txBody>
      </p:sp>
      <p:pic>
        <p:nvPicPr>
          <p:cNvPr id="45" name="Picture 44">
            <a:extLst>
              <a:ext uri="{FF2B5EF4-FFF2-40B4-BE49-F238E27FC236}">
                <a16:creationId xmlns:a16="http://schemas.microsoft.com/office/drawing/2014/main" id="{282AE1D2-BDC0-C649-821C-DDE49395FD23}"/>
              </a:ext>
            </a:extLst>
          </p:cNvPr>
          <p:cNvPicPr>
            <a:picLocks noChangeAspect="1"/>
          </p:cNvPicPr>
          <p:nvPr/>
        </p:nvPicPr>
        <p:blipFill>
          <a:blip r:embed="rId7"/>
          <a:stretch>
            <a:fillRect/>
          </a:stretch>
        </p:blipFill>
        <p:spPr>
          <a:xfrm>
            <a:off x="5485323" y="2642176"/>
            <a:ext cx="723900" cy="317500"/>
          </a:xfrm>
          <a:prstGeom prst="rect">
            <a:avLst/>
          </a:prstGeom>
        </p:spPr>
      </p:pic>
      <p:pic>
        <p:nvPicPr>
          <p:cNvPr id="46" name="Picture 45">
            <a:extLst>
              <a:ext uri="{FF2B5EF4-FFF2-40B4-BE49-F238E27FC236}">
                <a16:creationId xmlns:a16="http://schemas.microsoft.com/office/drawing/2014/main" id="{457422B6-1EC9-5D4B-A70B-C466183715E3}"/>
              </a:ext>
            </a:extLst>
          </p:cNvPr>
          <p:cNvPicPr>
            <a:picLocks noChangeAspect="1"/>
          </p:cNvPicPr>
          <p:nvPr/>
        </p:nvPicPr>
        <p:blipFill>
          <a:blip r:embed="rId8"/>
          <a:stretch>
            <a:fillRect/>
          </a:stretch>
        </p:blipFill>
        <p:spPr>
          <a:xfrm>
            <a:off x="11191329" y="2633799"/>
            <a:ext cx="723900" cy="330200"/>
          </a:xfrm>
          <a:prstGeom prst="rect">
            <a:avLst/>
          </a:prstGeom>
        </p:spPr>
      </p:pic>
      <p:cxnSp>
        <p:nvCxnSpPr>
          <p:cNvPr id="4" name="Straight Arrow Connector 3">
            <a:extLst>
              <a:ext uri="{FF2B5EF4-FFF2-40B4-BE49-F238E27FC236}">
                <a16:creationId xmlns:a16="http://schemas.microsoft.com/office/drawing/2014/main" id="{7F4C7EAA-2DF2-B64A-8F02-716D50CA3E4F}"/>
              </a:ext>
            </a:extLst>
          </p:cNvPr>
          <p:cNvCxnSpPr/>
          <p:nvPr/>
        </p:nvCxnSpPr>
        <p:spPr>
          <a:xfrm>
            <a:off x="9767473" y="3480699"/>
            <a:ext cx="373357" cy="0"/>
          </a:xfrm>
          <a:prstGeom prst="straightConnector1">
            <a:avLst/>
          </a:prstGeom>
          <a:ln w="25400">
            <a:solidFill>
              <a:srgbClr val="011893"/>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1A3677F-FB8A-414D-B0DF-D48ECA91090E}"/>
              </a:ext>
            </a:extLst>
          </p:cNvPr>
          <p:cNvGrpSpPr/>
          <p:nvPr/>
        </p:nvGrpSpPr>
        <p:grpSpPr>
          <a:xfrm>
            <a:off x="716060" y="3725148"/>
            <a:ext cx="8330486" cy="571500"/>
            <a:chOff x="1242152" y="3725148"/>
            <a:chExt cx="8330486" cy="571500"/>
          </a:xfrm>
        </p:grpSpPr>
        <p:pic>
          <p:nvPicPr>
            <p:cNvPr id="7" name="Picture 6">
              <a:extLst>
                <a:ext uri="{FF2B5EF4-FFF2-40B4-BE49-F238E27FC236}">
                  <a16:creationId xmlns:a16="http://schemas.microsoft.com/office/drawing/2014/main" id="{A450AFD3-2B54-484D-A24A-154FE49E327B}"/>
                </a:ext>
              </a:extLst>
            </p:cNvPr>
            <p:cNvPicPr>
              <a:picLocks noChangeAspect="1"/>
            </p:cNvPicPr>
            <p:nvPr/>
          </p:nvPicPr>
          <p:blipFill>
            <a:blip r:embed="rId9"/>
            <a:stretch>
              <a:fillRect/>
            </a:stretch>
          </p:blipFill>
          <p:spPr>
            <a:xfrm>
              <a:off x="4507075" y="3725148"/>
              <a:ext cx="1727200" cy="571500"/>
            </a:xfrm>
            <a:prstGeom prst="rect">
              <a:avLst/>
            </a:prstGeom>
          </p:spPr>
        </p:pic>
        <p:sp>
          <p:nvSpPr>
            <p:cNvPr id="15" name="TextBox 14">
              <a:extLst>
                <a:ext uri="{FF2B5EF4-FFF2-40B4-BE49-F238E27FC236}">
                  <a16:creationId xmlns:a16="http://schemas.microsoft.com/office/drawing/2014/main" id="{218427F7-D4F6-3D4D-8F67-9759383BD7B9}"/>
                </a:ext>
              </a:extLst>
            </p:cNvPr>
            <p:cNvSpPr txBox="1"/>
            <p:nvPr/>
          </p:nvSpPr>
          <p:spPr>
            <a:xfrm>
              <a:off x="1242152" y="3755352"/>
              <a:ext cx="8330486" cy="461665"/>
            </a:xfrm>
            <a:prstGeom prst="rect">
              <a:avLst/>
            </a:prstGeom>
            <a:noFill/>
          </p:spPr>
          <p:txBody>
            <a:bodyPr wrap="none" rtlCol="0">
              <a:spAutoFit/>
            </a:bodyPr>
            <a:lstStyle/>
            <a:p>
              <a:r>
                <a:rPr lang="en-US" sz="2400" dirty="0">
                  <a:solidFill>
                    <a:srgbClr val="0432FF"/>
                  </a:solidFill>
                </a:rPr>
                <a:t>            is invariant under                               -- spin-shift symmetry </a:t>
              </a:r>
            </a:p>
          </p:txBody>
        </p:sp>
        <p:pic>
          <p:nvPicPr>
            <p:cNvPr id="5" name="Picture 4">
              <a:extLst>
                <a:ext uri="{FF2B5EF4-FFF2-40B4-BE49-F238E27FC236}">
                  <a16:creationId xmlns:a16="http://schemas.microsoft.com/office/drawing/2014/main" id="{58A6E611-8A7E-B149-9EE2-42DF45F96FCC}"/>
                </a:ext>
              </a:extLst>
            </p:cNvPr>
            <p:cNvPicPr>
              <a:picLocks noChangeAspect="1"/>
            </p:cNvPicPr>
            <p:nvPr/>
          </p:nvPicPr>
          <p:blipFill>
            <a:blip r:embed="rId10"/>
            <a:stretch>
              <a:fillRect/>
            </a:stretch>
          </p:blipFill>
          <p:spPr>
            <a:xfrm>
              <a:off x="1604591" y="3864227"/>
              <a:ext cx="457200" cy="215900"/>
            </a:xfrm>
            <a:prstGeom prst="rect">
              <a:avLst/>
            </a:prstGeom>
          </p:spPr>
        </p:pic>
      </p:grpSp>
      <p:sp>
        <p:nvSpPr>
          <p:cNvPr id="8" name="TextBox 7">
            <a:extLst>
              <a:ext uri="{FF2B5EF4-FFF2-40B4-BE49-F238E27FC236}">
                <a16:creationId xmlns:a16="http://schemas.microsoft.com/office/drawing/2014/main" id="{4A36F1A0-4052-744F-8985-F404A57FCD9E}"/>
              </a:ext>
            </a:extLst>
          </p:cNvPr>
          <p:cNvSpPr txBox="1"/>
          <p:nvPr/>
        </p:nvSpPr>
        <p:spPr>
          <a:xfrm>
            <a:off x="7454168" y="4618148"/>
            <a:ext cx="4924810" cy="369332"/>
          </a:xfrm>
          <a:prstGeom prst="rect">
            <a:avLst/>
          </a:prstGeom>
          <a:noFill/>
        </p:spPr>
        <p:txBody>
          <a:bodyPr wrap="none" rtlCol="0">
            <a:spAutoFit/>
          </a:bodyPr>
          <a:lstStyle/>
          <a:p>
            <a:r>
              <a:rPr lang="en-US" dirty="0">
                <a:solidFill>
                  <a:srgbClr val="FF40FF"/>
                </a:solidFill>
              </a:rPr>
              <a:t>equivalent formulation by </a:t>
            </a:r>
            <a:r>
              <a:rPr lang="en-US" dirty="0" err="1">
                <a:solidFill>
                  <a:srgbClr val="FF40FF"/>
                </a:solidFill>
              </a:rPr>
              <a:t>Aoude</a:t>
            </a:r>
            <a:r>
              <a:rPr lang="en-US" dirty="0">
                <a:solidFill>
                  <a:srgbClr val="FF40FF"/>
                </a:solidFill>
              </a:rPr>
              <a:t>, Haddad, </a:t>
            </a:r>
            <a:r>
              <a:rPr lang="en-US" dirty="0" err="1">
                <a:solidFill>
                  <a:srgbClr val="FF40FF"/>
                </a:solidFill>
              </a:rPr>
              <a:t>Helset</a:t>
            </a:r>
            <a:r>
              <a:rPr lang="en-US" dirty="0">
                <a:solidFill>
                  <a:srgbClr val="FF40FF"/>
                </a:solidFill>
              </a:rPr>
              <a:t> </a:t>
            </a:r>
          </a:p>
        </p:txBody>
      </p:sp>
      <p:pic>
        <p:nvPicPr>
          <p:cNvPr id="10" name="Picture 9">
            <a:extLst>
              <a:ext uri="{FF2B5EF4-FFF2-40B4-BE49-F238E27FC236}">
                <a16:creationId xmlns:a16="http://schemas.microsoft.com/office/drawing/2014/main" id="{07F98BDA-A822-A74F-8509-636095CA2530}"/>
              </a:ext>
            </a:extLst>
          </p:cNvPr>
          <p:cNvPicPr>
            <a:picLocks noChangeAspect="1"/>
          </p:cNvPicPr>
          <p:nvPr/>
        </p:nvPicPr>
        <p:blipFill>
          <a:blip r:embed="rId11"/>
          <a:stretch>
            <a:fillRect/>
          </a:stretch>
        </p:blipFill>
        <p:spPr>
          <a:xfrm>
            <a:off x="8210820" y="1744897"/>
            <a:ext cx="1384300" cy="292100"/>
          </a:xfrm>
          <a:prstGeom prst="rect">
            <a:avLst/>
          </a:prstGeom>
        </p:spPr>
      </p:pic>
    </p:spTree>
    <p:extLst>
      <p:ext uri="{BB962C8B-B14F-4D97-AF65-F5344CB8AC3E}">
        <p14:creationId xmlns:p14="http://schemas.microsoft.com/office/powerpoint/2010/main" val="128567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BB47F-CFD5-3E47-B5C6-9CDEF9D6D55D}"/>
              </a:ext>
            </a:extLst>
          </p:cNvPr>
          <p:cNvSpPr txBox="1"/>
          <p:nvPr/>
        </p:nvSpPr>
        <p:spPr>
          <a:xfrm>
            <a:off x="519347" y="289902"/>
            <a:ext cx="2052934" cy="523220"/>
          </a:xfrm>
          <a:prstGeom prst="rect">
            <a:avLst/>
          </a:prstGeom>
          <a:noFill/>
        </p:spPr>
        <p:txBody>
          <a:bodyPr wrap="none" rtlCol="0">
            <a:spAutoFit/>
          </a:bodyPr>
          <a:lstStyle/>
          <a:p>
            <a:r>
              <a:rPr lang="en-US" sz="2800" dirty="0">
                <a:solidFill>
                  <a:srgbClr val="C00000"/>
                </a:solidFill>
              </a:rPr>
              <a:t>Some goal(s)</a:t>
            </a:r>
          </a:p>
        </p:txBody>
      </p:sp>
      <p:sp>
        <p:nvSpPr>
          <p:cNvPr id="5" name="TextBox 4">
            <a:extLst>
              <a:ext uri="{FF2B5EF4-FFF2-40B4-BE49-F238E27FC236}">
                <a16:creationId xmlns:a16="http://schemas.microsoft.com/office/drawing/2014/main" id="{296974B0-DEA8-5340-9754-46431C6B09E4}"/>
              </a:ext>
            </a:extLst>
          </p:cNvPr>
          <p:cNvSpPr txBox="1"/>
          <p:nvPr/>
        </p:nvSpPr>
        <p:spPr>
          <a:xfrm>
            <a:off x="739052" y="3549849"/>
            <a:ext cx="11446210" cy="430887"/>
          </a:xfrm>
          <a:prstGeom prst="rect">
            <a:avLst/>
          </a:prstGeom>
          <a:noFill/>
        </p:spPr>
        <p:txBody>
          <a:bodyPr wrap="none" rtlCol="0">
            <a:spAutoFit/>
          </a:bodyPr>
          <a:lstStyle/>
          <a:p>
            <a:r>
              <a:rPr lang="en-US" sz="2200" dirty="0"/>
              <a:t>1. Reorganize spinning scattering in General Relativity as a two-spinning-body Hamiltonian problem</a:t>
            </a:r>
          </a:p>
        </p:txBody>
      </p:sp>
      <p:sp>
        <p:nvSpPr>
          <p:cNvPr id="10" name="TextBox 9">
            <a:extLst>
              <a:ext uri="{FF2B5EF4-FFF2-40B4-BE49-F238E27FC236}">
                <a16:creationId xmlns:a16="http://schemas.microsoft.com/office/drawing/2014/main" id="{C0AE0AC0-A847-CB4D-A93D-D65C9F77C8F7}"/>
              </a:ext>
            </a:extLst>
          </p:cNvPr>
          <p:cNvSpPr txBox="1"/>
          <p:nvPr/>
        </p:nvSpPr>
        <p:spPr>
          <a:xfrm>
            <a:off x="739052" y="5416085"/>
            <a:ext cx="9634304" cy="430887"/>
          </a:xfrm>
          <a:prstGeom prst="rect">
            <a:avLst/>
          </a:prstGeom>
          <a:noFill/>
        </p:spPr>
        <p:txBody>
          <a:bodyPr wrap="none" rtlCol="0">
            <a:spAutoFit/>
          </a:bodyPr>
          <a:lstStyle/>
          <a:p>
            <a:r>
              <a:rPr lang="en-US" sz="2200" dirty="0"/>
              <a:t>2. Extract observables out of this Hamiltonian; generating function of observables?</a:t>
            </a:r>
          </a:p>
        </p:txBody>
      </p:sp>
      <p:grpSp>
        <p:nvGrpSpPr>
          <p:cNvPr id="18" name="Group 17">
            <a:extLst>
              <a:ext uri="{FF2B5EF4-FFF2-40B4-BE49-F238E27FC236}">
                <a16:creationId xmlns:a16="http://schemas.microsoft.com/office/drawing/2014/main" id="{317AC560-27F3-6D40-BA7D-3953B4753916}"/>
              </a:ext>
            </a:extLst>
          </p:cNvPr>
          <p:cNvGrpSpPr/>
          <p:nvPr/>
        </p:nvGrpSpPr>
        <p:grpSpPr>
          <a:xfrm>
            <a:off x="1993331" y="4088797"/>
            <a:ext cx="9372759" cy="1152439"/>
            <a:chOff x="1719947" y="3388738"/>
            <a:chExt cx="9372759" cy="1152439"/>
          </a:xfrm>
        </p:grpSpPr>
        <p:sp>
          <p:nvSpPr>
            <p:cNvPr id="16" name="TextBox 15">
              <a:extLst>
                <a:ext uri="{FF2B5EF4-FFF2-40B4-BE49-F238E27FC236}">
                  <a16:creationId xmlns:a16="http://schemas.microsoft.com/office/drawing/2014/main" id="{3AAE19AF-FEF6-3043-9AD8-96536E5D1EF1}"/>
                </a:ext>
              </a:extLst>
            </p:cNvPr>
            <p:cNvSpPr txBox="1"/>
            <p:nvPr/>
          </p:nvSpPr>
          <p:spPr>
            <a:xfrm>
              <a:off x="1719947" y="3433181"/>
              <a:ext cx="9372759" cy="1107996"/>
            </a:xfrm>
            <a:prstGeom prst="rect">
              <a:avLst/>
            </a:prstGeom>
            <a:noFill/>
          </p:spPr>
          <p:txBody>
            <a:bodyPr wrap="none" rtlCol="0">
              <a:spAutoFit/>
            </a:bodyPr>
            <a:lstStyle/>
            <a:p>
              <a:r>
                <a:rPr lang="en-US" sz="2200" dirty="0">
                  <a:solidFill>
                    <a:srgbClr val="0432FF"/>
                  </a:solidFill>
                </a:rPr>
                <a:t>generalize                                        to include:  - velocity dependence</a:t>
              </a:r>
            </a:p>
            <a:p>
              <a:r>
                <a:rPr lang="en-US" sz="2200" dirty="0">
                  <a:solidFill>
                    <a:srgbClr val="0432FF"/>
                  </a:solidFill>
                </a:rPr>
                <a:t>            					       - spin dependence</a:t>
              </a:r>
            </a:p>
            <a:p>
              <a:r>
                <a:rPr lang="en-US" sz="2200" dirty="0">
                  <a:solidFill>
                    <a:srgbClr val="0432FF"/>
                  </a:solidFill>
                </a:rPr>
                <a:t>                          				       - dependence on Newton’s constant</a:t>
              </a:r>
            </a:p>
          </p:txBody>
        </p:sp>
        <p:pic>
          <p:nvPicPr>
            <p:cNvPr id="17" name="Picture 16">
              <a:extLst>
                <a:ext uri="{FF2B5EF4-FFF2-40B4-BE49-F238E27FC236}">
                  <a16:creationId xmlns:a16="http://schemas.microsoft.com/office/drawing/2014/main" id="{48C96147-36D9-BC44-BF3B-3B1EF9B13943}"/>
                </a:ext>
              </a:extLst>
            </p:cNvPr>
            <p:cNvPicPr>
              <a:picLocks noChangeAspect="1"/>
            </p:cNvPicPr>
            <p:nvPr/>
          </p:nvPicPr>
          <p:blipFill>
            <a:blip r:embed="rId3"/>
            <a:stretch>
              <a:fillRect/>
            </a:stretch>
          </p:blipFill>
          <p:spPr>
            <a:xfrm>
              <a:off x="3130550" y="3388738"/>
              <a:ext cx="2273300" cy="533400"/>
            </a:xfrm>
            <a:prstGeom prst="rect">
              <a:avLst/>
            </a:prstGeom>
          </p:spPr>
        </p:pic>
      </p:grpSp>
      <p:sp>
        <p:nvSpPr>
          <p:cNvPr id="3" name="TextBox 2">
            <a:extLst>
              <a:ext uri="{FF2B5EF4-FFF2-40B4-BE49-F238E27FC236}">
                <a16:creationId xmlns:a16="http://schemas.microsoft.com/office/drawing/2014/main" id="{D466FA7F-5D6F-1B46-B290-CBD3D268A631}"/>
              </a:ext>
            </a:extLst>
          </p:cNvPr>
          <p:cNvSpPr txBox="1"/>
          <p:nvPr/>
        </p:nvSpPr>
        <p:spPr>
          <a:xfrm>
            <a:off x="563752" y="988089"/>
            <a:ext cx="11754500" cy="2068643"/>
          </a:xfrm>
          <a:prstGeom prst="rect">
            <a:avLst/>
          </a:prstGeom>
          <a:noFill/>
        </p:spPr>
        <p:txBody>
          <a:bodyPr wrap="none" rtlCol="0">
            <a:spAutoFit/>
          </a:bodyPr>
          <a:lstStyle/>
          <a:p>
            <a:pPr marL="457200" indent="-457200">
              <a:spcAft>
                <a:spcPts val="600"/>
              </a:spcAft>
              <a:buAutoNum type="alphaUcPeriod"/>
            </a:pPr>
            <a:r>
              <a:rPr lang="en-US" sz="2200" dirty="0">
                <a:solidFill>
                  <a:srgbClr val="4E8F00"/>
                </a:solidFill>
              </a:rPr>
              <a:t>Theoretical:</a:t>
            </a:r>
            <a:r>
              <a:rPr lang="en-US" sz="2200" dirty="0"/>
              <a:t> - understand the FT degrees of freedom that describe a classical spinning body</a:t>
            </a:r>
          </a:p>
          <a:p>
            <a:r>
              <a:rPr lang="en-US" sz="2200" dirty="0"/>
              <a:t>                             - construct a(n effective) field theory of finitely-many higher-spin fields that captures </a:t>
            </a:r>
          </a:p>
          <a:p>
            <a:pPr>
              <a:spcAft>
                <a:spcPts val="700"/>
              </a:spcAft>
            </a:pPr>
            <a:r>
              <a:rPr lang="en-US" sz="2200" dirty="0"/>
              <a:t>                                long-distance gravitational interactions of massive spinning particles; </a:t>
            </a:r>
          </a:p>
          <a:p>
            <a:r>
              <a:rPr lang="en-US" sz="2200" dirty="0"/>
              <a:t>		- find examples &amp; understand what else this FT may describe</a:t>
            </a:r>
          </a:p>
          <a:p>
            <a:pPr>
              <a:lnSpc>
                <a:spcPct val="150000"/>
              </a:lnSpc>
            </a:pPr>
            <a:r>
              <a:rPr lang="en-US" sz="2200" dirty="0"/>
              <a:t>                             - understand (if possible) special GR cases and what singles them out </a:t>
            </a:r>
          </a:p>
        </p:txBody>
      </p:sp>
      <p:sp>
        <p:nvSpPr>
          <p:cNvPr id="4" name="TextBox 3">
            <a:extLst>
              <a:ext uri="{FF2B5EF4-FFF2-40B4-BE49-F238E27FC236}">
                <a16:creationId xmlns:a16="http://schemas.microsoft.com/office/drawing/2014/main" id="{484B7DF1-0EDE-9D47-BD38-E0A726550D7B}"/>
              </a:ext>
            </a:extLst>
          </p:cNvPr>
          <p:cNvSpPr txBox="1"/>
          <p:nvPr/>
        </p:nvSpPr>
        <p:spPr>
          <a:xfrm>
            <a:off x="563752" y="3078849"/>
            <a:ext cx="1513428" cy="430887"/>
          </a:xfrm>
          <a:prstGeom prst="rect">
            <a:avLst/>
          </a:prstGeom>
          <a:noFill/>
        </p:spPr>
        <p:txBody>
          <a:bodyPr wrap="none" rtlCol="0">
            <a:spAutoFit/>
          </a:bodyPr>
          <a:lstStyle/>
          <a:p>
            <a:r>
              <a:rPr lang="en-US" sz="2200" dirty="0">
                <a:solidFill>
                  <a:srgbClr val="4E8F00"/>
                </a:solidFill>
              </a:rPr>
              <a:t>B. Practical:</a:t>
            </a:r>
          </a:p>
        </p:txBody>
      </p:sp>
      <p:sp>
        <p:nvSpPr>
          <p:cNvPr id="14" name="TextBox 13">
            <a:extLst>
              <a:ext uri="{FF2B5EF4-FFF2-40B4-BE49-F238E27FC236}">
                <a16:creationId xmlns:a16="http://schemas.microsoft.com/office/drawing/2014/main" id="{CD0CE3F1-3C9A-D34D-B10A-3DC7CA37B516}"/>
              </a:ext>
            </a:extLst>
          </p:cNvPr>
          <p:cNvSpPr txBox="1"/>
          <p:nvPr/>
        </p:nvSpPr>
        <p:spPr>
          <a:xfrm>
            <a:off x="739052" y="6021821"/>
            <a:ext cx="7583294" cy="430887"/>
          </a:xfrm>
          <a:prstGeom prst="rect">
            <a:avLst/>
          </a:prstGeom>
          <a:noFill/>
        </p:spPr>
        <p:txBody>
          <a:bodyPr wrap="none" rtlCol="0">
            <a:spAutoFit/>
          </a:bodyPr>
          <a:lstStyle/>
          <a:p>
            <a:r>
              <a:rPr lang="en-US" sz="2200" dirty="0"/>
              <a:t>3. Study if all degrees of freedom have observable consequences</a:t>
            </a:r>
          </a:p>
        </p:txBody>
      </p:sp>
    </p:spTree>
    <p:extLst>
      <p:ext uri="{BB962C8B-B14F-4D97-AF65-F5344CB8AC3E}">
        <p14:creationId xmlns:p14="http://schemas.microsoft.com/office/powerpoint/2010/main" val="2103886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9542CC-CCC8-CA42-8C7C-145B0324C439}"/>
              </a:ext>
            </a:extLst>
          </p:cNvPr>
          <p:cNvSpPr txBox="1"/>
          <p:nvPr/>
        </p:nvSpPr>
        <p:spPr>
          <a:xfrm>
            <a:off x="457200" y="206541"/>
            <a:ext cx="2875146" cy="461665"/>
          </a:xfrm>
          <a:prstGeom prst="rect">
            <a:avLst/>
          </a:prstGeom>
          <a:noFill/>
        </p:spPr>
        <p:txBody>
          <a:bodyPr wrap="none" rtlCol="0">
            <a:spAutoFit/>
          </a:bodyPr>
          <a:lstStyle/>
          <a:p>
            <a:r>
              <a:rPr lang="en-US" sz="2400" dirty="0">
                <a:solidFill>
                  <a:srgbClr val="002060"/>
                </a:solidFill>
              </a:rPr>
              <a:t>Some consequences: </a:t>
            </a:r>
          </a:p>
        </p:txBody>
      </p:sp>
      <p:pic>
        <p:nvPicPr>
          <p:cNvPr id="6" name="Picture 5">
            <a:extLst>
              <a:ext uri="{FF2B5EF4-FFF2-40B4-BE49-F238E27FC236}">
                <a16:creationId xmlns:a16="http://schemas.microsoft.com/office/drawing/2014/main" id="{E395B1D1-8182-C141-B14B-4A21A6B33255}"/>
              </a:ext>
            </a:extLst>
          </p:cNvPr>
          <p:cNvPicPr>
            <a:picLocks noChangeAspect="1"/>
          </p:cNvPicPr>
          <p:nvPr/>
        </p:nvPicPr>
        <p:blipFill>
          <a:blip r:embed="rId3"/>
          <a:stretch>
            <a:fillRect/>
          </a:stretch>
        </p:blipFill>
        <p:spPr>
          <a:xfrm>
            <a:off x="1818834" y="3976954"/>
            <a:ext cx="8366125" cy="615315"/>
          </a:xfrm>
          <a:prstGeom prst="rect">
            <a:avLst/>
          </a:prstGeom>
        </p:spPr>
      </p:pic>
      <p:sp>
        <p:nvSpPr>
          <p:cNvPr id="13" name="TextBox 12">
            <a:extLst>
              <a:ext uri="{FF2B5EF4-FFF2-40B4-BE49-F238E27FC236}">
                <a16:creationId xmlns:a16="http://schemas.microsoft.com/office/drawing/2014/main" id="{B6625845-2CE8-B141-86BC-53864E55A12E}"/>
              </a:ext>
            </a:extLst>
          </p:cNvPr>
          <p:cNvSpPr txBox="1"/>
          <p:nvPr/>
        </p:nvSpPr>
        <p:spPr>
          <a:xfrm>
            <a:off x="802148" y="6161872"/>
            <a:ext cx="10793147" cy="461665"/>
          </a:xfrm>
          <a:prstGeom prst="rect">
            <a:avLst/>
          </a:prstGeom>
          <a:noFill/>
        </p:spPr>
        <p:txBody>
          <a:bodyPr wrap="none" rtlCol="0">
            <a:spAutoFit/>
          </a:bodyPr>
          <a:lstStyle/>
          <a:p>
            <a:r>
              <a:rPr lang="en-US" sz="2400" dirty="0">
                <a:solidFill>
                  <a:srgbClr val="C00000"/>
                </a:solidFill>
              </a:rPr>
              <a:t>If conjecture is correct, Kerr cannot exhibit conservative change of its spin magnitude</a:t>
            </a:r>
          </a:p>
        </p:txBody>
      </p:sp>
      <p:pic>
        <p:nvPicPr>
          <p:cNvPr id="25" name="Picture 24" descr="Table&#10;&#10;Description automatically generated">
            <a:extLst>
              <a:ext uri="{FF2B5EF4-FFF2-40B4-BE49-F238E27FC236}">
                <a16:creationId xmlns:a16="http://schemas.microsoft.com/office/drawing/2014/main" id="{B406B79E-6E68-4B45-8CF0-D046C389776C}"/>
              </a:ext>
            </a:extLst>
          </p:cNvPr>
          <p:cNvPicPr>
            <a:picLocks noChangeAspect="1"/>
          </p:cNvPicPr>
          <p:nvPr/>
        </p:nvPicPr>
        <p:blipFill>
          <a:blip r:embed="rId4"/>
          <a:stretch>
            <a:fillRect/>
          </a:stretch>
        </p:blipFill>
        <p:spPr>
          <a:xfrm>
            <a:off x="739806" y="1151980"/>
            <a:ext cx="6169924" cy="1656415"/>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DF79FB5F-7BDA-184B-B711-22A1B0F66450}"/>
              </a:ext>
            </a:extLst>
          </p:cNvPr>
          <p:cNvPicPr>
            <a:picLocks noChangeAspect="1"/>
          </p:cNvPicPr>
          <p:nvPr/>
        </p:nvPicPr>
        <p:blipFill>
          <a:blip r:embed="rId5"/>
          <a:stretch>
            <a:fillRect/>
          </a:stretch>
        </p:blipFill>
        <p:spPr>
          <a:xfrm>
            <a:off x="7863339" y="1384585"/>
            <a:ext cx="3080780" cy="941038"/>
          </a:xfrm>
          <a:prstGeom prst="rect">
            <a:avLst/>
          </a:prstGeom>
        </p:spPr>
      </p:pic>
      <p:pic>
        <p:nvPicPr>
          <p:cNvPr id="27" name="Picture 26">
            <a:extLst>
              <a:ext uri="{FF2B5EF4-FFF2-40B4-BE49-F238E27FC236}">
                <a16:creationId xmlns:a16="http://schemas.microsoft.com/office/drawing/2014/main" id="{A1E615E5-C7CF-8942-B1DB-074DD1930AEA}"/>
              </a:ext>
            </a:extLst>
          </p:cNvPr>
          <p:cNvPicPr>
            <a:picLocks noChangeAspect="1"/>
          </p:cNvPicPr>
          <p:nvPr/>
        </p:nvPicPr>
        <p:blipFill>
          <a:blip r:embed="rId6"/>
          <a:stretch>
            <a:fillRect/>
          </a:stretch>
        </p:blipFill>
        <p:spPr>
          <a:xfrm>
            <a:off x="7957070" y="2438402"/>
            <a:ext cx="4034790" cy="285750"/>
          </a:xfrm>
          <a:prstGeom prst="rect">
            <a:avLst/>
          </a:prstGeom>
        </p:spPr>
      </p:pic>
      <p:cxnSp>
        <p:nvCxnSpPr>
          <p:cNvPr id="28" name="Straight Connector 27">
            <a:extLst>
              <a:ext uri="{FF2B5EF4-FFF2-40B4-BE49-F238E27FC236}">
                <a16:creationId xmlns:a16="http://schemas.microsoft.com/office/drawing/2014/main" id="{BCEE46F7-7BFD-C44F-B3E1-E008E62A40DD}"/>
              </a:ext>
            </a:extLst>
          </p:cNvPr>
          <p:cNvCxnSpPr>
            <a:cxnSpLocks/>
          </p:cNvCxnSpPr>
          <p:nvPr/>
        </p:nvCxnSpPr>
        <p:spPr>
          <a:xfrm flipV="1">
            <a:off x="5511799" y="1621983"/>
            <a:ext cx="1373846" cy="3626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7C7A64-2E9A-074B-AF08-C873CE9608B8}"/>
              </a:ext>
            </a:extLst>
          </p:cNvPr>
          <p:cNvCxnSpPr>
            <a:cxnSpLocks/>
          </p:cNvCxnSpPr>
          <p:nvPr/>
        </p:nvCxnSpPr>
        <p:spPr>
          <a:xfrm flipV="1">
            <a:off x="5558817" y="2403155"/>
            <a:ext cx="1373846" cy="3626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880A45-7A44-6149-856D-D0FC39E1AC1E}"/>
              </a:ext>
            </a:extLst>
          </p:cNvPr>
          <p:cNvCxnSpPr>
            <a:cxnSpLocks/>
          </p:cNvCxnSpPr>
          <p:nvPr/>
        </p:nvCxnSpPr>
        <p:spPr>
          <a:xfrm flipV="1">
            <a:off x="3569603" y="2450584"/>
            <a:ext cx="1373846" cy="3626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95F796C-E5B7-8F4E-AFF6-9ABD7473AE35}"/>
              </a:ext>
            </a:extLst>
          </p:cNvPr>
          <p:cNvCxnSpPr>
            <a:cxnSpLocks/>
          </p:cNvCxnSpPr>
          <p:nvPr/>
        </p:nvCxnSpPr>
        <p:spPr>
          <a:xfrm flipV="1">
            <a:off x="1683135" y="2413942"/>
            <a:ext cx="1373846" cy="3626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967F544-D4A7-154E-8778-2FD65A7CE63F}"/>
              </a:ext>
            </a:extLst>
          </p:cNvPr>
          <p:cNvSpPr txBox="1"/>
          <p:nvPr/>
        </p:nvSpPr>
        <p:spPr>
          <a:xfrm>
            <a:off x="716873" y="687492"/>
            <a:ext cx="8507009" cy="461665"/>
          </a:xfrm>
          <a:prstGeom prst="rect">
            <a:avLst/>
          </a:prstGeom>
          <a:noFill/>
        </p:spPr>
        <p:txBody>
          <a:bodyPr wrap="none" rtlCol="0">
            <a:spAutoFit/>
          </a:bodyPr>
          <a:lstStyle/>
          <a:p>
            <a:r>
              <a:rPr lang="en-US" sz="2400" dirty="0">
                <a:solidFill>
                  <a:srgbClr val="0432FF"/>
                </a:solidFill>
              </a:rPr>
              <a:t>- Some operators are forbidden, e.g. for                       through       </a:t>
            </a:r>
          </a:p>
        </p:txBody>
      </p:sp>
      <p:pic>
        <p:nvPicPr>
          <p:cNvPr id="35" name="Picture 34">
            <a:extLst>
              <a:ext uri="{FF2B5EF4-FFF2-40B4-BE49-F238E27FC236}">
                <a16:creationId xmlns:a16="http://schemas.microsoft.com/office/drawing/2014/main" id="{F41B5B5E-B8A9-3A4A-AC7D-FDB58273DEE8}"/>
              </a:ext>
            </a:extLst>
          </p:cNvPr>
          <p:cNvPicPr>
            <a:picLocks noChangeAspect="1"/>
          </p:cNvPicPr>
          <p:nvPr/>
        </p:nvPicPr>
        <p:blipFill>
          <a:blip r:embed="rId7"/>
          <a:stretch>
            <a:fillRect/>
          </a:stretch>
        </p:blipFill>
        <p:spPr>
          <a:xfrm>
            <a:off x="5781171" y="791999"/>
            <a:ext cx="1384300" cy="254000"/>
          </a:xfrm>
          <a:prstGeom prst="rect">
            <a:avLst/>
          </a:prstGeom>
        </p:spPr>
      </p:pic>
      <p:cxnSp>
        <p:nvCxnSpPr>
          <p:cNvPr id="38" name="Straight Arrow Connector 37">
            <a:extLst>
              <a:ext uri="{FF2B5EF4-FFF2-40B4-BE49-F238E27FC236}">
                <a16:creationId xmlns:a16="http://schemas.microsoft.com/office/drawing/2014/main" id="{84D6A1ED-1C1E-1748-B3BB-C42830005013}"/>
              </a:ext>
            </a:extLst>
          </p:cNvPr>
          <p:cNvCxnSpPr/>
          <p:nvPr/>
        </p:nvCxnSpPr>
        <p:spPr>
          <a:xfrm>
            <a:off x="1896170" y="3486407"/>
            <a:ext cx="816873"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150069C-A010-8C47-AF1E-B31BFF77EBB6}"/>
              </a:ext>
            </a:extLst>
          </p:cNvPr>
          <p:cNvSpPr txBox="1"/>
          <p:nvPr/>
        </p:nvSpPr>
        <p:spPr>
          <a:xfrm>
            <a:off x="2958835" y="3063953"/>
            <a:ext cx="5764399" cy="430887"/>
          </a:xfrm>
          <a:prstGeom prst="rect">
            <a:avLst/>
          </a:prstGeom>
          <a:noFill/>
        </p:spPr>
        <p:txBody>
          <a:bodyPr wrap="none" rtlCol="0">
            <a:spAutoFit/>
          </a:bodyPr>
          <a:lstStyle/>
          <a:p>
            <a:r>
              <a:rPr lang="en-US" sz="2200" dirty="0"/>
              <a:t>All extra Wilson coefficients vanish;      decouples</a:t>
            </a:r>
          </a:p>
        </p:txBody>
      </p:sp>
      <p:sp>
        <p:nvSpPr>
          <p:cNvPr id="41" name="TextBox 40">
            <a:extLst>
              <a:ext uri="{FF2B5EF4-FFF2-40B4-BE49-F238E27FC236}">
                <a16:creationId xmlns:a16="http://schemas.microsoft.com/office/drawing/2014/main" id="{5FE0BD2E-258A-0E45-9807-E990A6A5ED87}"/>
              </a:ext>
            </a:extLst>
          </p:cNvPr>
          <p:cNvSpPr txBox="1"/>
          <p:nvPr/>
        </p:nvSpPr>
        <p:spPr>
          <a:xfrm>
            <a:off x="2955783" y="3485133"/>
            <a:ext cx="5287409" cy="430887"/>
          </a:xfrm>
          <a:prstGeom prst="rect">
            <a:avLst/>
          </a:prstGeom>
          <a:noFill/>
        </p:spPr>
        <p:txBody>
          <a:bodyPr wrap="none" rtlCol="0">
            <a:spAutoFit/>
          </a:bodyPr>
          <a:lstStyle/>
          <a:p>
            <a:r>
              <a:rPr lang="en-US" sz="2200" dirty="0"/>
              <a:t>All S-dependent Wilson coefficients are fixed</a:t>
            </a:r>
          </a:p>
        </p:txBody>
      </p:sp>
      <p:sp>
        <p:nvSpPr>
          <p:cNvPr id="42" name="Left Brace 41">
            <a:extLst>
              <a:ext uri="{FF2B5EF4-FFF2-40B4-BE49-F238E27FC236}">
                <a16:creationId xmlns:a16="http://schemas.microsoft.com/office/drawing/2014/main" id="{B202BD4A-9083-6F49-B493-58108CE9F1BD}"/>
              </a:ext>
            </a:extLst>
          </p:cNvPr>
          <p:cNvSpPr/>
          <p:nvPr/>
        </p:nvSpPr>
        <p:spPr>
          <a:xfrm>
            <a:off x="2807499" y="3169763"/>
            <a:ext cx="101198" cy="630194"/>
          </a:xfrm>
          <a:prstGeom prst="leftBrace">
            <a:avLst/>
          </a:prstGeom>
          <a:ln w="254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0A0853D8-9F57-3D48-A355-B3A2E5015A50}"/>
              </a:ext>
            </a:extLst>
          </p:cNvPr>
          <p:cNvPicPr>
            <a:picLocks noChangeAspect="1"/>
          </p:cNvPicPr>
          <p:nvPr/>
        </p:nvPicPr>
        <p:blipFill>
          <a:blip r:embed="rId8"/>
          <a:stretch>
            <a:fillRect/>
          </a:stretch>
        </p:blipFill>
        <p:spPr>
          <a:xfrm>
            <a:off x="7098765" y="3165270"/>
            <a:ext cx="254000" cy="203200"/>
          </a:xfrm>
          <a:prstGeom prst="rect">
            <a:avLst/>
          </a:prstGeom>
        </p:spPr>
      </p:pic>
      <p:sp>
        <p:nvSpPr>
          <p:cNvPr id="21" name="TextBox 20">
            <a:extLst>
              <a:ext uri="{FF2B5EF4-FFF2-40B4-BE49-F238E27FC236}">
                <a16:creationId xmlns:a16="http://schemas.microsoft.com/office/drawing/2014/main" id="{4113965E-A901-C649-8642-75A0209B476D}"/>
              </a:ext>
            </a:extLst>
          </p:cNvPr>
          <p:cNvSpPr txBox="1"/>
          <p:nvPr/>
        </p:nvSpPr>
        <p:spPr>
          <a:xfrm>
            <a:off x="8756381" y="237154"/>
            <a:ext cx="3473388" cy="369332"/>
          </a:xfrm>
          <a:prstGeom prst="rect">
            <a:avLst/>
          </a:prstGeom>
          <a:noFill/>
        </p:spPr>
        <p:txBody>
          <a:bodyPr wrap="none" rtlCol="0">
            <a:spAutoFit/>
          </a:bodyPr>
          <a:lstStyle/>
          <a:p>
            <a:pPr algn="r"/>
            <a:r>
              <a:rPr lang="en-US" dirty="0">
                <a:solidFill>
                  <a:srgbClr val="FF40FF"/>
                </a:solidFill>
              </a:rPr>
              <a:t>Bern, </a:t>
            </a:r>
            <a:r>
              <a:rPr lang="en-US" dirty="0" err="1">
                <a:solidFill>
                  <a:srgbClr val="FF40FF"/>
                </a:solidFill>
              </a:rPr>
              <a:t>Kosmopoulos</a:t>
            </a:r>
            <a:r>
              <a:rPr lang="en-US" dirty="0">
                <a:solidFill>
                  <a:srgbClr val="FF40FF"/>
                </a:solidFill>
              </a:rPr>
              <a:t>, Luna, RR, Teng</a:t>
            </a:r>
          </a:p>
        </p:txBody>
      </p:sp>
      <p:sp>
        <p:nvSpPr>
          <p:cNvPr id="22" name="TextBox 21">
            <a:extLst>
              <a:ext uri="{FF2B5EF4-FFF2-40B4-BE49-F238E27FC236}">
                <a16:creationId xmlns:a16="http://schemas.microsoft.com/office/drawing/2014/main" id="{2A92A595-F0C5-9A41-A8AF-47804078F8CF}"/>
              </a:ext>
            </a:extLst>
          </p:cNvPr>
          <p:cNvSpPr txBox="1"/>
          <p:nvPr/>
        </p:nvSpPr>
        <p:spPr>
          <a:xfrm>
            <a:off x="9856455" y="534599"/>
            <a:ext cx="2450094" cy="369332"/>
          </a:xfrm>
          <a:prstGeom prst="rect">
            <a:avLst/>
          </a:prstGeom>
          <a:noFill/>
        </p:spPr>
        <p:txBody>
          <a:bodyPr wrap="none" rtlCol="0">
            <a:spAutoFit/>
          </a:bodyPr>
          <a:lstStyle/>
          <a:p>
            <a:r>
              <a:rPr lang="en-US" dirty="0">
                <a:solidFill>
                  <a:srgbClr val="FF40FF"/>
                </a:solidFill>
              </a:rPr>
              <a:t> </a:t>
            </a:r>
            <a:r>
              <a:rPr lang="en-US" dirty="0" err="1">
                <a:solidFill>
                  <a:srgbClr val="FF40FF"/>
                </a:solidFill>
              </a:rPr>
              <a:t>Aoude</a:t>
            </a:r>
            <a:r>
              <a:rPr lang="en-US" dirty="0">
                <a:solidFill>
                  <a:srgbClr val="FF40FF"/>
                </a:solidFill>
              </a:rPr>
              <a:t>, Haddad, </a:t>
            </a:r>
            <a:r>
              <a:rPr lang="en-US" dirty="0" err="1">
                <a:solidFill>
                  <a:srgbClr val="FF40FF"/>
                </a:solidFill>
              </a:rPr>
              <a:t>Helset</a:t>
            </a:r>
            <a:r>
              <a:rPr lang="en-US" dirty="0">
                <a:solidFill>
                  <a:srgbClr val="FF40FF"/>
                </a:solidFill>
              </a:rPr>
              <a:t> </a:t>
            </a:r>
          </a:p>
        </p:txBody>
      </p:sp>
      <p:sp>
        <p:nvSpPr>
          <p:cNvPr id="33" name="TextBox 32">
            <a:extLst>
              <a:ext uri="{FF2B5EF4-FFF2-40B4-BE49-F238E27FC236}">
                <a16:creationId xmlns:a16="http://schemas.microsoft.com/office/drawing/2014/main" id="{A275FE1E-30C7-2940-851E-3D803E6C2BBF}"/>
              </a:ext>
            </a:extLst>
          </p:cNvPr>
          <p:cNvSpPr txBox="1"/>
          <p:nvPr/>
        </p:nvSpPr>
        <p:spPr>
          <a:xfrm>
            <a:off x="783229" y="4700114"/>
            <a:ext cx="1035605" cy="461665"/>
          </a:xfrm>
          <a:prstGeom prst="rect">
            <a:avLst/>
          </a:prstGeom>
          <a:noFill/>
        </p:spPr>
        <p:txBody>
          <a:bodyPr wrap="none" rtlCol="0">
            <a:spAutoFit/>
          </a:bodyPr>
          <a:lstStyle/>
          <a:p>
            <a:r>
              <a:rPr lang="en-US" sz="2400" dirty="0">
                <a:solidFill>
                  <a:srgbClr val="4E8F00"/>
                </a:solidFill>
              </a:rPr>
              <a:t>Status:</a:t>
            </a:r>
          </a:p>
        </p:txBody>
      </p:sp>
      <p:sp>
        <p:nvSpPr>
          <p:cNvPr id="5" name="TextBox 4">
            <a:extLst>
              <a:ext uri="{FF2B5EF4-FFF2-40B4-BE49-F238E27FC236}">
                <a16:creationId xmlns:a16="http://schemas.microsoft.com/office/drawing/2014/main" id="{F8EE7A69-C5F6-6746-8B2A-F876B269E9A7}"/>
              </a:ext>
            </a:extLst>
          </p:cNvPr>
          <p:cNvSpPr txBox="1"/>
          <p:nvPr/>
        </p:nvSpPr>
        <p:spPr>
          <a:xfrm>
            <a:off x="1810187" y="4693182"/>
            <a:ext cx="8161209" cy="461665"/>
          </a:xfrm>
          <a:prstGeom prst="rect">
            <a:avLst/>
          </a:prstGeom>
          <a:noFill/>
        </p:spPr>
        <p:txBody>
          <a:bodyPr wrap="none" rtlCol="0">
            <a:spAutoFit/>
          </a:bodyPr>
          <a:lstStyle/>
          <a:p>
            <a:r>
              <a:rPr lang="en-US" sz="2400" dirty="0"/>
              <a:t>- Appears to be present to all orders in the probe approximation</a:t>
            </a:r>
          </a:p>
        </p:txBody>
      </p:sp>
      <p:sp>
        <p:nvSpPr>
          <p:cNvPr id="34" name="TextBox 33">
            <a:extLst>
              <a:ext uri="{FF2B5EF4-FFF2-40B4-BE49-F238E27FC236}">
                <a16:creationId xmlns:a16="http://schemas.microsoft.com/office/drawing/2014/main" id="{CEFEA295-BD4B-6E41-892B-3DAA0A4EED6D}"/>
              </a:ext>
            </a:extLst>
          </p:cNvPr>
          <p:cNvSpPr txBox="1"/>
          <p:nvPr/>
        </p:nvSpPr>
        <p:spPr>
          <a:xfrm>
            <a:off x="9381995" y="4585042"/>
            <a:ext cx="2895106" cy="646331"/>
          </a:xfrm>
          <a:prstGeom prst="rect">
            <a:avLst/>
          </a:prstGeom>
          <a:noFill/>
        </p:spPr>
        <p:txBody>
          <a:bodyPr wrap="square">
            <a:spAutoFit/>
          </a:bodyPr>
          <a:lstStyle/>
          <a:p>
            <a:pPr algn="r"/>
            <a:r>
              <a:rPr lang="en-US" dirty="0" err="1">
                <a:solidFill>
                  <a:srgbClr val="FF40FF"/>
                </a:solidFill>
                <a:effectLst/>
              </a:rPr>
              <a:t>Akpinar</a:t>
            </a:r>
            <a:r>
              <a:rPr lang="en-US" dirty="0">
                <a:solidFill>
                  <a:srgbClr val="FF40FF"/>
                </a:solidFill>
                <a:effectLst/>
              </a:rPr>
              <a:t>, </a:t>
            </a:r>
            <a:r>
              <a:rPr lang="en-US" dirty="0" err="1">
                <a:solidFill>
                  <a:srgbClr val="FF40FF"/>
                </a:solidFill>
                <a:effectLst/>
              </a:rPr>
              <a:t>Febres</a:t>
            </a:r>
            <a:r>
              <a:rPr lang="en-US" dirty="0">
                <a:solidFill>
                  <a:srgbClr val="FF40FF"/>
                </a:solidFill>
                <a:effectLst/>
              </a:rPr>
              <a:t> Cordero, </a:t>
            </a:r>
          </a:p>
          <a:p>
            <a:pPr algn="r"/>
            <a:r>
              <a:rPr lang="en-US" dirty="0">
                <a:solidFill>
                  <a:srgbClr val="FF40FF"/>
                </a:solidFill>
                <a:effectLst/>
              </a:rPr>
              <a:t>Kraus, Smirnov, Zeng</a:t>
            </a:r>
          </a:p>
        </p:txBody>
      </p:sp>
      <p:sp>
        <p:nvSpPr>
          <p:cNvPr id="37" name="TextBox 36">
            <a:extLst>
              <a:ext uri="{FF2B5EF4-FFF2-40B4-BE49-F238E27FC236}">
                <a16:creationId xmlns:a16="http://schemas.microsoft.com/office/drawing/2014/main" id="{3B071C71-5A13-2243-8DB5-22D20119A4A2}"/>
              </a:ext>
            </a:extLst>
          </p:cNvPr>
          <p:cNvSpPr txBox="1"/>
          <p:nvPr/>
        </p:nvSpPr>
        <p:spPr>
          <a:xfrm>
            <a:off x="1810186" y="5113228"/>
            <a:ext cx="7516738" cy="461665"/>
          </a:xfrm>
          <a:prstGeom prst="rect">
            <a:avLst/>
          </a:prstGeom>
          <a:noFill/>
        </p:spPr>
        <p:txBody>
          <a:bodyPr wrap="none" rtlCol="0">
            <a:spAutoFit/>
          </a:bodyPr>
          <a:lstStyle/>
          <a:p>
            <a:r>
              <a:rPr lang="en-US" sz="2400" dirty="0"/>
              <a:t>- Suggested connection w/ integrability of geodesic motion</a:t>
            </a:r>
          </a:p>
        </p:txBody>
      </p:sp>
      <p:sp>
        <p:nvSpPr>
          <p:cNvPr id="43" name="TextBox 42">
            <a:extLst>
              <a:ext uri="{FF2B5EF4-FFF2-40B4-BE49-F238E27FC236}">
                <a16:creationId xmlns:a16="http://schemas.microsoft.com/office/drawing/2014/main" id="{0082BFD0-E405-6848-9C54-D8FEEA004F90}"/>
              </a:ext>
            </a:extLst>
          </p:cNvPr>
          <p:cNvSpPr txBox="1"/>
          <p:nvPr/>
        </p:nvSpPr>
        <p:spPr>
          <a:xfrm>
            <a:off x="9392708" y="5166776"/>
            <a:ext cx="2998940" cy="369332"/>
          </a:xfrm>
          <a:prstGeom prst="rect">
            <a:avLst/>
          </a:prstGeom>
          <a:noFill/>
        </p:spPr>
        <p:txBody>
          <a:bodyPr wrap="square">
            <a:spAutoFit/>
          </a:bodyPr>
          <a:lstStyle/>
          <a:p>
            <a:r>
              <a:rPr lang="en-US" dirty="0" err="1">
                <a:solidFill>
                  <a:srgbClr val="FF40FF"/>
                </a:solidFill>
              </a:rPr>
              <a:t>Akpinar</a:t>
            </a:r>
            <a:r>
              <a:rPr lang="en-US" dirty="0">
                <a:solidFill>
                  <a:srgbClr val="FF40FF"/>
                </a:solidFill>
              </a:rPr>
              <a:t>, Brown, Gonzo, Zeng</a:t>
            </a:r>
            <a:endParaRPr lang="en-US" dirty="0"/>
          </a:p>
        </p:txBody>
      </p:sp>
      <p:sp>
        <p:nvSpPr>
          <p:cNvPr id="44" name="TextBox 43">
            <a:extLst>
              <a:ext uri="{FF2B5EF4-FFF2-40B4-BE49-F238E27FC236}">
                <a16:creationId xmlns:a16="http://schemas.microsoft.com/office/drawing/2014/main" id="{4A9686D9-D9C5-8444-8077-689253E599B3}"/>
              </a:ext>
            </a:extLst>
          </p:cNvPr>
          <p:cNvSpPr txBox="1"/>
          <p:nvPr/>
        </p:nvSpPr>
        <p:spPr>
          <a:xfrm>
            <a:off x="1800448" y="5565965"/>
            <a:ext cx="7063472" cy="461665"/>
          </a:xfrm>
          <a:prstGeom prst="rect">
            <a:avLst/>
          </a:prstGeom>
          <a:noFill/>
        </p:spPr>
        <p:txBody>
          <a:bodyPr wrap="none" rtlCol="0">
            <a:spAutoFit/>
          </a:bodyPr>
          <a:lstStyle/>
          <a:p>
            <a:r>
              <a:rPr lang="en-US" sz="2400" dirty="0"/>
              <a:t>- </a:t>
            </a:r>
            <a:r>
              <a:rPr lang="en-US" sz="2400" dirty="0" err="1"/>
              <a:t>Teukolsky</a:t>
            </a:r>
            <a:r>
              <a:rPr lang="en-US" sz="2400" dirty="0"/>
              <a:t> eq. </a:t>
            </a:r>
            <a:r>
              <a:rPr lang="en-US" sz="2400" i="1" dirty="0"/>
              <a:t>suggests</a:t>
            </a:r>
            <a:r>
              <a:rPr lang="en-US" sz="2400" dirty="0"/>
              <a:t> absence beyond probe approx.</a:t>
            </a:r>
          </a:p>
        </p:txBody>
      </p:sp>
      <p:sp>
        <p:nvSpPr>
          <p:cNvPr id="9" name="TextBox 8">
            <a:extLst>
              <a:ext uri="{FF2B5EF4-FFF2-40B4-BE49-F238E27FC236}">
                <a16:creationId xmlns:a16="http://schemas.microsoft.com/office/drawing/2014/main" id="{A5A4B3F6-4C7B-5541-926E-144470A0C31E}"/>
              </a:ext>
            </a:extLst>
          </p:cNvPr>
          <p:cNvSpPr txBox="1"/>
          <p:nvPr/>
        </p:nvSpPr>
        <p:spPr>
          <a:xfrm>
            <a:off x="8725114" y="5637523"/>
            <a:ext cx="3517181" cy="369332"/>
          </a:xfrm>
          <a:prstGeom prst="rect">
            <a:avLst/>
          </a:prstGeom>
          <a:noFill/>
        </p:spPr>
        <p:txBody>
          <a:bodyPr wrap="none" rtlCol="0">
            <a:spAutoFit/>
          </a:bodyPr>
          <a:lstStyle/>
          <a:p>
            <a:r>
              <a:rPr lang="en-US" dirty="0">
                <a:solidFill>
                  <a:srgbClr val="FF40FF"/>
                </a:solidFill>
                <a:effectLst/>
              </a:rPr>
              <a:t> Bautista, Guevara, Kavanagh, Vines</a:t>
            </a:r>
          </a:p>
        </p:txBody>
      </p:sp>
      <p:pic>
        <p:nvPicPr>
          <p:cNvPr id="10" name="Picture 9">
            <a:extLst>
              <a:ext uri="{FF2B5EF4-FFF2-40B4-BE49-F238E27FC236}">
                <a16:creationId xmlns:a16="http://schemas.microsoft.com/office/drawing/2014/main" id="{EAA0F2DC-FC1E-2B47-8564-CA304F7E34B2}"/>
              </a:ext>
            </a:extLst>
          </p:cNvPr>
          <p:cNvPicPr>
            <a:picLocks noChangeAspect="1"/>
          </p:cNvPicPr>
          <p:nvPr/>
        </p:nvPicPr>
        <p:blipFill>
          <a:blip r:embed="rId9"/>
          <a:stretch>
            <a:fillRect/>
          </a:stretch>
        </p:blipFill>
        <p:spPr>
          <a:xfrm>
            <a:off x="8317994" y="757691"/>
            <a:ext cx="1066800" cy="330200"/>
          </a:xfrm>
          <a:prstGeom prst="rect">
            <a:avLst/>
          </a:prstGeom>
        </p:spPr>
      </p:pic>
    </p:spTree>
    <p:extLst>
      <p:ext uri="{BB962C8B-B14F-4D97-AF65-F5344CB8AC3E}">
        <p14:creationId xmlns:p14="http://schemas.microsoft.com/office/powerpoint/2010/main" val="1895755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C636AC1-4485-C249-9537-260E83C76883}"/>
              </a:ext>
            </a:extLst>
          </p:cNvPr>
          <p:cNvPicPr>
            <a:picLocks noChangeAspect="1"/>
          </p:cNvPicPr>
          <p:nvPr/>
        </p:nvPicPr>
        <p:blipFill>
          <a:blip r:embed="rId3"/>
          <a:stretch>
            <a:fillRect/>
          </a:stretch>
        </p:blipFill>
        <p:spPr>
          <a:xfrm>
            <a:off x="966268" y="2597854"/>
            <a:ext cx="2590800" cy="571500"/>
          </a:xfrm>
          <a:prstGeom prst="rect">
            <a:avLst/>
          </a:prstGeom>
        </p:spPr>
      </p:pic>
      <p:grpSp>
        <p:nvGrpSpPr>
          <p:cNvPr id="28" name="Group 27">
            <a:extLst>
              <a:ext uri="{FF2B5EF4-FFF2-40B4-BE49-F238E27FC236}">
                <a16:creationId xmlns:a16="http://schemas.microsoft.com/office/drawing/2014/main" id="{A95D06A8-1C18-2747-8C6B-6D2594D13FD6}"/>
              </a:ext>
            </a:extLst>
          </p:cNvPr>
          <p:cNvGrpSpPr/>
          <p:nvPr/>
        </p:nvGrpSpPr>
        <p:grpSpPr>
          <a:xfrm>
            <a:off x="1070591" y="1304878"/>
            <a:ext cx="9000012" cy="1072547"/>
            <a:chOff x="1708784" y="4348535"/>
            <a:chExt cx="9000012" cy="1072547"/>
          </a:xfrm>
        </p:grpSpPr>
        <p:pic>
          <p:nvPicPr>
            <p:cNvPr id="29" name="Picture 28">
              <a:extLst>
                <a:ext uri="{FF2B5EF4-FFF2-40B4-BE49-F238E27FC236}">
                  <a16:creationId xmlns:a16="http://schemas.microsoft.com/office/drawing/2014/main" id="{957B8A07-7FE3-864A-8190-C1D4C57FA9FD}"/>
                </a:ext>
              </a:extLst>
            </p:cNvPr>
            <p:cNvPicPr>
              <a:picLocks noChangeAspect="1"/>
            </p:cNvPicPr>
            <p:nvPr/>
          </p:nvPicPr>
          <p:blipFill>
            <a:blip r:embed="rId4"/>
            <a:stretch>
              <a:fillRect/>
            </a:stretch>
          </p:blipFill>
          <p:spPr>
            <a:xfrm>
              <a:off x="1708784" y="4348535"/>
              <a:ext cx="4775200" cy="368300"/>
            </a:xfrm>
            <a:prstGeom prst="rect">
              <a:avLst/>
            </a:prstGeom>
          </p:spPr>
        </p:pic>
        <p:pic>
          <p:nvPicPr>
            <p:cNvPr id="30" name="Picture 29">
              <a:extLst>
                <a:ext uri="{FF2B5EF4-FFF2-40B4-BE49-F238E27FC236}">
                  <a16:creationId xmlns:a16="http://schemas.microsoft.com/office/drawing/2014/main" id="{0FF691DD-017A-5B42-983A-2DF6A981EDAC}"/>
                </a:ext>
              </a:extLst>
            </p:cNvPr>
            <p:cNvPicPr>
              <a:picLocks noChangeAspect="1"/>
            </p:cNvPicPr>
            <p:nvPr/>
          </p:nvPicPr>
          <p:blipFill>
            <a:blip r:embed="rId5"/>
            <a:stretch>
              <a:fillRect/>
            </a:stretch>
          </p:blipFill>
          <p:spPr>
            <a:xfrm>
              <a:off x="2009296" y="4849582"/>
              <a:ext cx="8699500" cy="571500"/>
            </a:xfrm>
            <a:prstGeom prst="rect">
              <a:avLst/>
            </a:prstGeom>
          </p:spPr>
        </p:pic>
      </p:grpSp>
      <p:pic>
        <p:nvPicPr>
          <p:cNvPr id="38" name="Picture 37">
            <a:extLst>
              <a:ext uri="{FF2B5EF4-FFF2-40B4-BE49-F238E27FC236}">
                <a16:creationId xmlns:a16="http://schemas.microsoft.com/office/drawing/2014/main" id="{0DC8095A-36BC-B14D-8E82-0BD580BB64CB}"/>
              </a:ext>
            </a:extLst>
          </p:cNvPr>
          <p:cNvPicPr>
            <a:picLocks noChangeAspect="1"/>
          </p:cNvPicPr>
          <p:nvPr/>
        </p:nvPicPr>
        <p:blipFill>
          <a:blip r:embed="rId6"/>
          <a:stretch>
            <a:fillRect/>
          </a:stretch>
        </p:blipFill>
        <p:spPr>
          <a:xfrm>
            <a:off x="5459021" y="2748663"/>
            <a:ext cx="1447800" cy="292100"/>
          </a:xfrm>
          <a:prstGeom prst="rect">
            <a:avLst/>
          </a:prstGeom>
        </p:spPr>
      </p:pic>
      <p:pic>
        <p:nvPicPr>
          <p:cNvPr id="39" name="Picture 38">
            <a:extLst>
              <a:ext uri="{FF2B5EF4-FFF2-40B4-BE49-F238E27FC236}">
                <a16:creationId xmlns:a16="http://schemas.microsoft.com/office/drawing/2014/main" id="{09F89DD7-E17B-144B-97FE-D963FCF281CC}"/>
              </a:ext>
            </a:extLst>
          </p:cNvPr>
          <p:cNvPicPr>
            <a:picLocks noChangeAspect="1"/>
          </p:cNvPicPr>
          <p:nvPr/>
        </p:nvPicPr>
        <p:blipFill>
          <a:blip r:embed="rId7"/>
          <a:stretch>
            <a:fillRect/>
          </a:stretch>
        </p:blipFill>
        <p:spPr>
          <a:xfrm>
            <a:off x="7400839" y="2735963"/>
            <a:ext cx="2044700" cy="304800"/>
          </a:xfrm>
          <a:prstGeom prst="rect">
            <a:avLst/>
          </a:prstGeom>
        </p:spPr>
      </p:pic>
      <p:sp>
        <p:nvSpPr>
          <p:cNvPr id="8" name="TextBox 7">
            <a:extLst>
              <a:ext uri="{FF2B5EF4-FFF2-40B4-BE49-F238E27FC236}">
                <a16:creationId xmlns:a16="http://schemas.microsoft.com/office/drawing/2014/main" id="{9CF709E5-DDFA-704C-ABD6-37BDE578CEC2}"/>
              </a:ext>
            </a:extLst>
          </p:cNvPr>
          <p:cNvSpPr txBox="1"/>
          <p:nvPr/>
        </p:nvSpPr>
        <p:spPr>
          <a:xfrm>
            <a:off x="488515" y="175365"/>
            <a:ext cx="7672741" cy="461665"/>
          </a:xfrm>
          <a:prstGeom prst="rect">
            <a:avLst/>
          </a:prstGeom>
          <a:noFill/>
        </p:spPr>
        <p:txBody>
          <a:bodyPr wrap="none" rtlCol="0">
            <a:spAutoFit/>
          </a:bodyPr>
          <a:lstStyle/>
          <a:p>
            <a:r>
              <a:rPr lang="en-US" sz="2400" dirty="0">
                <a:solidFill>
                  <a:srgbClr val="FF0000"/>
                </a:solidFill>
              </a:rPr>
              <a:t>Other options to defining a QFT description of Kerr solution:</a:t>
            </a:r>
          </a:p>
        </p:txBody>
      </p:sp>
      <p:sp>
        <p:nvSpPr>
          <p:cNvPr id="10" name="TextBox 9">
            <a:extLst>
              <a:ext uri="{FF2B5EF4-FFF2-40B4-BE49-F238E27FC236}">
                <a16:creationId xmlns:a16="http://schemas.microsoft.com/office/drawing/2014/main" id="{AA17BCA8-1878-4C48-9D1D-5E9AA030E008}"/>
              </a:ext>
            </a:extLst>
          </p:cNvPr>
          <p:cNvSpPr txBox="1"/>
          <p:nvPr/>
        </p:nvSpPr>
        <p:spPr>
          <a:xfrm>
            <a:off x="488515" y="719673"/>
            <a:ext cx="6870150" cy="461665"/>
          </a:xfrm>
          <a:prstGeom prst="rect">
            <a:avLst/>
          </a:prstGeom>
          <a:noFill/>
        </p:spPr>
        <p:txBody>
          <a:bodyPr wrap="none" rtlCol="0">
            <a:spAutoFit/>
          </a:bodyPr>
          <a:lstStyle/>
          <a:p>
            <a:r>
              <a:rPr lang="en-US" sz="2400" dirty="0"/>
              <a:t>- Use the Carter constant      and the </a:t>
            </a:r>
            <a:r>
              <a:rPr lang="en-US" sz="2400" dirty="0" err="1">
                <a:effectLst/>
              </a:rPr>
              <a:t>Rüdiger</a:t>
            </a:r>
            <a:r>
              <a:rPr lang="en-US" sz="2400" dirty="0"/>
              <a:t> invariant</a:t>
            </a:r>
          </a:p>
        </p:txBody>
      </p:sp>
      <p:sp>
        <p:nvSpPr>
          <p:cNvPr id="42" name="TextBox 41">
            <a:extLst>
              <a:ext uri="{FF2B5EF4-FFF2-40B4-BE49-F238E27FC236}">
                <a16:creationId xmlns:a16="http://schemas.microsoft.com/office/drawing/2014/main" id="{87F626DF-0594-4F4A-B2CC-A8F936AEC59D}"/>
              </a:ext>
            </a:extLst>
          </p:cNvPr>
          <p:cNvSpPr txBox="1"/>
          <p:nvPr/>
        </p:nvSpPr>
        <p:spPr>
          <a:xfrm>
            <a:off x="1070591" y="3327256"/>
            <a:ext cx="6433556" cy="461665"/>
          </a:xfrm>
          <a:prstGeom prst="rect">
            <a:avLst/>
          </a:prstGeom>
          <a:noFill/>
        </p:spPr>
        <p:txBody>
          <a:bodyPr wrap="none" rtlCol="0">
            <a:spAutoFit/>
          </a:bodyPr>
          <a:lstStyle/>
          <a:p>
            <a:r>
              <a:rPr lang="en-US" sz="2400" dirty="0">
                <a:solidFill>
                  <a:srgbClr val="4E8F00"/>
                </a:solidFill>
              </a:rPr>
              <a:t>- Identify EFT realization and enforce conservation</a:t>
            </a:r>
          </a:p>
        </p:txBody>
      </p:sp>
      <p:sp>
        <p:nvSpPr>
          <p:cNvPr id="15" name="TextBox 14">
            <a:extLst>
              <a:ext uri="{FF2B5EF4-FFF2-40B4-BE49-F238E27FC236}">
                <a16:creationId xmlns:a16="http://schemas.microsoft.com/office/drawing/2014/main" id="{76643622-EE51-8447-B055-291B7F73E578}"/>
              </a:ext>
            </a:extLst>
          </p:cNvPr>
          <p:cNvSpPr txBox="1"/>
          <p:nvPr/>
        </p:nvSpPr>
        <p:spPr>
          <a:xfrm>
            <a:off x="8130182" y="773255"/>
            <a:ext cx="4061818" cy="369332"/>
          </a:xfrm>
          <a:prstGeom prst="rect">
            <a:avLst/>
          </a:prstGeom>
          <a:noFill/>
        </p:spPr>
        <p:txBody>
          <a:bodyPr wrap="none" rtlCol="0">
            <a:spAutoFit/>
          </a:bodyPr>
          <a:lstStyle/>
          <a:p>
            <a:r>
              <a:rPr lang="en-US" dirty="0">
                <a:solidFill>
                  <a:srgbClr val="FF40FF"/>
                </a:solidFill>
              </a:rPr>
              <a:t>preliminary: </a:t>
            </a:r>
            <a:r>
              <a:rPr lang="en-US" dirty="0" err="1">
                <a:solidFill>
                  <a:srgbClr val="FF40FF"/>
                </a:solidFill>
              </a:rPr>
              <a:t>Akpinar</a:t>
            </a:r>
            <a:r>
              <a:rPr lang="en-US" dirty="0">
                <a:solidFill>
                  <a:srgbClr val="FF40FF"/>
                </a:solidFill>
              </a:rPr>
              <a:t>, Brown, Gonzo, Zeng</a:t>
            </a:r>
          </a:p>
        </p:txBody>
      </p:sp>
      <p:sp>
        <p:nvSpPr>
          <p:cNvPr id="48" name="TextBox 47">
            <a:extLst>
              <a:ext uri="{FF2B5EF4-FFF2-40B4-BE49-F238E27FC236}">
                <a16:creationId xmlns:a16="http://schemas.microsoft.com/office/drawing/2014/main" id="{2C9DCC12-5644-2242-9AB3-0CA8753A63B4}"/>
              </a:ext>
            </a:extLst>
          </p:cNvPr>
          <p:cNvSpPr txBox="1"/>
          <p:nvPr/>
        </p:nvSpPr>
        <p:spPr>
          <a:xfrm>
            <a:off x="1070591" y="3806235"/>
            <a:ext cx="10889584" cy="461665"/>
          </a:xfrm>
          <a:prstGeom prst="rect">
            <a:avLst/>
          </a:prstGeom>
          <a:noFill/>
        </p:spPr>
        <p:txBody>
          <a:bodyPr wrap="none" rtlCol="0">
            <a:spAutoFit/>
          </a:bodyPr>
          <a:lstStyle/>
          <a:p>
            <a:r>
              <a:rPr lang="en-US" sz="2400" dirty="0">
                <a:solidFill>
                  <a:srgbClr val="4E8F00"/>
                </a:solidFill>
              </a:rPr>
              <a:t>- Possible connection with integrability of geodesic motion </a:t>
            </a:r>
            <a:r>
              <a:rPr lang="en-US" sz="2000" dirty="0">
                <a:solidFill>
                  <a:srgbClr val="4E8F00"/>
                </a:solidFill>
              </a:rPr>
              <a:t>(preserves spin-shift symmetry) </a:t>
            </a:r>
          </a:p>
        </p:txBody>
      </p:sp>
      <p:sp>
        <p:nvSpPr>
          <p:cNvPr id="49" name="TextBox 48">
            <a:extLst>
              <a:ext uri="{FF2B5EF4-FFF2-40B4-BE49-F238E27FC236}">
                <a16:creationId xmlns:a16="http://schemas.microsoft.com/office/drawing/2014/main" id="{EAD012DC-BC74-6C4B-8884-0AC5F23F015C}"/>
              </a:ext>
            </a:extLst>
          </p:cNvPr>
          <p:cNvSpPr txBox="1"/>
          <p:nvPr/>
        </p:nvSpPr>
        <p:spPr>
          <a:xfrm>
            <a:off x="1308584" y="4157998"/>
            <a:ext cx="3392082" cy="461665"/>
          </a:xfrm>
          <a:prstGeom prst="rect">
            <a:avLst/>
          </a:prstGeom>
          <a:noFill/>
        </p:spPr>
        <p:txBody>
          <a:bodyPr wrap="none" rtlCol="0">
            <a:spAutoFit/>
          </a:bodyPr>
          <a:lstStyle/>
          <a:p>
            <a:r>
              <a:rPr lang="en-US" sz="2400" dirty="0">
                <a:solidFill>
                  <a:srgbClr val="4E8F00"/>
                </a:solidFill>
              </a:rPr>
              <a:t>and nonlinear corrections</a:t>
            </a:r>
          </a:p>
        </p:txBody>
      </p:sp>
      <p:pic>
        <p:nvPicPr>
          <p:cNvPr id="24" name="Picture 23">
            <a:extLst>
              <a:ext uri="{FF2B5EF4-FFF2-40B4-BE49-F238E27FC236}">
                <a16:creationId xmlns:a16="http://schemas.microsoft.com/office/drawing/2014/main" id="{F98F4AFF-C637-B441-B71F-8F43A381F36E}"/>
              </a:ext>
            </a:extLst>
          </p:cNvPr>
          <p:cNvPicPr>
            <a:picLocks noChangeAspect="1"/>
          </p:cNvPicPr>
          <p:nvPr/>
        </p:nvPicPr>
        <p:blipFill>
          <a:blip r:embed="rId8"/>
          <a:stretch>
            <a:fillRect/>
          </a:stretch>
        </p:blipFill>
        <p:spPr>
          <a:xfrm>
            <a:off x="3745185" y="839859"/>
            <a:ext cx="203200" cy="266700"/>
          </a:xfrm>
          <a:prstGeom prst="rect">
            <a:avLst/>
          </a:prstGeom>
        </p:spPr>
      </p:pic>
      <p:pic>
        <p:nvPicPr>
          <p:cNvPr id="25" name="Picture 24">
            <a:extLst>
              <a:ext uri="{FF2B5EF4-FFF2-40B4-BE49-F238E27FC236}">
                <a16:creationId xmlns:a16="http://schemas.microsoft.com/office/drawing/2014/main" id="{54ABADA9-3A40-984A-B099-8093043526B3}"/>
              </a:ext>
            </a:extLst>
          </p:cNvPr>
          <p:cNvPicPr>
            <a:picLocks noChangeAspect="1"/>
          </p:cNvPicPr>
          <p:nvPr/>
        </p:nvPicPr>
        <p:blipFill>
          <a:blip r:embed="rId9"/>
          <a:stretch>
            <a:fillRect/>
          </a:stretch>
        </p:blipFill>
        <p:spPr>
          <a:xfrm>
            <a:off x="7273252" y="841135"/>
            <a:ext cx="381000" cy="266700"/>
          </a:xfrm>
          <a:prstGeom prst="rect">
            <a:avLst/>
          </a:prstGeom>
        </p:spPr>
      </p:pic>
      <p:sp>
        <p:nvSpPr>
          <p:cNvPr id="50" name="TextBox 49">
            <a:extLst>
              <a:ext uri="{FF2B5EF4-FFF2-40B4-BE49-F238E27FC236}">
                <a16:creationId xmlns:a16="http://schemas.microsoft.com/office/drawing/2014/main" id="{92E0F3BB-2FE7-0F45-A35C-F7CD707A50AD}"/>
              </a:ext>
            </a:extLst>
          </p:cNvPr>
          <p:cNvSpPr txBox="1"/>
          <p:nvPr/>
        </p:nvSpPr>
        <p:spPr>
          <a:xfrm>
            <a:off x="1021277" y="4598164"/>
            <a:ext cx="8393067" cy="461665"/>
          </a:xfrm>
          <a:prstGeom prst="rect">
            <a:avLst/>
          </a:prstGeom>
          <a:noFill/>
        </p:spPr>
        <p:txBody>
          <a:bodyPr wrap="none" rtlCol="0">
            <a:spAutoFit/>
          </a:bodyPr>
          <a:lstStyle/>
          <a:p>
            <a:r>
              <a:rPr lang="en-US" sz="2400" dirty="0">
                <a:solidFill>
                  <a:srgbClr val="4E8F00"/>
                </a:solidFill>
              </a:rPr>
              <a:t>- Survey of conservation of        and      in existing fixed-spin results</a:t>
            </a:r>
          </a:p>
        </p:txBody>
      </p:sp>
      <p:sp>
        <p:nvSpPr>
          <p:cNvPr id="51" name="TextBox 50">
            <a:extLst>
              <a:ext uri="{FF2B5EF4-FFF2-40B4-BE49-F238E27FC236}">
                <a16:creationId xmlns:a16="http://schemas.microsoft.com/office/drawing/2014/main" id="{97953B37-0E61-C948-92F0-F5F62D1488E0}"/>
              </a:ext>
            </a:extLst>
          </p:cNvPr>
          <p:cNvSpPr txBox="1"/>
          <p:nvPr/>
        </p:nvSpPr>
        <p:spPr>
          <a:xfrm>
            <a:off x="9317752" y="4644330"/>
            <a:ext cx="2874248" cy="369332"/>
          </a:xfrm>
          <a:prstGeom prst="rect">
            <a:avLst/>
          </a:prstGeom>
          <a:noFill/>
        </p:spPr>
        <p:txBody>
          <a:bodyPr wrap="none" rtlCol="0">
            <a:spAutoFit/>
          </a:bodyPr>
          <a:lstStyle/>
          <a:p>
            <a:r>
              <a:rPr lang="en-US" dirty="0" err="1">
                <a:solidFill>
                  <a:srgbClr val="FF40FF"/>
                </a:solidFill>
              </a:rPr>
              <a:t>Akpinar</a:t>
            </a:r>
            <a:r>
              <a:rPr lang="en-US" dirty="0">
                <a:solidFill>
                  <a:srgbClr val="FF40FF"/>
                </a:solidFill>
              </a:rPr>
              <a:t>, Brown, Gonzo, Zeng</a:t>
            </a:r>
          </a:p>
        </p:txBody>
      </p:sp>
      <p:pic>
        <p:nvPicPr>
          <p:cNvPr id="52" name="Picture 51">
            <a:extLst>
              <a:ext uri="{FF2B5EF4-FFF2-40B4-BE49-F238E27FC236}">
                <a16:creationId xmlns:a16="http://schemas.microsoft.com/office/drawing/2014/main" id="{8DACD360-0313-5947-88EE-E9BFFAFFF812}"/>
              </a:ext>
            </a:extLst>
          </p:cNvPr>
          <p:cNvPicPr>
            <a:picLocks noChangeAspect="1"/>
          </p:cNvPicPr>
          <p:nvPr/>
        </p:nvPicPr>
        <p:blipFill>
          <a:blip r:embed="rId10"/>
          <a:stretch>
            <a:fillRect/>
          </a:stretch>
        </p:blipFill>
        <p:spPr>
          <a:xfrm>
            <a:off x="4510166" y="4719191"/>
            <a:ext cx="381000" cy="266700"/>
          </a:xfrm>
          <a:prstGeom prst="rect">
            <a:avLst/>
          </a:prstGeom>
        </p:spPr>
      </p:pic>
      <p:pic>
        <p:nvPicPr>
          <p:cNvPr id="53" name="Picture 52">
            <a:extLst>
              <a:ext uri="{FF2B5EF4-FFF2-40B4-BE49-F238E27FC236}">
                <a16:creationId xmlns:a16="http://schemas.microsoft.com/office/drawing/2014/main" id="{33139416-6167-3049-92A5-3B05E5A34230}"/>
              </a:ext>
            </a:extLst>
          </p:cNvPr>
          <p:cNvPicPr>
            <a:picLocks noChangeAspect="1"/>
          </p:cNvPicPr>
          <p:nvPr/>
        </p:nvPicPr>
        <p:blipFill>
          <a:blip r:embed="rId11"/>
          <a:stretch>
            <a:fillRect/>
          </a:stretch>
        </p:blipFill>
        <p:spPr>
          <a:xfrm>
            <a:off x="5517653" y="4726799"/>
            <a:ext cx="203200" cy="266700"/>
          </a:xfrm>
          <a:prstGeom prst="rect">
            <a:avLst/>
          </a:prstGeom>
        </p:spPr>
      </p:pic>
      <p:pic>
        <p:nvPicPr>
          <p:cNvPr id="54" name="Picture 53" descr="A table with check marks and ticks&#10;&#10;Description automatically generated">
            <a:extLst>
              <a:ext uri="{FF2B5EF4-FFF2-40B4-BE49-F238E27FC236}">
                <a16:creationId xmlns:a16="http://schemas.microsoft.com/office/drawing/2014/main" id="{1DF6732C-2107-6949-9CDF-5E94551455FD}"/>
              </a:ext>
            </a:extLst>
          </p:cNvPr>
          <p:cNvPicPr>
            <a:picLocks noChangeAspect="1"/>
          </p:cNvPicPr>
          <p:nvPr/>
        </p:nvPicPr>
        <p:blipFill>
          <a:blip r:embed="rId12"/>
          <a:stretch>
            <a:fillRect/>
          </a:stretch>
        </p:blipFill>
        <p:spPr>
          <a:xfrm>
            <a:off x="5565685" y="5052082"/>
            <a:ext cx="6359405" cy="1479445"/>
          </a:xfrm>
          <a:prstGeom prst="rect">
            <a:avLst/>
          </a:prstGeom>
        </p:spPr>
      </p:pic>
      <p:grpSp>
        <p:nvGrpSpPr>
          <p:cNvPr id="58" name="Group 57">
            <a:extLst>
              <a:ext uri="{FF2B5EF4-FFF2-40B4-BE49-F238E27FC236}">
                <a16:creationId xmlns:a16="http://schemas.microsoft.com/office/drawing/2014/main" id="{99B761D2-1F69-164F-A1AE-424DECE86DBD}"/>
              </a:ext>
            </a:extLst>
          </p:cNvPr>
          <p:cNvGrpSpPr/>
          <p:nvPr/>
        </p:nvGrpSpPr>
        <p:grpSpPr>
          <a:xfrm>
            <a:off x="932104" y="5068517"/>
            <a:ext cx="4526917" cy="1980549"/>
            <a:chOff x="932104" y="5319037"/>
            <a:chExt cx="4526917" cy="1980549"/>
          </a:xfrm>
        </p:grpSpPr>
        <p:pic>
          <p:nvPicPr>
            <p:cNvPr id="55" name="Picture 54" descr="A table with check marks and ticks&#10;&#10;Description automatically generated">
              <a:extLst>
                <a:ext uri="{FF2B5EF4-FFF2-40B4-BE49-F238E27FC236}">
                  <a16:creationId xmlns:a16="http://schemas.microsoft.com/office/drawing/2014/main" id="{FE0E59B8-C58A-864E-83A4-85F969E9FB4F}"/>
                </a:ext>
              </a:extLst>
            </p:cNvPr>
            <p:cNvPicPr>
              <a:picLocks noChangeAspect="1"/>
            </p:cNvPicPr>
            <p:nvPr/>
          </p:nvPicPr>
          <p:blipFill>
            <a:blip r:embed="rId13"/>
            <a:stretch>
              <a:fillRect/>
            </a:stretch>
          </p:blipFill>
          <p:spPr>
            <a:xfrm>
              <a:off x="1272805" y="5319037"/>
              <a:ext cx="4054501" cy="1971861"/>
            </a:xfrm>
            <a:prstGeom prst="rect">
              <a:avLst/>
            </a:prstGeom>
          </p:spPr>
        </p:pic>
        <p:pic>
          <p:nvPicPr>
            <p:cNvPr id="57" name="Picture 56">
              <a:extLst>
                <a:ext uri="{FF2B5EF4-FFF2-40B4-BE49-F238E27FC236}">
                  <a16:creationId xmlns:a16="http://schemas.microsoft.com/office/drawing/2014/main" id="{F89EC302-4371-0B42-81F4-71F3281DC8DD}"/>
                </a:ext>
              </a:extLst>
            </p:cNvPr>
            <p:cNvPicPr>
              <a:picLocks noChangeAspect="1"/>
            </p:cNvPicPr>
            <p:nvPr/>
          </p:nvPicPr>
          <p:blipFill>
            <a:blip r:embed="rId14"/>
            <a:stretch>
              <a:fillRect/>
            </a:stretch>
          </p:blipFill>
          <p:spPr>
            <a:xfrm>
              <a:off x="932104" y="6703089"/>
              <a:ext cx="4526917" cy="596497"/>
            </a:xfrm>
            <a:prstGeom prst="rect">
              <a:avLst/>
            </a:prstGeom>
          </p:spPr>
        </p:pic>
      </p:grpSp>
      <p:sp>
        <p:nvSpPr>
          <p:cNvPr id="59" name="TextBox 58">
            <a:extLst>
              <a:ext uri="{FF2B5EF4-FFF2-40B4-BE49-F238E27FC236}">
                <a16:creationId xmlns:a16="http://schemas.microsoft.com/office/drawing/2014/main" id="{7702714F-4E4B-7E4A-B560-4D0D9C2AF799}"/>
              </a:ext>
            </a:extLst>
          </p:cNvPr>
          <p:cNvSpPr txBox="1"/>
          <p:nvPr/>
        </p:nvSpPr>
        <p:spPr>
          <a:xfrm>
            <a:off x="9507846" y="2600510"/>
            <a:ext cx="2638671" cy="461665"/>
          </a:xfrm>
          <a:prstGeom prst="rect">
            <a:avLst/>
          </a:prstGeom>
          <a:noFill/>
        </p:spPr>
        <p:txBody>
          <a:bodyPr wrap="none" rtlCol="0">
            <a:spAutoFit/>
          </a:bodyPr>
          <a:lstStyle/>
          <a:p>
            <a:r>
              <a:rPr lang="en-US" sz="2400" dirty="0">
                <a:solidFill>
                  <a:srgbClr val="002060"/>
                </a:solidFill>
              </a:rPr>
              <a:t>: Killing-Yano tensor</a:t>
            </a:r>
          </a:p>
        </p:txBody>
      </p:sp>
    </p:spTree>
    <p:extLst>
      <p:ext uri="{BB962C8B-B14F-4D97-AF65-F5344CB8AC3E}">
        <p14:creationId xmlns:p14="http://schemas.microsoft.com/office/powerpoint/2010/main" val="1362575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cycle&#10;&#10;Description automatically generated">
            <a:extLst>
              <a:ext uri="{FF2B5EF4-FFF2-40B4-BE49-F238E27FC236}">
                <a16:creationId xmlns:a16="http://schemas.microsoft.com/office/drawing/2014/main" id="{4CA8FE49-0585-934C-B5FF-AC0703C8F64F}"/>
              </a:ext>
            </a:extLst>
          </p:cNvPr>
          <p:cNvPicPr>
            <a:picLocks noChangeAspect="1"/>
          </p:cNvPicPr>
          <p:nvPr/>
        </p:nvPicPr>
        <p:blipFill>
          <a:blip r:embed="rId3"/>
          <a:stretch>
            <a:fillRect/>
          </a:stretch>
        </p:blipFill>
        <p:spPr>
          <a:xfrm>
            <a:off x="3272656" y="3194993"/>
            <a:ext cx="4524071" cy="2712089"/>
          </a:xfrm>
          <a:prstGeom prst="rect">
            <a:avLst/>
          </a:prstGeom>
        </p:spPr>
      </p:pic>
      <p:sp>
        <p:nvSpPr>
          <p:cNvPr id="2" name="TextBox 1">
            <a:extLst>
              <a:ext uri="{FF2B5EF4-FFF2-40B4-BE49-F238E27FC236}">
                <a16:creationId xmlns:a16="http://schemas.microsoft.com/office/drawing/2014/main" id="{FFED9777-EBE2-CF4A-A2D3-A0359D68AC27}"/>
              </a:ext>
            </a:extLst>
          </p:cNvPr>
          <p:cNvSpPr txBox="1"/>
          <p:nvPr/>
        </p:nvSpPr>
        <p:spPr>
          <a:xfrm>
            <a:off x="300624" y="823730"/>
            <a:ext cx="10002290" cy="461665"/>
          </a:xfrm>
          <a:prstGeom prst="rect">
            <a:avLst/>
          </a:prstGeom>
          <a:noFill/>
        </p:spPr>
        <p:txBody>
          <a:bodyPr wrap="none" rtlCol="0">
            <a:spAutoFit/>
          </a:bodyPr>
          <a:lstStyle/>
          <a:p>
            <a:r>
              <a:rPr lang="en-US" sz="2400" dirty="0"/>
              <a:t>- Identify the EFT realization of static Love numbers &amp; enforce that they vanish </a:t>
            </a:r>
          </a:p>
        </p:txBody>
      </p:sp>
      <p:sp>
        <p:nvSpPr>
          <p:cNvPr id="3" name="TextBox 2">
            <a:extLst>
              <a:ext uri="{FF2B5EF4-FFF2-40B4-BE49-F238E27FC236}">
                <a16:creationId xmlns:a16="http://schemas.microsoft.com/office/drawing/2014/main" id="{B0A43480-058B-084F-B40C-B46D6C658AC0}"/>
              </a:ext>
            </a:extLst>
          </p:cNvPr>
          <p:cNvSpPr txBox="1"/>
          <p:nvPr/>
        </p:nvSpPr>
        <p:spPr>
          <a:xfrm>
            <a:off x="882700" y="1308563"/>
            <a:ext cx="9375515" cy="461665"/>
          </a:xfrm>
          <a:prstGeom prst="rect">
            <a:avLst/>
          </a:prstGeom>
          <a:noFill/>
        </p:spPr>
        <p:txBody>
          <a:bodyPr wrap="none" rtlCol="0">
            <a:spAutoFit/>
          </a:bodyPr>
          <a:lstStyle/>
          <a:p>
            <a:r>
              <a:rPr lang="en-US" sz="2400" dirty="0">
                <a:solidFill>
                  <a:srgbClr val="4E8F00"/>
                </a:solidFill>
              </a:rPr>
              <a:t>- Connection w/ near-zone symmetries &amp; matching of near and far zones</a:t>
            </a:r>
          </a:p>
        </p:txBody>
      </p:sp>
      <p:sp>
        <p:nvSpPr>
          <p:cNvPr id="4" name="TextBox 3">
            <a:extLst>
              <a:ext uri="{FF2B5EF4-FFF2-40B4-BE49-F238E27FC236}">
                <a16:creationId xmlns:a16="http://schemas.microsoft.com/office/drawing/2014/main" id="{9F10C94F-0E32-D64C-9A9F-2194BBA3D0A8}"/>
              </a:ext>
            </a:extLst>
          </p:cNvPr>
          <p:cNvSpPr txBox="1"/>
          <p:nvPr/>
        </p:nvSpPr>
        <p:spPr>
          <a:xfrm>
            <a:off x="9587478" y="1222684"/>
            <a:ext cx="2604522" cy="646331"/>
          </a:xfrm>
          <a:prstGeom prst="rect">
            <a:avLst/>
          </a:prstGeom>
          <a:noFill/>
        </p:spPr>
        <p:txBody>
          <a:bodyPr wrap="square">
            <a:spAutoFit/>
          </a:bodyPr>
          <a:lstStyle/>
          <a:p>
            <a:pPr algn="r"/>
            <a:r>
              <a:rPr lang="en-US" dirty="0">
                <a:solidFill>
                  <a:srgbClr val="FF40FF"/>
                </a:solidFill>
                <a:effectLst/>
                <a:latin typeface="Helvetica" pitchFamily="2" charset="0"/>
              </a:rPr>
              <a:t>Hui, Joyce, </a:t>
            </a:r>
            <a:r>
              <a:rPr lang="en-US" dirty="0" err="1">
                <a:solidFill>
                  <a:srgbClr val="FF40FF"/>
                </a:solidFill>
                <a:effectLst/>
                <a:latin typeface="Helvetica" pitchFamily="2" charset="0"/>
              </a:rPr>
              <a:t>Penco</a:t>
            </a:r>
            <a:r>
              <a:rPr lang="en-US" dirty="0">
                <a:solidFill>
                  <a:srgbClr val="FF40FF"/>
                </a:solidFill>
                <a:effectLst/>
                <a:latin typeface="Helvetica" pitchFamily="2" charset="0"/>
              </a:rPr>
              <a:t>, </a:t>
            </a:r>
          </a:p>
          <a:p>
            <a:pPr algn="r"/>
            <a:r>
              <a:rPr lang="en-US" dirty="0" err="1">
                <a:solidFill>
                  <a:srgbClr val="FF40FF"/>
                </a:solidFill>
                <a:effectLst/>
                <a:latin typeface="Helvetica" pitchFamily="2" charset="0"/>
              </a:rPr>
              <a:t>Santoni</a:t>
            </a:r>
            <a:r>
              <a:rPr lang="en-US" dirty="0">
                <a:solidFill>
                  <a:srgbClr val="FF40FF"/>
                </a:solidFill>
                <a:effectLst/>
                <a:latin typeface="Helvetica" pitchFamily="2" charset="0"/>
              </a:rPr>
              <a:t>, Solomon</a:t>
            </a:r>
          </a:p>
        </p:txBody>
      </p:sp>
      <p:sp>
        <p:nvSpPr>
          <p:cNvPr id="5" name="TextBox 4">
            <a:extLst>
              <a:ext uri="{FF2B5EF4-FFF2-40B4-BE49-F238E27FC236}">
                <a16:creationId xmlns:a16="http://schemas.microsoft.com/office/drawing/2014/main" id="{042567FE-7F98-1142-83FC-807DDA155627}"/>
              </a:ext>
            </a:extLst>
          </p:cNvPr>
          <p:cNvSpPr txBox="1"/>
          <p:nvPr/>
        </p:nvSpPr>
        <p:spPr>
          <a:xfrm>
            <a:off x="882699" y="1806304"/>
            <a:ext cx="8438144" cy="461665"/>
          </a:xfrm>
          <a:prstGeom prst="rect">
            <a:avLst/>
          </a:prstGeom>
          <a:noFill/>
        </p:spPr>
        <p:txBody>
          <a:bodyPr wrap="none" rtlCol="0">
            <a:spAutoFit/>
          </a:bodyPr>
          <a:lstStyle/>
          <a:p>
            <a:r>
              <a:rPr lang="en-US" sz="2400" dirty="0">
                <a:solidFill>
                  <a:srgbClr val="4E8F00"/>
                </a:solidFill>
              </a:rPr>
              <a:t>- Closer connection with worldline description of spinning particles</a:t>
            </a:r>
          </a:p>
        </p:txBody>
      </p:sp>
      <p:sp>
        <p:nvSpPr>
          <p:cNvPr id="6" name="TextBox 5">
            <a:extLst>
              <a:ext uri="{FF2B5EF4-FFF2-40B4-BE49-F238E27FC236}">
                <a16:creationId xmlns:a16="http://schemas.microsoft.com/office/drawing/2014/main" id="{0443B9C4-D254-A74A-8F81-7AA30B940CA5}"/>
              </a:ext>
            </a:extLst>
          </p:cNvPr>
          <p:cNvSpPr txBox="1"/>
          <p:nvPr/>
        </p:nvSpPr>
        <p:spPr>
          <a:xfrm>
            <a:off x="300624" y="2683305"/>
            <a:ext cx="9482917" cy="1200329"/>
          </a:xfrm>
          <a:prstGeom prst="rect">
            <a:avLst/>
          </a:prstGeom>
          <a:noFill/>
        </p:spPr>
        <p:txBody>
          <a:bodyPr wrap="none" rtlCol="0">
            <a:spAutoFit/>
          </a:bodyPr>
          <a:lstStyle/>
          <a:p>
            <a:r>
              <a:rPr lang="en-US" sz="2400" dirty="0"/>
              <a:t>- More generally, construct EFT capturing properties of the Kerr black hole, </a:t>
            </a:r>
          </a:p>
          <a:p>
            <a:r>
              <a:rPr lang="en-US" sz="2400" dirty="0"/>
              <a:t>  perhaps in the spirit of</a:t>
            </a:r>
          </a:p>
          <a:p>
            <a:r>
              <a:rPr lang="en-US" sz="2400" dirty="0"/>
              <a:t>   membrane paradigm </a:t>
            </a:r>
          </a:p>
        </p:txBody>
      </p:sp>
      <p:sp>
        <p:nvSpPr>
          <p:cNvPr id="7" name="TextBox 6">
            <a:extLst>
              <a:ext uri="{FF2B5EF4-FFF2-40B4-BE49-F238E27FC236}">
                <a16:creationId xmlns:a16="http://schemas.microsoft.com/office/drawing/2014/main" id="{26452839-7BC6-504C-9C99-F2F596D13E3B}"/>
              </a:ext>
            </a:extLst>
          </p:cNvPr>
          <p:cNvSpPr txBox="1"/>
          <p:nvPr/>
        </p:nvSpPr>
        <p:spPr>
          <a:xfrm>
            <a:off x="7721571" y="3144970"/>
            <a:ext cx="4514506" cy="646331"/>
          </a:xfrm>
          <a:prstGeom prst="rect">
            <a:avLst/>
          </a:prstGeom>
          <a:noFill/>
        </p:spPr>
        <p:txBody>
          <a:bodyPr wrap="none" rtlCol="0">
            <a:spAutoFit/>
          </a:bodyPr>
          <a:lstStyle/>
          <a:p>
            <a:pPr algn="r"/>
            <a:r>
              <a:rPr lang="en-US" dirty="0">
                <a:solidFill>
                  <a:srgbClr val="FF40FF"/>
                </a:solidFill>
              </a:rPr>
              <a:t>for Schwarzschild &amp; dynamical Love numbers: </a:t>
            </a:r>
          </a:p>
          <a:p>
            <a:pPr algn="r"/>
            <a:r>
              <a:rPr lang="en-US" dirty="0" err="1">
                <a:solidFill>
                  <a:srgbClr val="FF40FF"/>
                </a:solidFill>
              </a:rPr>
              <a:t>Kosmopoulos</a:t>
            </a:r>
            <a:r>
              <a:rPr lang="en-US" dirty="0">
                <a:solidFill>
                  <a:srgbClr val="FF40FF"/>
                </a:solidFill>
              </a:rPr>
              <a:t>, </a:t>
            </a:r>
            <a:r>
              <a:rPr lang="en-US" dirty="0" err="1">
                <a:solidFill>
                  <a:srgbClr val="FF40FF"/>
                </a:solidFill>
              </a:rPr>
              <a:t>Peronne</a:t>
            </a:r>
            <a:r>
              <a:rPr lang="en-US" dirty="0">
                <a:solidFill>
                  <a:srgbClr val="FF40FF"/>
                </a:solidFill>
              </a:rPr>
              <a:t>, Solon</a:t>
            </a:r>
          </a:p>
        </p:txBody>
      </p:sp>
      <p:sp>
        <p:nvSpPr>
          <p:cNvPr id="8" name="TextBox 7">
            <a:extLst>
              <a:ext uri="{FF2B5EF4-FFF2-40B4-BE49-F238E27FC236}">
                <a16:creationId xmlns:a16="http://schemas.microsoft.com/office/drawing/2014/main" id="{18EC7B76-54DA-8340-8F0D-A9AB1AE07A13}"/>
              </a:ext>
            </a:extLst>
          </p:cNvPr>
          <p:cNvSpPr txBox="1"/>
          <p:nvPr/>
        </p:nvSpPr>
        <p:spPr>
          <a:xfrm>
            <a:off x="303694" y="6034270"/>
            <a:ext cx="579005" cy="461665"/>
          </a:xfrm>
          <a:prstGeom prst="rect">
            <a:avLst/>
          </a:prstGeom>
          <a:noFill/>
        </p:spPr>
        <p:txBody>
          <a:bodyPr wrap="none" rtlCol="0">
            <a:spAutoFit/>
          </a:bodyPr>
          <a:lstStyle/>
          <a:p>
            <a:r>
              <a:rPr lang="en-US" sz="2400" dirty="0"/>
              <a:t>- …</a:t>
            </a:r>
          </a:p>
        </p:txBody>
      </p:sp>
    </p:spTree>
    <p:extLst>
      <p:ext uri="{BB962C8B-B14F-4D97-AF65-F5344CB8AC3E}">
        <p14:creationId xmlns:p14="http://schemas.microsoft.com/office/powerpoint/2010/main" val="463465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AC6DF9-382C-9C46-ABC3-94F0E81A3018}"/>
              </a:ext>
            </a:extLst>
          </p:cNvPr>
          <p:cNvSpPr txBox="1"/>
          <p:nvPr/>
        </p:nvSpPr>
        <p:spPr>
          <a:xfrm>
            <a:off x="542611" y="303758"/>
            <a:ext cx="2943434" cy="492443"/>
          </a:xfrm>
          <a:prstGeom prst="rect">
            <a:avLst/>
          </a:prstGeom>
          <a:noFill/>
        </p:spPr>
        <p:txBody>
          <a:bodyPr wrap="none" rtlCol="0">
            <a:spAutoFit/>
          </a:bodyPr>
          <a:lstStyle/>
          <a:p>
            <a:r>
              <a:rPr lang="en-US" sz="2600" dirty="0">
                <a:solidFill>
                  <a:srgbClr val="FF0000"/>
                </a:solidFill>
              </a:rPr>
              <a:t>Summary &amp; Outlook</a:t>
            </a:r>
          </a:p>
        </p:txBody>
      </p:sp>
      <p:sp>
        <p:nvSpPr>
          <p:cNvPr id="3" name="TextBox 2">
            <a:extLst>
              <a:ext uri="{FF2B5EF4-FFF2-40B4-BE49-F238E27FC236}">
                <a16:creationId xmlns:a16="http://schemas.microsoft.com/office/drawing/2014/main" id="{F8093874-0A6E-BA4F-AA8B-E97A9C9D5490}"/>
              </a:ext>
            </a:extLst>
          </p:cNvPr>
          <p:cNvSpPr txBox="1"/>
          <p:nvPr/>
        </p:nvSpPr>
        <p:spPr>
          <a:xfrm>
            <a:off x="365760" y="1389807"/>
            <a:ext cx="11524117" cy="461665"/>
          </a:xfrm>
          <a:prstGeom prst="rect">
            <a:avLst/>
          </a:prstGeom>
          <a:noFill/>
        </p:spPr>
        <p:txBody>
          <a:bodyPr wrap="none" rtlCol="0">
            <a:spAutoFit/>
          </a:bodyPr>
          <a:lstStyle/>
          <a:p>
            <a:r>
              <a:rPr lang="en-US" sz="2400" dirty="0">
                <a:solidFill>
                  <a:srgbClr val="0432FF"/>
                </a:solidFill>
              </a:rPr>
              <a:t>- Coherent-state classical limit of generic massive HS representations of the Lorentz group</a:t>
            </a:r>
          </a:p>
        </p:txBody>
      </p:sp>
      <p:sp>
        <p:nvSpPr>
          <p:cNvPr id="4" name="TextBox 3">
            <a:extLst>
              <a:ext uri="{FF2B5EF4-FFF2-40B4-BE49-F238E27FC236}">
                <a16:creationId xmlns:a16="http://schemas.microsoft.com/office/drawing/2014/main" id="{5FD287F7-9CE0-F041-B1B0-A306CB9C6F01}"/>
              </a:ext>
            </a:extLst>
          </p:cNvPr>
          <p:cNvSpPr txBox="1"/>
          <p:nvPr/>
        </p:nvSpPr>
        <p:spPr>
          <a:xfrm>
            <a:off x="1353313" y="1776149"/>
            <a:ext cx="5651419" cy="461665"/>
          </a:xfrm>
          <a:prstGeom prst="rect">
            <a:avLst/>
          </a:prstGeom>
          <a:noFill/>
        </p:spPr>
        <p:txBody>
          <a:bodyPr wrap="none" rtlCol="0">
            <a:spAutoFit/>
          </a:bodyPr>
          <a:lstStyle/>
          <a:p>
            <a:r>
              <a:rPr lang="en-US" sz="2400" dirty="0">
                <a:solidFill>
                  <a:srgbClr val="4E8F00"/>
                </a:solidFill>
              </a:rPr>
              <a:t>- Evade no-go arguments based on causality</a:t>
            </a:r>
          </a:p>
        </p:txBody>
      </p:sp>
      <p:sp>
        <p:nvSpPr>
          <p:cNvPr id="6" name="TextBox 5">
            <a:extLst>
              <a:ext uri="{FF2B5EF4-FFF2-40B4-BE49-F238E27FC236}">
                <a16:creationId xmlns:a16="http://schemas.microsoft.com/office/drawing/2014/main" id="{4A07DA2C-61C2-3E48-8F3D-70799B5FB9C6}"/>
              </a:ext>
            </a:extLst>
          </p:cNvPr>
          <p:cNvSpPr txBox="1"/>
          <p:nvPr/>
        </p:nvSpPr>
        <p:spPr>
          <a:xfrm>
            <a:off x="1353312" y="2206367"/>
            <a:ext cx="6214650" cy="461665"/>
          </a:xfrm>
          <a:prstGeom prst="rect">
            <a:avLst/>
          </a:prstGeom>
          <a:noFill/>
        </p:spPr>
        <p:txBody>
          <a:bodyPr wrap="none" rtlCol="0">
            <a:spAutoFit/>
          </a:bodyPr>
          <a:lstStyle/>
          <a:p>
            <a:r>
              <a:rPr lang="en-US" sz="2400" dirty="0">
                <a:solidFill>
                  <a:srgbClr val="4E8F00"/>
                </a:solidFill>
              </a:rPr>
              <a:t>- Exhibit further light </a:t>
            </a:r>
            <a:r>
              <a:rPr lang="en-US" sz="2400" dirty="0" err="1">
                <a:solidFill>
                  <a:srgbClr val="4E8F00"/>
                </a:solidFill>
              </a:rPr>
              <a:t>d.o.f</a:t>
            </a:r>
            <a:r>
              <a:rPr lang="en-US" sz="2400" dirty="0">
                <a:solidFill>
                  <a:srgbClr val="4E8F00"/>
                </a:solidFill>
              </a:rPr>
              <a:t>-s beyond just the spin</a:t>
            </a:r>
          </a:p>
        </p:txBody>
      </p:sp>
      <p:sp>
        <p:nvSpPr>
          <p:cNvPr id="8" name="TextBox 7">
            <a:extLst>
              <a:ext uri="{FF2B5EF4-FFF2-40B4-BE49-F238E27FC236}">
                <a16:creationId xmlns:a16="http://schemas.microsoft.com/office/drawing/2014/main" id="{0599FCAB-B521-BC4F-A9A0-0B7826309179}"/>
              </a:ext>
            </a:extLst>
          </p:cNvPr>
          <p:cNvSpPr txBox="1"/>
          <p:nvPr/>
        </p:nvSpPr>
        <p:spPr>
          <a:xfrm>
            <a:off x="1376909" y="2617867"/>
            <a:ext cx="8097922" cy="461665"/>
          </a:xfrm>
          <a:prstGeom prst="rect">
            <a:avLst/>
          </a:prstGeom>
          <a:noFill/>
        </p:spPr>
        <p:txBody>
          <a:bodyPr wrap="none" rtlCol="0">
            <a:spAutoFit/>
          </a:bodyPr>
          <a:lstStyle/>
          <a:p>
            <a:r>
              <a:rPr lang="en-US" sz="2400" dirty="0">
                <a:solidFill>
                  <a:srgbClr val="4E8F00"/>
                </a:solidFill>
              </a:rPr>
              <a:t>- They allow for dynamical conservative spin-magnitude change</a:t>
            </a:r>
          </a:p>
        </p:txBody>
      </p:sp>
      <p:sp>
        <p:nvSpPr>
          <p:cNvPr id="9" name="TextBox 8">
            <a:extLst>
              <a:ext uri="{FF2B5EF4-FFF2-40B4-BE49-F238E27FC236}">
                <a16:creationId xmlns:a16="http://schemas.microsoft.com/office/drawing/2014/main" id="{F052D2F4-183A-654B-87C4-E139B115E076}"/>
              </a:ext>
            </a:extLst>
          </p:cNvPr>
          <p:cNvSpPr txBox="1"/>
          <p:nvPr/>
        </p:nvSpPr>
        <p:spPr>
          <a:xfrm>
            <a:off x="365760" y="859262"/>
            <a:ext cx="8295028" cy="461665"/>
          </a:xfrm>
          <a:prstGeom prst="rect">
            <a:avLst/>
          </a:prstGeom>
          <a:noFill/>
        </p:spPr>
        <p:txBody>
          <a:bodyPr wrap="none" rtlCol="0">
            <a:spAutoFit/>
          </a:bodyPr>
          <a:lstStyle/>
          <a:p>
            <a:r>
              <a:rPr lang="en-US" sz="2400" dirty="0">
                <a:solidFill>
                  <a:srgbClr val="0432FF"/>
                </a:solidFill>
              </a:rPr>
              <a:t>- Field theories of higher-spin particles continue to be mysterious</a:t>
            </a:r>
          </a:p>
        </p:txBody>
      </p:sp>
      <p:sp>
        <p:nvSpPr>
          <p:cNvPr id="10" name="TextBox 9">
            <a:extLst>
              <a:ext uri="{FF2B5EF4-FFF2-40B4-BE49-F238E27FC236}">
                <a16:creationId xmlns:a16="http://schemas.microsoft.com/office/drawing/2014/main" id="{44F2A1B7-A7DC-A743-B87C-A6BAD927A3AA}"/>
              </a:ext>
            </a:extLst>
          </p:cNvPr>
          <p:cNvSpPr txBox="1"/>
          <p:nvPr/>
        </p:nvSpPr>
        <p:spPr>
          <a:xfrm>
            <a:off x="365760" y="4035827"/>
            <a:ext cx="8840562" cy="461665"/>
          </a:xfrm>
          <a:prstGeom prst="rect">
            <a:avLst/>
          </a:prstGeom>
          <a:noFill/>
        </p:spPr>
        <p:txBody>
          <a:bodyPr wrap="none" rtlCol="0">
            <a:spAutoFit/>
          </a:bodyPr>
          <a:lstStyle/>
          <a:p>
            <a:r>
              <a:rPr lang="en-US" sz="2400" dirty="0">
                <a:solidFill>
                  <a:srgbClr val="0432FF"/>
                </a:solidFill>
              </a:rPr>
              <a:t>- There exist nontrivial examples exhibiting these new gapless modes </a:t>
            </a:r>
          </a:p>
        </p:txBody>
      </p:sp>
      <p:sp>
        <p:nvSpPr>
          <p:cNvPr id="12" name="TextBox 11">
            <a:extLst>
              <a:ext uri="{FF2B5EF4-FFF2-40B4-BE49-F238E27FC236}">
                <a16:creationId xmlns:a16="http://schemas.microsoft.com/office/drawing/2014/main" id="{B7688526-0B3F-C449-8983-D34556102589}"/>
              </a:ext>
            </a:extLst>
          </p:cNvPr>
          <p:cNvSpPr txBox="1"/>
          <p:nvPr/>
        </p:nvSpPr>
        <p:spPr>
          <a:xfrm>
            <a:off x="365760" y="5434172"/>
            <a:ext cx="6184835" cy="461665"/>
          </a:xfrm>
          <a:prstGeom prst="rect">
            <a:avLst/>
          </a:prstGeom>
          <a:noFill/>
        </p:spPr>
        <p:txBody>
          <a:bodyPr wrap="none" rtlCol="0">
            <a:spAutoFit/>
          </a:bodyPr>
          <a:lstStyle/>
          <a:p>
            <a:r>
              <a:rPr lang="en-US" sz="2400" dirty="0">
                <a:solidFill>
                  <a:srgbClr val="0432FF"/>
                </a:solidFill>
              </a:rPr>
              <a:t>- Kerr black hole is hiding somewhere in this EFT</a:t>
            </a:r>
          </a:p>
        </p:txBody>
      </p:sp>
      <p:sp>
        <p:nvSpPr>
          <p:cNvPr id="13" name="TextBox 12">
            <a:extLst>
              <a:ext uri="{FF2B5EF4-FFF2-40B4-BE49-F238E27FC236}">
                <a16:creationId xmlns:a16="http://schemas.microsoft.com/office/drawing/2014/main" id="{4D517D8D-997F-524D-AEF3-F551763CC37C}"/>
              </a:ext>
            </a:extLst>
          </p:cNvPr>
          <p:cNvSpPr txBox="1"/>
          <p:nvPr/>
        </p:nvSpPr>
        <p:spPr>
          <a:xfrm>
            <a:off x="1376909" y="3059956"/>
            <a:ext cx="8876404" cy="461665"/>
          </a:xfrm>
          <a:prstGeom prst="rect">
            <a:avLst/>
          </a:prstGeom>
          <a:noFill/>
        </p:spPr>
        <p:txBody>
          <a:bodyPr wrap="none" rtlCol="0">
            <a:spAutoFit/>
          </a:bodyPr>
          <a:lstStyle/>
          <a:p>
            <a:r>
              <a:rPr lang="en-US" sz="2400" dirty="0">
                <a:solidFill>
                  <a:srgbClr val="4E8F00"/>
                </a:solidFill>
              </a:rPr>
              <a:t>- Both 4d and worldline descriptions; latter          dynamical multipoles</a:t>
            </a:r>
          </a:p>
        </p:txBody>
      </p:sp>
      <p:cxnSp>
        <p:nvCxnSpPr>
          <p:cNvPr id="15" name="Straight Arrow Connector 14">
            <a:extLst>
              <a:ext uri="{FF2B5EF4-FFF2-40B4-BE49-F238E27FC236}">
                <a16:creationId xmlns:a16="http://schemas.microsoft.com/office/drawing/2014/main" id="{0EAAFDDD-E09B-6E4F-919E-830ABA887640}"/>
              </a:ext>
            </a:extLst>
          </p:cNvPr>
          <p:cNvCxnSpPr/>
          <p:nvPr/>
        </p:nvCxnSpPr>
        <p:spPr>
          <a:xfrm>
            <a:off x="6925380" y="3310623"/>
            <a:ext cx="412124" cy="0"/>
          </a:xfrm>
          <a:prstGeom prst="straightConnector1">
            <a:avLst/>
          </a:prstGeom>
          <a:ln w="25400">
            <a:solidFill>
              <a:srgbClr val="4E8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D92A25-C7EE-9F47-ABCA-D615A5DFC37B}"/>
              </a:ext>
            </a:extLst>
          </p:cNvPr>
          <p:cNvSpPr txBox="1"/>
          <p:nvPr/>
        </p:nvSpPr>
        <p:spPr>
          <a:xfrm>
            <a:off x="1353312" y="4497492"/>
            <a:ext cx="7096686" cy="461665"/>
          </a:xfrm>
          <a:prstGeom prst="rect">
            <a:avLst/>
          </a:prstGeom>
          <a:noFill/>
        </p:spPr>
        <p:txBody>
          <a:bodyPr wrap="none" rtlCol="0">
            <a:spAutoFit/>
          </a:bodyPr>
          <a:lstStyle/>
          <a:p>
            <a:r>
              <a:rPr lang="en-US" sz="2400" dirty="0">
                <a:solidFill>
                  <a:srgbClr val="4E8F00"/>
                </a:solidFill>
              </a:rPr>
              <a:t>- Potential application to aspects of the 3-body problem</a:t>
            </a:r>
          </a:p>
        </p:txBody>
      </p:sp>
      <p:sp>
        <p:nvSpPr>
          <p:cNvPr id="17" name="TextBox 16">
            <a:extLst>
              <a:ext uri="{FF2B5EF4-FFF2-40B4-BE49-F238E27FC236}">
                <a16:creationId xmlns:a16="http://schemas.microsoft.com/office/drawing/2014/main" id="{8EDF82A6-2625-8044-839F-FE95C0C36950}"/>
              </a:ext>
            </a:extLst>
          </p:cNvPr>
          <p:cNvSpPr txBox="1"/>
          <p:nvPr/>
        </p:nvSpPr>
        <p:spPr>
          <a:xfrm>
            <a:off x="1353312" y="4959157"/>
            <a:ext cx="4177875" cy="461665"/>
          </a:xfrm>
          <a:prstGeom prst="rect">
            <a:avLst/>
          </a:prstGeom>
          <a:noFill/>
        </p:spPr>
        <p:txBody>
          <a:bodyPr wrap="none" rtlCol="0">
            <a:spAutoFit/>
          </a:bodyPr>
          <a:lstStyle/>
          <a:p>
            <a:r>
              <a:rPr lang="en-US" sz="2400" dirty="0">
                <a:solidFill>
                  <a:srgbClr val="4E8F00"/>
                </a:solidFill>
              </a:rPr>
              <a:t>- Can in principle be observable </a:t>
            </a:r>
          </a:p>
        </p:txBody>
      </p:sp>
      <p:sp>
        <p:nvSpPr>
          <p:cNvPr id="18" name="TextBox 17">
            <a:extLst>
              <a:ext uri="{FF2B5EF4-FFF2-40B4-BE49-F238E27FC236}">
                <a16:creationId xmlns:a16="http://schemas.microsoft.com/office/drawing/2014/main" id="{CC34C740-A114-8447-92D5-4A08F546D248}"/>
              </a:ext>
            </a:extLst>
          </p:cNvPr>
          <p:cNvSpPr txBox="1"/>
          <p:nvPr/>
        </p:nvSpPr>
        <p:spPr>
          <a:xfrm>
            <a:off x="1902689" y="6043611"/>
            <a:ext cx="7136826" cy="461665"/>
          </a:xfrm>
          <a:prstGeom prst="rect">
            <a:avLst/>
          </a:prstGeom>
          <a:noFill/>
        </p:spPr>
        <p:txBody>
          <a:bodyPr wrap="none" rtlCol="0">
            <a:spAutoFit/>
          </a:bodyPr>
          <a:lstStyle/>
          <a:p>
            <a:r>
              <a:rPr lang="en-US" sz="2400" dirty="0">
                <a:solidFill>
                  <a:srgbClr val="FF0000"/>
                </a:solidFill>
              </a:rPr>
              <a:t>Identifying it remains an interesting and timely problem</a:t>
            </a:r>
          </a:p>
        </p:txBody>
      </p:sp>
      <p:sp>
        <p:nvSpPr>
          <p:cNvPr id="19" name="TextBox 18">
            <a:extLst>
              <a:ext uri="{FF2B5EF4-FFF2-40B4-BE49-F238E27FC236}">
                <a16:creationId xmlns:a16="http://schemas.microsoft.com/office/drawing/2014/main" id="{5747720C-3177-3C41-BB1D-00F7313800BA}"/>
              </a:ext>
            </a:extLst>
          </p:cNvPr>
          <p:cNvSpPr txBox="1"/>
          <p:nvPr/>
        </p:nvSpPr>
        <p:spPr>
          <a:xfrm>
            <a:off x="1376909" y="3505220"/>
            <a:ext cx="7863756" cy="461665"/>
          </a:xfrm>
          <a:prstGeom prst="rect">
            <a:avLst/>
          </a:prstGeom>
          <a:noFill/>
        </p:spPr>
        <p:txBody>
          <a:bodyPr wrap="none" rtlCol="0">
            <a:spAutoFit/>
          </a:bodyPr>
          <a:lstStyle/>
          <a:p>
            <a:r>
              <a:rPr lang="en-US" sz="2400" dirty="0">
                <a:solidFill>
                  <a:srgbClr val="4E8F00"/>
                </a:solidFill>
              </a:rPr>
              <a:t>- Can be decoupled by choosing Wilson coefficients/couplings</a:t>
            </a:r>
          </a:p>
        </p:txBody>
      </p:sp>
    </p:spTree>
    <p:extLst>
      <p:ext uri="{BB962C8B-B14F-4D97-AF65-F5344CB8AC3E}">
        <p14:creationId xmlns:p14="http://schemas.microsoft.com/office/powerpoint/2010/main" val="3646689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203D8A-D253-8C46-811F-DCF3502FA3B8}"/>
              </a:ext>
            </a:extLst>
          </p:cNvPr>
          <p:cNvSpPr txBox="1"/>
          <p:nvPr/>
        </p:nvSpPr>
        <p:spPr>
          <a:xfrm>
            <a:off x="462224" y="663192"/>
            <a:ext cx="1674626" cy="492443"/>
          </a:xfrm>
          <a:prstGeom prst="rect">
            <a:avLst/>
          </a:prstGeom>
          <a:noFill/>
        </p:spPr>
        <p:txBody>
          <a:bodyPr wrap="none" rtlCol="0">
            <a:spAutoFit/>
          </a:bodyPr>
          <a:lstStyle/>
          <a:p>
            <a:r>
              <a:rPr lang="en-US" sz="2600" dirty="0">
                <a:solidFill>
                  <a:srgbClr val="FF0000"/>
                </a:solidFill>
              </a:rPr>
              <a:t>In this talk:</a:t>
            </a:r>
          </a:p>
        </p:txBody>
      </p:sp>
      <p:sp>
        <p:nvSpPr>
          <p:cNvPr id="12" name="TextBox 11">
            <a:extLst>
              <a:ext uri="{FF2B5EF4-FFF2-40B4-BE49-F238E27FC236}">
                <a16:creationId xmlns:a16="http://schemas.microsoft.com/office/drawing/2014/main" id="{D6685F3B-B9CE-DF46-AE51-8A47590421DD}"/>
              </a:ext>
            </a:extLst>
          </p:cNvPr>
          <p:cNvSpPr txBox="1"/>
          <p:nvPr/>
        </p:nvSpPr>
        <p:spPr>
          <a:xfrm>
            <a:off x="753762" y="2161666"/>
            <a:ext cx="9430146" cy="461665"/>
          </a:xfrm>
          <a:prstGeom prst="rect">
            <a:avLst/>
          </a:prstGeom>
          <a:noFill/>
        </p:spPr>
        <p:txBody>
          <a:bodyPr wrap="none" rtlCol="0">
            <a:spAutoFit/>
          </a:bodyPr>
          <a:lstStyle/>
          <a:p>
            <a:r>
              <a:rPr lang="en-US" sz="2400" dirty="0">
                <a:solidFill>
                  <a:srgbClr val="0432FF"/>
                </a:solidFill>
              </a:rPr>
              <a:t>-  QED &amp; Gravity EFT of spinning objects, spin and extra states, decoupling </a:t>
            </a:r>
          </a:p>
        </p:txBody>
      </p:sp>
      <p:sp>
        <p:nvSpPr>
          <p:cNvPr id="13" name="TextBox 12">
            <a:extLst>
              <a:ext uri="{FF2B5EF4-FFF2-40B4-BE49-F238E27FC236}">
                <a16:creationId xmlns:a16="http://schemas.microsoft.com/office/drawing/2014/main" id="{9B16F3E6-0E13-8045-A119-AF93FA114983}"/>
              </a:ext>
            </a:extLst>
          </p:cNvPr>
          <p:cNvSpPr txBox="1"/>
          <p:nvPr/>
        </p:nvSpPr>
        <p:spPr>
          <a:xfrm>
            <a:off x="753762" y="1479907"/>
            <a:ext cx="6775188" cy="461665"/>
          </a:xfrm>
          <a:prstGeom prst="rect">
            <a:avLst/>
          </a:prstGeom>
          <a:noFill/>
        </p:spPr>
        <p:txBody>
          <a:bodyPr wrap="none" rtlCol="0">
            <a:spAutoFit/>
          </a:bodyPr>
          <a:lstStyle/>
          <a:p>
            <a:r>
              <a:rPr lang="en-US" sz="2400" dirty="0">
                <a:solidFill>
                  <a:srgbClr val="002060"/>
                </a:solidFill>
              </a:rPr>
              <a:t>- Degrees of freedom of classical spinning particles </a:t>
            </a:r>
          </a:p>
        </p:txBody>
      </p:sp>
      <p:sp>
        <p:nvSpPr>
          <p:cNvPr id="17" name="TextBox 16">
            <a:extLst>
              <a:ext uri="{FF2B5EF4-FFF2-40B4-BE49-F238E27FC236}">
                <a16:creationId xmlns:a16="http://schemas.microsoft.com/office/drawing/2014/main" id="{11A8294B-A27B-6E44-A725-54EA6277D02E}"/>
              </a:ext>
            </a:extLst>
          </p:cNvPr>
          <p:cNvSpPr txBox="1"/>
          <p:nvPr/>
        </p:nvSpPr>
        <p:spPr>
          <a:xfrm>
            <a:off x="753762" y="3454357"/>
            <a:ext cx="8838510" cy="461665"/>
          </a:xfrm>
          <a:prstGeom prst="rect">
            <a:avLst/>
          </a:prstGeom>
          <a:noFill/>
        </p:spPr>
        <p:txBody>
          <a:bodyPr wrap="none" rtlCol="0">
            <a:spAutoFit/>
          </a:bodyPr>
          <a:lstStyle/>
          <a:p>
            <a:r>
              <a:rPr lang="en-US" sz="2400" dirty="0">
                <a:solidFill>
                  <a:srgbClr val="0432FF"/>
                </a:solidFill>
              </a:rPr>
              <a:t>- Examples of systems exhibiting more than spin degrees of freedom</a:t>
            </a:r>
          </a:p>
        </p:txBody>
      </p:sp>
      <p:sp>
        <p:nvSpPr>
          <p:cNvPr id="19" name="TextBox 18">
            <a:extLst>
              <a:ext uri="{FF2B5EF4-FFF2-40B4-BE49-F238E27FC236}">
                <a16:creationId xmlns:a16="http://schemas.microsoft.com/office/drawing/2014/main" id="{FE3A7C76-8CAE-8643-94EA-D657F57676A1}"/>
              </a:ext>
            </a:extLst>
          </p:cNvPr>
          <p:cNvSpPr txBox="1"/>
          <p:nvPr/>
        </p:nvSpPr>
        <p:spPr>
          <a:xfrm>
            <a:off x="753762" y="2811891"/>
            <a:ext cx="6556731" cy="461665"/>
          </a:xfrm>
          <a:prstGeom prst="rect">
            <a:avLst/>
          </a:prstGeom>
          <a:noFill/>
        </p:spPr>
        <p:txBody>
          <a:bodyPr wrap="none" rtlCol="0">
            <a:spAutoFit/>
          </a:bodyPr>
          <a:lstStyle/>
          <a:p>
            <a:r>
              <a:rPr lang="en-US" sz="2400" dirty="0">
                <a:solidFill>
                  <a:srgbClr val="002060"/>
                </a:solidFill>
              </a:rPr>
              <a:t>- An interpretation of the extra degrees of freedom</a:t>
            </a:r>
          </a:p>
        </p:txBody>
      </p:sp>
      <p:sp>
        <p:nvSpPr>
          <p:cNvPr id="21" name="TextBox 20">
            <a:extLst>
              <a:ext uri="{FF2B5EF4-FFF2-40B4-BE49-F238E27FC236}">
                <a16:creationId xmlns:a16="http://schemas.microsoft.com/office/drawing/2014/main" id="{B25E518F-3565-EA42-9F8D-45603D62B213}"/>
              </a:ext>
            </a:extLst>
          </p:cNvPr>
          <p:cNvSpPr txBox="1"/>
          <p:nvPr/>
        </p:nvSpPr>
        <p:spPr>
          <a:xfrm>
            <a:off x="753762" y="4136116"/>
            <a:ext cx="2190023" cy="461665"/>
          </a:xfrm>
          <a:prstGeom prst="rect">
            <a:avLst/>
          </a:prstGeom>
          <a:noFill/>
        </p:spPr>
        <p:txBody>
          <a:bodyPr wrap="none" rtlCol="0">
            <a:spAutoFit/>
          </a:bodyPr>
          <a:lstStyle/>
          <a:p>
            <a:r>
              <a:rPr lang="en-US" sz="2400" dirty="0">
                <a:solidFill>
                  <a:srgbClr val="002060"/>
                </a:solidFill>
              </a:rPr>
              <a:t>- Where is Kerr?</a:t>
            </a:r>
          </a:p>
        </p:txBody>
      </p:sp>
      <p:sp>
        <p:nvSpPr>
          <p:cNvPr id="22" name="TextBox 21">
            <a:extLst>
              <a:ext uri="{FF2B5EF4-FFF2-40B4-BE49-F238E27FC236}">
                <a16:creationId xmlns:a16="http://schemas.microsoft.com/office/drawing/2014/main" id="{A98F5A12-BE44-BB4E-A162-D36782A11B90}"/>
              </a:ext>
            </a:extLst>
          </p:cNvPr>
          <p:cNvSpPr txBox="1"/>
          <p:nvPr/>
        </p:nvSpPr>
        <p:spPr>
          <a:xfrm>
            <a:off x="753762" y="4754807"/>
            <a:ext cx="3401893" cy="461665"/>
          </a:xfrm>
          <a:prstGeom prst="rect">
            <a:avLst/>
          </a:prstGeom>
          <a:noFill/>
        </p:spPr>
        <p:txBody>
          <a:bodyPr wrap="none" rtlCol="0">
            <a:spAutoFit/>
          </a:bodyPr>
          <a:lstStyle/>
          <a:p>
            <a:r>
              <a:rPr lang="en-US" sz="2400" dirty="0">
                <a:solidFill>
                  <a:srgbClr val="0432FF"/>
                </a:solidFill>
              </a:rPr>
              <a:t>- Conclusions and outlook</a:t>
            </a:r>
          </a:p>
        </p:txBody>
      </p:sp>
    </p:spTree>
    <p:extLst>
      <p:ext uri="{BB962C8B-B14F-4D97-AF65-F5344CB8AC3E}">
        <p14:creationId xmlns:p14="http://schemas.microsoft.com/office/powerpoint/2010/main" val="186238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BC52F6-AD6B-ED48-AAB9-B14FED4F420F}"/>
              </a:ext>
            </a:extLst>
          </p:cNvPr>
          <p:cNvSpPr txBox="1"/>
          <p:nvPr/>
        </p:nvSpPr>
        <p:spPr>
          <a:xfrm>
            <a:off x="1112244" y="1058918"/>
            <a:ext cx="4086760" cy="461665"/>
          </a:xfrm>
          <a:prstGeom prst="rect">
            <a:avLst/>
          </a:prstGeom>
          <a:noFill/>
        </p:spPr>
        <p:txBody>
          <a:bodyPr wrap="none" rtlCol="0">
            <a:spAutoFit/>
          </a:bodyPr>
          <a:lstStyle/>
          <a:p>
            <a:r>
              <a:rPr lang="en-US" sz="2400" dirty="0">
                <a:solidFill>
                  <a:srgbClr val="C00000"/>
                </a:solidFill>
              </a:rPr>
              <a:t>The regime we are focusing on:</a:t>
            </a:r>
          </a:p>
        </p:txBody>
      </p:sp>
      <p:cxnSp>
        <p:nvCxnSpPr>
          <p:cNvPr id="19" name="Straight Connector 18">
            <a:extLst>
              <a:ext uri="{FF2B5EF4-FFF2-40B4-BE49-F238E27FC236}">
                <a16:creationId xmlns:a16="http://schemas.microsoft.com/office/drawing/2014/main" id="{8E1CC290-E09F-464E-BCBB-330BA4868010}"/>
              </a:ext>
            </a:extLst>
          </p:cNvPr>
          <p:cNvCxnSpPr/>
          <p:nvPr/>
        </p:nvCxnSpPr>
        <p:spPr>
          <a:xfrm>
            <a:off x="8385271" y="805119"/>
            <a:ext cx="201837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F1DF7F-C3F6-1947-AEF9-0F61AA87FE5F}"/>
              </a:ext>
            </a:extLst>
          </p:cNvPr>
          <p:cNvCxnSpPr/>
          <p:nvPr/>
        </p:nvCxnSpPr>
        <p:spPr>
          <a:xfrm>
            <a:off x="8385271" y="1774383"/>
            <a:ext cx="201837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3AC91E-22D3-2E47-93D1-114173828138}"/>
              </a:ext>
            </a:extLst>
          </p:cNvPr>
          <p:cNvCxnSpPr/>
          <p:nvPr/>
        </p:nvCxnSpPr>
        <p:spPr>
          <a:xfrm>
            <a:off x="9400032" y="805119"/>
            <a:ext cx="0" cy="969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63F29E9-0003-5F48-A11C-8582473581F5}"/>
              </a:ext>
            </a:extLst>
          </p:cNvPr>
          <p:cNvPicPr>
            <a:picLocks noChangeAspect="1"/>
          </p:cNvPicPr>
          <p:nvPr/>
        </p:nvPicPr>
        <p:blipFill>
          <a:blip r:embed="rId3"/>
          <a:stretch>
            <a:fillRect/>
          </a:stretch>
        </p:blipFill>
        <p:spPr>
          <a:xfrm>
            <a:off x="8005064" y="1679133"/>
            <a:ext cx="254000" cy="190500"/>
          </a:xfrm>
          <a:prstGeom prst="rect">
            <a:avLst/>
          </a:prstGeom>
        </p:spPr>
      </p:pic>
      <p:pic>
        <p:nvPicPr>
          <p:cNvPr id="25" name="Picture 24">
            <a:extLst>
              <a:ext uri="{FF2B5EF4-FFF2-40B4-BE49-F238E27FC236}">
                <a16:creationId xmlns:a16="http://schemas.microsoft.com/office/drawing/2014/main" id="{9529940B-08C1-7744-B7AE-0F4147DFF282}"/>
              </a:ext>
            </a:extLst>
          </p:cNvPr>
          <p:cNvPicPr>
            <a:picLocks noChangeAspect="1"/>
          </p:cNvPicPr>
          <p:nvPr/>
        </p:nvPicPr>
        <p:blipFill>
          <a:blip r:embed="rId4"/>
          <a:stretch>
            <a:fillRect/>
          </a:stretch>
        </p:blipFill>
        <p:spPr>
          <a:xfrm>
            <a:off x="8005064" y="709869"/>
            <a:ext cx="254000" cy="190500"/>
          </a:xfrm>
          <a:prstGeom prst="rect">
            <a:avLst/>
          </a:prstGeom>
        </p:spPr>
      </p:pic>
      <p:pic>
        <p:nvPicPr>
          <p:cNvPr id="26" name="Picture 25">
            <a:extLst>
              <a:ext uri="{FF2B5EF4-FFF2-40B4-BE49-F238E27FC236}">
                <a16:creationId xmlns:a16="http://schemas.microsoft.com/office/drawing/2014/main" id="{8C624ACC-DD68-8643-B746-6F84E529580B}"/>
              </a:ext>
            </a:extLst>
          </p:cNvPr>
          <p:cNvPicPr>
            <a:picLocks noChangeAspect="1"/>
          </p:cNvPicPr>
          <p:nvPr/>
        </p:nvPicPr>
        <p:blipFill>
          <a:blip r:embed="rId5"/>
          <a:stretch>
            <a:fillRect/>
          </a:stretch>
        </p:blipFill>
        <p:spPr>
          <a:xfrm>
            <a:off x="9495028" y="1194501"/>
            <a:ext cx="127000" cy="190500"/>
          </a:xfrm>
          <a:prstGeom prst="rect">
            <a:avLst/>
          </a:prstGeom>
        </p:spPr>
      </p:pic>
      <p:pic>
        <p:nvPicPr>
          <p:cNvPr id="28" name="Picture 27">
            <a:extLst>
              <a:ext uri="{FF2B5EF4-FFF2-40B4-BE49-F238E27FC236}">
                <a16:creationId xmlns:a16="http://schemas.microsoft.com/office/drawing/2014/main" id="{84ECD259-76B6-8D47-8C83-C036CF3C1246}"/>
              </a:ext>
            </a:extLst>
          </p:cNvPr>
          <p:cNvPicPr>
            <a:picLocks noChangeAspect="1"/>
          </p:cNvPicPr>
          <p:nvPr/>
        </p:nvPicPr>
        <p:blipFill>
          <a:blip r:embed="rId6"/>
          <a:stretch>
            <a:fillRect/>
          </a:stretch>
        </p:blipFill>
        <p:spPr>
          <a:xfrm>
            <a:off x="1472874" y="2448714"/>
            <a:ext cx="3365500" cy="317500"/>
          </a:xfrm>
          <a:prstGeom prst="rect">
            <a:avLst/>
          </a:prstGeom>
        </p:spPr>
      </p:pic>
      <p:pic>
        <p:nvPicPr>
          <p:cNvPr id="29" name="Picture 28">
            <a:extLst>
              <a:ext uri="{FF2B5EF4-FFF2-40B4-BE49-F238E27FC236}">
                <a16:creationId xmlns:a16="http://schemas.microsoft.com/office/drawing/2014/main" id="{CC08A664-3945-3F49-9246-65BC7281E05A}"/>
              </a:ext>
            </a:extLst>
          </p:cNvPr>
          <p:cNvPicPr>
            <a:picLocks noChangeAspect="1"/>
          </p:cNvPicPr>
          <p:nvPr/>
        </p:nvPicPr>
        <p:blipFill>
          <a:blip r:embed="rId7"/>
          <a:stretch>
            <a:fillRect/>
          </a:stretch>
        </p:blipFill>
        <p:spPr>
          <a:xfrm>
            <a:off x="3535196" y="3152427"/>
            <a:ext cx="1130300" cy="635000"/>
          </a:xfrm>
          <a:prstGeom prst="rect">
            <a:avLst/>
          </a:prstGeom>
        </p:spPr>
      </p:pic>
      <p:sp>
        <p:nvSpPr>
          <p:cNvPr id="30" name="TextBox 29">
            <a:extLst>
              <a:ext uri="{FF2B5EF4-FFF2-40B4-BE49-F238E27FC236}">
                <a16:creationId xmlns:a16="http://schemas.microsoft.com/office/drawing/2014/main" id="{41F0DB34-B07B-5A44-ABB7-AD6E721B0DFB}"/>
              </a:ext>
            </a:extLst>
          </p:cNvPr>
          <p:cNvSpPr txBox="1"/>
          <p:nvPr/>
        </p:nvSpPr>
        <p:spPr>
          <a:xfrm>
            <a:off x="1688029" y="4329346"/>
            <a:ext cx="8263929" cy="461665"/>
          </a:xfrm>
          <a:prstGeom prst="rect">
            <a:avLst/>
          </a:prstGeom>
          <a:noFill/>
        </p:spPr>
        <p:txBody>
          <a:bodyPr wrap="none" rtlCol="0">
            <a:spAutoFit/>
          </a:bodyPr>
          <a:lstStyle/>
          <a:p>
            <a:r>
              <a:rPr lang="en-US" sz="2400" dirty="0"/>
              <a:t>i.e. classical limit in the sense of Bohr’s correspondence principle</a:t>
            </a:r>
          </a:p>
        </p:txBody>
      </p:sp>
      <p:pic>
        <p:nvPicPr>
          <p:cNvPr id="12" name="Picture 11">
            <a:extLst>
              <a:ext uri="{FF2B5EF4-FFF2-40B4-BE49-F238E27FC236}">
                <a16:creationId xmlns:a16="http://schemas.microsoft.com/office/drawing/2014/main" id="{8985E1FD-0450-8944-8D3F-15BB95A9A6FF}"/>
              </a:ext>
            </a:extLst>
          </p:cNvPr>
          <p:cNvPicPr>
            <a:picLocks noChangeAspect="1"/>
          </p:cNvPicPr>
          <p:nvPr/>
        </p:nvPicPr>
        <p:blipFill>
          <a:blip r:embed="rId8"/>
          <a:stretch>
            <a:fillRect/>
          </a:stretch>
        </p:blipFill>
        <p:spPr>
          <a:xfrm>
            <a:off x="8091654" y="2256673"/>
            <a:ext cx="2522742" cy="1623834"/>
          </a:xfrm>
          <a:prstGeom prst="rect">
            <a:avLst/>
          </a:prstGeom>
        </p:spPr>
      </p:pic>
      <p:sp>
        <p:nvSpPr>
          <p:cNvPr id="13" name="TextBox 12">
            <a:extLst>
              <a:ext uri="{FF2B5EF4-FFF2-40B4-BE49-F238E27FC236}">
                <a16:creationId xmlns:a16="http://schemas.microsoft.com/office/drawing/2014/main" id="{2323175C-A951-F349-B14D-5BDFA22121DD}"/>
              </a:ext>
            </a:extLst>
          </p:cNvPr>
          <p:cNvSpPr txBox="1"/>
          <p:nvPr/>
        </p:nvSpPr>
        <p:spPr>
          <a:xfrm>
            <a:off x="747320" y="5074307"/>
            <a:ext cx="11210056" cy="477054"/>
          </a:xfrm>
          <a:prstGeom prst="rect">
            <a:avLst/>
          </a:prstGeom>
          <a:noFill/>
        </p:spPr>
        <p:txBody>
          <a:bodyPr wrap="none" rtlCol="0">
            <a:spAutoFit/>
          </a:bodyPr>
          <a:lstStyle/>
          <a:p>
            <a:r>
              <a:rPr lang="en-US" sz="2500" dirty="0">
                <a:solidFill>
                  <a:srgbClr val="0432FF"/>
                </a:solidFill>
              </a:rPr>
              <a:t>- A field theory approach to spinning classical dynamics requires higher-spin particles </a:t>
            </a:r>
          </a:p>
        </p:txBody>
      </p:sp>
      <p:sp>
        <p:nvSpPr>
          <p:cNvPr id="14" name="TextBox 13">
            <a:extLst>
              <a:ext uri="{FF2B5EF4-FFF2-40B4-BE49-F238E27FC236}">
                <a16:creationId xmlns:a16="http://schemas.microsoft.com/office/drawing/2014/main" id="{13389F87-869A-1C46-B4A8-7E91ED306A58}"/>
              </a:ext>
            </a:extLst>
          </p:cNvPr>
          <p:cNvSpPr txBox="1"/>
          <p:nvPr/>
        </p:nvSpPr>
        <p:spPr>
          <a:xfrm>
            <a:off x="747320" y="5640854"/>
            <a:ext cx="7989238" cy="477054"/>
          </a:xfrm>
          <a:prstGeom prst="rect">
            <a:avLst/>
          </a:prstGeom>
          <a:noFill/>
        </p:spPr>
        <p:txBody>
          <a:bodyPr wrap="none" rtlCol="0">
            <a:spAutoFit/>
          </a:bodyPr>
          <a:lstStyle/>
          <a:p>
            <a:r>
              <a:rPr lang="en-US" sz="2500" dirty="0">
                <a:solidFill>
                  <a:srgbClr val="0432FF"/>
                </a:solidFill>
              </a:rPr>
              <a:t>- Loop amplitudes contain classical parts              ; soft region</a:t>
            </a:r>
          </a:p>
        </p:txBody>
      </p:sp>
      <p:pic>
        <p:nvPicPr>
          <p:cNvPr id="2" name="Picture 1">
            <a:extLst>
              <a:ext uri="{FF2B5EF4-FFF2-40B4-BE49-F238E27FC236}">
                <a16:creationId xmlns:a16="http://schemas.microsoft.com/office/drawing/2014/main" id="{DD5BC4E9-DF88-1F4A-8BD4-5EA7EC57ADB2}"/>
              </a:ext>
            </a:extLst>
          </p:cNvPr>
          <p:cNvPicPr>
            <a:picLocks noChangeAspect="1"/>
          </p:cNvPicPr>
          <p:nvPr/>
        </p:nvPicPr>
        <p:blipFill>
          <a:blip r:embed="rId9"/>
          <a:stretch>
            <a:fillRect/>
          </a:stretch>
        </p:blipFill>
        <p:spPr>
          <a:xfrm>
            <a:off x="5450648" y="3305129"/>
            <a:ext cx="811530" cy="285750"/>
          </a:xfrm>
          <a:prstGeom prst="rect">
            <a:avLst/>
          </a:prstGeom>
        </p:spPr>
      </p:pic>
      <p:pic>
        <p:nvPicPr>
          <p:cNvPr id="4" name="Picture 3">
            <a:extLst>
              <a:ext uri="{FF2B5EF4-FFF2-40B4-BE49-F238E27FC236}">
                <a16:creationId xmlns:a16="http://schemas.microsoft.com/office/drawing/2014/main" id="{79000513-2595-164A-857C-26FA99886BCB}"/>
              </a:ext>
            </a:extLst>
          </p:cNvPr>
          <p:cNvPicPr>
            <a:picLocks noChangeAspect="1"/>
          </p:cNvPicPr>
          <p:nvPr/>
        </p:nvPicPr>
        <p:blipFill>
          <a:blip r:embed="rId10"/>
          <a:stretch>
            <a:fillRect/>
          </a:stretch>
        </p:blipFill>
        <p:spPr>
          <a:xfrm>
            <a:off x="5563314" y="2456108"/>
            <a:ext cx="1803400" cy="317500"/>
          </a:xfrm>
          <a:prstGeom prst="rect">
            <a:avLst/>
          </a:prstGeom>
        </p:spPr>
      </p:pic>
      <p:pic>
        <p:nvPicPr>
          <p:cNvPr id="5" name="Picture 4">
            <a:extLst>
              <a:ext uri="{FF2B5EF4-FFF2-40B4-BE49-F238E27FC236}">
                <a16:creationId xmlns:a16="http://schemas.microsoft.com/office/drawing/2014/main" id="{EAF77E06-A302-744E-88DE-B24D7F551D17}"/>
              </a:ext>
            </a:extLst>
          </p:cNvPr>
          <p:cNvPicPr>
            <a:picLocks noChangeAspect="1"/>
          </p:cNvPicPr>
          <p:nvPr/>
        </p:nvPicPr>
        <p:blipFill>
          <a:blip r:embed="rId11"/>
          <a:stretch>
            <a:fillRect/>
          </a:stretch>
        </p:blipFill>
        <p:spPr>
          <a:xfrm>
            <a:off x="6167971" y="5758492"/>
            <a:ext cx="787400" cy="292100"/>
          </a:xfrm>
          <a:prstGeom prst="rect">
            <a:avLst/>
          </a:prstGeom>
        </p:spPr>
      </p:pic>
    </p:spTree>
    <p:extLst>
      <p:ext uri="{BB962C8B-B14F-4D97-AF65-F5344CB8AC3E}">
        <p14:creationId xmlns:p14="http://schemas.microsoft.com/office/powerpoint/2010/main" val="366723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B5613-8E42-854E-A02D-AD22FE0B6419}"/>
              </a:ext>
            </a:extLst>
          </p:cNvPr>
          <p:cNvSpPr txBox="1"/>
          <p:nvPr/>
        </p:nvSpPr>
        <p:spPr>
          <a:xfrm>
            <a:off x="854923" y="3145988"/>
            <a:ext cx="5161734" cy="430887"/>
          </a:xfrm>
          <a:prstGeom prst="rect">
            <a:avLst/>
          </a:prstGeom>
          <a:noFill/>
        </p:spPr>
        <p:txBody>
          <a:bodyPr wrap="none" rtlCol="0">
            <a:spAutoFit/>
          </a:bodyPr>
          <a:lstStyle/>
          <a:p>
            <a:r>
              <a:rPr lang="en-US" sz="2200" dirty="0">
                <a:solidFill>
                  <a:srgbClr val="002060"/>
                </a:solidFill>
              </a:rPr>
              <a:t>Fixed order in spin from fixed quantum spin</a:t>
            </a:r>
          </a:p>
        </p:txBody>
      </p:sp>
      <p:sp>
        <p:nvSpPr>
          <p:cNvPr id="5" name="TextBox 4">
            <a:extLst>
              <a:ext uri="{FF2B5EF4-FFF2-40B4-BE49-F238E27FC236}">
                <a16:creationId xmlns:a16="http://schemas.microsoft.com/office/drawing/2014/main" id="{8F0B99CA-E2E8-2B4A-B1BC-AC0D29011346}"/>
              </a:ext>
            </a:extLst>
          </p:cNvPr>
          <p:cNvSpPr txBox="1"/>
          <p:nvPr/>
        </p:nvSpPr>
        <p:spPr>
          <a:xfrm>
            <a:off x="8392199" y="3825017"/>
            <a:ext cx="3832588" cy="369332"/>
          </a:xfrm>
          <a:prstGeom prst="rect">
            <a:avLst/>
          </a:prstGeom>
          <a:noFill/>
        </p:spPr>
        <p:txBody>
          <a:bodyPr wrap="none" rtlCol="0">
            <a:spAutoFit/>
          </a:bodyPr>
          <a:lstStyle/>
          <a:p>
            <a:r>
              <a:rPr lang="en-US" dirty="0">
                <a:solidFill>
                  <a:srgbClr val="FF40FF"/>
                </a:solidFill>
              </a:rPr>
              <a:t>spin 5/2: </a:t>
            </a:r>
            <a:r>
              <a:rPr lang="en-US" dirty="0" err="1">
                <a:solidFill>
                  <a:srgbClr val="FF40FF"/>
                </a:solidFill>
              </a:rPr>
              <a:t>Chiodaroli</a:t>
            </a:r>
            <a:r>
              <a:rPr lang="en-US" dirty="0">
                <a:solidFill>
                  <a:srgbClr val="FF40FF"/>
                </a:solidFill>
              </a:rPr>
              <a:t>, Johansson, </a:t>
            </a:r>
            <a:r>
              <a:rPr lang="en-US" dirty="0" err="1">
                <a:solidFill>
                  <a:srgbClr val="FF40FF"/>
                </a:solidFill>
              </a:rPr>
              <a:t>Pichini</a:t>
            </a:r>
            <a:endParaRPr lang="en-US" dirty="0">
              <a:solidFill>
                <a:srgbClr val="FF40FF"/>
              </a:solidFill>
            </a:endParaRPr>
          </a:p>
        </p:txBody>
      </p:sp>
      <p:sp>
        <p:nvSpPr>
          <p:cNvPr id="6" name="Rectangle 5">
            <a:extLst>
              <a:ext uri="{FF2B5EF4-FFF2-40B4-BE49-F238E27FC236}">
                <a16:creationId xmlns:a16="http://schemas.microsoft.com/office/drawing/2014/main" id="{6A1C7B96-7B49-E042-A015-0646FBD3DAD3}"/>
              </a:ext>
            </a:extLst>
          </p:cNvPr>
          <p:cNvSpPr/>
          <p:nvPr/>
        </p:nvSpPr>
        <p:spPr>
          <a:xfrm>
            <a:off x="6096000" y="3211575"/>
            <a:ext cx="6043446" cy="646331"/>
          </a:xfrm>
          <a:prstGeom prst="rect">
            <a:avLst/>
          </a:prstGeom>
        </p:spPr>
        <p:txBody>
          <a:bodyPr wrap="square">
            <a:spAutoFit/>
          </a:bodyPr>
          <a:lstStyle/>
          <a:p>
            <a:pPr algn="r"/>
            <a:r>
              <a:rPr lang="en-US" dirty="0">
                <a:solidFill>
                  <a:srgbClr val="FF00FF"/>
                </a:solidFill>
              </a:rPr>
              <a:t>Holstein, Ross, </a:t>
            </a:r>
            <a:r>
              <a:rPr lang="en-US" dirty="0" err="1">
                <a:solidFill>
                  <a:srgbClr val="FF00FF"/>
                </a:solidFill>
              </a:rPr>
              <a:t>Vaydia</a:t>
            </a:r>
            <a:r>
              <a:rPr lang="en-US" dirty="0">
                <a:solidFill>
                  <a:srgbClr val="FF00FF"/>
                </a:solidFill>
              </a:rPr>
              <a:t>, </a:t>
            </a:r>
            <a:r>
              <a:rPr lang="en-US" dirty="0" err="1">
                <a:solidFill>
                  <a:srgbClr val="FF00FF"/>
                </a:solidFill>
              </a:rPr>
              <a:t>Cachazo</a:t>
            </a:r>
            <a:r>
              <a:rPr lang="en-US" dirty="0">
                <a:solidFill>
                  <a:srgbClr val="FF00FF"/>
                </a:solidFill>
              </a:rPr>
              <a:t>, Guevara, Bautista, </a:t>
            </a:r>
          </a:p>
          <a:p>
            <a:pPr algn="r"/>
            <a:r>
              <a:rPr lang="en-US" dirty="0" err="1">
                <a:solidFill>
                  <a:srgbClr val="FF00FF"/>
                </a:solidFill>
              </a:rPr>
              <a:t>Damgaard</a:t>
            </a:r>
            <a:r>
              <a:rPr lang="en-US" dirty="0">
                <a:solidFill>
                  <a:srgbClr val="FF00FF"/>
                </a:solidFill>
              </a:rPr>
              <a:t>, Haddad, </a:t>
            </a:r>
            <a:r>
              <a:rPr lang="en-US" dirty="0" err="1">
                <a:solidFill>
                  <a:srgbClr val="FF00FF"/>
                </a:solidFill>
              </a:rPr>
              <a:t>Helset</a:t>
            </a:r>
            <a:r>
              <a:rPr lang="en-US" dirty="0">
                <a:solidFill>
                  <a:srgbClr val="FF00FF"/>
                </a:solidFill>
              </a:rPr>
              <a:t>, …</a:t>
            </a:r>
          </a:p>
        </p:txBody>
      </p:sp>
      <p:sp>
        <p:nvSpPr>
          <p:cNvPr id="7" name="TextBox 6">
            <a:extLst>
              <a:ext uri="{FF2B5EF4-FFF2-40B4-BE49-F238E27FC236}">
                <a16:creationId xmlns:a16="http://schemas.microsoft.com/office/drawing/2014/main" id="{78F5F028-4821-E34A-90E7-1B27B44CD5D9}"/>
              </a:ext>
            </a:extLst>
          </p:cNvPr>
          <p:cNvSpPr txBox="1"/>
          <p:nvPr/>
        </p:nvSpPr>
        <p:spPr>
          <a:xfrm>
            <a:off x="840826" y="617483"/>
            <a:ext cx="6502357" cy="430887"/>
          </a:xfrm>
          <a:prstGeom prst="rect">
            <a:avLst/>
          </a:prstGeom>
          <a:noFill/>
        </p:spPr>
        <p:txBody>
          <a:bodyPr wrap="none" rtlCol="0">
            <a:spAutoFit/>
          </a:bodyPr>
          <a:lstStyle/>
          <a:p>
            <a:r>
              <a:rPr lang="en-US" sz="2200" dirty="0">
                <a:solidFill>
                  <a:srgbClr val="0432FF"/>
                </a:solidFill>
              </a:rPr>
              <a:t>3-point ”minimal” amplitude for arbitrary-spin particles</a:t>
            </a:r>
          </a:p>
        </p:txBody>
      </p:sp>
      <p:sp>
        <p:nvSpPr>
          <p:cNvPr id="8" name="TextBox 7">
            <a:extLst>
              <a:ext uri="{FF2B5EF4-FFF2-40B4-BE49-F238E27FC236}">
                <a16:creationId xmlns:a16="http://schemas.microsoft.com/office/drawing/2014/main" id="{1DD14B0A-930B-5742-BF69-A4E82CBFDD66}"/>
              </a:ext>
            </a:extLst>
          </p:cNvPr>
          <p:cNvSpPr txBox="1"/>
          <p:nvPr/>
        </p:nvSpPr>
        <p:spPr>
          <a:xfrm>
            <a:off x="9240929" y="389226"/>
            <a:ext cx="2969274" cy="369332"/>
          </a:xfrm>
          <a:prstGeom prst="rect">
            <a:avLst/>
          </a:prstGeom>
          <a:noFill/>
        </p:spPr>
        <p:txBody>
          <a:bodyPr wrap="none" rtlCol="0">
            <a:spAutoFit/>
          </a:bodyPr>
          <a:lstStyle/>
          <a:p>
            <a:r>
              <a:rPr lang="en-US" dirty="0" err="1">
                <a:solidFill>
                  <a:srgbClr val="FF40FF"/>
                </a:solidFill>
              </a:rPr>
              <a:t>Arkani</a:t>
            </a:r>
            <a:r>
              <a:rPr lang="en-US" dirty="0">
                <a:solidFill>
                  <a:srgbClr val="FF40FF"/>
                </a:solidFill>
              </a:rPr>
              <a:t>-Hamed, Huang, Huang</a:t>
            </a:r>
          </a:p>
        </p:txBody>
      </p:sp>
      <p:sp>
        <p:nvSpPr>
          <p:cNvPr id="9" name="TextBox 8">
            <a:extLst>
              <a:ext uri="{FF2B5EF4-FFF2-40B4-BE49-F238E27FC236}">
                <a16:creationId xmlns:a16="http://schemas.microsoft.com/office/drawing/2014/main" id="{59BEC02C-3666-D748-8701-A3BEE3F74675}"/>
              </a:ext>
            </a:extLst>
          </p:cNvPr>
          <p:cNvSpPr txBox="1"/>
          <p:nvPr/>
        </p:nvSpPr>
        <p:spPr>
          <a:xfrm>
            <a:off x="8977207" y="1003135"/>
            <a:ext cx="3229089" cy="369332"/>
          </a:xfrm>
          <a:prstGeom prst="rect">
            <a:avLst/>
          </a:prstGeom>
          <a:noFill/>
        </p:spPr>
        <p:txBody>
          <a:bodyPr wrap="none" rtlCol="0">
            <a:spAutoFit/>
          </a:bodyPr>
          <a:lstStyle/>
          <a:p>
            <a:r>
              <a:rPr lang="en-US" dirty="0">
                <a:solidFill>
                  <a:srgbClr val="FF40FF"/>
                </a:solidFill>
              </a:rPr>
              <a:t>(2022) Chen, Chung, Huang, Kim</a:t>
            </a:r>
          </a:p>
        </p:txBody>
      </p:sp>
      <p:sp>
        <p:nvSpPr>
          <p:cNvPr id="12" name="TextBox 11">
            <a:extLst>
              <a:ext uri="{FF2B5EF4-FFF2-40B4-BE49-F238E27FC236}">
                <a16:creationId xmlns:a16="http://schemas.microsoft.com/office/drawing/2014/main" id="{B29E7DB6-BE2A-F243-81CE-6F7E92438FDA}"/>
              </a:ext>
            </a:extLst>
          </p:cNvPr>
          <p:cNvSpPr txBox="1"/>
          <p:nvPr/>
        </p:nvSpPr>
        <p:spPr>
          <a:xfrm>
            <a:off x="529104" y="72973"/>
            <a:ext cx="9944069" cy="461665"/>
          </a:xfrm>
          <a:prstGeom prst="rect">
            <a:avLst/>
          </a:prstGeom>
          <a:noFill/>
        </p:spPr>
        <p:txBody>
          <a:bodyPr wrap="none" rtlCol="0">
            <a:spAutoFit/>
          </a:bodyPr>
          <a:lstStyle/>
          <a:p>
            <a:r>
              <a:rPr lang="en-US" sz="2400" dirty="0">
                <a:solidFill>
                  <a:srgbClr val="C00000"/>
                </a:solidFill>
              </a:rPr>
              <a:t>Eight/Nine amplitudes-based approaches to (classical) higher-spin interactions</a:t>
            </a:r>
          </a:p>
        </p:txBody>
      </p:sp>
      <p:sp>
        <p:nvSpPr>
          <p:cNvPr id="15" name="TextBox 14">
            <a:extLst>
              <a:ext uri="{FF2B5EF4-FFF2-40B4-BE49-F238E27FC236}">
                <a16:creationId xmlns:a16="http://schemas.microsoft.com/office/drawing/2014/main" id="{B1F25873-6B81-5A48-B7BE-405FA316DBA1}"/>
              </a:ext>
            </a:extLst>
          </p:cNvPr>
          <p:cNvSpPr txBox="1"/>
          <p:nvPr/>
        </p:nvSpPr>
        <p:spPr>
          <a:xfrm>
            <a:off x="854923" y="2140583"/>
            <a:ext cx="3577646" cy="430887"/>
          </a:xfrm>
          <a:prstGeom prst="rect">
            <a:avLst/>
          </a:prstGeom>
          <a:noFill/>
        </p:spPr>
        <p:txBody>
          <a:bodyPr wrap="none" rtlCol="0">
            <a:spAutoFit/>
          </a:bodyPr>
          <a:lstStyle/>
          <a:p>
            <a:r>
              <a:rPr lang="en-US" sz="2200" dirty="0">
                <a:solidFill>
                  <a:srgbClr val="002060"/>
                </a:solidFill>
              </a:rPr>
              <a:t>Heavy-particle EFT-like theory</a:t>
            </a:r>
          </a:p>
        </p:txBody>
      </p:sp>
      <p:sp>
        <p:nvSpPr>
          <p:cNvPr id="16" name="TextBox 15">
            <a:extLst>
              <a:ext uri="{FF2B5EF4-FFF2-40B4-BE49-F238E27FC236}">
                <a16:creationId xmlns:a16="http://schemas.microsoft.com/office/drawing/2014/main" id="{4508F6AD-3E9A-AC48-9994-BE578C29AEEA}"/>
              </a:ext>
            </a:extLst>
          </p:cNvPr>
          <p:cNvSpPr txBox="1"/>
          <p:nvPr/>
        </p:nvSpPr>
        <p:spPr>
          <a:xfrm>
            <a:off x="9862000" y="2165403"/>
            <a:ext cx="2344296" cy="369332"/>
          </a:xfrm>
          <a:prstGeom prst="rect">
            <a:avLst/>
          </a:prstGeom>
          <a:noFill/>
        </p:spPr>
        <p:txBody>
          <a:bodyPr wrap="none" rtlCol="0">
            <a:spAutoFit/>
          </a:bodyPr>
          <a:lstStyle/>
          <a:p>
            <a:r>
              <a:rPr lang="en-US" dirty="0" err="1">
                <a:solidFill>
                  <a:srgbClr val="FF40FF"/>
                </a:solidFill>
              </a:rPr>
              <a:t>Aoude</a:t>
            </a:r>
            <a:r>
              <a:rPr lang="en-US" dirty="0">
                <a:solidFill>
                  <a:srgbClr val="FF40FF"/>
                </a:solidFill>
              </a:rPr>
              <a:t>, Haddad, </a:t>
            </a:r>
            <a:r>
              <a:rPr lang="en-US" dirty="0" err="1">
                <a:solidFill>
                  <a:srgbClr val="FF40FF"/>
                </a:solidFill>
              </a:rPr>
              <a:t>Helset</a:t>
            </a:r>
            <a:endParaRPr lang="en-US" dirty="0">
              <a:solidFill>
                <a:srgbClr val="FF40FF"/>
              </a:solidFill>
            </a:endParaRPr>
          </a:p>
        </p:txBody>
      </p:sp>
      <p:sp>
        <p:nvSpPr>
          <p:cNvPr id="17" name="TextBox 16">
            <a:extLst>
              <a:ext uri="{FF2B5EF4-FFF2-40B4-BE49-F238E27FC236}">
                <a16:creationId xmlns:a16="http://schemas.microsoft.com/office/drawing/2014/main" id="{CAD93183-A5CA-7F4C-842C-76523BA8E9E3}"/>
              </a:ext>
            </a:extLst>
          </p:cNvPr>
          <p:cNvSpPr txBox="1"/>
          <p:nvPr/>
        </p:nvSpPr>
        <p:spPr>
          <a:xfrm>
            <a:off x="854923" y="2644903"/>
            <a:ext cx="2926763" cy="430887"/>
          </a:xfrm>
          <a:prstGeom prst="rect">
            <a:avLst/>
          </a:prstGeom>
          <a:noFill/>
        </p:spPr>
        <p:txBody>
          <a:bodyPr wrap="none" rtlCol="0">
            <a:spAutoFit/>
          </a:bodyPr>
          <a:lstStyle/>
          <a:p>
            <a:r>
              <a:rPr lang="en-US" sz="2200" dirty="0">
                <a:solidFill>
                  <a:srgbClr val="0432FF"/>
                </a:solidFill>
              </a:rPr>
              <a:t>Worldline QFT with spin</a:t>
            </a:r>
            <a:endParaRPr lang="en-US" sz="2200" dirty="0">
              <a:solidFill>
                <a:srgbClr val="009051"/>
              </a:solidFill>
            </a:endParaRPr>
          </a:p>
        </p:txBody>
      </p:sp>
      <p:sp>
        <p:nvSpPr>
          <p:cNvPr id="18" name="TextBox 17">
            <a:extLst>
              <a:ext uri="{FF2B5EF4-FFF2-40B4-BE49-F238E27FC236}">
                <a16:creationId xmlns:a16="http://schemas.microsoft.com/office/drawing/2014/main" id="{EA5DC5C6-1401-6043-BC80-9B485335E860}"/>
              </a:ext>
            </a:extLst>
          </p:cNvPr>
          <p:cNvSpPr txBox="1"/>
          <p:nvPr/>
        </p:nvSpPr>
        <p:spPr>
          <a:xfrm>
            <a:off x="5490445" y="2664656"/>
            <a:ext cx="3504036" cy="369332"/>
          </a:xfrm>
          <a:prstGeom prst="rect">
            <a:avLst/>
          </a:prstGeom>
          <a:noFill/>
        </p:spPr>
        <p:txBody>
          <a:bodyPr wrap="none" rtlCol="0">
            <a:spAutoFit/>
          </a:bodyPr>
          <a:lstStyle/>
          <a:p>
            <a:pPr algn="r"/>
            <a:r>
              <a:rPr lang="en-US" dirty="0">
                <a:solidFill>
                  <a:srgbClr val="FF40FF"/>
                </a:solidFill>
              </a:rPr>
              <a:t>Jakobsen, </a:t>
            </a:r>
            <a:r>
              <a:rPr lang="en-US" dirty="0" err="1">
                <a:solidFill>
                  <a:srgbClr val="FF40FF"/>
                </a:solidFill>
              </a:rPr>
              <a:t>Mogull</a:t>
            </a:r>
            <a:r>
              <a:rPr lang="en-US" dirty="0">
                <a:solidFill>
                  <a:srgbClr val="FF40FF"/>
                </a:solidFill>
              </a:rPr>
              <a:t>, Plefka, Steinhoff;</a:t>
            </a:r>
          </a:p>
        </p:txBody>
      </p:sp>
      <p:sp>
        <p:nvSpPr>
          <p:cNvPr id="19" name="TextBox 18">
            <a:extLst>
              <a:ext uri="{FF2B5EF4-FFF2-40B4-BE49-F238E27FC236}">
                <a16:creationId xmlns:a16="http://schemas.microsoft.com/office/drawing/2014/main" id="{A7D5FC3D-8023-5B4D-8402-16156B2F0655}"/>
              </a:ext>
            </a:extLst>
          </p:cNvPr>
          <p:cNvSpPr txBox="1"/>
          <p:nvPr/>
        </p:nvSpPr>
        <p:spPr>
          <a:xfrm>
            <a:off x="840826" y="1385783"/>
            <a:ext cx="3192990" cy="430887"/>
          </a:xfrm>
          <a:prstGeom prst="rect">
            <a:avLst/>
          </a:prstGeom>
          <a:noFill/>
        </p:spPr>
        <p:txBody>
          <a:bodyPr wrap="none" rtlCol="0">
            <a:spAutoFit/>
          </a:bodyPr>
          <a:lstStyle/>
          <a:p>
            <a:r>
              <a:rPr lang="en-US" sz="2200" dirty="0">
                <a:solidFill>
                  <a:srgbClr val="002060"/>
                </a:solidFill>
              </a:rPr>
              <a:t>Exponentiated soft factors</a:t>
            </a:r>
          </a:p>
        </p:txBody>
      </p:sp>
      <p:sp>
        <p:nvSpPr>
          <p:cNvPr id="20" name="TextBox 19">
            <a:extLst>
              <a:ext uri="{FF2B5EF4-FFF2-40B4-BE49-F238E27FC236}">
                <a16:creationId xmlns:a16="http://schemas.microsoft.com/office/drawing/2014/main" id="{FD6F4109-FD58-F64C-9D1D-8A0BADB40030}"/>
              </a:ext>
            </a:extLst>
          </p:cNvPr>
          <p:cNvSpPr txBox="1"/>
          <p:nvPr/>
        </p:nvSpPr>
        <p:spPr>
          <a:xfrm>
            <a:off x="9769808" y="1477521"/>
            <a:ext cx="2404954" cy="369332"/>
          </a:xfrm>
          <a:prstGeom prst="rect">
            <a:avLst/>
          </a:prstGeom>
          <a:noFill/>
        </p:spPr>
        <p:txBody>
          <a:bodyPr wrap="none" rtlCol="0">
            <a:spAutoFit/>
          </a:bodyPr>
          <a:lstStyle/>
          <a:p>
            <a:r>
              <a:rPr lang="en-US" dirty="0">
                <a:solidFill>
                  <a:srgbClr val="FF40FF"/>
                </a:solidFill>
              </a:rPr>
              <a:t>Guevara, </a:t>
            </a:r>
            <a:r>
              <a:rPr lang="en-US" dirty="0" err="1">
                <a:solidFill>
                  <a:srgbClr val="FF40FF"/>
                </a:solidFill>
              </a:rPr>
              <a:t>Ochirov</a:t>
            </a:r>
            <a:r>
              <a:rPr lang="en-US" dirty="0">
                <a:solidFill>
                  <a:srgbClr val="FF40FF"/>
                </a:solidFill>
              </a:rPr>
              <a:t>, Vines</a:t>
            </a:r>
          </a:p>
        </p:txBody>
      </p:sp>
      <p:grpSp>
        <p:nvGrpSpPr>
          <p:cNvPr id="38" name="Group 37">
            <a:extLst>
              <a:ext uri="{FF2B5EF4-FFF2-40B4-BE49-F238E27FC236}">
                <a16:creationId xmlns:a16="http://schemas.microsoft.com/office/drawing/2014/main" id="{A1BC9EB2-68DD-164F-8B65-35D77A36BD90}"/>
              </a:ext>
            </a:extLst>
          </p:cNvPr>
          <p:cNvGrpSpPr/>
          <p:nvPr/>
        </p:nvGrpSpPr>
        <p:grpSpPr>
          <a:xfrm>
            <a:off x="1460176" y="997843"/>
            <a:ext cx="6346546" cy="369332"/>
            <a:chOff x="1460176" y="1182342"/>
            <a:chExt cx="6346546" cy="369332"/>
          </a:xfrm>
        </p:grpSpPr>
        <p:sp>
          <p:nvSpPr>
            <p:cNvPr id="10" name="TextBox 9">
              <a:extLst>
                <a:ext uri="{FF2B5EF4-FFF2-40B4-BE49-F238E27FC236}">
                  <a16:creationId xmlns:a16="http://schemas.microsoft.com/office/drawing/2014/main" id="{ADB461A5-A67B-4F4E-958E-4412E52B83C4}"/>
                </a:ext>
              </a:extLst>
            </p:cNvPr>
            <p:cNvSpPr txBox="1"/>
            <p:nvPr/>
          </p:nvSpPr>
          <p:spPr>
            <a:xfrm>
              <a:off x="1460176" y="1182342"/>
              <a:ext cx="6346546" cy="369332"/>
            </a:xfrm>
            <a:prstGeom prst="rect">
              <a:avLst/>
            </a:prstGeom>
            <a:noFill/>
          </p:spPr>
          <p:txBody>
            <a:bodyPr wrap="none" rtlCol="0">
              <a:spAutoFit/>
            </a:bodyPr>
            <a:lstStyle/>
            <a:p>
              <a:r>
                <a:rPr lang="en-US" dirty="0">
                  <a:solidFill>
                    <a:srgbClr val="008F01"/>
                  </a:solidFill>
                </a:rPr>
                <a:t>Naïve higher-point amplitudes with spurious poles at          ; fixed  </a:t>
              </a:r>
            </a:p>
          </p:txBody>
        </p:sp>
        <p:pic>
          <p:nvPicPr>
            <p:cNvPr id="23" name="Picture 22">
              <a:extLst>
                <a:ext uri="{FF2B5EF4-FFF2-40B4-BE49-F238E27FC236}">
                  <a16:creationId xmlns:a16="http://schemas.microsoft.com/office/drawing/2014/main" id="{EC268BFD-293F-5F4F-8271-3B1A4BE58373}"/>
                </a:ext>
              </a:extLst>
            </p:cNvPr>
            <p:cNvPicPr>
              <a:picLocks noChangeAspect="1"/>
            </p:cNvPicPr>
            <p:nvPr/>
          </p:nvPicPr>
          <p:blipFill>
            <a:blip r:embed="rId3"/>
            <a:stretch>
              <a:fillRect/>
            </a:stretch>
          </p:blipFill>
          <p:spPr>
            <a:xfrm>
              <a:off x="6543620" y="1198144"/>
              <a:ext cx="419100" cy="241300"/>
            </a:xfrm>
            <a:prstGeom prst="rect">
              <a:avLst/>
            </a:prstGeom>
          </p:spPr>
        </p:pic>
      </p:grpSp>
      <p:grpSp>
        <p:nvGrpSpPr>
          <p:cNvPr id="37" name="Group 36">
            <a:extLst>
              <a:ext uri="{FF2B5EF4-FFF2-40B4-BE49-F238E27FC236}">
                <a16:creationId xmlns:a16="http://schemas.microsoft.com/office/drawing/2014/main" id="{96071BE9-874B-974D-B3C5-315CC0DD224A}"/>
              </a:ext>
            </a:extLst>
          </p:cNvPr>
          <p:cNvGrpSpPr/>
          <p:nvPr/>
        </p:nvGrpSpPr>
        <p:grpSpPr>
          <a:xfrm>
            <a:off x="1460176" y="1766765"/>
            <a:ext cx="5869492" cy="369332"/>
            <a:chOff x="1460176" y="2025284"/>
            <a:chExt cx="5869492" cy="369332"/>
          </a:xfrm>
        </p:grpSpPr>
        <p:sp>
          <p:nvSpPr>
            <p:cNvPr id="22" name="TextBox 21">
              <a:extLst>
                <a:ext uri="{FF2B5EF4-FFF2-40B4-BE49-F238E27FC236}">
                  <a16:creationId xmlns:a16="http://schemas.microsoft.com/office/drawing/2014/main" id="{49961811-2AA7-D043-9F86-149FC9F70F77}"/>
                </a:ext>
              </a:extLst>
            </p:cNvPr>
            <p:cNvSpPr txBox="1"/>
            <p:nvPr/>
          </p:nvSpPr>
          <p:spPr>
            <a:xfrm>
              <a:off x="1460176" y="2025284"/>
              <a:ext cx="5869492" cy="369332"/>
            </a:xfrm>
            <a:prstGeom prst="rect">
              <a:avLst/>
            </a:prstGeom>
            <a:noFill/>
          </p:spPr>
          <p:txBody>
            <a:bodyPr wrap="none" rtlCol="0">
              <a:spAutoFit/>
            </a:bodyPr>
            <a:lstStyle/>
            <a:p>
              <a:r>
                <a:rPr lang="en-US" dirty="0">
                  <a:solidFill>
                    <a:srgbClr val="008F01"/>
                  </a:solidFill>
                </a:rPr>
                <a:t>Same higher-point spurious pole issue as AHH at           ; fixed </a:t>
              </a:r>
            </a:p>
          </p:txBody>
        </p:sp>
        <p:pic>
          <p:nvPicPr>
            <p:cNvPr id="24" name="Picture 23">
              <a:extLst>
                <a:ext uri="{FF2B5EF4-FFF2-40B4-BE49-F238E27FC236}">
                  <a16:creationId xmlns:a16="http://schemas.microsoft.com/office/drawing/2014/main" id="{95DE6259-C9EC-7E48-83DD-97BEF816A75A}"/>
                </a:ext>
              </a:extLst>
            </p:cNvPr>
            <p:cNvPicPr>
              <a:picLocks noChangeAspect="1"/>
            </p:cNvPicPr>
            <p:nvPr/>
          </p:nvPicPr>
          <p:blipFill>
            <a:blip r:embed="rId3"/>
            <a:stretch>
              <a:fillRect/>
            </a:stretch>
          </p:blipFill>
          <p:spPr>
            <a:xfrm>
              <a:off x="6105347" y="2042628"/>
              <a:ext cx="419100" cy="241300"/>
            </a:xfrm>
            <a:prstGeom prst="rect">
              <a:avLst/>
            </a:prstGeom>
          </p:spPr>
        </p:pic>
      </p:grpSp>
      <p:sp>
        <p:nvSpPr>
          <p:cNvPr id="25" name="Triangle 24">
            <a:extLst>
              <a:ext uri="{FF2B5EF4-FFF2-40B4-BE49-F238E27FC236}">
                <a16:creationId xmlns:a16="http://schemas.microsoft.com/office/drawing/2014/main" id="{B1E4EC0C-EED3-ED44-87B0-8F169A6A491B}"/>
              </a:ext>
            </a:extLst>
          </p:cNvPr>
          <p:cNvSpPr/>
          <p:nvPr/>
        </p:nvSpPr>
        <p:spPr>
          <a:xfrm rot="5400000">
            <a:off x="691791" y="773613"/>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928B45F9-E796-CF41-83A5-438E0775376F}"/>
              </a:ext>
            </a:extLst>
          </p:cNvPr>
          <p:cNvSpPr/>
          <p:nvPr/>
        </p:nvSpPr>
        <p:spPr>
          <a:xfrm rot="5400000">
            <a:off x="691791" y="1553730"/>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B1EDFBCD-723D-EC4B-8244-1F93D9FC24E5}"/>
              </a:ext>
            </a:extLst>
          </p:cNvPr>
          <p:cNvSpPr/>
          <p:nvPr/>
        </p:nvSpPr>
        <p:spPr>
          <a:xfrm rot="5400000">
            <a:off x="691791" y="2263880"/>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124833D9-377D-2B4A-8702-F2BA0767DC27}"/>
              </a:ext>
            </a:extLst>
          </p:cNvPr>
          <p:cNvSpPr/>
          <p:nvPr/>
        </p:nvSpPr>
        <p:spPr>
          <a:xfrm rot="5400000">
            <a:off x="691791" y="2783402"/>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5AC56AE1-5CE4-C24B-87A7-C059BE6D382A}"/>
              </a:ext>
            </a:extLst>
          </p:cNvPr>
          <p:cNvSpPr/>
          <p:nvPr/>
        </p:nvSpPr>
        <p:spPr>
          <a:xfrm rot="5400000">
            <a:off x="688496" y="3287613"/>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E7AC14-0C60-3344-B022-DF7468FE4E74}"/>
              </a:ext>
            </a:extLst>
          </p:cNvPr>
          <p:cNvSpPr txBox="1"/>
          <p:nvPr/>
        </p:nvSpPr>
        <p:spPr>
          <a:xfrm>
            <a:off x="5969585" y="3205748"/>
            <a:ext cx="1435008" cy="369332"/>
          </a:xfrm>
          <a:prstGeom prst="rect">
            <a:avLst/>
          </a:prstGeom>
          <a:noFill/>
        </p:spPr>
        <p:txBody>
          <a:bodyPr wrap="none" rtlCol="0">
            <a:spAutoFit/>
          </a:bodyPr>
          <a:lstStyle/>
          <a:p>
            <a:r>
              <a:rPr lang="en-US" dirty="0">
                <a:solidFill>
                  <a:srgbClr val="FF40FF"/>
                </a:solidFill>
              </a:rPr>
              <a:t>Spin ½ and 1:</a:t>
            </a:r>
          </a:p>
        </p:txBody>
      </p:sp>
      <p:pic>
        <p:nvPicPr>
          <p:cNvPr id="33" name="Picture 32">
            <a:extLst>
              <a:ext uri="{FF2B5EF4-FFF2-40B4-BE49-F238E27FC236}">
                <a16:creationId xmlns:a16="http://schemas.microsoft.com/office/drawing/2014/main" id="{A7BB41F7-6938-A444-8370-1337C8768BAD}"/>
              </a:ext>
            </a:extLst>
          </p:cNvPr>
          <p:cNvPicPr>
            <a:picLocks noChangeAspect="1"/>
          </p:cNvPicPr>
          <p:nvPr/>
        </p:nvPicPr>
        <p:blipFill>
          <a:blip r:embed="rId4"/>
          <a:stretch>
            <a:fillRect/>
          </a:stretch>
        </p:blipFill>
        <p:spPr>
          <a:xfrm>
            <a:off x="2354989" y="3553924"/>
            <a:ext cx="1600200" cy="292100"/>
          </a:xfrm>
          <a:prstGeom prst="rect">
            <a:avLst/>
          </a:prstGeom>
        </p:spPr>
      </p:pic>
      <p:sp>
        <p:nvSpPr>
          <p:cNvPr id="34" name="TextBox 33">
            <a:extLst>
              <a:ext uri="{FF2B5EF4-FFF2-40B4-BE49-F238E27FC236}">
                <a16:creationId xmlns:a16="http://schemas.microsoft.com/office/drawing/2014/main" id="{D8946645-0D68-AE43-9CB7-4524E42E5C3C}"/>
              </a:ext>
            </a:extLst>
          </p:cNvPr>
          <p:cNvSpPr txBox="1"/>
          <p:nvPr/>
        </p:nvSpPr>
        <p:spPr>
          <a:xfrm>
            <a:off x="5568257" y="3484148"/>
            <a:ext cx="3672672" cy="369332"/>
          </a:xfrm>
          <a:prstGeom prst="rect">
            <a:avLst/>
          </a:prstGeom>
          <a:noFill/>
        </p:spPr>
        <p:txBody>
          <a:bodyPr wrap="none" rtlCol="0">
            <a:spAutoFit/>
          </a:bodyPr>
          <a:lstStyle/>
          <a:p>
            <a:r>
              <a:rPr lang="en-US" dirty="0" err="1">
                <a:solidFill>
                  <a:srgbClr val="FF40FF"/>
                </a:solidFill>
              </a:rPr>
              <a:t>Febres</a:t>
            </a:r>
            <a:r>
              <a:rPr lang="en-US" dirty="0">
                <a:solidFill>
                  <a:srgbClr val="FF40FF"/>
                </a:solidFill>
              </a:rPr>
              <a:t> Cordero, Kraus, Lin, </a:t>
            </a:r>
            <a:r>
              <a:rPr lang="en-US" dirty="0" err="1">
                <a:solidFill>
                  <a:srgbClr val="FF40FF"/>
                </a:solidFill>
              </a:rPr>
              <a:t>Ruf</a:t>
            </a:r>
            <a:r>
              <a:rPr lang="en-US" dirty="0">
                <a:solidFill>
                  <a:srgbClr val="FF40FF"/>
                </a:solidFill>
              </a:rPr>
              <a:t>, Zeng;</a:t>
            </a:r>
            <a:endParaRPr lang="en-US" dirty="0">
              <a:solidFill>
                <a:srgbClr val="008F01"/>
              </a:solidFill>
            </a:endParaRPr>
          </a:p>
        </p:txBody>
      </p:sp>
      <p:sp>
        <p:nvSpPr>
          <p:cNvPr id="41" name="Triangle 40">
            <a:extLst>
              <a:ext uri="{FF2B5EF4-FFF2-40B4-BE49-F238E27FC236}">
                <a16:creationId xmlns:a16="http://schemas.microsoft.com/office/drawing/2014/main" id="{9ABEF75F-1267-B943-AF9D-C393C8D6B2A3}"/>
              </a:ext>
            </a:extLst>
          </p:cNvPr>
          <p:cNvSpPr/>
          <p:nvPr/>
        </p:nvSpPr>
        <p:spPr>
          <a:xfrm rot="5400000">
            <a:off x="691791" y="4501242"/>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889F91-485F-3E4E-ADC9-2AB52F718E05}"/>
              </a:ext>
            </a:extLst>
          </p:cNvPr>
          <p:cNvSpPr txBox="1"/>
          <p:nvPr/>
        </p:nvSpPr>
        <p:spPr>
          <a:xfrm>
            <a:off x="867610" y="4360429"/>
            <a:ext cx="7333739" cy="430887"/>
          </a:xfrm>
          <a:prstGeom prst="rect">
            <a:avLst/>
          </a:prstGeom>
          <a:noFill/>
        </p:spPr>
        <p:txBody>
          <a:bodyPr wrap="none" rtlCol="0">
            <a:spAutoFit/>
          </a:bodyPr>
          <a:lstStyle/>
          <a:p>
            <a:r>
              <a:rPr lang="en-US" sz="2200" dirty="0">
                <a:solidFill>
                  <a:srgbClr val="0432FF"/>
                </a:solidFill>
              </a:rPr>
              <a:t>Chiral higher-spin gravity/massive higher-spin gauge symmetry</a:t>
            </a:r>
          </a:p>
        </p:txBody>
      </p:sp>
      <p:sp>
        <p:nvSpPr>
          <p:cNvPr id="44" name="TextBox 43">
            <a:extLst>
              <a:ext uri="{FF2B5EF4-FFF2-40B4-BE49-F238E27FC236}">
                <a16:creationId xmlns:a16="http://schemas.microsoft.com/office/drawing/2014/main" id="{29A049AE-2344-534C-8322-A2F3EF7369D7}"/>
              </a:ext>
            </a:extLst>
          </p:cNvPr>
          <p:cNvSpPr txBox="1"/>
          <p:nvPr/>
        </p:nvSpPr>
        <p:spPr>
          <a:xfrm>
            <a:off x="8794554" y="2670125"/>
            <a:ext cx="3430233" cy="369332"/>
          </a:xfrm>
          <a:prstGeom prst="rect">
            <a:avLst/>
          </a:prstGeom>
          <a:noFill/>
        </p:spPr>
        <p:txBody>
          <a:bodyPr wrap="none" rtlCol="0">
            <a:spAutoFit/>
          </a:bodyPr>
          <a:lstStyle/>
          <a:p>
            <a:pPr algn="r"/>
            <a:r>
              <a:rPr lang="en-US" dirty="0">
                <a:solidFill>
                  <a:srgbClr val="FF40FF"/>
                </a:solidFill>
              </a:rPr>
              <a:t>Haddad, Jakobsen, </a:t>
            </a:r>
            <a:r>
              <a:rPr lang="en-US" dirty="0" err="1">
                <a:solidFill>
                  <a:srgbClr val="FF40FF"/>
                </a:solidFill>
              </a:rPr>
              <a:t>Mogull</a:t>
            </a:r>
            <a:r>
              <a:rPr lang="en-US" dirty="0">
                <a:solidFill>
                  <a:srgbClr val="FF40FF"/>
                </a:solidFill>
              </a:rPr>
              <a:t>, Plefka</a:t>
            </a:r>
          </a:p>
        </p:txBody>
      </p:sp>
      <p:sp>
        <p:nvSpPr>
          <p:cNvPr id="45" name="Triangle 44">
            <a:extLst>
              <a:ext uri="{FF2B5EF4-FFF2-40B4-BE49-F238E27FC236}">
                <a16:creationId xmlns:a16="http://schemas.microsoft.com/office/drawing/2014/main" id="{B2DEEE91-DB48-7D4E-9213-F8EAEF3E5C8F}"/>
              </a:ext>
            </a:extLst>
          </p:cNvPr>
          <p:cNvSpPr/>
          <p:nvPr/>
        </p:nvSpPr>
        <p:spPr>
          <a:xfrm rot="5400000">
            <a:off x="691791" y="5136857"/>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E8DD144-5AD9-D24E-8FBD-E957837E21B5}"/>
              </a:ext>
            </a:extLst>
          </p:cNvPr>
          <p:cNvSpPr txBox="1"/>
          <p:nvPr/>
        </p:nvSpPr>
        <p:spPr>
          <a:xfrm>
            <a:off x="867610" y="4988223"/>
            <a:ext cx="7392408" cy="430887"/>
          </a:xfrm>
          <a:prstGeom prst="rect">
            <a:avLst/>
          </a:prstGeom>
          <a:noFill/>
        </p:spPr>
        <p:txBody>
          <a:bodyPr wrap="none" rtlCol="0">
            <a:spAutoFit/>
          </a:bodyPr>
          <a:lstStyle/>
          <a:p>
            <a:r>
              <a:rPr lang="en-US" sz="2200" dirty="0">
                <a:solidFill>
                  <a:srgbClr val="002060"/>
                </a:solidFill>
              </a:rPr>
              <a:t>Extract (Compton/Raman) amplitudes from </a:t>
            </a:r>
            <a:r>
              <a:rPr lang="en-US" sz="2200" dirty="0" err="1">
                <a:solidFill>
                  <a:srgbClr val="002060"/>
                </a:solidFill>
              </a:rPr>
              <a:t>Teukolsky</a:t>
            </a:r>
            <a:r>
              <a:rPr lang="en-US" sz="2200" dirty="0">
                <a:solidFill>
                  <a:srgbClr val="002060"/>
                </a:solidFill>
              </a:rPr>
              <a:t> equation</a:t>
            </a:r>
          </a:p>
        </p:txBody>
      </p:sp>
      <p:sp>
        <p:nvSpPr>
          <p:cNvPr id="40" name="TextBox 39">
            <a:extLst>
              <a:ext uri="{FF2B5EF4-FFF2-40B4-BE49-F238E27FC236}">
                <a16:creationId xmlns:a16="http://schemas.microsoft.com/office/drawing/2014/main" id="{2D7B57D4-FDC3-FA42-8551-4962996D5705}"/>
              </a:ext>
            </a:extLst>
          </p:cNvPr>
          <p:cNvSpPr txBox="1"/>
          <p:nvPr/>
        </p:nvSpPr>
        <p:spPr>
          <a:xfrm>
            <a:off x="8994481" y="4316787"/>
            <a:ext cx="3261599" cy="646331"/>
          </a:xfrm>
          <a:prstGeom prst="rect">
            <a:avLst/>
          </a:prstGeom>
          <a:noFill/>
        </p:spPr>
        <p:txBody>
          <a:bodyPr wrap="none" rtlCol="0">
            <a:spAutoFit/>
          </a:bodyPr>
          <a:lstStyle/>
          <a:p>
            <a:pPr algn="r"/>
            <a:r>
              <a:rPr lang="en-US" dirty="0" err="1">
                <a:solidFill>
                  <a:srgbClr val="FF40FF"/>
                </a:solidFill>
              </a:rPr>
              <a:t>Cangemi</a:t>
            </a:r>
            <a:r>
              <a:rPr lang="en-US" dirty="0">
                <a:solidFill>
                  <a:srgbClr val="FF40FF"/>
                </a:solidFill>
              </a:rPr>
              <a:t>, </a:t>
            </a:r>
            <a:r>
              <a:rPr lang="en-US" dirty="0" err="1">
                <a:solidFill>
                  <a:srgbClr val="FF40FF"/>
                </a:solidFill>
              </a:rPr>
              <a:t>Chiodaroli</a:t>
            </a:r>
            <a:r>
              <a:rPr lang="en-US" dirty="0">
                <a:solidFill>
                  <a:srgbClr val="FF40FF"/>
                </a:solidFill>
              </a:rPr>
              <a:t>, Johansson, </a:t>
            </a:r>
          </a:p>
          <a:p>
            <a:pPr algn="r"/>
            <a:r>
              <a:rPr lang="en-US" dirty="0" err="1">
                <a:solidFill>
                  <a:srgbClr val="FF40FF"/>
                </a:solidFill>
              </a:rPr>
              <a:t>Ochirov</a:t>
            </a:r>
            <a:r>
              <a:rPr lang="en-US" dirty="0">
                <a:solidFill>
                  <a:srgbClr val="FF40FF"/>
                </a:solidFill>
              </a:rPr>
              <a:t>, </a:t>
            </a:r>
            <a:r>
              <a:rPr lang="en-US" dirty="0" err="1">
                <a:solidFill>
                  <a:srgbClr val="FF40FF"/>
                </a:solidFill>
              </a:rPr>
              <a:t>Pichini</a:t>
            </a:r>
            <a:r>
              <a:rPr lang="en-US" dirty="0">
                <a:solidFill>
                  <a:srgbClr val="FF40FF"/>
                </a:solidFill>
              </a:rPr>
              <a:t>, </a:t>
            </a:r>
            <a:r>
              <a:rPr lang="en-US" dirty="0" err="1">
                <a:solidFill>
                  <a:srgbClr val="FF40FF"/>
                </a:solidFill>
              </a:rPr>
              <a:t>Skvortsov</a:t>
            </a:r>
            <a:endParaRPr lang="en-US" dirty="0">
              <a:solidFill>
                <a:srgbClr val="FF40FF"/>
              </a:solidFill>
            </a:endParaRPr>
          </a:p>
        </p:txBody>
      </p:sp>
      <p:sp>
        <p:nvSpPr>
          <p:cNvPr id="47" name="TextBox 46">
            <a:extLst>
              <a:ext uri="{FF2B5EF4-FFF2-40B4-BE49-F238E27FC236}">
                <a16:creationId xmlns:a16="http://schemas.microsoft.com/office/drawing/2014/main" id="{D306F658-D908-7D40-9397-C4701C1B63A1}"/>
              </a:ext>
            </a:extLst>
          </p:cNvPr>
          <p:cNvSpPr txBox="1"/>
          <p:nvPr/>
        </p:nvSpPr>
        <p:spPr>
          <a:xfrm>
            <a:off x="5068877" y="5036506"/>
            <a:ext cx="7223644" cy="646331"/>
          </a:xfrm>
          <a:prstGeom prst="rect">
            <a:avLst/>
          </a:prstGeom>
          <a:noFill/>
        </p:spPr>
        <p:txBody>
          <a:bodyPr wrap="none" rtlCol="0">
            <a:spAutoFit/>
          </a:bodyPr>
          <a:lstStyle/>
          <a:p>
            <a:pPr algn="r"/>
            <a:r>
              <a:rPr lang="en-US" dirty="0">
                <a:solidFill>
                  <a:srgbClr val="FF40FF"/>
                </a:solidFill>
              </a:rPr>
              <a:t>Bautista, Huang, J-W Kim; Bautista, </a:t>
            </a:r>
          </a:p>
          <a:p>
            <a:pPr algn="r"/>
            <a:r>
              <a:rPr lang="en-US" dirty="0" err="1">
                <a:solidFill>
                  <a:srgbClr val="FF40FF"/>
                </a:solidFill>
              </a:rPr>
              <a:t>Bonelli</a:t>
            </a:r>
            <a:r>
              <a:rPr lang="en-US" dirty="0">
                <a:solidFill>
                  <a:srgbClr val="FF40FF"/>
                </a:solidFill>
              </a:rPr>
              <a:t>, </a:t>
            </a:r>
            <a:r>
              <a:rPr lang="en-US" dirty="0" err="1">
                <a:solidFill>
                  <a:srgbClr val="FF40FF"/>
                </a:solidFill>
              </a:rPr>
              <a:t>Iossa</a:t>
            </a:r>
            <a:r>
              <a:rPr lang="en-US" dirty="0">
                <a:solidFill>
                  <a:srgbClr val="FF40FF"/>
                </a:solidFill>
              </a:rPr>
              <a:t>, </a:t>
            </a:r>
            <a:r>
              <a:rPr lang="en-US" dirty="0" err="1">
                <a:solidFill>
                  <a:srgbClr val="FF40FF"/>
                </a:solidFill>
              </a:rPr>
              <a:t>Tanzini</a:t>
            </a:r>
            <a:r>
              <a:rPr lang="en-US" dirty="0">
                <a:solidFill>
                  <a:srgbClr val="FF40FF"/>
                </a:solidFill>
              </a:rPr>
              <a:t>, Zhou; Chen, Wang; Chen, Hsieh, Y-t Huang, J-W Kim  </a:t>
            </a:r>
          </a:p>
        </p:txBody>
      </p:sp>
      <p:sp>
        <p:nvSpPr>
          <p:cNvPr id="49" name="TextBox 48">
            <a:extLst>
              <a:ext uri="{FF2B5EF4-FFF2-40B4-BE49-F238E27FC236}">
                <a16:creationId xmlns:a16="http://schemas.microsoft.com/office/drawing/2014/main" id="{46F6EF00-1F79-B44A-A16B-E51285F2B44A}"/>
              </a:ext>
            </a:extLst>
          </p:cNvPr>
          <p:cNvSpPr txBox="1"/>
          <p:nvPr/>
        </p:nvSpPr>
        <p:spPr>
          <a:xfrm>
            <a:off x="844378" y="5705242"/>
            <a:ext cx="3512565" cy="430887"/>
          </a:xfrm>
          <a:prstGeom prst="rect">
            <a:avLst/>
          </a:prstGeom>
          <a:noFill/>
        </p:spPr>
        <p:txBody>
          <a:bodyPr wrap="none" rtlCol="0">
            <a:spAutoFit/>
          </a:bodyPr>
          <a:lstStyle/>
          <a:p>
            <a:r>
              <a:rPr lang="en-US" sz="2200" dirty="0">
                <a:solidFill>
                  <a:srgbClr val="0432FF"/>
                </a:solidFill>
              </a:rPr>
              <a:t>Background field calculations</a:t>
            </a:r>
          </a:p>
        </p:txBody>
      </p:sp>
      <p:sp>
        <p:nvSpPr>
          <p:cNvPr id="50" name="TextBox 49">
            <a:extLst>
              <a:ext uri="{FF2B5EF4-FFF2-40B4-BE49-F238E27FC236}">
                <a16:creationId xmlns:a16="http://schemas.microsoft.com/office/drawing/2014/main" id="{B48C49D1-528D-4140-A36B-19FCFD111237}"/>
              </a:ext>
            </a:extLst>
          </p:cNvPr>
          <p:cNvSpPr txBox="1"/>
          <p:nvPr/>
        </p:nvSpPr>
        <p:spPr>
          <a:xfrm>
            <a:off x="4677358" y="5751585"/>
            <a:ext cx="7508979" cy="369332"/>
          </a:xfrm>
          <a:prstGeom prst="rect">
            <a:avLst/>
          </a:prstGeom>
          <a:noFill/>
        </p:spPr>
        <p:txBody>
          <a:bodyPr wrap="none" rtlCol="0">
            <a:spAutoFit/>
          </a:bodyPr>
          <a:lstStyle/>
          <a:p>
            <a:pPr algn="r"/>
            <a:r>
              <a:rPr lang="en-US" dirty="0" err="1">
                <a:solidFill>
                  <a:srgbClr val="FF40FF"/>
                </a:solidFill>
              </a:rPr>
              <a:t>Kosmopoulos</a:t>
            </a:r>
            <a:r>
              <a:rPr lang="en-US" dirty="0">
                <a:solidFill>
                  <a:srgbClr val="FF40FF"/>
                </a:solidFill>
              </a:rPr>
              <a:t>, Solon; Cheung, Parra-Martinez, Rothstein, Shah, Wilson-Gerow</a:t>
            </a:r>
          </a:p>
        </p:txBody>
      </p:sp>
      <p:sp>
        <p:nvSpPr>
          <p:cNvPr id="51" name="Triangle 50">
            <a:extLst>
              <a:ext uri="{FF2B5EF4-FFF2-40B4-BE49-F238E27FC236}">
                <a16:creationId xmlns:a16="http://schemas.microsoft.com/office/drawing/2014/main" id="{722CD899-37A6-7E40-8E2F-FACCFB3EA88E}"/>
              </a:ext>
            </a:extLst>
          </p:cNvPr>
          <p:cNvSpPr/>
          <p:nvPr/>
        </p:nvSpPr>
        <p:spPr>
          <a:xfrm rot="5400000">
            <a:off x="695343" y="5861599"/>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3A5C92-D7FF-3A4C-8D6F-2DB04F6FAFEB}"/>
              </a:ext>
            </a:extLst>
          </p:cNvPr>
          <p:cNvSpPr txBox="1"/>
          <p:nvPr/>
        </p:nvSpPr>
        <p:spPr>
          <a:xfrm>
            <a:off x="7568680" y="666832"/>
            <a:ext cx="4734373" cy="369332"/>
          </a:xfrm>
          <a:prstGeom prst="rect">
            <a:avLst/>
          </a:prstGeom>
          <a:noFill/>
        </p:spPr>
        <p:txBody>
          <a:bodyPr wrap="none" rtlCol="0">
            <a:spAutoFit/>
          </a:bodyPr>
          <a:lstStyle/>
          <a:p>
            <a:r>
              <a:rPr lang="en-US" dirty="0">
                <a:solidFill>
                  <a:srgbClr val="FF40FF"/>
                </a:solidFill>
              </a:rPr>
              <a:t>building on Conde, </a:t>
            </a:r>
            <a:r>
              <a:rPr lang="en-US" dirty="0" err="1">
                <a:solidFill>
                  <a:srgbClr val="FF40FF"/>
                </a:solidFill>
              </a:rPr>
              <a:t>Marzzola</a:t>
            </a:r>
            <a:r>
              <a:rPr lang="en-US" dirty="0">
                <a:solidFill>
                  <a:srgbClr val="FF40FF"/>
                </a:solidFill>
              </a:rPr>
              <a:t>, </a:t>
            </a:r>
            <a:r>
              <a:rPr lang="en-US" sz="1800" dirty="0" err="1">
                <a:solidFill>
                  <a:srgbClr val="FF40FF"/>
                </a:solidFill>
                <a:effectLst/>
                <a:latin typeface="CMR10"/>
              </a:rPr>
              <a:t>Joung</a:t>
            </a:r>
            <a:r>
              <a:rPr lang="en-US" sz="1800" dirty="0">
                <a:solidFill>
                  <a:srgbClr val="FF40FF"/>
                </a:solidFill>
                <a:effectLst/>
                <a:latin typeface="CMR10"/>
              </a:rPr>
              <a:t> </a:t>
            </a:r>
            <a:r>
              <a:rPr lang="en-US" dirty="0">
                <a:solidFill>
                  <a:srgbClr val="FF40FF"/>
                </a:solidFill>
                <a:latin typeface="CMR10"/>
              </a:rPr>
              <a:t>, </a:t>
            </a:r>
            <a:r>
              <a:rPr lang="en-US" sz="1800" dirty="0">
                <a:solidFill>
                  <a:srgbClr val="FF40FF"/>
                </a:solidFill>
                <a:effectLst/>
                <a:latin typeface="CMR10"/>
              </a:rPr>
              <a:t>Mkrtchyan </a:t>
            </a:r>
            <a:endParaRPr lang="en-US" dirty="0">
              <a:solidFill>
                <a:srgbClr val="FF40FF"/>
              </a:solidFill>
              <a:effectLst/>
            </a:endParaRPr>
          </a:p>
        </p:txBody>
      </p:sp>
      <p:sp>
        <p:nvSpPr>
          <p:cNvPr id="43" name="TextBox 42">
            <a:extLst>
              <a:ext uri="{FF2B5EF4-FFF2-40B4-BE49-F238E27FC236}">
                <a16:creationId xmlns:a16="http://schemas.microsoft.com/office/drawing/2014/main" id="{7B48B9E2-94A8-AB44-9CAA-FFCA18B262A8}"/>
              </a:ext>
            </a:extLst>
          </p:cNvPr>
          <p:cNvSpPr txBox="1"/>
          <p:nvPr/>
        </p:nvSpPr>
        <p:spPr>
          <a:xfrm>
            <a:off x="840826" y="6278507"/>
            <a:ext cx="6725687" cy="430887"/>
          </a:xfrm>
          <a:prstGeom prst="rect">
            <a:avLst/>
          </a:prstGeom>
          <a:noFill/>
        </p:spPr>
        <p:txBody>
          <a:bodyPr wrap="none" rtlCol="0">
            <a:spAutoFit/>
          </a:bodyPr>
          <a:lstStyle/>
          <a:p>
            <a:r>
              <a:rPr lang="en-US" sz="2200" dirty="0">
                <a:solidFill>
                  <a:srgbClr val="0432FF"/>
                </a:solidFill>
              </a:rPr>
              <a:t>4d EFT for arbitrary-spin massive particles in classical limit</a:t>
            </a:r>
          </a:p>
        </p:txBody>
      </p:sp>
      <p:sp>
        <p:nvSpPr>
          <p:cNvPr id="48" name="TextBox 47">
            <a:extLst>
              <a:ext uri="{FF2B5EF4-FFF2-40B4-BE49-F238E27FC236}">
                <a16:creationId xmlns:a16="http://schemas.microsoft.com/office/drawing/2014/main" id="{0CAF88EE-551B-DA45-9D57-47E695B185EE}"/>
              </a:ext>
            </a:extLst>
          </p:cNvPr>
          <p:cNvSpPr txBox="1"/>
          <p:nvPr/>
        </p:nvSpPr>
        <p:spPr>
          <a:xfrm>
            <a:off x="7568680" y="6146225"/>
            <a:ext cx="4609403" cy="646331"/>
          </a:xfrm>
          <a:prstGeom prst="rect">
            <a:avLst/>
          </a:prstGeom>
          <a:noFill/>
        </p:spPr>
        <p:txBody>
          <a:bodyPr wrap="none" rtlCol="0">
            <a:spAutoFit/>
          </a:bodyPr>
          <a:lstStyle/>
          <a:p>
            <a:pPr algn="r"/>
            <a:r>
              <a:rPr lang="en-US" dirty="0">
                <a:solidFill>
                  <a:srgbClr val="FF40FF"/>
                </a:solidFill>
              </a:rPr>
              <a:t>Bern, Luna, RR, Shen, Zeng; + Teng; </a:t>
            </a:r>
          </a:p>
          <a:p>
            <a:pPr algn="r"/>
            <a:r>
              <a:rPr lang="en-US" dirty="0">
                <a:solidFill>
                  <a:srgbClr val="FF40FF"/>
                </a:solidFill>
              </a:rPr>
              <a:t>+ </a:t>
            </a:r>
            <a:r>
              <a:rPr lang="en-US" dirty="0" err="1">
                <a:solidFill>
                  <a:srgbClr val="FF40FF"/>
                </a:solidFill>
              </a:rPr>
              <a:t>Kosmopoulos</a:t>
            </a:r>
            <a:r>
              <a:rPr lang="en-US" dirty="0">
                <a:solidFill>
                  <a:srgbClr val="FF40FF"/>
                </a:solidFill>
              </a:rPr>
              <a:t>, </a:t>
            </a:r>
            <a:r>
              <a:rPr lang="en-US" dirty="0" err="1">
                <a:solidFill>
                  <a:srgbClr val="FF40FF"/>
                </a:solidFill>
              </a:rPr>
              <a:t>Scheopner</a:t>
            </a:r>
            <a:r>
              <a:rPr lang="en-US" dirty="0">
                <a:solidFill>
                  <a:srgbClr val="FF40FF"/>
                </a:solidFill>
              </a:rPr>
              <a:t>, Vines; + </a:t>
            </a:r>
            <a:r>
              <a:rPr lang="en-US" dirty="0" err="1">
                <a:solidFill>
                  <a:srgbClr val="FF40FF"/>
                </a:solidFill>
              </a:rPr>
              <a:t>Alaverdian</a:t>
            </a:r>
            <a:endParaRPr lang="en-US" dirty="0">
              <a:solidFill>
                <a:srgbClr val="FF40FF"/>
              </a:solidFill>
            </a:endParaRPr>
          </a:p>
        </p:txBody>
      </p:sp>
      <p:sp>
        <p:nvSpPr>
          <p:cNvPr id="52" name="Triangle 51">
            <a:extLst>
              <a:ext uri="{FF2B5EF4-FFF2-40B4-BE49-F238E27FC236}">
                <a16:creationId xmlns:a16="http://schemas.microsoft.com/office/drawing/2014/main" id="{2A831471-FDA3-8344-A14C-B128EB87B28D}"/>
              </a:ext>
            </a:extLst>
          </p:cNvPr>
          <p:cNvSpPr/>
          <p:nvPr/>
        </p:nvSpPr>
        <p:spPr>
          <a:xfrm rot="5400000">
            <a:off x="691791" y="6434864"/>
            <a:ext cx="52552" cy="1538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4B0D65-66B6-274D-89F6-15B158B67D7A}"/>
              </a:ext>
            </a:extLst>
          </p:cNvPr>
          <p:cNvPicPr>
            <a:picLocks noChangeAspect="1"/>
          </p:cNvPicPr>
          <p:nvPr/>
        </p:nvPicPr>
        <p:blipFill>
          <a:blip r:embed="rId3"/>
          <a:stretch>
            <a:fillRect/>
          </a:stretch>
        </p:blipFill>
        <p:spPr>
          <a:xfrm>
            <a:off x="8411457" y="1865415"/>
            <a:ext cx="850900" cy="596900"/>
          </a:xfrm>
          <a:prstGeom prst="rect">
            <a:avLst/>
          </a:prstGeom>
        </p:spPr>
      </p:pic>
      <p:pic>
        <p:nvPicPr>
          <p:cNvPr id="22" name="Picture 21">
            <a:extLst>
              <a:ext uri="{FF2B5EF4-FFF2-40B4-BE49-F238E27FC236}">
                <a16:creationId xmlns:a16="http://schemas.microsoft.com/office/drawing/2014/main" id="{1C74FE20-3548-C545-9A26-0E267EBDFDCB}"/>
              </a:ext>
            </a:extLst>
          </p:cNvPr>
          <p:cNvPicPr>
            <a:picLocks noChangeAspect="1"/>
          </p:cNvPicPr>
          <p:nvPr/>
        </p:nvPicPr>
        <p:blipFill>
          <a:blip r:embed="rId4"/>
          <a:stretch>
            <a:fillRect/>
          </a:stretch>
        </p:blipFill>
        <p:spPr>
          <a:xfrm>
            <a:off x="9001012" y="1047505"/>
            <a:ext cx="825500" cy="571500"/>
          </a:xfrm>
          <a:prstGeom prst="rect">
            <a:avLst/>
          </a:prstGeom>
        </p:spPr>
      </p:pic>
      <p:sp>
        <p:nvSpPr>
          <p:cNvPr id="2" name="TextBox 1">
            <a:extLst>
              <a:ext uri="{FF2B5EF4-FFF2-40B4-BE49-F238E27FC236}">
                <a16:creationId xmlns:a16="http://schemas.microsoft.com/office/drawing/2014/main" id="{79A61079-ECF0-304D-BB51-816635C0DD5F}"/>
              </a:ext>
            </a:extLst>
          </p:cNvPr>
          <p:cNvSpPr txBox="1"/>
          <p:nvPr/>
        </p:nvSpPr>
        <p:spPr>
          <a:xfrm>
            <a:off x="9239717" y="1968689"/>
            <a:ext cx="2952283" cy="369332"/>
          </a:xfrm>
          <a:prstGeom prst="rect">
            <a:avLst/>
          </a:prstGeom>
          <a:noFill/>
        </p:spPr>
        <p:txBody>
          <a:bodyPr wrap="none" rtlCol="0">
            <a:spAutoFit/>
          </a:bodyPr>
          <a:lstStyle/>
          <a:p>
            <a:r>
              <a:rPr lang="en-US" dirty="0" err="1">
                <a:solidFill>
                  <a:srgbClr val="FF40FF"/>
                </a:solidFill>
              </a:rPr>
              <a:t>Afkhami-Jeddi</a:t>
            </a:r>
            <a:r>
              <a:rPr lang="en-US" dirty="0">
                <a:solidFill>
                  <a:srgbClr val="FF40FF"/>
                </a:solidFill>
              </a:rPr>
              <a:t>, Kundu, </a:t>
            </a:r>
            <a:r>
              <a:rPr lang="en-US" dirty="0" err="1">
                <a:solidFill>
                  <a:srgbClr val="FF40FF"/>
                </a:solidFill>
              </a:rPr>
              <a:t>Tajdini</a:t>
            </a:r>
            <a:endParaRPr lang="en-US" dirty="0">
              <a:solidFill>
                <a:srgbClr val="FF40FF"/>
              </a:solidFill>
            </a:endParaRPr>
          </a:p>
        </p:txBody>
      </p:sp>
      <p:sp>
        <p:nvSpPr>
          <p:cNvPr id="7" name="TextBox 6">
            <a:extLst>
              <a:ext uri="{FF2B5EF4-FFF2-40B4-BE49-F238E27FC236}">
                <a16:creationId xmlns:a16="http://schemas.microsoft.com/office/drawing/2014/main" id="{24EB1B23-9181-634A-9023-D08E1B716665}"/>
              </a:ext>
            </a:extLst>
          </p:cNvPr>
          <p:cNvSpPr txBox="1"/>
          <p:nvPr/>
        </p:nvSpPr>
        <p:spPr>
          <a:xfrm>
            <a:off x="630779" y="1775751"/>
            <a:ext cx="8258158" cy="769441"/>
          </a:xfrm>
          <a:prstGeom prst="rect">
            <a:avLst/>
          </a:prstGeom>
          <a:noFill/>
        </p:spPr>
        <p:txBody>
          <a:bodyPr wrap="none" rtlCol="0">
            <a:spAutoFit/>
          </a:bodyPr>
          <a:lstStyle/>
          <a:p>
            <a:r>
              <a:rPr lang="en-US" sz="2200" dirty="0">
                <a:solidFill>
                  <a:srgbClr val="002060"/>
                </a:solidFill>
              </a:rPr>
              <a:t>- Non-minimal interaction of massive higher-spin particles with gravity </a:t>
            </a:r>
          </a:p>
          <a:p>
            <a:r>
              <a:rPr lang="en-US" sz="2200" dirty="0">
                <a:solidFill>
                  <a:srgbClr val="002060"/>
                </a:solidFill>
              </a:rPr>
              <a:t>   breaks causality</a:t>
            </a:r>
          </a:p>
        </p:txBody>
      </p:sp>
      <p:sp>
        <p:nvSpPr>
          <p:cNvPr id="9" name="TextBox 8">
            <a:extLst>
              <a:ext uri="{FF2B5EF4-FFF2-40B4-BE49-F238E27FC236}">
                <a16:creationId xmlns:a16="http://schemas.microsoft.com/office/drawing/2014/main" id="{ADEED119-DEA8-754E-9014-A2F14F05B3FF}"/>
              </a:ext>
            </a:extLst>
          </p:cNvPr>
          <p:cNvSpPr txBox="1"/>
          <p:nvPr/>
        </p:nvSpPr>
        <p:spPr>
          <a:xfrm>
            <a:off x="630779" y="973090"/>
            <a:ext cx="8649099" cy="430887"/>
          </a:xfrm>
          <a:prstGeom prst="rect">
            <a:avLst/>
          </a:prstGeom>
          <a:noFill/>
        </p:spPr>
        <p:txBody>
          <a:bodyPr wrap="none" rtlCol="0">
            <a:spAutoFit/>
          </a:bodyPr>
          <a:lstStyle/>
          <a:p>
            <a:r>
              <a:rPr lang="en-US" sz="2200" dirty="0">
                <a:solidFill>
                  <a:srgbClr val="002060"/>
                </a:solidFill>
              </a:rPr>
              <a:t>- Higher-curvature terms require infinitely many massive higher-spin fields</a:t>
            </a:r>
          </a:p>
        </p:txBody>
      </p:sp>
      <p:sp>
        <p:nvSpPr>
          <p:cNvPr id="4" name="TextBox 3">
            <a:extLst>
              <a:ext uri="{FF2B5EF4-FFF2-40B4-BE49-F238E27FC236}">
                <a16:creationId xmlns:a16="http://schemas.microsoft.com/office/drawing/2014/main" id="{EB111428-8F36-454C-82BB-ADDC7D4D7533}"/>
              </a:ext>
            </a:extLst>
          </p:cNvPr>
          <p:cNvSpPr txBox="1"/>
          <p:nvPr/>
        </p:nvSpPr>
        <p:spPr>
          <a:xfrm>
            <a:off x="192035" y="411573"/>
            <a:ext cx="5060424"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432FF"/>
                </a:solidFill>
              </a:rPr>
              <a:t>No-go arguments based on causality</a:t>
            </a:r>
          </a:p>
        </p:txBody>
      </p:sp>
      <p:sp>
        <p:nvSpPr>
          <p:cNvPr id="5" name="TextBox 4">
            <a:extLst>
              <a:ext uri="{FF2B5EF4-FFF2-40B4-BE49-F238E27FC236}">
                <a16:creationId xmlns:a16="http://schemas.microsoft.com/office/drawing/2014/main" id="{E005609F-E1C8-6943-A6CE-F4A728509883}"/>
              </a:ext>
            </a:extLst>
          </p:cNvPr>
          <p:cNvSpPr txBox="1"/>
          <p:nvPr/>
        </p:nvSpPr>
        <p:spPr>
          <a:xfrm>
            <a:off x="9869954" y="899016"/>
            <a:ext cx="2322046" cy="923330"/>
          </a:xfrm>
          <a:prstGeom prst="rect">
            <a:avLst/>
          </a:prstGeom>
          <a:noFill/>
        </p:spPr>
        <p:txBody>
          <a:bodyPr wrap="none" rtlCol="0">
            <a:spAutoFit/>
          </a:bodyPr>
          <a:lstStyle/>
          <a:p>
            <a:pPr algn="r"/>
            <a:r>
              <a:rPr lang="en-US" dirty="0" err="1">
                <a:solidFill>
                  <a:srgbClr val="FF40FF"/>
                </a:solidFill>
              </a:rPr>
              <a:t>Camanho</a:t>
            </a:r>
            <a:r>
              <a:rPr lang="en-US" dirty="0">
                <a:solidFill>
                  <a:srgbClr val="FF40FF"/>
                </a:solidFill>
              </a:rPr>
              <a:t>, Edelstein, </a:t>
            </a:r>
          </a:p>
          <a:p>
            <a:pPr algn="r"/>
            <a:r>
              <a:rPr lang="en-US" dirty="0">
                <a:solidFill>
                  <a:srgbClr val="FF40FF"/>
                </a:solidFill>
              </a:rPr>
              <a:t>Maldacena, </a:t>
            </a:r>
            <a:r>
              <a:rPr lang="en-US" dirty="0" err="1">
                <a:solidFill>
                  <a:srgbClr val="FF40FF"/>
                </a:solidFill>
              </a:rPr>
              <a:t>Zhiboedov</a:t>
            </a:r>
            <a:endParaRPr lang="en-US" dirty="0">
              <a:solidFill>
                <a:srgbClr val="FF40FF"/>
              </a:solidFill>
            </a:endParaRPr>
          </a:p>
          <a:p>
            <a:pPr algn="r"/>
            <a:endParaRPr lang="en-US" dirty="0">
              <a:solidFill>
                <a:srgbClr val="FF40FF"/>
              </a:solidFill>
            </a:endParaRPr>
          </a:p>
        </p:txBody>
      </p:sp>
      <p:sp>
        <p:nvSpPr>
          <p:cNvPr id="6" name="TextBox 5">
            <a:extLst>
              <a:ext uri="{FF2B5EF4-FFF2-40B4-BE49-F238E27FC236}">
                <a16:creationId xmlns:a16="http://schemas.microsoft.com/office/drawing/2014/main" id="{03D60166-ABEE-0840-8C42-FCDB79661F90}"/>
              </a:ext>
            </a:extLst>
          </p:cNvPr>
          <p:cNvSpPr txBox="1"/>
          <p:nvPr/>
        </p:nvSpPr>
        <p:spPr>
          <a:xfrm>
            <a:off x="2890521" y="1304588"/>
            <a:ext cx="5494196" cy="400110"/>
          </a:xfrm>
          <a:prstGeom prst="rect">
            <a:avLst/>
          </a:prstGeom>
          <a:noFill/>
        </p:spPr>
        <p:txBody>
          <a:bodyPr wrap="none" rtlCol="0">
            <a:spAutoFit/>
          </a:bodyPr>
          <a:lstStyle/>
          <a:p>
            <a:r>
              <a:rPr lang="en-US" sz="2000" dirty="0">
                <a:solidFill>
                  <a:srgbClr val="0070C0"/>
                </a:solidFill>
              </a:rPr>
              <a:t>(necessary interactions are graviton – graviton – </a:t>
            </a:r>
            <a:r>
              <a:rPr lang="en-US" sz="2000" i="1" dirty="0">
                <a:solidFill>
                  <a:srgbClr val="0070C0"/>
                </a:solidFill>
              </a:rPr>
              <a:t>S</a:t>
            </a:r>
            <a:r>
              <a:rPr lang="en-US" sz="2000" dirty="0">
                <a:solidFill>
                  <a:srgbClr val="0070C0"/>
                </a:solidFill>
              </a:rPr>
              <a:t> )</a:t>
            </a:r>
          </a:p>
        </p:txBody>
      </p:sp>
      <p:sp>
        <p:nvSpPr>
          <p:cNvPr id="18" name="TextBox 17">
            <a:extLst>
              <a:ext uri="{FF2B5EF4-FFF2-40B4-BE49-F238E27FC236}">
                <a16:creationId xmlns:a16="http://schemas.microsoft.com/office/drawing/2014/main" id="{79DD8DAF-C055-D348-9141-2E811AD77EBA}"/>
              </a:ext>
            </a:extLst>
          </p:cNvPr>
          <p:cNvSpPr txBox="1"/>
          <p:nvPr/>
        </p:nvSpPr>
        <p:spPr>
          <a:xfrm>
            <a:off x="2848611" y="2114305"/>
            <a:ext cx="4923912" cy="400110"/>
          </a:xfrm>
          <a:prstGeom prst="rect">
            <a:avLst/>
          </a:prstGeom>
          <a:noFill/>
        </p:spPr>
        <p:txBody>
          <a:bodyPr wrap="none" rtlCol="0">
            <a:spAutoFit/>
          </a:bodyPr>
          <a:lstStyle/>
          <a:p>
            <a:r>
              <a:rPr lang="en-US" sz="2000" dirty="0">
                <a:solidFill>
                  <a:srgbClr val="0070C0"/>
                </a:solidFill>
              </a:rPr>
              <a:t>(interactions considered are  graviton – </a:t>
            </a:r>
            <a:r>
              <a:rPr lang="en-US" sz="2000" i="1" dirty="0">
                <a:solidFill>
                  <a:srgbClr val="0070C0"/>
                </a:solidFill>
              </a:rPr>
              <a:t>S </a:t>
            </a:r>
            <a:r>
              <a:rPr lang="en-US" sz="2000" dirty="0">
                <a:solidFill>
                  <a:srgbClr val="0070C0"/>
                </a:solidFill>
              </a:rPr>
              <a:t>– </a:t>
            </a:r>
            <a:r>
              <a:rPr lang="en-US" sz="2000" i="1" dirty="0">
                <a:solidFill>
                  <a:srgbClr val="0070C0"/>
                </a:solidFill>
              </a:rPr>
              <a:t>S</a:t>
            </a:r>
            <a:r>
              <a:rPr lang="en-US" sz="2000" dirty="0">
                <a:solidFill>
                  <a:srgbClr val="0070C0"/>
                </a:solidFill>
              </a:rPr>
              <a:t> )</a:t>
            </a:r>
          </a:p>
        </p:txBody>
      </p:sp>
      <p:sp>
        <p:nvSpPr>
          <p:cNvPr id="23" name="TextBox 22">
            <a:extLst>
              <a:ext uri="{FF2B5EF4-FFF2-40B4-BE49-F238E27FC236}">
                <a16:creationId xmlns:a16="http://schemas.microsoft.com/office/drawing/2014/main" id="{21C09CD5-B654-2242-A89F-8240A28404B8}"/>
              </a:ext>
            </a:extLst>
          </p:cNvPr>
          <p:cNvSpPr txBox="1"/>
          <p:nvPr/>
        </p:nvSpPr>
        <p:spPr>
          <a:xfrm>
            <a:off x="451840" y="2736366"/>
            <a:ext cx="11481028" cy="461665"/>
          </a:xfrm>
          <a:prstGeom prst="rect">
            <a:avLst/>
          </a:prstGeom>
          <a:noFill/>
        </p:spPr>
        <p:txBody>
          <a:bodyPr wrap="none" rtlCol="0">
            <a:spAutoFit/>
          </a:bodyPr>
          <a:lstStyle/>
          <a:p>
            <a:r>
              <a:rPr lang="en-US" sz="2400" dirty="0">
                <a:solidFill>
                  <a:srgbClr val="7030A0"/>
                </a:solidFill>
              </a:rPr>
              <a:t>The argument:  </a:t>
            </a:r>
            <a:r>
              <a:rPr lang="en-US" sz="2400" dirty="0">
                <a:solidFill>
                  <a:srgbClr val="0432FF"/>
                </a:solidFill>
              </a:rPr>
              <a:t>causality        time delay due to propagation &amp; scattering should be positive</a:t>
            </a:r>
          </a:p>
        </p:txBody>
      </p:sp>
      <p:grpSp>
        <p:nvGrpSpPr>
          <p:cNvPr id="33" name="Group 32">
            <a:extLst>
              <a:ext uri="{FF2B5EF4-FFF2-40B4-BE49-F238E27FC236}">
                <a16:creationId xmlns:a16="http://schemas.microsoft.com/office/drawing/2014/main" id="{3DF9BFA2-4919-8A4F-AB28-C5F30EC128FC}"/>
              </a:ext>
            </a:extLst>
          </p:cNvPr>
          <p:cNvGrpSpPr/>
          <p:nvPr/>
        </p:nvGrpSpPr>
        <p:grpSpPr>
          <a:xfrm>
            <a:off x="2216436" y="3754657"/>
            <a:ext cx="6908634" cy="711200"/>
            <a:chOff x="1709807" y="3598859"/>
            <a:chExt cx="6908634" cy="711200"/>
          </a:xfrm>
        </p:grpSpPr>
        <p:pic>
          <p:nvPicPr>
            <p:cNvPr id="10" name="Picture 9">
              <a:extLst>
                <a:ext uri="{FF2B5EF4-FFF2-40B4-BE49-F238E27FC236}">
                  <a16:creationId xmlns:a16="http://schemas.microsoft.com/office/drawing/2014/main" id="{28A1985E-D216-1B4F-B74C-D619B7680D8A}"/>
                </a:ext>
              </a:extLst>
            </p:cNvPr>
            <p:cNvPicPr>
              <a:picLocks noChangeAspect="1"/>
            </p:cNvPicPr>
            <p:nvPr/>
          </p:nvPicPr>
          <p:blipFill>
            <a:blip r:embed="rId5"/>
            <a:stretch>
              <a:fillRect/>
            </a:stretch>
          </p:blipFill>
          <p:spPr>
            <a:xfrm>
              <a:off x="1709807" y="3761239"/>
              <a:ext cx="1993900" cy="266700"/>
            </a:xfrm>
            <a:prstGeom prst="rect">
              <a:avLst/>
            </a:prstGeom>
          </p:spPr>
        </p:pic>
        <p:pic>
          <p:nvPicPr>
            <p:cNvPr id="19" name="Picture 18">
              <a:extLst>
                <a:ext uri="{FF2B5EF4-FFF2-40B4-BE49-F238E27FC236}">
                  <a16:creationId xmlns:a16="http://schemas.microsoft.com/office/drawing/2014/main" id="{3E7B9560-4179-704A-9917-26188C188956}"/>
                </a:ext>
              </a:extLst>
            </p:cNvPr>
            <p:cNvPicPr>
              <a:picLocks noChangeAspect="1"/>
            </p:cNvPicPr>
            <p:nvPr/>
          </p:nvPicPr>
          <p:blipFill>
            <a:blip r:embed="rId6"/>
            <a:stretch>
              <a:fillRect/>
            </a:stretch>
          </p:blipFill>
          <p:spPr>
            <a:xfrm>
              <a:off x="4351241" y="3598859"/>
              <a:ext cx="4267200" cy="711200"/>
            </a:xfrm>
            <a:prstGeom prst="rect">
              <a:avLst/>
            </a:prstGeom>
          </p:spPr>
        </p:pic>
      </p:grpSp>
      <p:sp>
        <p:nvSpPr>
          <p:cNvPr id="35" name="TextBox 34">
            <a:extLst>
              <a:ext uri="{FF2B5EF4-FFF2-40B4-BE49-F238E27FC236}">
                <a16:creationId xmlns:a16="http://schemas.microsoft.com/office/drawing/2014/main" id="{C8EA4921-3ED8-B34F-8BAC-1E10EC105388}"/>
              </a:ext>
            </a:extLst>
          </p:cNvPr>
          <p:cNvSpPr txBox="1"/>
          <p:nvPr/>
        </p:nvSpPr>
        <p:spPr>
          <a:xfrm>
            <a:off x="206015" y="5130443"/>
            <a:ext cx="3343159"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432FF"/>
                </a:solidFill>
              </a:rPr>
              <a:t>(Possible) way around:</a:t>
            </a:r>
            <a:endParaRPr lang="en-US" sz="2400" dirty="0">
              <a:solidFill>
                <a:srgbClr val="7030A0"/>
              </a:solidFill>
            </a:endParaRPr>
          </a:p>
        </p:txBody>
      </p:sp>
      <p:sp>
        <p:nvSpPr>
          <p:cNvPr id="16" name="TextBox 15">
            <a:extLst>
              <a:ext uri="{FF2B5EF4-FFF2-40B4-BE49-F238E27FC236}">
                <a16:creationId xmlns:a16="http://schemas.microsoft.com/office/drawing/2014/main" id="{E462BC0C-8B41-CE4A-B5C9-FBCF064EC291}"/>
              </a:ext>
            </a:extLst>
          </p:cNvPr>
          <p:cNvSpPr txBox="1"/>
          <p:nvPr/>
        </p:nvSpPr>
        <p:spPr>
          <a:xfrm>
            <a:off x="3675597" y="5579290"/>
            <a:ext cx="5428281" cy="461665"/>
          </a:xfrm>
          <a:prstGeom prst="rect">
            <a:avLst/>
          </a:prstGeom>
          <a:noFill/>
        </p:spPr>
        <p:txBody>
          <a:bodyPr wrap="none" rtlCol="0">
            <a:spAutoFit/>
          </a:bodyPr>
          <a:lstStyle/>
          <a:p>
            <a:r>
              <a:rPr lang="en-US" sz="2400" dirty="0">
                <a:solidFill>
                  <a:srgbClr val="008F01"/>
                </a:solidFill>
              </a:rPr>
              <a:t>- One state dominates in the classical limit</a:t>
            </a:r>
          </a:p>
        </p:txBody>
      </p:sp>
      <p:sp>
        <p:nvSpPr>
          <p:cNvPr id="32" name="TextBox 31">
            <a:extLst>
              <a:ext uri="{FF2B5EF4-FFF2-40B4-BE49-F238E27FC236}">
                <a16:creationId xmlns:a16="http://schemas.microsoft.com/office/drawing/2014/main" id="{5CC29955-3E01-164D-80CB-BE51E70C819A}"/>
              </a:ext>
            </a:extLst>
          </p:cNvPr>
          <p:cNvSpPr txBox="1"/>
          <p:nvPr/>
        </p:nvSpPr>
        <p:spPr>
          <a:xfrm>
            <a:off x="3675597" y="5138771"/>
            <a:ext cx="7395743" cy="461665"/>
          </a:xfrm>
          <a:prstGeom prst="rect">
            <a:avLst/>
          </a:prstGeom>
          <a:noFill/>
        </p:spPr>
        <p:txBody>
          <a:bodyPr wrap="none" rtlCol="0">
            <a:spAutoFit/>
          </a:bodyPr>
          <a:lstStyle/>
          <a:p>
            <a:r>
              <a:rPr lang="en-US" sz="2400" dirty="0">
                <a:solidFill>
                  <a:srgbClr val="4E8F00"/>
                </a:solidFill>
              </a:rPr>
              <a:t>- Relax term by term positivity/impact parameter is large </a:t>
            </a:r>
          </a:p>
        </p:txBody>
      </p:sp>
      <p:grpSp>
        <p:nvGrpSpPr>
          <p:cNvPr id="20" name="Group 19">
            <a:extLst>
              <a:ext uri="{FF2B5EF4-FFF2-40B4-BE49-F238E27FC236}">
                <a16:creationId xmlns:a16="http://schemas.microsoft.com/office/drawing/2014/main" id="{D32A3619-FEC5-B147-9CC1-D2CD0BE878FA}"/>
              </a:ext>
            </a:extLst>
          </p:cNvPr>
          <p:cNvGrpSpPr/>
          <p:nvPr/>
        </p:nvGrpSpPr>
        <p:grpSpPr>
          <a:xfrm>
            <a:off x="403279" y="4526616"/>
            <a:ext cx="11508087" cy="430887"/>
            <a:chOff x="835767" y="4786109"/>
            <a:chExt cx="11508087" cy="430887"/>
          </a:xfrm>
        </p:grpSpPr>
        <p:grpSp>
          <p:nvGrpSpPr>
            <p:cNvPr id="30" name="Group 29">
              <a:extLst>
                <a:ext uri="{FF2B5EF4-FFF2-40B4-BE49-F238E27FC236}">
                  <a16:creationId xmlns:a16="http://schemas.microsoft.com/office/drawing/2014/main" id="{E7607B8B-F6FC-C949-B67D-334659A6C1C2}"/>
                </a:ext>
              </a:extLst>
            </p:cNvPr>
            <p:cNvGrpSpPr/>
            <p:nvPr/>
          </p:nvGrpSpPr>
          <p:grpSpPr>
            <a:xfrm>
              <a:off x="835767" y="4786109"/>
              <a:ext cx="11508087" cy="430887"/>
              <a:chOff x="977053" y="4617872"/>
              <a:chExt cx="11508087" cy="430887"/>
            </a:xfrm>
          </p:grpSpPr>
          <p:sp>
            <p:nvSpPr>
              <p:cNvPr id="28" name="TextBox 27">
                <a:extLst>
                  <a:ext uri="{FF2B5EF4-FFF2-40B4-BE49-F238E27FC236}">
                    <a16:creationId xmlns:a16="http://schemas.microsoft.com/office/drawing/2014/main" id="{C14019F7-F62D-EF4A-B9A9-38F8234510C1}"/>
                  </a:ext>
                </a:extLst>
              </p:cNvPr>
              <p:cNvSpPr txBox="1"/>
              <p:nvPr/>
            </p:nvSpPr>
            <p:spPr>
              <a:xfrm>
                <a:off x="977053" y="4617872"/>
                <a:ext cx="11508087" cy="430887"/>
              </a:xfrm>
              <a:prstGeom prst="rect">
                <a:avLst/>
              </a:prstGeom>
              <a:noFill/>
            </p:spPr>
            <p:txBody>
              <a:bodyPr wrap="none" rtlCol="0">
                <a:spAutoFit/>
              </a:bodyPr>
              <a:lstStyle/>
              <a:p>
                <a:r>
                  <a:rPr lang="en-US" sz="2200" dirty="0">
                    <a:solidFill>
                      <a:srgbClr val="800002"/>
                    </a:solidFill>
                  </a:rPr>
                  <a:t>Positivity </a:t>
                </a:r>
                <a:r>
                  <a:rPr lang="en-US" sz="2200" i="1" dirty="0">
                    <a:solidFill>
                      <a:srgbClr val="FF0000"/>
                    </a:solidFill>
                  </a:rPr>
                  <a:t>order by order in</a:t>
                </a:r>
                <a:r>
                  <a:rPr lang="en-US" sz="2200" dirty="0">
                    <a:solidFill>
                      <a:srgbClr val="FF0000"/>
                    </a:solidFill>
                  </a:rPr>
                  <a:t>    </a:t>
                </a:r>
                <a:r>
                  <a:rPr lang="en-US" sz="2200" dirty="0">
                    <a:solidFill>
                      <a:srgbClr val="800002"/>
                    </a:solidFill>
                  </a:rPr>
                  <a:t>and for </a:t>
                </a:r>
                <a:r>
                  <a:rPr lang="en-US" sz="2200" i="1" dirty="0">
                    <a:solidFill>
                      <a:srgbClr val="FF0000"/>
                    </a:solidFill>
                  </a:rPr>
                  <a:t>all polarization tensors</a:t>
                </a:r>
                <a:r>
                  <a:rPr lang="en-US" sz="2200" dirty="0">
                    <a:solidFill>
                      <a:srgbClr val="FF0000"/>
                    </a:solidFill>
                  </a:rPr>
                  <a:t>   </a:t>
                </a:r>
                <a:r>
                  <a:rPr lang="en-US" sz="2200" dirty="0">
                    <a:solidFill>
                      <a:srgbClr val="800002"/>
                    </a:solidFill>
                  </a:rPr>
                  <a:t>           all nonminimal couplings vanish </a:t>
                </a:r>
              </a:p>
            </p:txBody>
          </p:sp>
          <p:pic>
            <p:nvPicPr>
              <p:cNvPr id="26" name="Picture 25">
                <a:extLst>
                  <a:ext uri="{FF2B5EF4-FFF2-40B4-BE49-F238E27FC236}">
                    <a16:creationId xmlns:a16="http://schemas.microsoft.com/office/drawing/2014/main" id="{8F8E626A-BD2D-DD49-8997-9A90FB7E1591}"/>
                  </a:ext>
                </a:extLst>
              </p:cNvPr>
              <p:cNvPicPr>
                <a:picLocks noChangeAspect="1"/>
              </p:cNvPicPr>
              <p:nvPr/>
            </p:nvPicPr>
            <p:blipFill>
              <a:blip r:embed="rId7"/>
              <a:stretch>
                <a:fillRect/>
              </a:stretch>
            </p:blipFill>
            <p:spPr>
              <a:xfrm>
                <a:off x="8016574" y="4761470"/>
                <a:ext cx="393700" cy="152400"/>
              </a:xfrm>
              <a:prstGeom prst="rect">
                <a:avLst/>
              </a:prstGeom>
            </p:spPr>
          </p:pic>
        </p:grpSp>
        <p:pic>
          <p:nvPicPr>
            <p:cNvPr id="3" name="Picture 2">
              <a:extLst>
                <a:ext uri="{FF2B5EF4-FFF2-40B4-BE49-F238E27FC236}">
                  <a16:creationId xmlns:a16="http://schemas.microsoft.com/office/drawing/2014/main" id="{5DCADF64-3461-3F4C-B4F3-1B87A6A2C7E7}"/>
                </a:ext>
              </a:extLst>
            </p:cNvPr>
            <p:cNvPicPr>
              <a:picLocks noChangeAspect="1"/>
            </p:cNvPicPr>
            <p:nvPr/>
          </p:nvPicPr>
          <p:blipFill>
            <a:blip r:embed="rId8"/>
            <a:stretch>
              <a:fillRect/>
            </a:stretch>
          </p:blipFill>
          <p:spPr>
            <a:xfrm>
              <a:off x="7654587" y="4946007"/>
              <a:ext cx="125730" cy="139700"/>
            </a:xfrm>
            <a:prstGeom prst="rect">
              <a:avLst/>
            </a:prstGeom>
          </p:spPr>
        </p:pic>
        <p:pic>
          <p:nvPicPr>
            <p:cNvPr id="17" name="Picture 16">
              <a:extLst>
                <a:ext uri="{FF2B5EF4-FFF2-40B4-BE49-F238E27FC236}">
                  <a16:creationId xmlns:a16="http://schemas.microsoft.com/office/drawing/2014/main" id="{CC7996C0-958E-8040-92B5-413924E2AE59}"/>
                </a:ext>
              </a:extLst>
            </p:cNvPr>
            <p:cNvPicPr>
              <a:picLocks noChangeAspect="1"/>
            </p:cNvPicPr>
            <p:nvPr/>
          </p:nvPicPr>
          <p:blipFill>
            <a:blip r:embed="rId9"/>
            <a:stretch>
              <a:fillRect/>
            </a:stretch>
          </p:blipFill>
          <p:spPr>
            <a:xfrm>
              <a:off x="3971102" y="4878564"/>
              <a:ext cx="125730" cy="237490"/>
            </a:xfrm>
            <a:prstGeom prst="rect">
              <a:avLst/>
            </a:prstGeom>
          </p:spPr>
        </p:pic>
      </p:grpSp>
      <p:sp>
        <p:nvSpPr>
          <p:cNvPr id="24" name="TextBox 23">
            <a:extLst>
              <a:ext uri="{FF2B5EF4-FFF2-40B4-BE49-F238E27FC236}">
                <a16:creationId xmlns:a16="http://schemas.microsoft.com/office/drawing/2014/main" id="{375E12DA-9783-5548-98FA-E2A449497299}"/>
              </a:ext>
            </a:extLst>
          </p:cNvPr>
          <p:cNvSpPr txBox="1"/>
          <p:nvPr/>
        </p:nvSpPr>
        <p:spPr>
          <a:xfrm>
            <a:off x="1294850" y="3239193"/>
            <a:ext cx="3778470" cy="430887"/>
          </a:xfrm>
          <a:prstGeom prst="rect">
            <a:avLst/>
          </a:prstGeom>
          <a:noFill/>
        </p:spPr>
        <p:txBody>
          <a:bodyPr wrap="none" rtlCol="0">
            <a:spAutoFit/>
          </a:bodyPr>
          <a:lstStyle/>
          <a:p>
            <a:r>
              <a:rPr lang="en-US" sz="2200" dirty="0">
                <a:solidFill>
                  <a:srgbClr val="002060"/>
                </a:solidFill>
              </a:rPr>
              <a:t>related to </a:t>
            </a:r>
            <a:r>
              <a:rPr lang="en-US" sz="2200" dirty="0" err="1">
                <a:solidFill>
                  <a:srgbClr val="002060"/>
                </a:solidFill>
              </a:rPr>
              <a:t>eikonal</a:t>
            </a:r>
            <a:r>
              <a:rPr lang="en-US" sz="2200" dirty="0">
                <a:solidFill>
                  <a:srgbClr val="002060"/>
                </a:solidFill>
              </a:rPr>
              <a:t>/radial action:</a:t>
            </a:r>
          </a:p>
        </p:txBody>
      </p:sp>
      <p:pic>
        <p:nvPicPr>
          <p:cNvPr id="31" name="Picture 30">
            <a:extLst>
              <a:ext uri="{FF2B5EF4-FFF2-40B4-BE49-F238E27FC236}">
                <a16:creationId xmlns:a16="http://schemas.microsoft.com/office/drawing/2014/main" id="{B974DFBC-867C-9E4B-9C46-8666F924E152}"/>
              </a:ext>
            </a:extLst>
          </p:cNvPr>
          <p:cNvPicPr>
            <a:picLocks noChangeAspect="1"/>
          </p:cNvPicPr>
          <p:nvPr/>
        </p:nvPicPr>
        <p:blipFill>
          <a:blip r:embed="rId10"/>
          <a:stretch>
            <a:fillRect/>
          </a:stretch>
        </p:blipFill>
        <p:spPr>
          <a:xfrm>
            <a:off x="5098484" y="3293335"/>
            <a:ext cx="1473200" cy="266700"/>
          </a:xfrm>
          <a:prstGeom prst="rect">
            <a:avLst/>
          </a:prstGeom>
        </p:spPr>
      </p:pic>
      <p:pic>
        <p:nvPicPr>
          <p:cNvPr id="40" name="Picture 39">
            <a:extLst>
              <a:ext uri="{FF2B5EF4-FFF2-40B4-BE49-F238E27FC236}">
                <a16:creationId xmlns:a16="http://schemas.microsoft.com/office/drawing/2014/main" id="{4DCECD52-7317-A646-9AD8-34258D4AE232}"/>
              </a:ext>
            </a:extLst>
          </p:cNvPr>
          <p:cNvPicPr>
            <a:picLocks noChangeAspect="1"/>
          </p:cNvPicPr>
          <p:nvPr/>
        </p:nvPicPr>
        <p:blipFill>
          <a:blip r:embed="rId11"/>
          <a:stretch>
            <a:fillRect/>
          </a:stretch>
        </p:blipFill>
        <p:spPr>
          <a:xfrm>
            <a:off x="1013743" y="3368712"/>
            <a:ext cx="292100" cy="190500"/>
          </a:xfrm>
          <a:prstGeom prst="rect">
            <a:avLst/>
          </a:prstGeom>
        </p:spPr>
      </p:pic>
      <p:sp>
        <p:nvSpPr>
          <p:cNvPr id="8" name="Triangle 7">
            <a:extLst>
              <a:ext uri="{FF2B5EF4-FFF2-40B4-BE49-F238E27FC236}">
                <a16:creationId xmlns:a16="http://schemas.microsoft.com/office/drawing/2014/main" id="{5F0494A4-72FD-9B4D-A2EA-BD9E587B5270}"/>
              </a:ext>
            </a:extLst>
          </p:cNvPr>
          <p:cNvSpPr/>
          <p:nvPr/>
        </p:nvSpPr>
        <p:spPr>
          <a:xfrm rot="5400000">
            <a:off x="3769270" y="2831983"/>
            <a:ext cx="123567" cy="296562"/>
          </a:xfrm>
          <a:prstGeom prst="triangl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DC3036-0F59-8543-BAE6-F6ADC0A209F7}"/>
              </a:ext>
            </a:extLst>
          </p:cNvPr>
          <p:cNvPicPr>
            <a:picLocks noChangeAspect="1"/>
          </p:cNvPicPr>
          <p:nvPr/>
        </p:nvPicPr>
        <p:blipFill>
          <a:blip r:embed="rId12"/>
          <a:stretch>
            <a:fillRect/>
          </a:stretch>
        </p:blipFill>
        <p:spPr>
          <a:xfrm>
            <a:off x="6950247" y="3348455"/>
            <a:ext cx="3429000" cy="266700"/>
          </a:xfrm>
          <a:prstGeom prst="rect">
            <a:avLst/>
          </a:prstGeom>
        </p:spPr>
      </p:pic>
      <p:sp>
        <p:nvSpPr>
          <p:cNvPr id="34" name="TextBox 33">
            <a:extLst>
              <a:ext uri="{FF2B5EF4-FFF2-40B4-BE49-F238E27FC236}">
                <a16:creationId xmlns:a16="http://schemas.microsoft.com/office/drawing/2014/main" id="{3B2F5450-1E1C-FC4F-A595-BFAB3207D41E}"/>
              </a:ext>
            </a:extLst>
          </p:cNvPr>
          <p:cNvSpPr txBox="1"/>
          <p:nvPr/>
        </p:nvSpPr>
        <p:spPr>
          <a:xfrm>
            <a:off x="1142263" y="6198975"/>
            <a:ext cx="10476009" cy="461665"/>
          </a:xfrm>
          <a:prstGeom prst="rect">
            <a:avLst/>
          </a:prstGeom>
          <a:noFill/>
        </p:spPr>
        <p:txBody>
          <a:bodyPr wrap="none" rtlCol="0">
            <a:spAutoFit/>
          </a:bodyPr>
          <a:lstStyle/>
          <a:p>
            <a:r>
              <a:rPr lang="en-US" sz="2400" dirty="0">
                <a:solidFill>
                  <a:srgbClr val="FF0000"/>
                </a:solidFill>
              </a:rPr>
              <a:t>Long distance/low energy scattering should be consistent (i.e. is classically causal)  </a:t>
            </a:r>
          </a:p>
        </p:txBody>
      </p:sp>
      <p:sp>
        <p:nvSpPr>
          <p:cNvPr id="36" name="Triangle 35">
            <a:extLst>
              <a:ext uri="{FF2B5EF4-FFF2-40B4-BE49-F238E27FC236}">
                <a16:creationId xmlns:a16="http://schemas.microsoft.com/office/drawing/2014/main" id="{620875BA-A07E-F94C-A804-746DDCF45162}"/>
              </a:ext>
            </a:extLst>
          </p:cNvPr>
          <p:cNvSpPr/>
          <p:nvPr/>
        </p:nvSpPr>
        <p:spPr>
          <a:xfrm rot="5400000">
            <a:off x="830978" y="6332146"/>
            <a:ext cx="91440" cy="22092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FC01-0291-3D4B-9502-98F6414E3E7F}"/>
              </a:ext>
            </a:extLst>
          </p:cNvPr>
          <p:cNvSpPr txBox="1"/>
          <p:nvPr/>
        </p:nvSpPr>
        <p:spPr>
          <a:xfrm>
            <a:off x="171450" y="335799"/>
            <a:ext cx="6309997" cy="461665"/>
          </a:xfrm>
          <a:prstGeom prst="rect">
            <a:avLst/>
          </a:prstGeom>
          <a:noFill/>
        </p:spPr>
        <p:txBody>
          <a:bodyPr wrap="none" rtlCol="0">
            <a:spAutoFit/>
          </a:bodyPr>
          <a:lstStyle/>
          <a:p>
            <a:r>
              <a:rPr lang="en-US" sz="2400" dirty="0">
                <a:solidFill>
                  <a:srgbClr val="FF0000"/>
                </a:solidFill>
              </a:rPr>
              <a:t>One higher-spin field or many higher-spin fields? </a:t>
            </a:r>
          </a:p>
        </p:txBody>
      </p:sp>
      <p:sp>
        <p:nvSpPr>
          <p:cNvPr id="6" name="TextBox 5">
            <a:extLst>
              <a:ext uri="{FF2B5EF4-FFF2-40B4-BE49-F238E27FC236}">
                <a16:creationId xmlns:a16="http://schemas.microsoft.com/office/drawing/2014/main" id="{3ACABE8D-366E-C443-8A67-AD8C4150B595}"/>
              </a:ext>
            </a:extLst>
          </p:cNvPr>
          <p:cNvSpPr txBox="1"/>
          <p:nvPr/>
        </p:nvSpPr>
        <p:spPr>
          <a:xfrm>
            <a:off x="161925" y="863575"/>
            <a:ext cx="2101281" cy="461665"/>
          </a:xfrm>
          <a:prstGeom prst="rect">
            <a:avLst/>
          </a:prstGeom>
          <a:noFill/>
        </p:spPr>
        <p:txBody>
          <a:bodyPr wrap="none" rtlCol="0">
            <a:spAutoFit/>
          </a:bodyPr>
          <a:lstStyle/>
          <a:p>
            <a:r>
              <a:rPr lang="en-US" sz="2400" dirty="0">
                <a:solidFill>
                  <a:srgbClr val="1600FF"/>
                </a:solidFill>
              </a:rPr>
              <a:t>The physics bit:</a:t>
            </a:r>
          </a:p>
        </p:txBody>
      </p:sp>
      <p:sp>
        <p:nvSpPr>
          <p:cNvPr id="8" name="TextBox 7">
            <a:extLst>
              <a:ext uri="{FF2B5EF4-FFF2-40B4-BE49-F238E27FC236}">
                <a16:creationId xmlns:a16="http://schemas.microsoft.com/office/drawing/2014/main" id="{569624D2-4036-F942-86B8-C1DAF9648438}"/>
              </a:ext>
            </a:extLst>
          </p:cNvPr>
          <p:cNvSpPr txBox="1"/>
          <p:nvPr/>
        </p:nvSpPr>
        <p:spPr>
          <a:xfrm>
            <a:off x="2056625" y="884614"/>
            <a:ext cx="8441029" cy="430887"/>
          </a:xfrm>
          <a:prstGeom prst="rect">
            <a:avLst/>
          </a:prstGeom>
          <a:noFill/>
        </p:spPr>
        <p:txBody>
          <a:bodyPr wrap="none" rtlCol="0">
            <a:spAutoFit/>
          </a:bodyPr>
          <a:lstStyle/>
          <a:p>
            <a:r>
              <a:rPr lang="en-US" sz="2200" dirty="0">
                <a:solidFill>
                  <a:srgbClr val="002060"/>
                </a:solidFill>
              </a:rPr>
              <a:t>  Rotational invariance implies conservation of total angular momentum</a:t>
            </a:r>
          </a:p>
        </p:txBody>
      </p:sp>
      <p:sp>
        <p:nvSpPr>
          <p:cNvPr id="10" name="TextBox 9">
            <a:extLst>
              <a:ext uri="{FF2B5EF4-FFF2-40B4-BE49-F238E27FC236}">
                <a16:creationId xmlns:a16="http://schemas.microsoft.com/office/drawing/2014/main" id="{A5ECE64F-7663-8946-A96D-CEF6BA28CD34}"/>
              </a:ext>
            </a:extLst>
          </p:cNvPr>
          <p:cNvSpPr txBox="1"/>
          <p:nvPr/>
        </p:nvSpPr>
        <p:spPr>
          <a:xfrm>
            <a:off x="476250" y="1874755"/>
            <a:ext cx="7601953" cy="430887"/>
          </a:xfrm>
          <a:prstGeom prst="rect">
            <a:avLst/>
          </a:prstGeom>
          <a:noFill/>
        </p:spPr>
        <p:txBody>
          <a:bodyPr wrap="none" rtlCol="0">
            <a:spAutoFit/>
          </a:bodyPr>
          <a:lstStyle/>
          <a:p>
            <a:r>
              <a:rPr lang="en-US" sz="2200" dirty="0">
                <a:solidFill>
                  <a:srgbClr val="002060"/>
                </a:solidFill>
              </a:rPr>
              <a:t>Physically, dynamical (conservative)                      is not forbidden; </a:t>
            </a:r>
          </a:p>
        </p:txBody>
      </p:sp>
      <p:pic>
        <p:nvPicPr>
          <p:cNvPr id="11" name="Picture 10">
            <a:extLst>
              <a:ext uri="{FF2B5EF4-FFF2-40B4-BE49-F238E27FC236}">
                <a16:creationId xmlns:a16="http://schemas.microsoft.com/office/drawing/2014/main" id="{549581DA-8BC5-8F4B-8595-7B039BCF34AD}"/>
              </a:ext>
            </a:extLst>
          </p:cNvPr>
          <p:cNvPicPr>
            <a:picLocks noChangeAspect="1"/>
          </p:cNvPicPr>
          <p:nvPr/>
        </p:nvPicPr>
        <p:blipFill>
          <a:blip r:embed="rId3"/>
          <a:stretch>
            <a:fillRect/>
          </a:stretch>
        </p:blipFill>
        <p:spPr>
          <a:xfrm>
            <a:off x="3870325" y="1464149"/>
            <a:ext cx="2908300" cy="254000"/>
          </a:xfrm>
          <a:prstGeom prst="rect">
            <a:avLst/>
          </a:prstGeom>
        </p:spPr>
      </p:pic>
      <p:sp>
        <p:nvSpPr>
          <p:cNvPr id="12" name="TextBox 11">
            <a:extLst>
              <a:ext uri="{FF2B5EF4-FFF2-40B4-BE49-F238E27FC236}">
                <a16:creationId xmlns:a16="http://schemas.microsoft.com/office/drawing/2014/main" id="{9D2CD7E1-DA03-B64A-A745-D92FF759D173}"/>
              </a:ext>
            </a:extLst>
          </p:cNvPr>
          <p:cNvSpPr txBox="1"/>
          <p:nvPr/>
        </p:nvSpPr>
        <p:spPr>
          <a:xfrm>
            <a:off x="7874601" y="1882090"/>
            <a:ext cx="2976008" cy="430887"/>
          </a:xfrm>
          <a:prstGeom prst="rect">
            <a:avLst/>
          </a:prstGeom>
          <a:noFill/>
        </p:spPr>
        <p:txBody>
          <a:bodyPr wrap="none" rtlCol="0">
            <a:spAutoFit/>
          </a:bodyPr>
          <a:lstStyle/>
          <a:p>
            <a:r>
              <a:rPr lang="en-US" sz="2200" dirty="0">
                <a:solidFill>
                  <a:srgbClr val="0432FF"/>
                </a:solidFill>
              </a:rPr>
              <a:t>Should it happen? How?</a:t>
            </a:r>
          </a:p>
        </p:txBody>
      </p:sp>
      <p:pic>
        <p:nvPicPr>
          <p:cNvPr id="35" name="Picture 34">
            <a:extLst>
              <a:ext uri="{FF2B5EF4-FFF2-40B4-BE49-F238E27FC236}">
                <a16:creationId xmlns:a16="http://schemas.microsoft.com/office/drawing/2014/main" id="{2470A0C4-9234-F64F-A97B-B28847FAD658}"/>
              </a:ext>
            </a:extLst>
          </p:cNvPr>
          <p:cNvPicPr>
            <a:picLocks noChangeAspect="1"/>
          </p:cNvPicPr>
          <p:nvPr/>
        </p:nvPicPr>
        <p:blipFill>
          <a:blip r:embed="rId4"/>
          <a:stretch>
            <a:fillRect/>
          </a:stretch>
        </p:blipFill>
        <p:spPr>
          <a:xfrm>
            <a:off x="2544548" y="3397512"/>
            <a:ext cx="1765300" cy="279400"/>
          </a:xfrm>
          <a:prstGeom prst="rect">
            <a:avLst/>
          </a:prstGeom>
        </p:spPr>
      </p:pic>
      <p:pic>
        <p:nvPicPr>
          <p:cNvPr id="36" name="Picture 35">
            <a:extLst>
              <a:ext uri="{FF2B5EF4-FFF2-40B4-BE49-F238E27FC236}">
                <a16:creationId xmlns:a16="http://schemas.microsoft.com/office/drawing/2014/main" id="{3FD1243B-7B91-4B40-9318-670E24EE1AD7}"/>
              </a:ext>
            </a:extLst>
          </p:cNvPr>
          <p:cNvPicPr>
            <a:picLocks noChangeAspect="1"/>
          </p:cNvPicPr>
          <p:nvPr/>
        </p:nvPicPr>
        <p:blipFill>
          <a:blip r:embed="rId5"/>
          <a:stretch>
            <a:fillRect/>
          </a:stretch>
        </p:blipFill>
        <p:spPr>
          <a:xfrm>
            <a:off x="7656298" y="3273961"/>
            <a:ext cx="1524000" cy="571500"/>
          </a:xfrm>
          <a:prstGeom prst="rect">
            <a:avLst/>
          </a:prstGeom>
        </p:spPr>
      </p:pic>
      <p:pic>
        <p:nvPicPr>
          <p:cNvPr id="37" name="Picture 36">
            <a:extLst>
              <a:ext uri="{FF2B5EF4-FFF2-40B4-BE49-F238E27FC236}">
                <a16:creationId xmlns:a16="http://schemas.microsoft.com/office/drawing/2014/main" id="{F24DE595-18BF-E24D-9EDE-386C3C569F51}"/>
              </a:ext>
            </a:extLst>
          </p:cNvPr>
          <p:cNvPicPr>
            <a:picLocks noChangeAspect="1"/>
          </p:cNvPicPr>
          <p:nvPr/>
        </p:nvPicPr>
        <p:blipFill>
          <a:blip r:embed="rId6"/>
          <a:stretch>
            <a:fillRect/>
          </a:stretch>
        </p:blipFill>
        <p:spPr>
          <a:xfrm>
            <a:off x="3081895" y="4356414"/>
            <a:ext cx="4406900" cy="647700"/>
          </a:xfrm>
          <a:prstGeom prst="rect">
            <a:avLst/>
          </a:prstGeom>
        </p:spPr>
      </p:pic>
      <p:sp>
        <p:nvSpPr>
          <p:cNvPr id="38" name="TextBox 37">
            <a:extLst>
              <a:ext uri="{FF2B5EF4-FFF2-40B4-BE49-F238E27FC236}">
                <a16:creationId xmlns:a16="http://schemas.microsoft.com/office/drawing/2014/main" id="{58DC3995-4037-5A4F-8F37-846B1A6112EB}"/>
              </a:ext>
            </a:extLst>
          </p:cNvPr>
          <p:cNvSpPr txBox="1"/>
          <p:nvPr/>
        </p:nvSpPr>
        <p:spPr>
          <a:xfrm>
            <a:off x="476250" y="2701071"/>
            <a:ext cx="8305928" cy="430887"/>
          </a:xfrm>
          <a:prstGeom prst="rect">
            <a:avLst/>
          </a:prstGeom>
          <a:noFill/>
        </p:spPr>
        <p:txBody>
          <a:bodyPr wrap="none" rtlCol="0">
            <a:spAutoFit/>
          </a:bodyPr>
          <a:lstStyle/>
          <a:p>
            <a:r>
              <a:rPr lang="en-US" sz="2200" dirty="0">
                <a:solidFill>
                  <a:srgbClr val="7030A0"/>
                </a:solidFill>
              </a:rPr>
              <a:t>Consider a Hamiltonian that depends only on the rest-frame spin vector</a:t>
            </a:r>
          </a:p>
        </p:txBody>
      </p:sp>
      <p:cxnSp>
        <p:nvCxnSpPr>
          <p:cNvPr id="39" name="Straight Arrow Connector 38">
            <a:extLst>
              <a:ext uri="{FF2B5EF4-FFF2-40B4-BE49-F238E27FC236}">
                <a16:creationId xmlns:a16="http://schemas.microsoft.com/office/drawing/2014/main" id="{DBCBA878-E5AF-514D-A421-AADF2F081BCE}"/>
              </a:ext>
            </a:extLst>
          </p:cNvPr>
          <p:cNvCxnSpPr>
            <a:cxnSpLocks/>
          </p:cNvCxnSpPr>
          <p:nvPr/>
        </p:nvCxnSpPr>
        <p:spPr>
          <a:xfrm>
            <a:off x="4618595" y="3584837"/>
            <a:ext cx="2612382" cy="0"/>
          </a:xfrm>
          <a:prstGeom prst="straightConnector1">
            <a:avLst/>
          </a:prstGeom>
          <a:ln w="25400">
            <a:solidFill>
              <a:srgbClr val="002060"/>
            </a:solidFill>
            <a:tailEnd type="stealt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906AA34-CF6E-BA4E-8460-C53AC31D09D8}"/>
              </a:ext>
            </a:extLst>
          </p:cNvPr>
          <p:cNvSpPr txBox="1"/>
          <p:nvPr/>
        </p:nvSpPr>
        <p:spPr>
          <a:xfrm>
            <a:off x="1815712" y="3846699"/>
            <a:ext cx="5415265" cy="430887"/>
          </a:xfrm>
          <a:prstGeom prst="rect">
            <a:avLst/>
          </a:prstGeom>
          <a:noFill/>
        </p:spPr>
        <p:txBody>
          <a:bodyPr wrap="none" rtlCol="0">
            <a:spAutoFit/>
          </a:bodyPr>
          <a:lstStyle/>
          <a:p>
            <a:r>
              <a:rPr lang="en-US" sz="2200" dirty="0"/>
              <a:t>the magnitude of the spin vector is conserved</a:t>
            </a:r>
          </a:p>
        </p:txBody>
      </p:sp>
      <p:cxnSp>
        <p:nvCxnSpPr>
          <p:cNvPr id="41" name="Straight Arrow Connector 40">
            <a:extLst>
              <a:ext uri="{FF2B5EF4-FFF2-40B4-BE49-F238E27FC236}">
                <a16:creationId xmlns:a16="http://schemas.microsoft.com/office/drawing/2014/main" id="{E8CB91AD-FBD1-6B49-841C-9998A3E39B15}"/>
              </a:ext>
            </a:extLst>
          </p:cNvPr>
          <p:cNvCxnSpPr/>
          <p:nvPr/>
        </p:nvCxnSpPr>
        <p:spPr>
          <a:xfrm>
            <a:off x="656195" y="4071667"/>
            <a:ext cx="962025"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6DB6F18B-2E02-CB4E-A977-2665D8D0A4AC}"/>
              </a:ext>
            </a:extLst>
          </p:cNvPr>
          <p:cNvPicPr>
            <a:picLocks noChangeAspect="1"/>
          </p:cNvPicPr>
          <p:nvPr/>
        </p:nvPicPr>
        <p:blipFill>
          <a:blip r:embed="rId7"/>
          <a:stretch>
            <a:fillRect/>
          </a:stretch>
        </p:blipFill>
        <p:spPr>
          <a:xfrm>
            <a:off x="4940536" y="3264162"/>
            <a:ext cx="1968500" cy="266700"/>
          </a:xfrm>
          <a:prstGeom prst="rect">
            <a:avLst/>
          </a:prstGeom>
        </p:spPr>
      </p:pic>
      <p:pic>
        <p:nvPicPr>
          <p:cNvPr id="5" name="Picture 4">
            <a:extLst>
              <a:ext uri="{FF2B5EF4-FFF2-40B4-BE49-F238E27FC236}">
                <a16:creationId xmlns:a16="http://schemas.microsoft.com/office/drawing/2014/main" id="{9C40673C-AF8F-4743-95AD-21C24087A733}"/>
              </a:ext>
            </a:extLst>
          </p:cNvPr>
          <p:cNvPicPr>
            <a:picLocks noChangeAspect="1"/>
          </p:cNvPicPr>
          <p:nvPr/>
        </p:nvPicPr>
        <p:blipFill>
          <a:blip r:embed="rId8"/>
          <a:stretch>
            <a:fillRect/>
          </a:stretch>
        </p:blipFill>
        <p:spPr>
          <a:xfrm>
            <a:off x="4732895" y="1986959"/>
            <a:ext cx="1104900" cy="254000"/>
          </a:xfrm>
          <a:prstGeom prst="rect">
            <a:avLst/>
          </a:prstGeom>
        </p:spPr>
      </p:pic>
      <p:grpSp>
        <p:nvGrpSpPr>
          <p:cNvPr id="43" name="Group 42">
            <a:extLst>
              <a:ext uri="{FF2B5EF4-FFF2-40B4-BE49-F238E27FC236}">
                <a16:creationId xmlns:a16="http://schemas.microsoft.com/office/drawing/2014/main" id="{B2D948FA-69F3-8C40-AD59-1DAD55E31080}"/>
              </a:ext>
            </a:extLst>
          </p:cNvPr>
          <p:cNvGrpSpPr/>
          <p:nvPr/>
        </p:nvGrpSpPr>
        <p:grpSpPr>
          <a:xfrm>
            <a:off x="476250" y="5151574"/>
            <a:ext cx="11282961" cy="430887"/>
            <a:chOff x="476250" y="3857625"/>
            <a:chExt cx="11282961" cy="430887"/>
          </a:xfrm>
        </p:grpSpPr>
        <p:sp>
          <p:nvSpPr>
            <p:cNvPr id="44" name="TextBox 43">
              <a:extLst>
                <a:ext uri="{FF2B5EF4-FFF2-40B4-BE49-F238E27FC236}">
                  <a16:creationId xmlns:a16="http://schemas.microsoft.com/office/drawing/2014/main" id="{AE86AD6D-3FC9-E643-8882-AF802B208FE7}"/>
                </a:ext>
              </a:extLst>
            </p:cNvPr>
            <p:cNvSpPr txBox="1"/>
            <p:nvPr/>
          </p:nvSpPr>
          <p:spPr>
            <a:xfrm>
              <a:off x="476250" y="3857625"/>
              <a:ext cx="11282961" cy="430887"/>
            </a:xfrm>
            <a:prstGeom prst="rect">
              <a:avLst/>
            </a:prstGeom>
            <a:noFill/>
          </p:spPr>
          <p:txBody>
            <a:bodyPr wrap="none" rtlCol="0">
              <a:spAutoFit/>
            </a:bodyPr>
            <a:lstStyle/>
            <a:p>
              <a:r>
                <a:rPr lang="en-US" sz="2200" dirty="0">
                  <a:solidFill>
                    <a:srgbClr val="1600FF"/>
                  </a:solidFill>
                </a:rPr>
                <a:t>Hamiltonian: </a:t>
              </a:r>
              <a:r>
                <a:rPr lang="en-US" sz="2200" dirty="0">
                  <a:solidFill>
                    <a:srgbClr val="002060"/>
                  </a:solidFill>
                </a:rPr>
                <a:t>more operators           bigger Hilbert space           more d.o.f.-s of same mass/energy </a:t>
              </a:r>
            </a:p>
          </p:txBody>
        </p:sp>
        <p:cxnSp>
          <p:nvCxnSpPr>
            <p:cNvPr id="45" name="Straight Arrow Connector 44">
              <a:extLst>
                <a:ext uri="{FF2B5EF4-FFF2-40B4-BE49-F238E27FC236}">
                  <a16:creationId xmlns:a16="http://schemas.microsoft.com/office/drawing/2014/main" id="{381FD861-570A-2D4A-A260-66962602D550}"/>
                </a:ext>
              </a:extLst>
            </p:cNvPr>
            <p:cNvCxnSpPr>
              <a:cxnSpLocks/>
            </p:cNvCxnSpPr>
            <p:nvPr/>
          </p:nvCxnSpPr>
          <p:spPr>
            <a:xfrm>
              <a:off x="4019550" y="4086224"/>
              <a:ext cx="409574"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4C7BFF1-A5FE-C743-AE4F-F6260CC7BA6F}"/>
                </a:ext>
              </a:extLst>
            </p:cNvPr>
            <p:cNvCxnSpPr>
              <a:cxnSpLocks/>
            </p:cNvCxnSpPr>
            <p:nvPr/>
          </p:nvCxnSpPr>
          <p:spPr>
            <a:xfrm>
              <a:off x="6899275" y="4086224"/>
              <a:ext cx="440639"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E41B0F2-58C0-3945-93B2-198A7CB34D3E}"/>
              </a:ext>
            </a:extLst>
          </p:cNvPr>
          <p:cNvSpPr txBox="1"/>
          <p:nvPr/>
        </p:nvSpPr>
        <p:spPr>
          <a:xfrm>
            <a:off x="908736" y="5637327"/>
            <a:ext cx="10393936" cy="430887"/>
          </a:xfrm>
          <a:prstGeom prst="rect">
            <a:avLst/>
          </a:prstGeom>
          <a:noFill/>
        </p:spPr>
        <p:txBody>
          <a:bodyPr wrap="none" rtlCol="0">
            <a:spAutoFit/>
          </a:bodyPr>
          <a:lstStyle/>
          <a:p>
            <a:r>
              <a:rPr lang="en-US" sz="2200" dirty="0">
                <a:solidFill>
                  <a:srgbClr val="1600FF"/>
                </a:solidFill>
              </a:rPr>
              <a:t>QFT/EFT: </a:t>
            </a:r>
            <a:r>
              <a:rPr lang="en-US" sz="2200" dirty="0"/>
              <a:t>fields with different spins and same mass, w/ allowed transitions between them</a:t>
            </a:r>
          </a:p>
        </p:txBody>
      </p:sp>
      <p:sp>
        <p:nvSpPr>
          <p:cNvPr id="54" name="TextBox 53">
            <a:extLst>
              <a:ext uri="{FF2B5EF4-FFF2-40B4-BE49-F238E27FC236}">
                <a16:creationId xmlns:a16="http://schemas.microsoft.com/office/drawing/2014/main" id="{BD642F1B-A492-D04A-B286-184D0C313BE7}"/>
              </a:ext>
            </a:extLst>
          </p:cNvPr>
          <p:cNvSpPr txBox="1"/>
          <p:nvPr/>
        </p:nvSpPr>
        <p:spPr>
          <a:xfrm>
            <a:off x="1684907" y="6207719"/>
            <a:ext cx="8479757" cy="461665"/>
          </a:xfrm>
          <a:prstGeom prst="rect">
            <a:avLst/>
          </a:prstGeom>
          <a:noFill/>
        </p:spPr>
        <p:txBody>
          <a:bodyPr wrap="none" rtlCol="0">
            <a:spAutoFit/>
          </a:bodyPr>
          <a:lstStyle/>
          <a:p>
            <a:r>
              <a:rPr lang="en-US" sz="2400" dirty="0">
                <a:solidFill>
                  <a:srgbClr val="FF0000"/>
                </a:solidFill>
              </a:rPr>
              <a:t>We will use Lorentz invariance to identify such fields/states/</a:t>
            </a:r>
            <a:r>
              <a:rPr lang="en-US" sz="2400" dirty="0" err="1">
                <a:solidFill>
                  <a:srgbClr val="FF0000"/>
                </a:solidFill>
              </a:rPr>
              <a:t>d.o.f</a:t>
            </a:r>
            <a:r>
              <a:rPr lang="en-US" sz="2400" dirty="0">
                <a:solidFill>
                  <a:srgbClr val="FF0000"/>
                </a:solidFill>
              </a:rPr>
              <a:t>.-s</a:t>
            </a:r>
          </a:p>
        </p:txBody>
      </p:sp>
    </p:spTree>
    <p:extLst>
      <p:ext uri="{BB962C8B-B14F-4D97-AF65-F5344CB8AC3E}">
        <p14:creationId xmlns:p14="http://schemas.microsoft.com/office/powerpoint/2010/main" val="2363285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53995</TotalTime>
  <Words>5649</Words>
  <Application>Microsoft Macintosh PowerPoint</Application>
  <PresentationFormat>Widescreen</PresentationFormat>
  <Paragraphs>628</Paragraphs>
  <Slides>43</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Bradley Hand</vt:lpstr>
      <vt:lpstr>Calibri</vt:lpstr>
      <vt:lpstr>Calibri Light</vt:lpstr>
      <vt:lpstr>Chalkduster</vt:lpstr>
      <vt:lpstr>CMR10</vt:lpstr>
      <vt:lpstr>Helvetica</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Roiban, Radu</dc:creator>
  <cp:lastModifiedBy>Roiban, Radu</cp:lastModifiedBy>
  <cp:revision>581</cp:revision>
  <dcterms:created xsi:type="dcterms:W3CDTF">2022-07-10T07:41:29Z</dcterms:created>
  <dcterms:modified xsi:type="dcterms:W3CDTF">2026-05-30T01:48:11Z</dcterms:modified>
</cp:coreProperties>
</file>