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2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39"/>
  </p:notesMasterIdLst>
  <p:handoutMasterIdLst>
    <p:handoutMasterId r:id="rId40"/>
  </p:handoutMasterIdLst>
  <p:sldIdLst>
    <p:sldId id="665" r:id="rId2"/>
    <p:sldId id="4199" r:id="rId3"/>
    <p:sldId id="4200" r:id="rId4"/>
    <p:sldId id="1956" r:id="rId5"/>
    <p:sldId id="4201" r:id="rId6"/>
    <p:sldId id="1945" r:id="rId7"/>
    <p:sldId id="1937" r:id="rId8"/>
    <p:sldId id="1979" r:id="rId9"/>
    <p:sldId id="2024" r:id="rId10"/>
    <p:sldId id="2045" r:id="rId11"/>
    <p:sldId id="2016" r:id="rId12"/>
    <p:sldId id="1992" r:id="rId13"/>
    <p:sldId id="2042" r:id="rId14"/>
    <p:sldId id="1981" r:id="rId15"/>
    <p:sldId id="2033" r:id="rId16"/>
    <p:sldId id="792" r:id="rId17"/>
    <p:sldId id="790" r:id="rId18"/>
    <p:sldId id="1941" r:id="rId19"/>
    <p:sldId id="1949" r:id="rId20"/>
    <p:sldId id="1994" r:id="rId21"/>
    <p:sldId id="4203" r:id="rId22"/>
    <p:sldId id="1995" r:id="rId23"/>
    <p:sldId id="1987" r:id="rId24"/>
    <p:sldId id="2007" r:id="rId25"/>
    <p:sldId id="2039" r:id="rId26"/>
    <p:sldId id="2002" r:id="rId27"/>
    <p:sldId id="2037" r:id="rId28"/>
    <p:sldId id="4202" r:id="rId29"/>
    <p:sldId id="2021" r:id="rId30"/>
    <p:sldId id="1955" r:id="rId31"/>
    <p:sldId id="348" r:id="rId32"/>
    <p:sldId id="259" r:id="rId33"/>
    <p:sldId id="2040" r:id="rId34"/>
    <p:sldId id="2017" r:id="rId35"/>
    <p:sldId id="2044" r:id="rId36"/>
    <p:sldId id="2003" r:id="rId37"/>
    <p:sldId id="2004" r:id="rId38"/>
  </p:sldIdLst>
  <p:sldSz cx="9144000" cy="6858000" type="screen4x3"/>
  <p:notesSz cx="6877050" cy="9163050"/>
  <p:custDataLst>
    <p:tags r:id="rId41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0033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E1611"/>
    <a:srgbClr val="EFFFD2"/>
    <a:srgbClr val="FF40FF"/>
    <a:srgbClr val="0432FF"/>
    <a:srgbClr val="FFFF99"/>
    <a:srgbClr val="FFFFCC"/>
    <a:srgbClr val="EFFFAE"/>
    <a:srgbClr val="FF0066"/>
    <a:srgbClr val="929000"/>
    <a:srgbClr val="EFFF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1368"/>
    <p:restoredTop sz="96110"/>
  </p:normalViewPr>
  <p:slideViewPr>
    <p:cSldViewPr>
      <p:cViewPr varScale="1">
        <p:scale>
          <a:sx n="104" d="100"/>
          <a:sy n="104" d="100"/>
        </p:scale>
        <p:origin x="216" y="7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458"/>
    </p:cViewPr>
  </p:sorterViewPr>
  <p:notesViewPr>
    <p:cSldViewPr>
      <p:cViewPr varScale="1">
        <p:scale>
          <a:sx n="96" d="100"/>
          <a:sy n="96" d="100"/>
        </p:scale>
        <p:origin x="4328" y="20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handoutMaster" Target="handoutMasters/handout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tags" Target="tags/tag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9738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0" tIns="45825" rIns="91650" bIns="45825" numCol="1" anchor="t" anchorCtr="0" compatLnSpc="1">
            <a:prstTxWarp prst="textNoShape">
              <a:avLst/>
            </a:prstTxWarp>
          </a:bodyPr>
          <a:lstStyle>
            <a:lvl1pPr defTabSz="915988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97313" y="0"/>
            <a:ext cx="2979737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0" tIns="45825" rIns="91650" bIns="45825" numCol="1" anchor="t" anchorCtr="0" compatLnSpc="1">
            <a:prstTxWarp prst="textNoShape">
              <a:avLst/>
            </a:prstTxWarp>
          </a:bodyPr>
          <a:lstStyle>
            <a:lvl1pPr algn="r" defTabSz="915988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379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704263"/>
            <a:ext cx="2979738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0" tIns="45825" rIns="91650" bIns="45825" numCol="1" anchor="b" anchorCtr="0" compatLnSpc="1">
            <a:prstTxWarp prst="textNoShape">
              <a:avLst/>
            </a:prstTxWarp>
          </a:bodyPr>
          <a:lstStyle>
            <a:lvl1pPr defTabSz="915988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379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97313" y="8704263"/>
            <a:ext cx="2979737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0" tIns="45825" rIns="91650" bIns="45825" numCol="1" anchor="b" anchorCtr="0" compatLnSpc="1">
            <a:prstTxWarp prst="textNoShape">
              <a:avLst/>
            </a:prstTxWarp>
          </a:bodyPr>
          <a:lstStyle>
            <a:lvl1pPr algn="r" defTabSz="915988">
              <a:defRPr sz="1200"/>
            </a:lvl1pPr>
          </a:lstStyle>
          <a:p>
            <a:pPr>
              <a:defRPr/>
            </a:pPr>
            <a:fld id="{EBEBBD9D-2B36-914F-A6CA-7434B00079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22368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9738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0" tIns="45825" rIns="91650" bIns="45825" numCol="1" anchor="t" anchorCtr="0" compatLnSpc="1">
            <a:prstTxWarp prst="textNoShape">
              <a:avLst/>
            </a:prstTxWarp>
          </a:bodyPr>
          <a:lstStyle>
            <a:lvl1pPr defTabSz="915988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97313" y="0"/>
            <a:ext cx="2979737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0" tIns="45825" rIns="91650" bIns="45825" numCol="1" anchor="t" anchorCtr="0" compatLnSpc="1">
            <a:prstTxWarp prst="textNoShape">
              <a:avLst/>
            </a:prstTxWarp>
          </a:bodyPr>
          <a:lstStyle>
            <a:lvl1pPr algn="r" defTabSz="915988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3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9350" y="687388"/>
            <a:ext cx="4579938" cy="34353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7575" y="4352925"/>
            <a:ext cx="5041900" cy="4122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0" tIns="45825" rIns="91650" bIns="4582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704263"/>
            <a:ext cx="2979738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0" tIns="45825" rIns="91650" bIns="45825" numCol="1" anchor="b" anchorCtr="0" compatLnSpc="1">
            <a:prstTxWarp prst="textNoShape">
              <a:avLst/>
            </a:prstTxWarp>
          </a:bodyPr>
          <a:lstStyle>
            <a:lvl1pPr defTabSz="915988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97313" y="8704263"/>
            <a:ext cx="2979737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0" tIns="45825" rIns="91650" bIns="45825" numCol="1" anchor="b" anchorCtr="0" compatLnSpc="1">
            <a:prstTxWarp prst="textNoShape">
              <a:avLst/>
            </a:prstTxWarp>
          </a:bodyPr>
          <a:lstStyle>
            <a:lvl1pPr algn="r" defTabSz="915988">
              <a:defRPr sz="1200"/>
            </a:lvl1pPr>
          </a:lstStyle>
          <a:p>
            <a:pPr>
              <a:defRPr/>
            </a:pPr>
            <a:fld id="{118042F0-41D0-5340-90E3-DBE3BE5AF9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04955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ore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18042F0-41D0-5340-90E3-DBE3BE5AF95B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3632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18042F0-41D0-5340-90E3-DBE3BE5AF95B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6155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18042F0-41D0-5340-90E3-DBE3BE5AF95B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6136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18042F0-41D0-5340-90E3-DBE3BE5AF95B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0917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18042F0-41D0-5340-90E3-DBE3BE5AF95B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29223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3C1F0C-CA5F-1C19-FD88-F7F66693F0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F33387A-C5AE-E472-B08D-12193A5399E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BBEFF6D-4EF4-4B43-AD06-50B8D3743CC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402331-E232-F556-B167-E2A40C6793F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18042F0-41D0-5340-90E3-DBE3BE5AF95B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33609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18042F0-41D0-5340-90E3-DBE3BE5AF95B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42965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18042F0-41D0-5340-90E3-DBE3BE5AF95B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87108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18042F0-41D0-5340-90E3-DBE3BE5AF95B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8090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18042F0-41D0-5340-90E3-DBE3BE5AF95B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34521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18042F0-41D0-5340-90E3-DBE3BE5AF95B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7053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18042F0-41D0-5340-90E3-DBE3BE5AF95B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68516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18042F0-41D0-5340-90E3-DBE3BE5AF95B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75643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18042F0-41D0-5340-90E3-DBE3BE5AF95B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51959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18042F0-41D0-5340-90E3-DBE3BE5AF95B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63146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571d477ff1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571d477ff1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8273322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18042F0-41D0-5340-90E3-DBE3BE5AF95B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307563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18042F0-41D0-5340-90E3-DBE3BE5AF95B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3109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18042F0-41D0-5340-90E3-DBE3BE5AF95B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8222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18042F0-41D0-5340-90E3-DBE3BE5AF95B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6275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18042F0-41D0-5340-90E3-DBE3BE5AF95B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8964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18042F0-41D0-5340-90E3-DBE3BE5AF95B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33211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18042F0-41D0-5340-90E3-DBE3BE5AF95B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9321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18042F0-41D0-5340-90E3-DBE3BE5AF95B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1007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18042F0-41D0-5340-90E3-DBE3BE5AF95B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23418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2192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2971800"/>
            <a:ext cx="6400800" cy="2590800"/>
          </a:xfrm>
        </p:spPr>
        <p:txBody>
          <a:bodyPr/>
          <a:lstStyle>
            <a:lvl1pPr marL="0" indent="0" algn="ctr"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3/10/26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DAMSA-Net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1AF11F0-DDFA-B44C-AACA-04940859FE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3/10/26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DAMSA-Net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60B4D4B-3DEF-AE4B-B9BB-BFC0E5F213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3/10/26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DAMSA-Net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8378816-F0BE-954B-ACE6-3B377C21A1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4800" y="6248400"/>
            <a:ext cx="1752600" cy="457200"/>
          </a:xfrm>
          <a:prstGeom prst="rect">
            <a:avLst/>
          </a:prstGeom>
        </p:spPr>
        <p:txBody>
          <a:bodyPr/>
          <a:lstStyle>
            <a:lvl1pPr algn="ctr">
              <a:defRPr sz="1600" smtClean="0">
                <a:solidFill>
                  <a:srgbClr val="C00000"/>
                </a:solidFill>
                <a:latin typeface="+mj-lt"/>
              </a:defRPr>
            </a:lvl1pPr>
          </a:lstStyle>
          <a:p>
            <a:pPr>
              <a:defRPr/>
            </a:pPr>
            <a:r>
              <a:rPr lang="en-US"/>
              <a:t>DAMSA-Net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01000" y="6248400"/>
            <a:ext cx="457200" cy="457200"/>
          </a:xfrm>
          <a:prstGeom prst="rect">
            <a:avLst/>
          </a:prstGeom>
        </p:spPr>
        <p:txBody>
          <a:bodyPr/>
          <a:lstStyle>
            <a:lvl1pPr>
              <a:defRPr sz="1600" smtClean="0">
                <a:solidFill>
                  <a:srgbClr val="00B050"/>
                </a:solidFill>
                <a:latin typeface="+mj-lt"/>
              </a:defRPr>
            </a:lvl1pPr>
          </a:lstStyle>
          <a:p>
            <a:pPr>
              <a:defRPr/>
            </a:pPr>
            <a:fld id="{BEF3D8A4-74EF-534D-976E-1FB9C4B7280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2EBB36-8467-F3E5-61A0-5B37287997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z="1600" smtClean="0">
                <a:solidFill>
                  <a:schemeClr val="accent2"/>
                </a:solidFill>
                <a:latin typeface="+mj-lt"/>
              </a:defRPr>
            </a:lvl1pPr>
          </a:lstStyle>
          <a:p>
            <a:pPr>
              <a:defRPr/>
            </a:pPr>
            <a:r>
              <a:rPr lang="en-US"/>
              <a:t>3/10/26</a:t>
            </a:r>
            <a:endParaRPr lang="en-US" dirty="0"/>
          </a:p>
        </p:txBody>
      </p:sp>
      <p:pic>
        <p:nvPicPr>
          <p:cNvPr id="8" name="Picture 7" descr="A logo with a light in the middle&#10;&#10;Description automatically generated">
            <a:extLst>
              <a:ext uri="{FF2B5EF4-FFF2-40B4-BE49-F238E27FC236}">
                <a16:creationId xmlns:a16="http://schemas.microsoft.com/office/drawing/2014/main" id="{3181E37B-712F-9477-A64B-2B7E897E2BC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76200" y="-76200"/>
            <a:ext cx="1231564" cy="76092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75131F4-90C4-5D48-B2DB-E03FF3D76D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77200" y="6248400"/>
            <a:ext cx="381000" cy="457200"/>
          </a:xfrm>
          <a:prstGeom prst="rect">
            <a:avLst/>
          </a:prstGeom>
        </p:spPr>
        <p:txBody>
          <a:bodyPr/>
          <a:lstStyle>
            <a:lvl1pPr>
              <a:defRPr sz="1600" smtClean="0">
                <a:solidFill>
                  <a:srgbClr val="00B050"/>
                </a:solidFill>
                <a:latin typeface="+mj-lt"/>
              </a:defRPr>
            </a:lvl1pPr>
          </a:lstStyle>
          <a:p>
            <a:pPr>
              <a:defRPr/>
            </a:pPr>
            <a:fld id="{BEF3D8A4-74EF-534D-976E-1FB9C4B7280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4" name="Picture 3" descr="A logo with a light in the middle&#10;&#10;Description automatically generated">
            <a:extLst>
              <a:ext uri="{FF2B5EF4-FFF2-40B4-BE49-F238E27FC236}">
                <a16:creationId xmlns:a16="http://schemas.microsoft.com/office/drawing/2014/main" id="{4417C1FB-4F39-ECC1-A552-C02C8A2EFBB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76200" y="-76200"/>
            <a:ext cx="1231564" cy="76092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CEA61460-AA36-3C49-95BE-6F0467E25F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77200" y="6248400"/>
            <a:ext cx="381000" cy="457200"/>
          </a:xfrm>
          <a:prstGeom prst="rect">
            <a:avLst/>
          </a:prstGeom>
        </p:spPr>
        <p:txBody>
          <a:bodyPr/>
          <a:lstStyle>
            <a:lvl1pPr>
              <a:defRPr sz="1600" smtClean="0">
                <a:solidFill>
                  <a:srgbClr val="00B050"/>
                </a:solidFill>
                <a:latin typeface="+mj-lt"/>
              </a:defRPr>
            </a:lvl1pPr>
          </a:lstStyle>
          <a:p>
            <a:pPr>
              <a:defRPr/>
            </a:pPr>
            <a:fld id="{BEF3D8A4-74EF-534D-976E-1FB9C4B7280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FA5275A8-1530-0B43-A316-1571205B76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z="1600" smtClean="0">
                <a:solidFill>
                  <a:schemeClr val="accent2"/>
                </a:solidFill>
                <a:latin typeface="+mj-lt"/>
              </a:defRPr>
            </a:lvl1pPr>
          </a:lstStyle>
          <a:p>
            <a:pPr>
              <a:defRPr/>
            </a:pPr>
            <a:r>
              <a:rPr lang="en-US"/>
              <a:t>3/10/26</a:t>
            </a:r>
            <a:endParaRPr lang="en-US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C7D2CB81-7E8A-B04F-9010-60F46C6150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 algn="ctr">
              <a:defRPr sz="1600" smtClean="0">
                <a:solidFill>
                  <a:srgbClr val="C00000"/>
                </a:solidFill>
                <a:latin typeface="+mj-lt"/>
              </a:defRPr>
            </a:lvl1pPr>
          </a:lstStyle>
          <a:p>
            <a:pPr>
              <a:defRPr/>
            </a:pPr>
            <a:r>
              <a:rPr lang="en-US"/>
              <a:t>DAMSA-Net</a:t>
            </a:r>
            <a:endParaRPr lang="en-US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31A657A9-50BA-B84D-9310-D83DE6ADBA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01000" y="6248400"/>
            <a:ext cx="457200" cy="457200"/>
          </a:xfrm>
          <a:prstGeom prst="rect">
            <a:avLst/>
          </a:prstGeom>
        </p:spPr>
        <p:txBody>
          <a:bodyPr/>
          <a:lstStyle>
            <a:lvl1pPr>
              <a:defRPr sz="1600" smtClean="0">
                <a:solidFill>
                  <a:srgbClr val="00B050"/>
                </a:solidFill>
                <a:latin typeface="+mj-lt"/>
              </a:defRPr>
            </a:lvl1pPr>
          </a:lstStyle>
          <a:p>
            <a:pPr>
              <a:defRPr/>
            </a:pPr>
            <a:fld id="{BEF3D8A4-74EF-534D-976E-1FB9C4B7280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D76511D7-2B68-8445-9211-98889C5084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z="1600" smtClean="0">
                <a:solidFill>
                  <a:schemeClr val="accent2"/>
                </a:solidFill>
                <a:latin typeface="+mj-lt"/>
              </a:defRPr>
            </a:lvl1pPr>
          </a:lstStyle>
          <a:p>
            <a:pPr>
              <a:defRPr/>
            </a:pPr>
            <a:r>
              <a:rPr lang="en-US"/>
              <a:t>3/10/26</a:t>
            </a:r>
            <a:endParaRPr lang="en-US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60B7061A-6915-8C49-AE9B-EC670EFBB9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 algn="ctr">
              <a:defRPr sz="1600" smtClean="0">
                <a:solidFill>
                  <a:srgbClr val="C00000"/>
                </a:solidFill>
                <a:latin typeface="+mj-lt"/>
              </a:defRPr>
            </a:lvl1pPr>
          </a:lstStyle>
          <a:p>
            <a:pPr>
              <a:defRPr/>
            </a:pPr>
            <a:r>
              <a:rPr lang="en-US"/>
              <a:t>DAMSA-Net</a:t>
            </a:r>
            <a:endParaRPr lang="en-US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4BE3D05F-5C2B-D246-8FD7-D0DA3640FE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01000" y="6248400"/>
            <a:ext cx="457200" cy="457200"/>
          </a:xfrm>
          <a:prstGeom prst="rect">
            <a:avLst/>
          </a:prstGeom>
        </p:spPr>
        <p:txBody>
          <a:bodyPr/>
          <a:lstStyle>
            <a:lvl1pPr>
              <a:defRPr sz="1600" smtClean="0">
                <a:solidFill>
                  <a:srgbClr val="00B050"/>
                </a:solidFill>
                <a:latin typeface="+mj-lt"/>
              </a:defRPr>
            </a:lvl1pPr>
          </a:lstStyle>
          <a:p>
            <a:pPr>
              <a:defRPr/>
            </a:pPr>
            <a:fld id="{BEF3D8A4-74EF-534D-976E-1FB9C4B7280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EB49106-7695-8142-BA0B-D34BCB7E1A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z="1600" smtClean="0">
                <a:solidFill>
                  <a:schemeClr val="accent2"/>
                </a:solidFill>
                <a:latin typeface="+mj-lt"/>
              </a:defRPr>
            </a:lvl1pPr>
          </a:lstStyle>
          <a:p>
            <a:pPr>
              <a:defRPr/>
            </a:pPr>
            <a:r>
              <a:rPr lang="en-US"/>
              <a:t>3/10/26</a:t>
            </a:r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857EA20-CDBF-BE47-A70A-8624E230D6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 algn="ctr">
              <a:defRPr sz="1600" smtClean="0">
                <a:solidFill>
                  <a:srgbClr val="C00000"/>
                </a:solidFill>
                <a:latin typeface="+mj-lt"/>
              </a:defRPr>
            </a:lvl1pPr>
          </a:lstStyle>
          <a:p>
            <a:pPr>
              <a:defRPr/>
            </a:pPr>
            <a:r>
              <a:rPr lang="en-US"/>
              <a:t>DAMSA-Net</a:t>
            </a:r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12E7087-1461-D942-9383-44CA043B72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01000" y="6248400"/>
            <a:ext cx="457200" cy="457200"/>
          </a:xfrm>
          <a:prstGeom prst="rect">
            <a:avLst/>
          </a:prstGeom>
        </p:spPr>
        <p:txBody>
          <a:bodyPr/>
          <a:lstStyle>
            <a:lvl1pPr>
              <a:defRPr sz="1600" smtClean="0">
                <a:solidFill>
                  <a:srgbClr val="00B050"/>
                </a:solidFill>
                <a:latin typeface="+mj-lt"/>
              </a:defRPr>
            </a:lvl1pPr>
          </a:lstStyle>
          <a:p>
            <a:pPr>
              <a:defRPr/>
            </a:pPr>
            <a:fld id="{BEF3D8A4-74EF-534D-976E-1FB9C4B7280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452904F9-125A-424B-9B22-BB376640B8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z="1600" smtClean="0">
                <a:solidFill>
                  <a:schemeClr val="accent2"/>
                </a:solidFill>
                <a:latin typeface="+mj-lt"/>
              </a:defRPr>
            </a:lvl1pPr>
          </a:lstStyle>
          <a:p>
            <a:pPr>
              <a:defRPr/>
            </a:pPr>
            <a:r>
              <a:rPr lang="en-US"/>
              <a:t>3/10/26</a:t>
            </a:r>
            <a:endParaRPr lang="en-US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1C93AB89-E7A8-B94C-9233-3382535295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 algn="ctr">
              <a:defRPr sz="1600" smtClean="0">
                <a:solidFill>
                  <a:srgbClr val="C00000"/>
                </a:solidFill>
                <a:latin typeface="+mj-lt"/>
              </a:defRPr>
            </a:lvl1pPr>
          </a:lstStyle>
          <a:p>
            <a:pPr>
              <a:defRPr/>
            </a:pPr>
            <a:r>
              <a:rPr lang="en-US"/>
              <a:t>DAMSA-Net</a:t>
            </a:r>
            <a:endParaRPr lang="en-US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1A9F1C98-038E-4F4B-A16E-1047000CD4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01000" y="6248400"/>
            <a:ext cx="457200" cy="457200"/>
          </a:xfrm>
          <a:prstGeom prst="rect">
            <a:avLst/>
          </a:prstGeom>
        </p:spPr>
        <p:txBody>
          <a:bodyPr/>
          <a:lstStyle>
            <a:lvl1pPr>
              <a:defRPr sz="1600" smtClean="0">
                <a:solidFill>
                  <a:srgbClr val="00B050"/>
                </a:solidFill>
                <a:latin typeface="+mj-lt"/>
              </a:defRPr>
            </a:lvl1pPr>
          </a:lstStyle>
          <a:p>
            <a:pPr>
              <a:defRPr/>
            </a:pPr>
            <a:fld id="{BEF3D8A4-74EF-534D-976E-1FB9C4B7280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3/10/26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DAMSA-Net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3F747FB-9F93-7A4A-823E-4285093B0C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oleObject" Target="../embeddings/oleObject1.bin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CDEC4405-7F65-6844-4C6D-900BCF3308F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4"/>
            </p:custDataLst>
            <p:extLst>
              <p:ext uri="{D42A27DB-BD31-4B8C-83A1-F6EECF244321}">
                <p14:modId xmlns:p14="http://schemas.microsoft.com/office/powerpoint/2010/main" val="108495548"/>
              </p:ext>
            </p:ext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슬라이드" r:id="rId15" imgW="7772400" imgH="10058400" progId="TCLayout.ActiveDocument.1">
                  <p:embed/>
                </p:oleObj>
              </mc:Choice>
              <mc:Fallback>
                <p:oleObj name="think-cell 슬라이드" r:id="rId15" imgW="7772400" imgH="1005840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Arial Narrow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Arial Narrow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Arial Narrow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Arial Narrow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Arial Narrow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Arial Narrow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Arial Narrow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Arial Narrow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accent2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rgbClr val="660066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003300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CC00CC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FF0066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0066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0066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0066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0066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2401.09529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tif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journals.aps.org/prd/pdf/10.1103/PhysRevD.107.L031901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arxiv.org/abs/2601.15255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2504.02923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2601.15255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5" Type="http://schemas.openxmlformats.org/officeDocument/2006/relationships/hyperlink" Target="https://journals.aps.org/prl/abstract/10.1103/PhysRevLett.126.201801" TargetMode="Externa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">
            <a:extLst>
              <a:ext uri="{FF2B5EF4-FFF2-40B4-BE49-F238E27FC236}">
                <a16:creationId xmlns:a16="http://schemas.microsoft.com/office/drawing/2014/main" id="{0676FEF9-159B-B441-A6FF-3FA176EE1E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3591" y="381539"/>
            <a:ext cx="8874209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9pPr>
          </a:lstStyle>
          <a:p>
            <a:pPr eaLnBrk="1" hangingPunct="1"/>
            <a:r>
              <a:rPr lang="en-US" altLang="ko-KR" sz="5400" b="1" u="sng" dirty="0" err="1">
                <a:ea typeface="ＭＳ Ｐゴシック" pitchFamily="-84" charset="-128"/>
                <a:cs typeface="ＭＳ Ｐゴシック" pitchFamily="-84" charset="-128"/>
              </a:rPr>
              <a:t>DA</a:t>
            </a:r>
            <a:r>
              <a:rPr lang="en-US" altLang="ko-KR" sz="5400" b="1" dirty="0" err="1">
                <a:ea typeface="ＭＳ Ｐゴシック" pitchFamily="-84" charset="-128"/>
                <a:cs typeface="ＭＳ Ｐゴシック" pitchFamily="-84" charset="-128"/>
              </a:rPr>
              <a:t>rk</a:t>
            </a:r>
            <a:r>
              <a:rPr lang="en-US" altLang="ko-KR" sz="5400" b="1" dirty="0"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n-US" altLang="ko-KR" sz="5400" b="1" u="sng" dirty="0">
                <a:ea typeface="ＭＳ Ｐゴシック" pitchFamily="-84" charset="-128"/>
                <a:cs typeface="ＭＳ Ｐゴシック" pitchFamily="-84" charset="-128"/>
              </a:rPr>
              <a:t>M</a:t>
            </a:r>
            <a:r>
              <a:rPr lang="en-US" altLang="ko-KR" sz="5400" b="1" dirty="0">
                <a:ea typeface="ＭＳ Ｐゴシック" pitchFamily="-84" charset="-128"/>
                <a:cs typeface="ＭＳ Ｐゴシック" pitchFamily="-84" charset="-128"/>
              </a:rPr>
              <a:t>essenger </a:t>
            </a:r>
            <a:r>
              <a:rPr lang="en-US" altLang="ko-KR" sz="5400" b="1" u="sng" dirty="0">
                <a:ea typeface="ＭＳ Ｐゴシック" pitchFamily="-84" charset="-128"/>
                <a:cs typeface="ＭＳ Ｐゴシック" pitchFamily="-84" charset="-128"/>
              </a:rPr>
              <a:t>S</a:t>
            </a:r>
            <a:r>
              <a:rPr lang="en-US" altLang="ko-KR" sz="5400" b="1" dirty="0">
                <a:ea typeface="ＭＳ Ｐゴシック" pitchFamily="-84" charset="-128"/>
                <a:cs typeface="ＭＳ Ｐゴシック" pitchFamily="-84" charset="-128"/>
              </a:rPr>
              <a:t>earches at an </a:t>
            </a:r>
            <a:r>
              <a:rPr lang="en-US" altLang="ko-KR" sz="5400" b="1" u="sng" dirty="0">
                <a:ea typeface="ＭＳ Ｐゴシック" pitchFamily="-84" charset="-128"/>
                <a:cs typeface="ＭＳ Ｐゴシック" pitchFamily="-84" charset="-128"/>
              </a:rPr>
              <a:t>A</a:t>
            </a:r>
            <a:r>
              <a:rPr lang="en-US" altLang="ko-KR" sz="5400" b="1" dirty="0">
                <a:ea typeface="ＭＳ Ｐゴシック" pitchFamily="-84" charset="-128"/>
                <a:cs typeface="ＭＳ Ｐゴシック" pitchFamily="-84" charset="-128"/>
              </a:rPr>
              <a:t>ccelerator, the DAMSA –Net</a:t>
            </a:r>
          </a:p>
        </p:txBody>
      </p:sp>
      <p:sp>
        <p:nvSpPr>
          <p:cNvPr id="6" name="Text Box 4">
            <a:extLst>
              <a:ext uri="{FF2B5EF4-FFF2-40B4-BE49-F238E27FC236}">
                <a16:creationId xmlns:a16="http://schemas.microsoft.com/office/drawing/2014/main" id="{F15213D7-2B32-48DC-03C2-2E7D0EDFE6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4138100"/>
            <a:ext cx="67818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b="1" dirty="0" err="1">
                <a:solidFill>
                  <a:srgbClr val="FF40FF"/>
                </a:solidFill>
                <a:latin typeface="Monotype Corsiva" pitchFamily="-84" charset="0"/>
              </a:rPr>
              <a:t>Jaehoon</a:t>
            </a:r>
            <a:r>
              <a:rPr lang="en-US" sz="3200" b="1" dirty="0">
                <a:solidFill>
                  <a:srgbClr val="FF40FF"/>
                </a:solidFill>
                <a:latin typeface="Monotype Corsiva" pitchFamily="-84" charset="0"/>
              </a:rPr>
              <a:t> Yu</a:t>
            </a:r>
          </a:p>
          <a:p>
            <a:pPr algn="ctr"/>
            <a:r>
              <a:rPr lang="en-US" sz="3200" b="1" dirty="0">
                <a:solidFill>
                  <a:srgbClr val="FF40FF"/>
                </a:solidFill>
                <a:latin typeface="Monotype Corsiva" pitchFamily="-84" charset="0"/>
              </a:rPr>
              <a:t>University of Texas, Arlington</a:t>
            </a:r>
          </a:p>
        </p:txBody>
      </p:sp>
      <p:pic>
        <p:nvPicPr>
          <p:cNvPr id="7" name="Picture 6" descr="A logo with a light in the middle&#10;&#10;Description automatically generated">
            <a:extLst>
              <a:ext uri="{FF2B5EF4-FFF2-40B4-BE49-F238E27FC236}">
                <a16:creationId xmlns:a16="http://schemas.microsoft.com/office/drawing/2014/main" id="{CD1CC5F5-195F-7401-601B-9CA2E9659A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6200" y="1079"/>
            <a:ext cx="1231564" cy="760921"/>
          </a:xfrm>
          <a:prstGeom prst="rect">
            <a:avLst/>
          </a:prstGeom>
        </p:spPr>
      </p:pic>
      <p:sp>
        <p:nvSpPr>
          <p:cNvPr id="3" name="Text Box 4">
            <a:extLst>
              <a:ext uri="{FF2B5EF4-FFF2-40B4-BE49-F238E27FC236}">
                <a16:creationId xmlns:a16="http://schemas.microsoft.com/office/drawing/2014/main" id="{6C6977D7-907E-4129-A5A6-B917AE1CEF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2006" y="2235784"/>
            <a:ext cx="352853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b="1" dirty="0">
                <a:solidFill>
                  <a:schemeClr val="accent2"/>
                </a:solidFill>
                <a:latin typeface="Monotype Corsiva" pitchFamily="-84" charset="0"/>
              </a:rPr>
              <a:t>FPD Seminar </a:t>
            </a:r>
          </a:p>
          <a:p>
            <a:pPr algn="ctr"/>
            <a:r>
              <a:rPr lang="en-US" sz="3600" b="1" dirty="0">
                <a:solidFill>
                  <a:schemeClr val="accent2"/>
                </a:solidFill>
                <a:latin typeface="Monotype Corsiva" pitchFamily="-84" charset="0"/>
              </a:rPr>
              <a:t>March 10, 2026</a:t>
            </a:r>
          </a:p>
          <a:p>
            <a:pPr algn="ctr"/>
            <a:r>
              <a:rPr lang="en-US" sz="3600" b="1" dirty="0">
                <a:solidFill>
                  <a:schemeClr val="accent2"/>
                </a:solidFill>
                <a:latin typeface="Monotype Corsiva" pitchFamily="-84" charset="0"/>
              </a:rPr>
              <a:t>SLAC National Lab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465DE97-F1F5-974B-B9FC-C7A68CC6D4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4495" y="1310593"/>
            <a:ext cx="7772400" cy="4802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072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5644"/>
            <a:ext cx="8305800" cy="609600"/>
          </a:xfrm>
        </p:spPr>
        <p:txBody>
          <a:bodyPr/>
          <a:lstStyle/>
          <a:p>
            <a:pPr lvl="0" latinLnBrk="1"/>
            <a:r>
              <a:rPr lang="en-US" b="1" dirty="0"/>
              <a:t>More Realistic DAMSA &amp; the ceiling</a:t>
            </a:r>
          </a:p>
        </p:txBody>
      </p:sp>
      <p:sp>
        <p:nvSpPr>
          <p:cNvPr id="148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2" y="568190"/>
            <a:ext cx="8991598" cy="554002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 dirty="0"/>
              <a:t>The question: Can we access the targeted parameter space with a dramatically smaller scale experiment (</a:t>
            </a:r>
            <a:r>
              <a:rPr lang="en-US" sz="2800" dirty="0">
                <a:hlinkClick r:id="rId3"/>
              </a:rPr>
              <a:t>2401.09529</a:t>
            </a:r>
            <a:r>
              <a:rPr lang="en-US" sz="2800" dirty="0"/>
              <a:t>)?</a:t>
            </a:r>
          </a:p>
          <a:p>
            <a:pPr marL="457200" lvl="1" indent="0">
              <a:lnSpc>
                <a:spcPct val="90000"/>
              </a:lnSpc>
              <a:buNone/>
            </a:pPr>
            <a:r>
              <a:rPr lang="en-US" sz="2400" dirty="0"/>
              <a:t>0.   Concept Study: </a:t>
            </a:r>
            <a:r>
              <a:rPr lang="en-US" sz="2400" dirty="0" err="1"/>
              <a:t>L</a:t>
            </a:r>
            <a:r>
              <a:rPr lang="en-US" sz="2400" baseline="-25000" dirty="0" err="1"/>
              <a:t>dump</a:t>
            </a:r>
            <a:r>
              <a:rPr lang="en-US" sz="2400" dirty="0"/>
              <a:t>=1m, </a:t>
            </a:r>
            <a:r>
              <a:rPr lang="en-US" sz="2400" dirty="0" err="1"/>
              <a:t>D</a:t>
            </a:r>
            <a:r>
              <a:rPr lang="en-US" sz="2400" baseline="-25000" dirty="0" err="1"/>
              <a:t>vac</a:t>
            </a:r>
            <a:r>
              <a:rPr lang="en-US" sz="2400" dirty="0"/>
              <a:t>=10m, </a:t>
            </a:r>
            <a:r>
              <a:rPr lang="en-US" sz="2400" dirty="0" err="1"/>
              <a:t>L</a:t>
            </a:r>
            <a:r>
              <a:rPr lang="en-US" sz="2400" baseline="-25000" dirty="0" err="1"/>
              <a:t>vac</a:t>
            </a:r>
            <a:r>
              <a:rPr lang="en-US" sz="2400" dirty="0"/>
              <a:t>=10m, </a:t>
            </a:r>
            <a:r>
              <a:rPr lang="en-US" sz="2400" dirty="0" err="1">
                <a:latin typeface="Symbol" pitchFamily="2" charset="2"/>
              </a:rPr>
              <a:t>q</a:t>
            </a:r>
            <a:r>
              <a:rPr lang="en-US" sz="2400" baseline="-25000" dirty="0" err="1"/>
              <a:t>det</a:t>
            </a:r>
            <a:r>
              <a:rPr lang="en-US" sz="2400" dirty="0"/>
              <a:t>=0.5rad, </a:t>
            </a:r>
            <a:r>
              <a:rPr lang="en-US" sz="2400" dirty="0" err="1"/>
              <a:t>N</a:t>
            </a:r>
            <a:r>
              <a:rPr lang="en-US" sz="2400" baseline="-25000" dirty="0" err="1"/>
              <a:t>yr</a:t>
            </a:r>
            <a:r>
              <a:rPr lang="en-US" sz="2400" dirty="0"/>
              <a:t>=1yr</a:t>
            </a:r>
          </a:p>
          <a:p>
            <a:pPr marL="914400" lvl="1" indent="-457200">
              <a:lnSpc>
                <a:spcPct val="90000"/>
              </a:lnSpc>
              <a:buAutoNum type="arabicPeriod"/>
            </a:pPr>
            <a:r>
              <a:rPr lang="en-US" sz="2400" dirty="0"/>
              <a:t>Smaller scale: </a:t>
            </a:r>
            <a:r>
              <a:rPr lang="en-US" sz="2400" dirty="0" err="1"/>
              <a:t>L</a:t>
            </a:r>
            <a:r>
              <a:rPr lang="en-US" sz="2400" baseline="-25000" dirty="0" err="1"/>
              <a:t>dump</a:t>
            </a:r>
            <a:r>
              <a:rPr lang="en-US" sz="2400" dirty="0"/>
              <a:t>=1m, </a:t>
            </a:r>
            <a:r>
              <a:rPr lang="en-US" sz="2400" dirty="0" err="1"/>
              <a:t>D</a:t>
            </a:r>
            <a:r>
              <a:rPr lang="en-US" sz="2400" baseline="-25000" dirty="0" err="1"/>
              <a:t>vac</a:t>
            </a:r>
            <a:r>
              <a:rPr lang="en-US" sz="2400" dirty="0"/>
              <a:t>=1m, </a:t>
            </a:r>
            <a:r>
              <a:rPr lang="en-US" sz="2400" dirty="0" err="1"/>
              <a:t>L</a:t>
            </a:r>
            <a:r>
              <a:rPr lang="en-US" sz="2400" baseline="-25000" dirty="0" err="1"/>
              <a:t>vac</a:t>
            </a:r>
            <a:r>
              <a:rPr lang="en-US" sz="2400" dirty="0"/>
              <a:t>=1m, </a:t>
            </a:r>
            <a:r>
              <a:rPr lang="en-US" sz="2400" dirty="0" err="1">
                <a:latin typeface="Symbol" pitchFamily="2" charset="2"/>
              </a:rPr>
              <a:t>q</a:t>
            </a:r>
            <a:r>
              <a:rPr lang="en-US" sz="2400" baseline="-25000" dirty="0" err="1"/>
              <a:t>det</a:t>
            </a:r>
            <a:r>
              <a:rPr lang="en-US" sz="2400" dirty="0"/>
              <a:t>=0.05rad, </a:t>
            </a:r>
            <a:r>
              <a:rPr lang="en-US" sz="2400" dirty="0" err="1"/>
              <a:t>N</a:t>
            </a:r>
            <a:r>
              <a:rPr lang="en-US" sz="2400" baseline="-25000" dirty="0" err="1"/>
              <a:t>yr</a:t>
            </a:r>
            <a:r>
              <a:rPr lang="en-US" sz="2400" dirty="0"/>
              <a:t>=3mo </a:t>
            </a:r>
          </a:p>
          <a:p>
            <a:pPr marL="914400" lvl="1" indent="-457200">
              <a:lnSpc>
                <a:spcPct val="90000"/>
              </a:lnSpc>
              <a:buAutoNum type="arabicPeriod"/>
            </a:pPr>
            <a:r>
              <a:rPr lang="en-US" sz="2400" dirty="0"/>
              <a:t>Reduce the detector radius to 0.1m from 1.1m, same depth (10</a:t>
            </a:r>
            <a:r>
              <a:rPr lang="en-US" sz="2400" baseline="30000" dirty="0"/>
              <a:t>-2</a:t>
            </a:r>
            <a:r>
              <a:rPr lang="en-US" sz="2400" dirty="0"/>
              <a:t>)</a:t>
            </a:r>
          </a:p>
          <a:p>
            <a:pPr marL="914400" lvl="1" indent="-457200">
              <a:lnSpc>
                <a:spcPct val="90000"/>
              </a:lnSpc>
              <a:buAutoNum type="arabicPeriod"/>
            </a:pPr>
            <a:r>
              <a:rPr lang="en-US" sz="2400" dirty="0"/>
              <a:t>Reduce the vacuum chamber radius and length to 0.1m from 1m (10</a:t>
            </a:r>
            <a:r>
              <a:rPr lang="en-US" sz="2400" baseline="30000" dirty="0"/>
              <a:t>-3</a:t>
            </a:r>
            <a:r>
              <a:rPr lang="en-US" sz="2400" dirty="0"/>
              <a:t>)</a:t>
            </a:r>
          </a:p>
          <a:p>
            <a:pPr marL="914400" lvl="1" indent="-457200">
              <a:lnSpc>
                <a:spcPct val="90000"/>
              </a:lnSpc>
              <a:buAutoNum type="arabicPeriod"/>
            </a:pPr>
            <a:r>
              <a:rPr lang="en-US" sz="2400" dirty="0"/>
              <a:t>Reduce the W dump length to 0.5m (case 1) &amp; 0.25m (case 2)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5D4D17E-E873-D04D-91CA-32CC20801577}"/>
              </a:ext>
            </a:extLst>
          </p:cNvPr>
          <p:cNvGrpSpPr/>
          <p:nvPr/>
        </p:nvGrpSpPr>
        <p:grpSpPr>
          <a:xfrm>
            <a:off x="852474" y="3124200"/>
            <a:ext cx="7224726" cy="3382201"/>
            <a:chOff x="383852" y="2021013"/>
            <a:chExt cx="8561329" cy="4342418"/>
          </a:xfrm>
        </p:grpSpPr>
        <p:sp>
          <p:nvSpPr>
            <p:cNvPr id="21" name="AutoShape 2">
              <a:extLst>
                <a:ext uri="{FF2B5EF4-FFF2-40B4-BE49-F238E27FC236}">
                  <a16:creationId xmlns:a16="http://schemas.microsoft.com/office/drawing/2014/main" id="{9DA62673-4527-5440-AB46-D121FD21670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1352138" y="2608973"/>
              <a:ext cx="3726283" cy="3333043"/>
            </a:xfrm>
            <a:prstGeom prst="can">
              <a:avLst>
                <a:gd name="adj" fmla="val 14528"/>
              </a:avLst>
            </a:prstGeom>
            <a:solidFill>
              <a:srgbClr val="729FCF">
                <a:alpha val="50000"/>
              </a:srgbClr>
            </a:solidFill>
            <a:ln w="9525" cap="flat">
              <a:solidFill>
                <a:srgbClr val="3465A4">
                  <a:alpha val="50000"/>
                </a:srgb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" name="Line 3">
              <a:extLst>
                <a:ext uri="{FF2B5EF4-FFF2-40B4-BE49-F238E27FC236}">
                  <a16:creationId xmlns:a16="http://schemas.microsoft.com/office/drawing/2014/main" id="{93FE25D9-CC9D-5E42-A11E-781771D7EF4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3852" y="4151131"/>
              <a:ext cx="976357" cy="1769"/>
            </a:xfrm>
            <a:prstGeom prst="line">
              <a:avLst/>
            </a:prstGeom>
            <a:noFill/>
            <a:ln w="76200" cap="flat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AutoShape 5">
              <a:extLst>
                <a:ext uri="{FF2B5EF4-FFF2-40B4-BE49-F238E27FC236}">
                  <a16:creationId xmlns:a16="http://schemas.microsoft.com/office/drawing/2014/main" id="{FB258829-7F09-5241-8FEB-872F4433C44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4522259" y="3580597"/>
              <a:ext cx="995605" cy="1168239"/>
            </a:xfrm>
            <a:prstGeom prst="can">
              <a:avLst>
                <a:gd name="adj" fmla="val 10819"/>
              </a:avLst>
            </a:prstGeom>
            <a:solidFill>
              <a:srgbClr val="E8F2A1">
                <a:alpha val="50000"/>
              </a:srgbClr>
            </a:solidFill>
            <a:ln w="9525" cap="flat">
              <a:solidFill>
                <a:srgbClr val="AFD095">
                  <a:alpha val="50000"/>
                </a:srgb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" name="Line 6">
              <a:extLst>
                <a:ext uri="{FF2B5EF4-FFF2-40B4-BE49-F238E27FC236}">
                  <a16:creationId xmlns:a16="http://schemas.microsoft.com/office/drawing/2014/main" id="{ED775245-F1E9-2848-95B8-EB62247851B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992291" y="2021013"/>
              <a:ext cx="6681999" cy="2131886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Line 7">
              <a:extLst>
                <a:ext uri="{FF2B5EF4-FFF2-40B4-BE49-F238E27FC236}">
                  <a16:creationId xmlns:a16="http://schemas.microsoft.com/office/drawing/2014/main" id="{B2E75E35-96A8-F84C-A7AC-1DB7EA45C6C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92290" y="4151131"/>
              <a:ext cx="6643308" cy="2212300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AutoShape 8">
              <a:extLst>
                <a:ext uri="{FF2B5EF4-FFF2-40B4-BE49-F238E27FC236}">
                  <a16:creationId xmlns:a16="http://schemas.microsoft.com/office/drawing/2014/main" id="{49844D8E-88CF-0C4D-82A0-0B3133F09B0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5808952" y="3311160"/>
              <a:ext cx="965993" cy="1736725"/>
            </a:xfrm>
            <a:prstGeom prst="can">
              <a:avLst>
                <a:gd name="adj" fmla="val 27343"/>
              </a:avLst>
            </a:prstGeom>
            <a:solidFill>
              <a:srgbClr val="FFD7D7">
                <a:alpha val="50000"/>
              </a:srgbClr>
            </a:solidFill>
            <a:ln w="9525" cap="flat">
              <a:solidFill>
                <a:srgbClr val="FF0000">
                  <a:alpha val="50000"/>
                </a:srgb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" name="Line 9">
              <a:extLst>
                <a:ext uri="{FF2B5EF4-FFF2-40B4-BE49-F238E27FC236}">
                  <a16:creationId xmlns:a16="http://schemas.microsoft.com/office/drawing/2014/main" id="{433117ED-9728-5442-8153-342CDC86E74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92291" y="4171223"/>
              <a:ext cx="6952890" cy="9071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lg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Text Box 10">
              <a:extLst>
                <a:ext uri="{FF2B5EF4-FFF2-40B4-BE49-F238E27FC236}">
                  <a16:creationId xmlns:a16="http://schemas.microsoft.com/office/drawing/2014/main" id="{037BFEDC-FA0E-064B-A1AE-9957A4E16E3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0121" y="3684185"/>
              <a:ext cx="976357" cy="2762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0" tIns="16002" rIns="0" bIns="0"/>
            <a:lstStyle>
              <a:lvl1pPr>
                <a:tabLst>
                  <a:tab pos="449263" algn="l"/>
                  <a:tab pos="898525" algn="l"/>
                </a:tabLst>
                <a:defRPr>
                  <a:solidFill>
                    <a:srgbClr val="000000"/>
                  </a:solidFill>
                  <a:latin typeface="Book Antiqua" panose="02040602050305030304" pitchFamily="18" charset="0"/>
                  <a:ea typeface="굴림" panose="020B0600000101010101" pitchFamily="34" charset="-127"/>
                </a:defRPr>
              </a:lvl1pPr>
              <a:lvl2pPr>
                <a:tabLst>
                  <a:tab pos="449263" algn="l"/>
                  <a:tab pos="898525" algn="l"/>
                </a:tabLst>
                <a:defRPr>
                  <a:solidFill>
                    <a:srgbClr val="000000"/>
                  </a:solidFill>
                  <a:latin typeface="Book Antiqua" panose="02040602050305030304" pitchFamily="18" charset="0"/>
                  <a:ea typeface="굴림" panose="020B0600000101010101" pitchFamily="34" charset="-127"/>
                </a:defRPr>
              </a:lvl2pPr>
              <a:lvl3pPr>
                <a:tabLst>
                  <a:tab pos="449263" algn="l"/>
                  <a:tab pos="898525" algn="l"/>
                </a:tabLst>
                <a:defRPr>
                  <a:solidFill>
                    <a:srgbClr val="000000"/>
                  </a:solidFill>
                  <a:latin typeface="Book Antiqua" panose="02040602050305030304" pitchFamily="18" charset="0"/>
                  <a:ea typeface="굴림" panose="020B0600000101010101" pitchFamily="34" charset="-127"/>
                </a:defRPr>
              </a:lvl3pPr>
              <a:lvl4pPr>
                <a:tabLst>
                  <a:tab pos="449263" algn="l"/>
                  <a:tab pos="898525" algn="l"/>
                </a:tabLst>
                <a:defRPr>
                  <a:solidFill>
                    <a:srgbClr val="000000"/>
                  </a:solidFill>
                  <a:latin typeface="Book Antiqua" panose="02040602050305030304" pitchFamily="18" charset="0"/>
                  <a:ea typeface="굴림" panose="020B0600000101010101" pitchFamily="34" charset="-127"/>
                </a:defRPr>
              </a:lvl4pPr>
              <a:lvl5pPr>
                <a:tabLst>
                  <a:tab pos="449263" algn="l"/>
                  <a:tab pos="898525" algn="l"/>
                </a:tabLst>
                <a:defRPr>
                  <a:solidFill>
                    <a:srgbClr val="000000"/>
                  </a:solidFill>
                  <a:latin typeface="Book Antiqua" panose="02040602050305030304" pitchFamily="18" charset="0"/>
                  <a:ea typeface="굴림" panose="020B0600000101010101" pitchFamily="34" charset="-127"/>
                </a:defRPr>
              </a:lvl5pPr>
              <a:lvl6pPr marL="2514600" indent="-228600" defTabSz="449263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49263" algn="l"/>
                  <a:tab pos="898525" algn="l"/>
                </a:tabLst>
                <a:defRPr>
                  <a:solidFill>
                    <a:srgbClr val="000000"/>
                  </a:solidFill>
                  <a:latin typeface="Book Antiqua" panose="02040602050305030304" pitchFamily="18" charset="0"/>
                  <a:ea typeface="굴림" panose="020B0600000101010101" pitchFamily="34" charset="-127"/>
                </a:defRPr>
              </a:lvl6pPr>
              <a:lvl7pPr marL="2971800" indent="-228600" defTabSz="449263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49263" algn="l"/>
                  <a:tab pos="898525" algn="l"/>
                </a:tabLst>
                <a:defRPr>
                  <a:solidFill>
                    <a:srgbClr val="000000"/>
                  </a:solidFill>
                  <a:latin typeface="Book Antiqua" panose="02040602050305030304" pitchFamily="18" charset="0"/>
                  <a:ea typeface="굴림" panose="020B0600000101010101" pitchFamily="34" charset="-127"/>
                </a:defRPr>
              </a:lvl7pPr>
              <a:lvl8pPr marL="3429000" indent="-228600" defTabSz="449263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49263" algn="l"/>
                  <a:tab pos="898525" algn="l"/>
                </a:tabLst>
                <a:defRPr>
                  <a:solidFill>
                    <a:srgbClr val="000000"/>
                  </a:solidFill>
                  <a:latin typeface="Book Antiqua" panose="02040602050305030304" pitchFamily="18" charset="0"/>
                  <a:ea typeface="굴림" panose="020B0600000101010101" pitchFamily="34" charset="-127"/>
                </a:defRPr>
              </a:lvl8pPr>
              <a:lvl9pPr marL="3886200" indent="-228600" defTabSz="449263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49263" algn="l"/>
                  <a:tab pos="898525" algn="l"/>
                </a:tabLst>
                <a:defRPr>
                  <a:solidFill>
                    <a:srgbClr val="000000"/>
                  </a:solidFill>
                  <a:latin typeface="Book Antiqua" panose="02040602050305030304" pitchFamily="18" charset="0"/>
                  <a:ea typeface="굴림" panose="020B0600000101010101" pitchFamily="34" charset="-127"/>
                </a:defRPr>
              </a:lvl9pPr>
            </a:lstStyle>
            <a:p>
              <a:pPr>
                <a:lnSpc>
                  <a:spcPct val="93000"/>
                </a:lnSpc>
              </a:pPr>
              <a:r>
                <a:rPr lang="en-US" altLang="en-US" sz="1800" b="1" dirty="0">
                  <a:solidFill>
                    <a:srgbClr val="FF0000"/>
                  </a:solidFill>
                  <a:latin typeface="+mn-lt"/>
                </a:rPr>
                <a:t>Proton</a:t>
              </a:r>
            </a:p>
          </p:txBody>
        </p:sp>
      </p:grpSp>
      <p:sp>
        <p:nvSpPr>
          <p:cNvPr id="30" name="Text Box 10">
            <a:extLst>
              <a:ext uri="{FF2B5EF4-FFF2-40B4-BE49-F238E27FC236}">
                <a16:creationId xmlns:a16="http://schemas.microsoft.com/office/drawing/2014/main" id="{5F0EA1BA-876E-3641-90F5-C50B8A7EDAE0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2218999" y="4276402"/>
            <a:ext cx="1235706" cy="879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16002" rIns="0" bIns="0"/>
          <a:lstStyle>
            <a:lvl1pPr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Book Antiqua" panose="02040602050305030304" pitchFamily="18" charset="0"/>
                <a:ea typeface="굴림" panose="020B0600000101010101" pitchFamily="34" charset="-127"/>
              </a:defRPr>
            </a:lvl1pPr>
            <a:lvl2pPr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Book Antiqua" panose="02040602050305030304" pitchFamily="18" charset="0"/>
                <a:ea typeface="굴림" panose="020B0600000101010101" pitchFamily="34" charset="-127"/>
              </a:defRPr>
            </a:lvl2pPr>
            <a:lvl3pPr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Book Antiqua" panose="02040602050305030304" pitchFamily="18" charset="0"/>
                <a:ea typeface="굴림" panose="020B0600000101010101" pitchFamily="34" charset="-127"/>
              </a:defRPr>
            </a:lvl3pPr>
            <a:lvl4pPr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Book Antiqua" panose="02040602050305030304" pitchFamily="18" charset="0"/>
                <a:ea typeface="굴림" panose="020B0600000101010101" pitchFamily="34" charset="-127"/>
              </a:defRPr>
            </a:lvl4pPr>
            <a:lvl5pPr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Book Antiqua" panose="02040602050305030304" pitchFamily="18" charset="0"/>
                <a:ea typeface="굴림" panose="020B0600000101010101" pitchFamily="34" charset="-127"/>
              </a:defRPr>
            </a:lvl5pPr>
            <a:lvl6pPr marL="2514600" indent="-228600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Book Antiqua" panose="02040602050305030304" pitchFamily="18" charset="0"/>
                <a:ea typeface="굴림" panose="020B0600000101010101" pitchFamily="34" charset="-127"/>
              </a:defRPr>
            </a:lvl6pPr>
            <a:lvl7pPr marL="2971800" indent="-228600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Book Antiqua" panose="02040602050305030304" pitchFamily="18" charset="0"/>
                <a:ea typeface="굴림" panose="020B0600000101010101" pitchFamily="34" charset="-127"/>
              </a:defRPr>
            </a:lvl7pPr>
            <a:lvl8pPr marL="3429000" indent="-228600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Book Antiqua" panose="02040602050305030304" pitchFamily="18" charset="0"/>
                <a:ea typeface="굴림" panose="020B0600000101010101" pitchFamily="34" charset="-127"/>
              </a:defRPr>
            </a:lvl8pPr>
            <a:lvl9pPr marL="3886200" indent="-228600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Book Antiqua" panose="02040602050305030304" pitchFamily="18" charset="0"/>
                <a:ea typeface="굴림" panose="020B0600000101010101" pitchFamily="34" charset="-127"/>
              </a:defRPr>
            </a:lvl9pPr>
          </a:lstStyle>
          <a:p>
            <a:pPr algn="ctr">
              <a:lnSpc>
                <a:spcPct val="93000"/>
              </a:lnSpc>
            </a:pPr>
            <a:r>
              <a:rPr lang="en-US" altLang="en-US" sz="1800" b="1" dirty="0">
                <a:solidFill>
                  <a:srgbClr val="FF0000"/>
                </a:solidFill>
                <a:latin typeface="+mn-lt"/>
              </a:rPr>
              <a:t>W Dump</a:t>
            </a:r>
          </a:p>
          <a:p>
            <a:pPr algn="ctr">
              <a:lnSpc>
                <a:spcPct val="93000"/>
              </a:lnSpc>
            </a:pPr>
            <a:r>
              <a:rPr lang="en-US" altLang="en-US" sz="1800" b="1" dirty="0">
                <a:solidFill>
                  <a:srgbClr val="FF0000"/>
                </a:solidFill>
                <a:latin typeface="+mn-lt"/>
              </a:rPr>
              <a:t>L=0.5/0.25m</a:t>
            </a:r>
          </a:p>
          <a:p>
            <a:pPr algn="ctr">
              <a:lnSpc>
                <a:spcPct val="93000"/>
              </a:lnSpc>
            </a:pPr>
            <a:r>
              <a:rPr lang="en-US" altLang="en-US" sz="1800" b="1" dirty="0">
                <a:solidFill>
                  <a:srgbClr val="FF0000"/>
                </a:solidFill>
                <a:latin typeface="+mn-lt"/>
              </a:rPr>
              <a:t>R=0.5m</a:t>
            </a:r>
          </a:p>
        </p:txBody>
      </p:sp>
      <p:sp>
        <p:nvSpPr>
          <p:cNvPr id="31" name="Text Box 10">
            <a:extLst>
              <a:ext uri="{FF2B5EF4-FFF2-40B4-BE49-F238E27FC236}">
                <a16:creationId xmlns:a16="http://schemas.microsoft.com/office/drawing/2014/main" id="{BCA31066-6F21-CE4D-86AD-427E80F85F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36087" y="4405647"/>
            <a:ext cx="416913" cy="5473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16002" rIns="0" bIns="0"/>
          <a:lstStyle>
            <a:lvl1pPr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Book Antiqua" panose="02040602050305030304" pitchFamily="18" charset="0"/>
                <a:ea typeface="굴림" panose="020B0600000101010101" pitchFamily="34" charset="-127"/>
              </a:defRPr>
            </a:lvl1pPr>
            <a:lvl2pPr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Book Antiqua" panose="02040602050305030304" pitchFamily="18" charset="0"/>
                <a:ea typeface="굴림" panose="020B0600000101010101" pitchFamily="34" charset="-127"/>
              </a:defRPr>
            </a:lvl2pPr>
            <a:lvl3pPr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Book Antiqua" panose="02040602050305030304" pitchFamily="18" charset="0"/>
                <a:ea typeface="굴림" panose="020B0600000101010101" pitchFamily="34" charset="-127"/>
              </a:defRPr>
            </a:lvl3pPr>
            <a:lvl4pPr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Book Antiqua" panose="02040602050305030304" pitchFamily="18" charset="0"/>
                <a:ea typeface="굴림" panose="020B0600000101010101" pitchFamily="34" charset="-127"/>
              </a:defRPr>
            </a:lvl4pPr>
            <a:lvl5pPr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Book Antiqua" panose="02040602050305030304" pitchFamily="18" charset="0"/>
                <a:ea typeface="굴림" panose="020B0600000101010101" pitchFamily="34" charset="-127"/>
              </a:defRPr>
            </a:lvl5pPr>
            <a:lvl6pPr marL="2514600" indent="-228600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Book Antiqua" panose="02040602050305030304" pitchFamily="18" charset="0"/>
                <a:ea typeface="굴림" panose="020B0600000101010101" pitchFamily="34" charset="-127"/>
              </a:defRPr>
            </a:lvl6pPr>
            <a:lvl7pPr marL="2971800" indent="-228600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Book Antiqua" panose="02040602050305030304" pitchFamily="18" charset="0"/>
                <a:ea typeface="굴림" panose="020B0600000101010101" pitchFamily="34" charset="-127"/>
              </a:defRPr>
            </a:lvl7pPr>
            <a:lvl8pPr marL="3429000" indent="-228600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Book Antiqua" panose="02040602050305030304" pitchFamily="18" charset="0"/>
                <a:ea typeface="굴림" panose="020B0600000101010101" pitchFamily="34" charset="-127"/>
              </a:defRPr>
            </a:lvl8pPr>
            <a:lvl9pPr marL="3886200" indent="-228600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Book Antiqua" panose="02040602050305030304" pitchFamily="18" charset="0"/>
                <a:ea typeface="굴림" panose="020B0600000101010101" pitchFamily="34" charset="-127"/>
              </a:defRPr>
            </a:lvl9pPr>
          </a:lstStyle>
          <a:p>
            <a:pPr algn="ctr">
              <a:lnSpc>
                <a:spcPct val="93000"/>
              </a:lnSpc>
            </a:pPr>
            <a:r>
              <a:rPr lang="en-US" altLang="en-US" sz="1800" b="1" dirty="0">
                <a:solidFill>
                  <a:srgbClr val="FF0000"/>
                </a:solidFill>
                <a:latin typeface="+mn-lt"/>
              </a:rPr>
              <a:t>Vacuum</a:t>
            </a:r>
          </a:p>
          <a:p>
            <a:pPr algn="ctr">
              <a:lnSpc>
                <a:spcPct val="93000"/>
              </a:lnSpc>
            </a:pPr>
            <a:r>
              <a:rPr lang="en-US" altLang="en-US" sz="1800" b="1" dirty="0">
                <a:solidFill>
                  <a:srgbClr val="FF0000"/>
                </a:solidFill>
                <a:latin typeface="+mn-lt"/>
              </a:rPr>
              <a:t>L=0.1m, </a:t>
            </a:r>
          </a:p>
          <a:p>
            <a:pPr algn="ctr">
              <a:lnSpc>
                <a:spcPct val="93000"/>
              </a:lnSpc>
            </a:pPr>
            <a:r>
              <a:rPr lang="en-US" altLang="en-US" sz="1800" b="1" dirty="0">
                <a:solidFill>
                  <a:srgbClr val="FF0000"/>
                </a:solidFill>
                <a:latin typeface="+mn-lt"/>
              </a:rPr>
              <a:t>R=0.1m </a:t>
            </a:r>
          </a:p>
        </p:txBody>
      </p:sp>
      <p:sp>
        <p:nvSpPr>
          <p:cNvPr id="32" name="Text Box 10">
            <a:extLst>
              <a:ext uri="{FF2B5EF4-FFF2-40B4-BE49-F238E27FC236}">
                <a16:creationId xmlns:a16="http://schemas.microsoft.com/office/drawing/2014/main" id="{A2E1888D-B7CA-DC4A-A690-E592FE363B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91447" y="4464761"/>
            <a:ext cx="904730" cy="5288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16002" rIns="0" bIns="0"/>
          <a:lstStyle>
            <a:lvl1pPr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Book Antiqua" panose="02040602050305030304" pitchFamily="18" charset="0"/>
                <a:ea typeface="굴림" panose="020B0600000101010101" pitchFamily="34" charset="-127"/>
              </a:defRPr>
            </a:lvl1pPr>
            <a:lvl2pPr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Book Antiqua" panose="02040602050305030304" pitchFamily="18" charset="0"/>
                <a:ea typeface="굴림" panose="020B0600000101010101" pitchFamily="34" charset="-127"/>
              </a:defRPr>
            </a:lvl2pPr>
            <a:lvl3pPr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Book Antiqua" panose="02040602050305030304" pitchFamily="18" charset="0"/>
                <a:ea typeface="굴림" panose="020B0600000101010101" pitchFamily="34" charset="-127"/>
              </a:defRPr>
            </a:lvl3pPr>
            <a:lvl4pPr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Book Antiqua" panose="02040602050305030304" pitchFamily="18" charset="0"/>
                <a:ea typeface="굴림" panose="020B0600000101010101" pitchFamily="34" charset="-127"/>
              </a:defRPr>
            </a:lvl4pPr>
            <a:lvl5pPr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Book Antiqua" panose="02040602050305030304" pitchFamily="18" charset="0"/>
                <a:ea typeface="굴림" panose="020B0600000101010101" pitchFamily="34" charset="-127"/>
              </a:defRPr>
            </a:lvl5pPr>
            <a:lvl6pPr marL="2514600" indent="-228600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Book Antiqua" panose="02040602050305030304" pitchFamily="18" charset="0"/>
                <a:ea typeface="굴림" panose="020B0600000101010101" pitchFamily="34" charset="-127"/>
              </a:defRPr>
            </a:lvl6pPr>
            <a:lvl7pPr marL="2971800" indent="-228600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Book Antiqua" panose="02040602050305030304" pitchFamily="18" charset="0"/>
                <a:ea typeface="굴림" panose="020B0600000101010101" pitchFamily="34" charset="-127"/>
              </a:defRPr>
            </a:lvl7pPr>
            <a:lvl8pPr marL="3429000" indent="-228600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Book Antiqua" panose="02040602050305030304" pitchFamily="18" charset="0"/>
                <a:ea typeface="굴림" panose="020B0600000101010101" pitchFamily="34" charset="-127"/>
              </a:defRPr>
            </a:lvl8pPr>
            <a:lvl9pPr marL="3886200" indent="-228600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Book Antiqua" panose="02040602050305030304" pitchFamily="18" charset="0"/>
                <a:ea typeface="굴림" panose="020B0600000101010101" pitchFamily="34" charset="-127"/>
              </a:defRPr>
            </a:lvl9pPr>
          </a:lstStyle>
          <a:p>
            <a:pPr>
              <a:lnSpc>
                <a:spcPct val="93000"/>
              </a:lnSpc>
            </a:pPr>
            <a:r>
              <a:rPr lang="en-US" altLang="en-US" sz="1800" b="1" dirty="0">
                <a:solidFill>
                  <a:srgbClr val="FF0000"/>
                </a:solidFill>
                <a:latin typeface="+mn-lt"/>
              </a:rPr>
              <a:t>Detector</a:t>
            </a:r>
          </a:p>
          <a:p>
            <a:pPr>
              <a:lnSpc>
                <a:spcPct val="93000"/>
              </a:lnSpc>
            </a:pPr>
            <a:r>
              <a:rPr lang="en-US" altLang="en-US" sz="1800" b="1" dirty="0">
                <a:solidFill>
                  <a:srgbClr val="FF0000"/>
                </a:solidFill>
                <a:latin typeface="+mn-lt"/>
              </a:rPr>
              <a:t>R=0.1m</a:t>
            </a:r>
            <a:endParaRPr lang="en-US" altLang="en-US" sz="1800" b="1" dirty="0">
              <a:solidFill>
                <a:srgbClr val="00B050"/>
              </a:solidFill>
              <a:highlight>
                <a:srgbClr val="FF40FF"/>
              </a:highlight>
              <a:latin typeface="+mn-lt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1FBE824-E9B4-9D83-7CCB-1252816594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3/10/26</a:t>
            </a: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CF6023F-9D75-AC0D-7E6D-76563F30A1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8591" y="-1"/>
            <a:ext cx="4590809" cy="68525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E3D053B-1260-B92E-3291-C60377436D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5399" y="0"/>
            <a:ext cx="6553202" cy="6858000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975667-A95B-44BD-539E-49AF4BA8D8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DAMSA-Net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EBCC092-1983-4A5F-0690-6EB04023EB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EF3D8A4-74EF-534D-976E-1FB9C4B72804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802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8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4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48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48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48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15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484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15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484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300"/>
                            </p:stCondLst>
                            <p:childTnLst>
                              <p:par>
                                <p:cTn id="4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8483" grpId="0" uiExpand="1" build="p"/>
      <p:bldP spid="30" grpId="0"/>
      <p:bldP spid="31" grpId="0"/>
      <p:bldP spid="3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7CBA76-EB91-9548-A779-9F48B1AE72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0"/>
            <a:ext cx="8686800" cy="685800"/>
          </a:xfrm>
        </p:spPr>
        <p:txBody>
          <a:bodyPr/>
          <a:lstStyle/>
          <a:p>
            <a:r>
              <a:rPr lang="en-US" sz="4000" b="1" dirty="0"/>
              <a:t>Impact of Exp. Param. to the Ceiling</a:t>
            </a:r>
          </a:p>
        </p:txBody>
      </p:sp>
      <p:pic>
        <p:nvPicPr>
          <p:cNvPr id="7" name="Picture 6" descr="A diagram of a beam-dump&#10;&#10;Description automatically generated">
            <a:extLst>
              <a:ext uri="{FF2B5EF4-FFF2-40B4-BE49-F238E27FC236}">
                <a16:creationId xmlns:a16="http://schemas.microsoft.com/office/drawing/2014/main" id="{1F45BE32-C9BA-0AE8-DE62-72CA9D974D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76182"/>
            <a:ext cx="9124122" cy="570081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876F11F-D4E6-7079-1445-6EF255A2342C}"/>
              </a:ext>
            </a:extLst>
          </p:cNvPr>
          <p:cNvSpPr txBox="1"/>
          <p:nvPr/>
        </p:nvSpPr>
        <p:spPr>
          <a:xfrm>
            <a:off x="1524000" y="3164926"/>
            <a:ext cx="3352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chemeClr val="bg1"/>
                </a:solidFill>
                <a:latin typeface="+mj-lt"/>
              </a:rPr>
              <a:t>For the given baseline, access to the ceiling affected little by the detector dimension or the stat.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E939829-9000-B59D-D0E0-1F957CD57F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3/10/26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422863-E53D-8AD8-3FC0-3C3F25561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EF3D8A4-74EF-534D-976E-1FB9C4B72804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421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2"/>
          <p:cNvSpPr>
            <a:spLocks noGrp="1" noChangeArrowheads="1"/>
          </p:cNvSpPr>
          <p:nvPr>
            <p:ph type="title"/>
          </p:nvPr>
        </p:nvSpPr>
        <p:spPr>
          <a:xfrm>
            <a:off x="85725" y="166688"/>
            <a:ext cx="8915400" cy="533400"/>
          </a:xfrm>
        </p:spPr>
        <p:txBody>
          <a:bodyPr/>
          <a:lstStyle/>
          <a:p>
            <a:pPr lvl="0" latinLnBrk="1"/>
            <a:r>
              <a:rPr lang="en-US" sz="4800" b="1" dirty="0"/>
              <a:t>DAMSA Pathfinder Strategy</a:t>
            </a:r>
          </a:p>
        </p:txBody>
      </p:sp>
      <p:sp>
        <p:nvSpPr>
          <p:cNvPr id="148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4300" y="838200"/>
            <a:ext cx="8953500" cy="51816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 dirty="0"/>
              <a:t>Given the confidence of Little DAMSA sensitivity, DAMSA can be a very small detector </a:t>
            </a:r>
            <a:r>
              <a:rPr lang="en-US" sz="2800" dirty="0">
                <a:sym typeface="Wingdings" pitchFamily="2" charset="2"/>
              </a:rPr>
              <a:t> </a:t>
            </a:r>
            <a:r>
              <a:rPr lang="en-US" sz="2800" b="1" dirty="0">
                <a:solidFill>
                  <a:srgbClr val="FF0000"/>
                </a:solidFill>
                <a:sym typeface="Wingdings" pitchFamily="2" charset="2"/>
              </a:rPr>
              <a:t>DAMSA becomes more REAL!!</a:t>
            </a:r>
            <a:endParaRPr lang="en-US" sz="2800" dirty="0"/>
          </a:p>
          <a:p>
            <a:pPr>
              <a:lnSpc>
                <a:spcPct val="90000"/>
              </a:lnSpc>
            </a:pPr>
            <a:r>
              <a:rPr lang="en-US" sz="2800" dirty="0"/>
              <a:t>Primary goals are to demonstrate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Physics case feasibility </a:t>
            </a:r>
            <a:r>
              <a:rPr lang="en-US" sz="2400" dirty="0">
                <a:sym typeface="Wingdings" pitchFamily="2" charset="2"/>
              </a:rPr>
              <a:t> can we access the target parameter space?</a:t>
            </a:r>
            <a:endParaRPr lang="en-US" sz="2400" dirty="0"/>
          </a:p>
          <a:p>
            <a:pPr lvl="1">
              <a:lnSpc>
                <a:spcPct val="90000"/>
              </a:lnSpc>
            </a:pPr>
            <a:r>
              <a:rPr lang="en-US" sz="2400" dirty="0"/>
              <a:t>Background validation and handling </a:t>
            </a:r>
            <a:r>
              <a:rPr lang="en-US" sz="2400" dirty="0">
                <a:sym typeface="Wingdings" pitchFamily="2" charset="2"/>
              </a:rPr>
              <a:t> did we make a mistake?</a:t>
            </a:r>
            <a:endParaRPr lang="en-US" sz="2400" dirty="0"/>
          </a:p>
          <a:p>
            <a:pPr lvl="1">
              <a:lnSpc>
                <a:spcPct val="90000"/>
              </a:lnSpc>
            </a:pPr>
            <a:r>
              <a:rPr lang="en-US" sz="2400" dirty="0"/>
              <a:t>Physics before other p-beam dump facility (e.g. BDF@CERN) is ready</a:t>
            </a:r>
          </a:p>
          <a:p>
            <a:pPr lvl="2">
              <a:lnSpc>
                <a:spcPct val="90000"/>
              </a:lnSpc>
            </a:pPr>
            <a:r>
              <a:rPr lang="en-US" sz="2000" dirty="0"/>
              <a:t>Produce physics, as the collaboration builds up the experiment and seek funds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Strategy for the pathfinder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Find a pathway to focus on physics case feasibility test</a:t>
            </a:r>
          </a:p>
          <a:p>
            <a:pPr lvl="2">
              <a:lnSpc>
                <a:spcPct val="90000"/>
              </a:lnSpc>
            </a:pPr>
            <a:r>
              <a:rPr lang="en-US" sz="2000" dirty="0"/>
              <a:t>Need a facility that has as little neutron background from the dump as possible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Electron beams will do better job than hadron beams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Produce physics every phase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5BA8892-81CC-5A15-474A-9A715AEE01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3/10/26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472D379-E263-098A-B1ED-E2937528CA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DAMSA-Net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5DAB8E5-FBE8-8705-CA8E-2EEE89298B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EF3D8A4-74EF-534D-976E-1FB9C4B72804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267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8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8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8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48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484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3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484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484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4848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4848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4848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4848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8483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76200"/>
            <a:ext cx="8991601" cy="609600"/>
          </a:xfrm>
        </p:spPr>
        <p:txBody>
          <a:bodyPr>
            <a:normAutofit fontScale="90000"/>
          </a:bodyPr>
          <a:lstStyle/>
          <a:p>
            <a:pPr lvl="0" latinLnBrk="1"/>
            <a:r>
              <a:rPr lang="en-US" altLang="ko-KR" b="1" dirty="0"/>
              <a:t>Beam Related Background Mitigation</a:t>
            </a:r>
            <a:endParaRPr lang="en-US" b="1" dirty="0"/>
          </a:p>
        </p:txBody>
      </p:sp>
      <p:sp>
        <p:nvSpPr>
          <p:cNvPr id="148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199" y="685800"/>
            <a:ext cx="8991601" cy="5562600"/>
          </a:xfrm>
        </p:spPr>
        <p:txBody>
          <a:bodyPr/>
          <a:lstStyle/>
          <a:p>
            <a:pPr>
              <a:lnSpc>
                <a:spcPct val="90000"/>
              </a:lnSpc>
              <a:spcBef>
                <a:spcPts val="0"/>
              </a:spcBef>
            </a:pPr>
            <a:r>
              <a:rPr lang="en-US" dirty="0">
                <a:sym typeface="Wingdings" pitchFamily="2" charset="2"/>
              </a:rPr>
              <a:t>Two beam related background components</a:t>
            </a:r>
          </a:p>
          <a:p>
            <a:pPr lvl="1">
              <a:lnSpc>
                <a:spcPct val="90000"/>
              </a:lnSpc>
              <a:spcBef>
                <a:spcPts val="0"/>
              </a:spcBef>
            </a:pPr>
            <a:r>
              <a:rPr lang="en-US" dirty="0">
                <a:sym typeface="Wingdings" pitchFamily="2" charset="2"/>
              </a:rPr>
              <a:t>Fast component : Particles exiting from the target/dump, immediately enter the experiment together with the signal</a:t>
            </a:r>
          </a:p>
          <a:p>
            <a:pPr lvl="1">
              <a:lnSpc>
                <a:spcPct val="90000"/>
              </a:lnSpc>
              <a:spcBef>
                <a:spcPts val="0"/>
              </a:spcBef>
            </a:pPr>
            <a:r>
              <a:rPr lang="en-US" dirty="0">
                <a:sym typeface="Wingdings" pitchFamily="2" charset="2"/>
              </a:rPr>
              <a:t>Slow component : Particles (primarily neutrons) lingering around after a beam interaction, entering the experiment at random times and affecting the subsequent beam interactions 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87C9FB-226F-2B2A-7C51-1D070C8BFA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3/10/26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D02B435-A17E-D419-AF7E-5325077255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DAMSA-Net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DC92A81-2C7D-35DA-765C-F1516A02DB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EF3D8A4-74EF-534D-976E-1FB9C4B72804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315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8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8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8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8483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aph of a graph&#10;&#10;Description automatically generated with medium confidence">
            <a:extLst>
              <a:ext uri="{FF2B5EF4-FFF2-40B4-BE49-F238E27FC236}">
                <a16:creationId xmlns:a16="http://schemas.microsoft.com/office/drawing/2014/main" id="{2419421B-DEBD-9E6F-FAB6-ED8D5E0067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062694"/>
            <a:ext cx="8991600" cy="2667000"/>
          </a:xfrm>
          <a:prstGeom prst="rect">
            <a:avLst/>
          </a:prstGeom>
        </p:spPr>
      </p:pic>
      <p:sp>
        <p:nvSpPr>
          <p:cNvPr id="148482" name="Rectangle 2"/>
          <p:cNvSpPr>
            <a:spLocks noGrp="1" noChangeArrowheads="1"/>
          </p:cNvSpPr>
          <p:nvPr>
            <p:ph type="title"/>
          </p:nvPr>
        </p:nvSpPr>
        <p:spPr>
          <a:xfrm>
            <a:off x="266700" y="0"/>
            <a:ext cx="8610600" cy="609600"/>
          </a:xfrm>
        </p:spPr>
        <p:txBody>
          <a:bodyPr/>
          <a:lstStyle/>
          <a:p>
            <a:pPr lvl="0" latinLnBrk="1"/>
            <a:r>
              <a:rPr lang="en-US" sz="4000" b="1" dirty="0"/>
              <a:t>Critical Info on Little DAMSA –n </a:t>
            </a:r>
            <a:r>
              <a:rPr lang="en-US" sz="4000" b="1" dirty="0" err="1"/>
              <a:t>bck</a:t>
            </a:r>
            <a:endParaRPr lang="en-US" sz="4000" b="1" dirty="0"/>
          </a:p>
        </p:txBody>
      </p:sp>
      <p:sp>
        <p:nvSpPr>
          <p:cNvPr id="148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599" y="533400"/>
            <a:ext cx="8763001" cy="5486400"/>
          </a:xfrm>
        </p:spPr>
        <p:txBody>
          <a:bodyPr/>
          <a:lstStyle/>
          <a:p>
            <a:pPr>
              <a:lnSpc>
                <a:spcPct val="90000"/>
              </a:lnSpc>
              <a:spcBef>
                <a:spcPts val="72"/>
              </a:spcBef>
            </a:pPr>
            <a:r>
              <a:rPr lang="en-US" sz="2800" dirty="0">
                <a:sym typeface="Wingdings" pitchFamily="2" charset="2"/>
              </a:rPr>
              <a:t>From detailed GEANT simulation study</a:t>
            </a:r>
          </a:p>
          <a:p>
            <a:pPr lvl="1">
              <a:lnSpc>
                <a:spcPct val="90000"/>
              </a:lnSpc>
              <a:spcBef>
                <a:spcPts val="72"/>
              </a:spcBef>
            </a:pPr>
            <a:endParaRPr lang="en-US" sz="2400" dirty="0">
              <a:sym typeface="Wingdings" pitchFamily="2" charset="2"/>
            </a:endParaRPr>
          </a:p>
          <a:p>
            <a:pPr lvl="1">
              <a:lnSpc>
                <a:spcPct val="90000"/>
              </a:lnSpc>
              <a:spcBef>
                <a:spcPts val="72"/>
              </a:spcBef>
            </a:pPr>
            <a:endParaRPr lang="en-US" sz="2400" dirty="0">
              <a:sym typeface="Wingdings" pitchFamily="2" charset="2"/>
            </a:endParaRPr>
          </a:p>
          <a:p>
            <a:pPr lvl="1">
              <a:lnSpc>
                <a:spcPct val="90000"/>
              </a:lnSpc>
              <a:spcBef>
                <a:spcPts val="72"/>
              </a:spcBef>
            </a:pPr>
            <a:endParaRPr lang="en-US" sz="2400" dirty="0">
              <a:sym typeface="Wingdings" pitchFamily="2" charset="2"/>
            </a:endParaRPr>
          </a:p>
          <a:p>
            <a:pPr lvl="1">
              <a:lnSpc>
                <a:spcPct val="90000"/>
              </a:lnSpc>
              <a:spcBef>
                <a:spcPts val="72"/>
              </a:spcBef>
            </a:pPr>
            <a:endParaRPr lang="en-US" sz="2400" dirty="0">
              <a:sym typeface="Wingdings" pitchFamily="2" charset="2"/>
            </a:endParaRPr>
          </a:p>
          <a:p>
            <a:pPr lvl="1">
              <a:lnSpc>
                <a:spcPct val="90000"/>
              </a:lnSpc>
              <a:spcBef>
                <a:spcPts val="72"/>
              </a:spcBef>
            </a:pPr>
            <a:endParaRPr lang="en-US" sz="2400" dirty="0">
              <a:sym typeface="Wingdings" pitchFamily="2" charset="2"/>
            </a:endParaRPr>
          </a:p>
          <a:p>
            <a:pPr lvl="1">
              <a:lnSpc>
                <a:spcPct val="90000"/>
              </a:lnSpc>
              <a:spcBef>
                <a:spcPts val="72"/>
              </a:spcBef>
            </a:pPr>
            <a:endParaRPr lang="en-US" sz="2400" dirty="0">
              <a:sym typeface="Wingdings" pitchFamily="2" charset="2"/>
            </a:endParaRPr>
          </a:p>
          <a:p>
            <a:pPr lvl="1">
              <a:lnSpc>
                <a:spcPct val="90000"/>
              </a:lnSpc>
              <a:spcBef>
                <a:spcPts val="72"/>
              </a:spcBef>
            </a:pPr>
            <a:endParaRPr lang="en-US" sz="2400" dirty="0">
              <a:sym typeface="Wingdings" pitchFamily="2" charset="2"/>
            </a:endParaRPr>
          </a:p>
          <a:p>
            <a:pPr lvl="1">
              <a:lnSpc>
                <a:spcPct val="90000"/>
              </a:lnSpc>
              <a:spcBef>
                <a:spcPts val="72"/>
              </a:spcBef>
            </a:pPr>
            <a:endParaRPr lang="en-US" sz="2400" dirty="0">
              <a:sym typeface="Wingdings" pitchFamily="2" charset="2"/>
            </a:endParaRPr>
          </a:p>
          <a:p>
            <a:pPr lvl="1">
              <a:lnSpc>
                <a:spcPct val="90000"/>
              </a:lnSpc>
              <a:spcBef>
                <a:spcPts val="72"/>
              </a:spcBef>
            </a:pPr>
            <a:r>
              <a:rPr lang="en-US" sz="2400" dirty="0">
                <a:sym typeface="Wingdings" pitchFamily="2" charset="2"/>
              </a:rPr>
              <a:t>The lingering neutron background impacts can be virtually eliminated by separating the beam more than 1</a:t>
            </a:r>
            <a:r>
              <a:rPr lang="en-US" sz="2400" dirty="0">
                <a:latin typeface="Symbol" pitchFamily="2" charset="2"/>
                <a:sym typeface="Wingdings" pitchFamily="2" charset="2"/>
              </a:rPr>
              <a:t>m</a:t>
            </a:r>
            <a:r>
              <a:rPr lang="en-US" sz="2400" dirty="0">
                <a:sym typeface="Wingdings" pitchFamily="2" charset="2"/>
              </a:rPr>
              <a:t>s, even with a hall of R=3m  The low E EM particles can be captured by implementing a thin pre-shower layer with some absorber (what is the optimal X</a:t>
            </a:r>
            <a:r>
              <a:rPr lang="en-US" sz="2400" baseline="-25000" dirty="0">
                <a:sym typeface="Wingdings" pitchFamily="2" charset="2"/>
              </a:rPr>
              <a:t>0</a:t>
            </a:r>
            <a:r>
              <a:rPr lang="en-US" sz="2400" dirty="0">
                <a:sym typeface="Wingdings" pitchFamily="2" charset="2"/>
              </a:rPr>
              <a:t>?)</a:t>
            </a:r>
          </a:p>
          <a:p>
            <a:pPr>
              <a:lnSpc>
                <a:spcPct val="90000"/>
              </a:lnSpc>
              <a:spcBef>
                <a:spcPts val="72"/>
              </a:spcBef>
            </a:pPr>
            <a:r>
              <a:rPr lang="en-US" sz="2800" dirty="0">
                <a:sym typeface="Wingdings" pitchFamily="2" charset="2"/>
              </a:rPr>
              <a:t>Neutron flux from the given pulse and the pile up effect can be minimized by optimizing the pulse intensity and the separation</a:t>
            </a:r>
          </a:p>
          <a:p>
            <a:pPr lvl="1">
              <a:lnSpc>
                <a:spcPct val="90000"/>
              </a:lnSpc>
              <a:spcBef>
                <a:spcPts val="72"/>
              </a:spcBef>
            </a:pPr>
            <a:r>
              <a:rPr lang="en-US" sz="2400" dirty="0">
                <a:sym typeface="Wingdings" pitchFamily="2" charset="2"/>
              </a:rPr>
              <a:t>GEANT study shows: up to ~10</a:t>
            </a:r>
            <a:r>
              <a:rPr lang="en-US" sz="2400" baseline="30000" dirty="0">
                <a:sym typeface="Wingdings" pitchFamily="2" charset="2"/>
              </a:rPr>
              <a:t>7</a:t>
            </a:r>
            <a:r>
              <a:rPr lang="en-US" sz="2400" dirty="0">
                <a:sym typeface="Wingdings" pitchFamily="2" charset="2"/>
              </a:rPr>
              <a:t> e/pulse + &gt;1</a:t>
            </a:r>
            <a:r>
              <a:rPr lang="en-US" sz="2400" dirty="0">
                <a:latin typeface="Symbol" pitchFamily="2" charset="2"/>
                <a:sym typeface="Wingdings" pitchFamily="2" charset="2"/>
              </a:rPr>
              <a:t>m</a:t>
            </a:r>
            <a:r>
              <a:rPr lang="en-US" sz="2400" dirty="0">
                <a:sym typeface="Wingdings" pitchFamily="2" charset="2"/>
              </a:rPr>
              <a:t>s separation good start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4D3B3307-DBCC-5C46-ACD1-B2DA5E640C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33400" y="6182755"/>
            <a:ext cx="1905000" cy="457200"/>
          </a:xfrm>
        </p:spPr>
        <p:txBody>
          <a:bodyPr/>
          <a:lstStyle/>
          <a:p>
            <a:pPr>
              <a:defRPr/>
            </a:pPr>
            <a:r>
              <a:rPr lang="en-US"/>
              <a:t>3/10/26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00CA5BC-46CA-73DE-2A16-0E3F0CC0BA7F}"/>
              </a:ext>
            </a:extLst>
          </p:cNvPr>
          <p:cNvSpPr txBox="1"/>
          <p:nvPr/>
        </p:nvSpPr>
        <p:spPr>
          <a:xfrm rot="16200000">
            <a:off x="-228035" y="1334663"/>
            <a:ext cx="9132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FF0000"/>
                </a:solidFill>
              </a:rPr>
              <a:t>(t=1</a:t>
            </a:r>
            <a:r>
              <a:rPr lang="en-US" sz="1800" dirty="0">
                <a:solidFill>
                  <a:srgbClr val="FF0000"/>
                </a:solidFill>
                <a:latin typeface="Symbol" pitchFamily="2" charset="2"/>
              </a:rPr>
              <a:t>m</a:t>
            </a:r>
            <a:r>
              <a:rPr lang="en-US" sz="1800" dirty="0">
                <a:solidFill>
                  <a:srgbClr val="FF0000"/>
                </a:solidFill>
              </a:rPr>
              <a:t>s)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90F74C0-1949-5C24-6CFB-8E5532BDDC64}"/>
              </a:ext>
            </a:extLst>
          </p:cNvPr>
          <p:cNvSpPr txBox="1"/>
          <p:nvPr/>
        </p:nvSpPr>
        <p:spPr>
          <a:xfrm>
            <a:off x="4084458" y="926068"/>
            <a:ext cx="9750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FF0000"/>
                </a:solidFill>
              </a:rPr>
              <a:t>(R=1m)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E37A490-05E2-B814-585A-C45A7F18CA81}"/>
              </a:ext>
            </a:extLst>
          </p:cNvPr>
          <p:cNvSpPr txBox="1"/>
          <p:nvPr/>
        </p:nvSpPr>
        <p:spPr>
          <a:xfrm>
            <a:off x="7162800" y="914400"/>
            <a:ext cx="9750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FF0000"/>
                </a:solidFill>
              </a:rPr>
              <a:t>(R=3m)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C3F2B50-25F0-0802-30B8-4CB7A48B36E4}"/>
              </a:ext>
            </a:extLst>
          </p:cNvPr>
          <p:cNvSpPr txBox="1"/>
          <p:nvPr/>
        </p:nvSpPr>
        <p:spPr>
          <a:xfrm>
            <a:off x="838200" y="914400"/>
            <a:ext cx="1216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FF0000"/>
                </a:solidFill>
              </a:rPr>
              <a:t>(No wall)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E0EDCDD-6994-6A71-0932-948D34534197}"/>
              </a:ext>
            </a:extLst>
          </p:cNvPr>
          <p:cNvCxnSpPr/>
          <p:nvPr/>
        </p:nvCxnSpPr>
        <p:spPr bwMode="auto">
          <a:xfrm>
            <a:off x="457200" y="3005795"/>
            <a:ext cx="8153400" cy="0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2D62F13E-0C0A-F5B4-8AF2-A4601D874C09}"/>
              </a:ext>
            </a:extLst>
          </p:cNvPr>
          <p:cNvSpPr txBox="1"/>
          <p:nvPr/>
        </p:nvSpPr>
        <p:spPr>
          <a:xfrm rot="16200000">
            <a:off x="-246568" y="2945262"/>
            <a:ext cx="9132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FF0000"/>
                </a:solidFill>
              </a:rPr>
              <a:t>(t=5ns)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B023DAD-9CCC-B028-DECF-08551FF779B2}"/>
              </a:ext>
            </a:extLst>
          </p:cNvPr>
          <p:cNvCxnSpPr/>
          <p:nvPr/>
        </p:nvCxnSpPr>
        <p:spPr bwMode="auto">
          <a:xfrm>
            <a:off x="457200" y="1481795"/>
            <a:ext cx="8153400" cy="0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21E2A2A-1896-47CF-B35E-88F934716C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DAMSA-Net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C6EE03-92AF-0286-206D-79122206F7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EF3D8A4-74EF-534D-976E-1FB9C4B72804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352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8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4848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4848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5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4848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8483" grpId="0" uiExpand="1" build="p"/>
      <p:bldP spid="14" grpId="0"/>
      <p:bldP spid="10" grpId="0"/>
      <p:bldP spid="15" grpId="0"/>
      <p:bldP spid="16" grpId="0"/>
      <p:bldP spid="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76200"/>
            <a:ext cx="8991601" cy="609600"/>
          </a:xfrm>
        </p:spPr>
        <p:txBody>
          <a:bodyPr>
            <a:normAutofit fontScale="90000"/>
          </a:bodyPr>
          <a:lstStyle/>
          <a:p>
            <a:pPr lvl="0" latinLnBrk="1"/>
            <a:r>
              <a:rPr lang="en-US" altLang="ko-KR" b="1" dirty="0"/>
              <a:t>Beam Related Background Mitigation</a:t>
            </a:r>
            <a:endParaRPr lang="en-US" b="1" dirty="0"/>
          </a:p>
        </p:txBody>
      </p:sp>
      <p:sp>
        <p:nvSpPr>
          <p:cNvPr id="148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199" y="685800"/>
            <a:ext cx="8991601" cy="5562600"/>
          </a:xfrm>
        </p:spPr>
        <p:txBody>
          <a:bodyPr/>
          <a:lstStyle/>
          <a:p>
            <a:pPr>
              <a:lnSpc>
                <a:spcPct val="90000"/>
              </a:lnSpc>
              <a:spcBef>
                <a:spcPts val="0"/>
              </a:spcBef>
            </a:pPr>
            <a:r>
              <a:rPr lang="en-US" dirty="0">
                <a:sym typeface="Wingdings" pitchFamily="2" charset="2"/>
              </a:rPr>
              <a:t>Two beam related background components</a:t>
            </a:r>
          </a:p>
          <a:p>
            <a:pPr lvl="1">
              <a:lnSpc>
                <a:spcPct val="90000"/>
              </a:lnSpc>
              <a:spcBef>
                <a:spcPts val="0"/>
              </a:spcBef>
            </a:pPr>
            <a:r>
              <a:rPr lang="en-US" dirty="0">
                <a:sym typeface="Wingdings" pitchFamily="2" charset="2"/>
              </a:rPr>
              <a:t>Fast component : Particles exiting from the target/dump, immediately enter the experiment together with the signal</a:t>
            </a:r>
          </a:p>
          <a:p>
            <a:pPr lvl="1">
              <a:lnSpc>
                <a:spcPct val="90000"/>
              </a:lnSpc>
              <a:spcBef>
                <a:spcPts val="0"/>
              </a:spcBef>
            </a:pPr>
            <a:r>
              <a:rPr lang="en-US" dirty="0">
                <a:sym typeface="Wingdings" pitchFamily="2" charset="2"/>
              </a:rPr>
              <a:t>Slow component : Particles (primarily neutrons) lingering around after a beam interaction, entering the experiment at random times and affecting the subsequent beam interactions  </a:t>
            </a:r>
          </a:p>
          <a:p>
            <a:pPr>
              <a:lnSpc>
                <a:spcPct val="90000"/>
              </a:lnSpc>
              <a:spcBef>
                <a:spcPts val="0"/>
              </a:spcBef>
            </a:pPr>
            <a:r>
              <a:rPr lang="en-US" dirty="0">
                <a:sym typeface="Wingdings" pitchFamily="2" charset="2"/>
              </a:rPr>
              <a:t>Beam configurations could help mitigating and minimizing both the components</a:t>
            </a:r>
          </a:p>
          <a:p>
            <a:pPr lvl="1">
              <a:lnSpc>
                <a:spcPct val="90000"/>
              </a:lnSpc>
              <a:spcBef>
                <a:spcPts val="0"/>
              </a:spcBef>
            </a:pPr>
            <a:r>
              <a:rPr lang="en-US" dirty="0">
                <a:sym typeface="Wingdings" pitchFamily="2" charset="2"/>
              </a:rPr>
              <a:t>Adjusting the number of particles in each beam pulse for fast components</a:t>
            </a:r>
          </a:p>
          <a:p>
            <a:pPr lvl="1">
              <a:lnSpc>
                <a:spcPct val="90000"/>
              </a:lnSpc>
              <a:spcBef>
                <a:spcPts val="0"/>
              </a:spcBef>
            </a:pPr>
            <a:r>
              <a:rPr lang="en-US" dirty="0">
                <a:sym typeface="Wingdings" pitchFamily="2" charset="2"/>
              </a:rPr>
              <a:t>Adjusting the beam pulse separation (or the repetition rate) for slow components, allowing slow neutrons to be absorbed by the water in atmosphere before the next pulse</a:t>
            </a:r>
          </a:p>
          <a:p>
            <a:pPr>
              <a:lnSpc>
                <a:spcPct val="90000"/>
              </a:lnSpc>
              <a:spcBef>
                <a:spcPts val="0"/>
              </a:spcBef>
            </a:pPr>
            <a:r>
              <a:rPr lang="en-US" dirty="0">
                <a:sym typeface="Wingdings" pitchFamily="2" charset="2"/>
              </a:rPr>
              <a:t>Beat the remaining background using detector capability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87C9FB-226F-2B2A-7C51-1D070C8BFA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3/10/26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7A8E02-664C-F279-DF55-588E716A4D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DAMSA-Net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ED3418-591B-F3BC-7057-536726D332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EF3D8A4-74EF-534D-976E-1FB9C4B72804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578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8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84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84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484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8483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3/10/26</a:t>
            </a:r>
          </a:p>
        </p:txBody>
      </p:sp>
      <p:sp>
        <p:nvSpPr>
          <p:cNvPr id="148482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5644"/>
            <a:ext cx="8839200" cy="609600"/>
          </a:xfrm>
        </p:spPr>
        <p:txBody>
          <a:bodyPr/>
          <a:lstStyle/>
          <a:p>
            <a:pPr lvl="0" latinLnBrk="1"/>
            <a:r>
              <a:rPr lang="en-US" b="1" dirty="0"/>
              <a:t>DAMSA Detector – The </a:t>
            </a:r>
            <a:r>
              <a:rPr lang="en-US" b="1" dirty="0">
                <a:latin typeface="Symbol" pitchFamily="2" charset="2"/>
              </a:rPr>
              <a:t>g</a:t>
            </a:r>
            <a:r>
              <a:rPr lang="en-US" b="1" dirty="0"/>
              <a:t> pair traceback</a:t>
            </a:r>
          </a:p>
        </p:txBody>
      </p:sp>
      <p:sp>
        <p:nvSpPr>
          <p:cNvPr id="148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7647" y="676603"/>
            <a:ext cx="3987944" cy="17381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 dirty="0">
                <a:sym typeface="Wingdings" pitchFamily="2" charset="2"/>
              </a:rPr>
              <a:t>Require two photon track trace back position be inside the dump perimeter</a:t>
            </a:r>
            <a:endParaRPr lang="en-US" sz="2400" dirty="0">
              <a:sym typeface="Wingdings" pitchFamily="2" charset="2"/>
            </a:endParaRPr>
          </a:p>
          <a:p>
            <a:pPr>
              <a:lnSpc>
                <a:spcPct val="90000"/>
              </a:lnSpc>
            </a:pPr>
            <a:r>
              <a:rPr lang="en-US" sz="2800" dirty="0">
                <a:sym typeface="Wingdings" pitchFamily="2" charset="2"/>
              </a:rPr>
              <a:t>2x10</a:t>
            </a:r>
            <a:r>
              <a:rPr lang="en-US" sz="2800" baseline="30000" dirty="0">
                <a:sym typeface="Wingdings" pitchFamily="2" charset="2"/>
              </a:rPr>
              <a:t>-2</a:t>
            </a:r>
            <a:r>
              <a:rPr lang="en-US" sz="2800" dirty="0">
                <a:sym typeface="Wingdings" pitchFamily="2" charset="2"/>
              </a:rPr>
              <a:t> of </a:t>
            </a:r>
            <a:r>
              <a:rPr lang="en-US" sz="2800" dirty="0">
                <a:latin typeface="Symbol" pitchFamily="2" charset="2"/>
                <a:sym typeface="Wingdings" pitchFamily="2" charset="2"/>
              </a:rPr>
              <a:t>g</a:t>
            </a:r>
            <a:r>
              <a:rPr lang="en-US" sz="2800" dirty="0">
                <a:sym typeface="Wingdings" pitchFamily="2" charset="2"/>
              </a:rPr>
              <a:t> pairs remain</a:t>
            </a:r>
          </a:p>
          <a:p>
            <a:pPr marL="0" indent="0">
              <a:lnSpc>
                <a:spcPct val="90000"/>
              </a:lnSpc>
              <a:buNone/>
            </a:pPr>
            <a:endParaRPr lang="en-US" sz="2800" dirty="0">
              <a:sym typeface="Wingdings" pitchFamily="2" charset="2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D6D8C82-8CF2-3A4E-B3B9-94A1C5F8C60F}"/>
              </a:ext>
            </a:extLst>
          </p:cNvPr>
          <p:cNvSpPr/>
          <p:nvPr/>
        </p:nvSpPr>
        <p:spPr bwMode="auto">
          <a:xfrm>
            <a:off x="2438400" y="6225824"/>
            <a:ext cx="685800" cy="51481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pic>
        <p:nvPicPr>
          <p:cNvPr id="9" name="Picture 8" descr="A picture containing text, sky, map&#10;&#10;Description automatically generated">
            <a:extLst>
              <a:ext uri="{FF2B5EF4-FFF2-40B4-BE49-F238E27FC236}">
                <a16:creationId xmlns:a16="http://schemas.microsoft.com/office/drawing/2014/main" id="{C313F395-023B-D743-B811-9859E137F1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1791" y="609600"/>
            <a:ext cx="4315009" cy="232591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B2C288C8-0898-F444-9565-E7A161CD7550}"/>
              </a:ext>
            </a:extLst>
          </p:cNvPr>
          <p:cNvGrpSpPr/>
          <p:nvPr/>
        </p:nvGrpSpPr>
        <p:grpSpPr>
          <a:xfrm>
            <a:off x="152401" y="2590800"/>
            <a:ext cx="4540762" cy="3481503"/>
            <a:chOff x="152401" y="2590800"/>
            <a:chExt cx="4540762" cy="348150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7523CAD-E873-BE42-A713-8E1B1F1A038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2401" y="2590800"/>
              <a:ext cx="4540762" cy="3481503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BD7298F-AEA8-0140-A3F4-907491AD64CF}"/>
                </a:ext>
              </a:extLst>
            </p:cNvPr>
            <p:cNvSpPr txBox="1"/>
            <p:nvPr/>
          </p:nvSpPr>
          <p:spPr>
            <a:xfrm>
              <a:off x="785782" y="2701504"/>
              <a:ext cx="1423788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+mj-lt"/>
                </a:rPr>
                <a:t>Before cut </a:t>
              </a:r>
            </a:p>
            <a:p>
              <a:r>
                <a:rPr lang="en-US" dirty="0">
                  <a:latin typeface="+mj-lt"/>
                </a:rPr>
                <a:t>in unit of m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0ED3548-9026-9A47-B2C6-CA8241346327}"/>
              </a:ext>
            </a:extLst>
          </p:cNvPr>
          <p:cNvGrpSpPr/>
          <p:nvPr/>
        </p:nvGrpSpPr>
        <p:grpSpPr>
          <a:xfrm>
            <a:off x="4879427" y="2826603"/>
            <a:ext cx="4127938" cy="3245699"/>
            <a:chOff x="4879427" y="2826603"/>
            <a:chExt cx="4127938" cy="3245699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A47E8926-9135-6C43-A9B3-E5A6F5F3550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879427" y="3063873"/>
              <a:ext cx="4127938" cy="3008429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48D98D0-E076-F34B-B9D2-75D8E755F770}"/>
                </a:ext>
              </a:extLst>
            </p:cNvPr>
            <p:cNvSpPr txBox="1"/>
            <p:nvPr/>
          </p:nvSpPr>
          <p:spPr>
            <a:xfrm>
              <a:off x="5307576" y="2826603"/>
              <a:ext cx="1550424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+mj-lt"/>
                </a:rPr>
                <a:t>After cut</a:t>
              </a:r>
            </a:p>
            <a:p>
              <a:r>
                <a:rPr lang="en-US" dirty="0">
                  <a:latin typeface="+mj-lt"/>
                </a:rPr>
                <a:t>in unit of cm</a:t>
              </a:r>
            </a:p>
          </p:txBody>
        </p:sp>
      </p:grp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FB7B5CB5-4F81-394A-BC67-A6A0568B1B06}"/>
              </a:ext>
            </a:extLst>
          </p:cNvPr>
          <p:cNvCxnSpPr>
            <a:cxnSpLocks/>
          </p:cNvCxnSpPr>
          <p:nvPr/>
        </p:nvCxnSpPr>
        <p:spPr bwMode="auto">
          <a:xfrm>
            <a:off x="3886200" y="1371600"/>
            <a:ext cx="1676400" cy="524203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grpSp>
        <p:nvGrpSpPr>
          <p:cNvPr id="25" name="Group 24">
            <a:extLst>
              <a:ext uri="{FF2B5EF4-FFF2-40B4-BE49-F238E27FC236}">
                <a16:creationId xmlns:a16="http://schemas.microsoft.com/office/drawing/2014/main" id="{B7147BE2-B98A-1C4E-94D2-F7E77B31CA3B}"/>
              </a:ext>
            </a:extLst>
          </p:cNvPr>
          <p:cNvGrpSpPr/>
          <p:nvPr/>
        </p:nvGrpSpPr>
        <p:grpSpPr>
          <a:xfrm>
            <a:off x="6410316" y="3352800"/>
            <a:ext cx="533080" cy="2133600"/>
            <a:chOff x="6410316" y="3352800"/>
            <a:chExt cx="533080" cy="2133600"/>
          </a:xfrm>
        </p:grpSpPr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C4DA1C21-6A74-9D4D-902F-2CC149475CB3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6943396" y="3352800"/>
              <a:ext cx="0" cy="2133600"/>
            </a:xfrm>
            <a:prstGeom prst="straightConnector1">
              <a:avLst/>
            </a:prstGeom>
            <a:noFill/>
            <a:ln w="730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/>
            </a:ln>
            <a:effectLst/>
          </p:spPr>
        </p:cxn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55EC9F7A-24EC-D940-BC04-C2124930C07F}"/>
                </a:ext>
              </a:extLst>
            </p:cNvPr>
            <p:cNvSpPr txBox="1"/>
            <p:nvPr/>
          </p:nvSpPr>
          <p:spPr>
            <a:xfrm rot="16010976">
              <a:off x="6119211" y="4188768"/>
              <a:ext cx="1043876" cy="461665"/>
            </a:xfrm>
            <a:prstGeom prst="rect">
              <a:avLst/>
            </a:prstGeom>
            <a:solidFill>
              <a:srgbClr val="EFFFAE">
                <a:alpha val="60000"/>
              </a:srgbClr>
            </a:solidFill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  <a:latin typeface="+mj-lt"/>
                </a:rPr>
                <a:t>100 cm</a:t>
              </a:r>
            </a:p>
          </p:txBody>
        </p:sp>
      </p:grp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D45A9E5-9066-A476-6DAA-3A0DC4F73B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DAMSA-Net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31EE32B-3679-41EA-3BF9-214226B7B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EF3D8A4-74EF-534D-976E-1FB9C4B72804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486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8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5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5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48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8483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E9818D29-38A3-BE49-A2A7-6917D3BD52B1}"/>
              </a:ext>
            </a:extLst>
          </p:cNvPr>
          <p:cNvGrpSpPr/>
          <p:nvPr/>
        </p:nvGrpSpPr>
        <p:grpSpPr>
          <a:xfrm>
            <a:off x="4371887" y="446799"/>
            <a:ext cx="4624968" cy="3054350"/>
            <a:chOff x="4371887" y="446799"/>
            <a:chExt cx="4624968" cy="3054350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B4DEA112-9AE6-FB46-8B7F-4551122E9ED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371887" y="446799"/>
              <a:ext cx="4624968" cy="3054350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E50DCAA-69A4-3647-BCE4-2BB56D74BAA6}"/>
                </a:ext>
              </a:extLst>
            </p:cNvPr>
            <p:cNvSpPr txBox="1"/>
            <p:nvPr/>
          </p:nvSpPr>
          <p:spPr>
            <a:xfrm>
              <a:off x="4953000" y="683232"/>
              <a:ext cx="122501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FF0000"/>
                  </a:solidFill>
                  <a:latin typeface="+mj-lt"/>
                </a:rPr>
                <a:t>All photons</a:t>
              </a:r>
            </a:p>
          </p:txBody>
        </p:sp>
      </p:grp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3/10/26</a:t>
            </a:r>
          </a:p>
        </p:txBody>
      </p:sp>
      <p:sp>
        <p:nvSpPr>
          <p:cNvPr id="148482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5644"/>
            <a:ext cx="8839200" cy="609600"/>
          </a:xfrm>
        </p:spPr>
        <p:txBody>
          <a:bodyPr/>
          <a:lstStyle/>
          <a:p>
            <a:pPr lvl="0" latinLnBrk="1"/>
            <a:r>
              <a:rPr lang="en-US" b="1" dirty="0"/>
              <a:t>DAMSA Detector Study </a:t>
            </a:r>
            <a:r>
              <a:rPr lang="en-US" b="1" dirty="0" err="1"/>
              <a:t>E</a:t>
            </a:r>
            <a:r>
              <a:rPr lang="en-US" b="1" baseline="-25000" dirty="0" err="1">
                <a:latin typeface="Symbol" pitchFamily="2" charset="2"/>
              </a:rPr>
              <a:t>g</a:t>
            </a:r>
            <a:r>
              <a:rPr lang="en-US" b="1" dirty="0"/>
              <a:t> Cut</a:t>
            </a:r>
          </a:p>
        </p:txBody>
      </p:sp>
      <p:sp>
        <p:nvSpPr>
          <p:cNvPr id="148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533400"/>
            <a:ext cx="4138032" cy="56642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dirty="0"/>
              <a:t>Geometry implemented in GEANT4</a:t>
            </a:r>
          </a:p>
          <a:p>
            <a:pPr>
              <a:lnSpc>
                <a:spcPct val="90000"/>
              </a:lnSpc>
            </a:pPr>
            <a:r>
              <a:rPr lang="en-US" dirty="0"/>
              <a:t>10</a:t>
            </a:r>
            <a:r>
              <a:rPr lang="en-US" baseline="30000" dirty="0"/>
              <a:t>8</a:t>
            </a:r>
            <a:r>
              <a:rPr lang="en-US" dirty="0"/>
              <a:t> 600MeV protons injected to dump</a:t>
            </a:r>
          </a:p>
          <a:p>
            <a:pPr>
              <a:lnSpc>
                <a:spcPct val="90000"/>
              </a:lnSpc>
            </a:pPr>
            <a:r>
              <a:rPr lang="en-US" dirty="0"/>
              <a:t>260k neutrons enter the decay chamber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2.6x10</a:t>
            </a:r>
            <a:r>
              <a:rPr lang="en-US" sz="2400" baseline="30000" dirty="0"/>
              <a:t>-3</a:t>
            </a:r>
            <a:r>
              <a:rPr lang="en-US" sz="2400" dirty="0"/>
              <a:t> n/p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1.6x10</a:t>
            </a:r>
            <a:r>
              <a:rPr lang="en-US" sz="2800" baseline="30000" dirty="0"/>
              <a:t>6</a:t>
            </a:r>
            <a:r>
              <a:rPr lang="en-US" sz="2800" dirty="0"/>
              <a:t> </a:t>
            </a:r>
            <a:r>
              <a:rPr lang="en-US" sz="2800" dirty="0">
                <a:latin typeface="Symbol" pitchFamily="2" charset="2"/>
              </a:rPr>
              <a:t>g</a:t>
            </a:r>
            <a:r>
              <a:rPr lang="en-US" sz="2800" dirty="0"/>
              <a:t> produced from n</a:t>
            </a:r>
          </a:p>
          <a:p>
            <a:pPr>
              <a:lnSpc>
                <a:spcPct val="90000"/>
              </a:lnSpc>
            </a:pPr>
            <a:r>
              <a:rPr lang="en-US" sz="2800" dirty="0">
                <a:sym typeface="Wingdings" pitchFamily="2" charset="2"/>
              </a:rPr>
              <a:t>3.2</a:t>
            </a:r>
            <a:r>
              <a:rPr lang="en-US" sz="2800" dirty="0"/>
              <a:t>x10</a:t>
            </a:r>
            <a:r>
              <a:rPr lang="en-US" sz="2800" baseline="30000" dirty="0"/>
              <a:t>3</a:t>
            </a:r>
            <a:r>
              <a:rPr lang="en-US" sz="2800" dirty="0"/>
              <a:t> </a:t>
            </a:r>
            <a:r>
              <a:rPr lang="en-US" sz="2800" dirty="0">
                <a:latin typeface="Symbol" pitchFamily="2" charset="2"/>
              </a:rPr>
              <a:t>g </a:t>
            </a:r>
            <a:r>
              <a:rPr lang="en-US" sz="2800" dirty="0"/>
              <a:t>with E&gt;5MeV </a:t>
            </a:r>
            <a:r>
              <a:rPr lang="en-US" sz="2800" dirty="0">
                <a:sym typeface="Wingdings" pitchFamily="2" charset="2"/>
              </a:rPr>
              <a:t> ~1k enter the detector fiducial volume 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5.1x10</a:t>
            </a:r>
            <a:r>
              <a:rPr lang="en-US" sz="2800" baseline="30000" dirty="0"/>
              <a:t>5</a:t>
            </a:r>
            <a:r>
              <a:rPr lang="en-US" sz="2800" dirty="0"/>
              <a:t> </a:t>
            </a:r>
            <a:r>
              <a:rPr lang="en-US" sz="2800" dirty="0">
                <a:latin typeface="Symbol" pitchFamily="2" charset="2"/>
              </a:rPr>
              <a:t>g-</a:t>
            </a:r>
            <a:r>
              <a:rPr lang="en-US" sz="2800" dirty="0"/>
              <a:t>pair combination possible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D6D8C82-8CF2-3A4E-B3B9-94A1C5F8C60F}"/>
              </a:ext>
            </a:extLst>
          </p:cNvPr>
          <p:cNvSpPr/>
          <p:nvPr/>
        </p:nvSpPr>
        <p:spPr bwMode="auto">
          <a:xfrm>
            <a:off x="2438400" y="6225824"/>
            <a:ext cx="685800" cy="51481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047D09B-B814-4744-A682-0973248C54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7844" y="3581400"/>
            <a:ext cx="4533756" cy="26162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AF9616D-0788-7C4E-9949-38E93C523FAC}"/>
              </a:ext>
            </a:extLst>
          </p:cNvPr>
          <p:cNvSpPr txBox="1"/>
          <p:nvPr/>
        </p:nvSpPr>
        <p:spPr>
          <a:xfrm>
            <a:off x="4876800" y="3540234"/>
            <a:ext cx="11272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solidFill>
                  <a:srgbClr val="FF0000"/>
                </a:solidFill>
                <a:latin typeface="+mj-lt"/>
              </a:rPr>
              <a:t>E</a:t>
            </a:r>
            <a:r>
              <a:rPr lang="en-US" sz="2000" baseline="-25000" dirty="0" err="1">
                <a:solidFill>
                  <a:srgbClr val="FF0000"/>
                </a:solidFill>
                <a:latin typeface="Symbol" pitchFamily="2" charset="2"/>
              </a:rPr>
              <a:t>g</a:t>
            </a:r>
            <a:r>
              <a:rPr lang="en-US" sz="2000" dirty="0">
                <a:solidFill>
                  <a:srgbClr val="FF0000"/>
                </a:solidFill>
                <a:latin typeface="+mj-lt"/>
              </a:rPr>
              <a:t>&gt;5MeV 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F67E0AD3-1491-3427-5334-0089E56721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DAMSA-Net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C36A0437-C9A1-9650-F255-790CC64ABD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EF3D8A4-74EF-534D-976E-1FB9C4B72804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643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8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8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8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8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484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484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150"/>
                            </p:stCondLst>
                            <p:childTnLst>
                              <p:par>
                                <p:cTn id="3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484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8483" grpId="0" uiExpand="1" build="p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3/10/26</a:t>
            </a:r>
          </a:p>
        </p:txBody>
      </p:sp>
      <p:sp>
        <p:nvSpPr>
          <p:cNvPr id="148482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152400"/>
            <a:ext cx="8839200" cy="609600"/>
          </a:xfrm>
        </p:spPr>
        <p:txBody>
          <a:bodyPr/>
          <a:lstStyle/>
          <a:p>
            <a:pPr lvl="0" latinLnBrk="1"/>
            <a:r>
              <a:rPr lang="en-US" sz="4000" b="1" dirty="0"/>
              <a:t>Neutron Background Reduction Summary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D6D8C82-8CF2-3A4E-B3B9-94A1C5F8C60F}"/>
              </a:ext>
            </a:extLst>
          </p:cNvPr>
          <p:cNvSpPr/>
          <p:nvPr/>
        </p:nvSpPr>
        <p:spPr bwMode="auto">
          <a:xfrm>
            <a:off x="2438400" y="6225824"/>
            <a:ext cx="685800" cy="51481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58753B0-D5A9-1764-F401-7CFD68DBEAE8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381000" y="824276"/>
            <a:ext cx="6838560" cy="5450400"/>
          </a:xfrm>
          <a:prstGeom prst="rect">
            <a:avLst/>
          </a:prstGeom>
          <a:ln w="0"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7F934B7-F719-5854-F2B7-583A2E130CD3}"/>
              </a:ext>
            </a:extLst>
          </p:cNvPr>
          <p:cNvSpPr txBox="1"/>
          <p:nvPr/>
        </p:nvSpPr>
        <p:spPr>
          <a:xfrm>
            <a:off x="6956659" y="3131403"/>
            <a:ext cx="2148831" cy="83099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/>
              <a:t>neutron-induced photons are reduced by (1 / 2.74e-5) = </a:t>
            </a:r>
            <a:r>
              <a:rPr lang="en-US" sz="1600" b="1" dirty="0">
                <a:solidFill>
                  <a:srgbClr val="FF0000"/>
                </a:solidFill>
              </a:rPr>
              <a:t>3.6e-6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2C79E038-8E36-6CFE-BB51-EC9E60BF4599}"/>
              </a:ext>
            </a:extLst>
          </p:cNvPr>
          <p:cNvCxnSpPr>
            <a:cxnSpLocks/>
          </p:cNvCxnSpPr>
          <p:nvPr/>
        </p:nvCxnSpPr>
        <p:spPr>
          <a:xfrm>
            <a:off x="6629400" y="3159652"/>
            <a:ext cx="0" cy="779647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0ABCF7C5-3DC4-7EBE-4C43-CDDE7180C7B5}"/>
              </a:ext>
            </a:extLst>
          </p:cNvPr>
          <p:cNvSpPr txBox="1"/>
          <p:nvPr/>
        </p:nvSpPr>
        <p:spPr>
          <a:xfrm>
            <a:off x="5903859" y="5068849"/>
            <a:ext cx="344541" cy="307777"/>
          </a:xfrm>
          <a:prstGeom prst="rect">
            <a:avLst/>
          </a:prstGeom>
          <a:solidFill>
            <a:schemeClr val="bg1"/>
          </a:solidFill>
        </p:spPr>
        <p:txBody>
          <a:bodyPr wrap="square" lIns="0" rIns="0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1.46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EB99F01-6403-DD42-C6D5-EC941E420CE6}"/>
              </a:ext>
            </a:extLst>
          </p:cNvPr>
          <p:cNvSpPr txBox="1"/>
          <p:nvPr/>
        </p:nvSpPr>
        <p:spPr>
          <a:xfrm>
            <a:off x="6958265" y="4837093"/>
            <a:ext cx="2147225" cy="95410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b="1" dirty="0">
                <a:solidFill>
                  <a:srgbClr val="FF0000"/>
                </a:solidFill>
              </a:rPr>
              <a:t>Overall rejection factors </a:t>
            </a:r>
            <a:br>
              <a:rPr lang="en-US" altLang="ko-KR" sz="1400" b="1" dirty="0">
                <a:solidFill>
                  <a:srgbClr val="FF0000"/>
                </a:solidFill>
              </a:rPr>
            </a:br>
            <a:r>
              <a:rPr lang="en-US" altLang="ko-KR" sz="1400" b="1" dirty="0">
                <a:solidFill>
                  <a:srgbClr val="FF0000"/>
                </a:solidFill>
              </a:rPr>
              <a:t>1.92e-7</a:t>
            </a:r>
            <a:br>
              <a:rPr lang="en-US" altLang="ko-KR" sz="1400" b="1" dirty="0">
                <a:solidFill>
                  <a:srgbClr val="FF0000"/>
                </a:solidFill>
              </a:rPr>
            </a:br>
            <a:r>
              <a:rPr lang="en-US" sz="1400" b="1" dirty="0">
                <a:solidFill>
                  <a:srgbClr val="FF0000"/>
                </a:solidFill>
              </a:rPr>
              <a:t>9.51e-9</a:t>
            </a:r>
            <a:r>
              <a:rPr lang="en-US" sz="1400" dirty="0"/>
              <a:t> </a:t>
            </a:r>
            <a:br>
              <a:rPr lang="en-US" sz="1400" dirty="0"/>
            </a:br>
            <a:r>
              <a:rPr lang="en-US" sz="1400" b="1" dirty="0">
                <a:solidFill>
                  <a:srgbClr val="FF0000"/>
                </a:solidFill>
              </a:rPr>
              <a:t>1.54e-10</a:t>
            </a:r>
            <a:endParaRPr lang="en-US" sz="1400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D6CAF21-04A3-6633-A84C-81B28958CCF0}"/>
              </a:ext>
            </a:extLst>
          </p:cNvPr>
          <p:cNvCxnSpPr>
            <a:cxnSpLocks/>
            <a:endCxn id="13" idx="3"/>
          </p:cNvCxnSpPr>
          <p:nvPr/>
        </p:nvCxnSpPr>
        <p:spPr>
          <a:xfrm flipV="1">
            <a:off x="5812857" y="5314147"/>
            <a:ext cx="3292633" cy="472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F88E56C-9892-35E1-AB08-2E7BB077BBE5}"/>
              </a:ext>
            </a:extLst>
          </p:cNvPr>
          <p:cNvCxnSpPr>
            <a:cxnSpLocks/>
          </p:cNvCxnSpPr>
          <p:nvPr/>
        </p:nvCxnSpPr>
        <p:spPr>
          <a:xfrm>
            <a:off x="5792006" y="5105517"/>
            <a:ext cx="331348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B4FB940-77D6-BF3C-920F-92BABFA23075}"/>
              </a:ext>
            </a:extLst>
          </p:cNvPr>
          <p:cNvCxnSpPr>
            <a:cxnSpLocks/>
          </p:cNvCxnSpPr>
          <p:nvPr/>
        </p:nvCxnSpPr>
        <p:spPr>
          <a:xfrm>
            <a:off x="5801626" y="5529026"/>
            <a:ext cx="330386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822E501-501B-08BC-29B4-D1E61DFB17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DAMSA-Net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CAB857C-EAE6-7DBA-6AF7-E69F29FCF1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EF3D8A4-74EF-534D-976E-1FB9C4B72804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0978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>
          <a:xfrm>
            <a:off x="238109" y="-76200"/>
            <a:ext cx="8686800" cy="838200"/>
          </a:xfrm>
        </p:spPr>
        <p:txBody>
          <a:bodyPr/>
          <a:lstStyle/>
          <a:p>
            <a:r>
              <a:rPr lang="en-US" sz="4800" b="1" dirty="0">
                <a:latin typeface="Arial Narrow" panose="020B0604020202020204" pitchFamily="34" charset="0"/>
                <a:cs typeface="Arial Narrow" panose="020B0604020202020204" pitchFamily="34" charset="0"/>
              </a:rPr>
              <a:t>DAMSA Detector Requirements</a:t>
            </a:r>
          </a:p>
        </p:txBody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76926" y="609600"/>
            <a:ext cx="8647983" cy="5638800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dirty="0">
                <a:latin typeface="Arial Narrow" panose="020B0604020202020204" pitchFamily="34" charset="0"/>
                <a:cs typeface="Arial Narrow" panose="020B0604020202020204" pitchFamily="34" charset="0"/>
                <a:sym typeface="Wingdings" pitchFamily="2" charset="2"/>
              </a:rPr>
              <a:t>Physics driven requirements to accomplish</a:t>
            </a:r>
          </a:p>
          <a:p>
            <a:pPr marL="971550" lvl="1" indent="-514350">
              <a:spcBef>
                <a:spcPts val="0"/>
              </a:spcBef>
              <a:buFont typeface="+mj-lt"/>
              <a:buAutoNum type="arabicPeriod"/>
            </a:pPr>
            <a:r>
              <a:rPr lang="en-US" dirty="0">
                <a:solidFill>
                  <a:srgbClr val="7030A0"/>
                </a:solidFill>
                <a:latin typeface="Arial Narrow" panose="020B0604020202020204" pitchFamily="34" charset="0"/>
                <a:cs typeface="Arial Narrow" panose="020B0604020202020204" pitchFamily="34" charset="0"/>
                <a:sym typeface="Wingdings" pitchFamily="2" charset="2"/>
              </a:rPr>
              <a:t>Sub-ns timing difference resolution</a:t>
            </a:r>
          </a:p>
          <a:p>
            <a:pPr marL="971550" lvl="1" indent="-514350">
              <a:spcBef>
                <a:spcPts val="0"/>
              </a:spcBef>
              <a:buFont typeface="+mj-lt"/>
              <a:buAutoNum type="arabicPeriod"/>
            </a:pPr>
            <a:r>
              <a:rPr lang="en-US" dirty="0">
                <a:solidFill>
                  <a:srgbClr val="7030A0"/>
                </a:solidFill>
                <a:latin typeface="Arial Narrow" panose="020B0604020202020204" pitchFamily="34" charset="0"/>
                <a:cs typeface="Arial Narrow" panose="020B0604020202020204" pitchFamily="34" charset="0"/>
                <a:sym typeface="Wingdings" pitchFamily="2" charset="2"/>
              </a:rPr>
              <a:t>Good vertex pointing resolution for </a:t>
            </a:r>
            <a:r>
              <a:rPr lang="en-US" dirty="0">
                <a:solidFill>
                  <a:srgbClr val="7030A0"/>
                </a:solidFill>
                <a:latin typeface="Symbol" pitchFamily="2" charset="2"/>
                <a:cs typeface="Arial Narrow" panose="020B0604020202020204" pitchFamily="34" charset="0"/>
                <a:sym typeface="Wingdings" pitchFamily="2" charset="2"/>
              </a:rPr>
              <a:t>gg</a:t>
            </a:r>
            <a:r>
              <a:rPr lang="en-US" dirty="0">
                <a:solidFill>
                  <a:srgbClr val="7030A0"/>
                </a:solidFill>
                <a:latin typeface="Arial Narrow" panose="020B0604020202020204" pitchFamily="34" charset="0"/>
                <a:cs typeface="Arial Narrow" panose="020B0604020202020204" pitchFamily="34" charset="0"/>
                <a:sym typeface="Wingdings" pitchFamily="2" charset="2"/>
              </a:rPr>
              <a:t> and </a:t>
            </a:r>
            <a:r>
              <a:rPr lang="en-US" dirty="0" err="1">
                <a:solidFill>
                  <a:srgbClr val="7030A0"/>
                </a:solidFill>
                <a:latin typeface="Arial Narrow" panose="020B0604020202020204" pitchFamily="34" charset="0"/>
                <a:cs typeface="Arial Narrow" panose="020B0604020202020204" pitchFamily="34" charset="0"/>
                <a:sym typeface="Wingdings" pitchFamily="2" charset="2"/>
              </a:rPr>
              <a:t>e</a:t>
            </a:r>
            <a:r>
              <a:rPr lang="en-US" baseline="30000" dirty="0" err="1">
                <a:solidFill>
                  <a:srgbClr val="7030A0"/>
                </a:solidFill>
                <a:latin typeface="Arial Narrow" panose="020B0604020202020204" pitchFamily="34" charset="0"/>
                <a:cs typeface="Arial Narrow" panose="020B0604020202020204" pitchFamily="34" charset="0"/>
                <a:sym typeface="Wingdings" pitchFamily="2" charset="2"/>
              </a:rPr>
              <a:t>+</a:t>
            </a:r>
            <a:r>
              <a:rPr lang="en-US" dirty="0" err="1">
                <a:solidFill>
                  <a:srgbClr val="7030A0"/>
                </a:solidFill>
                <a:latin typeface="Arial Narrow" panose="020B0604020202020204" pitchFamily="34" charset="0"/>
                <a:cs typeface="Arial Narrow" panose="020B0604020202020204" pitchFamily="34" charset="0"/>
                <a:sym typeface="Wingdings" pitchFamily="2" charset="2"/>
              </a:rPr>
              <a:t>e</a:t>
            </a:r>
            <a:r>
              <a:rPr lang="en-US" baseline="30000" dirty="0">
                <a:solidFill>
                  <a:srgbClr val="7030A0"/>
                </a:solidFill>
                <a:latin typeface="Arial Narrow" panose="020B0604020202020204" pitchFamily="34" charset="0"/>
                <a:cs typeface="Arial Narrow" panose="020B0604020202020204" pitchFamily="34" charset="0"/>
                <a:sym typeface="Wingdings" pitchFamily="2" charset="2"/>
              </a:rPr>
              <a:t>-</a:t>
            </a:r>
            <a:endParaRPr lang="en-US" dirty="0">
              <a:solidFill>
                <a:srgbClr val="7030A0"/>
              </a:solidFill>
              <a:latin typeface="Arial Narrow" panose="020B0604020202020204" pitchFamily="34" charset="0"/>
              <a:cs typeface="Arial Narrow" panose="020B0604020202020204" pitchFamily="34" charset="0"/>
              <a:sym typeface="Wingdings" pitchFamily="2" charset="2"/>
            </a:endParaRPr>
          </a:p>
          <a:p>
            <a:pPr marL="971550" lvl="1" indent="-514350">
              <a:spcBef>
                <a:spcPts val="0"/>
              </a:spcBef>
              <a:buFont typeface="+mj-lt"/>
              <a:buAutoNum type="arabicPeriod"/>
            </a:pPr>
            <a:r>
              <a:rPr lang="en-US" dirty="0">
                <a:solidFill>
                  <a:srgbClr val="7030A0"/>
                </a:solidFill>
                <a:latin typeface="Arial Narrow" panose="020B0604020202020204" pitchFamily="34" charset="0"/>
                <a:cs typeface="Arial Narrow" panose="020B0604020202020204" pitchFamily="34" charset="0"/>
                <a:sym typeface="Wingdings" pitchFamily="2" charset="2"/>
              </a:rPr>
              <a:t>Low E threshold identification of </a:t>
            </a:r>
            <a:r>
              <a:rPr lang="en-US" dirty="0" err="1">
                <a:solidFill>
                  <a:srgbClr val="7030A0"/>
                </a:solidFill>
                <a:latin typeface="Arial Narrow" panose="020B0604020202020204" pitchFamily="34" charset="0"/>
                <a:cs typeface="Arial Narrow" panose="020B0604020202020204" pitchFamily="34" charset="0"/>
                <a:sym typeface="Wingdings" pitchFamily="2" charset="2"/>
              </a:rPr>
              <a:t>e</a:t>
            </a:r>
            <a:r>
              <a:rPr lang="en-US" baseline="30000" dirty="0" err="1">
                <a:solidFill>
                  <a:srgbClr val="7030A0"/>
                </a:solidFill>
                <a:latin typeface="Arial Narrow" panose="020B0604020202020204" pitchFamily="34" charset="0"/>
                <a:cs typeface="Arial Narrow" panose="020B0604020202020204" pitchFamily="34" charset="0"/>
                <a:sym typeface="Wingdings" pitchFamily="2" charset="2"/>
              </a:rPr>
              <a:t>+</a:t>
            </a:r>
            <a:r>
              <a:rPr lang="en-US" dirty="0" err="1">
                <a:solidFill>
                  <a:srgbClr val="7030A0"/>
                </a:solidFill>
                <a:latin typeface="Arial Narrow" panose="020B0604020202020204" pitchFamily="34" charset="0"/>
                <a:cs typeface="Arial Narrow" panose="020B0604020202020204" pitchFamily="34" charset="0"/>
                <a:sym typeface="Wingdings" pitchFamily="2" charset="2"/>
              </a:rPr>
              <a:t>e</a:t>
            </a:r>
            <a:r>
              <a:rPr lang="en-US" baseline="30000" dirty="0">
                <a:solidFill>
                  <a:srgbClr val="7030A0"/>
                </a:solidFill>
                <a:latin typeface="Arial Narrow" panose="020B0604020202020204" pitchFamily="34" charset="0"/>
                <a:cs typeface="Arial Narrow" panose="020B0604020202020204" pitchFamily="34" charset="0"/>
                <a:sym typeface="Wingdings" pitchFamily="2" charset="2"/>
              </a:rPr>
              <a:t>-</a:t>
            </a:r>
          </a:p>
          <a:p>
            <a:pPr marL="1371600" lvl="2" indent="-514350">
              <a:spcBef>
                <a:spcPts val="0"/>
              </a:spcBef>
            </a:pPr>
            <a:r>
              <a:rPr lang="en-US" dirty="0">
                <a:solidFill>
                  <a:srgbClr val="00B050"/>
                </a:solidFill>
                <a:latin typeface="Arial Narrow" panose="020B0604020202020204" pitchFamily="34" charset="0"/>
                <a:cs typeface="Arial Narrow" panose="020B0604020202020204" pitchFamily="34" charset="0"/>
                <a:sym typeface="Wingdings" pitchFamily="2" charset="2"/>
              </a:rPr>
              <a:t>Charge identification to help further background mitigation</a:t>
            </a:r>
          </a:p>
          <a:p>
            <a:pPr marL="971550" lvl="1" indent="-514350">
              <a:spcBef>
                <a:spcPts val="0"/>
              </a:spcBef>
              <a:buFont typeface="+mj-lt"/>
              <a:buAutoNum type="arabicPeriod"/>
            </a:pPr>
            <a:r>
              <a:rPr lang="en-US" dirty="0">
                <a:solidFill>
                  <a:srgbClr val="7030A0"/>
                </a:solidFill>
                <a:latin typeface="Arial Narrow" panose="020B0604020202020204" pitchFamily="34" charset="0"/>
                <a:cs typeface="Arial Narrow" panose="020B0604020202020204" pitchFamily="34" charset="0"/>
                <a:sym typeface="Wingdings" pitchFamily="2" charset="2"/>
              </a:rPr>
              <a:t>As fine an energy resolution as reasonably accomplishable</a:t>
            </a:r>
          </a:p>
          <a:p>
            <a:pPr marL="571500" indent="-514350">
              <a:spcBef>
                <a:spcPts val="0"/>
              </a:spcBef>
            </a:pPr>
            <a:r>
              <a:rPr lang="en-US" dirty="0">
                <a:latin typeface="Arial Narrow" panose="020B0604020202020204" pitchFamily="34" charset="0"/>
                <a:cs typeface="Arial Narrow" panose="020B0604020202020204" pitchFamily="34" charset="0"/>
                <a:sym typeface="Wingdings" pitchFamily="2" charset="2"/>
              </a:rPr>
              <a:t>A proposed configuration – from up to down stream</a:t>
            </a:r>
          </a:p>
          <a:p>
            <a:pPr marL="971550" lvl="1" indent="-514350">
              <a:spcBef>
                <a:spcPts val="0"/>
              </a:spcBef>
            </a:pPr>
            <a:r>
              <a:rPr lang="en-US" dirty="0">
                <a:solidFill>
                  <a:srgbClr val="7030A0"/>
                </a:solidFill>
                <a:latin typeface="Arial Narrow" panose="020B0604020202020204" pitchFamily="34" charset="0"/>
                <a:cs typeface="Arial Narrow" panose="020B0604020202020204" pitchFamily="34" charset="0"/>
                <a:sym typeface="Wingdings" pitchFamily="2" charset="2"/>
              </a:rPr>
              <a:t>20cm(D)x30cm(L) vacuum chamber</a:t>
            </a:r>
          </a:p>
          <a:p>
            <a:pPr marL="971550" lvl="1" indent="-514350">
              <a:spcBef>
                <a:spcPts val="0"/>
              </a:spcBef>
            </a:pPr>
            <a:r>
              <a:rPr lang="en-US" dirty="0">
                <a:solidFill>
                  <a:srgbClr val="7030A0"/>
                </a:solidFill>
                <a:latin typeface="Arial Narrow" panose="020B0604020202020204" pitchFamily="34" charset="0"/>
                <a:cs typeface="Arial Narrow" panose="020B0604020202020204" pitchFamily="34" charset="0"/>
                <a:sym typeface="Wingdings" pitchFamily="2" charset="2"/>
              </a:rPr>
              <a:t>~6 rad-hard Si-tracking layers under B field for charge ID</a:t>
            </a:r>
          </a:p>
          <a:p>
            <a:pPr marL="971550" lvl="1" indent="-514350">
              <a:spcBef>
                <a:spcPts val="0"/>
              </a:spcBef>
            </a:pPr>
            <a:r>
              <a:rPr lang="en-US" dirty="0">
                <a:solidFill>
                  <a:srgbClr val="7030A0"/>
                </a:solidFill>
                <a:latin typeface="Arial Narrow" panose="020B0604020202020204" pitchFamily="34" charset="0"/>
                <a:cs typeface="Arial Narrow" panose="020B0604020202020204" pitchFamily="34" charset="0"/>
                <a:sym typeface="Wingdings" pitchFamily="2" charset="2"/>
              </a:rPr>
              <a:t>44cm depth (24.5X</a:t>
            </a:r>
            <a:r>
              <a:rPr lang="en-US" baseline="-25000" dirty="0">
                <a:solidFill>
                  <a:srgbClr val="7030A0"/>
                </a:solidFill>
                <a:latin typeface="Arial Narrow" panose="020B0604020202020204" pitchFamily="34" charset="0"/>
                <a:cs typeface="Arial Narrow" panose="020B0604020202020204" pitchFamily="34" charset="0"/>
                <a:sym typeface="Wingdings" pitchFamily="2" charset="2"/>
              </a:rPr>
              <a:t>0</a:t>
            </a:r>
            <a:r>
              <a:rPr lang="en-US" dirty="0">
                <a:solidFill>
                  <a:srgbClr val="7030A0"/>
                </a:solidFill>
                <a:latin typeface="Arial Narrow" panose="020B0604020202020204" pitchFamily="34" charset="0"/>
                <a:cs typeface="Arial Narrow" panose="020B0604020202020204" pitchFamily="34" charset="0"/>
                <a:sym typeface="Wingdings" pitchFamily="2" charset="2"/>
              </a:rPr>
              <a:t>) of highly granular </a:t>
            </a:r>
            <a:r>
              <a:rPr lang="en-US" dirty="0" err="1">
                <a:solidFill>
                  <a:srgbClr val="7030A0"/>
                </a:solidFill>
                <a:latin typeface="Arial Narrow" panose="020B0604020202020204" pitchFamily="34" charset="0"/>
                <a:cs typeface="Arial Narrow" panose="020B0604020202020204" pitchFamily="34" charset="0"/>
                <a:sym typeface="Wingdings" pitchFamily="2" charset="2"/>
              </a:rPr>
              <a:t>CsI</a:t>
            </a:r>
            <a:r>
              <a:rPr lang="en-US" dirty="0">
                <a:solidFill>
                  <a:srgbClr val="7030A0"/>
                </a:solidFill>
                <a:latin typeface="Arial Narrow" panose="020B0604020202020204" pitchFamily="34" charset="0"/>
                <a:cs typeface="Arial Narrow" panose="020B0604020202020204" pitchFamily="34" charset="0"/>
                <a:sym typeface="Wingdings" pitchFamily="2" charset="2"/>
              </a:rPr>
              <a:t> total absorption ECAL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Arial Narrow" panose="020B0604020202020204" pitchFamily="34" charset="0"/>
                <a:cs typeface="Arial Narrow" panose="020B0604020202020204" pitchFamily="34" charset="0"/>
              </a:rPr>
              <a:t>3/10/26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FEF5349-54A3-1047-54CF-285B76C626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DAMSA-Net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9411C3-6601-8D92-0E8C-CAE3081F6F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EF3D8A4-74EF-534D-976E-1FB9C4B72804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092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88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88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88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788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788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88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88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788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7885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7885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851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1" name="Rectangle 2"/>
          <p:cNvSpPr>
            <a:spLocks noGrp="1" noChangeArrowheads="1"/>
          </p:cNvSpPr>
          <p:nvPr>
            <p:ph type="title"/>
          </p:nvPr>
        </p:nvSpPr>
        <p:spPr>
          <a:xfrm>
            <a:off x="626165" y="0"/>
            <a:ext cx="8229600" cy="609600"/>
          </a:xfrm>
        </p:spPr>
        <p:txBody>
          <a:bodyPr/>
          <a:lstStyle/>
          <a:p>
            <a:pPr lvl="0" latinLnBrk="1"/>
            <a:r>
              <a:rPr lang="en-US" sz="4000" b="1" dirty="0"/>
              <a:t>Physics Motivation For DSP</a:t>
            </a:r>
          </a:p>
        </p:txBody>
      </p:sp>
      <p:sp>
        <p:nvSpPr>
          <p:cNvPr id="1116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42460" y="576470"/>
            <a:ext cx="8713305" cy="2079354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dirty="0">
                <a:latin typeface="Arial Narrow" charset="0"/>
                <a:ea typeface="ＭＳ Ｐゴシック" charset="0"/>
              </a:rPr>
              <a:t>Direct searches have challenges in kinematic reach, leaving low mass range un-explored</a:t>
            </a:r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D3282C28-5B27-B646-9A2D-FD5F659789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004" y="1588406"/>
            <a:ext cx="3746996" cy="4202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accent2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rgbClr val="660066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03300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CC00CC"/>
                </a:solidFill>
                <a:latin typeface="+mn-lt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0066"/>
                </a:solidFill>
                <a:latin typeface="+mn-lt"/>
                <a:ea typeface="ＭＳ Ｐゴシック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0066"/>
                </a:solidFill>
                <a:latin typeface="+mn-lt"/>
                <a:ea typeface="ＭＳ Ｐゴシック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0066"/>
                </a:solidFill>
                <a:latin typeface="+mn-lt"/>
                <a:ea typeface="ＭＳ Ｐゴシック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0066"/>
                </a:solidFill>
                <a:latin typeface="+mn-lt"/>
                <a:ea typeface="ＭＳ Ｐゴシック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0066"/>
                </a:solidFill>
                <a:latin typeface="+mn-lt"/>
                <a:ea typeface="ＭＳ Ｐゴシック" charset="-128"/>
              </a:defRPr>
            </a:lvl9pPr>
          </a:lstStyle>
          <a:p>
            <a:pPr>
              <a:lnSpc>
                <a:spcPct val="90000"/>
              </a:lnSpc>
            </a:pPr>
            <a:r>
              <a:rPr lang="en-US" kern="0" dirty="0">
                <a:latin typeface="Arial Narrow" charset="0"/>
                <a:ea typeface="ＭＳ Ｐゴシック" charset="0"/>
              </a:rPr>
              <a:t>Strategy:</a:t>
            </a:r>
          </a:p>
          <a:p>
            <a:pPr lvl="1">
              <a:lnSpc>
                <a:spcPct val="90000"/>
              </a:lnSpc>
            </a:pPr>
            <a:r>
              <a:rPr lang="en-US" kern="0" dirty="0">
                <a:latin typeface="Arial Narrow" charset="0"/>
                <a:ea typeface="ＭＳ Ｐゴシック" charset="0"/>
              </a:rPr>
              <a:t>Search for dark sector particles in unexplored kinematic regime</a:t>
            </a:r>
          </a:p>
          <a:p>
            <a:pPr lvl="1">
              <a:lnSpc>
                <a:spcPct val="90000"/>
              </a:lnSpc>
            </a:pPr>
            <a:r>
              <a:rPr lang="en-US" kern="0" dirty="0">
                <a:latin typeface="Arial Narrow" charset="0"/>
                <a:ea typeface="ＭＳ Ｐゴシック" charset="0"/>
              </a:rPr>
              <a:t>Make and discover DSPs in an accelerator</a:t>
            </a:r>
          </a:p>
          <a:p>
            <a:pPr lvl="1">
              <a:lnSpc>
                <a:spcPct val="90000"/>
              </a:lnSpc>
            </a:pPr>
            <a:r>
              <a:rPr lang="en-US" kern="0" dirty="0">
                <a:latin typeface="Arial Narrow" charset="0"/>
                <a:ea typeface="ＭＳ Ｐゴシック" charset="0"/>
              </a:rPr>
              <a:t>Establish the infra to better understand DM </a:t>
            </a:r>
          </a:p>
        </p:txBody>
      </p:sp>
      <p:pic>
        <p:nvPicPr>
          <p:cNvPr id="4" name="Picture 3" descr="A close up of a piece of paper&#10;&#10;Description automatically generated">
            <a:extLst>
              <a:ext uri="{FF2B5EF4-FFF2-40B4-BE49-F238E27FC236}">
                <a16:creationId xmlns:a16="http://schemas.microsoft.com/office/drawing/2014/main" id="{1F4E6E0A-EAD7-4F05-3292-5B46826BE9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0" y="1621536"/>
            <a:ext cx="5210944" cy="4474464"/>
          </a:xfrm>
          <a:prstGeom prst="rect">
            <a:avLst/>
          </a:prstGeom>
        </p:spPr>
      </p:pic>
      <p:sp>
        <p:nvSpPr>
          <p:cNvPr id="5" name="Right Arrow 4">
            <a:extLst>
              <a:ext uri="{FF2B5EF4-FFF2-40B4-BE49-F238E27FC236}">
                <a16:creationId xmlns:a16="http://schemas.microsoft.com/office/drawing/2014/main" id="{8BA68565-45FB-1F48-A213-FCBB15148B8C}"/>
              </a:ext>
            </a:extLst>
          </p:cNvPr>
          <p:cNvSpPr/>
          <p:nvPr/>
        </p:nvSpPr>
        <p:spPr bwMode="auto">
          <a:xfrm flipH="1">
            <a:off x="4346713" y="2362200"/>
            <a:ext cx="1063488" cy="2934653"/>
          </a:xfrm>
          <a:prstGeom prst="rightArrow">
            <a:avLst/>
          </a:prstGeom>
          <a:solidFill>
            <a:srgbClr val="92D050">
              <a:alpha val="35000"/>
            </a:srgbClr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+mj-lt"/>
              </a:rPr>
              <a:t>Focus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800" b="1" dirty="0">
              <a:solidFill>
                <a:srgbClr val="FF0000"/>
              </a:solidFill>
              <a:latin typeface="+mj-lt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+mj-lt"/>
              </a:rPr>
              <a:t> here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F2F4372-3DFF-C0C6-15BE-6F241437A54B}"/>
              </a:ext>
            </a:extLst>
          </p:cNvPr>
          <p:cNvSpPr/>
          <p:nvPr/>
        </p:nvSpPr>
        <p:spPr>
          <a:xfrm>
            <a:off x="5548700" y="3377724"/>
            <a:ext cx="22859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  <a:latin typeface="Open Sans"/>
              </a:rPr>
              <a:t>Future: </a:t>
            </a:r>
            <a:r>
              <a:rPr lang="en-US" sz="1800" dirty="0" err="1">
                <a:solidFill>
                  <a:schemeClr val="bg1"/>
                </a:solidFill>
                <a:latin typeface="Open Sans"/>
              </a:rPr>
              <a:t>SuperCDMS</a:t>
            </a:r>
            <a:r>
              <a:rPr lang="en-US" sz="1800" dirty="0">
                <a:solidFill>
                  <a:schemeClr val="bg1"/>
                </a:solidFill>
                <a:latin typeface="Open Sans"/>
              </a:rPr>
              <a:t> SNOLAB</a:t>
            </a: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825FB87-9669-5ED5-FC62-8BECB25AF86E}"/>
              </a:ext>
            </a:extLst>
          </p:cNvPr>
          <p:cNvSpPr/>
          <p:nvPr/>
        </p:nvSpPr>
        <p:spPr>
          <a:xfrm>
            <a:off x="4520881" y="5181600"/>
            <a:ext cx="30991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  <a:latin typeface="Open Sans"/>
              </a:rPr>
              <a:t>Solar Neutrino Background</a:t>
            </a: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11" name="Notched Right Arrow 10">
            <a:extLst>
              <a:ext uri="{FF2B5EF4-FFF2-40B4-BE49-F238E27FC236}">
                <a16:creationId xmlns:a16="http://schemas.microsoft.com/office/drawing/2014/main" id="{CD7C9E02-8061-A740-9B72-8D2035CA55C4}"/>
              </a:ext>
            </a:extLst>
          </p:cNvPr>
          <p:cNvSpPr/>
          <p:nvPr/>
        </p:nvSpPr>
        <p:spPr bwMode="auto">
          <a:xfrm rot="18808504">
            <a:off x="6787442" y="2067059"/>
            <a:ext cx="1519467" cy="917079"/>
          </a:xfrm>
          <a:prstGeom prst="notchedRightArrow">
            <a:avLst/>
          </a:prstGeom>
          <a:solidFill>
            <a:schemeClr val="accent2"/>
          </a:solidFill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b="1" dirty="0">
                <a:solidFill>
                  <a:schemeClr val="bg1"/>
                </a:solidFill>
                <a:latin typeface="+mj-lt"/>
              </a:rPr>
              <a:t>No DM</a:t>
            </a:r>
            <a:endParaRPr kumimoji="0" lang="en-US" sz="24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j-lt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56223AE-D5E0-4CE3-0C3D-D3FDAA41B1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3/10/26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BDA406B-17D6-B572-8D94-D47F7E2DE6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DAMSA-Net</a:t>
            </a:r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5242F3ED-3055-0790-9A52-BD352E075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EF3D8A4-74EF-534D-976E-1FB9C4B72804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747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16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1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5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619" grpId="0" build="p"/>
      <p:bldP spid="9" grpId="0" uiExpand="1" build="allAtOnce"/>
      <p:bldP spid="5" grpId="0" animBg="1"/>
      <p:bldP spid="1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534400" cy="609600"/>
          </a:xfrm>
        </p:spPr>
        <p:txBody>
          <a:bodyPr/>
          <a:lstStyle/>
          <a:p>
            <a:pPr lvl="0" latinLnBrk="1"/>
            <a:r>
              <a:rPr lang="en-US" sz="4000" b="1" dirty="0"/>
              <a:t>The DAMSA Pathfinder Experiment</a:t>
            </a:r>
          </a:p>
        </p:txBody>
      </p:sp>
      <p:sp>
        <p:nvSpPr>
          <p:cNvPr id="148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" y="533400"/>
            <a:ext cx="9143999" cy="5480756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lang="en-US" sz="2400" b="1" dirty="0">
                <a:solidFill>
                  <a:srgbClr val="FF0000"/>
                </a:solidFill>
              </a:rPr>
              <a:t>The goal: Mount and complete a </a:t>
            </a:r>
            <a:r>
              <a:rPr lang="en-US" sz="2400" b="1" u="sng" dirty="0">
                <a:solidFill>
                  <a:srgbClr val="FF40FF"/>
                </a:solidFill>
              </a:rPr>
              <a:t>physics pathfinder in the next 3 </a:t>
            </a:r>
            <a:r>
              <a:rPr lang="en-US" sz="2400" b="1" u="sng" dirty="0" err="1">
                <a:solidFill>
                  <a:srgbClr val="FF40FF"/>
                </a:solidFill>
              </a:rPr>
              <a:t>yrs</a:t>
            </a:r>
            <a:endParaRPr lang="en-US" sz="2400" b="1" u="sng" dirty="0">
              <a:solidFill>
                <a:srgbClr val="FF40FF"/>
              </a:solidFill>
            </a:endParaRPr>
          </a:p>
          <a:p>
            <a:pPr>
              <a:spcBef>
                <a:spcPts val="600"/>
              </a:spcBef>
            </a:pPr>
            <a:r>
              <a:rPr lang="en-US" sz="2400" dirty="0"/>
              <a:t>Beam: 8GeV e-beams at SLAC’s LESA </a:t>
            </a:r>
            <a:r>
              <a:rPr lang="en-US" sz="2400" dirty="0">
                <a:sym typeface="Wingdings" pitchFamily="2" charset="2"/>
              </a:rPr>
              <a:t> greatly reduced neutron backgrounds, compared to proton beams,  provides flexibility</a:t>
            </a:r>
            <a:endParaRPr lang="en-US" sz="2400" dirty="0"/>
          </a:p>
          <a:p>
            <a:pPr>
              <a:spcBef>
                <a:spcPts val="600"/>
              </a:spcBef>
            </a:pPr>
            <a:r>
              <a:rPr lang="en-US" sz="2400" dirty="0"/>
              <a:t>Target: 5cm x 5cm x 15cm W target (~43X</a:t>
            </a:r>
            <a:r>
              <a:rPr lang="en-US" sz="2400" baseline="-25000" dirty="0"/>
              <a:t>0</a:t>
            </a:r>
            <a:r>
              <a:rPr lang="en-US" sz="2400" dirty="0"/>
              <a:t>)</a:t>
            </a:r>
          </a:p>
          <a:p>
            <a:pPr>
              <a:spcBef>
                <a:spcPts val="600"/>
              </a:spcBef>
            </a:pPr>
            <a:r>
              <a:rPr lang="en-US" sz="2400" dirty="0"/>
              <a:t>Vacuum decay chamber : 10cm (r) x 30cm (L)</a:t>
            </a:r>
          </a:p>
          <a:p>
            <a:pPr lvl="1">
              <a:spcBef>
                <a:spcPts val="600"/>
              </a:spcBef>
            </a:pPr>
            <a:r>
              <a:rPr lang="en-US" sz="2000" dirty="0"/>
              <a:t>Enable the two EM particles from the vertex in vacuum to be separated</a:t>
            </a:r>
          </a:p>
          <a:p>
            <a:pPr>
              <a:spcBef>
                <a:spcPts val="600"/>
              </a:spcBef>
            </a:pPr>
            <a:r>
              <a:rPr lang="en-US" sz="2400" dirty="0"/>
              <a:t>Detector: 6 layers of 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10cmx10cm Si tracker under B=1T permanent magnet </a:t>
            </a:r>
            <a:r>
              <a:rPr lang="en-US" sz="2400" dirty="0"/>
              <a:t>+ 44 layers of </a:t>
            </a:r>
            <a:r>
              <a:rPr lang="en-US" sz="2400" dirty="0">
                <a:solidFill>
                  <a:srgbClr val="FF0000"/>
                </a:solidFill>
              </a:rPr>
              <a:t>12x12x1cm</a:t>
            </a:r>
            <a:r>
              <a:rPr lang="en-US" sz="2400" baseline="30000" dirty="0">
                <a:solidFill>
                  <a:srgbClr val="FF0000"/>
                </a:solidFill>
              </a:rPr>
              <a:t>3</a:t>
            </a:r>
            <a:r>
              <a:rPr lang="en-US" sz="2400" dirty="0">
                <a:solidFill>
                  <a:srgbClr val="FF0000"/>
                </a:solidFill>
              </a:rPr>
              <a:t> 4D </a:t>
            </a:r>
            <a:r>
              <a:rPr lang="en-US" sz="2400" dirty="0" err="1">
                <a:solidFill>
                  <a:srgbClr val="FF0000"/>
                </a:solidFill>
              </a:rPr>
              <a:t>CsI</a:t>
            </a:r>
            <a:r>
              <a:rPr lang="en-US" sz="2400" dirty="0">
                <a:solidFill>
                  <a:srgbClr val="FF0000"/>
                </a:solidFill>
              </a:rPr>
              <a:t> total absorption </a:t>
            </a:r>
            <a:r>
              <a:rPr lang="en-US" sz="2400" dirty="0" err="1">
                <a:solidFill>
                  <a:srgbClr val="FF0000"/>
                </a:solidFill>
              </a:rPr>
              <a:t>Ecal</a:t>
            </a:r>
            <a:r>
              <a:rPr lang="en-US" sz="2400" dirty="0">
                <a:solidFill>
                  <a:srgbClr val="FF0000"/>
                </a:solidFill>
              </a:rPr>
              <a:t> (24.5X</a:t>
            </a:r>
            <a:r>
              <a:rPr lang="en-US" sz="2400" baseline="-25000" dirty="0">
                <a:solidFill>
                  <a:srgbClr val="FF0000"/>
                </a:solidFill>
              </a:rPr>
              <a:t>0</a:t>
            </a:r>
            <a:r>
              <a:rPr lang="en-US" sz="2400" dirty="0">
                <a:solidFill>
                  <a:srgbClr val="FF0000"/>
                </a:solidFill>
              </a:rPr>
              <a:t>) </a:t>
            </a:r>
            <a:endParaRPr lang="en-US" sz="2000" dirty="0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4D3B3307-DBCC-5C46-ACD1-B2DA5E640C17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rgbClr val="FF0066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/>
              <a:t>3/10/26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2CE813-469A-EF32-098D-A62A3C0F1D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DAMSA-Net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0921769-E680-E449-9B28-3A8E1D122D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  <p:pic>
        <p:nvPicPr>
          <p:cNvPr id="7" name="Picture 6" descr="A diagram of a section of a section of a section of a section of a section of a section of a section of a section of a section of a section of a section of a section of&#10;&#10;Description automatically generated">
            <a:extLst>
              <a:ext uri="{FF2B5EF4-FFF2-40B4-BE49-F238E27FC236}">
                <a16:creationId xmlns:a16="http://schemas.microsoft.com/office/drawing/2014/main" id="{DC49FA48-CC10-ED7A-A2A9-95D8C80302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3886200"/>
            <a:ext cx="6944139" cy="282642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38171D1-351B-4F1E-794B-BD1393C0AF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514" y="3273778"/>
            <a:ext cx="8750710" cy="3538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745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8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8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8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48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1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484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484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8483" grpId="0" uiExpan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A9D76B-1752-DDFD-7F83-89E1FF6FAD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2">
            <a:extLst>
              <a:ext uri="{FF2B5EF4-FFF2-40B4-BE49-F238E27FC236}">
                <a16:creationId xmlns:a16="http://schemas.microsoft.com/office/drawing/2014/main" id="{9C0F3722-B244-ED07-EA06-9D63E2B1519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534400" cy="609600"/>
          </a:xfrm>
        </p:spPr>
        <p:txBody>
          <a:bodyPr/>
          <a:lstStyle/>
          <a:p>
            <a:pPr lvl="0" latinLnBrk="1"/>
            <a:r>
              <a:rPr lang="en-US" sz="4000" b="1" dirty="0"/>
              <a:t>DAMSA in ESA?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2DCAC76C-732B-457F-C0AB-079628D91D74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rgbClr val="FF0066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/>
              <a:t>3/10/26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4D91FA-0848-516D-5CA7-3F24EF1B1F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DAMSA-Net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07A4FF9F-B66F-85E8-ADD9-D8D47C283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  <p:pic>
        <p:nvPicPr>
          <p:cNvPr id="10" name="Picture 9" descr="A person standing in a room with a long rectangular object&#10;&#10;AI-generated content may be incorrect.">
            <a:extLst>
              <a:ext uri="{FF2B5EF4-FFF2-40B4-BE49-F238E27FC236}">
                <a16:creationId xmlns:a16="http://schemas.microsoft.com/office/drawing/2014/main" id="{4E4E729F-B631-88E1-FC2C-1D1A8F6778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643094"/>
            <a:ext cx="5340140" cy="40051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7B322F4-0B0A-5BE1-DDDB-D04685A0FD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70549" y="3200400"/>
            <a:ext cx="4572000" cy="3429000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FC85F8A2-70F9-8D28-C870-845B8FA2DC2F}"/>
              </a:ext>
            </a:extLst>
          </p:cNvPr>
          <p:cNvSpPr/>
          <p:nvPr/>
        </p:nvSpPr>
        <p:spPr bwMode="auto">
          <a:xfrm>
            <a:off x="6553200" y="4571999"/>
            <a:ext cx="539540" cy="457201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4323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-up of a computer&#10;&#10;Description automatically generated">
            <a:extLst>
              <a:ext uri="{FF2B5EF4-FFF2-40B4-BE49-F238E27FC236}">
                <a16:creationId xmlns:a16="http://schemas.microsoft.com/office/drawing/2014/main" id="{4BEBA7EA-01AF-B4BE-6150-857B349591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505200"/>
            <a:ext cx="7848600" cy="2841735"/>
          </a:xfrm>
          <a:prstGeom prst="rect">
            <a:avLst/>
          </a:prstGeom>
        </p:spPr>
      </p:pic>
      <p:sp>
        <p:nvSpPr>
          <p:cNvPr id="148482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0"/>
            <a:ext cx="8077200" cy="609600"/>
          </a:xfrm>
        </p:spPr>
        <p:txBody>
          <a:bodyPr/>
          <a:lstStyle/>
          <a:p>
            <a:pPr lvl="0" latinLnBrk="1"/>
            <a:r>
              <a:rPr lang="en-US" b="1" dirty="0"/>
              <a:t>DAMSA – The Tracker </a:t>
            </a:r>
          </a:p>
        </p:txBody>
      </p:sp>
      <p:sp>
        <p:nvSpPr>
          <p:cNvPr id="148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799" y="1905000"/>
            <a:ext cx="6629401" cy="3880556"/>
          </a:xfrm>
        </p:spPr>
        <p:txBody>
          <a:bodyPr/>
          <a:lstStyle/>
          <a:p>
            <a:pPr lvl="1">
              <a:spcBef>
                <a:spcPts val="600"/>
              </a:spcBef>
            </a:pPr>
            <a:r>
              <a:rPr lang="en-US" sz="2400" dirty="0"/>
              <a:t>Position resolution of 35 – 50 </a:t>
            </a:r>
            <a:r>
              <a:rPr lang="en-US" sz="2400" dirty="0">
                <a:latin typeface="Symbol" pitchFamily="2" charset="2"/>
              </a:rPr>
              <a:t>m</a:t>
            </a:r>
            <a:r>
              <a:rPr lang="en-US" sz="2400" dirty="0"/>
              <a:t>m</a:t>
            </a:r>
          </a:p>
          <a:p>
            <a:pPr lvl="1">
              <a:spcBef>
                <a:spcPts val="600"/>
              </a:spcBef>
            </a:pPr>
            <a:r>
              <a:rPr lang="en-US" sz="2400" dirty="0"/>
              <a:t>Timing resolution per track &lt;35ps (single hit resolution &lt;50ps)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4D3B3307-DBCC-5C46-ACD1-B2DA5E640C17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rgbClr val="FF0066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/>
              <a:t>3/10/26</a:t>
            </a:r>
            <a:endParaRPr lang="en-US" dirty="0"/>
          </a:p>
        </p:txBody>
      </p:sp>
      <p:pic>
        <p:nvPicPr>
          <p:cNvPr id="2" name="Picture 1" descr="A hand holding a circular object with a grid&#10;&#10;Description automatically generated">
            <a:extLst>
              <a:ext uri="{FF2B5EF4-FFF2-40B4-BE49-F238E27FC236}">
                <a16:creationId xmlns:a16="http://schemas.microsoft.com/office/drawing/2014/main" id="{1032D2E3-47BE-2FF6-EC78-9EFFB48BB8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7000" y="1404056"/>
            <a:ext cx="2333092" cy="1749819"/>
          </a:xfrm>
          <a:prstGeom prst="rect">
            <a:avLst/>
          </a:prstGeom>
        </p:spPr>
      </p:pic>
      <p:sp>
        <p:nvSpPr>
          <p:cNvPr id="3" name="Rectangle 3">
            <a:extLst>
              <a:ext uri="{FF2B5EF4-FFF2-40B4-BE49-F238E27FC236}">
                <a16:creationId xmlns:a16="http://schemas.microsoft.com/office/drawing/2014/main" id="{86304734-6A9A-32EF-D2AD-C74E20B593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412" y="488725"/>
            <a:ext cx="8207188" cy="27295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accent2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rgbClr val="660066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03300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CC00CC"/>
                </a:solidFill>
                <a:latin typeface="+mn-lt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0066"/>
                </a:solidFill>
                <a:latin typeface="+mn-lt"/>
                <a:ea typeface="ＭＳ Ｐゴシック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0066"/>
                </a:solidFill>
                <a:latin typeface="+mn-lt"/>
                <a:ea typeface="ＭＳ Ｐゴシック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0066"/>
                </a:solidFill>
                <a:latin typeface="+mn-lt"/>
                <a:ea typeface="ＭＳ Ｐゴシック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0066"/>
                </a:solidFill>
                <a:latin typeface="+mn-lt"/>
                <a:ea typeface="ＭＳ Ｐゴシック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0066"/>
                </a:solidFill>
                <a:latin typeface="+mn-lt"/>
                <a:ea typeface="ＭＳ Ｐゴシック" charset="-128"/>
              </a:defRPr>
            </a:lvl9pPr>
          </a:lstStyle>
          <a:p>
            <a:pPr>
              <a:spcBef>
                <a:spcPts val="300"/>
              </a:spcBef>
            </a:pPr>
            <a:r>
              <a:rPr lang="en-US" sz="2800" kern="0" dirty="0">
                <a:solidFill>
                  <a:srgbClr val="FF0000"/>
                </a:solidFill>
              </a:rPr>
              <a:t>KNU in SK </a:t>
            </a:r>
            <a:r>
              <a:rPr lang="en-US" sz="2800" kern="0" dirty="0"/>
              <a:t>responsible for CMS forward LGAD detector</a:t>
            </a:r>
          </a:p>
          <a:p>
            <a:pPr>
              <a:spcBef>
                <a:spcPts val="300"/>
              </a:spcBef>
            </a:pPr>
            <a:r>
              <a:rPr lang="en-US" sz="2800" kern="0" dirty="0"/>
              <a:t>The Low Gain Avalanche Diode (LGAD) consists of 16x16 pixels of 1.3x1.3mm</a:t>
            </a:r>
            <a:r>
              <a:rPr lang="en-US" sz="2800" kern="0" baseline="30000" dirty="0"/>
              <a:t>2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5AF054E4-153E-2181-2AD9-4A1D58A1D5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3094525"/>
            <a:ext cx="8882743" cy="56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accent2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rgbClr val="660066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03300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CC00CC"/>
                </a:solidFill>
                <a:latin typeface="+mn-lt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0066"/>
                </a:solidFill>
                <a:latin typeface="+mn-lt"/>
                <a:ea typeface="ＭＳ Ｐゴシック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0066"/>
                </a:solidFill>
                <a:latin typeface="+mn-lt"/>
                <a:ea typeface="ＭＳ Ｐゴシック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0066"/>
                </a:solidFill>
                <a:latin typeface="+mn-lt"/>
                <a:ea typeface="ＭＳ Ｐゴシック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0066"/>
                </a:solidFill>
                <a:latin typeface="+mn-lt"/>
                <a:ea typeface="ＭＳ Ｐゴシック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0066"/>
                </a:solidFill>
                <a:latin typeface="+mn-lt"/>
                <a:ea typeface="ＭＳ Ｐゴシック" charset="-128"/>
              </a:defRPr>
            </a:lvl9pPr>
          </a:lstStyle>
          <a:p>
            <a:pPr>
              <a:spcBef>
                <a:spcPts val="600"/>
              </a:spcBef>
            </a:pPr>
            <a:r>
              <a:rPr lang="en-US" sz="2800" kern="0" dirty="0"/>
              <a:t>High radiation tolerance </a:t>
            </a:r>
            <a:r>
              <a:rPr lang="en-US" sz="2800" kern="0" dirty="0">
                <a:sym typeface="Wingdings" pitchFamily="2" charset="2"/>
              </a:rPr>
              <a:t> DAMSA can be a testing ground</a:t>
            </a:r>
            <a:endParaRPr lang="en-US" sz="2800" kern="0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E614ED-1159-5BE3-03F1-0C10354EC5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DAMSA-Net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55CD6AD3-7FCA-DC50-D88D-4BFAD7632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EF3D8A4-74EF-534D-976E-1FB9C4B72804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371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15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48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48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9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8483" grpId="0" uiExpand="1" build="p"/>
      <p:bldP spid="3" grpId="0" uiExpand="1" build="p"/>
      <p:bldP spid="5" grpId="0" uiExpand="1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0"/>
            <a:ext cx="8077200" cy="609600"/>
          </a:xfrm>
        </p:spPr>
        <p:txBody>
          <a:bodyPr/>
          <a:lstStyle/>
          <a:p>
            <a:pPr lvl="0" latinLnBrk="1"/>
            <a:r>
              <a:rPr lang="en-US" b="1" dirty="0"/>
              <a:t>DAMSA – The ECAL</a:t>
            </a:r>
          </a:p>
        </p:txBody>
      </p:sp>
      <p:sp>
        <p:nvSpPr>
          <p:cNvPr id="148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599" y="539044"/>
            <a:ext cx="8763001" cy="5480756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lang="en-US" sz="2800" dirty="0"/>
              <a:t>U. of Chicago built </a:t>
            </a:r>
            <a:r>
              <a:rPr lang="en-US" sz="2800" dirty="0" err="1"/>
              <a:t>CsI</a:t>
            </a:r>
            <a:r>
              <a:rPr lang="en-US" sz="2800" dirty="0"/>
              <a:t> ECAL for K-</a:t>
            </a:r>
            <a:r>
              <a:rPr lang="en-US" sz="2800" dirty="0" err="1"/>
              <a:t>TeV</a:t>
            </a:r>
            <a:r>
              <a:rPr lang="en-US" sz="2800" dirty="0"/>
              <a:t> experiment at Fermilab and the KOTO experiment at KEK</a:t>
            </a:r>
          </a:p>
          <a:p>
            <a:pPr lvl="1">
              <a:spcBef>
                <a:spcPts val="600"/>
              </a:spcBef>
            </a:pPr>
            <a:r>
              <a:rPr lang="en-US" sz="2400" dirty="0"/>
              <a:t>Timing resolution of 200ps accomplished </a:t>
            </a:r>
          </a:p>
          <a:p>
            <a:pPr lvl="1">
              <a:spcBef>
                <a:spcPts val="600"/>
              </a:spcBef>
            </a:pPr>
            <a:r>
              <a:rPr lang="en-US" sz="2400" dirty="0"/>
              <a:t>Has 16 of 5x5x50cm</a:t>
            </a:r>
            <a:r>
              <a:rPr lang="en-US" sz="2400" baseline="30000" dirty="0"/>
              <a:t>3</a:t>
            </a:r>
            <a:r>
              <a:rPr lang="en-US" sz="2400" dirty="0"/>
              <a:t> undoped </a:t>
            </a:r>
            <a:r>
              <a:rPr lang="en-US" sz="2400" dirty="0" err="1"/>
              <a:t>CsI</a:t>
            </a:r>
            <a:r>
              <a:rPr lang="en-US" sz="2400" dirty="0"/>
              <a:t> crystal blocks in hand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4D3B3307-DBCC-5C46-ACD1-B2DA5E640C17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rgbClr val="FF0066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/>
              <a:t>3/10/26</a:t>
            </a:r>
            <a:endParaRPr lang="en-US" dirty="0"/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6343FC48-DA55-0EE4-1770-4DC59D6138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5199" y="2362200"/>
            <a:ext cx="5638801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accent2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rgbClr val="660066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03300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CC00CC"/>
                </a:solidFill>
                <a:latin typeface="+mn-lt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0066"/>
                </a:solidFill>
                <a:latin typeface="+mn-lt"/>
                <a:ea typeface="ＭＳ Ｐゴシック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0066"/>
                </a:solidFill>
                <a:latin typeface="+mn-lt"/>
                <a:ea typeface="ＭＳ Ｐゴシック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0066"/>
                </a:solidFill>
                <a:latin typeface="+mn-lt"/>
                <a:ea typeface="ＭＳ Ｐゴシック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0066"/>
                </a:solidFill>
                <a:latin typeface="+mn-lt"/>
                <a:ea typeface="ＭＳ Ｐゴシック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0066"/>
                </a:solidFill>
                <a:latin typeface="+mn-lt"/>
                <a:ea typeface="ＭＳ Ｐゴシック" charset="-128"/>
              </a:defRPr>
            </a:lvl9pPr>
          </a:lstStyle>
          <a:p>
            <a:pPr lvl="1">
              <a:spcBef>
                <a:spcPts val="600"/>
              </a:spcBef>
            </a:pPr>
            <a:r>
              <a:rPr lang="en-US" sz="2400" kern="0" dirty="0"/>
              <a:t>Each of these can be cut into 80 or so 1x1x12cm</a:t>
            </a:r>
            <a:r>
              <a:rPr lang="en-US" sz="2400" kern="0" baseline="30000" dirty="0"/>
              <a:t>3</a:t>
            </a:r>
            <a:r>
              <a:rPr lang="en-US" sz="2400" kern="0" dirty="0"/>
              <a:t> bars, read out by 2 </a:t>
            </a:r>
            <a:r>
              <a:rPr lang="en-US" sz="2400" kern="0" dirty="0" err="1"/>
              <a:t>SiPM’s</a:t>
            </a:r>
            <a:r>
              <a:rPr lang="en-US" sz="2400" kern="0" dirty="0"/>
              <a:t> mounted on either end </a:t>
            </a:r>
            <a:r>
              <a:rPr lang="en-US" sz="2400" kern="0" dirty="0">
                <a:sym typeface="Wingdings" pitchFamily="2" charset="2"/>
              </a:rPr>
              <a:t> could provide ~mm level shower position resolution</a:t>
            </a:r>
            <a:endParaRPr lang="en-US" sz="2400" kern="0" dirty="0"/>
          </a:p>
          <a:p>
            <a:pPr lvl="1">
              <a:spcBef>
                <a:spcPts val="600"/>
              </a:spcBef>
            </a:pPr>
            <a:r>
              <a:rPr lang="en-US" sz="2400" kern="0" dirty="0"/>
              <a:t>These bars need to be cut, polished, wrapped and </a:t>
            </a:r>
            <a:r>
              <a:rPr lang="en-US" sz="2400" kern="0" dirty="0" err="1"/>
              <a:t>SiPM</a:t>
            </a:r>
            <a:r>
              <a:rPr lang="en-US" sz="2400" kern="0" dirty="0"/>
              <a:t> mounted </a:t>
            </a:r>
            <a:r>
              <a:rPr lang="en-US" sz="2400" kern="0" dirty="0">
                <a:sym typeface="Wingdings" pitchFamily="2" charset="2"/>
              </a:rPr>
              <a:t> worked with the Ukrainian company, </a:t>
            </a:r>
            <a:r>
              <a:rPr lang="en-US" sz="2400" kern="0" dirty="0" err="1">
                <a:sym typeface="Wingdings" pitchFamily="2" charset="2"/>
              </a:rPr>
              <a:t>ISMa</a:t>
            </a:r>
            <a:r>
              <a:rPr lang="en-US" sz="2400" kern="0" dirty="0">
                <a:sym typeface="Wingdings" pitchFamily="2" charset="2"/>
              </a:rPr>
              <a:t> (Institute for Scintillation Materials) for initial evaluation of UC Crystals and the performance of the cut pieces</a:t>
            </a:r>
            <a:endParaRPr lang="en-US" sz="2400" kern="0" dirty="0"/>
          </a:p>
        </p:txBody>
      </p:sp>
      <p:pic>
        <p:nvPicPr>
          <p:cNvPr id="5" name="Picture 4" descr="A large round object with many small squares&#10;&#10;Description automatically generated">
            <a:extLst>
              <a:ext uri="{FF2B5EF4-FFF2-40B4-BE49-F238E27FC236}">
                <a16:creationId xmlns:a16="http://schemas.microsoft.com/office/drawing/2014/main" id="{FE72D6F0-01EF-0670-CA2E-F3D101F708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598" y="2362200"/>
            <a:ext cx="3657601" cy="39624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FE2B718-ED00-97DB-0AA1-E61FA70EA4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DAMSA-Net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1A5095-CDC1-EA47-F032-86D59BECFF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EF3D8A4-74EF-534D-976E-1FB9C4B72804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667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8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35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85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8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5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48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8483" grpId="0" uiExpand="1" build="p"/>
      <p:bldP spid="2" grpId="0" uiExpand="1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76200"/>
            <a:ext cx="8077200" cy="539044"/>
          </a:xfrm>
        </p:spPr>
        <p:txBody>
          <a:bodyPr/>
          <a:lstStyle/>
          <a:p>
            <a:pPr lvl="0" latinLnBrk="1"/>
            <a:r>
              <a:rPr lang="en-US" sz="4000" b="1" dirty="0"/>
              <a:t>Progress On ECAL Crystal Bars</a:t>
            </a:r>
          </a:p>
        </p:txBody>
      </p:sp>
      <p:sp>
        <p:nvSpPr>
          <p:cNvPr id="148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" y="691444"/>
            <a:ext cx="8915400" cy="5480756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sz="2800" dirty="0"/>
              <a:t>Ukrainian </a:t>
            </a:r>
            <a:r>
              <a:rPr lang="en-US" sz="2800" dirty="0" err="1"/>
              <a:t>ISMa</a:t>
            </a:r>
            <a:r>
              <a:rPr lang="en-US" sz="2800" dirty="0"/>
              <a:t> has been very helpful with DAMSA at no costs</a:t>
            </a:r>
          </a:p>
          <a:p>
            <a:pPr>
              <a:spcBef>
                <a:spcPts val="0"/>
              </a:spcBef>
            </a:pPr>
            <a:r>
              <a:rPr lang="en-US" sz="2800" dirty="0"/>
              <a:t>Produced 50 crystal bars of 1x1x12cm</a:t>
            </a:r>
            <a:r>
              <a:rPr lang="en-US" sz="2800" baseline="30000" dirty="0"/>
              <a:t>3</a:t>
            </a:r>
            <a:r>
              <a:rPr lang="en-US" sz="2800" dirty="0"/>
              <a:t> using one 5x5x50cm</a:t>
            </a:r>
            <a:r>
              <a:rPr lang="en-US" sz="2800" baseline="30000" dirty="0"/>
              <a:t>3</a:t>
            </a:r>
            <a:r>
              <a:rPr lang="en-US" sz="2800" dirty="0"/>
              <a:t> U. Chicago </a:t>
            </a:r>
            <a:r>
              <a:rPr lang="en-US" sz="2800" dirty="0" err="1"/>
              <a:t>CsI</a:t>
            </a:r>
            <a:r>
              <a:rPr lang="en-US" sz="2800" dirty="0"/>
              <a:t> crystal block</a:t>
            </a:r>
          </a:p>
          <a:p>
            <a:pPr lvl="1">
              <a:spcBef>
                <a:spcPts val="0"/>
              </a:spcBef>
            </a:pPr>
            <a:r>
              <a:rPr lang="en-US" sz="2400" dirty="0"/>
              <a:t>Bars are cut, polished, FTPE reflector wrapped &amp; </a:t>
            </a:r>
            <a:r>
              <a:rPr lang="en-US" sz="2400" dirty="0" err="1"/>
              <a:t>QCed</a:t>
            </a:r>
            <a:endParaRPr lang="en-US" sz="2400" dirty="0"/>
          </a:p>
          <a:p>
            <a:pPr lvl="1">
              <a:spcBef>
                <a:spcPts val="0"/>
              </a:spcBef>
            </a:pPr>
            <a:r>
              <a:rPr lang="en-US" sz="2400" dirty="0"/>
              <a:t>All 50 bars have been distributed to five collaborating institutions</a:t>
            </a:r>
            <a:endParaRPr lang="en-US" sz="2400" dirty="0">
              <a:sym typeface="Wingdings" pitchFamily="2" charset="2"/>
            </a:endParaRPr>
          </a:p>
          <a:p>
            <a:pPr lvl="2">
              <a:spcBef>
                <a:spcPts val="0"/>
              </a:spcBef>
            </a:pPr>
            <a:r>
              <a:rPr lang="en-US" sz="2000" dirty="0">
                <a:sym typeface="Wingdings" pitchFamily="2" charset="2"/>
              </a:rPr>
              <a:t>SNU, KNU, BNL, UCR and FNAL</a:t>
            </a:r>
            <a:endParaRPr lang="en-US" sz="2000" dirty="0"/>
          </a:p>
          <a:p>
            <a:pPr>
              <a:spcBef>
                <a:spcPts val="0"/>
              </a:spcBef>
            </a:pPr>
            <a:r>
              <a:rPr lang="en-US" sz="2800" dirty="0" err="1"/>
              <a:t>ISMa</a:t>
            </a:r>
            <a:r>
              <a:rPr lang="en-US" sz="2800" dirty="0"/>
              <a:t> engineers claim that they can produce as small as 0.3x0.3x6cm</a:t>
            </a:r>
            <a:r>
              <a:rPr lang="en-US" sz="2800" baseline="30000" dirty="0"/>
              <a:t>3 </a:t>
            </a:r>
            <a:r>
              <a:rPr lang="en-US" sz="2800" dirty="0"/>
              <a:t>fully processed bars and as small as 0.1x0.1x6cm</a:t>
            </a:r>
            <a:r>
              <a:rPr lang="en-US" sz="2800" baseline="30000" dirty="0"/>
              <a:t>3 </a:t>
            </a:r>
            <a:r>
              <a:rPr lang="en-US" sz="2800" dirty="0"/>
              <a:t>unprocessed bars</a:t>
            </a:r>
          </a:p>
          <a:p>
            <a:pPr>
              <a:spcBef>
                <a:spcPts val="0"/>
              </a:spcBef>
            </a:pPr>
            <a:r>
              <a:rPr lang="en-US" sz="2800" dirty="0" err="1"/>
              <a:t>ISMa</a:t>
            </a:r>
            <a:r>
              <a:rPr lang="en-US" sz="2800" dirty="0"/>
              <a:t> provided cost estimates for producing fully processed crystal bars with </a:t>
            </a:r>
            <a:r>
              <a:rPr lang="en-US" sz="2800" dirty="0" err="1"/>
              <a:t>SiPM</a:t>
            </a:r>
            <a:r>
              <a:rPr lang="en-US" sz="2800" dirty="0"/>
              <a:t> mounted</a:t>
            </a:r>
          </a:p>
          <a:p>
            <a:pPr>
              <a:spcBef>
                <a:spcPts val="0"/>
              </a:spcBef>
            </a:pPr>
            <a:r>
              <a:rPr lang="en-US" sz="2800" dirty="0"/>
              <a:t>DOE suggested two other companies as backup</a:t>
            </a:r>
          </a:p>
          <a:p>
            <a:pPr lvl="1">
              <a:spcBef>
                <a:spcPts val="0"/>
              </a:spcBef>
            </a:pPr>
            <a:r>
              <a:rPr lang="en-US" sz="2400" dirty="0"/>
              <a:t>Working with another company, UK, RMD who provided cost estimate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4D3B3307-DBCC-5C46-ACD1-B2DA5E640C17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rgbClr val="FF0066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/>
              <a:t>3/10/26</a:t>
            </a:r>
            <a:endParaRPr lang="en-US" dirty="0"/>
          </a:p>
        </p:txBody>
      </p:sp>
      <p:pic>
        <p:nvPicPr>
          <p:cNvPr id="7" name="Picture 6" descr="A group of white plastic sticks on a white piece of paper&#10;&#10;Description automatically generated">
            <a:extLst>
              <a:ext uri="{FF2B5EF4-FFF2-40B4-BE49-F238E27FC236}">
                <a16:creationId xmlns:a16="http://schemas.microsoft.com/office/drawing/2014/main" id="{6BED10D2-B3BD-D0C0-FA1A-D8665EEF21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1753306" y="1364269"/>
            <a:ext cx="5480756" cy="4110567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52D4478-0E38-A477-9240-61387008C3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DAMSA-Net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DDF3040-4874-7443-3A5B-C695353245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EF3D8A4-74EF-534D-976E-1FB9C4B72804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268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8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8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48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48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45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484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484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484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4848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4848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8483" grpId="0" uiExpand="1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2"/>
          <p:cNvSpPr>
            <a:spLocks noGrp="1" noChangeArrowheads="1"/>
          </p:cNvSpPr>
          <p:nvPr>
            <p:ph type="title"/>
          </p:nvPr>
        </p:nvSpPr>
        <p:spPr>
          <a:xfrm>
            <a:off x="228599" y="0"/>
            <a:ext cx="8686801" cy="609600"/>
          </a:xfrm>
        </p:spPr>
        <p:txBody>
          <a:bodyPr/>
          <a:lstStyle/>
          <a:p>
            <a:pPr lvl="0" latinLnBrk="1"/>
            <a:r>
              <a:rPr lang="en-US" b="1" dirty="0"/>
              <a:t>DAMSA – A Phased Approach</a:t>
            </a:r>
          </a:p>
        </p:txBody>
      </p:sp>
      <p:sp>
        <p:nvSpPr>
          <p:cNvPr id="148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609600"/>
            <a:ext cx="8763001" cy="2293513"/>
          </a:xfrm>
        </p:spPr>
        <p:txBody>
          <a:bodyPr/>
          <a:lstStyle/>
          <a:p>
            <a:pPr>
              <a:lnSpc>
                <a:spcPct val="90000"/>
              </a:lnSpc>
              <a:spcBef>
                <a:spcPts val="72"/>
              </a:spcBef>
              <a:buFont typeface="Arial" panose="020B0604020202020204" pitchFamily="34" charset="0"/>
              <a:buChar char="•"/>
            </a:pPr>
            <a:r>
              <a:rPr lang="en-US" sz="2800" dirty="0"/>
              <a:t>Phase 0 </a:t>
            </a:r>
            <a:r>
              <a:rPr lang="en-US" sz="2800" dirty="0">
                <a:sym typeface="Wingdings" pitchFamily="2" charset="2"/>
              </a:rPr>
              <a:t> e-beam background validator</a:t>
            </a:r>
          </a:p>
          <a:p>
            <a:pPr lvl="1">
              <a:lnSpc>
                <a:spcPct val="90000"/>
              </a:lnSpc>
              <a:spcBef>
                <a:spcPts val="72"/>
              </a:spcBef>
            </a:pPr>
            <a:r>
              <a:rPr lang="en-US" sz="2400" dirty="0"/>
              <a:t>Measure and validate background MC &amp; test a prototype at 300MeV e-beam at Fermilab’s FAST </a:t>
            </a:r>
            <a:r>
              <a:rPr lang="en-US" sz="2400" dirty="0">
                <a:sym typeface="Wingdings" pitchFamily="2" charset="2"/>
              </a:rPr>
              <a:t> may be able to test physics, as well</a:t>
            </a:r>
            <a:endParaRPr lang="en-US" sz="2400" dirty="0"/>
          </a:p>
          <a:p>
            <a:pPr lvl="1">
              <a:lnSpc>
                <a:spcPct val="90000"/>
              </a:lnSpc>
              <a:spcBef>
                <a:spcPts val="72"/>
              </a:spcBef>
            </a:pPr>
            <a:r>
              <a:rPr lang="en-US" sz="2400" dirty="0"/>
              <a:t>BNL has two prototype detectors of the fine granular calorimeter using the 3DST (1x1x1cm</a:t>
            </a:r>
            <a:r>
              <a:rPr lang="en-US" sz="2400" baseline="30000" dirty="0"/>
              <a:t>3</a:t>
            </a:r>
            <a:r>
              <a:rPr lang="en-US" sz="2400" dirty="0"/>
              <a:t> </a:t>
            </a:r>
            <a:r>
              <a:rPr lang="en-US" sz="2400" dirty="0" err="1"/>
              <a:t>scint</a:t>
            </a:r>
            <a:r>
              <a:rPr lang="en-US" sz="2400" dirty="0"/>
              <a:t>. Cubes)technology, being used in ND280 </a:t>
            </a:r>
            <a:r>
              <a:rPr lang="en-US" sz="2400" dirty="0">
                <a:sym typeface="Wingdings" pitchFamily="2" charset="2"/>
              </a:rPr>
              <a:t> fully equipped with the DAQ system with many spare channels</a:t>
            </a:r>
            <a:endParaRPr lang="en-US" sz="2400" dirty="0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4D3B3307-DBCC-5C46-ACD1-B2DA5E640C17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rgbClr val="FF0066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/>
              <a:t>3/10/26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D62F9FE-3B44-1279-D4CA-0FF026E709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085" y="2845229"/>
            <a:ext cx="4058023" cy="335035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3DFA464-B220-1D69-286F-66249B8303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8893" y="2819400"/>
            <a:ext cx="4106200" cy="337742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BB52669-DD45-3A20-9EC5-3FF9998F03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DAMSA-Net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FBC4B1E-A89A-E0A3-8E9D-FB297C7389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EF3D8A4-74EF-534D-976E-1FB9C4B72804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904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8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48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48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8483" grpId="0" uiExpand="1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0"/>
            <a:ext cx="8686801" cy="609600"/>
          </a:xfrm>
        </p:spPr>
        <p:txBody>
          <a:bodyPr/>
          <a:lstStyle/>
          <a:p>
            <a:pPr lvl="0" latinLnBrk="1"/>
            <a:r>
              <a:rPr lang="en-US" sz="4000" b="1" dirty="0"/>
              <a:t>DAMSA Path-Finder Expectation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4D3B3307-DBCC-5C46-ACD1-B2DA5E640C17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rgbClr val="FF0066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/>
              <a:t>3/10/26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C40DF47-1039-08CF-2973-686F3483D4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85800"/>
            <a:ext cx="8920945" cy="50292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A56638F-24C2-6608-CA7D-996DD9E5A127}"/>
              </a:ext>
            </a:extLst>
          </p:cNvPr>
          <p:cNvSpPr/>
          <p:nvPr/>
        </p:nvSpPr>
        <p:spPr bwMode="auto">
          <a:xfrm>
            <a:off x="6019801" y="2590800"/>
            <a:ext cx="2286000" cy="342405"/>
          </a:xfrm>
          <a:prstGeom prst="rect">
            <a:avLst/>
          </a:prstGeom>
          <a:solidFill>
            <a:srgbClr val="EFFFD2">
              <a:alpha val="0"/>
            </a:srgbClr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9558F0A-8285-98AD-79BA-F43F469785F6}"/>
              </a:ext>
            </a:extLst>
          </p:cNvPr>
          <p:cNvSpPr txBox="1"/>
          <p:nvPr/>
        </p:nvSpPr>
        <p:spPr>
          <a:xfrm>
            <a:off x="1018678" y="5706187"/>
            <a:ext cx="72871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  <a:latin typeface="+mj-lt"/>
              </a:rPr>
              <a:t>Even w/ 10</a:t>
            </a:r>
            <a:r>
              <a:rPr lang="en-US" sz="2000" baseline="30000" dirty="0">
                <a:solidFill>
                  <a:srgbClr val="C00000"/>
                </a:solidFill>
                <a:latin typeface="+mj-lt"/>
              </a:rPr>
              <a:t>14</a:t>
            </a:r>
            <a:r>
              <a:rPr lang="en-US" sz="2000" dirty="0">
                <a:solidFill>
                  <a:srgbClr val="C00000"/>
                </a:solidFill>
                <a:latin typeface="+mj-lt"/>
              </a:rPr>
              <a:t> EOT could already help accessing the target parameter space!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F953FEA-6BB5-2E89-528F-CEC2956C37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DAMSA-Net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C6383A3-1564-45D4-16D5-E7C1E499C5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EF3D8A4-74EF-534D-976E-1FB9C4B72804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311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2"/>
          <p:cNvSpPr>
            <a:spLocks noGrp="1" noChangeArrowheads="1"/>
          </p:cNvSpPr>
          <p:nvPr>
            <p:ph type="title"/>
          </p:nvPr>
        </p:nvSpPr>
        <p:spPr>
          <a:xfrm>
            <a:off x="228599" y="0"/>
            <a:ext cx="8686801" cy="609600"/>
          </a:xfrm>
        </p:spPr>
        <p:txBody>
          <a:bodyPr/>
          <a:lstStyle/>
          <a:p>
            <a:pPr lvl="0" latinLnBrk="1"/>
            <a:r>
              <a:rPr lang="en-US" b="1" dirty="0"/>
              <a:t>Phase 1 Detector &amp; ECAL Geom.</a:t>
            </a:r>
          </a:p>
        </p:txBody>
      </p:sp>
      <p:sp>
        <p:nvSpPr>
          <p:cNvPr id="148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609600"/>
            <a:ext cx="8763001" cy="2293513"/>
          </a:xfrm>
        </p:spPr>
        <p:txBody>
          <a:bodyPr/>
          <a:lstStyle/>
          <a:p>
            <a:pPr>
              <a:lnSpc>
                <a:spcPct val="90000"/>
              </a:lnSpc>
              <a:spcBef>
                <a:spcPts val="72"/>
              </a:spcBef>
            </a:pPr>
            <a:r>
              <a:rPr lang="en-US" dirty="0"/>
              <a:t>Phase 1 </a:t>
            </a:r>
            <a:r>
              <a:rPr lang="en-US" dirty="0">
                <a:sym typeface="Wingdings" pitchFamily="2" charset="2"/>
              </a:rPr>
              <a:t> The a2</a:t>
            </a:r>
            <a:r>
              <a:rPr lang="en-US" dirty="0">
                <a:latin typeface="Symbol" pitchFamily="2" charset="2"/>
                <a:sym typeface="Wingdings" pitchFamily="2" charset="2"/>
              </a:rPr>
              <a:t>g</a:t>
            </a:r>
            <a:r>
              <a:rPr lang="en-US" dirty="0">
                <a:sym typeface="Wingdings" pitchFamily="2" charset="2"/>
              </a:rPr>
              <a:t> demonstrator @ LESA 8 GeV e</a:t>
            </a:r>
            <a:endParaRPr lang="en-US" dirty="0"/>
          </a:p>
          <a:p>
            <a:pPr lvl="1">
              <a:lnSpc>
                <a:spcPct val="90000"/>
              </a:lnSpc>
              <a:spcBef>
                <a:spcPts val="72"/>
              </a:spcBef>
            </a:pPr>
            <a:r>
              <a:rPr lang="en-US" dirty="0"/>
              <a:t>Build a pathfinder with only W target, vacuum decay chamber and an ECAL + charged particle veto counters which occupy the same location and space as the tracker</a:t>
            </a:r>
          </a:p>
          <a:p>
            <a:pPr lvl="1">
              <a:lnSpc>
                <a:spcPct val="90000"/>
              </a:lnSpc>
              <a:spcBef>
                <a:spcPts val="72"/>
              </a:spcBef>
            </a:pPr>
            <a:r>
              <a:rPr lang="en-US" dirty="0"/>
              <a:t>ECAL baseline geometry to control the fast background occupancy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4D3B3307-DBCC-5C46-ACD1-B2DA5E640C17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rgbClr val="FF0066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/>
              <a:t>3/10/26</a:t>
            </a:r>
            <a:endParaRPr lang="en-US" dirty="0"/>
          </a:p>
        </p:txBody>
      </p:sp>
      <p:pic>
        <p:nvPicPr>
          <p:cNvPr id="6" name="Picture 5" descr="A diagram of a vacuum chamber&#10;&#10;AI-generated content may be incorrect.">
            <a:extLst>
              <a:ext uri="{FF2B5EF4-FFF2-40B4-BE49-F238E27FC236}">
                <a16:creationId xmlns:a16="http://schemas.microsoft.com/office/drawing/2014/main" id="{01EB52DA-2165-0790-546F-3A4CDB78A2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498" y="3165687"/>
            <a:ext cx="8763001" cy="3633554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349A09D4-3118-9775-9BFE-01813D7FF201}"/>
              </a:ext>
            </a:extLst>
          </p:cNvPr>
          <p:cNvGrpSpPr/>
          <p:nvPr/>
        </p:nvGrpSpPr>
        <p:grpSpPr>
          <a:xfrm>
            <a:off x="800100" y="2043435"/>
            <a:ext cx="7772400" cy="4585965"/>
            <a:chOff x="870181" y="1578467"/>
            <a:chExt cx="7772400" cy="4585965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A1FB9D1C-AAF6-E225-A31A-482D455019F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70181" y="1578467"/>
              <a:ext cx="7772400" cy="4585965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81E040F-635A-AABD-4374-D8DC4D8FE8ED}"/>
                </a:ext>
              </a:extLst>
            </p:cNvPr>
            <p:cNvSpPr txBox="1"/>
            <p:nvPr/>
          </p:nvSpPr>
          <p:spPr>
            <a:xfrm>
              <a:off x="2895600" y="3424535"/>
              <a:ext cx="436734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Potential Baseline ECAL Geometry</a:t>
              </a:r>
            </a:p>
          </p:txBody>
        </p:sp>
      </p:grp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01B1E5A-D2D5-3A46-44A1-D5CB672289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DAMSA-Net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F39B67B-499C-741A-3843-59A1CBC060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EF3D8A4-74EF-534D-976E-1FB9C4B72804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788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8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48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48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8483" grpId="0" uiExpand="1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7CBA76-EB91-9548-A779-9F48B1AE72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-20595"/>
            <a:ext cx="8686800" cy="685800"/>
          </a:xfrm>
        </p:spPr>
        <p:txBody>
          <a:bodyPr/>
          <a:lstStyle/>
          <a:p>
            <a:r>
              <a:rPr lang="en-US" sz="4000" b="1" dirty="0"/>
              <a:t>DAMSA Sensitivity @SLAC 8GeV e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3FD67CF-60EA-DCA1-4D9C-F0C4106447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3/10/26</a:t>
            </a:r>
            <a:endParaRPr lang="en-US" dirty="0"/>
          </a:p>
        </p:txBody>
      </p:sp>
      <p:pic>
        <p:nvPicPr>
          <p:cNvPr id="10" name="Picture 9" descr="A diagram of a graph&#10;&#10;AI-generated content may be incorrect.">
            <a:extLst>
              <a:ext uri="{FF2B5EF4-FFF2-40B4-BE49-F238E27FC236}">
                <a16:creationId xmlns:a16="http://schemas.microsoft.com/office/drawing/2014/main" id="{CE5E64AB-0FE1-9DBD-D6C0-A1D153A6A9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679539"/>
            <a:ext cx="8839200" cy="6026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055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2"/>
          <p:cNvSpPr>
            <a:spLocks noGrp="1" noChangeArrowheads="1"/>
          </p:cNvSpPr>
          <p:nvPr>
            <p:ph type="title"/>
          </p:nvPr>
        </p:nvSpPr>
        <p:spPr>
          <a:xfrm>
            <a:off x="228599" y="76200"/>
            <a:ext cx="8686801" cy="609600"/>
          </a:xfrm>
        </p:spPr>
        <p:txBody>
          <a:bodyPr/>
          <a:lstStyle/>
          <a:p>
            <a:pPr lvl="0" latinLnBrk="1"/>
            <a:r>
              <a:rPr lang="en-US" b="1" dirty="0"/>
              <a:t>DAMSA – Phased Approach</a:t>
            </a:r>
          </a:p>
        </p:txBody>
      </p:sp>
      <p:sp>
        <p:nvSpPr>
          <p:cNvPr id="148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609600"/>
            <a:ext cx="8763001" cy="2293513"/>
          </a:xfrm>
        </p:spPr>
        <p:txBody>
          <a:bodyPr/>
          <a:lstStyle/>
          <a:p>
            <a:pPr>
              <a:lnSpc>
                <a:spcPct val="90000"/>
              </a:lnSpc>
              <a:spcBef>
                <a:spcPts val="72"/>
              </a:spcBef>
              <a:buFont typeface="Arial" panose="020B0604020202020204" pitchFamily="34" charset="0"/>
              <a:buChar char="•"/>
            </a:pPr>
            <a:r>
              <a:rPr lang="en-US" sz="2800" dirty="0"/>
              <a:t>Phase 0 </a:t>
            </a:r>
            <a:r>
              <a:rPr lang="en-US" sz="2800" dirty="0">
                <a:sym typeface="Wingdings" pitchFamily="2" charset="2"/>
              </a:rPr>
              <a:t> e-beam background validator</a:t>
            </a:r>
          </a:p>
          <a:p>
            <a:pPr lvl="1">
              <a:lnSpc>
                <a:spcPct val="90000"/>
              </a:lnSpc>
              <a:spcBef>
                <a:spcPts val="72"/>
              </a:spcBef>
            </a:pPr>
            <a:r>
              <a:rPr lang="en-US" sz="2400" dirty="0"/>
              <a:t>Measure and validate the MC neutron and photon </a:t>
            </a:r>
            <a:r>
              <a:rPr lang="en-US" sz="2400" dirty="0" err="1"/>
              <a:t>bck</a:t>
            </a:r>
            <a:r>
              <a:rPr lang="en-US" sz="2400" dirty="0"/>
              <a:t> counts</a:t>
            </a:r>
          </a:p>
          <a:p>
            <a:pPr>
              <a:lnSpc>
                <a:spcPct val="90000"/>
              </a:lnSpc>
              <a:spcBef>
                <a:spcPts val="72"/>
              </a:spcBef>
            </a:pPr>
            <a:r>
              <a:rPr lang="en-US" sz="2800" dirty="0"/>
              <a:t>Phase 1 </a:t>
            </a:r>
            <a:r>
              <a:rPr lang="en-US" sz="2800" dirty="0">
                <a:sym typeface="Wingdings" pitchFamily="2" charset="2"/>
              </a:rPr>
              <a:t> The a2</a:t>
            </a:r>
            <a:r>
              <a:rPr lang="en-US" sz="2800" dirty="0">
                <a:latin typeface="Symbol" pitchFamily="2" charset="2"/>
                <a:sym typeface="Wingdings" pitchFamily="2" charset="2"/>
              </a:rPr>
              <a:t>g</a:t>
            </a:r>
            <a:r>
              <a:rPr lang="en-US" sz="2800" dirty="0">
                <a:sym typeface="Wingdings" pitchFamily="2" charset="2"/>
              </a:rPr>
              <a:t> demonstrator @ LESA 8GeV e-beam</a:t>
            </a:r>
            <a:endParaRPr lang="en-US" sz="2800" dirty="0"/>
          </a:p>
          <a:p>
            <a:pPr lvl="1">
              <a:lnSpc>
                <a:spcPct val="90000"/>
              </a:lnSpc>
              <a:spcBef>
                <a:spcPts val="72"/>
              </a:spcBef>
            </a:pPr>
            <a:r>
              <a:rPr lang="en-US" sz="2400" dirty="0"/>
              <a:t>Build a path finder with only W target, vacuum decay chamber and an ECAL + charged particle veto counters which occupy the same location and space as the tracker</a:t>
            </a:r>
          </a:p>
          <a:p>
            <a:pPr>
              <a:lnSpc>
                <a:spcPct val="90000"/>
              </a:lnSpc>
              <a:spcBef>
                <a:spcPts val="72"/>
              </a:spcBef>
            </a:pPr>
            <a:r>
              <a:rPr lang="en-US" sz="2800" dirty="0"/>
              <a:t>Phase 2 </a:t>
            </a:r>
            <a:r>
              <a:rPr lang="en-US" sz="2800" dirty="0">
                <a:sym typeface="Wingdings" pitchFamily="2" charset="2"/>
              </a:rPr>
              <a:t> The a2e demonstrator @ e-beam</a:t>
            </a:r>
          </a:p>
          <a:p>
            <a:pPr lvl="1">
              <a:lnSpc>
                <a:spcPct val="90000"/>
              </a:lnSpc>
              <a:spcBef>
                <a:spcPts val="72"/>
              </a:spcBef>
            </a:pPr>
            <a:r>
              <a:rPr lang="en-US" sz="2400" dirty="0">
                <a:sym typeface="Wingdings" pitchFamily="2" charset="2"/>
              </a:rPr>
              <a:t>Complete and insert the tracker and the magnet</a:t>
            </a:r>
          </a:p>
          <a:p>
            <a:pPr>
              <a:lnSpc>
                <a:spcPct val="90000"/>
              </a:lnSpc>
              <a:spcBef>
                <a:spcPts val="72"/>
              </a:spcBef>
            </a:pPr>
            <a:r>
              <a:rPr lang="en-US" sz="2800" dirty="0">
                <a:sym typeface="Wingdings" pitchFamily="2" charset="2"/>
              </a:rPr>
              <a:t>Phase 3  The full scale DAMSA @ p-beams</a:t>
            </a:r>
            <a:endParaRPr lang="en-US" sz="2800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E66856C-31F6-904A-9A37-B408A097987A}"/>
              </a:ext>
            </a:extLst>
          </p:cNvPr>
          <p:cNvGrpSpPr/>
          <p:nvPr/>
        </p:nvGrpSpPr>
        <p:grpSpPr>
          <a:xfrm>
            <a:off x="283535" y="2808033"/>
            <a:ext cx="8479465" cy="3384627"/>
            <a:chOff x="685799" y="3048000"/>
            <a:chExt cx="7798080" cy="3003627"/>
          </a:xfrm>
        </p:grpSpPr>
        <p:pic>
          <p:nvPicPr>
            <p:cNvPr id="3" name="Picture 2" descr="A diagram of a building&#10;&#10;Description automatically generated">
              <a:extLst>
                <a:ext uri="{FF2B5EF4-FFF2-40B4-BE49-F238E27FC236}">
                  <a16:creationId xmlns:a16="http://schemas.microsoft.com/office/drawing/2014/main" id="{4F3A3066-0362-D111-E32F-55ABF2609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5799" y="3048000"/>
              <a:ext cx="7772400" cy="3003627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BF1EB698-E8C9-990D-996B-459D8980BFC5}"/>
                </a:ext>
              </a:extLst>
            </p:cNvPr>
            <p:cNvSpPr txBox="1"/>
            <p:nvPr/>
          </p:nvSpPr>
          <p:spPr>
            <a:xfrm>
              <a:off x="4507279" y="3059286"/>
              <a:ext cx="3976600" cy="3550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FF40FF"/>
                  </a:solidFill>
                  <a:latin typeface="+mj-lt"/>
                </a:rPr>
                <a:t>DAMSA Path-Finder (DPF, Stages 0 and 1)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494E17D-7356-EDF5-3168-AAF9DFA33E0C}"/>
              </a:ext>
            </a:extLst>
          </p:cNvPr>
          <p:cNvGrpSpPr/>
          <p:nvPr/>
        </p:nvGrpSpPr>
        <p:grpSpPr>
          <a:xfrm>
            <a:off x="250878" y="2779613"/>
            <a:ext cx="8534400" cy="3384627"/>
            <a:chOff x="1066800" y="3962400"/>
            <a:chExt cx="6934200" cy="2743200"/>
          </a:xfrm>
        </p:grpSpPr>
        <p:pic>
          <p:nvPicPr>
            <p:cNvPr id="12" name="Picture 11" descr="A diagram of a computer model&#10;&#10;Description automatically generated with medium confidence">
              <a:extLst>
                <a:ext uri="{FF2B5EF4-FFF2-40B4-BE49-F238E27FC236}">
                  <a16:creationId xmlns:a16="http://schemas.microsoft.com/office/drawing/2014/main" id="{4B975CD4-62EC-8945-DDCB-704CE397C3C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66800" y="3962400"/>
              <a:ext cx="6934200" cy="2743200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8D2C271-1970-94B6-1BD4-69F2978CAE7A}"/>
                </a:ext>
              </a:extLst>
            </p:cNvPr>
            <p:cNvSpPr txBox="1"/>
            <p:nvPr/>
          </p:nvSpPr>
          <p:spPr>
            <a:xfrm>
              <a:off x="1143000" y="4009935"/>
              <a:ext cx="3517890" cy="3242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FF40FF"/>
                  </a:solidFill>
                  <a:latin typeface="+mj-lt"/>
                </a:rPr>
                <a:t>DAMSA Physics Expander (Phases 2 and 3)</a:t>
              </a:r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29F813B3-9AD9-C7E4-8A49-319BFF256726}"/>
              </a:ext>
            </a:extLst>
          </p:cNvPr>
          <p:cNvSpPr/>
          <p:nvPr/>
        </p:nvSpPr>
        <p:spPr bwMode="auto">
          <a:xfrm>
            <a:off x="4114800" y="3505200"/>
            <a:ext cx="1347228" cy="1940278"/>
          </a:xfrm>
          <a:prstGeom prst="rect">
            <a:avLst/>
          </a:prstGeom>
          <a:solidFill>
            <a:srgbClr val="EFFFD2">
              <a:alpha val="36958"/>
            </a:srgbClr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44BA488-C674-B8EC-933F-6999FB7C791F}"/>
              </a:ext>
            </a:extLst>
          </p:cNvPr>
          <p:cNvGrpSpPr/>
          <p:nvPr/>
        </p:nvGrpSpPr>
        <p:grpSpPr>
          <a:xfrm>
            <a:off x="738791" y="3962402"/>
            <a:ext cx="7666416" cy="2819400"/>
            <a:chOff x="1066800" y="4209903"/>
            <a:chExt cx="6934200" cy="2743200"/>
          </a:xfrm>
        </p:grpSpPr>
        <p:pic>
          <p:nvPicPr>
            <p:cNvPr id="20" name="Picture 19" descr="A diagram of a computer model&#10;&#10;Description automatically generated with medium confidence">
              <a:extLst>
                <a:ext uri="{FF2B5EF4-FFF2-40B4-BE49-F238E27FC236}">
                  <a16:creationId xmlns:a16="http://schemas.microsoft.com/office/drawing/2014/main" id="{6B83184B-50A3-B064-6DEC-718EDB8F6C7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66800" y="4209903"/>
              <a:ext cx="6934200" cy="2743200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6C618966-FF0B-91A6-0F54-86B831192621}"/>
                </a:ext>
              </a:extLst>
            </p:cNvPr>
            <p:cNvSpPr txBox="1"/>
            <p:nvPr/>
          </p:nvSpPr>
          <p:spPr>
            <a:xfrm>
              <a:off x="1143000" y="4265449"/>
              <a:ext cx="3916182" cy="3892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FF40FF"/>
                  </a:solidFill>
                  <a:latin typeface="+mj-lt"/>
                </a:rPr>
                <a:t>DAMSA Physics Expander (Phases 2 and 3)</a:t>
              </a:r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221DBB-8A17-E802-9FA4-362434CE08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3/10/26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18693C5-C2B4-CCB6-2369-4D703702F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DAMSA-Net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D71A27-B4BE-EF63-C671-344C8DBE5B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EF3D8A4-74EF-534D-976E-1FB9C4B72804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9099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484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35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84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484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8483" grpId="0" uiExpand="1" build="p"/>
      <p:bldP spid="14" grpId="0" animBg="1"/>
      <p:bldP spid="14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76200"/>
            <a:ext cx="8915400" cy="609600"/>
          </a:xfrm>
        </p:spPr>
        <p:txBody>
          <a:bodyPr/>
          <a:lstStyle/>
          <a:p>
            <a:pPr lvl="0" latinLnBrk="1"/>
            <a:r>
              <a:rPr lang="en-US" sz="4800" b="1" dirty="0"/>
              <a:t>What is DAMSA?</a:t>
            </a:r>
          </a:p>
        </p:txBody>
      </p:sp>
      <p:sp>
        <p:nvSpPr>
          <p:cNvPr id="148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9529" y="609600"/>
            <a:ext cx="8762071" cy="54864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dirty="0"/>
              <a:t>A very short baseline, </a:t>
            </a:r>
            <a:r>
              <a:rPr lang="en-US" b="1" u="sng" dirty="0">
                <a:solidFill>
                  <a:srgbClr val="FF0000"/>
                </a:solidFill>
              </a:rPr>
              <a:t>table-top scale </a:t>
            </a:r>
            <a:r>
              <a:rPr lang="en-US" dirty="0"/>
              <a:t>dark sector particle (DSP) search and </a:t>
            </a:r>
            <a:r>
              <a:rPr lang="en-US" b="1" u="sng" dirty="0">
                <a:solidFill>
                  <a:srgbClr val="FF0000"/>
                </a:solidFill>
              </a:rPr>
              <a:t>discovery</a:t>
            </a:r>
            <a:r>
              <a:rPr lang="en-US" dirty="0"/>
              <a:t> experiment at high intensity, yet capable beams</a:t>
            </a:r>
          </a:p>
          <a:p>
            <a:pPr>
              <a:lnSpc>
                <a:spcPct val="90000"/>
              </a:lnSpc>
            </a:pPr>
            <a:r>
              <a:rPr lang="en-US" dirty="0"/>
              <a:t>Stands for </a:t>
            </a:r>
            <a:r>
              <a:rPr lang="en-US" b="1" u="sng" dirty="0" err="1">
                <a:solidFill>
                  <a:srgbClr val="FF0000"/>
                </a:solidFill>
              </a:rPr>
              <a:t>DA</a:t>
            </a:r>
            <a:r>
              <a:rPr lang="en-US" dirty="0" err="1"/>
              <a:t>ark</a:t>
            </a:r>
            <a:r>
              <a:rPr lang="en-US" dirty="0"/>
              <a:t> </a:t>
            </a:r>
            <a:r>
              <a:rPr lang="en-US" b="1" u="sng" dirty="0">
                <a:solidFill>
                  <a:srgbClr val="FF0000"/>
                </a:solidFill>
              </a:rPr>
              <a:t>M</a:t>
            </a:r>
            <a:r>
              <a:rPr lang="en-US" dirty="0"/>
              <a:t>essenger </a:t>
            </a:r>
            <a:r>
              <a:rPr lang="en-US" b="1" u="sng" dirty="0">
                <a:solidFill>
                  <a:srgbClr val="FF0000"/>
                </a:solidFill>
              </a:rPr>
              <a:t>S</a:t>
            </a:r>
            <a:r>
              <a:rPr lang="en-US" dirty="0"/>
              <a:t>earches at an </a:t>
            </a:r>
            <a:r>
              <a:rPr lang="en-US" b="1" u="sng" dirty="0">
                <a:solidFill>
                  <a:srgbClr val="FF0000"/>
                </a:solidFill>
              </a:rPr>
              <a:t>A</a:t>
            </a:r>
            <a:r>
              <a:rPr lang="en-US" dirty="0"/>
              <a:t>ccelerator (DAMSA, pronounced da-am-</a:t>
            </a:r>
            <a:r>
              <a:rPr lang="en-US" dirty="0" err="1"/>
              <a:t>sa</a:t>
            </a:r>
            <a:r>
              <a:rPr lang="en-US" dirty="0"/>
              <a:t>)</a:t>
            </a:r>
          </a:p>
          <a:p>
            <a:pPr lvl="1">
              <a:lnSpc>
                <a:spcPct val="90000"/>
              </a:lnSpc>
            </a:pPr>
            <a:r>
              <a:rPr lang="ko-KR" altLang="en-US" sz="2400" dirty="0" err="1"/>
              <a:t>담사</a:t>
            </a:r>
            <a:r>
              <a:rPr lang="en-US" altLang="ko-KR" sz="2400" dirty="0"/>
              <a:t> (</a:t>
            </a:r>
            <a:r>
              <a:rPr lang="ja-JP" altLang="en-US" sz="2400"/>
              <a:t>潭思</a:t>
            </a:r>
            <a:r>
              <a:rPr lang="en-US" altLang="ko-KR" sz="2400" dirty="0"/>
              <a:t>) = </a:t>
            </a:r>
            <a:r>
              <a:rPr lang="ko-KR" altLang="en-US" sz="2400" dirty="0" err="1"/>
              <a:t>깊은생각</a:t>
            </a:r>
            <a:r>
              <a:rPr lang="ko-KR" altLang="en-US" sz="2400" dirty="0"/>
              <a:t> </a:t>
            </a:r>
            <a:r>
              <a:rPr lang="en-US" altLang="ko-KR" dirty="0"/>
              <a:t>– Rumination or Reflection</a:t>
            </a:r>
          </a:p>
          <a:p>
            <a:pPr lvl="2">
              <a:lnSpc>
                <a:spcPct val="90000"/>
              </a:lnSpc>
            </a:pPr>
            <a:r>
              <a:rPr lang="en-US" altLang="ko-KR" dirty="0">
                <a:hlinkClick r:id="rId3"/>
              </a:rPr>
              <a:t>J. Yu </a:t>
            </a:r>
            <a:r>
              <a:rPr lang="en-US" altLang="ko-KR" i="1" dirty="0">
                <a:hlinkClick r:id="rId3"/>
              </a:rPr>
              <a:t>et al</a:t>
            </a:r>
            <a:r>
              <a:rPr lang="en-US" altLang="ko-KR" dirty="0">
                <a:hlinkClick r:id="rId3"/>
              </a:rPr>
              <a:t>., PRD 107, L031901 (2023)</a:t>
            </a:r>
          </a:p>
          <a:p>
            <a:pPr lvl="2">
              <a:lnSpc>
                <a:spcPct val="90000"/>
              </a:lnSpc>
            </a:pPr>
            <a:r>
              <a:rPr lang="en-US" altLang="ko-KR" dirty="0">
                <a:hlinkClick r:id="rId4"/>
              </a:rPr>
              <a:t>Conceptual Design Report, arxiv:</a:t>
            </a:r>
            <a:r>
              <a:rPr lang="en-US" dirty="0">
                <a:sym typeface="Wingdings" pitchFamily="2" charset="2"/>
                <a:hlinkClick r:id="rId4"/>
              </a:rPr>
              <a:t> 2601.15255 (2026)</a:t>
            </a:r>
            <a:r>
              <a:rPr lang="en-US" altLang="ko-KR" dirty="0">
                <a:hlinkClick r:id="rId4"/>
              </a:rPr>
              <a:t>  </a:t>
            </a:r>
            <a:endParaRPr lang="en-US" dirty="0"/>
          </a:p>
          <a:p>
            <a:pPr>
              <a:lnSpc>
                <a:spcPct val="90000"/>
              </a:lnSpc>
            </a:pPr>
            <a:r>
              <a:rPr lang="en-US" dirty="0"/>
              <a:t>Goal is to discover a portal particle to the Dark Matter World at a particle accelerator and provide crucial data for the fundamental theory in a controlled environment </a:t>
            </a:r>
          </a:p>
          <a:p>
            <a:pPr>
              <a:lnSpc>
                <a:spcPct val="90000"/>
              </a:lnSpc>
            </a:pPr>
            <a:r>
              <a:rPr lang="en-US" dirty="0"/>
              <a:t>DAMSA can be at any </a:t>
            </a:r>
            <a:r>
              <a:rPr lang="en-US" dirty="0" err="1"/>
              <a:t>accl</a:t>
            </a:r>
            <a:r>
              <a:rPr lang="en-US" dirty="0"/>
              <a:t>. facility, including CERN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0064BA5-04E1-5988-FC38-2FC3B216D9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3/10/26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E06CD8E-0B72-A034-42C6-51892DDE10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DAMSA-Net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C1176AA-2823-1B3E-F8BE-C3F8A0C8B7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EF3D8A4-74EF-534D-976E-1FB9C4B72804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340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8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8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8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48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484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484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484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8483" grpId="0" uiExpand="1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2"/>
          <p:cNvSpPr>
            <a:spLocks noGrp="1" noChangeArrowheads="1"/>
          </p:cNvSpPr>
          <p:nvPr>
            <p:ph type="title"/>
          </p:nvPr>
        </p:nvSpPr>
        <p:spPr>
          <a:xfrm>
            <a:off x="114297" y="0"/>
            <a:ext cx="8991601" cy="609600"/>
          </a:xfrm>
        </p:spPr>
        <p:txBody>
          <a:bodyPr/>
          <a:lstStyle/>
          <a:p>
            <a:pPr lvl="0" latinLnBrk="1"/>
            <a:r>
              <a:rPr lang="en-US" b="1" dirty="0"/>
              <a:t>DAMSA@CERN BDF </a:t>
            </a:r>
            <a:r>
              <a:rPr lang="en-US" sz="3200" b="1" dirty="0"/>
              <a:t>(</a:t>
            </a:r>
            <a:r>
              <a:rPr lang="en-US" sz="3200" b="1" dirty="0">
                <a:hlinkClick r:id="rId3"/>
              </a:rPr>
              <a:t>2504.02923</a:t>
            </a:r>
            <a:r>
              <a:rPr lang="en-US" sz="3200" b="1" dirty="0"/>
              <a:t>)</a:t>
            </a:r>
            <a:endParaRPr lang="en-US" b="1" dirty="0"/>
          </a:p>
        </p:txBody>
      </p:sp>
      <p:sp>
        <p:nvSpPr>
          <p:cNvPr id="148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" y="609600"/>
            <a:ext cx="8991601" cy="53340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 dirty="0" err="1">
                <a:sym typeface="Wingdings" pitchFamily="2" charset="2"/>
              </a:rPr>
              <a:t>SHiP</a:t>
            </a:r>
            <a:r>
              <a:rPr lang="en-US" sz="2800" dirty="0">
                <a:sym typeface="Wingdings" pitchFamily="2" charset="2"/>
              </a:rPr>
              <a:t> approved at CERN SPS ECN3 experimental area</a:t>
            </a:r>
          </a:p>
          <a:p>
            <a:pPr>
              <a:lnSpc>
                <a:spcPct val="90000"/>
              </a:lnSpc>
            </a:pPr>
            <a:r>
              <a:rPr lang="en-US" sz="2800" dirty="0">
                <a:sym typeface="Wingdings" pitchFamily="2" charset="2"/>
              </a:rPr>
              <a:t>Plan on completing the construction and begin experiment commissioning in 2032 with 1 year data taking in 2033</a:t>
            </a:r>
          </a:p>
          <a:p>
            <a:pPr>
              <a:lnSpc>
                <a:spcPct val="90000"/>
              </a:lnSpc>
            </a:pPr>
            <a:r>
              <a:rPr lang="en-US" sz="2800" dirty="0">
                <a:sym typeface="Wingdings" pitchFamily="2" charset="2"/>
              </a:rPr>
              <a:t>DAMSA can be placed in front of </a:t>
            </a:r>
            <a:r>
              <a:rPr lang="en-US" sz="2800" dirty="0" err="1">
                <a:sym typeface="Wingdings" pitchFamily="2" charset="2"/>
              </a:rPr>
              <a:t>SHiP</a:t>
            </a:r>
            <a:r>
              <a:rPr lang="en-US" sz="2800" dirty="0">
                <a:sym typeface="Wingdings" pitchFamily="2" charset="2"/>
              </a:rPr>
              <a:t>, behind the shield in 2032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75DE295-64BC-2204-C80E-10CD19C3B1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3/10/26</a:t>
            </a:r>
            <a:endParaRPr lang="en-US" dirty="0"/>
          </a:p>
        </p:txBody>
      </p:sp>
      <p:pic>
        <p:nvPicPr>
          <p:cNvPr id="5" name="Picture 4" descr="A drawing of a thermometer&#10;&#10;Description automatically generated">
            <a:extLst>
              <a:ext uri="{FF2B5EF4-FFF2-40B4-BE49-F238E27FC236}">
                <a16:creationId xmlns:a16="http://schemas.microsoft.com/office/drawing/2014/main" id="{7E3A37DF-3AC8-3CD4-91BC-6AF2291C35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" y="2434841"/>
            <a:ext cx="8229600" cy="2365759"/>
          </a:xfrm>
          <a:prstGeom prst="rect">
            <a:avLst/>
          </a:prstGeom>
        </p:spPr>
      </p:pic>
      <p:pic>
        <p:nvPicPr>
          <p:cNvPr id="10" name="Picture 9" descr="A screenshot of a computer&#10;&#10;Description automatically generated">
            <a:extLst>
              <a:ext uri="{FF2B5EF4-FFF2-40B4-BE49-F238E27FC236}">
                <a16:creationId xmlns:a16="http://schemas.microsoft.com/office/drawing/2014/main" id="{B31EE187-D1B1-22EB-FF5D-E323AFA617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800" y="4611189"/>
            <a:ext cx="8661400" cy="1733338"/>
          </a:xfrm>
          <a:prstGeom prst="rect">
            <a:avLst/>
          </a:prstGeom>
        </p:spPr>
      </p:pic>
      <p:sp>
        <p:nvSpPr>
          <p:cNvPr id="13" name="Rounded Rectangular Callout 12">
            <a:extLst>
              <a:ext uri="{FF2B5EF4-FFF2-40B4-BE49-F238E27FC236}">
                <a16:creationId xmlns:a16="http://schemas.microsoft.com/office/drawing/2014/main" id="{BB1CE3ED-CDCD-FF8D-1F9C-F1A98E04F785}"/>
              </a:ext>
            </a:extLst>
          </p:cNvPr>
          <p:cNvSpPr/>
          <p:nvPr/>
        </p:nvSpPr>
        <p:spPr bwMode="auto">
          <a:xfrm rot="5400000">
            <a:off x="3429000" y="1732673"/>
            <a:ext cx="5410200" cy="3372727"/>
          </a:xfrm>
          <a:prstGeom prst="wedgeRoundRectCallou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AF21AC3-4157-2AC8-274B-5429E00EF65B}"/>
              </a:ext>
            </a:extLst>
          </p:cNvPr>
          <p:cNvGrpSpPr/>
          <p:nvPr/>
        </p:nvGrpSpPr>
        <p:grpSpPr>
          <a:xfrm>
            <a:off x="4051301" y="1584789"/>
            <a:ext cx="4688790" cy="4358810"/>
            <a:chOff x="4508501" y="3300412"/>
            <a:chExt cx="4688790" cy="4358810"/>
          </a:xfrm>
        </p:grpSpPr>
        <p:pic>
          <p:nvPicPr>
            <p:cNvPr id="12" name="Picture 11" descr="A graph of a graph of a graph&#10;&#10;Description automatically generated with medium confidence">
              <a:extLst>
                <a:ext uri="{FF2B5EF4-FFF2-40B4-BE49-F238E27FC236}">
                  <a16:creationId xmlns:a16="http://schemas.microsoft.com/office/drawing/2014/main" id="{85C2C49E-A6E1-0BF6-F330-91018029774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508501" y="3300412"/>
              <a:ext cx="4508500" cy="4114800"/>
            </a:xfrm>
            <a:prstGeom prst="rect">
              <a:avLst/>
            </a:prstGeom>
            <a:ln w="38100">
              <a:noFill/>
            </a:ln>
          </p:spPr>
        </p:pic>
        <p:sp>
          <p:nvSpPr>
            <p:cNvPr id="14" name="Rounded Rectangular Callout 13">
              <a:extLst>
                <a:ext uri="{FF2B5EF4-FFF2-40B4-BE49-F238E27FC236}">
                  <a16:creationId xmlns:a16="http://schemas.microsoft.com/office/drawing/2014/main" id="{51FC7DFC-0FFB-7E3F-C05D-2D519F6BF191}"/>
                </a:ext>
              </a:extLst>
            </p:cNvPr>
            <p:cNvSpPr/>
            <p:nvPr/>
          </p:nvSpPr>
          <p:spPr bwMode="auto">
            <a:xfrm rot="5400000">
              <a:off x="4851278" y="3313210"/>
              <a:ext cx="4219135" cy="4472890"/>
            </a:xfrm>
            <a:prstGeom prst="wedgeRoundRectCallout">
              <a:avLst>
                <a:gd name="adj1" fmla="val -7373"/>
                <a:gd name="adj2" fmla="val 91740"/>
                <a:gd name="adj3" fmla="val 16667"/>
              </a:avLst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</p:grpSp>
      <p:sp>
        <p:nvSpPr>
          <p:cNvPr id="16" name="Oval 15">
            <a:extLst>
              <a:ext uri="{FF2B5EF4-FFF2-40B4-BE49-F238E27FC236}">
                <a16:creationId xmlns:a16="http://schemas.microsoft.com/office/drawing/2014/main" id="{77D8CF50-E162-7311-1D5C-9C575671700D}"/>
              </a:ext>
            </a:extLst>
          </p:cNvPr>
          <p:cNvSpPr/>
          <p:nvPr/>
        </p:nvSpPr>
        <p:spPr bwMode="auto">
          <a:xfrm>
            <a:off x="5562600" y="3124200"/>
            <a:ext cx="914400" cy="762000"/>
          </a:xfrm>
          <a:prstGeom prst="ellipse">
            <a:avLst/>
          </a:prstGeom>
          <a:solidFill>
            <a:srgbClr val="EFFFD2">
              <a:alpha val="42000"/>
            </a:srgbClr>
          </a:solidFill>
          <a:ln w="57150" cap="flat" cmpd="sng" algn="ctr">
            <a:solidFill>
              <a:srgbClr val="FF4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4" name="AutoShape 2">
            <a:extLst>
              <a:ext uri="{FF2B5EF4-FFF2-40B4-BE49-F238E27FC236}">
                <a16:creationId xmlns:a16="http://schemas.microsoft.com/office/drawing/2014/main" id="{B328C82E-D9F5-5C1D-1E08-BA6F945D7C8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91E738-8386-4226-3BB6-E7B5F19C27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DAMSA-Net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ABF5893-4878-B62E-535C-1F715CABA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EF3D8A4-74EF-534D-976E-1FB9C4B72804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2042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8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8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35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48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8483" grpId="1" uiExpand="1" build="p"/>
      <p:bldP spid="1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3/10/26</a:t>
            </a:r>
          </a:p>
        </p:txBody>
      </p:sp>
      <p:sp>
        <p:nvSpPr>
          <p:cNvPr id="19461" name="Rectangle 2"/>
          <p:cNvSpPr>
            <a:spLocks noGrp="1" noChangeArrowheads="1"/>
          </p:cNvSpPr>
          <p:nvPr>
            <p:ph type="title"/>
          </p:nvPr>
        </p:nvSpPr>
        <p:spPr>
          <a:xfrm>
            <a:off x="706395" y="0"/>
            <a:ext cx="8056605" cy="647700"/>
          </a:xfrm>
        </p:spPr>
        <p:txBody>
          <a:bodyPr/>
          <a:lstStyle/>
          <a:p>
            <a:pPr eaLnBrk="1" hangingPunct="1"/>
            <a:r>
              <a:rPr lang="en-US" b="1" dirty="0">
                <a:ea typeface="ＭＳ Ｐゴシック" pitchFamily="-84" charset="-128"/>
                <a:cs typeface="ＭＳ Ｐゴシック" pitchFamily="-84" charset="-128"/>
              </a:rPr>
              <a:t>Timelines for Some Beam Facilities</a:t>
            </a:r>
          </a:p>
        </p:txBody>
      </p:sp>
      <p:sp>
        <p:nvSpPr>
          <p:cNvPr id="1116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" y="647700"/>
            <a:ext cx="8991600" cy="5448300"/>
          </a:xfrm>
        </p:spPr>
        <p:txBody>
          <a:bodyPr/>
          <a:lstStyle/>
          <a:p>
            <a:pPr>
              <a:lnSpc>
                <a:spcPct val="90000"/>
              </a:lnSpc>
              <a:spcBef>
                <a:spcPts val="72"/>
              </a:spcBef>
            </a:pPr>
            <a:r>
              <a:rPr lang="en-US" sz="2800" dirty="0">
                <a:latin typeface="Arial Narrow" panose="020B0604020202020204" pitchFamily="34" charset="0"/>
                <a:cs typeface="Arial Narrow" panose="020B0604020202020204" pitchFamily="34" charset="0"/>
                <a:sym typeface="Wingdings" pitchFamily="2" charset="2"/>
              </a:rPr>
              <a:t>Many accelerator facilities shut down through early 2030s</a:t>
            </a:r>
          </a:p>
          <a:p>
            <a:pPr lvl="1"/>
            <a:r>
              <a:rPr lang="en-US" sz="2400" dirty="0">
                <a:cs typeface="Arial Narrow"/>
              </a:rPr>
              <a:t>Fermilab accelerator complex will go into LBNF switch-over prep 2027</a:t>
            </a:r>
            <a:endParaRPr lang="en-US" sz="2000" dirty="0">
              <a:cs typeface="Arial Narrow"/>
            </a:endParaRPr>
          </a:p>
          <a:p>
            <a:pPr lvl="2"/>
            <a:r>
              <a:rPr lang="en-US" sz="2000" dirty="0">
                <a:cs typeface="Arial Narrow"/>
              </a:rPr>
              <a:t>LBNF beam to be ready in 2031</a:t>
            </a:r>
          </a:p>
          <a:p>
            <a:pPr lvl="2"/>
            <a:r>
              <a:rPr lang="en-US" sz="2000" dirty="0">
                <a:cs typeface="Arial Narrow"/>
              </a:rPr>
              <a:t>FAST 300MeV e-beam available through the shutdown period</a:t>
            </a:r>
          </a:p>
          <a:p>
            <a:pPr lvl="1"/>
            <a:r>
              <a:rPr lang="en-US" sz="2400" dirty="0">
                <a:latin typeface="Arial Narrow" panose="020B0604020202020204" pitchFamily="34" charset="0"/>
                <a:cs typeface="Arial Narrow" panose="020B0604020202020204" pitchFamily="34" charset="0"/>
                <a:sym typeface="Wingdings" pitchFamily="2" charset="2"/>
              </a:rPr>
              <a:t>CERN LHC High Lum upgrade prep</a:t>
            </a:r>
          </a:p>
          <a:p>
            <a:pPr lvl="2"/>
            <a:r>
              <a:rPr lang="en-US" sz="2000" dirty="0">
                <a:latin typeface="Arial Narrow" panose="020B0604020202020204" pitchFamily="34" charset="0"/>
                <a:cs typeface="Arial Narrow" panose="020B0604020202020204" pitchFamily="34" charset="0"/>
                <a:sym typeface="Wingdings" pitchFamily="2" charset="2"/>
              </a:rPr>
              <a:t>LHC shutdown July 2026</a:t>
            </a:r>
          </a:p>
          <a:p>
            <a:pPr lvl="2"/>
            <a:r>
              <a:rPr lang="en-US" sz="2000" dirty="0">
                <a:latin typeface="Arial Narrow" panose="020B0604020202020204" pitchFamily="34" charset="0"/>
                <a:cs typeface="Arial Narrow" panose="020B0604020202020204" pitchFamily="34" charset="0"/>
                <a:sym typeface="Wingdings" pitchFamily="2" charset="2"/>
              </a:rPr>
              <a:t>Beams return early 2030 for commissioning</a:t>
            </a:r>
          </a:p>
          <a:p>
            <a:pPr lvl="2"/>
            <a:r>
              <a:rPr lang="en-US" sz="2000" dirty="0">
                <a:latin typeface="Arial Narrow" panose="020B0604020202020204" pitchFamily="34" charset="0"/>
                <a:cs typeface="Arial Narrow" panose="020B0604020202020204" pitchFamily="34" charset="0"/>
                <a:sym typeface="Wingdings" pitchFamily="2" charset="2"/>
              </a:rPr>
              <a:t>CERN PDF facility &amp; </a:t>
            </a:r>
            <a:r>
              <a:rPr lang="en-US" sz="2000" dirty="0" err="1">
                <a:latin typeface="Arial Narrow" panose="020B0604020202020204" pitchFamily="34" charset="0"/>
                <a:cs typeface="Arial Narrow" panose="020B0604020202020204" pitchFamily="34" charset="0"/>
                <a:sym typeface="Wingdings" pitchFamily="2" charset="2"/>
              </a:rPr>
              <a:t>SHiP</a:t>
            </a:r>
            <a:r>
              <a:rPr lang="en-US" sz="2000" dirty="0">
                <a:latin typeface="Arial Narrow" panose="020B0604020202020204" pitchFamily="34" charset="0"/>
                <a:cs typeface="Arial Narrow" panose="020B0604020202020204" pitchFamily="34" charset="0"/>
                <a:sym typeface="Wingdings" pitchFamily="2" charset="2"/>
              </a:rPr>
              <a:t> to commission in ~2032 (experiment in 2033)</a:t>
            </a:r>
          </a:p>
          <a:p>
            <a:pPr lvl="1"/>
            <a:r>
              <a:rPr lang="en-US" sz="2400" dirty="0">
                <a:latin typeface="Arial Narrow" panose="020B0604020202020204" pitchFamily="34" charset="0"/>
                <a:cs typeface="Arial Narrow" panose="020B0604020202020204" pitchFamily="34" charset="0"/>
                <a:sym typeface="Wingdings" pitchFamily="2" charset="2"/>
              </a:rPr>
              <a:t>SK PAL’s new 10GeV e-beam facility potentially available in early 2030s</a:t>
            </a:r>
          </a:p>
          <a:p>
            <a:pPr lvl="2"/>
            <a:r>
              <a:rPr lang="en-US" sz="2000" dirty="0">
                <a:latin typeface="Arial Narrow" panose="020B0604020202020204" pitchFamily="34" charset="0"/>
                <a:cs typeface="Arial Narrow" panose="020B0604020202020204" pitchFamily="34" charset="0"/>
                <a:sym typeface="Wingdings" pitchFamily="2" charset="2"/>
              </a:rPr>
              <a:t>But existing electron beams for light source will continue operating</a:t>
            </a:r>
          </a:p>
          <a:p>
            <a:pPr lvl="1"/>
            <a:r>
              <a:rPr lang="en-US" sz="2400" dirty="0">
                <a:latin typeface="Arial Narrow" panose="020B0604020202020204" pitchFamily="34" charset="0"/>
                <a:cs typeface="Arial Narrow" panose="020B0604020202020204" pitchFamily="34" charset="0"/>
                <a:sym typeface="Wingdings" pitchFamily="2" charset="2"/>
              </a:rPr>
              <a:t>J-PARC beam to return in 2028 with 1MW power</a:t>
            </a:r>
          </a:p>
          <a:p>
            <a:pPr lvl="1"/>
            <a:r>
              <a:rPr lang="en-US" sz="2400" dirty="0">
                <a:latin typeface="Arial Narrow" panose="020B0604020202020204" pitchFamily="34" charset="0"/>
                <a:cs typeface="Arial Narrow" panose="020B0604020202020204" pitchFamily="34" charset="0"/>
                <a:sym typeface="Wingdings" pitchFamily="2" charset="2"/>
              </a:rPr>
              <a:t>SLAC LCLS-II 8GeV upgrade: beam available in late 2027</a:t>
            </a:r>
          </a:p>
          <a:p>
            <a:pPr lvl="1"/>
            <a:r>
              <a:rPr lang="en-US" sz="2400" dirty="0">
                <a:latin typeface="Arial Narrow" panose="020B0604020202020204" pitchFamily="34" charset="0"/>
                <a:cs typeface="Arial Narrow" panose="020B0604020202020204" pitchFamily="34" charset="0"/>
                <a:sym typeface="Wingdings" pitchFamily="2" charset="2"/>
              </a:rPr>
              <a:t>Potential for DAMSA at 12GeV e beams at Jefferson Lab in discussion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47C795E-3DA8-A906-F310-C5BDCCB877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DAMSA-Net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7BAF754-509D-192C-2C97-FD671B4B54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EF3D8A4-74EF-534D-976E-1FB9C4B72804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363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16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16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950"/>
                            </p:stCondLst>
                            <p:childTnLst>
                              <p:par>
                                <p:cTn id="14" presetID="22" presetClass="entr" presetSubtype="8" fill="hold" grpId="1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116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116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116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50"/>
                            </p:stCondLst>
                            <p:childTnLst>
                              <p:par>
                                <p:cTn id="28" presetID="22" presetClass="entr" presetSubtype="8" fill="hold" grpId="1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116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400"/>
                            </p:stCondLst>
                            <p:childTnLst>
                              <p:par>
                                <p:cTn id="32" presetID="22" presetClass="entr" presetSubtype="8" fill="hold" grpId="1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116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116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116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22" presetClass="entr" presetSubtype="8" fill="hold" grpId="1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116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1161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900"/>
                            </p:stCondLst>
                            <p:childTnLst>
                              <p:par>
                                <p:cTn id="55" presetID="22" presetClass="entr" presetSubtype="8" fill="hold" grpId="1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1161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850"/>
                            </p:stCondLst>
                            <p:childTnLst>
                              <p:par>
                                <p:cTn id="59" presetID="22" presetClass="entr" presetSubtype="8" fill="hold" grpId="1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11161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619" grpId="1" uiExpand="1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Google Shape;104;p16">
            <a:extLst>
              <a:ext uri="{FF2B5EF4-FFF2-40B4-BE49-F238E27FC236}">
                <a16:creationId xmlns:a16="http://schemas.microsoft.com/office/drawing/2014/main" id="{19CA939F-94F3-179F-0F0B-02D78362DBF9}"/>
              </a:ext>
            </a:extLst>
          </p:cNvPr>
          <p:cNvCxnSpPr>
            <a:cxnSpLocks/>
          </p:cNvCxnSpPr>
          <p:nvPr/>
        </p:nvCxnSpPr>
        <p:spPr>
          <a:xfrm>
            <a:off x="6370899" y="264429"/>
            <a:ext cx="0" cy="5602971"/>
          </a:xfrm>
          <a:prstGeom prst="straightConnector1">
            <a:avLst/>
          </a:prstGeom>
          <a:noFill/>
          <a:ln w="28575" cap="flat" cmpd="sng">
            <a:solidFill>
              <a:srgbClr val="B7B7B7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94" name="Google Shape;94;p16"/>
          <p:cNvCxnSpPr>
            <a:cxnSpLocks/>
          </p:cNvCxnSpPr>
          <p:nvPr/>
        </p:nvCxnSpPr>
        <p:spPr>
          <a:xfrm>
            <a:off x="543109" y="264429"/>
            <a:ext cx="0" cy="5602971"/>
          </a:xfrm>
          <a:prstGeom prst="straightConnector1">
            <a:avLst/>
          </a:prstGeom>
          <a:noFill/>
          <a:ln w="28575" cap="flat" cmpd="sng">
            <a:solidFill>
              <a:srgbClr val="B7B7B7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95" name="Google Shape;95;p16"/>
          <p:cNvCxnSpPr>
            <a:cxnSpLocks/>
          </p:cNvCxnSpPr>
          <p:nvPr/>
        </p:nvCxnSpPr>
        <p:spPr>
          <a:xfrm>
            <a:off x="1708667" y="264429"/>
            <a:ext cx="0" cy="5602971"/>
          </a:xfrm>
          <a:prstGeom prst="straightConnector1">
            <a:avLst/>
          </a:prstGeom>
          <a:noFill/>
          <a:ln w="28575" cap="flat" cmpd="sng">
            <a:solidFill>
              <a:srgbClr val="B7B7B7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96" name="Google Shape;96;p16"/>
          <p:cNvSpPr txBox="1"/>
          <p:nvPr/>
        </p:nvSpPr>
        <p:spPr>
          <a:xfrm>
            <a:off x="228600" y="5871186"/>
            <a:ext cx="665107" cy="6808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" sz="2000" b="1" dirty="0">
                <a:latin typeface="+mj-lt"/>
              </a:rPr>
              <a:t>Yr 0 2026</a:t>
            </a:r>
            <a:endParaRPr sz="2000" b="1" dirty="0">
              <a:latin typeface="+mj-lt"/>
            </a:endParaRPr>
          </a:p>
        </p:txBody>
      </p:sp>
      <p:sp>
        <p:nvSpPr>
          <p:cNvPr id="97" name="Google Shape;97;p16"/>
          <p:cNvSpPr txBox="1"/>
          <p:nvPr/>
        </p:nvSpPr>
        <p:spPr>
          <a:xfrm>
            <a:off x="1385868" y="5871186"/>
            <a:ext cx="665107" cy="6808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" sz="2000" b="1" dirty="0">
                <a:latin typeface="+mj-lt"/>
              </a:rPr>
              <a:t>Yr 1 2027 </a:t>
            </a:r>
            <a:endParaRPr sz="2000" b="1" dirty="0">
              <a:latin typeface="+mj-lt"/>
            </a:endParaRPr>
          </a:p>
        </p:txBody>
      </p:sp>
      <p:cxnSp>
        <p:nvCxnSpPr>
          <p:cNvPr id="98" name="Google Shape;98;p16"/>
          <p:cNvCxnSpPr>
            <a:cxnSpLocks/>
          </p:cNvCxnSpPr>
          <p:nvPr/>
        </p:nvCxnSpPr>
        <p:spPr>
          <a:xfrm>
            <a:off x="2874225" y="264429"/>
            <a:ext cx="0" cy="5602971"/>
          </a:xfrm>
          <a:prstGeom prst="straightConnector1">
            <a:avLst/>
          </a:prstGeom>
          <a:noFill/>
          <a:ln w="28575" cap="flat" cmpd="sng">
            <a:solidFill>
              <a:srgbClr val="B7B7B7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100" name="Google Shape;100;p16"/>
          <p:cNvCxnSpPr>
            <a:cxnSpLocks/>
          </p:cNvCxnSpPr>
          <p:nvPr/>
        </p:nvCxnSpPr>
        <p:spPr>
          <a:xfrm>
            <a:off x="4039783" y="264429"/>
            <a:ext cx="0" cy="5602971"/>
          </a:xfrm>
          <a:prstGeom prst="straightConnector1">
            <a:avLst/>
          </a:prstGeom>
          <a:noFill/>
          <a:ln w="28575" cap="flat" cmpd="sng">
            <a:solidFill>
              <a:srgbClr val="B7B7B7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102" name="Google Shape;102;p16"/>
          <p:cNvCxnSpPr>
            <a:cxnSpLocks/>
          </p:cNvCxnSpPr>
          <p:nvPr/>
        </p:nvCxnSpPr>
        <p:spPr>
          <a:xfrm>
            <a:off x="5205341" y="264429"/>
            <a:ext cx="0" cy="5602971"/>
          </a:xfrm>
          <a:prstGeom prst="straightConnector1">
            <a:avLst/>
          </a:prstGeom>
          <a:noFill/>
          <a:ln w="28575" cap="flat" cmpd="sng">
            <a:solidFill>
              <a:srgbClr val="B7B7B7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104" name="Google Shape;104;p16"/>
          <p:cNvCxnSpPr>
            <a:cxnSpLocks/>
          </p:cNvCxnSpPr>
          <p:nvPr/>
        </p:nvCxnSpPr>
        <p:spPr>
          <a:xfrm>
            <a:off x="8702016" y="264429"/>
            <a:ext cx="0" cy="5602971"/>
          </a:xfrm>
          <a:prstGeom prst="straightConnector1">
            <a:avLst/>
          </a:prstGeom>
          <a:noFill/>
          <a:ln w="28575" cap="flat" cmpd="sng">
            <a:solidFill>
              <a:srgbClr val="B7B7B7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105" name="Google Shape;105;p16"/>
          <p:cNvSpPr txBox="1"/>
          <p:nvPr/>
        </p:nvSpPr>
        <p:spPr>
          <a:xfrm>
            <a:off x="8386203" y="5871186"/>
            <a:ext cx="660904" cy="7582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" sz="2000" b="1" dirty="0">
                <a:latin typeface="+mj-lt"/>
              </a:rPr>
              <a:t>Yr 7 2033</a:t>
            </a:r>
            <a:endParaRPr sz="2000" b="1" dirty="0">
              <a:latin typeface="+mj-lt"/>
            </a:endParaRPr>
          </a:p>
        </p:txBody>
      </p:sp>
      <p:sp>
        <p:nvSpPr>
          <p:cNvPr id="108" name="Google Shape;108;p16"/>
          <p:cNvSpPr/>
          <p:nvPr/>
        </p:nvSpPr>
        <p:spPr>
          <a:xfrm>
            <a:off x="1524000" y="76200"/>
            <a:ext cx="6133820" cy="533400"/>
          </a:xfrm>
          <a:prstGeom prst="roundRect">
            <a:avLst>
              <a:gd name="adj" fmla="val 16667"/>
            </a:avLst>
          </a:prstGeom>
          <a:solidFill>
            <a:srgbClr val="00FFFF">
              <a:alpha val="50770"/>
            </a:srgbClr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" sz="4000" b="1" dirty="0">
                <a:solidFill>
                  <a:srgbClr val="C00000"/>
                </a:solidFill>
                <a:latin typeface="+mj-lt"/>
              </a:rPr>
              <a:t>Staged DAMSA Timeline</a:t>
            </a:r>
            <a:endParaRPr sz="4000" b="1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109" name="Google Shape;109;p16"/>
          <p:cNvSpPr/>
          <p:nvPr/>
        </p:nvSpPr>
        <p:spPr>
          <a:xfrm>
            <a:off x="537955" y="685800"/>
            <a:ext cx="2111221" cy="1249054"/>
          </a:xfrm>
          <a:prstGeom prst="rightArrow">
            <a:avLst>
              <a:gd name="adj1" fmla="val 50000"/>
              <a:gd name="adj2" fmla="val 50000"/>
            </a:avLst>
          </a:prstGeom>
          <a:gradFill>
            <a:gsLst>
              <a:gs pos="0">
                <a:srgbClr val="3177EE"/>
              </a:gs>
              <a:gs pos="0">
                <a:srgbClr val="00FFFF"/>
              </a:gs>
              <a:gs pos="30000">
                <a:srgbClr val="215ABC"/>
              </a:gs>
              <a:gs pos="25000">
                <a:srgbClr val="194CA3"/>
              </a:gs>
              <a:gs pos="57000">
                <a:schemeClr val="tx1"/>
              </a:gs>
            </a:gsLst>
            <a:lin ang="10801400" scaled="0"/>
          </a:gra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" sz="1400" b="1" dirty="0">
                <a:solidFill>
                  <a:srgbClr val="FFFFFF"/>
                </a:solidFill>
                <a:latin typeface="+mj-lt"/>
              </a:rPr>
              <a:t>Stage 0 @ FNAL FAST</a:t>
            </a:r>
          </a:p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" sz="1400" b="1" dirty="0">
                <a:solidFill>
                  <a:srgbClr val="FFFFFF"/>
                </a:solidFill>
                <a:latin typeface="+mj-lt"/>
              </a:rPr>
              <a:t>Det. R&amp;D and </a:t>
            </a:r>
            <a:r>
              <a:rPr lang="en" sz="1400" b="1" dirty="0" err="1">
                <a:solidFill>
                  <a:srgbClr val="FFFFFF"/>
                </a:solidFill>
                <a:latin typeface="+mj-lt"/>
              </a:rPr>
              <a:t>Bck</a:t>
            </a:r>
            <a:r>
              <a:rPr lang="en" sz="1400" b="1" dirty="0">
                <a:solidFill>
                  <a:srgbClr val="FFFFFF"/>
                </a:solidFill>
                <a:latin typeface="+mj-lt"/>
              </a:rPr>
              <a:t> Validation</a:t>
            </a:r>
            <a:endParaRPr sz="1400" b="1" dirty="0">
              <a:latin typeface="+mj-lt"/>
            </a:endParaRPr>
          </a:p>
        </p:txBody>
      </p:sp>
      <p:sp>
        <p:nvSpPr>
          <p:cNvPr id="110" name="Google Shape;110;p16"/>
          <p:cNvSpPr/>
          <p:nvPr/>
        </p:nvSpPr>
        <p:spPr>
          <a:xfrm>
            <a:off x="2256299" y="1932814"/>
            <a:ext cx="2752208" cy="1312889"/>
          </a:xfrm>
          <a:prstGeom prst="rightArrow">
            <a:avLst>
              <a:gd name="adj1" fmla="val 50000"/>
              <a:gd name="adj2" fmla="val 50000"/>
            </a:avLst>
          </a:prstGeom>
          <a:gradFill>
            <a:gsLst>
              <a:gs pos="0">
                <a:srgbClr val="3177EE"/>
              </a:gs>
              <a:gs pos="0">
                <a:srgbClr val="FFFF00"/>
              </a:gs>
              <a:gs pos="21000">
                <a:srgbClr val="BF9000"/>
              </a:gs>
              <a:gs pos="89000">
                <a:srgbClr val="7F6000"/>
              </a:gs>
              <a:gs pos="59000">
                <a:schemeClr val="tx1"/>
              </a:gs>
            </a:gsLst>
            <a:lin ang="10801400" scaled="0"/>
          </a:gra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solidFill>
                  <a:srgbClr val="FFFFFF"/>
                </a:solidFill>
                <a:latin typeface="+mj-lt"/>
              </a:rPr>
              <a:t>Stage 1 – </a:t>
            </a:r>
            <a:r>
              <a:rPr lang="en-US" sz="1600" b="1" dirty="0" err="1">
                <a:solidFill>
                  <a:srgbClr val="FFFFFF"/>
                </a:solidFill>
                <a:latin typeface="+mj-lt"/>
              </a:rPr>
              <a:t>ALP</a:t>
            </a:r>
            <a:r>
              <a:rPr lang="en-US" sz="1600" b="1" dirty="0" err="1">
                <a:solidFill>
                  <a:srgbClr val="FFFFFF"/>
                </a:solidFill>
                <a:latin typeface="+mj-lt"/>
                <a:sym typeface="Wingdings" pitchFamily="2" charset="2"/>
              </a:rPr>
              <a:t></a:t>
            </a:r>
            <a:r>
              <a:rPr lang="en-US" sz="1600" b="1" dirty="0" err="1">
                <a:solidFill>
                  <a:srgbClr val="FFFFFF"/>
                </a:solidFill>
                <a:latin typeface="Symbol" pitchFamily="2" charset="2"/>
                <a:sym typeface="Wingdings" pitchFamily="2" charset="2"/>
              </a:rPr>
              <a:t>g</a:t>
            </a:r>
            <a:r>
              <a:rPr lang="en-US" sz="1600" b="1" dirty="0">
                <a:solidFill>
                  <a:srgbClr val="FFFFFF"/>
                </a:solidFill>
                <a:latin typeface="Symbol" pitchFamily="2" charset="2"/>
                <a:sym typeface="Wingdings" pitchFamily="2" charset="2"/>
              </a:rPr>
              <a:t> g</a:t>
            </a:r>
            <a:r>
              <a:rPr lang="en-US" sz="1600" b="1" dirty="0">
                <a:solidFill>
                  <a:srgbClr val="FFFFFF"/>
                </a:solidFill>
                <a:latin typeface="+mj-lt"/>
                <a:sym typeface="Wingdings" pitchFamily="2" charset="2"/>
              </a:rPr>
              <a:t> </a:t>
            </a:r>
          </a:p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solidFill>
                  <a:srgbClr val="FFFFFF"/>
                </a:solidFill>
                <a:latin typeface="+mj-lt"/>
                <a:sym typeface="Wingdings" pitchFamily="2" charset="2"/>
              </a:rPr>
              <a:t>8GeV e beams @ SLAC LESA</a:t>
            </a:r>
          </a:p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solidFill>
                  <a:srgbClr val="FFFFFF"/>
                </a:solidFill>
                <a:latin typeface="+mj-lt"/>
                <a:sym typeface="Wingdings" pitchFamily="2" charset="2"/>
              </a:rPr>
              <a:t>w/o Si Tracking System</a:t>
            </a:r>
            <a:endParaRPr sz="1400" b="1" dirty="0">
              <a:latin typeface="+mj-lt"/>
            </a:endParaRPr>
          </a:p>
        </p:txBody>
      </p:sp>
      <p:sp>
        <p:nvSpPr>
          <p:cNvPr id="29" name="Google Shape;97;p16">
            <a:extLst>
              <a:ext uri="{FF2B5EF4-FFF2-40B4-BE49-F238E27FC236}">
                <a16:creationId xmlns:a16="http://schemas.microsoft.com/office/drawing/2014/main" id="{CB9A7D3C-1957-3643-BB66-EBADF0F5724E}"/>
              </a:ext>
            </a:extLst>
          </p:cNvPr>
          <p:cNvSpPr txBox="1"/>
          <p:nvPr/>
        </p:nvSpPr>
        <p:spPr>
          <a:xfrm>
            <a:off x="2543136" y="5871186"/>
            <a:ext cx="673981" cy="6808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" sz="2000" b="1" dirty="0">
                <a:latin typeface="+mj-lt"/>
              </a:rPr>
              <a:t>Yr 2 2028 </a:t>
            </a:r>
            <a:endParaRPr sz="2000" b="1" dirty="0">
              <a:latin typeface="+mj-lt"/>
            </a:endParaRPr>
          </a:p>
        </p:txBody>
      </p:sp>
      <p:sp>
        <p:nvSpPr>
          <p:cNvPr id="30" name="Google Shape;97;p16">
            <a:extLst>
              <a:ext uri="{FF2B5EF4-FFF2-40B4-BE49-F238E27FC236}">
                <a16:creationId xmlns:a16="http://schemas.microsoft.com/office/drawing/2014/main" id="{4E22D1F0-7EAD-2841-87AB-B7EB8D5EF589}"/>
              </a:ext>
            </a:extLst>
          </p:cNvPr>
          <p:cNvSpPr txBox="1"/>
          <p:nvPr/>
        </p:nvSpPr>
        <p:spPr>
          <a:xfrm>
            <a:off x="3709278" y="5871186"/>
            <a:ext cx="682458" cy="6808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" sz="2000" b="1" dirty="0">
                <a:latin typeface="+mj-lt"/>
              </a:rPr>
              <a:t>Yr 3 2029 </a:t>
            </a:r>
            <a:endParaRPr sz="2000" b="1" dirty="0">
              <a:latin typeface="+mj-lt"/>
            </a:endParaRPr>
          </a:p>
        </p:txBody>
      </p:sp>
      <p:sp>
        <p:nvSpPr>
          <p:cNvPr id="31" name="Google Shape;97;p16">
            <a:extLst>
              <a:ext uri="{FF2B5EF4-FFF2-40B4-BE49-F238E27FC236}">
                <a16:creationId xmlns:a16="http://schemas.microsoft.com/office/drawing/2014/main" id="{ADBE1AC9-DB97-3248-AE48-16AE41A11C11}"/>
              </a:ext>
            </a:extLst>
          </p:cNvPr>
          <p:cNvSpPr txBox="1"/>
          <p:nvPr/>
        </p:nvSpPr>
        <p:spPr>
          <a:xfrm>
            <a:off x="4883897" y="5871186"/>
            <a:ext cx="682458" cy="6808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" sz="2000" b="1" dirty="0">
                <a:latin typeface="+mj-lt"/>
              </a:rPr>
              <a:t>Yr 4 2030 </a:t>
            </a:r>
            <a:endParaRPr sz="2000" b="1" dirty="0">
              <a:latin typeface="+mj-lt"/>
            </a:endParaRPr>
          </a:p>
        </p:txBody>
      </p:sp>
      <p:cxnSp>
        <p:nvCxnSpPr>
          <p:cNvPr id="4" name="Google Shape;104;p16">
            <a:extLst>
              <a:ext uri="{FF2B5EF4-FFF2-40B4-BE49-F238E27FC236}">
                <a16:creationId xmlns:a16="http://schemas.microsoft.com/office/drawing/2014/main" id="{5F33A558-9BF8-53E0-9A24-01BD9806B179}"/>
              </a:ext>
            </a:extLst>
          </p:cNvPr>
          <p:cNvCxnSpPr>
            <a:cxnSpLocks/>
          </p:cNvCxnSpPr>
          <p:nvPr/>
        </p:nvCxnSpPr>
        <p:spPr>
          <a:xfrm>
            <a:off x="7536457" y="264429"/>
            <a:ext cx="0" cy="5602971"/>
          </a:xfrm>
          <a:prstGeom prst="straightConnector1">
            <a:avLst/>
          </a:prstGeom>
          <a:noFill/>
          <a:ln w="28575" cap="flat" cmpd="sng">
            <a:solidFill>
              <a:srgbClr val="B7B7B7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5" name="Google Shape;105;p16">
            <a:extLst>
              <a:ext uri="{FF2B5EF4-FFF2-40B4-BE49-F238E27FC236}">
                <a16:creationId xmlns:a16="http://schemas.microsoft.com/office/drawing/2014/main" id="{49578F5D-DBFB-3150-BB65-94BE4CFB0DF2}"/>
              </a:ext>
            </a:extLst>
          </p:cNvPr>
          <p:cNvSpPr txBox="1"/>
          <p:nvPr/>
        </p:nvSpPr>
        <p:spPr>
          <a:xfrm>
            <a:off x="7233134" y="5871186"/>
            <a:ext cx="660910" cy="7582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" sz="2000" b="1" dirty="0">
                <a:latin typeface="+mj-lt"/>
              </a:rPr>
              <a:t>Yr 6 2032</a:t>
            </a:r>
            <a:endParaRPr sz="2000" b="1" dirty="0">
              <a:latin typeface="+mj-lt"/>
            </a:endParaRPr>
          </a:p>
        </p:txBody>
      </p:sp>
      <p:sp>
        <p:nvSpPr>
          <p:cNvPr id="6" name="Google Shape;105;p16">
            <a:extLst>
              <a:ext uri="{FF2B5EF4-FFF2-40B4-BE49-F238E27FC236}">
                <a16:creationId xmlns:a16="http://schemas.microsoft.com/office/drawing/2014/main" id="{9A068D04-E553-1AEB-2E5C-E8B05486E418}"/>
              </a:ext>
            </a:extLst>
          </p:cNvPr>
          <p:cNvSpPr txBox="1"/>
          <p:nvPr/>
        </p:nvSpPr>
        <p:spPr>
          <a:xfrm>
            <a:off x="6058516" y="5871186"/>
            <a:ext cx="682457" cy="7582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" sz="2000" b="1" dirty="0">
                <a:latin typeface="+mj-lt"/>
              </a:rPr>
              <a:t>Yr 5 2031</a:t>
            </a:r>
            <a:endParaRPr sz="2000" b="1" dirty="0">
              <a:latin typeface="+mj-lt"/>
            </a:endParaRPr>
          </a:p>
        </p:txBody>
      </p:sp>
      <p:sp>
        <p:nvSpPr>
          <p:cNvPr id="2" name="Google Shape;110;p16">
            <a:extLst>
              <a:ext uri="{FF2B5EF4-FFF2-40B4-BE49-F238E27FC236}">
                <a16:creationId xmlns:a16="http://schemas.microsoft.com/office/drawing/2014/main" id="{EAF8FCA3-29D6-7F22-36B4-4116B5018B56}"/>
              </a:ext>
            </a:extLst>
          </p:cNvPr>
          <p:cNvSpPr/>
          <p:nvPr/>
        </p:nvSpPr>
        <p:spPr>
          <a:xfrm>
            <a:off x="4183362" y="3167463"/>
            <a:ext cx="2557612" cy="1312889"/>
          </a:xfrm>
          <a:prstGeom prst="rightArrow">
            <a:avLst>
              <a:gd name="adj1" fmla="val 50000"/>
              <a:gd name="adj2" fmla="val 50000"/>
            </a:avLst>
          </a:prstGeom>
          <a:gradFill>
            <a:gsLst>
              <a:gs pos="0">
                <a:srgbClr val="3177EE"/>
              </a:gs>
              <a:gs pos="0">
                <a:srgbClr val="FFFF00"/>
              </a:gs>
              <a:gs pos="21000">
                <a:srgbClr val="BF9000"/>
              </a:gs>
              <a:gs pos="89000">
                <a:srgbClr val="7F6000"/>
              </a:gs>
              <a:gs pos="59000">
                <a:schemeClr val="tx1"/>
              </a:gs>
            </a:gsLst>
            <a:lin ang="10801400" scaled="0"/>
          </a:gra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solidFill>
                  <a:srgbClr val="FFFFFF"/>
                </a:solidFill>
                <a:latin typeface="+mj-lt"/>
              </a:rPr>
              <a:t>Stage 2 – </a:t>
            </a:r>
            <a:r>
              <a:rPr lang="en-US" sz="1600" b="1" dirty="0" err="1">
                <a:solidFill>
                  <a:srgbClr val="FFFFFF"/>
                </a:solidFill>
                <a:latin typeface="+mj-lt"/>
              </a:rPr>
              <a:t>ALP</a:t>
            </a:r>
            <a:r>
              <a:rPr lang="en-US" sz="1600" b="1" dirty="0" err="1">
                <a:solidFill>
                  <a:srgbClr val="FFFFFF"/>
                </a:solidFill>
                <a:latin typeface="+mj-lt"/>
                <a:sym typeface="Wingdings" pitchFamily="2" charset="2"/>
              </a:rPr>
              <a:t></a:t>
            </a:r>
            <a:r>
              <a:rPr lang="en-US" sz="1600" b="1" dirty="0" err="1">
                <a:solidFill>
                  <a:srgbClr val="FFFFFF"/>
                </a:solidFill>
                <a:latin typeface="Symbol" pitchFamily="2" charset="2"/>
                <a:sym typeface="Wingdings" pitchFamily="2" charset="2"/>
              </a:rPr>
              <a:t>g</a:t>
            </a:r>
            <a:r>
              <a:rPr lang="en-US" sz="1600" b="1" dirty="0">
                <a:solidFill>
                  <a:srgbClr val="FFFFFF"/>
                </a:solidFill>
                <a:latin typeface="Symbol" pitchFamily="2" charset="2"/>
                <a:sym typeface="Wingdings" pitchFamily="2" charset="2"/>
              </a:rPr>
              <a:t> g</a:t>
            </a:r>
            <a:r>
              <a:rPr lang="en-US" sz="1600" b="1" dirty="0">
                <a:solidFill>
                  <a:srgbClr val="FFFFFF"/>
                </a:solidFill>
                <a:latin typeface="+mj-lt"/>
                <a:sym typeface="Wingdings" pitchFamily="2" charset="2"/>
              </a:rPr>
              <a:t> </a:t>
            </a:r>
            <a:r>
              <a:rPr lang="en-US" sz="1400" b="1" dirty="0">
                <a:solidFill>
                  <a:srgbClr val="FFFFFF"/>
                </a:solidFill>
                <a:latin typeface="+mj-lt"/>
                <a:sym typeface="Wingdings" pitchFamily="2" charset="2"/>
              </a:rPr>
              <a:t>+ </a:t>
            </a:r>
            <a:r>
              <a:rPr lang="en-US" sz="1400" b="1" dirty="0" err="1">
                <a:solidFill>
                  <a:srgbClr val="FFFFFF"/>
                </a:solidFill>
                <a:latin typeface="+mj-lt"/>
                <a:sym typeface="Wingdings" pitchFamily="2" charset="2"/>
              </a:rPr>
              <a:t>e</a:t>
            </a:r>
            <a:r>
              <a:rPr lang="en-US" sz="1400" b="1" baseline="30000" dirty="0" err="1">
                <a:solidFill>
                  <a:srgbClr val="FFFFFF"/>
                </a:solidFill>
                <a:latin typeface="+mj-lt"/>
                <a:sym typeface="Wingdings" pitchFamily="2" charset="2"/>
              </a:rPr>
              <a:t>+</a:t>
            </a:r>
            <a:r>
              <a:rPr lang="en-US" sz="1400" b="1" dirty="0" err="1">
                <a:solidFill>
                  <a:srgbClr val="FFFFFF"/>
                </a:solidFill>
                <a:latin typeface="+mj-lt"/>
                <a:sym typeface="Wingdings" pitchFamily="2" charset="2"/>
              </a:rPr>
              <a:t>e</a:t>
            </a:r>
            <a:r>
              <a:rPr lang="en-US" sz="1400" b="1" baseline="30000" dirty="0">
                <a:solidFill>
                  <a:srgbClr val="FFFFFF"/>
                </a:solidFill>
                <a:latin typeface="+mj-lt"/>
                <a:sym typeface="Wingdings" pitchFamily="2" charset="2"/>
              </a:rPr>
              <a:t>-</a:t>
            </a:r>
            <a:r>
              <a:rPr lang="en-US" sz="1400" b="1" dirty="0">
                <a:solidFill>
                  <a:srgbClr val="FFFFFF"/>
                </a:solidFill>
                <a:latin typeface="+mj-lt"/>
                <a:sym typeface="Wingdings" pitchFamily="2" charset="2"/>
              </a:rPr>
              <a:t> </a:t>
            </a:r>
          </a:p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solidFill>
                  <a:srgbClr val="FFFFFF"/>
                </a:solidFill>
                <a:latin typeface="+mj-lt"/>
                <a:sym typeface="Wingdings" pitchFamily="2" charset="2"/>
              </a:rPr>
              <a:t>8GeV e beams @ SLAC LESA</a:t>
            </a:r>
          </a:p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solidFill>
                  <a:srgbClr val="FFFFFF"/>
                </a:solidFill>
                <a:latin typeface="+mj-lt"/>
                <a:sym typeface="Wingdings" pitchFamily="2" charset="2"/>
              </a:rPr>
              <a:t>Si Tracking System + Magnet</a:t>
            </a:r>
            <a:endParaRPr sz="1400" b="1" dirty="0">
              <a:latin typeface="+mj-lt"/>
            </a:endParaRPr>
          </a:p>
        </p:txBody>
      </p:sp>
      <p:sp>
        <p:nvSpPr>
          <p:cNvPr id="8" name="Google Shape;110;p16">
            <a:extLst>
              <a:ext uri="{FF2B5EF4-FFF2-40B4-BE49-F238E27FC236}">
                <a16:creationId xmlns:a16="http://schemas.microsoft.com/office/drawing/2014/main" id="{03B23EFD-F6C8-1F8F-5AEA-C56E4F752D14}"/>
              </a:ext>
            </a:extLst>
          </p:cNvPr>
          <p:cNvSpPr/>
          <p:nvPr/>
        </p:nvSpPr>
        <p:spPr>
          <a:xfrm>
            <a:off x="6151512" y="4402111"/>
            <a:ext cx="2808511" cy="1312889"/>
          </a:xfrm>
          <a:prstGeom prst="rightArrow">
            <a:avLst>
              <a:gd name="adj1" fmla="val 50000"/>
              <a:gd name="adj2" fmla="val 50000"/>
            </a:avLst>
          </a:prstGeom>
          <a:gradFill>
            <a:gsLst>
              <a:gs pos="0">
                <a:srgbClr val="3177EE"/>
              </a:gs>
              <a:gs pos="0">
                <a:srgbClr val="FFFF00"/>
              </a:gs>
              <a:gs pos="21000">
                <a:srgbClr val="BF9000"/>
              </a:gs>
              <a:gs pos="89000">
                <a:srgbClr val="7F6000"/>
              </a:gs>
              <a:gs pos="59000">
                <a:schemeClr val="tx1"/>
              </a:gs>
            </a:gsLst>
            <a:lin ang="10801400" scaled="0"/>
          </a:gra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solidFill>
                  <a:srgbClr val="FFFFFF"/>
                </a:solidFill>
                <a:latin typeface="+mj-lt"/>
              </a:rPr>
              <a:t>Stage 3 – </a:t>
            </a:r>
            <a:r>
              <a:rPr lang="en-US" sz="1400" b="1" dirty="0" err="1">
                <a:solidFill>
                  <a:srgbClr val="FFFFFF"/>
                </a:solidFill>
                <a:latin typeface="+mj-lt"/>
              </a:rPr>
              <a:t>ALP</a:t>
            </a:r>
            <a:r>
              <a:rPr lang="en-US" sz="1400" b="1" dirty="0" err="1">
                <a:solidFill>
                  <a:srgbClr val="FFFFFF"/>
                </a:solidFill>
                <a:latin typeface="+mj-lt"/>
                <a:sym typeface="Wingdings" pitchFamily="2" charset="2"/>
              </a:rPr>
              <a:t></a:t>
            </a:r>
            <a:r>
              <a:rPr lang="en-US" sz="1400" b="1" dirty="0" err="1">
                <a:solidFill>
                  <a:srgbClr val="FFFFFF"/>
                </a:solidFill>
                <a:latin typeface="Symbol" pitchFamily="2" charset="2"/>
                <a:sym typeface="Wingdings" pitchFamily="2" charset="2"/>
              </a:rPr>
              <a:t>g</a:t>
            </a:r>
            <a:r>
              <a:rPr lang="en-US" sz="1400" b="1" dirty="0">
                <a:solidFill>
                  <a:srgbClr val="FFFFFF"/>
                </a:solidFill>
                <a:latin typeface="Symbol" pitchFamily="2" charset="2"/>
                <a:sym typeface="Wingdings" pitchFamily="2" charset="2"/>
              </a:rPr>
              <a:t> g</a:t>
            </a:r>
            <a:r>
              <a:rPr lang="en-US" sz="1400" b="1" dirty="0">
                <a:solidFill>
                  <a:srgbClr val="FFFFFF"/>
                </a:solidFill>
                <a:latin typeface="+mj-lt"/>
                <a:sym typeface="Wingdings" pitchFamily="2" charset="2"/>
              </a:rPr>
              <a:t> </a:t>
            </a:r>
            <a:r>
              <a:rPr lang="en-US" sz="1200" b="1" dirty="0">
                <a:solidFill>
                  <a:srgbClr val="FFFFFF"/>
                </a:solidFill>
                <a:latin typeface="+mj-lt"/>
                <a:sym typeface="Wingdings" pitchFamily="2" charset="2"/>
              </a:rPr>
              <a:t>+ ee </a:t>
            </a:r>
            <a:r>
              <a:rPr lang="en-US" sz="1200" b="1" dirty="0">
                <a:solidFill>
                  <a:srgbClr val="FFFFFF"/>
                </a:solidFill>
                <a:latin typeface="Symbol" pitchFamily="2" charset="2"/>
                <a:sym typeface="Wingdings" pitchFamily="2" charset="2"/>
              </a:rPr>
              <a:t>+ mm</a:t>
            </a:r>
            <a:r>
              <a:rPr lang="en-US" sz="1200" b="1" dirty="0">
                <a:solidFill>
                  <a:srgbClr val="FFFFFF"/>
                </a:solidFill>
                <a:latin typeface="+mj-lt"/>
                <a:sym typeface="Wingdings" pitchFamily="2" charset="2"/>
              </a:rPr>
              <a:t> </a:t>
            </a:r>
          </a:p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US" sz="1200" b="1" dirty="0">
                <a:solidFill>
                  <a:srgbClr val="FFFFFF"/>
                </a:solidFill>
                <a:latin typeface="+mj-lt"/>
                <a:sym typeface="Wingdings" pitchFamily="2" charset="2"/>
              </a:rPr>
              <a:t>400GeV p beams @ CERN BDF</a:t>
            </a:r>
          </a:p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US" sz="1200" b="1" dirty="0">
                <a:solidFill>
                  <a:srgbClr val="FFFFFF"/>
                </a:solidFill>
                <a:latin typeface="+mj-lt"/>
                <a:sym typeface="Wingdings" pitchFamily="2" charset="2"/>
              </a:rPr>
              <a:t>Stage 2 + </a:t>
            </a:r>
            <a:r>
              <a:rPr lang="en-US" sz="1200" b="1">
                <a:solidFill>
                  <a:srgbClr val="FFFFFF"/>
                </a:solidFill>
                <a:latin typeface="+mj-lt"/>
                <a:sym typeface="Wingdings" pitchFamily="2" charset="2"/>
              </a:rPr>
              <a:t>muon tagging system</a:t>
            </a:r>
            <a:endParaRPr sz="1200" b="1" dirty="0">
              <a:latin typeface="+mj-lt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5CDD196-26A7-4F45-ABCF-52E7F34207C2}"/>
              </a:ext>
            </a:extLst>
          </p:cNvPr>
          <p:cNvGrpSpPr/>
          <p:nvPr/>
        </p:nvGrpSpPr>
        <p:grpSpPr>
          <a:xfrm>
            <a:off x="2133602" y="1883629"/>
            <a:ext cx="4834914" cy="2691817"/>
            <a:chOff x="2133602" y="1807429"/>
            <a:chExt cx="4834914" cy="2829108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E86F3D6A-0D82-EA02-3BDE-CC29D37DBF2F}"/>
                </a:ext>
              </a:extLst>
            </p:cNvPr>
            <p:cNvSpPr/>
            <p:nvPr/>
          </p:nvSpPr>
          <p:spPr bwMode="auto">
            <a:xfrm>
              <a:off x="2133602" y="1807429"/>
              <a:ext cx="4834914" cy="2829108"/>
            </a:xfrm>
            <a:prstGeom prst="rect">
              <a:avLst/>
            </a:prstGeom>
            <a:solidFill>
              <a:srgbClr val="EFFFD2">
                <a:alpha val="36958"/>
              </a:srgbClr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6A4365F-B137-8EB5-E6F6-AA1B2136D2F2}"/>
                </a:ext>
              </a:extLst>
            </p:cNvPr>
            <p:cNvSpPr txBox="1"/>
            <p:nvPr/>
          </p:nvSpPr>
          <p:spPr>
            <a:xfrm>
              <a:off x="5334000" y="1828800"/>
              <a:ext cx="1574470" cy="461665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  <a:latin typeface="+mj-lt"/>
                </a:rPr>
                <a:t>SLAC-LESA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247F585-5CE4-960D-046A-219C51C232D2}"/>
              </a:ext>
            </a:extLst>
          </p:cNvPr>
          <p:cNvGrpSpPr/>
          <p:nvPr/>
        </p:nvGrpSpPr>
        <p:grpSpPr>
          <a:xfrm>
            <a:off x="157960" y="674137"/>
            <a:ext cx="3623803" cy="1230863"/>
            <a:chOff x="2133602" y="1807429"/>
            <a:chExt cx="4834914" cy="2829108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4C79082-0483-9D71-2D82-44A128B3A625}"/>
                </a:ext>
              </a:extLst>
            </p:cNvPr>
            <p:cNvSpPr/>
            <p:nvPr/>
          </p:nvSpPr>
          <p:spPr bwMode="auto">
            <a:xfrm>
              <a:off x="2133602" y="1807429"/>
              <a:ext cx="4834914" cy="2829108"/>
            </a:xfrm>
            <a:prstGeom prst="rect">
              <a:avLst/>
            </a:prstGeom>
            <a:solidFill>
              <a:srgbClr val="EFFFD2">
                <a:alpha val="36958"/>
              </a:srgbClr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70CBEAC-DF93-10D2-5D6A-E135E5AB106C}"/>
                </a:ext>
              </a:extLst>
            </p:cNvPr>
            <p:cNvSpPr txBox="1"/>
            <p:nvPr/>
          </p:nvSpPr>
          <p:spPr>
            <a:xfrm>
              <a:off x="5054933" y="1828800"/>
              <a:ext cx="1544590" cy="461665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  <a:latin typeface="+mj-lt"/>
                </a:rPr>
                <a:t>FNAL-FAST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E3A4E79-2D99-DB80-918C-182D0FBCE7EC}"/>
              </a:ext>
            </a:extLst>
          </p:cNvPr>
          <p:cNvGrpSpPr/>
          <p:nvPr/>
        </p:nvGrpSpPr>
        <p:grpSpPr>
          <a:xfrm>
            <a:off x="5638800" y="4373351"/>
            <a:ext cx="3382327" cy="1417849"/>
            <a:chOff x="2133602" y="1807429"/>
            <a:chExt cx="4834914" cy="2829108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0CF585A-35F9-7359-7AB5-70E71EB396F5}"/>
                </a:ext>
              </a:extLst>
            </p:cNvPr>
            <p:cNvSpPr/>
            <p:nvPr/>
          </p:nvSpPr>
          <p:spPr bwMode="auto">
            <a:xfrm>
              <a:off x="2133602" y="1807429"/>
              <a:ext cx="4834914" cy="2829108"/>
            </a:xfrm>
            <a:prstGeom prst="rect">
              <a:avLst/>
            </a:prstGeom>
            <a:solidFill>
              <a:srgbClr val="EFFFD2">
                <a:alpha val="36958"/>
              </a:srgbClr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B08825B-6775-E596-40CD-80CE5611A085}"/>
                </a:ext>
              </a:extLst>
            </p:cNvPr>
            <p:cNvSpPr txBox="1"/>
            <p:nvPr/>
          </p:nvSpPr>
          <p:spPr>
            <a:xfrm>
              <a:off x="2605788" y="3664868"/>
              <a:ext cx="2129201" cy="921184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  <a:latin typeface="+mj-lt"/>
                </a:rPr>
                <a:t>CERN-BDF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65568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" grpId="0" animBg="1"/>
      <p:bldP spid="110" grpId="0" animBg="1"/>
      <p:bldP spid="2" grpId="0" animBg="1"/>
      <p:bldP spid="8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2"/>
          <p:cNvSpPr>
            <a:spLocks noGrp="1" noChangeArrowheads="1"/>
          </p:cNvSpPr>
          <p:nvPr>
            <p:ph type="title"/>
          </p:nvPr>
        </p:nvSpPr>
        <p:spPr>
          <a:xfrm>
            <a:off x="76198" y="0"/>
            <a:ext cx="8991601" cy="609600"/>
          </a:xfrm>
        </p:spPr>
        <p:txBody>
          <a:bodyPr>
            <a:normAutofit fontScale="90000"/>
          </a:bodyPr>
          <a:lstStyle/>
          <a:p>
            <a:pPr lvl="0" latinLnBrk="1"/>
            <a:r>
              <a:rPr lang="en-US" b="1" dirty="0"/>
              <a:t>Where is the DAMSA experiment?</a:t>
            </a:r>
          </a:p>
        </p:txBody>
      </p:sp>
      <p:sp>
        <p:nvSpPr>
          <p:cNvPr id="148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399" y="533400"/>
            <a:ext cx="8839201" cy="5562600"/>
          </a:xfrm>
        </p:spPr>
        <p:txBody>
          <a:bodyPr/>
          <a:lstStyle/>
          <a:p>
            <a:pPr>
              <a:lnSpc>
                <a:spcPct val="90000"/>
              </a:lnSpc>
              <a:spcBef>
                <a:spcPts val="0"/>
              </a:spcBef>
            </a:pPr>
            <a:r>
              <a:rPr lang="en-US" dirty="0">
                <a:sym typeface="Wingdings" pitchFamily="2" charset="2"/>
              </a:rPr>
              <a:t>DAMSA has been introduced to the community in the past &gt;4 years, more intensely since 2023</a:t>
            </a:r>
          </a:p>
          <a:p>
            <a:pPr lvl="1">
              <a:lnSpc>
                <a:spcPct val="90000"/>
              </a:lnSpc>
              <a:spcBef>
                <a:spcPts val="0"/>
              </a:spcBef>
            </a:pPr>
            <a:r>
              <a:rPr lang="en-US" dirty="0">
                <a:sym typeface="Wingdings" pitchFamily="2" charset="2"/>
              </a:rPr>
              <a:t>Multiple presentations made at conferences, workshops and seminars in the U.S., SK, EU and CERN since 2023</a:t>
            </a:r>
          </a:p>
          <a:p>
            <a:pPr lvl="1">
              <a:lnSpc>
                <a:spcPct val="90000"/>
              </a:lnSpc>
              <a:spcBef>
                <a:spcPts val="0"/>
              </a:spcBef>
            </a:pPr>
            <a:r>
              <a:rPr lang="en-US" dirty="0">
                <a:sym typeface="Wingdings" pitchFamily="2" charset="2"/>
              </a:rPr>
              <a:t>US funding agencies and facilities (FNAL, SLAC, PAL &amp; CERN) informed</a:t>
            </a:r>
          </a:p>
          <a:p>
            <a:pPr>
              <a:lnSpc>
                <a:spcPct val="90000"/>
              </a:lnSpc>
            </a:pPr>
            <a:r>
              <a:rPr lang="en-US" dirty="0">
                <a:sym typeface="Wingdings" pitchFamily="2" charset="2"/>
              </a:rPr>
              <a:t>DAMSA Proto-collaboration established</a:t>
            </a:r>
          </a:p>
          <a:p>
            <a:pPr lvl="1">
              <a:lnSpc>
                <a:spcPct val="90000"/>
              </a:lnSpc>
            </a:pPr>
            <a:r>
              <a:rPr lang="en-US" dirty="0">
                <a:sym typeface="Wingdings" pitchFamily="2" charset="2"/>
              </a:rPr>
              <a:t>Lead Investigators: </a:t>
            </a:r>
            <a:r>
              <a:rPr lang="en-US" dirty="0" err="1">
                <a:sym typeface="Wingdings" pitchFamily="2" charset="2"/>
              </a:rPr>
              <a:t>J.Yu</a:t>
            </a:r>
            <a:r>
              <a:rPr lang="en-US" dirty="0">
                <a:sym typeface="Wingdings" pitchFamily="2" charset="2"/>
              </a:rPr>
              <a:t> (UTA), J. Estrada (BNL), UK Yang (SNU)</a:t>
            </a:r>
          </a:p>
          <a:p>
            <a:pPr lvl="2">
              <a:lnSpc>
                <a:spcPct val="90000"/>
              </a:lnSpc>
            </a:pPr>
            <a:r>
              <a:rPr lang="en-US" dirty="0">
                <a:sym typeface="Wingdings" pitchFamily="2" charset="2"/>
              </a:rPr>
              <a:t>14 US + 11 SK institutions on DAMSA (still have room for more)</a:t>
            </a:r>
          </a:p>
          <a:p>
            <a:pPr lvl="2">
              <a:lnSpc>
                <a:spcPct val="90000"/>
              </a:lnSpc>
            </a:pPr>
            <a:r>
              <a:rPr lang="en-US" dirty="0">
                <a:sym typeface="Wingdings" pitchFamily="2" charset="2"/>
              </a:rPr>
              <a:t>A healthy mixture of theorists and experimentalists</a:t>
            </a:r>
          </a:p>
          <a:p>
            <a:pPr lvl="1">
              <a:lnSpc>
                <a:spcPct val="90000"/>
              </a:lnSpc>
            </a:pPr>
            <a:r>
              <a:rPr lang="en-US" dirty="0">
                <a:sym typeface="Wingdings" pitchFamily="2" charset="2"/>
              </a:rPr>
              <a:t>Funding applications being submitted (some success in SK)</a:t>
            </a:r>
          </a:p>
          <a:p>
            <a:pPr lvl="1">
              <a:lnSpc>
                <a:spcPct val="90000"/>
              </a:lnSpc>
            </a:pPr>
            <a:r>
              <a:rPr lang="en-US" dirty="0">
                <a:sym typeface="Wingdings" pitchFamily="2" charset="2"/>
              </a:rPr>
              <a:t>Collaborators work on crystal characterization &amp; ECAL R&amp;D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87C9FB-226F-2B2A-7C51-1D070C8BFA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3/10/26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287A68F-FF59-4BA2-6C09-086625E99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DAMSA-Net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4FDFF5E-A9C8-A6B3-918B-EC16875870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EF3D8A4-74EF-534D-976E-1FB9C4B72804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346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8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3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48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9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48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8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6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484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5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484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25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484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5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4848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4848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8483" grpId="0" uiExpand="1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2"/>
          <p:cNvSpPr>
            <a:spLocks noGrp="1" noChangeArrowheads="1"/>
          </p:cNvSpPr>
          <p:nvPr>
            <p:ph type="title"/>
          </p:nvPr>
        </p:nvSpPr>
        <p:spPr>
          <a:xfrm>
            <a:off x="114297" y="0"/>
            <a:ext cx="8991601" cy="609600"/>
          </a:xfrm>
        </p:spPr>
        <p:txBody>
          <a:bodyPr/>
          <a:lstStyle/>
          <a:p>
            <a:pPr lvl="0" latinLnBrk="1"/>
            <a:r>
              <a:rPr lang="en-US" sz="4800" b="1"/>
              <a:t>Conclusions</a:t>
            </a:r>
            <a:endParaRPr lang="en-US" sz="4800" b="1" dirty="0"/>
          </a:p>
        </p:txBody>
      </p:sp>
      <p:sp>
        <p:nvSpPr>
          <p:cNvPr id="148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4297" y="533400"/>
            <a:ext cx="8801103" cy="53340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3000" dirty="0">
                <a:sym typeface="Wingdings" pitchFamily="2" charset="2"/>
              </a:rPr>
              <a:t>DAMSA is a table-top DSP search and </a:t>
            </a:r>
            <a:r>
              <a:rPr lang="en-US" sz="3000" b="1" u="sng" dirty="0">
                <a:solidFill>
                  <a:srgbClr val="FF40FF"/>
                </a:solidFill>
                <a:sym typeface="Wingdings" pitchFamily="2" charset="2"/>
              </a:rPr>
              <a:t>discovery</a:t>
            </a:r>
            <a:r>
              <a:rPr lang="en-US" sz="3000" dirty="0">
                <a:sym typeface="Wingdings" pitchFamily="2" charset="2"/>
              </a:rPr>
              <a:t> exp.</a:t>
            </a:r>
          </a:p>
          <a:p>
            <a:pPr>
              <a:lnSpc>
                <a:spcPct val="90000"/>
              </a:lnSpc>
            </a:pPr>
            <a:r>
              <a:rPr lang="en-US" sz="3000" dirty="0">
                <a:sym typeface="Wingdings" pitchFamily="2" charset="2"/>
              </a:rPr>
              <a:t>DAMSA has been making steady and serious progress </a:t>
            </a:r>
          </a:p>
          <a:p>
            <a:pPr lvl="1">
              <a:lnSpc>
                <a:spcPct val="90000"/>
              </a:lnSpc>
            </a:pPr>
            <a:r>
              <a:rPr lang="en-US" sz="2600" dirty="0">
                <a:sym typeface="Wingdings" pitchFamily="2" charset="2"/>
              </a:rPr>
              <a:t>Aim to take data before the end of this decade, before DUNE</a:t>
            </a:r>
          </a:p>
          <a:p>
            <a:pPr lvl="1">
              <a:lnSpc>
                <a:spcPct val="90000"/>
              </a:lnSpc>
            </a:pPr>
            <a:r>
              <a:rPr lang="en-US" sz="2600" dirty="0">
                <a:sym typeface="Wingdings" pitchFamily="2" charset="2"/>
              </a:rPr>
              <a:t>First neutron background validation measurement performed! </a:t>
            </a:r>
          </a:p>
          <a:p>
            <a:pPr lvl="1">
              <a:lnSpc>
                <a:spcPct val="90000"/>
              </a:lnSpc>
            </a:pPr>
            <a:r>
              <a:rPr lang="en-US" sz="2600" dirty="0">
                <a:sym typeface="Wingdings" pitchFamily="2" charset="2"/>
              </a:rPr>
              <a:t>Conceptual Design Report release to archive (</a:t>
            </a:r>
            <a:r>
              <a:rPr lang="en-US" sz="2600" dirty="0">
                <a:sym typeface="Wingdings" pitchFamily="2" charset="2"/>
                <a:hlinkClick r:id="rId3"/>
              </a:rPr>
              <a:t>2601.15255</a:t>
            </a:r>
            <a:r>
              <a:rPr lang="en-US" sz="2600" dirty="0">
                <a:sym typeface="Wingdings" pitchFamily="2" charset="2"/>
              </a:rPr>
              <a:t>)</a:t>
            </a:r>
            <a:endParaRPr lang="en-US" sz="2600" b="1" u="sng" dirty="0">
              <a:solidFill>
                <a:srgbClr val="FF0000"/>
              </a:solidFill>
              <a:sym typeface="Wingdings" pitchFamily="2" charset="2"/>
            </a:endParaRPr>
          </a:p>
          <a:p>
            <a:pPr>
              <a:lnSpc>
                <a:spcPct val="90000"/>
              </a:lnSpc>
            </a:pPr>
            <a:r>
              <a:rPr lang="en-US" sz="3000" dirty="0">
                <a:sym typeface="Wingdings" pitchFamily="2" charset="2"/>
              </a:rPr>
              <a:t>DAMSA proto-collaboration established </a:t>
            </a:r>
          </a:p>
          <a:p>
            <a:pPr>
              <a:lnSpc>
                <a:spcPct val="90000"/>
              </a:lnSpc>
            </a:pPr>
            <a:r>
              <a:rPr lang="en-US" sz="3000" dirty="0">
                <a:sym typeface="Wingdings" pitchFamily="2" charset="2"/>
              </a:rPr>
              <a:t>A </a:t>
            </a:r>
            <a:r>
              <a:rPr lang="en-US" dirty="0">
                <a:sym typeface="Wingdings" pitchFamily="2" charset="2"/>
              </a:rPr>
              <a:t>proof-of-concept </a:t>
            </a:r>
            <a:r>
              <a:rPr lang="en-US" sz="3000" dirty="0">
                <a:sym typeface="Wingdings" pitchFamily="2" charset="2"/>
              </a:rPr>
              <a:t>Pathfinder experiment is being developed for SLAC LESA facility</a:t>
            </a:r>
          </a:p>
          <a:p>
            <a:pPr lvl="1">
              <a:lnSpc>
                <a:spcPct val="90000"/>
              </a:lnSpc>
            </a:pPr>
            <a:r>
              <a:rPr lang="en-US" sz="2600" dirty="0">
                <a:sym typeface="Wingdings" pitchFamily="2" charset="2"/>
              </a:rPr>
              <a:t>Crystal processing has been exercised  Costs better known</a:t>
            </a:r>
          </a:p>
          <a:p>
            <a:pPr>
              <a:lnSpc>
                <a:spcPct val="90000"/>
              </a:lnSpc>
            </a:pPr>
            <a:r>
              <a:rPr lang="en-US" sz="3000" dirty="0">
                <a:sym typeface="Wingdings" pitchFamily="2" charset="2"/>
              </a:rPr>
              <a:t>DAMSA presents an excellent opportunity to lead in DSP production &amp; discovery in beams, through the strong partnership with international HEP community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75DE295-64BC-2204-C80E-10CD19C3B1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3/10/26</a:t>
            </a:r>
            <a:endParaRPr lang="en-US" dirty="0"/>
          </a:p>
        </p:txBody>
      </p:sp>
      <p:pic>
        <p:nvPicPr>
          <p:cNvPr id="4" name="Picture 3" descr="A group of people holding a banner&#10;&#10;Description automatically generated">
            <a:extLst>
              <a:ext uri="{FF2B5EF4-FFF2-40B4-BE49-F238E27FC236}">
                <a16:creationId xmlns:a16="http://schemas.microsoft.com/office/drawing/2014/main" id="{BCA73BEE-BBA9-C578-CB88-53379412DE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900" y="1856994"/>
            <a:ext cx="8458200" cy="4391406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3D5A49-2270-C379-6CB6-A53B3E5A14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DAMSA-Net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13ADE9-598D-7DD0-FBCA-4AD96B503A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EF3D8A4-74EF-534D-976E-1FB9C4B72804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034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8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8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85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48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95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8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75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484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484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484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5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4848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4848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8483" grpId="0" uiExpand="1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13D53E-A76E-F62A-41D2-074A9CA4C9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9113" y="2667000"/>
            <a:ext cx="7772400" cy="1143000"/>
          </a:xfrm>
        </p:spPr>
        <p:txBody>
          <a:bodyPr/>
          <a:lstStyle/>
          <a:p>
            <a:r>
              <a:rPr lang="en-US" sz="8800" b="1" dirty="0"/>
              <a:t>Extras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9531202D-336E-2A08-B0B6-669DFF2B75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3/10/26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C320C2A-3792-65B0-7A07-4985544FC1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DAMSA-Net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67B1BD-7ADA-32D6-2A87-DC4731649F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EF3D8A4-74EF-534D-976E-1FB9C4B72804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554744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6947A3-300D-B8A8-4471-3F5B4D1932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-76200"/>
            <a:ext cx="8406713" cy="668295"/>
          </a:xfrm>
        </p:spPr>
        <p:txBody>
          <a:bodyPr/>
          <a:lstStyle/>
          <a:p>
            <a:r>
              <a:rPr lang="en-US" sz="4000" b="1" dirty="0"/>
              <a:t>Estimated Exp. Costs &amp; Responsible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40E15BA9-69A5-B3CC-7434-C8743EE185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3/10/26</a:t>
            </a:r>
            <a:endParaRPr lang="en-US" dirty="0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23DF4C42-6DC5-6B30-C2C4-21E294230928}"/>
              </a:ext>
            </a:extLst>
          </p:cNvPr>
          <p:cNvGraphicFramePr>
            <a:graphicFrameLocks noGrp="1"/>
          </p:cNvGraphicFramePr>
          <p:nvPr/>
        </p:nvGraphicFramePr>
        <p:xfrm>
          <a:off x="457199" y="609600"/>
          <a:ext cx="8305801" cy="54673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628414">
                  <a:extLst>
                    <a:ext uri="{9D8B030D-6E8A-4147-A177-3AD203B41FA5}">
                      <a16:colId xmlns:a16="http://schemas.microsoft.com/office/drawing/2014/main" val="2016226649"/>
                    </a:ext>
                  </a:extLst>
                </a:gridCol>
                <a:gridCol w="2268704">
                  <a:extLst>
                    <a:ext uri="{9D8B030D-6E8A-4147-A177-3AD203B41FA5}">
                      <a16:colId xmlns:a16="http://schemas.microsoft.com/office/drawing/2014/main" val="3549269498"/>
                    </a:ext>
                  </a:extLst>
                </a:gridCol>
                <a:gridCol w="2408683">
                  <a:extLst>
                    <a:ext uri="{9D8B030D-6E8A-4147-A177-3AD203B41FA5}">
                      <a16:colId xmlns:a16="http://schemas.microsoft.com/office/drawing/2014/main" val="1081088559"/>
                    </a:ext>
                  </a:extLst>
                </a:gridCol>
              </a:tblGrid>
              <a:tr h="51330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3200" b="1" u="none" strike="noStrike" dirty="0">
                          <a:effectLst/>
                        </a:rPr>
                        <a:t>Experiment System</a:t>
                      </a:r>
                      <a:endParaRPr lang="en-US" sz="3200" b="1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3200" b="1" u="none" strike="noStrike" dirty="0">
                          <a:effectLst/>
                        </a:rPr>
                        <a:t>Costs ($k)</a:t>
                      </a:r>
                      <a:endParaRPr lang="en-US" sz="3200" b="1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3200" b="1" u="none" strike="noStrike" dirty="0">
                          <a:effectLst/>
                        </a:rPr>
                        <a:t>Responsible</a:t>
                      </a:r>
                      <a:endParaRPr lang="en-US" sz="3200" b="1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803950630"/>
                  </a:ext>
                </a:extLst>
              </a:tr>
              <a:tr h="45036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u="none" strike="noStrike">
                          <a:effectLst/>
                        </a:rPr>
                        <a:t>Target</a:t>
                      </a:r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u="none" strike="noStrike">
                          <a:effectLst/>
                        </a:rPr>
                        <a:t>10</a:t>
                      </a:r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u="none" strike="noStrike">
                          <a:effectLst/>
                        </a:rPr>
                        <a:t>US</a:t>
                      </a:r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761428926"/>
                  </a:ext>
                </a:extLst>
              </a:tr>
              <a:tr h="45036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u="none" strike="noStrike">
                          <a:effectLst/>
                        </a:rPr>
                        <a:t>Vac. Decay Chamber</a:t>
                      </a:r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u="none" strike="noStrike">
                          <a:effectLst/>
                        </a:rPr>
                        <a:t>100</a:t>
                      </a:r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u="none" strike="noStrike">
                          <a:effectLst/>
                        </a:rPr>
                        <a:t>US</a:t>
                      </a:r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778593581"/>
                  </a:ext>
                </a:extLst>
              </a:tr>
              <a:tr h="45036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u="none" strike="noStrike">
                          <a:effectLst/>
                        </a:rPr>
                        <a:t>Motion Table</a:t>
                      </a:r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u="none" strike="noStrike">
                          <a:effectLst/>
                        </a:rPr>
                        <a:t>80</a:t>
                      </a:r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u="none" strike="noStrike" dirty="0">
                          <a:effectLst/>
                        </a:rPr>
                        <a:t>US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982947654"/>
                  </a:ext>
                </a:extLst>
              </a:tr>
              <a:tr h="45036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Permanent Magnet (1T)</a:t>
                      </a:r>
                      <a:endParaRPr lang="en-US" sz="2800" b="0" i="0" u="none" strike="noStrike" dirty="0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u="none" strike="noStrike">
                          <a:solidFill>
                            <a:srgbClr val="FF0000"/>
                          </a:solidFill>
                          <a:effectLst/>
                        </a:rPr>
                        <a:t>240</a:t>
                      </a:r>
                      <a:endParaRPr lang="en-US" sz="2800" b="0" i="0" u="none" strike="noStrike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SK</a:t>
                      </a:r>
                      <a:endParaRPr lang="en-US" sz="2800" b="0" i="0" u="none" strike="noStrike" dirty="0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576582008"/>
                  </a:ext>
                </a:extLst>
              </a:tr>
              <a:tr h="45036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Si Tracker</a:t>
                      </a:r>
                      <a:endParaRPr lang="en-US" sz="2800" b="0" i="0" u="none" strike="noStrike" dirty="0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400</a:t>
                      </a:r>
                      <a:endParaRPr lang="en-US" sz="2800" b="0" i="0" u="none" strike="noStrike" dirty="0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SK</a:t>
                      </a:r>
                      <a:endParaRPr lang="en-US" sz="2800" b="0" i="0" u="none" strike="noStrike" dirty="0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608963014"/>
                  </a:ext>
                </a:extLst>
              </a:tr>
              <a:tr h="45036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u="none" strike="noStrike">
                          <a:effectLst/>
                        </a:rPr>
                        <a:t>Ecal</a:t>
                      </a:r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u="none" strike="noStrike" dirty="0">
                          <a:effectLst/>
                        </a:rPr>
                        <a:t>440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u="none" strike="noStrike">
                          <a:effectLst/>
                        </a:rPr>
                        <a:t>US</a:t>
                      </a:r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856312954"/>
                  </a:ext>
                </a:extLst>
              </a:tr>
              <a:tr h="45036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Trigger</a:t>
                      </a:r>
                      <a:endParaRPr lang="en-US" sz="2800" b="0" i="0" u="none" strike="noStrike" dirty="0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u="none" strike="noStrike">
                          <a:solidFill>
                            <a:srgbClr val="FF0000"/>
                          </a:solidFill>
                          <a:effectLst/>
                        </a:rPr>
                        <a:t>100</a:t>
                      </a:r>
                      <a:endParaRPr lang="en-US" sz="2800" b="0" i="0" u="none" strike="noStrike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u="none" strike="noStrike">
                          <a:solidFill>
                            <a:srgbClr val="FF0000"/>
                          </a:solidFill>
                          <a:effectLst/>
                        </a:rPr>
                        <a:t>US+SK</a:t>
                      </a:r>
                      <a:endParaRPr lang="en-US" sz="2800" b="0" i="0" u="none" strike="noStrike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224671390"/>
                  </a:ext>
                </a:extLst>
              </a:tr>
              <a:tr h="45036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Computing</a:t>
                      </a:r>
                      <a:endParaRPr lang="en-US" sz="2800" b="0" i="0" u="none" strike="noStrike" dirty="0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200</a:t>
                      </a:r>
                      <a:endParaRPr lang="en-US" sz="2800" b="0" i="0" u="none" strike="noStrike" dirty="0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u="none" strike="noStrike">
                          <a:solidFill>
                            <a:srgbClr val="FF0000"/>
                          </a:solidFill>
                          <a:effectLst/>
                        </a:rPr>
                        <a:t>US+SK</a:t>
                      </a:r>
                      <a:endParaRPr lang="en-US" sz="2800" b="0" i="0" u="none" strike="noStrike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669157350"/>
                  </a:ext>
                </a:extLst>
              </a:tr>
              <a:tr h="45036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u="none" strike="noStrike">
                          <a:solidFill>
                            <a:srgbClr val="FF0000"/>
                          </a:solidFill>
                          <a:effectLst/>
                        </a:rPr>
                        <a:t>Experiment Effort</a:t>
                      </a:r>
                      <a:endParaRPr lang="en-US" sz="2800" b="0" i="0" u="none" strike="noStrike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670</a:t>
                      </a:r>
                      <a:endParaRPr lang="en-US" sz="2800" b="0" i="0" u="none" strike="noStrike" dirty="0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US+SK</a:t>
                      </a:r>
                      <a:endParaRPr lang="en-US" sz="2800" b="0" i="0" u="none" strike="noStrike" dirty="0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48744075"/>
                  </a:ext>
                </a:extLst>
              </a:tr>
              <a:tr h="45036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u="none" strike="noStrike">
                          <a:effectLst/>
                        </a:rPr>
                        <a:t> </a:t>
                      </a:r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u="none" strike="noStrike">
                          <a:effectLst/>
                        </a:rPr>
                        <a:t> </a:t>
                      </a:r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u="none" strike="noStrike">
                          <a:effectLst/>
                        </a:rPr>
                        <a:t> </a:t>
                      </a:r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759522714"/>
                  </a:ext>
                </a:extLst>
              </a:tr>
              <a:tr h="45036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1" u="none" strike="noStrike">
                          <a:effectLst/>
                        </a:rPr>
                        <a:t>Total</a:t>
                      </a:r>
                      <a:endParaRPr lang="en-US" sz="2800" b="1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1" u="none" strike="noStrike" dirty="0">
                          <a:effectLst/>
                        </a:rPr>
                        <a:t>2240</a:t>
                      </a:r>
                      <a:endParaRPr lang="en-US" sz="2800" b="1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</a:rPr>
                        <a:t>(IDC on M&amp;S uncounted) 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529958483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8CAE01E4-5CFB-E87D-83A2-619CFBC8E408}"/>
              </a:ext>
            </a:extLst>
          </p:cNvPr>
          <p:cNvSpPr txBox="1"/>
          <p:nvPr/>
        </p:nvSpPr>
        <p:spPr>
          <a:xfrm>
            <a:off x="5105400" y="6062430"/>
            <a:ext cx="3124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ctr"/>
            <a:r>
              <a:rPr lang="en-US" sz="1800" dirty="0">
                <a:solidFill>
                  <a:srgbClr val="FF0000"/>
                </a:solidFill>
                <a:latin typeface="+mj-lt"/>
              </a:rPr>
              <a:t>SK contributions amount to ~ 50%</a:t>
            </a:r>
            <a:endParaRPr lang="en-US" sz="1800" b="0" i="0" u="none" strike="noStrike" dirty="0">
              <a:solidFill>
                <a:srgbClr val="FF0000"/>
              </a:solidFill>
              <a:effectLst/>
              <a:latin typeface="+mj-lt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3E977B8-1A3B-62E8-2A57-6324B00228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DAMSA-Net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EC4BFAB-BBEA-FA50-4855-FBA39D2F2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EF3D8A4-74EF-534D-976E-1FB9C4B72804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120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36EA42-A30A-B1F2-03EB-A254E1E2D1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442" y="0"/>
            <a:ext cx="8089557" cy="838200"/>
          </a:xfrm>
        </p:spPr>
        <p:txBody>
          <a:bodyPr/>
          <a:lstStyle/>
          <a:p>
            <a:r>
              <a:rPr lang="en-US" sz="4800" b="1" dirty="0"/>
              <a:t>Yearly cost w/ human resources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B15BFDE-D1F2-8A84-F799-74B60425BF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3/10/26</a:t>
            </a:r>
            <a:endParaRPr lang="en-US" dirty="0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2E21F939-5423-B6F1-E57A-2F94E02077BA}"/>
              </a:ext>
            </a:extLst>
          </p:cNvPr>
          <p:cNvGraphicFramePr>
            <a:graphicFrameLocks noGrp="1"/>
          </p:cNvGraphicFramePr>
          <p:nvPr/>
        </p:nvGraphicFramePr>
        <p:xfrm>
          <a:off x="635000" y="975298"/>
          <a:ext cx="8287267" cy="498360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22400">
                  <a:extLst>
                    <a:ext uri="{9D8B030D-6E8A-4147-A177-3AD203B41FA5}">
                      <a16:colId xmlns:a16="http://schemas.microsoft.com/office/drawing/2014/main" val="1482065744"/>
                    </a:ext>
                  </a:extLst>
                </a:gridCol>
                <a:gridCol w="997464">
                  <a:extLst>
                    <a:ext uri="{9D8B030D-6E8A-4147-A177-3AD203B41FA5}">
                      <a16:colId xmlns:a16="http://schemas.microsoft.com/office/drawing/2014/main" val="1459035990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val="3060816883"/>
                    </a:ext>
                  </a:extLst>
                </a:gridCol>
                <a:gridCol w="766299">
                  <a:extLst>
                    <a:ext uri="{9D8B030D-6E8A-4147-A177-3AD203B41FA5}">
                      <a16:colId xmlns:a16="http://schemas.microsoft.com/office/drawing/2014/main" val="3030155721"/>
                    </a:ext>
                  </a:extLst>
                </a:gridCol>
                <a:gridCol w="669445">
                  <a:extLst>
                    <a:ext uri="{9D8B030D-6E8A-4147-A177-3AD203B41FA5}">
                      <a16:colId xmlns:a16="http://schemas.microsoft.com/office/drawing/2014/main" val="2515223685"/>
                    </a:ext>
                  </a:extLst>
                </a:gridCol>
                <a:gridCol w="669445">
                  <a:extLst>
                    <a:ext uri="{9D8B030D-6E8A-4147-A177-3AD203B41FA5}">
                      <a16:colId xmlns:a16="http://schemas.microsoft.com/office/drawing/2014/main" val="3382079928"/>
                    </a:ext>
                  </a:extLst>
                </a:gridCol>
                <a:gridCol w="915679">
                  <a:extLst>
                    <a:ext uri="{9D8B030D-6E8A-4147-A177-3AD203B41FA5}">
                      <a16:colId xmlns:a16="http://schemas.microsoft.com/office/drawing/2014/main" val="505650002"/>
                    </a:ext>
                  </a:extLst>
                </a:gridCol>
                <a:gridCol w="669445">
                  <a:extLst>
                    <a:ext uri="{9D8B030D-6E8A-4147-A177-3AD203B41FA5}">
                      <a16:colId xmlns:a16="http://schemas.microsoft.com/office/drawing/2014/main" val="2779811847"/>
                    </a:ext>
                  </a:extLst>
                </a:gridCol>
                <a:gridCol w="669445">
                  <a:extLst>
                    <a:ext uri="{9D8B030D-6E8A-4147-A177-3AD203B41FA5}">
                      <a16:colId xmlns:a16="http://schemas.microsoft.com/office/drawing/2014/main" val="4262731073"/>
                    </a:ext>
                  </a:extLst>
                </a:gridCol>
                <a:gridCol w="669445">
                  <a:extLst>
                    <a:ext uri="{9D8B030D-6E8A-4147-A177-3AD203B41FA5}">
                      <a16:colId xmlns:a16="http://schemas.microsoft.com/office/drawing/2014/main" val="1122116459"/>
                    </a:ext>
                  </a:extLst>
                </a:gridCol>
              </a:tblGrid>
              <a:tr h="76320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800" b="1" u="none" strike="noStrike" dirty="0">
                          <a:effectLst/>
                        </a:rPr>
                        <a:t>Tasks per year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7232" marR="7232" marT="7232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800" b="1" u="none" strike="noStrike" dirty="0">
                          <a:effectLst/>
                        </a:rPr>
                        <a:t>Human Resources (HR - loaded)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7232" marR="7232" marT="7232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1800" b="1" u="none" strike="noStrike" dirty="0">
                          <a:effectLst/>
                        </a:rPr>
                        <a:t>US ($k)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7232" marR="7232" marT="7232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1800" b="1" u="none" strike="noStrike" dirty="0">
                          <a:effectLst/>
                        </a:rPr>
                        <a:t>SK ($k)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7232" marR="7232" marT="7232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8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Grand Total</a:t>
                      </a:r>
                      <a:endParaRPr lang="en-US" sz="1800" b="1" i="0" u="none" strike="noStrike" dirty="0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7232" marR="7232" marT="7232" marB="0" anchor="ctr"/>
                </a:tc>
                <a:extLst>
                  <a:ext uri="{0D108BD9-81ED-4DB2-BD59-A6C34878D82A}">
                    <a16:rowId xmlns:a16="http://schemas.microsoft.com/office/drawing/2014/main" val="2036451922"/>
                  </a:ext>
                </a:extLst>
              </a:tr>
              <a:tr h="36421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u="none" strike="noStrike">
                          <a:effectLst/>
                        </a:rPr>
                        <a:t>PD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7232" marR="7232" marT="72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u="none" strike="noStrike">
                          <a:effectLst/>
                        </a:rPr>
                        <a:t>GRA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7232" marR="7232" marT="72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HR</a:t>
                      </a:r>
                    </a:p>
                  </a:txBody>
                  <a:tcPr marL="7232" marR="7232" marT="72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u="none" strike="noStrike">
                          <a:effectLst/>
                        </a:rPr>
                        <a:t>Det.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7232" marR="7232" marT="72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Total</a:t>
                      </a:r>
                      <a:endParaRPr lang="en-US" sz="1800" b="1" i="0" u="none" strike="noStrike" dirty="0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7232" marR="7232" marT="72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HR</a:t>
                      </a:r>
                    </a:p>
                  </a:txBody>
                  <a:tcPr marL="7232" marR="7232" marT="72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u="none" strike="noStrike">
                          <a:effectLst/>
                        </a:rPr>
                        <a:t>Det.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7232" marR="7232" marT="72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Total</a:t>
                      </a:r>
                      <a:endParaRPr lang="en-US" sz="1800" b="1" i="0" u="none" strike="noStrike" dirty="0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7232" marR="7232" marT="7232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0399828"/>
                  </a:ext>
                </a:extLst>
              </a:tr>
              <a:tr h="682866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Yr 1 - design R&amp;D + start of construction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7232" marR="7232" marT="7232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2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7232" marR="7232" marT="72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4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7232" marR="7232" marT="72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</a:rPr>
                        <a:t>220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7232" marR="7232" marT="72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</a:rPr>
                        <a:t>190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7232" marR="7232" marT="72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320</a:t>
                      </a:r>
                      <a:endParaRPr lang="en-US" sz="1800" b="1" i="0" u="none" strike="noStrike" dirty="0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7232" marR="7232" marT="72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</a:rPr>
                        <a:t>176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7232" marR="7232" marT="72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</a:rPr>
                        <a:t>100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7232" marR="7232" marT="72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276</a:t>
                      </a:r>
                      <a:endParaRPr lang="en-US" sz="1800" b="1" i="0" u="none" strike="noStrike" dirty="0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7232" marR="7232" marT="72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686</a:t>
                      </a:r>
                      <a:endParaRPr lang="en-US" sz="1800" b="1" i="0" u="none" strike="noStrike" dirty="0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7232" marR="7232" marT="7232" marB="0" anchor="ctr"/>
                </a:tc>
                <a:extLst>
                  <a:ext uri="{0D108BD9-81ED-4DB2-BD59-A6C34878D82A}">
                    <a16:rowId xmlns:a16="http://schemas.microsoft.com/office/drawing/2014/main" val="4215157513"/>
                  </a:ext>
                </a:extLst>
              </a:tr>
              <a:tr h="682866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Yr 2 - Complete construction + commissioning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7232" marR="7232" marT="7232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3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7232" marR="7232" marT="72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6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7232" marR="7232" marT="72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</a:rPr>
                        <a:t>330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7232" marR="7232" marT="72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</a:rPr>
                        <a:t>475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7232" marR="7232" marT="72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805</a:t>
                      </a:r>
                      <a:endParaRPr lang="en-US" sz="1800" b="1" i="0" u="none" strike="noStrike" dirty="0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7232" marR="7232" marT="72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</a:rPr>
                        <a:t>264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7232" marR="7232" marT="72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100</a:t>
                      </a:r>
                    </a:p>
                  </a:txBody>
                  <a:tcPr marL="7232" marR="7232" marT="72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364</a:t>
                      </a:r>
                      <a:endParaRPr lang="en-US" sz="1800" b="1" i="0" u="none" strike="noStrike" dirty="0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7232" marR="7232" marT="72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1169</a:t>
                      </a:r>
                      <a:endParaRPr lang="en-US" sz="1800" b="1" i="0" u="none" strike="noStrike" dirty="0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7232" marR="7232" marT="7232" marB="0" anchor="ctr"/>
                </a:tc>
                <a:extLst>
                  <a:ext uri="{0D108BD9-81ED-4DB2-BD59-A6C34878D82A}">
                    <a16:rowId xmlns:a16="http://schemas.microsoft.com/office/drawing/2014/main" val="2487961756"/>
                  </a:ext>
                </a:extLst>
              </a:tr>
              <a:tr h="682866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Yr 3 - Stage 2 - Trk+magnet + data taking, analysis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7232" marR="7232" marT="7232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3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7232" marR="7232" marT="72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6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7232" marR="7232" marT="72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</a:rPr>
                        <a:t>330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7232" marR="7232" marT="72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</a:rPr>
                        <a:t>250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7232" marR="7232" marT="72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580</a:t>
                      </a:r>
                      <a:endParaRPr lang="en-US" sz="1800" b="1" i="0" u="none" strike="noStrike" dirty="0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7232" marR="7232" marT="72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</a:rPr>
                        <a:t>264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7232" marR="7232" marT="72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</a:rPr>
                        <a:t>580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7232" marR="7232" marT="72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844</a:t>
                      </a:r>
                      <a:endParaRPr lang="en-US" sz="1800" b="1" i="0" u="none" strike="noStrike" dirty="0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7232" marR="7232" marT="72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1424</a:t>
                      </a:r>
                      <a:endParaRPr lang="en-US" sz="1800" b="1" i="0" u="none" strike="noStrike" dirty="0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7232" marR="7232" marT="7232" marB="0" anchor="ctr"/>
                </a:tc>
                <a:extLst>
                  <a:ext uri="{0D108BD9-81ED-4DB2-BD59-A6C34878D82A}">
                    <a16:rowId xmlns:a16="http://schemas.microsoft.com/office/drawing/2014/main" val="2970326426"/>
                  </a:ext>
                </a:extLst>
              </a:tr>
              <a:tr h="682866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Yr 4 - Stage 2 data taking, Stage 3+4 det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7232" marR="7232" marT="7232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3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7232" marR="7232" marT="72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6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7232" marR="7232" marT="72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</a:rPr>
                        <a:t>330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7232" marR="7232" marT="72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</a:rPr>
                        <a:t>200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7232" marR="7232" marT="72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530</a:t>
                      </a:r>
                      <a:endParaRPr lang="en-US" sz="1800" b="1" i="0" u="none" strike="noStrike" dirty="0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7232" marR="7232" marT="72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</a:rPr>
                        <a:t>264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7232" marR="7232" marT="72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</a:rPr>
                        <a:t>345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7232" marR="7232" marT="72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609</a:t>
                      </a:r>
                      <a:endParaRPr lang="en-US" sz="1800" b="1" i="0" u="none" strike="noStrike" dirty="0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7232" marR="7232" marT="72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1139</a:t>
                      </a:r>
                      <a:endParaRPr lang="en-US" sz="1800" b="1" i="0" u="none" strike="noStrike" dirty="0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7232" marR="7232" marT="7232" marB="0" anchor="ctr"/>
                </a:tc>
                <a:extLst>
                  <a:ext uri="{0D108BD9-81ED-4DB2-BD59-A6C34878D82A}">
                    <a16:rowId xmlns:a16="http://schemas.microsoft.com/office/drawing/2014/main" val="1217307639"/>
                  </a:ext>
                </a:extLst>
              </a:tr>
              <a:tr h="682866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 err="1">
                          <a:effectLst/>
                        </a:rPr>
                        <a:t>Yr</a:t>
                      </a:r>
                      <a:r>
                        <a:rPr lang="en-US" sz="1200" u="none" strike="noStrike" dirty="0">
                          <a:effectLst/>
                        </a:rPr>
                        <a:t> 5 - Stage 3 and 4 data taking &amp; analyses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7232" marR="7232" marT="7232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3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7232" marR="7232" marT="72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6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7232" marR="7232" marT="72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</a:rPr>
                        <a:t>330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7232" marR="7232" marT="72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 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32" marR="7232" marT="72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330</a:t>
                      </a:r>
                      <a:endParaRPr lang="en-US" sz="1800" b="1" i="0" u="none" strike="noStrike" dirty="0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7232" marR="7232" marT="72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</a:rPr>
                        <a:t>264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7232" marR="7232" marT="72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 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32" marR="7232" marT="72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264</a:t>
                      </a:r>
                      <a:endParaRPr lang="en-US" sz="1800" b="1" i="0" u="none" strike="noStrike" dirty="0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7232" marR="7232" marT="72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594</a:t>
                      </a:r>
                      <a:endParaRPr lang="en-US" sz="1800" b="1" i="0" u="none" strike="noStrike" dirty="0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7232" marR="7232" marT="7232" marB="0" anchor="ctr"/>
                </a:tc>
                <a:extLst>
                  <a:ext uri="{0D108BD9-81ED-4DB2-BD59-A6C34878D82A}">
                    <a16:rowId xmlns:a16="http://schemas.microsoft.com/office/drawing/2014/main" val="3927174110"/>
                  </a:ext>
                </a:extLst>
              </a:tr>
              <a:tr h="441855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</a:rPr>
                        <a:t>Total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7232" marR="7232" marT="7232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</a:rPr>
                        <a:t> 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32" marR="7232" marT="72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</a:rPr>
                        <a:t> 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32" marR="7232" marT="72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u="none" strike="noStrike" dirty="0">
                          <a:effectLst/>
                        </a:rPr>
                        <a:t>1540 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32" marR="7232" marT="72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u="none" strike="noStrike" dirty="0">
                          <a:effectLst/>
                        </a:rPr>
                        <a:t>1115 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32" marR="7232" marT="72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2655</a:t>
                      </a:r>
                      <a:endParaRPr lang="en-US" sz="1800" b="1" i="0" u="none" strike="noStrike" dirty="0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7232" marR="7232" marT="72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u="none" strike="noStrike" dirty="0">
                          <a:effectLst/>
                        </a:rPr>
                        <a:t> 1232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7232" marR="7232" marT="72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u="none" strike="noStrike" dirty="0">
                          <a:effectLst/>
                        </a:rPr>
                        <a:t>1125 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7232" marR="7232" marT="72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2357</a:t>
                      </a:r>
                      <a:endParaRPr lang="en-US" sz="1800" b="1" i="0" u="none" strike="noStrike" dirty="0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7232" marR="7232" marT="72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5012</a:t>
                      </a:r>
                      <a:endParaRPr lang="en-US" sz="1800" b="1" i="0" u="none" strike="noStrike" dirty="0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7232" marR="7232" marT="7232" marB="0" anchor="ctr"/>
                </a:tc>
                <a:extLst>
                  <a:ext uri="{0D108BD9-81ED-4DB2-BD59-A6C34878D82A}">
                    <a16:rowId xmlns:a16="http://schemas.microsoft.com/office/drawing/2014/main" val="518517663"/>
                  </a:ext>
                </a:extLst>
              </a:tr>
            </a:tbl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0CED68CB-E7E6-C148-6A10-CE6F89C4E871}"/>
              </a:ext>
            </a:extLst>
          </p:cNvPr>
          <p:cNvSpPr/>
          <p:nvPr/>
        </p:nvSpPr>
        <p:spPr bwMode="auto">
          <a:xfrm>
            <a:off x="2057400" y="914400"/>
            <a:ext cx="1905000" cy="51054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725394C-C2BA-8C24-1D15-73A25EB8029A}"/>
              </a:ext>
            </a:extLst>
          </p:cNvPr>
          <p:cNvSpPr txBox="1"/>
          <p:nvPr/>
        </p:nvSpPr>
        <p:spPr>
          <a:xfrm>
            <a:off x="5638800" y="5953821"/>
            <a:ext cx="3352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ctr"/>
            <a:r>
              <a:rPr lang="en-US" sz="1800" dirty="0">
                <a:latin typeface="+mj-lt"/>
              </a:rPr>
              <a:t>*</a:t>
            </a:r>
            <a:r>
              <a:rPr lang="en-US" sz="1800" u="none" strike="noStrike" dirty="0">
                <a:effectLst/>
                <a:latin typeface="+mj-lt"/>
              </a:rPr>
              <a:t>HR cost is loaded (SK at 0.85*US)</a:t>
            </a:r>
            <a:endParaRPr lang="en-US" sz="1800" b="0" i="0" u="none" strike="noStrike" dirty="0">
              <a:solidFill>
                <a:srgbClr val="000000"/>
              </a:solidFill>
              <a:effectLst/>
              <a:latin typeface="+mj-lt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9B62314-2D28-970F-9D65-A4F863948D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DAMSA-Net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A15736F-ADB0-D804-C0E1-70405830B5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EF3D8A4-74EF-534D-976E-1FB9C4B72804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605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2"/>
          <p:cNvSpPr>
            <a:spLocks noGrp="1" noChangeArrowheads="1"/>
          </p:cNvSpPr>
          <p:nvPr>
            <p:ph type="title"/>
          </p:nvPr>
        </p:nvSpPr>
        <p:spPr>
          <a:xfrm>
            <a:off x="190500" y="76200"/>
            <a:ext cx="8763000" cy="609600"/>
          </a:xfrm>
        </p:spPr>
        <p:txBody>
          <a:bodyPr/>
          <a:lstStyle/>
          <a:p>
            <a:pPr lvl="0" latinLnBrk="1"/>
            <a:r>
              <a:rPr lang="en-US" sz="4000" b="1" dirty="0"/>
              <a:t> Unique Opportunity on Dark Sector</a:t>
            </a:r>
          </a:p>
        </p:txBody>
      </p:sp>
      <p:sp>
        <p:nvSpPr>
          <p:cNvPr id="148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44839" y="838200"/>
            <a:ext cx="8746761" cy="49530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3600" dirty="0"/>
              <a:t>Many DM search experiments in beams BUT</a:t>
            </a:r>
          </a:p>
          <a:p>
            <a:pPr>
              <a:lnSpc>
                <a:spcPct val="90000"/>
              </a:lnSpc>
            </a:pPr>
            <a:r>
              <a:rPr lang="en-US" sz="3600" dirty="0"/>
              <a:t>None of them at a super-short baseline (&lt;1m)!</a:t>
            </a:r>
          </a:p>
          <a:p>
            <a:pPr lvl="1">
              <a:lnSpc>
                <a:spcPct val="90000"/>
              </a:lnSpc>
            </a:pPr>
            <a:r>
              <a:rPr lang="en-US" sz="3200" dirty="0"/>
              <a:t>Yes, it presents a significant challenge</a:t>
            </a:r>
          </a:p>
          <a:p>
            <a:pPr lvl="1">
              <a:lnSpc>
                <a:spcPct val="90000"/>
              </a:lnSpc>
            </a:pPr>
            <a:r>
              <a:rPr lang="en-US" sz="3200" dirty="0"/>
              <a:t>Very high radiation, including neutrons</a:t>
            </a:r>
          </a:p>
          <a:p>
            <a:pPr>
              <a:lnSpc>
                <a:spcPct val="90000"/>
              </a:lnSpc>
            </a:pPr>
            <a:r>
              <a:rPr lang="en-US" sz="3600" dirty="0"/>
              <a:t>This makes DAMSA unique!</a:t>
            </a:r>
          </a:p>
          <a:p>
            <a:pPr>
              <a:lnSpc>
                <a:spcPct val="90000"/>
              </a:lnSpc>
            </a:pPr>
            <a:r>
              <a:rPr lang="en-US" sz="3600" dirty="0"/>
              <a:t>DAMSA is a table-top size experiment with good physics cases and provides an excellent opportunity to enhance international collaboration</a:t>
            </a:r>
          </a:p>
          <a:p>
            <a:pPr lvl="1">
              <a:lnSpc>
                <a:spcPct val="90000"/>
              </a:lnSpc>
            </a:pPr>
            <a:r>
              <a:rPr lang="en-US" sz="3200" dirty="0"/>
              <a:t>Takes advantage of the ceiling effect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DCEDAC7-5A3D-7403-CE65-86420008B4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3/10/26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C8D381-C252-E2D8-8D90-3B632C056A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DAMSA-Net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6E4CA5-317D-214D-E912-1B6F97406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EF3D8A4-74EF-534D-976E-1FB9C4B72804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559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8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8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8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8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48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484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484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484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8483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6A741864-6889-226F-9A34-1785C6C545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6014" y="2286000"/>
            <a:ext cx="5134186" cy="3962400"/>
          </a:xfrm>
          <a:prstGeom prst="rect">
            <a:avLst/>
          </a:prstGeom>
        </p:spPr>
      </p:pic>
      <p:pic>
        <p:nvPicPr>
          <p:cNvPr id="3" name="Picture 2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152EF81B-C2D2-F049-A062-37871DEBED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6800" y="609600"/>
            <a:ext cx="4114800" cy="1518356"/>
          </a:xfrm>
          <a:prstGeom prst="rect">
            <a:avLst/>
          </a:prstGeom>
        </p:spPr>
      </p:pic>
      <p:sp>
        <p:nvSpPr>
          <p:cNvPr id="148482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5644"/>
            <a:ext cx="8077200" cy="609600"/>
          </a:xfrm>
        </p:spPr>
        <p:txBody>
          <a:bodyPr/>
          <a:lstStyle/>
          <a:p>
            <a:pPr lvl="0" latinLnBrk="1"/>
            <a:r>
              <a:rPr lang="en-US" b="1" dirty="0"/>
              <a:t>DAMSA Physics Strategy</a:t>
            </a:r>
          </a:p>
        </p:txBody>
      </p:sp>
      <p:sp>
        <p:nvSpPr>
          <p:cNvPr id="148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612747"/>
            <a:ext cx="4419600" cy="167325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/>
              <a:t>Photons are the sources for dark sector particle production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Benchmark: Axion-like particles (ALP) in </a:t>
            </a:r>
            <a:r>
              <a:rPr lang="en-US" sz="2000" b="1" u="sng" dirty="0">
                <a:solidFill>
                  <a:srgbClr val="FF0000"/>
                </a:solidFill>
              </a:rPr>
              <a:t>two-photon</a:t>
            </a:r>
            <a:r>
              <a:rPr lang="en-US" sz="2000" dirty="0"/>
              <a:t> final state via the </a:t>
            </a:r>
            <a:r>
              <a:rPr lang="en-US" sz="2000" dirty="0" err="1"/>
              <a:t>Primakoff</a:t>
            </a:r>
            <a:r>
              <a:rPr lang="en-US" sz="2000" dirty="0"/>
              <a:t> process</a:t>
            </a:r>
            <a:endParaRPr lang="en-US" sz="2400" b="1" u="sng" dirty="0">
              <a:solidFill>
                <a:srgbClr val="FF0000"/>
              </a:solidFill>
            </a:endParaRPr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B61436F3-FD4B-9F4F-9D1E-1188A2B95C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609" y="2286000"/>
            <a:ext cx="4205991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accent2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rgbClr val="660066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03300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CC00CC"/>
                </a:solidFill>
                <a:latin typeface="+mn-lt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0066"/>
                </a:solidFill>
                <a:latin typeface="+mn-lt"/>
                <a:ea typeface="ＭＳ Ｐゴシック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0066"/>
                </a:solidFill>
                <a:latin typeface="+mn-lt"/>
                <a:ea typeface="ＭＳ Ｐゴシック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0066"/>
                </a:solidFill>
                <a:latin typeface="+mn-lt"/>
                <a:ea typeface="ＭＳ Ｐゴシック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0066"/>
                </a:solidFill>
                <a:latin typeface="+mn-lt"/>
                <a:ea typeface="ＭＳ Ｐゴシック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0066"/>
                </a:solidFill>
                <a:latin typeface="+mn-lt"/>
                <a:ea typeface="ＭＳ Ｐゴシック" charset="-128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2600" b="1" kern="0" dirty="0">
                <a:solidFill>
                  <a:srgbClr val="FF0000"/>
                </a:solidFill>
              </a:rPr>
              <a:t>Produce</a:t>
            </a:r>
            <a:r>
              <a:rPr lang="en-US" sz="2600" kern="0" dirty="0">
                <a:solidFill>
                  <a:srgbClr val="FF40FF"/>
                </a:solidFill>
              </a:rPr>
              <a:t> as many photons as possible from the beam</a:t>
            </a:r>
          </a:p>
          <a:p>
            <a:pPr>
              <a:lnSpc>
                <a:spcPct val="90000"/>
              </a:lnSpc>
            </a:pPr>
            <a:r>
              <a:rPr lang="en-US" sz="2600" b="1" kern="0" dirty="0">
                <a:solidFill>
                  <a:srgbClr val="FF0000"/>
                </a:solidFill>
              </a:rPr>
              <a:t>Capture</a:t>
            </a:r>
            <a:r>
              <a:rPr lang="en-US" sz="2600" kern="0" dirty="0">
                <a:solidFill>
                  <a:srgbClr val="FF40FF"/>
                </a:solidFill>
              </a:rPr>
              <a:t> as many ALPs in as wide a mass range as possible</a:t>
            </a:r>
          </a:p>
          <a:p>
            <a:pPr>
              <a:lnSpc>
                <a:spcPct val="90000"/>
              </a:lnSpc>
            </a:pPr>
            <a:r>
              <a:rPr lang="en-US" sz="2600" b="1" kern="0" dirty="0">
                <a:solidFill>
                  <a:srgbClr val="FF0000"/>
                </a:solidFill>
              </a:rPr>
              <a:t>Mitigate </a:t>
            </a:r>
            <a:r>
              <a:rPr lang="en-US" sz="2600" kern="0" dirty="0">
                <a:solidFill>
                  <a:srgbClr val="FF40FF"/>
                </a:solidFill>
              </a:rPr>
              <a:t>the backgrounds from neutral particles, using </a:t>
            </a:r>
            <a:r>
              <a:rPr lang="en-US" sz="2600" b="1" u="sng" kern="0" dirty="0">
                <a:solidFill>
                  <a:srgbClr val="0432FF"/>
                </a:solidFill>
              </a:rPr>
              <a:t>two EM particle final states</a:t>
            </a:r>
          </a:p>
          <a:p>
            <a:pPr>
              <a:lnSpc>
                <a:spcPct val="90000"/>
              </a:lnSpc>
            </a:pPr>
            <a:r>
              <a:rPr lang="en-US" sz="2600" b="1" kern="0" dirty="0">
                <a:solidFill>
                  <a:srgbClr val="FF0000"/>
                </a:solidFill>
              </a:rPr>
              <a:t>Place</a:t>
            </a:r>
            <a:r>
              <a:rPr lang="en-US" sz="2600" kern="0" dirty="0">
                <a:solidFill>
                  <a:srgbClr val="FF40FF"/>
                </a:solidFill>
              </a:rPr>
              <a:t> the detector very close to the beam</a:t>
            </a:r>
          </a:p>
        </p:txBody>
      </p:sp>
      <p:sp>
        <p:nvSpPr>
          <p:cNvPr id="4" name="Notched Right Arrow 3">
            <a:extLst>
              <a:ext uri="{FF2B5EF4-FFF2-40B4-BE49-F238E27FC236}">
                <a16:creationId xmlns:a16="http://schemas.microsoft.com/office/drawing/2014/main" id="{E7CD3227-A417-CC27-4952-4E47D45DA0B7}"/>
              </a:ext>
            </a:extLst>
          </p:cNvPr>
          <p:cNvSpPr/>
          <p:nvPr/>
        </p:nvSpPr>
        <p:spPr bwMode="auto">
          <a:xfrm rot="18808504">
            <a:off x="7500219" y="3229088"/>
            <a:ext cx="1523619" cy="1406188"/>
          </a:xfrm>
          <a:prstGeom prst="notchedRightArrow">
            <a:avLst/>
          </a:prstGeom>
          <a:solidFill>
            <a:schemeClr val="accent2"/>
          </a:solidFill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j-lt"/>
              </a:rPr>
              <a:t>Focus</a:t>
            </a:r>
            <a:r>
              <a:rPr kumimoji="0" lang="en-US" sz="2000" b="1" i="0" u="none" strike="noStrike" cap="none" normalizeH="0" dirty="0">
                <a:ln>
                  <a:noFill/>
                </a:ln>
                <a:solidFill>
                  <a:schemeClr val="bg1"/>
                </a:solidFill>
                <a:effectLst/>
                <a:latin typeface="+mj-lt"/>
              </a:rPr>
              <a:t> here</a:t>
            </a:r>
            <a:endParaRPr kumimoji="0" lang="en-US" sz="2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j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1DAED16-CB89-E5C2-CD98-B7B1098F212D}"/>
              </a:ext>
            </a:extLst>
          </p:cNvPr>
          <p:cNvSpPr txBox="1"/>
          <p:nvPr/>
        </p:nvSpPr>
        <p:spPr>
          <a:xfrm>
            <a:off x="6096000" y="2161401"/>
            <a:ext cx="31242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kern="0" dirty="0" err="1">
                <a:sym typeface="Wingdings" pitchFamily="2" charset="2"/>
              </a:rPr>
              <a:t>Brdar</a:t>
            </a:r>
            <a:r>
              <a:rPr lang="en-US" sz="1200" kern="0" dirty="0">
                <a:sym typeface="Wingdings" pitchFamily="2" charset="2"/>
              </a:rPr>
              <a:t>, JY, </a:t>
            </a:r>
            <a:r>
              <a:rPr lang="en-US" sz="1200" i="1" kern="0" dirty="0">
                <a:sym typeface="Wingdings" pitchFamily="2" charset="2"/>
              </a:rPr>
              <a:t>et al</a:t>
            </a:r>
            <a:r>
              <a:rPr lang="en-US" sz="1200" kern="0" dirty="0">
                <a:sym typeface="Wingdings" pitchFamily="2" charset="2"/>
              </a:rPr>
              <a:t>., </a:t>
            </a:r>
            <a:r>
              <a:rPr lang="en-US" sz="1200" kern="0" dirty="0">
                <a:sym typeface="Wingdings" pitchFamily="2" charset="2"/>
                <a:hlinkClick r:id="rId5"/>
              </a:rPr>
              <a:t>PRL126, 201801</a:t>
            </a:r>
            <a:r>
              <a:rPr lang="en-US" sz="1200" kern="0" dirty="0">
                <a:sym typeface="Wingdings" pitchFamily="2" charset="2"/>
              </a:rPr>
              <a:t> (2021)</a:t>
            </a:r>
            <a:endParaRPr lang="en-US" sz="1050" kern="0" dirty="0">
              <a:sym typeface="Wingdings" pitchFamily="2" charset="2"/>
            </a:endParaRP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BFE42E9-2C3F-F9CD-6695-50BE066FDE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3/10/26</a:t>
            </a:r>
            <a:endParaRPr lang="en-US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7BF6E72-022F-21BA-FED1-7449CC94F9AB}"/>
              </a:ext>
            </a:extLst>
          </p:cNvPr>
          <p:cNvSpPr/>
          <p:nvPr/>
        </p:nvSpPr>
        <p:spPr bwMode="auto">
          <a:xfrm>
            <a:off x="7543800" y="3124200"/>
            <a:ext cx="1447800" cy="114300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8EA9770-B8BD-F889-F3A6-3A3CFB98D9E6}"/>
              </a:ext>
            </a:extLst>
          </p:cNvPr>
          <p:cNvSpPr txBox="1"/>
          <p:nvPr/>
        </p:nvSpPr>
        <p:spPr>
          <a:xfrm>
            <a:off x="4724400" y="2362200"/>
            <a:ext cx="266737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What is the most peculiar feature of the DUNE sensitivity reach?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7AC4A8-109A-DB95-DCDF-C7D367C4032B}"/>
              </a:ext>
            </a:extLst>
          </p:cNvPr>
          <p:cNvSpPr txBox="1"/>
          <p:nvPr/>
        </p:nvSpPr>
        <p:spPr>
          <a:xfrm rot="3356928">
            <a:off x="7009623" y="3150479"/>
            <a:ext cx="25319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0432FF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This edge limited (ceiling) by the distance from the source to the detector</a:t>
            </a:r>
          </a:p>
        </p:txBody>
      </p:sp>
      <p:pic>
        <p:nvPicPr>
          <p:cNvPr id="8" name="Picture 7" descr="A person sitting on a blue couch&#10;&#10;Description automatically generated">
            <a:extLst>
              <a:ext uri="{FF2B5EF4-FFF2-40B4-BE49-F238E27FC236}">
                <a16:creationId xmlns:a16="http://schemas.microsoft.com/office/drawing/2014/main" id="{6F3AC6DA-CDFF-BD4E-087F-F3A6DDF9E0C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54813" y="414663"/>
            <a:ext cx="6851495" cy="602216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7A86D2C9-5DAD-9D68-D755-227A827CE6C5}"/>
              </a:ext>
            </a:extLst>
          </p:cNvPr>
          <p:cNvSpPr/>
          <p:nvPr/>
        </p:nvSpPr>
        <p:spPr bwMode="auto">
          <a:xfrm>
            <a:off x="5113695" y="1752600"/>
            <a:ext cx="906105" cy="685800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</a:endParaRPr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85E67D5C-EE7C-38A6-0D53-5D83E8960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DAMSA-Net</a:t>
            </a:r>
            <a:endParaRPr lang="en-US" dirty="0"/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AA62C42B-7BD4-17E1-C5B7-016BC7D452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EF3D8A4-74EF-534D-976E-1FB9C4B72804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158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8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8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8483" grpId="0" uiExpand="1" build="p"/>
      <p:bldP spid="4" grpId="0" animBg="1"/>
      <p:bldP spid="11" grpId="0"/>
      <p:bldP spid="12" grpId="0" animBg="1"/>
      <p:bldP spid="12" grpId="1" animBg="1"/>
      <p:bldP spid="13" grpId="0"/>
      <p:bldP spid="13" grpId="1"/>
      <p:bldP spid="14" grpId="0"/>
      <p:bldP spid="14" grpId="1"/>
      <p:bldP spid="10" grpId="0" animBg="1"/>
      <p:bldP spid="10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5644"/>
            <a:ext cx="8077200" cy="609600"/>
          </a:xfrm>
        </p:spPr>
        <p:txBody>
          <a:bodyPr/>
          <a:lstStyle/>
          <a:p>
            <a:pPr lvl="0" latinLnBrk="1"/>
            <a:r>
              <a:rPr lang="en-US" b="1" dirty="0"/>
              <a:t>DAMSA Exp. Strategy </a:t>
            </a:r>
          </a:p>
        </p:txBody>
      </p:sp>
      <p:sp>
        <p:nvSpPr>
          <p:cNvPr id="148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599" y="568190"/>
            <a:ext cx="8762999" cy="554002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 dirty="0"/>
              <a:t>Inject and absorb as beam particles and produce as large number of </a:t>
            </a:r>
            <a:r>
              <a:rPr lang="en-US" sz="2800" dirty="0">
                <a:latin typeface="Symbol" pitchFamily="2" charset="2"/>
              </a:rPr>
              <a:t>g </a:t>
            </a:r>
            <a:r>
              <a:rPr lang="en-US" sz="2800" dirty="0"/>
              <a:t>in the </a:t>
            </a:r>
            <a:r>
              <a:rPr lang="en-US" sz="2800" b="1" u="sng" dirty="0">
                <a:solidFill>
                  <a:srgbClr val="FF0000"/>
                </a:solidFill>
              </a:rPr>
              <a:t>dump/target</a:t>
            </a:r>
            <a:r>
              <a:rPr lang="en-US" sz="2800" dirty="0"/>
              <a:t> as possible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Allow higher coupling ALP’s to </a:t>
            </a:r>
            <a:r>
              <a:rPr lang="en-US" sz="2800" b="1" u="sng" dirty="0">
                <a:solidFill>
                  <a:srgbClr val="FF0000"/>
                </a:solidFill>
              </a:rPr>
              <a:t>decay in the vacuum </a:t>
            </a:r>
            <a:r>
              <a:rPr lang="en-US" sz="2800" dirty="0"/>
              <a:t>w/ as small number of neutrons escaping the dump as possible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Place the </a:t>
            </a:r>
            <a:r>
              <a:rPr lang="en-US" sz="2800" b="1" u="sng" dirty="0">
                <a:solidFill>
                  <a:srgbClr val="FF0000"/>
                </a:solidFill>
              </a:rPr>
              <a:t>detector as close to the dump as possible</a:t>
            </a:r>
            <a:r>
              <a:rPr lang="en-US" sz="2800" b="1" u="sng" dirty="0"/>
              <a:t> </a:t>
            </a:r>
            <a:r>
              <a:rPr lang="en-US" sz="2800" dirty="0"/>
              <a:t>on axis to expand the mass reach to higher mass region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4D3B3307-DBCC-5C46-ACD1-B2DA5E640C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33400" y="6182755"/>
            <a:ext cx="1905000" cy="457200"/>
          </a:xfrm>
        </p:spPr>
        <p:txBody>
          <a:bodyPr/>
          <a:lstStyle/>
          <a:p>
            <a:pPr>
              <a:defRPr/>
            </a:pPr>
            <a:r>
              <a:rPr lang="en-US"/>
              <a:t>3/10/26</a:t>
            </a:r>
            <a:endParaRPr lang="en-US" dirty="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5D4D17E-E873-D04D-91CA-32CC20801577}"/>
              </a:ext>
            </a:extLst>
          </p:cNvPr>
          <p:cNvGrpSpPr/>
          <p:nvPr/>
        </p:nvGrpSpPr>
        <p:grpSpPr>
          <a:xfrm>
            <a:off x="852474" y="2895597"/>
            <a:ext cx="7224726" cy="3382201"/>
            <a:chOff x="383852" y="2021013"/>
            <a:chExt cx="8561329" cy="4342418"/>
          </a:xfrm>
        </p:grpSpPr>
        <p:sp>
          <p:nvSpPr>
            <p:cNvPr id="21" name="AutoShape 2">
              <a:extLst>
                <a:ext uri="{FF2B5EF4-FFF2-40B4-BE49-F238E27FC236}">
                  <a16:creationId xmlns:a16="http://schemas.microsoft.com/office/drawing/2014/main" id="{9DA62673-4527-5440-AB46-D121FD21670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1725407" y="3018370"/>
              <a:ext cx="1884119" cy="2237412"/>
            </a:xfrm>
            <a:prstGeom prst="can">
              <a:avLst>
                <a:gd name="adj" fmla="val 14528"/>
              </a:avLst>
            </a:prstGeom>
            <a:solidFill>
              <a:srgbClr val="729FCF">
                <a:alpha val="50000"/>
              </a:srgbClr>
            </a:solidFill>
            <a:ln w="9525" cap="flat">
              <a:solidFill>
                <a:srgbClr val="3465A4">
                  <a:alpha val="50000"/>
                </a:srgb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" name="Line 3">
              <a:extLst>
                <a:ext uri="{FF2B5EF4-FFF2-40B4-BE49-F238E27FC236}">
                  <a16:creationId xmlns:a16="http://schemas.microsoft.com/office/drawing/2014/main" id="{93FE25D9-CC9D-5E42-A11E-781771D7EF4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3852" y="4151131"/>
              <a:ext cx="976357" cy="1769"/>
            </a:xfrm>
            <a:prstGeom prst="line">
              <a:avLst/>
            </a:prstGeom>
            <a:noFill/>
            <a:ln w="76200" cap="flat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AutoShape 4">
              <a:extLst>
                <a:ext uri="{FF2B5EF4-FFF2-40B4-BE49-F238E27FC236}">
                  <a16:creationId xmlns:a16="http://schemas.microsoft.com/office/drawing/2014/main" id="{08B2C483-4144-3945-BC0B-8CEEC2F964A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2875891" y="3880414"/>
              <a:ext cx="1881809" cy="504667"/>
            </a:xfrm>
            <a:prstGeom prst="can">
              <a:avLst>
                <a:gd name="adj" fmla="val 24157"/>
              </a:avLst>
            </a:prstGeom>
            <a:solidFill>
              <a:srgbClr val="FF972F">
                <a:alpha val="50000"/>
              </a:srgbClr>
            </a:solidFill>
            <a:ln w="9525" cap="flat">
              <a:solidFill>
                <a:srgbClr val="FFBF00">
                  <a:alpha val="50000"/>
                </a:srgb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" name="AutoShape 5">
              <a:extLst>
                <a:ext uri="{FF2B5EF4-FFF2-40B4-BE49-F238E27FC236}">
                  <a16:creationId xmlns:a16="http://schemas.microsoft.com/office/drawing/2014/main" id="{FB258829-7F09-5241-8FEB-872F4433C44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3465555" y="2931902"/>
              <a:ext cx="3625637" cy="2587835"/>
            </a:xfrm>
            <a:prstGeom prst="can">
              <a:avLst>
                <a:gd name="adj" fmla="val 10819"/>
              </a:avLst>
            </a:prstGeom>
            <a:solidFill>
              <a:srgbClr val="E8F2A1">
                <a:alpha val="50000"/>
              </a:srgbClr>
            </a:solidFill>
            <a:ln w="9525" cap="flat">
              <a:solidFill>
                <a:srgbClr val="AFD095">
                  <a:alpha val="50000"/>
                </a:srgb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" name="Line 6">
              <a:extLst>
                <a:ext uri="{FF2B5EF4-FFF2-40B4-BE49-F238E27FC236}">
                  <a16:creationId xmlns:a16="http://schemas.microsoft.com/office/drawing/2014/main" id="{ED775245-F1E9-2848-95B8-EB62247851B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992291" y="2021013"/>
              <a:ext cx="6681999" cy="2131886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Line 7">
              <a:extLst>
                <a:ext uri="{FF2B5EF4-FFF2-40B4-BE49-F238E27FC236}">
                  <a16:creationId xmlns:a16="http://schemas.microsoft.com/office/drawing/2014/main" id="{B2E75E35-96A8-F84C-A7AC-1DB7EA45C6C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92290" y="4151131"/>
              <a:ext cx="6643308" cy="2212300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AutoShape 8">
              <a:extLst>
                <a:ext uri="{FF2B5EF4-FFF2-40B4-BE49-F238E27FC236}">
                  <a16:creationId xmlns:a16="http://schemas.microsoft.com/office/drawing/2014/main" id="{49844D8E-88CF-0C4D-82A0-0B3133F09B0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5201509" y="3356806"/>
              <a:ext cx="3625637" cy="1736725"/>
            </a:xfrm>
            <a:prstGeom prst="can">
              <a:avLst>
                <a:gd name="adj" fmla="val 27343"/>
              </a:avLst>
            </a:prstGeom>
            <a:solidFill>
              <a:srgbClr val="FFD7D7">
                <a:alpha val="50000"/>
              </a:srgbClr>
            </a:solidFill>
            <a:ln w="9525" cap="flat">
              <a:solidFill>
                <a:srgbClr val="FF0000">
                  <a:alpha val="50000"/>
                </a:srgb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" name="Line 9">
              <a:extLst>
                <a:ext uri="{FF2B5EF4-FFF2-40B4-BE49-F238E27FC236}">
                  <a16:creationId xmlns:a16="http://schemas.microsoft.com/office/drawing/2014/main" id="{433117ED-9728-5442-8153-342CDC86E74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92291" y="4171223"/>
              <a:ext cx="6952890" cy="9071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lg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Text Box 10">
              <a:extLst>
                <a:ext uri="{FF2B5EF4-FFF2-40B4-BE49-F238E27FC236}">
                  <a16:creationId xmlns:a16="http://schemas.microsoft.com/office/drawing/2014/main" id="{037BFEDC-FA0E-064B-A1AE-9957A4E16E3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0121" y="3684185"/>
              <a:ext cx="976357" cy="2762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0" tIns="16002" rIns="0" bIns="0"/>
            <a:lstStyle>
              <a:lvl1pPr>
                <a:tabLst>
                  <a:tab pos="449263" algn="l"/>
                  <a:tab pos="898525" algn="l"/>
                </a:tabLst>
                <a:defRPr>
                  <a:solidFill>
                    <a:srgbClr val="000000"/>
                  </a:solidFill>
                  <a:latin typeface="Book Antiqua" panose="02040602050305030304" pitchFamily="18" charset="0"/>
                  <a:ea typeface="굴림" panose="020B0600000101010101" pitchFamily="34" charset="-127"/>
                </a:defRPr>
              </a:lvl1pPr>
              <a:lvl2pPr>
                <a:tabLst>
                  <a:tab pos="449263" algn="l"/>
                  <a:tab pos="898525" algn="l"/>
                </a:tabLst>
                <a:defRPr>
                  <a:solidFill>
                    <a:srgbClr val="000000"/>
                  </a:solidFill>
                  <a:latin typeface="Book Antiqua" panose="02040602050305030304" pitchFamily="18" charset="0"/>
                  <a:ea typeface="굴림" panose="020B0600000101010101" pitchFamily="34" charset="-127"/>
                </a:defRPr>
              </a:lvl2pPr>
              <a:lvl3pPr>
                <a:tabLst>
                  <a:tab pos="449263" algn="l"/>
                  <a:tab pos="898525" algn="l"/>
                </a:tabLst>
                <a:defRPr>
                  <a:solidFill>
                    <a:srgbClr val="000000"/>
                  </a:solidFill>
                  <a:latin typeface="Book Antiqua" panose="02040602050305030304" pitchFamily="18" charset="0"/>
                  <a:ea typeface="굴림" panose="020B0600000101010101" pitchFamily="34" charset="-127"/>
                </a:defRPr>
              </a:lvl3pPr>
              <a:lvl4pPr>
                <a:tabLst>
                  <a:tab pos="449263" algn="l"/>
                  <a:tab pos="898525" algn="l"/>
                </a:tabLst>
                <a:defRPr>
                  <a:solidFill>
                    <a:srgbClr val="000000"/>
                  </a:solidFill>
                  <a:latin typeface="Book Antiqua" panose="02040602050305030304" pitchFamily="18" charset="0"/>
                  <a:ea typeface="굴림" panose="020B0600000101010101" pitchFamily="34" charset="-127"/>
                </a:defRPr>
              </a:lvl4pPr>
              <a:lvl5pPr>
                <a:tabLst>
                  <a:tab pos="449263" algn="l"/>
                  <a:tab pos="898525" algn="l"/>
                </a:tabLst>
                <a:defRPr>
                  <a:solidFill>
                    <a:srgbClr val="000000"/>
                  </a:solidFill>
                  <a:latin typeface="Book Antiqua" panose="02040602050305030304" pitchFamily="18" charset="0"/>
                  <a:ea typeface="굴림" panose="020B0600000101010101" pitchFamily="34" charset="-127"/>
                </a:defRPr>
              </a:lvl5pPr>
              <a:lvl6pPr marL="2514600" indent="-228600" defTabSz="449263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49263" algn="l"/>
                  <a:tab pos="898525" algn="l"/>
                </a:tabLst>
                <a:defRPr>
                  <a:solidFill>
                    <a:srgbClr val="000000"/>
                  </a:solidFill>
                  <a:latin typeface="Book Antiqua" panose="02040602050305030304" pitchFamily="18" charset="0"/>
                  <a:ea typeface="굴림" panose="020B0600000101010101" pitchFamily="34" charset="-127"/>
                </a:defRPr>
              </a:lvl6pPr>
              <a:lvl7pPr marL="2971800" indent="-228600" defTabSz="449263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49263" algn="l"/>
                  <a:tab pos="898525" algn="l"/>
                </a:tabLst>
                <a:defRPr>
                  <a:solidFill>
                    <a:srgbClr val="000000"/>
                  </a:solidFill>
                  <a:latin typeface="Book Antiqua" panose="02040602050305030304" pitchFamily="18" charset="0"/>
                  <a:ea typeface="굴림" panose="020B0600000101010101" pitchFamily="34" charset="-127"/>
                </a:defRPr>
              </a:lvl7pPr>
              <a:lvl8pPr marL="3429000" indent="-228600" defTabSz="449263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49263" algn="l"/>
                  <a:tab pos="898525" algn="l"/>
                </a:tabLst>
                <a:defRPr>
                  <a:solidFill>
                    <a:srgbClr val="000000"/>
                  </a:solidFill>
                  <a:latin typeface="Book Antiqua" panose="02040602050305030304" pitchFamily="18" charset="0"/>
                  <a:ea typeface="굴림" panose="020B0600000101010101" pitchFamily="34" charset="-127"/>
                </a:defRPr>
              </a:lvl8pPr>
              <a:lvl9pPr marL="3886200" indent="-228600" defTabSz="449263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49263" algn="l"/>
                  <a:tab pos="898525" algn="l"/>
                </a:tabLst>
                <a:defRPr>
                  <a:solidFill>
                    <a:srgbClr val="000000"/>
                  </a:solidFill>
                  <a:latin typeface="Book Antiqua" panose="02040602050305030304" pitchFamily="18" charset="0"/>
                  <a:ea typeface="굴림" panose="020B0600000101010101" pitchFamily="34" charset="-127"/>
                </a:defRPr>
              </a:lvl9pPr>
            </a:lstStyle>
            <a:p>
              <a:pPr>
                <a:lnSpc>
                  <a:spcPct val="93000"/>
                </a:lnSpc>
              </a:pPr>
              <a:r>
                <a:rPr lang="en-US" altLang="en-US" sz="1800" b="1" dirty="0">
                  <a:solidFill>
                    <a:srgbClr val="FF0000"/>
                  </a:solidFill>
                  <a:latin typeface="+mn-lt"/>
                </a:rPr>
                <a:t>Proton</a:t>
              </a:r>
            </a:p>
          </p:txBody>
        </p:sp>
      </p:grpSp>
      <p:sp>
        <p:nvSpPr>
          <p:cNvPr id="30" name="Text Box 10">
            <a:extLst>
              <a:ext uri="{FF2B5EF4-FFF2-40B4-BE49-F238E27FC236}">
                <a16:creationId xmlns:a16="http://schemas.microsoft.com/office/drawing/2014/main" id="{5F0EA1BA-876E-3641-90F5-C50B8A7EDAE0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2351125" y="4125875"/>
            <a:ext cx="685122" cy="8153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16002" rIns="0" bIns="0"/>
          <a:lstStyle>
            <a:lvl1pPr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Book Antiqua" panose="02040602050305030304" pitchFamily="18" charset="0"/>
                <a:ea typeface="굴림" panose="020B0600000101010101" pitchFamily="34" charset="-127"/>
              </a:defRPr>
            </a:lvl1pPr>
            <a:lvl2pPr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Book Antiqua" panose="02040602050305030304" pitchFamily="18" charset="0"/>
                <a:ea typeface="굴림" panose="020B0600000101010101" pitchFamily="34" charset="-127"/>
              </a:defRPr>
            </a:lvl2pPr>
            <a:lvl3pPr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Book Antiqua" panose="02040602050305030304" pitchFamily="18" charset="0"/>
                <a:ea typeface="굴림" panose="020B0600000101010101" pitchFamily="34" charset="-127"/>
              </a:defRPr>
            </a:lvl3pPr>
            <a:lvl4pPr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Book Antiqua" panose="02040602050305030304" pitchFamily="18" charset="0"/>
                <a:ea typeface="굴림" panose="020B0600000101010101" pitchFamily="34" charset="-127"/>
              </a:defRPr>
            </a:lvl4pPr>
            <a:lvl5pPr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Book Antiqua" panose="02040602050305030304" pitchFamily="18" charset="0"/>
                <a:ea typeface="굴림" panose="020B0600000101010101" pitchFamily="34" charset="-127"/>
              </a:defRPr>
            </a:lvl5pPr>
            <a:lvl6pPr marL="2514600" indent="-228600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Book Antiqua" panose="02040602050305030304" pitchFamily="18" charset="0"/>
                <a:ea typeface="굴림" panose="020B0600000101010101" pitchFamily="34" charset="-127"/>
              </a:defRPr>
            </a:lvl6pPr>
            <a:lvl7pPr marL="2971800" indent="-228600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Book Antiqua" panose="02040602050305030304" pitchFamily="18" charset="0"/>
                <a:ea typeface="굴림" panose="020B0600000101010101" pitchFamily="34" charset="-127"/>
              </a:defRPr>
            </a:lvl7pPr>
            <a:lvl8pPr marL="3429000" indent="-228600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Book Antiqua" panose="02040602050305030304" pitchFamily="18" charset="0"/>
                <a:ea typeface="굴림" panose="020B0600000101010101" pitchFamily="34" charset="-127"/>
              </a:defRPr>
            </a:lvl8pPr>
            <a:lvl9pPr marL="3886200" indent="-228600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Book Antiqua" panose="02040602050305030304" pitchFamily="18" charset="0"/>
                <a:ea typeface="굴림" panose="020B0600000101010101" pitchFamily="34" charset="-127"/>
              </a:defRPr>
            </a:lvl9pPr>
          </a:lstStyle>
          <a:p>
            <a:pPr algn="ctr">
              <a:lnSpc>
                <a:spcPct val="93000"/>
              </a:lnSpc>
            </a:pPr>
            <a:r>
              <a:rPr lang="en-US" altLang="en-US" sz="1800" b="1" dirty="0">
                <a:solidFill>
                  <a:srgbClr val="FF0000"/>
                </a:solidFill>
                <a:latin typeface="+mn-lt"/>
              </a:rPr>
              <a:t>W Dump</a:t>
            </a:r>
          </a:p>
          <a:p>
            <a:pPr algn="ctr">
              <a:lnSpc>
                <a:spcPct val="93000"/>
              </a:lnSpc>
            </a:pPr>
            <a:r>
              <a:rPr lang="en-US" altLang="en-US" sz="1800" b="1" dirty="0">
                <a:solidFill>
                  <a:srgbClr val="FF0000"/>
                </a:solidFill>
                <a:latin typeface="+mn-lt"/>
              </a:rPr>
              <a:t>L=1m</a:t>
            </a:r>
          </a:p>
          <a:p>
            <a:pPr algn="ctr">
              <a:lnSpc>
                <a:spcPct val="93000"/>
              </a:lnSpc>
            </a:pPr>
            <a:r>
              <a:rPr lang="en-US" altLang="en-US" sz="1800" b="1" dirty="0">
                <a:solidFill>
                  <a:srgbClr val="FF0000"/>
                </a:solidFill>
                <a:latin typeface="+mn-lt"/>
              </a:rPr>
              <a:t>R=0.5m</a:t>
            </a:r>
          </a:p>
        </p:txBody>
      </p:sp>
      <p:sp>
        <p:nvSpPr>
          <p:cNvPr id="31" name="Text Box 10">
            <a:extLst>
              <a:ext uri="{FF2B5EF4-FFF2-40B4-BE49-F238E27FC236}">
                <a16:creationId xmlns:a16="http://schemas.microsoft.com/office/drawing/2014/main" id="{BCA31066-6F21-CE4D-86AD-427E80F85F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2400" y="3505201"/>
            <a:ext cx="2144678" cy="5473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16002" rIns="0" bIns="0"/>
          <a:lstStyle>
            <a:lvl1pPr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Book Antiqua" panose="02040602050305030304" pitchFamily="18" charset="0"/>
                <a:ea typeface="굴림" panose="020B0600000101010101" pitchFamily="34" charset="-127"/>
              </a:defRPr>
            </a:lvl1pPr>
            <a:lvl2pPr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Book Antiqua" panose="02040602050305030304" pitchFamily="18" charset="0"/>
                <a:ea typeface="굴림" panose="020B0600000101010101" pitchFamily="34" charset="-127"/>
              </a:defRPr>
            </a:lvl2pPr>
            <a:lvl3pPr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Book Antiqua" panose="02040602050305030304" pitchFamily="18" charset="0"/>
                <a:ea typeface="굴림" panose="020B0600000101010101" pitchFamily="34" charset="-127"/>
              </a:defRPr>
            </a:lvl3pPr>
            <a:lvl4pPr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Book Antiqua" panose="02040602050305030304" pitchFamily="18" charset="0"/>
                <a:ea typeface="굴림" panose="020B0600000101010101" pitchFamily="34" charset="-127"/>
              </a:defRPr>
            </a:lvl4pPr>
            <a:lvl5pPr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Book Antiqua" panose="02040602050305030304" pitchFamily="18" charset="0"/>
                <a:ea typeface="굴림" panose="020B0600000101010101" pitchFamily="34" charset="-127"/>
              </a:defRPr>
            </a:lvl5pPr>
            <a:lvl6pPr marL="2514600" indent="-228600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Book Antiqua" panose="02040602050305030304" pitchFamily="18" charset="0"/>
                <a:ea typeface="굴림" panose="020B0600000101010101" pitchFamily="34" charset="-127"/>
              </a:defRPr>
            </a:lvl6pPr>
            <a:lvl7pPr marL="2971800" indent="-228600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Book Antiqua" panose="02040602050305030304" pitchFamily="18" charset="0"/>
                <a:ea typeface="굴림" panose="020B0600000101010101" pitchFamily="34" charset="-127"/>
              </a:defRPr>
            </a:lvl7pPr>
            <a:lvl8pPr marL="3429000" indent="-228600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Book Antiqua" panose="02040602050305030304" pitchFamily="18" charset="0"/>
                <a:ea typeface="굴림" panose="020B0600000101010101" pitchFamily="34" charset="-127"/>
              </a:defRPr>
            </a:lvl8pPr>
            <a:lvl9pPr marL="3886200" indent="-228600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Book Antiqua" panose="02040602050305030304" pitchFamily="18" charset="0"/>
                <a:ea typeface="굴림" panose="020B0600000101010101" pitchFamily="34" charset="-127"/>
              </a:defRPr>
            </a:lvl9pPr>
          </a:lstStyle>
          <a:p>
            <a:pPr algn="ctr">
              <a:lnSpc>
                <a:spcPct val="93000"/>
              </a:lnSpc>
            </a:pPr>
            <a:r>
              <a:rPr lang="en-US" altLang="en-US" sz="1800" b="1" dirty="0">
                <a:solidFill>
                  <a:srgbClr val="FF0000"/>
                </a:solidFill>
                <a:latin typeface="+mn-lt"/>
              </a:rPr>
              <a:t>Vacuum Decay Volume</a:t>
            </a:r>
          </a:p>
          <a:p>
            <a:pPr algn="ctr">
              <a:lnSpc>
                <a:spcPct val="93000"/>
              </a:lnSpc>
            </a:pPr>
            <a:r>
              <a:rPr lang="en-US" altLang="en-US" sz="1800" b="1" dirty="0">
                <a:solidFill>
                  <a:srgbClr val="FF0000"/>
                </a:solidFill>
                <a:latin typeface="+mn-lt"/>
              </a:rPr>
              <a:t>L=1m, R=1.1m </a:t>
            </a:r>
          </a:p>
        </p:txBody>
      </p:sp>
      <p:sp>
        <p:nvSpPr>
          <p:cNvPr id="32" name="Text Box 10">
            <a:extLst>
              <a:ext uri="{FF2B5EF4-FFF2-40B4-BE49-F238E27FC236}">
                <a16:creationId xmlns:a16="http://schemas.microsoft.com/office/drawing/2014/main" id="{A2E1888D-B7CA-DC4A-A690-E592FE363B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2200" y="3536783"/>
            <a:ext cx="904730" cy="5288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16002" rIns="0" bIns="0"/>
          <a:lstStyle>
            <a:lvl1pPr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Book Antiqua" panose="02040602050305030304" pitchFamily="18" charset="0"/>
                <a:ea typeface="굴림" panose="020B0600000101010101" pitchFamily="34" charset="-127"/>
              </a:defRPr>
            </a:lvl1pPr>
            <a:lvl2pPr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Book Antiqua" panose="02040602050305030304" pitchFamily="18" charset="0"/>
                <a:ea typeface="굴림" panose="020B0600000101010101" pitchFamily="34" charset="-127"/>
              </a:defRPr>
            </a:lvl2pPr>
            <a:lvl3pPr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Book Antiqua" panose="02040602050305030304" pitchFamily="18" charset="0"/>
                <a:ea typeface="굴림" panose="020B0600000101010101" pitchFamily="34" charset="-127"/>
              </a:defRPr>
            </a:lvl3pPr>
            <a:lvl4pPr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Book Antiqua" panose="02040602050305030304" pitchFamily="18" charset="0"/>
                <a:ea typeface="굴림" panose="020B0600000101010101" pitchFamily="34" charset="-127"/>
              </a:defRPr>
            </a:lvl4pPr>
            <a:lvl5pPr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Book Antiqua" panose="02040602050305030304" pitchFamily="18" charset="0"/>
                <a:ea typeface="굴림" panose="020B0600000101010101" pitchFamily="34" charset="-127"/>
              </a:defRPr>
            </a:lvl5pPr>
            <a:lvl6pPr marL="2514600" indent="-228600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Book Antiqua" panose="02040602050305030304" pitchFamily="18" charset="0"/>
                <a:ea typeface="굴림" panose="020B0600000101010101" pitchFamily="34" charset="-127"/>
              </a:defRPr>
            </a:lvl6pPr>
            <a:lvl7pPr marL="2971800" indent="-228600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Book Antiqua" panose="02040602050305030304" pitchFamily="18" charset="0"/>
                <a:ea typeface="굴림" panose="020B0600000101010101" pitchFamily="34" charset="-127"/>
              </a:defRPr>
            </a:lvl7pPr>
            <a:lvl8pPr marL="3429000" indent="-228600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Book Antiqua" panose="02040602050305030304" pitchFamily="18" charset="0"/>
                <a:ea typeface="굴림" panose="020B0600000101010101" pitchFamily="34" charset="-127"/>
              </a:defRPr>
            </a:lvl8pPr>
            <a:lvl9pPr marL="3886200" indent="-228600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Book Antiqua" panose="02040602050305030304" pitchFamily="18" charset="0"/>
                <a:ea typeface="굴림" panose="020B0600000101010101" pitchFamily="34" charset="-127"/>
              </a:defRPr>
            </a:lvl9pPr>
          </a:lstStyle>
          <a:p>
            <a:pPr>
              <a:lnSpc>
                <a:spcPct val="93000"/>
              </a:lnSpc>
            </a:pPr>
            <a:r>
              <a:rPr lang="en-US" altLang="en-US" sz="1800" b="1" dirty="0">
                <a:solidFill>
                  <a:srgbClr val="FF0000"/>
                </a:solidFill>
                <a:latin typeface="+mn-lt"/>
              </a:rPr>
              <a:t>Detector</a:t>
            </a:r>
          </a:p>
          <a:p>
            <a:pPr>
              <a:lnSpc>
                <a:spcPct val="93000"/>
              </a:lnSpc>
            </a:pPr>
            <a:r>
              <a:rPr lang="en-US" altLang="en-US" sz="1800" b="1" dirty="0">
                <a:solidFill>
                  <a:srgbClr val="FF0000"/>
                </a:solidFill>
                <a:latin typeface="+mn-lt"/>
              </a:rPr>
              <a:t>R=1.1m</a:t>
            </a:r>
            <a:endParaRPr lang="en-US" altLang="en-US" sz="1800" b="1" dirty="0">
              <a:solidFill>
                <a:srgbClr val="00B050"/>
              </a:solidFill>
              <a:highlight>
                <a:srgbClr val="FF40FF"/>
              </a:highlight>
              <a:latin typeface="+mn-lt"/>
            </a:endParaRPr>
          </a:p>
        </p:txBody>
      </p:sp>
      <p:sp>
        <p:nvSpPr>
          <p:cNvPr id="33" name="Text Box 10">
            <a:extLst>
              <a:ext uri="{FF2B5EF4-FFF2-40B4-BE49-F238E27FC236}">
                <a16:creationId xmlns:a16="http://schemas.microsoft.com/office/drawing/2014/main" id="{220837AF-7170-1F4E-9A32-2AD1B202F556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2894109" y="4381444"/>
            <a:ext cx="1543692" cy="273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16002" rIns="0" bIns="0"/>
          <a:lstStyle>
            <a:lvl1pPr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Book Antiqua" panose="02040602050305030304" pitchFamily="18" charset="0"/>
                <a:ea typeface="굴림" panose="020B0600000101010101" pitchFamily="34" charset="-127"/>
              </a:defRPr>
            </a:lvl1pPr>
            <a:lvl2pPr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Book Antiqua" panose="02040602050305030304" pitchFamily="18" charset="0"/>
                <a:ea typeface="굴림" panose="020B0600000101010101" pitchFamily="34" charset="-127"/>
              </a:defRPr>
            </a:lvl2pPr>
            <a:lvl3pPr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Book Antiqua" panose="02040602050305030304" pitchFamily="18" charset="0"/>
                <a:ea typeface="굴림" panose="020B0600000101010101" pitchFamily="34" charset="-127"/>
              </a:defRPr>
            </a:lvl3pPr>
            <a:lvl4pPr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Book Antiqua" panose="02040602050305030304" pitchFamily="18" charset="0"/>
                <a:ea typeface="굴림" panose="020B0600000101010101" pitchFamily="34" charset="-127"/>
              </a:defRPr>
            </a:lvl4pPr>
            <a:lvl5pPr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Book Antiqua" panose="02040602050305030304" pitchFamily="18" charset="0"/>
                <a:ea typeface="굴림" panose="020B0600000101010101" pitchFamily="34" charset="-127"/>
              </a:defRPr>
            </a:lvl5pPr>
            <a:lvl6pPr marL="2514600" indent="-228600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Book Antiqua" panose="02040602050305030304" pitchFamily="18" charset="0"/>
                <a:ea typeface="굴림" panose="020B0600000101010101" pitchFamily="34" charset="-127"/>
              </a:defRPr>
            </a:lvl6pPr>
            <a:lvl7pPr marL="2971800" indent="-228600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Book Antiqua" panose="02040602050305030304" pitchFamily="18" charset="0"/>
                <a:ea typeface="굴림" panose="020B0600000101010101" pitchFamily="34" charset="-127"/>
              </a:defRPr>
            </a:lvl7pPr>
            <a:lvl8pPr marL="3429000" indent="-228600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Book Antiqua" panose="02040602050305030304" pitchFamily="18" charset="0"/>
                <a:ea typeface="굴림" panose="020B0600000101010101" pitchFamily="34" charset="-127"/>
              </a:defRPr>
            </a:lvl8pPr>
            <a:lvl9pPr marL="3886200" indent="-228600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Book Antiqua" panose="02040602050305030304" pitchFamily="18" charset="0"/>
                <a:ea typeface="굴림" panose="020B0600000101010101" pitchFamily="34" charset="-127"/>
              </a:defRPr>
            </a:lvl9pPr>
          </a:lstStyle>
          <a:p>
            <a:pPr algn="ctr">
              <a:lnSpc>
                <a:spcPct val="93000"/>
              </a:lnSpc>
            </a:pPr>
            <a:r>
              <a:rPr lang="en-US" altLang="en-US" sz="1600" b="1" dirty="0">
                <a:solidFill>
                  <a:schemeClr val="accent2"/>
                </a:solidFill>
                <a:latin typeface="+mn-lt"/>
              </a:rPr>
              <a:t>Absorber</a:t>
            </a:r>
          </a:p>
        </p:txBody>
      </p:sp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84FCFB3D-30A8-BF51-8CB8-E2CF3A8895AC}"/>
              </a:ext>
            </a:extLst>
          </p:cNvPr>
          <p:cNvCxnSpPr>
            <a:cxnSpLocks/>
          </p:cNvCxnSpPr>
          <p:nvPr/>
        </p:nvCxnSpPr>
        <p:spPr bwMode="auto">
          <a:xfrm>
            <a:off x="3886200" y="4495800"/>
            <a:ext cx="2895600" cy="0"/>
          </a:xfrm>
          <a:prstGeom prst="straightConnector1">
            <a:avLst/>
          </a:prstGeom>
          <a:noFill/>
          <a:ln w="38100" cap="flat" cmpd="sng" algn="ctr">
            <a:solidFill>
              <a:srgbClr val="FF0066"/>
            </a:solidFill>
            <a:prstDash val="solid"/>
            <a:round/>
            <a:headEnd type="stealth"/>
            <a:tailEnd type="none"/>
          </a:ln>
          <a:effectLst/>
        </p:spPr>
      </p:cxnSp>
      <p:sp>
        <p:nvSpPr>
          <p:cNvPr id="3" name="Text Box 10">
            <a:extLst>
              <a:ext uri="{FF2B5EF4-FFF2-40B4-BE49-F238E27FC236}">
                <a16:creationId xmlns:a16="http://schemas.microsoft.com/office/drawing/2014/main" id="{E5AB1612-577B-AAC0-2425-D3FBA064EE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82686" y="4638069"/>
            <a:ext cx="2770514" cy="6418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16002" rIns="0" bIns="0"/>
          <a:lstStyle>
            <a:lvl1pPr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Book Antiqua" panose="02040602050305030304" pitchFamily="18" charset="0"/>
                <a:ea typeface="굴림" panose="020B0600000101010101" pitchFamily="34" charset="-127"/>
              </a:defRPr>
            </a:lvl1pPr>
            <a:lvl2pPr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Book Antiqua" panose="02040602050305030304" pitchFamily="18" charset="0"/>
                <a:ea typeface="굴림" panose="020B0600000101010101" pitchFamily="34" charset="-127"/>
              </a:defRPr>
            </a:lvl2pPr>
            <a:lvl3pPr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Book Antiqua" panose="02040602050305030304" pitchFamily="18" charset="0"/>
                <a:ea typeface="굴림" panose="020B0600000101010101" pitchFamily="34" charset="-127"/>
              </a:defRPr>
            </a:lvl3pPr>
            <a:lvl4pPr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Book Antiqua" panose="02040602050305030304" pitchFamily="18" charset="0"/>
                <a:ea typeface="굴림" panose="020B0600000101010101" pitchFamily="34" charset="-127"/>
              </a:defRPr>
            </a:lvl4pPr>
            <a:lvl5pPr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Book Antiqua" panose="02040602050305030304" pitchFamily="18" charset="0"/>
                <a:ea typeface="굴림" panose="020B0600000101010101" pitchFamily="34" charset="-127"/>
              </a:defRPr>
            </a:lvl5pPr>
            <a:lvl6pPr marL="2514600" indent="-228600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Book Antiqua" panose="02040602050305030304" pitchFamily="18" charset="0"/>
                <a:ea typeface="굴림" panose="020B0600000101010101" pitchFamily="34" charset="-127"/>
              </a:defRPr>
            </a:lvl6pPr>
            <a:lvl7pPr marL="2971800" indent="-228600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Book Antiqua" panose="02040602050305030304" pitchFamily="18" charset="0"/>
                <a:ea typeface="굴림" panose="020B0600000101010101" pitchFamily="34" charset="-127"/>
              </a:defRPr>
            </a:lvl7pPr>
            <a:lvl8pPr marL="3429000" indent="-228600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Book Antiqua" panose="02040602050305030304" pitchFamily="18" charset="0"/>
                <a:ea typeface="굴림" panose="020B0600000101010101" pitchFamily="34" charset="-127"/>
              </a:defRPr>
            </a:lvl8pPr>
            <a:lvl9pPr marL="3886200" indent="-228600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Book Antiqua" panose="02040602050305030304" pitchFamily="18" charset="0"/>
                <a:ea typeface="굴림" panose="020B0600000101010101" pitchFamily="34" charset="-127"/>
              </a:defRPr>
            </a:lvl9pPr>
          </a:lstStyle>
          <a:p>
            <a:pPr algn="ctr">
              <a:lnSpc>
                <a:spcPct val="93000"/>
              </a:lnSpc>
            </a:pPr>
            <a:r>
              <a:rPr lang="en-US" altLang="en-US" sz="1800" b="1" dirty="0">
                <a:solidFill>
                  <a:srgbClr val="FF0000"/>
                </a:solidFill>
                <a:latin typeface="+mn-lt"/>
              </a:rPr>
              <a:t>Effective Detection Range </a:t>
            </a:r>
          </a:p>
          <a:p>
            <a:pPr algn="ctr">
              <a:lnSpc>
                <a:spcPct val="93000"/>
              </a:lnSpc>
            </a:pPr>
            <a:r>
              <a:rPr lang="en-US" altLang="en-US" sz="1800" b="1" dirty="0">
                <a:solidFill>
                  <a:srgbClr val="FF0000"/>
                </a:solidFill>
                <a:latin typeface="+mn-lt"/>
              </a:rPr>
              <a:t>(~1m from the source)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545AD4-F97D-B1BE-FADE-668AEDF6F5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DAMSA-Net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B5356C-11F3-B6B6-EFDC-19562FF7AA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EF3D8A4-74EF-534D-976E-1FB9C4B72804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203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8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45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48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48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8483" grpId="0" uiExpand="1" build="p"/>
      <p:bldP spid="30" grpId="0"/>
      <p:bldP spid="31" grpId="0"/>
      <p:bldP spid="32" grpId="0"/>
      <p:bldP spid="33" grpId="0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3/10/26</a:t>
            </a:r>
          </a:p>
        </p:txBody>
      </p:sp>
      <p:sp>
        <p:nvSpPr>
          <p:cNvPr id="148482" name="Rectangle 2"/>
          <p:cNvSpPr>
            <a:spLocks noGrp="1" noChangeArrowheads="1"/>
          </p:cNvSpPr>
          <p:nvPr>
            <p:ph type="title"/>
          </p:nvPr>
        </p:nvSpPr>
        <p:spPr>
          <a:xfrm>
            <a:off x="237259" y="152400"/>
            <a:ext cx="8534400" cy="609600"/>
          </a:xfrm>
        </p:spPr>
        <p:txBody>
          <a:bodyPr/>
          <a:lstStyle/>
          <a:p>
            <a:pPr lvl="0" latinLnBrk="1"/>
            <a:r>
              <a:rPr lang="en-US" sz="6600" b="1" dirty="0"/>
              <a:t>The three key elements</a:t>
            </a:r>
          </a:p>
        </p:txBody>
      </p:sp>
      <p:sp>
        <p:nvSpPr>
          <p:cNvPr id="148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1534" y="1219200"/>
            <a:ext cx="8705850" cy="5029200"/>
          </a:xfrm>
        </p:spPr>
        <p:txBody>
          <a:bodyPr/>
          <a:lstStyle/>
          <a:p>
            <a:pPr algn="ctr">
              <a:lnSpc>
                <a:spcPct val="90000"/>
              </a:lnSpc>
            </a:pPr>
            <a:r>
              <a:rPr lang="en-US" sz="4800" dirty="0"/>
              <a:t>The beam</a:t>
            </a:r>
          </a:p>
          <a:p>
            <a:pPr algn="ctr">
              <a:lnSpc>
                <a:spcPct val="90000"/>
              </a:lnSpc>
            </a:pPr>
            <a:endParaRPr lang="en-US" sz="4800" dirty="0"/>
          </a:p>
          <a:p>
            <a:pPr algn="ctr">
              <a:lnSpc>
                <a:spcPct val="90000"/>
              </a:lnSpc>
            </a:pPr>
            <a:r>
              <a:rPr lang="en-US" sz="4800" dirty="0"/>
              <a:t>The dump</a:t>
            </a:r>
          </a:p>
          <a:p>
            <a:pPr algn="ctr">
              <a:lnSpc>
                <a:spcPct val="90000"/>
              </a:lnSpc>
            </a:pPr>
            <a:endParaRPr lang="en-US" sz="4800" dirty="0"/>
          </a:p>
          <a:p>
            <a:pPr algn="ctr">
              <a:lnSpc>
                <a:spcPct val="90000"/>
              </a:lnSpc>
            </a:pPr>
            <a:r>
              <a:rPr lang="en-US" sz="4800" dirty="0"/>
              <a:t>The detector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54EAA23-4DFF-B583-F8AF-0D503C41E4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1021" y="1219200"/>
            <a:ext cx="870585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accent2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rgbClr val="660066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03300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CC00CC"/>
                </a:solidFill>
                <a:latin typeface="+mn-lt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0066"/>
                </a:solidFill>
                <a:latin typeface="+mn-lt"/>
                <a:ea typeface="ＭＳ Ｐゴシック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0066"/>
                </a:solidFill>
                <a:latin typeface="+mn-lt"/>
                <a:ea typeface="ＭＳ Ｐゴシック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0066"/>
                </a:solidFill>
                <a:latin typeface="+mn-lt"/>
                <a:ea typeface="ＭＳ Ｐゴシック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0066"/>
                </a:solidFill>
                <a:latin typeface="+mn-lt"/>
                <a:ea typeface="ＭＳ Ｐゴシック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0066"/>
                </a:solidFill>
                <a:latin typeface="+mn-lt"/>
                <a:ea typeface="ＭＳ Ｐゴシック" charset="-128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n-US" sz="4800" kern="0" dirty="0"/>
              <a:t>The bad</a:t>
            </a:r>
          </a:p>
          <a:p>
            <a:pPr algn="ctr">
              <a:lnSpc>
                <a:spcPct val="90000"/>
              </a:lnSpc>
            </a:pPr>
            <a:endParaRPr lang="en-US" sz="4800" kern="0" dirty="0"/>
          </a:p>
          <a:p>
            <a:pPr algn="ctr">
              <a:lnSpc>
                <a:spcPct val="90000"/>
              </a:lnSpc>
            </a:pPr>
            <a:r>
              <a:rPr lang="en-US" sz="4800" kern="0" dirty="0"/>
              <a:t>The ugly</a:t>
            </a:r>
          </a:p>
          <a:p>
            <a:pPr algn="ctr">
              <a:lnSpc>
                <a:spcPct val="90000"/>
              </a:lnSpc>
            </a:pPr>
            <a:endParaRPr lang="en-US" sz="4800" kern="0" dirty="0"/>
          </a:p>
          <a:p>
            <a:pPr algn="ctr">
              <a:lnSpc>
                <a:spcPct val="90000"/>
              </a:lnSpc>
            </a:pPr>
            <a:r>
              <a:rPr lang="en-US" sz="4800" kern="0" dirty="0"/>
              <a:t>The good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E306D52-9DD8-42E2-FC19-7D04377651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2322" y="4511122"/>
            <a:ext cx="1679022" cy="167902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E51E767-A2F6-237C-83DE-646343435C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2322" y="2725461"/>
            <a:ext cx="1679022" cy="167902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2144967-34D9-F2F8-E5DA-F80D3A0BCA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92322" y="939800"/>
            <a:ext cx="1679022" cy="167902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9834327-5FF7-E85E-F508-1A55DD5CAA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9742" y="1464433"/>
            <a:ext cx="2775857" cy="38862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30F16EE-4FD9-38A5-C779-183DA5C4BB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5468" y="1464433"/>
            <a:ext cx="2690132" cy="3821389"/>
          </a:xfrm>
          <a:prstGeom prst="rect">
            <a:avLst/>
          </a:prstGeom>
        </p:spPr>
      </p:pic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4106A646-4D91-93E0-9363-7310EEB701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DAMSA-Net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7A574D4B-B8BA-FA79-480D-2F683BDE1F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EF3D8A4-74EF-534D-976E-1FB9C4B72804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053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5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1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650"/>
                            </p:stCondLst>
                            <p:childTnLst>
                              <p:par>
                                <p:cTn id="3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148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50"/>
                            </p:stCondLst>
                            <p:childTnLst>
                              <p:par>
                                <p:cTn id="6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148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600"/>
                            </p:stCondLst>
                            <p:childTnLst>
                              <p:par>
                                <p:cTn id="7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1484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8483" grpId="0" uiExpand="1" build="p"/>
      <p:bldP spid="4" grpId="0" uiExpand="1" build="p"/>
      <p:bldP spid="4" grpId="1" build="allAtOnce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0"/>
            <a:ext cx="8686800" cy="838200"/>
          </a:xfrm>
        </p:spPr>
        <p:txBody>
          <a:bodyPr/>
          <a:lstStyle/>
          <a:p>
            <a:r>
              <a:rPr lang="en-US" sz="4800" b="1" dirty="0">
                <a:latin typeface="Arial Narrow" panose="020B0604020202020204" pitchFamily="34" charset="0"/>
                <a:cs typeface="Arial Narrow" panose="020B0604020202020204" pitchFamily="34" charset="0"/>
              </a:rPr>
              <a:t>Detector Design Concept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Arial Narrow" panose="020B0604020202020204" pitchFamily="34" charset="0"/>
                <a:cs typeface="Arial Narrow" panose="020B0604020202020204" pitchFamily="34" charset="0"/>
              </a:rPr>
              <a:t>3/10/26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126EF69-6724-B050-EDE2-37B0560DA787}"/>
              </a:ext>
            </a:extLst>
          </p:cNvPr>
          <p:cNvGrpSpPr/>
          <p:nvPr/>
        </p:nvGrpSpPr>
        <p:grpSpPr>
          <a:xfrm>
            <a:off x="1295400" y="1883218"/>
            <a:ext cx="1905000" cy="3331665"/>
            <a:chOff x="1528125" y="1943100"/>
            <a:chExt cx="1425074" cy="236220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81335E9-3F2D-438D-081A-2743054B59A0}"/>
                </a:ext>
              </a:extLst>
            </p:cNvPr>
            <p:cNvSpPr/>
            <p:nvPr/>
          </p:nvSpPr>
          <p:spPr bwMode="auto">
            <a:xfrm>
              <a:off x="1528125" y="1943100"/>
              <a:ext cx="1425074" cy="2362200"/>
            </a:xfrm>
            <a:prstGeom prst="rect">
              <a:avLst/>
            </a:prstGeom>
            <a:noFill/>
            <a:ln w="5715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7EF029D-41C6-D6B4-1DFD-6354B18E0EA5}"/>
                </a:ext>
              </a:extLst>
            </p:cNvPr>
            <p:cNvSpPr txBox="1"/>
            <p:nvPr/>
          </p:nvSpPr>
          <p:spPr>
            <a:xfrm>
              <a:off x="1699136" y="2597370"/>
              <a:ext cx="1067983" cy="9819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rgbClr val="C00000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Vacuum Decay Chamber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363C0C4E-1B6F-C8A4-BB45-FC5C9C95FDC0}"/>
              </a:ext>
            </a:extLst>
          </p:cNvPr>
          <p:cNvGrpSpPr/>
          <p:nvPr/>
        </p:nvGrpSpPr>
        <p:grpSpPr>
          <a:xfrm>
            <a:off x="4217756" y="939966"/>
            <a:ext cx="3707047" cy="5079834"/>
            <a:chOff x="4751153" y="1676400"/>
            <a:chExt cx="3707047" cy="3443356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2CC350A4-ADF6-9432-E0C4-B9DA18E908F9}"/>
                </a:ext>
              </a:extLst>
            </p:cNvPr>
            <p:cNvSpPr/>
            <p:nvPr/>
          </p:nvSpPr>
          <p:spPr bwMode="auto">
            <a:xfrm>
              <a:off x="4810506" y="1696222"/>
              <a:ext cx="821089" cy="3423534"/>
            </a:xfrm>
            <a:prstGeom prst="rect">
              <a:avLst/>
            </a:prstGeom>
            <a:solidFill>
              <a:srgbClr val="00B0F0"/>
            </a:solidFill>
            <a:ln w="9525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9618AE55-F8EE-8993-ACD3-5DA0481E4F29}"/>
                </a:ext>
              </a:extLst>
            </p:cNvPr>
            <p:cNvSpPr/>
            <p:nvPr/>
          </p:nvSpPr>
          <p:spPr bwMode="auto">
            <a:xfrm>
              <a:off x="5641501" y="1681866"/>
              <a:ext cx="1940240" cy="3423534"/>
            </a:xfrm>
            <a:prstGeom prst="rect">
              <a:avLst/>
            </a:prstGeom>
            <a:solidFill>
              <a:srgbClr val="FFC000"/>
            </a:solidFill>
            <a:ln w="9525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EFCEF1A1-A6C4-EE4E-6162-B17DFBE5546A}"/>
                </a:ext>
              </a:extLst>
            </p:cNvPr>
            <p:cNvSpPr/>
            <p:nvPr/>
          </p:nvSpPr>
          <p:spPr bwMode="auto">
            <a:xfrm>
              <a:off x="7596180" y="1676400"/>
              <a:ext cx="862020" cy="3423534"/>
            </a:xfrm>
            <a:prstGeom prst="rect">
              <a:avLst/>
            </a:prstGeom>
            <a:solidFill>
              <a:srgbClr val="92D050"/>
            </a:solidFill>
            <a:ln w="9525" cap="flat" cmpd="sng" algn="ctr">
              <a:solidFill>
                <a:srgbClr val="92D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CF0FEFAE-44FF-9FA2-669A-EC512AA92702}"/>
                </a:ext>
              </a:extLst>
            </p:cNvPr>
            <p:cNvSpPr txBox="1"/>
            <p:nvPr/>
          </p:nvSpPr>
          <p:spPr>
            <a:xfrm rot="16200000">
              <a:off x="3599225" y="2933381"/>
              <a:ext cx="313485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HD HG-ECAL - </a:t>
              </a:r>
              <a:r>
                <a:rPr lang="en-US" dirty="0">
                  <a:latin typeface="Symbol" pitchFamily="2" charset="2"/>
                  <a:cs typeface="Arial Narrow" panose="020B0604020202020204" pitchFamily="34" charset="0"/>
                </a:rPr>
                <a:t>g</a:t>
              </a:r>
              <a:r>
                <a:rPr lang="en-US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 converter</a:t>
              </a:r>
            </a:p>
            <a:p>
              <a:pPr algn="ctr"/>
              <a:r>
                <a:rPr lang="en-US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(4 low X</a:t>
              </a:r>
              <a:r>
                <a:rPr lang="en-US" baseline="-25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0</a:t>
              </a:r>
              <a:r>
                <a:rPr lang="en-US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 layers ~3X</a:t>
              </a:r>
              <a:r>
                <a:rPr lang="en-US" baseline="-25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0</a:t>
              </a:r>
              <a:r>
                <a:rPr lang="en-US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)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5607DC0F-4F93-015D-3124-3728C5D34F42}"/>
                </a:ext>
              </a:extLst>
            </p:cNvPr>
            <p:cNvSpPr txBox="1"/>
            <p:nvPr/>
          </p:nvSpPr>
          <p:spPr>
            <a:xfrm rot="16200000">
              <a:off x="5412331" y="2867491"/>
              <a:ext cx="215977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2DST  W-</a:t>
              </a:r>
              <a:r>
                <a:rPr lang="en-US" dirty="0" err="1">
                  <a:latin typeface="Arial Narrow" panose="020B0604020202020204" pitchFamily="34" charset="0"/>
                  <a:cs typeface="Arial Narrow" panose="020B0604020202020204" pitchFamily="34" charset="0"/>
                </a:rPr>
                <a:t>Scint</a:t>
              </a:r>
              <a:endParaRPr lang="en-US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  <a:p>
              <a:pPr algn="ctr"/>
              <a:r>
                <a:rPr lang="en-US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ECAL (~13 X</a:t>
              </a:r>
              <a:r>
                <a:rPr lang="en-US" baseline="-25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0</a:t>
              </a:r>
              <a:r>
                <a:rPr lang="en-US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)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351346A6-9561-E35D-D07D-8F65C8816D16}"/>
                </a:ext>
              </a:extLst>
            </p:cNvPr>
            <p:cNvSpPr txBox="1"/>
            <p:nvPr/>
          </p:nvSpPr>
          <p:spPr>
            <a:xfrm rot="16200000">
              <a:off x="7040076" y="2889976"/>
              <a:ext cx="19793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Tail catcher </a:t>
              </a:r>
            </a:p>
            <a:p>
              <a:pPr algn="ctr"/>
              <a:r>
                <a:rPr lang="en-US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ECAL (~5 X</a:t>
              </a:r>
              <a:r>
                <a:rPr lang="en-US" baseline="-25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0</a:t>
              </a:r>
              <a:r>
                <a:rPr lang="en-US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)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A7CDE490-B2D0-1497-F578-887687D7B29D}"/>
              </a:ext>
            </a:extLst>
          </p:cNvPr>
          <p:cNvGrpSpPr/>
          <p:nvPr/>
        </p:nvGrpSpPr>
        <p:grpSpPr>
          <a:xfrm>
            <a:off x="2504434" y="1549564"/>
            <a:ext cx="1848613" cy="4464340"/>
            <a:chOff x="2504434" y="1549564"/>
            <a:chExt cx="1848613" cy="4464340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34CE2ED0-F61A-0BF2-31E5-8F646AD7CB6C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885566" y="1549564"/>
              <a:ext cx="1381637" cy="0"/>
            </a:xfrm>
            <a:prstGeom prst="line">
              <a:avLst/>
            </a:prstGeom>
            <a:noFill/>
            <a:ln w="5715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BDB983A-BDE8-AEE3-3BFC-D6F3F867D9B0}"/>
                </a:ext>
              </a:extLst>
            </p:cNvPr>
            <p:cNvSpPr txBox="1"/>
            <p:nvPr/>
          </p:nvSpPr>
          <p:spPr>
            <a:xfrm>
              <a:off x="2504434" y="5552239"/>
              <a:ext cx="184861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accent2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Magnet</a:t>
              </a:r>
            </a:p>
          </p:txBody>
        </p: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35DE7E5B-E80C-93C4-3069-9496411BEFB3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885566" y="5493640"/>
              <a:ext cx="1381637" cy="0"/>
            </a:xfrm>
            <a:prstGeom prst="line">
              <a:avLst/>
            </a:prstGeom>
            <a:noFill/>
            <a:ln w="5715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9F3782BC-32A6-DAC6-8887-FD7077247C58}"/>
              </a:ext>
            </a:extLst>
          </p:cNvPr>
          <p:cNvGrpSpPr/>
          <p:nvPr/>
        </p:nvGrpSpPr>
        <p:grpSpPr>
          <a:xfrm>
            <a:off x="3352803" y="1615552"/>
            <a:ext cx="838200" cy="3815401"/>
            <a:chOff x="3352803" y="1615552"/>
            <a:chExt cx="838200" cy="3815401"/>
          </a:xfrm>
        </p:grpSpPr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3130BA25-1D31-5DF5-F90B-B91E90B8DBA6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352803" y="1831612"/>
              <a:ext cx="0" cy="3383280"/>
            </a:xfrm>
            <a:prstGeom prst="line">
              <a:avLst/>
            </a:prstGeom>
            <a:noFill/>
            <a:ln w="38100" cap="flat" cmpd="sng" algn="ctr">
              <a:solidFill>
                <a:srgbClr val="FF4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4E6C7821-38E2-7244-A738-B198D940E534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688083" y="1671375"/>
              <a:ext cx="0" cy="3703754"/>
            </a:xfrm>
            <a:prstGeom prst="line">
              <a:avLst/>
            </a:prstGeom>
            <a:noFill/>
            <a:ln w="38100" cap="flat" cmpd="sng" algn="ctr">
              <a:solidFill>
                <a:srgbClr val="FF4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3806C9D5-E4DE-838D-3A63-A6027EA2156B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855723" y="1671375"/>
              <a:ext cx="0" cy="3703754"/>
            </a:xfrm>
            <a:prstGeom prst="line">
              <a:avLst/>
            </a:prstGeom>
            <a:noFill/>
            <a:ln w="38100" cap="flat" cmpd="sng" algn="ctr">
              <a:solidFill>
                <a:srgbClr val="FF4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4DE6089F-739C-9A64-1F23-34BF27AE567D}"/>
                </a:ext>
              </a:extLst>
            </p:cNvPr>
            <p:cNvSpPr txBox="1"/>
            <p:nvPr/>
          </p:nvSpPr>
          <p:spPr>
            <a:xfrm rot="16200000">
              <a:off x="2685030" y="3292420"/>
              <a:ext cx="1999265" cy="461665"/>
            </a:xfrm>
            <a:prstGeom prst="rect">
              <a:avLst/>
            </a:prstGeom>
            <a:solidFill>
              <a:srgbClr val="FFFFCC">
                <a:alpha val="65637"/>
              </a:srgbClr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FF0000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6 layers of Si </a:t>
              </a:r>
              <a:r>
                <a:rPr lang="en-US" dirty="0" err="1">
                  <a:solidFill>
                    <a:srgbClr val="FF0000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trk</a:t>
              </a:r>
              <a:endParaRPr lang="en-US" dirty="0">
                <a:solidFill>
                  <a:srgbClr val="FF0000"/>
                </a:solidFill>
                <a:latin typeface="Arial Narrow" panose="020B0604020202020204" pitchFamily="34" charset="0"/>
                <a:cs typeface="Arial Narrow" panose="020B0604020202020204" pitchFamily="34" charset="0"/>
              </a:endParaRPr>
            </a:p>
          </p:txBody>
        </p: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E4EA8EA3-59C0-79BF-41A7-93926954B38D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4023363" y="1615552"/>
              <a:ext cx="0" cy="3815401"/>
            </a:xfrm>
            <a:prstGeom prst="line">
              <a:avLst/>
            </a:prstGeom>
            <a:noFill/>
            <a:ln w="38100" cap="flat" cmpd="sng" algn="ctr">
              <a:solidFill>
                <a:srgbClr val="FF4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FA2C85BC-EBC4-C8D2-393F-7C060AFF4280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4191003" y="1615552"/>
              <a:ext cx="0" cy="3815401"/>
            </a:xfrm>
            <a:prstGeom prst="line">
              <a:avLst/>
            </a:prstGeom>
            <a:noFill/>
            <a:ln w="38100" cap="flat" cmpd="sng" algn="ctr">
              <a:solidFill>
                <a:srgbClr val="FF4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3FB96B13-7C85-CD73-40C8-A290BA1E8D42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520443" y="1831612"/>
              <a:ext cx="0" cy="3383280"/>
            </a:xfrm>
            <a:prstGeom prst="line">
              <a:avLst/>
            </a:prstGeom>
            <a:noFill/>
            <a:ln w="38100" cap="flat" cmpd="sng" algn="ctr">
              <a:solidFill>
                <a:srgbClr val="FF4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93036FD7-FD18-683C-BF01-47A6C840DCC5}"/>
              </a:ext>
            </a:extLst>
          </p:cNvPr>
          <p:cNvGrpSpPr/>
          <p:nvPr/>
        </p:nvGrpSpPr>
        <p:grpSpPr>
          <a:xfrm>
            <a:off x="638175" y="1169734"/>
            <a:ext cx="8496300" cy="4747131"/>
            <a:chOff x="685800" y="3287619"/>
            <a:chExt cx="8496300" cy="3107589"/>
          </a:xfrm>
        </p:grpSpPr>
        <p:pic>
          <p:nvPicPr>
            <p:cNvPr id="8" name="그림 5">
              <a:extLst>
                <a:ext uri="{FF2B5EF4-FFF2-40B4-BE49-F238E27FC236}">
                  <a16:creationId xmlns:a16="http://schemas.microsoft.com/office/drawing/2014/main" id="{F3CFCEF9-6333-BF9C-7309-3F7ADC02CBC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5800" y="3310196"/>
              <a:ext cx="7772400" cy="2862004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9F5C0FD-C80F-3ED9-6328-2146E8B72499}"/>
                </a:ext>
              </a:extLst>
            </p:cNvPr>
            <p:cNvSpPr txBox="1"/>
            <p:nvPr/>
          </p:nvSpPr>
          <p:spPr>
            <a:xfrm>
              <a:off x="1925994" y="5821371"/>
              <a:ext cx="188064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D=1m, L=1m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8937E19-AA42-2FC0-7276-D2DA137F55FA}"/>
                </a:ext>
              </a:extLst>
            </p:cNvPr>
            <p:cNvSpPr txBox="1"/>
            <p:nvPr/>
          </p:nvSpPr>
          <p:spPr>
            <a:xfrm>
              <a:off x="5122080" y="5933543"/>
              <a:ext cx="218842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D=10m, L=10m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BE4F15A-0F9C-9E45-7043-D68C03CD6AB5}"/>
                </a:ext>
              </a:extLst>
            </p:cNvPr>
            <p:cNvSpPr txBox="1"/>
            <p:nvPr/>
          </p:nvSpPr>
          <p:spPr>
            <a:xfrm>
              <a:off x="7848600" y="4363883"/>
              <a:ext cx="133350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D=10m, L = full containment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AE94F68-6E45-EDB2-AAEF-386FDD3E004C}"/>
                </a:ext>
              </a:extLst>
            </p:cNvPr>
            <p:cNvSpPr txBox="1"/>
            <p:nvPr/>
          </p:nvSpPr>
          <p:spPr>
            <a:xfrm>
              <a:off x="1889049" y="3287619"/>
              <a:ext cx="234000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NOT TO SCALE</a:t>
              </a:r>
            </a:p>
          </p:txBody>
        </p:sp>
      </p:grpSp>
      <p:sp>
        <p:nvSpPr>
          <p:cNvPr id="18" name="Footer Placeholder 17">
            <a:extLst>
              <a:ext uri="{FF2B5EF4-FFF2-40B4-BE49-F238E27FC236}">
                <a16:creationId xmlns:a16="http://schemas.microsoft.com/office/drawing/2014/main" id="{2AE9674E-52A6-3251-E50C-24317ACFC9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DAMSA-Net</a:t>
            </a:r>
            <a:endParaRPr lang="en-US" dirty="0"/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B1ECB831-8061-6FF9-BC58-06ADD2F58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EF3D8A4-74EF-534D-976E-1FB9C4B72804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624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1" y="0"/>
            <a:ext cx="8839200" cy="609600"/>
          </a:xfrm>
        </p:spPr>
        <p:txBody>
          <a:bodyPr/>
          <a:lstStyle/>
          <a:p>
            <a:pPr lvl="0" latinLnBrk="1"/>
            <a:r>
              <a:rPr lang="en-US" b="1" dirty="0"/>
              <a:t>Physics Driven DAMSA Detector</a:t>
            </a:r>
          </a:p>
        </p:txBody>
      </p:sp>
      <p:sp>
        <p:nvSpPr>
          <p:cNvPr id="148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" y="533400"/>
            <a:ext cx="9067800" cy="58674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dirty="0">
                <a:sym typeface="Wingdings" pitchFamily="2" charset="2"/>
              </a:rPr>
              <a:t>Discover dark sector particles beyond 2</a:t>
            </a:r>
            <a:r>
              <a:rPr lang="en-US" dirty="0">
                <a:latin typeface="Symbol" pitchFamily="2" charset="2"/>
                <a:sym typeface="Wingdings" pitchFamily="2" charset="2"/>
              </a:rPr>
              <a:t>g</a:t>
            </a:r>
            <a:r>
              <a:rPr lang="en-US" dirty="0">
                <a:sym typeface="Wingdings" pitchFamily="2" charset="2"/>
              </a:rPr>
              <a:t> ALP, such as</a:t>
            </a:r>
          </a:p>
          <a:p>
            <a:pPr lvl="1">
              <a:lnSpc>
                <a:spcPct val="90000"/>
              </a:lnSpc>
            </a:pPr>
            <a:r>
              <a:rPr lang="en-US" dirty="0">
                <a:sym typeface="Wingdings" pitchFamily="2" charset="2"/>
              </a:rPr>
              <a:t>Dark photon / ALP to </a:t>
            </a:r>
            <a:r>
              <a:rPr lang="en-US" dirty="0" err="1">
                <a:sym typeface="Wingdings" pitchFamily="2" charset="2"/>
              </a:rPr>
              <a:t>e</a:t>
            </a:r>
            <a:r>
              <a:rPr lang="en-US" baseline="30000" dirty="0" err="1">
                <a:sym typeface="Wingdings" pitchFamily="2" charset="2"/>
              </a:rPr>
              <a:t>+</a:t>
            </a:r>
            <a:r>
              <a:rPr lang="en-US" dirty="0" err="1">
                <a:sym typeface="Wingdings" pitchFamily="2" charset="2"/>
              </a:rPr>
              <a:t>e</a:t>
            </a:r>
            <a:r>
              <a:rPr lang="en-US" baseline="30000" dirty="0">
                <a:sym typeface="Wingdings" pitchFamily="2" charset="2"/>
              </a:rPr>
              <a:t>-</a:t>
            </a:r>
            <a:r>
              <a:rPr lang="en-US" dirty="0">
                <a:sym typeface="Wingdings" pitchFamily="2" charset="2"/>
              </a:rPr>
              <a:t>, </a:t>
            </a:r>
            <a:r>
              <a:rPr lang="en-US" dirty="0" err="1">
                <a:latin typeface="Symbol" pitchFamily="2" charset="2"/>
                <a:sym typeface="Wingdings" pitchFamily="2" charset="2"/>
              </a:rPr>
              <a:t>m</a:t>
            </a:r>
            <a:r>
              <a:rPr lang="en-US" baseline="30000" dirty="0" err="1">
                <a:sym typeface="Wingdings" pitchFamily="2" charset="2"/>
              </a:rPr>
              <a:t>+</a:t>
            </a:r>
            <a:r>
              <a:rPr lang="en-US" dirty="0" err="1">
                <a:latin typeface="Symbol" pitchFamily="2" charset="2"/>
                <a:sym typeface="Wingdings" pitchFamily="2" charset="2"/>
              </a:rPr>
              <a:t>m</a:t>
            </a:r>
            <a:r>
              <a:rPr lang="en-US" baseline="30000" dirty="0">
                <a:sym typeface="Wingdings" pitchFamily="2" charset="2"/>
              </a:rPr>
              <a:t>-</a:t>
            </a:r>
            <a:r>
              <a:rPr lang="en-US" dirty="0">
                <a:sym typeface="Wingdings" pitchFamily="2" charset="2"/>
              </a:rPr>
              <a:t>, </a:t>
            </a:r>
            <a:r>
              <a:rPr lang="en-US" dirty="0" err="1">
                <a:latin typeface="Symbol" pitchFamily="2" charset="2"/>
                <a:sym typeface="Wingdings" pitchFamily="2" charset="2"/>
              </a:rPr>
              <a:t>t</a:t>
            </a:r>
            <a:r>
              <a:rPr lang="en-US" baseline="30000" dirty="0" err="1">
                <a:sym typeface="Wingdings" pitchFamily="2" charset="2"/>
              </a:rPr>
              <a:t>+</a:t>
            </a:r>
            <a:r>
              <a:rPr lang="en-US" dirty="0" err="1">
                <a:latin typeface="Symbol" pitchFamily="2" charset="2"/>
                <a:sym typeface="Wingdings" pitchFamily="2" charset="2"/>
              </a:rPr>
              <a:t>t</a:t>
            </a:r>
            <a:r>
              <a:rPr lang="en-US" baseline="30000" dirty="0">
                <a:sym typeface="Wingdings" pitchFamily="2" charset="2"/>
              </a:rPr>
              <a:t>-</a:t>
            </a:r>
            <a:r>
              <a:rPr lang="en-US" dirty="0">
                <a:sym typeface="Wingdings" pitchFamily="2" charset="2"/>
              </a:rPr>
              <a:t>?</a:t>
            </a:r>
          </a:p>
          <a:p>
            <a:pPr lvl="1">
              <a:lnSpc>
                <a:spcPct val="90000"/>
              </a:lnSpc>
            </a:pPr>
            <a:r>
              <a:rPr lang="en-US" dirty="0">
                <a:sym typeface="Wingdings" pitchFamily="2" charset="2"/>
              </a:rPr>
              <a:t>HNL, Low mass dark matter, </a:t>
            </a:r>
            <a:r>
              <a:rPr lang="en-US" dirty="0" err="1">
                <a:sym typeface="Wingdings" pitchFamily="2" charset="2"/>
              </a:rPr>
              <a:t>etc</a:t>
            </a:r>
            <a:endParaRPr lang="en-US" dirty="0">
              <a:sym typeface="Wingdings" pitchFamily="2" charset="2"/>
            </a:endParaRPr>
          </a:p>
          <a:p>
            <a:pPr>
              <a:lnSpc>
                <a:spcPct val="90000"/>
              </a:lnSpc>
            </a:pPr>
            <a:r>
              <a:rPr lang="en-US" dirty="0">
                <a:sym typeface="Wingdings" pitchFamily="2" charset="2"/>
              </a:rPr>
              <a:t>Based on the signal and neutron background mitigation studies, using GEANT4  Detector requirements</a:t>
            </a:r>
          </a:p>
          <a:p>
            <a:pPr lvl="1">
              <a:lnSpc>
                <a:spcPct val="90000"/>
              </a:lnSpc>
            </a:pPr>
            <a:r>
              <a:rPr lang="en-US" dirty="0">
                <a:sym typeface="Wingdings" pitchFamily="2" charset="2"/>
              </a:rPr>
              <a:t>Fine granularity for a </a:t>
            </a:r>
            <a:r>
              <a:rPr lang="en-US" b="1" u="sng" dirty="0">
                <a:solidFill>
                  <a:srgbClr val="FF0000"/>
                </a:solidFill>
                <a:sym typeface="Wingdings" pitchFamily="2" charset="2"/>
              </a:rPr>
              <a:t>superb shower position and angular resolutions </a:t>
            </a:r>
            <a:r>
              <a:rPr lang="en-US" dirty="0">
                <a:sym typeface="Wingdings" pitchFamily="2" charset="2"/>
              </a:rPr>
              <a:t>for 2 EM particle vertex pointing &amp; DCA precision better than 1cm in the vacuum decay volume</a:t>
            </a:r>
          </a:p>
          <a:p>
            <a:pPr lvl="1">
              <a:lnSpc>
                <a:spcPct val="90000"/>
              </a:lnSpc>
            </a:pPr>
            <a:r>
              <a:rPr lang="en-US" b="1" u="sng" dirty="0">
                <a:solidFill>
                  <a:srgbClr val="FF0000"/>
                </a:solidFill>
                <a:sym typeface="Wingdings" pitchFamily="2" charset="2"/>
              </a:rPr>
              <a:t>Fast timing </a:t>
            </a:r>
            <a:r>
              <a:rPr lang="en-US" dirty="0">
                <a:sym typeface="Wingdings" pitchFamily="2" charset="2"/>
              </a:rPr>
              <a:t>capability at sub-ns level (~100ps) for two EM particle arrival time differences</a:t>
            </a:r>
          </a:p>
          <a:p>
            <a:pPr lvl="1">
              <a:lnSpc>
                <a:spcPct val="90000"/>
              </a:lnSpc>
            </a:pPr>
            <a:r>
              <a:rPr lang="en-US" dirty="0">
                <a:sym typeface="Wingdings" pitchFamily="2" charset="2"/>
              </a:rPr>
              <a:t>Capability of measuring up to 500 MeV photons with as </a:t>
            </a:r>
            <a:r>
              <a:rPr lang="en-US" b="1" u="sng" dirty="0">
                <a:solidFill>
                  <a:srgbClr val="FF0000"/>
                </a:solidFill>
                <a:sym typeface="Wingdings" pitchFamily="2" charset="2"/>
              </a:rPr>
              <a:t>fine a mass resolution</a:t>
            </a:r>
            <a:r>
              <a:rPr lang="en-US" dirty="0">
                <a:sym typeface="Wingdings" pitchFamily="2" charset="2"/>
              </a:rPr>
              <a:t> as accomplishable</a:t>
            </a:r>
          </a:p>
          <a:p>
            <a:pPr lvl="1">
              <a:lnSpc>
                <a:spcPct val="90000"/>
              </a:lnSpc>
            </a:pPr>
            <a:r>
              <a:rPr lang="en-US" dirty="0">
                <a:sym typeface="Wingdings" pitchFamily="2" charset="2"/>
              </a:rPr>
              <a:t>Capability to </a:t>
            </a:r>
            <a:r>
              <a:rPr lang="en-US" b="1" u="sng" dirty="0">
                <a:solidFill>
                  <a:srgbClr val="FF0000"/>
                </a:solidFill>
                <a:sym typeface="Wingdings" pitchFamily="2" charset="2"/>
              </a:rPr>
              <a:t>distinguish charged particles </a:t>
            </a:r>
            <a:r>
              <a:rPr lang="en-US" dirty="0">
                <a:sym typeface="Wingdings" pitchFamily="2" charset="2"/>
              </a:rPr>
              <a:t>from neutrals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99DA6D7-E50F-85AA-EFC8-653099A55A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3/10/26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ABBFAC3-3DF4-9394-3753-42304B883F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DAMSA-Net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31D157-9F5F-630E-0BA2-EDC0BFBD09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EF3D8A4-74EF-534D-976E-1FB9C4B72804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218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8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9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48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25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48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8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484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484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25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484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5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4848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8483" grpId="0" uiExpand="1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phys1443-spring02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6600"/>
      </a:hlink>
      <a:folHlink>
        <a:srgbClr val="B2B2B2"/>
      </a:folHlink>
    </a:clrScheme>
    <a:fontScheme name="phys1443-spring02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phys1443-spring02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hys1443-spring02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hys1443-spring02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hys1443-spring02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hys1443-spring02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hys1443-spring02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hys1443-spring02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D:\UTA\Classes\1443 Spring 2002\phys1443-spring02.pot</Template>
  <TotalTime>176885</TotalTime>
  <Words>2969</Words>
  <Application>Microsoft Macintosh PowerPoint</Application>
  <PresentationFormat>On-screen Show (4:3)</PresentationFormat>
  <Paragraphs>542</Paragraphs>
  <Slides>37</Slides>
  <Notes>25</Notes>
  <HiddenSlides>0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9" baseType="lpstr">
      <vt:lpstr>ＭＳ Ｐゴシック</vt:lpstr>
      <vt:lpstr>Arial</vt:lpstr>
      <vt:lpstr>Arial Narrow</vt:lpstr>
      <vt:lpstr>Calibri</vt:lpstr>
      <vt:lpstr>Cambria</vt:lpstr>
      <vt:lpstr>Monotype Corsiva</vt:lpstr>
      <vt:lpstr>Open Sans</vt:lpstr>
      <vt:lpstr>Symbol</vt:lpstr>
      <vt:lpstr>Times New Roman</vt:lpstr>
      <vt:lpstr>Wingdings</vt:lpstr>
      <vt:lpstr>phys1443-spring02</vt:lpstr>
      <vt:lpstr>think-cell 슬라이드</vt:lpstr>
      <vt:lpstr>PowerPoint Presentation</vt:lpstr>
      <vt:lpstr>Physics Motivation For DSP</vt:lpstr>
      <vt:lpstr>What is DAMSA?</vt:lpstr>
      <vt:lpstr> Unique Opportunity on Dark Sector</vt:lpstr>
      <vt:lpstr>DAMSA Physics Strategy</vt:lpstr>
      <vt:lpstr>DAMSA Exp. Strategy </vt:lpstr>
      <vt:lpstr>The three key elements</vt:lpstr>
      <vt:lpstr>Detector Design Concept</vt:lpstr>
      <vt:lpstr>Physics Driven DAMSA Detector</vt:lpstr>
      <vt:lpstr>More Realistic DAMSA &amp; the ceiling</vt:lpstr>
      <vt:lpstr>Impact of Exp. Param. to the Ceiling</vt:lpstr>
      <vt:lpstr>DAMSA Pathfinder Strategy</vt:lpstr>
      <vt:lpstr>Beam Related Background Mitigation</vt:lpstr>
      <vt:lpstr>Critical Info on Little DAMSA –n bck</vt:lpstr>
      <vt:lpstr>Beam Related Background Mitigation</vt:lpstr>
      <vt:lpstr>DAMSA Detector – The g pair traceback</vt:lpstr>
      <vt:lpstr>DAMSA Detector Study Eg Cut</vt:lpstr>
      <vt:lpstr>Neutron Background Reduction Summary </vt:lpstr>
      <vt:lpstr>DAMSA Detector Requirements</vt:lpstr>
      <vt:lpstr>The DAMSA Pathfinder Experiment</vt:lpstr>
      <vt:lpstr>DAMSA in ESA?</vt:lpstr>
      <vt:lpstr>DAMSA – The Tracker </vt:lpstr>
      <vt:lpstr>DAMSA – The ECAL</vt:lpstr>
      <vt:lpstr>Progress On ECAL Crystal Bars</vt:lpstr>
      <vt:lpstr>DAMSA – A Phased Approach</vt:lpstr>
      <vt:lpstr>DAMSA Path-Finder Expectation</vt:lpstr>
      <vt:lpstr>Phase 1 Detector &amp; ECAL Geom.</vt:lpstr>
      <vt:lpstr>DAMSA Sensitivity @SLAC 8GeV e </vt:lpstr>
      <vt:lpstr>DAMSA – Phased Approach</vt:lpstr>
      <vt:lpstr>DAMSA@CERN BDF (2504.02923)</vt:lpstr>
      <vt:lpstr>Timelines for Some Beam Facilities</vt:lpstr>
      <vt:lpstr>PowerPoint Presentation</vt:lpstr>
      <vt:lpstr>Where is the DAMSA experiment?</vt:lpstr>
      <vt:lpstr>Conclusions</vt:lpstr>
      <vt:lpstr>Extras</vt:lpstr>
      <vt:lpstr>Estimated Exp. Costs &amp; Responsible</vt:lpstr>
      <vt:lpstr>Yearly cost w/ human resources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PHYS 1443 – Section 501 Lecture #1</dc:title>
  <dc:creator>Jae Yu</dc:creator>
  <cp:lastModifiedBy>Yu, Jaehoon</cp:lastModifiedBy>
  <cp:revision>3162</cp:revision>
  <cp:lastPrinted>2024-08-07T17:22:55Z</cp:lastPrinted>
  <dcterms:created xsi:type="dcterms:W3CDTF">2012-01-19T04:21:20Z</dcterms:created>
  <dcterms:modified xsi:type="dcterms:W3CDTF">2026-03-10T19:15:22Z</dcterms:modified>
</cp:coreProperties>
</file>