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</p:sldMasterIdLst>
  <p:notesMasterIdLst>
    <p:notesMasterId r:id="rId24"/>
  </p:notesMasterIdLst>
  <p:sldIdLst>
    <p:sldId id="256" r:id="rId2"/>
    <p:sldId id="543" r:id="rId3"/>
    <p:sldId id="595" r:id="rId4"/>
    <p:sldId id="593" r:id="rId5"/>
    <p:sldId id="552" r:id="rId6"/>
    <p:sldId id="258" r:id="rId7"/>
    <p:sldId id="587" r:id="rId8"/>
    <p:sldId id="588" r:id="rId9"/>
    <p:sldId id="589" r:id="rId10"/>
    <p:sldId id="590" r:id="rId11"/>
    <p:sldId id="577" r:id="rId12"/>
    <p:sldId id="591" r:id="rId13"/>
    <p:sldId id="618" r:id="rId14"/>
    <p:sldId id="620" r:id="rId15"/>
    <p:sldId id="592" r:id="rId16"/>
    <p:sldId id="553" r:id="rId17"/>
    <p:sldId id="609" r:id="rId18"/>
    <p:sldId id="583" r:id="rId19"/>
    <p:sldId id="584" r:id="rId20"/>
    <p:sldId id="622" r:id="rId21"/>
    <p:sldId id="623" r:id="rId22"/>
    <p:sldId id="555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346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orient="horz" pos="1026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pos="695" userDrawn="1">
          <p15:clr>
            <a:srgbClr val="A4A3A4"/>
          </p15:clr>
        </p15:guide>
        <p15:guide id="7" pos="69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703"/>
    <a:srgbClr val="132577"/>
    <a:srgbClr val="F4F4F4"/>
    <a:srgbClr val="D1D2D4"/>
    <a:srgbClr val="B7B9BA"/>
    <a:srgbClr val="AF007C"/>
    <a:srgbClr val="0098D4"/>
    <a:srgbClr val="51A026"/>
    <a:srgbClr val="FFDD00"/>
    <a:srgbClr val="F4A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3" autoAdjust="0"/>
    <p:restoredTop sz="94660"/>
  </p:normalViewPr>
  <p:slideViewPr>
    <p:cSldViewPr showGuides="1">
      <p:cViewPr varScale="1">
        <p:scale>
          <a:sx n="116" d="100"/>
          <a:sy n="116" d="100"/>
        </p:scale>
        <p:origin x="216" y="416"/>
      </p:cViewPr>
      <p:guideLst>
        <p:guide orient="horz" pos="2160"/>
        <p:guide orient="horz" pos="346"/>
        <p:guide orient="horz" pos="3974"/>
        <p:guide orient="horz" pos="1026"/>
        <p:guide pos="3840"/>
        <p:guide pos="695"/>
        <p:guide pos="698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0E798-53FF-4C51-A981-953463752515}" type="datetimeFigureOut">
              <a:rPr lang="fr-FR" smtClean="0"/>
              <a:pPr/>
              <a:t>30/04/2026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6CD8F-B7ED-4A05-9FB1-A01CC0EF02C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08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4" descr="logo_couv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55440" y="1484784"/>
            <a:ext cx="9061347" cy="3600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969600" y="126000"/>
            <a:ext cx="10982400" cy="496800"/>
          </a:xfr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4468800" y="1098000"/>
            <a:ext cx="7483200" cy="4563248"/>
          </a:xfr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00"/>
              </a:spcAft>
              <a:buFont typeface="Arial" pitchFamily="34" charset="0"/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spcAft>
                <a:spcPts val="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2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80000"/>
              <a:buNone/>
              <a:defRPr sz="175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969600" y="1098000"/>
            <a:ext cx="3432000" cy="4563248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COLD project update | 30th April 2026, C3 QCM monthly meeting | S.M.Liuzzo</a:t>
            </a:r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970251" y="764704"/>
            <a:ext cx="10982400" cy="5400000"/>
          </a:xfrm>
        </p:spPr>
        <p:txBody>
          <a:bodyPr/>
          <a:lstStyle>
            <a:lvl1pPr>
              <a:defRPr baseline="0"/>
            </a:lvl1pPr>
            <a:lvl2pPr>
              <a:defRPr>
                <a:solidFill>
                  <a:schemeClr val="tx1"/>
                </a:solidFill>
              </a:defRPr>
            </a:lvl2pPr>
            <a:lvl4pPr>
              <a:spcBef>
                <a:spcPts val="0"/>
              </a:spcBef>
              <a:spcAft>
                <a:spcPts val="300"/>
              </a:spcAft>
              <a:buSzPct val="80000"/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COLD project update | 30th April 2026, C3 QCM monthly meeting | S.M.Liuzzo</a:t>
            </a:r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COLD project update | 30th April 2026, C3 QCM monthly meeting | S.M.Liuzzo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9597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ESRF COLOUR PALETTE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COLD project update | 30th April 2026, C3 QCM monthly meeting | S.M.Liuzzo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2334965" y="1016733"/>
            <a:ext cx="7073403" cy="4780955"/>
            <a:chOff x="977503" y="761588"/>
            <a:chExt cx="6421177" cy="4780955"/>
          </a:xfrm>
        </p:grpSpPr>
        <p:sp>
          <p:nvSpPr>
            <p:cNvPr id="6" name="Oval 5"/>
            <p:cNvSpPr/>
            <p:nvPr/>
          </p:nvSpPr>
          <p:spPr>
            <a:xfrm>
              <a:off x="2803893" y="1812730"/>
              <a:ext cx="2628292" cy="26282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7" name="Oval 6"/>
            <p:cNvSpPr/>
            <p:nvPr/>
          </p:nvSpPr>
          <p:spPr>
            <a:xfrm>
              <a:off x="4175956" y="1016392"/>
              <a:ext cx="576404" cy="576404"/>
            </a:xfrm>
            <a:prstGeom prst="ellipse">
              <a:avLst/>
            </a:prstGeom>
            <a:solidFill>
              <a:srgbClr val="ED77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8" name="Oval 7"/>
            <p:cNvSpPr/>
            <p:nvPr/>
          </p:nvSpPr>
          <p:spPr>
            <a:xfrm>
              <a:off x="5003708" y="1393465"/>
              <a:ext cx="576404" cy="576404"/>
            </a:xfrm>
            <a:prstGeom prst="ellipse">
              <a:avLst/>
            </a:prstGeom>
            <a:solidFill>
              <a:srgbClr val="F4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9" name="Oval 8"/>
            <p:cNvSpPr/>
            <p:nvPr/>
          </p:nvSpPr>
          <p:spPr>
            <a:xfrm>
              <a:off x="5507764" y="1980062"/>
              <a:ext cx="576404" cy="576404"/>
            </a:xfrm>
            <a:prstGeom prst="ellipse">
              <a:avLst/>
            </a:prstGeom>
            <a:solidFill>
              <a:srgbClr val="FF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0" name="Oval 9"/>
            <p:cNvSpPr/>
            <p:nvPr/>
          </p:nvSpPr>
          <p:spPr>
            <a:xfrm>
              <a:off x="5688124" y="2740535"/>
              <a:ext cx="576404" cy="576404"/>
            </a:xfrm>
            <a:prstGeom prst="ellipse">
              <a:avLst/>
            </a:prstGeom>
            <a:solidFill>
              <a:srgbClr val="51A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1" name="Oval 10"/>
            <p:cNvSpPr/>
            <p:nvPr/>
          </p:nvSpPr>
          <p:spPr>
            <a:xfrm>
              <a:off x="5580282" y="3501008"/>
              <a:ext cx="576404" cy="576404"/>
            </a:xfrm>
            <a:prstGeom prst="ellipse">
              <a:avLst/>
            </a:prstGeom>
            <a:solidFill>
              <a:srgbClr val="0098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2" name="Oval 11"/>
            <p:cNvSpPr/>
            <p:nvPr/>
          </p:nvSpPr>
          <p:spPr>
            <a:xfrm>
              <a:off x="5148064" y="4169035"/>
              <a:ext cx="576404" cy="576404"/>
            </a:xfrm>
            <a:prstGeom prst="ellipse">
              <a:avLst/>
            </a:prstGeom>
            <a:solidFill>
              <a:srgbClr val="AF00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3" name="Oval 12"/>
            <p:cNvSpPr/>
            <p:nvPr/>
          </p:nvSpPr>
          <p:spPr>
            <a:xfrm>
              <a:off x="2367594" y="1709154"/>
              <a:ext cx="576404" cy="576404"/>
            </a:xfrm>
            <a:prstGeom prst="ellipse">
              <a:avLst/>
            </a:prstGeom>
            <a:solidFill>
              <a:srgbClr val="132577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4" name="Oval 13"/>
            <p:cNvSpPr/>
            <p:nvPr/>
          </p:nvSpPr>
          <p:spPr>
            <a:xfrm>
              <a:off x="2079392" y="2433493"/>
              <a:ext cx="576404" cy="576404"/>
            </a:xfrm>
            <a:prstGeom prst="ellipse">
              <a:avLst/>
            </a:prstGeom>
            <a:solidFill>
              <a:srgbClr val="132577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5" name="Oval 14"/>
            <p:cNvSpPr/>
            <p:nvPr/>
          </p:nvSpPr>
          <p:spPr>
            <a:xfrm>
              <a:off x="3491370" y="4689140"/>
              <a:ext cx="576404" cy="576404"/>
            </a:xfrm>
            <a:prstGeom prst="ellipse">
              <a:avLst/>
            </a:prstGeom>
            <a:solidFill>
              <a:srgbClr val="B7B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6" name="Oval 15"/>
            <p:cNvSpPr/>
            <p:nvPr/>
          </p:nvSpPr>
          <p:spPr>
            <a:xfrm>
              <a:off x="2706262" y="4329100"/>
              <a:ext cx="576404" cy="576404"/>
            </a:xfrm>
            <a:prstGeom prst="ellipse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7" name="Oval 16"/>
            <p:cNvSpPr/>
            <p:nvPr/>
          </p:nvSpPr>
          <p:spPr>
            <a:xfrm>
              <a:off x="2113415" y="3746995"/>
              <a:ext cx="576404" cy="576404"/>
            </a:xfrm>
            <a:prstGeom prst="ellipse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45461" y="3053707"/>
              <a:ext cx="12609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chemeClr val="bg1"/>
                  </a:solidFill>
                </a:rPr>
                <a:t>R019G037B119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39537" y="761588"/>
              <a:ext cx="12609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R237G119B003</a:t>
              </a:r>
              <a:endParaRPr lang="en-GB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73712" y="1162931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R244G163B000</a:t>
              </a:r>
              <a:endParaRPr lang="en-GB" sz="12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795966" y="1756869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R255G221B000</a:t>
              </a:r>
              <a:endParaRPr lang="en-GB" sz="12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84168" y="2570541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R081G160B038</a:t>
              </a:r>
              <a:endParaRPr lang="en-GB" sz="12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84168" y="3409385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R000G152B212</a:t>
              </a:r>
              <a:endParaRPr lang="en-GB" sz="12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677172" y="4159448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R175G000B124</a:t>
              </a:r>
              <a:endParaRPr lang="en-GB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12568" y="1497250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ESRF </a:t>
              </a:r>
              <a:r>
                <a:rPr lang="fr-FR" sz="1200" dirty="0" err="1"/>
                <a:t>blue</a:t>
              </a:r>
              <a:r>
                <a:rPr lang="fr-FR" sz="1200" dirty="0"/>
                <a:t> 75%</a:t>
              </a:r>
              <a:endParaRPr lang="en-GB" sz="12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77503" y="2279467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ESRF </a:t>
              </a:r>
              <a:r>
                <a:rPr lang="fr-FR" sz="1200" dirty="0" err="1"/>
                <a:t>blue</a:t>
              </a:r>
              <a:r>
                <a:rPr lang="fr-FR" sz="1200" dirty="0"/>
                <a:t> 50%</a:t>
              </a:r>
              <a:endParaRPr lang="en-GB" sz="12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78263" y="5265544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R183G185B186</a:t>
              </a:r>
              <a:endParaRPr lang="en-GB" sz="12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68154" y="4899336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R209G210B212</a:t>
              </a:r>
              <a:endParaRPr lang="en-GB" sz="12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38010" y="4311927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R244G244B244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7485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logo_text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552000" y="6210000"/>
            <a:ext cx="2634592" cy="64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969600" y="126000"/>
            <a:ext cx="109824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fr-FR" dirty="0"/>
              <a:t>CLICK TO MODIFY THE STYLE OF THE TITLE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969600" y="764704"/>
            <a:ext cx="10982400" cy="54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dirty="0"/>
              <a:t>Click to </a:t>
            </a:r>
            <a:r>
              <a:rPr lang="fr-FR" dirty="0" err="1"/>
              <a:t>modify</a:t>
            </a:r>
            <a:r>
              <a:rPr lang="fr-FR" dirty="0"/>
              <a:t> </a:t>
            </a:r>
            <a:r>
              <a:rPr lang="fr-FR" dirty="0" err="1"/>
              <a:t>attributes</a:t>
            </a:r>
            <a:endParaRPr lang="fr-FR" dirty="0"/>
          </a:p>
          <a:p>
            <a:pPr lvl="1"/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959429" y="6483350"/>
            <a:ext cx="816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b="1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COLD project update | 30th April 2026, C3 QCM monthly meeting | S.M.Liuzzo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239350" y="6483438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240000" y="126000"/>
            <a:ext cx="6624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0" name="Image 8" descr="logo_texte.jp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9552000" y="6210000"/>
            <a:ext cx="2634592" cy="64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240000" y="126000"/>
            <a:ext cx="6624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1" r:id="rId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1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000"/>
        </a:spcAft>
        <a:buFont typeface="Arial" pitchFamily="34" charset="0"/>
        <a:buNone/>
        <a:defRPr sz="1800" b="1" kern="1200" baseline="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0"/>
        </a:spcBef>
        <a:spcAft>
          <a:spcPts val="1500"/>
        </a:spcAft>
        <a:buFont typeface="Arial" pitchFamily="34" charset="0"/>
        <a:buNone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Clr>
          <a:schemeClr val="accent6"/>
        </a:buClr>
        <a:buFont typeface="Wingdings" pitchFamily="2" charset="2"/>
        <a:buChar char="l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6"/>
        </a:buClr>
        <a:buFont typeface="ITCOfficinaSans LT Book" pitchFamily="2" charset="0"/>
        <a:buChar char="&gt;"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884" userDrawn="1">
          <p15:clr>
            <a:srgbClr val="F26B43"/>
          </p15:clr>
        </p15:guide>
        <p15:guide id="2" pos="151" userDrawn="1">
          <p15:clr>
            <a:srgbClr val="F26B43"/>
          </p15:clr>
        </p15:guide>
        <p15:guide id="3" orient="horz" pos="482" userDrawn="1">
          <p15:clr>
            <a:srgbClr val="F26B43"/>
          </p15:clr>
        </p15:guide>
        <p15:guide id="4" pos="604" userDrawn="1">
          <p15:clr>
            <a:srgbClr val="F26B43"/>
          </p15:clr>
        </p15:guide>
        <p15:guide id="5" pos="75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1531B1-A1DA-0D46-B6FB-576AB9709FCC}"/>
              </a:ext>
            </a:extLst>
          </p:cNvPr>
          <p:cNvSpPr txBox="1"/>
          <p:nvPr/>
        </p:nvSpPr>
        <p:spPr>
          <a:xfrm>
            <a:off x="4151784" y="4149080"/>
            <a:ext cx="3134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ED7703"/>
                </a:solidFill>
              </a:rPr>
              <a:t>COLD update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E16A7D-FC41-7F4C-B47A-0DB6D540639F}"/>
              </a:ext>
            </a:extLst>
          </p:cNvPr>
          <p:cNvSpPr txBox="1"/>
          <p:nvPr/>
        </p:nvSpPr>
        <p:spPr>
          <a:xfrm>
            <a:off x="4857071" y="6124654"/>
            <a:ext cx="172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30th April 2026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66AF63-63C7-7747-A4DA-68C832CA4242}"/>
              </a:ext>
            </a:extLst>
          </p:cNvPr>
          <p:cNvSpPr/>
          <p:nvPr/>
        </p:nvSpPr>
        <p:spPr>
          <a:xfrm>
            <a:off x="2262494" y="5229200"/>
            <a:ext cx="691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GB" i="1" kern="0" dirty="0" err="1">
                <a:solidFill>
                  <a:srgbClr val="132577"/>
                </a:solidFill>
              </a:rPr>
              <a:t>S.Liuzzo</a:t>
            </a:r>
            <a:r>
              <a:rPr lang="en-GB" i="1" kern="0" dirty="0">
                <a:solidFill>
                  <a:srgbClr val="132577"/>
                </a:solidFill>
              </a:rPr>
              <a:t>, on behalf of the EBS COLD project team and the international collaboration: SLAC, INFN, CERN, PSI, CORNELL</a:t>
            </a:r>
          </a:p>
        </p:txBody>
      </p:sp>
    </p:spTree>
    <p:extLst>
      <p:ext uri="{BB962C8B-B14F-4D97-AF65-F5344CB8AC3E}">
        <p14:creationId xmlns:p14="http://schemas.microsoft.com/office/powerpoint/2010/main" val="456492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8062B-7B6C-F34A-8756-454C0EF23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WP-08 Alignment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C76782-4EDB-EF4B-B882-BA13CCDA2C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COLD project update | 30th April 2026, C3 QCM monthly meeting | S.M.Liuzzo</a:t>
            </a:r>
            <a:endParaRPr lang="fr-FR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01584A-A8FC-D945-8DEC-8CE2D56C86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3" b="28774"/>
          <a:stretch/>
        </p:blipFill>
        <p:spPr>
          <a:xfrm>
            <a:off x="1199456" y="785577"/>
            <a:ext cx="9274610" cy="54006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3E67E-9271-AC48-AAF0-840F95B37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3472" y="931108"/>
            <a:ext cx="9001000" cy="69226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 Measurement of the earth embankment that covers the </a:t>
            </a:r>
            <a:r>
              <a:rPr lang="en-US" dirty="0" err="1"/>
              <a:t>linac</a:t>
            </a:r>
            <a:r>
              <a:rPr lang="en-US" dirty="0"/>
              <a:t> tunnel for SAFETY      approval request to ASNR.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0D59E7-4C80-644C-9B9A-8B148B0A3FD0}"/>
              </a:ext>
            </a:extLst>
          </p:cNvPr>
          <p:cNvSpPr txBox="1"/>
          <p:nvPr/>
        </p:nvSpPr>
        <p:spPr>
          <a:xfrm>
            <a:off x="7195129" y="2962393"/>
            <a:ext cx="73609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Linac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3518D3-4221-894F-879A-5AB8CAF8B891}"/>
              </a:ext>
            </a:extLst>
          </p:cNvPr>
          <p:cNvSpPr txBox="1"/>
          <p:nvPr/>
        </p:nvSpPr>
        <p:spPr>
          <a:xfrm>
            <a:off x="5858795" y="2768245"/>
            <a:ext cx="106952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Modulators</a:t>
            </a:r>
          </a:p>
          <a:p>
            <a:r>
              <a:rPr lang="en-US" sz="1400" dirty="0"/>
              <a:t> hall</a:t>
            </a: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3C678BA0-9A0F-9B4F-AD5C-F96E4CE1DC7F}"/>
              </a:ext>
            </a:extLst>
          </p:cNvPr>
          <p:cNvSpPr/>
          <p:nvPr/>
        </p:nvSpPr>
        <p:spPr>
          <a:xfrm>
            <a:off x="6681206" y="3265948"/>
            <a:ext cx="216024" cy="425516"/>
          </a:xfrm>
          <a:prstGeom prst="downArrow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3A868960-ACFC-1048-B0C9-1F9FDCCC70A3}"/>
              </a:ext>
            </a:extLst>
          </p:cNvPr>
          <p:cNvSpPr/>
          <p:nvPr/>
        </p:nvSpPr>
        <p:spPr>
          <a:xfrm>
            <a:off x="7178051" y="3350010"/>
            <a:ext cx="216024" cy="425516"/>
          </a:xfrm>
          <a:prstGeom prst="downArrow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59B5C26-B769-4746-AAA3-ADC4E4A7B93A}"/>
              </a:ext>
            </a:extLst>
          </p:cNvPr>
          <p:cNvCxnSpPr>
            <a:cxnSpLocks/>
          </p:cNvCxnSpPr>
          <p:nvPr/>
        </p:nvCxnSpPr>
        <p:spPr>
          <a:xfrm flipH="1">
            <a:off x="7066334" y="3774425"/>
            <a:ext cx="128795" cy="527326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Down Arrow 25">
            <a:extLst>
              <a:ext uri="{FF2B5EF4-FFF2-40B4-BE49-F238E27FC236}">
                <a16:creationId xmlns:a16="http://schemas.microsoft.com/office/drawing/2014/main" id="{E1CEB9DA-DC81-0544-9CAB-6F376EDAF34D}"/>
              </a:ext>
            </a:extLst>
          </p:cNvPr>
          <p:cNvSpPr/>
          <p:nvPr/>
        </p:nvSpPr>
        <p:spPr>
          <a:xfrm rot="2152834">
            <a:off x="8153211" y="3508810"/>
            <a:ext cx="216024" cy="425516"/>
          </a:xfrm>
          <a:prstGeom prst="downArrow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7C494E-8B13-2142-8F6A-236C6A88540A}"/>
              </a:ext>
            </a:extLst>
          </p:cNvPr>
          <p:cNvSpPr txBox="1"/>
          <p:nvPr/>
        </p:nvSpPr>
        <p:spPr>
          <a:xfrm>
            <a:off x="8218113" y="3109374"/>
            <a:ext cx="300595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err="1"/>
              <a:t>grass-covered</a:t>
            </a:r>
            <a:r>
              <a:rPr lang="fr-FR" dirty="0"/>
              <a:t> </a:t>
            </a:r>
            <a:r>
              <a:rPr lang="fr-FR" dirty="0" err="1"/>
              <a:t>earth</a:t>
            </a:r>
            <a:r>
              <a:rPr lang="fr-FR" dirty="0"/>
              <a:t> mound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46E5A9-1696-8E49-B76A-9B5D27F30DCE}"/>
              </a:ext>
            </a:extLst>
          </p:cNvPr>
          <p:cNvSpPr txBox="1"/>
          <p:nvPr/>
        </p:nvSpPr>
        <p:spPr>
          <a:xfrm>
            <a:off x="6138056" y="1210153"/>
            <a:ext cx="416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COMPLETED on 24</a:t>
            </a:r>
            <a:r>
              <a:rPr lang="en-US" baseline="30000" dirty="0"/>
              <a:t>th</a:t>
            </a:r>
            <a:r>
              <a:rPr lang="en-US" dirty="0"/>
              <a:t> September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3E50DE-E98D-9A4B-A181-823F6D47D6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974B6F-6C76-514E-8519-EA5931F89A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0" t="27501"/>
          <a:stretch/>
        </p:blipFill>
        <p:spPr>
          <a:xfrm>
            <a:off x="368787" y="3618157"/>
            <a:ext cx="3418610" cy="27652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5B7DA0-2193-344D-9D74-24B2177BE5C5}"/>
              </a:ext>
            </a:extLst>
          </p:cNvPr>
          <p:cNvSpPr txBox="1"/>
          <p:nvPr/>
        </p:nvSpPr>
        <p:spPr>
          <a:xfrm>
            <a:off x="4299659" y="4636788"/>
            <a:ext cx="5972808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March 2026 </a:t>
            </a:r>
            <a:r>
              <a:rPr lang="en-US" dirty="0">
                <a:sym typeface="Wingdings" pitchFamily="2" charset="2"/>
              </a:rPr>
              <a:t> 3D Laser Survey of the Tunnel interior. Next shutdown (May) installation of HLS in </a:t>
            </a:r>
            <a:r>
              <a:rPr lang="en-US" dirty="0" err="1">
                <a:sym typeface="Wingdings" pitchFamily="2" charset="2"/>
              </a:rPr>
              <a:t>linac</a:t>
            </a:r>
            <a:r>
              <a:rPr lang="en-US" dirty="0">
                <a:sym typeface="Wingdings" pitchFamily="2" charset="2"/>
              </a:rPr>
              <a:t> tunnel.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7EA87D-5E04-6842-A9EC-7C8096F2CF68}"/>
              </a:ext>
            </a:extLst>
          </p:cNvPr>
          <p:cNvSpPr txBox="1"/>
          <p:nvPr/>
        </p:nvSpPr>
        <p:spPr>
          <a:xfrm>
            <a:off x="10558505" y="4775287"/>
            <a:ext cx="607859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2884343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77CE1-FEFB-0749-A33F-DB1B50E5A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WP-09 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25695-1FA1-7C43-9BA8-0C67B99B9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0251" y="764704"/>
            <a:ext cx="10982400" cy="1014151"/>
          </a:xfrm>
        </p:spPr>
        <p:txBody>
          <a:bodyPr/>
          <a:lstStyle/>
          <a:p>
            <a:r>
              <a:rPr lang="en-US" dirty="0"/>
              <a:t>The procedure to obtain </a:t>
            </a:r>
            <a:r>
              <a:rPr lang="fr-FR" dirty="0"/>
              <a:t>L'</a:t>
            </a:r>
            <a:r>
              <a:rPr lang="fr-FR" i="1" dirty="0"/>
              <a:t>Autorité de sûreté nucléaire et de radioprotection</a:t>
            </a:r>
            <a:r>
              <a:rPr lang="fr-FR" dirty="0"/>
              <a:t> (</a:t>
            </a:r>
            <a:r>
              <a:rPr lang="fr-FR" i="1" dirty="0"/>
              <a:t>ASNR</a:t>
            </a:r>
            <a:r>
              <a:rPr lang="fr-FR" dirty="0"/>
              <a:t>) </a:t>
            </a:r>
            <a:r>
              <a:rPr lang="en-US" dirty="0"/>
              <a:t>approval requires </a:t>
            </a:r>
            <a:r>
              <a:rPr lang="en-US" dirty="0">
                <a:solidFill>
                  <a:schemeClr val="accent2"/>
                </a:solidFill>
              </a:rPr>
              <a:t>drawings</a:t>
            </a:r>
            <a:r>
              <a:rPr lang="en-US" dirty="0"/>
              <a:t>, </a:t>
            </a:r>
            <a:r>
              <a:rPr lang="en-US" dirty="0">
                <a:solidFill>
                  <a:schemeClr val="accent2"/>
                </a:solidFill>
              </a:rPr>
              <a:t>simulations</a:t>
            </a:r>
            <a:r>
              <a:rPr lang="en-US" dirty="0"/>
              <a:t> and a </a:t>
            </a:r>
            <a:r>
              <a:rPr lang="en-US" dirty="0">
                <a:solidFill>
                  <a:schemeClr val="accent2"/>
                </a:solidFill>
              </a:rPr>
              <a:t>CDR document</a:t>
            </a:r>
            <a:r>
              <a:rPr lang="en-US" dirty="0"/>
              <a:t>. </a:t>
            </a:r>
          </a:p>
          <a:p>
            <a:r>
              <a:rPr lang="en-US" dirty="0">
                <a:solidFill>
                  <a:schemeClr val="accent2"/>
                </a:solidFill>
              </a:rPr>
              <a:t>~2 years to obtain permission for beam</a:t>
            </a:r>
            <a:r>
              <a:rPr lang="en-US" dirty="0"/>
              <a:t>. </a:t>
            </a:r>
            <a:r>
              <a:rPr lang="en-US" sz="1700" dirty="0">
                <a:solidFill>
                  <a:schemeClr val="bg2"/>
                </a:solidFill>
              </a:rPr>
              <a:t>We are on schedule and started preparing the documentation.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8DF30-FFF9-3948-BBC6-649E5244B5C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COLD project update | 30th April 2026, C3 QCM monthly meeting | S.M.Liuzzo</a:t>
            </a:r>
            <a:endParaRPr lang="fr-F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6134F0-654F-644C-82A7-BE2FFC4509B5}"/>
              </a:ext>
            </a:extLst>
          </p:cNvPr>
          <p:cNvSpPr txBox="1"/>
          <p:nvPr/>
        </p:nvSpPr>
        <p:spPr>
          <a:xfrm>
            <a:off x="928152" y="1825083"/>
            <a:ext cx="10328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6GeV </a:t>
            </a:r>
            <a:r>
              <a:rPr lang="en-US" dirty="0" err="1"/>
              <a:t>Linac</a:t>
            </a:r>
            <a:r>
              <a:rPr lang="en-US" dirty="0"/>
              <a:t> Injectors upgrade project is the ultimate justification for ASNR to approve COLD project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E32BF5-8302-914A-838D-B5C057B511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CBD9C5-0CF7-1F47-9B8F-A567583085F8}"/>
              </a:ext>
            </a:extLst>
          </p:cNvPr>
          <p:cNvSpPr txBox="1"/>
          <p:nvPr/>
        </p:nvSpPr>
        <p:spPr>
          <a:xfrm>
            <a:off x="925870" y="2434116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ASNR approval deadlines: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19752C-8EB8-554E-BC15-4A6E1DA92932}"/>
              </a:ext>
            </a:extLst>
          </p:cNvPr>
          <p:cNvSpPr txBox="1"/>
          <p:nvPr/>
        </p:nvSpPr>
        <p:spPr>
          <a:xfrm>
            <a:off x="0" y="3910287"/>
            <a:ext cx="11274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COLD authorization starts right after </a:t>
            </a:r>
            <a:r>
              <a:rPr lang="en-US" sz="900" dirty="0" err="1"/>
              <a:t>Linac</a:t>
            </a:r>
            <a:r>
              <a:rPr lang="en-US" sz="900" dirty="0"/>
              <a:t> Refurbishment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A07057-AFFF-0D45-AC32-36C013418F73}"/>
              </a:ext>
            </a:extLst>
          </p:cNvPr>
          <p:cNvSpPr txBox="1"/>
          <p:nvPr/>
        </p:nvSpPr>
        <p:spPr>
          <a:xfrm>
            <a:off x="4486883" y="2313373"/>
            <a:ext cx="6769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Prepare  6month  Submit 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1 year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 Obtain  (accelerators)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      	     Submit  6 month (or less)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 Obtain  (klystrons)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F8E10E-05AC-C74E-ABCD-984E028186A8}"/>
              </a:ext>
            </a:extLst>
          </p:cNvPr>
          <p:cNvSpPr txBox="1"/>
          <p:nvPr/>
        </p:nvSpPr>
        <p:spPr>
          <a:xfrm>
            <a:off x="969600" y="3086510"/>
            <a:ext cx="113052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Dec 2025: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Prepare</a:t>
            </a:r>
            <a:r>
              <a:rPr lang="en-US" dirty="0"/>
              <a:t> Drawings and beam information for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Linac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refurbishment </a:t>
            </a:r>
            <a:r>
              <a:rPr lang="en-US" dirty="0">
                <a:solidFill>
                  <a:schemeClr val="accent4"/>
                </a:solidFill>
              </a:rPr>
              <a:t>(DONE)</a:t>
            </a:r>
          </a:p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	        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Submit</a:t>
            </a:r>
            <a:r>
              <a:rPr lang="en-US" dirty="0"/>
              <a:t> authorization for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S-band RF unit</a:t>
            </a:r>
            <a:r>
              <a:rPr lang="en-US" dirty="0"/>
              <a:t> (Klystron)  </a:t>
            </a:r>
            <a:r>
              <a:rPr lang="en-US" dirty="0">
                <a:solidFill>
                  <a:schemeClr val="accent4"/>
                </a:solidFill>
              </a:rPr>
              <a:t>(DONE, </a:t>
            </a:r>
            <a:r>
              <a:rPr lang="en-US" b="1" u="sng" dirty="0">
                <a:solidFill>
                  <a:srgbClr val="C00000"/>
                </a:solidFill>
              </a:rPr>
              <a:t>BUT NOT OBTAINED YET</a:t>
            </a:r>
            <a:r>
              <a:rPr lang="en-US" dirty="0">
                <a:solidFill>
                  <a:schemeClr val="accent4"/>
                </a:solidFill>
              </a:rPr>
              <a:t>)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July 2026: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Submit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authorization request to use RI structure as spare </a:t>
            </a:r>
            <a:r>
              <a:rPr lang="en-US" dirty="0">
                <a:solidFill>
                  <a:schemeClr val="accent4"/>
                </a:solidFill>
              </a:rPr>
              <a:t>(sent)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	        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Obtain</a:t>
            </a:r>
            <a:r>
              <a:rPr lang="en-US" dirty="0"/>
              <a:t> authorization for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S-BAND RF units </a:t>
            </a:r>
            <a:r>
              <a:rPr lang="en-US" dirty="0"/>
              <a:t>(klystron) 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July 2026: </a:t>
            </a:r>
            <a:r>
              <a:rPr lang="en-US" b="1" dirty="0">
                <a:solidFill>
                  <a:schemeClr val="accent5"/>
                </a:solidFill>
              </a:rPr>
              <a:t>Prepare</a:t>
            </a:r>
            <a:r>
              <a:rPr lang="en-US" dirty="0"/>
              <a:t> Drawings and beam information </a:t>
            </a:r>
            <a:r>
              <a:rPr lang="en-US" dirty="0">
                <a:solidFill>
                  <a:schemeClr val="accent5"/>
                </a:solidFill>
              </a:rPr>
              <a:t>for Phase 1-2-3-</a:t>
            </a:r>
            <a:r>
              <a:rPr lang="en-US" dirty="0"/>
              <a:t>… </a:t>
            </a:r>
            <a:r>
              <a:rPr lang="en-US" sz="1000" dirty="0" err="1"/>
              <a:t>Linac</a:t>
            </a:r>
            <a:r>
              <a:rPr lang="en-US" sz="1000" dirty="0"/>
              <a:t> parameters 1000 part 6D beam at </a:t>
            </a:r>
            <a:r>
              <a:rPr lang="en-US" sz="1000" dirty="0" err="1"/>
              <a:t>linac</a:t>
            </a:r>
            <a:r>
              <a:rPr lang="en-US" sz="1000" dirty="0"/>
              <a:t> end </a:t>
            </a:r>
          </a:p>
          <a:p>
            <a:r>
              <a:rPr lang="en-US" b="1" dirty="0"/>
              <a:t>                      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Submit</a:t>
            </a:r>
            <a:r>
              <a:rPr lang="en-US" dirty="0"/>
              <a:t> authorization for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C-band RF unit </a:t>
            </a:r>
            <a:r>
              <a:rPr lang="en-US" dirty="0"/>
              <a:t>(Klystron) Phase 0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Jan. 2027: </a:t>
            </a:r>
            <a:r>
              <a:rPr lang="en-US" b="1" dirty="0">
                <a:solidFill>
                  <a:schemeClr val="accent5"/>
                </a:solidFill>
              </a:rPr>
              <a:t>Submit</a:t>
            </a:r>
            <a:r>
              <a:rPr lang="en-US" dirty="0"/>
              <a:t> authorization request for </a:t>
            </a:r>
            <a:r>
              <a:rPr lang="en-US" dirty="0">
                <a:solidFill>
                  <a:schemeClr val="accent5"/>
                </a:solidFill>
              </a:rPr>
              <a:t>Phase 1-2-3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	         Obtain</a:t>
            </a:r>
            <a:r>
              <a:rPr lang="en-US" dirty="0"/>
              <a:t> Authorization for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C-band RF unit </a:t>
            </a:r>
            <a:r>
              <a:rPr lang="en-US" dirty="0"/>
              <a:t>Phase 0</a:t>
            </a:r>
            <a:endParaRPr lang="en-US" dirty="0">
              <a:solidFill>
                <a:schemeClr val="accent5"/>
              </a:solidFill>
            </a:endParaRP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July 2027 :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Obtain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Authorization for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linac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refurbishement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beam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Jan. 2028 : </a:t>
            </a:r>
            <a:r>
              <a:rPr lang="en-US" b="1" dirty="0">
                <a:solidFill>
                  <a:schemeClr val="accent5"/>
                </a:solidFill>
              </a:rPr>
              <a:t>Obtain</a:t>
            </a:r>
            <a:r>
              <a:rPr lang="en-US" dirty="0"/>
              <a:t> Authorization for beam and RF </a:t>
            </a:r>
            <a:r>
              <a:rPr lang="en-US" dirty="0">
                <a:solidFill>
                  <a:schemeClr val="accent5"/>
                </a:solidFill>
              </a:rPr>
              <a:t>Phase 1-2-3-</a:t>
            </a:r>
            <a:r>
              <a:rPr lang="en-US" dirty="0"/>
              <a:t>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AB7250-A560-7140-BC30-C3C9DE6CF225}"/>
              </a:ext>
            </a:extLst>
          </p:cNvPr>
          <p:cNvSpPr txBox="1"/>
          <p:nvPr/>
        </p:nvSpPr>
        <p:spPr>
          <a:xfrm>
            <a:off x="9119429" y="3797982"/>
            <a:ext cx="607859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1783006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AFD6C-1332-7449-A9A7-EBA974796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WP-10 Magnets and Power supplies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039D8-31B4-E743-B407-226BF62C6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0251" y="764704"/>
            <a:ext cx="4549685" cy="5400000"/>
          </a:xfrm>
        </p:spPr>
        <p:txBody>
          <a:bodyPr/>
          <a:lstStyle/>
          <a:p>
            <a:r>
              <a:rPr lang="en-US" dirty="0"/>
              <a:t>More correctors needed (2) and quadrupole to be installed on </a:t>
            </a:r>
            <a:r>
              <a:rPr lang="en-US" dirty="0">
                <a:solidFill>
                  <a:schemeClr val="accent2"/>
                </a:solidFill>
              </a:rPr>
              <a:t>mover or with integrated H/V correction coils</a:t>
            </a:r>
          </a:p>
          <a:p>
            <a:r>
              <a:rPr lang="en-US" dirty="0"/>
              <a:t>Included in the list of participants to the project also Power Supply Group.</a:t>
            </a:r>
          </a:p>
          <a:p>
            <a:r>
              <a:rPr lang="en-US" dirty="0"/>
              <a:t> </a:t>
            </a:r>
          </a:p>
          <a:p>
            <a:r>
              <a:rPr lang="fr-FR" b="0" dirty="0"/>
              <a:t>2 H/V correctors (</a:t>
            </a:r>
            <a:r>
              <a:rPr lang="fr-FR" b="0" dirty="0" err="1"/>
              <a:t>similar</a:t>
            </a:r>
            <a:r>
              <a:rPr lang="fr-FR" b="0" dirty="0"/>
              <a:t> to the </a:t>
            </a:r>
            <a:r>
              <a:rPr lang="fr-FR" b="0" dirty="0" err="1"/>
              <a:t>ones</a:t>
            </a:r>
            <a:r>
              <a:rPr lang="fr-FR" b="0" dirty="0"/>
              <a:t> of TL1), 2028</a:t>
            </a:r>
          </a:p>
          <a:p>
            <a:r>
              <a:rPr lang="fr-FR" b="0" dirty="0"/>
              <a:t>1 </a:t>
            </a:r>
            <a:r>
              <a:rPr lang="fr-FR" b="0" dirty="0" err="1"/>
              <a:t>quadrupole</a:t>
            </a:r>
            <a:r>
              <a:rPr lang="fr-FR" b="0" dirty="0"/>
              <a:t> (</a:t>
            </a:r>
            <a:r>
              <a:rPr lang="fr-FR" b="0" dirty="0" err="1"/>
              <a:t>similar</a:t>
            </a:r>
            <a:r>
              <a:rPr lang="fr-FR" b="0" dirty="0"/>
              <a:t> to the </a:t>
            </a:r>
            <a:r>
              <a:rPr lang="fr-FR" b="0" dirty="0" err="1"/>
              <a:t>ones</a:t>
            </a:r>
            <a:r>
              <a:rPr lang="fr-FR" b="0" dirty="0"/>
              <a:t> of TL1), July 2027</a:t>
            </a:r>
            <a:br>
              <a:rPr lang="fr-FR" b="0" dirty="0"/>
            </a:br>
            <a:endParaRPr lang="fr-FR" b="0" dirty="0"/>
          </a:p>
          <a:p>
            <a:r>
              <a:rPr lang="fr-FR" b="0" dirty="0"/>
              <a:t>1 </a:t>
            </a:r>
            <a:r>
              <a:rPr lang="fr-FR" b="0" dirty="0" err="1"/>
              <a:t>dipole</a:t>
            </a:r>
            <a:r>
              <a:rPr lang="fr-FR" b="0" dirty="0"/>
              <a:t> (</a:t>
            </a:r>
            <a:r>
              <a:rPr lang="fr-FR" b="0" dirty="0" err="1"/>
              <a:t>similar</a:t>
            </a:r>
            <a:r>
              <a:rPr lang="fr-FR" b="0" dirty="0"/>
              <a:t> to the </a:t>
            </a:r>
            <a:r>
              <a:rPr lang="fr-FR" b="0" dirty="0" err="1"/>
              <a:t>ones</a:t>
            </a:r>
            <a:r>
              <a:rPr lang="fr-FR" b="0" dirty="0"/>
              <a:t> of TL1), 2028</a:t>
            </a:r>
            <a:br>
              <a:rPr lang="fr-FR" b="0" dirty="0"/>
            </a:br>
            <a:endParaRPr lang="fr-FR" b="0" dirty="0"/>
          </a:p>
          <a:p>
            <a:r>
              <a:rPr lang="fr-FR" b="0" dirty="0"/>
              <a:t>1 </a:t>
            </a:r>
            <a:r>
              <a:rPr lang="fr-FR" b="0" dirty="0" err="1"/>
              <a:t>solenoid</a:t>
            </a:r>
            <a:r>
              <a:rPr lang="fr-FR" b="0" dirty="0"/>
              <a:t> (the PS </a:t>
            </a:r>
            <a:r>
              <a:rPr lang="fr-FR" b="0" dirty="0" err="1"/>
              <a:t>will</a:t>
            </a:r>
            <a:r>
              <a:rPr lang="fr-FR" b="0" dirty="0"/>
              <a:t> </a:t>
            </a:r>
            <a:r>
              <a:rPr lang="fr-FR" b="0" dirty="0" err="1"/>
              <a:t>likely</a:t>
            </a:r>
            <a:r>
              <a:rPr lang="fr-FR" b="0" dirty="0"/>
              <a:t> </a:t>
            </a:r>
            <a:r>
              <a:rPr lang="fr-FR" b="0" dirty="0" err="1"/>
              <a:t>be</a:t>
            </a:r>
            <a:r>
              <a:rPr lang="fr-FR" b="0" dirty="0"/>
              <a:t> part of the photo-gun </a:t>
            </a:r>
            <a:r>
              <a:rPr lang="fr-FR" b="0" dirty="0" err="1"/>
              <a:t>purchase</a:t>
            </a:r>
            <a:r>
              <a:rPr lang="fr-FR" b="0" dirty="0"/>
              <a:t>), 2028 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D2162-C927-AC40-AF52-0086B671A3B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COLD project update | 30th April 2026, C3 QCM monthly meeting | S.M.Liuzzo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62A35-4211-9849-979E-E1B3BF28A3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1AEC3D-80C3-E743-A4CC-2B5E52DE7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968157"/>
            <a:ext cx="6513561" cy="3568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05E19E-D74C-6C47-8713-B3DD4BF9BAB4}"/>
              </a:ext>
            </a:extLst>
          </p:cNvPr>
          <p:cNvSpPr txBox="1"/>
          <p:nvPr/>
        </p:nvSpPr>
        <p:spPr>
          <a:xfrm>
            <a:off x="6183686" y="4805510"/>
            <a:ext cx="5250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Power consumption, AIR COOLED magnets.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C185C1-A612-C842-B98A-F130A5DC344E}"/>
              </a:ext>
            </a:extLst>
          </p:cNvPr>
          <p:cNvSpPr txBox="1"/>
          <p:nvPr/>
        </p:nvSpPr>
        <p:spPr>
          <a:xfrm>
            <a:off x="8616280" y="5275098"/>
            <a:ext cx="607859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3773201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66F48-7F05-AD41-B7E5-2F3738BC9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Collaboration working on emittance simulations differences  RF-Track - ASTRA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6DEEC65-0B74-8847-AFD1-A23AFB2903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855" y="1582233"/>
            <a:ext cx="5875243" cy="351444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F68C95-8BC3-AE4A-82EE-52C6550EDB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11EE1-8314-DA4C-8D4B-E66C4F96386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COLD project update | 30th April 2026, C3 QCM monthly meeting | S.M.Liuzzo</a:t>
            </a:r>
            <a:endParaRPr lang="fr-F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236550-FA80-B540-B083-274519133AA2}"/>
              </a:ext>
            </a:extLst>
          </p:cNvPr>
          <p:cNvSpPr txBox="1"/>
          <p:nvPr/>
        </p:nvSpPr>
        <p:spPr>
          <a:xfrm>
            <a:off x="9475673" y="4752790"/>
            <a:ext cx="2034403" cy="3416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620" dirty="0"/>
              <a:t>Wei-</a:t>
            </a:r>
            <a:r>
              <a:rPr lang="en-GB" sz="1620" dirty="0" err="1"/>
              <a:t>Hou</a:t>
            </a:r>
            <a:r>
              <a:rPr lang="en-GB" sz="1620" dirty="0"/>
              <a:t> Tan, SLAC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D81DF0E0-9231-B24D-AAB9-4D822D7D2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28623" y="914782"/>
            <a:ext cx="4680712" cy="25271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B81F58-A0D1-124F-877F-1E01A3CC3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11" y="3506391"/>
            <a:ext cx="4826623" cy="25394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CE5C67-053C-7243-8596-982C2276A417}"/>
              </a:ext>
            </a:extLst>
          </p:cNvPr>
          <p:cNvSpPr txBox="1"/>
          <p:nvPr/>
        </p:nvSpPr>
        <p:spPr>
          <a:xfrm>
            <a:off x="1431010" y="3303399"/>
            <a:ext cx="1548822" cy="3416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620" dirty="0" err="1"/>
              <a:t>G.J.Silvi</a:t>
            </a:r>
            <a:r>
              <a:rPr lang="en-GB" sz="1620" dirty="0"/>
              <a:t>, INFN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660B44-8C40-D742-87B0-4AB558B69B4C}"/>
              </a:ext>
            </a:extLst>
          </p:cNvPr>
          <p:cNvSpPr txBox="1"/>
          <p:nvPr/>
        </p:nvSpPr>
        <p:spPr>
          <a:xfrm>
            <a:off x="4024978" y="3173992"/>
            <a:ext cx="63350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20" dirty="0"/>
              <a:t>SITF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15BEF49-E4ED-A444-8D37-50692DF8DF69}"/>
              </a:ext>
            </a:extLst>
          </p:cNvPr>
          <p:cNvCxnSpPr>
            <a:cxnSpLocks/>
          </p:cNvCxnSpPr>
          <p:nvPr/>
        </p:nvCxnSpPr>
        <p:spPr>
          <a:xfrm flipV="1">
            <a:off x="4350301" y="2852686"/>
            <a:ext cx="86002" cy="324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D20EC06-30C9-9945-8C57-56676BB65779}"/>
              </a:ext>
            </a:extLst>
          </p:cNvPr>
          <p:cNvSpPr txBox="1"/>
          <p:nvPr/>
        </p:nvSpPr>
        <p:spPr>
          <a:xfrm>
            <a:off x="4820895" y="3048607"/>
            <a:ext cx="750526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20" dirty="0"/>
              <a:t>SITF</a:t>
            </a:r>
          </a:p>
          <a:p>
            <a:r>
              <a:rPr lang="en-GB" sz="1620" dirty="0"/>
              <a:t>200ps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696411A-3DCB-C646-AB05-5E60893ED372}"/>
              </a:ext>
            </a:extLst>
          </p:cNvPr>
          <p:cNvCxnSpPr>
            <a:cxnSpLocks/>
            <a:stCxn id="17" idx="0"/>
          </p:cNvCxnSpPr>
          <p:nvPr/>
        </p:nvCxnSpPr>
        <p:spPr>
          <a:xfrm flipH="1" flipV="1">
            <a:off x="5069788" y="2726310"/>
            <a:ext cx="126370" cy="322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344E91E-6B67-0345-9463-326D4868BCFE}"/>
              </a:ext>
            </a:extLst>
          </p:cNvPr>
          <p:cNvCxnSpPr>
            <a:cxnSpLocks/>
          </p:cNvCxnSpPr>
          <p:nvPr/>
        </p:nvCxnSpPr>
        <p:spPr>
          <a:xfrm>
            <a:off x="5226098" y="2327277"/>
            <a:ext cx="0" cy="2504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9C806ED-D51C-F54D-95D3-1DE312CF30D6}"/>
              </a:ext>
            </a:extLst>
          </p:cNvPr>
          <p:cNvSpPr txBox="1"/>
          <p:nvPr/>
        </p:nvSpPr>
        <p:spPr>
          <a:xfrm>
            <a:off x="4898157" y="1820317"/>
            <a:ext cx="797013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20" dirty="0"/>
              <a:t>SITF</a:t>
            </a:r>
          </a:p>
          <a:p>
            <a:r>
              <a:rPr lang="en-GB" sz="1620" dirty="0"/>
              <a:t>700pC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BEB7C7-9928-344E-BAF3-99C06D8067BB}"/>
              </a:ext>
            </a:extLst>
          </p:cNvPr>
          <p:cNvSpPr txBox="1"/>
          <p:nvPr/>
        </p:nvSpPr>
        <p:spPr>
          <a:xfrm>
            <a:off x="6289014" y="1094822"/>
            <a:ext cx="4730926" cy="3416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20" dirty="0"/>
              <a:t>In ASTRA simulations, emittance is ~ </a:t>
            </a:r>
            <a:r>
              <a:rPr lang="en-GB" sz="1620" b="1" dirty="0"/>
              <a:t>1 mm </a:t>
            </a:r>
            <a:r>
              <a:rPr lang="en-GB" sz="1620" b="1" dirty="0" err="1"/>
              <a:t>mrad</a:t>
            </a:r>
            <a:endParaRPr lang="en-GB" sz="1620" b="1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D3D1D23-3D99-CF44-BE48-1005C8A122F7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5609334" y="1265638"/>
            <a:ext cx="679680" cy="13120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2EC7679-70E1-4E4F-814D-9F012421CC5C}"/>
              </a:ext>
            </a:extLst>
          </p:cNvPr>
          <p:cNvCxnSpPr>
            <a:cxnSpLocks/>
          </p:cNvCxnSpPr>
          <p:nvPr/>
        </p:nvCxnSpPr>
        <p:spPr>
          <a:xfrm>
            <a:off x="9817226" y="1439601"/>
            <a:ext cx="0" cy="887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4860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8A336-FC37-5848-9791-B690238FC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RF-Track simulations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42BD48-EC04-924E-A25D-D350AA2900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2206F-36E0-5440-AEA2-27C1C2D80F8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COLD project update | 30th April 2026, C3 QCM monthly meeting | S.M.Liuzzo</a:t>
            </a:r>
            <a:endParaRPr lang="fr-F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BB237F-4BE5-7342-BD8F-97BD012CDFD2}"/>
              </a:ext>
            </a:extLst>
          </p:cNvPr>
          <p:cNvSpPr txBox="1"/>
          <p:nvPr/>
        </p:nvSpPr>
        <p:spPr>
          <a:xfrm>
            <a:off x="4194951" y="1184887"/>
            <a:ext cx="726673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620" dirty="0"/>
              <a:t>Final 4d emittance at linac start = 1.05 mm.mrad; at linac </a:t>
            </a:r>
            <a:r>
              <a:rPr lang="en-CH" sz="1620"/>
              <a:t>end </a:t>
            </a:r>
            <a:r>
              <a:rPr lang="en-CH" sz="1620" b="1"/>
              <a:t>1.</a:t>
            </a:r>
            <a:r>
              <a:rPr lang="en-US" sz="1620" b="1" dirty="0"/>
              <a:t>08</a:t>
            </a:r>
            <a:r>
              <a:rPr lang="en-CH" sz="1620" b="1"/>
              <a:t> </a:t>
            </a:r>
            <a:r>
              <a:rPr lang="en-CH" sz="1620" b="1" dirty="0"/>
              <a:t>mm.mrad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DA1EB1-2783-2543-831A-5680ADDB6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291" y="1798756"/>
            <a:ext cx="8467331" cy="17419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2DDA9E-4379-C74D-BD4A-44F2B10E9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1487" y="3623422"/>
            <a:ext cx="8467332" cy="18919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2CF30E-843D-024C-BAB8-9096B7018D75}"/>
              </a:ext>
            </a:extLst>
          </p:cNvPr>
          <p:cNvSpPr txBox="1"/>
          <p:nvPr/>
        </p:nvSpPr>
        <p:spPr>
          <a:xfrm>
            <a:off x="9595589" y="522393"/>
            <a:ext cx="1651414" cy="3416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620" dirty="0" err="1"/>
              <a:t>A.Latina</a:t>
            </a:r>
            <a:r>
              <a:rPr lang="en-GB" sz="1620" dirty="0"/>
              <a:t>, CERN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B2EAD8-994C-AE46-88D9-7BBD2F7CDE45}"/>
              </a:ext>
            </a:extLst>
          </p:cNvPr>
          <p:cNvSpPr txBox="1"/>
          <p:nvPr/>
        </p:nvSpPr>
        <p:spPr>
          <a:xfrm>
            <a:off x="1170655" y="1338180"/>
            <a:ext cx="2592287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20" dirty="0"/>
              <a:t>1) </a:t>
            </a:r>
            <a:r>
              <a:rPr lang="fr-FR" sz="1620" b="1" dirty="0" err="1"/>
              <a:t>interpolate</a:t>
            </a:r>
            <a:r>
              <a:rPr lang="fr-FR" sz="1620" b="1" dirty="0"/>
              <a:t> 1D </a:t>
            </a:r>
            <a:r>
              <a:rPr lang="fr-FR" sz="1620" b="1" dirty="0" err="1"/>
              <a:t>fieldmaps</a:t>
            </a:r>
            <a:r>
              <a:rPr lang="fr-FR" sz="1620" b="1" dirty="0"/>
              <a:t> </a:t>
            </a:r>
            <a:r>
              <a:rPr lang="fr-FR" sz="1620" dirty="0"/>
              <a:t>on a </a:t>
            </a:r>
            <a:r>
              <a:rPr lang="fr-FR" sz="1620" dirty="0" err="1"/>
              <a:t>regular</a:t>
            </a:r>
            <a:r>
              <a:rPr lang="fr-FR" sz="1620" dirty="0"/>
              <a:t> 1D </a:t>
            </a:r>
            <a:r>
              <a:rPr lang="fr-FR" sz="1620" dirty="0" err="1"/>
              <a:t>mesh</a:t>
            </a:r>
            <a:r>
              <a:rPr lang="fr-FR" sz="1620" dirty="0"/>
              <a:t>,</a:t>
            </a:r>
            <a:br>
              <a:rPr lang="fr-FR" sz="1620" dirty="0"/>
            </a:br>
            <a:r>
              <a:rPr lang="fr-FR" sz="1620" dirty="0"/>
              <a:t>2) </a:t>
            </a:r>
            <a:r>
              <a:rPr lang="fr-FR" sz="1620" b="1" dirty="0" err="1"/>
              <a:t>smoothing</a:t>
            </a:r>
            <a:r>
              <a:rPr lang="fr-FR" sz="1620" dirty="0"/>
              <a:t> </a:t>
            </a:r>
            <a:r>
              <a:rPr lang="fr-FR" sz="1620" dirty="0" err="1"/>
              <a:t>function</a:t>
            </a:r>
            <a:r>
              <a:rPr lang="fr-FR" sz="1620" dirty="0"/>
              <a:t> </a:t>
            </a:r>
            <a:r>
              <a:rPr lang="fr-FR" sz="1620" dirty="0" err="1"/>
              <a:t>similar</a:t>
            </a:r>
            <a:r>
              <a:rPr lang="fr-FR" sz="1620" dirty="0"/>
              <a:t> to </a:t>
            </a:r>
            <a:r>
              <a:rPr lang="fr-FR" sz="1620" dirty="0" err="1"/>
              <a:t>that</a:t>
            </a:r>
            <a:r>
              <a:rPr lang="fr-FR" sz="1620" dirty="0"/>
              <a:t> </a:t>
            </a:r>
            <a:r>
              <a:rPr lang="fr-FR" sz="1620" dirty="0" err="1"/>
              <a:t>used</a:t>
            </a:r>
            <a:r>
              <a:rPr lang="fr-FR" sz="1620" dirty="0"/>
              <a:t> in Astra</a:t>
            </a:r>
            <a:br>
              <a:rPr lang="fr-FR" sz="1620" dirty="0"/>
            </a:br>
            <a:r>
              <a:rPr lang="fr-FR" sz="1620" dirty="0"/>
              <a:t>3) </a:t>
            </a:r>
            <a:r>
              <a:rPr lang="fr-FR" sz="1620" dirty="0" err="1"/>
              <a:t>fund</a:t>
            </a:r>
            <a:r>
              <a:rPr lang="fr-FR" sz="1620" dirty="0"/>
              <a:t> a </a:t>
            </a:r>
            <a:r>
              <a:rPr lang="fr-FR" sz="1620" b="1" dirty="0" err="1"/>
              <a:t>better</a:t>
            </a:r>
            <a:r>
              <a:rPr lang="fr-FR" sz="1620" b="1" dirty="0"/>
              <a:t> </a:t>
            </a:r>
            <a:r>
              <a:rPr lang="fr-FR" sz="1620" b="1" dirty="0" err="1"/>
              <a:t>working</a:t>
            </a:r>
            <a:r>
              <a:rPr lang="fr-FR" sz="1620" b="1" dirty="0"/>
              <a:t> </a:t>
            </a:r>
            <a:r>
              <a:rPr lang="fr-FR" sz="1620" dirty="0"/>
              <a:t>point </a:t>
            </a:r>
            <a:r>
              <a:rPr lang="fr-FR" sz="1620" dirty="0" err="1"/>
              <a:t>using</a:t>
            </a:r>
            <a:r>
              <a:rPr lang="fr-FR" sz="1620" dirty="0"/>
              <a:t> </a:t>
            </a:r>
            <a:r>
              <a:rPr lang="fr-FR" sz="1620" dirty="0" err="1"/>
              <a:t>Bayesian</a:t>
            </a:r>
            <a:r>
              <a:rPr lang="fr-FR" sz="1620" dirty="0"/>
              <a:t> optimisation in </a:t>
            </a:r>
            <a:r>
              <a:rPr lang="fr-FR" sz="1620" dirty="0" err="1"/>
              <a:t>Xopt</a:t>
            </a:r>
            <a:r>
              <a:rPr lang="fr-FR" sz="1620" dirty="0"/>
              <a:t> to </a:t>
            </a:r>
            <a:r>
              <a:rPr lang="fr-FR" sz="1620" dirty="0" err="1"/>
              <a:t>get</a:t>
            </a:r>
            <a:r>
              <a:rPr lang="fr-FR" sz="1620" dirty="0"/>
              <a:t> a </a:t>
            </a:r>
            <a:r>
              <a:rPr lang="fr-FR" sz="1620" dirty="0" err="1"/>
              <a:t>small</a:t>
            </a:r>
            <a:r>
              <a:rPr lang="fr-FR" sz="1620" dirty="0"/>
              <a:t> </a:t>
            </a:r>
            <a:r>
              <a:rPr lang="fr-FR" sz="1620" dirty="0" err="1"/>
              <a:t>emittance</a:t>
            </a:r>
            <a:r>
              <a:rPr lang="fr-FR" sz="1620" dirty="0"/>
              <a:t> at the entrance of the first </a:t>
            </a:r>
            <a:r>
              <a:rPr lang="fr-FR" sz="1620" dirty="0" err="1"/>
              <a:t>linac</a:t>
            </a:r>
            <a:r>
              <a:rPr lang="fr-FR" sz="1620" dirty="0"/>
              <a:t> structure </a:t>
            </a:r>
            <a:r>
              <a:rPr lang="fr-FR" sz="1620" dirty="0" err="1"/>
              <a:t>using</a:t>
            </a:r>
            <a:r>
              <a:rPr lang="fr-FR" sz="1620" dirty="0"/>
              <a:t> the gun phase and the </a:t>
            </a:r>
            <a:r>
              <a:rPr lang="fr-FR" sz="1620" dirty="0" err="1"/>
              <a:t>solenoid</a:t>
            </a:r>
            <a:r>
              <a:rPr lang="fr-FR" sz="1620" dirty="0"/>
              <a:t> </a:t>
            </a:r>
            <a:r>
              <a:rPr lang="fr-FR" sz="1620" dirty="0" err="1"/>
              <a:t>field</a:t>
            </a:r>
            <a:r>
              <a:rPr lang="fr-FR" sz="1620" dirty="0"/>
              <a:t> as </a:t>
            </a:r>
            <a:r>
              <a:rPr lang="fr-FR" sz="1620" dirty="0" err="1"/>
              <a:t>degrees</a:t>
            </a:r>
            <a:r>
              <a:rPr lang="fr-FR" sz="1620" dirty="0"/>
              <a:t> of </a:t>
            </a:r>
            <a:r>
              <a:rPr lang="fr-FR" sz="1620" dirty="0" err="1"/>
              <a:t>freedom</a:t>
            </a:r>
            <a:r>
              <a:rPr lang="fr-FR" sz="1620" dirty="0"/>
              <a:t>.</a:t>
            </a:r>
            <a:endParaRPr lang="en-GB" sz="162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E389CB-843D-1D47-AF45-C43EDEEC4432}"/>
              </a:ext>
            </a:extLst>
          </p:cNvPr>
          <p:cNvSpPr/>
          <p:nvPr/>
        </p:nvSpPr>
        <p:spPr>
          <a:xfrm>
            <a:off x="2920447" y="5442236"/>
            <a:ext cx="5486400" cy="5909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20" dirty="0" err="1">
                <a:latin typeface="Symbol" pitchFamily="2" charset="2"/>
              </a:rPr>
              <a:t>s</a:t>
            </a:r>
            <a:r>
              <a:rPr lang="en-US" sz="1620" baseline="-25000" dirty="0" err="1"/>
              <a:t>r</a:t>
            </a:r>
            <a:r>
              <a:rPr lang="en-US" sz="1620" dirty="0"/>
              <a:t> = 0.3 mm (gaussian)</a:t>
            </a:r>
          </a:p>
          <a:p>
            <a:r>
              <a:rPr lang="en-US" sz="1620" dirty="0" err="1">
                <a:latin typeface="Symbol" pitchFamily="2" charset="2"/>
              </a:rPr>
              <a:t>s</a:t>
            </a:r>
            <a:r>
              <a:rPr lang="en-US" sz="162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20" dirty="0"/>
              <a:t> = </a:t>
            </a:r>
            <a:r>
              <a:rPr lang="en-GB" sz="1620" dirty="0"/>
              <a:t>2.79ps </a:t>
            </a:r>
            <a:r>
              <a:rPr lang="en-US" sz="1620" dirty="0"/>
              <a:t>(gaussian)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2348D5-B561-5D48-B72E-6F742766715F}"/>
              </a:ext>
            </a:extLst>
          </p:cNvPr>
          <p:cNvSpPr/>
          <p:nvPr/>
        </p:nvSpPr>
        <p:spPr>
          <a:xfrm>
            <a:off x="5253506" y="5464489"/>
            <a:ext cx="1230978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20" dirty="0">
                <a:latin typeface="Helvetica" pitchFamily="2" charset="0"/>
              </a:rPr>
              <a:t>0.289795 </a:t>
            </a:r>
            <a:r>
              <a:rPr lang="fr-FR" sz="1620" dirty="0" err="1">
                <a:latin typeface="Helvetica" pitchFamily="2" charset="0"/>
              </a:rPr>
              <a:t>T</a:t>
            </a:r>
            <a:endParaRPr lang="en-GB" sz="162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33D3D3-4496-0245-B7F0-9EDC584C7290}"/>
              </a:ext>
            </a:extLst>
          </p:cNvPr>
          <p:cNvSpPr txBox="1"/>
          <p:nvPr/>
        </p:nvSpPr>
        <p:spPr>
          <a:xfrm>
            <a:off x="7903801" y="5566883"/>
            <a:ext cx="291720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20" dirty="0"/>
              <a:t>Different optimal parameters.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085279-A205-1246-858D-F2A9A0C8CB02}"/>
              </a:ext>
            </a:extLst>
          </p:cNvPr>
          <p:cNvSpPr txBox="1"/>
          <p:nvPr/>
        </p:nvSpPr>
        <p:spPr>
          <a:xfrm>
            <a:off x="5253508" y="5721039"/>
            <a:ext cx="217399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20" dirty="0"/>
              <a:t>0.823 m gun</a:t>
            </a:r>
            <a:r>
              <a:rPr lang="en-GB" sz="1620" dirty="0">
                <a:sym typeface="Wingdings" pitchFamily="2" charset="2"/>
              </a:rPr>
              <a:t></a:t>
            </a:r>
            <a:r>
              <a:rPr lang="en-GB" sz="1620" dirty="0" err="1"/>
              <a:t>linac</a:t>
            </a:r>
            <a:endParaRPr lang="en-GB" sz="1620" dirty="0"/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1192693D-A40E-2C4B-8DB2-2261382E5533}"/>
              </a:ext>
            </a:extLst>
          </p:cNvPr>
          <p:cNvCxnSpPr>
            <a:cxnSpLocks/>
            <a:stCxn id="13" idx="2"/>
            <a:endCxn id="16" idx="1"/>
          </p:cNvCxnSpPr>
          <p:nvPr/>
        </p:nvCxnSpPr>
        <p:spPr>
          <a:xfrm rot="16200000" flipH="1">
            <a:off x="2409771" y="5227026"/>
            <a:ext cx="567704" cy="45364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64BD762-E2A8-D644-9E0B-5875490066BC}"/>
              </a:ext>
            </a:extLst>
          </p:cNvPr>
          <p:cNvSpPr txBox="1"/>
          <p:nvPr/>
        </p:nvSpPr>
        <p:spPr>
          <a:xfrm>
            <a:off x="4511824" y="214153"/>
            <a:ext cx="607859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713705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4A269-3391-C84C-8D42-33A81C6AE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WP-12 Timing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979BD-9F28-5B43-883F-046D9CA87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WP is recently added to the project.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3A6A30-2E76-FF41-BBC1-E162F8D327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70584-9A42-B148-9BF8-FABDBE3829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COLD project update | 30th April 2026, C3 QCM monthly meeting | S.M.Liuzzo</a:t>
            </a:r>
            <a:endParaRPr lang="fr-F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94E156-DF90-F148-9DD9-F1B4DF6EBAD3}"/>
              </a:ext>
            </a:extLst>
          </p:cNvPr>
          <p:cNvSpPr txBox="1"/>
          <p:nvPr/>
        </p:nvSpPr>
        <p:spPr>
          <a:xfrm>
            <a:off x="1119135" y="3469326"/>
            <a:ext cx="2124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2998.</a:t>
            </a:r>
            <a:r>
              <a:rPr lang="en-US" sz="2800" b="1" dirty="0">
                <a:solidFill>
                  <a:srgbClr val="C00000"/>
                </a:solidFill>
              </a:rPr>
              <a:t>8</a:t>
            </a:r>
            <a:r>
              <a:rPr lang="en-US" sz="2800" b="1" dirty="0"/>
              <a:t> MHz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EE5F68-C8AC-B549-BB40-24C780C7A2A1}"/>
              </a:ext>
            </a:extLst>
          </p:cNvPr>
          <p:cNvSpPr txBox="1"/>
          <p:nvPr/>
        </p:nvSpPr>
        <p:spPr>
          <a:xfrm>
            <a:off x="808580" y="19644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4CEBFD-36E2-D644-9065-BCB921E7EA83}"/>
              </a:ext>
            </a:extLst>
          </p:cNvPr>
          <p:cNvSpPr txBox="1"/>
          <p:nvPr/>
        </p:nvSpPr>
        <p:spPr>
          <a:xfrm>
            <a:off x="4616038" y="3520128"/>
            <a:ext cx="2024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5712.0MHz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BBE8B0-8D3D-0945-99E7-65E769B7C1FA}"/>
              </a:ext>
            </a:extLst>
          </p:cNvPr>
          <p:cNvSpPr txBox="1"/>
          <p:nvPr/>
        </p:nvSpPr>
        <p:spPr>
          <a:xfrm>
            <a:off x="2809481" y="1280883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142.8MHz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E415EA-A3C6-1143-B3E8-9378DFCA64AB}"/>
              </a:ext>
            </a:extLst>
          </p:cNvPr>
          <p:cNvSpPr txBox="1"/>
          <p:nvPr/>
        </p:nvSpPr>
        <p:spPr>
          <a:xfrm>
            <a:off x="2181285" y="208653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 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CA701D-6A92-7A47-A28E-8C3CB0635E91}"/>
              </a:ext>
            </a:extLst>
          </p:cNvPr>
          <p:cNvSpPr txBox="1"/>
          <p:nvPr/>
        </p:nvSpPr>
        <p:spPr>
          <a:xfrm>
            <a:off x="5686600" y="206793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 40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F8431E-E172-E044-8F5D-3D0AD2C4831C}"/>
              </a:ext>
            </a:extLst>
          </p:cNvPr>
          <p:cNvSpPr txBox="1"/>
          <p:nvPr/>
        </p:nvSpPr>
        <p:spPr>
          <a:xfrm>
            <a:off x="1727448" y="2937662"/>
            <a:ext cx="697627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GUN</a:t>
            </a:r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82667777-4A5E-2F47-A27C-3D5D88D7930B}"/>
              </a:ext>
            </a:extLst>
          </p:cNvPr>
          <p:cNvCxnSpPr>
            <a:cxnSpLocks/>
            <a:stCxn id="9" idx="1"/>
            <a:endCxn id="13" idx="0"/>
          </p:cNvCxnSpPr>
          <p:nvPr/>
        </p:nvCxnSpPr>
        <p:spPr>
          <a:xfrm rot="10800000" flipV="1">
            <a:off x="2076263" y="1604048"/>
            <a:ext cx="733219" cy="133361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2D9F1E07-F6A3-CC4D-9370-E3F62FAAA138}"/>
              </a:ext>
            </a:extLst>
          </p:cNvPr>
          <p:cNvCxnSpPr>
            <a:cxnSpLocks/>
            <a:stCxn id="9" idx="3"/>
            <a:endCxn id="19" idx="0"/>
          </p:cNvCxnSpPr>
          <p:nvPr/>
        </p:nvCxnSpPr>
        <p:spPr>
          <a:xfrm>
            <a:off x="5097287" y="1604049"/>
            <a:ext cx="531208" cy="133361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B4EC7B4-E1B2-034A-9428-22C385C68FF6}"/>
              </a:ext>
            </a:extLst>
          </p:cNvPr>
          <p:cNvSpPr txBox="1"/>
          <p:nvPr/>
        </p:nvSpPr>
        <p:spPr>
          <a:xfrm>
            <a:off x="4362764" y="2937662"/>
            <a:ext cx="2531462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Accelerating structures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087805-8927-D848-B2BE-A30154EF8913}"/>
              </a:ext>
            </a:extLst>
          </p:cNvPr>
          <p:cNvSpPr txBox="1"/>
          <p:nvPr/>
        </p:nvSpPr>
        <p:spPr>
          <a:xfrm>
            <a:off x="7864783" y="3520128"/>
            <a:ext cx="2925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352.372174 MHz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5DDDAE-5093-F248-9E31-A7969AAA8274}"/>
              </a:ext>
            </a:extLst>
          </p:cNvPr>
          <p:cNvSpPr txBox="1"/>
          <p:nvPr/>
        </p:nvSpPr>
        <p:spPr>
          <a:xfrm>
            <a:off x="8562090" y="2930160"/>
            <a:ext cx="1531188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Storage Ring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F82976-A8BE-7A42-9BCF-786002453C2E}"/>
              </a:ext>
            </a:extLst>
          </p:cNvPr>
          <p:cNvSpPr txBox="1"/>
          <p:nvPr/>
        </p:nvSpPr>
        <p:spPr>
          <a:xfrm>
            <a:off x="7982149" y="2210902"/>
            <a:ext cx="2699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Wait for coincidence within a given limit.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238AB2-9922-934E-A90B-8A1A72D906A5}"/>
              </a:ext>
            </a:extLst>
          </p:cNvPr>
          <p:cNvGrpSpPr/>
          <p:nvPr/>
        </p:nvGrpSpPr>
        <p:grpSpPr>
          <a:xfrm>
            <a:off x="7697994" y="416328"/>
            <a:ext cx="3562500" cy="1024765"/>
            <a:chOff x="7166272" y="1412788"/>
            <a:chExt cx="7168994" cy="1024765"/>
          </a:xfrm>
        </p:grpSpPr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195CD4E5-B8A9-CD44-8A71-82B77EBA59BD}"/>
                </a:ext>
              </a:extLst>
            </p:cNvPr>
            <p:cNvSpPr/>
            <p:nvPr/>
          </p:nvSpPr>
          <p:spPr>
            <a:xfrm>
              <a:off x="7166272" y="1493504"/>
              <a:ext cx="914400" cy="9144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519F28BB-22CD-6749-820A-F30AC3A961E4}"/>
                </a:ext>
              </a:extLst>
            </p:cNvPr>
            <p:cNvSpPr/>
            <p:nvPr/>
          </p:nvSpPr>
          <p:spPr>
            <a:xfrm flipV="1">
              <a:off x="8048285" y="1412788"/>
              <a:ext cx="914400" cy="9058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26AD145E-BD41-894D-A25D-8D5A8727EFD7}"/>
                </a:ext>
              </a:extLst>
            </p:cNvPr>
            <p:cNvSpPr/>
            <p:nvPr/>
          </p:nvSpPr>
          <p:spPr>
            <a:xfrm>
              <a:off x="8962685" y="1493504"/>
              <a:ext cx="914400" cy="9144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BB65513B-55FF-E54D-B786-CFD28FF30E4F}"/>
                </a:ext>
              </a:extLst>
            </p:cNvPr>
            <p:cNvSpPr/>
            <p:nvPr/>
          </p:nvSpPr>
          <p:spPr>
            <a:xfrm flipV="1">
              <a:off x="9844698" y="1412788"/>
              <a:ext cx="914400" cy="9058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9D0BA168-EB01-8B44-B635-4FA2EB01BA54}"/>
                </a:ext>
              </a:extLst>
            </p:cNvPr>
            <p:cNvSpPr/>
            <p:nvPr/>
          </p:nvSpPr>
          <p:spPr>
            <a:xfrm>
              <a:off x="10742440" y="1523153"/>
              <a:ext cx="914400" cy="9144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E604AC9B-CF67-5D48-A21C-AB5B0D08A093}"/>
                </a:ext>
              </a:extLst>
            </p:cNvPr>
            <p:cNvSpPr/>
            <p:nvPr/>
          </p:nvSpPr>
          <p:spPr>
            <a:xfrm flipV="1">
              <a:off x="11624453" y="1442437"/>
              <a:ext cx="914400" cy="9058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5611D1FA-B655-B740-8608-FD57A4ACD813}"/>
                </a:ext>
              </a:extLst>
            </p:cNvPr>
            <p:cNvSpPr/>
            <p:nvPr/>
          </p:nvSpPr>
          <p:spPr>
            <a:xfrm>
              <a:off x="12538853" y="1523153"/>
              <a:ext cx="914400" cy="9144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538989A7-0667-EF4D-80EF-7BEE92AB1508}"/>
                </a:ext>
              </a:extLst>
            </p:cNvPr>
            <p:cNvSpPr/>
            <p:nvPr/>
          </p:nvSpPr>
          <p:spPr>
            <a:xfrm flipV="1">
              <a:off x="13420866" y="1442437"/>
              <a:ext cx="914400" cy="9058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06A7E050-796F-3740-BF0F-869F2112D0A6}"/>
              </a:ext>
            </a:extLst>
          </p:cNvPr>
          <p:cNvGrpSpPr/>
          <p:nvPr/>
        </p:nvGrpSpPr>
        <p:grpSpPr>
          <a:xfrm>
            <a:off x="7470136" y="954244"/>
            <a:ext cx="3715093" cy="1108528"/>
            <a:chOff x="883127" y="5070807"/>
            <a:chExt cx="6532395" cy="1108528"/>
          </a:xfrm>
        </p:grpSpPr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A119026D-3826-DC49-971D-AB67313ACA82}"/>
                </a:ext>
              </a:extLst>
            </p:cNvPr>
            <p:cNvSpPr/>
            <p:nvPr/>
          </p:nvSpPr>
          <p:spPr>
            <a:xfrm>
              <a:off x="883127" y="5151523"/>
              <a:ext cx="138864" cy="9144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B2C79321-2F06-AF4A-90E5-1879A2953080}"/>
                </a:ext>
              </a:extLst>
            </p:cNvPr>
            <p:cNvSpPr/>
            <p:nvPr/>
          </p:nvSpPr>
          <p:spPr>
            <a:xfrm flipV="1">
              <a:off x="1017072" y="5070807"/>
              <a:ext cx="138864" cy="9058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50456B02-8F4D-B045-9B70-96D01D61559C}"/>
                </a:ext>
              </a:extLst>
            </p:cNvPr>
            <p:cNvSpPr/>
            <p:nvPr/>
          </p:nvSpPr>
          <p:spPr>
            <a:xfrm>
              <a:off x="1155936" y="5151523"/>
              <a:ext cx="138864" cy="9144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Arc 47">
              <a:extLst>
                <a:ext uri="{FF2B5EF4-FFF2-40B4-BE49-F238E27FC236}">
                  <a16:creationId xmlns:a16="http://schemas.microsoft.com/office/drawing/2014/main" id="{4751C204-00E2-6A4D-A801-C3E6D9F7501B}"/>
                </a:ext>
              </a:extLst>
            </p:cNvPr>
            <p:cNvSpPr/>
            <p:nvPr/>
          </p:nvSpPr>
          <p:spPr>
            <a:xfrm flipV="1">
              <a:off x="1289882" y="5070807"/>
              <a:ext cx="138864" cy="9058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Arc 48">
              <a:extLst>
                <a:ext uri="{FF2B5EF4-FFF2-40B4-BE49-F238E27FC236}">
                  <a16:creationId xmlns:a16="http://schemas.microsoft.com/office/drawing/2014/main" id="{268A733B-4A1C-3F41-9084-2DB27DF2338B}"/>
                </a:ext>
              </a:extLst>
            </p:cNvPr>
            <p:cNvSpPr/>
            <p:nvPr/>
          </p:nvSpPr>
          <p:spPr>
            <a:xfrm>
              <a:off x="1426216" y="5181172"/>
              <a:ext cx="138864" cy="9144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E8D2472A-007B-C547-81AE-E88980C28911}"/>
                </a:ext>
              </a:extLst>
            </p:cNvPr>
            <p:cNvSpPr/>
            <p:nvPr/>
          </p:nvSpPr>
          <p:spPr>
            <a:xfrm flipV="1">
              <a:off x="1560161" y="5100456"/>
              <a:ext cx="138864" cy="9058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Arc 50">
              <a:extLst>
                <a:ext uri="{FF2B5EF4-FFF2-40B4-BE49-F238E27FC236}">
                  <a16:creationId xmlns:a16="http://schemas.microsoft.com/office/drawing/2014/main" id="{C6DFC830-D74C-E347-8E5C-A80DDD0E5CEB}"/>
                </a:ext>
              </a:extLst>
            </p:cNvPr>
            <p:cNvSpPr/>
            <p:nvPr/>
          </p:nvSpPr>
          <p:spPr>
            <a:xfrm>
              <a:off x="1699026" y="5181172"/>
              <a:ext cx="138864" cy="9144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Arc 51">
              <a:extLst>
                <a:ext uri="{FF2B5EF4-FFF2-40B4-BE49-F238E27FC236}">
                  <a16:creationId xmlns:a16="http://schemas.microsoft.com/office/drawing/2014/main" id="{25D1B7B5-88BA-CC44-9133-3B47B824893D}"/>
                </a:ext>
              </a:extLst>
            </p:cNvPr>
            <p:cNvSpPr/>
            <p:nvPr/>
          </p:nvSpPr>
          <p:spPr>
            <a:xfrm flipV="1">
              <a:off x="1832971" y="5100456"/>
              <a:ext cx="138864" cy="9058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Arc 52">
              <a:extLst>
                <a:ext uri="{FF2B5EF4-FFF2-40B4-BE49-F238E27FC236}">
                  <a16:creationId xmlns:a16="http://schemas.microsoft.com/office/drawing/2014/main" id="{61AB8190-1235-3044-A59E-EA0B5B43927D}"/>
                </a:ext>
              </a:extLst>
            </p:cNvPr>
            <p:cNvSpPr/>
            <p:nvPr/>
          </p:nvSpPr>
          <p:spPr>
            <a:xfrm>
              <a:off x="1974368" y="5169355"/>
              <a:ext cx="138864" cy="9144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Arc 53">
              <a:extLst>
                <a:ext uri="{FF2B5EF4-FFF2-40B4-BE49-F238E27FC236}">
                  <a16:creationId xmlns:a16="http://schemas.microsoft.com/office/drawing/2014/main" id="{2A951704-FCD7-4E4E-871F-A49D07B4C525}"/>
                </a:ext>
              </a:extLst>
            </p:cNvPr>
            <p:cNvSpPr/>
            <p:nvPr/>
          </p:nvSpPr>
          <p:spPr>
            <a:xfrm flipV="1">
              <a:off x="2108314" y="5088639"/>
              <a:ext cx="138864" cy="9058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Arc 54">
              <a:extLst>
                <a:ext uri="{FF2B5EF4-FFF2-40B4-BE49-F238E27FC236}">
                  <a16:creationId xmlns:a16="http://schemas.microsoft.com/office/drawing/2014/main" id="{C36EA066-A36F-614B-906C-D1F0CB1744DE}"/>
                </a:ext>
              </a:extLst>
            </p:cNvPr>
            <p:cNvSpPr/>
            <p:nvPr/>
          </p:nvSpPr>
          <p:spPr>
            <a:xfrm>
              <a:off x="2247178" y="5169355"/>
              <a:ext cx="138864" cy="9144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Arc 55">
              <a:extLst>
                <a:ext uri="{FF2B5EF4-FFF2-40B4-BE49-F238E27FC236}">
                  <a16:creationId xmlns:a16="http://schemas.microsoft.com/office/drawing/2014/main" id="{BCF783C5-0F6A-CC46-A5F5-160ADA7DF8CF}"/>
                </a:ext>
              </a:extLst>
            </p:cNvPr>
            <p:cNvSpPr/>
            <p:nvPr/>
          </p:nvSpPr>
          <p:spPr>
            <a:xfrm flipV="1">
              <a:off x="2381123" y="5088639"/>
              <a:ext cx="138864" cy="9058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Arc 56">
              <a:extLst>
                <a:ext uri="{FF2B5EF4-FFF2-40B4-BE49-F238E27FC236}">
                  <a16:creationId xmlns:a16="http://schemas.microsoft.com/office/drawing/2014/main" id="{F8E3048B-AE66-2846-97CB-8D8C6E35E5E3}"/>
                </a:ext>
              </a:extLst>
            </p:cNvPr>
            <p:cNvSpPr/>
            <p:nvPr/>
          </p:nvSpPr>
          <p:spPr>
            <a:xfrm>
              <a:off x="2517457" y="5199004"/>
              <a:ext cx="138864" cy="9144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Arc 57">
              <a:extLst>
                <a:ext uri="{FF2B5EF4-FFF2-40B4-BE49-F238E27FC236}">
                  <a16:creationId xmlns:a16="http://schemas.microsoft.com/office/drawing/2014/main" id="{8AA3AFED-0DC7-7F40-BFE9-EF620CB8BDE1}"/>
                </a:ext>
              </a:extLst>
            </p:cNvPr>
            <p:cNvSpPr/>
            <p:nvPr/>
          </p:nvSpPr>
          <p:spPr>
            <a:xfrm flipV="1">
              <a:off x="2651403" y="5118288"/>
              <a:ext cx="138864" cy="9058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AD2DE7A6-04A5-BE41-9743-09F277C4780A}"/>
                </a:ext>
              </a:extLst>
            </p:cNvPr>
            <p:cNvSpPr/>
            <p:nvPr/>
          </p:nvSpPr>
          <p:spPr>
            <a:xfrm>
              <a:off x="2790267" y="5199004"/>
              <a:ext cx="138864" cy="9144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96D10097-E098-E944-85B4-14FD122848F9}"/>
                </a:ext>
              </a:extLst>
            </p:cNvPr>
            <p:cNvSpPr/>
            <p:nvPr/>
          </p:nvSpPr>
          <p:spPr>
            <a:xfrm flipV="1">
              <a:off x="2924212" y="5118288"/>
              <a:ext cx="138864" cy="9058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Arc 68">
              <a:extLst>
                <a:ext uri="{FF2B5EF4-FFF2-40B4-BE49-F238E27FC236}">
                  <a16:creationId xmlns:a16="http://schemas.microsoft.com/office/drawing/2014/main" id="{2ADB4370-AE51-4B4E-A156-5238F24D8C04}"/>
                </a:ext>
              </a:extLst>
            </p:cNvPr>
            <p:cNvSpPr/>
            <p:nvPr/>
          </p:nvSpPr>
          <p:spPr>
            <a:xfrm>
              <a:off x="3063076" y="5176900"/>
              <a:ext cx="138864" cy="9144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Arc 69">
              <a:extLst>
                <a:ext uri="{FF2B5EF4-FFF2-40B4-BE49-F238E27FC236}">
                  <a16:creationId xmlns:a16="http://schemas.microsoft.com/office/drawing/2014/main" id="{47A68874-67C5-774A-B3A5-9DB9E983D7EE}"/>
                </a:ext>
              </a:extLst>
            </p:cNvPr>
            <p:cNvSpPr/>
            <p:nvPr/>
          </p:nvSpPr>
          <p:spPr>
            <a:xfrm flipV="1">
              <a:off x="3197022" y="5096184"/>
              <a:ext cx="138864" cy="9058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Arc 70">
              <a:extLst>
                <a:ext uri="{FF2B5EF4-FFF2-40B4-BE49-F238E27FC236}">
                  <a16:creationId xmlns:a16="http://schemas.microsoft.com/office/drawing/2014/main" id="{EF80E748-BAEA-044C-82C3-43E3440CD98A}"/>
                </a:ext>
              </a:extLst>
            </p:cNvPr>
            <p:cNvSpPr/>
            <p:nvPr/>
          </p:nvSpPr>
          <p:spPr>
            <a:xfrm>
              <a:off x="3335885" y="5176900"/>
              <a:ext cx="138864" cy="9144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Arc 71">
              <a:extLst>
                <a:ext uri="{FF2B5EF4-FFF2-40B4-BE49-F238E27FC236}">
                  <a16:creationId xmlns:a16="http://schemas.microsoft.com/office/drawing/2014/main" id="{D4289B31-5DC2-334B-84EB-D487573E23C7}"/>
                </a:ext>
              </a:extLst>
            </p:cNvPr>
            <p:cNvSpPr/>
            <p:nvPr/>
          </p:nvSpPr>
          <p:spPr>
            <a:xfrm flipV="1">
              <a:off x="3469831" y="5096184"/>
              <a:ext cx="138864" cy="9058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Arc 72">
              <a:extLst>
                <a:ext uri="{FF2B5EF4-FFF2-40B4-BE49-F238E27FC236}">
                  <a16:creationId xmlns:a16="http://schemas.microsoft.com/office/drawing/2014/main" id="{B58E5972-88FA-6D41-8A18-842660B51A8F}"/>
                </a:ext>
              </a:extLst>
            </p:cNvPr>
            <p:cNvSpPr/>
            <p:nvPr/>
          </p:nvSpPr>
          <p:spPr>
            <a:xfrm>
              <a:off x="3606165" y="5206549"/>
              <a:ext cx="138864" cy="9144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Arc 73">
              <a:extLst>
                <a:ext uri="{FF2B5EF4-FFF2-40B4-BE49-F238E27FC236}">
                  <a16:creationId xmlns:a16="http://schemas.microsoft.com/office/drawing/2014/main" id="{26A97ABC-F656-CF4F-A36E-C8A509F0DE65}"/>
                </a:ext>
              </a:extLst>
            </p:cNvPr>
            <p:cNvSpPr/>
            <p:nvPr/>
          </p:nvSpPr>
          <p:spPr>
            <a:xfrm flipV="1">
              <a:off x="3740111" y="5125833"/>
              <a:ext cx="138864" cy="9058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Arc 74">
              <a:extLst>
                <a:ext uri="{FF2B5EF4-FFF2-40B4-BE49-F238E27FC236}">
                  <a16:creationId xmlns:a16="http://schemas.microsoft.com/office/drawing/2014/main" id="{4FADB917-1B40-1E4E-9116-0461BE06FCAD}"/>
                </a:ext>
              </a:extLst>
            </p:cNvPr>
            <p:cNvSpPr/>
            <p:nvPr/>
          </p:nvSpPr>
          <p:spPr>
            <a:xfrm>
              <a:off x="3878975" y="5206549"/>
              <a:ext cx="138864" cy="9144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Arc 75">
              <a:extLst>
                <a:ext uri="{FF2B5EF4-FFF2-40B4-BE49-F238E27FC236}">
                  <a16:creationId xmlns:a16="http://schemas.microsoft.com/office/drawing/2014/main" id="{AC6CA565-0671-3F4E-8FD4-15D0A907775C}"/>
                </a:ext>
              </a:extLst>
            </p:cNvPr>
            <p:cNvSpPr/>
            <p:nvPr/>
          </p:nvSpPr>
          <p:spPr>
            <a:xfrm flipV="1">
              <a:off x="4012920" y="5125833"/>
              <a:ext cx="138864" cy="9058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Arc 77">
              <a:extLst>
                <a:ext uri="{FF2B5EF4-FFF2-40B4-BE49-F238E27FC236}">
                  <a16:creationId xmlns:a16="http://schemas.microsoft.com/office/drawing/2014/main" id="{61D15BF9-71B8-4349-9B66-02F12ABDC384}"/>
                </a:ext>
              </a:extLst>
            </p:cNvPr>
            <p:cNvSpPr/>
            <p:nvPr/>
          </p:nvSpPr>
          <p:spPr>
            <a:xfrm>
              <a:off x="4146865" y="5209909"/>
              <a:ext cx="138864" cy="9144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Arc 78">
              <a:extLst>
                <a:ext uri="{FF2B5EF4-FFF2-40B4-BE49-F238E27FC236}">
                  <a16:creationId xmlns:a16="http://schemas.microsoft.com/office/drawing/2014/main" id="{01714175-E115-6642-BD7A-0EA024A00482}"/>
                </a:ext>
              </a:extLst>
            </p:cNvPr>
            <p:cNvSpPr/>
            <p:nvPr/>
          </p:nvSpPr>
          <p:spPr>
            <a:xfrm flipV="1">
              <a:off x="4280810" y="5129193"/>
              <a:ext cx="138864" cy="9058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Arc 79">
              <a:extLst>
                <a:ext uri="{FF2B5EF4-FFF2-40B4-BE49-F238E27FC236}">
                  <a16:creationId xmlns:a16="http://schemas.microsoft.com/office/drawing/2014/main" id="{20E77CC2-CB0E-8E4B-AEF6-5BCB948933DE}"/>
                </a:ext>
              </a:extLst>
            </p:cNvPr>
            <p:cNvSpPr/>
            <p:nvPr/>
          </p:nvSpPr>
          <p:spPr>
            <a:xfrm>
              <a:off x="4419674" y="5209909"/>
              <a:ext cx="138864" cy="9144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Arc 80">
              <a:extLst>
                <a:ext uri="{FF2B5EF4-FFF2-40B4-BE49-F238E27FC236}">
                  <a16:creationId xmlns:a16="http://schemas.microsoft.com/office/drawing/2014/main" id="{93BBE00C-2232-554E-9F6A-5C9096E5332F}"/>
                </a:ext>
              </a:extLst>
            </p:cNvPr>
            <p:cNvSpPr/>
            <p:nvPr/>
          </p:nvSpPr>
          <p:spPr>
            <a:xfrm flipV="1">
              <a:off x="4553620" y="5129193"/>
              <a:ext cx="138864" cy="9058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Arc 81">
              <a:extLst>
                <a:ext uri="{FF2B5EF4-FFF2-40B4-BE49-F238E27FC236}">
                  <a16:creationId xmlns:a16="http://schemas.microsoft.com/office/drawing/2014/main" id="{5EED324C-EFE9-E449-8C45-3D2B27966638}"/>
                </a:ext>
              </a:extLst>
            </p:cNvPr>
            <p:cNvSpPr/>
            <p:nvPr/>
          </p:nvSpPr>
          <p:spPr>
            <a:xfrm>
              <a:off x="4689954" y="5239558"/>
              <a:ext cx="138864" cy="9144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Arc 82">
              <a:extLst>
                <a:ext uri="{FF2B5EF4-FFF2-40B4-BE49-F238E27FC236}">
                  <a16:creationId xmlns:a16="http://schemas.microsoft.com/office/drawing/2014/main" id="{EE17420D-DF77-B143-B1E7-0CDAA5172449}"/>
                </a:ext>
              </a:extLst>
            </p:cNvPr>
            <p:cNvSpPr/>
            <p:nvPr/>
          </p:nvSpPr>
          <p:spPr>
            <a:xfrm flipV="1">
              <a:off x="4823899" y="5158842"/>
              <a:ext cx="138864" cy="9058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Arc 83">
              <a:extLst>
                <a:ext uri="{FF2B5EF4-FFF2-40B4-BE49-F238E27FC236}">
                  <a16:creationId xmlns:a16="http://schemas.microsoft.com/office/drawing/2014/main" id="{2F2B3B96-5902-1640-9BF8-723840A681DF}"/>
                </a:ext>
              </a:extLst>
            </p:cNvPr>
            <p:cNvSpPr/>
            <p:nvPr/>
          </p:nvSpPr>
          <p:spPr>
            <a:xfrm>
              <a:off x="4962764" y="5239558"/>
              <a:ext cx="138864" cy="9144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Arc 84">
              <a:extLst>
                <a:ext uri="{FF2B5EF4-FFF2-40B4-BE49-F238E27FC236}">
                  <a16:creationId xmlns:a16="http://schemas.microsoft.com/office/drawing/2014/main" id="{1157D31D-A903-484E-B640-E6F4B4AE6C5B}"/>
                </a:ext>
              </a:extLst>
            </p:cNvPr>
            <p:cNvSpPr/>
            <p:nvPr/>
          </p:nvSpPr>
          <p:spPr>
            <a:xfrm flipV="1">
              <a:off x="5096709" y="5158842"/>
              <a:ext cx="138864" cy="9058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Arc 85">
              <a:extLst>
                <a:ext uri="{FF2B5EF4-FFF2-40B4-BE49-F238E27FC236}">
                  <a16:creationId xmlns:a16="http://schemas.microsoft.com/office/drawing/2014/main" id="{BA1C6004-B0D5-5249-87CD-8BE4DA68BDD3}"/>
                </a:ext>
              </a:extLst>
            </p:cNvPr>
            <p:cNvSpPr/>
            <p:nvPr/>
          </p:nvSpPr>
          <p:spPr>
            <a:xfrm>
              <a:off x="5238106" y="5227741"/>
              <a:ext cx="138864" cy="9144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Arc 86">
              <a:extLst>
                <a:ext uri="{FF2B5EF4-FFF2-40B4-BE49-F238E27FC236}">
                  <a16:creationId xmlns:a16="http://schemas.microsoft.com/office/drawing/2014/main" id="{FD9BAF75-E1E5-2F4B-B348-1CE2F44AD8FD}"/>
                </a:ext>
              </a:extLst>
            </p:cNvPr>
            <p:cNvSpPr/>
            <p:nvPr/>
          </p:nvSpPr>
          <p:spPr>
            <a:xfrm flipV="1">
              <a:off x="5372052" y="5147025"/>
              <a:ext cx="138864" cy="9058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Arc 87">
              <a:extLst>
                <a:ext uri="{FF2B5EF4-FFF2-40B4-BE49-F238E27FC236}">
                  <a16:creationId xmlns:a16="http://schemas.microsoft.com/office/drawing/2014/main" id="{A5E8DB9B-FB31-0945-B5EA-93374C66F2B3}"/>
                </a:ext>
              </a:extLst>
            </p:cNvPr>
            <p:cNvSpPr/>
            <p:nvPr/>
          </p:nvSpPr>
          <p:spPr>
            <a:xfrm>
              <a:off x="5510916" y="5227741"/>
              <a:ext cx="138864" cy="9144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Arc 88">
              <a:extLst>
                <a:ext uri="{FF2B5EF4-FFF2-40B4-BE49-F238E27FC236}">
                  <a16:creationId xmlns:a16="http://schemas.microsoft.com/office/drawing/2014/main" id="{CD05CC23-72FB-6548-BCC5-6CF4C484B0B9}"/>
                </a:ext>
              </a:extLst>
            </p:cNvPr>
            <p:cNvSpPr/>
            <p:nvPr/>
          </p:nvSpPr>
          <p:spPr>
            <a:xfrm flipV="1">
              <a:off x="5644861" y="5147025"/>
              <a:ext cx="138864" cy="9058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Arc 89">
              <a:extLst>
                <a:ext uri="{FF2B5EF4-FFF2-40B4-BE49-F238E27FC236}">
                  <a16:creationId xmlns:a16="http://schemas.microsoft.com/office/drawing/2014/main" id="{1C434DCE-C2D7-F54A-B8F2-BB0E36C7E816}"/>
                </a:ext>
              </a:extLst>
            </p:cNvPr>
            <p:cNvSpPr/>
            <p:nvPr/>
          </p:nvSpPr>
          <p:spPr>
            <a:xfrm>
              <a:off x="5781195" y="5257390"/>
              <a:ext cx="138864" cy="9144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Arc 90">
              <a:extLst>
                <a:ext uri="{FF2B5EF4-FFF2-40B4-BE49-F238E27FC236}">
                  <a16:creationId xmlns:a16="http://schemas.microsoft.com/office/drawing/2014/main" id="{3FC17D2B-E77B-3E4B-ACE3-F39896A3798C}"/>
                </a:ext>
              </a:extLst>
            </p:cNvPr>
            <p:cNvSpPr/>
            <p:nvPr/>
          </p:nvSpPr>
          <p:spPr>
            <a:xfrm flipV="1">
              <a:off x="5915141" y="5176674"/>
              <a:ext cx="138864" cy="9058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Arc 91">
              <a:extLst>
                <a:ext uri="{FF2B5EF4-FFF2-40B4-BE49-F238E27FC236}">
                  <a16:creationId xmlns:a16="http://schemas.microsoft.com/office/drawing/2014/main" id="{BBE10792-37D0-B24A-8A90-5B158CB2F312}"/>
                </a:ext>
              </a:extLst>
            </p:cNvPr>
            <p:cNvSpPr/>
            <p:nvPr/>
          </p:nvSpPr>
          <p:spPr>
            <a:xfrm>
              <a:off x="6054005" y="5257390"/>
              <a:ext cx="138864" cy="9144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Arc 92">
              <a:extLst>
                <a:ext uri="{FF2B5EF4-FFF2-40B4-BE49-F238E27FC236}">
                  <a16:creationId xmlns:a16="http://schemas.microsoft.com/office/drawing/2014/main" id="{75BF5A1F-8652-D745-8BF2-EC30EF8C0727}"/>
                </a:ext>
              </a:extLst>
            </p:cNvPr>
            <p:cNvSpPr/>
            <p:nvPr/>
          </p:nvSpPr>
          <p:spPr>
            <a:xfrm flipV="1">
              <a:off x="6187950" y="5176674"/>
              <a:ext cx="138864" cy="9058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Arc 93">
              <a:extLst>
                <a:ext uri="{FF2B5EF4-FFF2-40B4-BE49-F238E27FC236}">
                  <a16:creationId xmlns:a16="http://schemas.microsoft.com/office/drawing/2014/main" id="{4E03B82C-C7BF-EF4F-9C75-4A4DFC2787D9}"/>
                </a:ext>
              </a:extLst>
            </p:cNvPr>
            <p:cNvSpPr/>
            <p:nvPr/>
          </p:nvSpPr>
          <p:spPr>
            <a:xfrm>
              <a:off x="6326814" y="5235286"/>
              <a:ext cx="138864" cy="9144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Arc 94">
              <a:extLst>
                <a:ext uri="{FF2B5EF4-FFF2-40B4-BE49-F238E27FC236}">
                  <a16:creationId xmlns:a16="http://schemas.microsoft.com/office/drawing/2014/main" id="{EDF9382B-3AFA-5C47-8587-CA9EC9D7F0E1}"/>
                </a:ext>
              </a:extLst>
            </p:cNvPr>
            <p:cNvSpPr/>
            <p:nvPr/>
          </p:nvSpPr>
          <p:spPr>
            <a:xfrm flipV="1">
              <a:off x="6460760" y="5154570"/>
              <a:ext cx="138864" cy="9058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Arc 95">
              <a:extLst>
                <a:ext uri="{FF2B5EF4-FFF2-40B4-BE49-F238E27FC236}">
                  <a16:creationId xmlns:a16="http://schemas.microsoft.com/office/drawing/2014/main" id="{F36940A1-3238-3A49-8792-3D40F5A1A702}"/>
                </a:ext>
              </a:extLst>
            </p:cNvPr>
            <p:cNvSpPr/>
            <p:nvPr/>
          </p:nvSpPr>
          <p:spPr>
            <a:xfrm>
              <a:off x="6599623" y="5235286"/>
              <a:ext cx="138864" cy="9144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Arc 96">
              <a:extLst>
                <a:ext uri="{FF2B5EF4-FFF2-40B4-BE49-F238E27FC236}">
                  <a16:creationId xmlns:a16="http://schemas.microsoft.com/office/drawing/2014/main" id="{4D49FD0E-78FE-1D44-BF61-52D0E285ED2B}"/>
                </a:ext>
              </a:extLst>
            </p:cNvPr>
            <p:cNvSpPr/>
            <p:nvPr/>
          </p:nvSpPr>
          <p:spPr>
            <a:xfrm flipV="1">
              <a:off x="6733569" y="5154570"/>
              <a:ext cx="138864" cy="9058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Arc 97">
              <a:extLst>
                <a:ext uri="{FF2B5EF4-FFF2-40B4-BE49-F238E27FC236}">
                  <a16:creationId xmlns:a16="http://schemas.microsoft.com/office/drawing/2014/main" id="{DDF1BE2E-75A8-9B49-9D84-8D69194E0037}"/>
                </a:ext>
              </a:extLst>
            </p:cNvPr>
            <p:cNvSpPr/>
            <p:nvPr/>
          </p:nvSpPr>
          <p:spPr>
            <a:xfrm>
              <a:off x="6869903" y="5264935"/>
              <a:ext cx="138864" cy="9144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Arc 98">
              <a:extLst>
                <a:ext uri="{FF2B5EF4-FFF2-40B4-BE49-F238E27FC236}">
                  <a16:creationId xmlns:a16="http://schemas.microsoft.com/office/drawing/2014/main" id="{994892A1-57C3-644F-BAB9-EE18C2BFE621}"/>
                </a:ext>
              </a:extLst>
            </p:cNvPr>
            <p:cNvSpPr/>
            <p:nvPr/>
          </p:nvSpPr>
          <p:spPr>
            <a:xfrm flipV="1">
              <a:off x="7003849" y="5184219"/>
              <a:ext cx="138864" cy="9058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Arc 99">
              <a:extLst>
                <a:ext uri="{FF2B5EF4-FFF2-40B4-BE49-F238E27FC236}">
                  <a16:creationId xmlns:a16="http://schemas.microsoft.com/office/drawing/2014/main" id="{3435AEA0-602B-8440-B06A-067936254821}"/>
                </a:ext>
              </a:extLst>
            </p:cNvPr>
            <p:cNvSpPr/>
            <p:nvPr/>
          </p:nvSpPr>
          <p:spPr>
            <a:xfrm>
              <a:off x="7142713" y="5264935"/>
              <a:ext cx="138864" cy="9144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Arc 100">
              <a:extLst>
                <a:ext uri="{FF2B5EF4-FFF2-40B4-BE49-F238E27FC236}">
                  <a16:creationId xmlns:a16="http://schemas.microsoft.com/office/drawing/2014/main" id="{50BD5084-0FEA-A049-B974-214584D283DD}"/>
                </a:ext>
              </a:extLst>
            </p:cNvPr>
            <p:cNvSpPr/>
            <p:nvPr/>
          </p:nvSpPr>
          <p:spPr>
            <a:xfrm flipV="1">
              <a:off x="7276658" y="5184219"/>
              <a:ext cx="138864" cy="905800"/>
            </a:xfrm>
            <a:prstGeom prst="arc">
              <a:avLst>
                <a:gd name="adj1" fmla="val 1133489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F2BEE9ED-3CBE-924B-BF20-8C654857DC1F}"/>
              </a:ext>
            </a:extLst>
          </p:cNvPr>
          <p:cNvCxnSpPr>
            <a:cxnSpLocks/>
          </p:cNvCxnSpPr>
          <p:nvPr/>
        </p:nvCxnSpPr>
        <p:spPr>
          <a:xfrm flipV="1">
            <a:off x="10555138" y="1167607"/>
            <a:ext cx="0" cy="203562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8A4AA931-3FB3-8C40-96A5-757CA07483D3}"/>
              </a:ext>
            </a:extLst>
          </p:cNvPr>
          <p:cNvCxnSpPr>
            <a:cxnSpLocks/>
          </p:cNvCxnSpPr>
          <p:nvPr/>
        </p:nvCxnSpPr>
        <p:spPr>
          <a:xfrm flipV="1">
            <a:off x="9660915" y="1173225"/>
            <a:ext cx="0" cy="203562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7D843E3F-6977-7541-8C6C-98A54DDA083E}"/>
              </a:ext>
            </a:extLst>
          </p:cNvPr>
          <p:cNvCxnSpPr>
            <a:cxnSpLocks/>
          </p:cNvCxnSpPr>
          <p:nvPr/>
        </p:nvCxnSpPr>
        <p:spPr>
          <a:xfrm flipV="1">
            <a:off x="8775168" y="1188420"/>
            <a:ext cx="0" cy="203562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1EBCCAF3-B30C-E148-9311-AF33572AF840}"/>
              </a:ext>
            </a:extLst>
          </p:cNvPr>
          <p:cNvCxnSpPr>
            <a:cxnSpLocks/>
          </p:cNvCxnSpPr>
          <p:nvPr/>
        </p:nvCxnSpPr>
        <p:spPr>
          <a:xfrm flipV="1">
            <a:off x="7879200" y="1173225"/>
            <a:ext cx="0" cy="203562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3ACF725C-8663-E946-8FB0-E19120FF1505}"/>
              </a:ext>
            </a:extLst>
          </p:cNvPr>
          <p:cNvSpPr txBox="1"/>
          <p:nvPr/>
        </p:nvSpPr>
        <p:spPr>
          <a:xfrm>
            <a:off x="7876863" y="156628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5843C67-DFAD-C549-92A5-DDE744B183CE}"/>
              </a:ext>
            </a:extLst>
          </p:cNvPr>
          <p:cNvSpPr txBox="1"/>
          <p:nvPr/>
        </p:nvSpPr>
        <p:spPr>
          <a:xfrm>
            <a:off x="8772116" y="129819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3CD9D0E7-AB3C-CE41-A9AB-BC713D1D7579}"/>
              </a:ext>
            </a:extLst>
          </p:cNvPr>
          <p:cNvSpPr txBox="1"/>
          <p:nvPr/>
        </p:nvSpPr>
        <p:spPr>
          <a:xfrm>
            <a:off x="9686794" y="121391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04ECDB7-AEC7-E549-954C-9CA365276FCF}"/>
              </a:ext>
            </a:extLst>
          </p:cNvPr>
          <p:cNvSpPr txBox="1"/>
          <p:nvPr/>
        </p:nvSpPr>
        <p:spPr>
          <a:xfrm>
            <a:off x="10594997" y="121391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GO!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CCFA15B4-03D5-404B-8A1A-3E26C279B2EA}"/>
              </a:ext>
            </a:extLst>
          </p:cNvPr>
          <p:cNvSpPr txBox="1"/>
          <p:nvPr/>
        </p:nvSpPr>
        <p:spPr>
          <a:xfrm>
            <a:off x="1249866" y="4253164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EU S-BAND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50BABB37-8235-494F-AF11-E906F8BC0230}"/>
              </a:ext>
            </a:extLst>
          </p:cNvPr>
          <p:cNvSpPr txBox="1"/>
          <p:nvPr/>
        </p:nvSpPr>
        <p:spPr>
          <a:xfrm>
            <a:off x="5151838" y="4252734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C-BAND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5148A92C-02D8-694D-A137-1672CDD228DD}"/>
              </a:ext>
            </a:extLst>
          </p:cNvPr>
          <p:cNvSpPr txBox="1"/>
          <p:nvPr/>
        </p:nvSpPr>
        <p:spPr>
          <a:xfrm>
            <a:off x="806522" y="4764400"/>
            <a:ext cx="25394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COMPATIBLE WITH PRESENT LINAC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690CF0-2842-BB45-B143-1C5B3883AF88}"/>
              </a:ext>
            </a:extLst>
          </p:cNvPr>
          <p:cNvSpPr txBox="1"/>
          <p:nvPr/>
        </p:nvSpPr>
        <p:spPr>
          <a:xfrm>
            <a:off x="1481779" y="5503538"/>
            <a:ext cx="9469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MAX-IV propose their solution to generate the S-band and C-band signals from the laser.</a:t>
            </a:r>
          </a:p>
        </p:txBody>
      </p:sp>
    </p:spTree>
    <p:extLst>
      <p:ext uri="{BB962C8B-B14F-4D97-AF65-F5344CB8AC3E}">
        <p14:creationId xmlns:p14="http://schemas.microsoft.com/office/powerpoint/2010/main" val="3148814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31416-BB5E-014E-87E4-45DE1458F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Planning, HR and WP organization @ ESRF 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C878D6D8-3B36-2147-B740-7C4A4DA9DD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BFB58-5D1E-2C4D-A112-2A3BF27734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COLD project update | 30th April 2026, C3 QCM monthly meeting | S.M.Liuzzo</a:t>
            </a:r>
            <a:endParaRPr lang="fr-F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99F72C-3AB8-E544-849B-CC35C27ECE51}"/>
              </a:ext>
            </a:extLst>
          </p:cNvPr>
          <p:cNvSpPr txBox="1"/>
          <p:nvPr/>
        </p:nvSpPr>
        <p:spPr>
          <a:xfrm>
            <a:off x="1012856" y="5800211"/>
            <a:ext cx="534439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0" dirty="0"/>
              <a:t>Including resources and following an almost flat financial profile is set up with the available tools (excel mainly).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FAAF9D9-0850-0B42-AB21-F6F2A3422A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81"/>
          <a:stretch/>
        </p:blipFill>
        <p:spPr>
          <a:xfrm>
            <a:off x="1000360" y="4180959"/>
            <a:ext cx="5236172" cy="156106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5209112-90C9-7543-AA73-CDF7BAF60585}"/>
              </a:ext>
            </a:extLst>
          </p:cNvPr>
          <p:cNvSpPr txBox="1"/>
          <p:nvPr/>
        </p:nvSpPr>
        <p:spPr>
          <a:xfrm>
            <a:off x="4904577" y="4580791"/>
            <a:ext cx="119616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/>
              <a:t>~200 tasks</a:t>
            </a:r>
          </a:p>
          <a:p>
            <a:r>
              <a:rPr lang="en-US" sz="1620" dirty="0"/>
              <a:t>30 people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215D238-3356-B549-852B-3C63BB63299D}"/>
              </a:ext>
            </a:extLst>
          </p:cNvPr>
          <p:cNvGrpSpPr/>
          <p:nvPr/>
        </p:nvGrpSpPr>
        <p:grpSpPr>
          <a:xfrm>
            <a:off x="6446970" y="1281971"/>
            <a:ext cx="4614492" cy="4719921"/>
            <a:chOff x="6240016" y="1196752"/>
            <a:chExt cx="5282477" cy="540316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90E1D3-A7F4-464E-BCF2-B4C3C40C1790}"/>
                </a:ext>
              </a:extLst>
            </p:cNvPr>
            <p:cNvSpPr txBox="1"/>
            <p:nvPr/>
          </p:nvSpPr>
          <p:spPr>
            <a:xfrm>
              <a:off x="6240016" y="1208525"/>
              <a:ext cx="1196820" cy="35937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440" dirty="0"/>
                <a:t>WP-01 RF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7A22ACF-F798-C842-8669-A83C3441F4D4}"/>
                </a:ext>
              </a:extLst>
            </p:cNvPr>
            <p:cNvSpPr txBox="1"/>
            <p:nvPr/>
          </p:nvSpPr>
          <p:spPr>
            <a:xfrm>
              <a:off x="6240016" y="1637089"/>
              <a:ext cx="3009850" cy="35937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440" dirty="0"/>
                <a:t>WP-02 Diagnostics and Laser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6A29869-2085-0440-B96B-5CB42B4CCA4B}"/>
                </a:ext>
              </a:extLst>
            </p:cNvPr>
            <p:cNvSpPr txBox="1"/>
            <p:nvPr/>
          </p:nvSpPr>
          <p:spPr>
            <a:xfrm>
              <a:off x="6240016" y="2065654"/>
              <a:ext cx="1676576" cy="35937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440" dirty="0"/>
                <a:t>WP-03 Vacuum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7CE5D8-8291-EA4F-A7DA-99311CC49F1B}"/>
                </a:ext>
              </a:extLst>
            </p:cNvPr>
            <p:cNvSpPr txBox="1"/>
            <p:nvPr/>
          </p:nvSpPr>
          <p:spPr>
            <a:xfrm>
              <a:off x="6240016" y="2494219"/>
              <a:ext cx="3175005" cy="35937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440" dirty="0"/>
                <a:t>WP-04 Mechanical Engineering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5784253-520B-274B-8F1C-361011B34F9D}"/>
                </a:ext>
              </a:extLst>
            </p:cNvPr>
            <p:cNvSpPr txBox="1"/>
            <p:nvPr/>
          </p:nvSpPr>
          <p:spPr>
            <a:xfrm>
              <a:off x="6240016" y="2922784"/>
              <a:ext cx="2160221" cy="35937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440" dirty="0"/>
                <a:t>WP-05 Infrastructure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FAD9F6C-78C1-4642-9380-262533247251}"/>
                </a:ext>
              </a:extLst>
            </p:cNvPr>
            <p:cNvSpPr txBox="1"/>
            <p:nvPr/>
          </p:nvSpPr>
          <p:spPr>
            <a:xfrm>
              <a:off x="6240016" y="3351349"/>
              <a:ext cx="1844593" cy="35937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440" dirty="0"/>
                <a:t>WP-06 Operation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378600F-45A0-4F4D-85F7-9E22B00D979E}"/>
                </a:ext>
              </a:extLst>
            </p:cNvPr>
            <p:cNvSpPr txBox="1"/>
            <p:nvPr/>
          </p:nvSpPr>
          <p:spPr>
            <a:xfrm>
              <a:off x="6240016" y="3779914"/>
              <a:ext cx="1703295" cy="35937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440" dirty="0"/>
                <a:t>WP-07 Controls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50571C3-517E-7343-AB44-84BA0719B397}"/>
                </a:ext>
              </a:extLst>
            </p:cNvPr>
            <p:cNvSpPr txBox="1"/>
            <p:nvPr/>
          </p:nvSpPr>
          <p:spPr>
            <a:xfrm>
              <a:off x="6240016" y="4208478"/>
              <a:ext cx="1845767" cy="35937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440" dirty="0"/>
                <a:t>WP-08 Alignment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0AE0C5F-3DC9-C140-9F5C-570E90753F30}"/>
                </a:ext>
              </a:extLst>
            </p:cNvPr>
            <p:cNvSpPr txBox="1"/>
            <p:nvPr/>
          </p:nvSpPr>
          <p:spPr>
            <a:xfrm>
              <a:off x="6240016" y="4637044"/>
              <a:ext cx="1516120" cy="35937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440" dirty="0"/>
                <a:t>WP-09 Safety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A3164EB-FDD9-FB4D-BC1F-0A5FFBFD583D}"/>
                </a:ext>
              </a:extLst>
            </p:cNvPr>
            <p:cNvSpPr txBox="1"/>
            <p:nvPr/>
          </p:nvSpPr>
          <p:spPr>
            <a:xfrm>
              <a:off x="6240016" y="5065608"/>
              <a:ext cx="2033603" cy="613053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440" dirty="0"/>
                <a:t>WP-10 magnets </a:t>
              </a:r>
            </a:p>
            <a:p>
              <a:r>
                <a:rPr lang="en-US" sz="1440" dirty="0"/>
                <a:t>and power supplies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F98172F-31BE-4848-B0B3-EA37CDFD411C}"/>
                </a:ext>
              </a:extLst>
            </p:cNvPr>
            <p:cNvSpPr txBox="1"/>
            <p:nvPr/>
          </p:nvSpPr>
          <p:spPr>
            <a:xfrm>
              <a:off x="6240016" y="5811973"/>
              <a:ext cx="2383070" cy="35937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440" dirty="0"/>
                <a:t>WP-11 beam dynamics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357531C-62A6-D040-9AFB-19C13DF2E85D}"/>
                </a:ext>
              </a:extLst>
            </p:cNvPr>
            <p:cNvSpPr txBox="1"/>
            <p:nvPr/>
          </p:nvSpPr>
          <p:spPr>
            <a:xfrm>
              <a:off x="6240016" y="6240540"/>
              <a:ext cx="1539314" cy="35937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440" dirty="0"/>
                <a:t>WP-12 Timing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69E437E-A1D6-D545-9C4A-5904AA8246EA}"/>
                </a:ext>
              </a:extLst>
            </p:cNvPr>
            <p:cNvCxnSpPr>
              <a:cxnSpLocks/>
              <a:endCxn id="4" idx="1"/>
            </p:cNvCxnSpPr>
            <p:nvPr/>
          </p:nvCxnSpPr>
          <p:spPr>
            <a:xfrm flipV="1">
              <a:off x="7598245" y="1376440"/>
              <a:ext cx="2884403" cy="885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F82808D-98F2-EE40-9E3F-867AC99B0958}"/>
                </a:ext>
              </a:extLst>
            </p:cNvPr>
            <p:cNvCxnSpPr>
              <a:cxnSpLocks/>
              <a:endCxn id="30" idx="1"/>
            </p:cNvCxnSpPr>
            <p:nvPr/>
          </p:nvCxnSpPr>
          <p:spPr>
            <a:xfrm flipV="1">
              <a:off x="8159131" y="2222950"/>
              <a:ext cx="1225461" cy="485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52D3625-81BD-BA45-9686-9B7BC096E62B}"/>
                </a:ext>
              </a:extLst>
            </p:cNvPr>
            <p:cNvGrpSpPr/>
            <p:nvPr/>
          </p:nvGrpSpPr>
          <p:grpSpPr>
            <a:xfrm>
              <a:off x="8618102" y="1196752"/>
              <a:ext cx="2904391" cy="5392911"/>
              <a:chOff x="8988064" y="896200"/>
              <a:chExt cx="2904391" cy="5775221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0932DB-7454-B54C-AF2C-F09395F86D1D}"/>
                  </a:ext>
                </a:extLst>
              </p:cNvPr>
              <p:cNvSpPr txBox="1"/>
              <p:nvPr/>
            </p:nvSpPr>
            <p:spPr>
              <a:xfrm>
                <a:off x="10852610" y="896200"/>
                <a:ext cx="965604" cy="3848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40" dirty="0" err="1"/>
                  <a:t>A.D’Elia</a:t>
                </a:r>
                <a:endParaRPr lang="en-US" sz="1440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E781781-0050-E54B-9961-5648AD5C8974}"/>
                  </a:ext>
                </a:extLst>
              </p:cNvPr>
              <p:cNvSpPr txBox="1"/>
              <p:nvPr/>
            </p:nvSpPr>
            <p:spPr>
              <a:xfrm>
                <a:off x="10862549" y="1353655"/>
                <a:ext cx="951364" cy="3848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40" dirty="0" err="1"/>
                  <a:t>F.Ewald</a:t>
                </a:r>
                <a:endParaRPr lang="en-US" sz="1440" dirty="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282D1F1-D33E-2745-9A0B-EB5E2425008D}"/>
                  </a:ext>
                </a:extLst>
              </p:cNvPr>
              <p:cNvSpPr txBox="1"/>
              <p:nvPr/>
            </p:nvSpPr>
            <p:spPr>
              <a:xfrm>
                <a:off x="9754554" y="1802720"/>
                <a:ext cx="2090489" cy="3848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40" dirty="0" err="1"/>
                  <a:t>H.Pedroso</a:t>
                </a:r>
                <a:r>
                  <a:rPr lang="en-US" sz="1440" dirty="0"/>
                  <a:t> Marques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C108FD5-61C6-CC42-8A64-25D71DF6083E}"/>
                  </a:ext>
                </a:extLst>
              </p:cNvPr>
              <p:cNvSpPr txBox="1"/>
              <p:nvPr/>
            </p:nvSpPr>
            <p:spPr>
              <a:xfrm>
                <a:off x="10529125" y="2268567"/>
                <a:ext cx="1290848" cy="3848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40" dirty="0"/>
                  <a:t>T. </a:t>
                </a:r>
                <a:r>
                  <a:rPr lang="en-US" sz="1440" dirty="0" err="1"/>
                  <a:t>Brochard</a:t>
                </a:r>
                <a:endParaRPr lang="en-US" sz="1440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845C01F-C402-9442-9BF7-9A410A1ECA12}"/>
                  </a:ext>
                </a:extLst>
              </p:cNvPr>
              <p:cNvSpPr txBox="1"/>
              <p:nvPr/>
            </p:nvSpPr>
            <p:spPr>
              <a:xfrm>
                <a:off x="10749249" y="2726025"/>
                <a:ext cx="1066825" cy="3848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40" dirty="0"/>
                  <a:t>Y. </a:t>
                </a:r>
                <a:r>
                  <a:rPr lang="en-US" sz="1440" dirty="0" err="1"/>
                  <a:t>Gouez</a:t>
                </a:r>
                <a:endParaRPr lang="en-US" sz="1440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B2568A2-CED9-634F-BE3A-57141E5CEF99}"/>
                  </a:ext>
                </a:extLst>
              </p:cNvPr>
              <p:cNvSpPr txBox="1"/>
              <p:nvPr/>
            </p:nvSpPr>
            <p:spPr>
              <a:xfrm>
                <a:off x="10597734" y="3183480"/>
                <a:ext cx="1222511" cy="3848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40" dirty="0"/>
                  <a:t>J.-L. </a:t>
                </a:r>
                <a:r>
                  <a:rPr lang="en-US" sz="1440" dirty="0" err="1"/>
                  <a:t>Revol</a:t>
                </a:r>
                <a:endParaRPr lang="en-US" sz="1440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C2B1224-EF19-9849-8F02-A60AF853A86D}"/>
                  </a:ext>
                </a:extLst>
              </p:cNvPr>
              <p:cNvSpPr txBox="1"/>
              <p:nvPr/>
            </p:nvSpPr>
            <p:spPr>
              <a:xfrm>
                <a:off x="10073552" y="3640935"/>
                <a:ext cx="1818903" cy="3848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40" dirty="0"/>
                  <a:t>R. </a:t>
                </a:r>
                <a:r>
                  <a:rPr lang="fr-FR" sz="1440" dirty="0" err="1"/>
                  <a:t>Bourtembourg</a:t>
                </a:r>
                <a:endParaRPr lang="en-US" sz="1440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AE204BA-774B-5C4B-9315-A337237A6A26}"/>
                  </a:ext>
                </a:extLst>
              </p:cNvPr>
              <p:cNvSpPr txBox="1"/>
              <p:nvPr/>
            </p:nvSpPr>
            <p:spPr>
              <a:xfrm>
                <a:off x="9825918" y="4098392"/>
                <a:ext cx="2017381" cy="3848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40" dirty="0"/>
                  <a:t>C. Gonzalez Torres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91E24A7-80BF-0E48-8072-C1E87435786C}"/>
                  </a:ext>
                </a:extLst>
              </p:cNvPr>
              <p:cNvSpPr txBox="1"/>
              <p:nvPr/>
            </p:nvSpPr>
            <p:spPr>
              <a:xfrm>
                <a:off x="10705968" y="4555847"/>
                <a:ext cx="1112701" cy="3848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40" dirty="0" err="1"/>
                  <a:t>P.Colomp</a:t>
                </a:r>
                <a:endParaRPr lang="en-US" sz="1440" dirty="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16D1E11-5C2D-5A4C-935B-458BBE9D690C}"/>
                  </a:ext>
                </a:extLst>
              </p:cNvPr>
              <p:cNvSpPr txBox="1"/>
              <p:nvPr/>
            </p:nvSpPr>
            <p:spPr>
              <a:xfrm>
                <a:off x="9598444" y="5013305"/>
                <a:ext cx="2229953" cy="6565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40" dirty="0"/>
                  <a:t>C. </a:t>
                </a:r>
                <a:r>
                  <a:rPr lang="en-US" sz="1440" dirty="0" err="1"/>
                  <a:t>Benabderrahmane</a:t>
                </a:r>
                <a:endParaRPr lang="en-US" sz="1440" dirty="0"/>
              </a:p>
              <a:p>
                <a:pPr algn="r"/>
                <a:r>
                  <a:rPr lang="en-US" sz="1440" dirty="0"/>
                  <a:t>P. </a:t>
                </a:r>
                <a:r>
                  <a:rPr lang="en-US" sz="1440" dirty="0" err="1"/>
                  <a:t>Falaise</a:t>
                </a:r>
                <a:endParaRPr lang="en-US" sz="1440" dirty="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6EF8ED7-44A1-E847-BA0F-CF47DDBEF756}"/>
                  </a:ext>
                </a:extLst>
              </p:cNvPr>
              <p:cNvSpPr txBox="1"/>
              <p:nvPr/>
            </p:nvSpPr>
            <p:spPr>
              <a:xfrm>
                <a:off x="10533758" y="5812727"/>
                <a:ext cx="1341789" cy="3848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40" dirty="0" err="1"/>
                  <a:t>S.M.Liuzzo</a:t>
                </a:r>
                <a:r>
                  <a:rPr lang="en-US" sz="1440" dirty="0"/>
                  <a:t>*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16B1E9E-4B0C-3D49-BDDB-CDA15F309542}"/>
                  </a:ext>
                </a:extLst>
              </p:cNvPr>
              <p:cNvSpPr txBox="1"/>
              <p:nvPr/>
            </p:nvSpPr>
            <p:spPr>
              <a:xfrm>
                <a:off x="10365693" y="6286568"/>
                <a:ext cx="1502466" cy="3848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40" dirty="0"/>
                  <a:t>Not. Available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585AEDC-BBEA-E641-B351-B236EC2DEB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0894" y="1552967"/>
                <a:ext cx="1291655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96BBDA98-464C-3D43-B10A-362DCD0358E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00086" y="2453234"/>
                <a:ext cx="767576" cy="13689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7FB1548B-1C21-6740-809D-10310D0CBC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88064" y="2942350"/>
                <a:ext cx="1717395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3BB4D8C-FFD3-D643-8285-1D3F671B1BB1}"/>
                </a:ext>
              </a:extLst>
            </p:cNvPr>
            <p:cNvCxnSpPr>
              <a:cxnSpLocks/>
            </p:cNvCxnSpPr>
            <p:nvPr/>
          </p:nvCxnSpPr>
          <p:spPr>
            <a:xfrm>
              <a:off x="8342235" y="3505059"/>
              <a:ext cx="171739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3BB16CF-AB4E-E244-ABB0-8844FD83A894}"/>
                </a:ext>
              </a:extLst>
            </p:cNvPr>
            <p:cNvCxnSpPr>
              <a:cxnSpLocks/>
              <a:endCxn id="37" idx="1"/>
            </p:cNvCxnSpPr>
            <p:nvPr/>
          </p:nvCxnSpPr>
          <p:spPr>
            <a:xfrm>
              <a:off x="8146971" y="3932235"/>
              <a:ext cx="1556619" cy="724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B37CC8C-6068-8144-B7B8-F2AE58A104EF}"/>
                </a:ext>
              </a:extLst>
            </p:cNvPr>
            <p:cNvCxnSpPr>
              <a:cxnSpLocks/>
              <a:endCxn id="38" idx="1"/>
            </p:cNvCxnSpPr>
            <p:nvPr/>
          </p:nvCxnSpPr>
          <p:spPr>
            <a:xfrm>
              <a:off x="8342235" y="4364081"/>
              <a:ext cx="1113721" cy="257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B8DF21F-6AF0-FE47-B731-55903F559EBA}"/>
                </a:ext>
              </a:extLst>
            </p:cNvPr>
            <p:cNvCxnSpPr>
              <a:cxnSpLocks/>
              <a:endCxn id="6" idx="1"/>
            </p:cNvCxnSpPr>
            <p:nvPr/>
          </p:nvCxnSpPr>
          <p:spPr>
            <a:xfrm flipV="1">
              <a:off x="7929572" y="4793824"/>
              <a:ext cx="2406434" cy="1735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9C3F244-A279-ED4E-BD75-BAA969B5B1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37459" y="5211650"/>
              <a:ext cx="763473" cy="1432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A9C4F38-B137-784B-A3B8-7C987B9D9733}"/>
                </a:ext>
              </a:extLst>
            </p:cNvPr>
            <p:cNvCxnSpPr>
              <a:cxnSpLocks/>
              <a:endCxn id="40" idx="1"/>
            </p:cNvCxnSpPr>
            <p:nvPr/>
          </p:nvCxnSpPr>
          <p:spPr>
            <a:xfrm flipV="1">
              <a:off x="8576460" y="5967501"/>
              <a:ext cx="1587335" cy="358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C3C7C93-E005-564C-B707-2F8931682B55}"/>
                </a:ext>
              </a:extLst>
            </p:cNvPr>
            <p:cNvCxnSpPr>
              <a:cxnSpLocks/>
            </p:cNvCxnSpPr>
            <p:nvPr/>
          </p:nvCxnSpPr>
          <p:spPr>
            <a:xfrm>
              <a:off x="7845712" y="6415187"/>
              <a:ext cx="1950452" cy="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19AE8DC9-5430-FC4D-90D1-635EF7D89FEF}"/>
              </a:ext>
            </a:extLst>
          </p:cNvPr>
          <p:cNvSpPr txBox="1"/>
          <p:nvPr/>
        </p:nvSpPr>
        <p:spPr>
          <a:xfrm>
            <a:off x="6831323" y="813174"/>
            <a:ext cx="3782254" cy="3416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20" b="1" dirty="0" err="1"/>
              <a:t>Q.Qin</a:t>
            </a:r>
            <a:r>
              <a:rPr lang="en-US" sz="1620" dirty="0"/>
              <a:t>, </a:t>
            </a:r>
            <a:r>
              <a:rPr lang="en-US" sz="1620" dirty="0" err="1"/>
              <a:t>P.Borowiec</a:t>
            </a:r>
            <a:r>
              <a:rPr lang="en-US" sz="1620" dirty="0"/>
              <a:t>, </a:t>
            </a:r>
            <a:r>
              <a:rPr lang="en-US" sz="1620" dirty="0" err="1"/>
              <a:t>S.White</a:t>
            </a:r>
            <a:r>
              <a:rPr lang="en-US" sz="1620" dirty="0"/>
              <a:t>, J.-</a:t>
            </a:r>
            <a:r>
              <a:rPr lang="en-US" sz="1620" dirty="0" err="1"/>
              <a:t>L.Revol</a:t>
            </a:r>
            <a:endParaRPr lang="en-US" sz="162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D816D77-D59F-8449-87D6-7BFD0EED254D}"/>
              </a:ext>
            </a:extLst>
          </p:cNvPr>
          <p:cNvSpPr txBox="1"/>
          <p:nvPr/>
        </p:nvSpPr>
        <p:spPr>
          <a:xfrm>
            <a:off x="5457262" y="766896"/>
            <a:ext cx="145424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/>
              <a:t>Management: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0F7C560-ABF1-9A49-B141-C15A26E4A64E}"/>
              </a:ext>
            </a:extLst>
          </p:cNvPr>
          <p:cNvGrpSpPr/>
          <p:nvPr/>
        </p:nvGrpSpPr>
        <p:grpSpPr>
          <a:xfrm>
            <a:off x="653342" y="1007826"/>
            <a:ext cx="5508448" cy="2086725"/>
            <a:chOff x="48601" y="738807"/>
            <a:chExt cx="6120497" cy="2318583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5CE681D-1C69-364A-8A22-78245D7F4E68}"/>
                </a:ext>
              </a:extLst>
            </p:cNvPr>
            <p:cNvSpPr txBox="1"/>
            <p:nvPr/>
          </p:nvSpPr>
          <p:spPr>
            <a:xfrm>
              <a:off x="941440" y="738807"/>
              <a:ext cx="5227658" cy="2318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20" dirty="0"/>
                <a:t>Human resources:</a:t>
              </a:r>
            </a:p>
            <a:p>
              <a:r>
                <a:rPr lang="en-US" sz="1620" dirty="0"/>
                <a:t>3-years contract for cryomodule design</a:t>
              </a:r>
            </a:p>
            <a:p>
              <a:r>
                <a:rPr lang="en-US" sz="1620" dirty="0"/>
                <a:t>3 years contract for diagnostics/laser </a:t>
              </a:r>
            </a:p>
            <a:p>
              <a:r>
                <a:rPr lang="en-US" sz="1620" dirty="0"/>
                <a:t>3 years contract for RF accelerating structures design for Phase 2 (could be a PhD)</a:t>
              </a:r>
            </a:p>
            <a:p>
              <a:r>
                <a:rPr lang="en-US" sz="1620" dirty="0"/>
                <a:t>3 years contract for mechanical engineering</a:t>
              </a:r>
            </a:p>
            <a:p>
              <a:r>
                <a:rPr lang="en-US" sz="1620" dirty="0"/>
                <a:t>Resources for Safety and Infrastructure </a:t>
              </a:r>
              <a:r>
                <a:rPr lang="en-US" sz="990" dirty="0"/>
                <a:t>(to be defined)</a:t>
              </a:r>
              <a:endParaRPr lang="en-US" sz="1620" dirty="0"/>
            </a:p>
            <a:p>
              <a:endParaRPr lang="en-US" sz="1620" dirty="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7458FF43-4E4A-B942-9496-05BB8F748468}"/>
                </a:ext>
              </a:extLst>
            </p:cNvPr>
            <p:cNvSpPr/>
            <p:nvPr/>
          </p:nvSpPr>
          <p:spPr>
            <a:xfrm>
              <a:off x="48601" y="1052736"/>
              <a:ext cx="933661" cy="31803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sz="1260" dirty="0"/>
                <a:t>Needed: 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CB34D414-D5E6-0E48-87B1-FD269FF8E3F7}"/>
                </a:ext>
              </a:extLst>
            </p:cNvPr>
            <p:cNvSpPr/>
            <p:nvPr/>
          </p:nvSpPr>
          <p:spPr>
            <a:xfrm>
              <a:off x="959429" y="1043412"/>
              <a:ext cx="5175486" cy="167530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5FF05ED-7BB1-7745-A260-6DAEC2406788}"/>
              </a:ext>
            </a:extLst>
          </p:cNvPr>
          <p:cNvGrpSpPr/>
          <p:nvPr/>
        </p:nvGrpSpPr>
        <p:grpSpPr>
          <a:xfrm>
            <a:off x="795084" y="2934409"/>
            <a:ext cx="6143410" cy="853979"/>
            <a:chOff x="195757" y="2949592"/>
            <a:chExt cx="6826010" cy="948866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B9406541-FF43-AB4D-826F-BC3DA7AB453C}"/>
                </a:ext>
              </a:extLst>
            </p:cNvPr>
            <p:cNvSpPr/>
            <p:nvPr/>
          </p:nvSpPr>
          <p:spPr>
            <a:xfrm>
              <a:off x="195757" y="2949592"/>
              <a:ext cx="773360" cy="318036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sz="1260" dirty="0"/>
                <a:t>Hiring: 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091C94AF-F901-4840-8F9C-618CD4508E3E}"/>
                </a:ext>
              </a:extLst>
            </p:cNvPr>
            <p:cNvSpPr/>
            <p:nvPr/>
          </p:nvSpPr>
          <p:spPr>
            <a:xfrm>
              <a:off x="959429" y="2949592"/>
              <a:ext cx="5175486" cy="911456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C3FDF900-B712-0447-98F1-06FD91C45F57}"/>
                </a:ext>
              </a:extLst>
            </p:cNvPr>
            <p:cNvSpPr/>
            <p:nvPr/>
          </p:nvSpPr>
          <p:spPr>
            <a:xfrm>
              <a:off x="925768" y="2964869"/>
              <a:ext cx="6095999" cy="93358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620" dirty="0"/>
                <a:t>1 COD </a:t>
              </a:r>
              <a:r>
                <a:rPr lang="en-US" sz="1620" dirty="0">
                  <a:solidFill>
                    <a:schemeClr val="accent2"/>
                  </a:solidFill>
                </a:rPr>
                <a:t>selection in progress</a:t>
              </a:r>
              <a:r>
                <a:rPr lang="en-US" sz="1620" dirty="0"/>
                <a:t> for LLRF  (3 years)</a:t>
              </a:r>
            </a:p>
            <a:p>
              <a:r>
                <a:rPr lang="en-US" sz="1620" dirty="0"/>
                <a:t>1 PhD  </a:t>
              </a:r>
              <a:r>
                <a:rPr lang="en-US" sz="1620" dirty="0">
                  <a:solidFill>
                    <a:schemeClr val="bg2"/>
                  </a:solidFill>
                </a:rPr>
                <a:t>open</a:t>
              </a:r>
              <a:r>
                <a:rPr lang="en-US" sz="1620" dirty="0"/>
                <a:t>      for Beam Dynamics (6GeV </a:t>
              </a:r>
              <a:r>
                <a:rPr lang="en-US" sz="1620" dirty="0" err="1"/>
                <a:t>linac</a:t>
              </a:r>
              <a:r>
                <a:rPr lang="en-US" sz="1620" dirty="0"/>
                <a:t>)</a:t>
              </a:r>
            </a:p>
            <a:p>
              <a:r>
                <a:rPr lang="en-US" sz="1620" dirty="0"/>
                <a:t>1 COD </a:t>
              </a:r>
              <a:r>
                <a:rPr lang="en-US" sz="1620" dirty="0">
                  <a:solidFill>
                    <a:schemeClr val="accent2"/>
                  </a:solidFill>
                </a:rPr>
                <a:t>to be opened </a:t>
              </a:r>
              <a:r>
                <a:rPr lang="en-US" sz="1620" dirty="0"/>
                <a:t>for high power RF (3 years)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A3417B5-53B5-A74E-8E49-84CBDE009048}"/>
              </a:ext>
            </a:extLst>
          </p:cNvPr>
          <p:cNvSpPr txBox="1"/>
          <p:nvPr/>
        </p:nvSpPr>
        <p:spPr>
          <a:xfrm>
            <a:off x="6406236" y="6220950"/>
            <a:ext cx="148470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" dirty="0"/>
              <a:t>* project coordination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0B14702-8C34-5D4D-84CE-3A71C8F2AB40}"/>
              </a:ext>
            </a:extLst>
          </p:cNvPr>
          <p:cNvSpPr txBox="1"/>
          <p:nvPr/>
        </p:nvSpPr>
        <p:spPr>
          <a:xfrm>
            <a:off x="332279" y="3344564"/>
            <a:ext cx="607859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3112281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657D0EB-A439-5246-8380-A936B1F379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8"/>
          <a:stretch/>
        </p:blipFill>
        <p:spPr>
          <a:xfrm>
            <a:off x="1365075" y="3896471"/>
            <a:ext cx="9828482" cy="23877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E49418-FA18-0D4F-9FDC-03DD5B898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56548-9F6E-0D40-A28A-8F40BB4A99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140F8-8EB2-9244-9BED-66B36F1ED14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COLD project update | 30th April 2026, C3 QCM monthly meeting | S.M.Liuzzo</a:t>
            </a:r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C0BB0C-440B-2441-8F5C-3468984066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6"/>
          <a:stretch/>
        </p:blipFill>
        <p:spPr>
          <a:xfrm>
            <a:off x="5966386" y="1205084"/>
            <a:ext cx="5491936" cy="20785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A9CA38-3849-8D48-AD6B-CF466915A6C5}"/>
              </a:ext>
            </a:extLst>
          </p:cNvPr>
          <p:cNvSpPr txBox="1"/>
          <p:nvPr/>
        </p:nvSpPr>
        <p:spPr>
          <a:xfrm rot="19043885">
            <a:off x="6287746" y="3558902"/>
            <a:ext cx="1271502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dirty="0"/>
              <a:t>S-band RF unit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200F29-7C25-6F40-B31A-6C424D33FC60}"/>
              </a:ext>
            </a:extLst>
          </p:cNvPr>
          <p:cNvSpPr txBox="1"/>
          <p:nvPr/>
        </p:nvSpPr>
        <p:spPr>
          <a:xfrm rot="19043885">
            <a:off x="6908546" y="3428539"/>
            <a:ext cx="132600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dirty="0"/>
              <a:t>C-band RF unit,</a:t>
            </a:r>
          </a:p>
          <a:p>
            <a:r>
              <a:rPr lang="en-US" sz="1260" dirty="0"/>
              <a:t>infrastructure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36D478-48CE-E64C-8152-C5E3A615C56E}"/>
              </a:ext>
            </a:extLst>
          </p:cNvPr>
          <p:cNvSpPr txBox="1"/>
          <p:nvPr/>
        </p:nvSpPr>
        <p:spPr>
          <a:xfrm rot="19043885">
            <a:off x="8244636" y="3122510"/>
            <a:ext cx="1753426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/>
              <a:t>Diagnostics, waveguides, laser, acc. structures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C21F7C-9D9F-7E42-8FCB-DEDDBCFEC369}"/>
              </a:ext>
            </a:extLst>
          </p:cNvPr>
          <p:cNvSpPr txBox="1"/>
          <p:nvPr/>
        </p:nvSpPr>
        <p:spPr>
          <a:xfrm rot="19043885">
            <a:off x="9581596" y="2939280"/>
            <a:ext cx="2073853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/>
              <a:t>Photo gun,</a:t>
            </a:r>
          </a:p>
          <a:p>
            <a:r>
              <a:rPr lang="en-US" sz="1260" dirty="0"/>
              <a:t>Pulse compressor</a:t>
            </a:r>
          </a:p>
          <a:p>
            <a:r>
              <a:rPr lang="en-US" sz="1260" dirty="0"/>
              <a:t>RF deflector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281FBA-CC2F-D04F-B800-E704E80FE50A}"/>
              </a:ext>
            </a:extLst>
          </p:cNvPr>
          <p:cNvSpPr txBox="1"/>
          <p:nvPr/>
        </p:nvSpPr>
        <p:spPr>
          <a:xfrm>
            <a:off x="6652846" y="834635"/>
            <a:ext cx="433003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/>
              <a:t>Financial profile and budget codes are set 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75605D-4EAD-0647-880C-472B88FE1054}"/>
              </a:ext>
            </a:extLst>
          </p:cNvPr>
          <p:cNvSpPr txBox="1"/>
          <p:nvPr/>
        </p:nvSpPr>
        <p:spPr>
          <a:xfrm>
            <a:off x="7684289" y="1133181"/>
            <a:ext cx="159018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High power RF measurements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EB4252-9E9C-A749-9770-41E82C96557D}"/>
              </a:ext>
            </a:extLst>
          </p:cNvPr>
          <p:cNvSpPr txBox="1"/>
          <p:nvPr/>
        </p:nvSpPr>
        <p:spPr>
          <a:xfrm>
            <a:off x="10151153" y="1714878"/>
            <a:ext cx="159018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Beam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A51FAC-D93D-5549-AF62-AB5E79692421}"/>
              </a:ext>
            </a:extLst>
          </p:cNvPr>
          <p:cNvSpPr txBox="1"/>
          <p:nvPr/>
        </p:nvSpPr>
        <p:spPr>
          <a:xfrm>
            <a:off x="4216592" y="4012265"/>
            <a:ext cx="58862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/>
              <a:t>infra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D425F0D-DCB5-0D42-AA5C-2A87A3AD9A5C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4151786" y="4353897"/>
            <a:ext cx="359118" cy="5656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6718153-55BC-B34F-B94A-C131E8ABDC57}"/>
              </a:ext>
            </a:extLst>
          </p:cNvPr>
          <p:cNvSpPr txBox="1"/>
          <p:nvPr/>
        </p:nvSpPr>
        <p:spPr>
          <a:xfrm>
            <a:off x="2893857" y="4222861"/>
            <a:ext cx="46198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/>
              <a:t>RF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4833FEF-74E1-EE4D-A8F7-26758F7A2F16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2694494" y="4393677"/>
            <a:ext cx="199363" cy="25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1547939-B6DA-EA4E-8F7C-F0ADFAB70DC6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3355843" y="4300575"/>
            <a:ext cx="310758" cy="931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681F57C-16A1-504A-97F8-18DDFBF7B609}"/>
              </a:ext>
            </a:extLst>
          </p:cNvPr>
          <p:cNvSpPr txBox="1"/>
          <p:nvPr/>
        </p:nvSpPr>
        <p:spPr>
          <a:xfrm>
            <a:off x="8143056" y="4589321"/>
            <a:ext cx="69281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/>
              <a:t>DIAG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46B414B-6BB6-174B-8E74-F7C140ED7B06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7684292" y="4760137"/>
            <a:ext cx="458764" cy="152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6225A93-8A2B-0245-BB79-A3447E5E2D7E}"/>
              </a:ext>
            </a:extLst>
          </p:cNvPr>
          <p:cNvSpPr txBox="1"/>
          <p:nvPr/>
        </p:nvSpPr>
        <p:spPr>
          <a:xfrm>
            <a:off x="865957" y="1344436"/>
            <a:ext cx="2363147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/>
              <a:t>BUDGET EVOLUTION:</a:t>
            </a:r>
          </a:p>
          <a:p>
            <a:r>
              <a:rPr lang="en-US" sz="1620" dirty="0"/>
              <a:t>April 2025: ~5M€</a:t>
            </a:r>
          </a:p>
          <a:p>
            <a:r>
              <a:rPr lang="en-US" sz="1620" dirty="0"/>
              <a:t>June 2025: ~6.0M€</a:t>
            </a:r>
          </a:p>
          <a:p>
            <a:r>
              <a:rPr lang="en-US" sz="1620" dirty="0"/>
              <a:t>October 2025: ~6.5M€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253CE71-57FF-5741-BC50-681741A9E0AE}"/>
              </a:ext>
            </a:extLst>
          </p:cNvPr>
          <p:cNvSpPr txBox="1"/>
          <p:nvPr/>
        </p:nvSpPr>
        <p:spPr>
          <a:xfrm>
            <a:off x="3088399" y="1848382"/>
            <a:ext cx="284565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>
                <a:solidFill>
                  <a:srgbClr val="C00000"/>
                </a:solidFill>
              </a:rPr>
              <a:t>+ Infrastructure, RF-deflector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DD4F3F0-B596-B145-A444-64831F1BBF75}"/>
              </a:ext>
            </a:extLst>
          </p:cNvPr>
          <p:cNvSpPr txBox="1"/>
          <p:nvPr/>
        </p:nvSpPr>
        <p:spPr>
          <a:xfrm>
            <a:off x="3083108" y="1595065"/>
            <a:ext cx="297389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>
                <a:solidFill>
                  <a:srgbClr val="C00000"/>
                </a:solidFill>
              </a:rPr>
              <a:t>+ Detailed inputs from all WPs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49F62DD-ADAC-2E4E-A69C-630E149964D5}"/>
              </a:ext>
            </a:extLst>
          </p:cNvPr>
          <p:cNvSpPr txBox="1"/>
          <p:nvPr/>
        </p:nvSpPr>
        <p:spPr>
          <a:xfrm>
            <a:off x="3088710" y="2098308"/>
            <a:ext cx="165782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>
                <a:solidFill>
                  <a:srgbClr val="C00000"/>
                </a:solidFill>
              </a:rPr>
              <a:t>+ updated costs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28054EE-E2C8-5440-9A60-2E1DCB785965}"/>
              </a:ext>
            </a:extLst>
          </p:cNvPr>
          <p:cNvSpPr txBox="1"/>
          <p:nvPr/>
        </p:nvSpPr>
        <p:spPr>
          <a:xfrm>
            <a:off x="865958" y="2599438"/>
            <a:ext cx="4285147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b="1" dirty="0">
                <a:solidFill>
                  <a:schemeClr val="bg2"/>
                </a:solidFill>
              </a:rPr>
              <a:t>6.5MEuros total to reach Phase 1</a:t>
            </a:r>
            <a:r>
              <a:rPr lang="en-US" sz="1620" dirty="0"/>
              <a:t>:</a:t>
            </a:r>
          </a:p>
          <a:p>
            <a:r>
              <a:rPr lang="en-US" sz="1620" dirty="0"/>
              <a:t>- 250 k€ refilling QCM with 300l </a:t>
            </a:r>
            <a:r>
              <a:rPr lang="en-US" sz="1620" dirty="0" err="1"/>
              <a:t>dewars</a:t>
            </a:r>
            <a:endParaRPr lang="en-US" sz="1620" dirty="0"/>
          </a:p>
          <a:p>
            <a:r>
              <a:rPr lang="en-US" sz="1620" dirty="0"/>
              <a:t>- 250 k€ if we can leave without RF-deflector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3C2A508-79DE-294F-80EB-C026B6AA7EA6}"/>
              </a:ext>
            </a:extLst>
          </p:cNvPr>
          <p:cNvSpPr txBox="1"/>
          <p:nvPr/>
        </p:nvSpPr>
        <p:spPr>
          <a:xfrm>
            <a:off x="6771680" y="1735860"/>
            <a:ext cx="79060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>
                <a:solidFill>
                  <a:srgbClr val="C00000"/>
                </a:solidFill>
              </a:rPr>
              <a:t>+100K</a:t>
            </a:r>
          </a:p>
        </p:txBody>
      </p:sp>
    </p:spTree>
    <p:extLst>
      <p:ext uri="{BB962C8B-B14F-4D97-AF65-F5344CB8AC3E}">
        <p14:creationId xmlns:p14="http://schemas.microsoft.com/office/powerpoint/2010/main" val="4254367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D025E-FBD6-CF43-9F3E-30E32ABD1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European commission EIC grant application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7F7C692-8F81-C141-BB08-6D6DBE0B68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9" t="52667"/>
          <a:stretch/>
        </p:blipFill>
        <p:spPr>
          <a:xfrm>
            <a:off x="1429882" y="1569079"/>
            <a:ext cx="4758760" cy="263760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3A116C-E449-B34A-B55B-6F218DDC58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AA107-0DFE-B745-B619-5AE298D8FE3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COLD project update | 30th April 2026, C3 QCM monthly meeting | S.M.Liuzzo</a:t>
            </a:r>
            <a:endParaRPr lang="fr-FR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A38BEC-CB92-1247-B765-8288602E5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241" y="4296427"/>
            <a:ext cx="2823210" cy="880110"/>
          </a:xfrm>
          <a:prstGeom prst="rect">
            <a:avLst/>
          </a:prstGeom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0EB52508-747E-D949-8A11-F2545600D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49" b="90442"/>
          <a:stretch/>
        </p:blipFill>
        <p:spPr bwMode="gray">
          <a:xfrm>
            <a:off x="1482241" y="1031134"/>
            <a:ext cx="1082473" cy="464442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0F9595DA-D3EA-5C42-9C5E-ED88CC34B7AD}"/>
              </a:ext>
            </a:extLst>
          </p:cNvPr>
          <p:cNvSpPr/>
          <p:nvPr/>
        </p:nvSpPr>
        <p:spPr>
          <a:xfrm flipH="1">
            <a:off x="4475820" y="4723698"/>
            <a:ext cx="474845" cy="436169"/>
          </a:xfrm>
          <a:prstGeom prst="rightArrow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F8E8A6-EC03-F442-BC5F-A62326CA1D1A}"/>
              </a:ext>
            </a:extLst>
          </p:cNvPr>
          <p:cNvSpPr txBox="1"/>
          <p:nvPr/>
        </p:nvSpPr>
        <p:spPr>
          <a:xfrm>
            <a:off x="5121035" y="4780247"/>
            <a:ext cx="2141495" cy="5909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20" dirty="0"/>
              <a:t>We are applying to EIC Pathfinder Open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003EB6-74E7-5A4C-9954-BBD89B7BE084}"/>
              </a:ext>
            </a:extLst>
          </p:cNvPr>
          <p:cNvSpPr txBox="1"/>
          <p:nvPr/>
        </p:nvSpPr>
        <p:spPr>
          <a:xfrm>
            <a:off x="6420037" y="1225557"/>
            <a:ext cx="4805093" cy="280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+mj-lt"/>
              <a:buAutoNum type="arabicPeriod"/>
            </a:pPr>
            <a:r>
              <a:rPr lang="en-US" sz="1260" dirty="0"/>
              <a:t>Deadline for submission </a:t>
            </a:r>
            <a:r>
              <a:rPr lang="en-US" sz="1260" b="1" dirty="0"/>
              <a:t>12</a:t>
            </a:r>
            <a:r>
              <a:rPr lang="en-US" sz="1260" b="1" baseline="30000" dirty="0"/>
              <a:t>th</a:t>
            </a:r>
            <a:r>
              <a:rPr lang="en-US" sz="1260" b="1" dirty="0"/>
              <a:t> May 2026 </a:t>
            </a:r>
            <a:r>
              <a:rPr lang="en-US" sz="900" dirty="0"/>
              <a:t>(open 5</a:t>
            </a:r>
            <a:r>
              <a:rPr lang="en-US" sz="900" baseline="30000" dirty="0"/>
              <a:t>th</a:t>
            </a:r>
            <a:r>
              <a:rPr lang="en-US" sz="900" dirty="0"/>
              <a:t> February ‘26)</a:t>
            </a:r>
            <a:endParaRPr lang="en-US" sz="1260" dirty="0"/>
          </a:p>
          <a:p>
            <a:pPr marL="308610" indent="-308610">
              <a:buFont typeface="+mj-lt"/>
              <a:buAutoNum type="arabicPeriod"/>
            </a:pPr>
            <a:r>
              <a:rPr lang="en-US" sz="1260" b="1" dirty="0"/>
              <a:t>High risk - high gain </a:t>
            </a:r>
            <a:r>
              <a:rPr lang="en-US" sz="1260" dirty="0"/>
              <a:t>project</a:t>
            </a:r>
          </a:p>
          <a:p>
            <a:pPr marL="308610" indent="-308610">
              <a:buFont typeface="+mj-lt"/>
              <a:buAutoNum type="arabicPeriod"/>
            </a:pPr>
            <a:r>
              <a:rPr lang="en-US" sz="1260" dirty="0"/>
              <a:t>Bring technology to no more than </a:t>
            </a:r>
            <a:r>
              <a:rPr lang="en-US" sz="1260" b="1" dirty="0"/>
              <a:t>TRL4 (</a:t>
            </a:r>
            <a:r>
              <a:rPr lang="fr-FR" sz="1260" dirty="0" err="1"/>
              <a:t>Technology</a:t>
            </a:r>
            <a:r>
              <a:rPr lang="fr-FR" sz="1260" dirty="0"/>
              <a:t> </a:t>
            </a:r>
            <a:r>
              <a:rPr lang="fr-FR" sz="1260" dirty="0" err="1"/>
              <a:t>validated</a:t>
            </a:r>
            <a:r>
              <a:rPr lang="fr-FR" sz="1260" dirty="0"/>
              <a:t> in </a:t>
            </a:r>
            <a:r>
              <a:rPr lang="fr-FR" sz="1260" dirty="0" err="1"/>
              <a:t>lab</a:t>
            </a:r>
            <a:r>
              <a:rPr lang="en-US" sz="1260" dirty="0"/>
              <a:t>)</a:t>
            </a:r>
          </a:p>
          <a:p>
            <a:pPr marL="308610" indent="-308610">
              <a:buFont typeface="+mj-lt"/>
              <a:buAutoNum type="arabicPeriod"/>
            </a:pPr>
            <a:r>
              <a:rPr lang="en-US" sz="1260" b="1" dirty="0"/>
              <a:t>22 pages to be filled in</a:t>
            </a:r>
            <a:r>
              <a:rPr lang="en-US" sz="1260" dirty="0"/>
              <a:t>: Excellence, Impact ( applications other than basic science, could be medicine, industry), Quality, budget.</a:t>
            </a:r>
          </a:p>
          <a:p>
            <a:pPr marL="308610" indent="-308610">
              <a:buFont typeface="+mj-lt"/>
              <a:buAutoNum type="arabicPeriod"/>
            </a:pPr>
            <a:r>
              <a:rPr lang="en-US" sz="1260" b="1" dirty="0"/>
              <a:t>Lump sum payments, </a:t>
            </a:r>
            <a:r>
              <a:rPr lang="en-US" sz="1260" dirty="0"/>
              <a:t>budget pre-approved, advance payments and residual at WP finalization.</a:t>
            </a:r>
          </a:p>
          <a:p>
            <a:pPr marL="308610" indent="-308610">
              <a:buFont typeface="+mj-lt"/>
              <a:buAutoNum type="arabicPeriod"/>
            </a:pPr>
            <a:r>
              <a:rPr lang="en-US" sz="1260" b="1" dirty="0"/>
              <a:t>2.1% success rate last year </a:t>
            </a:r>
            <a:r>
              <a:rPr lang="en-US" sz="1260" dirty="0"/>
              <a:t>(likely will need to resubmit next year)</a:t>
            </a:r>
          </a:p>
          <a:p>
            <a:pPr marL="308610" indent="-308610">
              <a:buFont typeface="+mj-lt"/>
              <a:buAutoNum type="arabicPeriod"/>
            </a:pPr>
            <a:r>
              <a:rPr lang="en-US" sz="1260" dirty="0"/>
              <a:t>4-5 labs, 5-7 WPs, SLAC can be an associated partner</a:t>
            </a:r>
          </a:p>
          <a:p>
            <a:pPr marL="308610" indent="-308610">
              <a:buFont typeface="+mj-lt"/>
              <a:buAutoNum type="arabicPeriod"/>
            </a:pPr>
            <a:r>
              <a:rPr lang="en-US" sz="1260" dirty="0"/>
              <a:t>For </a:t>
            </a:r>
            <a:r>
              <a:rPr lang="en-US" sz="1260" b="1" dirty="0"/>
              <a:t>people-travel-consumables </a:t>
            </a:r>
            <a:r>
              <a:rPr lang="en-US" sz="1260" dirty="0"/>
              <a:t>not for hardware</a:t>
            </a:r>
          </a:p>
          <a:p>
            <a:pPr marL="308610" indent="-308610">
              <a:buFont typeface="+mj-lt"/>
              <a:buAutoNum type="arabicPeriod"/>
            </a:pPr>
            <a:r>
              <a:rPr lang="en-US" sz="1260" b="1" dirty="0"/>
              <a:t>4 millions over 60 months</a:t>
            </a:r>
            <a:endParaRPr lang="en-US" sz="126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784F15-A3F8-6D4B-9171-5724C1D3A394}"/>
              </a:ext>
            </a:extLst>
          </p:cNvPr>
          <p:cNvSpPr txBox="1"/>
          <p:nvPr/>
        </p:nvSpPr>
        <p:spPr>
          <a:xfrm>
            <a:off x="7716181" y="4281649"/>
            <a:ext cx="2882969" cy="15881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/>
              <a:t>ESRF</a:t>
            </a:r>
          </a:p>
          <a:p>
            <a:r>
              <a:rPr lang="en-US" sz="1620" dirty="0"/>
              <a:t>INFN</a:t>
            </a:r>
          </a:p>
          <a:p>
            <a:r>
              <a:rPr lang="en-US" sz="1620" dirty="0"/>
              <a:t>CERN</a:t>
            </a:r>
          </a:p>
          <a:p>
            <a:r>
              <a:rPr lang="en-US" sz="1620" dirty="0"/>
              <a:t>SCANDINOVA</a:t>
            </a:r>
          </a:p>
          <a:p>
            <a:r>
              <a:rPr lang="en-US" sz="1620" dirty="0"/>
              <a:t>Instrumentation Technologies</a:t>
            </a:r>
          </a:p>
          <a:p>
            <a:r>
              <a:rPr lang="en-US" sz="1620" dirty="0"/>
              <a:t>SLAC </a:t>
            </a:r>
            <a:r>
              <a:rPr lang="en-US" sz="946" dirty="0"/>
              <a:t>(Associated, no budget)</a:t>
            </a:r>
            <a:endParaRPr lang="en-US" sz="1620" dirty="0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4C752AAF-F322-BF40-8003-386AFC4B371F}"/>
              </a:ext>
            </a:extLst>
          </p:cNvPr>
          <p:cNvSpPr/>
          <p:nvPr/>
        </p:nvSpPr>
        <p:spPr>
          <a:xfrm rot="16200000">
            <a:off x="6716746" y="4827433"/>
            <a:ext cx="1545220" cy="453650"/>
          </a:xfrm>
          <a:prstGeom prst="triangl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2387C6-8281-A148-974C-2392B5714A4C}"/>
              </a:ext>
            </a:extLst>
          </p:cNvPr>
          <p:cNvSpPr/>
          <p:nvPr/>
        </p:nvSpPr>
        <p:spPr>
          <a:xfrm>
            <a:off x="5129606" y="5378782"/>
            <a:ext cx="213292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/>
              <a:t>Submission </a:t>
            </a:r>
          </a:p>
          <a:p>
            <a:pPr algn="ctr"/>
            <a:r>
              <a:rPr lang="en-US" sz="1620" dirty="0"/>
              <a:t>7</a:t>
            </a:r>
            <a:r>
              <a:rPr lang="en-US" sz="1620" baseline="30000" dirty="0"/>
              <a:t>th</a:t>
            </a:r>
            <a:r>
              <a:rPr lang="en-US" sz="1620" dirty="0"/>
              <a:t> May 2026</a:t>
            </a:r>
          </a:p>
        </p:txBody>
      </p:sp>
    </p:spTree>
    <p:extLst>
      <p:ext uri="{BB962C8B-B14F-4D97-AF65-F5344CB8AC3E}">
        <p14:creationId xmlns:p14="http://schemas.microsoft.com/office/powerpoint/2010/main" val="1369346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6DD2B-0C29-2040-9CD1-EF5B492CA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rough draft timeline f0r EIC proposal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7CA39A-73CC-364D-B8DD-FBDF60168D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F3EF3-29C2-B74D-8B33-3DF3ECDABD9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COLD project update | 30th April 2026, C3 QCM monthly meeting | S.M.Liuzzo</a:t>
            </a:r>
            <a:endParaRPr lang="fr-F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9F8781-CC5A-AD4D-8BBC-55023424F54A}"/>
              </a:ext>
            </a:extLst>
          </p:cNvPr>
          <p:cNvSpPr txBox="1"/>
          <p:nvPr/>
        </p:nvSpPr>
        <p:spPr>
          <a:xfrm>
            <a:off x="6361017" y="2044844"/>
            <a:ext cx="354957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Tasks and Budget FROZEN. </a:t>
            </a:r>
          </a:p>
          <a:p>
            <a:r>
              <a:rPr lang="en-US" sz="1620" dirty="0"/>
              <a:t>Only editing phase.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F5850E-D214-DD4E-AD4D-D3843F50059C}"/>
              </a:ext>
            </a:extLst>
          </p:cNvPr>
          <p:cNvSpPr txBox="1"/>
          <p:nvPr/>
        </p:nvSpPr>
        <p:spPr>
          <a:xfrm>
            <a:off x="6375271" y="1548868"/>
            <a:ext cx="37764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/>
              <a:t>Lump sum = payment at each WP conclusion </a:t>
            </a:r>
            <a:r>
              <a:rPr lang="en-US" sz="1260" dirty="0">
                <a:sym typeface="Wingdings" pitchFamily="2" charset="2"/>
              </a:rPr>
              <a:t> WP must be staggered</a:t>
            </a:r>
            <a:endParaRPr lang="en-US" sz="126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D8ABCC-2652-5245-8DC3-BEF95FC8CE08}"/>
              </a:ext>
            </a:extLst>
          </p:cNvPr>
          <p:cNvSpPr txBox="1"/>
          <p:nvPr/>
        </p:nvSpPr>
        <p:spPr>
          <a:xfrm>
            <a:off x="6375271" y="1193608"/>
            <a:ext cx="372753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T</a:t>
            </a:r>
            <a:r>
              <a:rPr lang="en-US" sz="1620" baseline="-25000" dirty="0"/>
              <a:t>0</a:t>
            </a:r>
            <a:r>
              <a:rPr lang="en-US" sz="1620" dirty="0"/>
              <a:t> could be October 2026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646B3B-C888-2449-BB24-EFEDEF13A041}"/>
              </a:ext>
            </a:extLst>
          </p:cNvPr>
          <p:cNvSpPr txBox="1"/>
          <p:nvPr/>
        </p:nvSpPr>
        <p:spPr>
          <a:xfrm>
            <a:off x="6355230" y="4653799"/>
            <a:ext cx="465544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/>
              <a:t>planning linked to COLD project master planning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F8CF7F-387B-1A49-8341-C2E6A7A20670}"/>
              </a:ext>
            </a:extLst>
          </p:cNvPr>
          <p:cNvSpPr txBox="1"/>
          <p:nvPr/>
        </p:nvSpPr>
        <p:spPr>
          <a:xfrm>
            <a:off x="6355229" y="3191206"/>
            <a:ext cx="463280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BENKEI company hired for 2x project review. Last review will take place in 24</a:t>
            </a:r>
            <a:r>
              <a:rPr lang="en-US" sz="1620" baseline="30000" dirty="0"/>
              <a:t>th</a:t>
            </a:r>
            <a:r>
              <a:rPr lang="en-US" sz="1620" dirty="0"/>
              <a:t> April.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793797-FEDD-BC4F-8C07-453840DE6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22" y="928310"/>
            <a:ext cx="5291279" cy="51074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38BF4A-0C14-FD48-AA4A-7C1A89D3163A}"/>
              </a:ext>
            </a:extLst>
          </p:cNvPr>
          <p:cNvSpPr txBox="1"/>
          <p:nvPr/>
        </p:nvSpPr>
        <p:spPr>
          <a:xfrm>
            <a:off x="6339467" y="5151210"/>
            <a:ext cx="4955238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Could finance 4 additional HR for: Cryogenics, Laser, RF, Mechanical Engineering (phase 2 cryomodule)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2B3D6A-DBB2-3041-8112-A526626CC1C7}"/>
              </a:ext>
            </a:extLst>
          </p:cNvPr>
          <p:cNvSpPr txBox="1"/>
          <p:nvPr/>
        </p:nvSpPr>
        <p:spPr>
          <a:xfrm>
            <a:off x="8949562" y="1194226"/>
            <a:ext cx="244810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>
                <a:solidFill>
                  <a:srgbClr val="C00000"/>
                </a:solidFill>
              </a:rPr>
              <a:t>2% success rate in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0A8256-A4F9-7249-B22B-C3FD3CEC6A4D}"/>
              </a:ext>
            </a:extLst>
          </p:cNvPr>
          <p:cNvSpPr txBox="1"/>
          <p:nvPr/>
        </p:nvSpPr>
        <p:spPr>
          <a:xfrm>
            <a:off x="6357294" y="3943018"/>
            <a:ext cx="3856890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/>
              <a:t>Includes: Alignment dummy cryomodule</a:t>
            </a:r>
          </a:p>
          <a:p>
            <a:r>
              <a:rPr lang="en-US" sz="1620" dirty="0"/>
              <a:t>	 Phase 2 cryomodule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EA1D34-B834-F64E-ACA1-A3BC9A70B265}"/>
              </a:ext>
            </a:extLst>
          </p:cNvPr>
          <p:cNvSpPr txBox="1"/>
          <p:nvPr/>
        </p:nvSpPr>
        <p:spPr>
          <a:xfrm>
            <a:off x="3568521" y="5982207"/>
            <a:ext cx="101021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/>
              <a:t>T0=2026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F6E8C2-4565-1A48-959D-AF582209A151}"/>
              </a:ext>
            </a:extLst>
          </p:cNvPr>
          <p:cNvSpPr txBox="1"/>
          <p:nvPr/>
        </p:nvSpPr>
        <p:spPr>
          <a:xfrm>
            <a:off x="5225088" y="5977648"/>
            <a:ext cx="121802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/>
              <a:t>Tend=2031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353EED-FF06-7149-91B0-DF016FD5AB4C}"/>
              </a:ext>
            </a:extLst>
          </p:cNvPr>
          <p:cNvSpPr txBox="1"/>
          <p:nvPr/>
        </p:nvSpPr>
        <p:spPr>
          <a:xfrm>
            <a:off x="6375271" y="2739317"/>
            <a:ext cx="443262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/>
              <a:t>3 person/month spent to prepare this proposal</a:t>
            </a:r>
          </a:p>
        </p:txBody>
      </p:sp>
    </p:spTree>
    <p:extLst>
      <p:ext uri="{BB962C8B-B14F-4D97-AF65-F5344CB8AC3E}">
        <p14:creationId xmlns:p14="http://schemas.microsoft.com/office/powerpoint/2010/main" val="924918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CF41C23-7155-E54F-A14C-281C19AFC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C-band </a:t>
            </a:r>
            <a:r>
              <a:rPr lang="en-US" dirty="0" err="1"/>
              <a:t>Linac</a:t>
            </a:r>
            <a:r>
              <a:rPr lang="en-US" dirty="0"/>
              <a:t> ~150-300 MeV pre-injector: OBJECTIVES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E0B75-1691-6A43-B78A-F49269CDDD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6F8F50-E9BB-AA43-9DCD-BFB6500BDC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COLD project update | 30th April 2026, C3 QCM monthly meeting | S.M.Liuzzo</a:t>
            </a:r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F6A69A-779A-4741-94DC-439D781F862D}"/>
              </a:ext>
            </a:extLst>
          </p:cNvPr>
          <p:cNvSpPr/>
          <p:nvPr/>
        </p:nvSpPr>
        <p:spPr>
          <a:xfrm>
            <a:off x="3892555" y="978822"/>
            <a:ext cx="2786710" cy="949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en-US" sz="1080" dirty="0"/>
              <a:t>Accelerating Gradient </a:t>
            </a:r>
          </a:p>
          <a:p>
            <a:pPr>
              <a:spcAft>
                <a:spcPts val="450"/>
              </a:spcAft>
            </a:pPr>
            <a:r>
              <a:rPr lang="en-US" sz="1080" dirty="0"/>
              <a:t>Breakdowns (10</a:t>
            </a:r>
            <a:r>
              <a:rPr lang="en-US" sz="1080" baseline="30000" dirty="0"/>
              <a:t>-7 </a:t>
            </a:r>
            <a:r>
              <a:rPr lang="en-US" sz="1080" dirty="0"/>
              <a:t>/pulse /meter). </a:t>
            </a:r>
          </a:p>
          <a:p>
            <a:pPr>
              <a:spcAft>
                <a:spcPts val="450"/>
              </a:spcAft>
            </a:pPr>
            <a:r>
              <a:rPr lang="en-US" sz="1080" dirty="0"/>
              <a:t>Acceleration in presence of a breakdown</a:t>
            </a:r>
          </a:p>
          <a:p>
            <a:pPr>
              <a:spcAft>
                <a:spcPts val="450"/>
              </a:spcAft>
            </a:pPr>
            <a:r>
              <a:rPr lang="en-US" sz="1080" dirty="0"/>
              <a:t>Dark currents</a:t>
            </a:r>
          </a:p>
        </p:txBody>
      </p: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843B3CF7-AE02-974A-BB33-FC303CF65E01}"/>
              </a:ext>
            </a:extLst>
          </p:cNvPr>
          <p:cNvCxnSpPr>
            <a:cxnSpLocks/>
            <a:endCxn id="15" idx="1"/>
          </p:cNvCxnSpPr>
          <p:nvPr/>
        </p:nvCxnSpPr>
        <p:spPr>
          <a:xfrm rot="5400000" flipH="1" flipV="1">
            <a:off x="3102721" y="1984174"/>
            <a:ext cx="1320439" cy="25922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6AFDE164-5E9E-7241-A0A9-235CB8922C45}"/>
              </a:ext>
            </a:extLst>
          </p:cNvPr>
          <p:cNvCxnSpPr>
            <a:cxnSpLocks/>
            <a:endCxn id="28" idx="1"/>
          </p:cNvCxnSpPr>
          <p:nvPr/>
        </p:nvCxnSpPr>
        <p:spPr>
          <a:xfrm rot="5400000" flipH="1" flipV="1">
            <a:off x="6498555" y="1822543"/>
            <a:ext cx="1333527" cy="58326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29A0B4A-4724-9745-88CE-4559BC08A0C3}"/>
              </a:ext>
            </a:extLst>
          </p:cNvPr>
          <p:cNvSpPr txBox="1"/>
          <p:nvPr/>
        </p:nvSpPr>
        <p:spPr>
          <a:xfrm>
            <a:off x="7456951" y="985746"/>
            <a:ext cx="22846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" dirty="0"/>
              <a:t>Compact</a:t>
            </a:r>
          </a:p>
          <a:p>
            <a:r>
              <a:rPr lang="en-US" sz="1080" dirty="0"/>
              <a:t>Reliable, maintainable</a:t>
            </a:r>
          </a:p>
          <a:p>
            <a:r>
              <a:rPr lang="en-US" sz="1080" dirty="0"/>
              <a:t>alignment</a:t>
            </a:r>
          </a:p>
          <a:p>
            <a:r>
              <a:rPr lang="en-US" sz="1080" dirty="0"/>
              <a:t>Possible lower temperature reach </a:t>
            </a:r>
          </a:p>
          <a:p>
            <a:r>
              <a:rPr lang="en-US" sz="1080" dirty="0"/>
              <a:t>(need dedicated structure design)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BAAA7F8-7B2C-8745-B1BD-3B7A4985B39F}"/>
              </a:ext>
            </a:extLst>
          </p:cNvPr>
          <p:cNvGrpSpPr/>
          <p:nvPr/>
        </p:nvGrpSpPr>
        <p:grpSpPr>
          <a:xfrm>
            <a:off x="717003" y="1896498"/>
            <a:ext cx="10467039" cy="4232206"/>
            <a:chOff x="96452" y="1231151"/>
            <a:chExt cx="11630045" cy="4702450"/>
          </a:xfrm>
        </p:grpSpPr>
        <p:cxnSp>
          <p:nvCxnSpPr>
            <p:cNvPr id="36" name="Elbow Connector 35">
              <a:extLst>
                <a:ext uri="{FF2B5EF4-FFF2-40B4-BE49-F238E27FC236}">
                  <a16:creationId xmlns:a16="http://schemas.microsoft.com/office/drawing/2014/main" id="{0FE81D4C-BCC9-2248-8BA8-C4374010F368}"/>
                </a:ext>
              </a:extLst>
            </p:cNvPr>
            <p:cNvCxnSpPr>
              <a:cxnSpLocks/>
              <a:stCxn id="69" idx="2"/>
              <a:endCxn id="144" idx="1"/>
            </p:cNvCxnSpPr>
            <p:nvPr/>
          </p:nvCxnSpPr>
          <p:spPr>
            <a:xfrm rot="16200000" flipH="1">
              <a:off x="4127047" y="2301562"/>
              <a:ext cx="230468" cy="5930035"/>
            </a:xfrm>
            <a:prstGeom prst="bentConnector2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C8E128E-F1CF-3542-905F-8FFDB382ADFB}"/>
                </a:ext>
              </a:extLst>
            </p:cNvPr>
            <p:cNvSpPr/>
            <p:nvPr/>
          </p:nvSpPr>
          <p:spPr>
            <a:xfrm>
              <a:off x="862184" y="4180037"/>
              <a:ext cx="7781301" cy="13707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20"/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C91842A-C0CA-BD46-8C24-4818C239F59B}"/>
                </a:ext>
              </a:extLst>
            </p:cNvPr>
            <p:cNvCxnSpPr>
              <a:cxnSpLocks/>
            </p:cNvCxnSpPr>
            <p:nvPr/>
          </p:nvCxnSpPr>
          <p:spPr>
            <a:xfrm>
              <a:off x="4249099" y="2171957"/>
              <a:ext cx="772914" cy="312667"/>
            </a:xfrm>
            <a:prstGeom prst="straightConnector1">
              <a:avLst/>
            </a:prstGeom>
            <a:ln>
              <a:solidFill>
                <a:schemeClr val="bg2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9" name="Elbow Connector 38">
              <a:extLst>
                <a:ext uri="{FF2B5EF4-FFF2-40B4-BE49-F238E27FC236}">
                  <a16:creationId xmlns:a16="http://schemas.microsoft.com/office/drawing/2014/main" id="{385856B0-BBA2-4540-A924-452D9A93D795}"/>
                </a:ext>
              </a:extLst>
            </p:cNvPr>
            <p:cNvCxnSpPr>
              <a:cxnSpLocks/>
              <a:stCxn id="69" idx="0"/>
              <a:endCxn id="43" idx="1"/>
            </p:cNvCxnSpPr>
            <p:nvPr/>
          </p:nvCxnSpPr>
          <p:spPr>
            <a:xfrm rot="5400000" flipH="1" flipV="1">
              <a:off x="-197264" y="3061889"/>
              <a:ext cx="3317765" cy="368710"/>
            </a:xfrm>
            <a:prstGeom prst="bentConnector2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37B7F87-8598-B845-B59F-5A0B998DE589}"/>
                </a:ext>
              </a:extLst>
            </p:cNvPr>
            <p:cNvSpPr/>
            <p:nvPr/>
          </p:nvSpPr>
          <p:spPr>
            <a:xfrm rot="16200000">
              <a:off x="8130387" y="3797265"/>
              <a:ext cx="910682" cy="12265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20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02CA7A8-1312-C148-A062-A3AECC63A280}"/>
                </a:ext>
              </a:extLst>
            </p:cNvPr>
            <p:cNvCxnSpPr>
              <a:cxnSpLocks/>
              <a:stCxn id="101" idx="3"/>
              <a:endCxn id="47" idx="2"/>
            </p:cNvCxnSpPr>
            <p:nvPr/>
          </p:nvCxnSpPr>
          <p:spPr>
            <a:xfrm>
              <a:off x="899149" y="2835500"/>
              <a:ext cx="9198682" cy="320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72AFF22-7610-F348-B70D-54A50166C33C}"/>
                </a:ext>
              </a:extLst>
            </p:cNvPr>
            <p:cNvSpPr txBox="1"/>
            <p:nvPr/>
          </p:nvSpPr>
          <p:spPr>
            <a:xfrm rot="16200000">
              <a:off x="1927235" y="2712414"/>
              <a:ext cx="962159" cy="24622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840" dirty="0"/>
                <a:t>Beam position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59144C3-1EDE-C949-A3EB-11DA320E1BA6}"/>
                </a:ext>
              </a:extLst>
            </p:cNvPr>
            <p:cNvSpPr txBox="1"/>
            <p:nvPr/>
          </p:nvSpPr>
          <p:spPr>
            <a:xfrm>
              <a:off x="1645973" y="1464250"/>
              <a:ext cx="1101309" cy="246221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840" dirty="0"/>
                <a:t>Ytterbium laser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4173ABD-F2C3-554B-979E-7144CB900DEC}"/>
                </a:ext>
              </a:extLst>
            </p:cNvPr>
            <p:cNvSpPr txBox="1"/>
            <p:nvPr/>
          </p:nvSpPr>
          <p:spPr>
            <a:xfrm>
              <a:off x="456492" y="1441024"/>
              <a:ext cx="755820" cy="348813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720" dirty="0"/>
                <a:t>Radiation safety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5D18850-1393-D54E-821C-337417EF62A6}"/>
                </a:ext>
              </a:extLst>
            </p:cNvPr>
            <p:cNvCxnSpPr>
              <a:cxnSpLocks/>
              <a:stCxn id="47" idx="2"/>
              <a:endCxn id="167" idx="2"/>
            </p:cNvCxnSpPr>
            <p:nvPr/>
          </p:nvCxnSpPr>
          <p:spPr>
            <a:xfrm flipV="1">
              <a:off x="10097831" y="2217817"/>
              <a:ext cx="1124095" cy="6497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C3F29B8-63DE-7B47-9868-648E2DBA600C}"/>
                </a:ext>
              </a:extLst>
            </p:cNvPr>
            <p:cNvSpPr txBox="1"/>
            <p:nvPr/>
          </p:nvSpPr>
          <p:spPr>
            <a:xfrm rot="16200000">
              <a:off x="8237314" y="2728152"/>
              <a:ext cx="890914" cy="246221"/>
            </a:xfrm>
            <a:prstGeom prst="rect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840" dirty="0"/>
                <a:t>RF deflector 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68DA689-848F-6043-BE45-BCD40B905D36}"/>
                </a:ext>
              </a:extLst>
            </p:cNvPr>
            <p:cNvSpPr txBox="1"/>
            <p:nvPr/>
          </p:nvSpPr>
          <p:spPr>
            <a:xfrm rot="16200000">
              <a:off x="9702922" y="2744469"/>
              <a:ext cx="543595" cy="246221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840" dirty="0"/>
                <a:t>Dipole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FF8BD73-2C42-6B4A-8DF4-30552D9B450B}"/>
                </a:ext>
              </a:extLst>
            </p:cNvPr>
            <p:cNvGrpSpPr/>
            <p:nvPr/>
          </p:nvGrpSpPr>
          <p:grpSpPr>
            <a:xfrm rot="424585">
              <a:off x="11193019" y="1322070"/>
              <a:ext cx="533478" cy="1502911"/>
              <a:chOff x="10246800" y="835651"/>
              <a:chExt cx="651324" cy="1828040"/>
            </a:xfrm>
          </p:grpSpPr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21BDB642-6BA2-C24C-BB18-CC2F4F24E651}"/>
                  </a:ext>
                </a:extLst>
              </p:cNvPr>
              <p:cNvSpPr txBox="1"/>
              <p:nvPr/>
            </p:nvSpPr>
            <p:spPr>
              <a:xfrm rot="3034605">
                <a:off x="9658442" y="1424009"/>
                <a:ext cx="1828040" cy="651324"/>
              </a:xfrm>
              <a:prstGeom prst="rect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40" dirty="0"/>
                  <a:t>Radiation safety</a:t>
                </a:r>
                <a:br>
                  <a:rPr lang="en-US" sz="840" dirty="0"/>
                </a:br>
                <a:endParaRPr lang="en-US" sz="840" dirty="0"/>
              </a:p>
              <a:p>
                <a:pPr algn="ctr"/>
                <a:endParaRPr lang="en-US" sz="840" dirty="0"/>
              </a:p>
            </p:txBody>
          </p: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4A1549B3-C9D7-E04E-B090-60F34D49B0CE}"/>
                  </a:ext>
                </a:extLst>
              </p:cNvPr>
              <p:cNvSpPr txBox="1"/>
              <p:nvPr/>
            </p:nvSpPr>
            <p:spPr>
              <a:xfrm rot="3126147">
                <a:off x="9691080" y="1717193"/>
                <a:ext cx="1467068" cy="30061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840" dirty="0"/>
                  <a:t>Beam charge</a:t>
                </a: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3310D35-0091-BD46-ADEC-94E0B6BC5121}"/>
                </a:ext>
              </a:extLst>
            </p:cNvPr>
            <p:cNvSpPr txBox="1"/>
            <p:nvPr/>
          </p:nvSpPr>
          <p:spPr>
            <a:xfrm rot="16200000">
              <a:off x="8061490" y="2712413"/>
              <a:ext cx="575657" cy="246221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840" dirty="0"/>
                <a:t>steerer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3F4877B-6EF1-6B4C-AD22-BE35D3A77893}"/>
                </a:ext>
              </a:extLst>
            </p:cNvPr>
            <p:cNvSpPr txBox="1"/>
            <p:nvPr/>
          </p:nvSpPr>
          <p:spPr>
            <a:xfrm rot="16200000">
              <a:off x="4662553" y="2750053"/>
              <a:ext cx="951472" cy="246221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840" dirty="0"/>
                <a:t>3xQuadrupole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11ACED4-0DCB-FC42-A223-313F7D85DB60}"/>
                </a:ext>
              </a:extLst>
            </p:cNvPr>
            <p:cNvSpPr txBox="1"/>
            <p:nvPr/>
          </p:nvSpPr>
          <p:spPr>
            <a:xfrm rot="16200000">
              <a:off x="4312082" y="2746025"/>
              <a:ext cx="956814" cy="246221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840" dirty="0"/>
                <a:t>Vacuum valve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FD88615-9FD7-AE48-B71B-F98A2B64BCCD}"/>
                </a:ext>
              </a:extLst>
            </p:cNvPr>
            <p:cNvSpPr/>
            <p:nvPr/>
          </p:nvSpPr>
          <p:spPr>
            <a:xfrm>
              <a:off x="2806008" y="4517517"/>
              <a:ext cx="644099" cy="64409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80" dirty="0"/>
                <a:t>PC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BA1811C-949F-6843-AC4B-734623F25C74}"/>
                </a:ext>
              </a:extLst>
            </p:cNvPr>
            <p:cNvSpPr/>
            <p:nvPr/>
          </p:nvSpPr>
          <p:spPr>
            <a:xfrm>
              <a:off x="3422627" y="4825536"/>
              <a:ext cx="2984322" cy="472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2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0636B97-E3E6-CB4C-98A9-89F4F4BF3366}"/>
                </a:ext>
              </a:extLst>
            </p:cNvPr>
            <p:cNvSpPr/>
            <p:nvPr/>
          </p:nvSpPr>
          <p:spPr>
            <a:xfrm rot="16200000">
              <a:off x="2804651" y="4035861"/>
              <a:ext cx="1565505" cy="5309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2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9589784-D5C8-B041-8830-6BC1A078DA93}"/>
                </a:ext>
              </a:extLst>
            </p:cNvPr>
            <p:cNvSpPr/>
            <p:nvPr/>
          </p:nvSpPr>
          <p:spPr>
            <a:xfrm rot="16200000" flipV="1">
              <a:off x="5604903" y="4071304"/>
              <a:ext cx="1574247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20"/>
            </a:p>
          </p:txBody>
        </p:sp>
        <p:sp>
          <p:nvSpPr>
            <p:cNvPr id="56" name="Triangle 55">
              <a:extLst>
                <a:ext uri="{FF2B5EF4-FFF2-40B4-BE49-F238E27FC236}">
                  <a16:creationId xmlns:a16="http://schemas.microsoft.com/office/drawing/2014/main" id="{F95A246C-E5D7-AA43-AE3D-56CB24F3D954}"/>
                </a:ext>
              </a:extLst>
            </p:cNvPr>
            <p:cNvSpPr/>
            <p:nvPr/>
          </p:nvSpPr>
          <p:spPr>
            <a:xfrm rot="5400000">
              <a:off x="2000186" y="4458434"/>
              <a:ext cx="899423" cy="71990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360" dirty="0"/>
                <a:t>50MW</a:t>
              </a:r>
            </a:p>
            <a:p>
              <a:pPr algn="ctr"/>
              <a:r>
                <a:rPr lang="en-US" sz="600" dirty="0"/>
                <a:t>4</a:t>
              </a:r>
              <a:r>
                <a:rPr lang="en-US" sz="600" dirty="0">
                  <a:latin typeface="Symbol" pitchFamily="2" charset="2"/>
                </a:rPr>
                <a:t>m</a:t>
              </a:r>
              <a:r>
                <a:rPr lang="en-US" sz="600" dirty="0"/>
                <a:t>s</a:t>
              </a:r>
            </a:p>
            <a:p>
              <a:pPr algn="ctr"/>
              <a:r>
                <a:rPr lang="en-US" sz="600" dirty="0"/>
                <a:t>4Hz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EE9D5F4-4574-2842-8B16-832D7DD94004}"/>
                </a:ext>
              </a:extLst>
            </p:cNvPr>
            <p:cNvSpPr/>
            <p:nvPr/>
          </p:nvSpPr>
          <p:spPr>
            <a:xfrm rot="16200000">
              <a:off x="74401" y="3665386"/>
              <a:ext cx="1503990" cy="14770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20"/>
            </a:p>
          </p:txBody>
        </p:sp>
        <p:sp>
          <p:nvSpPr>
            <p:cNvPr id="58" name="Triangle 57">
              <a:extLst>
                <a:ext uri="{FF2B5EF4-FFF2-40B4-BE49-F238E27FC236}">
                  <a16:creationId xmlns:a16="http://schemas.microsoft.com/office/drawing/2014/main" id="{F7611B66-524F-E14A-931F-2E4C3FE76067}"/>
                </a:ext>
              </a:extLst>
            </p:cNvPr>
            <p:cNvSpPr/>
            <p:nvPr/>
          </p:nvSpPr>
          <p:spPr>
            <a:xfrm rot="5400000">
              <a:off x="279784" y="4200874"/>
              <a:ext cx="843562" cy="618124"/>
            </a:xfrm>
            <a:prstGeom prst="triangl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600" dirty="0"/>
                <a:t>35MW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4CC98CC-0B67-8144-9209-F51340F167EA}"/>
                </a:ext>
              </a:extLst>
            </p:cNvPr>
            <p:cNvSpPr txBox="1"/>
            <p:nvPr/>
          </p:nvSpPr>
          <p:spPr>
            <a:xfrm>
              <a:off x="371786" y="2987245"/>
              <a:ext cx="426042" cy="225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" dirty="0">
                  <a:solidFill>
                    <a:schemeClr val="bg1">
                      <a:lumMod val="50000"/>
                    </a:schemeClr>
                  </a:solidFill>
                </a:rPr>
                <a:t>WP1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263DC35-1387-B040-AA46-3A85B6CCBC0D}"/>
                </a:ext>
              </a:extLst>
            </p:cNvPr>
            <p:cNvSpPr txBox="1"/>
            <p:nvPr/>
          </p:nvSpPr>
          <p:spPr>
            <a:xfrm>
              <a:off x="786657" y="3237381"/>
              <a:ext cx="483038" cy="225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" dirty="0">
                  <a:solidFill>
                    <a:schemeClr val="bg1">
                      <a:lumMod val="50000"/>
                    </a:schemeClr>
                  </a:solidFill>
                </a:rPr>
                <a:t>WP10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194003C-D934-324F-BF08-7166646D8815}"/>
                </a:ext>
              </a:extLst>
            </p:cNvPr>
            <p:cNvSpPr txBox="1"/>
            <p:nvPr/>
          </p:nvSpPr>
          <p:spPr>
            <a:xfrm>
              <a:off x="1172512" y="3439500"/>
              <a:ext cx="426042" cy="225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" dirty="0">
                  <a:solidFill>
                    <a:schemeClr val="bg1">
                      <a:lumMod val="50000"/>
                    </a:schemeClr>
                  </a:solidFill>
                </a:rPr>
                <a:t>WP3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B80BBFE-6FD8-2946-A4D3-07A990E3F7B2}"/>
                </a:ext>
              </a:extLst>
            </p:cNvPr>
            <p:cNvSpPr txBox="1"/>
            <p:nvPr/>
          </p:nvSpPr>
          <p:spPr>
            <a:xfrm>
              <a:off x="1784484" y="3475225"/>
              <a:ext cx="426042" cy="225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" dirty="0">
                  <a:solidFill>
                    <a:schemeClr val="bg1">
                      <a:lumMod val="50000"/>
                    </a:schemeClr>
                  </a:solidFill>
                </a:rPr>
                <a:t>WP2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33432CA-0638-D64A-A95F-782B0CDB9170}"/>
                </a:ext>
              </a:extLst>
            </p:cNvPr>
            <p:cNvSpPr txBox="1"/>
            <p:nvPr/>
          </p:nvSpPr>
          <p:spPr>
            <a:xfrm>
              <a:off x="2195359" y="3415845"/>
              <a:ext cx="426042" cy="225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" dirty="0">
                  <a:solidFill>
                    <a:schemeClr val="bg1">
                      <a:lumMod val="50000"/>
                    </a:schemeClr>
                  </a:solidFill>
                </a:rPr>
                <a:t>WP2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AAF0C00-C882-A74C-B3F2-8A6AA1C07F15}"/>
                </a:ext>
              </a:extLst>
            </p:cNvPr>
            <p:cNvSpPr txBox="1"/>
            <p:nvPr/>
          </p:nvSpPr>
          <p:spPr>
            <a:xfrm>
              <a:off x="2347863" y="1243722"/>
              <a:ext cx="426042" cy="225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" dirty="0">
                  <a:solidFill>
                    <a:schemeClr val="bg1">
                      <a:lumMod val="50000"/>
                    </a:schemeClr>
                  </a:solidFill>
                </a:rPr>
                <a:t>WP2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A718F14-A681-D443-BE36-A3CB9F3CE917}"/>
                </a:ext>
              </a:extLst>
            </p:cNvPr>
            <p:cNvSpPr txBox="1"/>
            <p:nvPr/>
          </p:nvSpPr>
          <p:spPr>
            <a:xfrm>
              <a:off x="2917415" y="5127881"/>
              <a:ext cx="426042" cy="225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" dirty="0">
                  <a:solidFill>
                    <a:schemeClr val="bg1">
                      <a:lumMod val="50000"/>
                    </a:schemeClr>
                  </a:solidFill>
                </a:rPr>
                <a:t>WP1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D24DF9F-EB30-7F4B-8429-12225851AEFB}"/>
                </a:ext>
              </a:extLst>
            </p:cNvPr>
            <p:cNvSpPr txBox="1"/>
            <p:nvPr/>
          </p:nvSpPr>
          <p:spPr>
            <a:xfrm>
              <a:off x="4298580" y="3858296"/>
              <a:ext cx="426042" cy="225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" dirty="0">
                  <a:solidFill>
                    <a:schemeClr val="bg1">
                      <a:lumMod val="50000"/>
                    </a:schemeClr>
                  </a:solidFill>
                </a:rPr>
                <a:t>WP8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DAA5EE9-E399-F34A-8176-B02B8DA1C86A}"/>
                </a:ext>
              </a:extLst>
            </p:cNvPr>
            <p:cNvSpPr txBox="1"/>
            <p:nvPr/>
          </p:nvSpPr>
          <p:spPr>
            <a:xfrm>
              <a:off x="8620833" y="3385669"/>
              <a:ext cx="516796" cy="225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" dirty="0">
                  <a:solidFill>
                    <a:schemeClr val="bg1">
                      <a:lumMod val="50000"/>
                    </a:schemeClr>
                  </a:solidFill>
                </a:rPr>
                <a:t>WP1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BAB94DC-9FB2-C045-BCFF-D9ED12EF87EA}"/>
                </a:ext>
              </a:extLst>
            </p:cNvPr>
            <p:cNvSpPr txBox="1"/>
            <p:nvPr/>
          </p:nvSpPr>
          <p:spPr>
            <a:xfrm>
              <a:off x="9760586" y="3182601"/>
              <a:ext cx="205257" cy="225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72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E72BBBF-8A89-B940-A01F-0E10E7C0A0F2}"/>
                </a:ext>
              </a:extLst>
            </p:cNvPr>
            <p:cNvSpPr txBox="1"/>
            <p:nvPr/>
          </p:nvSpPr>
          <p:spPr>
            <a:xfrm>
              <a:off x="808651" y="4905126"/>
              <a:ext cx="937223" cy="246221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840" dirty="0"/>
                <a:t>Low Level RF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61DB482-7A28-004A-8EE4-321ED2890BFE}"/>
                </a:ext>
              </a:extLst>
            </p:cNvPr>
            <p:cNvSpPr txBox="1"/>
            <p:nvPr/>
          </p:nvSpPr>
          <p:spPr>
            <a:xfrm>
              <a:off x="836783" y="3972739"/>
              <a:ext cx="534691" cy="225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" dirty="0"/>
                <a:t>S-band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6ECB8B0-1A98-6E4E-A32C-05EBF671560C}"/>
                </a:ext>
              </a:extLst>
            </p:cNvPr>
            <p:cNvSpPr txBox="1"/>
            <p:nvPr/>
          </p:nvSpPr>
          <p:spPr>
            <a:xfrm>
              <a:off x="3559540" y="4616274"/>
              <a:ext cx="541816" cy="225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" dirty="0"/>
                <a:t>C-band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C4860E4-4A7D-5E4A-8590-2AE11E3EABBE}"/>
                </a:ext>
              </a:extLst>
            </p:cNvPr>
            <p:cNvSpPr txBox="1"/>
            <p:nvPr/>
          </p:nvSpPr>
          <p:spPr>
            <a:xfrm>
              <a:off x="572199" y="1231151"/>
              <a:ext cx="426042" cy="225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" dirty="0">
                  <a:solidFill>
                    <a:schemeClr val="bg1">
                      <a:lumMod val="50000"/>
                    </a:schemeClr>
                  </a:solidFill>
                </a:rPr>
                <a:t>WP9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B46B0C3-0868-F045-BD0E-BF9554A4DCCD}"/>
                </a:ext>
              </a:extLst>
            </p:cNvPr>
            <p:cNvSpPr txBox="1"/>
            <p:nvPr/>
          </p:nvSpPr>
          <p:spPr>
            <a:xfrm rot="16200000">
              <a:off x="8813967" y="2761321"/>
              <a:ext cx="914068" cy="24622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840" dirty="0"/>
                <a:t>Beam charge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E7B080F-1CCA-464A-91D6-6F4DB9EA5133}"/>
                </a:ext>
              </a:extLst>
            </p:cNvPr>
            <p:cNvSpPr txBox="1"/>
            <p:nvPr/>
          </p:nvSpPr>
          <p:spPr>
            <a:xfrm>
              <a:off x="3765068" y="1445982"/>
              <a:ext cx="735528" cy="348813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720" dirty="0"/>
                <a:t>Radiation safety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BC4A51E-0DE7-ED40-8194-71F01B4708DE}"/>
                </a:ext>
              </a:extLst>
            </p:cNvPr>
            <p:cNvSpPr txBox="1"/>
            <p:nvPr/>
          </p:nvSpPr>
          <p:spPr>
            <a:xfrm>
              <a:off x="6083130" y="1443834"/>
              <a:ext cx="779931" cy="348813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720" dirty="0"/>
                <a:t>Radiation safety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C4929CA-60C5-7B47-BDE3-885BF1029939}"/>
                </a:ext>
              </a:extLst>
            </p:cNvPr>
            <p:cNvSpPr txBox="1"/>
            <p:nvPr/>
          </p:nvSpPr>
          <p:spPr>
            <a:xfrm>
              <a:off x="8444594" y="1447739"/>
              <a:ext cx="771127" cy="348813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720" dirty="0"/>
                <a:t>Radiation safety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756B2D7B-3801-A44A-A537-5E37B802A78B}"/>
                </a:ext>
              </a:extLst>
            </p:cNvPr>
            <p:cNvGrpSpPr/>
            <p:nvPr/>
          </p:nvGrpSpPr>
          <p:grpSpPr>
            <a:xfrm>
              <a:off x="2666138" y="2420294"/>
              <a:ext cx="1822005" cy="869558"/>
              <a:chOff x="2843272" y="2438247"/>
              <a:chExt cx="1822005" cy="869558"/>
            </a:xfrm>
          </p:grpSpPr>
          <p:sp>
            <p:nvSpPr>
              <p:cNvPr id="162" name="Rounded Rectangle 161">
                <a:extLst>
                  <a:ext uri="{FF2B5EF4-FFF2-40B4-BE49-F238E27FC236}">
                    <a16:creationId xmlns:a16="http://schemas.microsoft.com/office/drawing/2014/main" id="{C627953E-9136-F447-855D-F709283FC829}"/>
                  </a:ext>
                </a:extLst>
              </p:cNvPr>
              <p:cNvSpPr/>
              <p:nvPr/>
            </p:nvSpPr>
            <p:spPr>
              <a:xfrm>
                <a:off x="2843272" y="2438247"/>
                <a:ext cx="1822005" cy="869558"/>
              </a:xfrm>
              <a:prstGeom prst="roundRect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20" dirty="0"/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D8A6B069-DBDB-564C-8508-10F1B5504F35}"/>
                  </a:ext>
                </a:extLst>
              </p:cNvPr>
              <p:cNvSpPr txBox="1"/>
              <p:nvPr/>
            </p:nvSpPr>
            <p:spPr>
              <a:xfrm>
                <a:off x="3135399" y="3048190"/>
                <a:ext cx="1015593" cy="2257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20" dirty="0">
                    <a:solidFill>
                      <a:schemeClr val="bg1"/>
                    </a:solidFill>
                  </a:rPr>
                  <a:t>Cryomodule 3.3m</a:t>
                </a:r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869BC636-0978-044F-9280-421AB58DE3C9}"/>
                  </a:ext>
                </a:extLst>
              </p:cNvPr>
              <p:cNvSpPr/>
              <p:nvPr/>
            </p:nvSpPr>
            <p:spPr>
              <a:xfrm rot="10800000">
                <a:off x="3035518" y="2796189"/>
                <a:ext cx="608636" cy="15513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2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6ED44C1B-51CA-F644-9BDA-95C5E68D24A7}"/>
                  </a:ext>
                </a:extLst>
              </p:cNvPr>
              <p:cNvSpPr/>
              <p:nvPr/>
            </p:nvSpPr>
            <p:spPr>
              <a:xfrm rot="10800000">
                <a:off x="3882005" y="2798396"/>
                <a:ext cx="608636" cy="15513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20"/>
              </a:p>
            </p:txBody>
          </p: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60EFDB0-AB38-524E-BAB9-84EA6F72719D}"/>
                </a:ext>
              </a:extLst>
            </p:cNvPr>
            <p:cNvSpPr txBox="1"/>
            <p:nvPr/>
          </p:nvSpPr>
          <p:spPr>
            <a:xfrm>
              <a:off x="1446069" y="3202977"/>
              <a:ext cx="483038" cy="225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" dirty="0">
                  <a:solidFill>
                    <a:schemeClr val="bg1">
                      <a:lumMod val="50000"/>
                    </a:schemeClr>
                  </a:solidFill>
                </a:rPr>
                <a:t>WP10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FB49943-F655-AB46-9C29-7E9F2D1B253C}"/>
                </a:ext>
              </a:extLst>
            </p:cNvPr>
            <p:cNvSpPr txBox="1"/>
            <p:nvPr/>
          </p:nvSpPr>
          <p:spPr>
            <a:xfrm rot="16200000">
              <a:off x="4995138" y="2756253"/>
              <a:ext cx="962159" cy="24622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840" dirty="0"/>
                <a:t>Beam position</a:t>
              </a: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3AA71360-61B9-9E49-BADB-B6D98D5B385B}"/>
                </a:ext>
              </a:extLst>
            </p:cNvPr>
            <p:cNvGrpSpPr/>
            <p:nvPr/>
          </p:nvGrpSpPr>
          <p:grpSpPr>
            <a:xfrm>
              <a:off x="5654064" y="2438813"/>
              <a:ext cx="1447101" cy="869558"/>
              <a:chOff x="5598575" y="2445395"/>
              <a:chExt cx="1447101" cy="869558"/>
            </a:xfrm>
          </p:grpSpPr>
          <p:sp>
            <p:nvSpPr>
              <p:cNvPr id="158" name="Rounded Rectangle 157">
                <a:extLst>
                  <a:ext uri="{FF2B5EF4-FFF2-40B4-BE49-F238E27FC236}">
                    <a16:creationId xmlns:a16="http://schemas.microsoft.com/office/drawing/2014/main" id="{B8922F23-EF6A-A246-A9F3-265878B1D3C9}"/>
                  </a:ext>
                </a:extLst>
              </p:cNvPr>
              <p:cNvSpPr/>
              <p:nvPr/>
            </p:nvSpPr>
            <p:spPr>
              <a:xfrm>
                <a:off x="5598575" y="2445395"/>
                <a:ext cx="1447101" cy="869558"/>
              </a:xfrm>
              <a:prstGeom prst="roundRect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20" dirty="0"/>
              </a:p>
            </p:txBody>
          </p:sp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4D9CB3AF-7D26-FA45-ABC2-DF38DE18B57B}"/>
                  </a:ext>
                </a:extLst>
              </p:cNvPr>
              <p:cNvSpPr txBox="1"/>
              <p:nvPr/>
            </p:nvSpPr>
            <p:spPr>
              <a:xfrm>
                <a:off x="5663952" y="3049876"/>
                <a:ext cx="1015592" cy="2257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20" dirty="0">
                    <a:solidFill>
                      <a:schemeClr val="bg1"/>
                    </a:solidFill>
                  </a:rPr>
                  <a:t>Cryomodule 2.7m</a:t>
                </a:r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F8935326-6F76-264E-AF13-732110A37D91}"/>
                  </a:ext>
                </a:extLst>
              </p:cNvPr>
              <p:cNvSpPr/>
              <p:nvPr/>
            </p:nvSpPr>
            <p:spPr>
              <a:xfrm rot="10800000">
                <a:off x="5663952" y="2797875"/>
                <a:ext cx="608636" cy="15513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20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39479F76-A024-7D44-9784-ABADD2E45F33}"/>
                  </a:ext>
                </a:extLst>
              </p:cNvPr>
              <p:cNvSpPr/>
              <p:nvPr/>
            </p:nvSpPr>
            <p:spPr>
              <a:xfrm rot="10800000">
                <a:off x="6351460" y="2800082"/>
                <a:ext cx="608636" cy="15513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20"/>
              </a:p>
            </p:txBody>
          </p: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F945DFCE-78B2-4249-A6D4-5819E93D4C41}"/>
                </a:ext>
              </a:extLst>
            </p:cNvPr>
            <p:cNvSpPr txBox="1"/>
            <p:nvPr/>
          </p:nvSpPr>
          <p:spPr>
            <a:xfrm rot="16200000">
              <a:off x="6904386" y="2748316"/>
              <a:ext cx="956814" cy="246221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840" dirty="0"/>
                <a:t>Vacuum valve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EEC56F3F-A43D-2A42-8748-16ED2C77FE0B}"/>
                </a:ext>
              </a:extLst>
            </p:cNvPr>
            <p:cNvSpPr txBox="1"/>
            <p:nvPr/>
          </p:nvSpPr>
          <p:spPr>
            <a:xfrm rot="16200000">
              <a:off x="9133680" y="2754214"/>
              <a:ext cx="962159" cy="24622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840" dirty="0"/>
                <a:t>Beam position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F6D32655-6F0B-4F46-B65C-76CD53145A88}"/>
                </a:ext>
              </a:extLst>
            </p:cNvPr>
            <p:cNvSpPr txBox="1"/>
            <p:nvPr/>
          </p:nvSpPr>
          <p:spPr>
            <a:xfrm rot="16200000">
              <a:off x="7541989" y="2697657"/>
              <a:ext cx="962159" cy="24622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840" dirty="0"/>
                <a:t>Beam position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A49A598-B899-2940-8BB2-7CAEF9F40650}"/>
                </a:ext>
              </a:extLst>
            </p:cNvPr>
            <p:cNvSpPr txBox="1"/>
            <p:nvPr/>
          </p:nvSpPr>
          <p:spPr>
            <a:xfrm rot="16200000">
              <a:off x="7298383" y="2727337"/>
              <a:ext cx="825012" cy="246221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840" dirty="0"/>
                <a:t>Quadrupole</a:t>
              </a:r>
            </a:p>
          </p:txBody>
        </p:sp>
        <p:cxnSp>
          <p:nvCxnSpPr>
            <p:cNvPr id="86" name="Elbow Connector 85">
              <a:extLst>
                <a:ext uri="{FF2B5EF4-FFF2-40B4-BE49-F238E27FC236}">
                  <a16:creationId xmlns:a16="http://schemas.microsoft.com/office/drawing/2014/main" id="{F0F30B4F-0EA9-9A4B-A95A-F8F9E3A784C2}"/>
                </a:ext>
              </a:extLst>
            </p:cNvPr>
            <p:cNvCxnSpPr>
              <a:cxnSpLocks/>
              <a:stCxn id="69" idx="0"/>
              <a:endCxn id="58" idx="0"/>
            </p:cNvCxnSpPr>
            <p:nvPr/>
          </p:nvCxnSpPr>
          <p:spPr>
            <a:xfrm rot="16200000" flipV="1">
              <a:off x="946351" y="4574213"/>
              <a:ext cx="395190" cy="266636"/>
            </a:xfrm>
            <a:prstGeom prst="bentConnector2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Elbow Connector 86">
              <a:extLst>
                <a:ext uri="{FF2B5EF4-FFF2-40B4-BE49-F238E27FC236}">
                  <a16:creationId xmlns:a16="http://schemas.microsoft.com/office/drawing/2014/main" id="{91874511-65D9-CA48-800A-5C31624905C1}"/>
                </a:ext>
              </a:extLst>
            </p:cNvPr>
            <p:cNvCxnSpPr>
              <a:cxnSpLocks/>
              <a:stCxn id="69" idx="0"/>
              <a:endCxn id="56" idx="3"/>
            </p:cNvCxnSpPr>
            <p:nvPr/>
          </p:nvCxnSpPr>
          <p:spPr>
            <a:xfrm rot="5400000" flipH="1" flipV="1">
              <a:off x="1640234" y="4455415"/>
              <a:ext cx="86740" cy="812683"/>
            </a:xfrm>
            <a:prstGeom prst="bentConnector2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Elbow Connector 87">
              <a:extLst>
                <a:ext uri="{FF2B5EF4-FFF2-40B4-BE49-F238E27FC236}">
                  <a16:creationId xmlns:a16="http://schemas.microsoft.com/office/drawing/2014/main" id="{7B4E10C1-FDD7-A847-AC09-706829989396}"/>
                </a:ext>
              </a:extLst>
            </p:cNvPr>
            <p:cNvCxnSpPr>
              <a:cxnSpLocks/>
              <a:stCxn id="69" idx="0"/>
              <a:endCxn id="52" idx="0"/>
            </p:cNvCxnSpPr>
            <p:nvPr/>
          </p:nvCxnSpPr>
          <p:spPr>
            <a:xfrm rot="5400000" flipH="1" flipV="1">
              <a:off x="2008856" y="3785924"/>
              <a:ext cx="387609" cy="1850795"/>
            </a:xfrm>
            <a:prstGeom prst="bentConnector3">
              <a:avLst>
                <a:gd name="adj1" fmla="val 165530"/>
              </a:avLst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0E6753FA-74B9-2C46-8F39-03EEEDAAFBCE}"/>
                </a:ext>
              </a:extLst>
            </p:cNvPr>
            <p:cNvSpPr txBox="1"/>
            <p:nvPr/>
          </p:nvSpPr>
          <p:spPr>
            <a:xfrm rot="3613232">
              <a:off x="10546783" y="2235056"/>
              <a:ext cx="914068" cy="24622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840" dirty="0"/>
                <a:t>Beam energy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518C4BE9-DD58-EF45-95B8-6956994792A4}"/>
                </a:ext>
              </a:extLst>
            </p:cNvPr>
            <p:cNvSpPr txBox="1"/>
            <p:nvPr/>
          </p:nvSpPr>
          <p:spPr>
            <a:xfrm>
              <a:off x="2317959" y="1933331"/>
              <a:ext cx="51688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40" dirty="0"/>
                <a:t>7MeV</a:t>
              </a:r>
            </a:p>
          </p:txBody>
        </p:sp>
        <p:cxnSp>
          <p:nvCxnSpPr>
            <p:cNvPr id="91" name="Elbow Connector 90">
              <a:extLst>
                <a:ext uri="{FF2B5EF4-FFF2-40B4-BE49-F238E27FC236}">
                  <a16:creationId xmlns:a16="http://schemas.microsoft.com/office/drawing/2014/main" id="{CD398C72-1753-B642-A8CC-9ABA47063816}"/>
                </a:ext>
              </a:extLst>
            </p:cNvPr>
            <p:cNvCxnSpPr>
              <a:cxnSpLocks/>
              <a:stCxn id="162" idx="1"/>
              <a:endCxn id="90" idx="2"/>
            </p:cNvCxnSpPr>
            <p:nvPr/>
          </p:nvCxnSpPr>
          <p:spPr>
            <a:xfrm rot="10800000">
              <a:off x="2576400" y="2179553"/>
              <a:ext cx="89739" cy="675521"/>
            </a:xfrm>
            <a:prstGeom prst="bentConnector2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F5CBE8B-F692-4248-9C1E-43B8DEBEE2F4}"/>
                </a:ext>
              </a:extLst>
            </p:cNvPr>
            <p:cNvSpPr txBox="1"/>
            <p:nvPr/>
          </p:nvSpPr>
          <p:spPr>
            <a:xfrm>
              <a:off x="4321456" y="1954119"/>
              <a:ext cx="64868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40" dirty="0"/>
                <a:t>150MeV</a:t>
              </a:r>
            </a:p>
          </p:txBody>
        </p:sp>
        <p:cxnSp>
          <p:nvCxnSpPr>
            <p:cNvPr id="93" name="Elbow Connector 92">
              <a:extLst>
                <a:ext uri="{FF2B5EF4-FFF2-40B4-BE49-F238E27FC236}">
                  <a16:creationId xmlns:a16="http://schemas.microsoft.com/office/drawing/2014/main" id="{B1901E93-D865-E743-80F7-54D125CD7AFA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248664" y="2515225"/>
              <a:ext cx="634256" cy="6349"/>
            </a:xfrm>
            <a:prstGeom prst="bentConnector3">
              <a:avLst>
                <a:gd name="adj1" fmla="val -2281"/>
              </a:avLst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49443862-AEA7-7647-9F4A-06425C8A98EF}"/>
                </a:ext>
              </a:extLst>
            </p:cNvPr>
            <p:cNvSpPr txBox="1"/>
            <p:nvPr/>
          </p:nvSpPr>
          <p:spPr>
            <a:xfrm>
              <a:off x="6894539" y="1964123"/>
              <a:ext cx="64868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40" dirty="0"/>
                <a:t>300MeV</a:t>
              </a:r>
            </a:p>
          </p:txBody>
        </p:sp>
        <p:cxnSp>
          <p:nvCxnSpPr>
            <p:cNvPr id="95" name="Elbow Connector 94">
              <a:extLst>
                <a:ext uri="{FF2B5EF4-FFF2-40B4-BE49-F238E27FC236}">
                  <a16:creationId xmlns:a16="http://schemas.microsoft.com/office/drawing/2014/main" id="{6D1658BE-1B9F-1544-9669-805EB3AA5C5B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846240" y="2524510"/>
              <a:ext cx="634256" cy="6349"/>
            </a:xfrm>
            <a:prstGeom prst="bentConnector3">
              <a:avLst>
                <a:gd name="adj1" fmla="val -2281"/>
              </a:avLst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62DFF3F-AF50-2C4E-82CB-F05C4D8400B5}"/>
                </a:ext>
              </a:extLst>
            </p:cNvPr>
            <p:cNvCxnSpPr>
              <a:cxnSpLocks/>
              <a:stCxn id="43" idx="2"/>
            </p:cNvCxnSpPr>
            <p:nvPr/>
          </p:nvCxnSpPr>
          <p:spPr>
            <a:xfrm>
              <a:off x="2196628" y="1710471"/>
              <a:ext cx="11044" cy="1073448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C7D0B4D-B425-A94A-88AC-5D1558599FB7}"/>
                </a:ext>
              </a:extLst>
            </p:cNvPr>
            <p:cNvCxnSpPr>
              <a:cxnSpLocks/>
              <a:endCxn id="101" idx="1"/>
            </p:cNvCxnSpPr>
            <p:nvPr/>
          </p:nvCxnSpPr>
          <p:spPr>
            <a:xfrm flipH="1">
              <a:off x="463748" y="2774760"/>
              <a:ext cx="1740456" cy="6074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61F9E849-24F3-0B4B-889C-8037F0514956}"/>
                </a:ext>
              </a:extLst>
            </p:cNvPr>
            <p:cNvSpPr txBox="1"/>
            <p:nvPr/>
          </p:nvSpPr>
          <p:spPr>
            <a:xfrm rot="16200000">
              <a:off x="1410676" y="2734557"/>
              <a:ext cx="575657" cy="246221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840" dirty="0"/>
                <a:t>steerer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7B038B92-8523-8641-BD1B-5BAEED8833E5}"/>
                </a:ext>
              </a:extLst>
            </p:cNvPr>
            <p:cNvSpPr txBox="1"/>
            <p:nvPr/>
          </p:nvSpPr>
          <p:spPr>
            <a:xfrm rot="16200000">
              <a:off x="1564418" y="2707101"/>
              <a:ext cx="914068" cy="24622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840" dirty="0"/>
                <a:t>Beam charge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C6D1FBF2-EB63-AE40-A8FC-5B9B49BF36B3}"/>
                </a:ext>
              </a:extLst>
            </p:cNvPr>
            <p:cNvSpPr txBox="1"/>
            <p:nvPr/>
          </p:nvSpPr>
          <p:spPr>
            <a:xfrm rot="16200000">
              <a:off x="904891" y="2750054"/>
              <a:ext cx="956814" cy="246221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840" dirty="0"/>
                <a:t>Vacuum valve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49E45B7A-804E-2F42-9F5C-9B6AD1A3CB93}"/>
                </a:ext>
              </a:extLst>
            </p:cNvPr>
            <p:cNvSpPr txBox="1"/>
            <p:nvPr/>
          </p:nvSpPr>
          <p:spPr>
            <a:xfrm>
              <a:off x="463748" y="2712388"/>
              <a:ext cx="435401" cy="246221"/>
            </a:xfrm>
            <a:prstGeom prst="rect">
              <a:avLst/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en-US" sz="840" dirty="0"/>
            </a:p>
          </p:txBody>
        </p: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C1CCFCA9-6411-7444-AFAB-28BBB71E6CA4}"/>
                </a:ext>
              </a:extLst>
            </p:cNvPr>
            <p:cNvCxnSpPr>
              <a:cxnSpLocks/>
              <a:stCxn id="121" idx="2"/>
            </p:cNvCxnSpPr>
            <p:nvPr/>
          </p:nvCxnSpPr>
          <p:spPr>
            <a:xfrm flipH="1">
              <a:off x="3299156" y="2280441"/>
              <a:ext cx="312428" cy="438672"/>
            </a:xfrm>
            <a:prstGeom prst="straightConnector1">
              <a:avLst/>
            </a:prstGeom>
            <a:ln>
              <a:solidFill>
                <a:schemeClr val="bg2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AA6E1F37-9E41-5348-B050-C1F3370AD068}"/>
                </a:ext>
              </a:extLst>
            </p:cNvPr>
            <p:cNvCxnSpPr>
              <a:cxnSpLocks/>
              <a:stCxn id="121" idx="2"/>
            </p:cNvCxnSpPr>
            <p:nvPr/>
          </p:nvCxnSpPr>
          <p:spPr>
            <a:xfrm>
              <a:off x="3611584" y="2280441"/>
              <a:ext cx="304949" cy="429393"/>
            </a:xfrm>
            <a:prstGeom prst="straightConnector1">
              <a:avLst/>
            </a:prstGeom>
            <a:ln>
              <a:solidFill>
                <a:schemeClr val="bg2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32FE4960-7BBE-FF43-827C-FA1E8B3EBF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52943" y="2858012"/>
              <a:ext cx="15548" cy="782006"/>
            </a:xfrm>
            <a:prstGeom prst="straightConnector1">
              <a:avLst/>
            </a:prstGeom>
            <a:ln>
              <a:solidFill>
                <a:schemeClr val="bg2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05" name="Rounded Rectangle 104">
              <a:extLst>
                <a:ext uri="{FF2B5EF4-FFF2-40B4-BE49-F238E27FC236}">
                  <a16:creationId xmlns:a16="http://schemas.microsoft.com/office/drawing/2014/main" id="{0B345C30-0820-974B-8893-6977BCEF8F14}"/>
                </a:ext>
              </a:extLst>
            </p:cNvPr>
            <p:cNvSpPr/>
            <p:nvPr/>
          </p:nvSpPr>
          <p:spPr>
            <a:xfrm>
              <a:off x="4349373" y="3640432"/>
              <a:ext cx="968578" cy="224185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" dirty="0">
                  <a:solidFill>
                    <a:schemeClr val="bg2"/>
                  </a:solidFill>
                </a:rPr>
                <a:t>ALIGNMENT</a:t>
              </a:r>
            </a:p>
          </p:txBody>
        </p: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F6D58211-F8F4-2B46-B4A4-F560D60F87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0930" y="5175136"/>
              <a:ext cx="3101" cy="300824"/>
            </a:xfrm>
            <a:prstGeom prst="straightConnector1">
              <a:avLst/>
            </a:prstGeom>
            <a:ln>
              <a:solidFill>
                <a:schemeClr val="bg2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4951DD7F-6DEB-DF44-AD5D-519289E06903}"/>
                </a:ext>
              </a:extLst>
            </p:cNvPr>
            <p:cNvCxnSpPr>
              <a:cxnSpLocks/>
              <a:endCxn id="56" idx="5"/>
            </p:cNvCxnSpPr>
            <p:nvPr/>
          </p:nvCxnSpPr>
          <p:spPr>
            <a:xfrm flipH="1" flipV="1">
              <a:off x="2449897" y="5043240"/>
              <a:ext cx="57000" cy="537590"/>
            </a:xfrm>
            <a:prstGeom prst="straightConnector1">
              <a:avLst/>
            </a:prstGeom>
            <a:ln>
              <a:solidFill>
                <a:schemeClr val="bg2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5E3B7BE4-EDC2-4F40-9BB9-F136A9E40B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84587" y="5038407"/>
              <a:ext cx="531946" cy="1"/>
            </a:xfrm>
            <a:prstGeom prst="straightConnector1">
              <a:avLst/>
            </a:prstGeom>
            <a:ln>
              <a:solidFill>
                <a:schemeClr val="bg2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09" name="Rounded Rectangle 108">
              <a:extLst>
                <a:ext uri="{FF2B5EF4-FFF2-40B4-BE49-F238E27FC236}">
                  <a16:creationId xmlns:a16="http://schemas.microsoft.com/office/drawing/2014/main" id="{A9963DBB-893B-6C48-B402-2139A620442A}"/>
                </a:ext>
              </a:extLst>
            </p:cNvPr>
            <p:cNvSpPr/>
            <p:nvPr/>
          </p:nvSpPr>
          <p:spPr>
            <a:xfrm>
              <a:off x="3884783" y="5023822"/>
              <a:ext cx="1666369" cy="221828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" dirty="0">
                  <a:solidFill>
                    <a:schemeClr val="bg2"/>
                  </a:solidFill>
                </a:rPr>
                <a:t>PULSE COMPRESSION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14C7A71-82A5-6B40-9DB3-4EA63B4F6F10}"/>
                </a:ext>
              </a:extLst>
            </p:cNvPr>
            <p:cNvSpPr txBox="1"/>
            <p:nvPr/>
          </p:nvSpPr>
          <p:spPr>
            <a:xfrm>
              <a:off x="459866" y="2723741"/>
              <a:ext cx="522025" cy="225703"/>
            </a:xfrm>
            <a:prstGeom prst="rect">
              <a:avLst/>
            </a:prstGeom>
            <a:solidFill>
              <a:schemeClr val="bg1">
                <a:alpha val="43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720" dirty="0"/>
                <a:t>GUN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21AFE3C2-1BD0-E648-A5E0-F0C9CA10FC02}"/>
                </a:ext>
              </a:extLst>
            </p:cNvPr>
            <p:cNvSpPr txBox="1"/>
            <p:nvPr/>
          </p:nvSpPr>
          <p:spPr>
            <a:xfrm rot="16200000">
              <a:off x="712143" y="2705532"/>
              <a:ext cx="668274" cy="246221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840" dirty="0"/>
                <a:t>Solenoid</a:t>
              </a:r>
            </a:p>
          </p:txBody>
        </p: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570A5A3E-7FB4-B04F-BE5A-3D0F2F9FB566}"/>
                </a:ext>
              </a:extLst>
            </p:cNvPr>
            <p:cNvCxnSpPr>
              <a:cxnSpLocks/>
              <a:stCxn id="113" idx="2"/>
              <a:endCxn id="158" idx="0"/>
            </p:cNvCxnSpPr>
            <p:nvPr/>
          </p:nvCxnSpPr>
          <p:spPr>
            <a:xfrm>
              <a:off x="6359876" y="2240633"/>
              <a:ext cx="17739" cy="198180"/>
            </a:xfrm>
            <a:prstGeom prst="straightConnector1">
              <a:avLst/>
            </a:prstGeom>
            <a:ln>
              <a:solidFill>
                <a:schemeClr val="bg2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13" name="Rounded Rectangle 112">
              <a:extLst>
                <a:ext uri="{FF2B5EF4-FFF2-40B4-BE49-F238E27FC236}">
                  <a16:creationId xmlns:a16="http://schemas.microsoft.com/office/drawing/2014/main" id="{3F0C07C9-907E-4443-AB82-75533990FEC0}"/>
                </a:ext>
              </a:extLst>
            </p:cNvPr>
            <p:cNvSpPr/>
            <p:nvPr/>
          </p:nvSpPr>
          <p:spPr>
            <a:xfrm>
              <a:off x="5793103" y="1992409"/>
              <a:ext cx="1133545" cy="248224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" dirty="0">
                  <a:solidFill>
                    <a:schemeClr val="bg2"/>
                  </a:solidFill>
                </a:rPr>
                <a:t>CRYOMODULE</a:t>
              </a:r>
            </a:p>
          </p:txBody>
        </p:sp>
        <p:sp>
          <p:nvSpPr>
            <p:cNvPr id="114" name="Rounded Rectangle 113">
              <a:extLst>
                <a:ext uri="{FF2B5EF4-FFF2-40B4-BE49-F238E27FC236}">
                  <a16:creationId xmlns:a16="http://schemas.microsoft.com/office/drawing/2014/main" id="{2A0F5CB8-F635-5747-B923-0EF7DFF5591A}"/>
                </a:ext>
              </a:extLst>
            </p:cNvPr>
            <p:cNvSpPr/>
            <p:nvPr/>
          </p:nvSpPr>
          <p:spPr>
            <a:xfrm>
              <a:off x="9066299" y="4031159"/>
              <a:ext cx="1430742" cy="192447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" dirty="0">
                  <a:solidFill>
                    <a:schemeClr val="bg2"/>
                  </a:solidFill>
                </a:rPr>
                <a:t>BEAM PROPERTIES</a:t>
              </a:r>
            </a:p>
          </p:txBody>
        </p: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416AB778-917A-3040-9581-A2FD37A90B9D}"/>
                </a:ext>
              </a:extLst>
            </p:cNvPr>
            <p:cNvCxnSpPr>
              <a:cxnSpLocks/>
              <a:stCxn id="116" idx="2"/>
              <a:endCxn id="101" idx="0"/>
            </p:cNvCxnSpPr>
            <p:nvPr/>
          </p:nvCxnSpPr>
          <p:spPr>
            <a:xfrm>
              <a:off x="681448" y="2280441"/>
              <a:ext cx="1" cy="431948"/>
            </a:xfrm>
            <a:prstGeom prst="straightConnector1">
              <a:avLst/>
            </a:prstGeom>
            <a:ln>
              <a:solidFill>
                <a:schemeClr val="bg2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16" name="Rounded Rectangle 115">
              <a:extLst>
                <a:ext uri="{FF2B5EF4-FFF2-40B4-BE49-F238E27FC236}">
                  <a16:creationId xmlns:a16="http://schemas.microsoft.com/office/drawing/2014/main" id="{8C1E9AA1-F581-C54C-9F05-17CB4221395A}"/>
                </a:ext>
              </a:extLst>
            </p:cNvPr>
            <p:cNvSpPr/>
            <p:nvPr/>
          </p:nvSpPr>
          <p:spPr>
            <a:xfrm>
              <a:off x="96452" y="1916560"/>
              <a:ext cx="1169991" cy="363881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" dirty="0">
                  <a:solidFill>
                    <a:schemeClr val="bg2"/>
                  </a:solidFill>
                </a:rPr>
                <a:t>HIGH CHARGE</a:t>
              </a:r>
            </a:p>
            <a:p>
              <a:pPr algn="ctr"/>
              <a:r>
                <a:rPr lang="en-US" sz="720" dirty="0">
                  <a:solidFill>
                    <a:schemeClr val="bg2"/>
                  </a:solidFill>
                </a:rPr>
                <a:t>Low emittance</a:t>
              </a:r>
            </a:p>
          </p:txBody>
        </p: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C1E62728-9BDA-C445-AB93-781204EF287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81094" y="2858012"/>
              <a:ext cx="11378" cy="899755"/>
            </a:xfrm>
            <a:prstGeom prst="straightConnector1">
              <a:avLst/>
            </a:prstGeom>
            <a:ln>
              <a:solidFill>
                <a:schemeClr val="bg2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8C9C09ED-D026-D848-8897-478C5812C090}"/>
                </a:ext>
              </a:extLst>
            </p:cNvPr>
            <p:cNvCxnSpPr>
              <a:cxnSpLocks/>
              <a:endCxn id="105" idx="3"/>
            </p:cNvCxnSpPr>
            <p:nvPr/>
          </p:nvCxnSpPr>
          <p:spPr>
            <a:xfrm flipH="1">
              <a:off x="5317951" y="3752525"/>
              <a:ext cx="401490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Left Brace 118">
              <a:extLst>
                <a:ext uri="{FF2B5EF4-FFF2-40B4-BE49-F238E27FC236}">
                  <a16:creationId xmlns:a16="http://schemas.microsoft.com/office/drawing/2014/main" id="{7B3B97FE-CA65-4049-A798-E6C3D2B401D5}"/>
                </a:ext>
              </a:extLst>
            </p:cNvPr>
            <p:cNvSpPr/>
            <p:nvPr/>
          </p:nvSpPr>
          <p:spPr>
            <a:xfrm rot="16200000">
              <a:off x="9479096" y="1891828"/>
              <a:ext cx="223481" cy="4036891"/>
            </a:xfrm>
            <a:prstGeom prst="leftBrac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20"/>
            </a:p>
          </p:txBody>
        </p: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56C20F21-865D-4F48-83E8-97C710E275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16533" y="1846984"/>
              <a:ext cx="0" cy="284101"/>
            </a:xfrm>
            <a:prstGeom prst="straightConnector1">
              <a:avLst/>
            </a:prstGeom>
            <a:ln>
              <a:solidFill>
                <a:schemeClr val="bg2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21" name="Rounded Rectangle 120">
              <a:extLst>
                <a:ext uri="{FF2B5EF4-FFF2-40B4-BE49-F238E27FC236}">
                  <a16:creationId xmlns:a16="http://schemas.microsoft.com/office/drawing/2014/main" id="{0C1F6C62-7D0A-834C-9A8E-6605CC6A1735}"/>
                </a:ext>
              </a:extLst>
            </p:cNvPr>
            <p:cNvSpPr/>
            <p:nvPr/>
          </p:nvSpPr>
          <p:spPr>
            <a:xfrm>
              <a:off x="2990681" y="2042003"/>
              <a:ext cx="1241805" cy="238438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" dirty="0">
                  <a:solidFill>
                    <a:schemeClr val="bg2"/>
                  </a:solidFill>
                </a:rPr>
                <a:t>HIGH GRADIENT</a:t>
              </a:r>
            </a:p>
          </p:txBody>
        </p: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FFD37671-3DFE-6B46-8897-9A7A2F33AA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18257" y="2828354"/>
              <a:ext cx="11378" cy="899755"/>
            </a:xfrm>
            <a:prstGeom prst="straightConnector1">
              <a:avLst/>
            </a:prstGeom>
            <a:ln>
              <a:solidFill>
                <a:schemeClr val="bg2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05E0FDE9-F9CA-674E-B2C1-A7ECB7F9B03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26875" y="3755678"/>
              <a:ext cx="1701239" cy="5751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Rounded Rectangle 123">
              <a:extLst>
                <a:ext uri="{FF2B5EF4-FFF2-40B4-BE49-F238E27FC236}">
                  <a16:creationId xmlns:a16="http://schemas.microsoft.com/office/drawing/2014/main" id="{3EB597B3-B940-C044-8B99-2704641E3206}"/>
                </a:ext>
              </a:extLst>
            </p:cNvPr>
            <p:cNvSpPr/>
            <p:nvPr/>
          </p:nvSpPr>
          <p:spPr>
            <a:xfrm>
              <a:off x="391243" y="5475960"/>
              <a:ext cx="1138208" cy="240812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" dirty="0">
                  <a:solidFill>
                    <a:schemeClr val="bg2"/>
                  </a:solidFill>
                </a:rPr>
                <a:t>RF CONTROL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D2D0B018-1337-E648-9F38-F1BC296F4BC7}"/>
                </a:ext>
              </a:extLst>
            </p:cNvPr>
            <p:cNvSpPr txBox="1"/>
            <p:nvPr/>
          </p:nvSpPr>
          <p:spPr>
            <a:xfrm rot="16200000">
              <a:off x="6440730" y="4422215"/>
              <a:ext cx="569067" cy="307777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600" dirty="0"/>
                <a:t>Vacuum valves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3638BA89-0BED-2B40-A5DF-2CBE65F38A7D}"/>
                </a:ext>
              </a:extLst>
            </p:cNvPr>
            <p:cNvSpPr txBox="1"/>
            <p:nvPr/>
          </p:nvSpPr>
          <p:spPr>
            <a:xfrm rot="16200000">
              <a:off x="5775842" y="4997522"/>
              <a:ext cx="569067" cy="307777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600" dirty="0"/>
                <a:t>Vacuum valves</a:t>
              </a:r>
            </a:p>
          </p:txBody>
        </p: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2E4074B0-6AAB-FC4D-B314-EE3730B85699}"/>
                </a:ext>
              </a:extLst>
            </p:cNvPr>
            <p:cNvGrpSpPr/>
            <p:nvPr/>
          </p:nvGrpSpPr>
          <p:grpSpPr>
            <a:xfrm>
              <a:off x="9063826" y="4335741"/>
              <a:ext cx="2369559" cy="1597860"/>
              <a:chOff x="7187151" y="4639452"/>
              <a:chExt cx="2369559" cy="1597860"/>
            </a:xfrm>
          </p:grpSpPr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DC338125-0889-454A-8A0C-669572DE3F95}"/>
                  </a:ext>
                </a:extLst>
              </p:cNvPr>
              <p:cNvSpPr/>
              <p:nvPr/>
            </p:nvSpPr>
            <p:spPr>
              <a:xfrm>
                <a:off x="7187151" y="4647334"/>
                <a:ext cx="2369559" cy="158997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20"/>
              </a:p>
            </p:txBody>
          </p:sp>
          <p:sp>
            <p:nvSpPr>
              <p:cNvPr id="149" name="Rounded Rectangle 148">
                <a:extLst>
                  <a:ext uri="{FF2B5EF4-FFF2-40B4-BE49-F238E27FC236}">
                    <a16:creationId xmlns:a16="http://schemas.microsoft.com/office/drawing/2014/main" id="{22ED754F-02F2-C34E-B101-31F3BA279190}"/>
                  </a:ext>
                </a:extLst>
              </p:cNvPr>
              <p:cNvSpPr/>
              <p:nvPr/>
            </p:nvSpPr>
            <p:spPr>
              <a:xfrm>
                <a:off x="7389239" y="4712315"/>
                <a:ext cx="1133545" cy="248224"/>
              </a:xfrm>
              <a:prstGeom prst="roundRect">
                <a:avLst/>
              </a:prstGeom>
              <a:solidFill>
                <a:schemeClr val="accent4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20" dirty="0">
                    <a:solidFill>
                      <a:schemeClr val="bg2"/>
                    </a:solidFill>
                  </a:rPr>
                  <a:t>OBJECTIVES</a:t>
                </a: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7B953560-EBF6-8042-BA98-32473BD85B0E}"/>
                  </a:ext>
                </a:extLst>
              </p:cNvPr>
              <p:cNvSpPr txBox="1"/>
              <p:nvPr/>
            </p:nvSpPr>
            <p:spPr>
              <a:xfrm>
                <a:off x="7406674" y="5090183"/>
                <a:ext cx="825012" cy="246221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840" dirty="0"/>
                  <a:t>Diagnostics</a:t>
                </a:r>
              </a:p>
            </p:txBody>
          </p: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D808211B-D4E4-A84E-95BA-83AD9D4BE2B2}"/>
                  </a:ext>
                </a:extLst>
              </p:cNvPr>
              <p:cNvSpPr txBox="1"/>
              <p:nvPr/>
            </p:nvSpPr>
            <p:spPr>
              <a:xfrm>
                <a:off x="7407560" y="5482955"/>
                <a:ext cx="365485" cy="246221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840" dirty="0"/>
                  <a:t>RF</a:t>
                </a: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7FFBC214-BF33-4A4F-A95B-3229FE0EC441}"/>
                  </a:ext>
                </a:extLst>
              </p:cNvPr>
              <p:cNvSpPr txBox="1"/>
              <p:nvPr/>
            </p:nvSpPr>
            <p:spPr>
              <a:xfrm>
                <a:off x="7894948" y="5483526"/>
                <a:ext cx="662931" cy="246221"/>
              </a:xfrm>
              <a:prstGeom prst="rect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840" dirty="0"/>
                  <a:t>Magnets</a:t>
                </a: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EB9BBB4D-F13B-174D-BA49-38EB5057D967}"/>
                  </a:ext>
                </a:extLst>
              </p:cNvPr>
              <p:cNvSpPr txBox="1"/>
              <p:nvPr/>
            </p:nvSpPr>
            <p:spPr>
              <a:xfrm>
                <a:off x="7421158" y="5859931"/>
                <a:ext cx="908726" cy="246221"/>
              </a:xfrm>
              <a:prstGeom prst="rect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840" dirty="0"/>
                  <a:t>Infrastructure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5FFBD1B5-D4A6-3244-95EA-55E6322B397B}"/>
                  </a:ext>
                </a:extLst>
              </p:cNvPr>
              <p:cNvSpPr txBox="1"/>
              <p:nvPr/>
            </p:nvSpPr>
            <p:spPr>
              <a:xfrm>
                <a:off x="8470913" y="5087859"/>
                <a:ext cx="545378" cy="246221"/>
              </a:xfrm>
              <a:prstGeom prst="rect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840" dirty="0"/>
                  <a:t>Safety</a:t>
                </a:r>
              </a:p>
            </p:txBody>
          </p:sp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99352797-DB96-2B45-833E-C2EE0FFCA07C}"/>
                  </a:ext>
                </a:extLst>
              </p:cNvPr>
              <p:cNvSpPr txBox="1"/>
              <p:nvPr/>
            </p:nvSpPr>
            <p:spPr>
              <a:xfrm>
                <a:off x="8765454" y="5491923"/>
                <a:ext cx="502631" cy="246221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840" dirty="0"/>
                  <a:t>Laser</a:t>
                </a:r>
              </a:p>
            </p:txBody>
          </p: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DC12C5BE-D6AF-994D-9210-5CB30EC8EC40}"/>
                  </a:ext>
                </a:extLst>
              </p:cNvPr>
              <p:cNvSpPr txBox="1"/>
              <p:nvPr/>
            </p:nvSpPr>
            <p:spPr>
              <a:xfrm>
                <a:off x="8642375" y="4639452"/>
                <a:ext cx="835699" cy="328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20" dirty="0"/>
                  <a:t>Legend</a:t>
                </a:r>
              </a:p>
            </p:txBody>
          </p:sp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37D84DCD-E8A0-2140-9AB0-BE43F64490E5}"/>
                  </a:ext>
                </a:extLst>
              </p:cNvPr>
              <p:cNvSpPr txBox="1"/>
              <p:nvPr/>
            </p:nvSpPr>
            <p:spPr>
              <a:xfrm>
                <a:off x="8656458" y="5865831"/>
                <a:ext cx="589906" cy="246221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840" dirty="0"/>
                  <a:t>Control</a:t>
                </a:r>
              </a:p>
            </p:txBody>
          </p:sp>
        </p:grp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45D36C5B-0DD9-8D47-9523-1924D9417320}"/>
                </a:ext>
              </a:extLst>
            </p:cNvPr>
            <p:cNvSpPr txBox="1"/>
            <p:nvPr/>
          </p:nvSpPr>
          <p:spPr>
            <a:xfrm>
              <a:off x="7199387" y="4898813"/>
              <a:ext cx="890915" cy="225703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720" dirty="0"/>
                <a:t>Control system</a:t>
              </a:r>
            </a:p>
          </p:txBody>
        </p:sp>
        <p:cxnSp>
          <p:nvCxnSpPr>
            <p:cNvPr id="129" name="Elbow Connector 128">
              <a:extLst>
                <a:ext uri="{FF2B5EF4-FFF2-40B4-BE49-F238E27FC236}">
                  <a16:creationId xmlns:a16="http://schemas.microsoft.com/office/drawing/2014/main" id="{BBF2B419-94A5-4E40-A0E3-8DDF1BF87640}"/>
                </a:ext>
              </a:extLst>
            </p:cNvPr>
            <p:cNvCxnSpPr>
              <a:cxnSpLocks/>
              <a:stCxn id="69" idx="0"/>
              <a:endCxn id="46" idx="1"/>
            </p:cNvCxnSpPr>
            <p:nvPr/>
          </p:nvCxnSpPr>
          <p:spPr>
            <a:xfrm rot="5400000" flipH="1" flipV="1">
              <a:off x="4175814" y="398169"/>
              <a:ext cx="1608406" cy="740550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Rounded Rectangle 129">
              <a:extLst>
                <a:ext uri="{FF2B5EF4-FFF2-40B4-BE49-F238E27FC236}">
                  <a16:creationId xmlns:a16="http://schemas.microsoft.com/office/drawing/2014/main" id="{D8969958-867D-8C45-BA40-5CCBF2FA85B1}"/>
                </a:ext>
              </a:extLst>
            </p:cNvPr>
            <p:cNvSpPr/>
            <p:nvPr/>
          </p:nvSpPr>
          <p:spPr>
            <a:xfrm>
              <a:off x="1956286" y="5490707"/>
              <a:ext cx="1171771" cy="234559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" dirty="0">
                  <a:solidFill>
                    <a:schemeClr val="bg2"/>
                  </a:solidFill>
                </a:rPr>
                <a:t>LONG PULSE</a:t>
              </a:r>
            </a:p>
          </p:txBody>
        </p:sp>
        <p:cxnSp>
          <p:nvCxnSpPr>
            <p:cNvPr id="131" name="Elbow Connector 130">
              <a:extLst>
                <a:ext uri="{FF2B5EF4-FFF2-40B4-BE49-F238E27FC236}">
                  <a16:creationId xmlns:a16="http://schemas.microsoft.com/office/drawing/2014/main" id="{6DEF58F7-BB09-5944-9836-8383B4FFC089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7283902" y="5392073"/>
              <a:ext cx="7328" cy="354369"/>
            </a:xfrm>
            <a:prstGeom prst="bentConnector3">
              <a:avLst>
                <a:gd name="adj1" fmla="val -3119541"/>
              </a:avLst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B913A35E-637C-3644-900D-0C4BF51BF739}"/>
                </a:ext>
              </a:extLst>
            </p:cNvPr>
            <p:cNvSpPr txBox="1"/>
            <p:nvPr/>
          </p:nvSpPr>
          <p:spPr>
            <a:xfrm>
              <a:off x="8495637" y="5288594"/>
              <a:ext cx="426042" cy="225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" dirty="0">
                  <a:solidFill>
                    <a:schemeClr val="bg1">
                      <a:lumMod val="50000"/>
                    </a:schemeClr>
                  </a:solidFill>
                </a:rPr>
                <a:t>WP7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25B1CF6E-8FBE-0B4E-A722-996D14483541}"/>
                </a:ext>
              </a:extLst>
            </p:cNvPr>
            <p:cNvSpPr txBox="1"/>
            <p:nvPr/>
          </p:nvSpPr>
          <p:spPr>
            <a:xfrm>
              <a:off x="8514337" y="5631050"/>
              <a:ext cx="426042" cy="225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" dirty="0">
                  <a:solidFill>
                    <a:schemeClr val="bg1">
                      <a:lumMod val="50000"/>
                    </a:schemeClr>
                  </a:solidFill>
                </a:rPr>
                <a:t>WP9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053078F6-4B6A-7748-B2BA-D258D21E5321}"/>
                </a:ext>
              </a:extLst>
            </p:cNvPr>
            <p:cNvSpPr txBox="1"/>
            <p:nvPr/>
          </p:nvSpPr>
          <p:spPr>
            <a:xfrm>
              <a:off x="8215136" y="4909741"/>
              <a:ext cx="426042" cy="225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" dirty="0">
                  <a:solidFill>
                    <a:schemeClr val="bg1">
                      <a:lumMod val="50000"/>
                    </a:schemeClr>
                  </a:solidFill>
                </a:rPr>
                <a:t>WP7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3479E37B-68C4-F643-B47E-DB01F163C6F9}"/>
                </a:ext>
              </a:extLst>
            </p:cNvPr>
            <p:cNvSpPr txBox="1"/>
            <p:nvPr/>
          </p:nvSpPr>
          <p:spPr>
            <a:xfrm>
              <a:off x="5809183" y="5440890"/>
              <a:ext cx="426042" cy="225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" dirty="0">
                  <a:solidFill>
                    <a:schemeClr val="bg1">
                      <a:lumMod val="50000"/>
                    </a:schemeClr>
                  </a:solidFill>
                </a:rPr>
                <a:t>WP3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B603F51C-3242-354F-83C0-5AE4A208BE45}"/>
                </a:ext>
              </a:extLst>
            </p:cNvPr>
            <p:cNvSpPr txBox="1"/>
            <p:nvPr/>
          </p:nvSpPr>
          <p:spPr>
            <a:xfrm>
              <a:off x="2624123" y="3284421"/>
              <a:ext cx="426042" cy="225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" dirty="0">
                  <a:solidFill>
                    <a:schemeClr val="bg1">
                      <a:lumMod val="50000"/>
                    </a:schemeClr>
                  </a:solidFill>
                </a:rPr>
                <a:t>WP4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A84ADBBE-10D5-5646-819C-ACB9D2E7AAEF}"/>
                </a:ext>
              </a:extLst>
            </p:cNvPr>
            <p:cNvSpPr txBox="1"/>
            <p:nvPr/>
          </p:nvSpPr>
          <p:spPr>
            <a:xfrm>
              <a:off x="5706023" y="2750731"/>
              <a:ext cx="426042" cy="225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" dirty="0">
                  <a:solidFill>
                    <a:schemeClr val="bg1">
                      <a:lumMod val="50000"/>
                    </a:schemeClr>
                  </a:solidFill>
                </a:rPr>
                <a:t>WP1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C9BE39E2-E8E1-C646-AB2F-55C6A70DA20D}"/>
                </a:ext>
              </a:extLst>
            </p:cNvPr>
            <p:cNvSpPr txBox="1"/>
            <p:nvPr/>
          </p:nvSpPr>
          <p:spPr>
            <a:xfrm>
              <a:off x="5633215" y="2437041"/>
              <a:ext cx="426042" cy="225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" dirty="0">
                  <a:solidFill>
                    <a:schemeClr val="bg1">
                      <a:lumMod val="50000"/>
                    </a:schemeClr>
                  </a:solidFill>
                </a:rPr>
                <a:t>WP4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D8E938F2-E661-8C40-9CC9-57B1B59418AC}"/>
                </a:ext>
              </a:extLst>
            </p:cNvPr>
            <p:cNvSpPr txBox="1"/>
            <p:nvPr/>
          </p:nvSpPr>
          <p:spPr>
            <a:xfrm>
              <a:off x="2338739" y="4462452"/>
              <a:ext cx="426042" cy="225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" dirty="0">
                  <a:solidFill>
                    <a:schemeClr val="bg1">
                      <a:lumMod val="50000"/>
                    </a:schemeClr>
                  </a:solidFill>
                </a:rPr>
                <a:t>WP1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CF294521-D2D4-9B44-8527-990B219AE894}"/>
                </a:ext>
              </a:extLst>
            </p:cNvPr>
            <p:cNvSpPr txBox="1"/>
            <p:nvPr/>
          </p:nvSpPr>
          <p:spPr>
            <a:xfrm>
              <a:off x="378776" y="4996605"/>
              <a:ext cx="426042" cy="225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" dirty="0">
                  <a:solidFill>
                    <a:schemeClr val="bg1">
                      <a:lumMod val="50000"/>
                    </a:schemeClr>
                  </a:solidFill>
                </a:rPr>
                <a:t>WP1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23B01346-0752-884F-A982-2D23A8DDE75E}"/>
                </a:ext>
              </a:extLst>
            </p:cNvPr>
            <p:cNvSpPr txBox="1"/>
            <p:nvPr/>
          </p:nvSpPr>
          <p:spPr>
            <a:xfrm>
              <a:off x="7207299" y="5268962"/>
              <a:ext cx="1329645" cy="225703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720" dirty="0"/>
                <a:t>Hardware interlocks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B6B3A6D7-45D7-8F48-87BC-685AC48C2B22}"/>
                </a:ext>
              </a:extLst>
            </p:cNvPr>
            <p:cNvSpPr txBox="1"/>
            <p:nvPr/>
          </p:nvSpPr>
          <p:spPr>
            <a:xfrm>
              <a:off x="7214627" y="5623332"/>
              <a:ext cx="1329645" cy="225703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720" dirty="0"/>
                <a:t>Safety interlocks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A90C3E77-DC0A-0642-8443-A2E670CA9B03}"/>
                </a:ext>
              </a:extLst>
            </p:cNvPr>
            <p:cNvSpPr txBox="1"/>
            <p:nvPr/>
          </p:nvSpPr>
          <p:spPr>
            <a:xfrm>
              <a:off x="3627988" y="4239428"/>
              <a:ext cx="569067" cy="307777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600" dirty="0"/>
                <a:t>Vacuum valves</a:t>
              </a:r>
            </a:p>
          </p:txBody>
        </p:sp>
      </p:grpSp>
      <p:sp>
        <p:nvSpPr>
          <p:cNvPr id="169" name="TextBox 168">
            <a:extLst>
              <a:ext uri="{FF2B5EF4-FFF2-40B4-BE49-F238E27FC236}">
                <a16:creationId xmlns:a16="http://schemas.microsoft.com/office/drawing/2014/main" id="{37705579-3D0B-9F4F-B1F5-BF03C7C8E437}"/>
              </a:ext>
            </a:extLst>
          </p:cNvPr>
          <p:cNvSpPr txBox="1"/>
          <p:nvPr/>
        </p:nvSpPr>
        <p:spPr>
          <a:xfrm>
            <a:off x="9536533" y="3819410"/>
            <a:ext cx="1579278" cy="528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46" dirty="0"/>
              <a:t>Shot – shot reproducibility</a:t>
            </a:r>
          </a:p>
          <a:p>
            <a:r>
              <a:rPr lang="en-US" sz="946" dirty="0"/>
              <a:t>Energy, Emittance</a:t>
            </a:r>
          </a:p>
          <a:p>
            <a:r>
              <a:rPr lang="en-US" sz="946" dirty="0"/>
              <a:t>Bunch length, charge</a:t>
            </a:r>
          </a:p>
        </p:txBody>
      </p:sp>
    </p:spTree>
    <p:extLst>
      <p:ext uri="{BB962C8B-B14F-4D97-AF65-F5344CB8AC3E}">
        <p14:creationId xmlns:p14="http://schemas.microsoft.com/office/powerpoint/2010/main" val="3794806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BD802-39F7-9B4A-BE59-8740B87F0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Review Panel 21st April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3ADB9A-4631-B04B-904D-89FFE2A466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COLD project update | 30th April 2026, C3 QCM monthly meeting | S.M.Liuzzo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953526-7D03-CA44-8EC9-458072C7D1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6" t="22281" r="8420" b="32360"/>
          <a:stretch/>
        </p:blipFill>
        <p:spPr>
          <a:xfrm>
            <a:off x="1482241" y="1009532"/>
            <a:ext cx="9863262" cy="48640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D5F282-1319-ED40-B48A-0D7D40DBEAFB}"/>
              </a:ext>
            </a:extLst>
          </p:cNvPr>
          <p:cNvSpPr txBox="1"/>
          <p:nvPr/>
        </p:nvSpPr>
        <p:spPr>
          <a:xfrm>
            <a:off x="6700867" y="2564904"/>
            <a:ext cx="950506" cy="5724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160" dirty="0"/>
              <a:t>SLAC </a:t>
            </a:r>
            <a:r>
              <a:rPr lang="en-GB" sz="960" dirty="0"/>
              <a:t>partners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8D484E5-513A-CE48-8927-484610123634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6960096" y="3137368"/>
            <a:ext cx="216024" cy="460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5472254-87A3-4F46-AB01-2082EEBC2ED6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7176120" y="3137368"/>
            <a:ext cx="129614" cy="287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B606CA5-3272-B04B-922D-9CBD8588523C}"/>
              </a:ext>
            </a:extLst>
          </p:cNvPr>
          <p:cNvSpPr txBox="1"/>
          <p:nvPr/>
        </p:nvSpPr>
        <p:spPr>
          <a:xfrm>
            <a:off x="7997011" y="1357104"/>
            <a:ext cx="1555373" cy="12372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160" dirty="0"/>
              <a:t>INFN, CORNELL</a:t>
            </a:r>
          </a:p>
          <a:p>
            <a:pPr algn="ctr"/>
            <a:r>
              <a:rPr lang="en-GB" sz="2160" dirty="0"/>
              <a:t>PSI </a:t>
            </a:r>
          </a:p>
          <a:p>
            <a:pPr algn="ctr"/>
            <a:r>
              <a:rPr lang="en-GB" sz="960" dirty="0"/>
              <a:t>Partners, from remote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7BA9BA-057D-8E4E-9543-9B706C867D70}"/>
              </a:ext>
            </a:extLst>
          </p:cNvPr>
          <p:cNvSpPr txBox="1"/>
          <p:nvPr/>
        </p:nvSpPr>
        <p:spPr>
          <a:xfrm>
            <a:off x="4713447" y="2850636"/>
            <a:ext cx="1026854" cy="5724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160" dirty="0"/>
              <a:t>CERN </a:t>
            </a:r>
            <a:r>
              <a:rPr lang="en-GB" sz="960" dirty="0"/>
              <a:t>partners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C05C07B-C159-2547-AAE7-8ED83EF3DE0E}"/>
              </a:ext>
            </a:extLst>
          </p:cNvPr>
          <p:cNvCxnSpPr>
            <a:cxnSpLocks/>
          </p:cNvCxnSpPr>
          <p:nvPr/>
        </p:nvCxnSpPr>
        <p:spPr>
          <a:xfrm flipH="1">
            <a:off x="5253626" y="3441568"/>
            <a:ext cx="237508" cy="6097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578CAFC-B0CD-0044-ACBB-B9CA5D815751}"/>
              </a:ext>
            </a:extLst>
          </p:cNvPr>
          <p:cNvSpPr txBox="1"/>
          <p:nvPr/>
        </p:nvSpPr>
        <p:spPr>
          <a:xfrm>
            <a:off x="3417303" y="5893389"/>
            <a:ext cx="5646097" cy="4247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2160" dirty="0"/>
              <a:t>Panel members: CERN, DESY, MAXIV, CEA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9162F46-EBA6-7441-9AF4-81A9D000DB11}"/>
              </a:ext>
            </a:extLst>
          </p:cNvPr>
          <p:cNvCxnSpPr>
            <a:cxnSpLocks/>
          </p:cNvCxnSpPr>
          <p:nvPr/>
        </p:nvCxnSpPr>
        <p:spPr>
          <a:xfrm flipH="1" flipV="1">
            <a:off x="4367809" y="4984374"/>
            <a:ext cx="121153" cy="889232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B1921BD-8025-FA42-ACBE-8426BD9483C7}"/>
              </a:ext>
            </a:extLst>
          </p:cNvPr>
          <p:cNvCxnSpPr>
            <a:cxnSpLocks/>
          </p:cNvCxnSpPr>
          <p:nvPr/>
        </p:nvCxnSpPr>
        <p:spPr>
          <a:xfrm flipH="1" flipV="1">
            <a:off x="5934350" y="4984372"/>
            <a:ext cx="121153" cy="889232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3B6E2C6-EF4A-F04B-AD79-B2D73CDF67C7}"/>
              </a:ext>
            </a:extLst>
          </p:cNvPr>
          <p:cNvCxnSpPr>
            <a:cxnSpLocks/>
          </p:cNvCxnSpPr>
          <p:nvPr/>
        </p:nvCxnSpPr>
        <p:spPr>
          <a:xfrm flipH="1" flipV="1">
            <a:off x="6700868" y="4984371"/>
            <a:ext cx="121153" cy="889232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4186C64-C793-6043-8CD4-3F0E3C058779}"/>
              </a:ext>
            </a:extLst>
          </p:cNvPr>
          <p:cNvCxnSpPr>
            <a:cxnSpLocks/>
          </p:cNvCxnSpPr>
          <p:nvPr/>
        </p:nvCxnSpPr>
        <p:spPr>
          <a:xfrm flipH="1" flipV="1">
            <a:off x="7659793" y="4984371"/>
            <a:ext cx="121153" cy="889232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821D045-D066-2C41-A5EE-64C4D0D20728}"/>
              </a:ext>
            </a:extLst>
          </p:cNvPr>
          <p:cNvCxnSpPr>
            <a:cxnSpLocks/>
          </p:cNvCxnSpPr>
          <p:nvPr/>
        </p:nvCxnSpPr>
        <p:spPr>
          <a:xfrm flipH="1" flipV="1">
            <a:off x="8422569" y="4984371"/>
            <a:ext cx="121153" cy="889232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E5B2E6-83B0-E34D-984F-9ACACFE804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1245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F52D6-1797-324D-B12E-061F64A8B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Feedback from Review Panel 21st April </a:t>
            </a:r>
            <a:r>
              <a:rPr lang="en-GB" dirty="0">
                <a:sym typeface="Wingdings" pitchFamily="2" charset="2"/>
              </a:rPr>
              <a:t> </a:t>
            </a:r>
            <a:r>
              <a:rPr lang="en-GB" dirty="0" err="1">
                <a:sym typeface="Wingdings" pitchFamily="2" charset="2"/>
              </a:rPr>
              <a:t>aVAILABLE</a:t>
            </a:r>
            <a:r>
              <a:rPr lang="en-GB" dirty="0">
                <a:sym typeface="Wingdings" pitchFamily="2" charset="2"/>
              </a:rPr>
              <a:t> to MAC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9A048-BEDC-5C46-B5A6-37A2427DE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2240" y="747360"/>
            <a:ext cx="9884160" cy="5198376"/>
          </a:xfrm>
        </p:spPr>
        <p:txBody>
          <a:bodyPr/>
          <a:lstStyle/>
          <a:p>
            <a:r>
              <a:rPr lang="en-GB" sz="1680" dirty="0"/>
              <a:t>Key recommendations (highlights):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80" dirty="0"/>
              <a:t>Keep </a:t>
            </a:r>
            <a:r>
              <a:rPr lang="en-GB" sz="1680" dirty="0">
                <a:solidFill>
                  <a:schemeClr val="accent2"/>
                </a:solidFill>
              </a:rPr>
              <a:t>open for alternative 6GeV </a:t>
            </a:r>
            <a:r>
              <a:rPr lang="en-GB" sz="1680" dirty="0" err="1">
                <a:solidFill>
                  <a:schemeClr val="accent2"/>
                </a:solidFill>
              </a:rPr>
              <a:t>linac</a:t>
            </a:r>
            <a:r>
              <a:rPr lang="en-GB" sz="1680" dirty="0">
                <a:solidFill>
                  <a:schemeClr val="accent2"/>
                </a:solidFill>
              </a:rPr>
              <a:t> </a:t>
            </a:r>
            <a:r>
              <a:rPr lang="en-GB" sz="1680" dirty="0"/>
              <a:t>solutions (PWA, X-band, etc..)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80" dirty="0"/>
              <a:t>Avoid placing too much effort on emittance optimization, </a:t>
            </a:r>
            <a:r>
              <a:rPr lang="en-US" sz="1680" dirty="0">
                <a:solidFill>
                  <a:schemeClr val="accent2"/>
                </a:solidFill>
              </a:rPr>
              <a:t>no top-hat laser distribution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80" dirty="0"/>
              <a:t>The </a:t>
            </a:r>
            <a:r>
              <a:rPr lang="en-US" sz="1680" dirty="0">
                <a:solidFill>
                  <a:schemeClr val="accent2"/>
                </a:solidFill>
              </a:rPr>
              <a:t>development of a dummy cryomodule </a:t>
            </a:r>
            <a:r>
              <a:rPr lang="en-US" sz="1680" dirty="0"/>
              <a:t>to test different systems to control the alignment at cold is essential for the project.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80" dirty="0"/>
              <a:t>Establish </a:t>
            </a:r>
            <a:r>
              <a:rPr lang="en-US" sz="1680" dirty="0">
                <a:solidFill>
                  <a:schemeClr val="accent2"/>
                </a:solidFill>
              </a:rPr>
              <a:t>strong partnerships </a:t>
            </a:r>
            <a:r>
              <a:rPr lang="en-US" sz="1680" dirty="0"/>
              <a:t>with other laboratories that have that expertise. A key question that also has to be addressed is continued support and resources from the US partner lab.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80" dirty="0"/>
              <a:t>Having a </a:t>
            </a:r>
            <a:r>
              <a:rPr lang="en-US" sz="1680" dirty="0">
                <a:solidFill>
                  <a:schemeClr val="accent2"/>
                </a:solidFill>
              </a:rPr>
              <a:t>plan B for the delivery of the SLAC cryomodule</a:t>
            </a:r>
            <a:r>
              <a:rPr lang="en-US" sz="1680" dirty="0"/>
              <a:t> should be secured in case funding changes occur for the US funded program, or in case of technical issues with the proposed four-quadrant assembly.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80" dirty="0"/>
              <a:t>Properly vet the phase 0&amp;1 project to </a:t>
            </a:r>
            <a:r>
              <a:rPr lang="en-US" sz="1680" dirty="0">
                <a:solidFill>
                  <a:schemeClr val="accent2"/>
                </a:solidFill>
              </a:rPr>
              <a:t>ensure</a:t>
            </a:r>
            <a:r>
              <a:rPr lang="en-US" sz="1680" dirty="0"/>
              <a:t> that the full </a:t>
            </a:r>
            <a:r>
              <a:rPr lang="en-US" sz="1680" dirty="0">
                <a:solidFill>
                  <a:schemeClr val="accent2"/>
                </a:solidFill>
              </a:rPr>
              <a:t>budget</a:t>
            </a:r>
            <a:r>
              <a:rPr lang="en-US" sz="1680" dirty="0"/>
              <a:t> is allocated.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80" dirty="0"/>
              <a:t>Ensure that COLD </a:t>
            </a:r>
            <a:r>
              <a:rPr lang="en-US" sz="1680" dirty="0">
                <a:solidFill>
                  <a:schemeClr val="accent2"/>
                </a:solidFill>
              </a:rPr>
              <a:t>diagnostics</a:t>
            </a:r>
            <a:r>
              <a:rPr lang="en-US" sz="1680" dirty="0"/>
              <a:t> are capable of accurately measuring and characterizing the potentially shorter bunches then design (to control charge per bunch)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80" dirty="0"/>
              <a:t>Explore </a:t>
            </a:r>
            <a:r>
              <a:rPr lang="en-US" sz="1680" dirty="0">
                <a:solidFill>
                  <a:schemeClr val="accent2"/>
                </a:solidFill>
              </a:rPr>
              <a:t>energy tuning </a:t>
            </a:r>
            <a:r>
              <a:rPr lang="en-US" sz="1680" dirty="0"/>
              <a:t>through adjustment of the </a:t>
            </a:r>
            <a:r>
              <a:rPr lang="en-US" sz="1680" dirty="0">
                <a:solidFill>
                  <a:schemeClr val="accent2"/>
                </a:solidFill>
              </a:rPr>
              <a:t>pulse compressor fill timing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80" dirty="0"/>
              <a:t>The proposed </a:t>
            </a:r>
            <a:r>
              <a:rPr lang="en-US" sz="1680" dirty="0">
                <a:solidFill>
                  <a:schemeClr val="accent2"/>
                </a:solidFill>
              </a:rPr>
              <a:t>RF deflector </a:t>
            </a:r>
            <a:r>
              <a:rPr lang="en-US" sz="1680" dirty="0"/>
              <a:t>for bunch length measurements </a:t>
            </a:r>
            <a:r>
              <a:rPr lang="en-US" sz="1680" dirty="0">
                <a:solidFill>
                  <a:schemeClr val="accent2"/>
                </a:solidFill>
              </a:rPr>
              <a:t>seems excessive </a:t>
            </a:r>
            <a:r>
              <a:rPr lang="en-US" sz="1680" dirty="0"/>
              <a:t>for the storage ring injection application. A simpler diagnostic setup based on a bending magnet and screen should be sufficient to characterize the longitudinal properties of beam.</a:t>
            </a:r>
          </a:p>
          <a:p>
            <a:endParaRPr lang="en-US" sz="168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8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8B132E-18BA-6641-BD44-3F0AC67063A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COLD project update | 30th April 2026, C3 QCM monthly meeting | S.M.Liuzzo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AAA0B5-70F9-1D46-BD16-B935A6DD2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398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Many thanks for your attention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COLD project update | 30th April 2026, C3 QCM monthly meeting | S.M.Liuzzo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84244" y="836712"/>
            <a:ext cx="10000799" cy="5392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854229-9590-DB49-95A0-38A3184CCCBD}"/>
              </a:ext>
            </a:extLst>
          </p:cNvPr>
          <p:cNvSpPr txBox="1"/>
          <p:nvPr/>
        </p:nvSpPr>
        <p:spPr>
          <a:xfrm>
            <a:off x="1115382" y="869972"/>
            <a:ext cx="9877162" cy="2246769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u="sng" dirty="0" err="1"/>
              <a:t>S.Liuzzo</a:t>
            </a:r>
            <a:r>
              <a:rPr lang="en-US" sz="1400" u="sng" dirty="0"/>
              <a:t> </a:t>
            </a:r>
            <a:r>
              <a:rPr lang="en-US" sz="1400" dirty="0"/>
              <a:t>on behalf of the COLD project team: </a:t>
            </a:r>
          </a:p>
          <a:p>
            <a:r>
              <a:rPr lang="en-US" sz="1400" dirty="0" err="1"/>
              <a:t>A.D’Elia</a:t>
            </a:r>
            <a:r>
              <a:rPr lang="en-US" sz="1400" dirty="0"/>
              <a:t>, </a:t>
            </a:r>
            <a:r>
              <a:rPr lang="en-US" sz="1400" dirty="0" err="1"/>
              <a:t>P</a:t>
            </a:r>
            <a:r>
              <a:rPr lang="en-US" sz="1400" err="1"/>
              <a:t>.</a:t>
            </a:r>
            <a:r>
              <a:rPr lang="en-US" sz="1400"/>
              <a:t>Borowiec</a:t>
            </a:r>
            <a:r>
              <a:rPr lang="en-US" sz="1400" dirty="0"/>
              <a:t>, </a:t>
            </a:r>
            <a:r>
              <a:rPr lang="en-US" sz="1400" dirty="0" err="1"/>
              <a:t>V.Serriere</a:t>
            </a:r>
            <a:r>
              <a:rPr lang="en-US" sz="1400" dirty="0"/>
              <a:t>, </a:t>
            </a:r>
            <a:r>
              <a:rPr lang="en-US" sz="1400" dirty="0" err="1"/>
              <a:t>M.Dubrulle</a:t>
            </a:r>
            <a:r>
              <a:rPr lang="en-US" sz="1400" dirty="0"/>
              <a:t>, </a:t>
            </a:r>
            <a:r>
              <a:rPr lang="en-US" sz="1400" dirty="0" err="1"/>
              <a:t>M.Morati</a:t>
            </a:r>
            <a:r>
              <a:rPr lang="en-US" sz="1400" dirty="0"/>
              <a:t>, </a:t>
            </a:r>
            <a:r>
              <a:rPr lang="en-US" sz="1400" dirty="0" err="1"/>
              <a:t>S.White</a:t>
            </a:r>
            <a:r>
              <a:rPr lang="en-US" sz="1400" dirty="0"/>
              <a:t>, F. Ewald, </a:t>
            </a:r>
            <a:r>
              <a:rPr lang="en-US" sz="1400" dirty="0" err="1"/>
              <a:t>N.Benoist</a:t>
            </a:r>
            <a:r>
              <a:rPr lang="en-US" sz="1400" dirty="0"/>
              <a:t>, </a:t>
            </a:r>
            <a:r>
              <a:rPr lang="en-US" sz="1400" dirty="0" err="1"/>
              <a:t>K.Scheidt</a:t>
            </a:r>
            <a:r>
              <a:rPr lang="en-US" sz="1400" dirty="0"/>
              <a:t>, </a:t>
            </a:r>
            <a:r>
              <a:rPr lang="en-US" sz="1400" dirty="0" err="1"/>
              <a:t>B.Roche</a:t>
            </a:r>
            <a:r>
              <a:rPr lang="en-US" sz="1400" dirty="0"/>
              <a:t>, </a:t>
            </a:r>
            <a:r>
              <a:rPr lang="en-US" sz="1400" dirty="0" err="1"/>
              <a:t>C.Benabderrahmane</a:t>
            </a:r>
            <a:r>
              <a:rPr lang="en-US" sz="1400" dirty="0"/>
              <a:t>,  G. Le </a:t>
            </a:r>
            <a:r>
              <a:rPr lang="en-US" sz="1400" dirty="0" err="1"/>
              <a:t>Bec</a:t>
            </a:r>
            <a:r>
              <a:rPr lang="en-US" sz="1400" dirty="0"/>
              <a:t>, </a:t>
            </a:r>
            <a:r>
              <a:rPr lang="en-US" sz="1400" dirty="0" err="1"/>
              <a:t>R.Bourtenbourg</a:t>
            </a:r>
            <a:r>
              <a:rPr lang="en-US" sz="1400" dirty="0"/>
              <a:t>, J.-L. Pons, D. Martin, B. </a:t>
            </a:r>
            <a:r>
              <a:rPr lang="en-US" sz="1400" dirty="0" err="1"/>
              <a:t>Pelissier</a:t>
            </a:r>
            <a:r>
              <a:rPr lang="en-US" sz="1400" dirty="0"/>
              <a:t>, </a:t>
            </a:r>
            <a:r>
              <a:rPr lang="en-US" sz="1400" dirty="0" err="1"/>
              <a:t>L.Eybert</a:t>
            </a:r>
            <a:r>
              <a:rPr lang="en-US" sz="1400" dirty="0"/>
              <a:t>, </a:t>
            </a:r>
            <a:r>
              <a:rPr lang="en-US" sz="1400" dirty="0" err="1"/>
              <a:t>T.Brochard</a:t>
            </a:r>
            <a:r>
              <a:rPr lang="en-US" sz="1400" dirty="0"/>
              <a:t>, </a:t>
            </a:r>
            <a:r>
              <a:rPr lang="en-US" sz="1400" dirty="0" err="1"/>
              <a:t>C.Maccarrone</a:t>
            </a:r>
            <a:r>
              <a:rPr lang="en-US" sz="1400" dirty="0"/>
              <a:t>, J.-L. </a:t>
            </a:r>
            <a:r>
              <a:rPr lang="en-US" sz="1400" dirty="0" err="1"/>
              <a:t>Revol</a:t>
            </a:r>
            <a:r>
              <a:rPr lang="en-US" sz="1400" dirty="0"/>
              <a:t>, </a:t>
            </a:r>
            <a:r>
              <a:rPr lang="en-US" sz="1400" dirty="0" err="1"/>
              <a:t>B.Joly</a:t>
            </a:r>
            <a:r>
              <a:rPr lang="en-US" sz="1400" dirty="0"/>
              <a:t>, </a:t>
            </a:r>
            <a:r>
              <a:rPr lang="en-US" sz="1400" dirty="0" err="1"/>
              <a:t>Y.Gouez</a:t>
            </a:r>
            <a:r>
              <a:rPr lang="en-US" sz="1400" dirty="0"/>
              <a:t>, H. Pedroso Marques, </a:t>
            </a:r>
            <a:r>
              <a:rPr lang="en-US" sz="1400" dirty="0" err="1"/>
              <a:t>P.Colomp</a:t>
            </a:r>
            <a:r>
              <a:rPr lang="en-US" sz="1400" dirty="0"/>
              <a:t>, </a:t>
            </a:r>
            <a:r>
              <a:rPr lang="en-US" sz="1400" dirty="0" err="1"/>
              <a:t>A.Dely</a:t>
            </a:r>
            <a:r>
              <a:rPr lang="en-US" sz="1400" dirty="0"/>
              <a:t>, </a:t>
            </a:r>
            <a:r>
              <a:rPr lang="en-US" sz="1400" dirty="0" err="1"/>
              <a:t>F.Falaise</a:t>
            </a:r>
            <a:r>
              <a:rPr lang="en-US" sz="1400" dirty="0"/>
              <a:t>, David </a:t>
            </a:r>
            <a:r>
              <a:rPr lang="en-US" sz="1400" dirty="0" err="1"/>
              <a:t>Frichet</a:t>
            </a:r>
            <a:r>
              <a:rPr lang="en-US" sz="1400" dirty="0"/>
              <a:t>, </a:t>
            </a:r>
            <a:r>
              <a:rPr lang="en-US" sz="1400" dirty="0" err="1"/>
              <a:t>Q.Qin</a:t>
            </a:r>
            <a:endParaRPr lang="en-US" sz="1400" dirty="0"/>
          </a:p>
          <a:p>
            <a:r>
              <a:rPr lang="en-US" sz="1400" dirty="0"/>
              <a:t>International collaborators</a:t>
            </a:r>
          </a:p>
          <a:p>
            <a:r>
              <a:rPr lang="en-US" sz="1400" dirty="0" err="1"/>
              <a:t>E.Nanni</a:t>
            </a:r>
            <a:r>
              <a:rPr lang="en-US" sz="1400" dirty="0"/>
              <a:t>, </a:t>
            </a:r>
            <a:r>
              <a:rPr lang="en-US" sz="1400" dirty="0" err="1"/>
              <a:t>A.Dhar</a:t>
            </a:r>
            <a:r>
              <a:rPr lang="en-US" sz="1400" dirty="0"/>
              <a:t>, W.-H. Tan, </a:t>
            </a:r>
            <a:r>
              <a:rPr lang="en-US" sz="1400" dirty="0" err="1"/>
              <a:t>G.Aymar</a:t>
            </a:r>
            <a:r>
              <a:rPr lang="en-US" sz="1400" dirty="0"/>
              <a:t> (SLAC), </a:t>
            </a:r>
          </a:p>
          <a:p>
            <a:r>
              <a:rPr lang="en-US" sz="1400" dirty="0" err="1"/>
              <a:t>A.Latina</a:t>
            </a:r>
            <a:r>
              <a:rPr lang="en-US" sz="1400" dirty="0"/>
              <a:t> (CERN), </a:t>
            </a:r>
          </a:p>
          <a:p>
            <a:r>
              <a:rPr lang="en-US" sz="1400" dirty="0" err="1"/>
              <a:t>D.Alesini</a:t>
            </a:r>
            <a:r>
              <a:rPr lang="en-US" sz="1400" dirty="0"/>
              <a:t>, </a:t>
            </a:r>
            <a:r>
              <a:rPr lang="en-US" sz="1400" dirty="0" err="1"/>
              <a:t>F.Cardelli</a:t>
            </a:r>
            <a:r>
              <a:rPr lang="en-US" sz="1400" dirty="0"/>
              <a:t>, </a:t>
            </a:r>
            <a:r>
              <a:rPr lang="en-US" sz="1400" dirty="0" err="1"/>
              <a:t>A.Giribono</a:t>
            </a:r>
            <a:r>
              <a:rPr lang="en-US" sz="1400" dirty="0"/>
              <a:t>, </a:t>
            </a:r>
            <a:r>
              <a:rPr lang="en-US" sz="1400" dirty="0" err="1"/>
              <a:t>C.Vaccarezza</a:t>
            </a:r>
            <a:r>
              <a:rPr lang="en-US" sz="1400" dirty="0"/>
              <a:t>, </a:t>
            </a:r>
            <a:r>
              <a:rPr lang="en-US" sz="1400" dirty="0" err="1"/>
              <a:t>G.Silvi</a:t>
            </a:r>
            <a:r>
              <a:rPr lang="en-US" sz="1400" dirty="0"/>
              <a:t> (INFN-LNF), </a:t>
            </a:r>
          </a:p>
          <a:p>
            <a:r>
              <a:rPr lang="en-US" sz="1400" dirty="0" err="1"/>
              <a:t>M.Andorf</a:t>
            </a:r>
            <a:r>
              <a:rPr lang="en-US" sz="1400" dirty="0"/>
              <a:t>, </a:t>
            </a:r>
            <a:r>
              <a:rPr lang="en-US" sz="1400" dirty="0" err="1"/>
              <a:t>J.Maxson</a:t>
            </a:r>
            <a:r>
              <a:rPr lang="en-US" sz="1400" dirty="0"/>
              <a:t> (Cornell), </a:t>
            </a:r>
          </a:p>
          <a:p>
            <a:r>
              <a:rPr lang="en-US" sz="1400" dirty="0" err="1"/>
              <a:t>P.Craievich</a:t>
            </a:r>
            <a:r>
              <a:rPr lang="en-US" sz="1400" dirty="0"/>
              <a:t>, </a:t>
            </a:r>
            <a:r>
              <a:rPr lang="en-US" sz="1400" dirty="0" err="1"/>
              <a:t>R.Zennaro</a:t>
            </a:r>
            <a:r>
              <a:rPr lang="en-US" sz="1400" dirty="0"/>
              <a:t> (PSI)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32871F-9C2D-BD45-ACF1-CB74D0406ABD}"/>
              </a:ext>
            </a:extLst>
          </p:cNvPr>
          <p:cNvSpPr/>
          <p:nvPr/>
        </p:nvSpPr>
        <p:spPr>
          <a:xfrm rot="20483952">
            <a:off x="6939162" y="4261865"/>
            <a:ext cx="2560345" cy="288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6GeV </a:t>
            </a:r>
            <a:r>
              <a:rPr lang="en-US" dirty="0" err="1"/>
              <a:t>Linac</a:t>
            </a:r>
            <a:r>
              <a:rPr lang="en-US" dirty="0"/>
              <a:t> injector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2F9349-A348-454D-A083-D6D7CD32F5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1BFFEB-8C99-C447-B6B7-02C7F2E2AF1A}"/>
              </a:ext>
            </a:extLst>
          </p:cNvPr>
          <p:cNvSpPr txBox="1"/>
          <p:nvPr/>
        </p:nvSpPr>
        <p:spPr>
          <a:xfrm>
            <a:off x="3230027" y="6206377"/>
            <a:ext cx="6058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4024647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8ACF5D-E83D-C34B-90D0-655227AB5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333" y="1756018"/>
            <a:ext cx="5721916" cy="12763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12E238-C162-5F49-8168-247EA44559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9"/>
          <a:stretch/>
        </p:blipFill>
        <p:spPr>
          <a:xfrm>
            <a:off x="6598973" y="2987355"/>
            <a:ext cx="5987518" cy="10871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408796-3BC6-EB46-89B0-538EB44484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7" b="17161"/>
          <a:stretch/>
        </p:blipFill>
        <p:spPr>
          <a:xfrm>
            <a:off x="6535588" y="4024270"/>
            <a:ext cx="6044065" cy="9291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B2B328-F902-884E-A6F8-8ECE1BA08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for the COLD </a:t>
            </a:r>
            <a:r>
              <a:rPr lang="en-US" dirty="0" err="1"/>
              <a:t>projecT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E46CDA5-EEB0-8141-9BF7-5697E0C5A04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5016" y="898611"/>
          <a:ext cx="6627912" cy="5075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5602">
                  <a:extLst>
                    <a:ext uri="{9D8B030D-6E8A-4147-A177-3AD203B41FA5}">
                      <a16:colId xmlns:a16="http://schemas.microsoft.com/office/drawing/2014/main" val="513519295"/>
                    </a:ext>
                  </a:extLst>
                </a:gridCol>
                <a:gridCol w="2851517">
                  <a:extLst>
                    <a:ext uri="{9D8B030D-6E8A-4147-A177-3AD203B41FA5}">
                      <a16:colId xmlns:a16="http://schemas.microsoft.com/office/drawing/2014/main" val="2533464717"/>
                    </a:ext>
                  </a:extLst>
                </a:gridCol>
                <a:gridCol w="1922323">
                  <a:extLst>
                    <a:ext uri="{9D8B030D-6E8A-4147-A177-3AD203B41FA5}">
                      <a16:colId xmlns:a16="http://schemas.microsoft.com/office/drawing/2014/main" val="3985301641"/>
                    </a:ext>
                  </a:extLst>
                </a:gridCol>
                <a:gridCol w="838470">
                  <a:extLst>
                    <a:ext uri="{9D8B030D-6E8A-4147-A177-3AD203B41FA5}">
                      <a16:colId xmlns:a16="http://schemas.microsoft.com/office/drawing/2014/main" val="2696052005"/>
                    </a:ext>
                  </a:extLst>
                </a:gridCol>
              </a:tblGrid>
              <a:tr h="246888">
                <a:tc>
                  <a:txBody>
                    <a:bodyPr/>
                    <a:lstStyle/>
                    <a:p>
                      <a:r>
                        <a:rPr lang="en-US" sz="1100" dirty="0"/>
                        <a:t>Date</a:t>
                      </a:r>
                    </a:p>
                  </a:txBody>
                  <a:tcPr marL="82296" marR="82296" marT="41148" marB="41148"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Instrument added to the installation</a:t>
                      </a:r>
                    </a:p>
                  </a:txBody>
                  <a:tcPr marL="82296" marR="82296" marT="41148" marB="41148"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Beam achievements</a:t>
                      </a:r>
                    </a:p>
                  </a:txBody>
                  <a:tcPr marL="82296" marR="82296" marT="41148" marB="41148"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project</a:t>
                      </a:r>
                    </a:p>
                  </a:txBody>
                  <a:tcPr marL="82296" marR="82296" marT="41148" marB="41148" anchor="ctr"/>
                </a:tc>
                <a:extLst>
                  <a:ext uri="{0D108BD9-81ED-4DB2-BD59-A6C34878D82A}">
                    <a16:rowId xmlns:a16="http://schemas.microsoft.com/office/drawing/2014/main" val="3289576673"/>
                  </a:ext>
                </a:extLst>
              </a:tr>
              <a:tr h="475488">
                <a:tc>
                  <a:txBody>
                    <a:bodyPr/>
                    <a:lstStyle/>
                    <a:p>
                      <a:pPr marL="0" marR="0" lvl="0" indent="0" algn="l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1" dirty="0"/>
                        <a:t>2026-Aug SD</a:t>
                      </a:r>
                    </a:p>
                  </a:txBody>
                  <a:tcPr marL="82296" marR="82296" marT="41148" marB="41148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Grounding, holes in tunnel wall, cable trays</a:t>
                      </a:r>
                    </a:p>
                  </a:txBody>
                  <a:tcPr marL="109728" marR="109728" marT="54864" marB="54864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i="1" dirty="0"/>
                    </a:p>
                  </a:txBody>
                  <a:tcPr marL="82296" marR="82296" marT="41148" marB="41148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i="1" dirty="0"/>
                        <a:t>Phase 0</a:t>
                      </a:r>
                    </a:p>
                  </a:txBody>
                  <a:tcPr marL="82296" marR="82296" marT="41148" marB="41148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658588"/>
                  </a:ext>
                </a:extLst>
              </a:tr>
              <a:tr h="475488">
                <a:tc>
                  <a:txBody>
                    <a:bodyPr/>
                    <a:lstStyle/>
                    <a:p>
                      <a:pPr marL="0" marR="0" lvl="0" indent="0" algn="l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1" dirty="0"/>
                        <a:t>2026-Oct SD</a:t>
                      </a:r>
                    </a:p>
                  </a:txBody>
                  <a:tcPr marL="82296" marR="82296" marT="41148" marB="41148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Handling, air extraction (LN2 leaks), water (temp)</a:t>
                      </a:r>
                    </a:p>
                  </a:txBody>
                  <a:tcPr marL="109728" marR="109728" marT="54864" marB="54864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i="1" dirty="0"/>
                    </a:p>
                  </a:txBody>
                  <a:tcPr marL="82296" marR="82296" marT="41148" marB="41148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i="1" dirty="0"/>
                        <a:t>Phase 0</a:t>
                      </a:r>
                    </a:p>
                  </a:txBody>
                  <a:tcPr marL="82296" marR="82296" marT="41148" marB="41148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369228"/>
                  </a:ext>
                </a:extLst>
              </a:tr>
              <a:tr h="413336">
                <a:tc>
                  <a:txBody>
                    <a:bodyPr/>
                    <a:lstStyle/>
                    <a:p>
                      <a:pPr marL="0" marR="0" lvl="0" indent="0" algn="l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1" dirty="0"/>
                        <a:t>2026-Dec SD</a:t>
                      </a:r>
                    </a:p>
                  </a:txBody>
                  <a:tcPr marL="82296" marR="82296" marT="41148" marB="41148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baseline="0" dirty="0"/>
                        <a:t>Mod</a:t>
                      </a:r>
                      <a:r>
                        <a:rPr lang="en-US" sz="1300" b="1" dirty="0"/>
                        <a:t>S4- RF-unit (SAT)</a:t>
                      </a:r>
                    </a:p>
                  </a:txBody>
                  <a:tcPr marL="82296" marR="82296" marT="41148" marB="41148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i="1" dirty="0"/>
                    </a:p>
                  </a:txBody>
                  <a:tcPr marL="82296" marR="82296" marT="41148" marB="41148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i="1" dirty="0"/>
                        <a:t>Phase 0</a:t>
                      </a:r>
                    </a:p>
                  </a:txBody>
                  <a:tcPr marL="82296" marR="82296" marT="41148" marB="41148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933425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r>
                        <a:rPr lang="en-US" sz="1000" i="1" dirty="0"/>
                        <a:t>2027-May SD</a:t>
                      </a:r>
                    </a:p>
                  </a:txBody>
                  <a:tcPr marL="82296" marR="82296" marT="41148" marB="41148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First C-band RF-unit</a:t>
                      </a:r>
                    </a:p>
                  </a:txBody>
                  <a:tcPr marL="82296" marR="82296" marT="41148" marB="41148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i="1" dirty="0"/>
                    </a:p>
                  </a:txBody>
                  <a:tcPr marL="82296" marR="82296" marT="41148" marB="41148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i="1" dirty="0"/>
                        <a:t>Phase 0</a:t>
                      </a:r>
                    </a:p>
                  </a:txBody>
                  <a:tcPr marL="82296" marR="82296" marT="41148" marB="41148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507435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marL="0" marR="0" lvl="0" indent="0" algn="l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1" dirty="0"/>
                        <a:t>2027-Aug SD</a:t>
                      </a:r>
                    </a:p>
                  </a:txBody>
                  <a:tcPr marL="82296" marR="82296" marT="41148" marB="41148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First C-band Acc. Struct.</a:t>
                      </a:r>
                    </a:p>
                  </a:txBody>
                  <a:tcPr marL="82296" marR="82296" marT="41148" marB="41148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i="1" dirty="0"/>
                    </a:p>
                  </a:txBody>
                  <a:tcPr marL="82296" marR="82296" marT="41148" marB="41148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i="1" dirty="0"/>
                        <a:t>Phase 0</a:t>
                      </a:r>
                    </a:p>
                  </a:txBody>
                  <a:tcPr marL="82296" marR="82296" marT="41148" marB="41148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792345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marL="0" marR="0" lvl="0" indent="0" algn="l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1" dirty="0"/>
                        <a:t>2028-May SD</a:t>
                      </a:r>
                    </a:p>
                  </a:txBody>
                  <a:tcPr marL="82296" marR="82296" marT="41148" marB="4114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Infrastructures installation</a:t>
                      </a:r>
                    </a:p>
                  </a:txBody>
                  <a:tcPr marL="82296" marR="82296" marT="41148" marB="4114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i="1" dirty="0"/>
                    </a:p>
                  </a:txBody>
                  <a:tcPr marL="82296" marR="82296" marT="41148" marB="4114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i="1" dirty="0"/>
                        <a:t>Phase 1</a:t>
                      </a:r>
                    </a:p>
                  </a:txBody>
                  <a:tcPr marL="82296" marR="82296" marT="41148" marB="4114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723977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marL="0" marR="0" lvl="0" indent="0" algn="l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1" dirty="0"/>
                        <a:t>2028-May SD</a:t>
                      </a:r>
                    </a:p>
                  </a:txBody>
                  <a:tcPr marL="82296" marR="82296" marT="41148" marB="4114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Diagnostics and beam dump </a:t>
                      </a:r>
                    </a:p>
                  </a:txBody>
                  <a:tcPr marL="82296" marR="82296" marT="41148" marB="4114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i="1" dirty="0"/>
                    </a:p>
                  </a:txBody>
                  <a:tcPr marL="82296" marR="82296" marT="41148" marB="4114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i="1" dirty="0"/>
                        <a:t>Phase 1</a:t>
                      </a:r>
                    </a:p>
                  </a:txBody>
                  <a:tcPr marL="82296" marR="82296" marT="41148" marB="4114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050580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marL="0" marR="0" lvl="0" indent="0" algn="l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1" dirty="0"/>
                        <a:t>2029-Jan SD</a:t>
                      </a:r>
                    </a:p>
                  </a:txBody>
                  <a:tcPr marL="82296" marR="82296" marT="41148" marB="4114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/>
                        <a:t>S-band photo-gun + laser</a:t>
                      </a:r>
                    </a:p>
                  </a:txBody>
                  <a:tcPr marL="82296" marR="82296" marT="41148" marB="4114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1" dirty="0"/>
                        <a:t>7MeV </a:t>
                      </a:r>
                      <a:r>
                        <a:rPr lang="en-US" sz="1100" b="1" i="1" dirty="0" err="1"/>
                        <a:t>photogun</a:t>
                      </a:r>
                      <a:r>
                        <a:rPr lang="en-US" sz="1100" b="1" i="1" baseline="0" dirty="0"/>
                        <a:t> beam</a:t>
                      </a:r>
                      <a:endParaRPr lang="en-US" sz="1100" b="1" i="1" dirty="0"/>
                    </a:p>
                  </a:txBody>
                  <a:tcPr marL="82296" marR="82296" marT="41148" marB="4114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i="1" dirty="0"/>
                        <a:t>Phase 1</a:t>
                      </a:r>
                    </a:p>
                  </a:txBody>
                  <a:tcPr marL="82296" marR="82296" marT="41148" marB="4114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193788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marL="0" marR="0" lvl="0" indent="0" algn="l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1" dirty="0"/>
                        <a:t>2029-May SD</a:t>
                      </a:r>
                    </a:p>
                  </a:txBody>
                  <a:tcPr marL="82296" marR="82296" marT="41148" marB="4114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/>
                        <a:t>Beam in Acc. Struct.</a:t>
                      </a:r>
                    </a:p>
                  </a:txBody>
                  <a:tcPr marL="82296" marR="82296" marT="41148" marB="4114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/>
                        <a:t>150MeV beam </a:t>
                      </a:r>
                      <a:r>
                        <a:rPr lang="en-US" sz="700" b="0" dirty="0"/>
                        <a:t>(expected 150)</a:t>
                      </a:r>
                      <a:endParaRPr lang="en-US" sz="2200" b="0" dirty="0"/>
                    </a:p>
                  </a:txBody>
                  <a:tcPr marL="82296" marR="82296" marT="41148" marB="4114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i="1" dirty="0"/>
                        <a:t>Phase 1</a:t>
                      </a:r>
                    </a:p>
                  </a:txBody>
                  <a:tcPr marL="82296" marR="82296" marT="41148" marB="4114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093432"/>
                  </a:ext>
                </a:extLst>
              </a:tr>
              <a:tr h="413336">
                <a:tc>
                  <a:txBody>
                    <a:bodyPr/>
                    <a:lstStyle/>
                    <a:p>
                      <a:pPr marL="0" marR="0" lvl="0" indent="0" algn="l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1"/>
                        <a:t>2030-May </a:t>
                      </a:r>
                      <a:r>
                        <a:rPr lang="en-US" sz="1000" i="1" dirty="0"/>
                        <a:t>SD</a:t>
                      </a:r>
                    </a:p>
                  </a:txBody>
                  <a:tcPr marL="82296" marR="82296" marT="41148" marB="4114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/>
                        <a:t>RF deflector</a:t>
                      </a:r>
                    </a:p>
                  </a:txBody>
                  <a:tcPr marL="82296" marR="82296" marT="41148" marB="4114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i="1" dirty="0">
                          <a:solidFill>
                            <a:schemeClr val="tx1"/>
                          </a:solidFill>
                        </a:rPr>
                        <a:t>2ps bunch length</a:t>
                      </a:r>
                    </a:p>
                  </a:txBody>
                  <a:tcPr marL="82296" marR="82296" marT="41148" marB="4114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i="1" dirty="0">
                          <a:solidFill>
                            <a:schemeClr val="tx1"/>
                          </a:solidFill>
                        </a:rPr>
                        <a:t>Phase 1</a:t>
                      </a:r>
                    </a:p>
                  </a:txBody>
                  <a:tcPr marL="82296" marR="82296" marT="41148" marB="4114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885627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1000" i="1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2029-Dec SD</a:t>
                      </a:r>
                    </a:p>
                  </a:txBody>
                  <a:tcPr marL="82296" marR="82296" marT="41148" marB="41148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Second</a:t>
                      </a:r>
                      <a:r>
                        <a:rPr lang="en-US" sz="1300" b="1" baseline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1300" b="1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C-band RF-unit (if needed) and new injector design </a:t>
                      </a:r>
                      <a:r>
                        <a:rPr lang="en-US" sz="1300" b="1" dirty="0" err="1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acc.struct</a:t>
                      </a:r>
                      <a:endParaRPr lang="en-US" sz="1300" b="1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82296" marR="82296" marT="41148" marB="41148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i="1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82296" marR="82296" marT="41148" marB="41148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i="1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Phase 2*</a:t>
                      </a:r>
                    </a:p>
                  </a:txBody>
                  <a:tcPr marL="82296" marR="82296" marT="41148" marB="41148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091799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marL="0" marR="0" lvl="0" indent="0" algn="l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1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2030-Sep</a:t>
                      </a:r>
                    </a:p>
                  </a:txBody>
                  <a:tcPr marL="82296" marR="82296" marT="41148" marB="41148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b="1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82296" marR="82296" marT="41148" marB="41148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300MeV beam </a:t>
                      </a:r>
                      <a:r>
                        <a:rPr lang="en-US" sz="700" b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(expected 300)</a:t>
                      </a:r>
                      <a:endParaRPr lang="en-US" sz="1100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82296" marR="82296" marT="41148" marB="41148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i="1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Phase 2*</a:t>
                      </a:r>
                    </a:p>
                  </a:txBody>
                  <a:tcPr marL="82296" marR="82296" marT="41148" marB="41148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089182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marL="0" marR="0" lvl="0" indent="0" algn="l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1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2031-Aug SD</a:t>
                      </a:r>
                    </a:p>
                  </a:txBody>
                  <a:tcPr marL="82296" marR="82296" marT="41148" marB="41148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TL1upgrade and</a:t>
                      </a:r>
                      <a:r>
                        <a:rPr lang="en-US" sz="1300" b="1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inject in booster</a:t>
                      </a:r>
                      <a:endParaRPr lang="en-US" sz="13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2296" marR="82296" marT="41148" marB="41148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300MeV beam to booster</a:t>
                      </a:r>
                    </a:p>
                  </a:txBody>
                  <a:tcPr marL="82296" marR="82296" marT="41148" marB="41148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i="1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Phase 3*</a:t>
                      </a:r>
                    </a:p>
                  </a:txBody>
                  <a:tcPr marL="82296" marR="82296" marT="41148" marB="41148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617602"/>
                  </a:ext>
                </a:extLst>
              </a:tr>
            </a:tbl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FA99D-F738-7743-A004-6A7E3FF65F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COLD project update | 30th April 2026, C3 QCM monthly meeting | S.M.Liuzzo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99278-5D18-474B-AC39-CED23DFE93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E5158A-5BAC-3042-AD9C-2E806E8E2ABB}"/>
              </a:ext>
            </a:extLst>
          </p:cNvPr>
          <p:cNvSpPr txBox="1"/>
          <p:nvPr/>
        </p:nvSpPr>
        <p:spPr>
          <a:xfrm>
            <a:off x="5136094" y="5959789"/>
            <a:ext cx="2387192" cy="23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46" dirty="0">
                <a:solidFill>
                  <a:schemeClr val="bg1">
                    <a:lumMod val="65000"/>
                  </a:schemeClr>
                </a:solidFill>
              </a:rPr>
              <a:t>* No planning or budget at the time being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2D1A133-7381-BE48-A9D9-2849CBC11F3E}"/>
              </a:ext>
            </a:extLst>
          </p:cNvPr>
          <p:cNvSpPr/>
          <p:nvPr/>
        </p:nvSpPr>
        <p:spPr>
          <a:xfrm>
            <a:off x="7716775" y="2180637"/>
            <a:ext cx="582456" cy="638329"/>
          </a:xfrm>
          <a:prstGeom prst="ellipse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E3CC16-796C-AB49-89FB-65661E70BA64}"/>
              </a:ext>
            </a:extLst>
          </p:cNvPr>
          <p:cNvSpPr txBox="1"/>
          <p:nvPr/>
        </p:nvSpPr>
        <p:spPr>
          <a:xfrm>
            <a:off x="7573684" y="1476928"/>
            <a:ext cx="86863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0" dirty="0"/>
              <a:t>Delivery Jan 2026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198DDD6-8D6C-9F4E-94F1-F117431A4267}"/>
              </a:ext>
            </a:extLst>
          </p:cNvPr>
          <p:cNvCxnSpPr>
            <a:cxnSpLocks/>
            <a:stCxn id="11" idx="2"/>
            <a:endCxn id="10" idx="0"/>
          </p:cNvCxnSpPr>
          <p:nvPr/>
        </p:nvCxnSpPr>
        <p:spPr>
          <a:xfrm>
            <a:off x="8008003" y="1901660"/>
            <a:ext cx="0" cy="2789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80C9C81-E6AA-D846-8041-63BD4480041B}"/>
              </a:ext>
            </a:extLst>
          </p:cNvPr>
          <p:cNvSpPr txBox="1"/>
          <p:nvPr/>
        </p:nvSpPr>
        <p:spPr>
          <a:xfrm>
            <a:off x="7393645" y="5076816"/>
            <a:ext cx="4118435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/>
              <a:t> </a:t>
            </a:r>
            <a:r>
              <a:rPr lang="en-US" sz="1620" b="1" dirty="0">
                <a:solidFill>
                  <a:schemeClr val="accent5"/>
                </a:solidFill>
              </a:rPr>
              <a:t>SAFETY</a:t>
            </a:r>
            <a:r>
              <a:rPr lang="en-US" sz="1620" dirty="0"/>
              <a:t> authorization for Phase 0, 1, 2, 3</a:t>
            </a:r>
          </a:p>
          <a:p>
            <a:r>
              <a:rPr lang="en-US" sz="1620" dirty="0"/>
              <a:t>       </a:t>
            </a:r>
            <a:r>
              <a:rPr lang="en-US" sz="1620" b="1" dirty="0">
                <a:solidFill>
                  <a:schemeClr val="accent2"/>
                </a:solidFill>
              </a:rPr>
              <a:t>EIC</a:t>
            </a:r>
            <a:r>
              <a:rPr lang="en-US" sz="1620" dirty="0"/>
              <a:t> grant proposal for Phase 0, 1, 2</a:t>
            </a:r>
          </a:p>
          <a:p>
            <a:r>
              <a:rPr lang="en-US" sz="1620" b="1" dirty="0"/>
              <a:t>Budget and planning for Phase 0, 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F97AE7D-8AE5-DD4E-9C44-BFFA46DF8288}"/>
              </a:ext>
            </a:extLst>
          </p:cNvPr>
          <p:cNvSpPr/>
          <p:nvPr/>
        </p:nvSpPr>
        <p:spPr>
          <a:xfrm>
            <a:off x="8311591" y="2264690"/>
            <a:ext cx="505495" cy="466897"/>
          </a:xfrm>
          <a:prstGeom prst="ellipse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2DE698D-889C-C147-8B65-0F1BF5D24811}"/>
              </a:ext>
            </a:extLst>
          </p:cNvPr>
          <p:cNvCxnSpPr>
            <a:cxnSpLocks/>
          </p:cNvCxnSpPr>
          <p:nvPr/>
        </p:nvCxnSpPr>
        <p:spPr>
          <a:xfrm flipH="1">
            <a:off x="8601198" y="1892426"/>
            <a:ext cx="132352" cy="3899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398EB41-5741-1F48-8897-425F07CFA157}"/>
              </a:ext>
            </a:extLst>
          </p:cNvPr>
          <p:cNvSpPr txBox="1"/>
          <p:nvPr/>
        </p:nvSpPr>
        <p:spPr>
          <a:xfrm>
            <a:off x="8382768" y="1483588"/>
            <a:ext cx="86863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0" dirty="0"/>
              <a:t>CFT April 2026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E774362-C95F-D54F-8257-118EEE544D89}"/>
              </a:ext>
            </a:extLst>
          </p:cNvPr>
          <p:cNvSpPr/>
          <p:nvPr/>
        </p:nvSpPr>
        <p:spPr>
          <a:xfrm>
            <a:off x="551384" y="1189104"/>
            <a:ext cx="6971902" cy="871744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899DB-4442-FF48-90B8-C50DD4957C7E}"/>
              </a:ext>
            </a:extLst>
          </p:cNvPr>
          <p:cNvSpPr txBox="1"/>
          <p:nvPr/>
        </p:nvSpPr>
        <p:spPr>
          <a:xfrm>
            <a:off x="0" y="1412217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new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A7086B-D380-A546-8153-FEFC10D531E1}"/>
              </a:ext>
            </a:extLst>
          </p:cNvPr>
          <p:cNvSpPr txBox="1"/>
          <p:nvPr/>
        </p:nvSpPr>
        <p:spPr>
          <a:xfrm>
            <a:off x="8429620" y="1210544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4288181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01B32-E4D9-864B-A6B0-E897DBE8C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Layout in LINAC bunker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3FC4DA-3AD4-8641-8486-8F03296E41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COLD project update | 30th April 2026, C3 QCM monthly meeting | S.M.Liuzzo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1CF8DA-7798-BA4B-B42C-5F53533487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3970BC-9A6F-8E42-A46A-32E2E82B7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622800"/>
            <a:ext cx="8233025" cy="590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18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125DF-47C8-174B-8E6D-797EFDF6F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WP-01 RF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72F16-E262-E645-8DE0-18043179F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429" y="1000408"/>
            <a:ext cx="5568619" cy="4928592"/>
          </a:xfrm>
        </p:spPr>
        <p:txBody>
          <a:bodyPr/>
          <a:lstStyle/>
          <a:p>
            <a:r>
              <a:rPr lang="en-US" dirty="0"/>
              <a:t>Definition of the RF power distribution, pulse compression studies, etc..</a:t>
            </a:r>
          </a:p>
          <a:p>
            <a:r>
              <a:rPr lang="en-US" dirty="0"/>
              <a:t>S-Band RF-unit purchased for photo-gun. </a:t>
            </a:r>
          </a:p>
          <a:p>
            <a:r>
              <a:rPr lang="en-US" dirty="0"/>
              <a:t>Fully compatible (identical) to the new RF-Units purchased for the present </a:t>
            </a:r>
            <a:r>
              <a:rPr lang="en-US" dirty="0" err="1"/>
              <a:t>linac</a:t>
            </a:r>
            <a:r>
              <a:rPr lang="en-US" dirty="0"/>
              <a:t> refurbishment.</a:t>
            </a:r>
          </a:p>
          <a:p>
            <a:r>
              <a:rPr lang="en-US" dirty="0"/>
              <a:t>In case COLD project is delayed, this equipment can be used for USM operation.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FCC1E6-118A-3E46-BA14-2FE300D7E0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878E3-4629-F144-B2C6-48D92558209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COLD project update | 30th April 2026, C3 QCM monthly meeting | S.M.Liuzzo</a:t>
            </a:r>
            <a:endParaRPr lang="fr-F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4DAB7B-CDBA-D64F-846C-4B6F7F77B5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3" r="1"/>
          <a:stretch/>
        </p:blipFill>
        <p:spPr>
          <a:xfrm>
            <a:off x="6744072" y="1000408"/>
            <a:ext cx="5207928" cy="49285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ED85B5-4F82-E645-84E8-17B6ADD7297A}"/>
              </a:ext>
            </a:extLst>
          </p:cNvPr>
          <p:cNvSpPr txBox="1"/>
          <p:nvPr/>
        </p:nvSpPr>
        <p:spPr>
          <a:xfrm>
            <a:off x="6439059" y="992484"/>
            <a:ext cx="5711820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First component of COLD project purchased in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3FDCDE-215C-014F-B803-AF6B730B6119}"/>
              </a:ext>
            </a:extLst>
          </p:cNvPr>
          <p:cNvSpPr txBox="1"/>
          <p:nvPr/>
        </p:nvSpPr>
        <p:spPr>
          <a:xfrm>
            <a:off x="200675" y="3463145"/>
            <a:ext cx="632737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C-band RF unit to be purchased in 2026 (needed July 2027)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strike="sngStrike" dirty="0"/>
              <a:t>Used Unit from PSI</a:t>
            </a:r>
          </a:p>
          <a:p>
            <a:pPr marL="285750" indent="-285750">
              <a:buFontTx/>
              <a:buChar char="-"/>
            </a:pPr>
            <a:r>
              <a:rPr lang="en-US" dirty="0"/>
              <a:t>New unit (Call for Tender)</a:t>
            </a:r>
          </a:p>
          <a:p>
            <a:pPr marL="285750" indent="-285750">
              <a:buFontTx/>
              <a:buChar char="-"/>
            </a:pPr>
            <a:r>
              <a:rPr lang="en-US" dirty="0"/>
              <a:t>Possibility of Buy-back proposed by </a:t>
            </a:r>
            <a:r>
              <a:rPr lang="en-US" dirty="0" err="1"/>
              <a:t>Scandinova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CFT for new RF-unit + buy back option request.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E5FD80-F594-724E-AF0F-30042B81A7C8}"/>
              </a:ext>
            </a:extLst>
          </p:cNvPr>
          <p:cNvSpPr txBox="1"/>
          <p:nvPr/>
        </p:nvSpPr>
        <p:spPr>
          <a:xfrm>
            <a:off x="138674" y="5929000"/>
            <a:ext cx="660539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Second component of COLD project CFT lunched in April 2026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7D55CF-071D-EF4C-9D6E-1BEE21E9BEC4}"/>
              </a:ext>
            </a:extLst>
          </p:cNvPr>
          <p:cNvSpPr txBox="1"/>
          <p:nvPr/>
        </p:nvSpPr>
        <p:spPr>
          <a:xfrm>
            <a:off x="5792693" y="5118169"/>
            <a:ext cx="607859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370632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365804-5BC7-44E9-A7CA-016A4EDB4B0B}"/>
              </a:ext>
            </a:extLst>
          </p:cNvPr>
          <p:cNvSpPr txBox="1"/>
          <p:nvPr/>
        </p:nvSpPr>
        <p:spPr>
          <a:xfrm>
            <a:off x="515055" y="733720"/>
            <a:ext cx="55964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Ideal solution: </a:t>
            </a:r>
            <a:r>
              <a:rPr lang="en-US" dirty="0">
                <a:solidFill>
                  <a:schemeClr val="accent1"/>
                </a:solidFill>
              </a:rPr>
              <a:t>Pharos 2H-4H from Light Conversion</a:t>
            </a:r>
          </a:p>
          <a:p>
            <a:pPr lvl="1"/>
            <a:r>
              <a:rPr lang="en-US" dirty="0"/>
              <a:t>Diode pumped </a:t>
            </a:r>
            <a:r>
              <a:rPr lang="en-US" dirty="0" err="1"/>
              <a:t>Yb</a:t>
            </a:r>
            <a:r>
              <a:rPr lang="en-US" dirty="0"/>
              <a:t>-crystal laser (</a:t>
            </a:r>
            <a:r>
              <a:rPr lang="en-US" dirty="0">
                <a:latin typeface="Symbol" panose="05050102010706020507" pitchFamily="18" charset="2"/>
              </a:rPr>
              <a:t>l</a:t>
            </a:r>
            <a:r>
              <a:rPr lang="en-US" dirty="0"/>
              <a:t> = 1030 nm)</a:t>
            </a:r>
            <a:br>
              <a:rPr lang="en-US" dirty="0"/>
            </a:br>
            <a:r>
              <a:rPr lang="en-US" dirty="0"/>
              <a:t>with integrated 4</a:t>
            </a:r>
            <a:r>
              <a:rPr lang="en-US" baseline="30000" dirty="0"/>
              <a:t>th</a:t>
            </a:r>
            <a:r>
              <a:rPr lang="en-US" dirty="0"/>
              <a:t> harmonics generation: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5C9557-05C2-4145-967B-604A41AF5164}"/>
              </a:ext>
            </a:extLst>
          </p:cNvPr>
          <p:cNvSpPr txBox="1"/>
          <p:nvPr/>
        </p:nvSpPr>
        <p:spPr>
          <a:xfrm>
            <a:off x="311459" y="5105211"/>
            <a:ext cx="5609292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This laser is already used as UV-photon source for at</a:t>
            </a:r>
            <a:br>
              <a:rPr lang="en-US" sz="1000" dirty="0">
                <a:solidFill>
                  <a:schemeClr val="accent1"/>
                </a:solidFill>
              </a:rPr>
            </a:br>
            <a:endParaRPr lang="en-US" sz="10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DESY (S-band photoinjector at SINBAD-ARES)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CERN CLEAR/CTF2 photoinjector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Photoinjector of CXFEL (Arizona State University)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08ADE8-6334-4257-B776-78E72D6B093E}"/>
              </a:ext>
            </a:extLst>
          </p:cNvPr>
          <p:cNvSpPr/>
          <p:nvPr/>
        </p:nvSpPr>
        <p:spPr>
          <a:xfrm>
            <a:off x="6550168" y="5655252"/>
            <a:ext cx="5105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Positive feedbacks on performance and service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(beam quality, stability, long term reliability,…)</a:t>
            </a:r>
            <a:endParaRPr lang="en-US" dirty="0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64B93AF0-9CA4-41BA-A52C-7C6D384EBCA8}"/>
              </a:ext>
            </a:extLst>
          </p:cNvPr>
          <p:cNvSpPr/>
          <p:nvPr/>
        </p:nvSpPr>
        <p:spPr>
          <a:xfrm>
            <a:off x="5946541" y="5772678"/>
            <a:ext cx="480060" cy="41148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3B6236D-F583-0F4C-8A02-127E157CCB3A}"/>
              </a:ext>
            </a:extLst>
          </p:cNvPr>
          <p:cNvGrpSpPr/>
          <p:nvPr/>
        </p:nvGrpSpPr>
        <p:grpSpPr>
          <a:xfrm>
            <a:off x="515056" y="1799930"/>
            <a:ext cx="4875465" cy="2328129"/>
            <a:chOff x="266681" y="1019606"/>
            <a:chExt cx="8076899" cy="385687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E2DAE51-0C92-4FEB-91A9-541EDEDBC2A9}"/>
                </a:ext>
              </a:extLst>
            </p:cNvPr>
            <p:cNvGrpSpPr/>
            <p:nvPr/>
          </p:nvGrpSpPr>
          <p:grpSpPr>
            <a:xfrm>
              <a:off x="266681" y="1019606"/>
              <a:ext cx="5741689" cy="3495231"/>
              <a:chOff x="266681" y="1019606"/>
              <a:chExt cx="5741689" cy="349523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DC0E2B3-828B-4B0B-B047-28D1DCEC7A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94538" y="1068692"/>
                <a:ext cx="5513832" cy="3446145"/>
              </a:xfrm>
              <a:prstGeom prst="rect">
                <a:avLst/>
              </a:prstGeom>
            </p:spPr>
          </p:pic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32A6802D-535B-4FC8-819A-A0392D7BAC02}"/>
                  </a:ext>
                </a:extLst>
              </p:cNvPr>
              <p:cNvCxnSpPr/>
              <p:nvPr/>
            </p:nvCxnSpPr>
            <p:spPr>
              <a:xfrm>
                <a:off x="680792" y="1699174"/>
                <a:ext cx="0" cy="1337310"/>
              </a:xfrm>
              <a:prstGeom prst="straightConnector1">
                <a:avLst/>
              </a:prstGeom>
              <a:ln w="19050"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2985C20A-68DE-4110-A3C4-1656B635B1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7689" y="1217283"/>
                <a:ext cx="2811581" cy="715896"/>
              </a:xfrm>
              <a:prstGeom prst="straightConnector1">
                <a:avLst/>
              </a:prstGeom>
              <a:ln w="19050"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D6D6B4BB-0C62-4C03-88C1-CAE9B953E83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2960" y="1217283"/>
                <a:ext cx="1725930" cy="331470"/>
              </a:xfrm>
              <a:prstGeom prst="straightConnector1">
                <a:avLst/>
              </a:prstGeom>
              <a:ln w="19050"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A9AD1CD-2A22-4880-B8D7-2BBD29791610}"/>
                  </a:ext>
                </a:extLst>
              </p:cNvPr>
              <p:cNvSpPr txBox="1"/>
              <p:nvPr/>
            </p:nvSpPr>
            <p:spPr>
              <a:xfrm rot="875051">
                <a:off x="3775520" y="1172504"/>
                <a:ext cx="1139784" cy="458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1"/>
                    </a:solidFill>
                  </a:rPr>
                  <a:t>827 cm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7EF3051-FC79-41E0-BF0E-CA68AE54EB96}"/>
                  </a:ext>
                </a:extLst>
              </p:cNvPr>
              <p:cNvSpPr txBox="1"/>
              <p:nvPr/>
            </p:nvSpPr>
            <p:spPr>
              <a:xfrm rot="20829092">
                <a:off x="1037548" y="1019606"/>
                <a:ext cx="1139784" cy="458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1"/>
                    </a:solidFill>
                  </a:rPr>
                  <a:t>492 cm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182669F-0AD9-42F2-9A92-A52FF61FEEE0}"/>
                  </a:ext>
                </a:extLst>
              </p:cNvPr>
              <p:cNvSpPr txBox="1"/>
              <p:nvPr/>
            </p:nvSpPr>
            <p:spPr>
              <a:xfrm rot="16200000">
                <a:off x="-3394" y="2110256"/>
                <a:ext cx="999038" cy="458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1"/>
                    </a:solidFill>
                  </a:rPr>
                  <a:t>25 cm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569F75F-CEEE-41F6-88BF-B9A9B39A176B}"/>
                </a:ext>
              </a:extLst>
            </p:cNvPr>
            <p:cNvGrpSpPr/>
            <p:nvPr/>
          </p:nvGrpSpPr>
          <p:grpSpPr>
            <a:xfrm>
              <a:off x="4342137" y="2410655"/>
              <a:ext cx="4001443" cy="2465826"/>
              <a:chOff x="4912395" y="2455988"/>
              <a:chExt cx="3256482" cy="2151581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72E8BC96-EE6F-4D77-A3EB-2A74A6B2F94A}"/>
                  </a:ext>
                </a:extLst>
              </p:cNvPr>
              <p:cNvCxnSpPr/>
              <p:nvPr/>
            </p:nvCxnSpPr>
            <p:spPr>
              <a:xfrm>
                <a:off x="4912395" y="3498859"/>
                <a:ext cx="3256482" cy="1108710"/>
              </a:xfrm>
              <a:prstGeom prst="straightConnector1">
                <a:avLst/>
              </a:prstGeom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83A550DC-7697-41FE-8C42-B6915E2A3E1F}"/>
                  </a:ext>
                </a:extLst>
              </p:cNvPr>
              <p:cNvSpPr/>
              <p:nvPr/>
            </p:nvSpPr>
            <p:spPr>
              <a:xfrm rot="21005883">
                <a:off x="5683305" y="2455988"/>
                <a:ext cx="1551643" cy="1999891"/>
              </a:xfrm>
              <a:custGeom>
                <a:avLst/>
                <a:gdLst>
                  <a:gd name="connsiteX0" fmla="*/ 0 w 1303020"/>
                  <a:gd name="connsiteY0" fmla="*/ 1292021 h 1824856"/>
                  <a:gd name="connsiteX1" fmla="*/ 354330 w 1303020"/>
                  <a:gd name="connsiteY1" fmla="*/ 1406321 h 1824856"/>
                  <a:gd name="connsiteX2" fmla="*/ 788670 w 1303020"/>
                  <a:gd name="connsiteY2" fmla="*/ 431 h 1824856"/>
                  <a:gd name="connsiteX3" fmla="*/ 822960 w 1303020"/>
                  <a:gd name="connsiteY3" fmla="*/ 1566341 h 1824856"/>
                  <a:gd name="connsiteX4" fmla="*/ 1303020 w 1303020"/>
                  <a:gd name="connsiteY4" fmla="*/ 1806371 h 1824856"/>
                  <a:gd name="connsiteX0" fmla="*/ 0 w 1303020"/>
                  <a:gd name="connsiteY0" fmla="*/ 1292021 h 1824856"/>
                  <a:gd name="connsiteX1" fmla="*/ 354330 w 1303020"/>
                  <a:gd name="connsiteY1" fmla="*/ 1406321 h 1824856"/>
                  <a:gd name="connsiteX2" fmla="*/ 788670 w 1303020"/>
                  <a:gd name="connsiteY2" fmla="*/ 431 h 1824856"/>
                  <a:gd name="connsiteX3" fmla="*/ 822960 w 1303020"/>
                  <a:gd name="connsiteY3" fmla="*/ 1566341 h 1824856"/>
                  <a:gd name="connsiteX4" fmla="*/ 1303020 w 1303020"/>
                  <a:gd name="connsiteY4" fmla="*/ 1806371 h 1824856"/>
                  <a:gd name="connsiteX0" fmla="*/ 0 w 1474470"/>
                  <a:gd name="connsiteY0" fmla="*/ 1269161 h 1824856"/>
                  <a:gd name="connsiteX1" fmla="*/ 525780 w 1474470"/>
                  <a:gd name="connsiteY1" fmla="*/ 1406321 h 1824856"/>
                  <a:gd name="connsiteX2" fmla="*/ 960120 w 1474470"/>
                  <a:gd name="connsiteY2" fmla="*/ 431 h 1824856"/>
                  <a:gd name="connsiteX3" fmla="*/ 994410 w 1474470"/>
                  <a:gd name="connsiteY3" fmla="*/ 1566341 h 1824856"/>
                  <a:gd name="connsiteX4" fmla="*/ 1474470 w 1474470"/>
                  <a:gd name="connsiteY4" fmla="*/ 1806371 h 1824856"/>
                  <a:gd name="connsiteX0" fmla="*/ 0 w 1474470"/>
                  <a:gd name="connsiteY0" fmla="*/ 1269118 h 1824813"/>
                  <a:gd name="connsiteX1" fmla="*/ 525780 w 1474470"/>
                  <a:gd name="connsiteY1" fmla="*/ 1406278 h 1824813"/>
                  <a:gd name="connsiteX2" fmla="*/ 960120 w 1474470"/>
                  <a:gd name="connsiteY2" fmla="*/ 388 h 1824813"/>
                  <a:gd name="connsiteX3" fmla="*/ 994410 w 1474470"/>
                  <a:gd name="connsiteY3" fmla="*/ 1566298 h 1824813"/>
                  <a:gd name="connsiteX4" fmla="*/ 1474470 w 1474470"/>
                  <a:gd name="connsiteY4" fmla="*/ 1806328 h 1824813"/>
                  <a:gd name="connsiteX0" fmla="*/ 0 w 1474470"/>
                  <a:gd name="connsiteY0" fmla="*/ 1292021 h 1824856"/>
                  <a:gd name="connsiteX1" fmla="*/ 525780 w 1474470"/>
                  <a:gd name="connsiteY1" fmla="*/ 1406321 h 1824856"/>
                  <a:gd name="connsiteX2" fmla="*/ 960120 w 1474470"/>
                  <a:gd name="connsiteY2" fmla="*/ 431 h 1824856"/>
                  <a:gd name="connsiteX3" fmla="*/ 994410 w 1474470"/>
                  <a:gd name="connsiteY3" fmla="*/ 1566341 h 1824856"/>
                  <a:gd name="connsiteX4" fmla="*/ 1474470 w 1474470"/>
                  <a:gd name="connsiteY4" fmla="*/ 1806371 h 1824856"/>
                  <a:gd name="connsiteX0" fmla="*/ 0 w 1474470"/>
                  <a:gd name="connsiteY0" fmla="*/ 1292021 h 1824856"/>
                  <a:gd name="connsiteX1" fmla="*/ 525780 w 1474470"/>
                  <a:gd name="connsiteY1" fmla="*/ 1406321 h 1824856"/>
                  <a:gd name="connsiteX2" fmla="*/ 960120 w 1474470"/>
                  <a:gd name="connsiteY2" fmla="*/ 431 h 1824856"/>
                  <a:gd name="connsiteX3" fmla="*/ 994410 w 1474470"/>
                  <a:gd name="connsiteY3" fmla="*/ 1566341 h 1824856"/>
                  <a:gd name="connsiteX4" fmla="*/ 1474470 w 1474470"/>
                  <a:gd name="connsiteY4" fmla="*/ 1806371 h 1824856"/>
                  <a:gd name="connsiteX0" fmla="*/ 0 w 1474470"/>
                  <a:gd name="connsiteY0" fmla="*/ 1291979 h 1824814"/>
                  <a:gd name="connsiteX1" fmla="*/ 525780 w 1474470"/>
                  <a:gd name="connsiteY1" fmla="*/ 1406279 h 1824814"/>
                  <a:gd name="connsiteX2" fmla="*/ 960120 w 1474470"/>
                  <a:gd name="connsiteY2" fmla="*/ 389 h 1824814"/>
                  <a:gd name="connsiteX3" fmla="*/ 994410 w 1474470"/>
                  <a:gd name="connsiteY3" fmla="*/ 1566299 h 1824814"/>
                  <a:gd name="connsiteX4" fmla="*/ 1474470 w 1474470"/>
                  <a:gd name="connsiteY4" fmla="*/ 1806329 h 1824814"/>
                  <a:gd name="connsiteX0" fmla="*/ 0 w 1474470"/>
                  <a:gd name="connsiteY0" fmla="*/ 1291979 h 1813703"/>
                  <a:gd name="connsiteX1" fmla="*/ 525780 w 1474470"/>
                  <a:gd name="connsiteY1" fmla="*/ 1406279 h 1813703"/>
                  <a:gd name="connsiteX2" fmla="*/ 960120 w 1474470"/>
                  <a:gd name="connsiteY2" fmla="*/ 389 h 1813703"/>
                  <a:gd name="connsiteX3" fmla="*/ 994410 w 1474470"/>
                  <a:gd name="connsiteY3" fmla="*/ 1566299 h 1813703"/>
                  <a:gd name="connsiteX4" fmla="*/ 1474470 w 1474470"/>
                  <a:gd name="connsiteY4" fmla="*/ 1806329 h 1813703"/>
                  <a:gd name="connsiteX0" fmla="*/ 0 w 1474470"/>
                  <a:gd name="connsiteY0" fmla="*/ 1291979 h 1806329"/>
                  <a:gd name="connsiteX1" fmla="*/ 525780 w 1474470"/>
                  <a:gd name="connsiteY1" fmla="*/ 1406279 h 1806329"/>
                  <a:gd name="connsiteX2" fmla="*/ 960120 w 1474470"/>
                  <a:gd name="connsiteY2" fmla="*/ 389 h 1806329"/>
                  <a:gd name="connsiteX3" fmla="*/ 994410 w 1474470"/>
                  <a:gd name="connsiteY3" fmla="*/ 1566299 h 1806329"/>
                  <a:gd name="connsiteX4" fmla="*/ 1474470 w 1474470"/>
                  <a:gd name="connsiteY4" fmla="*/ 1806329 h 1806329"/>
                  <a:gd name="connsiteX0" fmla="*/ 0 w 1474470"/>
                  <a:gd name="connsiteY0" fmla="*/ 1291979 h 1806329"/>
                  <a:gd name="connsiteX1" fmla="*/ 525780 w 1474470"/>
                  <a:gd name="connsiteY1" fmla="*/ 1406279 h 1806329"/>
                  <a:gd name="connsiteX2" fmla="*/ 960120 w 1474470"/>
                  <a:gd name="connsiteY2" fmla="*/ 389 h 1806329"/>
                  <a:gd name="connsiteX3" fmla="*/ 994410 w 1474470"/>
                  <a:gd name="connsiteY3" fmla="*/ 1566299 h 1806329"/>
                  <a:gd name="connsiteX4" fmla="*/ 1474470 w 1474470"/>
                  <a:gd name="connsiteY4" fmla="*/ 1806329 h 1806329"/>
                  <a:gd name="connsiteX0" fmla="*/ 0 w 1474470"/>
                  <a:gd name="connsiteY0" fmla="*/ 1291979 h 1806329"/>
                  <a:gd name="connsiteX1" fmla="*/ 525780 w 1474470"/>
                  <a:gd name="connsiteY1" fmla="*/ 1406279 h 1806329"/>
                  <a:gd name="connsiteX2" fmla="*/ 960120 w 1474470"/>
                  <a:gd name="connsiteY2" fmla="*/ 389 h 1806329"/>
                  <a:gd name="connsiteX3" fmla="*/ 994410 w 1474470"/>
                  <a:gd name="connsiteY3" fmla="*/ 1566299 h 1806329"/>
                  <a:gd name="connsiteX4" fmla="*/ 1474470 w 1474470"/>
                  <a:gd name="connsiteY4" fmla="*/ 1806329 h 1806329"/>
                  <a:gd name="connsiteX0" fmla="*/ 0 w 1474470"/>
                  <a:gd name="connsiteY0" fmla="*/ 1292173 h 1806523"/>
                  <a:gd name="connsiteX1" fmla="*/ 342900 w 1474470"/>
                  <a:gd name="connsiteY1" fmla="*/ 1372183 h 1806523"/>
                  <a:gd name="connsiteX2" fmla="*/ 960120 w 1474470"/>
                  <a:gd name="connsiteY2" fmla="*/ 583 h 1806523"/>
                  <a:gd name="connsiteX3" fmla="*/ 994410 w 1474470"/>
                  <a:gd name="connsiteY3" fmla="*/ 1566493 h 1806523"/>
                  <a:gd name="connsiteX4" fmla="*/ 1474470 w 1474470"/>
                  <a:gd name="connsiteY4" fmla="*/ 1806523 h 1806523"/>
                  <a:gd name="connsiteX0" fmla="*/ 0 w 1474470"/>
                  <a:gd name="connsiteY0" fmla="*/ 1292173 h 1806523"/>
                  <a:gd name="connsiteX1" fmla="*/ 342900 w 1474470"/>
                  <a:gd name="connsiteY1" fmla="*/ 1372183 h 1806523"/>
                  <a:gd name="connsiteX2" fmla="*/ 960120 w 1474470"/>
                  <a:gd name="connsiteY2" fmla="*/ 583 h 1806523"/>
                  <a:gd name="connsiteX3" fmla="*/ 994410 w 1474470"/>
                  <a:gd name="connsiteY3" fmla="*/ 1566493 h 1806523"/>
                  <a:gd name="connsiteX4" fmla="*/ 1474470 w 1474470"/>
                  <a:gd name="connsiteY4" fmla="*/ 1806523 h 1806523"/>
                  <a:gd name="connsiteX0" fmla="*/ 0 w 1474470"/>
                  <a:gd name="connsiteY0" fmla="*/ 1292643 h 1806993"/>
                  <a:gd name="connsiteX1" fmla="*/ 342900 w 1474470"/>
                  <a:gd name="connsiteY1" fmla="*/ 1372653 h 1806993"/>
                  <a:gd name="connsiteX2" fmla="*/ 960120 w 1474470"/>
                  <a:gd name="connsiteY2" fmla="*/ 1053 h 1806993"/>
                  <a:gd name="connsiteX3" fmla="*/ 1062990 w 1474470"/>
                  <a:gd name="connsiteY3" fmla="*/ 1635543 h 1806993"/>
                  <a:gd name="connsiteX4" fmla="*/ 1474470 w 1474470"/>
                  <a:gd name="connsiteY4" fmla="*/ 1806993 h 1806993"/>
                  <a:gd name="connsiteX0" fmla="*/ 0 w 1474470"/>
                  <a:gd name="connsiteY0" fmla="*/ 1292643 h 1806993"/>
                  <a:gd name="connsiteX1" fmla="*/ 342900 w 1474470"/>
                  <a:gd name="connsiteY1" fmla="*/ 1372653 h 1806993"/>
                  <a:gd name="connsiteX2" fmla="*/ 960120 w 1474470"/>
                  <a:gd name="connsiteY2" fmla="*/ 1053 h 1806993"/>
                  <a:gd name="connsiteX3" fmla="*/ 1062990 w 1474470"/>
                  <a:gd name="connsiteY3" fmla="*/ 1635543 h 1806993"/>
                  <a:gd name="connsiteX4" fmla="*/ 1474470 w 1474470"/>
                  <a:gd name="connsiteY4" fmla="*/ 1806993 h 1806993"/>
                  <a:gd name="connsiteX0" fmla="*/ 0 w 1474470"/>
                  <a:gd name="connsiteY0" fmla="*/ 1292643 h 1812757"/>
                  <a:gd name="connsiteX1" fmla="*/ 342900 w 1474470"/>
                  <a:gd name="connsiteY1" fmla="*/ 1372653 h 1812757"/>
                  <a:gd name="connsiteX2" fmla="*/ 960120 w 1474470"/>
                  <a:gd name="connsiteY2" fmla="*/ 1053 h 1812757"/>
                  <a:gd name="connsiteX3" fmla="*/ 1062990 w 1474470"/>
                  <a:gd name="connsiteY3" fmla="*/ 1635543 h 1812757"/>
                  <a:gd name="connsiteX4" fmla="*/ 1474470 w 1474470"/>
                  <a:gd name="connsiteY4" fmla="*/ 1806993 h 1812757"/>
                  <a:gd name="connsiteX0" fmla="*/ 0 w 1474470"/>
                  <a:gd name="connsiteY0" fmla="*/ 1292578 h 1812692"/>
                  <a:gd name="connsiteX1" fmla="*/ 342900 w 1474470"/>
                  <a:gd name="connsiteY1" fmla="*/ 1372588 h 1812692"/>
                  <a:gd name="connsiteX2" fmla="*/ 960120 w 1474470"/>
                  <a:gd name="connsiteY2" fmla="*/ 988 h 1812692"/>
                  <a:gd name="connsiteX3" fmla="*/ 1062990 w 1474470"/>
                  <a:gd name="connsiteY3" fmla="*/ 1635478 h 1812692"/>
                  <a:gd name="connsiteX4" fmla="*/ 1474470 w 1474470"/>
                  <a:gd name="connsiteY4" fmla="*/ 1806928 h 1812692"/>
                  <a:gd name="connsiteX0" fmla="*/ 0 w 1519007"/>
                  <a:gd name="connsiteY0" fmla="*/ 1135259 h 1812849"/>
                  <a:gd name="connsiteX1" fmla="*/ 387437 w 1519007"/>
                  <a:gd name="connsiteY1" fmla="*/ 1372745 h 1812849"/>
                  <a:gd name="connsiteX2" fmla="*/ 1004657 w 1519007"/>
                  <a:gd name="connsiteY2" fmla="*/ 1145 h 1812849"/>
                  <a:gd name="connsiteX3" fmla="*/ 1107527 w 1519007"/>
                  <a:gd name="connsiteY3" fmla="*/ 1635635 h 1812849"/>
                  <a:gd name="connsiteX4" fmla="*/ 1519007 w 1519007"/>
                  <a:gd name="connsiteY4" fmla="*/ 1807085 h 1812849"/>
                  <a:gd name="connsiteX0" fmla="*/ 0 w 1519007"/>
                  <a:gd name="connsiteY0" fmla="*/ 1135079 h 1812669"/>
                  <a:gd name="connsiteX1" fmla="*/ 387437 w 1519007"/>
                  <a:gd name="connsiteY1" fmla="*/ 1372565 h 1812669"/>
                  <a:gd name="connsiteX2" fmla="*/ 1004657 w 1519007"/>
                  <a:gd name="connsiteY2" fmla="*/ 965 h 1812669"/>
                  <a:gd name="connsiteX3" fmla="*/ 1107527 w 1519007"/>
                  <a:gd name="connsiteY3" fmla="*/ 1635455 h 1812669"/>
                  <a:gd name="connsiteX4" fmla="*/ 1519007 w 1519007"/>
                  <a:gd name="connsiteY4" fmla="*/ 1806905 h 1812669"/>
                  <a:gd name="connsiteX0" fmla="*/ 0 w 1519007"/>
                  <a:gd name="connsiteY0" fmla="*/ 1135558 h 1817995"/>
                  <a:gd name="connsiteX1" fmla="*/ 387437 w 1519007"/>
                  <a:gd name="connsiteY1" fmla="*/ 1373044 h 1817995"/>
                  <a:gd name="connsiteX2" fmla="*/ 1004657 w 1519007"/>
                  <a:gd name="connsiteY2" fmla="*/ 1444 h 1817995"/>
                  <a:gd name="connsiteX3" fmla="*/ 1051659 w 1519007"/>
                  <a:gd name="connsiteY3" fmla="*/ 1696533 h 1817995"/>
                  <a:gd name="connsiteX4" fmla="*/ 1519007 w 1519007"/>
                  <a:gd name="connsiteY4" fmla="*/ 1807384 h 1817995"/>
                  <a:gd name="connsiteX0" fmla="*/ 0 w 1512449"/>
                  <a:gd name="connsiteY0" fmla="*/ 1135558 h 1948561"/>
                  <a:gd name="connsiteX1" fmla="*/ 387437 w 1512449"/>
                  <a:gd name="connsiteY1" fmla="*/ 1373044 h 1948561"/>
                  <a:gd name="connsiteX2" fmla="*/ 1004657 w 1512449"/>
                  <a:gd name="connsiteY2" fmla="*/ 1444 h 1948561"/>
                  <a:gd name="connsiteX3" fmla="*/ 1051659 w 1512449"/>
                  <a:gd name="connsiteY3" fmla="*/ 1696533 h 1948561"/>
                  <a:gd name="connsiteX4" fmla="*/ 1512449 w 1512449"/>
                  <a:gd name="connsiteY4" fmla="*/ 1922067 h 1948561"/>
                  <a:gd name="connsiteX0" fmla="*/ 0 w 1170144"/>
                  <a:gd name="connsiteY0" fmla="*/ 1135558 h 2116363"/>
                  <a:gd name="connsiteX1" fmla="*/ 387437 w 1170144"/>
                  <a:gd name="connsiteY1" fmla="*/ 1373044 h 2116363"/>
                  <a:gd name="connsiteX2" fmla="*/ 1004657 w 1170144"/>
                  <a:gd name="connsiteY2" fmla="*/ 1444 h 2116363"/>
                  <a:gd name="connsiteX3" fmla="*/ 1051659 w 1170144"/>
                  <a:gd name="connsiteY3" fmla="*/ 1696533 h 2116363"/>
                  <a:gd name="connsiteX4" fmla="*/ 1170144 w 1170144"/>
                  <a:gd name="connsiteY4" fmla="*/ 2110964 h 2116363"/>
                  <a:gd name="connsiteX0" fmla="*/ 0 w 1557608"/>
                  <a:gd name="connsiteY0" fmla="*/ 1135558 h 1953921"/>
                  <a:gd name="connsiteX1" fmla="*/ 387437 w 1557608"/>
                  <a:gd name="connsiteY1" fmla="*/ 1373044 h 1953921"/>
                  <a:gd name="connsiteX2" fmla="*/ 1004657 w 1557608"/>
                  <a:gd name="connsiteY2" fmla="*/ 1444 h 1953921"/>
                  <a:gd name="connsiteX3" fmla="*/ 1051659 w 1557608"/>
                  <a:gd name="connsiteY3" fmla="*/ 1696533 h 1953921"/>
                  <a:gd name="connsiteX4" fmla="*/ 1557608 w 1557608"/>
                  <a:gd name="connsiteY4" fmla="*/ 1929206 h 1953921"/>
                  <a:gd name="connsiteX0" fmla="*/ 0 w 1287857"/>
                  <a:gd name="connsiteY0" fmla="*/ 1135558 h 1875970"/>
                  <a:gd name="connsiteX1" fmla="*/ 387437 w 1287857"/>
                  <a:gd name="connsiteY1" fmla="*/ 1373044 h 1875970"/>
                  <a:gd name="connsiteX2" fmla="*/ 1004657 w 1287857"/>
                  <a:gd name="connsiteY2" fmla="*/ 1444 h 1875970"/>
                  <a:gd name="connsiteX3" fmla="*/ 1051659 w 1287857"/>
                  <a:gd name="connsiteY3" fmla="*/ 1696533 h 1875970"/>
                  <a:gd name="connsiteX4" fmla="*/ 1287857 w 1287857"/>
                  <a:gd name="connsiteY4" fmla="*/ 1805558 h 1875970"/>
                  <a:gd name="connsiteX0" fmla="*/ 0 w 1585543"/>
                  <a:gd name="connsiteY0" fmla="*/ 1135558 h 1931917"/>
                  <a:gd name="connsiteX1" fmla="*/ 387437 w 1585543"/>
                  <a:gd name="connsiteY1" fmla="*/ 1373044 h 1931917"/>
                  <a:gd name="connsiteX2" fmla="*/ 1004657 w 1585543"/>
                  <a:gd name="connsiteY2" fmla="*/ 1444 h 1931917"/>
                  <a:gd name="connsiteX3" fmla="*/ 1051659 w 1585543"/>
                  <a:gd name="connsiteY3" fmla="*/ 1696533 h 1931917"/>
                  <a:gd name="connsiteX4" fmla="*/ 1585543 w 1585543"/>
                  <a:gd name="connsiteY4" fmla="*/ 1898906 h 1931917"/>
                  <a:gd name="connsiteX0" fmla="*/ 0 w 1585565"/>
                  <a:gd name="connsiteY0" fmla="*/ 1135558 h 1977883"/>
                  <a:gd name="connsiteX1" fmla="*/ 387437 w 1585565"/>
                  <a:gd name="connsiteY1" fmla="*/ 1373044 h 1977883"/>
                  <a:gd name="connsiteX2" fmla="*/ 1004657 w 1585565"/>
                  <a:gd name="connsiteY2" fmla="*/ 1444 h 1977883"/>
                  <a:gd name="connsiteX3" fmla="*/ 1051659 w 1585565"/>
                  <a:gd name="connsiteY3" fmla="*/ 1696533 h 1977883"/>
                  <a:gd name="connsiteX4" fmla="*/ 1585543 w 1585565"/>
                  <a:gd name="connsiteY4" fmla="*/ 1898906 h 1977883"/>
                  <a:gd name="connsiteX0" fmla="*/ 0 w 1585543"/>
                  <a:gd name="connsiteY0" fmla="*/ 1135558 h 1898906"/>
                  <a:gd name="connsiteX1" fmla="*/ 387437 w 1585543"/>
                  <a:gd name="connsiteY1" fmla="*/ 1373044 h 1898906"/>
                  <a:gd name="connsiteX2" fmla="*/ 1004657 w 1585543"/>
                  <a:gd name="connsiteY2" fmla="*/ 1444 h 1898906"/>
                  <a:gd name="connsiteX3" fmla="*/ 1051659 w 1585543"/>
                  <a:gd name="connsiteY3" fmla="*/ 1696533 h 1898906"/>
                  <a:gd name="connsiteX4" fmla="*/ 1585543 w 1585543"/>
                  <a:gd name="connsiteY4" fmla="*/ 1898906 h 1898906"/>
                  <a:gd name="connsiteX0" fmla="*/ 0 w 1601565"/>
                  <a:gd name="connsiteY0" fmla="*/ 1135558 h 2017159"/>
                  <a:gd name="connsiteX1" fmla="*/ 387437 w 1601565"/>
                  <a:gd name="connsiteY1" fmla="*/ 1373044 h 2017159"/>
                  <a:gd name="connsiteX2" fmla="*/ 1004657 w 1601565"/>
                  <a:gd name="connsiteY2" fmla="*/ 1444 h 2017159"/>
                  <a:gd name="connsiteX3" fmla="*/ 1051659 w 1601565"/>
                  <a:gd name="connsiteY3" fmla="*/ 1696533 h 2017159"/>
                  <a:gd name="connsiteX4" fmla="*/ 1601565 w 1601565"/>
                  <a:gd name="connsiteY4" fmla="*/ 2017159 h 2017159"/>
                  <a:gd name="connsiteX0" fmla="*/ 0 w 1601565"/>
                  <a:gd name="connsiteY0" fmla="*/ 1135558 h 2017159"/>
                  <a:gd name="connsiteX1" fmla="*/ 387437 w 1601565"/>
                  <a:gd name="connsiteY1" fmla="*/ 1373044 h 2017159"/>
                  <a:gd name="connsiteX2" fmla="*/ 1004657 w 1601565"/>
                  <a:gd name="connsiteY2" fmla="*/ 1444 h 2017159"/>
                  <a:gd name="connsiteX3" fmla="*/ 1051659 w 1601565"/>
                  <a:gd name="connsiteY3" fmla="*/ 1696533 h 2017159"/>
                  <a:gd name="connsiteX4" fmla="*/ 1601565 w 1601565"/>
                  <a:gd name="connsiteY4" fmla="*/ 2017159 h 2017159"/>
                  <a:gd name="connsiteX0" fmla="*/ 0 w 1601565"/>
                  <a:gd name="connsiteY0" fmla="*/ 1135558 h 2017159"/>
                  <a:gd name="connsiteX1" fmla="*/ 387437 w 1601565"/>
                  <a:gd name="connsiteY1" fmla="*/ 1373044 h 2017159"/>
                  <a:gd name="connsiteX2" fmla="*/ 1004657 w 1601565"/>
                  <a:gd name="connsiteY2" fmla="*/ 1444 h 2017159"/>
                  <a:gd name="connsiteX3" fmla="*/ 1051659 w 1601565"/>
                  <a:gd name="connsiteY3" fmla="*/ 1696533 h 2017159"/>
                  <a:gd name="connsiteX4" fmla="*/ 1601565 w 1601565"/>
                  <a:gd name="connsiteY4" fmla="*/ 2017159 h 2017159"/>
                  <a:gd name="connsiteX0" fmla="*/ 0 w 1601565"/>
                  <a:gd name="connsiteY0" fmla="*/ 1135558 h 2017159"/>
                  <a:gd name="connsiteX1" fmla="*/ 387437 w 1601565"/>
                  <a:gd name="connsiteY1" fmla="*/ 1373044 h 2017159"/>
                  <a:gd name="connsiteX2" fmla="*/ 1004657 w 1601565"/>
                  <a:gd name="connsiteY2" fmla="*/ 1444 h 2017159"/>
                  <a:gd name="connsiteX3" fmla="*/ 1051659 w 1601565"/>
                  <a:gd name="connsiteY3" fmla="*/ 1696533 h 2017159"/>
                  <a:gd name="connsiteX4" fmla="*/ 1601565 w 1601565"/>
                  <a:gd name="connsiteY4" fmla="*/ 2017159 h 2017159"/>
                  <a:gd name="connsiteX0" fmla="*/ 0 w 1603349"/>
                  <a:gd name="connsiteY0" fmla="*/ 1147117 h 2017428"/>
                  <a:gd name="connsiteX1" fmla="*/ 389221 w 1603349"/>
                  <a:gd name="connsiteY1" fmla="*/ 1373313 h 2017428"/>
                  <a:gd name="connsiteX2" fmla="*/ 1006441 w 1603349"/>
                  <a:gd name="connsiteY2" fmla="*/ 1713 h 2017428"/>
                  <a:gd name="connsiteX3" fmla="*/ 1053443 w 1603349"/>
                  <a:gd name="connsiteY3" fmla="*/ 1696802 h 2017428"/>
                  <a:gd name="connsiteX4" fmla="*/ 1603349 w 1603349"/>
                  <a:gd name="connsiteY4" fmla="*/ 2017428 h 2017428"/>
                  <a:gd name="connsiteX0" fmla="*/ 0 w 1603349"/>
                  <a:gd name="connsiteY0" fmla="*/ 1147117 h 2017428"/>
                  <a:gd name="connsiteX1" fmla="*/ 389221 w 1603349"/>
                  <a:gd name="connsiteY1" fmla="*/ 1373313 h 2017428"/>
                  <a:gd name="connsiteX2" fmla="*/ 1006441 w 1603349"/>
                  <a:gd name="connsiteY2" fmla="*/ 1713 h 2017428"/>
                  <a:gd name="connsiteX3" fmla="*/ 1053443 w 1603349"/>
                  <a:gd name="connsiteY3" fmla="*/ 1696802 h 2017428"/>
                  <a:gd name="connsiteX4" fmla="*/ 1603349 w 1603349"/>
                  <a:gd name="connsiteY4" fmla="*/ 2017428 h 2017428"/>
                  <a:gd name="connsiteX0" fmla="*/ 0 w 1603349"/>
                  <a:gd name="connsiteY0" fmla="*/ 1147117 h 2017428"/>
                  <a:gd name="connsiteX1" fmla="*/ 389221 w 1603349"/>
                  <a:gd name="connsiteY1" fmla="*/ 1373313 h 2017428"/>
                  <a:gd name="connsiteX2" fmla="*/ 1006441 w 1603349"/>
                  <a:gd name="connsiteY2" fmla="*/ 1713 h 2017428"/>
                  <a:gd name="connsiteX3" fmla="*/ 1053443 w 1603349"/>
                  <a:gd name="connsiteY3" fmla="*/ 1696802 h 2017428"/>
                  <a:gd name="connsiteX4" fmla="*/ 1603349 w 1603349"/>
                  <a:gd name="connsiteY4" fmla="*/ 2017428 h 2017428"/>
                  <a:gd name="connsiteX0" fmla="*/ 0 w 1603349"/>
                  <a:gd name="connsiteY0" fmla="*/ 1146811 h 2017122"/>
                  <a:gd name="connsiteX1" fmla="*/ 389221 w 1603349"/>
                  <a:gd name="connsiteY1" fmla="*/ 1373007 h 2017122"/>
                  <a:gd name="connsiteX2" fmla="*/ 1006441 w 1603349"/>
                  <a:gd name="connsiteY2" fmla="*/ 1407 h 2017122"/>
                  <a:gd name="connsiteX3" fmla="*/ 1053443 w 1603349"/>
                  <a:gd name="connsiteY3" fmla="*/ 1696496 h 2017122"/>
                  <a:gd name="connsiteX4" fmla="*/ 1603349 w 1603349"/>
                  <a:gd name="connsiteY4" fmla="*/ 2017122 h 2017122"/>
                  <a:gd name="connsiteX0" fmla="*/ 0 w 1619993"/>
                  <a:gd name="connsiteY0" fmla="*/ 1146811 h 1985037"/>
                  <a:gd name="connsiteX1" fmla="*/ 389221 w 1619993"/>
                  <a:gd name="connsiteY1" fmla="*/ 1373007 h 1985037"/>
                  <a:gd name="connsiteX2" fmla="*/ 1006441 w 1619993"/>
                  <a:gd name="connsiteY2" fmla="*/ 1407 h 1985037"/>
                  <a:gd name="connsiteX3" fmla="*/ 1053443 w 1619993"/>
                  <a:gd name="connsiteY3" fmla="*/ 1696496 h 1985037"/>
                  <a:gd name="connsiteX4" fmla="*/ 1619993 w 1619993"/>
                  <a:gd name="connsiteY4" fmla="*/ 1985037 h 1985037"/>
                  <a:gd name="connsiteX0" fmla="*/ 0 w 1619993"/>
                  <a:gd name="connsiteY0" fmla="*/ 1146811 h 1985037"/>
                  <a:gd name="connsiteX1" fmla="*/ 389221 w 1619993"/>
                  <a:gd name="connsiteY1" fmla="*/ 1373007 h 1985037"/>
                  <a:gd name="connsiteX2" fmla="*/ 1006441 w 1619993"/>
                  <a:gd name="connsiteY2" fmla="*/ 1407 h 1985037"/>
                  <a:gd name="connsiteX3" fmla="*/ 1053443 w 1619993"/>
                  <a:gd name="connsiteY3" fmla="*/ 1696496 h 1985037"/>
                  <a:gd name="connsiteX4" fmla="*/ 1619993 w 1619993"/>
                  <a:gd name="connsiteY4" fmla="*/ 1985037 h 1985037"/>
                  <a:gd name="connsiteX0" fmla="*/ 0 w 1619993"/>
                  <a:gd name="connsiteY0" fmla="*/ 1146811 h 1985037"/>
                  <a:gd name="connsiteX1" fmla="*/ 389221 w 1619993"/>
                  <a:gd name="connsiteY1" fmla="*/ 1373007 h 1985037"/>
                  <a:gd name="connsiteX2" fmla="*/ 1006441 w 1619993"/>
                  <a:gd name="connsiteY2" fmla="*/ 1407 h 1985037"/>
                  <a:gd name="connsiteX3" fmla="*/ 1053443 w 1619993"/>
                  <a:gd name="connsiteY3" fmla="*/ 1696496 h 1985037"/>
                  <a:gd name="connsiteX4" fmla="*/ 1619993 w 1619993"/>
                  <a:gd name="connsiteY4" fmla="*/ 1985037 h 1985037"/>
                  <a:gd name="connsiteX0" fmla="*/ 0 w 1590274"/>
                  <a:gd name="connsiteY0" fmla="*/ 1146811 h 2026627"/>
                  <a:gd name="connsiteX1" fmla="*/ 389221 w 1590274"/>
                  <a:gd name="connsiteY1" fmla="*/ 1373007 h 2026627"/>
                  <a:gd name="connsiteX2" fmla="*/ 1006441 w 1590274"/>
                  <a:gd name="connsiteY2" fmla="*/ 1407 h 2026627"/>
                  <a:gd name="connsiteX3" fmla="*/ 1053443 w 1590274"/>
                  <a:gd name="connsiteY3" fmla="*/ 1696496 h 2026627"/>
                  <a:gd name="connsiteX4" fmla="*/ 1590274 w 1590274"/>
                  <a:gd name="connsiteY4" fmla="*/ 2026627 h 2026627"/>
                  <a:gd name="connsiteX0" fmla="*/ 0 w 1590274"/>
                  <a:gd name="connsiteY0" fmla="*/ 1146811 h 2026627"/>
                  <a:gd name="connsiteX1" fmla="*/ 389221 w 1590274"/>
                  <a:gd name="connsiteY1" fmla="*/ 1373007 h 2026627"/>
                  <a:gd name="connsiteX2" fmla="*/ 1006441 w 1590274"/>
                  <a:gd name="connsiteY2" fmla="*/ 1407 h 2026627"/>
                  <a:gd name="connsiteX3" fmla="*/ 1053443 w 1590274"/>
                  <a:gd name="connsiteY3" fmla="*/ 1696496 h 2026627"/>
                  <a:gd name="connsiteX4" fmla="*/ 1590274 w 1590274"/>
                  <a:gd name="connsiteY4" fmla="*/ 2026627 h 2026627"/>
                  <a:gd name="connsiteX0" fmla="*/ 0 w 1590274"/>
                  <a:gd name="connsiteY0" fmla="*/ 1146811 h 2026627"/>
                  <a:gd name="connsiteX1" fmla="*/ 389221 w 1590274"/>
                  <a:gd name="connsiteY1" fmla="*/ 1373007 h 2026627"/>
                  <a:gd name="connsiteX2" fmla="*/ 1006441 w 1590274"/>
                  <a:gd name="connsiteY2" fmla="*/ 1407 h 2026627"/>
                  <a:gd name="connsiteX3" fmla="*/ 1053443 w 1590274"/>
                  <a:gd name="connsiteY3" fmla="*/ 1696496 h 2026627"/>
                  <a:gd name="connsiteX4" fmla="*/ 1590274 w 1590274"/>
                  <a:gd name="connsiteY4" fmla="*/ 2026627 h 2026627"/>
                  <a:gd name="connsiteX0" fmla="*/ 0 w 1590274"/>
                  <a:gd name="connsiteY0" fmla="*/ 1146811 h 2026627"/>
                  <a:gd name="connsiteX1" fmla="*/ 389221 w 1590274"/>
                  <a:gd name="connsiteY1" fmla="*/ 1373007 h 2026627"/>
                  <a:gd name="connsiteX2" fmla="*/ 1006441 w 1590274"/>
                  <a:gd name="connsiteY2" fmla="*/ 1407 h 2026627"/>
                  <a:gd name="connsiteX3" fmla="*/ 1053443 w 1590274"/>
                  <a:gd name="connsiteY3" fmla="*/ 1696496 h 2026627"/>
                  <a:gd name="connsiteX4" fmla="*/ 1590274 w 1590274"/>
                  <a:gd name="connsiteY4" fmla="*/ 2026627 h 2026627"/>
                  <a:gd name="connsiteX0" fmla="*/ 0 w 1590274"/>
                  <a:gd name="connsiteY0" fmla="*/ 1146811 h 2026627"/>
                  <a:gd name="connsiteX1" fmla="*/ 389221 w 1590274"/>
                  <a:gd name="connsiteY1" fmla="*/ 1373007 h 2026627"/>
                  <a:gd name="connsiteX2" fmla="*/ 1006441 w 1590274"/>
                  <a:gd name="connsiteY2" fmla="*/ 1407 h 2026627"/>
                  <a:gd name="connsiteX3" fmla="*/ 1053443 w 1590274"/>
                  <a:gd name="connsiteY3" fmla="*/ 1696496 h 2026627"/>
                  <a:gd name="connsiteX4" fmla="*/ 1590274 w 1590274"/>
                  <a:gd name="connsiteY4" fmla="*/ 2026627 h 2026627"/>
                  <a:gd name="connsiteX0" fmla="*/ 0 w 1590274"/>
                  <a:gd name="connsiteY0" fmla="*/ 1146811 h 2026627"/>
                  <a:gd name="connsiteX1" fmla="*/ 389221 w 1590274"/>
                  <a:gd name="connsiteY1" fmla="*/ 1373007 h 2026627"/>
                  <a:gd name="connsiteX2" fmla="*/ 1006441 w 1590274"/>
                  <a:gd name="connsiteY2" fmla="*/ 1407 h 2026627"/>
                  <a:gd name="connsiteX3" fmla="*/ 1053443 w 1590274"/>
                  <a:gd name="connsiteY3" fmla="*/ 1696496 h 2026627"/>
                  <a:gd name="connsiteX4" fmla="*/ 1590274 w 1590274"/>
                  <a:gd name="connsiteY4" fmla="*/ 2026627 h 2026627"/>
                  <a:gd name="connsiteX0" fmla="*/ 0 w 1590274"/>
                  <a:gd name="connsiteY0" fmla="*/ 1146811 h 2026627"/>
                  <a:gd name="connsiteX1" fmla="*/ 389221 w 1590274"/>
                  <a:gd name="connsiteY1" fmla="*/ 1373007 h 2026627"/>
                  <a:gd name="connsiteX2" fmla="*/ 1006441 w 1590274"/>
                  <a:gd name="connsiteY2" fmla="*/ 1407 h 2026627"/>
                  <a:gd name="connsiteX3" fmla="*/ 1053443 w 1590274"/>
                  <a:gd name="connsiteY3" fmla="*/ 1696496 h 2026627"/>
                  <a:gd name="connsiteX4" fmla="*/ 1590274 w 1590274"/>
                  <a:gd name="connsiteY4" fmla="*/ 2026627 h 2026627"/>
                  <a:gd name="connsiteX0" fmla="*/ 0 w 1590274"/>
                  <a:gd name="connsiteY0" fmla="*/ 1146811 h 2026627"/>
                  <a:gd name="connsiteX1" fmla="*/ 389221 w 1590274"/>
                  <a:gd name="connsiteY1" fmla="*/ 1373007 h 2026627"/>
                  <a:gd name="connsiteX2" fmla="*/ 1006441 w 1590274"/>
                  <a:gd name="connsiteY2" fmla="*/ 1407 h 2026627"/>
                  <a:gd name="connsiteX3" fmla="*/ 1053443 w 1590274"/>
                  <a:gd name="connsiteY3" fmla="*/ 1696496 h 2026627"/>
                  <a:gd name="connsiteX4" fmla="*/ 1590274 w 1590274"/>
                  <a:gd name="connsiteY4" fmla="*/ 2026627 h 2026627"/>
                  <a:gd name="connsiteX0" fmla="*/ 0 w 1590274"/>
                  <a:gd name="connsiteY0" fmla="*/ 1146811 h 2026627"/>
                  <a:gd name="connsiteX1" fmla="*/ 389221 w 1590274"/>
                  <a:gd name="connsiteY1" fmla="*/ 1373007 h 2026627"/>
                  <a:gd name="connsiteX2" fmla="*/ 1006441 w 1590274"/>
                  <a:gd name="connsiteY2" fmla="*/ 1407 h 2026627"/>
                  <a:gd name="connsiteX3" fmla="*/ 1053443 w 1590274"/>
                  <a:gd name="connsiteY3" fmla="*/ 1696496 h 2026627"/>
                  <a:gd name="connsiteX4" fmla="*/ 1590274 w 1590274"/>
                  <a:gd name="connsiteY4" fmla="*/ 2026627 h 2026627"/>
                  <a:gd name="connsiteX0" fmla="*/ 0 w 1590274"/>
                  <a:gd name="connsiteY0" fmla="*/ 1146811 h 2026627"/>
                  <a:gd name="connsiteX1" fmla="*/ 389221 w 1590274"/>
                  <a:gd name="connsiteY1" fmla="*/ 1373007 h 2026627"/>
                  <a:gd name="connsiteX2" fmla="*/ 1006441 w 1590274"/>
                  <a:gd name="connsiteY2" fmla="*/ 1407 h 2026627"/>
                  <a:gd name="connsiteX3" fmla="*/ 1053443 w 1590274"/>
                  <a:gd name="connsiteY3" fmla="*/ 1696496 h 2026627"/>
                  <a:gd name="connsiteX4" fmla="*/ 1590274 w 1590274"/>
                  <a:gd name="connsiteY4" fmla="*/ 2026627 h 2026627"/>
                  <a:gd name="connsiteX0" fmla="*/ 0 w 1590274"/>
                  <a:gd name="connsiteY0" fmla="*/ 1146811 h 2026627"/>
                  <a:gd name="connsiteX1" fmla="*/ 389221 w 1590274"/>
                  <a:gd name="connsiteY1" fmla="*/ 1373007 h 2026627"/>
                  <a:gd name="connsiteX2" fmla="*/ 1006441 w 1590274"/>
                  <a:gd name="connsiteY2" fmla="*/ 1407 h 2026627"/>
                  <a:gd name="connsiteX3" fmla="*/ 1053443 w 1590274"/>
                  <a:gd name="connsiteY3" fmla="*/ 1696496 h 2026627"/>
                  <a:gd name="connsiteX4" fmla="*/ 1590274 w 1590274"/>
                  <a:gd name="connsiteY4" fmla="*/ 2026627 h 2026627"/>
                  <a:gd name="connsiteX0" fmla="*/ 0 w 1590274"/>
                  <a:gd name="connsiteY0" fmla="*/ 1146811 h 2026627"/>
                  <a:gd name="connsiteX1" fmla="*/ 389221 w 1590274"/>
                  <a:gd name="connsiteY1" fmla="*/ 1373007 h 2026627"/>
                  <a:gd name="connsiteX2" fmla="*/ 1006441 w 1590274"/>
                  <a:gd name="connsiteY2" fmla="*/ 1407 h 2026627"/>
                  <a:gd name="connsiteX3" fmla="*/ 1053443 w 1590274"/>
                  <a:gd name="connsiteY3" fmla="*/ 1696496 h 2026627"/>
                  <a:gd name="connsiteX4" fmla="*/ 1590274 w 1590274"/>
                  <a:gd name="connsiteY4" fmla="*/ 2026627 h 2026627"/>
                  <a:gd name="connsiteX0" fmla="*/ 0 w 1590274"/>
                  <a:gd name="connsiteY0" fmla="*/ 1146811 h 2026627"/>
                  <a:gd name="connsiteX1" fmla="*/ 389221 w 1590274"/>
                  <a:gd name="connsiteY1" fmla="*/ 1373007 h 2026627"/>
                  <a:gd name="connsiteX2" fmla="*/ 1006441 w 1590274"/>
                  <a:gd name="connsiteY2" fmla="*/ 1407 h 2026627"/>
                  <a:gd name="connsiteX3" fmla="*/ 1053443 w 1590274"/>
                  <a:gd name="connsiteY3" fmla="*/ 1696496 h 2026627"/>
                  <a:gd name="connsiteX4" fmla="*/ 1590274 w 1590274"/>
                  <a:gd name="connsiteY4" fmla="*/ 2026627 h 2026627"/>
                  <a:gd name="connsiteX0" fmla="*/ 0 w 1600270"/>
                  <a:gd name="connsiteY0" fmla="*/ 1146811 h 2030802"/>
                  <a:gd name="connsiteX1" fmla="*/ 389221 w 1600270"/>
                  <a:gd name="connsiteY1" fmla="*/ 1373007 h 2030802"/>
                  <a:gd name="connsiteX2" fmla="*/ 1006441 w 1600270"/>
                  <a:gd name="connsiteY2" fmla="*/ 1407 h 2030802"/>
                  <a:gd name="connsiteX3" fmla="*/ 1053443 w 1600270"/>
                  <a:gd name="connsiteY3" fmla="*/ 1696496 h 2030802"/>
                  <a:gd name="connsiteX4" fmla="*/ 1548114 w 1600270"/>
                  <a:gd name="connsiteY4" fmla="*/ 1997362 h 2030802"/>
                  <a:gd name="connsiteX5" fmla="*/ 1590274 w 1600270"/>
                  <a:gd name="connsiteY5" fmla="*/ 2026627 h 2030802"/>
                  <a:gd name="connsiteX0" fmla="*/ 0 w 1551649"/>
                  <a:gd name="connsiteY0" fmla="*/ 1146811 h 1999773"/>
                  <a:gd name="connsiteX1" fmla="*/ 389221 w 1551649"/>
                  <a:gd name="connsiteY1" fmla="*/ 1373007 h 1999773"/>
                  <a:gd name="connsiteX2" fmla="*/ 1006441 w 1551649"/>
                  <a:gd name="connsiteY2" fmla="*/ 1407 h 1999773"/>
                  <a:gd name="connsiteX3" fmla="*/ 1053443 w 1551649"/>
                  <a:gd name="connsiteY3" fmla="*/ 1696496 h 1999773"/>
                  <a:gd name="connsiteX4" fmla="*/ 1548114 w 1551649"/>
                  <a:gd name="connsiteY4" fmla="*/ 1997362 h 1999773"/>
                  <a:gd name="connsiteX5" fmla="*/ 6046 w 1551649"/>
                  <a:gd name="connsiteY5" fmla="*/ 1152600 h 1999773"/>
                  <a:gd name="connsiteX0" fmla="*/ 0 w 1551643"/>
                  <a:gd name="connsiteY0" fmla="*/ 1146811 h 1999772"/>
                  <a:gd name="connsiteX1" fmla="*/ 389221 w 1551643"/>
                  <a:gd name="connsiteY1" fmla="*/ 1373007 h 1999772"/>
                  <a:gd name="connsiteX2" fmla="*/ 1006441 w 1551643"/>
                  <a:gd name="connsiteY2" fmla="*/ 1407 h 1999772"/>
                  <a:gd name="connsiteX3" fmla="*/ 1053443 w 1551643"/>
                  <a:gd name="connsiteY3" fmla="*/ 1696496 h 1999772"/>
                  <a:gd name="connsiteX4" fmla="*/ 1548114 w 1551643"/>
                  <a:gd name="connsiteY4" fmla="*/ 1997362 h 1999772"/>
                  <a:gd name="connsiteX5" fmla="*/ 3366 w 1551643"/>
                  <a:gd name="connsiteY5" fmla="*/ 1152176 h 1999772"/>
                  <a:gd name="connsiteX0" fmla="*/ 0 w 1551643"/>
                  <a:gd name="connsiteY0" fmla="*/ 1146811 h 1999772"/>
                  <a:gd name="connsiteX1" fmla="*/ 389221 w 1551643"/>
                  <a:gd name="connsiteY1" fmla="*/ 1373007 h 1999772"/>
                  <a:gd name="connsiteX2" fmla="*/ 1006441 w 1551643"/>
                  <a:gd name="connsiteY2" fmla="*/ 1407 h 1999772"/>
                  <a:gd name="connsiteX3" fmla="*/ 1053443 w 1551643"/>
                  <a:gd name="connsiteY3" fmla="*/ 1696496 h 1999772"/>
                  <a:gd name="connsiteX4" fmla="*/ 1548114 w 1551643"/>
                  <a:gd name="connsiteY4" fmla="*/ 1997362 h 1999772"/>
                  <a:gd name="connsiteX5" fmla="*/ 3366 w 1551643"/>
                  <a:gd name="connsiteY5" fmla="*/ 1152176 h 1999772"/>
                  <a:gd name="connsiteX0" fmla="*/ 0 w 1551643"/>
                  <a:gd name="connsiteY0" fmla="*/ 1146811 h 1999772"/>
                  <a:gd name="connsiteX1" fmla="*/ 389221 w 1551643"/>
                  <a:gd name="connsiteY1" fmla="*/ 1373007 h 1999772"/>
                  <a:gd name="connsiteX2" fmla="*/ 1006441 w 1551643"/>
                  <a:gd name="connsiteY2" fmla="*/ 1407 h 1999772"/>
                  <a:gd name="connsiteX3" fmla="*/ 1053443 w 1551643"/>
                  <a:gd name="connsiteY3" fmla="*/ 1696496 h 1999772"/>
                  <a:gd name="connsiteX4" fmla="*/ 1548114 w 1551643"/>
                  <a:gd name="connsiteY4" fmla="*/ 1997362 h 1999772"/>
                  <a:gd name="connsiteX5" fmla="*/ 3366 w 1551643"/>
                  <a:gd name="connsiteY5" fmla="*/ 1152176 h 1999772"/>
                  <a:gd name="connsiteX6" fmla="*/ 0 w 1551643"/>
                  <a:gd name="connsiteY6" fmla="*/ 1146811 h 1999772"/>
                  <a:gd name="connsiteX0" fmla="*/ 0 w 1551643"/>
                  <a:gd name="connsiteY0" fmla="*/ 1146811 h 1999772"/>
                  <a:gd name="connsiteX1" fmla="*/ 389221 w 1551643"/>
                  <a:gd name="connsiteY1" fmla="*/ 1373007 h 1999772"/>
                  <a:gd name="connsiteX2" fmla="*/ 1006441 w 1551643"/>
                  <a:gd name="connsiteY2" fmla="*/ 1407 h 1999772"/>
                  <a:gd name="connsiteX3" fmla="*/ 1053443 w 1551643"/>
                  <a:gd name="connsiteY3" fmla="*/ 1696496 h 1999772"/>
                  <a:gd name="connsiteX4" fmla="*/ 1548114 w 1551643"/>
                  <a:gd name="connsiteY4" fmla="*/ 1997362 h 1999772"/>
                  <a:gd name="connsiteX5" fmla="*/ 3366 w 1551643"/>
                  <a:gd name="connsiteY5" fmla="*/ 1152176 h 1999772"/>
                  <a:gd name="connsiteX6" fmla="*/ 0 w 1551643"/>
                  <a:gd name="connsiteY6" fmla="*/ 1146811 h 1999772"/>
                  <a:gd name="connsiteX0" fmla="*/ 0 w 1551643"/>
                  <a:gd name="connsiteY0" fmla="*/ 1146811 h 1999772"/>
                  <a:gd name="connsiteX1" fmla="*/ 389221 w 1551643"/>
                  <a:gd name="connsiteY1" fmla="*/ 1373007 h 1999772"/>
                  <a:gd name="connsiteX2" fmla="*/ 1006441 w 1551643"/>
                  <a:gd name="connsiteY2" fmla="*/ 1407 h 1999772"/>
                  <a:gd name="connsiteX3" fmla="*/ 1053443 w 1551643"/>
                  <a:gd name="connsiteY3" fmla="*/ 1696496 h 1999772"/>
                  <a:gd name="connsiteX4" fmla="*/ 1548114 w 1551643"/>
                  <a:gd name="connsiteY4" fmla="*/ 1997362 h 1999772"/>
                  <a:gd name="connsiteX5" fmla="*/ 3366 w 1551643"/>
                  <a:gd name="connsiteY5" fmla="*/ 1152176 h 1999772"/>
                  <a:gd name="connsiteX6" fmla="*/ 0 w 1551643"/>
                  <a:gd name="connsiteY6" fmla="*/ 1146811 h 1999772"/>
                  <a:gd name="connsiteX0" fmla="*/ 0 w 1551643"/>
                  <a:gd name="connsiteY0" fmla="*/ 1146811 h 1999772"/>
                  <a:gd name="connsiteX1" fmla="*/ 389221 w 1551643"/>
                  <a:gd name="connsiteY1" fmla="*/ 1373007 h 1999772"/>
                  <a:gd name="connsiteX2" fmla="*/ 1006441 w 1551643"/>
                  <a:gd name="connsiteY2" fmla="*/ 1407 h 1999772"/>
                  <a:gd name="connsiteX3" fmla="*/ 1053443 w 1551643"/>
                  <a:gd name="connsiteY3" fmla="*/ 1696496 h 1999772"/>
                  <a:gd name="connsiteX4" fmla="*/ 1548114 w 1551643"/>
                  <a:gd name="connsiteY4" fmla="*/ 1997362 h 1999772"/>
                  <a:gd name="connsiteX5" fmla="*/ 3366 w 1551643"/>
                  <a:gd name="connsiteY5" fmla="*/ 1152176 h 1999772"/>
                  <a:gd name="connsiteX6" fmla="*/ 0 w 1551643"/>
                  <a:gd name="connsiteY6" fmla="*/ 1146811 h 1999772"/>
                  <a:gd name="connsiteX0" fmla="*/ 0 w 1551643"/>
                  <a:gd name="connsiteY0" fmla="*/ 1146811 h 1999772"/>
                  <a:gd name="connsiteX1" fmla="*/ 389221 w 1551643"/>
                  <a:gd name="connsiteY1" fmla="*/ 1373007 h 1999772"/>
                  <a:gd name="connsiteX2" fmla="*/ 1006441 w 1551643"/>
                  <a:gd name="connsiteY2" fmla="*/ 1407 h 1999772"/>
                  <a:gd name="connsiteX3" fmla="*/ 1053443 w 1551643"/>
                  <a:gd name="connsiteY3" fmla="*/ 1696496 h 1999772"/>
                  <a:gd name="connsiteX4" fmla="*/ 1548114 w 1551643"/>
                  <a:gd name="connsiteY4" fmla="*/ 1997362 h 1999772"/>
                  <a:gd name="connsiteX5" fmla="*/ 3366 w 1551643"/>
                  <a:gd name="connsiteY5" fmla="*/ 1152176 h 1999772"/>
                  <a:gd name="connsiteX6" fmla="*/ 0 w 1551643"/>
                  <a:gd name="connsiteY6" fmla="*/ 1146811 h 1999772"/>
                  <a:gd name="connsiteX0" fmla="*/ 0 w 1551643"/>
                  <a:gd name="connsiteY0" fmla="*/ 1146811 h 1999772"/>
                  <a:gd name="connsiteX1" fmla="*/ 389221 w 1551643"/>
                  <a:gd name="connsiteY1" fmla="*/ 1373007 h 1999772"/>
                  <a:gd name="connsiteX2" fmla="*/ 1006441 w 1551643"/>
                  <a:gd name="connsiteY2" fmla="*/ 1407 h 1999772"/>
                  <a:gd name="connsiteX3" fmla="*/ 1053443 w 1551643"/>
                  <a:gd name="connsiteY3" fmla="*/ 1696496 h 1999772"/>
                  <a:gd name="connsiteX4" fmla="*/ 1548114 w 1551643"/>
                  <a:gd name="connsiteY4" fmla="*/ 1997362 h 1999772"/>
                  <a:gd name="connsiteX5" fmla="*/ 3366 w 1551643"/>
                  <a:gd name="connsiteY5" fmla="*/ 1152176 h 1999772"/>
                  <a:gd name="connsiteX6" fmla="*/ 0 w 1551643"/>
                  <a:gd name="connsiteY6" fmla="*/ 1146811 h 1999772"/>
                  <a:gd name="connsiteX0" fmla="*/ 0 w 1551643"/>
                  <a:gd name="connsiteY0" fmla="*/ 1146803 h 1999764"/>
                  <a:gd name="connsiteX1" fmla="*/ 389221 w 1551643"/>
                  <a:gd name="connsiteY1" fmla="*/ 1372999 h 1999764"/>
                  <a:gd name="connsiteX2" fmla="*/ 1006441 w 1551643"/>
                  <a:gd name="connsiteY2" fmla="*/ 1399 h 1999764"/>
                  <a:gd name="connsiteX3" fmla="*/ 1053443 w 1551643"/>
                  <a:gd name="connsiteY3" fmla="*/ 1696488 h 1999764"/>
                  <a:gd name="connsiteX4" fmla="*/ 1548114 w 1551643"/>
                  <a:gd name="connsiteY4" fmla="*/ 1997354 h 1999764"/>
                  <a:gd name="connsiteX5" fmla="*/ 3366 w 1551643"/>
                  <a:gd name="connsiteY5" fmla="*/ 1152168 h 1999764"/>
                  <a:gd name="connsiteX6" fmla="*/ 0 w 1551643"/>
                  <a:gd name="connsiteY6" fmla="*/ 1146803 h 1999764"/>
                  <a:gd name="connsiteX0" fmla="*/ 0 w 1551643"/>
                  <a:gd name="connsiteY0" fmla="*/ 1146926 h 1999887"/>
                  <a:gd name="connsiteX1" fmla="*/ 394019 w 1551643"/>
                  <a:gd name="connsiteY1" fmla="*/ 1360145 h 1999887"/>
                  <a:gd name="connsiteX2" fmla="*/ 1006441 w 1551643"/>
                  <a:gd name="connsiteY2" fmla="*/ 1522 h 1999887"/>
                  <a:gd name="connsiteX3" fmla="*/ 1053443 w 1551643"/>
                  <a:gd name="connsiteY3" fmla="*/ 1696611 h 1999887"/>
                  <a:gd name="connsiteX4" fmla="*/ 1548114 w 1551643"/>
                  <a:gd name="connsiteY4" fmla="*/ 1997477 h 1999887"/>
                  <a:gd name="connsiteX5" fmla="*/ 3366 w 1551643"/>
                  <a:gd name="connsiteY5" fmla="*/ 1152291 h 1999887"/>
                  <a:gd name="connsiteX6" fmla="*/ 0 w 1551643"/>
                  <a:gd name="connsiteY6" fmla="*/ 1146926 h 1999887"/>
                  <a:gd name="connsiteX0" fmla="*/ 0 w 1551643"/>
                  <a:gd name="connsiteY0" fmla="*/ 1146930 h 1999891"/>
                  <a:gd name="connsiteX1" fmla="*/ 394019 w 1551643"/>
                  <a:gd name="connsiteY1" fmla="*/ 1360149 h 1999891"/>
                  <a:gd name="connsiteX2" fmla="*/ 1006441 w 1551643"/>
                  <a:gd name="connsiteY2" fmla="*/ 1526 h 1999891"/>
                  <a:gd name="connsiteX3" fmla="*/ 1053443 w 1551643"/>
                  <a:gd name="connsiteY3" fmla="*/ 1696615 h 1999891"/>
                  <a:gd name="connsiteX4" fmla="*/ 1548114 w 1551643"/>
                  <a:gd name="connsiteY4" fmla="*/ 1997481 h 1999891"/>
                  <a:gd name="connsiteX5" fmla="*/ 3366 w 1551643"/>
                  <a:gd name="connsiteY5" fmla="*/ 1152295 h 1999891"/>
                  <a:gd name="connsiteX6" fmla="*/ 0 w 1551643"/>
                  <a:gd name="connsiteY6" fmla="*/ 1146930 h 199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51643" h="1999891">
                    <a:moveTo>
                      <a:pt x="0" y="1146930"/>
                    </a:moveTo>
                    <a:cubicBezTo>
                      <a:pt x="155921" y="1255847"/>
                      <a:pt x="221553" y="1267082"/>
                      <a:pt x="394019" y="1360149"/>
                    </a:cubicBezTo>
                    <a:cubicBezTo>
                      <a:pt x="566485" y="1453216"/>
                      <a:pt x="896537" y="-54552"/>
                      <a:pt x="1006441" y="1526"/>
                    </a:cubicBezTo>
                    <a:cubicBezTo>
                      <a:pt x="1116345" y="57604"/>
                      <a:pt x="791050" y="1479594"/>
                      <a:pt x="1053443" y="1696615"/>
                    </a:cubicBezTo>
                    <a:cubicBezTo>
                      <a:pt x="1315836" y="1913636"/>
                      <a:pt x="1458642" y="1942459"/>
                      <a:pt x="1548114" y="1997481"/>
                    </a:cubicBezTo>
                    <a:cubicBezTo>
                      <a:pt x="1637586" y="2052503"/>
                      <a:pt x="-3661" y="1147418"/>
                      <a:pt x="3366" y="1152295"/>
                    </a:cubicBezTo>
                    <a:lnTo>
                      <a:pt x="0" y="114693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D4CA94FA-1EDF-4490-A7DA-F26391E12E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06036" y="3197089"/>
                <a:ext cx="298673" cy="108531"/>
              </a:xfrm>
              <a:prstGeom prst="straightConnector1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6E22858-B37B-464D-B888-9FB9D0587F41}"/>
                  </a:ext>
                </a:extLst>
              </p:cNvPr>
              <p:cNvSpPr txBox="1"/>
              <p:nvPr/>
            </p:nvSpPr>
            <p:spPr>
              <a:xfrm rot="1142236">
                <a:off x="6743295" y="3429428"/>
                <a:ext cx="813044" cy="4004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190 fs</a:t>
                </a:r>
              </a:p>
            </p:txBody>
          </p: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1CC6C9A0-E562-4460-A4FB-AB9E620922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55500" y="3435455"/>
                <a:ext cx="168320" cy="54552"/>
              </a:xfrm>
              <a:prstGeom prst="straightConnector1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225E9D-954C-8642-92AC-AD9B04FD991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COLD project update | 30th April 2026, C3 QCM monthly meeting | S.M.Liuzzo</a:t>
            </a:r>
            <a:endParaRPr lang="fr-FR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E79384C-D2C0-2A4A-86E2-183290C336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97236164-D20B-E441-B858-2F64A64B3C96}"/>
              </a:ext>
            </a:extLst>
          </p:cNvPr>
          <p:cNvSpPr txBox="1">
            <a:spLocks/>
          </p:cNvSpPr>
          <p:nvPr/>
        </p:nvSpPr>
        <p:spPr bwMode="gray">
          <a:xfrm>
            <a:off x="969600" y="126000"/>
            <a:ext cx="109824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6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WP-02 diagnostics: Pharos 2H-4H from Light Conversion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B7BA84-6DA8-4A4A-852C-B53CB2D223CA}"/>
              </a:ext>
            </a:extLst>
          </p:cNvPr>
          <p:cNvSpPr txBox="1"/>
          <p:nvPr/>
        </p:nvSpPr>
        <p:spPr>
          <a:xfrm>
            <a:off x="311459" y="3666776"/>
            <a:ext cx="40014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l"/>
            </a:pPr>
            <a:r>
              <a:rPr lang="en-US" dirty="0"/>
              <a:t>= 257 nm</a:t>
            </a:r>
          </a:p>
          <a:p>
            <a:r>
              <a:rPr lang="en-US" dirty="0"/>
              <a:t>E  = 100 - 200 </a:t>
            </a:r>
            <a:r>
              <a:rPr lang="en-US" dirty="0" err="1"/>
              <a:t>uJ</a:t>
            </a:r>
            <a:r>
              <a:rPr lang="en-US" dirty="0"/>
              <a:t> / pulse </a:t>
            </a:r>
            <a:r>
              <a:rPr lang="en-US" sz="1000" dirty="0"/>
              <a:t>depends on model</a:t>
            </a:r>
            <a:r>
              <a:rPr lang="en-US" dirty="0"/>
              <a:t> </a:t>
            </a:r>
            <a:endParaRPr lang="en-US" baseline="30000" dirty="0"/>
          </a:p>
          <a:p>
            <a:r>
              <a:rPr lang="en-US" dirty="0"/>
              <a:t>Single shot – 100kHz</a:t>
            </a:r>
          </a:p>
          <a:p>
            <a:r>
              <a:rPr lang="en-US" dirty="0" err="1"/>
              <a:t>Synchronisation</a:t>
            </a:r>
            <a:r>
              <a:rPr lang="en-US" dirty="0"/>
              <a:t> to SSRF/4 (88 MHz)</a:t>
            </a:r>
          </a:p>
          <a:p>
            <a:r>
              <a:rPr lang="en-US" dirty="0"/>
              <a:t>Compact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3BF8DD-47FB-E64E-B016-E76BE4A27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429" y="2092108"/>
            <a:ext cx="4475989" cy="33569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09BD1F4-A4D1-1141-9BFA-E4534C541027}"/>
              </a:ext>
            </a:extLst>
          </p:cNvPr>
          <p:cNvSpPr txBox="1"/>
          <p:nvPr/>
        </p:nvSpPr>
        <p:spPr>
          <a:xfrm>
            <a:off x="6351459" y="720375"/>
            <a:ext cx="5840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150 MeV beam dump (</a:t>
            </a:r>
            <a:r>
              <a:rPr lang="en-US" dirty="0" err="1"/>
              <a:t>ThomX</a:t>
            </a:r>
            <a:r>
              <a:rPr lang="en-US" dirty="0"/>
              <a:t>) designed by </a:t>
            </a:r>
            <a:r>
              <a:rPr lang="en-US" dirty="0" err="1"/>
              <a:t>P.Berkvens</a:t>
            </a:r>
            <a:r>
              <a:rPr lang="en-US" dirty="0"/>
              <a:t>.</a:t>
            </a:r>
          </a:p>
          <a:p>
            <a:r>
              <a:rPr lang="en-US" dirty="0"/>
              <a:t>Will design for COLD a similar one for 350MeV. Works as Faraday cup as well.</a:t>
            </a:r>
          </a:p>
        </p:txBody>
      </p:sp>
    </p:spTree>
    <p:extLst>
      <p:ext uri="{BB962C8B-B14F-4D97-AF65-F5344CB8AC3E}">
        <p14:creationId xmlns:p14="http://schemas.microsoft.com/office/powerpoint/2010/main" val="1809374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EE26C-1E56-9040-83F8-DF0C44D46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769" y="116632"/>
            <a:ext cx="10982400" cy="496800"/>
          </a:xfrm>
        </p:spPr>
        <p:txBody>
          <a:bodyPr/>
          <a:lstStyle/>
          <a:p>
            <a:r>
              <a:rPr lang="en-US" dirty="0"/>
              <a:t>WP-05 infrastructure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BC7A9-D13E-B945-82E8-3CB0D56D6E2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COLD project update | 30th April 2026, C3 QCM monthly meeting | S.M.Liuzzo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87280-D9E5-F840-92B8-4B20505E8C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2142B7-BED2-4349-9379-D7A8B0D47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29" y="2132856"/>
            <a:ext cx="3140446" cy="42419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5B4703-2DD2-174E-879D-B68C64988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2348880"/>
            <a:ext cx="7014630" cy="38489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753B91-2853-0B44-9974-CE8FCD354A24}"/>
              </a:ext>
            </a:extLst>
          </p:cNvPr>
          <p:cNvSpPr txBox="1"/>
          <p:nvPr/>
        </p:nvSpPr>
        <p:spPr>
          <a:xfrm>
            <a:off x="4583832" y="151767"/>
            <a:ext cx="2205860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Water cooling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5EAB3F-31D4-FC45-902F-E9E88A6B8208}"/>
              </a:ext>
            </a:extLst>
          </p:cNvPr>
          <p:cNvSpPr txBox="1"/>
          <p:nvPr/>
        </p:nvSpPr>
        <p:spPr>
          <a:xfrm>
            <a:off x="899940" y="813253"/>
            <a:ext cx="39292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2-300 </a:t>
            </a:r>
            <a:r>
              <a:rPr lang="en-US" dirty="0" err="1">
                <a:solidFill>
                  <a:schemeClr val="bg2"/>
                </a:solidFill>
              </a:rPr>
              <a:t>kEuro</a:t>
            </a:r>
            <a:endParaRPr lang="en-U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High quality</a:t>
            </a:r>
          </a:p>
          <a:p>
            <a:r>
              <a:rPr lang="en-US" dirty="0">
                <a:solidFill>
                  <a:schemeClr val="bg2"/>
                </a:solidFill>
              </a:rPr>
              <a:t>High reliability</a:t>
            </a:r>
          </a:p>
          <a:p>
            <a:r>
              <a:rPr lang="en-US" dirty="0">
                <a:solidFill>
                  <a:schemeClr val="accent2"/>
                </a:solidFill>
              </a:rPr>
              <a:t>Possible impact on Facility operation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2C47D5-6C75-C54E-9AEF-6B422678A4CA}"/>
              </a:ext>
            </a:extLst>
          </p:cNvPr>
          <p:cNvSpPr txBox="1"/>
          <p:nvPr/>
        </p:nvSpPr>
        <p:spPr>
          <a:xfrm>
            <a:off x="7968144" y="777030"/>
            <a:ext cx="34163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accent2"/>
                </a:solidFill>
              </a:rPr>
              <a:t>3-400 </a:t>
            </a:r>
            <a:r>
              <a:rPr lang="en-US" dirty="0" err="1">
                <a:solidFill>
                  <a:schemeClr val="accent2"/>
                </a:solidFill>
              </a:rPr>
              <a:t>kEuro</a:t>
            </a:r>
            <a:endParaRPr lang="en-US" dirty="0">
              <a:solidFill>
                <a:schemeClr val="accent2"/>
              </a:solidFill>
            </a:endParaRPr>
          </a:p>
          <a:p>
            <a:pPr algn="r"/>
            <a:r>
              <a:rPr lang="en-US" dirty="0">
                <a:solidFill>
                  <a:schemeClr val="bg2"/>
                </a:solidFill>
              </a:rPr>
              <a:t>High Quality</a:t>
            </a:r>
          </a:p>
          <a:p>
            <a:pPr algn="r"/>
            <a:r>
              <a:rPr lang="en-US" dirty="0">
                <a:solidFill>
                  <a:schemeClr val="bg2"/>
                </a:solidFill>
              </a:rPr>
              <a:t>Independent from main facility</a:t>
            </a:r>
          </a:p>
          <a:p>
            <a:pPr algn="r"/>
            <a:r>
              <a:rPr lang="en-US" dirty="0">
                <a:solidFill>
                  <a:schemeClr val="accent2"/>
                </a:solidFill>
              </a:rPr>
              <a:t>Additional maintenance needed</a:t>
            </a:r>
          </a:p>
          <a:p>
            <a:pPr algn="r"/>
            <a:r>
              <a:rPr lang="en-US" dirty="0">
                <a:solidFill>
                  <a:schemeClr val="accent2"/>
                </a:solidFill>
              </a:rPr>
              <a:t>Limited to 2 RF-units.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327FBE-CC57-D543-A3A9-E17463C2B441}"/>
              </a:ext>
            </a:extLst>
          </p:cNvPr>
          <p:cNvSpPr txBox="1"/>
          <p:nvPr/>
        </p:nvSpPr>
        <p:spPr>
          <a:xfrm>
            <a:off x="2309440" y="2478984"/>
            <a:ext cx="1402948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SELECTED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55ADCE-CEE3-7B4D-9E75-AC662AF008F6}"/>
              </a:ext>
            </a:extLst>
          </p:cNvPr>
          <p:cNvSpPr txBox="1"/>
          <p:nvPr/>
        </p:nvSpPr>
        <p:spPr>
          <a:xfrm>
            <a:off x="2772018" y="850743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Potential for future use, Phase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6A1473-B132-8346-B81B-7BB925AE3915}"/>
              </a:ext>
            </a:extLst>
          </p:cNvPr>
          <p:cNvSpPr txBox="1"/>
          <p:nvPr/>
        </p:nvSpPr>
        <p:spPr>
          <a:xfrm>
            <a:off x="7104112" y="202191"/>
            <a:ext cx="607859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1547178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918F3805-CF4A-BF45-B79A-470EB8A50113}"/>
              </a:ext>
            </a:extLst>
          </p:cNvPr>
          <p:cNvGrpSpPr/>
          <p:nvPr/>
        </p:nvGrpSpPr>
        <p:grpSpPr>
          <a:xfrm>
            <a:off x="1271464" y="2016668"/>
            <a:ext cx="10174663" cy="4220644"/>
            <a:chOff x="456378" y="1428290"/>
            <a:chExt cx="10174663" cy="42206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3B5CD8D-9782-8A4D-831A-7DB6E3FAAA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058" t="13272" r="2185" b="24074"/>
            <a:stretch/>
          </p:blipFill>
          <p:spPr>
            <a:xfrm rot="408752">
              <a:off x="456378" y="1428290"/>
              <a:ext cx="10174663" cy="4220644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FFEBD0B-D7B7-4145-99EB-4782F9BCAFA7}"/>
                </a:ext>
              </a:extLst>
            </p:cNvPr>
            <p:cNvCxnSpPr/>
            <p:nvPr/>
          </p:nvCxnSpPr>
          <p:spPr>
            <a:xfrm>
              <a:off x="2303284" y="3398730"/>
              <a:ext cx="7188212" cy="50868"/>
            </a:xfrm>
            <a:prstGeom prst="straightConnector1">
              <a:avLst/>
            </a:prstGeom>
            <a:ln w="190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CCBFEC7-5677-754F-BAE4-47AC0A11F2FB}"/>
                </a:ext>
              </a:extLst>
            </p:cNvPr>
            <p:cNvSpPr/>
            <p:nvPr/>
          </p:nvSpPr>
          <p:spPr>
            <a:xfrm>
              <a:off x="6012493" y="3233529"/>
              <a:ext cx="360000" cy="16520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900" dirty="0">
                  <a:solidFill>
                    <a:schemeClr val="tx1"/>
                  </a:solidFill>
                </a:rPr>
                <a:t>Gun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DB3FD07-9BB0-9C44-B51B-2831D94710E8}"/>
                </a:ext>
              </a:extLst>
            </p:cNvPr>
            <p:cNvSpPr/>
            <p:nvPr/>
          </p:nvSpPr>
          <p:spPr>
            <a:xfrm>
              <a:off x="6365022" y="3285892"/>
              <a:ext cx="360000" cy="11283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Bunch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D6CDC70-E781-0C44-BCFA-3EC6917212DE}"/>
                </a:ext>
              </a:extLst>
            </p:cNvPr>
            <p:cNvSpPr/>
            <p:nvPr/>
          </p:nvSpPr>
          <p:spPr>
            <a:xfrm>
              <a:off x="2844774" y="3332809"/>
              <a:ext cx="298800" cy="16520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900" dirty="0">
                  <a:solidFill>
                    <a:schemeClr val="tx1"/>
                  </a:solidFill>
                </a:rPr>
                <a:t>C3_1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9775898-AD2D-D44A-BB74-A653656B550E}"/>
                </a:ext>
              </a:extLst>
            </p:cNvPr>
            <p:cNvSpPr/>
            <p:nvPr/>
          </p:nvSpPr>
          <p:spPr>
            <a:xfrm>
              <a:off x="2466029" y="3332809"/>
              <a:ext cx="216000" cy="16520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Gun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FE468B8-BDD8-9848-B87E-A919B0CCF694}"/>
                </a:ext>
              </a:extLst>
            </p:cNvPr>
            <p:cNvSpPr/>
            <p:nvPr/>
          </p:nvSpPr>
          <p:spPr>
            <a:xfrm>
              <a:off x="2015284" y="3316409"/>
              <a:ext cx="288000" cy="1980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Laser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FA780A6-925A-1849-9E0E-121041B0CAC3}"/>
                </a:ext>
              </a:extLst>
            </p:cNvPr>
            <p:cNvSpPr/>
            <p:nvPr/>
          </p:nvSpPr>
          <p:spPr>
            <a:xfrm>
              <a:off x="2520423" y="3829627"/>
              <a:ext cx="407140" cy="29726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i="1" dirty="0">
                  <a:solidFill>
                    <a:schemeClr val="tx1"/>
                  </a:solidFill>
                </a:rPr>
                <a:t>Mod S_4</a:t>
              </a:r>
              <a:endParaRPr lang="en-GB" sz="1600" i="1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28B6383-9235-2740-81BF-28F05B44FFE7}"/>
                </a:ext>
              </a:extLst>
            </p:cNvPr>
            <p:cNvSpPr/>
            <p:nvPr/>
          </p:nvSpPr>
          <p:spPr>
            <a:xfrm>
              <a:off x="3385889" y="3829627"/>
              <a:ext cx="407140" cy="29726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i="1" dirty="0">
                  <a:solidFill>
                    <a:schemeClr val="tx1"/>
                  </a:solidFill>
                </a:rPr>
                <a:t>Mod C1</a:t>
              </a:r>
              <a:endParaRPr lang="en-GB" sz="1600" i="1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303E01-64F1-EF40-8915-453EED309861}"/>
                </a:ext>
              </a:extLst>
            </p:cNvPr>
            <p:cNvCxnSpPr>
              <a:stCxn id="12" idx="2"/>
              <a:endCxn id="14" idx="0"/>
            </p:cNvCxnSpPr>
            <p:nvPr/>
          </p:nvCxnSpPr>
          <p:spPr>
            <a:xfrm>
              <a:off x="2574029" y="3498010"/>
              <a:ext cx="149964" cy="33161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9727A5B-77AC-9E4F-B59A-F1856266C91D}"/>
                </a:ext>
              </a:extLst>
            </p:cNvPr>
            <p:cNvCxnSpPr>
              <a:stCxn id="11" idx="2"/>
              <a:endCxn id="21" idx="0"/>
            </p:cNvCxnSpPr>
            <p:nvPr/>
          </p:nvCxnSpPr>
          <p:spPr>
            <a:xfrm>
              <a:off x="2994174" y="3498010"/>
              <a:ext cx="271586" cy="32588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338F62-43E3-4F46-8966-98372C5CDFD3}"/>
                </a:ext>
              </a:extLst>
            </p:cNvPr>
            <p:cNvSpPr/>
            <p:nvPr/>
          </p:nvSpPr>
          <p:spPr>
            <a:xfrm>
              <a:off x="3306319" y="3332809"/>
              <a:ext cx="298800" cy="16520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900" dirty="0">
                  <a:solidFill>
                    <a:schemeClr val="tx1"/>
                  </a:solidFill>
                </a:rPr>
                <a:t>C3_2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F4EF511-6199-DE4D-BA04-65374FD6A26B}"/>
                </a:ext>
              </a:extLst>
            </p:cNvPr>
            <p:cNvCxnSpPr>
              <a:stCxn id="18" idx="2"/>
              <a:endCxn id="21" idx="0"/>
            </p:cNvCxnSpPr>
            <p:nvPr/>
          </p:nvCxnSpPr>
          <p:spPr>
            <a:xfrm flipH="1">
              <a:off x="3265760" y="3498010"/>
              <a:ext cx="189959" cy="32588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251AA5A-F178-B446-9CA8-AD2C38105D95}"/>
                </a:ext>
              </a:extLst>
            </p:cNvPr>
            <p:cNvSpPr/>
            <p:nvPr/>
          </p:nvSpPr>
          <p:spPr>
            <a:xfrm>
              <a:off x="3767863" y="3332809"/>
              <a:ext cx="720000" cy="16520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900" dirty="0" err="1">
                  <a:solidFill>
                    <a:schemeClr val="tx1"/>
                  </a:solidFill>
                </a:rPr>
                <a:t>Diag</a:t>
              </a:r>
              <a:r>
                <a:rPr lang="en-GB" sz="900" dirty="0">
                  <a:solidFill>
                    <a:schemeClr val="tx1"/>
                  </a:solidFill>
                </a:rPr>
                <a:t> &amp;Optics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5CB936B-F43F-4047-9B70-05E6951CF552}"/>
                </a:ext>
              </a:extLst>
            </p:cNvPr>
            <p:cNvSpPr/>
            <p:nvPr/>
          </p:nvSpPr>
          <p:spPr>
            <a:xfrm>
              <a:off x="3143574" y="3823894"/>
              <a:ext cx="244371" cy="3087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>
                  <a:solidFill>
                    <a:schemeClr val="tx1"/>
                  </a:solidFill>
                </a:rPr>
                <a:t>PC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DF52D35-3079-2841-A539-4E62A9AAF30A}"/>
                </a:ext>
              </a:extLst>
            </p:cNvPr>
            <p:cNvSpPr txBox="1"/>
            <p:nvPr/>
          </p:nvSpPr>
          <p:spPr>
            <a:xfrm>
              <a:off x="8555605" y="3449598"/>
              <a:ext cx="14922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325 MeV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9B14F72-F56F-5C44-8114-90C13F0D65BE}"/>
                </a:ext>
              </a:extLst>
            </p:cNvPr>
            <p:cNvSpPr txBox="1"/>
            <p:nvPr/>
          </p:nvSpPr>
          <p:spPr>
            <a:xfrm>
              <a:off x="3277174" y="2945174"/>
              <a:ext cx="14922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325 MeV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934963-3B68-B746-B446-2FD0F7259636}"/>
                </a:ext>
              </a:extLst>
            </p:cNvPr>
            <p:cNvSpPr txBox="1"/>
            <p:nvPr/>
          </p:nvSpPr>
          <p:spPr>
            <a:xfrm>
              <a:off x="7277675" y="4425522"/>
              <a:ext cx="68825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i="1" dirty="0" err="1"/>
                <a:t>Scandinova</a:t>
              </a:r>
              <a:endParaRPr lang="en-GB" sz="700" i="1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EF8749B-15B4-1041-B337-A89A4DC26408}"/>
                </a:ext>
              </a:extLst>
            </p:cNvPr>
            <p:cNvSpPr txBox="1"/>
            <p:nvPr/>
          </p:nvSpPr>
          <p:spPr>
            <a:xfrm>
              <a:off x="2379867" y="4076606"/>
              <a:ext cx="68825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i="1" dirty="0" err="1"/>
                <a:t>Scandinova</a:t>
              </a:r>
              <a:endParaRPr lang="en-GB" sz="700" i="1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D1F4506-5CCA-6945-A84A-3B17D125A704}"/>
                </a:ext>
              </a:extLst>
            </p:cNvPr>
            <p:cNvSpPr txBox="1"/>
            <p:nvPr/>
          </p:nvSpPr>
          <p:spPr>
            <a:xfrm>
              <a:off x="3225682" y="4097191"/>
              <a:ext cx="68825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i="1" dirty="0" err="1"/>
                <a:t>Scandinova</a:t>
              </a:r>
              <a:endParaRPr lang="en-GB" sz="700" i="1" dirty="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CEEA7C9-6714-534B-AEDF-50FF0D28C44F}"/>
                </a:ext>
              </a:extLst>
            </p:cNvPr>
            <p:cNvCxnSpPr/>
            <p:nvPr/>
          </p:nvCxnSpPr>
          <p:spPr>
            <a:xfrm>
              <a:off x="1906201" y="3939611"/>
              <a:ext cx="0" cy="685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2FB3834-224F-6C4E-A715-F896C2E8AB15}"/>
                </a:ext>
              </a:extLst>
            </p:cNvPr>
            <p:cNvCxnSpPr/>
            <p:nvPr/>
          </p:nvCxnSpPr>
          <p:spPr>
            <a:xfrm>
              <a:off x="6740352" y="3332809"/>
              <a:ext cx="300193" cy="89070"/>
            </a:xfrm>
            <a:prstGeom prst="straightConnector1">
              <a:avLst/>
            </a:prstGeom>
            <a:ln w="19050">
              <a:solidFill>
                <a:schemeClr val="accent5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BAB0F87-AF05-0E44-9253-6032D6B0E99D}"/>
                </a:ext>
              </a:extLst>
            </p:cNvPr>
            <p:cNvSpPr/>
            <p:nvPr/>
          </p:nvSpPr>
          <p:spPr>
            <a:xfrm>
              <a:off x="7798075" y="3339278"/>
              <a:ext cx="720000" cy="16520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i="1" dirty="0">
                  <a:solidFill>
                    <a:schemeClr val="tx1"/>
                  </a:solidFill>
                </a:rPr>
                <a:t>Section 2</a:t>
              </a:r>
              <a:endParaRPr lang="en-GB" sz="1600" i="1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B09F5C4-EAE5-C146-A3A4-1B693AC87DCC}"/>
                </a:ext>
              </a:extLst>
            </p:cNvPr>
            <p:cNvSpPr/>
            <p:nvPr/>
          </p:nvSpPr>
          <p:spPr>
            <a:xfrm>
              <a:off x="7040545" y="3339278"/>
              <a:ext cx="720000" cy="16520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i="1" dirty="0">
                  <a:solidFill>
                    <a:schemeClr val="tx1"/>
                  </a:solidFill>
                </a:rPr>
                <a:t>Section1</a:t>
              </a:r>
              <a:endParaRPr lang="en-GB" sz="1600" i="1" dirty="0">
                <a:solidFill>
                  <a:schemeClr val="tx1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BBFA393-2D0B-2E45-8CD9-4C4961B614BF}"/>
                </a:ext>
              </a:extLst>
            </p:cNvPr>
            <p:cNvSpPr/>
            <p:nvPr/>
          </p:nvSpPr>
          <p:spPr>
            <a:xfrm>
              <a:off x="7688971" y="3831122"/>
              <a:ext cx="407140" cy="29726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i="1" dirty="0">
                  <a:solidFill>
                    <a:schemeClr val="tx1"/>
                  </a:solidFill>
                </a:rPr>
                <a:t>Mod S2</a:t>
              </a:r>
              <a:endParaRPr lang="en-GB" sz="1600" i="1" dirty="0">
                <a:solidFill>
                  <a:schemeClr val="tx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D7938F3-D1C2-3042-8083-8FE8EF8B073C}"/>
                </a:ext>
              </a:extLst>
            </p:cNvPr>
            <p:cNvSpPr/>
            <p:nvPr/>
          </p:nvSpPr>
          <p:spPr>
            <a:xfrm>
              <a:off x="7017110" y="3831122"/>
              <a:ext cx="407140" cy="29726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i="1" dirty="0">
                  <a:solidFill>
                    <a:schemeClr val="tx1"/>
                  </a:solidFill>
                </a:rPr>
                <a:t>Mod S 1</a:t>
              </a:r>
              <a:endParaRPr lang="en-GB" sz="1600" i="1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F0A6CD8-C644-E94B-85ED-3F1F9C3E3EAF}"/>
                </a:ext>
              </a:extLst>
            </p:cNvPr>
            <p:cNvSpPr/>
            <p:nvPr/>
          </p:nvSpPr>
          <p:spPr>
            <a:xfrm>
              <a:off x="7411554" y="4176634"/>
              <a:ext cx="407140" cy="29726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i="1" dirty="0">
                  <a:solidFill>
                    <a:schemeClr val="tx1"/>
                  </a:solidFill>
                </a:rPr>
                <a:t>Mod S0</a:t>
              </a:r>
              <a:endParaRPr lang="en-GB" sz="1600" i="1" dirty="0">
                <a:solidFill>
                  <a:schemeClr val="tx1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0C63DCB-8DFA-874A-A329-E4AFFE99C213}"/>
                </a:ext>
              </a:extLst>
            </p:cNvPr>
            <p:cNvSpPr/>
            <p:nvPr/>
          </p:nvSpPr>
          <p:spPr>
            <a:xfrm>
              <a:off x="5079575" y="3831122"/>
              <a:ext cx="407140" cy="29726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i="1" dirty="0">
                  <a:solidFill>
                    <a:schemeClr val="tx1"/>
                  </a:solidFill>
                </a:rPr>
                <a:t>Mod S3</a:t>
              </a:r>
              <a:endParaRPr lang="en-GB" sz="1600" i="1" dirty="0">
                <a:solidFill>
                  <a:schemeClr val="tx1"/>
                </a:solidFill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91F9ACB-A4CC-0641-853D-1A57F60E585C}"/>
                </a:ext>
              </a:extLst>
            </p:cNvPr>
            <p:cNvCxnSpPr>
              <a:stCxn id="30" idx="2"/>
              <a:endCxn id="32" idx="0"/>
            </p:cNvCxnSpPr>
            <p:nvPr/>
          </p:nvCxnSpPr>
          <p:spPr>
            <a:xfrm flipH="1">
              <a:off x="7220680" y="3504479"/>
              <a:ext cx="179865" cy="32664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AEFCDAB-C5C6-6948-8A3C-08121D156028}"/>
                </a:ext>
              </a:extLst>
            </p:cNvPr>
            <p:cNvCxnSpPr>
              <a:stCxn id="29" idx="2"/>
              <a:endCxn id="31" idx="0"/>
            </p:cNvCxnSpPr>
            <p:nvPr/>
          </p:nvCxnSpPr>
          <p:spPr>
            <a:xfrm flipH="1">
              <a:off x="7892541" y="3504479"/>
              <a:ext cx="265534" cy="32664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7E2A366-413D-3D4F-8EF2-8011889DE786}"/>
                </a:ext>
              </a:extLst>
            </p:cNvPr>
            <p:cNvCxnSpPr>
              <a:stCxn id="31" idx="0"/>
            </p:cNvCxnSpPr>
            <p:nvPr/>
          </p:nvCxnSpPr>
          <p:spPr>
            <a:xfrm flipH="1">
              <a:off x="7604115" y="3831122"/>
              <a:ext cx="288426" cy="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1999C5A-A5C5-A749-AA11-46A5989A9EC4}"/>
                </a:ext>
              </a:extLst>
            </p:cNvPr>
            <p:cNvCxnSpPr>
              <a:endCxn id="33" idx="0"/>
            </p:cNvCxnSpPr>
            <p:nvPr/>
          </p:nvCxnSpPr>
          <p:spPr>
            <a:xfrm flipH="1">
              <a:off x="7615124" y="3830739"/>
              <a:ext cx="6677" cy="345895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26CCE22-807E-6F47-97EF-52A3AF15BB65}"/>
                </a:ext>
              </a:extLst>
            </p:cNvPr>
            <p:cNvCxnSpPr>
              <a:stCxn id="10" idx="2"/>
              <a:endCxn id="32" idx="0"/>
            </p:cNvCxnSpPr>
            <p:nvPr/>
          </p:nvCxnSpPr>
          <p:spPr>
            <a:xfrm>
              <a:off x="6545022" y="3398729"/>
              <a:ext cx="675658" cy="43239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3F1B49E-1361-B848-B419-CF708C6FBECE}"/>
                </a:ext>
              </a:extLst>
            </p:cNvPr>
            <p:cNvCxnSpPr>
              <a:stCxn id="32" idx="0"/>
              <a:endCxn id="34" idx="0"/>
            </p:cNvCxnSpPr>
            <p:nvPr/>
          </p:nvCxnSpPr>
          <p:spPr>
            <a:xfrm flipH="1">
              <a:off x="5283145" y="3831122"/>
              <a:ext cx="1937535" cy="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BC28CC4-16F3-3740-BCB6-73CDBA24F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7829" y="4116093"/>
              <a:ext cx="314369" cy="447737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392249E-B1DE-AA43-9A2D-26D27BBFADEE}"/>
                </a:ext>
              </a:extLst>
            </p:cNvPr>
            <p:cNvSpPr/>
            <p:nvPr/>
          </p:nvSpPr>
          <p:spPr>
            <a:xfrm>
              <a:off x="2081951" y="3724142"/>
              <a:ext cx="3720753" cy="625454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err="1"/>
                <a:t>Overhead</a:t>
              </a:r>
              <a:r>
                <a:rPr lang="fr-FR" dirty="0"/>
                <a:t> crane ? </a:t>
              </a:r>
              <a:r>
                <a:rPr lang="fr-FR" dirty="0">
                  <a:sym typeface="Wingdings" pitchFamily="2" charset="2"/>
                </a:rPr>
                <a:t>  NO</a:t>
              </a:r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7F6989-D04B-8B4B-AB95-548A6E4EF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WP-06 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F7FC4-C3FB-B343-B2E9-3418A416A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0251" y="764704"/>
            <a:ext cx="10982400" cy="1193621"/>
          </a:xfrm>
        </p:spPr>
        <p:txBody>
          <a:bodyPr/>
          <a:lstStyle/>
          <a:p>
            <a:r>
              <a:rPr lang="en-US" dirty="0"/>
              <a:t>Installation procedure: what enters and when. </a:t>
            </a:r>
          </a:p>
          <a:p>
            <a:r>
              <a:rPr lang="en-US" dirty="0"/>
              <a:t>Space for storage and handling solutions</a:t>
            </a:r>
          </a:p>
          <a:p>
            <a:r>
              <a:rPr lang="en-US" dirty="0"/>
              <a:t>Space availability in the PINJ modulator hall</a:t>
            </a:r>
          </a:p>
          <a:p>
            <a:r>
              <a:rPr lang="en-US" dirty="0"/>
              <a:t>Door separations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1D92E-E18C-3648-AE91-A97004CFE9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2F6B0-BB56-7049-B465-4368ABA8EBA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COLD project update | 30th April 2026, C3 QCM monthly meeting | S.M.Liuzzo</a:t>
            </a:r>
            <a:endParaRPr lang="fr-FR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8A3751C-C180-494C-A75D-8DF1A2E917D1}"/>
              </a:ext>
            </a:extLst>
          </p:cNvPr>
          <p:cNvSpPr txBox="1"/>
          <p:nvPr/>
        </p:nvSpPr>
        <p:spPr>
          <a:xfrm>
            <a:off x="7005048" y="1408991"/>
            <a:ext cx="4921781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The modulator hall is getting more and more free to make space for COLD project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30F9DB-24BC-F14C-BADD-595AD3B33CC4}"/>
              </a:ext>
            </a:extLst>
          </p:cNvPr>
          <p:cNvSpPr txBox="1"/>
          <p:nvPr/>
        </p:nvSpPr>
        <p:spPr>
          <a:xfrm>
            <a:off x="7335486" y="834553"/>
            <a:ext cx="4070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2026 August and October Shutdowns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2DDA1F9-47E1-7042-AE8B-AFA326E3B9D2}"/>
              </a:ext>
            </a:extLst>
          </p:cNvPr>
          <p:cNvSpPr txBox="1"/>
          <p:nvPr/>
        </p:nvSpPr>
        <p:spPr>
          <a:xfrm>
            <a:off x="6701118" y="842801"/>
            <a:ext cx="607859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4046296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31DFD-D902-4244-8A0C-C86E8321E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WP-07 Controls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09423-C20A-C84E-88D6-3282F861D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could consider the preparation of a </a:t>
            </a:r>
            <a:r>
              <a:rPr lang="en-US" dirty="0">
                <a:solidFill>
                  <a:schemeClr val="accent2"/>
                </a:solidFill>
              </a:rPr>
              <a:t>digital twin based on RF-Track simulations </a:t>
            </a:r>
            <a:r>
              <a:rPr lang="en-US" dirty="0"/>
              <a:t>as the one of the EBS-SR to start creation of Device Servers and applications for control of COLD.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A4E79-49CF-E644-A8E1-AA065C40748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COLD project update | 30th April 2026, C3 QCM monthly meeting | S.M.Liuzzo</a:t>
            </a:r>
            <a:endParaRPr lang="fr-F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16C13F-FA6D-A14C-A2BE-43F036321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842" y="1490177"/>
            <a:ext cx="4765758" cy="40812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087C9C-AE6B-364F-BC86-A8E0D49B7726}"/>
              </a:ext>
            </a:extLst>
          </p:cNvPr>
          <p:cNvSpPr txBox="1"/>
          <p:nvPr/>
        </p:nvSpPr>
        <p:spPr>
          <a:xfrm>
            <a:off x="9336360" y="4725144"/>
            <a:ext cx="2014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PRESENT LINAC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E6AA7-9D81-8446-B384-4E5569888E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A18AC24-5EC7-5C46-99C1-07F924851255}"/>
              </a:ext>
            </a:extLst>
          </p:cNvPr>
          <p:cNvSpPr txBox="1">
            <a:spLocks/>
          </p:cNvSpPr>
          <p:nvPr/>
        </p:nvSpPr>
        <p:spPr bwMode="gray">
          <a:xfrm>
            <a:off x="969600" y="5735488"/>
            <a:ext cx="109824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6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Interlocks: several WP involved RF, safety, operation, control,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B77639-883C-3547-84F5-A908F106F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99" y="1658610"/>
            <a:ext cx="5425623" cy="35705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FA5733-3E1F-C340-A9D0-56934396C7F7}"/>
              </a:ext>
            </a:extLst>
          </p:cNvPr>
          <p:cNvSpPr txBox="1"/>
          <p:nvPr/>
        </p:nvSpPr>
        <p:spPr>
          <a:xfrm>
            <a:off x="330049" y="1689442"/>
            <a:ext cx="607859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572859026"/>
      </p:ext>
    </p:extLst>
  </p:cSld>
  <p:clrMapOvr>
    <a:masterClrMapping/>
  </p:clrMapOvr>
</p:sld>
</file>

<file path=ppt/theme/theme1.xml><?xml version="1.0" encoding="utf-8"?>
<a:theme xmlns:a="http://schemas.openxmlformats.org/drawingml/2006/main" name="ESRF-default">
  <a:themeElements>
    <a:clrScheme name="ESRF-LightBlue">
      <a:dk1>
        <a:sysClr val="windowText" lastClr="000000"/>
      </a:dk1>
      <a:lt1>
        <a:sysClr val="window" lastClr="FFFFFF"/>
      </a:lt1>
      <a:dk2>
        <a:srgbClr val="132577"/>
      </a:dk2>
      <a:lt2>
        <a:srgbClr val="51A026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AF007C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arge" id="{B15BCB97-A8FD-D541-8A4F-8B7C02A4B762}" vid="{1D0DB679-6EAB-7647-A91B-77781071ADD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ESRF-default</Template>
  <TotalTime>6990</TotalTime>
  <Words>2911</Words>
  <Application>Microsoft Macintosh PowerPoint</Application>
  <PresentationFormat>Widescreen</PresentationFormat>
  <Paragraphs>497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Helvetica</vt:lpstr>
      <vt:lpstr>ITCOfficinaSans LT Book</vt:lpstr>
      <vt:lpstr>Symbol</vt:lpstr>
      <vt:lpstr>Wingdings</vt:lpstr>
      <vt:lpstr>ESRF-default</vt:lpstr>
      <vt:lpstr>PowerPoint Presentation</vt:lpstr>
      <vt:lpstr>C-band Linac ~150-300 MeV pre-injector: OBJECTIVES</vt:lpstr>
      <vt:lpstr>Timeline for the COLD projecT</vt:lpstr>
      <vt:lpstr>Layout in LINAC bunker</vt:lpstr>
      <vt:lpstr>WP-01 RF </vt:lpstr>
      <vt:lpstr>PowerPoint Presentation</vt:lpstr>
      <vt:lpstr>WP-05 infrastructure</vt:lpstr>
      <vt:lpstr>WP-06 Operation</vt:lpstr>
      <vt:lpstr>WP-07 Controls </vt:lpstr>
      <vt:lpstr>WP-08 Alignment</vt:lpstr>
      <vt:lpstr>WP-09 SAFETY</vt:lpstr>
      <vt:lpstr>WP-10 Magnets and Power supplies</vt:lpstr>
      <vt:lpstr>Collaboration working on emittance simulations differences  RF-Track - ASTRA</vt:lpstr>
      <vt:lpstr>RF-Track simulations</vt:lpstr>
      <vt:lpstr>WP-12 Timing</vt:lpstr>
      <vt:lpstr>Planning, HR and WP organization @ ESRF </vt:lpstr>
      <vt:lpstr>BUDGET</vt:lpstr>
      <vt:lpstr>European commission EIC grant application </vt:lpstr>
      <vt:lpstr>rough draft timeline f0r EIC proposal</vt:lpstr>
      <vt:lpstr>Review Panel 21st April</vt:lpstr>
      <vt:lpstr>Feedback from Review Panel 21st April  aVAILABLE to MAC</vt:lpstr>
      <vt:lpstr>Many thanks for your attention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Simone Liuzzo</dc:creator>
  <cp:lastModifiedBy>Simone Liuzzo</cp:lastModifiedBy>
  <cp:revision>10</cp:revision>
  <dcterms:created xsi:type="dcterms:W3CDTF">2026-03-23T17:29:25Z</dcterms:created>
  <dcterms:modified xsi:type="dcterms:W3CDTF">2026-04-30T10:46:44Z</dcterms:modified>
</cp:coreProperties>
</file>