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84" r:id="rId5"/>
  </p:sldMasterIdLst>
  <p:notesMasterIdLst>
    <p:notesMasterId r:id="rId17"/>
  </p:notesMasterIdLst>
  <p:sldIdLst>
    <p:sldId id="373" r:id="rId6"/>
    <p:sldId id="368" r:id="rId7"/>
    <p:sldId id="374" r:id="rId8"/>
    <p:sldId id="378" r:id="rId9"/>
    <p:sldId id="412" r:id="rId10"/>
    <p:sldId id="379" r:id="rId11"/>
    <p:sldId id="380" r:id="rId12"/>
    <p:sldId id="416" r:id="rId13"/>
    <p:sldId id="421" r:id="rId14"/>
    <p:sldId id="410" r:id="rId15"/>
    <p:sldId id="420" r:id="rId16"/>
  </p:sldIdLst>
  <p:sldSz cx="12192000" cy="6858000"/>
  <p:notesSz cx="6858000" cy="9144000"/>
  <p:embeddedFontLst>
    <p:embeddedFont>
      <p:font typeface="Lato" panose="020F0502020204030203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95D732-A0DB-A9CA-EA0E-E8AA94589F91}" name="Nanni, Emilio Alessandro" initials="NE" userId="S::nanni@slac.stanford.edu::d02990cc-b364-4d31-ad1b-62540d268675" providerId="AD"/>
  <p188:author id="{3A5C31AA-10B0-52D1-434C-CFD8AB9C96FC}" name="Haase, Andrew" initials="HA" userId="S::aah@slac.stanford.edu::cf7efe2b-1faf-4041-a0c7-461f9b6151e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A4FF"/>
    <a:srgbClr val="4472C4"/>
    <a:srgbClr val="007E39"/>
    <a:srgbClr val="481F67"/>
    <a:srgbClr val="FF0000"/>
    <a:srgbClr val="E04F39"/>
    <a:srgbClr val="AF2D24"/>
    <a:srgbClr val="8C1515"/>
    <a:srgbClr val="B83A4B"/>
    <a:srgbClr val="535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40BADF-44B3-4CA5-BF9F-B73AC0B0AC2A}" v="4" dt="2026-02-09T23:56:07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40" d="100"/>
          <a:sy n="140" d="100"/>
        </p:scale>
        <p:origin x="972" y="276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5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15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5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5.png"/><Relationship Id="rId4" Type="http://schemas.openxmlformats.org/officeDocument/2006/relationships/image" Target="../media/image2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1">
    <p:bg>
      <p:bgPr>
        <a:gradFill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25F34CB-4092-FC40-9790-97C718FF6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4C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 - Prin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0DAFBF7-20F6-DA42-873E-AC5024D82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2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506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7B1-D8C7-F946-BDEC-0EFE67A9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8F39-E724-4149-8D36-3B5FD266B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2780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9BC7E-F9ED-D345-B396-E98E4ECEF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BAE47A-E69C-8743-80B3-B25F763F639C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AAB72E5F-FF5D-5C48-B3A4-90542FB05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C8A2EE5A-F49D-784B-9008-27484449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4663883-97A3-414F-9F43-38B123E7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55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/>
              <a:t>Topic or Session Title Goes Here</a:t>
            </a:r>
          </a:p>
          <a:p>
            <a:pPr lvl="0"/>
            <a:r>
              <a:rPr lang="en-US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0:00 – 0:00AM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145ACA-AD56-304E-A1B1-C4F73C5F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261855-235B-7B44-8B0F-6C14C1927979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B431CE3C-653B-854F-B4D8-53726CED8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A7FDA96-A17A-EC4D-9B84-3B86175D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19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1CE3-4FC1-7F40-94E2-3D59AD777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D873E-EF4A-AA41-879F-A999947DC6EE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03CCF5-F0DF-B84E-B762-8833E6E1E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8055B4-64D2-A141-8225-4AE43EE06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64609BC-3782-1B45-B5C9-81147D4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81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Red">
    <p:bg>
      <p:bgPr>
        <a:gradFill flip="none" rotWithShape="1"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20A9C6-B7E0-A14E-8612-799EEFE47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11044DB1-1F1F-F54A-885B-B9A9A1D97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4C6D2D-A81E-9F47-9F5F-69980193212A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FE86010-BABE-CC4C-8E81-0811A4263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24B99E-E59B-F747-895C-734FB9F76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435610-EC60-074A-9273-14AEBF58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15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Blue">
    <p:bg>
      <p:bgPr>
        <a:gradFill>
          <a:gsLst>
            <a:gs pos="50000">
              <a:srgbClr val="006983"/>
            </a:gs>
            <a:gs pos="0">
              <a:srgbClr val="1AA4BC"/>
            </a:gs>
            <a:gs pos="100000">
              <a:srgbClr val="013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83E79B-0704-6040-823D-63F8162CF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FF19B41-64C1-4346-89EC-6088CB0FD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9A055E-816F-1843-8943-290D8159EA4B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13A7343-8C6F-FE42-959D-8729506129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018488-E202-1341-9069-57504821BF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4B104F-EFA8-CB43-9203-39906CD71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5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70EA7885-7931-B24B-8499-67A413547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D4D1D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rgbClr val="D4D1D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97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Purple">
    <p:bg>
      <p:bgPr>
        <a:gradFill>
          <a:gsLst>
            <a:gs pos="50000">
              <a:srgbClr val="877F7A"/>
            </a:gs>
            <a:gs pos="0">
              <a:srgbClr val="B6B1A9"/>
            </a:gs>
            <a:gs pos="100000">
              <a:srgbClr val="544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D7428E3-8390-A845-9BB2-8625FA441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63962DC-11C4-EE4E-B407-A6BE2A977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D9DC38-50ED-364F-8200-296C6F0AAEA5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82308EF-B172-754F-82A9-C15D20DD8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DBB6D1-E459-2A41-B4E5-75DC56394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0E48DE4-5CA8-2649-9A47-01577CE05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88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Orange">
    <p:bg>
      <p:bgPr>
        <a:gradFill>
          <a:gsLst>
            <a:gs pos="38000">
              <a:srgbClr val="F4B12F"/>
            </a:gs>
            <a:gs pos="0">
              <a:srgbClr val="FEDD5C"/>
            </a:gs>
            <a:gs pos="78000">
              <a:srgbClr val="E9830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ECA6C5-FDF2-4A45-8223-10F0CF4E7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8316B-CE90-414C-9EF5-CC70896B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5A5200-D8C2-3D4F-BD62-EE66B1852AE1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05FAE5E-1170-464B-9043-75C93547E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C44568-BE93-894D-9A93-C4BBE62E78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E59CF0E-4905-2F4E-979E-C7C6BC30B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53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Green">
    <p:bg>
      <p:bgPr>
        <a:gradFill>
          <a:gsLst>
            <a:gs pos="50000">
              <a:srgbClr val="59B06D"/>
            </a:gs>
            <a:gs pos="0">
              <a:srgbClr val="8AC751"/>
            </a:gs>
            <a:gs pos="100000">
              <a:srgbClr val="27998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00965A0-BB98-7E46-B035-8A412F69C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6F8C2E-831C-D145-BA5C-83A43BBC1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AED9176-3B17-2F46-9F1E-7CCA21A0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67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A7A72-794E-0647-AE60-3B31B0A1D037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970BDE4-8E2B-624F-A4CB-8953401A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05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7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3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6ED1B33-7460-3149-A78A-7698175DD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F029E-3019-A841-8F95-BDEC2121B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919F97-4951-B143-AC5E-0B468673D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28D1B1-345A-8D4A-BEEE-A61D73DC57E2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213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0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107620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2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2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429DC23-9018-5646-8F2F-B0243491F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207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690AB61-2B56-084E-A578-D98682139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SECTION TITLE AND/OR DEPARTMENT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512D667-1F4D-4C45-A1D6-9FCC308B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521415C-0030-704F-A772-071A6A0B4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DB84D-5A88-B346-8D06-F67B3F5DBC5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6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7200" y="6156325"/>
            <a:ext cx="2006600" cy="3365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671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4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C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647700"/>
            <a:ext cx="7013041" cy="2199440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884411"/>
            <a:ext cx="701304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99" y="3845860"/>
            <a:ext cx="7013041" cy="39547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8" y="4241336"/>
            <a:ext cx="7013041" cy="395476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A191257-6D86-9042-A3D7-71EF3494F1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D364AF-F2B9-A44B-8E62-AFF26C49BA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5982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">
    <p:bg>
      <p:bgPr>
        <a:solidFill>
          <a:srgbClr val="D4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6210301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D1034-BE6B-844F-A01D-A20EB1C237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1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218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72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30.sv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91" r:id="rId3"/>
    <p:sldLayoutId id="2147483673" r:id="rId4"/>
    <p:sldLayoutId id="2147483674" r:id="rId5"/>
    <p:sldLayoutId id="2147483675" r:id="rId6"/>
    <p:sldLayoutId id="2147483671" r:id="rId7"/>
    <p:sldLayoutId id="2147483672" r:id="rId8"/>
    <p:sldLayoutId id="2147483680" r:id="rId9"/>
    <p:sldLayoutId id="2147483681" r:id="rId10"/>
    <p:sldLayoutId id="2147483683" r:id="rId11"/>
    <p:sldLayoutId id="2147483682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64E-5A0F-004B-AD71-844ED76B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2EF3B1-B7F3-6A49-97F8-8CA00A6E0C1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9" r:id="rId4"/>
    <p:sldLayoutId id="2147483668" r:id="rId5"/>
    <p:sldLayoutId id="2147483663" r:id="rId6"/>
    <p:sldLayoutId id="2147483666" r:id="rId7"/>
    <p:sldLayoutId id="2147483665" r:id="rId8"/>
    <p:sldLayoutId id="2147483667" r:id="rId9"/>
    <p:sldLayoutId id="2147483687" r:id="rId10"/>
    <p:sldLayoutId id="2147483688" r:id="rId11"/>
    <p:sldLayoutId id="2147483689" r:id="rId12"/>
    <p:sldLayoutId id="2147483651" r:id="rId13"/>
    <p:sldLayoutId id="2147483652" r:id="rId14"/>
    <p:sldLayoutId id="2147483660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drive.google.com/drive/folders/12-y1bGFEUJgvN0v_cEUzJf08U2XhFinV?usp=sharing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picture containing sky, outdoor, tree, roa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7746269C-2CA3-0E4C-B499-F8911790DD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2FE91-7906-2944-B862-343710C71B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QCM Accelerator Update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F5F38-6B25-2246-A0E7-F9218C09F7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099" y="2931546"/>
            <a:ext cx="8547101" cy="505405"/>
          </a:xfrm>
        </p:spPr>
        <p:txBody>
          <a:bodyPr/>
          <a:lstStyle/>
          <a:p>
            <a:r>
              <a:rPr lang="en-US" dirty="0"/>
              <a:t>10 February 2026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40511-2841-2048-A338-D40F63E2D1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Galen Aymar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0B6904-318B-1445-A998-53BDDDE014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E33594-6421-8649-88F9-F4048CDA3F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9A3C4F-49E0-E344-8E88-83B8C90BB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53FF57-410D-254B-83F9-019E6401C6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71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69D38283-D20A-46D1-B8EE-459812639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1861" t="3245" r="25587" b="4187"/>
          <a:stretch>
            <a:fillRect/>
          </a:stretch>
        </p:blipFill>
        <p:spPr>
          <a:xfrm>
            <a:off x="6126956" y="1933331"/>
            <a:ext cx="6042852" cy="493360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926046-40E0-6E7A-103B-B850520FE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 Features – Alignment and Fiducials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C09FF-6653-1BBF-B025-330817C9A4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976479"/>
            <a:ext cx="10553700" cy="93638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C3 requires: Very high precision structures, quad on piezo 5 DOF stage, raft with 5 DOF stepper adjustment, Rasnik alignment feedback, beam position monitor.</a:t>
            </a:r>
          </a:p>
          <a:p>
            <a:r>
              <a:rPr lang="en-US" dirty="0">
                <a:solidFill>
                  <a:schemeClr val="tx1"/>
                </a:solidFill>
              </a:rPr>
              <a:t>ESRF needs: Precision alignment of the structures in the QCM to the machine coordinates (beam tunnel/mating components) and a means of verification/adjustment.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D4C30-5C9A-A4C7-AC46-13C0F1175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7347ABC-9822-B174-F8A6-BB209EBEB791}"/>
              </a:ext>
            </a:extLst>
          </p:cNvPr>
          <p:cNvGrpSpPr/>
          <p:nvPr/>
        </p:nvGrpSpPr>
        <p:grpSpPr>
          <a:xfrm rot="1834401">
            <a:off x="8731113" y="2926161"/>
            <a:ext cx="187597" cy="150078"/>
            <a:chOff x="5603081" y="2552700"/>
            <a:chExt cx="190500" cy="152400"/>
          </a:xfrm>
          <a:solidFill>
            <a:srgbClr val="00B050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88CA8F3-C201-CD3D-91DE-29CEAB6E96AC}"/>
                </a:ext>
              </a:extLst>
            </p:cNvPr>
            <p:cNvSpPr/>
            <p:nvPr/>
          </p:nvSpPr>
          <p:spPr>
            <a:xfrm>
              <a:off x="5603081" y="2640806"/>
              <a:ext cx="190500" cy="64294"/>
            </a:xfrm>
            <a:custGeom>
              <a:avLst/>
              <a:gdLst>
                <a:gd name="csX0" fmla="*/ 0 w 235743"/>
                <a:gd name="csY0" fmla="*/ 64294 h 64294"/>
                <a:gd name="csX1" fmla="*/ 235743 w 235743"/>
                <a:gd name="csY1" fmla="*/ 64294 h 64294"/>
                <a:gd name="csX2" fmla="*/ 235743 w 235743"/>
                <a:gd name="csY2" fmla="*/ 0 h 64294"/>
                <a:gd name="csX3" fmla="*/ 0 w 235743"/>
                <a:gd name="csY3" fmla="*/ 0 h 64294"/>
                <a:gd name="csX4" fmla="*/ 0 w 235743"/>
                <a:gd name="csY4" fmla="*/ 64294 h 642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35743" h="64294">
                  <a:moveTo>
                    <a:pt x="0" y="64294"/>
                  </a:moveTo>
                  <a:lnTo>
                    <a:pt x="235743" y="64294"/>
                  </a:lnTo>
                  <a:lnTo>
                    <a:pt x="235743" y="0"/>
                  </a:lnTo>
                  <a:lnTo>
                    <a:pt x="0" y="0"/>
                  </a:lnTo>
                  <a:lnTo>
                    <a:pt x="0" y="64294"/>
                  </a:lnTo>
                  <a:close/>
                </a:path>
              </a:pathLst>
            </a:custGeom>
            <a:grpFill/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B400F8D-0B13-5967-1D1D-15D44EA6100B}"/>
                </a:ext>
              </a:extLst>
            </p:cNvPr>
            <p:cNvSpPr/>
            <p:nvPr/>
          </p:nvSpPr>
          <p:spPr>
            <a:xfrm>
              <a:off x="5634037" y="2552700"/>
              <a:ext cx="121443" cy="114300"/>
            </a:xfrm>
            <a:prstGeom prst="ellipse">
              <a:avLst/>
            </a:prstGeom>
            <a:grpFill/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F7503E-2459-7F03-5F19-E16661732EAE}"/>
              </a:ext>
            </a:extLst>
          </p:cNvPr>
          <p:cNvGrpSpPr/>
          <p:nvPr/>
        </p:nvGrpSpPr>
        <p:grpSpPr>
          <a:xfrm rot="1834401">
            <a:off x="10613061" y="2397523"/>
            <a:ext cx="187597" cy="150078"/>
            <a:chOff x="5603081" y="2552700"/>
            <a:chExt cx="190500" cy="152400"/>
          </a:xfrm>
          <a:solidFill>
            <a:srgbClr val="00B050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D817083-27DB-A71B-37A4-0135FEC51DA5}"/>
                </a:ext>
              </a:extLst>
            </p:cNvPr>
            <p:cNvSpPr/>
            <p:nvPr/>
          </p:nvSpPr>
          <p:spPr>
            <a:xfrm>
              <a:off x="5603081" y="2640806"/>
              <a:ext cx="190500" cy="64294"/>
            </a:xfrm>
            <a:custGeom>
              <a:avLst/>
              <a:gdLst>
                <a:gd name="csX0" fmla="*/ 0 w 235743"/>
                <a:gd name="csY0" fmla="*/ 64294 h 64294"/>
                <a:gd name="csX1" fmla="*/ 235743 w 235743"/>
                <a:gd name="csY1" fmla="*/ 64294 h 64294"/>
                <a:gd name="csX2" fmla="*/ 235743 w 235743"/>
                <a:gd name="csY2" fmla="*/ 0 h 64294"/>
                <a:gd name="csX3" fmla="*/ 0 w 235743"/>
                <a:gd name="csY3" fmla="*/ 0 h 64294"/>
                <a:gd name="csX4" fmla="*/ 0 w 235743"/>
                <a:gd name="csY4" fmla="*/ 64294 h 642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35743" h="64294">
                  <a:moveTo>
                    <a:pt x="0" y="64294"/>
                  </a:moveTo>
                  <a:lnTo>
                    <a:pt x="235743" y="64294"/>
                  </a:lnTo>
                  <a:lnTo>
                    <a:pt x="235743" y="0"/>
                  </a:lnTo>
                  <a:lnTo>
                    <a:pt x="0" y="0"/>
                  </a:lnTo>
                  <a:lnTo>
                    <a:pt x="0" y="64294"/>
                  </a:lnTo>
                  <a:close/>
                </a:path>
              </a:pathLst>
            </a:custGeom>
            <a:grpFill/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B1EF504-9E26-A390-55BA-4FBC7F851840}"/>
                </a:ext>
              </a:extLst>
            </p:cNvPr>
            <p:cNvSpPr/>
            <p:nvPr/>
          </p:nvSpPr>
          <p:spPr>
            <a:xfrm>
              <a:off x="5634037" y="2552700"/>
              <a:ext cx="121443" cy="114300"/>
            </a:xfrm>
            <a:prstGeom prst="ellipse">
              <a:avLst/>
            </a:prstGeom>
            <a:grpFill/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B27545-7D77-70C5-1966-B8A354AE4AC8}"/>
              </a:ext>
            </a:extLst>
          </p:cNvPr>
          <p:cNvGrpSpPr/>
          <p:nvPr/>
        </p:nvGrpSpPr>
        <p:grpSpPr>
          <a:xfrm rot="185238">
            <a:off x="7508487" y="4405075"/>
            <a:ext cx="187597" cy="150078"/>
            <a:chOff x="5603081" y="2552700"/>
            <a:chExt cx="190500" cy="152400"/>
          </a:xfrm>
          <a:solidFill>
            <a:srgbClr val="00B050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A055CA-0DCC-A995-06E1-D71038E44C02}"/>
                </a:ext>
              </a:extLst>
            </p:cNvPr>
            <p:cNvSpPr/>
            <p:nvPr/>
          </p:nvSpPr>
          <p:spPr>
            <a:xfrm>
              <a:off x="5603081" y="2640806"/>
              <a:ext cx="190500" cy="64294"/>
            </a:xfrm>
            <a:custGeom>
              <a:avLst/>
              <a:gdLst>
                <a:gd name="csX0" fmla="*/ 0 w 235743"/>
                <a:gd name="csY0" fmla="*/ 64294 h 64294"/>
                <a:gd name="csX1" fmla="*/ 235743 w 235743"/>
                <a:gd name="csY1" fmla="*/ 64294 h 64294"/>
                <a:gd name="csX2" fmla="*/ 235743 w 235743"/>
                <a:gd name="csY2" fmla="*/ 0 h 64294"/>
                <a:gd name="csX3" fmla="*/ 0 w 235743"/>
                <a:gd name="csY3" fmla="*/ 0 h 64294"/>
                <a:gd name="csX4" fmla="*/ 0 w 235743"/>
                <a:gd name="csY4" fmla="*/ 64294 h 642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35743" h="64294">
                  <a:moveTo>
                    <a:pt x="0" y="64294"/>
                  </a:moveTo>
                  <a:lnTo>
                    <a:pt x="235743" y="64294"/>
                  </a:lnTo>
                  <a:lnTo>
                    <a:pt x="235743" y="0"/>
                  </a:lnTo>
                  <a:lnTo>
                    <a:pt x="0" y="0"/>
                  </a:lnTo>
                  <a:lnTo>
                    <a:pt x="0" y="64294"/>
                  </a:lnTo>
                  <a:close/>
                </a:path>
              </a:pathLst>
            </a:custGeom>
            <a:grpFill/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CDC5AA1-13CB-E310-9EDF-743C892ABE53}"/>
                </a:ext>
              </a:extLst>
            </p:cNvPr>
            <p:cNvSpPr/>
            <p:nvPr/>
          </p:nvSpPr>
          <p:spPr>
            <a:xfrm>
              <a:off x="5634037" y="2552700"/>
              <a:ext cx="121443" cy="114300"/>
            </a:xfrm>
            <a:prstGeom prst="ellipse">
              <a:avLst/>
            </a:prstGeom>
            <a:grpFill/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A7CC3F-8C60-DDC0-5FBB-B2ED99187C2C}"/>
              </a:ext>
            </a:extLst>
          </p:cNvPr>
          <p:cNvGrpSpPr/>
          <p:nvPr/>
        </p:nvGrpSpPr>
        <p:grpSpPr>
          <a:xfrm rot="167986">
            <a:off x="8720384" y="4422894"/>
            <a:ext cx="187597" cy="150078"/>
            <a:chOff x="5603081" y="2552700"/>
            <a:chExt cx="190500" cy="152400"/>
          </a:xfrm>
          <a:solidFill>
            <a:srgbClr val="00B050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77051FA-1C9B-7D6A-A552-02D7FE029AC4}"/>
                </a:ext>
              </a:extLst>
            </p:cNvPr>
            <p:cNvSpPr/>
            <p:nvPr/>
          </p:nvSpPr>
          <p:spPr>
            <a:xfrm>
              <a:off x="5603081" y="2640806"/>
              <a:ext cx="190500" cy="64294"/>
            </a:xfrm>
            <a:custGeom>
              <a:avLst/>
              <a:gdLst>
                <a:gd name="csX0" fmla="*/ 0 w 235743"/>
                <a:gd name="csY0" fmla="*/ 64294 h 64294"/>
                <a:gd name="csX1" fmla="*/ 235743 w 235743"/>
                <a:gd name="csY1" fmla="*/ 64294 h 64294"/>
                <a:gd name="csX2" fmla="*/ 235743 w 235743"/>
                <a:gd name="csY2" fmla="*/ 0 h 64294"/>
                <a:gd name="csX3" fmla="*/ 0 w 235743"/>
                <a:gd name="csY3" fmla="*/ 0 h 64294"/>
                <a:gd name="csX4" fmla="*/ 0 w 235743"/>
                <a:gd name="csY4" fmla="*/ 64294 h 642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35743" h="64294">
                  <a:moveTo>
                    <a:pt x="0" y="64294"/>
                  </a:moveTo>
                  <a:lnTo>
                    <a:pt x="235743" y="64294"/>
                  </a:lnTo>
                  <a:lnTo>
                    <a:pt x="235743" y="0"/>
                  </a:lnTo>
                  <a:lnTo>
                    <a:pt x="0" y="0"/>
                  </a:lnTo>
                  <a:lnTo>
                    <a:pt x="0" y="64294"/>
                  </a:lnTo>
                  <a:close/>
                </a:path>
              </a:pathLst>
            </a:custGeom>
            <a:grpFill/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BA6EB15-7E79-29AD-5A5A-C4B38A05D8EE}"/>
                </a:ext>
              </a:extLst>
            </p:cNvPr>
            <p:cNvSpPr/>
            <p:nvPr/>
          </p:nvSpPr>
          <p:spPr>
            <a:xfrm>
              <a:off x="5634037" y="2552700"/>
              <a:ext cx="121443" cy="114300"/>
            </a:xfrm>
            <a:prstGeom prst="ellipse">
              <a:avLst/>
            </a:prstGeom>
            <a:grpFill/>
            <a:ln>
              <a:solidFill>
                <a:srgbClr val="007E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5A3628-CE01-36CE-6BC0-1D61E9B3C621}"/>
              </a:ext>
            </a:extLst>
          </p:cNvPr>
          <p:cNvGrpSpPr/>
          <p:nvPr/>
        </p:nvGrpSpPr>
        <p:grpSpPr>
          <a:xfrm rot="3673638">
            <a:off x="8227831" y="4859609"/>
            <a:ext cx="187597" cy="153594"/>
            <a:chOff x="5603081" y="2549129"/>
            <a:chExt cx="190500" cy="155971"/>
          </a:xfrm>
          <a:solidFill>
            <a:srgbClr val="1DA4FF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70FFA55-7C51-AF7B-5F27-9EC0062C2043}"/>
                </a:ext>
              </a:extLst>
            </p:cNvPr>
            <p:cNvSpPr/>
            <p:nvPr/>
          </p:nvSpPr>
          <p:spPr>
            <a:xfrm>
              <a:off x="5603081" y="2640806"/>
              <a:ext cx="190500" cy="64294"/>
            </a:xfrm>
            <a:custGeom>
              <a:avLst/>
              <a:gdLst>
                <a:gd name="csX0" fmla="*/ 0 w 235743"/>
                <a:gd name="csY0" fmla="*/ 64294 h 64294"/>
                <a:gd name="csX1" fmla="*/ 235743 w 235743"/>
                <a:gd name="csY1" fmla="*/ 64294 h 64294"/>
                <a:gd name="csX2" fmla="*/ 235743 w 235743"/>
                <a:gd name="csY2" fmla="*/ 0 h 64294"/>
                <a:gd name="csX3" fmla="*/ 0 w 235743"/>
                <a:gd name="csY3" fmla="*/ 0 h 64294"/>
                <a:gd name="csX4" fmla="*/ 0 w 235743"/>
                <a:gd name="csY4" fmla="*/ 64294 h 642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35743" h="64294">
                  <a:moveTo>
                    <a:pt x="0" y="64294"/>
                  </a:moveTo>
                  <a:lnTo>
                    <a:pt x="235743" y="64294"/>
                  </a:lnTo>
                  <a:lnTo>
                    <a:pt x="235743" y="0"/>
                  </a:lnTo>
                  <a:lnTo>
                    <a:pt x="0" y="0"/>
                  </a:lnTo>
                  <a:lnTo>
                    <a:pt x="0" y="64294"/>
                  </a:lnTo>
                  <a:close/>
                </a:path>
              </a:pathLst>
            </a:custGeom>
            <a:grpFill/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6186719-109B-CAA7-220D-F984AC9938C0}"/>
                </a:ext>
              </a:extLst>
            </p:cNvPr>
            <p:cNvSpPr/>
            <p:nvPr/>
          </p:nvSpPr>
          <p:spPr>
            <a:xfrm rot="16127931">
              <a:off x="5634038" y="2552699"/>
              <a:ext cx="121442" cy="114301"/>
            </a:xfrm>
            <a:prstGeom prst="ellipse">
              <a:avLst/>
            </a:prstGeom>
            <a:grpFill/>
            <a:ln>
              <a:solidFill>
                <a:srgbClr val="4472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11D7F0-237D-F9EE-CD06-465D735BEF49}"/>
              </a:ext>
            </a:extLst>
          </p:cNvPr>
          <p:cNvGrpSpPr/>
          <p:nvPr/>
        </p:nvGrpSpPr>
        <p:grpSpPr>
          <a:xfrm>
            <a:off x="7870462" y="5122756"/>
            <a:ext cx="245579" cy="215737"/>
            <a:chOff x="7729968" y="4813193"/>
            <a:chExt cx="245579" cy="21573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9E2B007-5844-D1B8-5AEF-3F6EAD82D016}"/>
                </a:ext>
              </a:extLst>
            </p:cNvPr>
            <p:cNvSpPr/>
            <p:nvPr/>
          </p:nvSpPr>
          <p:spPr>
            <a:xfrm>
              <a:off x="7766844" y="4848368"/>
              <a:ext cx="149203" cy="14536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BA7F99-753F-1113-BE4B-A6B3EEEC5E2D}"/>
                </a:ext>
              </a:extLst>
            </p:cNvPr>
            <p:cNvCxnSpPr>
              <a:cxnSpLocks/>
            </p:cNvCxnSpPr>
            <p:nvPr/>
          </p:nvCxnSpPr>
          <p:spPr>
            <a:xfrm>
              <a:off x="7841446" y="4813193"/>
              <a:ext cx="0" cy="21573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1109908-72E9-048B-3886-253D26237FFF}"/>
                </a:ext>
              </a:extLst>
            </p:cNvPr>
            <p:cNvCxnSpPr>
              <a:cxnSpLocks/>
            </p:cNvCxnSpPr>
            <p:nvPr/>
          </p:nvCxnSpPr>
          <p:spPr>
            <a:xfrm>
              <a:off x="7729968" y="4921052"/>
              <a:ext cx="24557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D655A2C-9624-FC30-0654-F7929291B961}"/>
              </a:ext>
            </a:extLst>
          </p:cNvPr>
          <p:cNvSpPr txBox="1">
            <a:spLocks/>
          </p:cNvSpPr>
          <p:nvPr/>
        </p:nvSpPr>
        <p:spPr>
          <a:xfrm>
            <a:off x="784853" y="2375751"/>
            <a:ext cx="5357351" cy="412456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400"/>
              <a:t>Option 1:</a:t>
            </a:r>
          </a:p>
          <a:p>
            <a:pPr marL="809625" lvl="1" indent="-342900">
              <a:buFont typeface="+mj-lt"/>
              <a:buAutoNum type="arabicPeriod"/>
            </a:pPr>
            <a:r>
              <a:rPr lang="en-US" sz="1400"/>
              <a:t>CMM alignment of accelerators to </a:t>
            </a:r>
            <a:r>
              <a:rPr lang="en-US" sz="1400">
                <a:solidFill>
                  <a:srgbClr val="007E39"/>
                </a:solidFill>
              </a:rPr>
              <a:t>laser nests on the raft</a:t>
            </a:r>
          </a:p>
          <a:p>
            <a:pPr marL="809625" lvl="1" indent="-342900">
              <a:buFont typeface="+mj-lt"/>
              <a:buAutoNum type="arabicPeriod"/>
            </a:pPr>
            <a:r>
              <a:rPr lang="en-US" sz="1400"/>
              <a:t>Laser alignment of laser nests on the raft to </a:t>
            </a:r>
            <a:r>
              <a:rPr lang="en-US" sz="1400">
                <a:solidFill>
                  <a:srgbClr val="007E39"/>
                </a:solidFill>
              </a:rPr>
              <a:t>laser nests on the QCM external face</a:t>
            </a:r>
          </a:p>
          <a:p>
            <a:pPr marL="809625" lvl="1" indent="-342900">
              <a:buFont typeface="+mj-lt"/>
              <a:buAutoNum type="arabicPeriod"/>
            </a:pPr>
            <a:r>
              <a:rPr lang="en-US" sz="1400"/>
              <a:t>Survey </a:t>
            </a:r>
            <a:r>
              <a:rPr lang="en-US" sz="1400">
                <a:solidFill>
                  <a:srgbClr val="007E39"/>
                </a:solidFill>
              </a:rPr>
              <a:t>QCM external lasers nests </a:t>
            </a:r>
            <a:r>
              <a:rPr lang="en-US" sz="1400"/>
              <a:t>for alignment at ESRF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Option 2:</a:t>
            </a:r>
          </a:p>
          <a:p>
            <a:pPr marL="809625" lvl="1" indent="-342900">
              <a:buFont typeface="+mj-lt"/>
              <a:buAutoNum type="arabicPeriod"/>
            </a:pPr>
            <a:r>
              <a:rPr lang="en-US" sz="1400"/>
              <a:t>CMM alignment of </a:t>
            </a:r>
            <a:r>
              <a:rPr lang="en-US" sz="1400">
                <a:solidFill>
                  <a:srgbClr val="FF0000"/>
                </a:solidFill>
              </a:rPr>
              <a:t>beam tunnel </a:t>
            </a:r>
            <a:r>
              <a:rPr lang="en-US" sz="1400"/>
              <a:t>to </a:t>
            </a:r>
            <a:r>
              <a:rPr lang="en-US" sz="1400">
                <a:solidFill>
                  <a:srgbClr val="1DA4FF"/>
                </a:solidFill>
              </a:rPr>
              <a:t>laser nests on the structure </a:t>
            </a:r>
            <a:r>
              <a:rPr lang="en-US" sz="1400">
                <a:solidFill>
                  <a:schemeClr val="accent4">
                    <a:lumMod val="75000"/>
                  </a:schemeClr>
                </a:solidFill>
              </a:rPr>
              <a:t>(visible through view ports)</a:t>
            </a:r>
          </a:p>
          <a:p>
            <a:pPr marL="809625" lvl="1" indent="-342900">
              <a:buFont typeface="+mj-lt"/>
              <a:buAutoNum type="arabicPeriod"/>
            </a:pPr>
            <a:r>
              <a:rPr lang="en-US" sz="1400"/>
              <a:t>Calibration of </a:t>
            </a:r>
            <a:r>
              <a:rPr lang="en-US" sz="1400">
                <a:solidFill>
                  <a:srgbClr val="1DA4FF"/>
                </a:solidFill>
              </a:rPr>
              <a:t>laser nests on structure </a:t>
            </a:r>
            <a:r>
              <a:rPr lang="en-US" sz="1400"/>
              <a:t>through windows and LN2 (discuss with SLAC/ESRF alignment teams)</a:t>
            </a:r>
          </a:p>
          <a:p>
            <a:pPr marL="809625" lvl="1" indent="-342900">
              <a:buFont typeface="+mj-lt"/>
              <a:buAutoNum type="arabicPeriod"/>
            </a:pPr>
            <a:r>
              <a:rPr lang="en-US" sz="1400"/>
              <a:t>Survey </a:t>
            </a:r>
            <a:r>
              <a:rPr lang="en-US" sz="1400">
                <a:solidFill>
                  <a:srgbClr val="1DA4FF"/>
                </a:solidFill>
              </a:rPr>
              <a:t>laser nests on structure </a:t>
            </a:r>
            <a:r>
              <a:rPr lang="en-US" sz="1400"/>
              <a:t>to do alignment at ESRF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6629EC5-A50E-0FEB-4407-F6A22C4B00F3}"/>
              </a:ext>
            </a:extLst>
          </p:cNvPr>
          <p:cNvGrpSpPr/>
          <p:nvPr/>
        </p:nvGrpSpPr>
        <p:grpSpPr>
          <a:xfrm rot="21296072">
            <a:off x="8421643" y="4780827"/>
            <a:ext cx="3710676" cy="378121"/>
            <a:chOff x="8353813" y="4916750"/>
            <a:chExt cx="3033383" cy="29086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0C83F1-9927-B762-6534-7FC594F138C4}"/>
                </a:ext>
              </a:extLst>
            </p:cNvPr>
            <p:cNvCxnSpPr>
              <a:cxnSpLocks/>
            </p:cNvCxnSpPr>
            <p:nvPr/>
          </p:nvCxnSpPr>
          <p:spPr>
            <a:xfrm rot="303928">
              <a:off x="9453562" y="5117263"/>
              <a:ext cx="1933634" cy="90350"/>
            </a:xfrm>
            <a:prstGeom prst="line">
              <a:avLst/>
            </a:prstGeom>
            <a:ln w="2857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21001C9-DA3E-A119-ADF5-42F5A1E27CCC}"/>
                </a:ext>
              </a:extLst>
            </p:cNvPr>
            <p:cNvCxnSpPr>
              <a:cxnSpLocks/>
            </p:cNvCxnSpPr>
            <p:nvPr/>
          </p:nvCxnSpPr>
          <p:spPr>
            <a:xfrm rot="220562">
              <a:off x="8353813" y="4916750"/>
              <a:ext cx="706180" cy="49240"/>
            </a:xfrm>
            <a:prstGeom prst="line">
              <a:avLst/>
            </a:prstGeom>
            <a:ln w="2857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2515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B50060-6F07-32DD-47C6-C312CFBA9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5" r="18785"/>
          <a:stretch>
            <a:fillRect/>
          </a:stretch>
        </p:blipFill>
        <p:spPr>
          <a:xfrm>
            <a:off x="2150483" y="955343"/>
            <a:ext cx="8500634" cy="58344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DB705-D927-4433-8E51-8AB9CFC085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110216"/>
            <a:ext cx="5600700" cy="4947684"/>
          </a:xfrm>
        </p:spPr>
        <p:txBody>
          <a:bodyPr/>
          <a:lstStyle/>
          <a:p>
            <a:r>
              <a:rPr lang="en-US" dirty="0"/>
              <a:t>Entire structure (raft with two accelerator structures) is installed into the QCM from one end riding on vertically adjustable shafts.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855B6C-FC97-E437-8A84-D13139A8F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QCM Accelerator Installation Fixture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0E4B7-B73E-4CF8-35C6-422DDF500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62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1B43A5-A974-5E07-B2D5-353C50065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QCM Overview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4FCB72-10B4-9A4B-708F-84D0F7174C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068689"/>
            <a:ext cx="10553700" cy="2078314"/>
          </a:xfrm>
        </p:spPr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Original goal: demonstrator for C</a:t>
            </a:r>
            <a:r>
              <a:rPr lang="en-US" baseline="30000" dirty="0"/>
              <a:t>3</a:t>
            </a: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Additional goal: provide QCM to ESRF for their linac upgrade</a:t>
            </a:r>
          </a:p>
          <a:p>
            <a:pPr marL="752475" lvl="1" indent="-285750">
              <a:spcBef>
                <a:spcPts val="0"/>
              </a:spcBef>
            </a:pPr>
            <a:r>
              <a:rPr lang="en-US" dirty="0"/>
              <a:t>The full C</a:t>
            </a:r>
            <a:r>
              <a:rPr lang="en-US" baseline="30000" dirty="0"/>
              <a:t>3</a:t>
            </a:r>
            <a:r>
              <a:rPr lang="en-US" dirty="0"/>
              <a:t> design works for ESRF, but ESRF has less stringent requirements</a:t>
            </a:r>
          </a:p>
          <a:p>
            <a:pPr marL="752475" lvl="1" indent="-285750">
              <a:spcBef>
                <a:spcPts val="0"/>
              </a:spcBef>
            </a:pPr>
            <a:r>
              <a:rPr lang="en-US" dirty="0"/>
              <a:t>ESRF’s schedule is to receive this QCM in June 2027</a:t>
            </a:r>
          </a:p>
          <a:p>
            <a:pPr marL="285750" indent="-28575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C7963-B265-6E41-A029-4E46487B6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D77C426-8777-0D03-F834-D6E0E88D899A}"/>
              </a:ext>
            </a:extLst>
          </p:cNvPr>
          <p:cNvGrpSpPr>
            <a:grpSpLocks noChangeAspect="1"/>
          </p:cNvGrpSpPr>
          <p:nvPr/>
        </p:nvGrpSpPr>
        <p:grpSpPr>
          <a:xfrm>
            <a:off x="595892" y="2567884"/>
            <a:ext cx="10962116" cy="3538931"/>
            <a:chOff x="359474" y="2697581"/>
            <a:chExt cx="11559492" cy="373178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DCF7E2C-4468-6E1E-F944-7C6DD00C181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9474" y="2697581"/>
              <a:ext cx="7408337" cy="3731784"/>
              <a:chOff x="388447" y="1004704"/>
              <a:chExt cx="11048783" cy="556557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82C3938-2261-4AB5-A20C-C056E1860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33375" y="1004704"/>
                <a:ext cx="10403855" cy="539491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03A57D-191D-38CF-43C8-596934950A45}"/>
                  </a:ext>
                </a:extLst>
              </p:cNvPr>
              <p:cNvSpPr txBox="1"/>
              <p:nvPr/>
            </p:nvSpPr>
            <p:spPr>
              <a:xfrm>
                <a:off x="4694487" y="1922916"/>
                <a:ext cx="1097280" cy="460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VESSEL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9C597D-692B-02AE-4D04-48FA118B69A7}"/>
                  </a:ext>
                </a:extLst>
              </p:cNvPr>
              <p:cNvSpPr txBox="1"/>
              <p:nvPr/>
            </p:nvSpPr>
            <p:spPr>
              <a:xfrm>
                <a:off x="388447" y="2950773"/>
                <a:ext cx="2063808" cy="767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ACCELERATOR STRUCTURE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12F419-6C32-A119-9723-5CE00EC04756}"/>
                  </a:ext>
                </a:extLst>
              </p:cNvPr>
              <p:cNvSpPr txBox="1"/>
              <p:nvPr/>
            </p:nvSpPr>
            <p:spPr>
              <a:xfrm>
                <a:off x="2793251" y="2708543"/>
                <a:ext cx="1989513" cy="460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QUADRUPOLE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7AF5E6-F178-93CD-E8BF-D10FCBEC873E}"/>
                  </a:ext>
                </a:extLst>
              </p:cNvPr>
              <p:cNvSpPr txBox="1"/>
              <p:nvPr/>
            </p:nvSpPr>
            <p:spPr>
              <a:xfrm>
                <a:off x="3032761" y="6110027"/>
                <a:ext cx="1097279" cy="460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RAFT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320CC2-64AF-1F4C-9F36-38254263BBAF}"/>
                  </a:ext>
                </a:extLst>
              </p:cNvPr>
              <p:cNvSpPr txBox="1"/>
              <p:nvPr/>
            </p:nvSpPr>
            <p:spPr>
              <a:xfrm>
                <a:off x="6294122" y="5750967"/>
                <a:ext cx="2141911" cy="767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INSTALLATION HARDWARE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2EDECC89-4C50-A7E4-F7A6-1738F66C8156}"/>
                  </a:ext>
                </a:extLst>
              </p:cNvPr>
              <p:cNvCxnSpPr>
                <a:cxnSpLocks/>
                <a:stCxn id="10" idx="3"/>
              </p:cNvCxnSpPr>
              <p:nvPr/>
            </p:nvCxnSpPr>
            <p:spPr>
              <a:xfrm>
                <a:off x="5791766" y="2153044"/>
                <a:ext cx="850947" cy="39720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C156122-F7CF-2633-1A0F-FCBB8204F2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63884" y="3186423"/>
                <a:ext cx="424124" cy="141882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50D68945-347D-E2FB-6C5F-F7BF00A183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3495" y="3786918"/>
                <a:ext cx="319174" cy="156647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81ED2D3D-BA7B-3858-A102-C27D9DFD56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24753" y="5639658"/>
                <a:ext cx="470231" cy="53274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5D64F6E-BA49-432C-B460-D95A48AB52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67981" y="3850017"/>
                <a:ext cx="1424291" cy="190095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E0D0B7B1-E70E-B126-B4CE-27574847822C}"/>
                  </a:ext>
                </a:extLst>
              </p:cNvPr>
              <p:cNvCxnSpPr>
                <a:cxnSpLocks/>
                <a:stCxn id="21" idx="0"/>
              </p:cNvCxnSpPr>
              <p:nvPr/>
            </p:nvCxnSpPr>
            <p:spPr>
              <a:xfrm flipV="1">
                <a:off x="5105248" y="4826955"/>
                <a:ext cx="273087" cy="118334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0A4271-578F-060C-FE28-0C1228E6517C}"/>
                  </a:ext>
                </a:extLst>
              </p:cNvPr>
              <p:cNvSpPr txBox="1"/>
              <p:nvPr/>
            </p:nvSpPr>
            <p:spPr>
              <a:xfrm>
                <a:off x="4387993" y="6010303"/>
                <a:ext cx="1434509" cy="460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MOUNTS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11AC4B-E4F7-C0A0-709F-295C33C04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34030" y="3521576"/>
              <a:ext cx="3984936" cy="1802929"/>
            </a:xfrm>
            <a:prstGeom prst="rect">
              <a:avLst/>
            </a:prstGeom>
            <a:ln>
              <a:solidFill>
                <a:srgbClr val="E04F39"/>
              </a:solidFill>
              <a:prstDash val="dash"/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790A487-22F1-45BD-A60E-A6F98027B415}"/>
                </a:ext>
              </a:extLst>
            </p:cNvPr>
            <p:cNvSpPr/>
            <p:nvPr/>
          </p:nvSpPr>
          <p:spPr>
            <a:xfrm>
              <a:off x="688848" y="5111789"/>
              <a:ext cx="2235320" cy="955259"/>
            </a:xfrm>
            <a:prstGeom prst="rect">
              <a:avLst/>
            </a:prstGeom>
            <a:noFill/>
            <a:ln>
              <a:solidFill>
                <a:srgbClr val="E04F3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30221A5-F0D4-A097-ADA7-4C8AA33C0D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848" y="3515120"/>
              <a:ext cx="7245182" cy="1596669"/>
            </a:xfrm>
            <a:prstGeom prst="line">
              <a:avLst/>
            </a:prstGeom>
            <a:ln w="12700">
              <a:solidFill>
                <a:srgbClr val="E04F3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A125536-2807-9D33-6EB8-BB1F67A64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4167" y="5324504"/>
              <a:ext cx="8994799" cy="742545"/>
            </a:xfrm>
            <a:prstGeom prst="line">
              <a:avLst/>
            </a:prstGeom>
            <a:ln w="12700">
              <a:solidFill>
                <a:srgbClr val="E04F3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0132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912C82-D143-67EC-E798-0D67D530B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Schedule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81FA8-C444-8737-A3EF-C112F36B99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102468"/>
            <a:ext cx="10553700" cy="73245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Mechanical assembly of the QCM to start by Nov 2026, allowing testing before shipment to ESRF by June 2027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D2E4F-AC74-8B41-9ACE-24708F9C5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9D4ADB-5641-C5F8-2275-DA7F60B42B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933"/>
          <a:stretch>
            <a:fillRect/>
          </a:stretch>
        </p:blipFill>
        <p:spPr>
          <a:xfrm>
            <a:off x="208685" y="1834920"/>
            <a:ext cx="11774630" cy="43778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4635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object with a handle&#10;&#10;AI-generated content may be incorrect.">
            <a:extLst>
              <a:ext uri="{FF2B5EF4-FFF2-40B4-BE49-F238E27FC236}">
                <a16:creationId xmlns:a16="http://schemas.microsoft.com/office/drawing/2014/main" id="{1B2167E5-473F-4B85-5B66-F109C469F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214" y="1992149"/>
            <a:ext cx="6269715" cy="154639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EC94D9E-D4F1-CF9E-DDCE-78D711EF1236}"/>
              </a:ext>
            </a:extLst>
          </p:cNvPr>
          <p:cNvSpPr txBox="1"/>
          <p:nvPr/>
        </p:nvSpPr>
        <p:spPr>
          <a:xfrm>
            <a:off x="7159154" y="3505147"/>
            <a:ext cx="4057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1-m structure: 40-cell with damping slots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96D2C3-144E-A84B-A5D0-E29B94309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RF Geometry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A675F0-89C8-EB5A-F99B-9B0163EAFF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111250"/>
            <a:ext cx="4124538" cy="4182645"/>
          </a:xfrm>
        </p:spPr>
        <p:txBody>
          <a:bodyPr/>
          <a:lstStyle/>
          <a:p>
            <a:r>
              <a:rPr lang="en-US"/>
              <a:t>Features</a:t>
            </a:r>
            <a:endParaRPr lang="en-US">
              <a:highlight>
                <a:srgbClr val="FFFF00"/>
              </a:highlight>
            </a:endParaRPr>
          </a:p>
          <a:p>
            <a:pPr lvl="1"/>
            <a:r>
              <a:rPr lang="en-US" i="1"/>
              <a:t>40 cells with pair wise side to side distributed coupling</a:t>
            </a:r>
          </a:p>
          <a:p>
            <a:pPr lvl="1"/>
            <a:r>
              <a:rPr lang="en-US" i="1"/>
              <a:t>Cell Balancing features</a:t>
            </a:r>
          </a:p>
          <a:p>
            <a:pPr lvl="1"/>
            <a:r>
              <a:rPr lang="en-US" i="1"/>
              <a:t>4 damping slots extending to the beam center line (4 part open cells and iris)</a:t>
            </a:r>
          </a:p>
          <a:p>
            <a:pPr lvl="1"/>
            <a:r>
              <a:rPr lang="en-US" i="1"/>
              <a:t>Structures to be spaced so that cell center to center distance is (N+.5)*26.242 at operating temperature</a:t>
            </a:r>
          </a:p>
          <a:p>
            <a:pPr lvl="1"/>
            <a:endParaRPr lang="en-US" i="1">
              <a:highlight>
                <a:srgbClr val="FFFF00"/>
              </a:highlight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F1168-A698-609F-F4A0-E926EF352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375CD6-E0AE-92A1-5FE9-52392BD8BA9B}"/>
              </a:ext>
            </a:extLst>
          </p:cNvPr>
          <p:cNvGrpSpPr>
            <a:grpSpLocks noChangeAspect="1"/>
          </p:cNvGrpSpPr>
          <p:nvPr/>
        </p:nvGrpSpPr>
        <p:grpSpPr>
          <a:xfrm>
            <a:off x="2292350" y="4436671"/>
            <a:ext cx="2300628" cy="2211851"/>
            <a:chOff x="1337110" y="2795855"/>
            <a:chExt cx="3673179" cy="3531438"/>
          </a:xfrm>
        </p:grpSpPr>
        <p:pic>
          <p:nvPicPr>
            <p:cNvPr id="12" name="Picture 11" descr="A green object with a square and a square in the middle&#10;&#10;AI-generated content may be incorrect.">
              <a:extLst>
                <a:ext uri="{FF2B5EF4-FFF2-40B4-BE49-F238E27FC236}">
                  <a16:creationId xmlns:a16="http://schemas.microsoft.com/office/drawing/2014/main" id="{2D84DD98-1B63-EFFB-7E9D-73BF03243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7110" y="2795855"/>
              <a:ext cx="2987160" cy="2818411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0E10997-4975-C435-19D6-AEEE454E6051}"/>
                </a:ext>
              </a:extLst>
            </p:cNvPr>
            <p:cNvCxnSpPr/>
            <p:nvPr/>
          </p:nvCxnSpPr>
          <p:spPr>
            <a:xfrm>
              <a:off x="3113314" y="5268686"/>
              <a:ext cx="0" cy="195943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254CE30-9D74-E29C-D4A2-21AF5824FD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13313" y="5490546"/>
              <a:ext cx="1" cy="309579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C69F04-3568-8545-E01D-F61FCA3BF41D}"/>
                </a:ext>
              </a:extLst>
            </p:cNvPr>
            <p:cNvSpPr txBox="1"/>
            <p:nvPr/>
          </p:nvSpPr>
          <p:spPr>
            <a:xfrm flipH="1">
              <a:off x="2930431" y="4985451"/>
              <a:ext cx="901326" cy="393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0.3mm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46BF2C8-59B8-A1B8-78B1-C52BDE5B7FAA}"/>
                </a:ext>
              </a:extLst>
            </p:cNvPr>
            <p:cNvCxnSpPr/>
            <p:nvPr/>
          </p:nvCxnSpPr>
          <p:spPr>
            <a:xfrm>
              <a:off x="4291847" y="5283961"/>
              <a:ext cx="0" cy="195943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95FC27E-6ED9-CCF6-10E7-7D096C391C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91846" y="5484049"/>
              <a:ext cx="1" cy="14108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3B3BD9-8718-B06D-B253-E0D00ADE4C13}"/>
                </a:ext>
              </a:extLst>
            </p:cNvPr>
            <p:cNvSpPr txBox="1"/>
            <p:nvPr/>
          </p:nvSpPr>
          <p:spPr>
            <a:xfrm flipH="1">
              <a:off x="4108963" y="4989838"/>
              <a:ext cx="901326" cy="393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0.1mm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2EE9DCE-CFDF-3D9D-D36E-3A7689C41B1C}"/>
                </a:ext>
              </a:extLst>
            </p:cNvPr>
            <p:cNvCxnSpPr/>
            <p:nvPr/>
          </p:nvCxnSpPr>
          <p:spPr>
            <a:xfrm>
              <a:off x="1730828" y="5490546"/>
              <a:ext cx="0" cy="605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880D2F8-8D30-CB64-D11D-D78FC6ED5D5E}"/>
                </a:ext>
              </a:extLst>
            </p:cNvPr>
            <p:cNvCxnSpPr/>
            <p:nvPr/>
          </p:nvCxnSpPr>
          <p:spPr>
            <a:xfrm>
              <a:off x="4291846" y="5490546"/>
              <a:ext cx="0" cy="6054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8B92456-E7EA-D956-DA30-4F893194A8EE}"/>
                </a:ext>
              </a:extLst>
            </p:cNvPr>
            <p:cNvCxnSpPr/>
            <p:nvPr/>
          </p:nvCxnSpPr>
          <p:spPr>
            <a:xfrm>
              <a:off x="1730828" y="5960630"/>
              <a:ext cx="256101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C4106D-24D3-DC52-932F-ED21A0D741F9}"/>
                </a:ext>
              </a:extLst>
            </p:cNvPr>
            <p:cNvSpPr txBox="1"/>
            <p:nvPr/>
          </p:nvSpPr>
          <p:spPr>
            <a:xfrm flipH="1">
              <a:off x="2269828" y="5934177"/>
              <a:ext cx="1810254" cy="393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42.020 mm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E524B65-2575-25DE-962F-A97E51B7AD87}"/>
                </a:ext>
              </a:extLst>
            </p:cNvPr>
            <p:cNvCxnSpPr>
              <a:cxnSpLocks/>
            </p:cNvCxnSpPr>
            <p:nvPr/>
          </p:nvCxnSpPr>
          <p:spPr>
            <a:xfrm>
              <a:off x="1730828" y="5645335"/>
              <a:ext cx="138248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A08D45-6343-64FD-8E07-B5548AC09D38}"/>
                </a:ext>
              </a:extLst>
            </p:cNvPr>
            <p:cNvSpPr txBox="1"/>
            <p:nvPr/>
          </p:nvSpPr>
          <p:spPr>
            <a:xfrm flipH="1">
              <a:off x="1849853" y="5580430"/>
              <a:ext cx="1453950" cy="393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/>
                <a:t>21.010 mm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EB87A78-6FA0-15D5-B076-176C1D12BE41}"/>
              </a:ext>
            </a:extLst>
          </p:cNvPr>
          <p:cNvSpPr txBox="1"/>
          <p:nvPr/>
        </p:nvSpPr>
        <p:spPr>
          <a:xfrm>
            <a:off x="3738389" y="6444335"/>
            <a:ext cx="1566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Damping slot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E4877D-B433-F127-BB4D-A0F73D43C5AA}"/>
              </a:ext>
            </a:extLst>
          </p:cNvPr>
          <p:cNvGrpSpPr/>
          <p:nvPr/>
        </p:nvGrpSpPr>
        <p:grpSpPr>
          <a:xfrm>
            <a:off x="4615718" y="4339833"/>
            <a:ext cx="2082530" cy="2125550"/>
            <a:chOff x="4739729" y="3648938"/>
            <a:chExt cx="2758548" cy="2552317"/>
          </a:xfrm>
        </p:grpSpPr>
        <p:pic>
          <p:nvPicPr>
            <p:cNvPr id="27" name="Picture 26" descr="A green machine with a few parts&#10;&#10;AI-generated content may be incorrect.">
              <a:extLst>
                <a:ext uri="{FF2B5EF4-FFF2-40B4-BE49-F238E27FC236}">
                  <a16:creationId xmlns:a16="http://schemas.microsoft.com/office/drawing/2014/main" id="{E45349D1-1188-01DE-4E8A-2B0C68B75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9729" y="3648938"/>
              <a:ext cx="2758548" cy="2145886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95CB85F-C1C4-2A77-503A-2A69730E49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89262" y="5399745"/>
              <a:ext cx="222329" cy="49775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1BAC2E8-8C81-C599-E618-18A3F696E8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65930" y="4594302"/>
              <a:ext cx="314508" cy="132884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4D4532C-FE03-F3CD-B7AD-83A045D326A9}"/>
                </a:ext>
              </a:extLst>
            </p:cNvPr>
            <p:cNvSpPr txBox="1"/>
            <p:nvPr/>
          </p:nvSpPr>
          <p:spPr>
            <a:xfrm>
              <a:off x="5242729" y="5887119"/>
              <a:ext cx="1643905" cy="3141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/>
                <a:t>0.25 mm rounding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971811-F1F9-3D4F-B010-1161BF185D93}"/>
              </a:ext>
            </a:extLst>
          </p:cNvPr>
          <p:cNvGrpSpPr>
            <a:grpSpLocks noChangeAspect="1"/>
          </p:cNvGrpSpPr>
          <p:nvPr/>
        </p:nvGrpSpPr>
        <p:grpSpPr>
          <a:xfrm>
            <a:off x="8235425" y="4504236"/>
            <a:ext cx="2477756" cy="1729541"/>
            <a:chOff x="8611246" y="3647655"/>
            <a:chExt cx="3074216" cy="2145886"/>
          </a:xfrm>
        </p:grpSpPr>
        <p:pic>
          <p:nvPicPr>
            <p:cNvPr id="32" name="Picture 31" descr="A green object with a white background&#10;&#10;AI-generated content may be incorrect.">
              <a:extLst>
                <a:ext uri="{FF2B5EF4-FFF2-40B4-BE49-F238E27FC236}">
                  <a16:creationId xmlns:a16="http://schemas.microsoft.com/office/drawing/2014/main" id="{6221C4EB-7D56-D818-DDA9-2F0DE57BE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1246" y="3647655"/>
              <a:ext cx="3074216" cy="214588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176A9B2-261D-B4D6-7E3B-F11C25A3945C}"/>
                </a:ext>
              </a:extLst>
            </p:cNvPr>
            <p:cNvSpPr txBox="1"/>
            <p:nvPr/>
          </p:nvSpPr>
          <p:spPr>
            <a:xfrm>
              <a:off x="10472035" y="5255729"/>
              <a:ext cx="736286" cy="343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R2mm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1A835A6-CDE5-9006-A2C1-8D53455341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01922" y="4594302"/>
              <a:ext cx="670112" cy="86227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F68A7A7-085B-A837-7B4A-B623B9E29281}"/>
              </a:ext>
            </a:extLst>
          </p:cNvPr>
          <p:cNvSpPr txBox="1"/>
          <p:nvPr/>
        </p:nvSpPr>
        <p:spPr>
          <a:xfrm>
            <a:off x="7917736" y="6444335"/>
            <a:ext cx="27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Waveguide corner rounding</a:t>
            </a:r>
          </a:p>
        </p:txBody>
      </p:sp>
    </p:spTree>
    <p:extLst>
      <p:ext uri="{BB962C8B-B14F-4D97-AF65-F5344CB8AC3E}">
        <p14:creationId xmlns:p14="http://schemas.microsoft.com/office/powerpoint/2010/main" val="169301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9B904-5617-DA34-9AB2-659EE7734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6288A6-A017-0246-5D61-341520A33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FEA: Pool Boiling Temperatures &amp; Thermal Expansion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60803-B431-0014-E83E-63E870D63C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C0676FB-824D-513A-7605-99726AEEC743}"/>
              </a:ext>
            </a:extLst>
          </p:cNvPr>
          <p:cNvSpPr txBox="1">
            <a:spLocks/>
          </p:cNvSpPr>
          <p:nvPr/>
        </p:nvSpPr>
        <p:spPr>
          <a:xfrm>
            <a:off x="800099" y="922824"/>
            <a:ext cx="5295901" cy="1867084"/>
          </a:xfrm>
          <a:prstGeom prst="rect">
            <a:avLst/>
          </a:prstGeom>
        </p:spPr>
        <p:txBody>
          <a:bodyPr vert="horz" lIns="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Case with no cooling at the tuner surfaces indicates inside temperatures at approximately 4° above the LN bulk temperature.</a:t>
            </a:r>
          </a:p>
          <a:p>
            <a:r>
              <a:rPr lang="en-US" b="1" dirty="0">
                <a:solidFill>
                  <a:schemeClr val="tx1"/>
                </a:solidFill>
              </a:rPr>
              <a:t>As this is “well below” the film transition temperature of ~10°, no modification of the tuning features is thought essential.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B07156-D552-ABC8-E24F-3D6762AAD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436" y="1064578"/>
            <a:ext cx="5764036" cy="1583575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AB1C67D-F772-5F18-B1DD-1FE3C2D3F062}"/>
              </a:ext>
            </a:extLst>
          </p:cNvPr>
          <p:cNvSpPr txBox="1">
            <a:spLocks/>
          </p:cNvSpPr>
          <p:nvPr/>
        </p:nvSpPr>
        <p:spPr>
          <a:xfrm>
            <a:off x="800098" y="3751160"/>
            <a:ext cx="5295901" cy="2130891"/>
          </a:xfrm>
          <a:prstGeom prst="rect">
            <a:avLst/>
          </a:prstGeom>
        </p:spPr>
        <p:txBody>
          <a:bodyPr vert="horz" lIns="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B83A4B"/>
              </a:buClr>
              <a:buFontTx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66725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8636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20800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665288" indent="-173038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B83A4B"/>
              </a:buClr>
              <a:buSzPct val="112000"/>
              <a:buFont typeface="Arial" panose="020B0604020202020204" pitchFamily="34" charset="0"/>
              <a:buChar char="•"/>
              <a:tabLst/>
              <a:defRPr sz="1400" b="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Distortion from RF heating and 3 atm pressure (</a:t>
            </a:r>
            <a:r>
              <a:rPr lang="en-US" dirty="0" err="1">
                <a:solidFill>
                  <a:schemeClr val="tx1"/>
                </a:solidFill>
              </a:rPr>
              <a:t>Tref</a:t>
            </a:r>
            <a:r>
              <a:rPr lang="en-US" dirty="0">
                <a:solidFill>
                  <a:schemeClr val="tx1"/>
                </a:solidFill>
              </a:rPr>
              <a:t> is cold)</a:t>
            </a:r>
          </a:p>
          <a:p>
            <a:r>
              <a:rPr lang="en-US" dirty="0">
                <a:solidFill>
                  <a:schemeClr val="tx1"/>
                </a:solidFill>
              </a:rPr>
              <a:t>Case without any tuner surface heat transfer</a:t>
            </a:r>
          </a:p>
          <a:p>
            <a:r>
              <a:rPr lang="en-US" b="1" dirty="0">
                <a:solidFill>
                  <a:schemeClr val="tx1"/>
                </a:solidFill>
              </a:rPr>
              <a:t>Displacement of less than .5µm is acceptable</a:t>
            </a:r>
          </a:p>
          <a:p>
            <a:r>
              <a:rPr lang="en-US" b="1" dirty="0">
                <a:solidFill>
                  <a:schemeClr val="tx1"/>
                </a:solidFill>
              </a:rPr>
              <a:t>Some tuning offsets to compensate for end effects may be incorporated.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4025E-DBA9-4F58-80F4-02CA35DF0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435" y="3868504"/>
            <a:ext cx="5764037" cy="207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24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AC3267-0634-229B-11A4-A423A35D2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 Features - External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DBA76-E15F-49BB-F307-C86B59C52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C41E43F-37A0-4B09-C990-3645943476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7" t="15472" r="1001" b="48008"/>
          <a:stretch>
            <a:fillRect/>
          </a:stretch>
        </p:blipFill>
        <p:spPr>
          <a:xfrm>
            <a:off x="442547" y="3784089"/>
            <a:ext cx="11644767" cy="2035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5AADF0-1ACD-E516-224F-CF609D7661B4}"/>
              </a:ext>
            </a:extLst>
          </p:cNvPr>
          <p:cNvSpPr txBox="1"/>
          <p:nvPr/>
        </p:nvSpPr>
        <p:spPr>
          <a:xfrm>
            <a:off x="5298803" y="2534937"/>
            <a:ext cx="2657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Part handling feature for machining – TBD by vendor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8CB39B-1940-B9E6-5B7A-40A76D5A4919}"/>
              </a:ext>
            </a:extLst>
          </p:cNvPr>
          <p:cNvSpPr txBox="1"/>
          <p:nvPr/>
        </p:nvSpPr>
        <p:spPr>
          <a:xfrm>
            <a:off x="10054228" y="2300684"/>
            <a:ext cx="1913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Mounts for </a:t>
            </a:r>
            <a:r>
              <a:rPr lang="en-US" sz="1600" b="1">
                <a:solidFill>
                  <a:srgbClr val="1DA4FF"/>
                </a:solidFill>
              </a:rPr>
              <a:t>Rasnik or laser nests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2B6CDB3-087C-D6D9-BA11-2C8D1501985A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1010770" y="2885459"/>
            <a:ext cx="133501" cy="126655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EF6DD3D-DCFE-3FF0-8BA7-49C837D2D312}"/>
              </a:ext>
            </a:extLst>
          </p:cNvPr>
          <p:cNvCxnSpPr>
            <a:cxnSpLocks/>
          </p:cNvCxnSpPr>
          <p:nvPr/>
        </p:nvCxnSpPr>
        <p:spPr>
          <a:xfrm flipH="1">
            <a:off x="5435600" y="3208419"/>
            <a:ext cx="680710" cy="136358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303E48C-05F1-CA54-F580-B8C947116C22}"/>
              </a:ext>
            </a:extLst>
          </p:cNvPr>
          <p:cNvSpPr txBox="1"/>
          <p:nvPr/>
        </p:nvSpPr>
        <p:spPr>
          <a:xfrm>
            <a:off x="4798080" y="5765614"/>
            <a:ext cx="2151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Braze clamping pads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3696F88-AB94-8F9D-4718-AA11B582C140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5873966" y="4372365"/>
            <a:ext cx="881968" cy="139324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F643A05-CE17-3FCE-009C-596419B8B34D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5873966" y="4782354"/>
            <a:ext cx="945934" cy="9832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02BC487-8024-B6E2-7477-862F4BD46B53}"/>
              </a:ext>
            </a:extLst>
          </p:cNvPr>
          <p:cNvSpPr txBox="1"/>
          <p:nvPr/>
        </p:nvSpPr>
        <p:spPr>
          <a:xfrm>
            <a:off x="3118282" y="3910160"/>
            <a:ext cx="1547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Cell tuners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8B1B7CC-4B31-2677-292C-86CE87EE2FE4}"/>
              </a:ext>
            </a:extLst>
          </p:cNvPr>
          <p:cNvCxnSpPr>
            <a:cxnSpLocks/>
          </p:cNvCxnSpPr>
          <p:nvPr/>
        </p:nvCxnSpPr>
        <p:spPr>
          <a:xfrm>
            <a:off x="3632133" y="4230327"/>
            <a:ext cx="541961" cy="9941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5BFCFCC-EB2A-96B5-2C91-1CE839863E1A}"/>
              </a:ext>
            </a:extLst>
          </p:cNvPr>
          <p:cNvSpPr txBox="1"/>
          <p:nvPr/>
        </p:nvSpPr>
        <p:spPr>
          <a:xfrm>
            <a:off x="7091388" y="5444484"/>
            <a:ext cx="2151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Thru-holes for bolt clamping at braze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C59EC53-A6A8-0258-101A-7EDAC4365DE7}"/>
              </a:ext>
            </a:extLst>
          </p:cNvPr>
          <p:cNvCxnSpPr>
            <a:cxnSpLocks/>
            <a:stCxn id="57" idx="0"/>
          </p:cNvCxnSpPr>
          <p:nvPr/>
        </p:nvCxnSpPr>
        <p:spPr>
          <a:xfrm flipV="1">
            <a:off x="8167274" y="4984371"/>
            <a:ext cx="324462" cy="4601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79809760-468E-E4C3-B84C-D2F9180D5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835" y="1291175"/>
            <a:ext cx="1608791" cy="2347102"/>
          </a:xfrm>
          <a:prstGeom prst="rect">
            <a:avLst/>
          </a:prstGeom>
        </p:spPr>
      </p:pic>
      <p:sp>
        <p:nvSpPr>
          <p:cNvPr id="71" name="Oval 70">
            <a:extLst>
              <a:ext uri="{FF2B5EF4-FFF2-40B4-BE49-F238E27FC236}">
                <a16:creationId xmlns:a16="http://schemas.microsoft.com/office/drawing/2014/main" id="{DF9D6C3D-5AC0-62F6-B800-B9E57FF694CA}"/>
              </a:ext>
            </a:extLst>
          </p:cNvPr>
          <p:cNvSpPr/>
          <p:nvPr/>
        </p:nvSpPr>
        <p:spPr>
          <a:xfrm rot="1905518">
            <a:off x="10981841" y="4147380"/>
            <a:ext cx="337370" cy="307513"/>
          </a:xfrm>
          <a:prstGeom prst="ellipse">
            <a:avLst/>
          </a:prstGeom>
          <a:solidFill>
            <a:srgbClr val="1DA4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B41AE51-38BC-05A2-BD04-1F33D6C361F2}"/>
              </a:ext>
            </a:extLst>
          </p:cNvPr>
          <p:cNvSpPr/>
          <p:nvPr/>
        </p:nvSpPr>
        <p:spPr>
          <a:xfrm rot="1905518">
            <a:off x="1227245" y="4823921"/>
            <a:ext cx="337370" cy="307513"/>
          </a:xfrm>
          <a:prstGeom prst="ellipse">
            <a:avLst/>
          </a:prstGeom>
          <a:solidFill>
            <a:srgbClr val="1DA4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9285705-47A0-FBEB-522F-708EF97C39D8}"/>
              </a:ext>
            </a:extLst>
          </p:cNvPr>
          <p:cNvSpPr txBox="1"/>
          <p:nvPr/>
        </p:nvSpPr>
        <p:spPr>
          <a:xfrm>
            <a:off x="8448150" y="2846455"/>
            <a:ext cx="1913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Mounts for </a:t>
            </a:r>
            <a:r>
              <a:rPr lang="en-US" sz="1600" b="1">
                <a:solidFill>
                  <a:schemeClr val="accent6"/>
                </a:solidFill>
              </a:rPr>
              <a:t>struts</a:t>
            </a:r>
            <a:r>
              <a:rPr lang="en-US" sz="1600"/>
              <a:t> to support raft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C563EC0-416D-6775-6D8B-54A35C639F25}"/>
              </a:ext>
            </a:extLst>
          </p:cNvPr>
          <p:cNvSpPr/>
          <p:nvPr/>
        </p:nvSpPr>
        <p:spPr>
          <a:xfrm rot="1905518">
            <a:off x="9333881" y="4264886"/>
            <a:ext cx="337370" cy="307513"/>
          </a:xfrm>
          <a:prstGeom prst="ellipse">
            <a:avLst/>
          </a:prstGeom>
          <a:solidFill>
            <a:srgbClr val="00B05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31019FD-EFA7-8883-A711-89B5F254BF38}"/>
              </a:ext>
            </a:extLst>
          </p:cNvPr>
          <p:cNvSpPr/>
          <p:nvPr/>
        </p:nvSpPr>
        <p:spPr>
          <a:xfrm rot="1905518">
            <a:off x="2877262" y="4710486"/>
            <a:ext cx="337370" cy="307513"/>
          </a:xfrm>
          <a:prstGeom prst="ellipse">
            <a:avLst/>
          </a:prstGeom>
          <a:solidFill>
            <a:srgbClr val="00B05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163D867-1D4E-DC5F-9F6C-05EA66DCBE47}"/>
              </a:ext>
            </a:extLst>
          </p:cNvPr>
          <p:cNvCxnSpPr>
            <a:cxnSpLocks/>
          </p:cNvCxnSpPr>
          <p:nvPr/>
        </p:nvCxnSpPr>
        <p:spPr>
          <a:xfrm>
            <a:off x="9416787" y="3440894"/>
            <a:ext cx="105047" cy="78943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AF00AA6-E485-6398-ED82-7A1291BDB150}"/>
              </a:ext>
            </a:extLst>
          </p:cNvPr>
          <p:cNvCxnSpPr/>
          <p:nvPr/>
        </p:nvCxnSpPr>
        <p:spPr>
          <a:xfrm>
            <a:off x="3446535" y="1362933"/>
            <a:ext cx="0" cy="21096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686014C-761E-6F40-57ED-FE1132331FBB}"/>
              </a:ext>
            </a:extLst>
          </p:cNvPr>
          <p:cNvCxnSpPr>
            <a:cxnSpLocks/>
          </p:cNvCxnSpPr>
          <p:nvPr/>
        </p:nvCxnSpPr>
        <p:spPr>
          <a:xfrm flipH="1">
            <a:off x="3581468" y="3619480"/>
            <a:ext cx="1367064" cy="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C802815-7D17-AAF3-9CC9-48AC609865C5}"/>
              </a:ext>
            </a:extLst>
          </p:cNvPr>
          <p:cNvCxnSpPr>
            <a:cxnSpLocks/>
          </p:cNvCxnSpPr>
          <p:nvPr/>
        </p:nvCxnSpPr>
        <p:spPr>
          <a:xfrm>
            <a:off x="4999912" y="2946400"/>
            <a:ext cx="0" cy="6433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5F4E8183-18F6-1025-F52D-CDEC1AB0BDB0}"/>
              </a:ext>
            </a:extLst>
          </p:cNvPr>
          <p:cNvCxnSpPr>
            <a:cxnSpLocks/>
          </p:cNvCxnSpPr>
          <p:nvPr/>
        </p:nvCxnSpPr>
        <p:spPr>
          <a:xfrm flipH="1">
            <a:off x="3492568" y="1300762"/>
            <a:ext cx="5086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83945E47-C038-97E4-4429-ADCBBECFDA5A}"/>
              </a:ext>
            </a:extLst>
          </p:cNvPr>
          <p:cNvSpPr/>
          <p:nvPr/>
        </p:nvSpPr>
        <p:spPr>
          <a:xfrm>
            <a:off x="533400" y="4695825"/>
            <a:ext cx="161925" cy="1057275"/>
          </a:xfrm>
          <a:custGeom>
            <a:avLst/>
            <a:gdLst>
              <a:gd name="csX0" fmla="*/ 0 w 161925"/>
              <a:gd name="csY0" fmla="*/ 0 h 1057275"/>
              <a:gd name="csX1" fmla="*/ 0 w 161925"/>
              <a:gd name="csY1" fmla="*/ 735806 h 1057275"/>
              <a:gd name="csX2" fmla="*/ 7144 w 161925"/>
              <a:gd name="csY2" fmla="*/ 747713 h 1057275"/>
              <a:gd name="csX3" fmla="*/ 23813 w 161925"/>
              <a:gd name="csY3" fmla="*/ 764381 h 1057275"/>
              <a:gd name="csX4" fmla="*/ 35719 w 161925"/>
              <a:gd name="csY4" fmla="*/ 778669 h 1057275"/>
              <a:gd name="csX5" fmla="*/ 38100 w 161925"/>
              <a:gd name="csY5" fmla="*/ 792956 h 1057275"/>
              <a:gd name="csX6" fmla="*/ 42863 w 161925"/>
              <a:gd name="csY6" fmla="*/ 809625 h 1057275"/>
              <a:gd name="csX7" fmla="*/ 45244 w 161925"/>
              <a:gd name="csY7" fmla="*/ 862013 h 1057275"/>
              <a:gd name="csX8" fmla="*/ 42863 w 161925"/>
              <a:gd name="csY8" fmla="*/ 919163 h 1057275"/>
              <a:gd name="csX9" fmla="*/ 40481 w 161925"/>
              <a:gd name="csY9" fmla="*/ 926306 h 1057275"/>
              <a:gd name="csX10" fmla="*/ 161925 w 161925"/>
              <a:gd name="csY10" fmla="*/ 1057275 h 1057275"/>
              <a:gd name="csX11" fmla="*/ 159544 w 161925"/>
              <a:gd name="csY11" fmla="*/ 785813 h 1057275"/>
              <a:gd name="csX12" fmla="*/ 66675 w 161925"/>
              <a:gd name="csY12" fmla="*/ 57150 h 1057275"/>
              <a:gd name="csX13" fmla="*/ 0 w 161925"/>
              <a:gd name="csY13" fmla="*/ 0 h 10572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161925" h="1057275">
                <a:moveTo>
                  <a:pt x="0" y="0"/>
                </a:moveTo>
                <a:lnTo>
                  <a:pt x="0" y="735806"/>
                </a:lnTo>
                <a:lnTo>
                  <a:pt x="7144" y="747713"/>
                </a:lnTo>
                <a:cubicBezTo>
                  <a:pt x="12700" y="753269"/>
                  <a:pt x="19098" y="758095"/>
                  <a:pt x="23813" y="764381"/>
                </a:cubicBezTo>
                <a:cubicBezTo>
                  <a:pt x="36152" y="780833"/>
                  <a:pt x="20618" y="773636"/>
                  <a:pt x="35719" y="778669"/>
                </a:cubicBezTo>
                <a:cubicBezTo>
                  <a:pt x="36513" y="783431"/>
                  <a:pt x="37153" y="788222"/>
                  <a:pt x="38100" y="792956"/>
                </a:cubicBezTo>
                <a:cubicBezTo>
                  <a:pt x="39596" y="800436"/>
                  <a:pt x="40592" y="802813"/>
                  <a:pt x="42863" y="809625"/>
                </a:cubicBezTo>
                <a:cubicBezTo>
                  <a:pt x="43657" y="827088"/>
                  <a:pt x="45244" y="844532"/>
                  <a:pt x="45244" y="862013"/>
                </a:cubicBezTo>
                <a:cubicBezTo>
                  <a:pt x="45244" y="881080"/>
                  <a:pt x="44272" y="900149"/>
                  <a:pt x="42863" y="919163"/>
                </a:cubicBezTo>
                <a:cubicBezTo>
                  <a:pt x="42678" y="921666"/>
                  <a:pt x="40481" y="926306"/>
                  <a:pt x="40481" y="926306"/>
                </a:cubicBezTo>
                <a:lnTo>
                  <a:pt x="161925" y="1057275"/>
                </a:lnTo>
                <a:cubicBezTo>
                  <a:pt x="161131" y="966788"/>
                  <a:pt x="160338" y="876300"/>
                  <a:pt x="159544" y="785813"/>
                </a:cubicBezTo>
                <a:lnTo>
                  <a:pt x="66675" y="5715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1607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0BE4880-3EF3-4CED-22AF-3ED026AC3DB0}"/>
              </a:ext>
            </a:extLst>
          </p:cNvPr>
          <p:cNvSpPr txBox="1"/>
          <p:nvPr/>
        </p:nvSpPr>
        <p:spPr>
          <a:xfrm>
            <a:off x="442547" y="2557260"/>
            <a:ext cx="2262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Alignment </a:t>
            </a:r>
            <a:r>
              <a:rPr lang="en-US" b="1">
                <a:solidFill>
                  <a:srgbClr val="FF0000"/>
                </a:solidFill>
              </a:rPr>
              <a:t>surfaces</a:t>
            </a:r>
            <a:r>
              <a:rPr lang="en-US"/>
              <a:t> to be machined in one pass at the final step, checked/recorded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F42862F-84FD-78F2-A4BA-BB0939EF9745}"/>
              </a:ext>
            </a:extLst>
          </p:cNvPr>
          <p:cNvCxnSpPr>
            <a:cxnSpLocks/>
          </p:cNvCxnSpPr>
          <p:nvPr/>
        </p:nvCxnSpPr>
        <p:spPr>
          <a:xfrm flipV="1">
            <a:off x="3700730" y="3329668"/>
            <a:ext cx="300487" cy="5796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31CC6FB2-8896-9285-B6A0-680F682121C1}"/>
              </a:ext>
            </a:extLst>
          </p:cNvPr>
          <p:cNvCxnSpPr>
            <a:cxnSpLocks/>
          </p:cNvCxnSpPr>
          <p:nvPr/>
        </p:nvCxnSpPr>
        <p:spPr>
          <a:xfrm flipV="1">
            <a:off x="2651625" y="2639238"/>
            <a:ext cx="771765" cy="912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EE998785-5ED5-06D5-ADE0-113D57078970}"/>
              </a:ext>
            </a:extLst>
          </p:cNvPr>
          <p:cNvCxnSpPr>
            <a:cxnSpLocks/>
            <a:stCxn id="100" idx="2"/>
          </p:cNvCxnSpPr>
          <p:nvPr/>
        </p:nvCxnSpPr>
        <p:spPr>
          <a:xfrm flipH="1">
            <a:off x="863612" y="3757589"/>
            <a:ext cx="710212" cy="8871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66A6F5B-995F-5103-EA01-4F1AC9688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355" y="391252"/>
            <a:ext cx="2245568" cy="196725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14DEAF7-A074-093A-B6B8-437FECE8DBE3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6627554" y="1535866"/>
            <a:ext cx="704199" cy="9990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529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065AB3-A45F-2E02-C0DA-5CA9B1B758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95" t="16848" r="8321" b="15399"/>
          <a:stretch>
            <a:fillRect/>
          </a:stretch>
        </p:blipFill>
        <p:spPr>
          <a:xfrm>
            <a:off x="4737200" y="3875120"/>
            <a:ext cx="7453812" cy="28102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8869B79-594F-D90D-8977-AB1492C16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 Features - Internal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963DC-6A2A-15C2-B64D-82E62B766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9A4686A-9A78-CA7A-AA82-6783AB18C94C}"/>
              </a:ext>
            </a:extLst>
          </p:cNvPr>
          <p:cNvGrpSpPr>
            <a:grpSpLocks noChangeAspect="1"/>
          </p:cNvGrpSpPr>
          <p:nvPr/>
        </p:nvGrpSpPr>
        <p:grpSpPr>
          <a:xfrm>
            <a:off x="294321" y="985339"/>
            <a:ext cx="5122119" cy="3678790"/>
            <a:chOff x="5696554" y="907458"/>
            <a:chExt cx="5103126" cy="366514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DE23F1-4BF5-0AE0-92F5-AF4AA4DE3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556" t="15157" r="47122" b="1756"/>
            <a:stretch>
              <a:fillRect/>
            </a:stretch>
          </p:blipFill>
          <p:spPr>
            <a:xfrm>
              <a:off x="7121767" y="959838"/>
              <a:ext cx="3358232" cy="3560389"/>
            </a:xfrm>
            <a:prstGeom prst="rect">
              <a:avLst/>
            </a:prstGeom>
            <a:ln>
              <a:noFill/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9FC57D-B135-58BD-9148-DA7CDCCFE2F9}"/>
                </a:ext>
              </a:extLst>
            </p:cNvPr>
            <p:cNvSpPr txBox="1"/>
            <p:nvPr/>
          </p:nvSpPr>
          <p:spPr>
            <a:xfrm>
              <a:off x="5696554" y="2239733"/>
              <a:ext cx="1252537" cy="58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Braze surfaces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EE3F2D-CE45-5B17-94C3-8194E0E2D425}"/>
                </a:ext>
              </a:extLst>
            </p:cNvPr>
            <p:cNvSpPr txBox="1"/>
            <p:nvPr/>
          </p:nvSpPr>
          <p:spPr>
            <a:xfrm>
              <a:off x="6499361" y="1100833"/>
              <a:ext cx="1252537" cy="58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Waveguide feed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599046A-6A2F-0850-AA6F-A12CA69AD5EE}"/>
                </a:ext>
              </a:extLst>
            </p:cNvPr>
            <p:cNvSpPr txBox="1"/>
            <p:nvPr/>
          </p:nvSpPr>
          <p:spPr>
            <a:xfrm>
              <a:off x="7997137" y="907458"/>
              <a:ext cx="1252537" cy="58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Damping slots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743A291-CB90-CE3A-9823-F218CFB8E8C2}"/>
                </a:ext>
              </a:extLst>
            </p:cNvPr>
            <p:cNvSpPr txBox="1"/>
            <p:nvPr/>
          </p:nvSpPr>
          <p:spPr>
            <a:xfrm>
              <a:off x="9547143" y="3990000"/>
              <a:ext cx="1252537" cy="58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Cells and irises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29C18EF-332D-0BBB-0285-8774F4BA503F}"/>
                </a:ext>
              </a:extLst>
            </p:cNvPr>
            <p:cNvCxnSpPr>
              <a:cxnSpLocks/>
            </p:cNvCxnSpPr>
            <p:nvPr/>
          </p:nvCxnSpPr>
          <p:spPr>
            <a:xfrm>
              <a:off x="7133499" y="1532852"/>
              <a:ext cx="1605689" cy="71870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84BEBEA-2198-E4C7-E7F9-5560A363C5F7}"/>
                </a:ext>
              </a:extLst>
            </p:cNvPr>
            <p:cNvCxnSpPr>
              <a:cxnSpLocks/>
            </p:cNvCxnSpPr>
            <p:nvPr/>
          </p:nvCxnSpPr>
          <p:spPr>
            <a:xfrm>
              <a:off x="7133499" y="1532852"/>
              <a:ext cx="650566" cy="58358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42EAB72-35BC-7675-DADA-93D7C8773767}"/>
                </a:ext>
              </a:extLst>
            </p:cNvPr>
            <p:cNvCxnSpPr>
              <a:cxnSpLocks/>
            </p:cNvCxnSpPr>
            <p:nvPr/>
          </p:nvCxnSpPr>
          <p:spPr>
            <a:xfrm>
              <a:off x="8586872" y="1291897"/>
              <a:ext cx="1311574" cy="213006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A2015EB-62CB-E485-9D0D-372D6D7F64C1}"/>
                </a:ext>
              </a:extLst>
            </p:cNvPr>
            <p:cNvCxnSpPr>
              <a:cxnSpLocks/>
            </p:cNvCxnSpPr>
            <p:nvPr/>
          </p:nvCxnSpPr>
          <p:spPr>
            <a:xfrm>
              <a:off x="8592751" y="1291897"/>
              <a:ext cx="641878" cy="8357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819FC96-D878-4D82-39C2-17B25D7B29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3349" y="1988119"/>
              <a:ext cx="732776" cy="48836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BDCEA26D-1CB8-AA5F-E820-B54DFCA781B7}"/>
                </a:ext>
              </a:extLst>
            </p:cNvPr>
            <p:cNvCxnSpPr>
              <a:cxnSpLocks/>
            </p:cNvCxnSpPr>
            <p:nvPr/>
          </p:nvCxnSpPr>
          <p:spPr>
            <a:xfrm>
              <a:off x="6513349" y="2476482"/>
              <a:ext cx="859001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8CFD8BF-5E67-DED2-9EE6-DAB2220B5A5E}"/>
                </a:ext>
              </a:extLst>
            </p:cNvPr>
            <p:cNvCxnSpPr>
              <a:cxnSpLocks/>
            </p:cNvCxnSpPr>
            <p:nvPr/>
          </p:nvCxnSpPr>
          <p:spPr>
            <a:xfrm>
              <a:off x="6513349" y="2476482"/>
              <a:ext cx="1058148" cy="19050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378B57AD-EF20-6292-4735-727FFE1EB7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22023" y="2975922"/>
              <a:ext cx="1098903" cy="109873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CE435E7-CA16-0A92-19F6-13248BD3324D}"/>
              </a:ext>
            </a:extLst>
          </p:cNvPr>
          <p:cNvGrpSpPr>
            <a:grpSpLocks noChangeAspect="1"/>
          </p:cNvGrpSpPr>
          <p:nvPr/>
        </p:nvGrpSpPr>
        <p:grpSpPr>
          <a:xfrm>
            <a:off x="7212418" y="1037914"/>
            <a:ext cx="3419130" cy="2391086"/>
            <a:chOff x="300283" y="3382460"/>
            <a:chExt cx="3588989" cy="2509873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DEC99127-469B-D67B-4E5D-E119E7CF3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24052"/>
            <a:stretch>
              <a:fillRect/>
            </a:stretch>
          </p:blipFill>
          <p:spPr>
            <a:xfrm>
              <a:off x="300283" y="4114822"/>
              <a:ext cx="3588989" cy="17775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DE42712-BC80-DA0B-1AAF-E353A1CE2165}"/>
                </a:ext>
              </a:extLst>
            </p:cNvPr>
            <p:cNvSpPr txBox="1"/>
            <p:nvPr/>
          </p:nvSpPr>
          <p:spPr>
            <a:xfrm>
              <a:off x="1078436" y="3382460"/>
              <a:ext cx="22273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Internal radii around cells at split face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FFCEB4E-6C25-DAB9-5B6A-5003BF96314C}"/>
                </a:ext>
              </a:extLst>
            </p:cNvPr>
            <p:cNvCxnSpPr>
              <a:cxnSpLocks/>
            </p:cNvCxnSpPr>
            <p:nvPr/>
          </p:nvCxnSpPr>
          <p:spPr>
            <a:xfrm>
              <a:off x="1795428" y="4028791"/>
              <a:ext cx="88486" cy="37634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9F23573-E184-5CDB-FE78-36D3A98363EB}"/>
              </a:ext>
            </a:extLst>
          </p:cNvPr>
          <p:cNvSpPr/>
          <p:nvPr/>
        </p:nvSpPr>
        <p:spPr>
          <a:xfrm>
            <a:off x="6578600" y="5234552"/>
            <a:ext cx="825561" cy="905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C96C27-EC46-6502-A384-010B1D2D9150}"/>
              </a:ext>
            </a:extLst>
          </p:cNvPr>
          <p:cNvCxnSpPr/>
          <p:nvPr/>
        </p:nvCxnSpPr>
        <p:spPr>
          <a:xfrm flipH="1" flipV="1">
            <a:off x="5095569" y="1037914"/>
            <a:ext cx="2308592" cy="4196638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0B6200-81CC-4791-C910-658E8D4B02F9}"/>
              </a:ext>
            </a:extLst>
          </p:cNvPr>
          <p:cNvCxnSpPr/>
          <p:nvPr/>
        </p:nvCxnSpPr>
        <p:spPr>
          <a:xfrm flipH="1" flipV="1">
            <a:off x="1724838" y="4611554"/>
            <a:ext cx="4853762" cy="1527998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037256A-C6D3-DE34-03DF-9424D5A1F826}"/>
              </a:ext>
            </a:extLst>
          </p:cNvPr>
          <p:cNvGrpSpPr>
            <a:grpSpLocks noChangeAspect="1"/>
          </p:cNvGrpSpPr>
          <p:nvPr/>
        </p:nvGrpSpPr>
        <p:grpSpPr>
          <a:xfrm>
            <a:off x="263106" y="5452503"/>
            <a:ext cx="3597559" cy="1222996"/>
            <a:chOff x="2612906" y="1835701"/>
            <a:chExt cx="8017786" cy="2725660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8DAC4583-ABD3-20C6-B95E-E39261A7A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4380" t="258" r="3831" b="40030"/>
            <a:stretch>
              <a:fillRect/>
            </a:stretch>
          </p:blipFill>
          <p:spPr>
            <a:xfrm>
              <a:off x="2612906" y="1859315"/>
              <a:ext cx="7786539" cy="27020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DCA14E-8035-7459-1727-3127EDD742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8387" y="2008017"/>
              <a:ext cx="0" cy="17675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AFC48EFF-A5BC-D47B-3E73-9DC3B95867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0874" y="3038168"/>
              <a:ext cx="0" cy="73070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1C03D3C-8A13-E7AA-B98F-65B19D23DC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1177" y="2542681"/>
              <a:ext cx="0" cy="122619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953F9A8-DB0E-78EF-03E6-DFA897D0E7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94719" y="2043371"/>
              <a:ext cx="0" cy="172550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EAA18A3-0236-67AE-344A-848A75DB1615}"/>
                </a:ext>
              </a:extLst>
            </p:cNvPr>
            <p:cNvSpPr txBox="1"/>
            <p:nvPr/>
          </p:nvSpPr>
          <p:spPr>
            <a:xfrm>
              <a:off x="3598111" y="2948213"/>
              <a:ext cx="976315" cy="617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R</a:t>
              </a:r>
              <a:r>
                <a:rPr lang="en-US" sz="1200" baseline="-25000"/>
                <a:t>iris</a:t>
              </a:r>
              <a:endParaRPr lang="en-US" sz="120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1F9E988-D8C1-0E6A-3BF4-C885D903B78F}"/>
                </a:ext>
              </a:extLst>
            </p:cNvPr>
            <p:cNvSpPr txBox="1"/>
            <p:nvPr/>
          </p:nvSpPr>
          <p:spPr>
            <a:xfrm>
              <a:off x="5875504" y="2358706"/>
              <a:ext cx="976315" cy="617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R</a:t>
              </a:r>
              <a:r>
                <a:rPr lang="en-US" sz="1200" baseline="-25000"/>
                <a:t>cell</a:t>
              </a:r>
              <a:endParaRPr lang="en-US" sz="1200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4728A4E-786B-8F42-4D49-9238E51015E8}"/>
                </a:ext>
              </a:extLst>
            </p:cNvPr>
            <p:cNvSpPr txBox="1"/>
            <p:nvPr/>
          </p:nvSpPr>
          <p:spPr>
            <a:xfrm>
              <a:off x="8393148" y="1835701"/>
              <a:ext cx="2237544" cy="617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err="1"/>
                <a:t>R</a:t>
              </a:r>
              <a:r>
                <a:rPr lang="en-US" sz="1200" baseline="-25000" err="1"/>
                <a:t>damping</a:t>
              </a:r>
              <a:r>
                <a:rPr lang="en-US" sz="1200" baseline="-25000"/>
                <a:t> slot</a:t>
              </a:r>
              <a:endParaRPr lang="en-US" sz="1200"/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14F74CC1-D385-3E89-9FE8-34D214764238}"/>
                </a:ext>
              </a:extLst>
            </p:cNvPr>
            <p:cNvCxnSpPr/>
            <p:nvPr/>
          </p:nvCxnSpPr>
          <p:spPr>
            <a:xfrm>
              <a:off x="3318387" y="3296265"/>
              <a:ext cx="43248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60FE302A-97A5-78B2-F032-EDD6D8D61FF5}"/>
                </a:ext>
              </a:extLst>
            </p:cNvPr>
            <p:cNvCxnSpPr>
              <a:cxnSpLocks/>
            </p:cNvCxnSpPr>
            <p:nvPr/>
          </p:nvCxnSpPr>
          <p:spPr>
            <a:xfrm>
              <a:off x="3318387" y="2698168"/>
              <a:ext cx="261279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DD2FD2FE-C239-E9D0-AE58-160ED37BAAEE}"/>
                </a:ext>
              </a:extLst>
            </p:cNvPr>
            <p:cNvCxnSpPr>
              <a:cxnSpLocks/>
            </p:cNvCxnSpPr>
            <p:nvPr/>
          </p:nvCxnSpPr>
          <p:spPr>
            <a:xfrm>
              <a:off x="3318387" y="2146422"/>
              <a:ext cx="516909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7897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4883A-B8D3-F610-B721-9489F5E88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5C484217-D957-0F06-F2CC-1E5F1F5EE976}"/>
              </a:ext>
            </a:extLst>
          </p:cNvPr>
          <p:cNvGrpSpPr>
            <a:grpSpLocks noChangeAspect="1"/>
          </p:cNvGrpSpPr>
          <p:nvPr/>
        </p:nvGrpSpPr>
        <p:grpSpPr>
          <a:xfrm>
            <a:off x="1934397" y="3530580"/>
            <a:ext cx="3759271" cy="2622046"/>
            <a:chOff x="1962458" y="3112178"/>
            <a:chExt cx="3759271" cy="262204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84B9C36-FDE2-8664-C810-CFD1D3CE5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5083" t="8471" r="40589" b="20256"/>
            <a:stretch>
              <a:fillRect/>
            </a:stretch>
          </p:blipFill>
          <p:spPr>
            <a:xfrm>
              <a:off x="1962458" y="3260414"/>
              <a:ext cx="1821894" cy="247381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9D63DE6-DEC4-7C97-BAAE-71504F09A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6019" t="15478" r="30746" b="20260"/>
            <a:stretch>
              <a:fillRect/>
            </a:stretch>
          </p:blipFill>
          <p:spPr>
            <a:xfrm>
              <a:off x="3981829" y="3112178"/>
              <a:ext cx="1739900" cy="2230515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6D75036-3D7B-E813-5A11-BE2D9171A4F6}"/>
                </a:ext>
              </a:extLst>
            </p:cNvPr>
            <p:cNvCxnSpPr/>
            <p:nvPr/>
          </p:nvCxnSpPr>
          <p:spPr>
            <a:xfrm>
              <a:off x="3784352" y="3260414"/>
              <a:ext cx="0" cy="2283136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7E53602-893B-873A-D435-9141E4ECC868}"/>
                </a:ext>
              </a:extLst>
            </p:cNvPr>
            <p:cNvCxnSpPr/>
            <p:nvPr/>
          </p:nvCxnSpPr>
          <p:spPr>
            <a:xfrm>
              <a:off x="3981829" y="3203275"/>
              <a:ext cx="0" cy="2283136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AED278B-26C4-BF31-25A4-69313856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Braze Steps and Features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7521B-AD15-3AB7-2A92-6D663E225B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123776"/>
            <a:ext cx="6061614" cy="4934124"/>
          </a:xfrm>
        </p:spPr>
        <p:txBody>
          <a:bodyPr/>
          <a:lstStyle/>
          <a:p>
            <a:pPr algn="r"/>
            <a:r>
              <a:rPr lang="en-US"/>
              <a:t>3 critical “perimeter” joints (2 vacuum, 1 mechanical)	</a:t>
            </a:r>
          </a:p>
          <a:p>
            <a:pPr algn="r"/>
            <a:r>
              <a:rPr lang="en-US"/>
              <a:t>During braze, the braze joints are held by external clamps and 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compression bolts</a:t>
            </a:r>
            <a:r>
              <a:rPr lang="en-US"/>
              <a:t>.</a:t>
            </a:r>
          </a:p>
          <a:p>
            <a:r>
              <a:rPr lang="en-US"/>
              <a:t>At assembly, alignment is achieved with a pin and slot arrangement, using stainless steel inserts to prevent deformation of the hole and slot (Exterior flat surfaces may also be used)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0DFEB-279F-AAD4-D297-92AC7E285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6F129E5-85E3-479B-B805-B34A466EB3C8}"/>
              </a:ext>
            </a:extLst>
          </p:cNvPr>
          <p:cNvGrpSpPr>
            <a:grpSpLocks noChangeAspect="1"/>
          </p:cNvGrpSpPr>
          <p:nvPr/>
        </p:nvGrpSpPr>
        <p:grpSpPr>
          <a:xfrm>
            <a:off x="6827965" y="1194874"/>
            <a:ext cx="3634959" cy="5052477"/>
            <a:chOff x="4124565" y="1334710"/>
            <a:chExt cx="3691219" cy="513067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6F1F402-3F66-8D87-EE8D-748CEB7FD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0321" r="29403" b="9206"/>
            <a:stretch>
              <a:fillRect/>
            </a:stretch>
          </p:blipFill>
          <p:spPr>
            <a:xfrm>
              <a:off x="4124565" y="1334710"/>
              <a:ext cx="3691219" cy="5130676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2F967F5-8E35-1486-0083-C20224BEAF14}"/>
                </a:ext>
              </a:extLst>
            </p:cNvPr>
            <p:cNvCxnSpPr/>
            <p:nvPr/>
          </p:nvCxnSpPr>
          <p:spPr>
            <a:xfrm>
              <a:off x="5376863" y="2705100"/>
              <a:ext cx="0" cy="219075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23649A8-85E8-5A50-9F70-14C1038B8250}"/>
                </a:ext>
              </a:extLst>
            </p:cNvPr>
            <p:cNvCxnSpPr>
              <a:cxnSpLocks/>
            </p:cNvCxnSpPr>
            <p:nvPr/>
          </p:nvCxnSpPr>
          <p:spPr>
            <a:xfrm>
              <a:off x="5376863" y="1862138"/>
              <a:ext cx="0" cy="2786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4DB4B2E-3C6D-DA6C-876A-33CDB43918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60294" y="4188618"/>
              <a:ext cx="269081" cy="69057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3C91AFCC-C09C-7CF0-14B5-BBB68B85ECC5}"/>
                </a:ext>
              </a:extLst>
            </p:cNvPr>
            <p:cNvSpPr/>
            <p:nvPr/>
          </p:nvSpPr>
          <p:spPr>
            <a:xfrm rot="6283677">
              <a:off x="5852770" y="1884597"/>
              <a:ext cx="269081" cy="43771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C914F2FC-C2C7-CEF8-F267-DFCB41BAB4AB}"/>
                </a:ext>
              </a:extLst>
            </p:cNvPr>
            <p:cNvSpPr/>
            <p:nvPr/>
          </p:nvSpPr>
          <p:spPr>
            <a:xfrm rot="6283677">
              <a:off x="6092985" y="2826018"/>
              <a:ext cx="269081" cy="462655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E8147D14-252B-AD7D-39B1-B140A013BD06}"/>
                </a:ext>
              </a:extLst>
            </p:cNvPr>
            <p:cNvSpPr/>
            <p:nvPr/>
          </p:nvSpPr>
          <p:spPr>
            <a:xfrm>
              <a:off x="6160292" y="3358738"/>
              <a:ext cx="269081" cy="434592"/>
            </a:xfrm>
            <a:prstGeom prst="down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07776E4B-A83D-86D2-A3C2-D5029D1F304C}"/>
                </a:ext>
              </a:extLst>
            </p:cNvPr>
            <p:cNvSpPr/>
            <p:nvPr/>
          </p:nvSpPr>
          <p:spPr>
            <a:xfrm rot="10800000">
              <a:off x="6151656" y="4652963"/>
              <a:ext cx="269081" cy="434592"/>
            </a:xfrm>
            <a:prstGeom prst="down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6C17BA70-8182-784C-42A0-3B6C6AB138AE}"/>
                </a:ext>
              </a:extLst>
            </p:cNvPr>
            <p:cNvSpPr/>
            <p:nvPr/>
          </p:nvSpPr>
          <p:spPr>
            <a:xfrm rot="17040795">
              <a:off x="4423190" y="2361138"/>
              <a:ext cx="269081" cy="462655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4312CF87-B2BE-E8A6-B980-179FBD5F0659}"/>
                </a:ext>
              </a:extLst>
            </p:cNvPr>
            <p:cNvSpPr/>
            <p:nvPr/>
          </p:nvSpPr>
          <p:spPr>
            <a:xfrm rot="17040795">
              <a:off x="4613133" y="1580548"/>
              <a:ext cx="269081" cy="46265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5A971C-B802-A7F7-BD7D-9EAF0D9FBC6B}"/>
              </a:ext>
            </a:extLst>
          </p:cNvPr>
          <p:cNvCxnSpPr>
            <a:cxnSpLocks/>
          </p:cNvCxnSpPr>
          <p:nvPr/>
        </p:nvCxnSpPr>
        <p:spPr>
          <a:xfrm>
            <a:off x="2197811" y="3721112"/>
            <a:ext cx="215189" cy="66673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84DC6A6-E0B4-2DC2-0F30-95EBD6DAC5E9}"/>
              </a:ext>
            </a:extLst>
          </p:cNvPr>
          <p:cNvCxnSpPr>
            <a:cxnSpLocks/>
          </p:cNvCxnSpPr>
          <p:nvPr/>
        </p:nvCxnSpPr>
        <p:spPr>
          <a:xfrm>
            <a:off x="4325537" y="3381946"/>
            <a:ext cx="213513" cy="4671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665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319F63-8FBC-3C56-00C0-BC7073943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Procurement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AF9DE-9905-51B2-DE77-90071FA98E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057701"/>
            <a:ext cx="10553700" cy="5000199"/>
          </a:xfrm>
        </p:spPr>
        <p:txBody>
          <a:bodyPr/>
          <a:lstStyle/>
          <a:p>
            <a:r>
              <a:rPr lang="en-US" dirty="0"/>
              <a:t>17 potential vendors have been contacted about manufacturing the machined copper quadrants.</a:t>
            </a:r>
          </a:p>
          <a:p>
            <a:r>
              <a:rPr lang="en-US" dirty="0"/>
              <a:t>9 have expressed a strong interest in the project.</a:t>
            </a:r>
          </a:p>
          <a:p>
            <a:r>
              <a:rPr lang="en-US" dirty="0"/>
              <a:t>A SLAC-internal procurement requisition is currently being routed for approvals and is expected to be posted to sam.gov for bidding in the coming weeks.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F265E-CA4B-1FE6-E688-220A1B4B4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61640"/>
      </p:ext>
    </p:extLst>
  </p:cSld>
  <p:clrMapOvr>
    <a:masterClrMapping/>
  </p:clrMapOvr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7FBC852C-56B0-CE44-BF70-AA1CE13EFF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e9c29e8-db62-45f3-be56-8b3b9036de78" xsi:nil="true"/>
    <lcf76f155ced4ddcb4097134ff3c332f xmlns="5af18329-75b6-4027-bf49-83841992cd0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34CFF05AD04B42B299FEA12877F7FB" ma:contentTypeVersion="13" ma:contentTypeDescription="Create a new document." ma:contentTypeScope="" ma:versionID="8d7523da34be31b956f3e94c37278f50">
  <xsd:schema xmlns:xsd="http://www.w3.org/2001/XMLSchema" xmlns:xs="http://www.w3.org/2001/XMLSchema" xmlns:p="http://schemas.microsoft.com/office/2006/metadata/properties" xmlns:ns2="5af18329-75b6-4027-bf49-83841992cd03" xmlns:ns3="0e9c29e8-db62-45f3-be56-8b3b9036de78" targetNamespace="http://schemas.microsoft.com/office/2006/metadata/properties" ma:root="true" ma:fieldsID="d6d43360d20b96ae168e781e22671a7f" ns2:_="" ns3:_="">
    <xsd:import namespace="5af18329-75b6-4027-bf49-83841992cd03"/>
    <xsd:import namespace="0e9c29e8-db62-45f3-be56-8b3b9036de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f18329-75b6-4027-bf49-83841992cd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d420da9-6cce-460f-935b-b5e0b28d9e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9c29e8-db62-45f3-be56-8b3b9036de7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d081311-69f0-42c4-a7a4-d7e01dcc224c}" ma:internalName="TaxCatchAll" ma:showField="CatchAllData" ma:web="0e9c29e8-db62-45f3-be56-8b3b9036de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F48358-BDDC-4774-A969-BE81DE6A25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4C31B2-130F-4715-8C9A-9841EA5DD218}">
  <ds:schemaRefs>
    <ds:schemaRef ds:uri="0e9c29e8-db62-45f3-be56-8b3b9036de78"/>
    <ds:schemaRef ds:uri="5af18329-75b6-4027-bf49-83841992cd0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EC3BC03-22C1-45A2-B6E0-138A5AEDECDD}">
  <ds:schemaRefs>
    <ds:schemaRef ds:uri="0e9c29e8-db62-45f3-be56-8b3b9036de78"/>
    <ds:schemaRef ds:uri="5af18329-75b6-4027-bf49-83841992cd0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32</TotalTime>
  <Words>636</Words>
  <Application>Microsoft Office PowerPoint</Application>
  <PresentationFormat>Widescreen</PresentationFormat>
  <Paragraphs>86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SLAC Covers/Title Slides</vt:lpstr>
      <vt:lpstr>SLAC Interior Slides</vt:lpstr>
      <vt:lpstr>PowerPoint Presentation</vt:lpstr>
      <vt:lpstr>QCM Overview</vt:lpstr>
      <vt:lpstr>Proposed Schedule</vt:lpstr>
      <vt:lpstr>Final RF Geometry</vt:lpstr>
      <vt:lpstr>FEA: Pool Boiling Temperatures &amp; Thermal Expansion</vt:lpstr>
      <vt:lpstr>Mechanical Features - External</vt:lpstr>
      <vt:lpstr>Mechanical Features - Internal</vt:lpstr>
      <vt:lpstr>Braze Steps and Features</vt:lpstr>
      <vt:lpstr>Procurement</vt:lpstr>
      <vt:lpstr>Mechanical Features – Alignment and Fiducials</vt:lpstr>
      <vt:lpstr>QCM Accelerator Installation Fixture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issue – please read</dc:title>
  <dc:subject/>
  <dc:creator>McCulloch, Linda U</dc:creator>
  <cp:keywords/>
  <dc:description/>
  <cp:lastModifiedBy>Aymar, Galen</cp:lastModifiedBy>
  <cp:revision>4</cp:revision>
  <dcterms:created xsi:type="dcterms:W3CDTF">2023-05-25T23:24:36Z</dcterms:created>
  <dcterms:modified xsi:type="dcterms:W3CDTF">2026-02-10T18:34:19Z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0x010100A334CFF05AD04B42B299FEA12877F7FB</vt:lpwstr>
  </property>
  <property fmtid="{D5CDD505-2E9C-101B-9397-08002B2CF9AE}" pid="3" name="MediaServiceImageTags">
    <vt:lpwstr/>
  </property>
</Properties>
</file>