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1"/>
  </p:notesMasterIdLst>
  <p:sldIdLst>
    <p:sldId id="570" r:id="rId2"/>
    <p:sldId id="571" r:id="rId3"/>
    <p:sldId id="574" r:id="rId4"/>
    <p:sldId id="257" r:id="rId5"/>
    <p:sldId id="577" r:id="rId6"/>
    <p:sldId id="584" r:id="rId7"/>
    <p:sldId id="585" r:id="rId8"/>
    <p:sldId id="586" r:id="rId9"/>
    <p:sldId id="587" r:id="rId10"/>
    <p:sldId id="588" r:id="rId11"/>
    <p:sldId id="556" r:id="rId12"/>
    <p:sldId id="552" r:id="rId13"/>
    <p:sldId id="548" r:id="rId14"/>
    <p:sldId id="549" r:id="rId15"/>
    <p:sldId id="550" r:id="rId16"/>
    <p:sldId id="554" r:id="rId17"/>
    <p:sldId id="555" r:id="rId18"/>
    <p:sldId id="557" r:id="rId19"/>
    <p:sldId id="567" r:id="rId20"/>
    <p:sldId id="572" r:id="rId21"/>
    <p:sldId id="583" r:id="rId22"/>
    <p:sldId id="581" r:id="rId23"/>
    <p:sldId id="582" r:id="rId24"/>
    <p:sldId id="568" r:id="rId25"/>
    <p:sldId id="566" r:id="rId26"/>
    <p:sldId id="569" r:id="rId27"/>
    <p:sldId id="573" r:id="rId28"/>
    <p:sldId id="558" r:id="rId29"/>
    <p:sldId id="560" r:id="rId30"/>
    <p:sldId id="561" r:id="rId31"/>
    <p:sldId id="562" r:id="rId32"/>
    <p:sldId id="563" r:id="rId33"/>
    <p:sldId id="564" r:id="rId34"/>
    <p:sldId id="565" r:id="rId35"/>
    <p:sldId id="579" r:id="rId36"/>
    <p:sldId id="578" r:id="rId37"/>
    <p:sldId id="575" r:id="rId38"/>
    <p:sldId id="576" r:id="rId39"/>
    <p:sldId id="580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07" autoAdjust="0"/>
    <p:restoredTop sz="94587"/>
  </p:normalViewPr>
  <p:slideViewPr>
    <p:cSldViewPr snapToGrid="0">
      <p:cViewPr varScale="1">
        <p:scale>
          <a:sx n="97" d="100"/>
          <a:sy n="97" d="100"/>
        </p:scale>
        <p:origin x="1296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F6FAEE-0E4E-4F37-B44E-49CAD9698CA4}" type="datetimeFigureOut">
              <a:rPr lang="en-US" smtClean="0"/>
              <a:t>8/10/26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79898F-FDDE-4906-941A-8F531F8458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334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2194914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3427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-120070"/>
            <a:ext cx="10058400" cy="1206227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" y="6446108"/>
            <a:ext cx="1888434" cy="287119"/>
          </a:xfrm>
        </p:spPr>
        <p:txBody>
          <a:bodyPr/>
          <a:lstStyle>
            <a:lvl1pPr>
              <a:defRPr sz="2400"/>
            </a:lvl1pPr>
          </a:lstStyle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53677" y="6500239"/>
            <a:ext cx="9945605" cy="221491"/>
          </a:xfrm>
        </p:spPr>
        <p:txBody>
          <a:bodyPr/>
          <a:lstStyle>
            <a:lvl1pPr>
              <a:defRPr sz="2400" cap="none" baseline="0"/>
            </a:lvl1pPr>
          </a:lstStyle>
          <a:p>
            <a:r>
              <a:rPr lang="en-US" dirty="0"/>
              <a:t>SLAC Summer Institute</a:t>
            </a:r>
            <a:endParaRPr lang="en-US" cap="non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79975" y="6446108"/>
            <a:ext cx="1312025" cy="365125"/>
          </a:xfrm>
        </p:spPr>
        <p:txBody>
          <a:bodyPr/>
          <a:lstStyle>
            <a:lvl1pPr>
              <a:defRPr sz="2400" baseline="0"/>
            </a:lvl1pPr>
          </a:lstStyle>
          <a:p>
            <a:fld id="{30AAE3BF-057A-4540-9C07-344F7FBEC844}" type="slidenum">
              <a:rPr lang="en-US" smtClean="0"/>
              <a:pPr/>
              <a:t>‹#›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43636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2557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889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40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106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SLAC Summer Institute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817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August 2026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SLAC Summer Institute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0AAE3BF-057A-4540-9C07-344F7FBEC8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005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595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784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6586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600"/>
            </a:lvl1pPr>
          </a:lstStyle>
          <a:p>
            <a:r>
              <a:rPr lang="en-US"/>
              <a:t>August 2026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434" y="6470704"/>
            <a:ext cx="5901459" cy="274320"/>
          </a:xfrm>
        </p:spPr>
        <p:txBody>
          <a:bodyPr/>
          <a:lstStyle>
            <a:lvl1pPr>
              <a:defRPr sz="1800"/>
            </a:lvl1pPr>
          </a:lstStyle>
          <a:p>
            <a:r>
              <a:rPr lang="en-US"/>
              <a:t>SLAC Summer Institute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600" baseline="0"/>
            </a:lvl1pPr>
          </a:lstStyle>
          <a:p>
            <a:fld id="{30AAE3BF-057A-4540-9C07-344F7FBEC8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676C1812-E8AD-45AC-8F2B-CED55DDF2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62713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-55416"/>
            <a:ext cx="10058400" cy="12201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r>
              <a:rPr lang="en-US"/>
              <a:t>August 2026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SLAC Summer Institute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0AAE3BF-057A-4540-9C07-344F7FBEC844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128252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901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geant4-internal.web.cern.ch/gallery" TargetMode="External"/><Relationship Id="rId3" Type="http://schemas.openxmlformats.org/officeDocument/2006/relationships/image" Target="../media/image3.jpeg"/><Relationship Id="rId7" Type="http://schemas.openxmlformats.org/officeDocument/2006/relationships/hyperlink" Target="https://arxiv.org/pdf/2302.05998" TargetMode="External"/><Relationship Id="rId12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hyperlink" Target="https://www.sciencedirect.com/science/article/pii/S0168900203013688" TargetMode="External"/><Relationship Id="rId5" Type="http://schemas.openxmlformats.org/officeDocument/2006/relationships/image" Target="../media/image5.png"/><Relationship Id="rId10" Type="http://schemas.openxmlformats.org/officeDocument/2006/relationships/hyperlink" Target="https://ieeexplore.ieee.org/xpls/abs_all.jsp?isnumber=33833&amp;arnumber=1610988&amp;count=33&amp;index=7" TargetMode="External"/><Relationship Id="rId4" Type="http://schemas.openxmlformats.org/officeDocument/2006/relationships/image" Target="../media/image4.png"/><Relationship Id="rId9" Type="http://schemas.openxmlformats.org/officeDocument/2006/relationships/hyperlink" Target="https://www.sciencedirect.com/science/article/pii/S0168900216306957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geant4-internal.web.cern.ch/gallery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geant4-internal.web.cern.ch/galler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sv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sv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sv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sv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sv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rcad.com/manual/wrsmanual/node142.html" TargetMode="External"/><Relationship Id="rId2" Type="http://schemas.openxmlformats.org/officeDocument/2006/relationships/hyperlink" Target="http://wrcad.com/wrspice.html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kpobrien/JosephsonCircuits.jl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sourceforge.net/projects/vcxsrv/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261CA-4F78-41AC-A607-C4B879635D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72EBF-E6C4-3F7D-0370-88A9653A4A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7200" dirty="0"/>
              <a:t>Introduction to the projects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2DCDDB-F667-CBD8-393A-6668BEEDAF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cap="none" dirty="0"/>
              <a:t>SLAC Summer Institute</a:t>
            </a:r>
          </a:p>
          <a:p>
            <a:r>
              <a:rPr lang="en-US" cap="none" dirty="0"/>
              <a:t>August 2026</a:t>
            </a:r>
          </a:p>
          <a:p>
            <a:r>
              <a:rPr lang="en-US" cap="none" dirty="0"/>
              <a:t>Chelsea Bartram, Jenny Smith, Zoe Smith, Caitlyn Stone-Whitehead</a:t>
            </a:r>
          </a:p>
        </p:txBody>
      </p:sp>
    </p:spTree>
    <p:extLst>
      <p:ext uri="{BB962C8B-B14F-4D97-AF65-F5344CB8AC3E}">
        <p14:creationId xmlns:p14="http://schemas.microsoft.com/office/powerpoint/2010/main" val="2184363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5C07E-9A54-288B-5923-8E12EAA1F2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E0DA0-556B-D654-33BE-DD1941B1F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Three projects over the course of the week!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35890C-FD96-2315-1B59-86A83400B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7AE37D-FA37-3C23-F838-554E3D982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2A65E-2950-B336-2C4C-97802D1C4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2</a:t>
            </a:fld>
            <a:endParaRPr lang="en-US" sz="24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FDEE9B8-2A40-C985-6511-D27F9FF3C4E4}"/>
              </a:ext>
            </a:extLst>
          </p:cNvPr>
          <p:cNvSpPr txBox="1">
            <a:spLocks/>
          </p:cNvSpPr>
          <p:nvPr/>
        </p:nvSpPr>
        <p:spPr>
          <a:xfrm>
            <a:off x="705392" y="1490597"/>
            <a:ext cx="10450288" cy="4648946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Project #1: </a:t>
            </a:r>
          </a:p>
          <a:p>
            <a:pPr marL="0" indent="0">
              <a:buNone/>
            </a:pPr>
            <a:r>
              <a:rPr lang="en-US" sz="2400" dirty="0"/>
              <a:t>Develop a better understanding of Josephson junctions as a building block of quantum circuits</a:t>
            </a:r>
          </a:p>
          <a:p>
            <a:pPr marL="0" indent="0">
              <a:buNone/>
            </a:pPr>
            <a:r>
              <a:rPr lang="en-US" sz="2400" dirty="0"/>
              <a:t>Use simulation software to build quantum circuits and understand their properties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Project #2: </a:t>
            </a:r>
          </a:p>
          <a:p>
            <a:pPr marL="0" indent="0">
              <a:buNone/>
            </a:pPr>
            <a:r>
              <a:rPr lang="en-US" sz="2400" dirty="0"/>
              <a:t>Simulating phonon propagation and quasiparticle response, and analyzing the results using G4CMP.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Project #3:</a:t>
            </a:r>
          </a:p>
          <a:p>
            <a:pPr marL="0" indent="0">
              <a:buNone/>
            </a:pPr>
            <a:r>
              <a:rPr lang="en-US" sz="2400" dirty="0" err="1"/>
              <a:t>SMuRF</a:t>
            </a:r>
            <a:r>
              <a:rPr lang="en-US" sz="2400" dirty="0"/>
              <a:t> demo, </a:t>
            </a:r>
            <a:r>
              <a:rPr lang="en-US" sz="2400" dirty="0" err="1"/>
              <a:t>mult</a:t>
            </a:r>
            <a:r>
              <a:rPr lang="en-US" sz="2400" dirty="0"/>
              <a:t>-device measurements using real fridge measurements</a:t>
            </a:r>
          </a:p>
        </p:txBody>
      </p:sp>
    </p:spTree>
    <p:extLst>
      <p:ext uri="{BB962C8B-B14F-4D97-AF65-F5344CB8AC3E}">
        <p14:creationId xmlns:p14="http://schemas.microsoft.com/office/powerpoint/2010/main" val="37408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92C35-95DA-A94A-F0CC-2AB7DD9FF7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34641-C646-0925-3A31-0372FE7EF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677" y="1630353"/>
            <a:ext cx="10058400" cy="1206227"/>
          </a:xfrm>
        </p:spPr>
        <p:txBody>
          <a:bodyPr>
            <a:normAutofit/>
          </a:bodyPr>
          <a:lstStyle/>
          <a:p>
            <a:r>
              <a:rPr lang="en-US" sz="4000" dirty="0"/>
              <a:t>Project software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44E88-959E-127F-C70A-E2356408F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4F5ABC-2608-64C1-ADAB-E2CE17479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19585-608C-C28C-91E9-640BB99CA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3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45360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CF5C2-20F1-50C8-9780-B772C2280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/>
              <a:t>Project 1: WRSPICE Tutorial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227B93F-952A-A1F2-2E63-8DDB911A7C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607" y="1378060"/>
            <a:ext cx="5794073" cy="4380348"/>
          </a:xfrm>
          <a:prstGeom prst="rect">
            <a:avLst/>
          </a:prstGeom>
        </p:spPr>
      </p:pic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0F06D621-8150-D1AC-E6A5-AD82A9652EAC}"/>
              </a:ext>
            </a:extLst>
          </p:cNvPr>
          <p:cNvSpPr txBox="1">
            <a:spLocks/>
          </p:cNvSpPr>
          <p:nvPr/>
        </p:nvSpPr>
        <p:spPr>
          <a:xfrm>
            <a:off x="705392" y="1490597"/>
            <a:ext cx="4114802" cy="3878237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Used for time domain or frequency simulations of quantum circuits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Specific capability to simulate Josephson junctions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Similar to SPICE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Good at simulating continuous wave amplifiers…SQUIDs, JPAs, TWPAs, </a:t>
            </a:r>
            <a:r>
              <a:rPr lang="en-US" sz="2400" dirty="0" err="1"/>
              <a:t>etc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10701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16927-EF69-F7FB-EB8E-2AAB5DF5F2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48A99-DA74-1E64-ACEC-F4218C55D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/>
              <a:t>Project 2: G4CMP Tutorial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EF86FDB-8560-3DC0-7F4E-B26AC92423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6464" y="1545343"/>
            <a:ext cx="1738993" cy="16056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0CAB6BE-89DD-9FFA-7A00-B8A734EF4CF3}"/>
              </a:ext>
            </a:extLst>
          </p:cNvPr>
          <p:cNvSpPr txBox="1"/>
          <p:nvPr/>
        </p:nvSpPr>
        <p:spPr>
          <a:xfrm>
            <a:off x="609361" y="1236355"/>
            <a:ext cx="466481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Shielding Studies</a:t>
            </a:r>
          </a:p>
        </p:txBody>
      </p:sp>
      <p:pic>
        <p:nvPicPr>
          <p:cNvPr id="6" name="Picture 5" descr="Picture Gallery | geant4.web.cern.ch">
            <a:extLst>
              <a:ext uri="{FF2B5EF4-FFF2-40B4-BE49-F238E27FC236}">
                <a16:creationId xmlns:a16="http://schemas.microsoft.com/office/drawing/2014/main" id="{E88E18AA-BCB0-5A5C-1BFB-FB4DF8F5F8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05" y="3888419"/>
            <a:ext cx="2743199" cy="19338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16B85E7-BAA3-A8AD-5718-55680F8E34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6051" y="1677909"/>
            <a:ext cx="3519556" cy="117027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E2BB7B-C9BD-AB79-203D-3B8F95454687}"/>
              </a:ext>
            </a:extLst>
          </p:cNvPr>
          <p:cNvSpPr txBox="1"/>
          <p:nvPr/>
        </p:nvSpPr>
        <p:spPr>
          <a:xfrm>
            <a:off x="1026817" y="3513771"/>
            <a:ext cx="110296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ATLAS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135F21-DD9E-C467-A34B-7E36C2D18E76}"/>
              </a:ext>
            </a:extLst>
          </p:cNvPr>
          <p:cNvSpPr txBox="1"/>
          <p:nvPr/>
        </p:nvSpPr>
        <p:spPr>
          <a:xfrm>
            <a:off x="3177972" y="2994676"/>
            <a:ext cx="3063871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/>
              <a:t>The reference C++ toolkit  for HEP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/>
              <a:t>Handles particle interactions with matter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Highly customizable for </a:t>
            </a:r>
            <a:r>
              <a:rPr lang="en-US"/>
              <a:t>different geometries, sources and processes 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4999C8D-228C-3A79-F922-8833DB074E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21624" y="1006930"/>
            <a:ext cx="2110469" cy="17634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F70800-42F3-4D68-A311-12435EB6A9C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786" t="7114" r="3214" b="-3629"/>
          <a:stretch>
            <a:fillRect/>
          </a:stretch>
        </p:blipFill>
        <p:spPr>
          <a:xfrm>
            <a:off x="9320894" y="3424026"/>
            <a:ext cx="2900778" cy="260557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E5ADB72-66CC-CCDD-49CC-34DAB7266763}"/>
              </a:ext>
            </a:extLst>
          </p:cNvPr>
          <p:cNvSpPr txBox="1"/>
          <p:nvPr/>
        </p:nvSpPr>
        <p:spPr>
          <a:xfrm>
            <a:off x="9884228" y="634092"/>
            <a:ext cx="383721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Phonon Mitigation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5C69B7-7A9C-23E4-2B48-B1AB386DDCEE}"/>
              </a:ext>
            </a:extLst>
          </p:cNvPr>
          <p:cNvSpPr txBox="1"/>
          <p:nvPr/>
        </p:nvSpPr>
        <p:spPr>
          <a:xfrm>
            <a:off x="9595757" y="3050720"/>
            <a:ext cx="337457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Collection </a:t>
            </a:r>
            <a:r>
              <a:rPr lang="en-US"/>
              <a:t>Efficiency</a:t>
            </a:r>
            <a:r>
              <a:rPr lang="en-US" dirty="0"/>
              <a:t> 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0BE724C-A82E-32A6-5F5B-847077C286F6}"/>
              </a:ext>
            </a:extLst>
          </p:cNvPr>
          <p:cNvSpPr txBox="1"/>
          <p:nvPr/>
        </p:nvSpPr>
        <p:spPr>
          <a:xfrm>
            <a:off x="6378372" y="3059990"/>
            <a:ext cx="3063871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Energy deposition excites phonons and charges OR phonons and quasiparticles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Phonons/QP/charges applicable processes</a:t>
            </a:r>
          </a:p>
          <a:p>
            <a:pPr marL="285750" indent="-285750">
              <a:buFont typeface="Arial"/>
              <a:buChar char="•"/>
            </a:pPr>
            <a:r>
              <a:rPr lang="en-US"/>
              <a:t>Applicable to &lt; 1K </a:t>
            </a:r>
            <a:r>
              <a:rPr lang="en-US" err="1"/>
              <a:t>temperatu</a:t>
            </a:r>
            <a:r>
              <a:rPr lang="en-US"/>
              <a:t>res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538B895-DBC1-1658-8B9F-B026055D2F18}"/>
              </a:ext>
            </a:extLst>
          </p:cNvPr>
          <p:cNvSpPr txBox="1"/>
          <p:nvPr/>
        </p:nvSpPr>
        <p:spPr>
          <a:xfrm>
            <a:off x="9593034" y="2767693"/>
            <a:ext cx="2585357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 dirty="0">
                <a:ea typeface="+mn-lt"/>
                <a:cs typeface="+mn-lt"/>
                <a:hlinkClick r:id="rId7"/>
              </a:rPr>
              <a:t>G4CMP: Condensed Matter Physics Simulation Using the Geant4 Toolkit</a:t>
            </a:r>
            <a:endParaRPr lang="en-US" sz="8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814CEBA-8C9B-E0BC-EC5B-9E59DEBBD667}"/>
              </a:ext>
            </a:extLst>
          </p:cNvPr>
          <p:cNvSpPr txBox="1"/>
          <p:nvPr/>
        </p:nvSpPr>
        <p:spPr>
          <a:xfrm>
            <a:off x="653144" y="5780314"/>
            <a:ext cx="1850572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 dirty="0">
                <a:hlinkClick r:id="rId8"/>
              </a:rPr>
              <a:t>Picture Gallery | geant4.web.cern.ch</a:t>
            </a:r>
            <a:endParaRPr lang="en-US" sz="800" dirty="0"/>
          </a:p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C816EDB-AC4B-380A-AB85-AD09D6134ACA}"/>
              </a:ext>
            </a:extLst>
          </p:cNvPr>
          <p:cNvSpPr txBox="1"/>
          <p:nvPr/>
        </p:nvSpPr>
        <p:spPr>
          <a:xfrm>
            <a:off x="544286" y="3178628"/>
            <a:ext cx="1850572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 dirty="0">
                <a:hlinkClick r:id="rId8"/>
              </a:rPr>
              <a:t>Picture Gallery | geant4.web.cern.ch</a:t>
            </a:r>
            <a:endParaRPr lang="en-US" sz="800" dirty="0"/>
          </a:p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78634B0-7505-DC81-9489-419598BC6441}"/>
              </a:ext>
            </a:extLst>
          </p:cNvPr>
          <p:cNvSpPr txBox="1"/>
          <p:nvPr/>
        </p:nvSpPr>
        <p:spPr>
          <a:xfrm>
            <a:off x="5976256" y="1787978"/>
            <a:ext cx="2109107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7200"/>
              <a:t>+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5933E1-6D88-71BC-A2A2-93D4B422246F}"/>
              </a:ext>
            </a:extLst>
          </p:cNvPr>
          <p:cNvSpPr txBox="1"/>
          <p:nvPr/>
        </p:nvSpPr>
        <p:spPr>
          <a:xfrm>
            <a:off x="0" y="6411686"/>
            <a:ext cx="6096000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>
              <a:buFont typeface=""/>
              <a:buChar char="•"/>
            </a:pPr>
            <a:r>
              <a:rPr lang="en-US" sz="800" b="0" i="0" u="none" strike="noStrike" dirty="0">
                <a:solidFill>
                  <a:srgbClr val="3776AB"/>
                </a:solidFill>
                <a:latin typeface="-apple-system"/>
                <a:ea typeface="-apple-system"/>
                <a:cs typeface="-apple-system"/>
                <a:hlinkClick r:id="rId9"/>
              </a:rPr>
              <a:t>Recent Developments in Geant4</a:t>
            </a:r>
            <a:r>
              <a:rPr lang="en-US" sz="800" b="0" i="0" dirty="0">
                <a:solidFill>
                  <a:srgbClr val="666666"/>
                </a:solidFill>
                <a:latin typeface="-apple-system"/>
                <a:ea typeface="-apple-system"/>
                <a:cs typeface="-apple-system"/>
              </a:rPr>
              <a:t>, J. Allison et al., </a:t>
            </a:r>
            <a:r>
              <a:rPr lang="en-US" sz="800" b="0" i="0" dirty="0" err="1">
                <a:solidFill>
                  <a:srgbClr val="666666"/>
                </a:solidFill>
                <a:latin typeface="-apple-system"/>
                <a:ea typeface="-apple-system"/>
                <a:cs typeface="-apple-system"/>
              </a:rPr>
              <a:t>Nucl</a:t>
            </a:r>
            <a:r>
              <a:rPr lang="en-US" sz="800" b="0" i="0" dirty="0">
                <a:solidFill>
                  <a:srgbClr val="666666"/>
                </a:solidFill>
                <a:latin typeface="-apple-system"/>
                <a:ea typeface="-apple-system"/>
                <a:cs typeface="-apple-system"/>
              </a:rPr>
              <a:t>. </a:t>
            </a:r>
            <a:r>
              <a:rPr lang="en-US" sz="800" b="0" i="0" dirty="0" err="1">
                <a:solidFill>
                  <a:srgbClr val="666666"/>
                </a:solidFill>
                <a:latin typeface="-apple-system"/>
                <a:ea typeface="-apple-system"/>
                <a:cs typeface="-apple-system"/>
              </a:rPr>
              <a:t>Instrum</a:t>
            </a:r>
            <a:r>
              <a:rPr lang="en-US" sz="800" b="0" i="0" dirty="0">
                <a:solidFill>
                  <a:srgbClr val="666666"/>
                </a:solidFill>
                <a:latin typeface="-apple-system"/>
                <a:ea typeface="-apple-system"/>
                <a:cs typeface="-apple-system"/>
              </a:rPr>
              <a:t>. Meth. A 835 (2016) 186-225</a:t>
            </a:r>
          </a:p>
          <a:p>
            <a:pPr algn="l">
              <a:buFont typeface=""/>
              <a:buChar char="•"/>
            </a:pPr>
            <a:r>
              <a:rPr lang="en-US" sz="800" b="0" i="0" u="none" strike="noStrike" dirty="0">
                <a:solidFill>
                  <a:srgbClr val="3776AB"/>
                </a:solidFill>
                <a:latin typeface="-apple-system"/>
                <a:ea typeface="-apple-system"/>
                <a:cs typeface="-apple-system"/>
                <a:hlinkClick r:id="rId10"/>
              </a:rPr>
              <a:t>Geant4 Developments and Applications</a:t>
            </a:r>
            <a:r>
              <a:rPr lang="en-US" sz="800" b="0" i="0" dirty="0">
                <a:solidFill>
                  <a:srgbClr val="666666"/>
                </a:solidFill>
                <a:latin typeface="-apple-system"/>
                <a:ea typeface="-apple-system"/>
                <a:cs typeface="-apple-system"/>
              </a:rPr>
              <a:t>, J. Allison et al., IEEE Trans. </a:t>
            </a:r>
            <a:r>
              <a:rPr lang="en-US" sz="800" b="0" i="0" dirty="0" err="1">
                <a:solidFill>
                  <a:srgbClr val="666666"/>
                </a:solidFill>
                <a:latin typeface="-apple-system"/>
                <a:ea typeface="-apple-system"/>
                <a:cs typeface="-apple-system"/>
              </a:rPr>
              <a:t>Nucl</a:t>
            </a:r>
            <a:r>
              <a:rPr lang="en-US" sz="800" b="0" i="0" dirty="0">
                <a:solidFill>
                  <a:srgbClr val="666666"/>
                </a:solidFill>
                <a:latin typeface="-apple-system"/>
                <a:ea typeface="-apple-system"/>
                <a:cs typeface="-apple-system"/>
              </a:rPr>
              <a:t>. Sci. 53 (2006) 270-278</a:t>
            </a:r>
          </a:p>
          <a:p>
            <a:pPr algn="l">
              <a:buFont typeface=""/>
              <a:buChar char="•"/>
            </a:pPr>
            <a:r>
              <a:rPr lang="en-US" sz="800" b="0" i="0" u="none" strike="noStrike" dirty="0">
                <a:solidFill>
                  <a:srgbClr val="3776AB"/>
                </a:solidFill>
                <a:latin typeface="-apple-system"/>
                <a:ea typeface="-apple-system"/>
                <a:cs typeface="-apple-system"/>
                <a:hlinkClick r:id="rId11"/>
              </a:rPr>
              <a:t>Geant4 - A Simulation Toolkit</a:t>
            </a:r>
            <a:r>
              <a:rPr lang="en-US" sz="800" b="0" i="0" dirty="0">
                <a:solidFill>
                  <a:srgbClr val="666666"/>
                </a:solidFill>
                <a:latin typeface="-apple-system"/>
                <a:ea typeface="-apple-system"/>
                <a:cs typeface="-apple-system"/>
              </a:rPr>
              <a:t>, S. Agostinelli et al., </a:t>
            </a:r>
            <a:r>
              <a:rPr lang="en-US" sz="800" b="0" i="0" dirty="0" err="1">
                <a:solidFill>
                  <a:srgbClr val="666666"/>
                </a:solidFill>
                <a:latin typeface="-apple-system"/>
                <a:ea typeface="-apple-system"/>
                <a:cs typeface="-apple-system"/>
              </a:rPr>
              <a:t>Nucl</a:t>
            </a:r>
            <a:r>
              <a:rPr lang="en-US" sz="800" b="0" i="0" dirty="0">
                <a:solidFill>
                  <a:srgbClr val="666666"/>
                </a:solidFill>
                <a:latin typeface="-apple-system"/>
                <a:ea typeface="-apple-system"/>
                <a:cs typeface="-apple-system"/>
              </a:rPr>
              <a:t>. </a:t>
            </a:r>
            <a:r>
              <a:rPr lang="en-US" sz="800" b="0" i="0" dirty="0" err="1">
                <a:solidFill>
                  <a:srgbClr val="666666"/>
                </a:solidFill>
                <a:latin typeface="-apple-system"/>
                <a:ea typeface="-apple-system"/>
                <a:cs typeface="-apple-system"/>
              </a:rPr>
              <a:t>Instrum</a:t>
            </a:r>
            <a:r>
              <a:rPr lang="en-US" sz="800" b="0" i="0" dirty="0">
                <a:solidFill>
                  <a:srgbClr val="666666"/>
                </a:solidFill>
                <a:latin typeface="-apple-system"/>
                <a:ea typeface="-apple-system"/>
                <a:cs typeface="-apple-system"/>
              </a:rPr>
              <a:t>. Meth. A 506 (2003) 250-303</a:t>
            </a:r>
          </a:p>
          <a:p>
            <a:pPr algn="ctr"/>
            <a:endParaRPr lang="en-US" dirty="0"/>
          </a:p>
        </p:txBody>
      </p:sp>
      <p:pic>
        <p:nvPicPr>
          <p:cNvPr id="26" name="Picture 25" descr="A logo with black letters and blue cross&#10;&#10;AI-generated content may be incorrect.">
            <a:extLst>
              <a:ext uri="{FF2B5EF4-FFF2-40B4-BE49-F238E27FC236}">
                <a16:creationId xmlns:a16="http://schemas.microsoft.com/office/drawing/2014/main" id="{276F16DC-E4A4-F00D-B6C0-B093702793C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66564" y="1375071"/>
            <a:ext cx="1687286" cy="16872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7E39D44-2F2E-B4E7-B6D1-6EC6060939AE}"/>
              </a:ext>
            </a:extLst>
          </p:cNvPr>
          <p:cNvSpPr txBox="1"/>
          <p:nvPr/>
        </p:nvSpPr>
        <p:spPr>
          <a:xfrm>
            <a:off x="3432313" y="3128377"/>
            <a:ext cx="68646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effectLst/>
              </a:rPr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1189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D084C9-5DBF-D086-4BD5-D5AB6D4EF7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FC56EED6-B3C0-9ECE-F6C6-A14AADF57E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2365"/>
            <a:ext cx="10883711" cy="615563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2236784-AACC-DC78-7617-5A8D67515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/>
              <a:t>Project 3: SMURF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16A1D8E-8631-BF95-FC30-A127BABD3736}"/>
              </a:ext>
            </a:extLst>
          </p:cNvPr>
          <p:cNvSpPr txBox="1"/>
          <p:nvPr/>
        </p:nvSpPr>
        <p:spPr>
          <a:xfrm>
            <a:off x="653144" y="5780314"/>
            <a:ext cx="1850572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 dirty="0">
                <a:hlinkClick r:id="rId3"/>
              </a:rPr>
              <a:t>Picture Gallery | geant4.web.cern.ch</a:t>
            </a:r>
            <a:endParaRPr lang="en-US" sz="800" dirty="0"/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318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03C515-0400-9A65-763D-9BCE506B2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D68BC1DB-ED32-C0FA-53AF-3D4B30BDB445}"/>
              </a:ext>
            </a:extLst>
          </p:cNvPr>
          <p:cNvSpPr txBox="1"/>
          <p:nvPr/>
        </p:nvSpPr>
        <p:spPr>
          <a:xfrm>
            <a:off x="653144" y="5780314"/>
            <a:ext cx="1850572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 dirty="0">
                <a:hlinkClick r:id="rId2"/>
              </a:rPr>
              <a:t>Picture Gallery | geant4.web.cern.ch</a:t>
            </a:r>
            <a:endParaRPr lang="en-US" sz="800" dirty="0"/>
          </a:p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96E348-24E6-C314-2D46-A4A735B387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8191"/>
            <a:ext cx="9528313" cy="550212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220F85-4C98-DDA8-2C3B-D91211280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/>
              <a:t>Project 3: SMURF</a:t>
            </a:r>
          </a:p>
        </p:txBody>
      </p:sp>
    </p:spTree>
    <p:extLst>
      <p:ext uri="{BB962C8B-B14F-4D97-AF65-F5344CB8AC3E}">
        <p14:creationId xmlns:p14="http://schemas.microsoft.com/office/powerpoint/2010/main" val="2630974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EDE02E-63E2-8C96-071E-DAB60B5218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E1E9A99-83AC-405F-24DB-A6F0C6007A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30" y="642399"/>
            <a:ext cx="9953654" cy="55732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FE88E3-6920-9164-231A-BF9FD8503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/>
              <a:t>Project 3: SMURF</a:t>
            </a:r>
          </a:p>
        </p:txBody>
      </p:sp>
    </p:spTree>
    <p:extLst>
      <p:ext uri="{BB962C8B-B14F-4D97-AF65-F5344CB8AC3E}">
        <p14:creationId xmlns:p14="http://schemas.microsoft.com/office/powerpoint/2010/main" val="34781281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29632-4DDF-8169-6EF1-D6A195D5C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C43ADF3-456C-79DA-CB31-0CC9606C8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7375"/>
            <a:ext cx="9627869" cy="52833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3D8AFA-9D38-48D7-B41F-82B12BC88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/>
              <a:t>Project 3: SMURF</a:t>
            </a:r>
          </a:p>
        </p:txBody>
      </p:sp>
    </p:spTree>
    <p:extLst>
      <p:ext uri="{BB962C8B-B14F-4D97-AF65-F5344CB8AC3E}">
        <p14:creationId xmlns:p14="http://schemas.microsoft.com/office/powerpoint/2010/main" val="15202649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AAA83E-4F8D-F5DB-734B-6B28FF8FA2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24CDA-C2CD-C98E-C568-2192E6941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/>
              <a:t>Project 3: SMURF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10F05B-684A-394B-E523-DA0B549011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86157"/>
            <a:ext cx="8852452" cy="511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29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4BFCA-7EE7-C131-6430-B89DEBE270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Introduction to Josephson Junctions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F5E2A2-4715-79FE-0C9B-2265B0B27D5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cap="none" dirty="0"/>
              <a:t>SLAC Summer Institute</a:t>
            </a:r>
          </a:p>
          <a:p>
            <a:r>
              <a:rPr lang="en-US" cap="none" dirty="0"/>
              <a:t>August 2026</a:t>
            </a:r>
          </a:p>
          <a:p>
            <a:r>
              <a:rPr lang="en-US" cap="none" dirty="0"/>
              <a:t>Chelsea Bartram, Andrew Yi, Stephen Kuenstner, Pam Stark </a:t>
            </a:r>
          </a:p>
        </p:txBody>
      </p:sp>
    </p:spTree>
    <p:extLst>
      <p:ext uri="{BB962C8B-B14F-4D97-AF65-F5344CB8AC3E}">
        <p14:creationId xmlns:p14="http://schemas.microsoft.com/office/powerpoint/2010/main" val="1594569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3D4A3-98B8-DE56-32DB-B9999731A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Harmonic Oscillator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3643F5-A3D9-0B79-6DF9-F702282DC0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394" y="1727387"/>
            <a:ext cx="4672149" cy="4023360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  Motivation: </a:t>
            </a:r>
            <a:r>
              <a:rPr lang="en-US" sz="2400" dirty="0"/>
              <a:t>we can use intuition from a simple harmonic oscillator to understand the behavior of LC circuits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A sprung mass oscillates by exchanging energy between kinetic and potential energy.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Adding Josephson junctions to LC circuits makes them anharmonic, tunable, and generally more interesting and useful.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385363-163E-D302-082C-DFFFCF175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65CCC8-F30F-2AE3-EA9E-D8FEA1F7D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4D54BF-69DE-B603-BC4C-5A628DFC4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12</a:t>
            </a:fld>
            <a:endParaRPr lang="en-US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44B71CC-BB02-4EA2-972D-707E7048A8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335" r="16722"/>
          <a:stretch>
            <a:fillRect/>
          </a:stretch>
        </p:blipFill>
        <p:spPr>
          <a:xfrm>
            <a:off x="5978312" y="2349219"/>
            <a:ext cx="5508294" cy="297147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04F982B-87BA-F961-1EAF-D93999B52310}"/>
              </a:ext>
            </a:extLst>
          </p:cNvPr>
          <p:cNvSpPr txBox="1"/>
          <p:nvPr/>
        </p:nvSpPr>
        <p:spPr>
          <a:xfrm>
            <a:off x="7528879" y="1922044"/>
            <a:ext cx="25602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Analogous quantities: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8F60E5E-82B9-1E6A-89B6-D5E6D8C9514A}"/>
              </a:ext>
            </a:extLst>
          </p:cNvPr>
          <p:cNvSpPr/>
          <p:nvPr/>
        </p:nvSpPr>
        <p:spPr>
          <a:xfrm>
            <a:off x="10394527" y="4687897"/>
            <a:ext cx="1176987" cy="6328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1C794-5FD9-E7E4-8557-F84965831563}"/>
              </a:ext>
            </a:extLst>
          </p:cNvPr>
          <p:cNvSpPr/>
          <p:nvPr/>
        </p:nvSpPr>
        <p:spPr>
          <a:xfrm>
            <a:off x="5815731" y="4600811"/>
            <a:ext cx="1347069" cy="6328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1719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2343D-2C6D-5BC8-21F6-E08C84118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Circuit elements: the inductor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40151D13-C5D9-1CF5-1C1A-0900E8BBEB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943600" y="1065908"/>
            <a:ext cx="5120640" cy="5120640"/>
          </a:xfrm>
          <a:prstGeom prst="rect">
            <a:avLst/>
          </a:prstGeom>
          <a:ln>
            <a:noFill/>
          </a:ln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6A5C08-ED46-5D20-D9B3-09E6F5071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B1AA95-B7C6-D810-2B69-C16A83363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57065-2C00-D4CD-AAAF-B58D4C19C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13</a:t>
            </a:fld>
            <a:endParaRPr lang="en-US" sz="2400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28F9265-3DB9-4BF3-890D-4D81DC502117}"/>
              </a:ext>
            </a:extLst>
          </p:cNvPr>
          <p:cNvCxnSpPr>
            <a:cxnSpLocks/>
          </p:cNvCxnSpPr>
          <p:nvPr/>
        </p:nvCxnSpPr>
        <p:spPr>
          <a:xfrm>
            <a:off x="8088083" y="2509303"/>
            <a:ext cx="0" cy="120486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04040CF7-EFA9-0455-989B-5A21585A1E96}"/>
              </a:ext>
            </a:extLst>
          </p:cNvPr>
          <p:cNvSpPr txBox="1"/>
          <p:nvPr/>
        </p:nvSpPr>
        <p:spPr>
          <a:xfrm>
            <a:off x="6609939" y="2137252"/>
            <a:ext cx="30685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small inductor =  stiff spring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BC6D1B0-BCB3-9F20-61EA-E496F183FACD}"/>
              </a:ext>
            </a:extLst>
          </p:cNvPr>
          <p:cNvSpPr txBox="1"/>
          <p:nvPr/>
        </p:nvSpPr>
        <p:spPr>
          <a:xfrm>
            <a:off x="8545869" y="2581209"/>
            <a:ext cx="30378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large inductor =  soft spring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6D92331-D6AD-6CAE-CE4C-0346378C63BE}"/>
              </a:ext>
            </a:extLst>
          </p:cNvPr>
          <p:cNvCxnSpPr>
            <a:cxnSpLocks/>
          </p:cNvCxnSpPr>
          <p:nvPr/>
        </p:nvCxnSpPr>
        <p:spPr>
          <a:xfrm>
            <a:off x="10384969" y="2950541"/>
            <a:ext cx="0" cy="76362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5DD1E6D6-4A50-CB61-BB34-0484FECD94E7}"/>
              </a:ext>
            </a:extLst>
          </p:cNvPr>
          <p:cNvSpPr txBox="1">
            <a:spLocks/>
          </p:cNvSpPr>
          <p:nvPr/>
        </p:nvSpPr>
        <p:spPr>
          <a:xfrm>
            <a:off x="705393" y="1727386"/>
            <a:ext cx="4889863" cy="4433927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 </a:t>
            </a:r>
            <a:r>
              <a:rPr lang="en-US" sz="2400" dirty="0"/>
              <a:t>An inductor stores energy by creating a magnetic field when currents flow through 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This will be our potential energy.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The potential is quadratic in the magnetic flux threading the inductor.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The inductance sets how much energy is stored per unit flux, just as the spring constant sets how much energy is stored per unit displacement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5581109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0B92D-7FD3-A98A-3336-186239647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Circuit elements: the capacitor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04634-F92B-5A18-7DDB-40BEA5E2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E53E5-B06E-428E-1E9C-5B0BD66A3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F262C-9BEE-C50A-F1EC-707192E33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14</a:t>
            </a:fld>
            <a:endParaRPr lang="en-US" sz="2400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EFB3B107-29A1-6916-7E2B-297A21651BF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943600" y="1058088"/>
            <a:ext cx="5120640" cy="5120640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A701F8C-7907-7803-B757-92AD56D08FAB}"/>
              </a:ext>
            </a:extLst>
          </p:cNvPr>
          <p:cNvCxnSpPr>
            <a:cxnSpLocks/>
          </p:cNvCxnSpPr>
          <p:nvPr/>
        </p:nvCxnSpPr>
        <p:spPr>
          <a:xfrm>
            <a:off x="7957454" y="2570323"/>
            <a:ext cx="0" cy="193291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0CCE4592-44D2-F55A-A68A-34EB0911873E}"/>
              </a:ext>
            </a:extLst>
          </p:cNvPr>
          <p:cNvSpPr txBox="1"/>
          <p:nvPr/>
        </p:nvSpPr>
        <p:spPr>
          <a:xfrm>
            <a:off x="6609939" y="2126366"/>
            <a:ext cx="31692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large capacitor = heavy mass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C78A200-ABFA-5C67-CD06-D4CDB7A9EC9C}"/>
              </a:ext>
            </a:extLst>
          </p:cNvPr>
          <p:cNvSpPr txBox="1"/>
          <p:nvPr/>
        </p:nvSpPr>
        <p:spPr>
          <a:xfrm>
            <a:off x="8545869" y="2570323"/>
            <a:ext cx="30454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small capacitor = light mass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980F3EC-0D23-1765-C5C9-AF2A4139DD4F}"/>
              </a:ext>
            </a:extLst>
          </p:cNvPr>
          <p:cNvCxnSpPr>
            <a:cxnSpLocks/>
          </p:cNvCxnSpPr>
          <p:nvPr/>
        </p:nvCxnSpPr>
        <p:spPr>
          <a:xfrm>
            <a:off x="9666512" y="2970433"/>
            <a:ext cx="0" cy="163636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16FC881F-77E0-DD09-9163-B41B6D3704B5}"/>
              </a:ext>
            </a:extLst>
          </p:cNvPr>
          <p:cNvSpPr txBox="1">
            <a:spLocks/>
          </p:cNvSpPr>
          <p:nvPr/>
        </p:nvSpPr>
        <p:spPr>
          <a:xfrm>
            <a:off x="705394" y="1727387"/>
            <a:ext cx="4594522" cy="4023360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 </a:t>
            </a:r>
            <a:r>
              <a:rPr lang="en-US" sz="2400" dirty="0"/>
              <a:t>A capacitor stores energy by creating an electric field when it is charged.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In our LC circuit, the charge stored is proportional to the time derivative of the magnetic flux, so it can store kinetic energy.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The capacitance sets the inertia of the mass.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665000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D3961-A64D-E981-F3E6-126E637C2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31B62-C1BB-5482-CFA0-EBCED6084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7B0396-64AC-A36C-4276-9BAC59D26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15</a:t>
            </a:fld>
            <a:endParaRPr lang="en-US" sz="24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8AE83C5-D284-9BFD-241A-20273B03F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-120650"/>
            <a:ext cx="10058400" cy="1206500"/>
          </a:xfrm>
        </p:spPr>
        <p:txBody>
          <a:bodyPr/>
          <a:lstStyle/>
          <a:p>
            <a:r>
              <a:rPr lang="en-US" dirty="0"/>
              <a:t>Circuit elements: the resistor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1F36DDEE-60D1-FF00-7727-E797DDBAF3D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943600" y="1058088"/>
            <a:ext cx="5120640" cy="5120640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38B3CE2-6ECC-BF78-E90D-41E58AA28C4F}"/>
              </a:ext>
            </a:extLst>
          </p:cNvPr>
          <p:cNvCxnSpPr>
            <a:cxnSpLocks/>
          </p:cNvCxnSpPr>
          <p:nvPr/>
        </p:nvCxnSpPr>
        <p:spPr>
          <a:xfrm>
            <a:off x="7696194" y="2581209"/>
            <a:ext cx="0" cy="193291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B930C43-4A7E-03EC-30A5-907082F47206}"/>
              </a:ext>
            </a:extLst>
          </p:cNvPr>
          <p:cNvSpPr txBox="1"/>
          <p:nvPr/>
        </p:nvSpPr>
        <p:spPr>
          <a:xfrm>
            <a:off x="6435767" y="2137252"/>
            <a:ext cx="30148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small resistor = less friction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285AC1B-0780-6D6C-F0E8-3059FB2D0368}"/>
              </a:ext>
            </a:extLst>
          </p:cNvPr>
          <p:cNvSpPr txBox="1"/>
          <p:nvPr/>
        </p:nvSpPr>
        <p:spPr>
          <a:xfrm>
            <a:off x="7842092" y="3381160"/>
            <a:ext cx="3204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large resistor =  more friction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5C8F4C1-A31E-A8E9-CBD4-8CA27D85E2A5}"/>
              </a:ext>
            </a:extLst>
          </p:cNvPr>
          <p:cNvCxnSpPr>
            <a:cxnSpLocks/>
          </p:cNvCxnSpPr>
          <p:nvPr/>
        </p:nvCxnSpPr>
        <p:spPr>
          <a:xfrm>
            <a:off x="9681192" y="3750492"/>
            <a:ext cx="0" cy="76362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E617E02-975E-327B-7869-24FEABC18C07}"/>
              </a:ext>
            </a:extLst>
          </p:cNvPr>
          <p:cNvSpPr txBox="1">
            <a:spLocks/>
          </p:cNvSpPr>
          <p:nvPr/>
        </p:nvSpPr>
        <p:spPr>
          <a:xfrm>
            <a:off x="705394" y="1727387"/>
            <a:ext cx="4594522" cy="4023360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Resistors and other sources of dissipation play the role of friction, allowing energy to leak out of the circuit.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Resistors are typically undesirable, as they introduce noise and decoherence.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722742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4D8D0C-67D0-8E27-24A7-BF4169DF7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9EC8EA-6CBD-F0AB-E6EF-928DF9C0C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D6CB2C-E7FB-4E97-74FF-2CEEDC623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4B854D-E23C-3BC7-ABAE-848CF1E44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16</a:t>
            </a:fld>
            <a:endParaRPr lang="en-US" sz="24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4FD21EB-6CEF-9DD7-AF3E-16EDF7BF3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-120650"/>
            <a:ext cx="10058400" cy="1206500"/>
          </a:xfrm>
        </p:spPr>
        <p:txBody>
          <a:bodyPr>
            <a:normAutofit/>
          </a:bodyPr>
          <a:lstStyle/>
          <a:p>
            <a:r>
              <a:rPr lang="en-US" dirty="0"/>
              <a:t>Superconductivity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F2E37A1-9B4E-98CF-F414-A78B59A6FD7A}"/>
              </a:ext>
            </a:extLst>
          </p:cNvPr>
          <p:cNvSpPr txBox="1">
            <a:spLocks/>
          </p:cNvSpPr>
          <p:nvPr/>
        </p:nvSpPr>
        <p:spPr>
          <a:xfrm>
            <a:off x="705393" y="1727387"/>
            <a:ext cx="5597436" cy="4412156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In a superconductor electrons pair up into Cooper pairs and become bosons.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The bosons condense into a macroscopically occupied state, which is described by an “order parameter”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This is essentially a quantum wavefunction, whose magnitude gives the Cooper pair density.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The order parameter has a phase which must be continuous around any superconducting loop, leading to quantization of magnetic flux!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F2031-E063-667E-CC46-0C0BEAA90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6971" y="1970093"/>
            <a:ext cx="4431030" cy="4169450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1969397-69B0-7BA1-94BD-3E5F0752EEA2}"/>
              </a:ext>
            </a:extLst>
          </p:cNvPr>
          <p:cNvCxnSpPr>
            <a:cxnSpLocks/>
          </p:cNvCxnSpPr>
          <p:nvPr/>
        </p:nvCxnSpPr>
        <p:spPr>
          <a:xfrm>
            <a:off x="7456714" y="1727387"/>
            <a:ext cx="563741" cy="100022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2CF02E8-9D0F-2A7E-B8E1-24492136F815}"/>
              </a:ext>
            </a:extLst>
          </p:cNvPr>
          <p:cNvSpPr txBox="1"/>
          <p:nvPr/>
        </p:nvSpPr>
        <p:spPr>
          <a:xfrm>
            <a:off x="6416967" y="1175353"/>
            <a:ext cx="36922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Loop of superconducting material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9E1ECB3-CF98-9C1B-BBF4-4C7CCC28E19F}"/>
              </a:ext>
            </a:extLst>
          </p:cNvPr>
          <p:cNvCxnSpPr>
            <a:cxnSpLocks/>
          </p:cNvCxnSpPr>
          <p:nvPr/>
        </p:nvCxnSpPr>
        <p:spPr>
          <a:xfrm>
            <a:off x="6999516" y="4865914"/>
            <a:ext cx="944740" cy="77926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B6515430-A252-025C-BF8E-A474E1F0361C}"/>
              </a:ext>
            </a:extLst>
          </p:cNvPr>
          <p:cNvSpPr txBox="1"/>
          <p:nvPr/>
        </p:nvSpPr>
        <p:spPr>
          <a:xfrm>
            <a:off x="6258040" y="3760748"/>
            <a:ext cx="18518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Magnetic flux threading loop is quantized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C97B1F8-6B6F-F68B-176F-CE8AAE083949}"/>
              </a:ext>
            </a:extLst>
          </p:cNvPr>
          <p:cNvCxnSpPr>
            <a:cxnSpLocks/>
          </p:cNvCxnSpPr>
          <p:nvPr/>
        </p:nvCxnSpPr>
        <p:spPr>
          <a:xfrm flipH="1">
            <a:off x="10668000" y="2227498"/>
            <a:ext cx="431282" cy="95113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B26DA6AF-0901-4BC7-8324-27BBA5FA6A5C}"/>
              </a:ext>
            </a:extLst>
          </p:cNvPr>
          <p:cNvSpPr txBox="1"/>
          <p:nvPr/>
        </p:nvSpPr>
        <p:spPr>
          <a:xfrm>
            <a:off x="10109196" y="1526647"/>
            <a:ext cx="2355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Total phase around loop is 0 (mod 2</a:t>
            </a:r>
            <a:r>
              <a:rPr lang="el-GR" sz="2000" dirty="0"/>
              <a:t>π</a:t>
            </a:r>
            <a:r>
              <a:rPr lang="en-US" sz="20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150994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586F2-D79A-188F-C4F1-DC2862A8F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Josephson junction (finally)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48F750-B33C-A3E1-D0A7-8F31237BB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6C243-B094-4FB4-2382-E9F601689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14A3CD-DF5A-5940-022D-E8A8C3A70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17</a:t>
            </a:fld>
            <a:endParaRPr lang="en-US" sz="24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9F617AF-0495-A98D-05E5-A7BDE0C1A6A9}"/>
              </a:ext>
            </a:extLst>
          </p:cNvPr>
          <p:cNvSpPr txBox="1">
            <a:spLocks/>
          </p:cNvSpPr>
          <p:nvPr/>
        </p:nvSpPr>
        <p:spPr>
          <a:xfrm>
            <a:off x="705393" y="1727387"/>
            <a:ext cx="5880464" cy="4412156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Just like any quantum particle, Cooper pairs can tunnel through barriers where they would be classically forbidden.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A superconducting wire interrupted by a barrier is known as a Josephson junction (JJ).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The potential energy stored in a Josephson junction is a sinusoidal function of the phase difference across the barrier.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The behavior of a physical junction is well described by the resistively and capacitively shunted junction (RCSJ) model.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769E9FF7-CBAD-9EE1-41E4-125409E912F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400800" y="914400"/>
            <a:ext cx="5486400" cy="5486400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87345F8-BD1C-9EEB-7BDC-16AF64F71906}"/>
              </a:ext>
            </a:extLst>
          </p:cNvPr>
          <p:cNvCxnSpPr>
            <a:cxnSpLocks/>
          </p:cNvCxnSpPr>
          <p:nvPr/>
        </p:nvCxnSpPr>
        <p:spPr>
          <a:xfrm>
            <a:off x="9220200" y="2783505"/>
            <a:ext cx="298199" cy="264376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E00AE995-78ED-D000-A73A-58DD70CC8856}"/>
              </a:ext>
            </a:extLst>
          </p:cNvPr>
          <p:cNvCxnSpPr>
            <a:cxnSpLocks/>
            <a:stCxn id="20" idx="2"/>
          </p:cNvCxnSpPr>
          <p:nvPr/>
        </p:nvCxnSpPr>
        <p:spPr>
          <a:xfrm>
            <a:off x="10831397" y="3828587"/>
            <a:ext cx="130032" cy="91351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DC3AC47-EF63-AE49-82FC-2EF35E911392}"/>
              </a:ext>
            </a:extLst>
          </p:cNvPr>
          <p:cNvSpPr txBox="1"/>
          <p:nvPr/>
        </p:nvSpPr>
        <p:spPr>
          <a:xfrm>
            <a:off x="8118113" y="1948861"/>
            <a:ext cx="2843316" cy="735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Magnetic flux quantum sets periodicity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96649B5-19B2-C729-1E7D-4529C96F0181}"/>
              </a:ext>
            </a:extLst>
          </p:cNvPr>
          <p:cNvSpPr txBox="1"/>
          <p:nvPr/>
        </p:nvSpPr>
        <p:spPr>
          <a:xfrm>
            <a:off x="9677623" y="2812924"/>
            <a:ext cx="23075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Junction critical current sets tunneling energy</a:t>
            </a:r>
          </a:p>
        </p:txBody>
      </p:sp>
    </p:spTree>
    <p:extLst>
      <p:ext uri="{BB962C8B-B14F-4D97-AF65-F5344CB8AC3E}">
        <p14:creationId xmlns:p14="http://schemas.microsoft.com/office/powerpoint/2010/main" val="5189541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46A00-F614-8450-D31E-1216AB40F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JJ use case #1: anharmonic oscillator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E68BF5-3AB8-BAA3-E80C-096C600D8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838577-CCD3-1E08-43BF-56DAF59DA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4D74E7-F923-78C2-F2B2-ECD78C4F2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18</a:t>
            </a:fld>
            <a:endParaRPr lang="en-US" sz="2400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297DB11-C37B-DAB2-EB46-D3405DE9CFCC}"/>
              </a:ext>
            </a:extLst>
          </p:cNvPr>
          <p:cNvCxnSpPr>
            <a:cxnSpLocks/>
          </p:cNvCxnSpPr>
          <p:nvPr/>
        </p:nvCxnSpPr>
        <p:spPr>
          <a:xfrm>
            <a:off x="8784771" y="2421597"/>
            <a:ext cx="657428" cy="164495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8089E941-4491-A068-2A69-CD23F93F0A36}"/>
              </a:ext>
            </a:extLst>
          </p:cNvPr>
          <p:cNvSpPr txBox="1"/>
          <p:nvPr/>
        </p:nvSpPr>
        <p:spPr>
          <a:xfrm>
            <a:off x="6711972" y="1931984"/>
            <a:ext cx="45606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harmonic potential = linear inductance 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40694E17-99D9-C578-6765-6D093F169FC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400800" y="914400"/>
            <a:ext cx="5486400" cy="5486400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53932FB-1151-F90D-BA1D-547CABB05659}"/>
              </a:ext>
            </a:extLst>
          </p:cNvPr>
          <p:cNvCxnSpPr>
            <a:cxnSpLocks/>
          </p:cNvCxnSpPr>
          <p:nvPr/>
        </p:nvCxnSpPr>
        <p:spPr>
          <a:xfrm flipH="1">
            <a:off x="9442199" y="3429000"/>
            <a:ext cx="1222500" cy="13062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D2036EB9-D46E-D5C6-8A25-FEAE53F8CB66}"/>
              </a:ext>
            </a:extLst>
          </p:cNvPr>
          <p:cNvSpPr txBox="1"/>
          <p:nvPr/>
        </p:nvSpPr>
        <p:spPr>
          <a:xfrm>
            <a:off x="9289799" y="2621675"/>
            <a:ext cx="27498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true potential contains quartic and higher terms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A87C3DCB-609D-8883-9F63-7E237416D936}"/>
              </a:ext>
            </a:extLst>
          </p:cNvPr>
          <p:cNvSpPr txBox="1">
            <a:spLocks/>
          </p:cNvSpPr>
          <p:nvPr/>
        </p:nvSpPr>
        <p:spPr>
          <a:xfrm>
            <a:off x="705393" y="1727387"/>
            <a:ext cx="5880464" cy="4412156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The potential wells in the washboard potential are strongly anharmonic: in addition to a parabolic term, they contain quartic and higher terms.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Thus, any circuit containing JJs is nonlinear.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This is useful because the energy levels of an anharmonic oscillator are not evenly spaced, which allows specific energy levels to be addressed.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Superconducting qubits use this principle to act as “artificial atoms”. </a:t>
            </a:r>
          </a:p>
        </p:txBody>
      </p:sp>
    </p:spTree>
    <p:extLst>
      <p:ext uri="{BB962C8B-B14F-4D97-AF65-F5344CB8AC3E}">
        <p14:creationId xmlns:p14="http://schemas.microsoft.com/office/powerpoint/2010/main" val="4501908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0F45F-A48B-88B6-AC49-B973B22FA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DB4B5-818D-A0B6-8672-7BB0794A7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970FB6-9A88-CF81-4431-5327D0C86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19</a:t>
            </a:fld>
            <a:endParaRPr lang="en-US" sz="24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CC63E2F-20BC-0D5D-ABBA-4436B2C9A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-120650"/>
            <a:ext cx="10058400" cy="1206500"/>
          </a:xfrm>
        </p:spPr>
        <p:txBody>
          <a:bodyPr>
            <a:normAutofit fontScale="90000"/>
          </a:bodyPr>
          <a:lstStyle/>
          <a:p>
            <a:r>
              <a:rPr lang="en-US" dirty="0"/>
              <a:t>JJ use case #2: tunable inductance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3A318533-0ADA-4D7A-6F67-8BCA66384C0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400800" y="914400"/>
            <a:ext cx="5486400" cy="5486400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985A476-5954-02C2-18E6-51F1395B7B59}"/>
              </a:ext>
            </a:extLst>
          </p:cNvPr>
          <p:cNvCxnSpPr>
            <a:cxnSpLocks/>
          </p:cNvCxnSpPr>
          <p:nvPr/>
        </p:nvCxnSpPr>
        <p:spPr>
          <a:xfrm>
            <a:off x="8316686" y="2375086"/>
            <a:ext cx="722741" cy="261675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36C1CFF-D666-A66D-6102-81AD26F6FC2C}"/>
              </a:ext>
            </a:extLst>
          </p:cNvPr>
          <p:cNvSpPr txBox="1"/>
          <p:nvPr/>
        </p:nvSpPr>
        <p:spPr>
          <a:xfrm>
            <a:off x="6738742" y="1794628"/>
            <a:ext cx="45606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Bottom of well: minimum inductance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CABD04E-15BA-CE2D-47A9-238B65A94C56}"/>
              </a:ext>
            </a:extLst>
          </p:cNvPr>
          <p:cNvCxnSpPr>
            <a:cxnSpLocks/>
          </p:cNvCxnSpPr>
          <p:nvPr/>
        </p:nvCxnSpPr>
        <p:spPr>
          <a:xfrm flipH="1">
            <a:off x="9236353" y="3429000"/>
            <a:ext cx="408390" cy="130873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CA6F0627-2398-EF56-460D-343D1FD77264}"/>
              </a:ext>
            </a:extLst>
          </p:cNvPr>
          <p:cNvSpPr txBox="1"/>
          <p:nvPr/>
        </p:nvSpPr>
        <p:spPr>
          <a:xfrm>
            <a:off x="8828800" y="2671395"/>
            <a:ext cx="24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Between wells: inductance diverges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FB24706-3921-D95F-A822-D61F147680E1}"/>
              </a:ext>
            </a:extLst>
          </p:cNvPr>
          <p:cNvSpPr txBox="1">
            <a:spLocks/>
          </p:cNvSpPr>
          <p:nvPr/>
        </p:nvSpPr>
        <p:spPr>
          <a:xfrm>
            <a:off x="705393" y="1727387"/>
            <a:ext cx="5880464" cy="4412156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We can also use a Josephson junction with a tunable phase across them to act as tunable inductances.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Adding a phase offset changes the curvature, and thus the effective inductance, of the junction.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This can allow us to create frequency tunable circuits, e.g. rf SQUIDs.</a:t>
            </a:r>
          </a:p>
        </p:txBody>
      </p:sp>
    </p:spTree>
    <p:extLst>
      <p:ext uri="{BB962C8B-B14F-4D97-AF65-F5344CB8AC3E}">
        <p14:creationId xmlns:p14="http://schemas.microsoft.com/office/powerpoint/2010/main" val="26911752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2762AC-6FF0-D57A-A8C7-559C7189EF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52B5B-F5F4-30BC-E47A-419D24D37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Josephson junction: summary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F30D2F-B47F-1880-8597-5A4B87E5F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CC5A5B-0BF2-8085-E3EC-D885DCA23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E4DD06-5051-4AB4-C67C-EACF385D6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20</a:t>
            </a:fld>
            <a:endParaRPr lang="en-US" sz="24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23D4D50-B910-925A-8996-3564820C5783}"/>
              </a:ext>
            </a:extLst>
          </p:cNvPr>
          <p:cNvSpPr txBox="1">
            <a:spLocks/>
          </p:cNvSpPr>
          <p:nvPr/>
        </p:nvSpPr>
        <p:spPr>
          <a:xfrm>
            <a:off x="705393" y="1476103"/>
            <a:ext cx="4376058" cy="4663440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Washboard potential: critical current determines tilt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26E53A-AAD0-3838-F5C6-BB1E86F670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753" y="1366691"/>
            <a:ext cx="6316233" cy="38016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85E493-481E-3CC2-3F06-880CE8FDFC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93" y="2418048"/>
            <a:ext cx="3129698" cy="3057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0356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45CE3E-3C00-0075-F80A-9627D2983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AF47F-F392-22F7-C13D-C85EA0099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Continuous wave amplification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9FEA09-5DDE-F378-2EDD-081321F6B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81AAAB-DB45-F14D-6C93-C73F8062C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A33AE5-6747-3FF6-59EA-A5011E0D8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21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767338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AC3AEB-44BB-B232-EED9-C3C7C613FC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12F82-C2FE-3F51-3BEE-C20A64D9F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Josephson parametric amplifiers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6585A8-15FA-D4F5-D8F9-CD65B0F10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DEC49B-765B-0F2F-F660-B7483D91F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66873C-7529-06E9-3249-68E71305B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22</a:t>
            </a:fld>
            <a:endParaRPr lang="en-US" sz="24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6A42888-A844-1C6F-CB5D-0A920A856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784" y="1550291"/>
            <a:ext cx="1740965" cy="15646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F5BF1CD-89B5-F373-E8D2-F5E282B2E3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811" y="1646317"/>
            <a:ext cx="5067300" cy="14478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0A16E8F-510D-8CA3-6F83-8162B52CA0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148" y="3464808"/>
            <a:ext cx="6400800" cy="1905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A701C1F-B861-955C-6AC6-9826D3C205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52" y="3763324"/>
            <a:ext cx="4381500" cy="14478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0B585C8-034C-C4F0-EBE5-4FEA33E27C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9" y="1386245"/>
            <a:ext cx="3957151" cy="2094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7824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B410CD-B339-A1A9-2E2E-B5162DBBDD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40DD5-4271-2877-E329-D8FA97D3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SQUIDs and RF Quantum Upconverters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C3686-AFA4-C745-5339-1314A7E32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7116FC-2BA4-6F86-5DD8-9D4FCEEE4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1F329-9A3D-0D4C-CD92-DACFF7607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23</a:t>
            </a:fld>
            <a:endParaRPr lang="en-US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963DCB-DD10-66B1-8EDC-FB91346319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841" y="2007704"/>
            <a:ext cx="2871305" cy="24571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0A026E-8CDC-2F3E-CDA1-0FE6715749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218" y="1706065"/>
            <a:ext cx="5720763" cy="370887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7F0C911-A319-F97C-25B4-BDB1F860D00B}"/>
              </a:ext>
            </a:extLst>
          </p:cNvPr>
          <p:cNvSpPr txBox="1"/>
          <p:nvPr/>
        </p:nvSpPr>
        <p:spPr>
          <a:xfrm>
            <a:off x="7566992" y="4850296"/>
            <a:ext cx="32070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RF Upconverters courtesy of Kent Irwin’s group</a:t>
            </a:r>
          </a:p>
        </p:txBody>
      </p:sp>
    </p:spTree>
    <p:extLst>
      <p:ext uri="{BB962C8B-B14F-4D97-AF65-F5344CB8AC3E}">
        <p14:creationId xmlns:p14="http://schemas.microsoft.com/office/powerpoint/2010/main" val="21894747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8B79B-FD76-132C-C6FA-C623F6F65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Suggested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3421B9-D193-8167-ED73-2DC95E1D94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Clarke, John, and Alex I. </a:t>
            </a:r>
            <a:r>
              <a:rPr lang="en-US" sz="2400" dirty="0" err="1"/>
              <a:t>Braginski</a:t>
            </a:r>
            <a:r>
              <a:rPr lang="en-US" sz="2400" dirty="0"/>
              <a:t>. </a:t>
            </a:r>
            <a:r>
              <a:rPr lang="en-US" sz="2400" i="1" dirty="0"/>
              <a:t>The SQUID handbook: fundamentals and technology of SQUIDs and SQUID systems</a:t>
            </a:r>
            <a:r>
              <a:rPr lang="en-US" sz="2400" dirty="0"/>
              <a:t>. John Wiley &amp; Sons, 2006.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Girvin, Steven M. "Circuit QED: superconducting qubits coupled to microwave photons." </a:t>
            </a:r>
            <a:r>
              <a:rPr lang="en-US" sz="2400" i="1" dirty="0"/>
              <a:t>Quantum machines: measurement and control of engineered quantum systems</a:t>
            </a:r>
            <a:r>
              <a:rPr lang="en-US" sz="2400" dirty="0"/>
              <a:t> 96 (2014).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Blais, Alexandre, et al. "Quantum-information processing with circuit quantum electrodynamics." </a:t>
            </a:r>
            <a:r>
              <a:rPr lang="en-US" sz="2400" i="1" dirty="0"/>
              <a:t>Physical Review A—Atomic, Molecular, and Optical Physics</a:t>
            </a:r>
            <a:r>
              <a:rPr lang="en-US" sz="2400" dirty="0"/>
              <a:t> 75.3 (2007).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35768-458D-D92C-7167-9284F1032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DB5761-7754-F346-8682-071E2D070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ACCD1A-4029-2A92-CD49-5A60FE9F2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24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101737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E73CCC-E1D5-96BA-78FB-7E445D6508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1DCD6-81FF-354C-A2C2-3C52D0726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Non-linearity of the Josephson junction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C4D4D0-FC5D-60C9-DF49-B564076DB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E2220B-35B6-B8AB-5188-5B6ED4E00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FFD0F-6515-2129-8E6B-6DD719019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25</a:t>
            </a:fld>
            <a:endParaRPr lang="en-US" sz="24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DD1E984-F764-9551-DCA9-3791B8AD4AA8}"/>
              </a:ext>
            </a:extLst>
          </p:cNvPr>
          <p:cNvSpPr txBox="1">
            <a:spLocks/>
          </p:cNvSpPr>
          <p:nvPr/>
        </p:nvSpPr>
        <p:spPr>
          <a:xfrm>
            <a:off x="372289" y="1497176"/>
            <a:ext cx="3402877" cy="4485613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The non-linear inductance of the Josephson junction is a very important feature!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Most Josephson-junction-based amplifiers leverage this non-linearity for parametric amplification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B9F557E-90B4-79CA-B7F4-500C9DBDE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311" y="1497176"/>
            <a:ext cx="7772400" cy="364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4302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D5F1CC-DF12-0FE4-98AC-22C2BF9D2F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70313-DA21-E763-B9EC-E35121EFD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Derive the inductance of a single junction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2A315-2CC0-8CCC-E08A-C7DDAFDB0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10D6AF-C0B4-A2F9-452B-C59D34FBE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AE462-8377-EE51-FD5B-ACE1F1796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26</a:t>
            </a:fld>
            <a:endParaRPr lang="en-US" sz="24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282AC15-ABC3-FB06-CEEF-CA087634A69F}"/>
              </a:ext>
            </a:extLst>
          </p:cNvPr>
          <p:cNvSpPr txBox="1">
            <a:spLocks/>
          </p:cNvSpPr>
          <p:nvPr/>
        </p:nvSpPr>
        <p:spPr>
          <a:xfrm>
            <a:off x="705392" y="1490597"/>
            <a:ext cx="10450288" cy="4648946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We know that the V = –L </a:t>
            </a:r>
            <a:r>
              <a:rPr lang="en-US" sz="2400" dirty="0" err="1"/>
              <a:t>dI</a:t>
            </a:r>
            <a:r>
              <a:rPr lang="en-US" sz="2400" dirty="0"/>
              <a:t>/dt.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Use the constitutive equations to derive L, the inductance, for a single junction of critical current </a:t>
            </a:r>
            <a:r>
              <a:rPr lang="en-US" sz="2400" dirty="0" err="1"/>
              <a:t>I</a:t>
            </a:r>
            <a:r>
              <a:rPr lang="en-US" sz="2400" baseline="-25000" dirty="0" err="1"/>
              <a:t>c</a:t>
            </a:r>
            <a:r>
              <a:rPr lang="en-US" sz="24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Use the same equations to derive L, the inductance, for two junctions in parallel with critical currents I</a:t>
            </a:r>
            <a:r>
              <a:rPr lang="en-US" sz="2400" baseline="-25000" dirty="0"/>
              <a:t>c1</a:t>
            </a:r>
            <a:r>
              <a:rPr lang="en-US" sz="2400" dirty="0"/>
              <a:t> and I</a:t>
            </a:r>
            <a:r>
              <a:rPr lang="en-US" sz="2400" baseline="-25000" dirty="0"/>
              <a:t>c2</a:t>
            </a:r>
            <a:r>
              <a:rPr lang="en-US" sz="2400" dirty="0"/>
              <a:t>, and phases </a:t>
            </a:r>
            <a:r>
              <a:rPr lang="el-GR" sz="2400" dirty="0"/>
              <a:t>φ</a:t>
            </a:r>
            <a:r>
              <a:rPr lang="el-GR" sz="2400" baseline="-25000" dirty="0"/>
              <a:t>1</a:t>
            </a:r>
            <a:r>
              <a:rPr lang="en-US" sz="2400" dirty="0"/>
              <a:t> and </a:t>
            </a:r>
            <a:r>
              <a:rPr lang="el-GR" sz="2400" dirty="0"/>
              <a:t>φ</a:t>
            </a:r>
            <a:r>
              <a:rPr lang="el-GR" sz="2400" baseline="-25000" dirty="0"/>
              <a:t>2</a:t>
            </a:r>
            <a:r>
              <a:rPr lang="en-US" sz="2400" dirty="0"/>
              <a:t> respectively. What happens when I</a:t>
            </a:r>
            <a:r>
              <a:rPr lang="en-US" sz="2400" baseline="-25000" dirty="0"/>
              <a:t>c1</a:t>
            </a:r>
            <a:r>
              <a:rPr lang="en-US" sz="2400" dirty="0"/>
              <a:t>=I</a:t>
            </a:r>
            <a:r>
              <a:rPr lang="en-US" sz="2400" baseline="-25000" dirty="0"/>
              <a:t>c2</a:t>
            </a:r>
            <a:r>
              <a:rPr lang="en-US" sz="2400" dirty="0"/>
              <a:t>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Use the same equations to derive L, the inductance, for two junctions in series, with critical currents I</a:t>
            </a:r>
            <a:r>
              <a:rPr lang="en-US" sz="2400" baseline="-25000" dirty="0"/>
              <a:t>c1</a:t>
            </a:r>
            <a:r>
              <a:rPr lang="en-US" sz="2400" dirty="0"/>
              <a:t> and I</a:t>
            </a:r>
            <a:r>
              <a:rPr lang="en-US" sz="2400" baseline="-25000" dirty="0"/>
              <a:t>c2</a:t>
            </a:r>
            <a:r>
              <a:rPr lang="en-US" sz="2400" dirty="0"/>
              <a:t>, and phases </a:t>
            </a:r>
            <a:r>
              <a:rPr lang="el-GR" sz="2400" dirty="0"/>
              <a:t>φ</a:t>
            </a:r>
            <a:r>
              <a:rPr lang="el-GR" sz="2400" baseline="-25000" dirty="0"/>
              <a:t>1</a:t>
            </a:r>
            <a:r>
              <a:rPr lang="en-US" sz="2400" dirty="0"/>
              <a:t> and </a:t>
            </a:r>
            <a:r>
              <a:rPr lang="el-GR" sz="2400" dirty="0"/>
              <a:t>φ</a:t>
            </a:r>
            <a:r>
              <a:rPr lang="el-GR" sz="2400" baseline="-25000" dirty="0"/>
              <a:t>2 </a:t>
            </a:r>
            <a:r>
              <a:rPr lang="en-US" sz="2400" dirty="0"/>
              <a:t>respectively. What happens when I</a:t>
            </a:r>
            <a:r>
              <a:rPr lang="en-US" sz="2400" baseline="-25000" dirty="0"/>
              <a:t>c1</a:t>
            </a:r>
            <a:r>
              <a:rPr lang="en-US" sz="2400" dirty="0"/>
              <a:t>=I</a:t>
            </a:r>
            <a:r>
              <a:rPr lang="en-US" sz="2400" baseline="-25000" dirty="0"/>
              <a:t>c2</a:t>
            </a:r>
            <a:r>
              <a:rPr lang="en-US" sz="2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210308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7D3863-63D8-DCD9-0D2E-97A78E277D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A740F-8C1B-84C3-FAE7-150246CBE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Building a SQUID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48E857-CF4E-624F-EC24-16CB7A6DC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7497B9-D38C-95BA-3C24-200EBAFE3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17E43-2497-143B-F574-CA747ABB8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27</a:t>
            </a:fld>
            <a:endParaRPr lang="en-US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F3D759-2B5F-8D57-B6D2-4DA483E53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02" y="1485537"/>
            <a:ext cx="9303657" cy="441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4789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6E5611-E5E2-DAC7-F4F1-457926519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3A6C6-7A48-58FF-7AFD-052B9D7A2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Project #1: Simulating Josephson junctions with </a:t>
            </a:r>
            <a:r>
              <a:rPr lang="en-US" sz="3200" dirty="0" err="1"/>
              <a:t>WRSpice</a:t>
            </a:r>
            <a:endParaRPr lang="en-US" sz="32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30FAB6-642E-A8E4-A821-D32CFE9F3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A13E1C-FBB5-B751-8FBB-5539825B0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D238EB-60D1-2500-4537-F95111498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28</a:t>
            </a:fld>
            <a:endParaRPr lang="en-US" sz="24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A7ACE7C-2BD4-97FD-CD73-3647CAE6E21C}"/>
              </a:ext>
            </a:extLst>
          </p:cNvPr>
          <p:cNvSpPr txBox="1">
            <a:spLocks/>
          </p:cNvSpPr>
          <p:nvPr/>
        </p:nvSpPr>
        <p:spPr>
          <a:xfrm>
            <a:off x="705392" y="1590261"/>
            <a:ext cx="10393890" cy="4549282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SPICE is a well-known circuit simulation tool. The original SPICE allows modeling of standard circuit components.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Standard inputs: circuit design file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Standard outputs: currents and voltages throughout the circuit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WRSPICE is open source code for modeling circuits with Josephson junctions. It includes modeling capabilities for all the standard SPICE components plus the ability to model Josephson junctions.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The biggest difference between SPICE and WRSPICE is it has to track this new circuit parameter, which is the phase of the waveform. </a:t>
            </a:r>
          </a:p>
        </p:txBody>
      </p:sp>
    </p:spTree>
    <p:extLst>
      <p:ext uri="{BB962C8B-B14F-4D97-AF65-F5344CB8AC3E}">
        <p14:creationId xmlns:p14="http://schemas.microsoft.com/office/powerpoint/2010/main" val="27256761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F4E0E-5DFA-6D9E-F7E9-10ABC00C2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C0C3C-B7E6-A496-1AF8-B15EF4892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Project #1: Getting started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1FBA4C-7970-2812-648F-35F37F60F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B9721D-38FE-0964-E87B-7DD76BC97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BCC3D9-40E4-4091-D304-493909513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29</a:t>
            </a:fld>
            <a:endParaRPr lang="en-US" sz="24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C70F4FF-BF49-A3F6-CF0C-A77E2D2D9EE3}"/>
              </a:ext>
            </a:extLst>
          </p:cNvPr>
          <p:cNvSpPr txBox="1">
            <a:spLocks/>
          </p:cNvSpPr>
          <p:nvPr/>
        </p:nvSpPr>
        <p:spPr>
          <a:xfrm>
            <a:off x="705392" y="1590261"/>
            <a:ext cx="10393890" cy="4549282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First, navigate to website: </a:t>
            </a:r>
            <a:r>
              <a:rPr lang="en-US" sz="2400" dirty="0">
                <a:hlinkClick r:id="rId2"/>
              </a:rPr>
              <a:t>http://wrcad.com/wrspice.html</a:t>
            </a:r>
            <a:r>
              <a:rPr lang="en-US" sz="2400" dirty="0"/>
              <a:t>. Read the short description of the software on that main page.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This site has the documentation for </a:t>
            </a:r>
            <a:r>
              <a:rPr lang="en-US" sz="2400" dirty="0" err="1"/>
              <a:t>wrspice</a:t>
            </a:r>
            <a:r>
              <a:rPr lang="en-US" sz="2400" dirty="0"/>
              <a:t>, including a comprehensive manual. Click on the link to the manual and you will find a long table of contents page.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In the table of contents, navigate to </a:t>
            </a:r>
            <a:r>
              <a:rPr lang="en-US" sz="2400" dirty="0">
                <a:hlinkClick r:id="rId3"/>
              </a:rPr>
              <a:t>http://wrcad.com/manual/wrsmanual/node142.html</a:t>
            </a:r>
            <a:endParaRPr lang="en-US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This is the page on Josephson junctions. Take some time to peruse this. The “Josephson junction description” is particularly interesting. Take some notes; write some ”fun facts” down to share with the larger group.</a:t>
            </a:r>
          </a:p>
        </p:txBody>
      </p:sp>
    </p:spTree>
    <p:extLst>
      <p:ext uri="{BB962C8B-B14F-4D97-AF65-F5344CB8AC3E}">
        <p14:creationId xmlns:p14="http://schemas.microsoft.com/office/powerpoint/2010/main" val="28416314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0F252F-0D2C-D594-5ED3-665E1C4B20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43ACD-51AE-BDFB-94A6-AA6C617D7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Project #1: Open the terminal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F7EBAA-11DD-38D1-D61B-E2A5A2BE7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CF8ECC-89F6-BD65-3011-A82A409C9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543526-C583-B101-41E2-4DC6A1FDA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30</a:t>
            </a:fld>
            <a:endParaRPr lang="en-US" sz="24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38D2E9C-1C63-69D1-912F-F923A6F751AB}"/>
              </a:ext>
            </a:extLst>
          </p:cNvPr>
          <p:cNvSpPr txBox="1">
            <a:spLocks/>
          </p:cNvSpPr>
          <p:nvPr/>
        </p:nvSpPr>
        <p:spPr>
          <a:xfrm>
            <a:off x="705392" y="1590261"/>
            <a:ext cx="10393890" cy="4549282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Now go to your desktop and navigate to the search bar.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Type “</a:t>
            </a:r>
            <a:r>
              <a:rPr lang="en-US" sz="2400" dirty="0" err="1"/>
              <a:t>Msys</a:t>
            </a:r>
            <a:r>
              <a:rPr lang="en-US" sz="2400" dirty="0"/>
              <a:t>”. You should see several options pop up.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Select the one that says Msys2 Mingw64. It should be a blue color.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This terminal environment emulates a </a:t>
            </a:r>
            <a:r>
              <a:rPr lang="en-US" sz="2400" dirty="0" err="1"/>
              <a:t>linux</a:t>
            </a:r>
            <a:r>
              <a:rPr lang="en-US" sz="2400" dirty="0"/>
              <a:t> environment. You can now issue standard </a:t>
            </a:r>
            <a:r>
              <a:rPr lang="en-US" sz="2400" dirty="0" err="1"/>
              <a:t>linux</a:t>
            </a:r>
            <a:r>
              <a:rPr lang="en-US" sz="2400" dirty="0"/>
              <a:t> commands.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Navigate to the </a:t>
            </a:r>
            <a:r>
              <a:rPr lang="en-US" sz="2400" dirty="0" err="1"/>
              <a:t>wrspice</a:t>
            </a:r>
            <a:r>
              <a:rPr lang="en-US" sz="2400" dirty="0"/>
              <a:t> example folder with</a:t>
            </a:r>
          </a:p>
          <a:p>
            <a:pPr marL="0" indent="0">
              <a:buNone/>
            </a:pPr>
            <a:r>
              <a:rPr lang="en-US" sz="2400" dirty="0"/>
              <a:t>   cd /</a:t>
            </a:r>
            <a:r>
              <a:rPr lang="en-US" sz="2400" dirty="0" err="1"/>
              <a:t>usr</a:t>
            </a:r>
            <a:r>
              <a:rPr lang="en-US" sz="2400" dirty="0"/>
              <a:t>/local/</a:t>
            </a:r>
            <a:r>
              <a:rPr lang="en-US" sz="2400" dirty="0" err="1"/>
              <a:t>xictools</a:t>
            </a:r>
            <a:r>
              <a:rPr lang="en-US" sz="2400" dirty="0"/>
              <a:t>/</a:t>
            </a:r>
            <a:r>
              <a:rPr lang="en-US" sz="2400" dirty="0" err="1"/>
              <a:t>wrspice</a:t>
            </a:r>
            <a:r>
              <a:rPr lang="en-US" sz="2400" dirty="0"/>
              <a:t>/examples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Execute an example using the </a:t>
            </a:r>
            <a:r>
              <a:rPr lang="en-US" sz="2400" dirty="0" err="1"/>
              <a:t>wrspice</a:t>
            </a:r>
            <a:r>
              <a:rPr lang="en-US" sz="2400" dirty="0"/>
              <a:t> command followed by the circuit file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   </a:t>
            </a:r>
            <a:r>
              <a:rPr lang="en-US" sz="2000" dirty="0" err="1"/>
              <a:t>wrspice</a:t>
            </a:r>
            <a:r>
              <a:rPr lang="en-US" sz="2000" dirty="0"/>
              <a:t> </a:t>
            </a:r>
            <a:r>
              <a:rPr lang="en-US" sz="2000" dirty="0" err="1"/>
              <a:t>jjac.cir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557473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C43BCF-111F-2BD0-B9DC-B9335AC1C2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57157-ED80-A896-2D2B-24BBD6A65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Project #1: Some examples to test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A873D0-B7C9-E1DE-4A72-3F3DC6AFB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FD1C98-335B-99B3-2A31-578D54911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95963E-AECF-34D6-A040-6AF268C56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31</a:t>
            </a:fld>
            <a:endParaRPr lang="en-US" sz="24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22BA032-C22E-C3CD-4B2F-4CA101F36928}"/>
              </a:ext>
            </a:extLst>
          </p:cNvPr>
          <p:cNvSpPr txBox="1">
            <a:spLocks/>
          </p:cNvSpPr>
          <p:nvPr/>
        </p:nvSpPr>
        <p:spPr>
          <a:xfrm>
            <a:off x="705392" y="1590261"/>
            <a:ext cx="10393890" cy="4549282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Now go to your desktop and navigate to the search bar.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Type “</a:t>
            </a:r>
            <a:r>
              <a:rPr lang="en-US" sz="2400" dirty="0" err="1"/>
              <a:t>Msys</a:t>
            </a:r>
            <a:r>
              <a:rPr lang="en-US" sz="2400" dirty="0"/>
              <a:t>”. You should see several options pop up.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Select the one that says Msys2 Mingw64. It should be a blue color.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This terminal environment emulates a </a:t>
            </a:r>
            <a:r>
              <a:rPr lang="en-US" sz="2400" dirty="0" err="1"/>
              <a:t>linux</a:t>
            </a:r>
            <a:r>
              <a:rPr lang="en-US" sz="2400" dirty="0"/>
              <a:t> environment. You can now issue standard </a:t>
            </a:r>
            <a:r>
              <a:rPr lang="en-US" sz="2400" dirty="0" err="1"/>
              <a:t>linux</a:t>
            </a:r>
            <a:r>
              <a:rPr lang="en-US" sz="2400" dirty="0"/>
              <a:t> commands.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Navigate to the </a:t>
            </a:r>
            <a:r>
              <a:rPr lang="en-US" sz="2400" dirty="0" err="1"/>
              <a:t>wrspice</a:t>
            </a:r>
            <a:r>
              <a:rPr lang="en-US" sz="2400" dirty="0"/>
              <a:t> example folder with</a:t>
            </a:r>
          </a:p>
          <a:p>
            <a:pPr marL="0" indent="0">
              <a:buNone/>
            </a:pPr>
            <a:r>
              <a:rPr lang="en-US" sz="2400" dirty="0"/>
              <a:t>   cd /</a:t>
            </a:r>
            <a:r>
              <a:rPr lang="en-US" sz="2400" dirty="0" err="1"/>
              <a:t>usr</a:t>
            </a:r>
            <a:r>
              <a:rPr lang="en-US" sz="2400" dirty="0"/>
              <a:t>/local/</a:t>
            </a:r>
            <a:r>
              <a:rPr lang="en-US" sz="2400" dirty="0" err="1"/>
              <a:t>xictools</a:t>
            </a:r>
            <a:r>
              <a:rPr lang="en-US" sz="2400" dirty="0"/>
              <a:t>/</a:t>
            </a:r>
            <a:r>
              <a:rPr lang="en-US" sz="2400" dirty="0" err="1"/>
              <a:t>wrspice</a:t>
            </a:r>
            <a:r>
              <a:rPr lang="en-US" sz="2400" dirty="0"/>
              <a:t>/examples/</a:t>
            </a:r>
            <a:r>
              <a:rPr lang="en-US" sz="2400" dirty="0" err="1"/>
              <a:t>JJexamples</a:t>
            </a:r>
            <a:endParaRPr lang="en-US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Execute an example using the </a:t>
            </a:r>
            <a:r>
              <a:rPr lang="en-US" sz="2400" dirty="0" err="1"/>
              <a:t>wrspice</a:t>
            </a:r>
            <a:r>
              <a:rPr lang="en-US" sz="2400" dirty="0"/>
              <a:t> command followed by the circuit file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   </a:t>
            </a:r>
            <a:r>
              <a:rPr lang="en-US" sz="2000" dirty="0" err="1"/>
              <a:t>wrspice</a:t>
            </a:r>
            <a:r>
              <a:rPr lang="en-US" sz="2000" dirty="0"/>
              <a:t> </a:t>
            </a:r>
            <a:r>
              <a:rPr lang="en-US" sz="2000" dirty="0" err="1"/>
              <a:t>jjac.cir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165253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4F759-BB3F-BD46-14E6-7DA4A88885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D9ACA-A290-B23F-2380-7BD2E3502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Project #1: Study the examples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4A6DBA-97C5-C641-B33F-7E6A32362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4F8657-5332-B434-0DA2-4E3EB54ED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DB8A60-AE7E-8647-54DA-A09993EE1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32</a:t>
            </a:fld>
            <a:endParaRPr lang="en-US" sz="24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4367AD1-5E1E-459D-4EA8-4259BF5FCAF9}"/>
              </a:ext>
            </a:extLst>
          </p:cNvPr>
          <p:cNvSpPr txBox="1">
            <a:spLocks/>
          </p:cNvSpPr>
          <p:nvPr/>
        </p:nvSpPr>
        <p:spPr>
          <a:xfrm>
            <a:off x="705392" y="1590261"/>
            <a:ext cx="10393890" cy="4549282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Try running the following examples and take some notes on the output: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err="1"/>
              <a:t>jjIV.cir</a:t>
            </a:r>
            <a:r>
              <a:rPr lang="en-US" sz="2000" dirty="0"/>
              <a:t>: This generates an IV curve for a Josephson junction. What do you notice?</a:t>
            </a:r>
            <a:endParaRPr lang="en-US" sz="12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err="1"/>
              <a:t>jjac.cir</a:t>
            </a:r>
            <a:r>
              <a:rPr lang="en-US" sz="2000" dirty="0"/>
              <a:t>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err="1"/>
              <a:t>jjdc.cir</a:t>
            </a:r>
            <a:r>
              <a:rPr lang="en-US" sz="2000" dirty="0"/>
              <a:t>: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000" dirty="0"/>
          </a:p>
          <a:p>
            <a:pPr lvl="1"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If there is time, explore the other circuit files and write down some notes on your favorite.</a:t>
            </a:r>
          </a:p>
        </p:txBody>
      </p:sp>
    </p:spTree>
    <p:extLst>
      <p:ext uri="{BB962C8B-B14F-4D97-AF65-F5344CB8AC3E}">
        <p14:creationId xmlns:p14="http://schemas.microsoft.com/office/powerpoint/2010/main" val="17871129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A76B98-B4D9-600E-A55B-D727BD044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AA284-A27F-018D-DF31-A92EF9F4D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Project #1: Now let’s build something more challenging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19220E-D101-3638-64C3-5B933F481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60CF0-5963-AB7F-8F6D-52761F5F4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58D874-9EDC-6434-06D7-1B0D5649B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33</a:t>
            </a:fld>
            <a:endParaRPr lang="en-US" sz="24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12A2FFE-4C7C-F3BE-047A-CC89C1DAC010}"/>
              </a:ext>
            </a:extLst>
          </p:cNvPr>
          <p:cNvSpPr txBox="1">
            <a:spLocks/>
          </p:cNvSpPr>
          <p:nvPr/>
        </p:nvSpPr>
        <p:spPr>
          <a:xfrm>
            <a:off x="705392" y="1590261"/>
            <a:ext cx="10393890" cy="4549282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Can we build a SQUID out of Josephson junctions in WRSPICE?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In the terminal, navigate to your home directory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Navigate to the directory SSI_QIS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Type ‘</a:t>
            </a:r>
            <a:r>
              <a:rPr lang="en-US" sz="2400" dirty="0" err="1"/>
              <a:t>jupyter</a:t>
            </a:r>
            <a:r>
              <a:rPr lang="en-US" sz="2400" dirty="0"/>
              <a:t> notebook’ to open a notebook in the browser tab.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In the browser tab, you should see a notebook called ‘</a:t>
            </a:r>
            <a:r>
              <a:rPr lang="en-US" sz="2400" dirty="0" err="1"/>
              <a:t>squid_demo</a:t>
            </a:r>
            <a:r>
              <a:rPr lang="en-US" sz="2400" dirty="0"/>
              <a:t>’. Click on 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The code writes a circuit file to represent a SQUID. Look at the circuit file and translate it into a drawing of a circuit diagram, with labels.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Run the notebook. The final plot should take about 5 minutes to generate. It should save the last plot as a PDF.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425243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AEEC04-3150-3071-DD9C-21B71E0BE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98074-9DA5-003E-35F0-42D87FC6E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Project #1: What is the code doing?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E54F51-AD53-FD20-621D-0F7BD1DB2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64E8E-9F34-EC04-BE01-48B980345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D98AD3-42A7-4756-EA49-30B88C2C2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34</a:t>
            </a:fld>
            <a:endParaRPr lang="en-US" sz="24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9BD9985-9B77-2356-C002-FDB5ED14EE6F}"/>
              </a:ext>
            </a:extLst>
          </p:cNvPr>
          <p:cNvSpPr txBox="1">
            <a:spLocks/>
          </p:cNvSpPr>
          <p:nvPr/>
        </p:nvSpPr>
        <p:spPr>
          <a:xfrm>
            <a:off x="705392" y="1590261"/>
            <a:ext cx="10393890" cy="4549282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The code is looping over circuit file parameters. Write down which circuit file parameters are being changed each time </a:t>
            </a:r>
            <a:r>
              <a:rPr lang="en-US" sz="2400" dirty="0" err="1"/>
              <a:t>wrspice</a:t>
            </a:r>
            <a:r>
              <a:rPr lang="en-US" sz="2400" dirty="0"/>
              <a:t> is called.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What type of WRSPICE analysis is it doing?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What does the final plot show?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Trying changing: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/>
              <a:t> the values of the different circuit parameters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/>
              <a:t> the range over which you loop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0" indent="0">
              <a:buNone/>
            </a:pPr>
            <a:r>
              <a:rPr lang="en-US" sz="2400" dirty="0"/>
              <a:t>Note the effects of these changes; save the plots as separate files and/or screenshots and write down what you observe.</a:t>
            </a:r>
          </a:p>
        </p:txBody>
      </p:sp>
    </p:spTree>
    <p:extLst>
      <p:ext uri="{BB962C8B-B14F-4D97-AF65-F5344CB8AC3E}">
        <p14:creationId xmlns:p14="http://schemas.microsoft.com/office/powerpoint/2010/main" val="12755236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DEE7DC-4A18-87E4-C15F-912C043B0F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B6FC4-B471-979C-B248-FE65F26EC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Project #1: We just learned of a WRSPICE alternative!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066B1A-FD6A-1849-CD94-452181B81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0FA0E9-ADE1-4BFD-8A1F-C54B4FC2A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01825B-02CB-BD0C-556D-5C0467CB1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35</a:t>
            </a:fld>
            <a:endParaRPr lang="en-US" sz="24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5C5411F-DB35-8E88-BE35-FD45427D073C}"/>
              </a:ext>
            </a:extLst>
          </p:cNvPr>
          <p:cNvSpPr txBox="1">
            <a:spLocks/>
          </p:cNvSpPr>
          <p:nvPr/>
        </p:nvSpPr>
        <p:spPr>
          <a:xfrm>
            <a:off x="705392" y="1590261"/>
            <a:ext cx="10393890" cy="4549282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Challenges of WRSPICE: Complex circuits with large numbers of Josephson junctions means many more parameters to track. WRSPICE has some parallel capabilities but not a lot.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Alternative option courtesy of Kevin O’Brien, that can be 10,000x as fast: </a:t>
            </a:r>
            <a:r>
              <a:rPr lang="en-US" sz="2400" dirty="0">
                <a:hlinkClick r:id="rId2"/>
              </a:rPr>
              <a:t>https://github.com/kpobrien/JosephsonCircuits.jl</a:t>
            </a:r>
            <a:endParaRPr lang="en-US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 Try a git clone in the home directory?</a:t>
            </a:r>
          </a:p>
        </p:txBody>
      </p:sp>
    </p:spTree>
    <p:extLst>
      <p:ext uri="{BB962C8B-B14F-4D97-AF65-F5344CB8AC3E}">
        <p14:creationId xmlns:p14="http://schemas.microsoft.com/office/powerpoint/2010/main" val="13422066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FB1A5-2713-1168-30E1-715EC3B845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2CFA7-9CD9-F8CF-A2CC-27DA1F30B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G4CMP Tutorial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92B3B43-B132-C455-E04E-0DC1D471BD16}"/>
              </a:ext>
            </a:extLst>
          </p:cNvPr>
          <p:cNvSpPr txBox="1">
            <a:spLocks/>
          </p:cNvSpPr>
          <p:nvPr/>
        </p:nvSpPr>
        <p:spPr>
          <a:xfrm>
            <a:off x="1097280" y="2585873"/>
            <a:ext cx="10058400" cy="120622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60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For tomorrow, since there is less time to get started…</a:t>
            </a:r>
          </a:p>
        </p:txBody>
      </p:sp>
    </p:spTree>
    <p:extLst>
      <p:ext uri="{BB962C8B-B14F-4D97-AF65-F5344CB8AC3E}">
        <p14:creationId xmlns:p14="http://schemas.microsoft.com/office/powerpoint/2010/main" val="18340872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C55AB8-2672-C4E4-3264-2942FFE84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9F808-6971-2852-203F-46469EE3D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G4CMP Tutorial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CADF8A-45E3-8118-2C08-A9FF8E3B42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/>
              <a:t>Getting started</a:t>
            </a:r>
          </a:p>
          <a:p>
            <a:pPr marL="971550" lvl="1" indent="-514350">
              <a:buFont typeface="Courier New" panose="020B0604020202020204" pitchFamily="34" charset="0"/>
              <a:buChar char="o"/>
            </a:pPr>
            <a:r>
              <a:rPr lang="en-US"/>
              <a:t>How to build an application, visualize and plot data</a:t>
            </a:r>
          </a:p>
          <a:p>
            <a:pPr marL="971550" lvl="1" indent="-514350">
              <a:buFont typeface="Courier New" panose="020B0604020202020204" pitchFamily="34" charset="0"/>
              <a:buChar char="o"/>
            </a:pPr>
            <a:endParaRPr lang="en-US" dirty="0"/>
          </a:p>
          <a:p>
            <a:pPr marL="514350">
              <a:buAutoNum type="arabicPeriod"/>
            </a:pPr>
            <a:r>
              <a:rPr lang="en-US" dirty="0"/>
              <a:t>  Making </a:t>
            </a:r>
            <a:r>
              <a:rPr lang="en-US"/>
              <a:t>modifications</a:t>
            </a:r>
          </a:p>
          <a:p>
            <a:pPr marL="971550" lvl="1" indent="-514350">
              <a:buFont typeface="Courier New" panose="020B0604020202020204" pitchFamily="34" charset="0"/>
              <a:buChar char="o"/>
            </a:pPr>
            <a:r>
              <a:rPr lang="en-US"/>
              <a:t>Changing sensor properties and device geometries</a:t>
            </a:r>
          </a:p>
          <a:p>
            <a:pPr marL="971550" lvl="1" indent="-514350">
              <a:buFont typeface="Courier New" panose="020B0604020202020204" pitchFamily="34" charset="0"/>
              <a:buChar char="o"/>
            </a:pPr>
            <a:endParaRPr lang="en-US" dirty="0"/>
          </a:p>
          <a:p>
            <a:pPr marL="514350">
              <a:buAutoNum type="arabicPeriod"/>
            </a:pPr>
            <a:r>
              <a:rPr lang="en-US" dirty="0"/>
              <a:t>  Adding more ph</a:t>
            </a:r>
            <a:r>
              <a:rPr lang="en-US"/>
              <a:t>ysics</a:t>
            </a:r>
          </a:p>
          <a:p>
            <a:pPr marL="971550" lvl="1" indent="-514350">
              <a:buFont typeface="Courier New"/>
              <a:buChar char="o"/>
            </a:pPr>
            <a:r>
              <a:rPr lang="en-US"/>
              <a:t>Adding</a:t>
            </a:r>
            <a:r>
              <a:rPr lang="en-US" dirty="0"/>
              <a:t> </a:t>
            </a:r>
            <a:r>
              <a:rPr lang="en-US"/>
              <a:t>custom physics for interactions with primaries such as gammas, neutrons, etc. </a:t>
            </a:r>
          </a:p>
        </p:txBody>
      </p:sp>
    </p:spTree>
    <p:extLst>
      <p:ext uri="{BB962C8B-B14F-4D97-AF65-F5344CB8AC3E}">
        <p14:creationId xmlns:p14="http://schemas.microsoft.com/office/powerpoint/2010/main" val="1060059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31909C-1FDD-A7B0-11C4-28BD2149FD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50E6D-F471-6692-7260-F0C4CE319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G4CMP Tutorial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415FB1-612D-11E1-4537-700BFF45CA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>
              <a:buNone/>
            </a:pPr>
            <a:r>
              <a:rPr lang="en-US"/>
              <a:t>How to use your own computer to run the tutorial: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514350" indent="-514350">
              <a:buAutoNum type="arabicPeriod"/>
            </a:pPr>
            <a:r>
              <a:rPr lang="en-US"/>
              <a:t>Install Docker desktop</a:t>
            </a:r>
          </a:p>
          <a:p>
            <a:pPr marL="514350" indent="-514350">
              <a:buAutoNum type="arabicPeriod"/>
            </a:pPr>
            <a:r>
              <a:rPr lang="en-US" dirty="0"/>
              <a:t>$Docker pull </a:t>
            </a:r>
            <a:r>
              <a:rPr lang="en-US" dirty="0" err="1"/>
              <a:t>cstonewhitehead</a:t>
            </a:r>
            <a:r>
              <a:rPr lang="en-US" dirty="0"/>
              <a:t>/</a:t>
            </a:r>
            <a:r>
              <a:rPr lang="en-US" dirty="0" err="1"/>
              <a:t>slac-summer-institute:tutorial</a:t>
            </a:r>
          </a:p>
          <a:p>
            <a:pPr marL="514350" indent="-514350">
              <a:buAutoNum type="arabicPeriod"/>
            </a:pPr>
            <a:r>
              <a:rPr lang="en-US" dirty="0"/>
              <a:t>Install </a:t>
            </a:r>
            <a:r>
              <a:rPr lang="en-US" dirty="0" err="1"/>
              <a:t>vcxsvr</a:t>
            </a:r>
            <a:r>
              <a:rPr lang="en-US" dirty="0"/>
              <a:t> (X server for visualization)</a:t>
            </a:r>
          </a:p>
          <a:p>
            <a:pPr marL="971550" lvl="1" indent="-514350">
              <a:buFont typeface="Courier New" panose="020B0604020202020204" pitchFamily="34" charset="0"/>
              <a:buChar char="o"/>
            </a:pPr>
            <a:r>
              <a:rPr lang="en-US" dirty="0">
                <a:ea typeface="+mn-lt"/>
                <a:cs typeface="+mn-lt"/>
                <a:hlinkClick r:id="rId2"/>
              </a:rPr>
              <a:t>VcXsrv Windows X Server download | SourceForge.net</a:t>
            </a:r>
            <a:endParaRPr lang="en-US" dirty="0"/>
          </a:p>
          <a:p>
            <a:pPr marL="514350" indent="-514350">
              <a:buAutoNum type="arabicPeriod"/>
            </a:pPr>
            <a:r>
              <a:rPr lang="en-US" dirty="0"/>
              <a:t>Start the X server with </a:t>
            </a:r>
            <a:r>
              <a:rPr lang="en-US" dirty="0" err="1"/>
              <a:t>XLaunch</a:t>
            </a:r>
            <a:r>
              <a:rPr lang="en-US" dirty="0"/>
              <a:t> application </a:t>
            </a:r>
          </a:p>
          <a:p>
            <a:pPr marL="514350" indent="-514350">
              <a:buAutoNum type="arabicPeriod"/>
            </a:pPr>
            <a:r>
              <a:rPr lang="en-US" dirty="0"/>
              <a:t>$Docker run –it –p 8888:8888 </a:t>
            </a:r>
            <a:r>
              <a:rPr lang="en-US" dirty="0" err="1"/>
              <a:t>cstonewhitehead</a:t>
            </a:r>
            <a:r>
              <a:rPr lang="en-US" dirty="0"/>
              <a:t>/</a:t>
            </a:r>
            <a:r>
              <a:rPr lang="en-US" dirty="0" err="1"/>
              <a:t>slac-summer-institute:tutorial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9671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6B517-05CB-D4C8-CC83-A160E56BC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DA448058-9737-51C7-327A-4D2FA3EF90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33" y="1645555"/>
            <a:ext cx="10058400" cy="3566889"/>
          </a:xfrm>
          <a:prstGeom prst="rect">
            <a:avLst/>
          </a:prstGeom>
          <a:ln>
            <a:noFill/>
          </a:ln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F1CDCC-499C-C77B-8E28-4FBD8500C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August 2026</a:t>
            </a:r>
            <a:endParaRPr 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F2098-DBE6-17BE-EFF0-0E799BDF0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SLAC Summer Institute</a:t>
            </a:r>
            <a:endParaRPr lang="en-US" cap="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27F1B1-CD37-D40F-2289-8C49AFA3F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AE3BF-057A-4540-9C07-344F7FBEC844}" type="slidenum">
              <a:rPr lang="en-US" smtClean="0"/>
              <a:pPr/>
              <a:t>39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2324769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02006FA4-1611-4B07-AF7F-85CF6D20EB3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1564</TotalTime>
  <Words>2346</Words>
  <Application>Microsoft Macintosh PowerPoint</Application>
  <PresentationFormat>Widescreen</PresentationFormat>
  <Paragraphs>279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-apple-system</vt:lpstr>
      <vt:lpstr>Aptos</vt:lpstr>
      <vt:lpstr>Arial</vt:lpstr>
      <vt:lpstr>Calibri</vt:lpstr>
      <vt:lpstr>Calibri Light</vt:lpstr>
      <vt:lpstr>Courier New</vt:lpstr>
      <vt:lpstr>Retrospect</vt:lpstr>
      <vt:lpstr>Introduction to the projects</vt:lpstr>
      <vt:lpstr>Three projects over the course of the week!</vt:lpstr>
      <vt:lpstr>Project software</vt:lpstr>
      <vt:lpstr>Project 1: WRSPICE Tutorial </vt:lpstr>
      <vt:lpstr>Project 2: G4CMP Tutorial </vt:lpstr>
      <vt:lpstr>Project 3: SMURF</vt:lpstr>
      <vt:lpstr>Project 3: SMURF</vt:lpstr>
      <vt:lpstr>Project 3: SMURF</vt:lpstr>
      <vt:lpstr>Project 3: SMURF</vt:lpstr>
      <vt:lpstr>Project 3: SMURF</vt:lpstr>
      <vt:lpstr>Introduction to Josephson Junctions</vt:lpstr>
      <vt:lpstr>The Harmonic Oscillator</vt:lpstr>
      <vt:lpstr>Circuit elements: the inductor</vt:lpstr>
      <vt:lpstr>Circuit elements: the capacitor</vt:lpstr>
      <vt:lpstr>Circuit elements: the resistor</vt:lpstr>
      <vt:lpstr>Superconductivity</vt:lpstr>
      <vt:lpstr>The Josephson junction (finally)</vt:lpstr>
      <vt:lpstr>JJ use case #1: anharmonic oscillator</vt:lpstr>
      <vt:lpstr>JJ use case #2: tunable inductance</vt:lpstr>
      <vt:lpstr>Josephson junction: summary</vt:lpstr>
      <vt:lpstr>Continuous wave amplification</vt:lpstr>
      <vt:lpstr>Josephson parametric amplifiers</vt:lpstr>
      <vt:lpstr>SQUIDs and RF Quantum Upconverters</vt:lpstr>
      <vt:lpstr>Suggested reading</vt:lpstr>
      <vt:lpstr>Non-linearity of the Josephson junction</vt:lpstr>
      <vt:lpstr>Derive the inductance of a single junction</vt:lpstr>
      <vt:lpstr>Building a SQUID </vt:lpstr>
      <vt:lpstr>Project #1: Simulating Josephson junctions with WRSpice</vt:lpstr>
      <vt:lpstr>Project #1: Getting started</vt:lpstr>
      <vt:lpstr>Project #1: Open the terminal</vt:lpstr>
      <vt:lpstr>Project #1: Some examples to test</vt:lpstr>
      <vt:lpstr>Project #1: Study the examples</vt:lpstr>
      <vt:lpstr>Project #1: Now let’s build something more challenging</vt:lpstr>
      <vt:lpstr>Project #1: What is the code doing?</vt:lpstr>
      <vt:lpstr>Project #1: We just learned of a WRSPICE alternative!</vt:lpstr>
      <vt:lpstr>G4CMP Tutorial</vt:lpstr>
      <vt:lpstr>G4CMP Tutorial</vt:lpstr>
      <vt:lpstr>G4CMP Tutorial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Stephen Kuenstner</dc:creator>
  <cp:lastModifiedBy>Chelsea Bartram</cp:lastModifiedBy>
  <cp:revision>16</cp:revision>
  <dcterms:created xsi:type="dcterms:W3CDTF">2026-08-10T01:46:36Z</dcterms:created>
  <dcterms:modified xsi:type="dcterms:W3CDTF">2026-08-11T16:22:03Z</dcterms:modified>
</cp:coreProperties>
</file>