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9"/>
  </p:notesMasterIdLst>
  <p:sldIdLst>
    <p:sldId id="256" r:id="rId2"/>
    <p:sldId id="258" r:id="rId3"/>
    <p:sldId id="278" r:id="rId4"/>
    <p:sldId id="257" r:id="rId5"/>
    <p:sldId id="259" r:id="rId6"/>
    <p:sldId id="260" r:id="rId7"/>
    <p:sldId id="274" r:id="rId8"/>
    <p:sldId id="261" r:id="rId9"/>
    <p:sldId id="262" r:id="rId10"/>
    <p:sldId id="275" r:id="rId11"/>
    <p:sldId id="277" r:id="rId12"/>
    <p:sldId id="266" r:id="rId13"/>
    <p:sldId id="267" r:id="rId14"/>
    <p:sldId id="269" r:id="rId15"/>
    <p:sldId id="270" r:id="rId16"/>
    <p:sldId id="271" r:id="rId17"/>
    <p:sldId id="276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135"/>
    <p:restoredTop sz="94658"/>
  </p:normalViewPr>
  <p:slideViewPr>
    <p:cSldViewPr snapToGrid="0" snapToObjects="1">
      <p:cViewPr varScale="1">
        <p:scale>
          <a:sx n="120" d="100"/>
          <a:sy n="120" d="100"/>
        </p:scale>
        <p:origin x="1112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DE3B25-66A2-F448-BA62-FB269AB7ED4E}" type="datetimeFigureOut">
              <a:rPr lang="en-US" smtClean="0"/>
              <a:t>8/12/26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D2CF99-084E-8A45-9A5A-34A558F9C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122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"The resonant region sits at very high </a:t>
            </a:r>
            <a:r>
              <a:rPr lang="el-GR" dirty="0"/>
              <a:t>Λ </a:t>
            </a:r>
            <a:r>
              <a:rPr lang="en-US" dirty="0"/>
              <a:t>because when the mediator is thermally accessible, on-shell production is efficient. To prevent the DM from equilibrating with the bath — which would violate the freeze-in requirement — both couplings must be very weak, meaning both </a:t>
            </a:r>
            <a:r>
              <a:rPr lang="el-GR" dirty="0" err="1"/>
              <a:t>Λ_γ</a:t>
            </a:r>
            <a:r>
              <a:rPr lang="el-GR" dirty="0"/>
              <a:t> </a:t>
            </a:r>
            <a:r>
              <a:rPr lang="en-US" dirty="0"/>
              <a:t>and </a:t>
            </a:r>
            <a:r>
              <a:rPr lang="el-GR" dirty="0" err="1"/>
              <a:t>Λ_χ</a:t>
            </a:r>
            <a:r>
              <a:rPr lang="el-GR" dirty="0"/>
              <a:t> </a:t>
            </a:r>
            <a:r>
              <a:rPr lang="en-US" dirty="0"/>
              <a:t>must be large. That pushes the allowed region to the upper-right corner."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D2CF99-084E-8A45-9A5A-34A558F9C58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3564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Profile Likelihood Fit — Speaker Notes</a:t>
            </a:r>
            <a:endParaRPr lang="en-US" dirty="0"/>
          </a:p>
          <a:p>
            <a:r>
              <a:rPr lang="en-US" b="1" dirty="0"/>
              <a:t>The likelihood:</a:t>
            </a:r>
            <a:endParaRPr lang="en-US" dirty="0"/>
          </a:p>
          <a:p>
            <a:r>
              <a:rPr lang="en-US" dirty="0"/>
              <a:t>"We build a Poisson likelihood across the bins of the BDT output. In each bin, the expected count is </a:t>
            </a:r>
            <a:r>
              <a:rPr lang="el-GR" dirty="0"/>
              <a:t>μ </a:t>
            </a:r>
            <a:r>
              <a:rPr lang="en-US" dirty="0"/>
              <a:t>times signal plus background, where </a:t>
            </a:r>
            <a:r>
              <a:rPr lang="el-GR" dirty="0"/>
              <a:t>μ </a:t>
            </a:r>
            <a:r>
              <a:rPr lang="en-US" dirty="0"/>
              <a:t>is the signal strength — the parameter we're fitting for. </a:t>
            </a:r>
            <a:r>
              <a:rPr lang="el-GR" dirty="0"/>
              <a:t>μ = 0 </a:t>
            </a:r>
            <a:r>
              <a:rPr lang="en-US" dirty="0"/>
              <a:t>means no signal, </a:t>
            </a:r>
            <a:r>
              <a:rPr lang="el-GR" dirty="0"/>
              <a:t>μ = 1 </a:t>
            </a:r>
            <a:r>
              <a:rPr lang="en-US" dirty="0"/>
              <a:t>means our nominal predicted cross section. The full likelihood is the product of Poisson probabilities across every bin."</a:t>
            </a:r>
          </a:p>
          <a:p>
            <a:r>
              <a:rPr lang="en-US" b="1" dirty="0"/>
              <a:t>Why shape-based:</a:t>
            </a:r>
            <a:endParaRPr lang="en-US" dirty="0"/>
          </a:p>
          <a:p>
            <a:r>
              <a:rPr lang="en-US" dirty="0"/>
              <a:t>"Using the full shape rather than a single cut means every bin contributes — signal-rich bins drive the sensitivity, signal-poor bins constrain the background."</a:t>
            </a:r>
          </a:p>
          <a:p>
            <a:r>
              <a:rPr lang="en-US" b="1" dirty="0"/>
              <a:t>Asimov dataset:</a:t>
            </a:r>
            <a:endParaRPr lang="en-US" dirty="0"/>
          </a:p>
          <a:p>
            <a:r>
              <a:rPr lang="en-US" dirty="0"/>
              <a:t>"Since HL-LHC data doesn't exist yet, we need pseudo-data to fit against. The Asimov dataset is just the background-only expectation used as fake observed data. So we're asking: 'if the universe handed us exactly the background prediction, how large could the signal strength get before being inconsistent at 95% CL?' That bound is our expected upper limit."</a:t>
            </a:r>
          </a:p>
          <a:p>
            <a:r>
              <a:rPr lang="en-US" b="1" dirty="0"/>
              <a:t>Result:</a:t>
            </a:r>
            <a:endParaRPr lang="en-US" dirty="0"/>
          </a:p>
          <a:p>
            <a:r>
              <a:rPr lang="en-US" dirty="0"/>
              <a:t>"Running this fit across the mediator mass scan, we project sensitivity to cross sections down to about 10⁻³ picobarns, probing mediator masses up to the TeV scale."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D2CF99-084E-8A45-9A5A-34A558F9C58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944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7234780" y="4107023"/>
            <a:ext cx="914400" cy="914400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FA04C-D7CF-4861-95F0-3F5ACF508755}" type="datetimeFigureOut">
              <a:rPr lang="en-US" smtClean="0"/>
              <a:t>8/12/26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2805" y="6272785"/>
            <a:ext cx="474573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4280" y="4227195"/>
            <a:ext cx="895401" cy="640080"/>
          </a:xfrm>
        </p:spPr>
        <p:txBody>
          <a:bodyPr/>
          <a:lstStyle>
            <a:lvl1pPr>
              <a:defRPr sz="2800" b="1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8044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5B24B-F41A-4540-8EEC-C29B4F79802D}" type="datetimeFigureOut">
              <a:rPr lang="en-US" smtClean="0"/>
              <a:t>8/12/26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9014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F989E-5397-49EE-B0F5-E72D9FFD7EC0}" type="datetimeFigureOut">
              <a:rPr lang="en-US" smtClean="0"/>
              <a:t>8/12/26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6294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BC42F-EA91-460E-9436-9A6C9B1CB0C6}" type="datetimeFigureOut">
              <a:rPr lang="en-US" smtClean="0"/>
              <a:t>8/12/26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9995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23D4350-0632-4F67-B357-AFC21C62564D}" type="datetimeFigureOut">
              <a:rPr lang="en-US" smtClean="0"/>
              <a:t>8/12/26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6099" y="6272784"/>
            <a:ext cx="4745736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633862" y="2430623"/>
            <a:ext cx="914400" cy="914400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450" y="2508607"/>
            <a:ext cx="891224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8438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31A35-803D-44FA-BA88-E6B5FB347587}" type="datetimeFigureOut">
              <a:rPr lang="en-US" smtClean="0"/>
              <a:t>8/12/26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059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56CED-B3EE-49D9-9922-CBB48E543356}" type="datetimeFigureOut">
              <a:rPr lang="en-US" smtClean="0"/>
              <a:t>8/12/26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3294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3F9237B0-CC05-45CB-9D8E-44851499E325}" type="datetimeFigureOut">
              <a:rPr lang="en-US" smtClean="0"/>
              <a:t>8/12/26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30059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41777-83B6-4CFA-89A1-52400FB2059F}" type="datetimeFigureOut">
              <a:rPr lang="en-US" smtClean="0"/>
              <a:t>8/12/26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390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AA2A1-C9A8-42DC-AF5F-29D58FE3A81E}" type="datetimeFigureOut">
              <a:rPr lang="en-US" smtClean="0"/>
              <a:t>8/12/26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3340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C28B6-2144-4760-B3DF-18C646FA52B1}" type="datetimeFigureOut">
              <a:rPr lang="en-US" smtClean="0"/>
              <a:t>8/12/26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8132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21408"/>
            <a:ext cx="7772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236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51F38EA-B09F-4C97-9264-D1353869D1EA}" type="datetimeFigureOut">
              <a:rPr lang="en-US" smtClean="0"/>
              <a:t>8/12/26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7179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Spin-2 Mediated </a:t>
            </a:r>
            <a:r>
              <a:rPr dirty="0"/>
              <a:t>Freeze-In Dark Matter at the LHC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sz="3200" dirty="0"/>
              <a:t>James </a:t>
            </a:r>
            <a:r>
              <a:rPr sz="3200" dirty="0"/>
              <a:t>Junzhe Liu</a:t>
            </a:r>
            <a:r>
              <a:rPr lang="en-US" sz="3200" dirty="0"/>
              <a:t>, Alfredo Gurrola</a:t>
            </a:r>
            <a:r>
              <a:rPr sz="3200" dirty="0"/>
              <a:t> </a:t>
            </a:r>
            <a:endParaRPr lang="en-US" sz="3200" dirty="0"/>
          </a:p>
          <a:p>
            <a:r>
              <a:rPr sz="3200" dirty="0"/>
              <a:t>Vanderbilt</a:t>
            </a:r>
            <a:r>
              <a:rPr lang="en-US" sz="3200" dirty="0"/>
              <a:t> University</a:t>
            </a:r>
            <a:endParaRPr sz="3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2550AE69-AC86-4188-83E5-A856C4F1DC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0625" y="1346946"/>
            <a:ext cx="766724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EC4CA156-2C9D-4F0C-B229-88D8B5E17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0625" y="4299696"/>
            <a:ext cx="766724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D7361ED3-EBE5-4EFC-8DA3-D0CE4BF2F4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0625" y="1484779"/>
            <a:ext cx="7667244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85105087-7F16-4C94-837C-C45445116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236911" y="4068923"/>
            <a:ext cx="810678" cy="1080902"/>
            <a:chOff x="9685338" y="4460675"/>
            <a:chExt cx="1080904" cy="1080902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4F2F3467-E50F-4A91-B27D-E324936A66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D678BE03-AC84-4940-A7FD-5B143FE2D6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3C20AB82-81F3-4FF0-4B01-E86D5133E1F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20" y="10"/>
            <a:ext cx="9143978" cy="6857990"/>
          </a:xfrm>
          <a:prstGeom prst="rect">
            <a:avLst/>
          </a:prstGeom>
        </p:spPr>
      </p:pic>
      <p:sp>
        <p:nvSpPr>
          <p:cNvPr id="60" name="Rectangle 59">
            <a:extLst>
              <a:ext uri="{FF2B5EF4-FFF2-40B4-BE49-F238E27FC236}">
                <a16:creationId xmlns:a16="http://schemas.microsoft.com/office/drawing/2014/main" id="{CD60390C-0E4C-4682-8246-AFA2E49856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8378" y="3837459"/>
            <a:ext cx="766724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CEBA87F4-FB8A-4D91-B3F3-DFA78E0CC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8378" y="3981573"/>
            <a:ext cx="7667244" cy="2078335"/>
          </a:xfrm>
          <a:prstGeom prst="rect">
            <a:avLst/>
          </a:prstGeom>
          <a:blipFill dpi="0" rotWithShape="1">
            <a:blip r:embed="rId2">
              <a:alphaModFix amt="9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0109" y="4277802"/>
            <a:ext cx="7477760" cy="162245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5200" dirty="0">
                <a:blipFill dpi="0" rotWithShape="1">
                  <a:blip r:embed="rId4"/>
                  <a:srcRect/>
                  <a:tile tx="6350" ty="-127000" sx="65000" sy="64000" flip="none" algn="tl"/>
                </a:blipFill>
              </a:rPr>
              <a:t>Part 2: </a:t>
            </a:r>
            <a:br>
              <a:rPr lang="en-US" sz="5200" dirty="0">
                <a:blipFill dpi="0" rotWithShape="1">
                  <a:blip r:embed="rId4"/>
                  <a:srcRect/>
                  <a:tile tx="6350" ty="-127000" sx="65000" sy="64000" flip="none" algn="tl"/>
                </a:blipFill>
              </a:rPr>
            </a:br>
            <a:r>
              <a:rPr lang="en-US" sz="5200" dirty="0">
                <a:blipFill dpi="0" rotWithShape="1">
                  <a:blip r:embed="rId4"/>
                  <a:srcRect/>
                  <a:tile tx="6350" ty="-127000" sx="65000" sy="64000" flip="none" algn="tl"/>
                </a:blipFill>
              </a:rPr>
              <a:t>LHC phenomenology studies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D012A90F-45C2-4C9B-BAF6-9CE1F546C7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8378" y="6128670"/>
            <a:ext cx="766724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4009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C2BD4F-ACC2-B721-C58C-A0B44A5BA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151" y="358798"/>
            <a:ext cx="7772400" cy="1609344"/>
          </a:xfrm>
        </p:spPr>
        <p:txBody>
          <a:bodyPr/>
          <a:lstStyle/>
          <a:p>
            <a:r>
              <a:rPr lang="en-US" dirty="0"/>
              <a:t>Simulation Methodology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03EB4A-ECC4-62F0-91E3-16EBF4F32A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151" y="1643738"/>
            <a:ext cx="8214246" cy="4050792"/>
          </a:xfrm>
        </p:spPr>
        <p:txBody>
          <a:bodyPr>
            <a:noAutofit/>
          </a:bodyPr>
          <a:lstStyle/>
          <a:p>
            <a:r>
              <a:rPr lang="en-US" sz="2400" b="1" dirty="0"/>
              <a:t>Event Generation (MadGraph5)</a:t>
            </a:r>
            <a:endParaRPr lang="en-US" sz="2400" dirty="0"/>
          </a:p>
          <a:p>
            <a:pPr lvl="1"/>
            <a:r>
              <a:rPr lang="en-US" sz="2400" dirty="0"/>
              <a:t>Signal: 1M events for each </a:t>
            </a:r>
            <a:r>
              <a:rPr lang="en-US" sz="2400" dirty="0" err="1"/>
              <a:t>mG</a:t>
            </a:r>
            <a:r>
              <a:rPr lang="en-US" sz="2400" dirty="0"/>
              <a:t> mass, </a:t>
            </a:r>
            <a:r>
              <a:rPr lang="en-US" sz="2400" dirty="0" err="1"/>
              <a:t>mDM</a:t>
            </a:r>
            <a:r>
              <a:rPr lang="en-US" sz="2400" dirty="0"/>
              <a:t> = 10 GeV, </a:t>
            </a:r>
            <a:r>
              <a:rPr lang="en-US" sz="2400" dirty="0" err="1"/>
              <a:t>mG</a:t>
            </a:r>
            <a:r>
              <a:rPr lang="en-US" sz="2400" dirty="0"/>
              <a:t> ∈ [50, 1000] GeV</a:t>
            </a:r>
          </a:p>
          <a:p>
            <a:pPr lvl="1"/>
            <a:r>
              <a:rPr lang="en-US" sz="2400" dirty="0"/>
              <a:t>Background: 10M SM events</a:t>
            </a:r>
          </a:p>
          <a:p>
            <a:r>
              <a:rPr lang="en-US" sz="2400" b="1" dirty="0"/>
              <a:t>Parton Shower &amp; Hadronization: </a:t>
            </a:r>
            <a:r>
              <a:rPr lang="en-US" sz="2400" dirty="0"/>
              <a:t>Pythia 8 + MLM matching</a:t>
            </a:r>
          </a:p>
          <a:p>
            <a:r>
              <a:rPr lang="en-US" sz="2400" b="1" dirty="0"/>
              <a:t>Detector Simulation: </a:t>
            </a:r>
            <a:r>
              <a:rPr lang="en-US" sz="2400" dirty="0" err="1"/>
              <a:t>Delphes</a:t>
            </a:r>
            <a:r>
              <a:rPr lang="en-US" sz="2400" dirty="0"/>
              <a:t> 3.4.1 </a:t>
            </a:r>
            <a:endParaRPr lang="en-US" sz="2400" b="1" dirty="0"/>
          </a:p>
          <a:p>
            <a:r>
              <a:rPr lang="en-US" sz="2400" b="1" dirty="0"/>
              <a:t>HL-LHC Pileup</a:t>
            </a:r>
            <a:endParaRPr lang="en-US" sz="2400" dirty="0"/>
          </a:p>
          <a:p>
            <a:pPr lvl="1"/>
            <a:r>
              <a:rPr lang="en-US" sz="2400" dirty="0"/>
              <a:t>~140 simultaneous interactions per bunch crossing</a:t>
            </a:r>
          </a:p>
          <a:p>
            <a:pPr lvl="1"/>
            <a:r>
              <a:rPr lang="en-US" sz="2400" dirty="0"/>
              <a:t>Degrades lepton, jet, and b-tag reconstruction → conservative efficiencies applied</a:t>
            </a:r>
          </a:p>
        </p:txBody>
      </p:sp>
    </p:spTree>
    <p:extLst>
      <p:ext uri="{BB962C8B-B14F-4D97-AF65-F5344CB8AC3E}">
        <p14:creationId xmlns:p14="http://schemas.microsoft.com/office/powerpoint/2010/main" val="27352764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742" y="150986"/>
            <a:ext cx="7772400" cy="1609344"/>
          </a:xfrm>
        </p:spPr>
        <p:txBody>
          <a:bodyPr/>
          <a:lstStyle/>
          <a:p>
            <a:r>
              <a:t>Kinematic 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36213"/>
            <a:ext cx="7772400" cy="1609344"/>
          </a:xfrm>
        </p:spPr>
        <p:txBody>
          <a:bodyPr>
            <a:noAutofit/>
          </a:bodyPr>
          <a:lstStyle/>
          <a:p>
            <a:r>
              <a:rPr lang="en-US" sz="2800" b="1" dirty="0"/>
              <a:t>VBF</a:t>
            </a:r>
            <a:r>
              <a:rPr lang="en-US" sz="2800" dirty="0"/>
              <a:t> = rare but distinctive</a:t>
            </a:r>
          </a:p>
          <a:p>
            <a:r>
              <a:rPr sz="2800" dirty="0"/>
              <a:t>Signal: high </a:t>
            </a:r>
            <a:r>
              <a:rPr sz="2800" dirty="0" err="1"/>
              <a:t>mjj</a:t>
            </a:r>
            <a:r>
              <a:rPr sz="2800" dirty="0"/>
              <a:t>, high MET</a:t>
            </a:r>
          </a:p>
          <a:p>
            <a:r>
              <a:rPr sz="2800" dirty="0"/>
              <a:t>Background: </a:t>
            </a:r>
            <a:r>
              <a:rPr lang="en-US" sz="2800" dirty="0"/>
              <a:t>p p -&gt; vl vl + jets process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80ECB9-8C28-DD02-3039-48B7025291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9942" y="3300253"/>
            <a:ext cx="4475245" cy="337027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37136CD-A3DC-D506-11AA-157A1BCC81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00253"/>
            <a:ext cx="4858603" cy="340676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EE8E363-20BD-5CFF-733F-7DBAD73F03B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892" t="3389" r="6785" b="6684"/>
          <a:stretch>
            <a:fillRect/>
          </a:stretch>
        </p:blipFill>
        <p:spPr>
          <a:xfrm>
            <a:off x="5560899" y="227176"/>
            <a:ext cx="3253492" cy="246337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0045" y="70722"/>
            <a:ext cx="8328710" cy="1609344"/>
          </a:xfrm>
        </p:spPr>
        <p:txBody>
          <a:bodyPr/>
          <a:lstStyle/>
          <a:p>
            <a:r>
              <a:rPr dirty="0"/>
              <a:t>Machine Learning </a:t>
            </a:r>
            <a:r>
              <a:rPr lang="en-US" dirty="0"/>
              <a:t>Performance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960" y="1245159"/>
            <a:ext cx="8328709" cy="1609344"/>
          </a:xfrm>
        </p:spPr>
        <p:txBody>
          <a:bodyPr>
            <a:normAutofit/>
          </a:bodyPr>
          <a:lstStyle/>
          <a:p>
            <a:r>
              <a:rPr sz="2800" dirty="0"/>
              <a:t>BDT using kinematic observables</a:t>
            </a:r>
          </a:p>
          <a:p>
            <a:r>
              <a:rPr lang="en-US" sz="2800" dirty="0"/>
              <a:t>Use correlation to i</a:t>
            </a:r>
            <a:r>
              <a:rPr sz="2800" dirty="0"/>
              <a:t>mproves discrimination</a:t>
            </a:r>
            <a:endParaRPr lang="en-US" sz="2800" dirty="0"/>
          </a:p>
          <a:p>
            <a:r>
              <a:rPr lang="en-US" sz="2800" dirty="0"/>
              <a:t>Strong separation</a:t>
            </a:r>
          </a:p>
          <a:p>
            <a:endParaRPr sz="280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E715ED7-B23D-8452-42F8-31F2B613BB22}"/>
              </a:ext>
            </a:extLst>
          </p:cNvPr>
          <p:cNvSpPr txBox="1">
            <a:spLocks/>
          </p:cNvSpPr>
          <p:nvPr/>
        </p:nvSpPr>
        <p:spPr>
          <a:xfrm>
            <a:off x="838200" y="2273808"/>
            <a:ext cx="7772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0816FA6-0ED0-C8A4-ABE6-5137C7A012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1182" y="2347851"/>
            <a:ext cx="4606118" cy="351391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1EBE5AB-1D4A-4583-4AAC-940AB67512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31" y="2347850"/>
            <a:ext cx="4499669" cy="351391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1486" y="0"/>
            <a:ext cx="7772400" cy="1609344"/>
          </a:xfrm>
        </p:spPr>
        <p:txBody>
          <a:bodyPr/>
          <a:lstStyle/>
          <a:p>
            <a:r>
              <a:rPr dirty="0"/>
              <a:t>HL-LHC Sensitivity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77865" y="1378886"/>
                <a:ext cx="4319821" cy="4163659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b="1" dirty="0"/>
                  <a:t>Profile Likelihood Fit</a:t>
                </a:r>
                <a:endParaRPr lang="en-US" dirty="0"/>
              </a:p>
              <a:p>
                <a:r>
                  <a:rPr lang="en-US" dirty="0"/>
                  <a:t>Use full BDT shape on Poisson distribution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>
                          <a:latin typeface="Cambria Math" panose="02040503050406030204" pitchFamily="18" charset="0"/>
                        </a:rPr>
                        <m:t>ℒ</m:t>
                      </m:r>
                      <m:d>
                        <m:dPr>
                          <m:ctrlPr>
                            <a:rPr lang="ar-AE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 i="1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</m:d>
                      <m:r>
                        <a:rPr lang="ar-AE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∏"/>
                          <m:limLoc m:val="subSup"/>
                          <m:grow m:val="on"/>
                          <m:supHide m:val="on"/>
                          <m:ctrlPr>
                            <a:rPr lang="ar-AE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ar-AE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r>
                            <m:rPr>
                              <m:nor/>
                            </m:rPr>
                            <a:rPr lang="en-US" i="1"/>
                            <m:t>Poisson</m:t>
                          </m:r>
                        </m:e>
                      </m:nary>
                      <m:d>
                        <m:dPr>
                          <m:ctrlPr>
                            <a:rPr lang="ar-AE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ar-AE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ar-AE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ar-AE">
                              <a:latin typeface="Cambria Math" panose="02040503050406030204" pitchFamily="18" charset="0"/>
                            </a:rPr>
                            <m:t>∣</m:t>
                          </m:r>
                          <m:r>
                            <a:rPr lang="ar-AE" i="1">
                              <a:latin typeface="Cambria Math" panose="02040503050406030204" pitchFamily="18" charset="0"/>
                            </a:rPr>
                            <m:t>𝜇</m:t>
                          </m:r>
                          <m:sSub>
                            <m:sSubPr>
                              <m:ctrlPr>
                                <a:rPr lang="ar-AE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ar-AE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ar-AE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ar-AE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ar-AE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ar-AE" dirty="0"/>
              </a:p>
              <a:p>
                <a:r>
                  <a:rPr lang="en-US" dirty="0"/>
                  <a:t>Asimov (background-only) dataset → </a:t>
                </a:r>
                <a:r>
                  <a:rPr lang="en-US" b="1" dirty="0"/>
                  <a:t>expected 95% CL upper limits</a:t>
                </a:r>
              </a:p>
              <a:p>
                <a:pPr marL="0" indent="0">
                  <a:buNone/>
                </a:pPr>
                <a:r>
                  <a:rPr lang="en-US" b="1" dirty="0"/>
                  <a:t>Result</a:t>
                </a:r>
              </a:p>
              <a:p>
                <a:r>
                  <a:rPr lang="en-US" dirty="0"/>
                  <a:t>Reach cross section of </a:t>
                </a:r>
                <a:r>
                  <a:rPr lang="el-GR" dirty="0"/>
                  <a:t>σ ~ 10⁻³ </a:t>
                </a:r>
                <a:r>
                  <a:rPr lang="en-US" dirty="0"/>
                  <a:t>pb</a:t>
                </a:r>
              </a:p>
              <a:p>
                <a:r>
                  <a:rPr lang="en-US" dirty="0"/>
                  <a:t>Probe mediator masses ~ TeV</a:t>
                </a:r>
                <a:endParaRPr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7865" y="1378886"/>
                <a:ext cx="4319821" cy="4163659"/>
              </a:xfrm>
              <a:blipFill>
                <a:blip r:embed="rId3"/>
                <a:stretch>
                  <a:fillRect l="-1760" t="-4559" r="-8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C3E689BD-BF67-3C9D-1862-801E5B9B2FB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095"/>
          <a:stretch>
            <a:fillRect/>
          </a:stretch>
        </p:blipFill>
        <p:spPr>
          <a:xfrm>
            <a:off x="4289631" y="1551985"/>
            <a:ext cx="4854369" cy="370769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1071"/>
            <a:ext cx="7772400" cy="1609344"/>
          </a:xfrm>
        </p:spPr>
        <p:txBody>
          <a:bodyPr/>
          <a:lstStyle/>
          <a:p>
            <a:r>
              <a:t>Cosmology vs Collider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41842"/>
            <a:ext cx="2710193" cy="4253986"/>
          </a:xfrm>
        </p:spPr>
        <p:txBody>
          <a:bodyPr>
            <a:noAutofit/>
          </a:bodyPr>
          <a:lstStyle/>
          <a:p>
            <a:r>
              <a:rPr sz="2400" dirty="0"/>
              <a:t>Overlay constraints</a:t>
            </a:r>
          </a:p>
          <a:p>
            <a:r>
              <a:rPr sz="2400" dirty="0"/>
              <a:t>Partial overlap of viable + observable</a:t>
            </a:r>
          </a:p>
          <a:p>
            <a:r>
              <a:rPr sz="2400" dirty="0"/>
              <a:t>LHC probes freeze-in DM</a:t>
            </a:r>
            <a:r>
              <a:rPr lang="en-US" sz="2400" dirty="0"/>
              <a:t> at MeV scale reheating temperature</a:t>
            </a:r>
            <a:endParaRPr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D3D90D-3DE4-E50F-1340-7A767CDE72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7492" y="1451906"/>
            <a:ext cx="5397410" cy="432534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1D3D2B7-2F86-9DD0-B22F-4080EE523AB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1976" b="-22264"/>
          <a:stretch>
            <a:fillRect/>
          </a:stretch>
        </p:blipFill>
        <p:spPr>
          <a:xfrm>
            <a:off x="907444" y="6206923"/>
            <a:ext cx="6565940" cy="73806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Freeze-in DM naturally evades traditional searches</a:t>
            </a:r>
          </a:p>
          <a:p>
            <a:r>
              <a:rPr lang="en-US" sz="2400" dirty="0"/>
              <a:t>VBF + ML provides new sensitivity regime</a:t>
            </a:r>
          </a:p>
          <a:p>
            <a:r>
              <a:rPr lang="en-US" sz="2400" dirty="0"/>
              <a:t>HL-LHC can probe a large section of cosmology–consistent parameter space</a:t>
            </a:r>
            <a:br>
              <a:rPr lang="en-US" sz="2400" dirty="0"/>
            </a:br>
            <a:endParaRPr lang="en-US" sz="2400" dirty="0"/>
          </a:p>
          <a:p>
            <a:r>
              <a:rPr lang="en-US" sz="2400" dirty="0"/>
              <a:t>Future Studies:</a:t>
            </a:r>
          </a:p>
          <a:p>
            <a:pPr lvl="1"/>
            <a:r>
              <a:rPr lang="en-US" sz="2400" dirty="0"/>
              <a:t>Extend to full </a:t>
            </a:r>
            <a:r>
              <a:rPr lang="en-US" sz="2400"/>
              <a:t>EW portals</a:t>
            </a:r>
            <a:endParaRPr lang="en-US" sz="2400" dirty="0"/>
          </a:p>
          <a:p>
            <a:pPr lvl="1"/>
            <a:r>
              <a:rPr lang="en-US" sz="2400" dirty="0"/>
              <a:t>Path toward ATLAS/CMS implementation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37443-3EE4-E3F9-F193-952E0976B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1198137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29363"/>
            <a:ext cx="8458200" cy="1609344"/>
          </a:xfrm>
        </p:spPr>
        <p:txBody>
          <a:bodyPr/>
          <a:lstStyle/>
          <a:p>
            <a:r>
              <a:rPr lang="en-US" sz="4400" dirty="0"/>
              <a:t>Freeze-Out Dark Matter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7382" y="1515486"/>
            <a:ext cx="4385187" cy="426352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300" b="1" dirty="0"/>
              <a:t>- SM couplings strong enough to thermalize</a:t>
            </a:r>
            <a:endParaRPr lang="en-US" sz="2300" dirty="0"/>
          </a:p>
          <a:p>
            <a:pPr marL="514350" indent="-514350">
              <a:buFont typeface="+mj-lt"/>
              <a:buAutoNum type="arabicPeriod"/>
            </a:pPr>
            <a:r>
              <a:rPr lang="en-US" sz="2300" b="1" dirty="0"/>
              <a:t>Thermal equilibrium in early universe</a:t>
            </a:r>
            <a:endParaRPr lang="en-US" sz="2300" dirty="0"/>
          </a:p>
          <a:p>
            <a:pPr marL="514350" indent="-514350">
              <a:buFont typeface="+mj-lt"/>
              <a:buAutoNum type="arabicPeriod"/>
            </a:pPr>
            <a:r>
              <a:rPr lang="en-US" sz="2300" b="1" dirty="0"/>
              <a:t>Cooling</a:t>
            </a:r>
            <a:r>
              <a:rPr lang="en-US" sz="2300" dirty="0"/>
              <a:t> — production drops, annihilation dominates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300" b="1" dirty="0"/>
              <a:t>Freeze-out</a:t>
            </a:r>
            <a:r>
              <a:rPr lang="en-US" sz="2300" dirty="0"/>
              <a:t> — annihilation stops, relic density locked in</a:t>
            </a:r>
          </a:p>
          <a:p>
            <a:pPr marL="0" indent="0">
              <a:buNone/>
            </a:pPr>
            <a:endParaRPr lang="en-US" sz="2300" b="1" dirty="0">
              <a:sym typeface="Wingdings" pitchFamily="2" charset="2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B76493-4574-073A-D52F-7705E3C5C7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15" y="5947024"/>
            <a:ext cx="6490238" cy="63943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39B1671-A3BC-16FE-20EE-280FB88F55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16452"/>
            <a:ext cx="4687382" cy="408388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1884" y="566503"/>
            <a:ext cx="7772400" cy="622217"/>
          </a:xfrm>
        </p:spPr>
        <p:txBody>
          <a:bodyPr>
            <a:normAutofit fontScale="90000"/>
          </a:bodyPr>
          <a:lstStyle/>
          <a:p>
            <a:r>
              <a:rPr dirty="0"/>
              <a:t>Freeze-out is cornered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16021" y="2014756"/>
            <a:ext cx="3879231" cy="2828487"/>
          </a:xfrm>
        </p:spPr>
        <p:txBody>
          <a:bodyPr wrap="square">
            <a:normAutofit/>
          </a:bodyPr>
          <a:lstStyle/>
          <a:p>
            <a:r>
              <a:rPr lang="en-US" sz="2300" dirty="0"/>
              <a:t>Simple Higgs portal model</a:t>
            </a:r>
          </a:p>
          <a:p>
            <a:r>
              <a:rPr sz="2300" dirty="0"/>
              <a:t>Red line = the freeze-out pre</a:t>
            </a:r>
            <a:r>
              <a:rPr lang="en-US" sz="2300" dirty="0"/>
              <a:t>d</a:t>
            </a:r>
            <a:r>
              <a:rPr sz="2300" dirty="0"/>
              <a:t>iction</a:t>
            </a:r>
            <a:r>
              <a:rPr lang="en-US" sz="2300" dirty="0"/>
              <a:t> to match relic density</a:t>
            </a:r>
          </a:p>
          <a:p>
            <a:r>
              <a:rPr lang="en-US" sz="2300" dirty="0"/>
              <a:t>Completely excluded by existing searches</a:t>
            </a:r>
          </a:p>
        </p:txBody>
      </p:sp>
      <p:pic>
        <p:nvPicPr>
          <p:cNvPr id="4" name="Picture 3" descr="Screenshot 2026-08-11 at 11.02.09 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325880"/>
            <a:ext cx="4458111" cy="42062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8600" y="5952943"/>
            <a:ext cx="795551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dirty="0">
                <a:solidFill>
                  <a:srgbClr val="444444"/>
                </a:solidFill>
              </a:rPr>
              <a:t>Arcadi et al., "The Waning of the WIMP: Endgame?", EPJC 2024, </a:t>
            </a:r>
            <a:r>
              <a:rPr sz="1600" dirty="0" err="1">
                <a:solidFill>
                  <a:srgbClr val="444444"/>
                </a:solidFill>
              </a:rPr>
              <a:t>arXiv</a:t>
            </a:r>
            <a:r>
              <a:rPr sz="1600" dirty="0">
                <a:solidFill>
                  <a:srgbClr val="444444"/>
                </a:solidFill>
              </a:rPr>
              <a:t> 2403.15860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Motivation: Beyond WIMPs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793862"/>
            <a:ext cx="7650126" cy="4050792"/>
          </a:xfrm>
        </p:spPr>
        <p:txBody>
          <a:bodyPr>
            <a:noAutofit/>
          </a:bodyPr>
          <a:lstStyle/>
          <a:p>
            <a:r>
              <a:rPr lang="en-US" sz="2800" dirty="0"/>
              <a:t>Feebly Interacting DM (freeze in) – couplings orders of magnitude smaller than WIMP</a:t>
            </a:r>
          </a:p>
          <a:p>
            <a:pPr lvl="1"/>
            <a:r>
              <a:rPr lang="en-US" sz="2800" dirty="0"/>
              <a:t>weak interaction -&gt; no thermal equilibrium </a:t>
            </a:r>
          </a:p>
          <a:p>
            <a:pPr lvl="1"/>
            <a:r>
              <a:rPr lang="en-US" sz="2800" dirty="0"/>
              <a:t>Slow production, no annihilation</a:t>
            </a:r>
          </a:p>
          <a:p>
            <a:pPr lvl="1"/>
            <a:r>
              <a:rPr lang="en-US" sz="2800" dirty="0"/>
              <a:t>Relic density slowly built up</a:t>
            </a:r>
          </a:p>
          <a:p>
            <a:pPr lvl="1"/>
            <a:endParaRPr lang="en-US" sz="2800" dirty="0"/>
          </a:p>
          <a:p>
            <a:endParaRPr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192" y="0"/>
            <a:ext cx="8222317" cy="1609344"/>
          </a:xfrm>
        </p:spPr>
        <p:txBody>
          <a:bodyPr/>
          <a:lstStyle/>
          <a:p>
            <a:r>
              <a:rPr lang="en-US" dirty="0"/>
              <a:t>Our Model: Spin-2 mediated production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3192" y="1568113"/>
            <a:ext cx="8495273" cy="4780128"/>
          </a:xfrm>
        </p:spPr>
        <p:txBody>
          <a:bodyPr>
            <a:noAutofit/>
          </a:bodyPr>
          <a:lstStyle/>
          <a:p>
            <a:r>
              <a:rPr lang="en-US" sz="2600" dirty="0"/>
              <a:t>Heavy </a:t>
            </a:r>
            <a:r>
              <a:rPr lang="en-US" sz="2600" b="1" dirty="0"/>
              <a:t>spin-2 mediators </a:t>
            </a:r>
            <a:r>
              <a:rPr lang="en-US" sz="2600" dirty="0"/>
              <a:t>in many BSM theories (e.g., extra dimensions, Randall–Sundrum scenarios)</a:t>
            </a:r>
          </a:p>
          <a:p>
            <a:r>
              <a:rPr lang="en-US" sz="2600" dirty="0"/>
              <a:t>Natural starting point — now repurposed as a </a:t>
            </a:r>
            <a:r>
              <a:rPr lang="en-US" sz="2600" b="1" dirty="0"/>
              <a:t>DM portal</a:t>
            </a:r>
          </a:p>
          <a:p>
            <a:r>
              <a:rPr lang="en-US" sz="2600" dirty="0"/>
              <a:t>DM: real scalar singlet, stabilized by a Z₂ symmetry</a:t>
            </a:r>
            <a:endParaRPr lang="en-US" sz="2600" b="1" dirty="0"/>
          </a:p>
          <a:p>
            <a:r>
              <a:rPr lang="en-US" sz="2600" b="1" dirty="0"/>
              <a:t>Coupling considerations:</a:t>
            </a:r>
          </a:p>
          <a:p>
            <a:pPr lvl="1"/>
            <a:r>
              <a:rPr lang="en-US" sz="2400" dirty="0"/>
              <a:t>Dijet + Mono-jet: constrains g, q coupling </a:t>
            </a:r>
          </a:p>
          <a:p>
            <a:pPr lvl="1"/>
            <a:r>
              <a:rPr lang="en-US" sz="2400" dirty="0"/>
              <a:t>Dilepton: constrains lepton coupling</a:t>
            </a:r>
          </a:p>
          <a:p>
            <a:pPr lvl="1"/>
            <a:r>
              <a:rPr lang="en-US" sz="2400" dirty="0"/>
              <a:t>Photon/EW fusion production: open</a:t>
            </a:r>
          </a:p>
          <a:p>
            <a:pPr lvl="1"/>
            <a:r>
              <a:rPr lang="en-US" sz="2400" b="1" dirty="0"/>
              <a:t> We consider photon-only coupling as a minimal baseline unconstrained by existing searches</a:t>
            </a:r>
          </a:p>
          <a:p>
            <a:pPr marL="0" indent="0">
              <a:buNone/>
            </a:pPr>
            <a:endParaRPr lang="en-US" sz="2600" b="1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74B6710-0109-9273-4321-DD14E33C74D4}"/>
              </a:ext>
            </a:extLst>
          </p:cNvPr>
          <p:cNvSpPr txBox="1">
            <a:spLocks/>
          </p:cNvSpPr>
          <p:nvPr/>
        </p:nvSpPr>
        <p:spPr>
          <a:xfrm>
            <a:off x="685800" y="3645984"/>
            <a:ext cx="7772400" cy="270225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2550AE69-AC86-4188-83E5-A856C4F1DC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0625" y="1346946"/>
            <a:ext cx="766724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C4CA156-2C9D-4F0C-B229-88D8B5E17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0625" y="4299696"/>
            <a:ext cx="766724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D7361ED3-EBE5-4EFC-8DA3-D0CE4BF2F4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0625" y="1484779"/>
            <a:ext cx="7667244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5105087-7F16-4C94-837C-C45445116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236911" y="4068923"/>
            <a:ext cx="810678" cy="1080902"/>
            <a:chOff x="9685338" y="4460675"/>
            <a:chExt cx="1080904" cy="1080902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F2F3467-E50F-4A91-B27D-E324936A66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D678BE03-AC84-4940-A7FD-5B143FE2D6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0" name="Rectangle 39">
            <a:extLst>
              <a:ext uri="{FF2B5EF4-FFF2-40B4-BE49-F238E27FC236}">
                <a16:creationId xmlns:a16="http://schemas.microsoft.com/office/drawing/2014/main" id="{5C28659E-412C-4600-B45E-BAE370BC2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9144000" cy="6858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8F8B709-EABC-C220-41E8-205085409FF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9894" t="9091" r="7986" b="1"/>
          <a:stretch>
            <a:fillRect/>
          </a:stretch>
        </p:blipFill>
        <p:spPr>
          <a:xfrm>
            <a:off x="20" y="10"/>
            <a:ext cx="9143980" cy="6857989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55BE2824-A619-43D4-8CEE-814E76EACE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9144000" cy="6858000"/>
          </a:xfrm>
          <a:prstGeom prst="rect">
            <a:avLst/>
          </a:prstGeom>
          <a:blipFill dpi="0" rotWithShape="1">
            <a:blip r:embed="rId7">
              <a:alphaModFix amt="17000"/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254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7F757314-8028-429F-A691-15514DF113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0625" y="2531684"/>
            <a:ext cx="766724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CCFB0F09-9A6D-4393-94DE-D19BB32FF3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0625" y="2669517"/>
            <a:ext cx="7667244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C1A8FF86-3729-44D9-9029-E0816A7E2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0625" y="5484434"/>
            <a:ext cx="766724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A924F705-30C0-4ED8-9364-62609FAD44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236911" y="5253661"/>
            <a:ext cx="810678" cy="1080902"/>
            <a:chOff x="9685338" y="4460675"/>
            <a:chExt cx="1080904" cy="1080902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2011EC6B-5921-4E83-802A-C8EDBFF944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A6591F3A-6CC6-475E-B681-19B2E17DCC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8670" y="2612367"/>
            <a:ext cx="7475220" cy="301715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7400" dirty="0">
                <a:blipFill dpi="0" rotWithShape="1">
                  <a:blip r:embed="rId4"/>
                  <a:srcRect/>
                  <a:tile tx="6350" ty="-127000" sx="65000" sy="64000" flip="none" algn="tl"/>
                </a:blipFill>
              </a:rPr>
              <a:t>Part 1: Cosmological constraints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387" y="0"/>
            <a:ext cx="7772400" cy="1609344"/>
          </a:xfrm>
        </p:spPr>
        <p:txBody>
          <a:bodyPr/>
          <a:lstStyle/>
          <a:p>
            <a:r>
              <a:rPr lang="en-US" dirty="0"/>
              <a:t>Freeze-in</a:t>
            </a:r>
            <a:r>
              <a:rPr dirty="0"/>
              <a:t> </a:t>
            </a:r>
            <a:r>
              <a:rPr lang="en-US" dirty="0"/>
              <a:t>Constraint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03604"/>
            <a:ext cx="7772400" cy="498668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sz="2800" dirty="0"/>
              <a:t>Γ &lt; </a:t>
            </a:r>
            <a:r>
              <a:rPr lang="en-US" sz="2800" dirty="0"/>
              <a:t>H, universe expands faster than DM could annihilate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Simplifications</a:t>
            </a:r>
          </a:p>
          <a:p>
            <a:pPr marL="788670" lvl="1" indent="-514350">
              <a:buFont typeface="+mj-lt"/>
              <a:buAutoNum type="arabicPeriod"/>
            </a:pPr>
            <a:r>
              <a:rPr lang="en-US" sz="2800" dirty="0"/>
              <a:t>Resonance: TR ~ </a:t>
            </a:r>
            <a:r>
              <a:rPr lang="en-US" sz="2800" dirty="0" err="1"/>
              <a:t>mG</a:t>
            </a:r>
            <a:r>
              <a:rPr lang="en-US" sz="2800" dirty="0"/>
              <a:t> (mediator thermally accessible → on-mass-shell production)</a:t>
            </a:r>
          </a:p>
          <a:p>
            <a:pPr marL="788670" lvl="1" indent="-514350">
              <a:buFont typeface="+mj-lt"/>
              <a:buAutoNum type="arabicPeriod"/>
            </a:pPr>
            <a:endParaRPr lang="en-US" sz="2800" dirty="0"/>
          </a:p>
          <a:p>
            <a:pPr marL="788670" lvl="1" indent="-514350">
              <a:buFont typeface="+mj-lt"/>
              <a:buAutoNum type="arabicPeriod"/>
            </a:pPr>
            <a:r>
              <a:rPr lang="en-US" sz="2800" dirty="0"/>
              <a:t>Off-resonance: TR &lt;&lt; </a:t>
            </a:r>
            <a:r>
              <a:rPr lang="en-US" sz="2800" dirty="0" err="1"/>
              <a:t>mG</a:t>
            </a:r>
            <a:r>
              <a:rPr lang="en-US" sz="2800" dirty="0"/>
              <a:t> (mediator too heavy → virtual exchange only)</a:t>
            </a:r>
          </a:p>
          <a:p>
            <a:pPr marL="274320" lvl="1" indent="0">
              <a:buNone/>
            </a:pPr>
            <a:endParaRPr lang="en-US" sz="2800" dirty="0"/>
          </a:p>
          <a:p>
            <a:pPr marL="274320" lvl="1" indent="0">
              <a:buNone/>
            </a:pPr>
            <a:r>
              <a:rPr lang="en-US" sz="2800" dirty="0"/>
              <a:t>Both translate to lower bounds on </a:t>
            </a:r>
            <a:r>
              <a:rPr lang="el-GR" sz="2800" dirty="0"/>
              <a:t>Λ</a:t>
            </a:r>
            <a:endParaRPr lang="en-US" sz="2800" dirty="0"/>
          </a:p>
          <a:p>
            <a:pPr marL="274320" lvl="1" indent="0">
              <a:buNone/>
            </a:pPr>
            <a:endParaRPr lang="en-US" sz="2800" dirty="0"/>
          </a:p>
          <a:p>
            <a:pPr marL="788670" lvl="1" indent="-514350">
              <a:buFont typeface="+mj-lt"/>
              <a:buAutoNum type="arabicPeriod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591523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Relic Density </a:t>
            </a:r>
            <a:r>
              <a:rPr lang="en-US" dirty="0"/>
              <a:t>Constraint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Want our result to contribute less than the observed </a:t>
            </a:r>
            <a:r>
              <a:rPr lang="el-GR" sz="2800" dirty="0"/>
              <a:t>Ωχ</a:t>
            </a:r>
            <a:r>
              <a:rPr lang="en-US" sz="2800" dirty="0"/>
              <a:t>h²=0.12</a:t>
            </a:r>
          </a:p>
          <a:p>
            <a:r>
              <a:rPr lang="en-US" sz="2800" dirty="0"/>
              <a:t>Lower bound on </a:t>
            </a:r>
            <a:r>
              <a:rPr lang="el-GR" sz="2800" dirty="0"/>
              <a:t>Λ</a:t>
            </a:r>
            <a:endParaRPr lang="en-US" sz="2800" dirty="0"/>
          </a:p>
          <a:p>
            <a:r>
              <a:rPr lang="en-US" sz="2800" dirty="0"/>
              <a:t>Off-resonance assumption simplifies Boltzmann integral</a:t>
            </a:r>
            <a:endParaRPr sz="2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F2C4DF-A529-DD4B-592B-AAFDEE40C5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6039" y="4617175"/>
            <a:ext cx="2698845" cy="9207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4E086EE-FE98-7AE2-E9CE-04215C655C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039" y="4617175"/>
            <a:ext cx="3817961" cy="80764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38142"/>
            <a:ext cx="7772400" cy="1609344"/>
          </a:xfrm>
        </p:spPr>
        <p:txBody>
          <a:bodyPr/>
          <a:lstStyle/>
          <a:p>
            <a:r>
              <a:t>Cosmological Parameter Space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5456" y="1747878"/>
            <a:ext cx="2983780" cy="3262637"/>
          </a:xfrm>
        </p:spPr>
        <p:txBody>
          <a:bodyPr>
            <a:normAutofit/>
          </a:bodyPr>
          <a:lstStyle/>
          <a:p>
            <a:r>
              <a:rPr lang="en-US" sz="2400" dirty="0"/>
              <a:t>Feasible region = low TR, off-resonance production</a:t>
            </a:r>
          </a:p>
          <a:p>
            <a:r>
              <a:rPr sz="2400" dirty="0"/>
              <a:t>Target for collider searches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3092FE1-8B52-AAE7-58FE-BD70CD95C5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406" y="1381234"/>
            <a:ext cx="5253854" cy="4156384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</TotalTime>
  <Words>810</Words>
  <Application>Microsoft Macintosh PowerPoint</Application>
  <PresentationFormat>On-screen Show (4:3)</PresentationFormat>
  <Paragraphs>94</Paragraphs>
  <Slides>17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Aptos</vt:lpstr>
      <vt:lpstr>Calibri</vt:lpstr>
      <vt:lpstr>Cambria Math</vt:lpstr>
      <vt:lpstr>Rockwell</vt:lpstr>
      <vt:lpstr>Rockwell Condensed</vt:lpstr>
      <vt:lpstr>Rockwell Extra Bold</vt:lpstr>
      <vt:lpstr>Wingdings</vt:lpstr>
      <vt:lpstr>Wood Type</vt:lpstr>
      <vt:lpstr>Spin-2 Mediated Freeze-In Dark Matter at the LHC</vt:lpstr>
      <vt:lpstr>Freeze-Out Dark Matter</vt:lpstr>
      <vt:lpstr>Freeze-out is cornered</vt:lpstr>
      <vt:lpstr>Motivation: Beyond WIMPs</vt:lpstr>
      <vt:lpstr>Our Model: Spin-2 mediated production</vt:lpstr>
      <vt:lpstr>Part 1: Cosmological constraints</vt:lpstr>
      <vt:lpstr>Freeze-in Constraint</vt:lpstr>
      <vt:lpstr>Relic Density Constraint</vt:lpstr>
      <vt:lpstr>Cosmological Parameter Space</vt:lpstr>
      <vt:lpstr>Part 2:  LHC phenomenology studies</vt:lpstr>
      <vt:lpstr>Simulation Methodology</vt:lpstr>
      <vt:lpstr>Kinematic Features</vt:lpstr>
      <vt:lpstr>Machine Learning Performance</vt:lpstr>
      <vt:lpstr>HL-LHC Sensitivity</vt:lpstr>
      <vt:lpstr>Cosmology vs Collider</vt:lpstr>
      <vt:lpstr>Conclusion</vt:lpstr>
      <vt:lpstr>Thank you!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Probing Freeze-In Dark Matter at the LHC</dc:title>
  <dc:subject/>
  <dc:creator/>
  <cp:keywords/>
  <dc:description>generated using python-pptx</dc:description>
  <cp:lastModifiedBy>Liu, Junzhe</cp:lastModifiedBy>
  <cp:revision>18</cp:revision>
  <dcterms:created xsi:type="dcterms:W3CDTF">2013-01-27T09:14:16Z</dcterms:created>
  <dcterms:modified xsi:type="dcterms:W3CDTF">2026-08-12T18:40:59Z</dcterms:modified>
  <cp:category/>
</cp:coreProperties>
</file>