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3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0" r:id="rId3"/>
    <p:sldId id="272" r:id="rId4"/>
    <p:sldId id="2332" r:id="rId5"/>
    <p:sldId id="2325" r:id="rId6"/>
    <p:sldId id="2336" r:id="rId7"/>
    <p:sldId id="265" r:id="rId8"/>
    <p:sldId id="2353" r:id="rId9"/>
    <p:sldId id="2348" r:id="rId10"/>
    <p:sldId id="2349" r:id="rId11"/>
    <p:sldId id="2338" r:id="rId12"/>
    <p:sldId id="2339" r:id="rId13"/>
    <p:sldId id="2355" r:id="rId14"/>
    <p:sldId id="2340" r:id="rId15"/>
    <p:sldId id="2352" r:id="rId16"/>
    <p:sldId id="2351" r:id="rId17"/>
    <p:sldId id="2350" r:id="rId18"/>
    <p:sldId id="2342" r:id="rId19"/>
    <p:sldId id="2343" r:id="rId20"/>
    <p:sldId id="271" r:id="rId21"/>
    <p:sldId id="2335" r:id="rId22"/>
    <p:sldId id="2334" r:id="rId23"/>
    <p:sldId id="2354" r:id="rId24"/>
    <p:sldId id="2356" r:id="rId25"/>
  </p:sldIdLst>
  <p:sldSz cx="14630400" cy="8229600"/>
  <p:notesSz cx="6858000" cy="9144000"/>
  <p:defaultTextStyle>
    <a:defPPr>
      <a:defRPr lang="en-US"/>
    </a:defPPr>
    <a:lvl1pPr marL="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1pPr>
    <a:lvl2pPr marL="5486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2pPr>
    <a:lvl3pPr marL="10972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3pPr>
    <a:lvl4pPr marL="16459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4pPr>
    <a:lvl5pPr marL="219456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5pPr>
    <a:lvl6pPr marL="274320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6pPr>
    <a:lvl7pPr marL="329184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7pPr>
    <a:lvl8pPr marL="384048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8pPr>
    <a:lvl9pPr marL="4389120" algn="l" defTabSz="1097280" rtl="0" eaLnBrk="1" latinLnBrk="0" hangingPunct="1">
      <a:defRPr sz="21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3B3B3"/>
    <a:srgbClr val="0081AB"/>
    <a:srgbClr val="719500"/>
    <a:srgbClr val="007836"/>
    <a:srgbClr val="BE0F34"/>
    <a:srgbClr val="820150"/>
    <a:srgbClr val="502D7F"/>
    <a:srgbClr val="00338E"/>
    <a:srgbClr val="758F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259B57-A0E6-3D46-B688-764010ABCC63}" v="1" dt="2026-08-12T15:23:01.3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3"/>
  </p:normalViewPr>
  <p:slideViewPr>
    <p:cSldViewPr snapToGrid="0">
      <p:cViewPr>
        <p:scale>
          <a:sx n="104" d="100"/>
          <a:sy n="104" d="100"/>
        </p:scale>
        <p:origin x="76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gemann, Jack" userId="ffdada2c-17b4-41bc-bcb5-1762613a4644" providerId="ADAL" clId="{442A735A-2529-5150-BE3F-025FE3DD8941}"/>
    <pc:docChg chg="custSel addSld delSld modSld sldOrd">
      <pc:chgData name="Bargemann, Jack" userId="ffdada2c-17b4-41bc-bcb5-1762613a4644" providerId="ADAL" clId="{442A735A-2529-5150-BE3F-025FE3DD8941}" dt="2026-08-12T15:29:03.986" v="83" actId="20578"/>
      <pc:docMkLst>
        <pc:docMk/>
      </pc:docMkLst>
      <pc:sldChg chg="modSp mod">
        <pc:chgData name="Bargemann, Jack" userId="ffdada2c-17b4-41bc-bcb5-1762613a4644" providerId="ADAL" clId="{442A735A-2529-5150-BE3F-025FE3DD8941}" dt="2026-08-12T04:49:40.202" v="78" actId="1035"/>
        <pc:sldMkLst>
          <pc:docMk/>
          <pc:sldMk cId="2476888175" sldId="256"/>
        </pc:sldMkLst>
        <pc:spChg chg="mod">
          <ac:chgData name="Bargemann, Jack" userId="ffdada2c-17b4-41bc-bcb5-1762613a4644" providerId="ADAL" clId="{442A735A-2529-5150-BE3F-025FE3DD8941}" dt="2026-08-12T04:49:40.202" v="78" actId="1035"/>
          <ac:spMkLst>
            <pc:docMk/>
            <pc:sldMk cId="2476888175" sldId="256"/>
            <ac:spMk id="3" creationId="{A6F05711-26E7-D868-A130-4A956C5B7542}"/>
          </ac:spMkLst>
        </pc:spChg>
        <pc:spChg chg="mod">
          <ac:chgData name="Bargemann, Jack" userId="ffdada2c-17b4-41bc-bcb5-1762613a4644" providerId="ADAL" clId="{442A735A-2529-5150-BE3F-025FE3DD8941}" dt="2026-08-12T04:49:05.716" v="67" actId="20577"/>
          <ac:spMkLst>
            <pc:docMk/>
            <pc:sldMk cId="2476888175" sldId="256"/>
            <ac:spMk id="4" creationId="{945CFACB-1F1F-2367-1489-8D3BAFABBCEF}"/>
          </ac:spMkLst>
        </pc:spChg>
      </pc:sldChg>
      <pc:sldChg chg="ord">
        <pc:chgData name="Bargemann, Jack" userId="ffdada2c-17b4-41bc-bcb5-1762613a4644" providerId="ADAL" clId="{442A735A-2529-5150-BE3F-025FE3DD8941}" dt="2026-08-12T15:29:03.986" v="83" actId="20578"/>
        <pc:sldMkLst>
          <pc:docMk/>
          <pc:sldMk cId="711842805" sldId="265"/>
        </pc:sldMkLst>
      </pc:sldChg>
      <pc:sldChg chg="modSp mod">
        <pc:chgData name="Bargemann, Jack" userId="ffdada2c-17b4-41bc-bcb5-1762613a4644" providerId="ADAL" clId="{442A735A-2529-5150-BE3F-025FE3DD8941}" dt="2026-08-06T16:14:07.041" v="23" actId="20577"/>
        <pc:sldMkLst>
          <pc:docMk/>
          <pc:sldMk cId="899722167" sldId="270"/>
        </pc:sldMkLst>
        <pc:spChg chg="mod">
          <ac:chgData name="Bargemann, Jack" userId="ffdada2c-17b4-41bc-bcb5-1762613a4644" providerId="ADAL" clId="{442A735A-2529-5150-BE3F-025FE3DD8941}" dt="2026-08-06T16:14:07.041" v="23" actId="20577"/>
          <ac:spMkLst>
            <pc:docMk/>
            <pc:sldMk cId="899722167" sldId="270"/>
            <ac:spMk id="2" creationId="{32B7073B-1D09-7AA0-5DE3-53CFD2ACF2EA}"/>
          </ac:spMkLst>
        </pc:spChg>
      </pc:sldChg>
      <pc:sldChg chg="modSp mod">
        <pc:chgData name="Bargemann, Jack" userId="ffdada2c-17b4-41bc-bcb5-1762613a4644" providerId="ADAL" clId="{442A735A-2529-5150-BE3F-025FE3DD8941}" dt="2026-08-06T16:14:24.151" v="36" actId="20577"/>
        <pc:sldMkLst>
          <pc:docMk/>
          <pc:sldMk cId="2050961038" sldId="271"/>
        </pc:sldMkLst>
        <pc:spChg chg="mod">
          <ac:chgData name="Bargemann, Jack" userId="ffdada2c-17b4-41bc-bcb5-1762613a4644" providerId="ADAL" clId="{442A735A-2529-5150-BE3F-025FE3DD8941}" dt="2026-08-06T16:14:24.151" v="36" actId="20577"/>
          <ac:spMkLst>
            <pc:docMk/>
            <pc:sldMk cId="2050961038" sldId="271"/>
            <ac:spMk id="3" creationId="{A3C27960-97D0-FCE3-0AA2-8D81CF07283C}"/>
          </ac:spMkLst>
        </pc:spChg>
      </pc:sldChg>
      <pc:sldChg chg="addSp delSp modSp mod">
        <pc:chgData name="Bargemann, Jack" userId="ffdada2c-17b4-41bc-bcb5-1762613a4644" providerId="ADAL" clId="{442A735A-2529-5150-BE3F-025FE3DD8941}" dt="2026-08-05T22:40:09.263" v="9" actId="14100"/>
        <pc:sldMkLst>
          <pc:docMk/>
          <pc:sldMk cId="2313431012" sldId="2342"/>
        </pc:sldMkLst>
        <pc:spChg chg="mod">
          <ac:chgData name="Bargemann, Jack" userId="ffdada2c-17b4-41bc-bcb5-1762613a4644" providerId="ADAL" clId="{442A735A-2529-5150-BE3F-025FE3DD8941}" dt="2026-08-05T22:40:09.263" v="9" actId="14100"/>
          <ac:spMkLst>
            <pc:docMk/>
            <pc:sldMk cId="2313431012" sldId="2342"/>
            <ac:spMk id="9" creationId="{5CCA04D9-1A2B-D14C-A6D3-139D72660191}"/>
          </ac:spMkLst>
        </pc:spChg>
        <pc:picChg chg="add mod">
          <ac:chgData name="Bargemann, Jack" userId="ffdada2c-17b4-41bc-bcb5-1762613a4644" providerId="ADAL" clId="{442A735A-2529-5150-BE3F-025FE3DD8941}" dt="2026-08-05T22:40:05.408" v="8" actId="14100"/>
          <ac:picMkLst>
            <pc:docMk/>
            <pc:sldMk cId="2313431012" sldId="2342"/>
            <ac:picMk id="13" creationId="{FA10D53D-E08C-F0A1-FA22-B232AFAB85D1}"/>
          </ac:picMkLst>
        </pc:picChg>
      </pc:sldChg>
      <pc:sldChg chg="modSp mod">
        <pc:chgData name="Bargemann, Jack" userId="ffdada2c-17b4-41bc-bcb5-1762613a4644" providerId="ADAL" clId="{442A735A-2529-5150-BE3F-025FE3DD8941}" dt="2026-08-05T23:31:30.193" v="12" actId="20577"/>
        <pc:sldMkLst>
          <pc:docMk/>
          <pc:sldMk cId="754687506" sldId="2351"/>
        </pc:sldMkLst>
        <pc:spChg chg="mod">
          <ac:chgData name="Bargemann, Jack" userId="ffdada2c-17b4-41bc-bcb5-1762613a4644" providerId="ADAL" clId="{442A735A-2529-5150-BE3F-025FE3DD8941}" dt="2026-08-05T23:31:30.193" v="12" actId="20577"/>
          <ac:spMkLst>
            <pc:docMk/>
            <pc:sldMk cId="754687506" sldId="2351"/>
            <ac:spMk id="6" creationId="{07B97F9B-67B3-9640-B837-AE0640B00AC2}"/>
          </ac:spMkLst>
        </pc:spChg>
      </pc:sldChg>
      <pc:sldChg chg="modSp">
        <pc:chgData name="Bargemann, Jack" userId="ffdada2c-17b4-41bc-bcb5-1762613a4644" providerId="ADAL" clId="{442A735A-2529-5150-BE3F-025FE3DD8941}" dt="2026-08-10T22:00:51.898" v="38" actId="1076"/>
        <pc:sldMkLst>
          <pc:docMk/>
          <pc:sldMk cId="245520742" sldId="2355"/>
        </pc:sldMkLst>
        <pc:picChg chg="mod">
          <ac:chgData name="Bargemann, Jack" userId="ffdada2c-17b4-41bc-bcb5-1762613a4644" providerId="ADAL" clId="{442A735A-2529-5150-BE3F-025FE3DD8941}" dt="2026-08-10T22:00:51.898" v="38" actId="1076"/>
          <ac:picMkLst>
            <pc:docMk/>
            <pc:sldMk cId="245520742" sldId="2355"/>
            <ac:picMk id="2" creationId="{880AD703-A664-7DC2-6CEA-73121C943B83}"/>
          </ac:picMkLst>
        </pc:picChg>
      </pc:sldChg>
      <pc:sldChg chg="del">
        <pc:chgData name="Bargemann, Jack" userId="ffdada2c-17b4-41bc-bcb5-1762613a4644" providerId="ADAL" clId="{442A735A-2529-5150-BE3F-025FE3DD8941}" dt="2026-08-12T15:22:56.667" v="81" actId="2696"/>
        <pc:sldMkLst>
          <pc:docMk/>
          <pc:sldMk cId="281485728" sldId="2356"/>
        </pc:sldMkLst>
      </pc:sldChg>
      <pc:sldChg chg="add">
        <pc:chgData name="Bargemann, Jack" userId="ffdada2c-17b4-41bc-bcb5-1762613a4644" providerId="ADAL" clId="{442A735A-2529-5150-BE3F-025FE3DD8941}" dt="2026-08-12T15:23:01.362" v="82"/>
        <pc:sldMkLst>
          <pc:docMk/>
          <pc:sldMk cId="1818460824" sldId="235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A69A9C-1087-184F-8370-423E175D9D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090E3D-F5E5-0D40-B323-A25B85CF9E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E50B8-2EF8-564F-AE86-D84E6C503530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E3AA97-2F38-5340-B685-1E0EA3E358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732F3-25A6-284F-A24C-5FD21AE6BE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078BA3-E235-9946-9A4D-07E907F688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00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AC8D20-1945-7145-91A2-3D134BDA25E2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0104DB-87CA-D64F-AB86-DB2520DDF5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055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104DB-87CA-D64F-AB86-DB2520DDF5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92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104DB-87CA-D64F-AB86-DB2520DDF5D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141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2C108-837B-B0C0-788F-1CE3C5A3F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FBF817-4115-130D-F9B8-95F9E27B29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8ED0E5-7460-365D-D0F7-F3889603FD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1548D-C325-F18A-C0D2-B871507622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0104DB-87CA-D64F-AB86-DB2520DDF5D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101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_Plain_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36B83B-A5E4-524E-96A9-DFC12D58F1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0"/>
            <a:ext cx="54864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PNNL Logo">
            <a:extLst>
              <a:ext uri="{FF2B5EF4-FFF2-40B4-BE49-F238E27FC236}">
                <a16:creationId xmlns:a16="http://schemas.microsoft.com/office/drawing/2014/main" id="{45A7D3E1-BCC3-C843-81A0-EA4EDFB445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1600" y="237744"/>
            <a:ext cx="1280160" cy="12492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743200"/>
            <a:ext cx="4572000" cy="182880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r">
              <a:defRPr sz="4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9D9DB338-5D5C-4ACA-9ECF-C3E34C4412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651641" y="4915645"/>
            <a:ext cx="3290888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4F8E3-4ED9-44B4-99E6-8A3D2CF8D415}" type="datetime4">
              <a:rPr lang="en-US" smtClean="0"/>
              <a:t>August 10, 2026</a:t>
            </a:fld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3061D5F4-8719-384B-945C-9A27060F99A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0529" y="5669280"/>
            <a:ext cx="4572000" cy="2743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r">
              <a:buNone/>
              <a:defRPr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en-US"/>
              <a:t>Click to add presenter’s name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E2D432E-6648-6643-9C6E-38B1EFF5EE3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1600" y="5983356"/>
            <a:ext cx="4572000" cy="27432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r">
              <a:buNone/>
              <a:defRPr sz="1600">
                <a:solidFill>
                  <a:srgbClr val="6162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/>
            </a:lvl2pPr>
            <a:lvl3pPr marL="1097280" indent="0">
              <a:buNone/>
              <a:defRPr/>
            </a:lvl3pPr>
            <a:lvl4pPr marL="1645920" indent="0">
              <a:buNone/>
              <a:defRPr/>
            </a:lvl4pPr>
            <a:lvl5pPr marL="2194560" indent="0">
              <a:buNone/>
              <a:defRPr/>
            </a:lvl5pPr>
          </a:lstStyle>
          <a:p>
            <a:pPr lvl="0"/>
            <a:r>
              <a:rPr lang="en-US"/>
              <a:t>Click to add presenter’s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6617363-F73D-B74F-9647-C9D747AC702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20790" y="7188454"/>
            <a:ext cx="1005840" cy="288666"/>
          </a:xfrm>
          <a:prstGeom prst="rect">
            <a:avLst/>
          </a:prstGeom>
        </p:spPr>
      </p:pic>
      <p:pic>
        <p:nvPicPr>
          <p:cNvPr id="14" name="Picture 13" descr="Battelle Logo">
            <a:extLst>
              <a:ext uri="{FF2B5EF4-FFF2-40B4-BE49-F238E27FC236}">
                <a16:creationId xmlns:a16="http://schemas.microsoft.com/office/drawing/2014/main" id="{D290C8FB-601C-A04C-84F7-213A857D3E6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81865" y="7255063"/>
            <a:ext cx="929809" cy="1554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21DF1AC-1D08-B945-A034-B740A35902F9}"/>
              </a:ext>
            </a:extLst>
          </p:cNvPr>
          <p:cNvSpPr txBox="1"/>
          <p:nvPr userDrawn="1"/>
        </p:nvSpPr>
        <p:spPr>
          <a:xfrm>
            <a:off x="1371600" y="7543800"/>
            <a:ext cx="3657600" cy="22860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rgbClr val="616265">
                    <a:alpha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PNNL is operated by Battelle for the U.S. Department of Energy</a:t>
            </a:r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F55B65E8-4040-44D0-A4FE-A050FD948A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9037" y="773011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5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99B87A2-8960-403D-AE0D-D549462722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9" y="2295525"/>
            <a:ext cx="4572001" cy="1590675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29354FF4-9871-4E1B-A45A-ABAA2BE2B69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394459" y="4373033"/>
            <a:ext cx="4572000" cy="3429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822960" indent="-274320">
              <a:buFont typeface="Wingdings" panose="05000000000000000000" pitchFamily="2" charset="2"/>
              <a:buChar char="§"/>
              <a:defRPr sz="2400"/>
            </a:lvl2pPr>
            <a:lvl3pPr marL="1371600" indent="-274320">
              <a:buFont typeface="Wingdings" panose="05000000000000000000" pitchFamily="2" charset="2"/>
              <a:buChar char="ü"/>
              <a:defRPr sz="2000"/>
            </a:lvl3pPr>
            <a:lvl4pPr>
              <a:defRPr sz="1800"/>
            </a:lvl4pPr>
            <a:lvl5pPr marL="2468880" indent="-27432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66026595-8D7E-D24C-9263-B65316A326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0800" y="457200"/>
            <a:ext cx="7772400" cy="73152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D0CE8D1-2F12-5A44-A6B5-2CD466F52A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6858000"/>
            <a:ext cx="77724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A86FAFB9-0DC0-4AB0-9E8B-6EC7C8ABAA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47EFCEB6-2E27-4C42-A1E5-AC8A8BA83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338E046-DF9E-FC49-A812-491AB805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57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77614967-FAA9-4DA9-B7DE-539AA89235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9" y="2295525"/>
            <a:ext cx="4572001" cy="1590675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A3C58F0F-5237-4527-BB8E-6EEF623543BB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394459" y="4373033"/>
            <a:ext cx="4572000" cy="3429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822960" indent="-274320">
              <a:buFont typeface="Wingdings" panose="05000000000000000000" pitchFamily="2" charset="2"/>
              <a:buChar char="§"/>
              <a:defRPr sz="2400"/>
            </a:lvl2pPr>
            <a:lvl3pPr marL="1371600" indent="-274320">
              <a:buFont typeface="Wingdings" panose="05000000000000000000" pitchFamily="2" charset="2"/>
              <a:buChar char="ü"/>
              <a:defRPr sz="2000"/>
            </a:lvl3pPr>
            <a:lvl4pPr>
              <a:defRPr sz="1800"/>
            </a:lvl4pPr>
            <a:lvl5pPr marL="2468880" indent="-27432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F0C408BC-A7DE-4A08-AD26-56414D2DD808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6430642" y="457199"/>
            <a:ext cx="7772400" cy="7315200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274320">
              <a:buFont typeface="Wingdings" panose="05000000000000000000" pitchFamily="2" charset="2"/>
              <a:buChar char="ü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68880" indent="-274320"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08FBEF60-4239-4E67-A385-B22B813AD4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33D0FD2D-15F4-4320-9C04-2023CAB47E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338E046-DF9E-FC49-A812-491AB8058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C1406DC-BAEC-4717-8F68-46C92F1663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0400" y="270933"/>
            <a:ext cx="10972800" cy="1310979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028E3363-7137-4431-9927-3AE087A5B2BE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0" y="2057399"/>
            <a:ext cx="12801600" cy="54864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274320">
              <a:buFont typeface="Wingdings" panose="05000000000000000000" pitchFamily="2" charset="2"/>
              <a:buChar char="ü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68880" indent="-274320"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8A19F790-0343-4862-A140-1B409986B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E76F451D-D169-4CA9-91EE-97F19A35C6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72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-Pictur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648737A-DE0E-48DB-87F0-65418715CF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599" y="2295525"/>
            <a:ext cx="4572001" cy="1590675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21" name="Content Placeholder 13">
            <a:extLst>
              <a:ext uri="{FF2B5EF4-FFF2-40B4-BE49-F238E27FC236}">
                <a16:creationId xmlns:a16="http://schemas.microsoft.com/office/drawing/2014/main" id="{97DA340F-6103-4F2C-B3B8-8D8A524DC19C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1394459" y="4373033"/>
            <a:ext cx="4572000" cy="3429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 marL="822960" indent="-274320">
              <a:buFont typeface="Wingdings" panose="05000000000000000000" pitchFamily="2" charset="2"/>
              <a:buChar char="§"/>
              <a:defRPr sz="2400"/>
            </a:lvl2pPr>
            <a:lvl3pPr marL="1371600" indent="-274320">
              <a:buFont typeface="Wingdings" panose="05000000000000000000" pitchFamily="2" charset="2"/>
              <a:buChar char="ü"/>
              <a:defRPr sz="2000"/>
            </a:lvl3pPr>
            <a:lvl4pPr>
              <a:defRPr sz="1800"/>
            </a:lvl4pPr>
            <a:lvl5pPr marL="2468880" indent="-274320">
              <a:buFont typeface="Wingdings" panose="05000000000000000000" pitchFamily="2" charset="2"/>
              <a:buChar char="§"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E2FC3-856F-2F4B-A52D-94189159AC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0800" y="4572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93B472-4A32-7C41-A565-485FDC3EB8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29718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D00854A-4EC7-2D48-A025-5B0B48548BC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515600" y="4572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08ED17FC-CAF8-9A40-9A88-897DEF9CFEA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515600" y="29718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7A8C708-D197-CF47-8089-89928BE1E30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00800" y="43434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19F7807A-D120-BD49-9CBD-9174F26D79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00800" y="68580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3C4D2EBC-B863-FD49-A9DF-1381563078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15600" y="4343400"/>
            <a:ext cx="3657600" cy="342900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4A16FA60-8BA9-8B4A-86AA-F8336C26C78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15600" y="6858000"/>
            <a:ext cx="3657600" cy="9144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6" name="Footer Placeholder 2">
            <a:extLst>
              <a:ext uri="{FF2B5EF4-FFF2-40B4-BE49-F238E27FC236}">
                <a16:creationId xmlns:a16="http://schemas.microsoft.com/office/drawing/2014/main" id="{8259C4D6-850D-4393-9434-3F69451FBF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5" name="Date Placeholder 1">
            <a:extLst>
              <a:ext uri="{FF2B5EF4-FFF2-40B4-BE49-F238E27FC236}">
                <a16:creationId xmlns:a16="http://schemas.microsoft.com/office/drawing/2014/main" id="{EE384947-F0AD-4E73-95AD-CAD4DEE446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7DC2EC3E-C641-FD49-9F15-878B1AFFFD9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39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Picture Grid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BE0A6ECC-C9D0-4240-B978-69D09F2C99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0400" y="270933"/>
            <a:ext cx="10972800" cy="1310979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32" name="Content Placeholder 4">
            <a:extLst>
              <a:ext uri="{FF2B5EF4-FFF2-40B4-BE49-F238E27FC236}">
                <a16:creationId xmlns:a16="http://schemas.microsoft.com/office/drawing/2014/main" id="{C14080C3-5390-4F4E-9C88-2C080B5CE5D9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1371600" y="2194560"/>
            <a:ext cx="12801600" cy="525886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822960" indent="-274320"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indent="-274320">
              <a:buFont typeface="Wingdings" panose="05000000000000000000" pitchFamily="2" charset="2"/>
              <a:buChar char="ü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468880" indent="-274320">
              <a:buFont typeface="Wingdings" panose="05000000000000000000" pitchFamily="2" charset="2"/>
              <a:buChar char="§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E341CF1-EFF3-A64D-A9D4-B96C8CD8F3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71600" y="274320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EBE105C-2ECB-0B46-923F-378B0A5AE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71600" y="429768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089EEED-3863-BD48-BCCB-4D264015DA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860" y="274320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F64FB6B4-B0C6-5949-9F2B-7BCB7B2073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37860" y="429768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26442AE-D905-374C-9CB4-1A1F44C08C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04120" y="274320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CDB91CB5-0E93-FA44-9508-60493542C7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04120" y="429768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E2FC3-856F-2F4B-A52D-94189159AC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600" y="539496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8B0900D4-1543-834B-AE27-9A72FD91B3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7160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0629C78-28FC-874B-96C1-DFAAFF975D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37860" y="539496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8FDD81E0-346D-A544-A838-A6991588AE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786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EEF5B44F-191D-F44D-8AB3-0B9E4AF4B4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04120" y="5394960"/>
            <a:ext cx="4069080" cy="2377440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2F736B8-F799-F047-BE4E-297E64A754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0412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31" name="Footer Placeholder 2">
            <a:extLst>
              <a:ext uri="{FF2B5EF4-FFF2-40B4-BE49-F238E27FC236}">
                <a16:creationId xmlns:a16="http://schemas.microsoft.com/office/drawing/2014/main" id="{21303C4E-FB0C-4A46-BF34-C99D885AA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30" name="Date Placeholder 1">
            <a:extLst>
              <a:ext uri="{FF2B5EF4-FFF2-40B4-BE49-F238E27FC236}">
                <a16:creationId xmlns:a16="http://schemas.microsoft.com/office/drawing/2014/main" id="{E4CF0CE7-333F-4604-B518-6F7EE2AA82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183198DF-9C78-DD40-9CE1-2BC11B88882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37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-Picture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9C90B8-4BAF-9A46-98DB-81259C4362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B7AD090-7EA2-424E-A15B-B80A20326A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0400" y="270933"/>
            <a:ext cx="10972800" cy="1310979"/>
          </a:xfrm>
          <a:prstGeom prst="rect">
            <a:avLst/>
          </a:prstGeom>
        </p:spPr>
        <p:txBody>
          <a:bodyPr lIns="0" anchor="b"/>
          <a:lstStyle>
            <a:lvl1pPr>
              <a:defRPr lang="en-US" sz="3600" b="1" kern="1200" dirty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slide title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E341CF1-EFF3-A64D-A9D4-B96C8CD8F3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71600" y="2066544"/>
            <a:ext cx="4069080" cy="2715768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CEBE105C-2ECB-0B46-923F-378B0A5AEBC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71600" y="3959352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089EEED-3863-BD48-BCCB-4D264015DA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37860" y="2066544"/>
            <a:ext cx="4069080" cy="2715768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F64FB6B4-B0C6-5949-9F2B-7BCB7B2073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37860" y="3959352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26442AE-D905-374C-9CB4-1A1F44C08C6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104120" y="2066544"/>
            <a:ext cx="4069080" cy="2715768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CDB91CB5-0E93-FA44-9508-60493542C74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04120" y="3959352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EE2FC3-856F-2F4B-A52D-94189159AC1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1600" y="5060515"/>
            <a:ext cx="4069080" cy="2711885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8B0900D4-1543-834B-AE27-9A72FD91B39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37160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D0629C78-28FC-874B-96C1-DFAAFF975D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737860" y="5060515"/>
            <a:ext cx="4069080" cy="2711885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8FDD81E0-346D-A544-A838-A6991588AE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3786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EEF5B44F-191D-F44D-8AB3-0B9E4AF4B4E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104120" y="5060515"/>
            <a:ext cx="4069080" cy="2711885"/>
          </a:xfrm>
          <a:prstGeom prst="rect">
            <a:avLst/>
          </a:prstGeom>
          <a:solidFill>
            <a:srgbClr val="B3B3B3"/>
          </a:solidFill>
        </p:spPr>
        <p:txBody>
          <a:bodyPr lIns="0" tIns="0" rIns="0" bIns="0" anchor="ctr" anchorCtr="0"/>
          <a:lstStyle>
            <a:lvl1pPr marL="0" indent="0" algn="ctr">
              <a:buNone/>
              <a:defRPr sz="18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92F736B8-F799-F047-BE4E-297E64A754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104120" y="6949440"/>
            <a:ext cx="4069080" cy="8229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/>
              </a:gs>
            </a:gsLst>
            <a:lin ang="5400000" scaled="0"/>
          </a:gradFill>
        </p:spPr>
        <p:txBody>
          <a:bodyPr lIns="182880" tIns="182880" rIns="182880" bIns="182880" anchor="b" anchorCtr="0"/>
          <a:lstStyle>
            <a:lvl1pPr marL="0" indent="0">
              <a:buNone/>
              <a:defRPr sz="1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9728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4592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9456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image caption</a:t>
            </a:r>
          </a:p>
        </p:txBody>
      </p:sp>
      <p:sp>
        <p:nvSpPr>
          <p:cNvPr id="29" name="Footer Placeholder 2">
            <a:extLst>
              <a:ext uri="{FF2B5EF4-FFF2-40B4-BE49-F238E27FC236}">
                <a16:creationId xmlns:a16="http://schemas.microsoft.com/office/drawing/2014/main" id="{578EF931-9BED-4D2C-8850-F588C3E360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8" name="Date Placeholder 1">
            <a:extLst>
              <a:ext uri="{FF2B5EF4-FFF2-40B4-BE49-F238E27FC236}">
                <a16:creationId xmlns:a16="http://schemas.microsoft.com/office/drawing/2014/main" id="{68F188F7-153E-49D5-8DFC-1902520470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183198DF-9C78-DD40-9CE1-2BC11B888821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92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D96EEDE-6486-774B-B0E3-751BBA42C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29200" y="0"/>
            <a:ext cx="96012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227E8059-8EC0-42A2-8A9E-251427CDC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6" y="7772400"/>
            <a:ext cx="12007821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8F28E1ED-1888-403E-AAF0-8053EF9DF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703408" y="7795155"/>
            <a:ext cx="3108007" cy="4344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7EE7B1-A6C1-4E39-8665-A73ED03F32E1}" type="datetimeFigureOut">
              <a:rPr lang="en-US" smtClean="0"/>
              <a:pPr/>
              <a:t>8/10/26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rgbClr val="B3B3B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235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hank You / 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366D1A4-6DD7-B54C-AB7B-63074374BB93}"/>
              </a:ext>
            </a:extLst>
          </p:cNvPr>
          <p:cNvSpPr txBox="1"/>
          <p:nvPr userDrawn="1"/>
        </p:nvSpPr>
        <p:spPr>
          <a:xfrm>
            <a:off x="1371600" y="2057400"/>
            <a:ext cx="4572000" cy="54864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en-US" sz="48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B62A8373-42F9-431F-865E-129CCA0046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9247" y="7772400"/>
            <a:ext cx="547155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3994296" y="7772400"/>
            <a:ext cx="453223" cy="4572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r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E7A4BB3-E848-5A44-82DF-322201952C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298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729221F-20F2-144C-A638-0A6C756C2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0"/>
            <a:ext cx="5486400" cy="822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NNL Logo">
            <a:extLst>
              <a:ext uri="{FF2B5EF4-FFF2-40B4-BE49-F238E27FC236}">
                <a16:creationId xmlns:a16="http://schemas.microsoft.com/office/drawing/2014/main" id="{7588D28A-E737-5049-8A98-3AC3A6EA2CDB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371600" y="237744"/>
            <a:ext cx="1280160" cy="1249224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EAA279-64AD-4C24-987C-D056E5350C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89037" y="7627938"/>
            <a:ext cx="4937125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07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iopscience.iop.org/article/10.1088/1748-0221/19/09/P09001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www.amphenolrf.com/901-9201-2a.html" TargetMode="External"/><Relationship Id="rId7" Type="http://schemas.openxmlformats.org/officeDocument/2006/relationships/image" Target="../media/image28.jpeg"/><Relationship Id="rId2" Type="http://schemas.openxmlformats.org/officeDocument/2006/relationships/hyperlink" Target="https://www.amphenolrf.com/132147-29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roducts.rosenberger.com/radio-frequency/connectors/167254/19s202-40ml5-right-angle-plug-pcb?number=167254" TargetMode="External"/><Relationship Id="rId11" Type="http://schemas.openxmlformats.org/officeDocument/2006/relationships/image" Target="../media/image32.jpeg"/><Relationship Id="rId5" Type="http://schemas.openxmlformats.org/officeDocument/2006/relationships/hyperlink" Target="https://www.amphenolrf.com/132248.html" TargetMode="External"/><Relationship Id="rId10" Type="http://schemas.openxmlformats.org/officeDocument/2006/relationships/image" Target="../media/image31.jpeg"/><Relationship Id="rId4" Type="http://schemas.openxmlformats.org/officeDocument/2006/relationships/hyperlink" Target="https://www.amphenolrf.com/132101.html" TargetMode="External"/><Relationship Id="rId9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www.amphenolrf.com/901-9201-2a.html" TargetMode="External"/><Relationship Id="rId7" Type="http://schemas.openxmlformats.org/officeDocument/2006/relationships/image" Target="../media/image28.jpeg"/><Relationship Id="rId2" Type="http://schemas.openxmlformats.org/officeDocument/2006/relationships/hyperlink" Target="https://www.amphenolrf.com/132147-29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products.rosenberger.com/radio-frequency/connectors/167254/19s202-40ml5-right-angle-plug-pcb?number=167254" TargetMode="External"/><Relationship Id="rId11" Type="http://schemas.openxmlformats.org/officeDocument/2006/relationships/image" Target="../media/image32.jpeg"/><Relationship Id="rId5" Type="http://schemas.openxmlformats.org/officeDocument/2006/relationships/hyperlink" Target="https://www.amphenolrf.com/132248.html" TargetMode="External"/><Relationship Id="rId10" Type="http://schemas.openxmlformats.org/officeDocument/2006/relationships/image" Target="../media/image31.jpeg"/><Relationship Id="rId4" Type="http://schemas.openxmlformats.org/officeDocument/2006/relationships/hyperlink" Target="https://www.amphenolrf.com/132101.html" TargetMode="External"/><Relationship Id="rId9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microsoft.com/office/2007/relationships/hdphoto" Target="../media/hdphoto1.wdp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emf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59B9B-8D04-8404-C663-FD42E62EE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8725" y="2743200"/>
            <a:ext cx="4714875" cy="1828800"/>
          </a:xfrm>
        </p:spPr>
        <p:txBody>
          <a:bodyPr/>
          <a:lstStyle/>
          <a:p>
            <a:pPr algn="ctr"/>
            <a:r>
              <a:rPr lang="en-US" sz="6000"/>
              <a:t>MKID Bolometer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F05711-26E7-D868-A130-4A956C5B754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70529" y="5463092"/>
            <a:ext cx="4572000" cy="274320"/>
          </a:xfrm>
        </p:spPr>
        <p:txBody>
          <a:bodyPr/>
          <a:lstStyle/>
          <a:p>
            <a:r>
              <a:rPr lang="en-US" dirty="0"/>
              <a:t>Jack Bargemann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5CFACB-1F1F-2367-1489-8D3BAFABBC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SLAC SSI 2026</a:t>
            </a:r>
          </a:p>
          <a:p>
            <a:r>
              <a:rPr lang="en-US" dirty="0" err="1"/>
              <a:t>jack.bargemann@pnnl.gov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8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5F97A-DF44-628C-1898-123DF721A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30B0553-375A-E172-814B-7173D7EEB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/>
              <a:t>NIST Thermal Kinetic Inductance Detector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9A165A-5917-7EA1-2EF1-06B6165AB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A77CD8-6409-5BDF-FD84-129A8B7A77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6" t="4574" r="1367"/>
          <a:stretch>
            <a:fillRect/>
          </a:stretch>
        </p:blipFill>
        <p:spPr>
          <a:xfrm>
            <a:off x="6442966" y="4283961"/>
            <a:ext cx="4912242" cy="3327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E4A653-34AD-2474-0934-C5D29A2119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77"/>
          <a:stretch>
            <a:fillRect/>
          </a:stretch>
        </p:blipFill>
        <p:spPr>
          <a:xfrm>
            <a:off x="1936888" y="3340357"/>
            <a:ext cx="3879312" cy="40492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27FE3-89DA-4227-43C9-409ED35FF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0958" y="4405859"/>
            <a:ext cx="4912242" cy="3552808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04F28F-1B63-408F-67C9-7885DEA58D5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564"/>
          <a:stretch>
            <a:fillRect/>
          </a:stretch>
        </p:blipFill>
        <p:spPr>
          <a:xfrm>
            <a:off x="8393917" y="1838543"/>
            <a:ext cx="4792006" cy="35264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F6C96E5A-A3F9-2D3A-D233-2689BD143C75}"/>
              </a:ext>
            </a:extLst>
          </p:cNvPr>
          <p:cNvSpPr txBox="1">
            <a:spLocks/>
          </p:cNvSpPr>
          <p:nvPr/>
        </p:nvSpPr>
        <p:spPr>
          <a:xfrm>
            <a:off x="1371600" y="2057399"/>
            <a:ext cx="9418320" cy="2448099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i="1"/>
              <a:t>Energy-resolving qubit proxy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0237B44-B95F-B31A-1A6F-AEF703EE07DC}"/>
              </a:ext>
            </a:extLst>
          </p:cNvPr>
          <p:cNvSpPr txBox="1"/>
          <p:nvPr/>
        </p:nvSpPr>
        <p:spPr>
          <a:xfrm>
            <a:off x="9630697" y="2057399"/>
            <a:ext cx="2153264" cy="43507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60 keV </a:t>
            </a:r>
            <a:r>
              <a:rPr lang="en-US" baseline="30000">
                <a:solidFill>
                  <a:srgbClr val="000000"/>
                </a:solidFill>
              </a:rPr>
              <a:t>241</a:t>
            </a:r>
            <a:r>
              <a:rPr lang="en-US">
                <a:solidFill>
                  <a:srgbClr val="000000"/>
                </a:solidFill>
              </a:rPr>
              <a:t>Am</a:t>
            </a:r>
          </a:p>
        </p:txBody>
      </p:sp>
    </p:spTree>
    <p:extLst>
      <p:ext uri="{BB962C8B-B14F-4D97-AF65-F5344CB8AC3E}">
        <p14:creationId xmlns:p14="http://schemas.microsoft.com/office/powerpoint/2010/main" val="3294238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CB5DE2-7D44-774D-B547-CDB64ED8EF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2DA9436-EAF6-685D-0614-151D3B7B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Do we really need to micromachine?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9A7C96-7B98-CFAA-7913-93E4AA88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D17E8D-CF50-A422-AB1D-0E2366DEBD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9981621" y="2405046"/>
            <a:ext cx="3811583" cy="38261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8835333-87CA-DAC5-A070-117C97814D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7"/>
          <a:stretch>
            <a:fillRect/>
          </a:stretch>
        </p:blipFill>
        <p:spPr>
          <a:xfrm>
            <a:off x="1797299" y="2293488"/>
            <a:ext cx="3879312" cy="4049261"/>
          </a:xfrm>
          <a:prstGeom prst="rect">
            <a:avLst/>
          </a:prstGeom>
        </p:spPr>
      </p:pic>
      <p:sp>
        <p:nvSpPr>
          <p:cNvPr id="4" name="Right Arrow 3">
            <a:extLst>
              <a:ext uri="{FF2B5EF4-FFF2-40B4-BE49-F238E27FC236}">
                <a16:creationId xmlns:a16="http://schemas.microsoft.com/office/drawing/2014/main" id="{2A0B96A2-0D7B-5A5C-2FA5-FD8149CB72B5}"/>
              </a:ext>
            </a:extLst>
          </p:cNvPr>
          <p:cNvSpPr/>
          <p:nvPr/>
        </p:nvSpPr>
        <p:spPr>
          <a:xfrm>
            <a:off x="6361651" y="4114800"/>
            <a:ext cx="2934929" cy="888062"/>
          </a:xfrm>
          <a:prstGeom prst="rightArrow">
            <a:avLst/>
          </a:prstGeom>
          <a:solidFill>
            <a:srgbClr val="0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24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09DD2-5632-DD06-3B44-5621A8CBE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B92BAEB-ADDA-45A2-F7F8-FBC9D0C1D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Thermally Isolating the entire chip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063901-1FC5-7DA2-4F10-ADC7A5DE3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4C6C12-EA36-A98D-0019-8CC6605BF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476249" y="2567279"/>
            <a:ext cx="3811583" cy="382614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317562E-DDDC-EEE2-FFF1-BEFE1A3DEF07}"/>
              </a:ext>
            </a:extLst>
          </p:cNvPr>
          <p:cNvGrpSpPr/>
          <p:nvPr/>
        </p:nvGrpSpPr>
        <p:grpSpPr>
          <a:xfrm>
            <a:off x="7489284" y="2182560"/>
            <a:ext cx="7141116" cy="4210866"/>
            <a:chOff x="2189011" y="1835417"/>
            <a:chExt cx="10482750" cy="61510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2B18DA2-9749-1403-3C28-58B0C5CE10E6}"/>
                </a:ext>
              </a:extLst>
            </p:cNvPr>
            <p:cNvSpPr/>
            <p:nvPr/>
          </p:nvSpPr>
          <p:spPr>
            <a:xfrm>
              <a:off x="4868840" y="4626913"/>
              <a:ext cx="7802921" cy="33595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/>
                <a:t> </a:t>
              </a:r>
              <a:r>
                <a:rPr lang="en-US" sz="2800"/>
                <a:t>copper housing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FEE175D-726F-5010-E99C-C53D962E0D8F}"/>
                </a:ext>
              </a:extLst>
            </p:cNvPr>
            <p:cNvSpPr/>
            <p:nvPr/>
          </p:nvSpPr>
          <p:spPr>
            <a:xfrm>
              <a:off x="5158276" y="2948248"/>
              <a:ext cx="7513485" cy="1285120"/>
            </a:xfrm>
            <a:prstGeom prst="rect">
              <a:avLst/>
            </a:prstGeom>
            <a:solidFill>
              <a:srgbClr val="0081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silicon substrate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CEAC5B8-DD29-3B25-2E6E-6CAA11A24BDF}"/>
                </a:ext>
              </a:extLst>
            </p:cNvPr>
            <p:cNvSpPr/>
            <p:nvPr/>
          </p:nvSpPr>
          <p:spPr>
            <a:xfrm>
              <a:off x="3593366" y="2948248"/>
              <a:ext cx="974923" cy="415636"/>
            </a:xfrm>
            <a:prstGeom prst="rect">
              <a:avLst/>
            </a:prstGeom>
            <a:gradFill flip="none" rotWithShape="1">
              <a:gsLst>
                <a:gs pos="0">
                  <a:srgbClr val="B3B3B3">
                    <a:shade val="30000"/>
                    <a:satMod val="115000"/>
                  </a:srgbClr>
                </a:gs>
                <a:gs pos="50000">
                  <a:srgbClr val="B3B3B3">
                    <a:shade val="67500"/>
                    <a:satMod val="115000"/>
                  </a:srgbClr>
                </a:gs>
                <a:gs pos="100000">
                  <a:srgbClr val="B3B3B3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2A6262-EE0A-2FA9-E2BF-E6657B436A4E}"/>
                </a:ext>
              </a:extLst>
            </p:cNvPr>
            <p:cNvSpPr/>
            <p:nvPr/>
          </p:nvSpPr>
          <p:spPr>
            <a:xfrm>
              <a:off x="2189011" y="3363884"/>
              <a:ext cx="2710981" cy="46225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C66FF60-4E0C-2B16-5F38-30881B3524C2}"/>
                </a:ext>
              </a:extLst>
            </p:cNvPr>
            <p:cNvSpPr/>
            <p:nvPr/>
          </p:nvSpPr>
          <p:spPr>
            <a:xfrm>
              <a:off x="5896526" y="4224577"/>
              <a:ext cx="457200" cy="40233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A3D7FB3-236B-B86C-304F-591803542130}"/>
                </a:ext>
              </a:extLst>
            </p:cNvPr>
            <p:cNvSpPr/>
            <p:nvPr/>
          </p:nvSpPr>
          <p:spPr>
            <a:xfrm>
              <a:off x="2725338" y="2554703"/>
              <a:ext cx="2710981" cy="393544"/>
            </a:xfrm>
            <a:prstGeom prst="rect">
              <a:avLst/>
            </a:prstGeom>
            <a:gradFill flip="none" rotWithShape="1">
              <a:gsLst>
                <a:gs pos="0">
                  <a:srgbClr val="B3B3B3">
                    <a:shade val="30000"/>
                    <a:satMod val="115000"/>
                  </a:srgbClr>
                </a:gs>
                <a:gs pos="50000">
                  <a:srgbClr val="B3B3B3">
                    <a:shade val="67500"/>
                    <a:satMod val="115000"/>
                  </a:srgbClr>
                </a:gs>
                <a:gs pos="100000">
                  <a:srgbClr val="B3B3B3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45D53C4-CA72-F608-B197-BF0444795358}"/>
                </a:ext>
              </a:extLst>
            </p:cNvPr>
            <p:cNvSpPr txBox="1"/>
            <p:nvPr/>
          </p:nvSpPr>
          <p:spPr>
            <a:xfrm>
              <a:off x="2318034" y="5234248"/>
              <a:ext cx="3118285" cy="2023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bg1"/>
                  </a:solidFill>
                </a:rPr>
                <a:t>solder wire thermal standoff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315DCC5-F33C-D752-2642-7EAEB80D6A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9015" y="4840703"/>
              <a:ext cx="822049" cy="1040886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6F78DF2-B36C-5FC2-6986-59949F114427}"/>
                </a:ext>
              </a:extLst>
            </p:cNvPr>
            <p:cNvSpPr txBox="1"/>
            <p:nvPr/>
          </p:nvSpPr>
          <p:spPr>
            <a:xfrm>
              <a:off x="2553608" y="1835417"/>
              <a:ext cx="3054437" cy="764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/>
                <a:t>nylon screw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4174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0890A-680D-B12C-33A4-89986C5BC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A3075E6-DEF2-D1B0-2300-9180FBBAC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/>
              <a:t>Results – </a:t>
            </a:r>
            <a:r>
              <a:rPr lang="en-US" sz="4400" i="1"/>
              <a:t>it works!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4C0F9-3FF8-71D1-0CA2-E63DACE6C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2" name="Picture 12">
            <a:extLst>
              <a:ext uri="{FF2B5EF4-FFF2-40B4-BE49-F238E27FC236}">
                <a16:creationId xmlns:a16="http://schemas.microsoft.com/office/drawing/2014/main" id="{880AD703-A664-7DC2-6CEA-73121C943B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768" y="2723896"/>
            <a:ext cx="8683751" cy="352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535196-ADB6-F4B7-CCA2-80FFEFBDD6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476249" y="2567279"/>
            <a:ext cx="3811583" cy="382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53327-6A75-957D-594F-B1E2F5B59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2F95FE-3FCF-1C35-21B4-8A331C543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2" name="Picture 12">
            <a:extLst>
              <a:ext uri="{FF2B5EF4-FFF2-40B4-BE49-F238E27FC236}">
                <a16:creationId xmlns:a16="http://schemas.microsoft.com/office/drawing/2014/main" id="{816D080A-C1E5-F179-D720-BB389BF04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768" y="2723896"/>
            <a:ext cx="8683751" cy="352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25FADB-94FC-C0FB-084A-08DABFD72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476249" y="2567279"/>
            <a:ext cx="3811583" cy="38261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8AE9886-88CE-9770-EEE3-24C40872660E}"/>
              </a:ext>
            </a:extLst>
          </p:cNvPr>
          <p:cNvSpPr txBox="1"/>
          <p:nvPr/>
        </p:nvSpPr>
        <p:spPr>
          <a:xfrm>
            <a:off x="6121059" y="2087638"/>
            <a:ext cx="3538148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477 keV Compton shoulder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884FB0-DC86-C07C-A775-3B970BF33991}"/>
              </a:ext>
            </a:extLst>
          </p:cNvPr>
          <p:cNvSpPr txBox="1"/>
          <p:nvPr/>
        </p:nvSpPr>
        <p:spPr>
          <a:xfrm>
            <a:off x="10856686" y="2204238"/>
            <a:ext cx="3028198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5.3 keV </a:t>
            </a:r>
            <a:r>
              <a:rPr lang="en-US" baseline="30000">
                <a:solidFill>
                  <a:srgbClr val="000000"/>
                </a:solidFill>
              </a:rPr>
              <a:t>210</a:t>
            </a:r>
            <a:r>
              <a:rPr lang="en-US">
                <a:solidFill>
                  <a:srgbClr val="000000"/>
                </a:solidFill>
              </a:rPr>
              <a:t>Po alphas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4E45040-D32E-8E7B-402D-B454D602C0E8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6720114" y="2512370"/>
            <a:ext cx="1170019" cy="840430"/>
          </a:xfrm>
          <a:prstGeom prst="straightConnector1">
            <a:avLst/>
          </a:prstGeom>
          <a:ln w="28575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C845643-76A5-5AE2-5D40-F1AFB420BB31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12046857" y="2628970"/>
            <a:ext cx="323928" cy="2001087"/>
          </a:xfrm>
          <a:prstGeom prst="straightConnector1">
            <a:avLst/>
          </a:prstGeom>
          <a:ln w="28575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5">
            <a:extLst>
              <a:ext uri="{FF2B5EF4-FFF2-40B4-BE49-F238E27FC236}">
                <a16:creationId xmlns:a16="http://schemas.microsoft.com/office/drawing/2014/main" id="{4D5476B0-15B0-B3A6-30A6-25A23ABCD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270933"/>
            <a:ext cx="10972800" cy="1310979"/>
          </a:xfrm>
        </p:spPr>
        <p:txBody>
          <a:bodyPr/>
          <a:lstStyle/>
          <a:p>
            <a:pPr algn="ctr"/>
            <a:r>
              <a:rPr lang="en-US" sz="4400"/>
              <a:t>Results – </a:t>
            </a:r>
            <a:r>
              <a:rPr lang="en-US" sz="4400" i="1"/>
              <a:t>it works!</a:t>
            </a:r>
          </a:p>
        </p:txBody>
      </p:sp>
    </p:spTree>
    <p:extLst>
      <p:ext uri="{BB962C8B-B14F-4D97-AF65-F5344CB8AC3E}">
        <p14:creationId xmlns:p14="http://schemas.microsoft.com/office/powerpoint/2010/main" val="1233967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68DA5-A6DE-FD1F-F4CF-697EE3073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9A3F4E-29ED-8808-5A1A-432B44D99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2" name="Picture 12">
            <a:extLst>
              <a:ext uri="{FF2B5EF4-FFF2-40B4-BE49-F238E27FC236}">
                <a16:creationId xmlns:a16="http://schemas.microsoft.com/office/drawing/2014/main" id="{D9454756-2CFB-12F6-8EF7-B4E87D941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008" y="4329040"/>
            <a:ext cx="9016511" cy="3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1E7D6B-6FCA-0E2A-B683-DB4D166AF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230" y="2830286"/>
            <a:ext cx="7598290" cy="3083944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5C041-1729-9BE9-15DD-E81C9C82F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476249" y="2567279"/>
            <a:ext cx="3811583" cy="3826147"/>
          </a:xfrm>
          <a:prstGeom prst="rect">
            <a:avLst/>
          </a:prstGeom>
        </p:spPr>
      </p:pic>
      <p:sp>
        <p:nvSpPr>
          <p:cNvPr id="9" name="Title 5">
            <a:extLst>
              <a:ext uri="{FF2B5EF4-FFF2-40B4-BE49-F238E27FC236}">
                <a16:creationId xmlns:a16="http://schemas.microsoft.com/office/drawing/2014/main" id="{52589834-6389-7D27-5505-79D64FA98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270933"/>
            <a:ext cx="10972800" cy="1310979"/>
          </a:xfrm>
        </p:spPr>
        <p:txBody>
          <a:bodyPr/>
          <a:lstStyle/>
          <a:p>
            <a:pPr algn="ctr"/>
            <a:r>
              <a:rPr lang="en-US" sz="4400"/>
              <a:t>Results – </a:t>
            </a:r>
            <a:r>
              <a:rPr lang="en-US" sz="4400" i="1"/>
              <a:t>it works!</a:t>
            </a:r>
          </a:p>
        </p:txBody>
      </p:sp>
    </p:spTree>
    <p:extLst>
      <p:ext uri="{BB962C8B-B14F-4D97-AF65-F5344CB8AC3E}">
        <p14:creationId xmlns:p14="http://schemas.microsoft.com/office/powerpoint/2010/main" val="356733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7BFD8-5A5C-E13B-9AE9-222E8CDF0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7B97F9B-67B3-9640-B837-AE0640B00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/>
              <a:t>Fixing </a:t>
            </a:r>
            <a:r>
              <a:rPr lang="en-US" sz="4400" baseline="30000"/>
              <a:t>210</a:t>
            </a:r>
            <a:r>
              <a:rPr lang="en-US" sz="4400"/>
              <a:t>Po alpha backgrounds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B1A5CA-6DA3-8ADA-FFC1-0DEE8A021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E10C297-7444-65D2-7B43-18A6C45F4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371600" y="2057399"/>
            <a:ext cx="3811583" cy="382614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962B6B72-6AA0-377C-F49F-AD8C95C933B0}"/>
              </a:ext>
            </a:extLst>
          </p:cNvPr>
          <p:cNvGrpSpPr/>
          <p:nvPr/>
        </p:nvGrpSpPr>
        <p:grpSpPr>
          <a:xfrm>
            <a:off x="7489284" y="2150511"/>
            <a:ext cx="7141116" cy="4210866"/>
            <a:chOff x="2189011" y="1835417"/>
            <a:chExt cx="10482750" cy="61510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35261C2-162D-51C0-0AB2-D6F496D7CE35}"/>
                </a:ext>
              </a:extLst>
            </p:cNvPr>
            <p:cNvSpPr/>
            <p:nvPr/>
          </p:nvSpPr>
          <p:spPr>
            <a:xfrm>
              <a:off x="4868840" y="4626913"/>
              <a:ext cx="7802921" cy="33595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/>
                <a:t> </a:t>
              </a:r>
              <a:r>
                <a:rPr lang="en-US" sz="2800"/>
                <a:t>copper housing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D1F6DB-797F-BAEE-B176-65195B115242}"/>
                </a:ext>
              </a:extLst>
            </p:cNvPr>
            <p:cNvSpPr/>
            <p:nvPr/>
          </p:nvSpPr>
          <p:spPr>
            <a:xfrm>
              <a:off x="5158276" y="2948248"/>
              <a:ext cx="7513485" cy="1285120"/>
            </a:xfrm>
            <a:prstGeom prst="rect">
              <a:avLst/>
            </a:prstGeom>
            <a:solidFill>
              <a:srgbClr val="0081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silicon substrate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E52F370-9C31-50FC-28F3-C3A545B706A1}"/>
                </a:ext>
              </a:extLst>
            </p:cNvPr>
            <p:cNvSpPr/>
            <p:nvPr/>
          </p:nvSpPr>
          <p:spPr>
            <a:xfrm>
              <a:off x="3593366" y="2948248"/>
              <a:ext cx="974923" cy="415636"/>
            </a:xfrm>
            <a:prstGeom prst="rect">
              <a:avLst/>
            </a:prstGeom>
            <a:gradFill flip="none" rotWithShape="1">
              <a:gsLst>
                <a:gs pos="0">
                  <a:srgbClr val="B3B3B3">
                    <a:shade val="30000"/>
                    <a:satMod val="115000"/>
                  </a:srgbClr>
                </a:gs>
                <a:gs pos="50000">
                  <a:srgbClr val="B3B3B3">
                    <a:shade val="67500"/>
                    <a:satMod val="115000"/>
                  </a:srgbClr>
                </a:gs>
                <a:gs pos="100000">
                  <a:srgbClr val="B3B3B3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24A304D-FF71-1DA5-5203-F5A2E98073D6}"/>
                </a:ext>
              </a:extLst>
            </p:cNvPr>
            <p:cNvSpPr/>
            <p:nvPr/>
          </p:nvSpPr>
          <p:spPr>
            <a:xfrm>
              <a:off x="2189011" y="3363884"/>
              <a:ext cx="2710981" cy="46225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8176E96-9AF0-E6EC-8188-38BB88D29C17}"/>
                </a:ext>
              </a:extLst>
            </p:cNvPr>
            <p:cNvSpPr/>
            <p:nvPr/>
          </p:nvSpPr>
          <p:spPr>
            <a:xfrm>
              <a:off x="5896526" y="4224577"/>
              <a:ext cx="457200" cy="40233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5CC9659-EA49-4A81-C76B-970D11D4E216}"/>
                </a:ext>
              </a:extLst>
            </p:cNvPr>
            <p:cNvSpPr/>
            <p:nvPr/>
          </p:nvSpPr>
          <p:spPr>
            <a:xfrm>
              <a:off x="2725338" y="2554703"/>
              <a:ext cx="2710981" cy="393544"/>
            </a:xfrm>
            <a:prstGeom prst="rect">
              <a:avLst/>
            </a:prstGeom>
            <a:gradFill flip="none" rotWithShape="1">
              <a:gsLst>
                <a:gs pos="0">
                  <a:srgbClr val="B3B3B3">
                    <a:shade val="30000"/>
                    <a:satMod val="115000"/>
                  </a:srgbClr>
                </a:gs>
                <a:gs pos="50000">
                  <a:srgbClr val="B3B3B3">
                    <a:shade val="67500"/>
                    <a:satMod val="115000"/>
                  </a:srgbClr>
                </a:gs>
                <a:gs pos="100000">
                  <a:srgbClr val="B3B3B3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98994-51AA-31AC-0DA0-FCDF4F989EFC}"/>
                </a:ext>
              </a:extLst>
            </p:cNvPr>
            <p:cNvSpPr txBox="1"/>
            <p:nvPr/>
          </p:nvSpPr>
          <p:spPr>
            <a:xfrm>
              <a:off x="2318034" y="5234248"/>
              <a:ext cx="3118285" cy="2023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chemeClr val="bg1"/>
                  </a:solidFill>
                </a:rPr>
                <a:t>solder wire thermal standoff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34B2E43-8D91-7995-D9F0-8412C1A05D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9015" y="4840703"/>
              <a:ext cx="822049" cy="1040886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4E2A948-EE38-2D1D-155C-AB8D6D927C38}"/>
                </a:ext>
              </a:extLst>
            </p:cNvPr>
            <p:cNvSpPr txBox="1"/>
            <p:nvPr/>
          </p:nvSpPr>
          <p:spPr>
            <a:xfrm>
              <a:off x="2553608" y="1835417"/>
              <a:ext cx="3054437" cy="764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/>
                <a:t>nylon screw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5468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67102-8739-6207-A119-D78C540DB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ECC85D5-958D-FAFC-345D-3570C8F4E35A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6EF4A-B969-4D33-2DC9-8184C24C0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4EC2EC-E8B4-DB9E-FA0D-D716D1227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371600" y="2057399"/>
            <a:ext cx="3811583" cy="382614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FAB4B1B-C627-1C30-EE05-D2AEC25BE184}"/>
              </a:ext>
            </a:extLst>
          </p:cNvPr>
          <p:cNvGrpSpPr/>
          <p:nvPr/>
        </p:nvGrpSpPr>
        <p:grpSpPr>
          <a:xfrm>
            <a:off x="7489284" y="2150517"/>
            <a:ext cx="7141116" cy="4210866"/>
            <a:chOff x="2189011" y="1835417"/>
            <a:chExt cx="10482750" cy="615103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C0D65A0-66F1-D862-3D61-05540527DFCF}"/>
                </a:ext>
              </a:extLst>
            </p:cNvPr>
            <p:cNvSpPr/>
            <p:nvPr/>
          </p:nvSpPr>
          <p:spPr>
            <a:xfrm>
              <a:off x="4868840" y="4626913"/>
              <a:ext cx="7802921" cy="335954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/>
                <a:t> </a:t>
              </a:r>
              <a:r>
                <a:rPr lang="en-US" sz="2800"/>
                <a:t>copper housing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221B722-83A8-BFF7-C7EC-7552A447B1B5}"/>
                </a:ext>
              </a:extLst>
            </p:cNvPr>
            <p:cNvSpPr/>
            <p:nvPr/>
          </p:nvSpPr>
          <p:spPr>
            <a:xfrm>
              <a:off x="5158276" y="2948248"/>
              <a:ext cx="7513485" cy="1285120"/>
            </a:xfrm>
            <a:prstGeom prst="rect">
              <a:avLst/>
            </a:prstGeom>
            <a:solidFill>
              <a:srgbClr val="0081A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silicon substrate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3E8B01-3A1B-F136-F1C8-502E1A4BE27B}"/>
                </a:ext>
              </a:extLst>
            </p:cNvPr>
            <p:cNvSpPr/>
            <p:nvPr/>
          </p:nvSpPr>
          <p:spPr>
            <a:xfrm>
              <a:off x="3593366" y="2948248"/>
              <a:ext cx="974923" cy="415636"/>
            </a:xfrm>
            <a:prstGeom prst="rect">
              <a:avLst/>
            </a:prstGeom>
            <a:gradFill flip="none" rotWithShape="1">
              <a:gsLst>
                <a:gs pos="0">
                  <a:srgbClr val="B3B3B3">
                    <a:shade val="30000"/>
                    <a:satMod val="115000"/>
                  </a:srgbClr>
                </a:gs>
                <a:gs pos="50000">
                  <a:srgbClr val="B3B3B3">
                    <a:shade val="67500"/>
                    <a:satMod val="115000"/>
                  </a:srgbClr>
                </a:gs>
                <a:gs pos="100000">
                  <a:srgbClr val="B3B3B3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859477E-3E9A-B796-78D5-C1255323D049}"/>
                </a:ext>
              </a:extLst>
            </p:cNvPr>
            <p:cNvSpPr/>
            <p:nvPr/>
          </p:nvSpPr>
          <p:spPr>
            <a:xfrm>
              <a:off x="2189011" y="3363884"/>
              <a:ext cx="2710981" cy="462256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13FA71A-66D1-47E6-874B-69B1609A737F}"/>
                </a:ext>
              </a:extLst>
            </p:cNvPr>
            <p:cNvSpPr/>
            <p:nvPr/>
          </p:nvSpPr>
          <p:spPr>
            <a:xfrm>
              <a:off x="5896526" y="4224577"/>
              <a:ext cx="457200" cy="402336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6CCB4E2-EF57-7433-B11C-F05105E589CB}"/>
                </a:ext>
              </a:extLst>
            </p:cNvPr>
            <p:cNvSpPr/>
            <p:nvPr/>
          </p:nvSpPr>
          <p:spPr>
            <a:xfrm>
              <a:off x="2725338" y="2554703"/>
              <a:ext cx="2710981" cy="393544"/>
            </a:xfrm>
            <a:prstGeom prst="rect">
              <a:avLst/>
            </a:prstGeom>
            <a:gradFill flip="none" rotWithShape="1">
              <a:gsLst>
                <a:gs pos="0">
                  <a:srgbClr val="B3B3B3">
                    <a:shade val="30000"/>
                    <a:satMod val="115000"/>
                  </a:srgbClr>
                </a:gs>
                <a:gs pos="50000">
                  <a:srgbClr val="B3B3B3">
                    <a:shade val="67500"/>
                    <a:satMod val="115000"/>
                  </a:srgbClr>
                </a:gs>
                <a:gs pos="100000">
                  <a:srgbClr val="B3B3B3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CA4DF0-5BE6-4EE5-15F5-1540DA815A79}"/>
                </a:ext>
              </a:extLst>
            </p:cNvPr>
            <p:cNvSpPr txBox="1"/>
            <p:nvPr/>
          </p:nvSpPr>
          <p:spPr>
            <a:xfrm>
              <a:off x="2318034" y="5234248"/>
              <a:ext cx="3118285" cy="2023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strike="sngStrike">
                  <a:solidFill>
                    <a:schemeClr val="bg1"/>
                  </a:solidFill>
                </a:rPr>
                <a:t>solder wire </a:t>
              </a:r>
              <a:r>
                <a:rPr lang="en-US" sz="2800">
                  <a:solidFill>
                    <a:schemeClr val="bg1"/>
                  </a:solidFill>
                </a:rPr>
                <a:t>aluminum spheres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40EC68F-A519-4815-E7BF-AFCB06DFF75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29015" y="4840703"/>
              <a:ext cx="822049" cy="1040886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0106D7A-4B83-A4CC-825E-7B12C436D0F0}"/>
                </a:ext>
              </a:extLst>
            </p:cNvPr>
            <p:cNvSpPr txBox="1"/>
            <p:nvPr/>
          </p:nvSpPr>
          <p:spPr>
            <a:xfrm>
              <a:off x="2553608" y="1835417"/>
              <a:ext cx="3054437" cy="764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/>
                <a:t>nylon screw</a:t>
              </a:r>
            </a:p>
          </p:txBody>
        </p:sp>
      </p:grpSp>
      <p:sp>
        <p:nvSpPr>
          <p:cNvPr id="15" name="Title 5">
            <a:extLst>
              <a:ext uri="{FF2B5EF4-FFF2-40B4-BE49-F238E27FC236}">
                <a16:creationId xmlns:a16="http://schemas.microsoft.com/office/drawing/2014/main" id="{EFE498E1-DE4B-A338-79E8-6BE2E0725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270933"/>
            <a:ext cx="10972800" cy="1310979"/>
          </a:xfrm>
        </p:spPr>
        <p:txBody>
          <a:bodyPr/>
          <a:lstStyle/>
          <a:p>
            <a:pPr algn="ctr"/>
            <a:r>
              <a:rPr lang="en-US" sz="4400"/>
              <a:t>Fixing </a:t>
            </a:r>
            <a:r>
              <a:rPr lang="en-US" sz="4400" baseline="30000"/>
              <a:t>210</a:t>
            </a:r>
            <a:r>
              <a:rPr lang="en-US" sz="4400"/>
              <a:t>Po alpha backgrounds</a:t>
            </a:r>
          </a:p>
        </p:txBody>
      </p:sp>
    </p:spTree>
    <p:extLst>
      <p:ext uri="{BB962C8B-B14F-4D97-AF65-F5344CB8AC3E}">
        <p14:creationId xmlns:p14="http://schemas.microsoft.com/office/powerpoint/2010/main" val="402867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01821-C06A-CDC0-7592-CD58AF0C9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A10D53D-E08C-F0A1-FA22-B232AFAB85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4624" y="2057399"/>
            <a:ext cx="9405776" cy="370413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D4643F35-2B3C-854E-213E-FFC62E9F1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/>
              <a:t>Low-background MKID bolometer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EC903-FE6F-9267-A11C-63B86E0A2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FFF8EA-24C3-2439-E3EC-DCCE9287DA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371600" y="2057399"/>
            <a:ext cx="3811583" cy="38261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A7FE596-99C8-05A0-975D-C46FD2CF9CD5}"/>
              </a:ext>
            </a:extLst>
          </p:cNvPr>
          <p:cNvSpPr txBox="1"/>
          <p:nvPr/>
        </p:nvSpPr>
        <p:spPr>
          <a:xfrm rot="780426">
            <a:off x="8709165" y="3133638"/>
            <a:ext cx="2846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FF0000"/>
                </a:solidFill>
              </a:rPr>
              <a:t>PRELIMINARY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CCA04D9-1A2B-D14C-A6D3-139D72660191}"/>
              </a:ext>
            </a:extLst>
          </p:cNvPr>
          <p:cNvSpPr/>
          <p:nvPr/>
        </p:nvSpPr>
        <p:spPr>
          <a:xfrm>
            <a:off x="5773130" y="2128959"/>
            <a:ext cx="231430" cy="3227967"/>
          </a:xfrm>
          <a:prstGeom prst="rect">
            <a:avLst/>
          </a:prstGeom>
          <a:solidFill>
            <a:srgbClr val="000000">
              <a:alpha val="6117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43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532ED-6277-B613-4AD1-EC10EE514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9B8177C-2521-8EF2-FDD8-342E34466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Future directions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73A7A1C-DA87-03F2-DD0F-6423C5AC7D30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en-US"/>
              <a:t>Background measurement with 𝒪(several) gram-days of exposure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i="1"/>
              <a:t>(very) </a:t>
            </a:r>
            <a:r>
              <a:rPr lang="en-US"/>
              <a:t>near future</a:t>
            </a:r>
          </a:p>
          <a:p>
            <a:r>
              <a:rPr lang="en-US"/>
              <a:t>Mount and operate low-volume-high-sensitivity MKIDs as bolometers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/>
              <a:t>With a well-optimized MKID, what energy and temperature sensitivity is achievable?</a:t>
            </a:r>
          </a:p>
          <a:p>
            <a:r>
              <a:rPr lang="en-US"/>
              <a:t>Improved chip mounting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/>
              <a:t>Nylon clamp screw was a stopgap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/>
              <a:t>Clips or pogo pins would allow reproducible clamping force</a:t>
            </a:r>
          </a:p>
          <a:p>
            <a:r>
              <a:rPr lang="en-US"/>
              <a:t>MKID arrays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/>
              <a:t>Arrays of MKID resonators should see a coherent thermal signal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/>
              <a:t>√n improvement in signal-to-noise when channels are summed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/>
              <a:t>Athermal signal can be used for position reconstruction, triggering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9AC738-0B7F-912F-0522-B9F6A0615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2" name="Picture 1" descr="Image of basic components of a typical pogo pin">
            <a:extLst>
              <a:ext uri="{FF2B5EF4-FFF2-40B4-BE49-F238E27FC236}">
                <a16:creationId xmlns:a16="http://schemas.microsoft.com/office/drawing/2014/main" id="{26FA7EC4-5C81-E020-7E12-E4F65CB72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1005" y="4168159"/>
            <a:ext cx="2168364" cy="126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06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6A93C-66DE-6608-DAA8-7CB90E4BF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97FDD36-ABCB-5A1E-7579-FB1EB4364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Radiation in a Qubit Substrate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5E4C25-4FC7-02A2-967D-3ADA78B3B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480A988-F0B2-E24B-4BE8-0A1C31204933}"/>
              </a:ext>
            </a:extLst>
          </p:cNvPr>
          <p:cNvSpPr/>
          <p:nvPr/>
        </p:nvSpPr>
        <p:spPr>
          <a:xfrm>
            <a:off x="3450568" y="5119739"/>
            <a:ext cx="9082216" cy="67375"/>
          </a:xfrm>
          <a:prstGeom prst="rect">
            <a:avLst/>
          </a:prstGeom>
          <a:solidFill>
            <a:srgbClr val="FFC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A86B747-70E9-A02A-188E-0E52A627B479}"/>
              </a:ext>
            </a:extLst>
          </p:cNvPr>
          <p:cNvSpPr/>
          <p:nvPr/>
        </p:nvSpPr>
        <p:spPr>
          <a:xfrm>
            <a:off x="3450568" y="5189291"/>
            <a:ext cx="9082216" cy="395416"/>
          </a:xfrm>
          <a:prstGeom prst="rect">
            <a:avLst/>
          </a:prstGeom>
          <a:solidFill>
            <a:srgbClr val="156082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9" name="Explosion 2 28">
            <a:extLst>
              <a:ext uri="{FF2B5EF4-FFF2-40B4-BE49-F238E27FC236}">
                <a16:creationId xmlns:a16="http://schemas.microsoft.com/office/drawing/2014/main" id="{CF060248-A719-C698-1FCF-E7A0DF2197F6}"/>
              </a:ext>
            </a:extLst>
          </p:cNvPr>
          <p:cNvSpPr/>
          <p:nvPr/>
        </p:nvSpPr>
        <p:spPr>
          <a:xfrm rot="16364696">
            <a:off x="8548474" y="5249802"/>
            <a:ext cx="263470" cy="249643"/>
          </a:xfrm>
          <a:prstGeom prst="irregularSeal2">
            <a:avLst/>
          </a:prstGeom>
          <a:solidFill>
            <a:srgbClr val="FFFF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81D0EC39-99B9-9AE8-4FAC-88E642431588}"/>
              </a:ext>
            </a:extLst>
          </p:cNvPr>
          <p:cNvCxnSpPr>
            <a:cxnSpLocks/>
          </p:cNvCxnSpPr>
          <p:nvPr/>
        </p:nvCxnSpPr>
        <p:spPr>
          <a:xfrm flipH="1">
            <a:off x="8665119" y="3343270"/>
            <a:ext cx="783304" cy="2043729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F5FA985-7F60-AEA0-EF65-947C1A18A337}"/>
              </a:ext>
            </a:extLst>
          </p:cNvPr>
          <p:cNvCxnSpPr>
            <a:cxnSpLocks/>
          </p:cNvCxnSpPr>
          <p:nvPr/>
        </p:nvCxnSpPr>
        <p:spPr>
          <a:xfrm>
            <a:off x="8665119" y="5386999"/>
            <a:ext cx="3039762" cy="1881316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B89251A-E149-281F-5D0D-1ECF56CC2136}"/>
              </a:ext>
            </a:extLst>
          </p:cNvPr>
          <p:cNvSpPr txBox="1"/>
          <p:nvPr/>
        </p:nvSpPr>
        <p:spPr>
          <a:xfrm>
            <a:off x="9448423" y="3251465"/>
            <a:ext cx="936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gamma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772829-6327-AD1E-5782-70F8012E4029}"/>
              </a:ext>
            </a:extLst>
          </p:cNvPr>
          <p:cNvSpPr txBox="1"/>
          <p:nvPr/>
        </p:nvSpPr>
        <p:spPr>
          <a:xfrm>
            <a:off x="11236676" y="6686056"/>
            <a:ext cx="936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gamma</a:t>
            </a:r>
          </a:p>
        </p:txBody>
      </p:sp>
      <p:sp>
        <p:nvSpPr>
          <p:cNvPr id="34" name="Explosion 2 33">
            <a:extLst>
              <a:ext uri="{FF2B5EF4-FFF2-40B4-BE49-F238E27FC236}">
                <a16:creationId xmlns:a16="http://schemas.microsoft.com/office/drawing/2014/main" id="{2C07B783-287A-8557-98E0-A0CECCFC58A8}"/>
              </a:ext>
            </a:extLst>
          </p:cNvPr>
          <p:cNvSpPr/>
          <p:nvPr/>
        </p:nvSpPr>
        <p:spPr>
          <a:xfrm rot="16364696">
            <a:off x="11089021" y="4834129"/>
            <a:ext cx="962940" cy="1011177"/>
          </a:xfrm>
          <a:prstGeom prst="irregularSeal2">
            <a:avLst/>
          </a:prstGeom>
          <a:solidFill>
            <a:srgbClr val="FFFF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534E08D-53CD-37D8-A8E0-46A54BAE6F1C}"/>
              </a:ext>
            </a:extLst>
          </p:cNvPr>
          <p:cNvCxnSpPr>
            <a:cxnSpLocks/>
          </p:cNvCxnSpPr>
          <p:nvPr/>
        </p:nvCxnSpPr>
        <p:spPr>
          <a:xfrm flipH="1">
            <a:off x="11589550" y="2973620"/>
            <a:ext cx="468564" cy="2426631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890DD3A-06ED-6703-A055-9B941E06BE43}"/>
              </a:ext>
            </a:extLst>
          </p:cNvPr>
          <p:cNvSpPr txBox="1"/>
          <p:nvPr/>
        </p:nvSpPr>
        <p:spPr>
          <a:xfrm>
            <a:off x="11433131" y="2576027"/>
            <a:ext cx="1705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hadron / alpha</a:t>
            </a:r>
          </a:p>
        </p:txBody>
      </p:sp>
      <p:sp>
        <p:nvSpPr>
          <p:cNvPr id="37" name="Explosion 2 36">
            <a:extLst>
              <a:ext uri="{FF2B5EF4-FFF2-40B4-BE49-F238E27FC236}">
                <a16:creationId xmlns:a16="http://schemas.microsoft.com/office/drawing/2014/main" id="{282C92B6-2402-5891-97D7-AAE7B4126C72}"/>
              </a:ext>
            </a:extLst>
          </p:cNvPr>
          <p:cNvSpPr/>
          <p:nvPr/>
        </p:nvSpPr>
        <p:spPr>
          <a:xfrm rot="11540062" flipV="1">
            <a:off x="3608676" y="5127549"/>
            <a:ext cx="2707089" cy="364996"/>
          </a:xfrm>
          <a:prstGeom prst="irregularSeal2">
            <a:avLst/>
          </a:prstGeom>
          <a:solidFill>
            <a:srgbClr val="FFFF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9" name="Explosion 2 38">
            <a:extLst>
              <a:ext uri="{FF2B5EF4-FFF2-40B4-BE49-F238E27FC236}">
                <a16:creationId xmlns:a16="http://schemas.microsoft.com/office/drawing/2014/main" id="{9501B271-6C0F-287A-D72C-19C77A4D0289}"/>
              </a:ext>
            </a:extLst>
          </p:cNvPr>
          <p:cNvSpPr/>
          <p:nvPr/>
        </p:nvSpPr>
        <p:spPr>
          <a:xfrm rot="17155305">
            <a:off x="7378149" y="5286325"/>
            <a:ext cx="642852" cy="247272"/>
          </a:xfrm>
          <a:prstGeom prst="irregularSeal2">
            <a:avLst/>
          </a:prstGeom>
          <a:solidFill>
            <a:srgbClr val="FFFF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575E4050-0D49-4D54-988A-41334C47D343}"/>
              </a:ext>
            </a:extLst>
          </p:cNvPr>
          <p:cNvCxnSpPr>
            <a:cxnSpLocks/>
          </p:cNvCxnSpPr>
          <p:nvPr/>
        </p:nvCxnSpPr>
        <p:spPr>
          <a:xfrm flipH="1">
            <a:off x="7348672" y="2022967"/>
            <a:ext cx="1012872" cy="5212368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460B4D0-9425-F949-5044-B68788FE19F2}"/>
              </a:ext>
            </a:extLst>
          </p:cNvPr>
          <p:cNvSpPr txBox="1"/>
          <p:nvPr/>
        </p:nvSpPr>
        <p:spPr>
          <a:xfrm>
            <a:off x="8302433" y="2220072"/>
            <a:ext cx="11007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muon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B7073B-1D09-7AA0-5DE3-53CFD2ACF2EA}"/>
              </a:ext>
            </a:extLst>
          </p:cNvPr>
          <p:cNvSpPr txBox="1"/>
          <p:nvPr/>
        </p:nvSpPr>
        <p:spPr>
          <a:xfrm>
            <a:off x="1506182" y="1896135"/>
            <a:ext cx="66775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/>
              <a:t>Ionizing radiation is a problem for qubits</a:t>
            </a:r>
          </a:p>
          <a:p>
            <a:endParaRPr lang="en-US" sz="2400" b="1" i="1"/>
          </a:p>
          <a:p>
            <a:r>
              <a:rPr lang="en-US" sz="2400" b="1" i="1"/>
              <a:t>Different types of radiation have different origins, produce different spectra, and require different shielding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B2271AE-EE8F-A9FE-E9B2-3639AD6F083D}"/>
              </a:ext>
            </a:extLst>
          </p:cNvPr>
          <p:cNvCxnSpPr>
            <a:cxnSpLocks/>
          </p:cNvCxnSpPr>
          <p:nvPr/>
        </p:nvCxnSpPr>
        <p:spPr>
          <a:xfrm>
            <a:off x="2359152" y="4589487"/>
            <a:ext cx="4430010" cy="1255361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1BEE56A-DD28-A3A0-1D9C-B7250857F69D}"/>
              </a:ext>
            </a:extLst>
          </p:cNvPr>
          <p:cNvSpPr txBox="1"/>
          <p:nvPr/>
        </p:nvSpPr>
        <p:spPr>
          <a:xfrm>
            <a:off x="2559320" y="4798684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muon</a:t>
            </a:r>
          </a:p>
        </p:txBody>
      </p:sp>
    </p:spTree>
    <p:extLst>
      <p:ext uri="{BB962C8B-B14F-4D97-AF65-F5344CB8AC3E}">
        <p14:creationId xmlns:p14="http://schemas.microsoft.com/office/powerpoint/2010/main" val="89972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8495FD-E5EB-3664-E02A-44F9F01F19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E93665F-5455-FF7A-757B-3AA72EFA1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Alphas and Radiopurity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F735F-72F6-A266-D4D5-5D3854ECF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33" y="3848685"/>
            <a:ext cx="3529533" cy="35451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5C52E08-852D-EFBE-254E-BF69E61A3955}"/>
              </a:ext>
            </a:extLst>
          </p:cNvPr>
          <p:cNvSpPr txBox="1"/>
          <p:nvPr/>
        </p:nvSpPr>
        <p:spPr>
          <a:xfrm>
            <a:off x="1122015" y="7393835"/>
            <a:ext cx="482320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hlinkClick r:id="rId3"/>
              </a:rPr>
              <a:t>Abatement of ionizing radiation for superconducting quantum devices</a:t>
            </a:r>
            <a:endParaRPr lang="en-US" i="1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744001B-0C8E-A68B-9C00-29585394D8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5480" y="3375081"/>
            <a:ext cx="9104920" cy="48545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CA993CE-1BAD-B662-9893-40B04FB5558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93" t="6407" r="6794" b="2961"/>
          <a:stretch>
            <a:fillRect/>
          </a:stretch>
        </p:blipFill>
        <p:spPr>
          <a:xfrm>
            <a:off x="10889903" y="0"/>
            <a:ext cx="3740497" cy="310414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D40CCD-E10A-32C3-1D34-F5EE6AC78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C27960-97D0-FCE3-0AA2-8D81CF07283C}"/>
              </a:ext>
            </a:extLst>
          </p:cNvPr>
          <p:cNvSpPr txBox="1"/>
          <p:nvPr/>
        </p:nvSpPr>
        <p:spPr>
          <a:xfrm>
            <a:off x="2533629" y="1963193"/>
            <a:ext cx="796503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Alphas can only reach qubit substrates by line-of-sight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/>
              <a:t>Significant sources of alphas:</a:t>
            </a:r>
          </a:p>
          <a:p>
            <a:pPr marL="891540" lvl="1" indent="-342900">
              <a:buFont typeface="Arial" panose="020B0604020202020204" pitchFamily="34" charset="0"/>
              <a:buChar char="•"/>
            </a:pPr>
            <a:r>
              <a:rPr lang="en-US" sz="2400"/>
              <a:t>Beryllium-copper pins on SMA connectors</a:t>
            </a:r>
          </a:p>
          <a:p>
            <a:pPr marL="891540" lvl="1" indent="-342900">
              <a:buFont typeface="Arial" panose="020B0604020202020204" pitchFamily="34" charset="0"/>
              <a:buChar char="•"/>
            </a:pPr>
            <a:r>
              <a:rPr lang="en-US" sz="2400"/>
              <a:t>Radioactivity in interposer circuit boards</a:t>
            </a:r>
          </a:p>
        </p:txBody>
      </p:sp>
    </p:spTree>
    <p:extLst>
      <p:ext uri="{BB962C8B-B14F-4D97-AF65-F5344CB8AC3E}">
        <p14:creationId xmlns:p14="http://schemas.microsoft.com/office/powerpoint/2010/main" val="2050961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68E78A-766D-F2A9-52EE-6966A5115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039E3D-239B-C11F-7444-C09806C68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11AD6AD-4AE9-4A53-9934-90CAF6B8C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98109" y="3809976"/>
            <a:ext cx="4251838" cy="737252"/>
          </a:xfrm>
        </p:spPr>
        <p:txBody>
          <a:bodyPr/>
          <a:lstStyle/>
          <a:p>
            <a:r>
              <a:rPr lang="en-US"/>
              <a:t>SMA Connectors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D506EBD-0B0F-D12A-4A17-F55AC44F2C92}"/>
              </a:ext>
            </a:extLst>
          </p:cNvPr>
          <p:cNvGraphicFramePr>
            <a:graphicFrameLocks noGrp="1"/>
          </p:cNvGraphicFramePr>
          <p:nvPr/>
        </p:nvGraphicFramePr>
        <p:xfrm>
          <a:off x="2778991" y="441889"/>
          <a:ext cx="9325707" cy="7303500"/>
        </p:xfrm>
        <a:graphic>
          <a:graphicData uri="http://schemas.openxmlformats.org/drawingml/2006/table">
            <a:tbl>
              <a:tblPr/>
              <a:tblGrid>
                <a:gridCol w="1559168">
                  <a:extLst>
                    <a:ext uri="{9D8B030D-6E8A-4147-A177-3AD203B41FA5}">
                      <a16:colId xmlns:a16="http://schemas.microsoft.com/office/drawing/2014/main" val="2566222596"/>
                    </a:ext>
                  </a:extLst>
                </a:gridCol>
                <a:gridCol w="2695687">
                  <a:extLst>
                    <a:ext uri="{9D8B030D-6E8A-4147-A177-3AD203B41FA5}">
                      <a16:colId xmlns:a16="http://schemas.microsoft.com/office/drawing/2014/main" val="1069627798"/>
                    </a:ext>
                  </a:extLst>
                </a:gridCol>
                <a:gridCol w="826477">
                  <a:extLst>
                    <a:ext uri="{9D8B030D-6E8A-4147-A177-3AD203B41FA5}">
                      <a16:colId xmlns:a16="http://schemas.microsoft.com/office/drawing/2014/main" val="3705122690"/>
                    </a:ext>
                  </a:extLst>
                </a:gridCol>
                <a:gridCol w="890954">
                  <a:extLst>
                    <a:ext uri="{9D8B030D-6E8A-4147-A177-3AD203B41FA5}">
                      <a16:colId xmlns:a16="http://schemas.microsoft.com/office/drawing/2014/main" val="2824803147"/>
                    </a:ext>
                  </a:extLst>
                </a:gridCol>
                <a:gridCol w="1125415">
                  <a:extLst>
                    <a:ext uri="{9D8B030D-6E8A-4147-A177-3AD203B41FA5}">
                      <a16:colId xmlns:a16="http://schemas.microsoft.com/office/drawing/2014/main" val="3715741209"/>
                    </a:ext>
                  </a:extLst>
                </a:gridCol>
                <a:gridCol w="1236785">
                  <a:extLst>
                    <a:ext uri="{9D8B030D-6E8A-4147-A177-3AD203B41FA5}">
                      <a16:colId xmlns:a16="http://schemas.microsoft.com/office/drawing/2014/main" val="3224907860"/>
                    </a:ext>
                  </a:extLst>
                </a:gridCol>
                <a:gridCol w="991221">
                  <a:extLst>
                    <a:ext uri="{9D8B030D-6E8A-4147-A177-3AD203B41FA5}">
                      <a16:colId xmlns:a16="http://schemas.microsoft.com/office/drawing/2014/main" val="4047636383"/>
                    </a:ext>
                  </a:extLst>
                </a:gridCol>
              </a:tblGrid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</a:t>
                      </a:r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Th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238</a:t>
                      </a:r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897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 No.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Material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Rep#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pg</a:t>
                      </a:r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/g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+/-sd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pg/g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+/-sd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305317"/>
                  </a:ext>
                </a:extLst>
              </a:tr>
              <a:tr h="5789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132147-29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dissolved (sans PTFE)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996674"/>
                  </a:ext>
                </a:extLst>
              </a:tr>
              <a:tr h="23467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132147-29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dissolved (sans PTFE)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79869"/>
                  </a:ext>
                </a:extLst>
              </a:tr>
              <a:tr h="8907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132147-29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dissolved (sans PTFE)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529373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Nut Portion w/CuBe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918004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Nut Portion w/CuBe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45592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Nut Portion w/CuBe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549569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Pin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04616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538093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701583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Nut Portion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54266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Nut Portion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10231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Nut Portion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875495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154676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843699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&lt;1.2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023840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Steel Nut Portion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169627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Steel Nut Portion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15617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Steel Nut Portion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206857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527065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46502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08467"/>
                  </a:ext>
                </a:extLst>
              </a:tr>
              <a:tr h="27685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6"/>
                        </a:rPr>
                        <a:t>19S202-40ML5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(no CuBe)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3401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6"/>
                        </a:rPr>
                        <a:t>19S202-40ML5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(no CuBe)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&lt;0.8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690557"/>
                  </a:ext>
                </a:extLst>
              </a:tr>
            </a:tbl>
          </a:graphicData>
        </a:graphic>
      </p:graphicFrame>
      <p:pic>
        <p:nvPicPr>
          <p:cNvPr id="48" name="Picture 2" descr="SMA Straight Solder Plug RG-405 0.086-inch Conformable 50 Ohm">
            <a:extLst>
              <a:ext uri="{FF2B5EF4-FFF2-40B4-BE49-F238E27FC236}">
                <a16:creationId xmlns:a16="http://schemas.microsoft.com/office/drawing/2014/main" id="{36E101C3-C0C6-E682-516C-2D6A18C6F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0845" y="5259357"/>
            <a:ext cx="1636216" cy="1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644542E-D000-D3D9-4D9A-D8F4E95EF99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356" y="6703957"/>
            <a:ext cx="1519605" cy="118161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8461FF1A-AE93-0E0D-31EA-CEF27E522BB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358" y="3936959"/>
            <a:ext cx="1710094" cy="1198203"/>
          </a:xfrm>
          <a:prstGeom prst="rect">
            <a:avLst/>
          </a:prstGeom>
        </p:spPr>
      </p:pic>
      <p:pic>
        <p:nvPicPr>
          <p:cNvPr id="51" name="Picture 4" descr="SMA Straight Solder Plug RG-405 0.086-inch Conformable 50 Ohm">
            <a:extLst>
              <a:ext uri="{FF2B5EF4-FFF2-40B4-BE49-F238E27FC236}">
                <a16:creationId xmlns:a16="http://schemas.microsoft.com/office/drawing/2014/main" id="{6B44FA2F-A2C6-B948-A877-D60584440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110" y="1711566"/>
            <a:ext cx="1769193" cy="176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SMA Panel Mount Jack 2-Hole Flange Round Post 50 Ohm">
            <a:extLst>
              <a:ext uri="{FF2B5EF4-FFF2-40B4-BE49-F238E27FC236}">
                <a16:creationId xmlns:a16="http://schemas.microsoft.com/office/drawing/2014/main" id="{AC51F928-4FDE-E026-2A0F-CEEF4123C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6390" y="305745"/>
            <a:ext cx="1455003" cy="145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1640400-0A6D-82E9-4373-DC7B4474ABB1}"/>
              </a:ext>
            </a:extLst>
          </p:cNvPr>
          <p:cNvSpPr/>
          <p:nvPr/>
        </p:nvSpPr>
        <p:spPr>
          <a:xfrm>
            <a:off x="13091977" y="2609639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00A7982B-7036-8BD6-6420-8CC834E25B58}"/>
              </a:ext>
            </a:extLst>
          </p:cNvPr>
          <p:cNvSpPr/>
          <p:nvPr/>
        </p:nvSpPr>
        <p:spPr>
          <a:xfrm>
            <a:off x="13168651" y="6059317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9C8178B-B62F-F489-3AD0-3230249C0826}"/>
              </a:ext>
            </a:extLst>
          </p:cNvPr>
          <p:cNvSpPr/>
          <p:nvPr/>
        </p:nvSpPr>
        <p:spPr>
          <a:xfrm>
            <a:off x="13231607" y="7116559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FB702D3B-E4B4-E7A0-FEC6-E2B49BFC10AD}"/>
              </a:ext>
            </a:extLst>
          </p:cNvPr>
          <p:cNvSpPr/>
          <p:nvPr/>
        </p:nvSpPr>
        <p:spPr>
          <a:xfrm>
            <a:off x="12946772" y="4580513"/>
            <a:ext cx="614109" cy="549311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EB566DEC-B742-9852-7FEB-BA803BD1D087}"/>
              </a:ext>
            </a:extLst>
          </p:cNvPr>
          <p:cNvCxnSpPr>
            <a:cxnSpLocks/>
          </p:cNvCxnSpPr>
          <p:nvPr/>
        </p:nvCxnSpPr>
        <p:spPr>
          <a:xfrm flipV="1">
            <a:off x="12148626" y="1118527"/>
            <a:ext cx="766402" cy="302568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B379BA6-439E-CA07-631E-9CB890CFCCF8}"/>
              </a:ext>
            </a:extLst>
          </p:cNvPr>
          <p:cNvCxnSpPr>
            <a:cxnSpLocks/>
          </p:cNvCxnSpPr>
          <p:nvPr/>
        </p:nvCxnSpPr>
        <p:spPr>
          <a:xfrm flipV="1">
            <a:off x="12104698" y="2315749"/>
            <a:ext cx="1453788" cy="40927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7620E46E-1055-2357-BA88-7BAC17A0A77A}"/>
              </a:ext>
            </a:extLst>
          </p:cNvPr>
          <p:cNvCxnSpPr>
            <a:cxnSpLocks/>
          </p:cNvCxnSpPr>
          <p:nvPr/>
        </p:nvCxnSpPr>
        <p:spPr>
          <a:xfrm flipV="1">
            <a:off x="12098478" y="2977447"/>
            <a:ext cx="1070173" cy="332080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0DEAE46C-851D-7504-5BF8-E66FC3F93262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2104698" y="4093639"/>
            <a:ext cx="1149128" cy="101686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9139705E-D1F8-F2EA-5404-B271DD82879F}"/>
              </a:ext>
            </a:extLst>
          </p:cNvPr>
          <p:cNvCxnSpPr>
            <a:cxnSpLocks/>
          </p:cNvCxnSpPr>
          <p:nvPr/>
        </p:nvCxnSpPr>
        <p:spPr>
          <a:xfrm flipV="1">
            <a:off x="12047866" y="4802360"/>
            <a:ext cx="848524" cy="204014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C55194EF-1333-03EF-771D-AEA3B26F0853}"/>
              </a:ext>
            </a:extLst>
          </p:cNvPr>
          <p:cNvCxnSpPr>
            <a:cxnSpLocks/>
          </p:cNvCxnSpPr>
          <p:nvPr/>
        </p:nvCxnSpPr>
        <p:spPr>
          <a:xfrm flipV="1">
            <a:off x="12098478" y="5785604"/>
            <a:ext cx="1482018" cy="29899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C5DEDFA6-D655-1803-97FF-B9FC1D5FDD93}"/>
              </a:ext>
            </a:extLst>
          </p:cNvPr>
          <p:cNvCxnSpPr>
            <a:cxnSpLocks/>
          </p:cNvCxnSpPr>
          <p:nvPr/>
        </p:nvCxnSpPr>
        <p:spPr>
          <a:xfrm flipV="1">
            <a:off x="12202066" y="6304520"/>
            <a:ext cx="966585" cy="37229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6F738F04-89D2-D925-FC0F-25C6E3065227}"/>
              </a:ext>
            </a:extLst>
          </p:cNvPr>
          <p:cNvCxnSpPr>
            <a:cxnSpLocks/>
          </p:cNvCxnSpPr>
          <p:nvPr/>
        </p:nvCxnSpPr>
        <p:spPr>
          <a:xfrm flipV="1">
            <a:off x="12030084" y="7400108"/>
            <a:ext cx="801508" cy="28259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" name="Rectangle: Rounded Corners 52">
            <a:extLst>
              <a:ext uri="{FF2B5EF4-FFF2-40B4-BE49-F238E27FC236}">
                <a16:creationId xmlns:a16="http://schemas.microsoft.com/office/drawing/2014/main" id="{AE8F8010-0944-C9C8-EF45-EC4FDC28D2CE}"/>
              </a:ext>
            </a:extLst>
          </p:cNvPr>
          <p:cNvSpPr/>
          <p:nvPr/>
        </p:nvSpPr>
        <p:spPr>
          <a:xfrm>
            <a:off x="13989442" y="1295786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94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68253F-851C-EB6D-AA60-60BF4547D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391448-424B-933C-9156-DFC1AF22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298109" y="3809976"/>
            <a:ext cx="4251838" cy="737252"/>
          </a:xfrm>
        </p:spPr>
        <p:txBody>
          <a:bodyPr/>
          <a:lstStyle/>
          <a:p>
            <a:r>
              <a:rPr lang="en-US"/>
              <a:t>SMA Connectors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34A651C7-AED9-0F7A-0322-EA2ED833BB5C}"/>
              </a:ext>
            </a:extLst>
          </p:cNvPr>
          <p:cNvGraphicFramePr>
            <a:graphicFrameLocks noGrp="1"/>
          </p:cNvGraphicFramePr>
          <p:nvPr/>
        </p:nvGraphicFramePr>
        <p:xfrm>
          <a:off x="2778991" y="441889"/>
          <a:ext cx="9325707" cy="7303500"/>
        </p:xfrm>
        <a:graphic>
          <a:graphicData uri="http://schemas.openxmlformats.org/drawingml/2006/table">
            <a:tbl>
              <a:tblPr/>
              <a:tblGrid>
                <a:gridCol w="1559168">
                  <a:extLst>
                    <a:ext uri="{9D8B030D-6E8A-4147-A177-3AD203B41FA5}">
                      <a16:colId xmlns:a16="http://schemas.microsoft.com/office/drawing/2014/main" val="2566222596"/>
                    </a:ext>
                  </a:extLst>
                </a:gridCol>
                <a:gridCol w="2695687">
                  <a:extLst>
                    <a:ext uri="{9D8B030D-6E8A-4147-A177-3AD203B41FA5}">
                      <a16:colId xmlns:a16="http://schemas.microsoft.com/office/drawing/2014/main" val="1069627798"/>
                    </a:ext>
                  </a:extLst>
                </a:gridCol>
                <a:gridCol w="826477">
                  <a:extLst>
                    <a:ext uri="{9D8B030D-6E8A-4147-A177-3AD203B41FA5}">
                      <a16:colId xmlns:a16="http://schemas.microsoft.com/office/drawing/2014/main" val="3705122690"/>
                    </a:ext>
                  </a:extLst>
                </a:gridCol>
                <a:gridCol w="890954">
                  <a:extLst>
                    <a:ext uri="{9D8B030D-6E8A-4147-A177-3AD203B41FA5}">
                      <a16:colId xmlns:a16="http://schemas.microsoft.com/office/drawing/2014/main" val="2824803147"/>
                    </a:ext>
                  </a:extLst>
                </a:gridCol>
                <a:gridCol w="1125415">
                  <a:extLst>
                    <a:ext uri="{9D8B030D-6E8A-4147-A177-3AD203B41FA5}">
                      <a16:colId xmlns:a16="http://schemas.microsoft.com/office/drawing/2014/main" val="3715741209"/>
                    </a:ext>
                  </a:extLst>
                </a:gridCol>
                <a:gridCol w="1236785">
                  <a:extLst>
                    <a:ext uri="{9D8B030D-6E8A-4147-A177-3AD203B41FA5}">
                      <a16:colId xmlns:a16="http://schemas.microsoft.com/office/drawing/2014/main" val="3224907860"/>
                    </a:ext>
                  </a:extLst>
                </a:gridCol>
                <a:gridCol w="991221">
                  <a:extLst>
                    <a:ext uri="{9D8B030D-6E8A-4147-A177-3AD203B41FA5}">
                      <a16:colId xmlns:a16="http://schemas.microsoft.com/office/drawing/2014/main" val="4047636383"/>
                    </a:ext>
                  </a:extLst>
                </a:gridCol>
              </a:tblGrid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</a:t>
                      </a:r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Th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238</a:t>
                      </a:r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38975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Product No.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Material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Rep#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pg</a:t>
                      </a:r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/g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+/-sd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pg/g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1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+/-sd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9305317"/>
                  </a:ext>
                </a:extLst>
              </a:tr>
              <a:tr h="57891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132147-29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dissolved (sans PTFE)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1996674"/>
                  </a:ext>
                </a:extLst>
              </a:tr>
              <a:tr h="234675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132147-29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dissolved (sans PTFE)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79869"/>
                  </a:ext>
                </a:extLst>
              </a:tr>
              <a:tr h="89073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2"/>
                        </a:rPr>
                        <a:t>132147-29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dissolved (sans PTFE)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529373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Nut Portion w/CuBe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3918004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Nut Portion w/CuBe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345592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Nut Portion w/CuBe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549569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Pin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604616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538093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3"/>
                        </a:rPr>
                        <a:t>901-9201-2A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</a:t>
                      </a:r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40000 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701583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Nut Portion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454266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Nut Portion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010231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Nut Portion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5875495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0154676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7843699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4"/>
                        </a:rPr>
                        <a:t>132101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Brass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&lt;1.2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1023840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Steel Nut Portion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5169627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Steel Nut Portion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915617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Steel Nut Portion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206857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0527065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6465028"/>
                  </a:ext>
                </a:extLst>
              </a:tr>
              <a:tr h="254186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5"/>
                        </a:rPr>
                        <a:t>132248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CuBe Pin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3808467"/>
                  </a:ext>
                </a:extLst>
              </a:tr>
              <a:tr h="276859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6"/>
                        </a:rPr>
                        <a:t>19S202-40ML5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(no CuBe)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rep1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3401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 u="sng" strike="noStrike">
                          <a:solidFill>
                            <a:srgbClr val="0563C1"/>
                          </a:solidFill>
                          <a:effectLst/>
                          <a:latin typeface="Times New Roman" panose="02020603050405020304" pitchFamily="18" charset="0"/>
                          <a:hlinkClick r:id="rId6"/>
                        </a:rPr>
                        <a:t>19S202-40ML5</a:t>
                      </a:r>
                      <a:r>
                        <a:rPr lang="en-US" sz="1800" b="0" i="0"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endParaRPr lang="en-US" sz="1800" b="0" i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All (no CuBe)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rep2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&lt;3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&lt;0.8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1800" b="0" i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  </a:t>
                      </a:r>
                      <a:endParaRPr lang="en-US" sz="2400" b="0" i="0">
                        <a:effectLst/>
                      </a:endParaRPr>
                    </a:p>
                  </a:txBody>
                  <a:tcPr marL="17820" marR="17820" marT="8910" marB="8910" anchor="b">
                    <a:lnL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690557"/>
                  </a:ext>
                </a:extLst>
              </a:tr>
            </a:tbl>
          </a:graphicData>
        </a:graphic>
      </p:graphicFrame>
      <p:pic>
        <p:nvPicPr>
          <p:cNvPr id="48" name="Picture 2" descr="SMA Straight Solder Plug RG-405 0.086-inch Conformable 50 Ohm">
            <a:extLst>
              <a:ext uri="{FF2B5EF4-FFF2-40B4-BE49-F238E27FC236}">
                <a16:creationId xmlns:a16="http://schemas.microsoft.com/office/drawing/2014/main" id="{450247D5-9B9A-0491-19FF-EF24412F5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0845" y="5259357"/>
            <a:ext cx="1636216" cy="163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A0F5013-4540-AAB6-1C18-35ED98FCDE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356" y="6703957"/>
            <a:ext cx="1519605" cy="118161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154D244-545F-1AFA-CB26-C36F84AFE1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358" y="3936959"/>
            <a:ext cx="1710094" cy="1198203"/>
          </a:xfrm>
          <a:prstGeom prst="rect">
            <a:avLst/>
          </a:prstGeom>
        </p:spPr>
      </p:pic>
      <p:pic>
        <p:nvPicPr>
          <p:cNvPr id="51" name="Picture 4" descr="SMA Straight Solder Plug RG-405 0.086-inch Conformable 50 Ohm">
            <a:extLst>
              <a:ext uri="{FF2B5EF4-FFF2-40B4-BE49-F238E27FC236}">
                <a16:creationId xmlns:a16="http://schemas.microsoft.com/office/drawing/2014/main" id="{A34A3613-B275-E7E9-35F5-D52478C6EC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3110" y="1711566"/>
            <a:ext cx="1769193" cy="176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SMA Panel Mount Jack 2-Hole Flange Round Post 50 Ohm">
            <a:extLst>
              <a:ext uri="{FF2B5EF4-FFF2-40B4-BE49-F238E27FC236}">
                <a16:creationId xmlns:a16="http://schemas.microsoft.com/office/drawing/2014/main" id="{F015DF5B-6E11-96A2-3B25-609741A9F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6390" y="305745"/>
            <a:ext cx="1455003" cy="1455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5D0A4FB6-8D7D-F1B8-2D05-6E39BDB152FC}"/>
              </a:ext>
            </a:extLst>
          </p:cNvPr>
          <p:cNvSpPr/>
          <p:nvPr/>
        </p:nvSpPr>
        <p:spPr>
          <a:xfrm>
            <a:off x="7835298" y="2782613"/>
            <a:ext cx="4263180" cy="856534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61EC8047-5646-ED34-0A57-2B5A279624C0}"/>
              </a:ext>
            </a:extLst>
          </p:cNvPr>
          <p:cNvSpPr/>
          <p:nvPr/>
        </p:nvSpPr>
        <p:spPr>
          <a:xfrm>
            <a:off x="13091977" y="2609639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16BD634D-D625-935B-3320-F8F8BA4046CA}"/>
              </a:ext>
            </a:extLst>
          </p:cNvPr>
          <p:cNvSpPr/>
          <p:nvPr/>
        </p:nvSpPr>
        <p:spPr>
          <a:xfrm>
            <a:off x="13168651" y="6059317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E394A32-A8F1-5531-7BF4-37973E8BFFA4}"/>
              </a:ext>
            </a:extLst>
          </p:cNvPr>
          <p:cNvSpPr/>
          <p:nvPr/>
        </p:nvSpPr>
        <p:spPr>
          <a:xfrm>
            <a:off x="13231607" y="7116559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5D69CB12-E4FA-0E9F-A425-178B88C1E9C4}"/>
              </a:ext>
            </a:extLst>
          </p:cNvPr>
          <p:cNvSpPr/>
          <p:nvPr/>
        </p:nvSpPr>
        <p:spPr>
          <a:xfrm>
            <a:off x="12946772" y="4580513"/>
            <a:ext cx="614109" cy="549311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47A67C87-448B-9416-BE55-9EF35209499A}"/>
              </a:ext>
            </a:extLst>
          </p:cNvPr>
          <p:cNvCxnSpPr>
            <a:cxnSpLocks/>
          </p:cNvCxnSpPr>
          <p:nvPr/>
        </p:nvCxnSpPr>
        <p:spPr>
          <a:xfrm flipV="1">
            <a:off x="12148626" y="1118527"/>
            <a:ext cx="766402" cy="302568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F28125A-EDC1-E987-2D6C-82CD0E2E019B}"/>
              </a:ext>
            </a:extLst>
          </p:cNvPr>
          <p:cNvCxnSpPr>
            <a:cxnSpLocks/>
          </p:cNvCxnSpPr>
          <p:nvPr/>
        </p:nvCxnSpPr>
        <p:spPr>
          <a:xfrm flipV="1">
            <a:off x="12104698" y="2315749"/>
            <a:ext cx="1453788" cy="40927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8DD17894-0180-D285-490D-EDA9148B5F95}"/>
              </a:ext>
            </a:extLst>
          </p:cNvPr>
          <p:cNvCxnSpPr>
            <a:cxnSpLocks/>
          </p:cNvCxnSpPr>
          <p:nvPr/>
        </p:nvCxnSpPr>
        <p:spPr>
          <a:xfrm flipV="1">
            <a:off x="12098478" y="2977447"/>
            <a:ext cx="1070173" cy="332080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8FF9A071-5AAF-27EF-A281-252836187237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12104698" y="4093639"/>
            <a:ext cx="1149128" cy="101686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254C49D3-772B-2EE3-CBCD-320B18FD8FF9}"/>
              </a:ext>
            </a:extLst>
          </p:cNvPr>
          <p:cNvCxnSpPr>
            <a:cxnSpLocks/>
          </p:cNvCxnSpPr>
          <p:nvPr/>
        </p:nvCxnSpPr>
        <p:spPr>
          <a:xfrm flipV="1">
            <a:off x="12047866" y="4802360"/>
            <a:ext cx="848524" cy="204014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52D38DD-D4C1-643A-0B35-BE0BC496B7DE}"/>
              </a:ext>
            </a:extLst>
          </p:cNvPr>
          <p:cNvCxnSpPr>
            <a:cxnSpLocks/>
          </p:cNvCxnSpPr>
          <p:nvPr/>
        </p:nvCxnSpPr>
        <p:spPr>
          <a:xfrm flipV="1">
            <a:off x="12098478" y="5785604"/>
            <a:ext cx="1482018" cy="29899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E3A96DE6-7B0A-6EA5-0D43-5CB3D3392ED4}"/>
              </a:ext>
            </a:extLst>
          </p:cNvPr>
          <p:cNvCxnSpPr>
            <a:cxnSpLocks/>
          </p:cNvCxnSpPr>
          <p:nvPr/>
        </p:nvCxnSpPr>
        <p:spPr>
          <a:xfrm flipV="1">
            <a:off x="12202066" y="6304520"/>
            <a:ext cx="966585" cy="372292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0B1C790F-0D2B-24E3-17BE-C1C1FFF46F29}"/>
              </a:ext>
            </a:extLst>
          </p:cNvPr>
          <p:cNvCxnSpPr>
            <a:cxnSpLocks/>
          </p:cNvCxnSpPr>
          <p:nvPr/>
        </p:nvCxnSpPr>
        <p:spPr>
          <a:xfrm flipV="1">
            <a:off x="12030084" y="7400108"/>
            <a:ext cx="801508" cy="28259"/>
          </a:xfrm>
          <a:prstGeom prst="straightConnector1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  <a:tailEnd type="triangle"/>
          </a:ln>
          <a:effectLst/>
        </p:spPr>
      </p:cxnSp>
      <p:sp>
        <p:nvSpPr>
          <p:cNvPr id="9" name="Rectangle: Rounded Corners 52">
            <a:extLst>
              <a:ext uri="{FF2B5EF4-FFF2-40B4-BE49-F238E27FC236}">
                <a16:creationId xmlns:a16="http://schemas.microsoft.com/office/drawing/2014/main" id="{CF659CA0-863B-CB47-5A38-655E21FDA23F}"/>
              </a:ext>
            </a:extLst>
          </p:cNvPr>
          <p:cNvSpPr/>
          <p:nvPr/>
        </p:nvSpPr>
        <p:spPr>
          <a:xfrm>
            <a:off x="7835298" y="4536060"/>
            <a:ext cx="4263180" cy="856534"/>
          </a:xfrm>
          <a:prstGeom prst="roundRect">
            <a:avLst/>
          </a:prstGeom>
          <a:noFill/>
          <a:ln w="5715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52">
            <a:extLst>
              <a:ext uri="{FF2B5EF4-FFF2-40B4-BE49-F238E27FC236}">
                <a16:creationId xmlns:a16="http://schemas.microsoft.com/office/drawing/2014/main" id="{93835E38-0312-349B-C761-015A7F5C06A8}"/>
              </a:ext>
            </a:extLst>
          </p:cNvPr>
          <p:cNvSpPr/>
          <p:nvPr/>
        </p:nvSpPr>
        <p:spPr>
          <a:xfrm>
            <a:off x="13989442" y="1295786"/>
            <a:ext cx="488519" cy="458717"/>
          </a:xfrm>
          <a:prstGeom prst="round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583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6EAB5-A046-BCA4-63DE-7087ACFDE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B2877D44-05E6-4E40-3583-843A71641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83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2B0EE-4112-9D37-14F0-B4382783F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4C2E77-F25C-A554-2669-468A37627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2" name="Picture 12">
            <a:extLst>
              <a:ext uri="{FF2B5EF4-FFF2-40B4-BE49-F238E27FC236}">
                <a16:creationId xmlns:a16="http://schemas.microsoft.com/office/drawing/2014/main" id="{0ED9136F-A776-5107-AA99-58B792457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008" y="4329040"/>
            <a:ext cx="9016511" cy="3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E8121AF-E4F1-0237-38A0-3B8698271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230" y="2830286"/>
            <a:ext cx="7598290" cy="3083944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21AAB1A-F2FB-59EC-7FF0-1CC70BD4C4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7000"/>
                    </a14:imgEffect>
                    <a14:imgEffect>
                      <a14:saturation sat="189000"/>
                    </a14:imgEffect>
                    <a14:imgEffect>
                      <a14:brightnessContrast bright="30000" contrast="17000"/>
                    </a14:imgEffect>
                  </a14:imgLayer>
                </a14:imgProps>
              </a:ext>
            </a:extLst>
          </a:blip>
          <a:srcRect t="130" b="130"/>
          <a:stretch/>
        </p:blipFill>
        <p:spPr>
          <a:xfrm>
            <a:off x="1476249" y="2567279"/>
            <a:ext cx="3811583" cy="3826147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11A9C7B-04F7-A718-A4CD-2E53BAD14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57" y="1264091"/>
            <a:ext cx="6464662" cy="2620146"/>
          </a:xfrm>
          <a:prstGeom prst="rect">
            <a:avLst/>
          </a:prstGeom>
          <a:noFill/>
          <a:ln>
            <a:solidFill>
              <a:schemeClr val="accent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46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2EE24-9E1C-9F9C-10FE-55FEB0E87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DBAB75E-E989-0A29-3A2E-6BEE9EF4A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A shallow underground lab</a:t>
            </a:r>
          </a:p>
        </p:txBody>
      </p:sp>
      <p:pic>
        <p:nvPicPr>
          <p:cNvPr id="33" name="Picture 8" descr="Cow Clipart Images – Browse 123,977 Stock Photos, Vectors, and Video |  Adobe Stock">
            <a:extLst>
              <a:ext uri="{FF2B5EF4-FFF2-40B4-BE49-F238E27FC236}">
                <a16:creationId xmlns:a16="http://schemas.microsoft.com/office/drawing/2014/main" id="{627D9C30-43DE-D724-0E7A-16FAEDD7E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0528" y="3996698"/>
            <a:ext cx="1187104" cy="83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Tree clip art Vectors - Download Free High-Quality Vectors from Freepik |  Freepik">
            <a:extLst>
              <a:ext uri="{FF2B5EF4-FFF2-40B4-BE49-F238E27FC236}">
                <a16:creationId xmlns:a16="http://schemas.microsoft.com/office/drawing/2014/main" id="{C463D1E0-E3E8-C481-B50C-B3F5594E6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067" y="3204022"/>
            <a:ext cx="1580528" cy="158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FFC685BA-2118-971C-19CF-A9E71E85FCBF}"/>
              </a:ext>
            </a:extLst>
          </p:cNvPr>
          <p:cNvSpPr/>
          <p:nvPr/>
        </p:nvSpPr>
        <p:spPr>
          <a:xfrm>
            <a:off x="907142" y="4698192"/>
            <a:ext cx="13723257" cy="3531408"/>
          </a:xfrm>
          <a:prstGeom prst="rect">
            <a:avLst/>
          </a:prstGeom>
          <a:solidFill>
            <a:srgbClr val="E97132">
              <a:lumMod val="50000"/>
            </a:srgbClr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660F6E3-A3D1-22D5-8441-BD603D4AE300}"/>
              </a:ext>
            </a:extLst>
          </p:cNvPr>
          <p:cNvSpPr/>
          <p:nvPr/>
        </p:nvSpPr>
        <p:spPr>
          <a:xfrm>
            <a:off x="907142" y="4698191"/>
            <a:ext cx="13723258" cy="97563"/>
          </a:xfrm>
          <a:prstGeom prst="rect">
            <a:avLst/>
          </a:prstGeom>
          <a:solidFill>
            <a:srgbClr val="4EA72E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E4306A1-87A1-4B67-6208-DF753930056B}"/>
              </a:ext>
            </a:extLst>
          </p:cNvPr>
          <p:cNvSpPr txBox="1"/>
          <p:nvPr/>
        </p:nvSpPr>
        <p:spPr>
          <a:xfrm>
            <a:off x="12048050" y="3793798"/>
            <a:ext cx="891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hadron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060975-B478-5A1D-85D1-8A51C88E47BF}"/>
              </a:ext>
            </a:extLst>
          </p:cNvPr>
          <p:cNvSpPr txBox="1"/>
          <p:nvPr/>
        </p:nvSpPr>
        <p:spPr>
          <a:xfrm>
            <a:off x="9187807" y="3738061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muon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24BA82-99A1-3887-B550-45BD05A4DE68}"/>
              </a:ext>
            </a:extLst>
          </p:cNvPr>
          <p:cNvSpPr txBox="1"/>
          <p:nvPr/>
        </p:nvSpPr>
        <p:spPr>
          <a:xfrm>
            <a:off x="1526926" y="3990713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800">
                <a:solidFill>
                  <a:prstClr val="black"/>
                </a:solidFill>
                <a:latin typeface="Aptos" panose="02110004020202020204"/>
              </a:rPr>
              <a:t>muon</a:t>
            </a:r>
          </a:p>
        </p:txBody>
      </p:sp>
      <p:pic>
        <p:nvPicPr>
          <p:cNvPr id="40" name="Picture 2" descr="Fridge Color Clipart Vector Illustration Design 3235639 ...">
            <a:extLst>
              <a:ext uri="{FF2B5EF4-FFF2-40B4-BE49-F238E27FC236}">
                <a16:creationId xmlns:a16="http://schemas.microsoft.com/office/drawing/2014/main" id="{EA9C52AF-1045-630B-E3EF-8B48DBCA14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342" y="5560532"/>
            <a:ext cx="1525722" cy="1525722"/>
          </a:xfrm>
          <a:prstGeom prst="rect">
            <a:avLst/>
          </a:prstGeom>
          <a:noFill/>
          <a:ln>
            <a:solidFill>
              <a:sysClr val="windowText" lastClr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F278CE7-8917-BB86-75A2-D240AF2AFF52}"/>
              </a:ext>
            </a:extLst>
          </p:cNvPr>
          <p:cNvCxnSpPr>
            <a:cxnSpLocks/>
          </p:cNvCxnSpPr>
          <p:nvPr/>
        </p:nvCxnSpPr>
        <p:spPr>
          <a:xfrm flipH="1">
            <a:off x="9739437" y="0"/>
            <a:ext cx="428691" cy="7869218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2" name="Explosion 2 41">
            <a:extLst>
              <a:ext uri="{FF2B5EF4-FFF2-40B4-BE49-F238E27FC236}">
                <a16:creationId xmlns:a16="http://schemas.microsoft.com/office/drawing/2014/main" id="{F44330A7-6949-1121-A01B-532278D5B3FB}"/>
              </a:ext>
            </a:extLst>
          </p:cNvPr>
          <p:cNvSpPr/>
          <p:nvPr/>
        </p:nvSpPr>
        <p:spPr>
          <a:xfrm rot="16364696">
            <a:off x="10967490" y="4665934"/>
            <a:ext cx="470942" cy="528351"/>
          </a:xfrm>
          <a:prstGeom prst="irregularSeal2">
            <a:avLst/>
          </a:prstGeom>
          <a:solidFill>
            <a:srgbClr val="FFFF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3" name="Explosion 2 42">
            <a:extLst>
              <a:ext uri="{FF2B5EF4-FFF2-40B4-BE49-F238E27FC236}">
                <a16:creationId xmlns:a16="http://schemas.microsoft.com/office/drawing/2014/main" id="{CDA0181D-128D-422B-B643-1BCC6D5FD0A4}"/>
              </a:ext>
            </a:extLst>
          </p:cNvPr>
          <p:cNvSpPr/>
          <p:nvPr/>
        </p:nvSpPr>
        <p:spPr>
          <a:xfrm rot="12653282">
            <a:off x="7425287" y="5471832"/>
            <a:ext cx="470942" cy="528351"/>
          </a:xfrm>
          <a:prstGeom prst="irregularSeal2">
            <a:avLst/>
          </a:prstGeom>
          <a:solidFill>
            <a:srgbClr val="FFFF00"/>
          </a:solidFill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03563FB-2FB9-043B-7FB6-1D29EB0BD449}"/>
              </a:ext>
            </a:extLst>
          </p:cNvPr>
          <p:cNvCxnSpPr>
            <a:cxnSpLocks/>
          </p:cNvCxnSpPr>
          <p:nvPr/>
        </p:nvCxnSpPr>
        <p:spPr>
          <a:xfrm flipH="1">
            <a:off x="11202963" y="53632"/>
            <a:ext cx="2772927" cy="4947576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779861D-5554-680B-070B-B81F25CC895F}"/>
              </a:ext>
            </a:extLst>
          </p:cNvPr>
          <p:cNvCxnSpPr>
            <a:cxnSpLocks/>
          </p:cNvCxnSpPr>
          <p:nvPr/>
        </p:nvCxnSpPr>
        <p:spPr>
          <a:xfrm>
            <a:off x="0" y="3990713"/>
            <a:ext cx="7718515" cy="1752945"/>
          </a:xfrm>
          <a:prstGeom prst="straightConnector1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46" name="Picture 10" descr="22+ Thousand Bird Flying Clip Art Royalty-Free Images, Stock Photos &amp;  Pictures | Shutterstock">
            <a:extLst>
              <a:ext uri="{FF2B5EF4-FFF2-40B4-BE49-F238E27FC236}">
                <a16:creationId xmlns:a16="http://schemas.microsoft.com/office/drawing/2014/main" id="{978BCD48-0AEF-3273-8F7A-F3691CC211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b="43502"/>
          <a:stretch>
            <a:fillRect/>
          </a:stretch>
        </p:blipFill>
        <p:spPr bwMode="auto">
          <a:xfrm>
            <a:off x="11076022" y="230387"/>
            <a:ext cx="818708" cy="55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40B536-56F3-C9E7-109C-F80E4A763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4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9DD8DD-6FF4-8A80-EA4F-8C5F44FE1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PNNL Shallow Underground Laboratory and </a:t>
            </a:r>
            <a:br>
              <a:rPr lang="en-US"/>
            </a:br>
            <a:r>
              <a:rPr lang="en-US"/>
              <a:t>Low Background Cryogenic Facility (LBCF)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B70AB-12FD-2EB9-09A3-9D087F92B61F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929247" y="1698218"/>
            <a:ext cx="13065050" cy="5681547"/>
          </a:xfrm>
        </p:spPr>
        <p:txBody>
          <a:bodyPr/>
          <a:lstStyle/>
          <a:p>
            <a:r>
              <a:rPr lang="en-US"/>
              <a:t>SUL houses clean rooms (class 10,000 and 1,000) , world-leading ultra-pure material growth and characterization capability</a:t>
            </a:r>
          </a:p>
          <a:p>
            <a:r>
              <a:rPr lang="en-US"/>
              <a:t>19 m overburden reduces muon flux by 6X, </a:t>
            </a:r>
            <a:r>
              <a:rPr lang="en-US" b="1">
                <a:solidFill>
                  <a:schemeClr val="accent4"/>
                </a:solidFill>
              </a:rPr>
              <a:t>neutron and proton flux by &gt;100X</a:t>
            </a:r>
          </a:p>
          <a:p>
            <a:r>
              <a:rPr lang="en-US" err="1"/>
              <a:t>Bluefors</a:t>
            </a:r>
            <a:r>
              <a:rPr lang="en-US"/>
              <a:t> LD-400 dilution fridge with external gamma shield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71504C3-4485-3C75-557A-90AF26671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CE52AF2-2DE5-ECC3-CEC4-AB0E63CE1560}"/>
              </a:ext>
            </a:extLst>
          </p:cNvPr>
          <p:cNvGrpSpPr/>
          <p:nvPr/>
        </p:nvGrpSpPr>
        <p:grpSpPr>
          <a:xfrm>
            <a:off x="2067453" y="3784533"/>
            <a:ext cx="7669215" cy="4052378"/>
            <a:chOff x="1544235" y="2539652"/>
            <a:chExt cx="5932330" cy="313461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7EC115D-539E-415F-56E0-3D584571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4235" y="2539652"/>
              <a:ext cx="4990306" cy="3134616"/>
            </a:xfrm>
            <a:prstGeom prst="rect">
              <a:avLst/>
            </a:prstGeom>
          </p:spPr>
        </p:pic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741C916-2C3C-1993-769C-B78EC22D50B4}"/>
                </a:ext>
              </a:extLst>
            </p:cNvPr>
            <p:cNvCxnSpPr>
              <a:cxnSpLocks/>
              <a:endCxn id="16" idx="2"/>
            </p:cNvCxnSpPr>
            <p:nvPr/>
          </p:nvCxnSpPr>
          <p:spPr>
            <a:xfrm flipV="1">
              <a:off x="4710953" y="3229536"/>
              <a:ext cx="1563612" cy="3473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15" descr="A picture containing indoor&#10;&#10;Description automatically generated">
              <a:extLst>
                <a:ext uri="{FF2B5EF4-FFF2-40B4-BE49-F238E27FC236}">
                  <a16:creationId xmlns:a16="http://schemas.microsoft.com/office/drawing/2014/main" id="{06147A8D-2475-F9B1-EDC6-1ABCD099345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274565" y="2613212"/>
              <a:ext cx="1202000" cy="1232647"/>
            </a:xfrm>
            <a:prstGeom prst="ellipse">
              <a:avLst/>
            </a:prstGeom>
            <a:ln w="28575" cap="rnd">
              <a:solidFill>
                <a:srgbClr val="6E7070"/>
              </a:solidFill>
            </a:ln>
            <a:effectLst/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E3F8CFD-3706-81D3-ED2A-ACB14F8C9B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01989" y="3263155"/>
              <a:ext cx="1557614" cy="313763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F197433-DA4B-6124-6D83-8E1908A6954B}"/>
                </a:ext>
              </a:extLst>
            </p:cNvPr>
            <p:cNvSpPr txBox="1"/>
            <p:nvPr/>
          </p:nvSpPr>
          <p:spPr>
            <a:xfrm>
              <a:off x="4477339" y="2847433"/>
              <a:ext cx="6399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700" b="1">
                  <a:solidFill>
                    <a:schemeClr val="bg1"/>
                  </a:solidFill>
                </a:rPr>
                <a:t>Dilution </a:t>
              </a:r>
              <a:br>
                <a:rPr lang="en-US" sz="700" b="1">
                  <a:solidFill>
                    <a:schemeClr val="bg1"/>
                  </a:solidFill>
                </a:rPr>
              </a:br>
              <a:r>
                <a:rPr lang="en-US" sz="700" b="1">
                  <a:solidFill>
                    <a:schemeClr val="bg1"/>
                  </a:solidFill>
                </a:rPr>
                <a:t>Refrigerator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0AE056F2-8DF2-9BFC-07E4-9E46AF5A1454}"/>
                </a:ext>
              </a:extLst>
            </p:cNvPr>
            <p:cNvCxnSpPr>
              <a:cxnSpLocks/>
              <a:stCxn id="18" idx="2"/>
            </p:cNvCxnSpPr>
            <p:nvPr/>
          </p:nvCxnSpPr>
          <p:spPr>
            <a:xfrm flipH="1">
              <a:off x="4643718" y="3155210"/>
              <a:ext cx="153581" cy="27379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20" descr="A picture containing indoor, window&#10;&#10;Description automatically generated">
            <a:extLst>
              <a:ext uri="{FF2B5EF4-FFF2-40B4-BE49-F238E27FC236}">
                <a16:creationId xmlns:a16="http://schemas.microsoft.com/office/drawing/2014/main" id="{16F67D33-0D7E-E16F-8F0F-EA7A36CE81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990224" y="3862049"/>
            <a:ext cx="4719726" cy="314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12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7200DA-007A-BFDF-8D0F-139A276C7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107" y="87228"/>
            <a:ext cx="10972800" cy="1310979"/>
          </a:xfrm>
        </p:spPr>
        <p:txBody>
          <a:bodyPr/>
          <a:lstStyle/>
          <a:p>
            <a:r>
              <a:rPr lang="en-US" sz="4800"/>
              <a:t>LBCF Shield</a:t>
            </a:r>
          </a:p>
        </p:txBody>
      </p:sp>
      <p:pic>
        <p:nvPicPr>
          <p:cNvPr id="6" name="Content Placeholder 5" descr="A picture containing handcart&#10;&#10;Description automatically generated">
            <a:extLst>
              <a:ext uri="{FF2B5EF4-FFF2-40B4-BE49-F238E27FC236}">
                <a16:creationId xmlns:a16="http://schemas.microsoft.com/office/drawing/2014/main" id="{D42CCB2D-82E8-95D2-4967-E152EF1A0AA7}"/>
              </a:ext>
            </a:extLst>
          </p:cNvPr>
          <p:cNvPicPr>
            <a:picLocks noGrp="1" noChangeAspect="1"/>
          </p:cNvPicPr>
          <p:nvPr>
            <p:ph sz="quarter" idx="2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3333" y="2639021"/>
            <a:ext cx="4848795" cy="4980434"/>
          </a:xfrm>
        </p:spPr>
      </p:pic>
      <p:pic>
        <p:nvPicPr>
          <p:cNvPr id="8" name="Picture 7" descr="A sketch of a house&#10;&#10;Description automatically generated with low confidence">
            <a:extLst>
              <a:ext uri="{FF2B5EF4-FFF2-40B4-BE49-F238E27FC236}">
                <a16:creationId xmlns:a16="http://schemas.microsoft.com/office/drawing/2014/main" id="{32BCDC21-9A6C-683E-85EC-97E48661DF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8114" y="2462054"/>
            <a:ext cx="5033359" cy="51481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C22F1D-56E5-FE28-02C0-468F640D2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D327FE-EB33-EDAE-103D-A3BF40E061DF}"/>
              </a:ext>
            </a:extLst>
          </p:cNvPr>
          <p:cNvSpPr txBox="1"/>
          <p:nvPr/>
        </p:nvSpPr>
        <p:spPr>
          <a:xfrm>
            <a:off x="1383894" y="1535217"/>
            <a:ext cx="12876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/>
              <a:t>Reduces gamma rate from surrounding earth and building material</a:t>
            </a:r>
          </a:p>
        </p:txBody>
      </p:sp>
    </p:spTree>
    <p:extLst>
      <p:ext uri="{BB962C8B-B14F-4D97-AF65-F5344CB8AC3E}">
        <p14:creationId xmlns:p14="http://schemas.microsoft.com/office/powerpoint/2010/main" val="139773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9A602-8CFB-84C4-C893-B518E011C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B5929CA-0682-0FCF-2E3F-7E42F0993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/>
              <a:t>NIST Thermal Kinetic Inductance Detector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C44436C-885B-65CE-1E0F-9877284A1F4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0" y="2057399"/>
            <a:ext cx="9418320" cy="2448099"/>
          </a:xfrm>
        </p:spPr>
        <p:txBody>
          <a:bodyPr/>
          <a:lstStyle/>
          <a:p>
            <a:pPr marL="0" indent="0">
              <a:buNone/>
            </a:pPr>
            <a:r>
              <a:rPr lang="en-US" i="1"/>
              <a:t>Energy-resolving qubit proxy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5EE859-285C-D478-251C-CD7BEE37D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531060-72E0-6286-DF39-08B01F1806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6" t="4574" r="1367"/>
          <a:stretch>
            <a:fillRect/>
          </a:stretch>
        </p:blipFill>
        <p:spPr>
          <a:xfrm>
            <a:off x="6442966" y="4283961"/>
            <a:ext cx="4912242" cy="3327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377BCA6-2C17-CC6C-60CB-DF74BF0C45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77"/>
          <a:stretch>
            <a:fillRect/>
          </a:stretch>
        </p:blipFill>
        <p:spPr>
          <a:xfrm>
            <a:off x="1936888" y="3340357"/>
            <a:ext cx="3879312" cy="404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84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DBD51-8C0D-948D-9860-65BA0192D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8A235D-E482-09C4-D3CD-AA46F5A7E7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4778" y="4295716"/>
            <a:ext cx="4438997" cy="375297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27835E4-5675-5734-ECA5-4E1063945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/>
              <a:t>Why use a </a:t>
            </a:r>
            <a:r>
              <a:rPr lang="en-US" sz="4400" i="1"/>
              <a:t>thermal</a:t>
            </a:r>
            <a:r>
              <a:rPr lang="en-US" sz="4400"/>
              <a:t> KID?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493BE3-2615-5A58-4BE0-8F312725535D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Reduced position-dependence!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7F62AC-A421-B54B-6641-2EA02C184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D649E3-9239-930D-8302-F42E817D32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77"/>
          <a:stretch>
            <a:fillRect/>
          </a:stretch>
        </p:blipFill>
        <p:spPr>
          <a:xfrm>
            <a:off x="10822151" y="399350"/>
            <a:ext cx="3144250" cy="32819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453A3E0-02B8-C99A-6610-8A7FB5AE63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81" r="5678"/>
          <a:stretch>
            <a:fillRect/>
          </a:stretch>
        </p:blipFill>
        <p:spPr>
          <a:xfrm>
            <a:off x="931025" y="3066976"/>
            <a:ext cx="9521277" cy="399137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823B07-9255-4F06-19AC-690E46ECA193}"/>
              </a:ext>
            </a:extLst>
          </p:cNvPr>
          <p:cNvSpPr txBox="1"/>
          <p:nvPr/>
        </p:nvSpPr>
        <p:spPr>
          <a:xfrm>
            <a:off x="1371600" y="7157101"/>
            <a:ext cx="8362603" cy="1409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A study of the position-dependent response of thermal kinetic inductance detectors through the use of cryogenic beam steering, </a:t>
            </a:r>
            <a:r>
              <a:rPr lang="en-US" sz="1600" i="1" err="1"/>
              <a:t>Flogarty</a:t>
            </a:r>
            <a:r>
              <a:rPr lang="en-US" sz="1600" i="1"/>
              <a:t> et. al.</a:t>
            </a:r>
          </a:p>
          <a:p>
            <a:endParaRPr lang="en-US" sz="1600" i="1"/>
          </a:p>
          <a:p>
            <a:r>
              <a:rPr lang="en-US" sz="1600"/>
              <a:t>With thanks to the SLAC DMQIS group for providing the steerable MEMS mirror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4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D11E7-E4D2-5DAE-3056-6EF5860F4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1DE4C6A-DD33-AE61-0C2C-B8216D937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/>
              <a:t>NIST Thermal Kinetic Inductance Detector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0002D6D-A945-F1E1-C3D0-0AC2274DC801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371600" y="2057399"/>
            <a:ext cx="9418320" cy="2448099"/>
          </a:xfrm>
        </p:spPr>
        <p:txBody>
          <a:bodyPr/>
          <a:lstStyle/>
          <a:p>
            <a:pPr marL="0" indent="0">
              <a:buNone/>
            </a:pPr>
            <a:r>
              <a:rPr lang="en-US" i="1"/>
              <a:t>Energy-resolving qubit proxy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1BD5D1-0151-5694-4220-8DEB8E063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719D6C-D692-2493-6159-0A11A65088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6" t="4574" r="1367"/>
          <a:stretch>
            <a:fillRect/>
          </a:stretch>
        </p:blipFill>
        <p:spPr>
          <a:xfrm>
            <a:off x="6442966" y="4283961"/>
            <a:ext cx="4912242" cy="3327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C47269B-2457-C5F1-F056-5E7A26D97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77"/>
          <a:stretch>
            <a:fillRect/>
          </a:stretch>
        </p:blipFill>
        <p:spPr>
          <a:xfrm>
            <a:off x="1936888" y="3340357"/>
            <a:ext cx="3879312" cy="40492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245AF0-909E-7AAE-ABA6-A412A6BF1A18}"/>
              </a:ext>
            </a:extLst>
          </p:cNvPr>
          <p:cNvSpPr txBox="1"/>
          <p:nvPr/>
        </p:nvSpPr>
        <p:spPr>
          <a:xfrm>
            <a:off x="6150088" y="3477702"/>
            <a:ext cx="2675732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Fast athermal signal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13FCC8-2474-407C-EFB8-F3A639F856FD}"/>
              </a:ext>
            </a:extLst>
          </p:cNvPr>
          <p:cNvSpPr txBox="1"/>
          <p:nvPr/>
        </p:nvSpPr>
        <p:spPr>
          <a:xfrm>
            <a:off x="10163686" y="3541491"/>
            <a:ext cx="267617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Slow thermal signal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6C650E-E5CD-9D74-335D-D446E964A82A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7487954" y="3902434"/>
            <a:ext cx="406620" cy="68305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EB46670-E4C3-8F3B-18C1-C98C9E9A2801}"/>
              </a:ext>
            </a:extLst>
          </p:cNvPr>
          <p:cNvCxnSpPr>
            <a:cxnSpLocks/>
          </p:cNvCxnSpPr>
          <p:nvPr/>
        </p:nvCxnSpPr>
        <p:spPr>
          <a:xfrm flipH="1">
            <a:off x="9089923" y="3966223"/>
            <a:ext cx="2265285" cy="263826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069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DD21C-AA99-B792-73F9-0E5D9C677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469606D-6083-257E-8581-50205E48C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200"/>
              <a:t>NIST Thermal Kinetic Inductance Detector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FA757C-ABE0-BE4A-7FAA-72F30BA11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A4BB3-E848-5A44-82DF-322201952CD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3FF99B-C56E-8A57-317E-39165E075B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6" t="4574" r="1367"/>
          <a:stretch>
            <a:fillRect/>
          </a:stretch>
        </p:blipFill>
        <p:spPr>
          <a:xfrm>
            <a:off x="6442966" y="4283961"/>
            <a:ext cx="4912242" cy="3327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50F43D-D615-DA89-7C18-EE286528F2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577"/>
          <a:stretch>
            <a:fillRect/>
          </a:stretch>
        </p:blipFill>
        <p:spPr>
          <a:xfrm>
            <a:off x="1936888" y="3340357"/>
            <a:ext cx="3879312" cy="40492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9CD7383-D80E-DAD1-966B-C0FF30703C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564"/>
          <a:stretch>
            <a:fillRect/>
          </a:stretch>
        </p:blipFill>
        <p:spPr>
          <a:xfrm>
            <a:off x="8393917" y="1838543"/>
            <a:ext cx="4792006" cy="35264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849A88A4-2F78-A056-A60B-EB3DB6773060}"/>
              </a:ext>
            </a:extLst>
          </p:cNvPr>
          <p:cNvSpPr txBox="1">
            <a:spLocks/>
          </p:cNvSpPr>
          <p:nvPr/>
        </p:nvSpPr>
        <p:spPr>
          <a:xfrm>
            <a:off x="1371600" y="2057399"/>
            <a:ext cx="9418320" cy="2448099"/>
          </a:xfrm>
          <a:prstGeom prst="rect">
            <a:avLst/>
          </a:prstGeom>
        </p:spPr>
        <p:txBody>
          <a:bodyPr/>
          <a:lstStyle>
            <a:lvl1pPr marL="274320" indent="-274320" algn="l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8229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3716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9202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46888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Wingdings" panose="05000000000000000000" pitchFamily="2" charset="2"/>
              <a:buChar char="§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01752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i="1"/>
              <a:t>Energy-resolving qubit proxy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015DAD-1627-942E-189F-1A2C2C69FECA}"/>
              </a:ext>
            </a:extLst>
          </p:cNvPr>
          <p:cNvSpPr txBox="1"/>
          <p:nvPr/>
        </p:nvSpPr>
        <p:spPr>
          <a:xfrm>
            <a:off x="9630697" y="2057399"/>
            <a:ext cx="2153264" cy="435078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60 keV </a:t>
            </a:r>
            <a:r>
              <a:rPr lang="en-US" baseline="30000">
                <a:solidFill>
                  <a:srgbClr val="000000"/>
                </a:solidFill>
              </a:rPr>
              <a:t>241</a:t>
            </a:r>
            <a:r>
              <a:rPr lang="en-US">
                <a:solidFill>
                  <a:srgbClr val="000000"/>
                </a:solidFill>
              </a:rPr>
              <a:t>Am</a:t>
            </a:r>
          </a:p>
        </p:txBody>
      </p:sp>
    </p:spTree>
    <p:extLst>
      <p:ext uri="{BB962C8B-B14F-4D97-AF65-F5344CB8AC3E}">
        <p14:creationId xmlns:p14="http://schemas.microsoft.com/office/powerpoint/2010/main" val="123318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NNL_Option_4">
  <a:themeElements>
    <a:clrScheme name="PNNL">
      <a:dk1>
        <a:srgbClr val="616265"/>
      </a:dk1>
      <a:lt1>
        <a:srgbClr val="FFFFFF"/>
      </a:lt1>
      <a:dk2>
        <a:srgbClr val="D77600"/>
      </a:dk2>
      <a:lt2>
        <a:srgbClr val="B3B3B3"/>
      </a:lt2>
      <a:accent1>
        <a:srgbClr val="A63F1E"/>
      </a:accent1>
      <a:accent2>
        <a:srgbClr val="191C1F"/>
      </a:accent2>
      <a:accent3>
        <a:srgbClr val="F4AA00"/>
      </a:accent3>
      <a:accent4>
        <a:srgbClr val="007836"/>
      </a:accent4>
      <a:accent5>
        <a:srgbClr val="C10435"/>
      </a:accent5>
      <a:accent6>
        <a:srgbClr val="00338E"/>
      </a:accent6>
      <a:hlink>
        <a:srgbClr val="003698"/>
      </a:hlink>
      <a:folHlink>
        <a:srgbClr val="8A0752"/>
      </a:folHlink>
    </a:clrScheme>
    <a:fontScheme name="PNNL_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NNL_Black" id="{C99FF5AA-3762-431E-A5CD-3549DC020952}" vid="{62D6719E-AB5B-43F9-A301-077982B0E4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PNNL_Option_4</Template>
  <TotalTime>0</TotalTime>
  <Words>929</Words>
  <Application>Microsoft Macintosh PowerPoint</Application>
  <PresentationFormat>Custom</PresentationFormat>
  <Paragraphs>456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Arial</vt:lpstr>
      <vt:lpstr>Calibri</vt:lpstr>
      <vt:lpstr>Times New Roman</vt:lpstr>
      <vt:lpstr>Wingdings</vt:lpstr>
      <vt:lpstr>PNNL_Option_4</vt:lpstr>
      <vt:lpstr>MKID Bolometer</vt:lpstr>
      <vt:lpstr>Radiation in a Qubit Substrate</vt:lpstr>
      <vt:lpstr>A shallow underground lab</vt:lpstr>
      <vt:lpstr>PNNL Shallow Underground Laboratory and  Low Background Cryogenic Facility (LBCF)</vt:lpstr>
      <vt:lpstr>LBCF Shield</vt:lpstr>
      <vt:lpstr>NIST Thermal Kinetic Inductance Detector</vt:lpstr>
      <vt:lpstr>Why use a thermal KID?</vt:lpstr>
      <vt:lpstr>NIST Thermal Kinetic Inductance Detector</vt:lpstr>
      <vt:lpstr>NIST Thermal Kinetic Inductance Detector</vt:lpstr>
      <vt:lpstr>NIST Thermal Kinetic Inductance Detector</vt:lpstr>
      <vt:lpstr>Do we really need to micromachine?</vt:lpstr>
      <vt:lpstr>Thermally Isolating the entire chip</vt:lpstr>
      <vt:lpstr>Results – it works!</vt:lpstr>
      <vt:lpstr>Results – it works!</vt:lpstr>
      <vt:lpstr>Results – it works!</vt:lpstr>
      <vt:lpstr>Fixing 210Po alpha backgrounds</vt:lpstr>
      <vt:lpstr>Fixing 210Po alpha backgrounds</vt:lpstr>
      <vt:lpstr>Low-background MKID bolometer</vt:lpstr>
      <vt:lpstr>Future directions</vt:lpstr>
      <vt:lpstr>Alphas and Radiopurity</vt:lpstr>
      <vt:lpstr>SMA Connectors</vt:lpstr>
      <vt:lpstr>SMA Connectors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Bargemann, Jack</dc:creator>
  <cp:lastModifiedBy>Bargemann, Jack</cp:lastModifiedBy>
  <cp:revision>1</cp:revision>
  <dcterms:created xsi:type="dcterms:W3CDTF">2026-08-05T16:33:43Z</dcterms:created>
  <dcterms:modified xsi:type="dcterms:W3CDTF">2026-08-12T15:29:14Z</dcterms:modified>
</cp:coreProperties>
</file>