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0" r:id="rId2"/>
    <p:sldId id="290" r:id="rId3"/>
    <p:sldId id="329" r:id="rId4"/>
    <p:sldId id="328" r:id="rId5"/>
    <p:sldId id="330" r:id="rId6"/>
    <p:sldId id="331" r:id="rId7"/>
    <p:sldId id="332" r:id="rId8"/>
    <p:sldId id="333" r:id="rId9"/>
    <p:sldId id="345" r:id="rId10"/>
    <p:sldId id="335" r:id="rId11"/>
    <p:sldId id="353" r:id="rId12"/>
    <p:sldId id="354" r:id="rId13"/>
    <p:sldId id="355" r:id="rId14"/>
    <p:sldId id="347" r:id="rId15"/>
    <p:sldId id="334" r:id="rId16"/>
    <p:sldId id="351" r:id="rId17"/>
    <p:sldId id="352" r:id="rId18"/>
    <p:sldId id="336" r:id="rId1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8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903" autoAdjust="0"/>
    <p:restoredTop sz="86301" autoAdjust="0"/>
  </p:normalViewPr>
  <p:slideViewPr>
    <p:cSldViewPr snapToGrid="0">
      <p:cViewPr varScale="1">
        <p:scale>
          <a:sx n="95" d="100"/>
          <a:sy n="95" d="100"/>
        </p:scale>
        <p:origin x="1816" y="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18C7D681-F17D-24D9-604A-E09B28AAF07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l" defTabSz="966393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4E57FD76-BFB5-B900-6180-1CF0F62021A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393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83DD1828-28B1-FB6A-71B5-EA0595F2DA0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l" defTabSz="966393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3E212BCB-BC70-6144-10F6-BCB2AE383E2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5200" eaLnBrk="1" hangingPunct="1">
              <a:defRPr sz="1200"/>
            </a:lvl1pPr>
          </a:lstStyle>
          <a:p>
            <a:pPr>
              <a:defRPr/>
            </a:pPr>
            <a:fld id="{70ACBB2D-D2E5-B745-8F33-580B48FC14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52A0D0A0-FE9E-1530-BE0A-C6C74BDE1BD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152" tIns="47576" rIns="95152" bIns="4757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C4FE5D08-63ED-7500-A541-ED4324837B7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152" tIns="47576" rIns="95152" bIns="4757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C0F5F74-8EAB-9A51-D131-CA5D4EDFF21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B2938504-38EF-ED0B-41C4-07375CDE05F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152" tIns="47576" rIns="95152" bIns="475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3014" name="Rectangle 6">
            <a:extLst>
              <a:ext uri="{FF2B5EF4-FFF2-40B4-BE49-F238E27FC236}">
                <a16:creationId xmlns:a16="http://schemas.microsoft.com/office/drawing/2014/main" id="{4C007383-EE72-5427-248F-D31E8A583DD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152" tIns="47576" rIns="95152" bIns="47576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3015" name="Rectangle 7">
            <a:extLst>
              <a:ext uri="{FF2B5EF4-FFF2-40B4-BE49-F238E27FC236}">
                <a16:creationId xmlns:a16="http://schemas.microsoft.com/office/drawing/2014/main" id="{DCDE52A2-1004-79C3-1B33-824FFACCDC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152" tIns="47576" rIns="95152" bIns="4757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4C89982-08A0-934A-B582-6AC0757713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C89982-08A0-934A-B582-6AC075771324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9823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C89982-08A0-934A-B582-6AC075771324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0669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C89982-08A0-934A-B582-6AC075771324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551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046679FA-F43C-FF08-4B3B-DFC275BEB5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1FE26F43-F4E5-0272-B690-6E416AE3E3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7A88DD9E-1EFB-2AC7-AD78-F520EFB821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3570224-1074-A942-93B2-5E9FF78CEADD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C0A68-965E-1567-4E08-B27EC577A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3DD54763-564C-F64D-CC64-3E41EBF738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85BB0F4C-998D-DE1C-6D4F-BC63C1AAA8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A29DCC71-B0D9-D886-A3D8-B3CC06A1B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3570224-1074-A942-93B2-5E9FF78CEADD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883220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C89982-08A0-934A-B582-6AC075771324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7687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03E87-8F07-EA16-2638-0F5662E22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57076083-7289-841B-09BC-B38E28FB24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087A027E-6654-596D-978A-C1A3ED5044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82C53CA5-1AE0-0EC7-0EE0-DAF3DDCCC8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3113" indent="-296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89038" indent="-2365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63700" indent="-2365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39950" indent="-2365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71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543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15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8750" indent="-236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3570224-1074-A942-93B2-5E9FF78CEADD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3786943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C89982-08A0-934A-B582-6AC075771324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7838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C89982-08A0-934A-B582-6AC075771324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2007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C89982-08A0-934A-B582-6AC075771324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27643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20C55-A4A0-2C10-585F-3215174BA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4282EA-0285-C1BA-CFF4-AC8F5F1CE0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A59516-0E30-6DCD-8B53-CB342D6D44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A7A113-AD10-D67E-701B-070F993B14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C89982-08A0-934A-B582-6AC075771324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78972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4A9C4-ECAD-FDE3-3080-2C23DFC85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B6262C-7ED2-A60E-4809-8DF818FAF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46AA23-1AEE-2621-D1C7-9E407C4CB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AFA4E3-9535-0E7D-0247-C29728D333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C89982-08A0-934A-B582-6AC07577132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2988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9F9B2-5A73-B9C7-276D-CB1D1648C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432517-D569-435E-7BE3-F03D6F8B6E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AA7064-840B-F989-5A13-1D0862DBDF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D6578D-25BE-BB08-99BB-42867600BB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C89982-08A0-934A-B582-6AC075771324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5415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C89982-08A0-934A-B582-6AC075771324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3898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C89982-08A0-934A-B582-6AC075771324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975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C89982-08A0-934A-B582-6AC075771324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2740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C89982-08A0-934A-B582-6AC075771324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154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C89982-08A0-934A-B582-6AC075771324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7237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463592-0857-F354-3426-E596E4CA86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017042-9C18-556A-62DF-23F330055B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C6CCEA-8EC7-DA63-9AE1-B1D1C01765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C333F-31A1-FA4C-B398-6157A8A657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6926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B96987-5B43-6729-A008-89E6E15C62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A8A5BB-6662-5D37-13E3-396C593255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800CF9-75A8-A634-CDBF-93A94F50CC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57812-E069-2741-BDC6-E4EB9E2E43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2730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55B6276-7CC6-1BF9-E8D4-30561367F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956F6A-5E2C-95DC-1DE8-34EBEB1DB2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693F247-7B0E-B152-0832-76A62BEE2A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913BA-D917-BB48-99C4-D268A6D1FE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3206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23AEF7-7423-A8C1-C1DA-237C41F668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4E549F-6776-432F-14ED-FD37C4DA72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8B00F7-7EF8-4B33-3919-8A243C2A83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A4ADF-2036-F14D-93E4-4C39B411B0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661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7C56704-986E-BDC4-488E-14EEFB1290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622000E-AEFB-E51E-8FEE-3CB9D2E682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41D5AF1-66AD-12B5-10EB-A5A3BA62F5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358D6-BBB7-3F4C-87AC-0BF92F26DE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997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FE8B75C-161C-9DF8-2B09-7E4EB20242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329790A-FCE5-9087-E854-7D2EA2D8E2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535F28D-4AB0-D241-366F-A2F1CDB740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3A44C6-C5EB-5149-A3FB-3406DB0226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220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97F7B42-707A-F3A5-DE24-E7689B685A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C7B369E-A030-3BD6-76F2-C317775F47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90948A4-A080-610C-0B21-2E62119FCE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9646A-C5B5-0749-B179-2D98C819DF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8691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CF0B19-CB5D-7EA2-A751-EAF1A9C6A0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E54FBE-789F-9466-E176-D1255C053F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8F2558-1B1B-DE07-A374-F6746E19D2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77367-4EF0-5349-A0A3-737552AD13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5841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35B27B-04C1-6DF1-3D3D-EC2FE63DE3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20A8BA-A40A-82E6-2422-BB3C791372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1D4AAA-24E1-E5F0-B69C-A6C327085A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26B86-F22C-CD48-BF0B-8BFECFFD99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5863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614DD1-FD2A-2581-A423-60A67DB7A5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4B81483-D099-7E09-0EC8-DF197B25F3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82592B-7325-2D7D-5461-DBF461624F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B3802-A82C-9E4D-838F-760040DA5B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8872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368300"/>
            <a:ext cx="2057400" cy="572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5425" y="368300"/>
            <a:ext cx="6022975" cy="572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EF9902A-1773-ED3E-36ED-A459C823D2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23D010C-3E63-6E38-DA39-4A12F24191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F526FE-56D3-8ABD-A9F3-6339E25019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092A4-5793-7C47-95E0-449B1D433B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8738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425" y="368300"/>
            <a:ext cx="7085013" cy="8429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15C19E-1B05-8AA7-E0E6-1A95E2784F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3B7B25-4E7C-B86D-83D7-EFC016C738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A67855-A580-E1EC-A8C7-1EE8874D87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17C2C-916A-EB4B-8985-F418DEB392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6510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425" y="368300"/>
            <a:ext cx="7085013" cy="8429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CBDDFC-70C1-668B-FD0D-8BA793D0CD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40DC52-9E64-82F4-88B3-44ADCEE26A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FEB9B5-A404-04AE-BC9A-2A0290F4C7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69854-A0CC-E244-AB5A-2BFA992BEC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948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9">
            <a:extLst>
              <a:ext uri="{FF2B5EF4-FFF2-40B4-BE49-F238E27FC236}">
                <a16:creationId xmlns:a16="http://schemas.microsoft.com/office/drawing/2014/main" id="{0E1A6089-BD24-B1C0-A4CC-C7AE4FE511B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1462088"/>
            <a:ext cx="9144000" cy="0"/>
          </a:xfrm>
          <a:prstGeom prst="line">
            <a:avLst/>
          </a:prstGeom>
          <a:noFill/>
          <a:ln w="38100">
            <a:solidFill>
              <a:srgbClr val="86B0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2890C1AE-D0E3-7661-A187-6689E86CAE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5425" y="368300"/>
            <a:ext cx="7085013" cy="84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6C3B3CE8-14A4-C77A-8434-1D021426BC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7199D54-192C-229A-499F-00E5FCB64E9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BD5EB02-53AF-48AA-A7E2-3C11743114D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13E394C-3836-EBA2-500D-99A0BD353DC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9CB9338-65AB-9041-A8F1-B37A517CF0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9E99317E-32C6-FD24-35C4-B6E85BFB06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850" y="330200"/>
            <a:ext cx="976313" cy="125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39AA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mit.edu/6.763/www/FT03/Lectures/Lecture11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physicstoday.aip.org/features/high-temperature-cuprate-superconductors-get-to-work" TargetMode="External"/><Relationship Id="rId13" Type="http://schemas.openxmlformats.org/officeDocument/2006/relationships/hyperlink" Target="https://sci.esa.int/s/wxDBYEw" TargetMode="External"/><Relationship Id="rId18" Type="http://schemas.openxmlformats.org/officeDocument/2006/relationships/hyperlink" Target="https://www.tsijournals.com/articles/directions-for-gravitational--wave-propulsion.pdf" TargetMode="External"/><Relationship Id="rId3" Type="http://schemas.openxmlformats.org/officeDocument/2006/relationships/hyperlink" Target="https://arxiv.org/pdf/gr-qc/0608129" TargetMode="External"/><Relationship Id="rId7" Type="http://schemas.openxmlformats.org/officeDocument/2006/relationships/hyperlink" Target="https://en.wikipedia.org/wiki/Wafer_(electronics)#cite_note-f450c-13" TargetMode="External"/><Relationship Id="rId12" Type="http://schemas.openxmlformats.org/officeDocument/2006/relationships/hyperlink" Target="https://www.nature.com/articles/s41467-019-09340-5" TargetMode="External"/><Relationship Id="rId17" Type="http://schemas.openxmlformats.org/officeDocument/2006/relationships/hyperlink" Target="https://arxiv.org/abs/2307.00503" TargetMode="External"/><Relationship Id="rId2" Type="http://schemas.openxmlformats.org/officeDocument/2006/relationships/notesSlide" Target="../notesSlides/notesSlide18.xml"/><Relationship Id="rId16" Type="http://schemas.openxmlformats.org/officeDocument/2006/relationships/hyperlink" Target="https://arxiv.org/pdf/1909.0173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rra.org/post/2017/08/05/an-inexpensive-introduction-to-10ghz-microwave/#footnotes" TargetMode="External"/><Relationship Id="rId11" Type="http://schemas.openxmlformats.org/officeDocument/2006/relationships/hyperlink" Target="https://arxiv.org/pdf/cond-mat/9705283" TargetMode="External"/><Relationship Id="rId5" Type="http://schemas.openxmlformats.org/officeDocument/2006/relationships/hyperlink" Target="https://web.mit.edu/6.763/www/FT03/Lectures/Lecture11.pdf" TargetMode="External"/><Relationship Id="rId15" Type="http://schemas.openxmlformats.org/officeDocument/2006/relationships/hyperlink" Target="https://arxiv.org/abs/2304.06171" TargetMode="External"/><Relationship Id="rId10" Type="http://schemas.openxmlformats.org/officeDocument/2006/relationships/hyperlink" Target="http://www.nature.com/" TargetMode="External"/><Relationship Id="rId4" Type="http://schemas.openxmlformats.org/officeDocument/2006/relationships/hyperlink" Target="https://arxiv.org/abs/2405.07743v2" TargetMode="External"/><Relationship Id="rId9" Type="http://schemas.openxmlformats.org/officeDocument/2006/relationships/hyperlink" Target="https://en.wikipedia.org/wiki/List_of_superconductors" TargetMode="External"/><Relationship Id="rId14" Type="http://schemas.openxmlformats.org/officeDocument/2006/relationships/hyperlink" Target="https://www.tandfonline.com/doi/full/10.1080/09205071.2018.153533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>
            <a:extLst>
              <a:ext uri="{FF2B5EF4-FFF2-40B4-BE49-F238E27FC236}">
                <a16:creationId xmlns:a16="http://schemas.microsoft.com/office/drawing/2014/main" id="{3CAC4ECD-4DB3-FDBF-124B-AC0F7AC38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1937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A68D0B9F-6FF8-798D-244B-D7D21E43B08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44486" y="2649536"/>
            <a:ext cx="8455025" cy="1470025"/>
          </a:xfrm>
        </p:spPr>
        <p:txBody>
          <a:bodyPr anchor="ctr"/>
          <a:lstStyle/>
          <a:p>
            <a:pPr eaLnBrk="1" hangingPunct="1"/>
            <a:r>
              <a:rPr lang="en-US" altLang="en-US" sz="3200" dirty="0">
                <a:latin typeface="Trebuchet MS" panose="020B0703020202090204" pitchFamily="34" charset="0"/>
              </a:rPr>
              <a:t>The Stimulated Emission and Detection of Gravitational Waves via the use of Dissimilar Superconducting Josephson Junctions</a:t>
            </a:r>
            <a:endParaRPr lang="en-US" altLang="en-US" sz="2800" dirty="0">
              <a:latin typeface="Trebuchet MS" panose="020B0703020202090204" pitchFamily="34" charset="0"/>
            </a:endParaRP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395ADB79-AB7A-DD85-457A-53C67DB39FF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87412" y="4532359"/>
            <a:ext cx="7369175" cy="14424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rebuchet MS" panose="020B0703020202090204" pitchFamily="34" charset="0"/>
              </a:rPr>
              <a:t>Gary V Stephenson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rebuchet MS" panose="020B0703020202090204" pitchFamily="34" charset="0"/>
              </a:rPr>
              <a:t>Seculine Gravitics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rebuchet MS" panose="020B0703020202090204" pitchFamily="34" charset="0"/>
              </a:rPr>
              <a:t>54</a:t>
            </a:r>
            <a:r>
              <a:rPr lang="en-US" altLang="en-US" sz="1800" baseline="30000" dirty="0">
                <a:latin typeface="Trebuchet MS" panose="020B0703020202090204" pitchFamily="34" charset="0"/>
              </a:rPr>
              <a:t>th</a:t>
            </a:r>
            <a:r>
              <a:rPr lang="en-US" altLang="en-US" sz="1800" dirty="0">
                <a:latin typeface="Trebuchet MS" panose="020B0703020202090204" pitchFamily="34" charset="0"/>
              </a:rPr>
              <a:t> SLAC Summer Institute (SSI 2026)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rebuchet MS" panose="020B0703020202090204" pitchFamily="34" charset="0"/>
              </a:rPr>
              <a:t>August 10</a:t>
            </a:r>
            <a:r>
              <a:rPr lang="en-US" altLang="en-US" sz="1800" baseline="30000" dirty="0">
                <a:latin typeface="Trebuchet MS" panose="020B0703020202090204" pitchFamily="34" charset="0"/>
              </a:rPr>
              <a:t>th</a:t>
            </a:r>
            <a:r>
              <a:rPr lang="en-US" altLang="en-US" sz="1800" dirty="0">
                <a:latin typeface="Trebuchet MS" panose="020B0703020202090204" pitchFamily="34" charset="0"/>
              </a:rPr>
              <a:t> - 14</a:t>
            </a:r>
            <a:r>
              <a:rPr lang="en-US" altLang="en-US" sz="1800" baseline="30000" dirty="0">
                <a:latin typeface="Trebuchet MS" panose="020B0703020202090204" pitchFamily="34" charset="0"/>
              </a:rPr>
              <a:t>th</a:t>
            </a:r>
            <a:r>
              <a:rPr lang="en-US" altLang="en-US" sz="1800" dirty="0">
                <a:latin typeface="Trebuchet MS" panose="020B0703020202090204" pitchFamily="34" charset="0"/>
              </a:rPr>
              <a:t>, 2026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Trebuchet MS" panose="020B0703020202090204" pitchFamily="34" charset="0"/>
              </a:rPr>
              <a:t>(as presented, August 12th)</a:t>
            </a:r>
          </a:p>
        </p:txBody>
      </p:sp>
      <p:sp>
        <p:nvSpPr>
          <p:cNvPr id="4101" name="Line 4">
            <a:extLst>
              <a:ext uri="{FF2B5EF4-FFF2-40B4-BE49-F238E27FC236}">
                <a16:creationId xmlns:a16="http://schemas.microsoft.com/office/drawing/2014/main" id="{143D82A1-0568-411E-07D0-58E5719A4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2389188"/>
            <a:ext cx="9144000" cy="0"/>
          </a:xfrm>
          <a:prstGeom prst="line">
            <a:avLst/>
          </a:prstGeom>
          <a:noFill/>
          <a:ln w="38100">
            <a:solidFill>
              <a:srgbClr val="86B0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2" name="Line 5">
            <a:extLst>
              <a:ext uri="{FF2B5EF4-FFF2-40B4-BE49-F238E27FC236}">
                <a16:creationId xmlns:a16="http://schemas.microsoft.com/office/drawing/2014/main" id="{16FBED4B-C15A-D1A2-426A-8A172858DA0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381500"/>
            <a:ext cx="9144000" cy="0"/>
          </a:xfrm>
          <a:prstGeom prst="line">
            <a:avLst/>
          </a:prstGeom>
          <a:noFill/>
          <a:ln w="38100">
            <a:solidFill>
              <a:srgbClr val="86B0B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103" name="Picture 9">
            <a:extLst>
              <a:ext uri="{FF2B5EF4-FFF2-40B4-BE49-F238E27FC236}">
                <a16:creationId xmlns:a16="http://schemas.microsoft.com/office/drawing/2014/main" id="{94C4A4F8-B008-6A1C-E5E0-D7EF25C88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988" y="509588"/>
            <a:ext cx="1258887" cy="161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39AA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1B6FA68-5DAF-D750-28B0-E57CF46F38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>
                <a:latin typeface="Trebuchet MS" panose="020B0703020202090204" pitchFamily="34" charset="0"/>
              </a:rPr>
              <a:t>Presentation Outline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9016A63-1DC5-5D24-573C-7FB6AEEBF0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7088" y="1979965"/>
            <a:ext cx="3637844" cy="3720923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altLang="en-US" sz="2000" dirty="0">
                <a:latin typeface="Trebuchet MS" panose="020B0703020202090204" pitchFamily="34" charset="0"/>
              </a:rPr>
              <a:t>1964 Halpern &amp; Laurent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altLang="en-US" sz="2000" dirty="0">
                <a:latin typeface="Trebuchet MS" panose="020B0703020202090204" pitchFamily="34" charset="0"/>
              </a:rPr>
              <a:t>1982 Ford – Quantum GW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altLang="en-US" sz="2000" dirty="0">
                <a:latin typeface="Trebuchet MS" panose="020B0703020202090204" pitchFamily="34" charset="0"/>
              </a:rPr>
              <a:t>2012 Fontana – spin 2 transitions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altLang="en-US" sz="2000" dirty="0">
                <a:latin typeface="Trebuchet MS" panose="020B0703020202090204" pitchFamily="34" charset="0"/>
              </a:rPr>
              <a:t>Fontana – the S-wave to D-wave SC junction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altLang="en-US" sz="2000" dirty="0">
                <a:latin typeface="Trebuchet MS" panose="020B0703020202090204" pitchFamily="34" charset="0"/>
              </a:rPr>
              <a:t>Fontana – emission power estimate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altLang="en-US" sz="2000" dirty="0">
                <a:latin typeface="Trebuchet MS" panose="020B0703020202090204" pitchFamily="34" charset="0"/>
              </a:rPr>
              <a:t>The curved GASER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altLang="en-US" sz="2000" dirty="0">
                <a:latin typeface="Trebuchet MS" panose="020B0703020202090204" pitchFamily="34" charset="0"/>
              </a:rPr>
              <a:t>AC Josephson Effect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9686F56-52C0-D75A-15E1-818045D11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048" y="1979964"/>
            <a:ext cx="3804352" cy="3720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altLang="en-US" sz="2000" dirty="0">
                <a:latin typeface="Trebuchet MS" panose="020B0703020202090204" pitchFamily="34" charset="0"/>
              </a:rPr>
              <a:t>8. 150, 200, 300 mm Wafer Scale Emitters / Detector (WSE / WSD) designs</a:t>
            </a:r>
          </a:p>
          <a:p>
            <a:pPr marL="0" indent="0" eaLnBrk="1" hangingPunct="1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altLang="en-US" sz="2000" dirty="0">
                <a:latin typeface="Trebuchet MS" panose="020B0703020202090204" pitchFamily="34" charset="0"/>
              </a:rPr>
              <a:t>9. GW generation / detection lab setup</a:t>
            </a:r>
          </a:p>
          <a:p>
            <a:pPr marL="0" indent="0" eaLnBrk="1" hangingPunct="1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altLang="en-US" sz="2000" dirty="0">
                <a:latin typeface="Trebuchet MS" panose="020B0703020202090204" pitchFamily="34" charset="0"/>
              </a:rPr>
              <a:t>10. Output power predictions</a:t>
            </a:r>
          </a:p>
          <a:p>
            <a:pPr marL="0" indent="0" eaLnBrk="1" hangingPunct="1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altLang="en-US" sz="2000" dirty="0">
                <a:latin typeface="Trebuchet MS" panose="020B0703020202090204" pitchFamily="34" charset="0"/>
              </a:rPr>
              <a:t>11. Detection sensitivity</a:t>
            </a:r>
          </a:p>
          <a:p>
            <a:pPr marL="0" indent="0" eaLnBrk="1" hangingPunct="1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altLang="en-US" sz="2000" dirty="0">
                <a:latin typeface="Trebuchet MS" panose="020B0703020202090204" pitchFamily="34" charset="0"/>
              </a:rPr>
              <a:t>12. Conclusion / Next Steps</a:t>
            </a:r>
          </a:p>
          <a:p>
            <a:pPr marL="0" indent="0" eaLnBrk="1" hangingPunct="1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altLang="en-US" sz="2000" dirty="0">
                <a:latin typeface="Trebuchet MS" panose="020B0703020202090204" pitchFamily="34" charset="0"/>
              </a:rPr>
              <a:t>13. Nomenclature</a:t>
            </a:r>
          </a:p>
          <a:p>
            <a:pPr marL="0" indent="0" eaLnBrk="1" hangingPunct="1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altLang="en-US" sz="2000" dirty="0">
                <a:latin typeface="Trebuchet MS" panose="020B0703020202090204" pitchFamily="34" charset="0"/>
              </a:rPr>
              <a:t>14. References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A0BBA028-D3AD-3089-E1DD-03B81F2589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92049" y="1648532"/>
            <a:ext cx="3657007" cy="704524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en-US" sz="18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1.2, Gravitational radiation for J = 2, l = 1</a:t>
            </a:r>
            <a:endParaRPr lang="en-US" sz="16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E5E8653F-0B07-C1EB-DD57-D8D06FAD16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9089" y="341773"/>
            <a:ext cx="7559040" cy="842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dirty="0">
                <a:latin typeface="Trebuchet MS" panose="020B0703020202090204" pitchFamily="34" charset="0"/>
              </a:rPr>
              <a:t>1. 1964 Halpern &amp; Laurent - the Gravitational Radiation of Microscopic Systems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45D961-D38E-B046-CCA2-B8C0C3336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52" y="1648533"/>
            <a:ext cx="3499104" cy="704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en-US" sz="18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1.1, Gravitational radiation for J = 2, l = 0</a:t>
            </a:r>
            <a:endParaRPr lang="en-US" sz="16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table of mathematical equations&#10;&#10;AI-generated content may be incorrect.">
            <a:extLst>
              <a:ext uri="{FF2B5EF4-FFF2-40B4-BE49-F238E27FC236}">
                <a16:creationId xmlns:a16="http://schemas.microsoft.com/office/drawing/2014/main" id="{58715979-9973-156C-9612-F4C64E888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89" y="2400617"/>
            <a:ext cx="4252808" cy="3208140"/>
          </a:xfrm>
          <a:prstGeom prst="rect">
            <a:avLst/>
          </a:prstGeom>
        </p:spPr>
      </p:pic>
      <p:pic>
        <p:nvPicPr>
          <p:cNvPr id="9" name="Picture 8" descr="A math equations on a white background&#10;&#10;AI-generated content may be incorrect.">
            <a:extLst>
              <a:ext uri="{FF2B5EF4-FFF2-40B4-BE49-F238E27FC236}">
                <a16:creationId xmlns:a16="http://schemas.microsoft.com/office/drawing/2014/main" id="{55C01183-8DDF-BE88-D98F-D57BAA79F0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12314"/>
            <a:ext cx="4064552" cy="18333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FAC1458-1148-7FBD-CD16-33F9AC31248E}"/>
              </a:ext>
            </a:extLst>
          </p:cNvPr>
          <p:cNvSpPr txBox="1"/>
          <p:nvPr/>
        </p:nvSpPr>
        <p:spPr>
          <a:xfrm>
            <a:off x="4711882" y="4662988"/>
            <a:ext cx="37371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Spinor coupled spherical harmonic tensors were used by Halpern &amp; Laurent to predict the angular distribution of the lowest orders of gravitational radiation from spin 2 transitions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ACAC323-F3C3-5D77-A614-5B71B6C7D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" y="548033"/>
            <a:ext cx="7085013" cy="905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2"/>
                </a:solidFill>
                <a:latin typeface="Trebuchet MS" panose="020B0703020202090204" pitchFamily="34" charset="0"/>
              </a:rPr>
              <a:t>2. 1982 Ford– Gravitational Radiation by  	Quantum Systems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chemeClr val="tx2"/>
              </a:solidFill>
              <a:latin typeface="Trebuchet MS" panose="020B0703020202090204" pitchFamily="34" charset="0"/>
            </a:endParaRPr>
          </a:p>
        </p:txBody>
      </p:sp>
      <p:sp>
        <p:nvSpPr>
          <p:cNvPr id="7175" name="Rectangle 11">
            <a:extLst>
              <a:ext uri="{FF2B5EF4-FFF2-40B4-BE49-F238E27FC236}">
                <a16:creationId xmlns:a16="http://schemas.microsoft.com/office/drawing/2014/main" id="{17A7430F-EF28-D862-9A45-8AEB04275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12112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7176" name="Rectangle 13">
            <a:extLst>
              <a:ext uri="{FF2B5EF4-FFF2-40B4-BE49-F238E27FC236}">
                <a16:creationId xmlns:a16="http://schemas.microsoft.com/office/drawing/2014/main" id="{68267A51-FA50-4E20-9801-482EAB77D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16684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A53204-2F01-F8E3-AEED-BA1A31184A74}"/>
              </a:ext>
            </a:extLst>
          </p:cNvPr>
          <p:cNvSpPr txBox="1">
            <a:spLocks noChangeArrowheads="1"/>
          </p:cNvSpPr>
          <p:nvPr/>
        </p:nvSpPr>
        <p:spPr>
          <a:xfrm>
            <a:off x="295275" y="1555574"/>
            <a:ext cx="8441943" cy="505971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i="1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2.1 Semi-classical metric perturbation</a:t>
            </a: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i="1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i="1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85800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i="1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2.2 Setting semi-classical &amp; quantum approaches equal</a:t>
            </a: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i="1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85800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2.3 </a:t>
            </a:r>
            <a:r>
              <a:rPr lang="en-US" sz="1800" i="1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Radiated gravitational wave power in semi-classical theory</a:t>
            </a: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685800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2.4 </a:t>
            </a:r>
            <a:r>
              <a:rPr lang="en-US" sz="1800" i="1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Radiated gravitational wave power </a:t>
            </a: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from quantum theory </a:t>
            </a:r>
          </a:p>
          <a:p>
            <a:pPr marL="857250" lvl="2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57250" lvl="2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endParaRPr lang="en-US" sz="1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C08EBE3A-BFBC-F948-0B4E-38CBB4BFC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265" y="1969844"/>
            <a:ext cx="2059375" cy="958897"/>
          </a:xfrm>
          <a:prstGeom prst="rect">
            <a:avLst/>
          </a:prstGeom>
        </p:spPr>
      </p:pic>
      <p:pic>
        <p:nvPicPr>
          <p:cNvPr id="9" name="Picture 8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499E6437-D39D-6E29-4179-E35D70CFB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49" y="2052013"/>
            <a:ext cx="4027336" cy="614190"/>
          </a:xfrm>
          <a:prstGeom prst="rect">
            <a:avLst/>
          </a:prstGeom>
        </p:spPr>
      </p:pic>
      <p:pic>
        <p:nvPicPr>
          <p:cNvPr id="11" name="Picture 10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93CB8DFA-9AD7-CA16-3048-BAD3B4F60A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832" y="3287500"/>
            <a:ext cx="3627967" cy="455529"/>
          </a:xfrm>
          <a:prstGeom prst="rect">
            <a:avLst/>
          </a:prstGeom>
        </p:spPr>
      </p:pic>
      <p:pic>
        <p:nvPicPr>
          <p:cNvPr id="13" name="Picture 12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D1AE9994-9D61-353E-F2EC-497F1A1AD2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706" y="3143297"/>
            <a:ext cx="2520187" cy="637425"/>
          </a:xfrm>
          <a:prstGeom prst="rect">
            <a:avLst/>
          </a:prstGeom>
        </p:spPr>
      </p:pic>
      <p:pic>
        <p:nvPicPr>
          <p:cNvPr id="15" name="Picture 14" descr="A mathematical equation with symbols&#10;&#10;AI-generated content may be incorrect.">
            <a:extLst>
              <a:ext uri="{FF2B5EF4-FFF2-40B4-BE49-F238E27FC236}">
                <a16:creationId xmlns:a16="http://schemas.microsoft.com/office/drawing/2014/main" id="{3B04CC2D-F183-FC6D-16F1-EF136432F1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98" y="3987486"/>
            <a:ext cx="4027335" cy="550946"/>
          </a:xfrm>
          <a:prstGeom prst="rect">
            <a:avLst/>
          </a:prstGeom>
        </p:spPr>
      </p:pic>
      <p:pic>
        <p:nvPicPr>
          <p:cNvPr id="17" name="Picture 16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969496B9-FF66-0210-EA58-110CEF71CF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682" y="4075976"/>
            <a:ext cx="2520187" cy="1049623"/>
          </a:xfrm>
          <a:prstGeom prst="rect">
            <a:avLst/>
          </a:prstGeom>
        </p:spPr>
      </p:pic>
      <p:pic>
        <p:nvPicPr>
          <p:cNvPr id="23" name="Picture 22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CF23E50F-01B0-A5C4-C6C9-B6B01DC90A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696" y="5302426"/>
            <a:ext cx="2332568" cy="400910"/>
          </a:xfrm>
          <a:prstGeom prst="rect">
            <a:avLst/>
          </a:prstGeom>
        </p:spPr>
      </p:pic>
      <p:pic>
        <p:nvPicPr>
          <p:cNvPr id="27" name="Picture 26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25639249-7B37-B174-1700-F41C317294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682" y="5305935"/>
            <a:ext cx="1860550" cy="10103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A727F-D439-F5F2-067B-01733658C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E3EE43D-4169-5A65-D439-E25F45C80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" y="665957"/>
            <a:ext cx="70850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2"/>
                </a:solidFill>
                <a:latin typeface="Trebuchet MS" panose="020B0703020202090204" pitchFamily="34" charset="0"/>
              </a:rPr>
              <a:t>3. 2012 Fontana – spin 2 transitions</a:t>
            </a:r>
          </a:p>
        </p:txBody>
      </p:sp>
      <p:sp>
        <p:nvSpPr>
          <p:cNvPr id="7175" name="Rectangle 11">
            <a:extLst>
              <a:ext uri="{FF2B5EF4-FFF2-40B4-BE49-F238E27FC236}">
                <a16:creationId xmlns:a16="http://schemas.microsoft.com/office/drawing/2014/main" id="{192B7E03-73FE-5145-DDC5-28B2C8917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12112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7176" name="Rectangle 13">
            <a:extLst>
              <a:ext uri="{FF2B5EF4-FFF2-40B4-BE49-F238E27FC236}">
                <a16:creationId xmlns:a16="http://schemas.microsoft.com/office/drawing/2014/main" id="{0C3AAEA4-5C99-1A0D-3329-967EDFFB6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16684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6552242-4401-F3E3-B19B-404872028EF4}"/>
              </a:ext>
            </a:extLst>
          </p:cNvPr>
          <p:cNvSpPr txBox="1">
            <a:spLocks noChangeArrowheads="1"/>
          </p:cNvSpPr>
          <p:nvPr/>
        </p:nvSpPr>
        <p:spPr>
          <a:xfrm>
            <a:off x="1268114" y="5646737"/>
            <a:ext cx="6292619" cy="9456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i="1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Examples of photon and graviton transitions [3] 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(reprinted with permission)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85800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18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endParaRPr lang="en-US" sz="1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A diagram of a ph diagram&#10;&#10;AI-generated content may be incorrect.">
            <a:extLst>
              <a:ext uri="{FF2B5EF4-FFF2-40B4-BE49-F238E27FC236}">
                <a16:creationId xmlns:a16="http://schemas.microsoft.com/office/drawing/2014/main" id="{AF9DF5FC-DAC6-6713-ADDF-1C1BB12AE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972" y="1844676"/>
            <a:ext cx="6594056" cy="363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605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25C42-DD95-1625-4EEB-F92E98883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B65D8A13-E5D7-6869-DECC-E4317ECCC4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0106" y="5501203"/>
            <a:ext cx="8388849" cy="465666"/>
          </a:xfrm>
        </p:spPr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en-US" sz="1800" i="1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Graviton emissions at an s-wave to d-wave junction, adapted from [3]</a:t>
            </a:r>
            <a:endParaRPr lang="en-US" sz="1400" kern="100" dirty="0">
              <a:effectLst/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3382009F-E22B-8791-48CA-D9F11F4325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73265" y="343150"/>
            <a:ext cx="5836708" cy="842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dirty="0">
                <a:latin typeface="Trebuchet MS" panose="020B0703020202090204" pitchFamily="34" charset="0"/>
              </a:rPr>
              <a:t>4. Fontana – the S-wave to D-wave SC junction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5A640CE-EB84-2B60-1ACB-83F01B452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867" y="5947802"/>
            <a:ext cx="7789334" cy="719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i="1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(Here the "s-states" and "d-states" refer to orbital angular momentum symmetries 	in the superconducting order parameter, not the band structure)</a:t>
            </a:r>
          </a:p>
        </p:txBody>
      </p:sp>
      <p:pic>
        <p:nvPicPr>
          <p:cNvPr id="2" name="Picture 1" descr="Diagram of a diagram of a wave&#10;&#10;AI-generated content may be incorrect.">
            <a:extLst>
              <a:ext uri="{FF2B5EF4-FFF2-40B4-BE49-F238E27FC236}">
                <a16:creationId xmlns:a16="http://schemas.microsoft.com/office/drawing/2014/main" id="{98B75D80-F1B3-8643-2F98-EB74B996C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358" y="1662026"/>
            <a:ext cx="6920442" cy="383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650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7EA05-CFBB-98C5-DFD1-0D5EC131E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5B65D20-5B8C-B95F-765D-F0A1AB518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" y="577850"/>
            <a:ext cx="70850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2"/>
                </a:solidFill>
                <a:latin typeface="Trebuchet MS" panose="020B0703020202090204" pitchFamily="34" charset="0"/>
              </a:rPr>
              <a:t>5. Fontana – emission power estimate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chemeClr val="tx2"/>
              </a:solidFill>
              <a:latin typeface="Trebuchet MS" panose="020B070302020209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chemeClr val="tx2"/>
              </a:solidFill>
              <a:latin typeface="Trebuchet MS" panose="020B0703020202090204" pitchFamily="34" charset="0"/>
            </a:endParaRPr>
          </a:p>
        </p:txBody>
      </p:sp>
      <p:sp>
        <p:nvSpPr>
          <p:cNvPr id="7175" name="Rectangle 11">
            <a:extLst>
              <a:ext uri="{FF2B5EF4-FFF2-40B4-BE49-F238E27FC236}">
                <a16:creationId xmlns:a16="http://schemas.microsoft.com/office/drawing/2014/main" id="{8F57129D-1EC6-2E8C-115C-653FDA1B5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12112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7176" name="Rectangle 13">
            <a:extLst>
              <a:ext uri="{FF2B5EF4-FFF2-40B4-BE49-F238E27FC236}">
                <a16:creationId xmlns:a16="http://schemas.microsoft.com/office/drawing/2014/main" id="{4D65B685-154F-D25D-35D8-E3F12B028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16684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919EBB-E2FE-E01D-02B6-19ACF5FF9F41}"/>
              </a:ext>
            </a:extLst>
          </p:cNvPr>
          <p:cNvSpPr txBox="1">
            <a:spLocks noChangeArrowheads="1"/>
          </p:cNvSpPr>
          <p:nvPr/>
        </p:nvSpPr>
        <p:spPr>
          <a:xfrm>
            <a:off x="649805" y="1668463"/>
            <a:ext cx="7745258" cy="433748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5.1 Spontaneous graviton transitions versus photon transitions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16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16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5.2 Macroscopic power versus Planckian scale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16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5.3 Where the following nomenclature applies: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16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400050" lvl="1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endParaRPr lang="en-US" sz="1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number on a white background&#10;&#10;AI-generated content may be incorrect.">
            <a:extLst>
              <a:ext uri="{FF2B5EF4-FFF2-40B4-BE49-F238E27FC236}">
                <a16:creationId xmlns:a16="http://schemas.microsoft.com/office/drawing/2014/main" id="{C6836E27-2624-BD2B-2407-B8EF9EE27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550" y="2125663"/>
            <a:ext cx="3494232" cy="656954"/>
          </a:xfrm>
          <a:prstGeom prst="rect">
            <a:avLst/>
          </a:prstGeom>
        </p:spPr>
      </p:pic>
      <p:pic>
        <p:nvPicPr>
          <p:cNvPr id="6" name="Picture 5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8B305F57-ABD6-C361-781D-6ACD7BC06B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550" y="3228945"/>
            <a:ext cx="3596986" cy="755669"/>
          </a:xfrm>
          <a:prstGeom prst="rect">
            <a:avLst/>
          </a:prstGeom>
        </p:spPr>
      </p:pic>
      <p:pic>
        <p:nvPicPr>
          <p:cNvPr id="8" name="Picture 7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0C76D33C-1B97-0548-395F-0CC15CDD09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955" y="4382784"/>
            <a:ext cx="3834245" cy="161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18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EE8F5-14EE-2491-7339-B2CF51C8B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7CB08147-D7BE-B7B0-9B78-AC7456FD88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7720" y="6035177"/>
            <a:ext cx="7528560" cy="454523"/>
          </a:xfrm>
        </p:spPr>
        <p:txBody>
          <a:bodyPr/>
          <a:lstStyle/>
          <a:p>
            <a:pPr lvl="0" algn="ctr"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en-US" sz="1600" b="1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curved GASER to create an HFGW focal point, adapted from [3], [7]</a:t>
            </a:r>
            <a:endParaRPr lang="en-US" sz="1600" i="1" kern="100" dirty="0">
              <a:effectLst/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 indent="-342900" algn="ctr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400" kern="100" dirty="0">
              <a:effectLst/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EAE6E4AB-32D0-2F08-3D3E-ADAA1B18E6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dirty="0">
                <a:latin typeface="Trebuchet MS" panose="020B0703020202090204" pitchFamily="34" charset="0"/>
              </a:rPr>
              <a:t>6. The curved GASER</a:t>
            </a:r>
          </a:p>
        </p:txBody>
      </p:sp>
      <p:pic>
        <p:nvPicPr>
          <p:cNvPr id="4" name="Picture 3" descr="Diagram of a diagram of a solar system&#10;&#10;AI-generated content may be incorrect.">
            <a:extLst>
              <a:ext uri="{FF2B5EF4-FFF2-40B4-BE49-F238E27FC236}">
                <a16:creationId xmlns:a16="http://schemas.microsoft.com/office/drawing/2014/main" id="{73981666-C0E5-55FD-2C22-2C0E3A0556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710" y="1603374"/>
            <a:ext cx="6828579" cy="426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832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3310D-2F60-2348-7F7A-B2EF78D8C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E5AC6-EDDA-2471-D765-F78B0DA0B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Trebuchet MS" panose="020B0703020202090204" pitchFamily="34" charset="0"/>
              </a:rPr>
              <a:t>7. Operating Frequency &amp; Voltage </a:t>
            </a:r>
            <a:br>
              <a:rPr lang="en-US" sz="2800" dirty="0">
                <a:latin typeface="Trebuchet MS" panose="020B0703020202090204" pitchFamily="34" charset="0"/>
              </a:rPr>
            </a:br>
            <a:r>
              <a:rPr lang="en-US" sz="2000" dirty="0">
                <a:latin typeface="Trebuchet MS" panose="020B0703020202090204" pitchFamily="34" charset="0"/>
              </a:rPr>
              <a:t>(in concert with the AC Josephson Effect)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627C3-A43B-A855-FB99-5B194AA6C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5819140"/>
            <a:ext cx="7772400" cy="670560"/>
          </a:xfrm>
        </p:spPr>
        <p:txBody>
          <a:bodyPr/>
          <a:lstStyle/>
          <a:p>
            <a:r>
              <a:rPr lang="en-US" sz="1400" dirty="0">
                <a:latin typeface="Trebuchet MS" panose="020B0703020202090204" pitchFamily="34" charset="0"/>
              </a:rPr>
              <a:t>Operating voltage determines operating frequency in the AC Josephson effect</a:t>
            </a:r>
          </a:p>
          <a:p>
            <a:r>
              <a:rPr lang="en-US" sz="1400" dirty="0">
                <a:latin typeface="Trebuchet MS" panose="020B0703020202090204" pitchFamily="34" charset="0"/>
              </a:rPr>
              <a:t>Reference slide 14:  </a:t>
            </a:r>
            <a:r>
              <a:rPr lang="en-US" sz="1400" dirty="0">
                <a:latin typeface="Trebuchet MS" panose="020B0703020202090204" pitchFamily="34" charset="0"/>
                <a:hlinkClick r:id="rId3"/>
              </a:rPr>
              <a:t>https://web.mit.edu/6.763/www/FT03/Lectures/Lecture11.pdf</a:t>
            </a:r>
            <a:endParaRPr lang="en-US" sz="1400" dirty="0">
              <a:latin typeface="Trebuchet MS" panose="020B0703020202090204" pitchFamily="34" charset="0"/>
            </a:endParaRPr>
          </a:p>
          <a:p>
            <a:pPr marL="0" indent="0">
              <a:buNone/>
            </a:pPr>
            <a:endParaRPr lang="en-US" sz="1400" dirty="0">
              <a:latin typeface="Trebuchet MS" panose="020B070302020209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22CB87-BE32-88F7-8915-278431C68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3073" y="1991383"/>
            <a:ext cx="4580927" cy="3409291"/>
          </a:xfrm>
          <a:prstGeom prst="rect">
            <a:avLst/>
          </a:prstGeom>
        </p:spPr>
      </p:pic>
      <p:pic>
        <p:nvPicPr>
          <p:cNvPr id="6" name="Picture 5" descr="A table with numbers and lines&#10;&#10;Description automatically generated">
            <a:extLst>
              <a:ext uri="{FF2B5EF4-FFF2-40B4-BE49-F238E27FC236}">
                <a16:creationId xmlns:a16="http://schemas.microsoft.com/office/drawing/2014/main" id="{17124318-8788-333F-63CC-C0F91FFD13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25" y="2252640"/>
            <a:ext cx="4480447" cy="274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768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84800-225F-228C-D906-7F160D6D7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935683D6-A278-604A-5BEC-F08FEEC5DB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6253346"/>
            <a:ext cx="8229600" cy="472707"/>
          </a:xfrm>
        </p:spPr>
        <p:txBody>
          <a:bodyPr/>
          <a:lstStyle/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effectLst/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Phased Array Layout Example for 150 mm (6”) Wafer Scale Emitter / Detector</a:t>
            </a:r>
            <a:endParaRPr lang="en-US" sz="1400" kern="100" dirty="0">
              <a:effectLst/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AB4AB972-D28A-AD45-DCF2-A51353977D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dirty="0">
                <a:latin typeface="Trebuchet MS" panose="020B0703020202090204" pitchFamily="34" charset="0"/>
              </a:rPr>
              <a:t>8.1 Wafer Scale Emitters &amp; Detectors</a:t>
            </a:r>
            <a:br>
              <a:rPr lang="en-US" altLang="en-US" sz="2800" dirty="0">
                <a:latin typeface="Trebuchet MS" panose="020B0703020202090204" pitchFamily="34" charset="0"/>
              </a:rPr>
            </a:br>
            <a:r>
              <a:rPr lang="en-US" altLang="en-US" sz="2000" dirty="0">
                <a:latin typeface="Trebuchet MS" panose="020B0703020202090204" pitchFamily="34" charset="0"/>
              </a:rPr>
              <a:t>(WSE &amp; WDE, 150 mm case)</a:t>
            </a:r>
          </a:p>
        </p:txBody>
      </p:sp>
      <p:pic>
        <p:nvPicPr>
          <p:cNvPr id="2" name="Picture 1" descr="A diagram of a cross section of a grid&#10;&#10;AI-generated content may be incorrect.">
            <a:extLst>
              <a:ext uri="{FF2B5EF4-FFF2-40B4-BE49-F238E27FC236}">
                <a16:creationId xmlns:a16="http://schemas.microsoft.com/office/drawing/2014/main" id="{16727343-F1CC-9ED1-4E75-5BD4386454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933" y="1731097"/>
            <a:ext cx="6950190" cy="437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72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03FF5-2C43-18CD-6AB4-35E709051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014502A2-AC13-96D6-DCB4-7E51E94BAF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6253346"/>
            <a:ext cx="8229600" cy="472707"/>
          </a:xfrm>
        </p:spPr>
        <p:txBody>
          <a:bodyPr/>
          <a:lstStyle/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effectLst/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Phased Array Layout Example for 200 mm (8”) Wafer Scale Emitter / Detector</a:t>
            </a:r>
            <a:endParaRPr lang="en-US" sz="1400" kern="100" dirty="0">
              <a:effectLst/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1BD86D2-A5DF-92A2-BE8C-28668A208C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dirty="0">
                <a:latin typeface="Trebuchet MS" panose="020B0703020202090204" pitchFamily="34" charset="0"/>
              </a:rPr>
              <a:t>8.2 Wafer Scale Emitters &amp; Detectors</a:t>
            </a:r>
            <a:br>
              <a:rPr lang="en-US" altLang="en-US" sz="2800" dirty="0">
                <a:latin typeface="Trebuchet MS" panose="020B0703020202090204" pitchFamily="34" charset="0"/>
              </a:rPr>
            </a:br>
            <a:r>
              <a:rPr lang="en-US" altLang="en-US" sz="2000" dirty="0">
                <a:latin typeface="Trebuchet MS" panose="020B0703020202090204" pitchFamily="34" charset="0"/>
              </a:rPr>
              <a:t>(WSE &amp; WDE, 200 mm case)</a:t>
            </a:r>
          </a:p>
        </p:txBody>
      </p:sp>
      <p:pic>
        <p:nvPicPr>
          <p:cNvPr id="2" name="Picture 1" descr="A diagram of a cross-section of a cross-section of a cross-section of a cross-section of a cross-section of a cross-section of a cross-section of a&#10;&#10;AI-generated content may be incorrect.">
            <a:extLst>
              <a:ext uri="{FF2B5EF4-FFF2-40B4-BE49-F238E27FC236}">
                <a16:creationId xmlns:a16="http://schemas.microsoft.com/office/drawing/2014/main" id="{BEFCDAC7-E919-8613-E413-7A4B3CCCB0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898" y="1673520"/>
            <a:ext cx="6929611" cy="449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10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3F7B7-CB2C-7FF4-0C4F-820DCB6B0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F943C107-43FA-8A8A-D7C9-A6D5819015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688" y="6253346"/>
            <a:ext cx="8617239" cy="472707"/>
          </a:xfrm>
        </p:spPr>
        <p:txBody>
          <a:bodyPr/>
          <a:lstStyle/>
          <a:p>
            <a:pPr lvl="1" indent="-342900" algn="ctr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effectLst/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Phased Array Layout Example for 300 mm (11.8”) Wafer Scale Emitter / Detector</a:t>
            </a:r>
            <a:endParaRPr lang="en-US" sz="1400" kern="100" dirty="0">
              <a:effectLst/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26638EE0-C5EE-A2AD-53C9-6B16B5FDCB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dirty="0">
                <a:latin typeface="Trebuchet MS" panose="020B0703020202090204" pitchFamily="34" charset="0"/>
              </a:rPr>
              <a:t>8.3 Wafer Scale Emitters &amp; Detectors</a:t>
            </a:r>
            <a:br>
              <a:rPr lang="en-US" altLang="en-US" sz="2800" dirty="0">
                <a:latin typeface="Trebuchet MS" panose="020B0703020202090204" pitchFamily="34" charset="0"/>
              </a:rPr>
            </a:br>
            <a:r>
              <a:rPr lang="en-US" altLang="en-US" sz="2000" dirty="0">
                <a:latin typeface="Trebuchet MS" panose="020B0703020202090204" pitchFamily="34" charset="0"/>
              </a:rPr>
              <a:t>(WSE &amp; WDE, 300 mm case)</a:t>
            </a:r>
          </a:p>
        </p:txBody>
      </p:sp>
      <p:pic>
        <p:nvPicPr>
          <p:cNvPr id="4" name="Picture 3" descr="A diagram of a cross section&#10;&#10;AI-generated content may be incorrect.">
            <a:extLst>
              <a:ext uri="{FF2B5EF4-FFF2-40B4-BE49-F238E27FC236}">
                <a16:creationId xmlns:a16="http://schemas.microsoft.com/office/drawing/2014/main" id="{FDB5951C-4DA8-C709-7878-FC753129E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107" y="1641254"/>
            <a:ext cx="6224155" cy="450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77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574E5-72BB-87E1-7289-03FB8086B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3B6B0A92-8E24-E260-849E-1D5021A4E1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688" y="6253346"/>
            <a:ext cx="8617239" cy="472707"/>
          </a:xfrm>
        </p:spPr>
        <p:txBody>
          <a:bodyPr/>
          <a:lstStyle/>
          <a:p>
            <a:pPr lvl="1" indent="-342900" algn="ctr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effectLst/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Josephson Junction GW Generation and Detection Lab Setup</a:t>
            </a:r>
            <a:endParaRPr lang="en-US" sz="1400" kern="100" dirty="0">
              <a:effectLst/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A528D20A-FEC4-3AE1-161B-C42C42FFF2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dirty="0">
                <a:latin typeface="Trebuchet MS" panose="020B0703020202090204" pitchFamily="34" charset="0"/>
              </a:rPr>
              <a:t>9. GW generation / detection lab setup</a:t>
            </a:r>
            <a:endParaRPr lang="en-US" altLang="en-US" sz="2000" dirty="0">
              <a:latin typeface="Trebuchet MS" panose="020B0703020202090204" pitchFamily="34" charset="0"/>
            </a:endParaRPr>
          </a:p>
        </p:txBody>
      </p:sp>
      <p:pic>
        <p:nvPicPr>
          <p:cNvPr id="2" name="Picture 1" descr="A diagram of a computer&#10;&#10;AI-generated content may be incorrect.">
            <a:extLst>
              <a:ext uri="{FF2B5EF4-FFF2-40B4-BE49-F238E27FC236}">
                <a16:creationId xmlns:a16="http://schemas.microsoft.com/office/drawing/2014/main" id="{1E704FE3-4987-0BDD-DC06-C3606AF44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599" y="1590387"/>
            <a:ext cx="6934691" cy="446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86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DA762-3B46-55A1-0F5A-9EEB663C4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9186DA3E-4AC6-9809-FD96-20DDB2BD63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636" y="1653134"/>
            <a:ext cx="8388849" cy="1919928"/>
          </a:xfrm>
        </p:spPr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itchFamily="2" charset="2"/>
              <a:buChar char=""/>
            </a:pPr>
            <a:r>
              <a:rPr lang="en-US" sz="1800" i="1" kern="100" dirty="0">
                <a:effectLst/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10.1 Fontana’s original estimate for a bulk BSCCO HTSC device</a:t>
            </a:r>
            <a:endParaRPr lang="en-US" sz="1400" kern="100" dirty="0">
              <a:effectLst/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34605F04-790F-29C9-AD85-6DABFC34FB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dirty="0">
                <a:latin typeface="Trebuchet MS" panose="020B0703020202090204" pitchFamily="34" charset="0"/>
              </a:rPr>
              <a:t>10. Output power predictions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B5C7B53-902C-2E2D-206E-B1DCD691B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936" y="3610431"/>
            <a:ext cx="7855828" cy="287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i="1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10.2 Expected performance of thin film YBCO/Pb DJJ arrays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800" i="1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800" i="1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800" i="1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800" i="1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i="1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10.3 for a per emitter resistance estimate of: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800" i="1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800" i="1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table of numbers and symbols&#10;&#10;AI-generated content may be incorrect.">
            <a:extLst>
              <a:ext uri="{FF2B5EF4-FFF2-40B4-BE49-F238E27FC236}">
                <a16:creationId xmlns:a16="http://schemas.microsoft.com/office/drawing/2014/main" id="{AB63B2FF-97D4-E9DA-F610-852293D22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95" y="2044459"/>
            <a:ext cx="6733309" cy="1528603"/>
          </a:xfrm>
          <a:prstGeom prst="rect">
            <a:avLst/>
          </a:prstGeom>
        </p:spPr>
      </p:pic>
      <p:pic>
        <p:nvPicPr>
          <p:cNvPr id="6" name="Picture 5" descr="A table of text with numbers&#10;&#10;AI-generated content may be incorrect.">
            <a:extLst>
              <a:ext uri="{FF2B5EF4-FFF2-40B4-BE49-F238E27FC236}">
                <a16:creationId xmlns:a16="http://schemas.microsoft.com/office/drawing/2014/main" id="{0333E13C-FA16-88D7-8028-F3900E06C0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95" y="3964387"/>
            <a:ext cx="6369627" cy="14907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C22B15-D2B2-115D-9D1B-82A2089E88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36" y="5731019"/>
            <a:ext cx="5415973" cy="64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801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B4C8E-66F9-1ED1-EB34-4EE5799E3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193DCA5A-147F-8A2C-74AB-B94CC9453E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dirty="0">
                <a:latin typeface="Trebuchet MS" panose="020B0703020202090204" pitchFamily="34" charset="0"/>
              </a:rPr>
              <a:t>11. Detection sensitivity</a:t>
            </a:r>
            <a:br>
              <a:rPr lang="en-US" altLang="en-US" sz="2800" dirty="0">
                <a:latin typeface="Trebuchet MS" panose="020B0703020202090204" pitchFamily="34" charset="0"/>
              </a:rPr>
            </a:br>
            <a:endParaRPr lang="en-US" altLang="en-US" sz="2800" dirty="0">
              <a:latin typeface="Trebuchet MS" panose="020B0703020202090204" pitchFamily="34" charset="0"/>
            </a:endParaRPr>
          </a:p>
        </p:txBody>
      </p:sp>
      <p:pic>
        <p:nvPicPr>
          <p:cNvPr id="4" name="Picture 3" descr="A text on a page&#10;&#10;AI-generated content may be incorrect.">
            <a:extLst>
              <a:ext uri="{FF2B5EF4-FFF2-40B4-BE49-F238E27FC236}">
                <a16:creationId xmlns:a16="http://schemas.microsoft.com/office/drawing/2014/main" id="{B85363B5-D24F-1360-8422-4DF3FD6492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8" y="1872289"/>
            <a:ext cx="8334065" cy="393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79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6A684-C1FA-D3A0-4A37-C75F1303A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3E5EDC60-2704-5AA2-6B63-5BA23B6060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57429"/>
            <a:ext cx="8229600" cy="356919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Conclusions</a:t>
            </a: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</a:t>
            </a:r>
            <a:r>
              <a:rPr lang="en-US" sz="1600" kern="100" dirty="0">
                <a:effectLst/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.1 Initial application of GW-JJs would be in GW Com (transmit and receive)</a:t>
            </a: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12.2 Receive only GW-JJ detectors could have value in gravitational astronomy</a:t>
            </a: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12.3 Receive only GW-JJ detectors may also hold value in SETI (Search for Extraterrestrial Intelligence) efforts</a:t>
            </a: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6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Next Steps</a:t>
            </a: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</a:t>
            </a:r>
            <a:r>
              <a:rPr lang="en-US" sz="1600" kern="100" dirty="0">
                <a:effectLst/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.4 Theoretically estimate D-wave to S-wave quantum efficiency</a:t>
            </a: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12.5 Explore the Atanasov JJ configuration (versus Fontana’s)</a:t>
            </a: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12.6 Build and test Fontana configuration as described on chart 9.</a:t>
            </a:r>
            <a:endParaRPr lang="en-US" sz="1400" kern="100" dirty="0">
              <a:effectLst/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7F9944B1-8C0A-E8C8-C342-092C669996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dirty="0">
                <a:latin typeface="Trebuchet MS" panose="020B0703020202090204" pitchFamily="34" charset="0"/>
              </a:rPr>
              <a:t>12. Conclusions / Next Steps</a:t>
            </a:r>
          </a:p>
        </p:txBody>
      </p:sp>
    </p:spTree>
    <p:extLst>
      <p:ext uri="{BB962C8B-B14F-4D97-AF65-F5344CB8AC3E}">
        <p14:creationId xmlns:p14="http://schemas.microsoft.com/office/powerpoint/2010/main" val="2708570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A4D01-C357-B226-7EDB-3352FB206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CB276B69-722B-07D4-2AA0-5A69794783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169" y="1647264"/>
            <a:ext cx="4578638" cy="2571671"/>
          </a:xfrm>
        </p:spPr>
        <p:txBody>
          <a:bodyPr/>
          <a:lstStyle/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13</a:t>
            </a:r>
            <a:r>
              <a:rPr lang="en-US" sz="1600" kern="100" dirty="0">
                <a:effectLst/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.1 Halpern &amp; Laurent Nomenclature</a:t>
            </a: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6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600" kern="100" dirty="0">
              <a:effectLst/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6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600" kern="100" dirty="0">
              <a:effectLst/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600" kern="100" dirty="0">
              <a:effectLst/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13.2 Ford Nomenclature</a:t>
            </a: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400" kern="100" dirty="0">
              <a:effectLst/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DE296DBE-45BD-3EDC-619B-B909BDC8E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dirty="0">
                <a:latin typeface="Trebuchet MS" panose="020B0703020202090204" pitchFamily="34" charset="0"/>
              </a:rPr>
              <a:t>13. Nomenclature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D0B9FCD-C048-EF82-5CCD-5F47A0A83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937" y="1615865"/>
            <a:ext cx="4578638" cy="257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13.3 Fontana Nomenclature</a:t>
            </a: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6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6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6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00050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6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latin typeface="Trebuchet MS" panose="020B070302020209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13.4 Experiment Design Nomenclature</a:t>
            </a:r>
          </a:p>
          <a:p>
            <a:pPr lvl="1" indent="-34290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400" kern="100" dirty="0">
              <a:latin typeface="Trebuchet MS" panose="020B070302020209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list of different types of electrical components&#10;&#10;AI-generated content may be incorrect.">
            <a:extLst>
              <a:ext uri="{FF2B5EF4-FFF2-40B4-BE49-F238E27FC236}">
                <a16:creationId xmlns:a16="http://schemas.microsoft.com/office/drawing/2014/main" id="{8222850C-1177-5DA6-C2E0-830EBBA45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3" b="5437"/>
          <a:stretch/>
        </p:blipFill>
        <p:spPr>
          <a:xfrm>
            <a:off x="841829" y="1953490"/>
            <a:ext cx="3730171" cy="1454728"/>
          </a:xfrm>
          <a:prstGeom prst="rect">
            <a:avLst/>
          </a:prstGeom>
        </p:spPr>
      </p:pic>
      <p:pic>
        <p:nvPicPr>
          <p:cNvPr id="6" name="Picture 5" descr="A black and white text with black text&#10;&#10;AI-generated content may be incorrect.">
            <a:extLst>
              <a:ext uri="{FF2B5EF4-FFF2-40B4-BE49-F238E27FC236}">
                <a16:creationId xmlns:a16="http://schemas.microsoft.com/office/drawing/2014/main" id="{6D27A335-11DD-18A1-5C62-CFFDC245C4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" b="3684"/>
          <a:stretch/>
        </p:blipFill>
        <p:spPr>
          <a:xfrm>
            <a:off x="958402" y="3896814"/>
            <a:ext cx="3786534" cy="2878058"/>
          </a:xfrm>
          <a:prstGeom prst="rect">
            <a:avLst/>
          </a:prstGeom>
        </p:spPr>
      </p:pic>
      <p:pic>
        <p:nvPicPr>
          <p:cNvPr id="8" name="Picture 7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8C90D00A-2FC9-A521-B207-C22E9B9D06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7" b="7347"/>
          <a:stretch/>
        </p:blipFill>
        <p:spPr>
          <a:xfrm>
            <a:off x="5073199" y="1953490"/>
            <a:ext cx="3483535" cy="1220933"/>
          </a:xfrm>
          <a:prstGeom prst="rect">
            <a:avLst/>
          </a:prstGeom>
        </p:spPr>
      </p:pic>
      <p:pic>
        <p:nvPicPr>
          <p:cNvPr id="10" name="Picture 9" descr="A list of electrical components&#10;&#10;AI-generated content may be incorrect.">
            <a:extLst>
              <a:ext uri="{FF2B5EF4-FFF2-40B4-BE49-F238E27FC236}">
                <a16:creationId xmlns:a16="http://schemas.microsoft.com/office/drawing/2014/main" id="{6FA9A232-4D1C-5754-65E4-C03C0A70F0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0" b="4322"/>
          <a:stretch/>
        </p:blipFill>
        <p:spPr>
          <a:xfrm>
            <a:off x="5166718" y="3584865"/>
            <a:ext cx="2843634" cy="319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20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1C1DB-1DA4-0303-C89E-7EC15CA74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Trebuchet MS" panose="020B0703020202090204" pitchFamily="34" charset="0"/>
              </a:rPr>
              <a:t>14. Technical References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A2AC19-3F85-67A4-B9E5-C44EDE80D525}"/>
              </a:ext>
            </a:extLst>
          </p:cNvPr>
          <p:cNvSpPr txBox="1"/>
          <p:nvPr/>
        </p:nvSpPr>
        <p:spPr>
          <a:xfrm>
            <a:off x="322118" y="1565561"/>
            <a:ext cx="424988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[1]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Overduin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Plendl (2006), Leopold Ernst Halpern and the Generalization of General Relativity,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https://arxiv.org/pdf/gr-qc/0608129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accessed 12/11/2025.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[2] Halpern and Laurent (1964), On the Gravitational Radiation of Microspoic Systems. 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 </a:t>
            </a:r>
            <a:r>
              <a:rPr lang="en-US" sz="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Nouvo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Cimento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33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N. 3.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[3] Fontana, Giorgio (2012), High Temperature Superconductors as Quantum Sources of Gravitational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Waves: The HTSC GASER, Gravity-Superconductors Interactions: Theory and Experiment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Gravity-Superconductors Interactions: Theory and Experiment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2012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58-73.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[4] Ford, L.H., (1982), Gravitational Radiation by Quantum Systems. 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Annals of Physics,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144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238-248.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[5] L. P. Grishchuck and M. V. Sazhin,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Zh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Eksp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Teor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Fiz.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65 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(1973), 441 Sov. Phys. JETP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38</a:t>
            </a:r>
            <a:endParaRPr lang="en-US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(1974), 215;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Zh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Eksp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Teor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Fiz.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68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(1974).</a:t>
            </a:r>
          </a:p>
          <a:p>
            <a:pPr marL="0" marR="0" algn="just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[6] C. Kiefer (2025), 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Quantum Gravity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(4th ed.). Oxford: Oxford University Press.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[7] G. Fontana (2007), The HTSC GASER, 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Proceedings of the 2nd Intl. HFGW W.G.,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2007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[8] N.T. Bishop, et al., The interaction of gravitational waves with matter,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arXiv:2405.07743v2</a:t>
            </a:r>
            <a:r>
              <a:rPr lang="en-US" sz="800" b="1" dirty="0">
                <a:solidFill>
                  <a:srgbClr val="000000"/>
                </a:solidFill>
                <a:effectLst/>
                <a:latin typeface="Lucida Grande" panose="020B0600040502020204" pitchFamily="34" charset="0"/>
                <a:ea typeface="Times New Roman" panose="02020603050405020304" pitchFamily="18" charset="0"/>
              </a:rPr>
              <a:t> [gr-qc]</a:t>
            </a:r>
            <a:endParaRPr lang="en-US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[9] Massachusetts Institute of Technology 6.763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2003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Lecture 11, AC Josephson Effect,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5"/>
              </a:rPr>
              <a:t>https://web.mit.edu/6.763/www/FT03/Lectures/Lecture11.pdf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accessed 12/23/2025.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[10] Amateur bands reference: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6"/>
              </a:rPr>
              <a:t>https://rrra.org/post/2017/08/05/an-inexpensive-introduction-to-10ghz-microwave/#footnotes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accessed 12/28/2025.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[11] Wafer Electronics Sizes,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7"/>
              </a:rPr>
              <a:t>https://en.wikipedia.org/wiki/Wafer_(electronics)#cite_note-f450c-13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accessed 12/23/2025.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[12] M. Moßle and R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Kleinerm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(1999), c-axis Josephson tunneling between Bi2Sr2CaCu2O8 x and Pb, PRB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59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4486-4496.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[13] Horng, et al. (2000), Superconducting Pairing Symmetry in YBa2Cu3O7ix from a Study of Josephson Tunnel Junctions, Chinese Journal of Physics,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38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(2-II), 262-267.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[14] Physics Today, 04/01/2005, High-Temperature Cuprate Superconductors Get to Work,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8"/>
              </a:rPr>
              <a:t>https://physicstoday.aip.org/features/high-temperature-cuprate-superconductors-get-to-work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accessed 12/28/2025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[15] J.L. MacManus-Driscoll, and S.C. Wimbush (2011), 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IEEE Transactions on Applied Superconductivity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21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(3), 2495-2500.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[16] T. Shen et al. (2022), White Paper on High Temperature Superconducting Bi-2212 Magnets for Energy Frontier Circular Colliders, 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Proceedings of the US Community Study on the Future of Particle Physics (Snowmass 2021)</a:t>
            </a:r>
            <a:endParaRPr lang="en-US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[17] Wikipedia, List of Superconductors (element portion)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9"/>
              </a:rPr>
              <a:t>https://en.wikipedia.org/wiki/List_of_superconductors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accessed 12/23/2025.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[18] M.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Lyatti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et al., (2024), Quantum size effects in ultra-thin YBCO films, 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Scientific Reports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0"/>
              </a:rPr>
              <a:t>www.nature.com</a:t>
            </a:r>
            <a:endParaRPr lang="en-US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[19] K. A. Kouznetsov (1997), C-axis Josephson Tunneling Between YBa2Cu3O7-δ and Pb: Direct Evidence for</a:t>
            </a:r>
          </a:p>
          <a:p>
            <a:pPr marL="0" marR="0" algn="l"/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Mixed Order Parameter Symmetry in a High-Tc Superconductor,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1"/>
              </a:rPr>
              <a:t>https://arxiv.org/pdf/cond-mat/9705283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accessed 12/23/2025.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082FB6-6D5E-A1AE-CA99-8DE6A3345EE6}"/>
              </a:ext>
            </a:extLst>
          </p:cNvPr>
          <p:cNvSpPr txBox="1"/>
          <p:nvPr/>
        </p:nvSpPr>
        <p:spPr>
          <a:xfrm>
            <a:off x="4572000" y="1565561"/>
            <a:ext cx="424988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[20] Gu, et al., (2019), Directly visualizing the sign change of d-wave superconducting gap in BSCCO by phase-referenced quasiparticle interference, 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Nature Communications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2"/>
              </a:rPr>
              <a:t>https://www.nature.com/articles/s41467-019-09340-5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accessed 1/10/2026.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[21] M. Ohkubo, et al. (2022), Standard measurement method for normal state resistance and critical current of resistively shunted Josephson junctions, </a:t>
            </a:r>
            <a:r>
              <a:rPr lang="en-US" sz="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Supercond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Sci. Technol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35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045002.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[22] ESA website ‘Superconducting Tunnel Junction (STJ),’ last updated 9/01/2019,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3"/>
              </a:rPr>
              <a:t>https://sci.esa.int/s/wxDBYEw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accessed 12/23/2025.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[23] Rogalski and Sizov (2011), Terahertz detectors and focal plane arrays, 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Opto−Electron. Rev.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no. 3, 2011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[24] C. C. Grimes et al. (1968), Josephson-Effect Far-Infrared Detector, 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Journal of Applied Physics,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39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No. 8.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[25] E.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Holdengreber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A. G. Moshe, M. Mizrahi, V.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Khavkin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S. E.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Schacham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&amp; E. Farber (2018): High sensitivity high Tc superconducting Josephson junction antenna for 200 GHz detection, 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Journal of Electromagnetic Waves and Applications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4"/>
              </a:rPr>
              <a:t>https://www.tandfonline.com/doi/full/10.1080/09205071.2018.1535333</a:t>
            </a:r>
            <a:endParaRPr lang="en-US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[26] Macklin, et al. (2024), A near–quantum-limited Josephson traveling-wave parametric amplifier, 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Science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350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(6258), 307-310.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[27] J. Tahir-Kheli, et al. (2023), Potential Major Improvement in Superconductors for High-Field Magnets,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5"/>
              </a:rPr>
              <a:t>https://arxiv.org/abs/2304.06171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accessed 12/23/2025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[28] G.V. Stephenson, et al. (2019), Extended Cases of Laboratory Generated Gravitomagnetic Field Measurement Devices, 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Journal of High Energy Physics, Gravitation and Cosmology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375-394.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[29] G.V. Stephenson (2021), High Index SMES Device for Gravitomagnetic Field Generation, 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Journal of High Energy Physics, Gravitation and Cosmology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367-376.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[30]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Gorlik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et al., (2018), Generation and detection of high frequency gravitational waves at intensive electromagnetic excitation, 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IOP Conf. Series: Journal of Physics: Conf. Series,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1051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012001.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[31] V. Atanasov (2019), Gravitational wave emission from quadrupole Josephson junction device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6"/>
              </a:rPr>
              <a:t>https://arxiv.org/pdf/1909.01732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accessed 12/23/2025</a:t>
            </a:r>
          </a:p>
          <a:p>
            <a:pPr marL="0" marR="0" algn="l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[32] V. Atanasov and A. Saxena (2023), Rapid mass oscillations for gravitational wave emission: superconducting junctions,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7"/>
              </a:rPr>
              <a:t>https://arxiv.org/abs/2307.00503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accessed 12/23/2025</a:t>
            </a:r>
          </a:p>
          <a:p>
            <a:pPr marL="0" marR="0" algn="just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[33] J. Tahir-Kheli, et al. (2023), Potential Major Improvement in Superconductors for High-Field Magnets,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5"/>
              </a:rPr>
              <a:t>https://arxiv.org/abs/2304.06171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accessed 1/03/2026 </a:t>
            </a:r>
          </a:p>
          <a:p>
            <a:pPr marL="0" marR="0" algn="just">
              <a:buNone/>
            </a:pP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[34] Yung-Yeh Chang, et al. (2025), A mechanism for quantum-critical Planckian metal phase in high-temperature cuprate superconductors,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Rep. Prog. Phys. </a:t>
            </a:r>
            <a:r>
              <a:rPr lang="en-US" sz="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88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048001</a:t>
            </a:r>
          </a:p>
          <a:p>
            <a:pPr marL="0" marR="0" algn="just"/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[35] G. Fontana (2012), Directions for gravitational wave propulsion, </a:t>
            </a:r>
            <a:r>
              <a:rPr lang="en-US" sz="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Journal of Space Exploration, </a:t>
            </a:r>
            <a:r>
              <a:rPr lang="en-US" sz="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8"/>
              </a:rPr>
              <a:t>https://www.tsijournals.com/articles/directions-for-gravitational--wave-propulsion.pdf</a:t>
            </a:r>
            <a:r>
              <a:rPr lang="en-U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accessed 1/03/2026</a:t>
            </a:r>
          </a:p>
          <a:p>
            <a:pPr marL="0" marR="0" algn="l">
              <a:buNone/>
            </a:pPr>
            <a:endParaRPr lang="en-US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56145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2703</TotalTime>
  <Words>1875</Words>
  <Application>Microsoft Macintosh PowerPoint</Application>
  <PresentationFormat>On-screen Show (4:3)</PresentationFormat>
  <Paragraphs>159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Arial</vt:lpstr>
      <vt:lpstr>Courier New</vt:lpstr>
      <vt:lpstr>Lucida Grande</vt:lpstr>
      <vt:lpstr>Symbol</vt:lpstr>
      <vt:lpstr>Times New Roman</vt:lpstr>
      <vt:lpstr>Trebuchet MS</vt:lpstr>
      <vt:lpstr>Default Design</vt:lpstr>
      <vt:lpstr>The Stimulated Emission and Detection of Gravitational Waves via the use of Dissimilar Superconducting Josephson Junctions</vt:lpstr>
      <vt:lpstr>Presentation Outline</vt:lpstr>
      <vt:lpstr>1. 1964 Halpern &amp; Laurent - the Gravitational Radiation of Microscopic Systems</vt:lpstr>
      <vt:lpstr>PowerPoint Presentation</vt:lpstr>
      <vt:lpstr>PowerPoint Presentation</vt:lpstr>
      <vt:lpstr>4. Fontana – the S-wave to D-wave SC junction</vt:lpstr>
      <vt:lpstr>PowerPoint Presentation</vt:lpstr>
      <vt:lpstr>6. The curved GASER</vt:lpstr>
      <vt:lpstr>7. Operating Frequency &amp; Voltage  (in concert with the AC Josephson Effect)</vt:lpstr>
      <vt:lpstr>8.1 Wafer Scale Emitters &amp; Detectors (WSE &amp; WDE, 150 mm case)</vt:lpstr>
      <vt:lpstr>8.2 Wafer Scale Emitters &amp; Detectors (WSE &amp; WDE, 200 mm case)</vt:lpstr>
      <vt:lpstr>8.3 Wafer Scale Emitters &amp; Detectors (WSE &amp; WDE, 300 mm case)</vt:lpstr>
      <vt:lpstr>9. GW generation / detection lab setup</vt:lpstr>
      <vt:lpstr>10. Output power predictions</vt:lpstr>
      <vt:lpstr>11. Detection sensitivity </vt:lpstr>
      <vt:lpstr>12. Conclusions / Next Steps</vt:lpstr>
      <vt:lpstr>13. Nomenclature</vt:lpstr>
      <vt:lpstr>14. Technical References</vt:lpstr>
    </vt:vector>
  </TitlesOfParts>
  <Company>The Boeing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1: Various Forms of the  Basic GR Equation</dc:title>
  <dc:creator>Stephenson, Gary V</dc:creator>
  <cp:keywords>Non Technical</cp:keywords>
  <cp:lastModifiedBy>NANCY GOSSETT</cp:lastModifiedBy>
  <cp:revision>537</cp:revision>
  <cp:lastPrinted>2018-06-05T00:41:24Z</cp:lastPrinted>
  <dcterms:created xsi:type="dcterms:W3CDTF">2003-03-30T21:08:00Z</dcterms:created>
  <dcterms:modified xsi:type="dcterms:W3CDTF">2026-08-01T00:57:18Z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3272c1bd-5c07-4f9d-b057-b830474a560b</vt:lpwstr>
  </property>
  <property fmtid="{D5CDD505-2E9C-101B-9397-08002B2CF9AE}" pid="3" name="UTCTechnicalData">
    <vt:lpwstr>No</vt:lpwstr>
  </property>
  <property fmtid="{D5CDD505-2E9C-101B-9397-08002B2CF9AE}" pid="4" name="UTCTechnicalDataKeyword">
    <vt:lpwstr>Non Technical</vt:lpwstr>
  </property>
</Properties>
</file>