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444" r:id="rId2"/>
    <p:sldId id="599" r:id="rId3"/>
    <p:sldId id="600" r:id="rId4"/>
    <p:sldId id="601" r:id="rId5"/>
    <p:sldId id="602" r:id="rId6"/>
    <p:sldId id="598" r:id="rId7"/>
    <p:sldId id="515" r:id="rId8"/>
    <p:sldId id="507" r:id="rId9"/>
    <p:sldId id="568" r:id="rId10"/>
    <p:sldId id="569" r:id="rId11"/>
    <p:sldId id="538" r:id="rId12"/>
    <p:sldId id="604" r:id="rId13"/>
    <p:sldId id="606" r:id="rId14"/>
    <p:sldId id="605" r:id="rId15"/>
    <p:sldId id="607" r:id="rId16"/>
    <p:sldId id="539" r:id="rId17"/>
    <p:sldId id="582" r:id="rId18"/>
    <p:sldId id="595" r:id="rId19"/>
    <p:sldId id="513" r:id="rId20"/>
    <p:sldId id="603" r:id="rId21"/>
    <p:sldId id="576" r:id="rId22"/>
    <p:sldId id="583" r:id="rId23"/>
    <p:sldId id="564" r:id="rId24"/>
    <p:sldId id="551" r:id="rId25"/>
    <p:sldId id="555" r:id="rId26"/>
    <p:sldId id="608" r:id="rId27"/>
    <p:sldId id="611" r:id="rId28"/>
    <p:sldId id="589" r:id="rId29"/>
    <p:sldId id="590" r:id="rId30"/>
    <p:sldId id="591" r:id="rId31"/>
    <p:sldId id="596" r:id="rId32"/>
    <p:sldId id="609" r:id="rId33"/>
    <p:sldId id="592" r:id="rId34"/>
    <p:sldId id="479" r:id="rId35"/>
    <p:sldId id="610" r:id="rId36"/>
    <p:sldId id="522" r:id="rId37"/>
    <p:sldId id="59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2221"/>
    <a:srgbClr val="7092D0"/>
    <a:srgbClr val="0173B2"/>
    <a:srgbClr val="D45A00"/>
    <a:srgbClr val="FF2600"/>
    <a:srgbClr val="0432FF"/>
    <a:srgbClr val="9FC1E3"/>
    <a:srgbClr val="125AB5"/>
    <a:srgbClr val="FF00ED"/>
    <a:srgbClr val="286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6"/>
    <p:restoredTop sz="91429"/>
  </p:normalViewPr>
  <p:slideViewPr>
    <p:cSldViewPr snapToGrid="0" snapToObjects="1">
      <p:cViewPr varScale="1">
        <p:scale>
          <a:sx n="105" d="100"/>
          <a:sy n="105" d="100"/>
        </p:scale>
        <p:origin x="192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C029B-EF03-7E42-933B-2F71F0E1A47E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2568C-814D-F54D-9AEF-6E37C805B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89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05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6A1FF-08B6-9C83-B586-41F662501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6393FB-CB5B-2BD9-4BA1-30FB00B83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7C188-91DC-385E-BAB1-095479FD4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10355-40AF-CCD6-D4DA-24B0EDC7CE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03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46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B8714-E6C3-A1BF-BC98-BF4C0D214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20044-CCA8-0490-CE4E-CA783C89AC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27DC26-2D3C-9A9E-65CA-F7B0268EE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747C0-E706-B25C-F984-19A6A372D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87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9C7F8-69FC-CAD3-D737-0EA13F60A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B440F3-87D0-12DA-077D-2E32E859CD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EC30AA-7448-1C4F-3660-DA13AD348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04D2C-AFBE-DABA-6039-CF65DE929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49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57C56-F7B6-5F4E-68CC-76085CF11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20AF55-1024-EE84-F768-59AE906958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772AA-4828-5769-E021-9DDF89926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630AA-3854-7841-2385-ACDF6389B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67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7CBEC-4367-B735-56B9-E0D430E2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D794C-DC00-1976-CB3A-1283573D1E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2DCCE4-CD3E-F0DD-86AE-E0B623059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A6D5E8-EEE8-9390-D71E-8F9DAB204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35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38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F1FC7-A3D1-36D0-A946-9431D10D4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2184AF-E01A-431B-4C09-DDA3B3CCB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80F55A-3895-A0C0-1D0E-6DE54B98D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DE921-3070-5966-75B9-DE799F6A8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EE071-630E-31BA-EE46-4254EA04D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20894-25E1-78AC-1052-EB75D1B02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2DA7E-FD81-7BB0-C408-C98B40A07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CAC84-8923-25C5-05C2-BF0FB2157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69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79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3402F-D9DF-604D-D475-96D685042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963DB0-B936-B688-2CE4-A6A6E1BBD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A6DDB5-BA17-BA3B-BD69-65BC4FCF1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89F36-B7CD-FD82-66D3-A5D43E4CE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0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173D-A141-1D08-97A9-E7089620D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4A16AA-97AC-D088-9A65-5F030DC935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0DFAA-90CE-DAED-307A-F8BB5D960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703CB-7143-DD05-73F7-9E7744FA5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958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B536-2AEE-672C-50B5-F4B185CD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8BE001-E4A2-EDFE-85D2-59FB3A919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25FB6B-A5FD-2FDB-F63F-675DEAAF9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30562-D5EF-5AE4-4035-5C7ADDED15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80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431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415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843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17DF9-1FD1-DA55-51E9-7D5817B58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9FE2F8-F75F-DE42-AB6F-B3EB5E1492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78386D-48DD-6C20-7F76-EC8026DDA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A0D22-E493-99F3-1B54-F2BE9E818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35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83AC3-07D5-3D9E-51D3-94E317B5A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DA459-ACC0-6EDD-FFA0-ACBE00C4C8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15AB8F-0449-A169-3D9F-837303041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130FA-F32E-D35B-89F3-D1C8B92B6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764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11165-F693-2143-4624-6E9BC031B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68C493-6498-01DC-1230-091797C33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53F12-48C6-A0FF-795E-06F2B445E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429A7-B4F8-0D09-F69A-DD4E24063D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702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69BC8-A963-2D88-7184-3C12BACE9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7D6150-E9F2-174B-4C50-23CF00AD1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72ACB6-C7FB-8D89-C4A7-A224DB8D4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50BA8-413E-8EFD-876F-2D69D3568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90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DED44-6232-44E2-C9FF-25BFCA0AC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415492-09DF-78D1-EF84-2C75BA4FA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F2DF02-2697-AC81-56FC-9000C6C8B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06015-C396-BC5E-AFA0-A820C5F42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733A-80EE-A518-B54E-FDBFB3D7C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48AC8A-D4B4-E466-A0C3-23EF0B6A7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C3E1E-CB3B-E826-7626-9A6A82F63E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19B44-4302-1690-4AF9-C85CE2E8A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4989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76425-EB92-104F-F873-2298DF1EC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B5A81A-A924-77CE-7A2D-160465D6F5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500B43-D7A6-FBAC-04A4-B6D920BAD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6AEE2-BFC6-F072-5AE1-5875DEDDE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98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122AA-423D-3A03-427B-CD47E7E1E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CF7628-15D8-91AD-10C9-D67740304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CAF068-9914-28C0-7802-FCD03BBFA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C87E5-5EF1-EFDE-CDFF-38926FACF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933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8032A-B4BE-AB35-8F43-C3D1200E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600C4E-006A-B160-E7B2-2CD1E94B6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E5EF27-B192-83F4-BED2-3B75AEEA9E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C5E44-5BD7-C3CA-DA2E-4CD7763D4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998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00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A05EC-FAB2-1029-E3E1-72ACA8013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5B285-7640-54CF-E44F-D903F7BF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77191-E654-9F0D-3624-4335AFF04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A92A2-4960-F902-4F06-4EF7E59834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520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319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FE08-5486-743F-511E-5B17909CE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F3F5A-1E97-1E0A-C2BF-0D25B3CC2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93949-E353-FCE4-E363-2BF5D8E81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19F36-A0F7-774E-CF77-BE4D330DE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940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4437-9BF3-5DC5-04A4-925CCDD83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2E916E-9EA7-E9AB-3E96-4F0752249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E1D470-9D37-B37C-A3FB-20B158B76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62F1D-4C36-B8E1-7EB2-B20969E81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14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E1856-D9B7-0542-8446-F861B26AA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6C2E6D-D33D-79F5-5156-AAD81BF77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9901A7-3E3B-DB29-219A-ED8E98974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32B36-0C1F-C241-0461-0B7396E70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54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3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19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14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2B320-BCE5-2C96-8E8A-EF55574C3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1379EE-FEF4-E081-983C-ED6A4C42C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10D19-81F5-74B9-E16A-2C0EE7E236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27453-C972-9AC7-61A2-07DC68011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2568C-814D-F54D-9AEF-6E37C805B1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0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BD86-594E-9A4C-8256-79ED3187B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BF351-825C-EA44-AFEB-B0D1E70242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5DE19-2469-3B40-A585-FA2F181B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A32A4-7DA9-E446-8A99-94A0A4CFF7D6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63481-3116-B247-9084-783BC076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2FDCD-43A0-8F4D-9863-BFDD95E64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77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C9078-E221-FC45-8210-CFBCA327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CB50C1-9221-9A43-B550-558FF48E5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5A1F1-F554-4840-863A-A4DCD0C6B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BF58-2C4A-D947-9032-624003BD1F01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5DEAE-A490-7244-9E23-2EBD2A03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51FC5-6C0B-9646-9C95-2312B65D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6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B8EEDE-AFAA-F948-95B3-D0170E1F5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69ED9F-DC01-6B45-BA42-51EF24418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E8FC9-2EE3-3C42-8DA8-8C707459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CDD40-8334-0D4C-AACB-555B1E92DF87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1FBDF-099C-0C4B-AA50-8ADD21AA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D892E-3FDB-1346-9530-A314E88D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4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18D05-D4BD-E148-B26B-E84BD131C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161D0-4168-3942-9D7C-2672E1A76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8DCAF-3D40-EE4F-A978-CF279EA54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EDAA6-874F-9347-BFE1-CA1C4A9ED39E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D7FBC-39B6-B747-BF76-D9802CF3E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8916E-CF23-A745-B474-1834B8BD9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4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FD690-1639-F747-8F66-4D75887B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EFCB8-7CC7-634C-8ABA-47DED5D18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F043B-995F-474B-8ED8-BC223157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65D-7D94-A540-962B-C3878074604B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C77D0-C7B1-694C-913F-87E8EB97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65FC-88C7-A945-BD58-88F89DA0C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6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35CC-3D51-5E41-BDED-1EC23B0C0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C95BC-B80E-DC48-BA26-B0794E77B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704438-F312-074C-B0DE-D052AFAA3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2FDE2D-5A48-DA47-9FB0-A76EB27DA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90ADE-4521-334B-80D8-22514B8AE9EE}" type="datetime1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0B4C2C-BC5C-A344-AE18-876FD331E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AADCD-C07F-734A-8D0E-D6DAAC1B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9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7792B-1510-E741-ABC0-D79757EA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75557-8BA1-1542-81BE-69D070C2F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CFB7D-EF84-AB4F-A234-F54C22FD5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D37F51-3B2A-FD46-B87E-31A8DED05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6A3785-A149-1A4B-9B13-FEB4E90837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AEBD4-B25B-DE43-A619-954B706B9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96A2-A233-6C47-8F22-95EE43C334B9}" type="datetime1">
              <a:rPr lang="en-US" smtClean="0"/>
              <a:t>8/9/26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50DD5E-6C7B-D343-97F6-3ABFB262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D120DA-C6E4-F746-93A6-09A5EB753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B9D22-568E-CE47-9D17-AA77EF0E4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ABF65B-BC16-9140-9802-B84C11D99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76843-962F-704A-A6DB-F751EAF49D08}" type="datetime1">
              <a:rPr lang="en-US" smtClean="0"/>
              <a:t>8/9/26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4BF37-B75D-7343-A1CE-FC1EE587A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C94AC-A501-B244-9967-12988BE8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1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963A0-FE11-E643-99C1-D30A9A3DE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4F4-ACB5-7941-97A5-4A89013B7A44}" type="datetime1">
              <a:rPr lang="en-US" smtClean="0"/>
              <a:t>8/9/26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6FFE6E-2D69-0048-B1E2-8867F5A16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3F3E7-0F40-C34C-9853-E736B28C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3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59D18-FA4A-8D4B-B223-A1EC301F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9E79F-13AA-474B-BA61-9CEE81411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A3B8-9166-334A-8BD4-E4549800E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B0377-B9DF-D94B-A973-285A92720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97711-8564-A141-977F-939A3BF8F0B8}" type="datetime1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A5FAC-6B3B-7640-9A8F-3BF0EEFA8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A7E6C-E9D6-1F4A-B78B-CB2ADF2B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0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F3120-DC4E-4F49-9E68-3BADC30D2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47A5B6-F6C6-B441-93F0-789B18A928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20FD6-A704-E440-AD75-0C05264D9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3A12D-0E6D-594D-B66E-35F7CA35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97BE0-EC02-8047-A957-539509986311}" type="datetime1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28A4E-819C-0A49-9ADA-D160072BA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A1BA8-C789-FA4B-9420-7962FE1EE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6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CAA5C9-1F25-E848-84C7-192961274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58651-8077-F54F-9092-3C41276AD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780FA-E2DE-A04F-A26D-9D6D413AC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DB98A-8F29-5A45-B2F9-BE5A2E301048}" type="datetime1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66A58-D4A0-B34C-AD15-6DACF8692C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SSI - 11 Aug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1847F-90C6-4B4B-B1CE-5BBF7ADBE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7E2E4-175D-584E-9681-AC5289B12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2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s://www.symmetrymagazine.org/article/the-hidden-neutrino" TargetMode="External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ymmetrymagazine.org/article/december-2013/four-things-you-might-not-know-about-dark-matter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ymmetrymagazine.org/article/december-2013/four-things-you-might-not-know-about-dark-matte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870.png"/><Relationship Id="rId5" Type="http://schemas.openxmlformats.org/officeDocument/2006/relationships/image" Target="NULL"/><Relationship Id="rId10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40.png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ymmetrymagazine.org/article/the-hidden-neutrino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image" Target="../media/image441.png"/><Relationship Id="rId8" Type="http://schemas.openxmlformats.org/officeDocument/2006/relationships/image" Target="../media/image511.png"/><Relationship Id="rId21" Type="http://schemas.openxmlformats.org/officeDocument/2006/relationships/image" Target="../media/image69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6" Type="http://schemas.openxmlformats.org/officeDocument/2006/relationships/image" Target="NULL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0.png"/><Relationship Id="rId24" Type="http://schemas.openxmlformats.org/officeDocument/2006/relationships/image" Target="../media/image70.png"/><Relationship Id="rId15" Type="http://schemas.openxmlformats.org/officeDocument/2006/relationships/image" Target="NULL"/><Relationship Id="rId23" Type="http://schemas.openxmlformats.org/officeDocument/2006/relationships/image" Target="../media/image1060.png"/><Relationship Id="rId19" Type="http://schemas.openxmlformats.org/officeDocument/2006/relationships/image" Target="../media/image67.png"/><Relationship Id="rId10" Type="http://schemas.openxmlformats.org/officeDocument/2006/relationships/image" Target="../media/image770.png"/><Relationship Id="rId14" Type="http://schemas.openxmlformats.org/officeDocument/2006/relationships/image" Target="../media/image64.png"/><Relationship Id="rId9" Type="http://schemas.openxmlformats.org/officeDocument/2006/relationships/image" Target="../media/image661.png"/><Relationship Id="rId22" Type="http://schemas.openxmlformats.org/officeDocument/2006/relationships/image" Target="../media/image1050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image" Target="../media/image441.png"/><Relationship Id="rId8" Type="http://schemas.openxmlformats.org/officeDocument/2006/relationships/image" Target="../media/image511.png"/><Relationship Id="rId3" Type="http://schemas.openxmlformats.org/officeDocument/2006/relationships/image" Target="../media/image71.png"/><Relationship Id="rId21" Type="http://schemas.openxmlformats.org/officeDocument/2006/relationships/image" Target="../media/image69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6" Type="http://schemas.openxmlformats.org/officeDocument/2006/relationships/image" Target="NULL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0.png"/><Relationship Id="rId24" Type="http://schemas.openxmlformats.org/officeDocument/2006/relationships/image" Target="../media/image471.png"/><Relationship Id="rId15" Type="http://schemas.openxmlformats.org/officeDocument/2006/relationships/image" Target="NULL"/><Relationship Id="rId23" Type="http://schemas.openxmlformats.org/officeDocument/2006/relationships/image" Target="../media/image1060.png"/><Relationship Id="rId19" Type="http://schemas.openxmlformats.org/officeDocument/2006/relationships/image" Target="../media/image67.png"/><Relationship Id="rId10" Type="http://schemas.openxmlformats.org/officeDocument/2006/relationships/image" Target="../media/image770.png"/><Relationship Id="rId14" Type="http://schemas.openxmlformats.org/officeDocument/2006/relationships/image" Target="../media/image64.png"/><Relationship Id="rId9" Type="http://schemas.openxmlformats.org/officeDocument/2006/relationships/image" Target="../media/image661.png"/><Relationship Id="rId22" Type="http://schemas.openxmlformats.org/officeDocument/2006/relationships/image" Target="../media/image10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540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74.png"/><Relationship Id="rId4" Type="http://schemas.openxmlformats.org/officeDocument/2006/relationships/image" Target="../media/image560.png"/><Relationship Id="rId9" Type="http://schemas.openxmlformats.org/officeDocument/2006/relationships/image" Target="../media/image6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3.sv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emf"/><Relationship Id="rId5" Type="http://schemas.openxmlformats.org/officeDocument/2006/relationships/image" Target="../media/image90.emf"/><Relationship Id="rId4" Type="http://schemas.openxmlformats.org/officeDocument/2006/relationships/image" Target="../media/image89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emf"/><Relationship Id="rId5" Type="http://schemas.openxmlformats.org/officeDocument/2006/relationships/image" Target="../media/image94.emf"/><Relationship Id="rId10" Type="http://schemas.openxmlformats.org/officeDocument/2006/relationships/image" Target="../media/image97.emf"/><Relationship Id="rId4" Type="http://schemas.openxmlformats.org/officeDocument/2006/relationships/image" Target="../media/image93.jpg"/><Relationship Id="rId9" Type="http://schemas.openxmlformats.org/officeDocument/2006/relationships/image" Target="../media/image2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g"/><Relationship Id="rId13" Type="http://schemas.openxmlformats.org/officeDocument/2006/relationships/image" Target="../media/image106.png"/><Relationship Id="rId18" Type="http://schemas.openxmlformats.org/officeDocument/2006/relationships/image" Target="../media/image690.png"/><Relationship Id="rId3" Type="http://schemas.openxmlformats.org/officeDocument/2006/relationships/hyperlink" Target="https://journals.aps.org/prl/abstract/10.1103/PhysRevLett.119.240401" TargetMode="External"/><Relationship Id="rId7" Type="http://schemas.openxmlformats.org/officeDocument/2006/relationships/image" Target="../media/image100.png"/><Relationship Id="rId12" Type="http://schemas.openxmlformats.org/officeDocument/2006/relationships/image" Target="../media/image105.svg"/><Relationship Id="rId17" Type="http://schemas.openxmlformats.org/officeDocument/2006/relationships/image" Target="../media/image68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jpeg"/><Relationship Id="rId15" Type="http://schemas.openxmlformats.org/officeDocument/2006/relationships/image" Target="../media/image107.png"/><Relationship Id="rId10" Type="http://schemas.openxmlformats.org/officeDocument/2006/relationships/image" Target="../media/image103.png"/><Relationship Id="rId4" Type="http://schemas.openxmlformats.org/officeDocument/2006/relationships/hyperlink" Target="https://journals.aps.org/prl/abstract/10.1103/PhysRevLett.119.240402" TargetMode="External"/><Relationship Id="rId9" Type="http://schemas.openxmlformats.org/officeDocument/2006/relationships/image" Target="../media/image102.png"/><Relationship Id="rId14" Type="http://schemas.openxmlformats.org/officeDocument/2006/relationships/image" Target="../media/image7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emf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3" Type="http://schemas.openxmlformats.org/officeDocument/2006/relationships/image" Target="../media/image550.png"/><Relationship Id="rId7" Type="http://schemas.openxmlformats.org/officeDocument/2006/relationships/image" Target="../media/image59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emf"/><Relationship Id="rId4" Type="http://schemas.openxmlformats.org/officeDocument/2006/relationships/image" Target="../media/image113.emf"/><Relationship Id="rId9" Type="http://schemas.openxmlformats.org/officeDocument/2006/relationships/image" Target="../media/image1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../media/image11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1.png"/><Relationship Id="rId3" Type="http://schemas.openxmlformats.org/officeDocument/2006/relationships/image" Target="../media/image24.jpeg"/><Relationship Id="rId7" Type="http://schemas.openxmlformats.org/officeDocument/2006/relationships/image" Target="../media/image97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openxmlformats.org/officeDocument/2006/relationships/image" Target="../media/image380.png"/><Relationship Id="rId5" Type="http://schemas.openxmlformats.org/officeDocument/2006/relationships/image" Target="../media/image26.png"/><Relationship Id="rId10" Type="http://schemas.openxmlformats.org/officeDocument/2006/relationships/image" Target="../media/image370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8.emf"/><Relationship Id="rId7" Type="http://schemas.openxmlformats.org/officeDocument/2006/relationships/image" Target="../media/image290.png"/><Relationship Id="rId12" Type="http://schemas.openxmlformats.org/officeDocument/2006/relationships/image" Target="../media/image3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pn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image" Target="../media/image31.png"/><Relationship Id="rId4" Type="http://schemas.openxmlformats.org/officeDocument/2006/relationships/image" Target="../media/image231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70F43F-94F5-B3BC-39EE-EC950E8A71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939" y="0"/>
            <a:ext cx="12208255" cy="6867144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87C86094-DFCA-F34D-BC11-E65C69C3C938}"/>
              </a:ext>
            </a:extLst>
          </p:cNvPr>
          <p:cNvSpPr txBox="1">
            <a:spLocks/>
          </p:cNvSpPr>
          <p:nvPr/>
        </p:nvSpPr>
        <p:spPr>
          <a:xfrm>
            <a:off x="-14939" y="-5907"/>
            <a:ext cx="6915611" cy="1275235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vert="horz" lIns="101870" tIns="50935" rIns="101870" bIns="50935" rtlCol="0" anchor="ctr">
            <a:noAutofit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b="1" dirty="0">
                <a:latin typeface="Helvetica"/>
                <a:ea typeface="ＭＳ Ｐゴシック" charset="0"/>
                <a:cs typeface="Helvetica"/>
              </a:rPr>
              <a:t>Optomechanical sensors for fundamental physics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9EBCFC7-B017-8841-8A0F-88AB539CBE87}"/>
              </a:ext>
            </a:extLst>
          </p:cNvPr>
          <p:cNvSpPr txBox="1">
            <a:spLocks/>
          </p:cNvSpPr>
          <p:nvPr/>
        </p:nvSpPr>
        <p:spPr>
          <a:xfrm>
            <a:off x="-14941" y="1269329"/>
            <a:ext cx="3599390" cy="1325841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vert="horz" wrap="none" lIns="91440" tIns="91440" rIns="91440" bIns="91440" rtlCol="0" anchor="t" anchorCtr="0">
            <a:noAutofit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defRPr/>
            </a:pPr>
            <a:r>
              <a:rPr lang="en-US" sz="2400" b="1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David Moore, Yale</a:t>
            </a:r>
            <a:endParaRPr lang="en-US" sz="2400" b="1" i="1" dirty="0">
              <a:solidFill>
                <a:srgbClr val="000000"/>
              </a:solidFill>
              <a:latin typeface="Helvetica"/>
              <a:ea typeface="ＭＳ Ｐゴシック" charset="0"/>
              <a:cs typeface="Helvetica"/>
            </a:endParaRPr>
          </a:p>
          <a:p>
            <a:pPr algn="l">
              <a:spcBef>
                <a:spcPts val="600"/>
              </a:spcBef>
              <a:defRPr/>
            </a:pPr>
            <a:r>
              <a:rPr lang="en-US" sz="2400" b="1" i="1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SLAC Summer Institute</a:t>
            </a:r>
          </a:p>
          <a:p>
            <a:pPr algn="l">
              <a:spcBef>
                <a:spcPts val="600"/>
              </a:spcBef>
              <a:defRPr/>
            </a:pPr>
            <a:r>
              <a:rPr lang="en-US" sz="2400" b="1" i="1" dirty="0">
                <a:solidFill>
                  <a:srgbClr val="000000"/>
                </a:solidFill>
                <a:latin typeface="Helvetica"/>
                <a:ea typeface="ＭＳ Ｐゴシック" charset="0"/>
                <a:cs typeface="Helvetica"/>
              </a:rPr>
              <a:t>August 11, 2026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3B63D38-8025-A14F-A768-FEE5B4681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0289" y="5827756"/>
            <a:ext cx="1577037" cy="9462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AF7641-EC8E-AD35-6331-5847698E6F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4674" y="5930756"/>
            <a:ext cx="3372885" cy="84322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25279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7CB7B-6228-14EE-46F4-30636A9C1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08396CE-4AD3-BF62-AE70-CCFDA6980380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8A47EF7-3E0E-F435-300A-EA0B4B17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10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0BD82D0-4AC5-2284-AEFB-80D696DA5EA7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82500" lnSpcReduction="1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cs typeface="Helvetica"/>
              </a:rPr>
              <a:t>Optomechanical sensors for the “invisible” Universe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41BE5333-2D78-71D3-C127-535E514C4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FCA987E9-A481-9821-1C7C-639C3BA0C087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D4EE18-A4A6-961B-9483-29B4F770FE4D}"/>
              </a:ext>
            </a:extLst>
          </p:cNvPr>
          <p:cNvGrpSpPr/>
          <p:nvPr/>
        </p:nvGrpSpPr>
        <p:grpSpPr>
          <a:xfrm>
            <a:off x="4205829" y="1010878"/>
            <a:ext cx="4479290" cy="3554202"/>
            <a:chOff x="299085" y="947116"/>
            <a:chExt cx="4479290" cy="355420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3358371-B0C9-04DD-BEF2-2F0ADAFDBA20}"/>
                </a:ext>
              </a:extLst>
            </p:cNvPr>
            <p:cNvSpPr txBox="1"/>
            <p:nvPr/>
          </p:nvSpPr>
          <p:spPr>
            <a:xfrm>
              <a:off x="419100" y="3255850"/>
              <a:ext cx="4359275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>
                  <a:hlinkClick r:id="rId3"/>
                </a:rPr>
                <a:t>https://www.symmetrymagazine.org/article/the-hidden-neutrino</a:t>
              </a:r>
              <a:r>
                <a:rPr lang="en-US" sz="1000" dirty="0"/>
                <a:t> 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209C63B-D5CE-D14C-0F9A-D349752B3CDE}"/>
                </a:ext>
              </a:extLst>
            </p:cNvPr>
            <p:cNvGrpSpPr/>
            <p:nvPr/>
          </p:nvGrpSpPr>
          <p:grpSpPr>
            <a:xfrm>
              <a:off x="299085" y="947116"/>
              <a:ext cx="3762412" cy="3554202"/>
              <a:chOff x="299085" y="947116"/>
              <a:chExt cx="3762412" cy="3554202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AD4E3E1C-2953-24BB-5BD0-9B10AA10A0A0}"/>
                  </a:ext>
                </a:extLst>
              </p:cNvPr>
              <p:cNvSpPr/>
              <p:nvPr/>
            </p:nvSpPr>
            <p:spPr>
              <a:xfrm>
                <a:off x="299085" y="947116"/>
                <a:ext cx="3725501" cy="3554202"/>
              </a:xfrm>
              <a:prstGeom prst="roundRect">
                <a:avLst>
                  <a:gd name="adj" fmla="val 6863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1926C3E-594D-C265-7C43-70EDDF406312}"/>
                  </a:ext>
                </a:extLst>
              </p:cNvPr>
              <p:cNvSpPr txBox="1"/>
              <p:nvPr/>
            </p:nvSpPr>
            <p:spPr>
              <a:xfrm>
                <a:off x="1196000" y="981426"/>
                <a:ext cx="1931670" cy="35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>
                    <a:latin typeface="Helvetica" pitchFamily="2" charset="0"/>
                  </a:rPr>
                  <a:t>Neutrinos</a:t>
                </a:r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417FC336-9D08-A153-E536-4A15111C0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DF7F8"/>
                  </a:clrFrom>
                  <a:clrTo>
                    <a:srgbClr val="FDF7F8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49869" y="1361337"/>
                <a:ext cx="2339403" cy="1959764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530274F-3891-2215-D6D9-9F46909EC86E}"/>
                  </a:ext>
                </a:extLst>
              </p:cNvPr>
              <p:cNvSpPr txBox="1"/>
              <p:nvPr/>
            </p:nvSpPr>
            <p:spPr>
              <a:xfrm>
                <a:off x="319703" y="3629050"/>
                <a:ext cx="3741794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Are there heavy, right-handed neutrinos that haven’t been observed?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What are the masses of the light neutrinos?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0C68F4D-5E62-2489-1CF0-563769FA75E6}"/>
              </a:ext>
            </a:extLst>
          </p:cNvPr>
          <p:cNvGrpSpPr/>
          <p:nvPr/>
        </p:nvGrpSpPr>
        <p:grpSpPr>
          <a:xfrm>
            <a:off x="301774" y="1010891"/>
            <a:ext cx="3725501" cy="3576763"/>
            <a:chOff x="4247792" y="960641"/>
            <a:chExt cx="3725501" cy="357676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C81B1C0-BB8C-A258-DBDE-B6E3C53143E4}"/>
                </a:ext>
              </a:extLst>
            </p:cNvPr>
            <p:cNvSpPr/>
            <p:nvPr/>
          </p:nvSpPr>
          <p:spPr>
            <a:xfrm>
              <a:off x="4247792" y="960641"/>
              <a:ext cx="3725501" cy="3554202"/>
            </a:xfrm>
            <a:prstGeom prst="roundRect">
              <a:avLst>
                <a:gd name="adj" fmla="val 686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3ACABE-479A-556A-2102-98A50F7BA382}"/>
                </a:ext>
              </a:extLst>
            </p:cNvPr>
            <p:cNvSpPr txBox="1"/>
            <p:nvPr/>
          </p:nvSpPr>
          <p:spPr>
            <a:xfrm>
              <a:off x="5172849" y="981426"/>
              <a:ext cx="1931670" cy="350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>
                  <a:latin typeface="Helvetica" pitchFamily="2" charset="0"/>
                </a:rPr>
                <a:t>Dark matter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ED1DE4B1-D271-EDAC-2935-12F3BBCDC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59903" y="1396904"/>
              <a:ext cx="3357562" cy="1888629"/>
            </a:xfrm>
            <a:prstGeom prst="rect">
              <a:avLst/>
            </a:prstGeom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899CFB4-FB30-34A4-B68C-9AD54DF92AC6}"/>
                </a:ext>
              </a:extLst>
            </p:cNvPr>
            <p:cNvSpPr txBox="1"/>
            <p:nvPr/>
          </p:nvSpPr>
          <p:spPr>
            <a:xfrm>
              <a:off x="4384100" y="3296064"/>
              <a:ext cx="335756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>
                  <a:hlinkClick r:id="rId6"/>
                </a:rPr>
                <a:t>https://www.symmetrymagazine.org/article/december-2013/four-things-you-might-not-know-about-dark-matter</a:t>
              </a:r>
              <a:r>
                <a:rPr lang="en-US" sz="1000" dirty="0"/>
                <a:t>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6D09FE9-9FBA-5C54-D8D4-D919C3571FFF}"/>
                </a:ext>
              </a:extLst>
            </p:cNvPr>
            <p:cNvSpPr txBox="1"/>
            <p:nvPr/>
          </p:nvSpPr>
          <p:spPr>
            <a:xfrm>
              <a:off x="4404936" y="3721796"/>
              <a:ext cx="3467495" cy="815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What is the nature of dark matter?</a:t>
              </a:r>
            </a:p>
            <a:p>
              <a:pPr>
                <a:spcBef>
                  <a:spcPts val="600"/>
                </a:spcBef>
              </a:pPr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Can we detect forces imparted by dark matter interactions in the lab?</a:t>
              </a: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C35BBD46-0FC0-E4FF-196C-6B0BF494E69A}"/>
              </a:ext>
            </a:extLst>
          </p:cNvPr>
          <p:cNvSpPr txBox="1"/>
          <p:nvPr/>
        </p:nvSpPr>
        <p:spPr>
          <a:xfrm>
            <a:off x="237726" y="4741189"/>
            <a:ext cx="11559540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These questions remain unanswered largely due to the extremely weak interactions of interest</a:t>
            </a:r>
          </a:p>
          <a:p>
            <a:pPr marL="742950" lvl="1" indent="-285750">
              <a:spcBef>
                <a:spcPts val="900"/>
              </a:spcBef>
              <a:buFont typeface="System Font Regular"/>
              <a:buChar char="→"/>
            </a:pPr>
            <a:r>
              <a:rPr lang="en-US" sz="1700" dirty="0">
                <a:latin typeface="Helvetica" pitchFamily="2" charset="0"/>
              </a:rPr>
              <a:t>Quantum measurement/control of much larger masses than single atoms/ions may allow new tools to prove these phenomena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Optomechanical systems are ideal for searching for new interactions that couple to massive objects (compare e.g. to sensors for couplings to E&amp;M fields [</a:t>
            </a:r>
            <a:r>
              <a:rPr lang="en-US" sz="2000" i="1" dirty="0">
                <a:latin typeface="Helvetica" pitchFamily="2" charset="0"/>
              </a:rPr>
              <a:t>talk by D. Speller</a:t>
            </a:r>
            <a:r>
              <a:rPr lang="en-US" sz="2000" dirty="0">
                <a:latin typeface="Helvetica" pitchFamily="2" charset="0"/>
              </a:rPr>
              <a:t>])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ED6431-F53F-C5A6-1FC4-9AE8AA789603}"/>
              </a:ext>
            </a:extLst>
          </p:cNvPr>
          <p:cNvGrpSpPr/>
          <p:nvPr/>
        </p:nvGrpSpPr>
        <p:grpSpPr>
          <a:xfrm>
            <a:off x="8167414" y="1014338"/>
            <a:ext cx="3725501" cy="3554202"/>
            <a:chOff x="8167414" y="960550"/>
            <a:chExt cx="3725501" cy="3554202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1FB6656-D1A9-039B-4556-1E0136E34D31}"/>
                </a:ext>
              </a:extLst>
            </p:cNvPr>
            <p:cNvSpPr/>
            <p:nvPr/>
          </p:nvSpPr>
          <p:spPr>
            <a:xfrm>
              <a:off x="8167414" y="960550"/>
              <a:ext cx="3725501" cy="3554202"/>
            </a:xfrm>
            <a:prstGeom prst="roundRect">
              <a:avLst>
                <a:gd name="adj" fmla="val 6863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39571B-1AB3-48AC-7FCD-A72C4ED4C733}"/>
                </a:ext>
              </a:extLst>
            </p:cNvPr>
            <p:cNvSpPr txBox="1"/>
            <p:nvPr/>
          </p:nvSpPr>
          <p:spPr>
            <a:xfrm>
              <a:off x="9086850" y="973106"/>
              <a:ext cx="1931670" cy="350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>
                  <a:latin typeface="Helvetica" pitchFamily="2" charset="0"/>
                </a:rPr>
                <a:t>Gravity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78BFBB7-F374-2711-246A-1DE9234A2233}"/>
                </a:ext>
              </a:extLst>
            </p:cNvPr>
            <p:cNvSpPr txBox="1"/>
            <p:nvPr/>
          </p:nvSpPr>
          <p:spPr>
            <a:xfrm>
              <a:off x="8261621" y="3465704"/>
              <a:ext cx="3577426" cy="1031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What is the gravitational field sourced by a massive, delocalized particle?</a:t>
              </a:r>
            </a:p>
            <a:p>
              <a:pPr>
                <a:spcBef>
                  <a:spcPts val="600"/>
                </a:spcBef>
              </a:pPr>
              <a:r>
                <a:rPr 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Are there BSM sources of high frequency gravitational waves?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8D2A68FC-4734-0844-CACB-BDCF9D605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grayscl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3983" b="23356"/>
            <a:stretch>
              <a:fillRect/>
            </a:stretch>
          </p:blipFill>
          <p:spPr>
            <a:xfrm>
              <a:off x="8644778" y="1361313"/>
              <a:ext cx="2770771" cy="20133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340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11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576105" y="240107"/>
            <a:ext cx="10697906" cy="2135551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75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Dark matter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D41EE23-8747-E7F7-1E93-0CD9DD086922}"/>
              </a:ext>
            </a:extLst>
          </p:cNvPr>
          <p:cNvSpPr txBox="1"/>
          <p:nvPr/>
        </p:nvSpPr>
        <p:spPr>
          <a:xfrm>
            <a:off x="5149134" y="6017283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3"/>
              </a:rPr>
              <a:t>https://www.symmetrymagazine.org/article/december-2013/four-things-you-might-not-know-about-dark-matter</a:t>
            </a:r>
            <a:r>
              <a:rPr lang="en-US" sz="10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509FEB-E63A-A11D-6A93-172EE869A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514" y="1882661"/>
            <a:ext cx="7340772" cy="41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86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A1FC5-3519-1F0D-F2F6-4F7FDCBE5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D23F4EF-9BBC-07E8-2DA4-3E8F0458E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591" y="2524586"/>
            <a:ext cx="3377185" cy="1907179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213F6FEE-16B6-4D31-5A9E-D3D28F01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12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C7D32D-6E41-5161-8143-09AEBEF43D82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Ultralight dark matter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31005D61-26E2-95B8-D0A4-EF71399082F9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49B872A-9FCE-BAA8-F9CF-3899DBEBB1C7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D7CFCE-F0E2-F23C-3EE2-3ABCB9141D95}"/>
                  </a:ext>
                </a:extLst>
              </p:cNvPr>
              <p:cNvSpPr txBox="1"/>
              <p:nvPr/>
            </p:nvSpPr>
            <p:spPr>
              <a:xfrm>
                <a:off x="419098" y="946453"/>
                <a:ext cx="11196795" cy="1187777"/>
              </a:xfrm>
              <a:prstGeom prst="rect">
                <a:avLst/>
              </a:prstGeom>
              <a:noFill/>
            </p:spPr>
            <p:txBody>
              <a:bodyPr wrap="square" lIns="101870" tIns="50935" rIns="101870" bIns="50935" rtlCol="0">
                <a:spAutoFit/>
              </a:bodyPr>
              <a:lstStyle/>
              <a:p>
                <a:pPr marL="318346" indent="-318346">
                  <a:spcBef>
                    <a:spcPts val="900"/>
                  </a:spcBef>
                  <a:buFont typeface="Arial"/>
                  <a:buChar char="•"/>
                </a:pPr>
                <a:r>
                  <a:rPr lang="en-US" sz="2100" dirty="0">
                    <a:latin typeface="Helvetica"/>
                    <a:cs typeface="Helvetica"/>
                  </a:rPr>
                  <a:t>Dark matter with mass </a:t>
                </a:r>
                <a14:m>
                  <m:oMath xmlns:m="http://schemas.openxmlformats.org/officeDocument/2006/math">
                    <m:r>
                      <a:rPr lang="en-US" sz="2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≲</m:t>
                    </m:r>
                  </m:oMath>
                </a14:m>
                <a:r>
                  <a:rPr lang="en-US" sz="2100" dirty="0">
                    <a:latin typeface="Helvetica"/>
                    <a:cs typeface="Helvetica"/>
                  </a:rPr>
                  <a:t>1 eV would have a number density per cubic wavelength </a:t>
                </a:r>
                <a14:m>
                  <m:oMath xmlns:m="http://schemas.openxmlformats.org/officeDocument/2006/math">
                    <m:r>
                      <a:rPr lang="en-US" sz="2100" b="0" i="1" smtClean="0">
                        <a:latin typeface="Cambria Math" panose="02040503050406030204" pitchFamily="18" charset="0"/>
                        <a:cs typeface="Helvetica"/>
                      </a:rPr>
                      <m:t>≫</m:t>
                    </m:r>
                  </m:oMath>
                </a14:m>
                <a:r>
                  <a:rPr lang="en-US" sz="2100" dirty="0">
                    <a:latin typeface="Helvetica"/>
                    <a:cs typeface="Helvetica"/>
                  </a:rPr>
                  <a:t> 1</a:t>
                </a:r>
              </a:p>
              <a:p>
                <a:pPr marL="775546" lvl="1" indent="-318346">
                  <a:spcBef>
                    <a:spcPts val="600"/>
                  </a:spcBef>
                  <a:buFont typeface="Arial"/>
                  <a:buChar char="•"/>
                </a:pPr>
                <a:r>
                  <a:rPr lang="en-US" sz="2100" dirty="0">
                    <a:latin typeface="Helvetica"/>
                    <a:cs typeface="Helvetica"/>
                  </a:rPr>
                  <a:t>Leads to “wave-like” dark matter, which can impart classical forces (</a:t>
                </a:r>
                <a:r>
                  <a:rPr lang="en-US" sz="2100" i="1" dirty="0">
                    <a:latin typeface="Helvetica"/>
                    <a:cs typeface="Helvetica"/>
                  </a:rPr>
                  <a:t>see talk by Y. Kahn</a:t>
                </a:r>
                <a:r>
                  <a:rPr lang="en-US" sz="2100" dirty="0">
                    <a:latin typeface="Helvetica"/>
                    <a:cs typeface="Helvetica"/>
                  </a:rPr>
                  <a:t>)</a:t>
                </a: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D7CFCE-F0E2-F23C-3EE2-3ABCB9141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8" y="946453"/>
                <a:ext cx="11196795" cy="1187777"/>
              </a:xfrm>
              <a:prstGeom prst="rect">
                <a:avLst/>
              </a:prstGeom>
              <a:blipFill>
                <a:blip r:embed="rId4"/>
                <a:stretch>
                  <a:fillRect l="-454" t="-2128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96B02B0-DA40-D380-7CDF-95DC5A35D4C9}"/>
                  </a:ext>
                </a:extLst>
              </p:cNvPr>
              <p:cNvSpPr txBox="1"/>
              <p:nvPr/>
            </p:nvSpPr>
            <p:spPr>
              <a:xfrm>
                <a:off x="419098" y="5177669"/>
                <a:ext cx="11196795" cy="1470483"/>
              </a:xfrm>
              <a:prstGeom prst="rect">
                <a:avLst/>
              </a:prstGeom>
              <a:noFill/>
            </p:spPr>
            <p:txBody>
              <a:bodyPr wrap="square" lIns="101870" tIns="50935" rIns="101870" bIns="50935" rtlCol="0">
                <a:spAutoFit/>
              </a:bodyPr>
              <a:lstStyle/>
              <a:p>
                <a:pPr marL="318346" indent="-318346">
                  <a:spcBef>
                    <a:spcPts val="900"/>
                  </a:spcBef>
                  <a:buFont typeface="Arial"/>
                  <a:buChar char="•"/>
                </a:pPr>
                <a:r>
                  <a:rPr lang="en-US" sz="2100" dirty="0">
                    <a:latin typeface="Helvetica"/>
                    <a:cs typeface="Helvetica"/>
                  </a:rPr>
                  <a:t>In both cases, signal oscillates at </a:t>
                </a:r>
                <a14:m>
                  <m:oMath xmlns:m="http://schemas.openxmlformats.org/officeDocument/2006/math">
                    <m:r>
                      <a:rPr lang="en-US" sz="2100" b="0" i="1" smtClean="0">
                        <a:latin typeface="Cambria Math" panose="02040503050406030204" pitchFamily="18" charset="0"/>
                        <a:cs typeface="Helvetica"/>
                      </a:rPr>
                      <m:t>𝜔</m:t>
                    </m:r>
                    <m:r>
                      <a:rPr lang="en-US" sz="2100" b="0" i="1" smtClean="0">
                        <a:latin typeface="Cambria Math" panose="02040503050406030204" pitchFamily="18" charset="0"/>
                        <a:cs typeface="Helvetica"/>
                      </a:rPr>
                      <m:t> ~ </m:t>
                    </m:r>
                    <m:sSub>
                      <m:sSubPr>
                        <m:ctrlPr>
                          <a:rPr lang="en-US" sz="2100" b="0" i="1" smtClean="0">
                            <a:latin typeface="Cambria Math" panose="02040503050406030204" pitchFamily="18" charset="0"/>
                            <a:cs typeface="Helvetica"/>
                          </a:rPr>
                        </m:ctrlPr>
                      </m:sSubPr>
                      <m:e>
                        <m:r>
                          <a:rPr lang="en-US" sz="2100" b="0" i="1" smtClean="0">
                            <a:latin typeface="Cambria Math" panose="02040503050406030204" pitchFamily="18" charset="0"/>
                            <a:cs typeface="Helvetica"/>
                          </a:rPr>
                          <m:t>𝑚</m:t>
                        </m:r>
                      </m:e>
                      <m:sub>
                        <m:r>
                          <a:rPr lang="en-US" sz="2100" b="0" i="1" smtClean="0">
                            <a:latin typeface="Cambria Math" panose="02040503050406030204" pitchFamily="18" charset="0"/>
                            <a:cs typeface="Helvetica"/>
                          </a:rPr>
                          <m:t>𝜙</m:t>
                        </m:r>
                      </m:sub>
                    </m:sSub>
                  </m:oMath>
                </a14:m>
                <a:r>
                  <a:rPr lang="en-US" sz="2100" dirty="0">
                    <a:latin typeface="Helvetica"/>
                    <a:cs typeface="Helvetica"/>
                  </a:rPr>
                  <a:t> and is coherent over ~10</a:t>
                </a:r>
                <a:r>
                  <a:rPr lang="en-US" sz="2100" baseline="30000" dirty="0">
                    <a:latin typeface="Helvetica"/>
                    <a:cs typeface="Helvetica"/>
                  </a:rPr>
                  <a:t>6</a:t>
                </a:r>
                <a:r>
                  <a:rPr lang="en-US" sz="2100" dirty="0">
                    <a:latin typeface="Helvetica"/>
                    <a:cs typeface="Helvetica"/>
                  </a:rPr>
                  <a:t> cycles (</a:t>
                </a:r>
                <a:r>
                  <a:rPr lang="en-US" sz="2100" i="1" dirty="0">
                    <a:latin typeface="Helvetica"/>
                    <a:cs typeface="Helvetica"/>
                  </a:rPr>
                  <a:t>see talk by K. Lehnert</a:t>
                </a:r>
                <a:r>
                  <a:rPr lang="en-US" sz="2100" dirty="0">
                    <a:latin typeface="Helvetica"/>
                    <a:cs typeface="Helvetica"/>
                  </a:rPr>
                  <a:t>):</a:t>
                </a:r>
              </a:p>
              <a:p>
                <a:pPr marL="775546" lvl="1" indent="-318346">
                  <a:spcBef>
                    <a:spcPts val="300"/>
                  </a:spcBef>
                  <a:buFont typeface="Arial"/>
                  <a:buChar char="•"/>
                </a:pPr>
                <a:r>
                  <a:rPr lang="en-US" sz="2000" dirty="0">
                    <a:latin typeface="Helvetica"/>
                    <a:cs typeface="Helvetica"/>
                  </a:rPr>
                  <a:t>Aim to detect oscillating length change or force above thermal and measurement noise</a:t>
                </a:r>
              </a:p>
              <a:p>
                <a:pPr marL="775546" lvl="1" indent="-318346">
                  <a:spcBef>
                    <a:spcPts val="300"/>
                  </a:spcBef>
                  <a:buFont typeface="Arial"/>
                  <a:buChar char="•"/>
                </a:pPr>
                <a:r>
                  <a:rPr lang="en-US" sz="2000" dirty="0">
                    <a:latin typeface="Helvetica"/>
                    <a:cs typeface="Helvetica"/>
                  </a:rPr>
                  <a:t>Typically need resonant enhancement, require tuning over many masses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96B02B0-DA40-D380-7CDF-95DC5A35D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8" y="5177669"/>
                <a:ext cx="11196795" cy="1470483"/>
              </a:xfrm>
              <a:prstGeom prst="rect">
                <a:avLst/>
              </a:prstGeom>
              <a:blipFill>
                <a:blip r:embed="rId5"/>
                <a:stretch>
                  <a:fillRect l="-454" t="-855" r="-113" b="-5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26F8F6B-A473-33AB-D2DC-005AACF2F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3A03CC-DA90-57FA-E9B4-20ED3CCFF982}"/>
              </a:ext>
            </a:extLst>
          </p:cNvPr>
          <p:cNvSpPr txBox="1"/>
          <p:nvPr/>
        </p:nvSpPr>
        <p:spPr>
          <a:xfrm>
            <a:off x="234696" y="2113945"/>
            <a:ext cx="5577840" cy="410641"/>
          </a:xfrm>
          <a:prstGeom prst="rect">
            <a:avLst/>
          </a:prstGeom>
          <a:noFill/>
        </p:spPr>
        <p:txBody>
          <a:bodyPr wrap="square" lIns="101870" tIns="50935" rIns="101870" bIns="50935">
            <a:spAutoFit/>
          </a:bodyPr>
          <a:lstStyle/>
          <a:p>
            <a:pPr algn="ctr">
              <a:spcBef>
                <a:spcPts val="700"/>
              </a:spcBef>
              <a:buNone/>
            </a:pPr>
            <a:r>
              <a:rPr lang="en-US" sz="2000" b="1" dirty="0">
                <a:latin typeface="Helvetica" pitchFamily="2" charset="0"/>
                <a:cs typeface="Helvetica"/>
              </a:rPr>
              <a:t>Scalar (search for oscillating constants):</a:t>
            </a:r>
          </a:p>
        </p:txBody>
      </p:sp>
      <p:pic>
        <p:nvPicPr>
          <p:cNvPr id="27" name="Picture 26" descr="uldm_constants_cartoon.png">
            <a:extLst>
              <a:ext uri="{FF2B5EF4-FFF2-40B4-BE49-F238E27FC236}">
                <a16:creationId xmlns:a16="http://schemas.microsoft.com/office/drawing/2014/main" id="{65F9EBEB-99A6-C9FB-293D-3DC14CC60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616" y="2451434"/>
            <a:ext cx="3566160" cy="196045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F088515-F335-60DE-7890-3E470C5FC8EE}"/>
              </a:ext>
            </a:extLst>
          </p:cNvPr>
          <p:cNvSpPr txBox="1"/>
          <p:nvPr/>
        </p:nvSpPr>
        <p:spPr>
          <a:xfrm>
            <a:off x="280416" y="4470508"/>
            <a:ext cx="5888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Can use clocks, optical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cavites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etc. (see talk by V. Xu)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10194D-A259-56E9-D3FF-DCEAA1FB4775}"/>
              </a:ext>
            </a:extLst>
          </p:cNvPr>
          <p:cNvSpPr txBox="1"/>
          <p:nvPr/>
        </p:nvSpPr>
        <p:spPr>
          <a:xfrm>
            <a:off x="5858256" y="2113945"/>
            <a:ext cx="6211823" cy="410641"/>
          </a:xfrm>
          <a:prstGeom prst="rect">
            <a:avLst/>
          </a:prstGeom>
          <a:noFill/>
        </p:spPr>
        <p:txBody>
          <a:bodyPr wrap="square" lIns="101870" tIns="50935" rIns="101870" bIns="50935">
            <a:spAutoFit/>
          </a:bodyPr>
          <a:lstStyle/>
          <a:p>
            <a:pPr algn="ctr">
              <a:spcBef>
                <a:spcPts val="700"/>
              </a:spcBef>
              <a:buNone/>
            </a:pPr>
            <a:r>
              <a:rPr lang="en-US" sz="2000" b="1" dirty="0">
                <a:latin typeface="Helvetica" pitchFamily="2" charset="0"/>
                <a:cs typeface="Helvetica"/>
              </a:rPr>
              <a:t>Vector (search for oscillating force on mass):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FF07B9-968E-E3C2-F374-139EB0A2D9A9}"/>
              </a:ext>
            </a:extLst>
          </p:cNvPr>
          <p:cNvSpPr txBox="1"/>
          <p:nvPr/>
        </p:nvSpPr>
        <p:spPr>
          <a:xfrm>
            <a:off x="6376416" y="4439498"/>
            <a:ext cx="6096000" cy="746631"/>
          </a:xfrm>
          <a:prstGeom prst="rect">
            <a:avLst/>
          </a:prstGeom>
          <a:noFill/>
        </p:spPr>
        <p:txBody>
          <a:bodyPr wrap="square" lIns="101870" tIns="50935" rIns="101870" bIns="50935">
            <a:spAutoFit/>
          </a:bodyPr>
          <a:lstStyle/>
          <a:p>
            <a:pPr>
              <a:spcBef>
                <a:spcPts val="700"/>
              </a:spcBef>
            </a:pPr>
            <a:r>
              <a:rPr lang="en-US" i="1" dirty="0">
                <a:latin typeface="Helvetica" pitchFamily="2" charset="0"/>
                <a:cs typeface="Helvetica"/>
              </a:rPr>
              <a:t>E.g., coupling to B-L pushes on neutrons: </a:t>
            </a:r>
          </a:p>
          <a:p>
            <a:pPr marL="579438" indent="-120650">
              <a:spcBef>
                <a:spcPts val="700"/>
              </a:spcBef>
            </a:pPr>
            <a:r>
              <a:rPr lang="en-US" i="1" dirty="0">
                <a:latin typeface="Helvetica" pitchFamily="2" charset="0"/>
                <a:cs typeface="Helvetica"/>
              </a:rPr>
              <a:t>a ≲ 10</a:t>
            </a:r>
            <a:r>
              <a:rPr lang="en-US" i="1" baseline="30000" dirty="0">
                <a:latin typeface="Helvetica" pitchFamily="2" charset="0"/>
                <a:cs typeface="Helvetica"/>
              </a:rPr>
              <a:t>-11</a:t>
            </a:r>
            <a:r>
              <a:rPr lang="en-US" i="1" dirty="0">
                <a:latin typeface="Helvetica" pitchFamily="2" charset="0"/>
                <a:cs typeface="Helvetica"/>
              </a:rPr>
              <a:t> m/s</a:t>
            </a:r>
            <a:r>
              <a:rPr lang="en-US" i="1" baseline="30000" dirty="0">
                <a:latin typeface="Helvetica" pitchFamily="2" charset="0"/>
                <a:cs typeface="Helvetica"/>
              </a:rPr>
              <a:t>2</a:t>
            </a:r>
            <a:r>
              <a:rPr lang="en-US" i="1" dirty="0">
                <a:latin typeface="Helvetica" pitchFamily="2" charset="0"/>
                <a:cs typeface="Helvetica"/>
              </a:rPr>
              <a:t> at 10 kHz [i.e., 10</a:t>
            </a:r>
            <a:r>
              <a:rPr lang="en-US" i="1" baseline="30000" dirty="0">
                <a:latin typeface="Helvetica" pitchFamily="2" charset="0"/>
                <a:cs typeface="Helvetica"/>
              </a:rPr>
              <a:t>-20</a:t>
            </a:r>
            <a:r>
              <a:rPr lang="en-US" i="1" dirty="0">
                <a:latin typeface="Helvetica" pitchFamily="2" charset="0"/>
                <a:cs typeface="Helvetica"/>
              </a:rPr>
              <a:t> N on a </a:t>
            </a:r>
            <a:r>
              <a:rPr lang="en-US" i="1" dirty="0" err="1">
                <a:latin typeface="Helvetica" pitchFamily="2" charset="0"/>
                <a:cs typeface="Helvetica"/>
              </a:rPr>
              <a:t>μg</a:t>
            </a:r>
            <a:r>
              <a:rPr lang="en-US" i="1" dirty="0">
                <a:latin typeface="Helvetica" pitchFamily="2" charset="0"/>
                <a:cs typeface="Helvetica"/>
              </a:rPr>
              <a:t> mass]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7D4022-B555-8BCF-09AC-809DB814CB98}"/>
              </a:ext>
            </a:extLst>
          </p:cNvPr>
          <p:cNvSpPr txBox="1"/>
          <p:nvPr/>
        </p:nvSpPr>
        <p:spPr>
          <a:xfrm>
            <a:off x="8752331" y="4114744"/>
            <a:ext cx="34640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Carney et al., New J. Phys. 23 023041 (2021)</a:t>
            </a:r>
          </a:p>
        </p:txBody>
      </p:sp>
    </p:spTree>
    <p:extLst>
      <p:ext uri="{BB962C8B-B14F-4D97-AF65-F5344CB8AC3E}">
        <p14:creationId xmlns:p14="http://schemas.microsoft.com/office/powerpoint/2010/main" val="2950497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4FE99-B2A7-12EC-2C5A-6D5793EAC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B27680B-1144-4052-DD51-949EB9764653}"/>
              </a:ext>
            </a:extLst>
          </p:cNvPr>
          <p:cNvGrpSpPr/>
          <p:nvPr/>
        </p:nvGrpSpPr>
        <p:grpSpPr>
          <a:xfrm>
            <a:off x="5875622" y="1726696"/>
            <a:ext cx="6096000" cy="5131304"/>
            <a:chOff x="6017495" y="1673795"/>
            <a:chExt cx="6096000" cy="513130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99D9A5E-2AF4-B4BC-6022-7247DCC31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-171"/>
            <a:stretch>
              <a:fillRect/>
            </a:stretch>
          </p:blipFill>
          <p:spPr>
            <a:xfrm>
              <a:off x="6017495" y="2029492"/>
              <a:ext cx="6096000" cy="477560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9DB086-B89D-6183-0BE1-724EF0E9B316}"/>
                </a:ext>
              </a:extLst>
            </p:cNvPr>
            <p:cNvSpPr txBox="1"/>
            <p:nvPr/>
          </p:nvSpPr>
          <p:spPr>
            <a:xfrm>
              <a:off x="6939193" y="1673795"/>
              <a:ext cx="46877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Current and projected sensitivity:</a:t>
              </a: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A5222C1-8C2B-B1BD-2E50-CBA4F3717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13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9C18B5-C04F-198C-A6C5-2AF6864700E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Ultralight dark matter (Optical cavities)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5B688566-236C-DA84-DD22-4183EFB4CF33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1D4222F-BF55-14B1-A3CD-830AEAB7E7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6ADD72B-775F-8BBE-98C4-EFEB0FF1864C}"/>
              </a:ext>
            </a:extLst>
          </p:cNvPr>
          <p:cNvSpPr txBox="1"/>
          <p:nvPr/>
        </p:nvSpPr>
        <p:spPr>
          <a:xfrm>
            <a:off x="419098" y="946453"/>
            <a:ext cx="11196795" cy="864612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900"/>
              </a:spcBef>
              <a:buFont typeface="Arial"/>
              <a:buChar char="•"/>
            </a:pPr>
            <a:r>
              <a:rPr lang="en-US" sz="2100" dirty="0">
                <a:latin typeface="Helvetica"/>
                <a:cs typeface="Helvetica"/>
              </a:rPr>
              <a:t>Several experiments are now pursuing these models</a:t>
            </a:r>
            <a:endParaRPr lang="en-US" sz="2100" b="1" dirty="0">
              <a:latin typeface="Helvetica"/>
              <a:cs typeface="Helvetica"/>
            </a:endParaRPr>
          </a:p>
          <a:p>
            <a:pPr marL="775546" lvl="1" indent="-318346">
              <a:spcBef>
                <a:spcPts val="900"/>
              </a:spcBef>
              <a:buFont typeface="Arial"/>
              <a:buChar char="•"/>
            </a:pPr>
            <a:r>
              <a:rPr lang="en-US" sz="2100" dirty="0">
                <a:latin typeface="Helvetica"/>
                <a:cs typeface="Helvetica"/>
              </a:rPr>
              <a:t>Optical cavity comparisons (Northwestern):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230C02-0830-DACD-6BE0-5196EEB60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98" y="2330663"/>
            <a:ext cx="4762502" cy="4279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B5A1DD-5A81-0686-D13E-03FE5BA95E88}"/>
              </a:ext>
            </a:extLst>
          </p:cNvPr>
          <p:cNvSpPr txBox="1"/>
          <p:nvPr/>
        </p:nvSpPr>
        <p:spPr>
          <a:xfrm>
            <a:off x="576107" y="2026512"/>
            <a:ext cx="488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itchFamily="2" charset="0"/>
              </a:rPr>
              <a:t>Comparison of two cryogenic cavities: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21A3B3-D50A-8B6E-FB7A-CC1A49A7A86A}"/>
              </a:ext>
            </a:extLst>
          </p:cNvPr>
          <p:cNvSpPr txBox="1"/>
          <p:nvPr/>
        </p:nvSpPr>
        <p:spPr>
          <a:xfrm>
            <a:off x="1906203" y="660610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400" i="1" dirty="0">
                <a:solidFill>
                  <a:srgbClr val="1A1718"/>
                </a:solidFill>
                <a:effectLst/>
                <a:latin typeface="Helvetica" pitchFamily="2" charset="0"/>
              </a:rPr>
              <a:t>Deshpande et al., PRL 135, 261001 (2025)</a:t>
            </a:r>
          </a:p>
        </p:txBody>
      </p:sp>
    </p:spTree>
    <p:extLst>
      <p:ext uri="{BB962C8B-B14F-4D97-AF65-F5344CB8AC3E}">
        <p14:creationId xmlns:p14="http://schemas.microsoft.com/office/powerpoint/2010/main" val="2013201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8898C-4F79-DA3B-A9FD-D07A02AE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1F2B83-F418-7083-E5E8-44150E9BF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91" y="1832337"/>
            <a:ext cx="4947504" cy="4733038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85B01A0-E237-AF90-D926-392E867C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14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905A1DB-5A6B-7FA9-CE9E-C7539C843514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Ultralight dark matter (POLONAISE)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95745C73-94CB-D380-7036-71569E7F14AA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E1B38A6-E4FD-1819-C3DE-AA67548CE046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6C479A3-6953-054C-7232-19FAEDF8A725}"/>
              </a:ext>
            </a:extLst>
          </p:cNvPr>
          <p:cNvSpPr txBox="1"/>
          <p:nvPr/>
        </p:nvSpPr>
        <p:spPr>
          <a:xfrm>
            <a:off x="419098" y="946453"/>
            <a:ext cx="11196795" cy="426030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775546" lvl="1" indent="-318346">
              <a:spcBef>
                <a:spcPts val="900"/>
              </a:spcBef>
              <a:buFont typeface="Arial"/>
              <a:buChar char="•"/>
            </a:pPr>
            <a:r>
              <a:rPr lang="en-US" sz="2100" dirty="0">
                <a:latin typeface="Helvetica"/>
                <a:cs typeface="Helvetica"/>
              </a:rPr>
              <a:t>POLONAISE: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CB3FDC-5F8A-F05A-9296-CEECBD1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4102" y="1410425"/>
            <a:ext cx="5973826" cy="49415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9D27CE-3E1C-0EE5-4D71-792AF0579F17}"/>
              </a:ext>
            </a:extLst>
          </p:cNvPr>
          <p:cNvSpPr txBox="1"/>
          <p:nvPr/>
        </p:nvSpPr>
        <p:spPr>
          <a:xfrm>
            <a:off x="1280160" y="1393425"/>
            <a:ext cx="4687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Magnetically levitated 400 ug mass: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6ED780-055B-8251-9458-B6C2B37D9E97}"/>
              </a:ext>
            </a:extLst>
          </p:cNvPr>
          <p:cNvSpPr txBox="1"/>
          <p:nvPr/>
        </p:nvSpPr>
        <p:spPr>
          <a:xfrm>
            <a:off x="5120640" y="644150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i="1" dirty="0">
                <a:solidFill>
                  <a:srgbClr val="1A1718"/>
                </a:solidFill>
                <a:effectLst/>
                <a:latin typeface="Helvetica" pitchFamily="2" charset="0"/>
              </a:rPr>
              <a:t>Amaral et al., PRL 134, 251001 (2025)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2888B1-7F66-3F8A-A289-494B46B47D07}"/>
              </a:ext>
            </a:extLst>
          </p:cNvPr>
          <p:cNvSpPr txBox="1"/>
          <p:nvPr/>
        </p:nvSpPr>
        <p:spPr>
          <a:xfrm>
            <a:off x="7134760" y="1031262"/>
            <a:ext cx="4687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Current and projected sensitivity: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E63EEF-147B-EA8D-684A-53608FD5AA3D}"/>
              </a:ext>
            </a:extLst>
          </p:cNvPr>
          <p:cNvSpPr txBox="1"/>
          <p:nvPr/>
        </p:nvSpPr>
        <p:spPr>
          <a:xfrm>
            <a:off x="9490822" y="2560320"/>
            <a:ext cx="1465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B322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result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28ADAD1-6A15-A3B7-7E40-3DEE4E289C64}"/>
              </a:ext>
            </a:extLst>
          </p:cNvPr>
          <p:cNvCxnSpPr>
            <a:cxnSpLocks/>
          </p:cNvCxnSpPr>
          <p:nvPr/>
        </p:nvCxnSpPr>
        <p:spPr>
          <a:xfrm flipH="1" flipV="1">
            <a:off x="9180576" y="2682240"/>
            <a:ext cx="359014" cy="78135"/>
          </a:xfrm>
          <a:prstGeom prst="straightConnector1">
            <a:avLst/>
          </a:prstGeom>
          <a:ln>
            <a:solidFill>
              <a:srgbClr val="B3222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955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02247-67C7-6D85-0CB4-5ACEE3AF3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9AA46865-3124-3940-8508-423E4152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15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8E4D90-B498-53D6-4420-484354B32C31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Ultralight dark matter (Trampoline oscillators)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3FD8DD50-7FCB-9A2A-5107-F12CE3EBA8F8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B8601F5-5779-7004-E4F9-EE07F43ECD01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C618589-80FF-4CC9-A79D-2A7B30C6C108}"/>
              </a:ext>
            </a:extLst>
          </p:cNvPr>
          <p:cNvSpPr txBox="1"/>
          <p:nvPr/>
        </p:nvSpPr>
        <p:spPr>
          <a:xfrm>
            <a:off x="419098" y="946453"/>
            <a:ext cx="11196795" cy="426030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900"/>
              </a:spcBef>
              <a:buFont typeface="Arial"/>
              <a:buChar char="•"/>
            </a:pPr>
            <a:r>
              <a:rPr lang="en-US" sz="2100" dirty="0">
                <a:latin typeface="Helvetica"/>
                <a:cs typeface="Helvetica"/>
              </a:rPr>
              <a:t>Membrane oscillators (U Arizona/NIST):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07CF4D-037B-AA6C-1791-A4C08DA61381}"/>
              </a:ext>
            </a:extLst>
          </p:cNvPr>
          <p:cNvSpPr txBox="1"/>
          <p:nvPr/>
        </p:nvSpPr>
        <p:spPr>
          <a:xfrm>
            <a:off x="7089648" y="6440007"/>
            <a:ext cx="4236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i="1" dirty="0">
                <a:solidFill>
                  <a:srgbClr val="1A1718"/>
                </a:solidFill>
                <a:latin typeface="Helvetica" pitchFamily="2" charset="0"/>
              </a:rPr>
              <a:t>Chowdhury et al, PR</a:t>
            </a:r>
            <a:r>
              <a:rPr lang="en-US" sz="1600" i="1" dirty="0">
                <a:solidFill>
                  <a:srgbClr val="1A1718"/>
                </a:solidFill>
                <a:effectLst/>
                <a:latin typeface="Helvetica" pitchFamily="2" charset="0"/>
              </a:rPr>
              <a:t>D 113, L121303 (2026)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8FEA6B-5BB4-B457-230C-751DF5395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66" y="1703523"/>
            <a:ext cx="6193536" cy="45201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5E8C39-F26D-217F-81CE-7658C5D21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760" y="1433633"/>
            <a:ext cx="5602474" cy="470897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7A3644B-C49E-D9F2-DD31-7CFBBBF889C9}"/>
              </a:ext>
            </a:extLst>
          </p:cNvPr>
          <p:cNvSpPr/>
          <p:nvPr/>
        </p:nvSpPr>
        <p:spPr>
          <a:xfrm>
            <a:off x="127766" y="1901952"/>
            <a:ext cx="920746" cy="414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92DC41-3797-CA0F-B893-179D97A10C5D}"/>
              </a:ext>
            </a:extLst>
          </p:cNvPr>
          <p:cNvSpPr/>
          <p:nvPr/>
        </p:nvSpPr>
        <p:spPr>
          <a:xfrm>
            <a:off x="2764161" y="1865591"/>
            <a:ext cx="920746" cy="414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7A5782-182D-6FCC-4AC1-B6DB7C94AC54}"/>
              </a:ext>
            </a:extLst>
          </p:cNvPr>
          <p:cNvSpPr txBox="1"/>
          <p:nvPr/>
        </p:nvSpPr>
        <p:spPr>
          <a:xfrm>
            <a:off x="6827270" y="1136234"/>
            <a:ext cx="5047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Current and projected sensitivity: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E2BF11-CB3F-A85D-E9CF-81904B4AFC2C}"/>
              </a:ext>
            </a:extLst>
          </p:cNvPr>
          <p:cNvSpPr txBox="1"/>
          <p:nvPr/>
        </p:nvSpPr>
        <p:spPr>
          <a:xfrm>
            <a:off x="127766" y="1594118"/>
            <a:ext cx="5047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Tethered trampoline membrane oscillator: </a:t>
            </a:r>
          </a:p>
        </p:txBody>
      </p:sp>
      <p:sp>
        <p:nvSpPr>
          <p:cNvPr id="20" name="Footer Placeholder 7">
            <a:extLst>
              <a:ext uri="{FF2B5EF4-FFF2-40B4-BE49-F238E27FC236}">
                <a16:creationId xmlns:a16="http://schemas.microsoft.com/office/drawing/2014/main" id="{BB060604-63B5-0C05-C0E9-72AD21053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07709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in protective gear working on a machine&#10;&#10;Description automatically generated">
            <a:extLst>
              <a:ext uri="{FF2B5EF4-FFF2-40B4-BE49-F238E27FC236}">
                <a16:creationId xmlns:a16="http://schemas.microsoft.com/office/drawing/2014/main" id="{CA67B484-1EC8-D321-6580-240BA73EB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07" y="2676076"/>
            <a:ext cx="2090424" cy="2916613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16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Kinematic detection of (particle) dark matter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2A2A8-2EBA-1441-82B0-7360C27BF425}"/>
                  </a:ext>
                </a:extLst>
              </p:cNvPr>
              <p:cNvSpPr txBox="1"/>
              <p:nvPr/>
            </p:nvSpPr>
            <p:spPr>
              <a:xfrm>
                <a:off x="419098" y="946453"/>
                <a:ext cx="11196795" cy="1187777"/>
              </a:xfrm>
              <a:prstGeom prst="rect">
                <a:avLst/>
              </a:prstGeom>
              <a:noFill/>
            </p:spPr>
            <p:txBody>
              <a:bodyPr wrap="square" lIns="101870" tIns="50935" rIns="101870" bIns="50935" rtlCol="0">
                <a:spAutoFit/>
              </a:bodyPr>
              <a:lstStyle/>
              <a:p>
                <a:pPr marL="318346" indent="-318346">
                  <a:spcBef>
                    <a:spcPts val="900"/>
                  </a:spcBef>
                  <a:buFont typeface="Arial"/>
                  <a:buChar char="•"/>
                </a:pPr>
                <a:r>
                  <a:rPr lang="en-US" sz="2100" dirty="0">
                    <a:latin typeface="Helvetica"/>
                    <a:cs typeface="Helvetica"/>
                  </a:rPr>
                  <a:t>For masses </a:t>
                </a:r>
                <a14:m>
                  <m:oMath xmlns:m="http://schemas.openxmlformats.org/officeDocument/2006/math">
                    <m:r>
                      <a:rPr lang="en-US" sz="21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≳</m:t>
                    </m:r>
                  </m:oMath>
                </a14:m>
                <a:r>
                  <a:rPr lang="en-US" sz="2100" dirty="0">
                    <a:latin typeface="Helvetica"/>
                    <a:cs typeface="Helvetica"/>
                  </a:rPr>
                  <a:t>eV, DM interacts as “particles,” i.e. discrete collisions (</a:t>
                </a:r>
                <a:r>
                  <a:rPr lang="en-US" sz="2100" i="1" dirty="0">
                    <a:latin typeface="Helvetica"/>
                    <a:cs typeface="Helvetica"/>
                  </a:rPr>
                  <a:t>see talk by T. Lin</a:t>
                </a:r>
                <a:r>
                  <a:rPr lang="en-US" sz="2100" dirty="0">
                    <a:latin typeface="Helvetica"/>
                    <a:cs typeface="Helvetica"/>
                  </a:rPr>
                  <a:t>) </a:t>
                </a:r>
              </a:p>
              <a:p>
                <a:pPr marL="318346" indent="-318346">
                  <a:spcBef>
                    <a:spcPts val="900"/>
                  </a:spcBef>
                  <a:buFont typeface="Arial"/>
                  <a:buChar char="•"/>
                </a:pPr>
                <a:r>
                  <a:rPr lang="en-US" sz="2100" dirty="0">
                    <a:latin typeface="Helvetica"/>
                    <a:cs typeface="Helvetica"/>
                  </a:rPr>
                  <a:t>Mechanical sensors could be sensitive to dark matter models that primarily interact coherently with entire objects, rather than single nuclei or electrons</a:t>
                </a: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2A2A8-2EBA-1441-82B0-7360C27BF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8" y="946453"/>
                <a:ext cx="11196795" cy="1187777"/>
              </a:xfrm>
              <a:prstGeom prst="rect">
                <a:avLst/>
              </a:prstGeom>
              <a:blipFill>
                <a:blip r:embed="rId4"/>
                <a:stretch>
                  <a:fillRect l="-454" t="-2128" b="-9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6A9349-3EFD-6636-816E-A53B1AADCA77}"/>
                  </a:ext>
                </a:extLst>
              </p:cNvPr>
              <p:cNvSpPr txBox="1"/>
              <p:nvPr/>
            </p:nvSpPr>
            <p:spPr>
              <a:xfrm>
                <a:off x="1731375" y="5947494"/>
                <a:ext cx="3344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Rate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/>
                  <a:t>N</a:t>
                </a:r>
                <a:r>
                  <a:rPr lang="en-US" sz="2400" i="1" baseline="-25000" dirty="0"/>
                  <a:t>T</a:t>
                </a:r>
                <a:r>
                  <a:rPr lang="en-US" sz="2400" i="1" dirty="0"/>
                  <a:t> A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6A9349-3EFD-6636-816E-A53B1AADC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375" y="5947494"/>
                <a:ext cx="3344813" cy="461665"/>
              </a:xfrm>
              <a:prstGeom prst="rect">
                <a:avLst/>
              </a:prstGeom>
              <a:blipFill>
                <a:blip r:embed="rId5"/>
                <a:stretch>
                  <a:fillRect l="-3030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788EDC18-63DA-9C23-3584-9645DCD39AC2}"/>
              </a:ext>
            </a:extLst>
          </p:cNvPr>
          <p:cNvSpPr txBox="1"/>
          <p:nvPr/>
        </p:nvSpPr>
        <p:spPr>
          <a:xfrm>
            <a:off x="3107017" y="6523728"/>
            <a:ext cx="2075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~10</a:t>
            </a:r>
            <a:r>
              <a:rPr lang="en-US" sz="2000" baseline="30000" dirty="0"/>
              <a:t>4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4C8EDFD-3323-221D-2138-F36678709B27}"/>
              </a:ext>
            </a:extLst>
          </p:cNvPr>
          <p:cNvGrpSpPr/>
          <p:nvPr/>
        </p:nvGrpSpPr>
        <p:grpSpPr>
          <a:xfrm>
            <a:off x="2685817" y="3077574"/>
            <a:ext cx="2694678" cy="2184174"/>
            <a:chOff x="3184525" y="3187184"/>
            <a:chExt cx="2694678" cy="2184174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CBF7E52-7D86-F5D4-D6E9-DD83CBA8CDB6}"/>
                </a:ext>
              </a:extLst>
            </p:cNvPr>
            <p:cNvGrpSpPr/>
            <p:nvPr/>
          </p:nvGrpSpPr>
          <p:grpSpPr>
            <a:xfrm>
              <a:off x="3184525" y="3187184"/>
              <a:ext cx="2068194" cy="2184174"/>
              <a:chOff x="3184525" y="3208725"/>
              <a:chExt cx="2068194" cy="2184174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82A13B4-F6E9-A833-BEA6-D45763695A7D}"/>
                  </a:ext>
                </a:extLst>
              </p:cNvPr>
              <p:cNvSpPr/>
              <p:nvPr/>
            </p:nvSpPr>
            <p:spPr>
              <a:xfrm>
                <a:off x="4565446" y="3208725"/>
                <a:ext cx="687273" cy="2952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3096E165-0A07-52DA-5130-EA8E2A839D3F}"/>
                  </a:ext>
                </a:extLst>
              </p:cNvPr>
              <p:cNvGrpSpPr/>
              <p:nvPr/>
            </p:nvGrpSpPr>
            <p:grpSpPr>
              <a:xfrm>
                <a:off x="3276099" y="3443257"/>
                <a:ext cx="1588803" cy="1712050"/>
                <a:chOff x="3068556" y="3828856"/>
                <a:chExt cx="1588803" cy="1712050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2A1179C0-B6BB-9E9C-692E-BECE3B799514}"/>
                    </a:ext>
                  </a:extLst>
                </p:cNvPr>
                <p:cNvGrpSpPr/>
                <p:nvPr/>
              </p:nvGrpSpPr>
              <p:grpSpPr>
                <a:xfrm>
                  <a:off x="3138575" y="3828856"/>
                  <a:ext cx="1518784" cy="1573214"/>
                  <a:chOff x="3138575" y="3828856"/>
                  <a:chExt cx="1518784" cy="1573214"/>
                </a:xfrm>
              </p:grpSpPr>
              <p:pic>
                <p:nvPicPr>
                  <p:cNvPr id="66" name="Picture 65">
                    <a:extLst>
                      <a:ext uri="{FF2B5EF4-FFF2-40B4-BE49-F238E27FC236}">
                        <a16:creationId xmlns:a16="http://schemas.microsoft.com/office/drawing/2014/main" id="{294ECCE7-1FCE-9EFC-B955-253485701F1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3493273" y="3996677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67" name="Picture 66">
                    <a:extLst>
                      <a:ext uri="{FF2B5EF4-FFF2-40B4-BE49-F238E27FC236}">
                        <a16:creationId xmlns:a16="http://schemas.microsoft.com/office/drawing/2014/main" id="{D4B0B85D-720C-878A-2838-6B0255ECFC9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4287805" y="4539983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68" name="Picture 67">
                    <a:extLst>
                      <a:ext uri="{FF2B5EF4-FFF2-40B4-BE49-F238E27FC236}">
                        <a16:creationId xmlns:a16="http://schemas.microsoft.com/office/drawing/2014/main" id="{4E53154D-9523-BB9C-C4B6-9034EFADDF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3264938" y="4493805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69" name="Picture 68">
                    <a:extLst>
                      <a:ext uri="{FF2B5EF4-FFF2-40B4-BE49-F238E27FC236}">
                        <a16:creationId xmlns:a16="http://schemas.microsoft.com/office/drawing/2014/main" id="{E4CD47D9-9097-B58F-947E-077D6BB71B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3855792" y="4654719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70" name="Picture 69">
                    <a:extLst>
                      <a:ext uri="{FF2B5EF4-FFF2-40B4-BE49-F238E27FC236}">
                        <a16:creationId xmlns:a16="http://schemas.microsoft.com/office/drawing/2014/main" id="{2FB1C839-48E8-2CB0-3E3C-EE5834C90FD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3922997" y="3828856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71" name="Picture 70">
                    <a:extLst>
                      <a:ext uri="{FF2B5EF4-FFF2-40B4-BE49-F238E27FC236}">
                        <a16:creationId xmlns:a16="http://schemas.microsoft.com/office/drawing/2014/main" id="{429F99A8-2022-3C01-4CA1-5DBA1204E17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4117885" y="4164912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72" name="Picture 71">
                    <a:extLst>
                      <a:ext uri="{FF2B5EF4-FFF2-40B4-BE49-F238E27FC236}">
                        <a16:creationId xmlns:a16="http://schemas.microsoft.com/office/drawing/2014/main" id="{ADEC969F-7B1D-44F1-0B64-322CCE6212E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4312773" y="3880368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73" name="Picture 72">
                    <a:extLst>
                      <a:ext uri="{FF2B5EF4-FFF2-40B4-BE49-F238E27FC236}">
                        <a16:creationId xmlns:a16="http://schemas.microsoft.com/office/drawing/2014/main" id="{E34F09D4-E9A2-782D-7839-111E0C2EE7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3138575" y="3958191"/>
                    <a:ext cx="344586" cy="354843"/>
                  </a:xfrm>
                  <a:prstGeom prst="rect">
                    <a:avLst/>
                  </a:prstGeom>
                </p:spPr>
              </p:pic>
              <p:pic>
                <p:nvPicPr>
                  <p:cNvPr id="74" name="Picture 73">
                    <a:extLst>
                      <a:ext uri="{FF2B5EF4-FFF2-40B4-BE49-F238E27FC236}">
                        <a16:creationId xmlns:a16="http://schemas.microsoft.com/office/drawing/2014/main" id="{DD112EB1-27F2-5767-D6B9-8FF289D6CD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t="50553" r="69426"/>
                  <a:stretch/>
                </p:blipFill>
                <p:spPr>
                  <a:xfrm>
                    <a:off x="4180896" y="5047227"/>
                    <a:ext cx="344586" cy="35484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4" name="Picture 63">
                  <a:extLst>
                    <a:ext uri="{FF2B5EF4-FFF2-40B4-BE49-F238E27FC236}">
                      <a16:creationId xmlns:a16="http://schemas.microsoft.com/office/drawing/2014/main" id="{59660BE6-0C0E-8FF4-7D03-206F0E9048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19011338">
                  <a:off x="3068556" y="4752480"/>
                  <a:ext cx="1182639" cy="788426"/>
                </a:xfrm>
                <a:prstGeom prst="rect">
                  <a:avLst/>
                </a:prstGeom>
              </p:spPr>
            </p:pic>
          </p:grp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095FE55E-13C5-B393-03E7-A97BCA657DFB}"/>
                  </a:ext>
                </a:extLst>
              </p:cNvPr>
              <p:cNvCxnSpPr/>
              <p:nvPr/>
            </p:nvCxnSpPr>
            <p:spPr>
              <a:xfrm flipV="1">
                <a:off x="4185611" y="3955506"/>
                <a:ext cx="76491" cy="514317"/>
              </a:xfrm>
              <a:prstGeom prst="line">
                <a:avLst/>
              </a:prstGeom>
              <a:ln w="15875"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48F8567A-1B92-51F4-9221-8236DF5E94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9768" y="4523569"/>
                <a:ext cx="104574" cy="100343"/>
              </a:xfrm>
              <a:prstGeom prst="line">
                <a:avLst/>
              </a:prstGeom>
              <a:ln w="15875"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TextBox 80">
                    <a:extLst>
                      <a:ext uri="{FF2B5EF4-FFF2-40B4-BE49-F238E27FC236}">
                        <a16:creationId xmlns:a16="http://schemas.microsoft.com/office/drawing/2014/main" id="{CF5EF599-4721-F2BB-2BB3-E4408633ED2A}"/>
                      </a:ext>
                    </a:extLst>
                  </p:cNvPr>
                  <p:cNvSpPr txBox="1"/>
                  <p:nvPr/>
                </p:nvSpPr>
                <p:spPr>
                  <a:xfrm>
                    <a:off x="3422622" y="4420043"/>
                    <a:ext cx="29865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1" name="TextBox 80">
                    <a:extLst>
                      <a:ext uri="{FF2B5EF4-FFF2-40B4-BE49-F238E27FC236}">
                        <a16:creationId xmlns:a16="http://schemas.microsoft.com/office/drawing/2014/main" id="{CF5EF599-4721-F2BB-2BB3-E4408633ED2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2622" y="4420043"/>
                    <a:ext cx="298656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4167" b="-3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0E5240F-940B-BF52-B3F4-72219220B91B}"/>
                  </a:ext>
                </a:extLst>
              </p:cNvPr>
              <p:cNvSpPr/>
              <p:nvPr/>
            </p:nvSpPr>
            <p:spPr>
              <a:xfrm>
                <a:off x="3184525" y="3208725"/>
                <a:ext cx="1891664" cy="218417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8751B09-4CC8-84D9-2E32-6A9090A812DD}"/>
                </a:ext>
              </a:extLst>
            </p:cNvPr>
            <p:cNvSpPr txBox="1"/>
            <p:nvPr/>
          </p:nvSpPr>
          <p:spPr>
            <a:xfrm>
              <a:off x="3518411" y="4975058"/>
              <a:ext cx="2360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~</a:t>
              </a:r>
              <a:r>
                <a:rPr lang="en-US" dirty="0"/>
                <a:t> 10 </a:t>
              </a:r>
              <a:r>
                <a:rPr lang="en-US" dirty="0" err="1"/>
                <a:t>fm</a:t>
              </a:r>
              <a:endParaRPr lang="en-US" dirty="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C7E41A3-5890-2B90-2197-1E5C4A8FC8F5}"/>
              </a:ext>
            </a:extLst>
          </p:cNvPr>
          <p:cNvGrpSpPr/>
          <p:nvPr/>
        </p:nvGrpSpPr>
        <p:grpSpPr>
          <a:xfrm>
            <a:off x="0" y="2302948"/>
            <a:ext cx="5629918" cy="4615963"/>
            <a:chOff x="0" y="2302948"/>
            <a:chExt cx="5629918" cy="46159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17F78E-1E8D-25A6-8A06-9E18DE2B370A}"/>
                </a:ext>
              </a:extLst>
            </p:cNvPr>
            <p:cNvSpPr txBox="1"/>
            <p:nvPr/>
          </p:nvSpPr>
          <p:spPr>
            <a:xfrm>
              <a:off x="0" y="2302948"/>
              <a:ext cx="5629918" cy="315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" b="1" dirty="0">
                  <a:latin typeface="Arial" panose="020B0604020202020204" pitchFamily="34" charset="0"/>
                  <a:cs typeface="Arial" panose="020B0604020202020204" pitchFamily="34" charset="0"/>
                </a:rPr>
                <a:t>Ton-scale WIMP detectors (e.g. LZ, </a:t>
              </a:r>
              <a:r>
                <a:rPr lang="en-US" sz="14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XENONnT</a:t>
              </a:r>
              <a:r>
                <a:rPr lang="en-US" sz="1450" b="1" dirty="0">
                  <a:latin typeface="Arial" panose="020B0604020202020204" pitchFamily="34" charset="0"/>
                  <a:cs typeface="Arial" panose="020B0604020202020204" pitchFamily="34" charset="0"/>
                </a:rPr>
                <a:t>,…):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56BEFB-6BD6-AA1D-CA36-33982E45B15E}"/>
                </a:ext>
              </a:extLst>
            </p:cNvPr>
            <p:cNvSpPr txBox="1"/>
            <p:nvPr/>
          </p:nvSpPr>
          <p:spPr>
            <a:xfrm>
              <a:off x="419098" y="5633153"/>
              <a:ext cx="4146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Coherence only over a single nucleus: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A8E7ACC9-83AD-3455-D60D-0D94A841B554}"/>
                    </a:ext>
                  </a:extLst>
                </p:cNvPr>
                <p:cNvSpPr txBox="1"/>
                <p:nvPr/>
              </p:nvSpPr>
              <p:spPr>
                <a:xfrm>
                  <a:off x="2057735" y="6518801"/>
                  <a:ext cx="168853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≫</m:t>
                      </m:r>
                    </m:oMath>
                  </a14:m>
                  <a:r>
                    <a:rPr lang="en-US" sz="2000" dirty="0"/>
                    <a:t>10</a:t>
                  </a:r>
                  <a:r>
                    <a:rPr lang="en-US" sz="2000" baseline="30000" dirty="0"/>
                    <a:t>23</a:t>
                  </a: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A8E7ACC9-83AD-3455-D60D-0D94A841B5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7735" y="6518801"/>
                  <a:ext cx="1688534" cy="400110"/>
                </a:xfrm>
                <a:prstGeom prst="rect">
                  <a:avLst/>
                </a:prstGeom>
                <a:blipFill>
                  <a:blip r:embed="rId9"/>
                  <a:stretch>
                    <a:fillRect t="-9375" b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A34C68B-81BF-5527-A181-D6F08C528422}"/>
                </a:ext>
              </a:extLst>
            </p:cNvPr>
            <p:cNvCxnSpPr/>
            <p:nvPr/>
          </p:nvCxnSpPr>
          <p:spPr>
            <a:xfrm flipH="1" flipV="1">
              <a:off x="1731376" y="4169661"/>
              <a:ext cx="954441" cy="1092087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8BAE0D5-7104-C2F8-3DBC-DD809C9DA5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34586" y="3090348"/>
              <a:ext cx="956082" cy="1081225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555FE6F-2F02-6343-D43A-7E4F19D8A985}"/>
              </a:ext>
            </a:extLst>
          </p:cNvPr>
          <p:cNvCxnSpPr/>
          <p:nvPr/>
        </p:nvCxnSpPr>
        <p:spPr>
          <a:xfrm flipV="1">
            <a:off x="2661187" y="6354640"/>
            <a:ext cx="92870" cy="175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880D89BA-6D72-0310-E2E1-924938F5818E}"/>
              </a:ext>
            </a:extLst>
          </p:cNvPr>
          <p:cNvCxnSpPr>
            <a:cxnSpLocks/>
          </p:cNvCxnSpPr>
          <p:nvPr/>
        </p:nvCxnSpPr>
        <p:spPr>
          <a:xfrm flipH="1" flipV="1">
            <a:off x="3234005" y="6343264"/>
            <a:ext cx="83054" cy="199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E05A2E78-452C-9DE4-96ED-78D663B3962D}"/>
              </a:ext>
            </a:extLst>
          </p:cNvPr>
          <p:cNvGrpSpPr/>
          <p:nvPr/>
        </p:nvGrpSpPr>
        <p:grpSpPr>
          <a:xfrm>
            <a:off x="5160783" y="2295973"/>
            <a:ext cx="7768033" cy="4489926"/>
            <a:chOff x="5160783" y="2295973"/>
            <a:chExt cx="7768033" cy="448992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B146E5-192F-CAA8-F149-2F3300ED19DE}"/>
                </a:ext>
              </a:extLst>
            </p:cNvPr>
            <p:cNvSpPr txBox="1"/>
            <p:nvPr/>
          </p:nvSpPr>
          <p:spPr>
            <a:xfrm>
              <a:off x="6627762" y="2295973"/>
              <a:ext cx="35864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fg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-ng scale trapped objects: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74699AA-5B94-A0B1-8276-F895C4AC8838}"/>
                </a:ext>
              </a:extLst>
            </p:cNvPr>
            <p:cNvGrpSpPr/>
            <p:nvPr/>
          </p:nvGrpSpPr>
          <p:grpSpPr>
            <a:xfrm>
              <a:off x="5160783" y="2338894"/>
              <a:ext cx="7768033" cy="4447005"/>
              <a:chOff x="5160783" y="2338894"/>
              <a:chExt cx="7768033" cy="4447005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5766E63D-F3BD-775E-16AB-9053887C1BA3}"/>
                  </a:ext>
                </a:extLst>
              </p:cNvPr>
              <p:cNvGrpSpPr/>
              <p:nvPr/>
            </p:nvGrpSpPr>
            <p:grpSpPr>
              <a:xfrm>
                <a:off x="5650701" y="2929390"/>
                <a:ext cx="7278115" cy="2006418"/>
                <a:chOff x="5650701" y="2898910"/>
                <a:chExt cx="7278115" cy="2006418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D5B54F3B-B6BD-531A-84BE-54474093439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650701" y="2903264"/>
                  <a:ext cx="3384627" cy="1858339"/>
                  <a:chOff x="6458187" y="2880025"/>
                  <a:chExt cx="3679507" cy="2020243"/>
                </a:xfrm>
              </p:grpSpPr>
              <p:pic>
                <p:nvPicPr>
                  <p:cNvPr id="21" name="Picture 20">
                    <a:extLst>
                      <a:ext uri="{FF2B5EF4-FFF2-40B4-BE49-F238E27FC236}">
                        <a16:creationId xmlns:a16="http://schemas.microsoft.com/office/drawing/2014/main" id="{C07DD7DD-0FD6-67F1-6045-BA6E1A2AAC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/>
                  <a:srcRect l="50752" t="2126" r="1" b="54975"/>
                  <a:stretch/>
                </p:blipFill>
                <p:spPr>
                  <a:xfrm>
                    <a:off x="6458187" y="2880025"/>
                    <a:ext cx="3679507" cy="2020243"/>
                  </a:xfrm>
                  <a:prstGeom prst="rect">
                    <a:avLst/>
                  </a:prstGeom>
                </p:spPr>
              </p:pic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9F9BF8ED-2D11-F7AD-3300-7C38A3DE7CA0}"/>
                      </a:ext>
                    </a:extLst>
                  </p:cNvPr>
                  <p:cNvSpPr/>
                  <p:nvPr/>
                </p:nvSpPr>
                <p:spPr>
                  <a:xfrm>
                    <a:off x="6573520" y="3007360"/>
                    <a:ext cx="640080" cy="4216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50C68A25-4BFC-610F-3448-1930FF3C1105}"/>
                    </a:ext>
                  </a:extLst>
                </p:cNvPr>
                <p:cNvGrpSpPr/>
                <p:nvPr/>
              </p:nvGrpSpPr>
              <p:grpSpPr>
                <a:xfrm>
                  <a:off x="9287060" y="2898910"/>
                  <a:ext cx="2484261" cy="2006418"/>
                  <a:chOff x="9287060" y="2868430"/>
                  <a:chExt cx="2484261" cy="2006418"/>
                </a:xfrm>
              </p:grpSpPr>
              <p:grpSp>
                <p:nvGrpSpPr>
                  <p:cNvPr id="141" name="Group 140">
                    <a:extLst>
                      <a:ext uri="{FF2B5EF4-FFF2-40B4-BE49-F238E27FC236}">
                        <a16:creationId xmlns:a16="http://schemas.microsoft.com/office/drawing/2014/main" id="{DB7D313F-C388-750D-9A30-6F9DF622BBCB}"/>
                      </a:ext>
                    </a:extLst>
                  </p:cNvPr>
                  <p:cNvGrpSpPr/>
                  <p:nvPr/>
                </p:nvGrpSpPr>
                <p:grpSpPr>
                  <a:xfrm>
                    <a:off x="10354115" y="3377930"/>
                    <a:ext cx="833369" cy="798146"/>
                    <a:chOff x="10425235" y="3408410"/>
                    <a:chExt cx="833369" cy="798146"/>
                  </a:xfrm>
                </p:grpSpPr>
                <p:sp>
                  <p:nvSpPr>
                    <p:cNvPr id="106" name="Oval 105">
                      <a:extLst>
                        <a:ext uri="{FF2B5EF4-FFF2-40B4-BE49-F238E27FC236}">
                          <a16:creationId xmlns:a16="http://schemas.microsoft.com/office/drawing/2014/main" id="{8F47C773-AE9E-2C50-E1AA-1C5A34E172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25235" y="3408410"/>
                      <a:ext cx="833369" cy="798146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07" name="Picture 106">
                      <a:extLst>
                        <a:ext uri="{FF2B5EF4-FFF2-40B4-BE49-F238E27FC236}">
                          <a16:creationId xmlns:a16="http://schemas.microsoft.com/office/drawing/2014/main" id="{C9D8314B-0A42-4EE1-5F5E-E94578D57E5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646923" y="4062991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08" name="Picture 107">
                      <a:extLst>
                        <a:ext uri="{FF2B5EF4-FFF2-40B4-BE49-F238E27FC236}">
                          <a16:creationId xmlns:a16="http://schemas.microsoft.com/office/drawing/2014/main" id="{0563D1C4-9623-9E0B-1B8A-86544CF85BB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744421" y="4010608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09" name="Picture 108">
                      <a:extLst>
                        <a:ext uri="{FF2B5EF4-FFF2-40B4-BE49-F238E27FC236}">
                          <a16:creationId xmlns:a16="http://schemas.microsoft.com/office/drawing/2014/main" id="{8087D2B6-32BA-63E0-4517-D046A71F778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785478" y="4087902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0" name="Picture 109">
                      <a:extLst>
                        <a:ext uri="{FF2B5EF4-FFF2-40B4-BE49-F238E27FC236}">
                          <a16:creationId xmlns:a16="http://schemas.microsoft.com/office/drawing/2014/main" id="{E3A1AA1A-BE9B-9B93-3FEC-249B2D850C6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804390" y="3822274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1" name="Picture 110">
                      <a:extLst>
                        <a:ext uri="{FF2B5EF4-FFF2-40B4-BE49-F238E27FC236}">
                          <a16:creationId xmlns:a16="http://schemas.microsoft.com/office/drawing/2014/main" id="{DEEB74FC-004F-1671-F32F-E90D211049E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901888" y="3769891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2" name="Picture 111">
                      <a:extLst>
                        <a:ext uri="{FF2B5EF4-FFF2-40B4-BE49-F238E27FC236}">
                          <a16:creationId xmlns:a16="http://schemas.microsoft.com/office/drawing/2014/main" id="{E5C69C12-D224-5B66-BE27-BEB032B5A5B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942945" y="3847185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3" name="Picture 112">
                      <a:extLst>
                        <a:ext uri="{FF2B5EF4-FFF2-40B4-BE49-F238E27FC236}">
                          <a16:creationId xmlns:a16="http://schemas.microsoft.com/office/drawing/2014/main" id="{FCED829B-1A6D-F25D-EFE4-F2819C6509A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856564" y="3989170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4" name="Picture 113">
                      <a:extLst>
                        <a:ext uri="{FF2B5EF4-FFF2-40B4-BE49-F238E27FC236}">
                          <a16:creationId xmlns:a16="http://schemas.microsoft.com/office/drawing/2014/main" id="{C53A447F-85B7-0956-C8EB-3093B190FAC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954062" y="3936787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5" name="Picture 114">
                      <a:extLst>
                        <a:ext uri="{FF2B5EF4-FFF2-40B4-BE49-F238E27FC236}">
                          <a16:creationId xmlns:a16="http://schemas.microsoft.com/office/drawing/2014/main" id="{A89164E4-E98A-A7D7-7345-8271B5864FD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995119" y="4014081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6" name="Picture 115">
                      <a:extLst>
                        <a:ext uri="{FF2B5EF4-FFF2-40B4-BE49-F238E27FC236}">
                          <a16:creationId xmlns:a16="http://schemas.microsoft.com/office/drawing/2014/main" id="{8BFD4B39-E8F8-0967-C7ED-0C39492CD8D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1014031" y="3748453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7" name="Picture 116">
                      <a:extLst>
                        <a:ext uri="{FF2B5EF4-FFF2-40B4-BE49-F238E27FC236}">
                          <a16:creationId xmlns:a16="http://schemas.microsoft.com/office/drawing/2014/main" id="{4E8A0462-8011-4249-AF78-579DE0480E1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1152586" y="3773364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8" name="Picture 117">
                      <a:extLst>
                        <a:ext uri="{FF2B5EF4-FFF2-40B4-BE49-F238E27FC236}">
                          <a16:creationId xmlns:a16="http://schemas.microsoft.com/office/drawing/2014/main" id="{59EA3277-75E7-DED5-6551-9D50E94C1BE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495797" y="3801680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9" name="Picture 118">
                      <a:extLst>
                        <a:ext uri="{FF2B5EF4-FFF2-40B4-BE49-F238E27FC236}">
                          <a16:creationId xmlns:a16="http://schemas.microsoft.com/office/drawing/2014/main" id="{557CA03E-4FAE-4719-E508-AB032C4106E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593295" y="3749297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0" name="Picture 119">
                      <a:extLst>
                        <a:ext uri="{FF2B5EF4-FFF2-40B4-BE49-F238E27FC236}">
                          <a16:creationId xmlns:a16="http://schemas.microsoft.com/office/drawing/2014/main" id="{D8AE07D9-8543-3222-1F31-42E211B383B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634352" y="3826591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1" name="Picture 120">
                      <a:extLst>
                        <a:ext uri="{FF2B5EF4-FFF2-40B4-BE49-F238E27FC236}">
                          <a16:creationId xmlns:a16="http://schemas.microsoft.com/office/drawing/2014/main" id="{7AB63337-933F-E8A8-1200-F5C1E3CFE15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653264" y="3560963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2" name="Picture 121">
                      <a:extLst>
                        <a:ext uri="{FF2B5EF4-FFF2-40B4-BE49-F238E27FC236}">
                          <a16:creationId xmlns:a16="http://schemas.microsoft.com/office/drawing/2014/main" id="{7D154CFA-9F94-E8D0-6DF0-FF99EC15656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750762" y="3508580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3" name="Picture 122">
                      <a:extLst>
                        <a:ext uri="{FF2B5EF4-FFF2-40B4-BE49-F238E27FC236}">
                          <a16:creationId xmlns:a16="http://schemas.microsoft.com/office/drawing/2014/main" id="{1C34C4A8-4BF5-E5DF-E205-C066E062FEC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791819" y="3585874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4" name="Picture 123">
                      <a:extLst>
                        <a:ext uri="{FF2B5EF4-FFF2-40B4-BE49-F238E27FC236}">
                          <a16:creationId xmlns:a16="http://schemas.microsoft.com/office/drawing/2014/main" id="{549FBBD8-B9EF-04C9-5826-54F6C2785E1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705438" y="3727859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5" name="Picture 124">
                      <a:extLst>
                        <a:ext uri="{FF2B5EF4-FFF2-40B4-BE49-F238E27FC236}">
                          <a16:creationId xmlns:a16="http://schemas.microsoft.com/office/drawing/2014/main" id="{1CFD81B8-B0A4-7E1A-8FC4-F07CE28DC71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802936" y="3675476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6" name="Picture 125">
                      <a:extLst>
                        <a:ext uri="{FF2B5EF4-FFF2-40B4-BE49-F238E27FC236}">
                          <a16:creationId xmlns:a16="http://schemas.microsoft.com/office/drawing/2014/main" id="{90A334AC-6FD5-788A-79C5-098230855B0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>
                      <a:off x="10843993" y="3752770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7" name="Picture 126">
                      <a:extLst>
                        <a:ext uri="{FF2B5EF4-FFF2-40B4-BE49-F238E27FC236}">
                          <a16:creationId xmlns:a16="http://schemas.microsoft.com/office/drawing/2014/main" id="{5FF3AD0B-583E-A678-67F6-50CF121BABA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0862905" y="3487142"/>
                      <a:ext cx="75060" cy="77294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28" name="Picture 127">
                      <a:extLst>
                        <a:ext uri="{FF2B5EF4-FFF2-40B4-BE49-F238E27FC236}">
                          <a16:creationId xmlns:a16="http://schemas.microsoft.com/office/drawing/2014/main" id="{44F9A1A3-6A03-3660-4491-957A7FDCF19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/>
                    <a:srcRect t="50553" r="69426"/>
                    <a:stretch/>
                  </p:blipFill>
                  <p:spPr>
                    <a:xfrm rot="3741166">
                      <a:off x="11001460" y="3512053"/>
                      <a:ext cx="75060" cy="77294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40" name="Group 139">
                      <a:extLst>
                        <a:ext uri="{FF2B5EF4-FFF2-40B4-BE49-F238E27FC236}">
                          <a16:creationId xmlns:a16="http://schemas.microsoft.com/office/drawing/2014/main" id="{58BA3119-112A-D3DF-B3DE-AE3A904815C1}"/>
                        </a:ext>
                      </a:extLst>
                    </p:cNvPr>
                    <p:cNvGrpSpPr/>
                    <p:nvPr/>
                  </p:nvGrpSpPr>
                  <p:grpSpPr>
                    <a:xfrm rot="1917622">
                      <a:off x="10503405" y="3501090"/>
                      <a:ext cx="581840" cy="587986"/>
                      <a:chOff x="10636415" y="3608718"/>
                      <a:chExt cx="581840" cy="587986"/>
                    </a:xfrm>
                  </p:grpSpPr>
                  <p:pic>
                    <p:nvPicPr>
                      <p:cNvPr id="129" name="Picture 128">
                        <a:extLst>
                          <a:ext uri="{FF2B5EF4-FFF2-40B4-BE49-F238E27FC236}">
                            <a16:creationId xmlns:a16="http://schemas.microsoft.com/office/drawing/2014/main" id="{5B15C48E-CA9E-0846-0FEB-836923BB606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>
                        <a:off x="10636415" y="3922139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0" name="Picture 129">
                        <a:extLst>
                          <a:ext uri="{FF2B5EF4-FFF2-40B4-BE49-F238E27FC236}">
                            <a16:creationId xmlns:a16="http://schemas.microsoft.com/office/drawing/2014/main" id="{4277A25A-70BC-C797-DDA6-CA7F99EFC931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>
                        <a:off x="10733913" y="3869756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1" name="Picture 130">
                        <a:extLst>
                          <a:ext uri="{FF2B5EF4-FFF2-40B4-BE49-F238E27FC236}">
                            <a16:creationId xmlns:a16="http://schemas.microsoft.com/office/drawing/2014/main" id="{A1B9C77F-9FBA-9279-14B2-DAC5E5AD952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>
                        <a:off x="10830013" y="4119410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2" name="Picture 131">
                        <a:extLst>
                          <a:ext uri="{FF2B5EF4-FFF2-40B4-BE49-F238E27FC236}">
                            <a16:creationId xmlns:a16="http://schemas.microsoft.com/office/drawing/2014/main" id="{A188BC34-1A51-7D04-3F7D-9E9D39F2203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 rot="3741166">
                        <a:off x="10793882" y="3681422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3" name="Picture 132">
                        <a:extLst>
                          <a:ext uri="{FF2B5EF4-FFF2-40B4-BE49-F238E27FC236}">
                            <a16:creationId xmlns:a16="http://schemas.microsoft.com/office/drawing/2014/main" id="{AFE2A824-F998-090B-5864-C06662A8183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 rot="3741166">
                        <a:off x="10891380" y="3629039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4" name="Picture 133">
                        <a:extLst>
                          <a:ext uri="{FF2B5EF4-FFF2-40B4-BE49-F238E27FC236}">
                            <a16:creationId xmlns:a16="http://schemas.microsoft.com/office/drawing/2014/main" id="{6FA013B9-AC6F-63AD-0369-0F3550AFA8E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 rot="3741166">
                        <a:off x="10932437" y="3706333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5" name="Picture 134">
                        <a:extLst>
                          <a:ext uri="{FF2B5EF4-FFF2-40B4-BE49-F238E27FC236}">
                            <a16:creationId xmlns:a16="http://schemas.microsoft.com/office/drawing/2014/main" id="{103AD39C-CBCE-0DFF-C978-1EAFFF1B0C1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>
                        <a:off x="10846056" y="3848318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6" name="Picture 135">
                        <a:extLst>
                          <a:ext uri="{FF2B5EF4-FFF2-40B4-BE49-F238E27FC236}">
                            <a16:creationId xmlns:a16="http://schemas.microsoft.com/office/drawing/2014/main" id="{7A008A2C-7329-0736-E9F0-4C320BD2D51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>
                        <a:off x="11029033" y="3704639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7" name="Picture 136">
                        <a:extLst>
                          <a:ext uri="{FF2B5EF4-FFF2-40B4-BE49-F238E27FC236}">
                            <a16:creationId xmlns:a16="http://schemas.microsoft.com/office/drawing/2014/main" id="{BD28263C-0380-A676-A222-6E96765F4D4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>
                        <a:off x="10946149" y="3987006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8" name="Picture 137">
                        <a:extLst>
                          <a:ext uri="{FF2B5EF4-FFF2-40B4-BE49-F238E27FC236}">
                            <a16:creationId xmlns:a16="http://schemas.microsoft.com/office/drawing/2014/main" id="{B4BB1446-EFD4-6855-102A-55A473867350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 rot="3741166">
                        <a:off x="11003523" y="3607601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9" name="Picture 138">
                        <a:extLst>
                          <a:ext uri="{FF2B5EF4-FFF2-40B4-BE49-F238E27FC236}">
                            <a16:creationId xmlns:a16="http://schemas.microsoft.com/office/drawing/2014/main" id="{7A7BF545-B87E-3ACD-3A0D-42489DAB34D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/>
                      <a:srcRect t="50553" r="69426"/>
                      <a:stretch/>
                    </p:blipFill>
                    <p:spPr>
                      <a:xfrm rot="3741166">
                        <a:off x="11142078" y="3632512"/>
                        <a:ext cx="75060" cy="77294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2DCB597B-5E12-B111-2075-074BADCFCC3E}"/>
                      </a:ext>
                    </a:extLst>
                  </p:cNvPr>
                  <p:cNvSpPr/>
                  <p:nvPr/>
                </p:nvSpPr>
                <p:spPr>
                  <a:xfrm>
                    <a:off x="9572926" y="2868430"/>
                    <a:ext cx="2198395" cy="1855707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05" name="Group 104">
                    <a:extLst>
                      <a:ext uri="{FF2B5EF4-FFF2-40B4-BE49-F238E27FC236}">
                        <a16:creationId xmlns:a16="http://schemas.microsoft.com/office/drawing/2014/main" id="{AC3123B4-A261-D2D9-465D-17A807565472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9287060" y="3001040"/>
                    <a:ext cx="1854363" cy="1873808"/>
                    <a:chOff x="9455626" y="3488064"/>
                    <a:chExt cx="1182639" cy="1195040"/>
                  </a:xfrm>
                </p:grpSpPr>
                <p:pic>
                  <p:nvPicPr>
                    <p:cNvPr id="103" name="Picture 102">
                      <a:extLst>
                        <a:ext uri="{FF2B5EF4-FFF2-40B4-BE49-F238E27FC236}">
                          <a16:creationId xmlns:a16="http://schemas.microsoft.com/office/drawing/2014/main" id="{12FB6699-62DD-E405-598D-14BFA661A56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 rot="19011338">
                      <a:off x="9455626" y="3894678"/>
                      <a:ext cx="1182639" cy="788426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104" name="Straight Connector 103">
                      <a:extLst>
                        <a:ext uri="{FF2B5EF4-FFF2-40B4-BE49-F238E27FC236}">
                          <a16:creationId xmlns:a16="http://schemas.microsoft.com/office/drawing/2014/main" id="{A6B81B80-DB63-1B5F-3747-0A133D61F316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10370763" y="3488064"/>
                      <a:ext cx="76491" cy="514317"/>
                    </a:xfrm>
                    <a:prstGeom prst="line">
                      <a:avLst/>
                    </a:prstGeom>
                    <a:ln w="15875">
                      <a:headEnd type="none" w="med" len="med"/>
                      <a:tailEnd type="arrow" w="med" len="med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42" name="TextBox 141">
                        <a:extLst>
                          <a:ext uri="{FF2B5EF4-FFF2-40B4-BE49-F238E27FC236}">
                            <a16:creationId xmlns:a16="http://schemas.microsoft.com/office/drawing/2014/main" id="{6223750F-2692-5BEF-F2E0-E91327AAE0F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657393" y="3893500"/>
                        <a:ext cx="298656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142" name="TextBox 141">
                        <a:extLst>
                          <a:ext uri="{FF2B5EF4-FFF2-40B4-BE49-F238E27FC236}">
                            <a16:creationId xmlns:a16="http://schemas.microsoft.com/office/drawing/2014/main" id="{6223750F-2692-5BEF-F2E0-E91327AAE0FD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657393" y="3893500"/>
                        <a:ext cx="298656" cy="36933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 r="-4167" b="-333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2D0DF7B9-79F1-7BDE-1BB2-1D1C324F2D8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070540" y="4027516"/>
                    <a:ext cx="189941" cy="167460"/>
                  </a:xfrm>
                  <a:prstGeom prst="line">
                    <a:avLst/>
                  </a:prstGeom>
                  <a:ln w="15875"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7933B7CE-7584-CCED-A684-A8778FC57835}"/>
                    </a:ext>
                  </a:extLst>
                </p:cNvPr>
                <p:cNvSpPr txBox="1"/>
                <p:nvPr/>
              </p:nvSpPr>
              <p:spPr>
                <a:xfrm>
                  <a:off x="10568024" y="4397840"/>
                  <a:ext cx="2360792" cy="3539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q</a:t>
                  </a:r>
                  <a:r>
                    <a:rPr lang="en-US" sz="170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-1</a:t>
                  </a:r>
                  <a:r>
                    <a:rPr lang="en-US" sz="1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17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~</a:t>
                  </a:r>
                  <a:r>
                    <a:rPr lang="en-US" sz="1700" dirty="0"/>
                    <a:t> 10 nm</a:t>
                  </a: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4D931CE-9817-E450-57EA-869BE19EE4C3}"/>
                  </a:ext>
                </a:extLst>
              </p:cNvPr>
              <p:cNvGrpSpPr/>
              <p:nvPr/>
            </p:nvGrpSpPr>
            <p:grpSpPr>
              <a:xfrm>
                <a:off x="5160783" y="2338894"/>
                <a:ext cx="6767440" cy="4447005"/>
                <a:chOff x="5160783" y="2338894"/>
                <a:chExt cx="6767440" cy="4447005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75D0BC49-6165-404B-855F-86646343D4CE}"/>
                    </a:ext>
                  </a:extLst>
                </p:cNvPr>
                <p:cNvCxnSpPr/>
                <p:nvPr/>
              </p:nvCxnSpPr>
              <p:spPr>
                <a:xfrm>
                  <a:off x="5160783" y="2338894"/>
                  <a:ext cx="0" cy="4070265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E5A74B6B-CC3E-873E-5715-7AA39AA5D657}"/>
                    </a:ext>
                  </a:extLst>
                </p:cNvPr>
                <p:cNvGrpSpPr/>
                <p:nvPr/>
              </p:nvGrpSpPr>
              <p:grpSpPr>
                <a:xfrm>
                  <a:off x="5478193" y="2665074"/>
                  <a:ext cx="6450030" cy="4120825"/>
                  <a:chOff x="5478193" y="2665074"/>
                  <a:chExt cx="6450030" cy="4120825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2" name="TextBox 51">
                        <a:extLst>
                          <a:ext uri="{FF2B5EF4-FFF2-40B4-BE49-F238E27FC236}">
                            <a16:creationId xmlns:a16="http://schemas.microsoft.com/office/drawing/2014/main" id="{974C61FC-75FA-5ED6-BBE6-951AF09A0B2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115813" y="5680714"/>
                        <a:ext cx="3344813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2400" dirty="0"/>
                          <a:t>Rate </a:t>
                        </a:r>
                        <a14:m>
                          <m:oMath xmlns:m="http://schemas.openxmlformats.org/officeDocument/2006/math"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∝</m:t>
                            </m:r>
                          </m:oMath>
                        </a14:m>
                        <a:r>
                          <a:rPr lang="en-US" sz="2400" dirty="0"/>
                          <a:t> (</a:t>
                        </a:r>
                        <a:r>
                          <a:rPr lang="en-US" sz="2400" i="1" dirty="0"/>
                          <a:t>N</a:t>
                        </a:r>
                        <a:r>
                          <a:rPr lang="en-US" sz="2400" i="1" baseline="-25000" dirty="0"/>
                          <a:t>T</a:t>
                        </a:r>
                        <a:r>
                          <a:rPr lang="en-US" sz="2400" dirty="0"/>
                          <a:t>)</a:t>
                        </a:r>
                        <a:r>
                          <a:rPr lang="en-US" sz="2400" baseline="30000" dirty="0"/>
                          <a:t>2</a:t>
                        </a:r>
                        <a14:m>
                          <m:oMath xmlns:m="http://schemas.openxmlformats.org/officeDocument/2006/math"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b="0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oMath>
                        </a14:m>
                        <a:r>
                          <a:rPr lang="en-US" sz="2400" dirty="0"/>
                          <a:t> </a:t>
                        </a:r>
                      </a:p>
                    </p:txBody>
                  </p:sp>
                </mc:Choice>
                <mc:Fallback xmlns="">
                  <p:sp>
                    <p:nvSpPr>
                      <p:cNvPr id="52" name="TextBox 51">
                        <a:extLst>
                          <a:ext uri="{FF2B5EF4-FFF2-40B4-BE49-F238E27FC236}">
                            <a16:creationId xmlns:a16="http://schemas.microsoft.com/office/drawing/2014/main" id="{974C61FC-75FA-5ED6-BBE6-951AF09A0B20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115813" y="5680714"/>
                        <a:ext cx="3344813" cy="461665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 l="-3030" t="-8108" b="-29730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F56BCC3E-44DC-2A51-B166-5290C4530D33}"/>
                      </a:ext>
                    </a:extLst>
                  </p:cNvPr>
                  <p:cNvSpPr txBox="1"/>
                  <p:nvPr/>
                </p:nvSpPr>
                <p:spPr>
                  <a:xfrm>
                    <a:off x="7146831" y="6307685"/>
                    <a:ext cx="2760133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dirty="0"/>
                      <a:t>~ (10</a:t>
                    </a:r>
                    <a:r>
                      <a:rPr lang="en-US" sz="2000" baseline="30000" dirty="0"/>
                      <a:t>9</a:t>
                    </a:r>
                    <a:r>
                      <a:rPr lang="en-US" sz="2000" dirty="0"/>
                      <a:t>)</a:t>
                    </a:r>
                    <a:r>
                      <a:rPr lang="en-US" sz="2000" baseline="30000" dirty="0"/>
                      <a:t>2</a:t>
                    </a:r>
                    <a:r>
                      <a:rPr lang="en-US" sz="2000" dirty="0"/>
                      <a:t> to (10</a:t>
                    </a:r>
                    <a:r>
                      <a:rPr lang="en-US" sz="2000" baseline="30000" dirty="0"/>
                      <a:t>14</a:t>
                    </a:r>
                    <a:r>
                      <a:rPr lang="en-US" sz="2000" dirty="0"/>
                      <a:t>)</a:t>
                    </a:r>
                    <a:r>
                      <a:rPr lang="en-US" sz="2000" baseline="30000" dirty="0"/>
                      <a:t>2 </a:t>
                    </a:r>
                  </a:p>
                </p:txBody>
              </p: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84CC459B-1A5B-04FF-11FB-146514A1FC70}"/>
                      </a:ext>
                    </a:extLst>
                  </p:cNvPr>
                  <p:cNvSpPr txBox="1"/>
                  <p:nvPr/>
                </p:nvSpPr>
                <p:spPr>
                  <a:xfrm>
                    <a:off x="5478193" y="5311382"/>
                    <a:ext cx="541058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i="1" dirty="0"/>
                      <a:t>Coherence over an entire nano- or micro-sized object:</a:t>
                    </a:r>
                  </a:p>
                </p:txBody>
              </p:sp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F88D5546-DE7D-D1B3-AEC6-57EE07A40510}"/>
                      </a:ext>
                    </a:extLst>
                  </p:cNvPr>
                  <p:cNvSpPr txBox="1"/>
                  <p:nvPr/>
                </p:nvSpPr>
                <p:spPr>
                  <a:xfrm>
                    <a:off x="9094296" y="6139568"/>
                    <a:ext cx="2346960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i="1" dirty="0">
                        <a:solidFill>
                          <a:srgbClr val="0432FF"/>
                        </a:solidFill>
                      </a:rPr>
                      <a:t>Can rival Avogadro’s number!</a:t>
                    </a:r>
                  </a:p>
                </p:txBody>
              </p:sp>
              <p:cxnSp>
                <p:nvCxnSpPr>
                  <p:cNvPr id="97" name="Straight Arrow Connector 96">
                    <a:extLst>
                      <a:ext uri="{FF2B5EF4-FFF2-40B4-BE49-F238E27FC236}">
                        <a16:creationId xmlns:a16="http://schemas.microsoft.com/office/drawing/2014/main" id="{D6A5025C-DE5D-9F89-452E-5627776B246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183486" y="6102763"/>
                    <a:ext cx="114824" cy="259543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9" name="TextBox 148">
                    <a:extLst>
                      <a:ext uri="{FF2B5EF4-FFF2-40B4-BE49-F238E27FC236}">
                        <a16:creationId xmlns:a16="http://schemas.microsoft.com/office/drawing/2014/main" id="{91B77956-F9E3-65FC-573C-313AA2598EB8}"/>
                      </a:ext>
                    </a:extLst>
                  </p:cNvPr>
                  <p:cNvSpPr txBox="1"/>
                  <p:nvPr/>
                </p:nvSpPr>
                <p:spPr>
                  <a:xfrm>
                    <a:off x="5629918" y="2695311"/>
                    <a:ext cx="2737037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Long range force:</a:t>
                    </a:r>
                  </a:p>
                </p:txBody>
              </p:sp>
              <p:sp>
                <p:nvSpPr>
                  <p:cNvPr id="150" name="TextBox 149">
                    <a:extLst>
                      <a:ext uri="{FF2B5EF4-FFF2-40B4-BE49-F238E27FC236}">
                        <a16:creationId xmlns:a16="http://schemas.microsoft.com/office/drawing/2014/main" id="{615956FD-C246-EA50-496A-85F2DD2F88C9}"/>
                      </a:ext>
                    </a:extLst>
                  </p:cNvPr>
                  <p:cNvSpPr txBox="1"/>
                  <p:nvPr/>
                </p:nvSpPr>
                <p:spPr>
                  <a:xfrm>
                    <a:off x="9191186" y="2665074"/>
                    <a:ext cx="2737037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Low momentum transfer:</a:t>
                    </a:r>
                  </a:p>
                </p:txBody>
              </p:sp>
              <p:sp>
                <p:nvSpPr>
                  <p:cNvPr id="151" name="Rectangle 150">
                    <a:extLst>
                      <a:ext uri="{FF2B5EF4-FFF2-40B4-BE49-F238E27FC236}">
                        <a16:creationId xmlns:a16="http://schemas.microsoft.com/office/drawing/2014/main" id="{6CC78F6A-89A7-CFA4-8D54-661AB21C84E8}"/>
                      </a:ext>
                    </a:extLst>
                  </p:cNvPr>
                  <p:cNvSpPr/>
                  <p:nvPr/>
                </p:nvSpPr>
                <p:spPr>
                  <a:xfrm>
                    <a:off x="5645834" y="4741690"/>
                    <a:ext cx="3359924" cy="44627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15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Monteiro et al., PRL 125, 181102 (2020), arXiv:2007.12067</a:t>
                    </a:r>
                  </a:p>
                </p:txBody>
              </p:sp>
            </p:grpSp>
          </p:grp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B59AEC2D-E497-FD7B-D4BE-04E4AB8B25CF}"/>
                </a:ext>
              </a:extLst>
            </p:cNvPr>
            <p:cNvSpPr txBox="1"/>
            <p:nvPr/>
          </p:nvSpPr>
          <p:spPr>
            <a:xfrm>
              <a:off x="9506183" y="4746689"/>
              <a:ext cx="3191795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50" dirty="0">
                  <a:latin typeface="Arial" panose="020B0604020202020204" pitchFamily="34" charset="0"/>
                  <a:cs typeface="Arial" panose="020B0604020202020204" pitchFamily="34" charset="0"/>
                </a:rPr>
                <a:t>Afek et al., PRL 128, 101301 (2022)</a:t>
              </a:r>
              <a:r>
                <a:rPr lang="en-US" sz="1150" i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50" dirty="0">
                  <a:latin typeface="Arial" panose="020B0604020202020204" pitchFamily="34" charset="0"/>
                  <a:cs typeface="Arial" panose="020B0604020202020204" pitchFamily="34" charset="0"/>
                </a:rPr>
                <a:t>arXiv:2111.03597</a:t>
              </a:r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E0391337-98D0-A4A5-2566-EFAE6905D72C}"/>
              </a:ext>
            </a:extLst>
          </p:cNvPr>
          <p:cNvSpPr txBox="1"/>
          <p:nvPr/>
        </p:nvSpPr>
        <p:spPr>
          <a:xfrm>
            <a:off x="2702348" y="3191913"/>
            <a:ext cx="1214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Xe (A</a:t>
            </a:r>
            <a:r>
              <a:rPr lang="en-US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en-US" sz="1200" dirty="0"/>
              <a:t>100)</a:t>
            </a:r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EB7663BC-4918-CA10-CEEB-6D1D13F6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1813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F41EC-B0AC-C7FC-75AE-3BAA0621F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A22751F6-9C00-984C-4488-D8CABA598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17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217CBD-9ABC-3507-0AC4-C2B3FF3758FD}"/>
              </a:ext>
            </a:extLst>
          </p:cNvPr>
          <p:cNvSpPr txBox="1">
            <a:spLocks/>
          </p:cNvSpPr>
          <p:nvPr/>
        </p:nvSpPr>
        <p:spPr>
          <a:xfrm>
            <a:off x="419099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Impulses with nanospheres (Yale)</a:t>
            </a:r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D4CB16A4-FCFB-3366-1ED4-41762812F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285BAFCE-F4E4-742F-A509-23514E76D59E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D1778E-D56B-CA73-B065-BB09E501AF53}"/>
                  </a:ext>
                </a:extLst>
              </p:cNvPr>
              <p:cNvSpPr txBox="1"/>
              <p:nvPr/>
            </p:nvSpPr>
            <p:spPr>
              <a:xfrm>
                <a:off x="365047" y="909610"/>
                <a:ext cx="11196795" cy="1354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18346" indent="-318346">
                  <a:spcBef>
                    <a:spcPts val="300"/>
                  </a:spcBef>
                  <a:buFont typeface="Arial"/>
                  <a:buChar char="•"/>
                </a:pPr>
                <a:r>
                  <a:rPr lang="en-US" dirty="0">
                    <a:latin typeface="Helvetica"/>
                    <a:cs typeface="Helvetica"/>
                  </a:rPr>
                  <a:t>Recently demonstrated impulse sensing within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≲</m:t>
                    </m:r>
                  </m:oMath>
                </a14:m>
                <a:r>
                  <a:rPr lang="en-US" dirty="0">
                    <a:latin typeface="Helvetica"/>
                    <a:cs typeface="Helvetica"/>
                  </a:rPr>
                  <a:t>3x of the SQL for ~100 nm diameter (~</a:t>
                </a:r>
                <a:r>
                  <a:rPr lang="en-US" dirty="0" err="1">
                    <a:latin typeface="Helvetica"/>
                    <a:cs typeface="Helvetica"/>
                  </a:rPr>
                  <a:t>fg</a:t>
                </a:r>
                <a:r>
                  <a:rPr lang="en-US" dirty="0">
                    <a:latin typeface="Helvetica"/>
                    <a:cs typeface="Helvetica"/>
                  </a:rPr>
                  <a:t> mass) spheres</a:t>
                </a:r>
              </a:p>
              <a:p>
                <a:pPr marL="775546" lvl="1" indent="-318346">
                  <a:spcBef>
                    <a:spcPts val="600"/>
                  </a:spcBef>
                  <a:buFont typeface="Arial"/>
                  <a:buChar char="•"/>
                </a:pPr>
                <a:r>
                  <a:rPr lang="en-US" dirty="0">
                    <a:latin typeface="Helvetica"/>
                    <a:cs typeface="Helvetica"/>
                  </a:rPr>
                  <a:t>Performed most sensitive search to date for certain classes of dark matter that primarily interact with the entire nanosphere</a:t>
                </a:r>
              </a:p>
              <a:p>
                <a:pPr marL="775546" lvl="1" indent="-318346">
                  <a:spcBef>
                    <a:spcPts val="600"/>
                  </a:spcBef>
                  <a:buFont typeface="Arial"/>
                  <a:buChar char="•"/>
                </a:pPr>
                <a:r>
                  <a:rPr lang="en-US" dirty="0">
                    <a:latin typeface="Helvetica"/>
                    <a:cs typeface="Helvetica"/>
                  </a:rPr>
                  <a:t>Resolution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≲</m:t>
                    </m:r>
                  </m:oMath>
                </a14:m>
                <a:r>
                  <a:rPr lang="en-US" dirty="0">
                    <a:latin typeface="Helvetica"/>
                    <a:cs typeface="Helvetica"/>
                  </a:rPr>
                  <a:t>50 keV/c sufficient to detect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Helvetica"/>
                      </a:rPr>
                      <m:t>𝜈</m:t>
                    </m:r>
                  </m:oMath>
                </a14:m>
                <a:r>
                  <a:rPr lang="en-US" dirty="0">
                    <a:latin typeface="Helvetica"/>
                    <a:cs typeface="Helvetica"/>
                  </a:rPr>
                  <a:t> with momentum of 1 MeV/c with SNR ~ 20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D1778E-D56B-CA73-B065-BB09E501A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47" y="909610"/>
                <a:ext cx="11196795" cy="1354217"/>
              </a:xfrm>
              <a:prstGeom prst="rect">
                <a:avLst/>
              </a:prstGeom>
              <a:blipFill>
                <a:blip r:embed="rId3"/>
                <a:stretch>
                  <a:fillRect l="-340" t="-1852" b="-6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3999A4-23A3-FC8D-CBA2-866526C1522F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2928332-5E7A-2198-0D8B-93188D104147}"/>
              </a:ext>
            </a:extLst>
          </p:cNvPr>
          <p:cNvGrpSpPr/>
          <p:nvPr/>
        </p:nvGrpSpPr>
        <p:grpSpPr>
          <a:xfrm>
            <a:off x="157317" y="2464465"/>
            <a:ext cx="5646588" cy="4403364"/>
            <a:chOff x="0" y="2454636"/>
            <a:chExt cx="5646588" cy="440336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3781747-6B70-8BA1-B70B-2C5D88C2FED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709" y="2743200"/>
              <a:ext cx="5219731" cy="4114800"/>
              <a:chOff x="-23446" y="2560320"/>
              <a:chExt cx="5451719" cy="4297680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53FF94EF-C911-6F30-1FF4-3EAE45050E6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-23446" y="2560320"/>
                <a:ext cx="5451719" cy="4297680"/>
                <a:chOff x="568946" y="2188809"/>
                <a:chExt cx="5856787" cy="461700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5253FFFE-ECC5-47B7-A433-DD0E63AD1D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08299" y="4683938"/>
                  <a:ext cx="2946294" cy="2121872"/>
                </a:xfrm>
                <a:prstGeom prst="rect">
                  <a:avLst/>
                </a:prstGeom>
              </p:spPr>
            </p:pic>
            <p:pic>
              <p:nvPicPr>
                <p:cNvPr id="25" name="Picture 24" descr="A diagram of a cell&#10;&#10;AI-generated content may be incorrect.">
                  <a:extLst>
                    <a:ext uri="{FF2B5EF4-FFF2-40B4-BE49-F238E27FC236}">
                      <a16:creationId xmlns:a16="http://schemas.microsoft.com/office/drawing/2014/main" id="{A6655E0A-8B35-5F49-A25F-B9C30AB963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015272" y="2969810"/>
                  <a:ext cx="2410461" cy="1956851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A530A92C-C855-4115-DFDF-8EF24DA266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 b="1575"/>
                <a:stretch>
                  <a:fillRect/>
                </a:stretch>
              </p:blipFill>
              <p:spPr>
                <a:xfrm>
                  <a:off x="568946" y="2188809"/>
                  <a:ext cx="3394831" cy="2562261"/>
                </a:xfrm>
                <a:prstGeom prst="rect">
                  <a:avLst/>
                </a:prstGeom>
              </p:spPr>
            </p:pic>
          </p:grp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1BD74A1A-E428-9E55-A418-D23DA3EE2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4492" y="4724400"/>
                <a:ext cx="445477" cy="65300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4B9E300-7707-FCC3-7AFD-F79A35B9FF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27638" y="5441202"/>
                <a:ext cx="1176854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D1EF7F8-3B42-399A-39A4-E9F7129FBB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492" y="5377407"/>
                <a:ext cx="982243" cy="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E9F902-CD7E-D9EF-C874-6114E2788827}"/>
                </a:ext>
              </a:extLst>
            </p:cNvPr>
            <p:cNvSpPr txBox="1"/>
            <p:nvPr/>
          </p:nvSpPr>
          <p:spPr>
            <a:xfrm>
              <a:off x="0" y="2454636"/>
              <a:ext cx="5646588" cy="382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Schematic of impulse measurement: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101C020-10CB-DBE6-3A12-7CB4B0D1FD24}"/>
              </a:ext>
            </a:extLst>
          </p:cNvPr>
          <p:cNvSpPr txBox="1"/>
          <p:nvPr/>
        </p:nvSpPr>
        <p:spPr>
          <a:xfrm>
            <a:off x="6769931" y="6357432"/>
            <a:ext cx="506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PRX Quantum 6, 040367 (2025), arXiv:2508.00815</a:t>
            </a:r>
            <a:endParaRPr lang="en-US" sz="1600" dirty="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A4D8B3C-D858-ED02-76C1-7E32B723D3FD}"/>
              </a:ext>
            </a:extLst>
          </p:cNvPr>
          <p:cNvGrpSpPr/>
          <p:nvPr/>
        </p:nvGrpSpPr>
        <p:grpSpPr>
          <a:xfrm>
            <a:off x="5736007" y="2493576"/>
            <a:ext cx="6711089" cy="3881880"/>
            <a:chOff x="0" y="2444296"/>
            <a:chExt cx="6711089" cy="3881880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9FA18F92-A98D-B38A-EF64-FB0E6A5A1E16}"/>
                </a:ext>
              </a:extLst>
            </p:cNvPr>
            <p:cNvGrpSpPr/>
            <p:nvPr/>
          </p:nvGrpSpPr>
          <p:grpSpPr>
            <a:xfrm>
              <a:off x="0" y="2444296"/>
              <a:ext cx="6458299" cy="3881880"/>
              <a:chOff x="60960" y="2745857"/>
              <a:chExt cx="6458299" cy="3881880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7761AD6-0043-23A6-2AD8-BA7B2E89CED7}"/>
                  </a:ext>
                </a:extLst>
              </p:cNvPr>
              <p:cNvGrpSpPr/>
              <p:nvPr/>
            </p:nvGrpSpPr>
            <p:grpSpPr>
              <a:xfrm>
                <a:off x="60960" y="2745857"/>
                <a:ext cx="6458299" cy="3881880"/>
                <a:chOff x="60960" y="2745857"/>
                <a:chExt cx="6458299" cy="3881880"/>
              </a:xfrm>
            </p:grpSpPr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9B69D96C-CCB0-960E-5ED9-D52C1DA155B0}"/>
                    </a:ext>
                  </a:extLst>
                </p:cNvPr>
                <p:cNvGrpSpPr/>
                <p:nvPr/>
              </p:nvGrpSpPr>
              <p:grpSpPr>
                <a:xfrm>
                  <a:off x="60960" y="2745857"/>
                  <a:ext cx="6458299" cy="3881880"/>
                  <a:chOff x="202854" y="2633284"/>
                  <a:chExt cx="6458299" cy="3881880"/>
                </a:xfrm>
              </p:grpSpPr>
              <p:pic>
                <p:nvPicPr>
                  <p:cNvPr id="111" name="Picture 110">
                    <a:extLst>
                      <a:ext uri="{FF2B5EF4-FFF2-40B4-BE49-F238E27FC236}">
                        <a16:creationId xmlns:a16="http://schemas.microsoft.com/office/drawing/2014/main" id="{43975ECD-15CF-8ACB-1AA1-6940334E8BD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rcRect l="1236" t="53328" r="1801"/>
                  <a:stretch>
                    <a:fillRect/>
                  </a:stretch>
                </p:blipFill>
                <p:spPr>
                  <a:xfrm>
                    <a:off x="202854" y="2888410"/>
                    <a:ext cx="6458299" cy="3626754"/>
                  </a:xfrm>
                  <a:prstGeom prst="rect">
                    <a:avLst/>
                  </a:prstGeom>
                </p:spPr>
              </p:pic>
              <p:sp>
                <p:nvSpPr>
                  <p:cNvPr id="112" name="TextBox 111">
                    <a:extLst>
                      <a:ext uri="{FF2B5EF4-FFF2-40B4-BE49-F238E27FC236}">
                        <a16:creationId xmlns:a16="http://schemas.microsoft.com/office/drawing/2014/main" id="{8B98DD7C-3314-FC78-81E2-646C8FC59FD1}"/>
                      </a:ext>
                    </a:extLst>
                  </p:cNvPr>
                  <p:cNvSpPr txBox="1"/>
                  <p:nvPr/>
                </p:nvSpPr>
                <p:spPr>
                  <a:xfrm>
                    <a:off x="1014565" y="2633284"/>
                    <a:ext cx="5646588" cy="3825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Measured force noise, 5 </a:t>
                    </a:r>
                    <a:r>
                      <a:rPr lang="en-US" b="1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fg</a:t>
                    </a:r>
                    <a:r>
                      <a:rPr lang="en-US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particle:</a:t>
                    </a:r>
                  </a:p>
                </p:txBody>
              </p:sp>
            </p:grp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C5B74C08-AA16-888A-0380-A0234321ABD2}"/>
                    </a:ext>
                  </a:extLst>
                </p:cNvPr>
                <p:cNvSpPr/>
                <p:nvPr/>
              </p:nvSpPr>
              <p:spPr>
                <a:xfrm>
                  <a:off x="3611201" y="4793420"/>
                  <a:ext cx="2540776" cy="9563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C6B348B9-22E7-39B3-50F1-366E19D17B2A}"/>
                  </a:ext>
                </a:extLst>
              </p:cNvPr>
              <p:cNvGrpSpPr/>
              <p:nvPr/>
            </p:nvGrpSpPr>
            <p:grpSpPr>
              <a:xfrm>
                <a:off x="3640028" y="4782674"/>
                <a:ext cx="2589637" cy="369332"/>
                <a:chOff x="3671560" y="4750302"/>
                <a:chExt cx="2589637" cy="369332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F7FE93B1-0807-F586-C612-3619721D4562}"/>
                    </a:ext>
                  </a:extLst>
                </p:cNvPr>
                <p:cNvCxnSpPr/>
                <p:nvPr/>
              </p:nvCxnSpPr>
              <p:spPr>
                <a:xfrm>
                  <a:off x="3671560" y="4934968"/>
                  <a:ext cx="307127" cy="0"/>
                </a:xfrm>
                <a:prstGeom prst="line">
                  <a:avLst/>
                </a:prstGeom>
                <a:ln w="28575">
                  <a:solidFill>
                    <a:srgbClr val="327BC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8" name="TextBox 107">
                      <a:extLst>
                        <a:ext uri="{FF2B5EF4-FFF2-40B4-BE49-F238E27FC236}">
                          <a16:creationId xmlns:a16="http://schemas.microsoft.com/office/drawing/2014/main" id="{B4CF2750-1B76-01F5-E88A-8A67D27FB44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78687" y="4750302"/>
                      <a:ext cx="228251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baseline="-25000" smtClean="0">
                              <a:latin typeface="Cambria Math" panose="02040503050406030204" pitchFamily="18" charset="0"/>
                            </a:rPr>
                            <m:t>𝑚𝑒𝑎𝑠</m:t>
                          </m:r>
                          <m:r>
                            <m:rPr>
                              <m:nor/>
                            </m:rPr>
                            <a:rPr lang="en-US" b="0" i="0" baseline="-2500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 65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oMath>
                      </a14:m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keV/c</a:t>
                      </a:r>
                    </a:p>
                  </p:txBody>
                </p:sp>
              </mc:Choice>
              <mc:Fallback xmlns="">
                <p:sp>
                  <p:nvSpPr>
                    <p:cNvPr id="36" name="TextBox 35">
                      <a:extLst>
                        <a:ext uri="{FF2B5EF4-FFF2-40B4-BE49-F238E27FC236}">
                          <a16:creationId xmlns:a16="http://schemas.microsoft.com/office/drawing/2014/main" id="{6CF586EF-50D5-CE3B-8CDD-7F7607603E1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78687" y="4750302"/>
                      <a:ext cx="2282510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6452" r="-1105" b="-1935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F544D50C-2FD5-3EF7-F330-FF1DFE84C0F8}"/>
                  </a:ext>
                </a:extLst>
              </p:cNvPr>
              <p:cNvGrpSpPr/>
              <p:nvPr/>
            </p:nvGrpSpPr>
            <p:grpSpPr>
              <a:xfrm>
                <a:off x="3640028" y="5165416"/>
                <a:ext cx="2455972" cy="675185"/>
                <a:chOff x="3640028" y="5262696"/>
                <a:chExt cx="2455972" cy="675185"/>
              </a:xfrm>
            </p:grpSpPr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1EFA6FA3-25ED-36B8-3272-A63D6FAA13E4}"/>
                    </a:ext>
                  </a:extLst>
                </p:cNvPr>
                <p:cNvCxnSpPr/>
                <p:nvPr/>
              </p:nvCxnSpPr>
              <p:spPr>
                <a:xfrm>
                  <a:off x="3640028" y="5488236"/>
                  <a:ext cx="307127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6" name="TextBox 105">
                      <a:extLst>
                        <a:ext uri="{FF2B5EF4-FFF2-40B4-BE49-F238E27FC236}">
                          <a16:creationId xmlns:a16="http://schemas.microsoft.com/office/drawing/2014/main" id="{9A34DC6C-11EB-09D8-4DE1-A01279E7FB8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47155" y="5262696"/>
                      <a:ext cx="2148845" cy="67518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marL="571500" indent="-571500"/>
                      <a14:m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m:rPr>
                              <m:nor/>
                            </m:rPr>
                            <a:rPr lang="en-US" b="0" i="0" baseline="-2500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SQL</m:t>
                          </m:r>
                          <m:r>
                            <m:rPr>
                              <m:nor/>
                            </m:rPr>
                            <a:rPr lang="en-US" b="0" i="0" baseline="-2500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= </m:t>
                          </m:r>
                          <m:rad>
                            <m:radPr>
                              <m:degHide m:val="on"/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ℏ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Ω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n-US" b="0" i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        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oMath>
                      </a14:m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keV/c</a:t>
                      </a:r>
                    </a:p>
                  </p:txBody>
                </p:sp>
              </mc:Choice>
              <mc:Fallback xmlns="">
                <p:sp>
                  <p:nvSpPr>
                    <p:cNvPr id="39" name="TextBox 38">
                      <a:extLst>
                        <a:ext uri="{FF2B5EF4-FFF2-40B4-BE49-F238E27FC236}">
                          <a16:creationId xmlns:a16="http://schemas.microsoft.com/office/drawing/2014/main" id="{A645C060-F5A0-4B1A-7057-CD4FD7EC546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47155" y="5262696"/>
                      <a:ext cx="2148845" cy="675185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b="-129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87F9A4C-8F32-266C-F52D-F53CCCE406FD}"/>
                </a:ext>
              </a:extLst>
            </p:cNvPr>
            <p:cNvSpPr txBox="1"/>
            <p:nvPr/>
          </p:nvSpPr>
          <p:spPr>
            <a:xfrm>
              <a:off x="4755829" y="4117103"/>
              <a:ext cx="19552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E0578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Backaction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4839963-05FF-834E-D03D-5B0142D2AB76}"/>
                </a:ext>
              </a:extLst>
            </p:cNvPr>
            <p:cNvSpPr txBox="1"/>
            <p:nvPr/>
          </p:nvSpPr>
          <p:spPr>
            <a:xfrm>
              <a:off x="1201068" y="5089395"/>
              <a:ext cx="19552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Imprecision</a:t>
              </a:r>
            </a:p>
          </p:txBody>
        </p: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EA860D7A-4A41-B7E6-1BC5-514B34D011F0}"/>
                </a:ext>
              </a:extLst>
            </p:cNvPr>
            <p:cNvCxnSpPr/>
            <p:nvPr/>
          </p:nvCxnSpPr>
          <p:spPr>
            <a:xfrm flipV="1">
              <a:off x="2302861" y="4970017"/>
              <a:ext cx="194553" cy="231430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633895F5-7438-F8AB-1798-43A6570A05F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77510" y="4169564"/>
              <a:ext cx="130284" cy="112086"/>
            </a:xfrm>
            <a:prstGeom prst="straightConnector1">
              <a:avLst/>
            </a:prstGeom>
            <a:ln>
              <a:solidFill>
                <a:srgbClr val="E0578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828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9F07B-3B6F-C60F-5961-5AFEB957B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31EA93FF-7B6A-7ECC-E4FE-F8636A99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18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255ABFC-93C0-677C-7613-867E1FED07BB}"/>
              </a:ext>
            </a:extLst>
          </p:cNvPr>
          <p:cNvSpPr txBox="1">
            <a:spLocks/>
          </p:cNvSpPr>
          <p:nvPr/>
        </p:nvSpPr>
        <p:spPr>
          <a:xfrm>
            <a:off x="419099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Dark matter search (nanospheres)</a:t>
            </a:r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610B4A8E-54A4-4C84-C685-1BD5A566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223BDE3A-F8DC-5BF1-DE2B-DF2832291A07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C8E746-493E-37B0-CD2F-F1D10A6373D4}"/>
              </a:ext>
            </a:extLst>
          </p:cNvPr>
          <p:cNvSpPr txBox="1"/>
          <p:nvPr/>
        </p:nvSpPr>
        <p:spPr>
          <a:xfrm>
            <a:off x="365047" y="909610"/>
            <a:ext cx="1119679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346" indent="-318346">
              <a:spcBef>
                <a:spcPts val="3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Performed search for dark matter with two nanospheres (total exposure ~5 </a:t>
            </a:r>
            <a:r>
              <a:rPr lang="en-US" dirty="0" err="1">
                <a:latin typeface="Helvetica"/>
                <a:cs typeface="Helvetica"/>
              </a:rPr>
              <a:t>fg</a:t>
            </a:r>
            <a:r>
              <a:rPr lang="en-US" dirty="0">
                <a:latin typeface="Helvetica"/>
                <a:cs typeface="Helvetica"/>
              </a:rPr>
              <a:t> x month)</a:t>
            </a:r>
          </a:p>
          <a:p>
            <a:pPr marL="775546" lvl="1" indent="-318346">
              <a:spcBef>
                <a:spcPts val="3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Tail of events above Gaussian noise background observed</a:t>
            </a:r>
          </a:p>
          <a:p>
            <a:pPr marL="775546" lvl="1" indent="-318346">
              <a:spcBef>
                <a:spcPts val="3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Conservatively set new limits on dark matter-neutron coupling, assuming events could either be dark matter or unidentified backgrounds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8D68ED-2334-B1A9-4BA7-F2681E6DF97A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1DD15FB2-225F-4BF9-8492-2D835FA206D4}"/>
              </a:ext>
            </a:extLst>
          </p:cNvPr>
          <p:cNvSpPr txBox="1"/>
          <p:nvPr/>
        </p:nvSpPr>
        <p:spPr>
          <a:xfrm>
            <a:off x="6785942" y="6590683"/>
            <a:ext cx="506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PRX Quantum 6, 040367 (2025), arXiv:2508.00815</a:t>
            </a:r>
            <a:endParaRPr lang="en-US" sz="16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EF7672-B403-74C2-FE9F-7971862A94DA}"/>
              </a:ext>
            </a:extLst>
          </p:cNvPr>
          <p:cNvGrpSpPr/>
          <p:nvPr/>
        </p:nvGrpSpPr>
        <p:grpSpPr>
          <a:xfrm>
            <a:off x="264986" y="2234636"/>
            <a:ext cx="11435966" cy="4105179"/>
            <a:chOff x="264986" y="2234636"/>
            <a:chExt cx="11435966" cy="410517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6AAC9B5-37FC-71AC-78BE-B3A21F4F0204}"/>
                </a:ext>
              </a:extLst>
            </p:cNvPr>
            <p:cNvGrpSpPr/>
            <p:nvPr/>
          </p:nvGrpSpPr>
          <p:grpSpPr>
            <a:xfrm>
              <a:off x="264986" y="2465264"/>
              <a:ext cx="11296856" cy="3874551"/>
              <a:chOff x="248298" y="2482880"/>
              <a:chExt cx="11296856" cy="387455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4E085CA-AAC1-4C80-5A75-6FBC46D9B4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21093" y="2482880"/>
                <a:ext cx="5224061" cy="3874551"/>
              </a:xfrm>
              <a:prstGeom prst="rect">
                <a:avLst/>
              </a:prstGeom>
            </p:spPr>
          </p:pic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450669F-DD0F-B835-9571-70358635E180}"/>
                  </a:ext>
                </a:extLst>
              </p:cNvPr>
              <p:cNvGrpSpPr/>
              <p:nvPr/>
            </p:nvGrpSpPr>
            <p:grpSpPr>
              <a:xfrm>
                <a:off x="248298" y="2545358"/>
                <a:ext cx="5715146" cy="3812073"/>
                <a:chOff x="248298" y="2545358"/>
                <a:chExt cx="5715146" cy="3812073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A46174A-BF14-0B8F-381A-32386AEEAB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48298" y="2545358"/>
                  <a:ext cx="5715146" cy="3812073"/>
                </a:xfrm>
                <a:prstGeom prst="rect">
                  <a:avLst/>
                </a:prstGeom>
              </p:spPr>
            </p:pic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143AE021-20BC-CFEB-E59B-507CAD91469B}"/>
                    </a:ext>
                  </a:extLst>
                </p:cNvPr>
                <p:cNvSpPr/>
                <p:nvPr/>
              </p:nvSpPr>
              <p:spPr>
                <a:xfrm>
                  <a:off x="248298" y="2545358"/>
                  <a:ext cx="279240" cy="3033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76EF3F-45A7-E098-CF33-77F4639234FD}"/>
                </a:ext>
              </a:extLst>
            </p:cNvPr>
            <p:cNvSpPr txBox="1"/>
            <p:nvPr/>
          </p:nvSpPr>
          <p:spPr>
            <a:xfrm>
              <a:off x="1385044" y="2257588"/>
              <a:ext cx="40210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Measured recoil spectrum: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053063-79B6-C627-798C-5EE1CC11C89D}"/>
                </a:ext>
              </a:extLst>
            </p:cNvPr>
            <p:cNvSpPr txBox="1"/>
            <p:nvPr/>
          </p:nvSpPr>
          <p:spPr>
            <a:xfrm>
              <a:off x="6785942" y="2234636"/>
              <a:ext cx="4915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Limits on dark matter/neutron coupling: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3A74237-45C4-3381-C76A-50861F15542B}"/>
              </a:ext>
            </a:extLst>
          </p:cNvPr>
          <p:cNvSpPr txBox="1"/>
          <p:nvPr/>
        </p:nvSpPr>
        <p:spPr>
          <a:xfrm rot="2558053">
            <a:off x="2207116" y="4539739"/>
            <a:ext cx="119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FC1E3"/>
                </a:solidFill>
              </a:rPr>
              <a:t>Sphere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2F809E-0A67-75AF-4A7B-9D41F8A0E384}"/>
              </a:ext>
            </a:extLst>
          </p:cNvPr>
          <p:cNvSpPr txBox="1"/>
          <p:nvPr/>
        </p:nvSpPr>
        <p:spPr>
          <a:xfrm rot="3725376">
            <a:off x="1448548" y="4786447"/>
            <a:ext cx="119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25AB5"/>
                </a:solidFill>
              </a:rPr>
              <a:t>Sphere 1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3B18AB0-A943-8F65-5843-7A994B2024D6}"/>
              </a:ext>
            </a:extLst>
          </p:cNvPr>
          <p:cNvGrpSpPr/>
          <p:nvPr/>
        </p:nvGrpSpPr>
        <p:grpSpPr>
          <a:xfrm>
            <a:off x="1918044" y="208882"/>
            <a:ext cx="9934795" cy="3483887"/>
            <a:chOff x="1918044" y="208882"/>
            <a:chExt cx="9934795" cy="348388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6B171FE-DBEC-9FF0-8475-C2A4AA56B510}"/>
                </a:ext>
              </a:extLst>
            </p:cNvPr>
            <p:cNvSpPr/>
            <p:nvPr/>
          </p:nvSpPr>
          <p:spPr>
            <a:xfrm>
              <a:off x="1934308" y="248716"/>
              <a:ext cx="9918531" cy="344405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D90D142-42B5-1E0F-E5DB-6B57BB33AEF3}"/>
                </a:ext>
              </a:extLst>
            </p:cNvPr>
            <p:cNvGrpSpPr/>
            <p:nvPr/>
          </p:nvGrpSpPr>
          <p:grpSpPr>
            <a:xfrm>
              <a:off x="1918044" y="208882"/>
              <a:ext cx="5415936" cy="3094025"/>
              <a:chOff x="7511166" y="-270669"/>
              <a:chExt cx="5415936" cy="309402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064843D-F914-F9DA-16F6-6F78F240E8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-22933" b="-1"/>
              <a:stretch/>
            </p:blipFill>
            <p:spPr>
              <a:xfrm>
                <a:off x="7847318" y="81377"/>
                <a:ext cx="4051033" cy="274197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DE7514C-920E-993B-70A8-C3699D93A025}"/>
                  </a:ext>
                </a:extLst>
              </p:cNvPr>
              <p:cNvSpPr txBox="1"/>
              <p:nvPr/>
            </p:nvSpPr>
            <p:spPr>
              <a:xfrm>
                <a:off x="7511166" y="-270669"/>
                <a:ext cx="541593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>
                    <a:latin typeface="Helvetica" pitchFamily="2" charset="0"/>
                  </a:rPr>
                  <a:t>Natural directionality </a:t>
                </a:r>
                <a:r>
                  <a:rPr lang="en-US" sz="1600" i="1" dirty="0">
                    <a:latin typeface="Helvetica" pitchFamily="2" charset="0"/>
                    <a:sym typeface="Wingdings" pitchFamily="2" charset="2"/>
                  </a:rPr>
                  <a:t> any detection would be definitive!</a:t>
                </a:r>
                <a:endParaRPr lang="en-US" sz="1600" i="1" dirty="0">
                  <a:latin typeface="Helvetica" pitchFamily="2" charset="0"/>
                </a:endParaRP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AF94E38-C0BF-2659-6B7A-CAF53D4D2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4980" y="518185"/>
              <a:ext cx="4740789" cy="304795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6DC2AD7-38BD-E704-ADAE-E41A9A4B5529}"/>
                </a:ext>
              </a:extLst>
            </p:cNvPr>
            <p:cNvSpPr txBox="1"/>
            <p:nvPr/>
          </p:nvSpPr>
          <p:spPr>
            <a:xfrm>
              <a:off x="7420708" y="248716"/>
              <a:ext cx="39155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Event rate vs sidereal time: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700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19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923574"/>
            <a:ext cx="10697906" cy="743180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7500" lnSpcReduction="1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Neutrinos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E5AA98F-35A9-843A-9F5D-316D7A8F9415}"/>
              </a:ext>
            </a:extLst>
          </p:cNvPr>
          <p:cNvSpPr txBox="1"/>
          <p:nvPr/>
        </p:nvSpPr>
        <p:spPr>
          <a:xfrm>
            <a:off x="6533949" y="6278076"/>
            <a:ext cx="43592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https://www.symmetrymagazine.org/article/the-hidden-neutrino</a:t>
            </a:r>
            <a:r>
              <a:rPr lang="en-US" sz="1200" dirty="0"/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8A588B-A1AA-FD4E-004D-9A2E7A9EF7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F7F8"/>
              </a:clrFrom>
              <a:clrTo>
                <a:srgbClr val="FDF7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4525" y="1537103"/>
            <a:ext cx="5484913" cy="459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4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B3E2-04B8-0E9D-3998-C469DE442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14071B-70F9-4ADF-8B0E-D5DD4A53474F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0F23B020-72F2-C416-B3D2-F5258E377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C924B12-06A3-043C-2641-897D8685F3DC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6067038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Optomechanics primer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4EF8B3-DC3C-17F3-7B28-A152E8FF5443}"/>
              </a:ext>
            </a:extLst>
          </p:cNvPr>
          <p:cNvSpPr txBox="1"/>
          <p:nvPr/>
        </p:nvSpPr>
        <p:spPr>
          <a:xfrm>
            <a:off x="419098" y="881251"/>
            <a:ext cx="11196794" cy="5488955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sz="20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An optomechanical system is a mass whose motion is controlled and read out through light</a:t>
            </a: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sz="20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The canonical system is an optical cavity where one mirror is free to move:</a:t>
            </a: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spcBef>
                <a:spcPts val="700"/>
              </a:spcBef>
            </a:pPr>
            <a:endParaRPr lang="en-US" sz="2000" dirty="0">
              <a:latin typeface="Helvetica" pitchFamily="2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sz="20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Two coupled harmonic oscillators (light and mechanical motion)</a:t>
            </a:r>
          </a:p>
          <a:p>
            <a:pPr marL="775546" lvl="1" indent="-318346">
              <a:spcBef>
                <a:spcPts val="700"/>
              </a:spcBef>
              <a:buFont typeface="Arial"/>
              <a:buChar char="•"/>
            </a:pPr>
            <a:r>
              <a:rPr lang="en-US" sz="20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Each photon exerts a tiny force on the mirror, and mirror’s motion imprints phase on light</a:t>
            </a: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sz="20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As we’ll see in a minute, many other systems that at first appear very different in geometry have this same basic quantum description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56DB49BE-C294-463C-76CA-0372679F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DD7B372-D1C9-5C62-C631-21E972BEB78A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80F7D2-C3CD-AFCA-C902-E79717544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57" y="1930924"/>
            <a:ext cx="4073976" cy="2706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FBC05B-5962-49F4-FF93-02A693100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307" y="2901499"/>
            <a:ext cx="5651500" cy="635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C2620D-8A9D-3303-D87F-FEA31EF26DA1}"/>
                  </a:ext>
                </a:extLst>
              </p:cNvPr>
              <p:cNvSpPr txBox="1"/>
              <p:nvPr/>
            </p:nvSpPr>
            <p:spPr>
              <a:xfrm>
                <a:off x="9495953" y="4122355"/>
                <a:ext cx="344576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~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100 THz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~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kHz – GHz</a:t>
                </a:r>
              </a:p>
              <a:p>
                <a:pPr marL="1257300" indent="-1257300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 Hz-kHz (coupling per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C2620D-8A9D-3303-D87F-FEA31EF26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953" y="4122355"/>
                <a:ext cx="3445764" cy="830997"/>
              </a:xfrm>
              <a:prstGeom prst="rect">
                <a:avLst/>
              </a:prstGeom>
              <a:blipFill>
                <a:blip r:embed="rId5"/>
                <a:stretch>
                  <a:fillRect l="-2198" t="-8955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13A019CB-3C00-1307-4B72-296258ADECBA}"/>
              </a:ext>
            </a:extLst>
          </p:cNvPr>
          <p:cNvGrpSpPr/>
          <p:nvPr/>
        </p:nvGrpSpPr>
        <p:grpSpPr>
          <a:xfrm>
            <a:off x="1414272" y="2458326"/>
            <a:ext cx="7549971" cy="1986358"/>
            <a:chOff x="1414272" y="2458326"/>
            <a:chExt cx="7549971" cy="1986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88A6E0-ADB1-64B0-D29F-6423DDEB4CCA}"/>
                </a:ext>
              </a:extLst>
            </p:cNvPr>
            <p:cNvSpPr txBox="1"/>
            <p:nvPr/>
          </p:nvSpPr>
          <p:spPr>
            <a:xfrm>
              <a:off x="7025715" y="3798353"/>
              <a:ext cx="19385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Photon number (optical cavity)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959305E-7AEF-9603-F246-E134CEF6FF2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15361" y="3432207"/>
              <a:ext cx="676081" cy="366146"/>
            </a:xfrm>
            <a:prstGeom prst="straightConnector1">
              <a:avLst/>
            </a:prstGeom>
            <a:ln>
              <a:solidFill>
                <a:srgbClr val="0432FF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1B9BBE1-61AF-8DE4-1802-81E559993011}"/>
                </a:ext>
              </a:extLst>
            </p:cNvPr>
            <p:cNvSpPr/>
            <p:nvPr/>
          </p:nvSpPr>
          <p:spPr>
            <a:xfrm>
              <a:off x="6506471" y="3010810"/>
              <a:ext cx="521208" cy="380887"/>
            </a:xfrm>
            <a:prstGeom prst="rect">
              <a:avLst/>
            </a:prstGeom>
            <a:noFill/>
            <a:ln>
              <a:solidFill>
                <a:srgbClr val="0432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70C6161-DFB1-489B-1785-F3DB904EC4FC}"/>
                </a:ext>
              </a:extLst>
            </p:cNvPr>
            <p:cNvCxnSpPr>
              <a:cxnSpLocks/>
            </p:cNvCxnSpPr>
            <p:nvPr/>
          </p:nvCxnSpPr>
          <p:spPr>
            <a:xfrm>
              <a:off x="5932896" y="2788215"/>
              <a:ext cx="268095" cy="238978"/>
            </a:xfrm>
            <a:prstGeom prst="straightConnector1">
              <a:avLst/>
            </a:prstGeom>
            <a:ln>
              <a:solidFill>
                <a:srgbClr val="0432FF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101E61-BD17-F3B5-BE79-A8D74FD3E37B}"/>
                </a:ext>
              </a:extLst>
            </p:cNvPr>
            <p:cNvSpPr txBox="1"/>
            <p:nvPr/>
          </p:nvSpPr>
          <p:spPr>
            <a:xfrm>
              <a:off x="4323796" y="2458326"/>
              <a:ext cx="22472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 per photon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6361C8F-FC48-DF53-9F68-09E0541F6A53}"/>
                </a:ext>
              </a:extLst>
            </p:cNvPr>
            <p:cNvSpPr/>
            <p:nvPr/>
          </p:nvSpPr>
          <p:spPr>
            <a:xfrm>
              <a:off x="1414272" y="2550548"/>
              <a:ext cx="1499616" cy="1570970"/>
            </a:xfrm>
            <a:prstGeom prst="rect">
              <a:avLst/>
            </a:prstGeom>
            <a:noFill/>
            <a:ln w="28575">
              <a:solidFill>
                <a:srgbClr val="0432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2541517-3B20-C40B-C5FB-4D892F1E899F}"/>
              </a:ext>
            </a:extLst>
          </p:cNvPr>
          <p:cNvGrpSpPr/>
          <p:nvPr/>
        </p:nvGrpSpPr>
        <p:grpSpPr>
          <a:xfrm>
            <a:off x="2908016" y="1862358"/>
            <a:ext cx="7497283" cy="2248226"/>
            <a:chOff x="2908016" y="1862358"/>
            <a:chExt cx="7497283" cy="224822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63085-D86C-D707-6BA1-F4BD4EC8EB54}"/>
                </a:ext>
              </a:extLst>
            </p:cNvPr>
            <p:cNvSpPr txBox="1"/>
            <p:nvPr/>
          </p:nvSpPr>
          <p:spPr>
            <a:xfrm>
              <a:off x="7808403" y="1905496"/>
              <a:ext cx="25968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Phonon number (mechanical resonator)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FD65723-90D2-2148-E16C-27DDB64AE0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68969" y="2550548"/>
              <a:ext cx="463692" cy="412224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907BAE-C635-46A4-8DF3-33F8CBF43BBE}"/>
                </a:ext>
              </a:extLst>
            </p:cNvPr>
            <p:cNvSpPr txBox="1"/>
            <p:nvPr/>
          </p:nvSpPr>
          <p:spPr>
            <a:xfrm>
              <a:off x="6255973" y="1862358"/>
              <a:ext cx="15394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 per phonon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630CD3B-208F-33CA-5B39-7712A0F6F125}"/>
                </a:ext>
              </a:extLst>
            </p:cNvPr>
            <p:cNvCxnSpPr>
              <a:cxnSpLocks/>
            </p:cNvCxnSpPr>
            <p:nvPr/>
          </p:nvCxnSpPr>
          <p:spPr>
            <a:xfrm>
              <a:off x="7318839" y="2506849"/>
              <a:ext cx="442488" cy="48504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B5E979D-4587-DDB0-CE5C-747F6690E7F1}"/>
                </a:ext>
              </a:extLst>
            </p:cNvPr>
            <p:cNvSpPr/>
            <p:nvPr/>
          </p:nvSpPr>
          <p:spPr>
            <a:xfrm>
              <a:off x="2908016" y="2539614"/>
              <a:ext cx="1004546" cy="1570970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BAAFC05-2347-8C7B-17C8-3695B26BF384}"/>
              </a:ext>
            </a:extLst>
          </p:cNvPr>
          <p:cNvGrpSpPr/>
          <p:nvPr/>
        </p:nvGrpSpPr>
        <p:grpSpPr>
          <a:xfrm>
            <a:off x="2706624" y="1953711"/>
            <a:ext cx="9485376" cy="2350065"/>
            <a:chOff x="2706624" y="1953711"/>
            <a:chExt cx="9485376" cy="23500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2BDF09F-9A31-32A2-3F8B-F1D44E16EC7C}"/>
                </a:ext>
              </a:extLst>
            </p:cNvPr>
            <p:cNvGrpSpPr/>
            <p:nvPr/>
          </p:nvGrpSpPr>
          <p:grpSpPr>
            <a:xfrm>
              <a:off x="2706624" y="1953711"/>
              <a:ext cx="9485376" cy="2350065"/>
              <a:chOff x="2706624" y="1953711"/>
              <a:chExt cx="9485376" cy="2350065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4648D6F9-22DA-0F99-FB54-009C89BA6C2F}"/>
                  </a:ext>
                </a:extLst>
              </p:cNvPr>
              <p:cNvGrpSpPr/>
              <p:nvPr/>
            </p:nvGrpSpPr>
            <p:grpSpPr>
              <a:xfrm>
                <a:off x="8265057" y="1953711"/>
                <a:ext cx="3926943" cy="1844642"/>
                <a:chOff x="8265057" y="1953711"/>
                <a:chExt cx="3926943" cy="1844642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0EF363B1-9B25-1EF3-8E7C-0C53B55D4BEC}"/>
                    </a:ext>
                  </a:extLst>
                </p:cNvPr>
                <p:cNvSpPr/>
                <p:nvPr/>
              </p:nvSpPr>
              <p:spPr>
                <a:xfrm>
                  <a:off x="9354224" y="2990667"/>
                  <a:ext cx="521208" cy="380887"/>
                </a:xfrm>
                <a:prstGeom prst="rect">
                  <a:avLst/>
                </a:prstGeom>
                <a:noFill/>
                <a:ln>
                  <a:solidFill>
                    <a:srgbClr val="0432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107CB2B7-2B76-3841-AE7A-178C57143166}"/>
                    </a:ext>
                  </a:extLst>
                </p:cNvPr>
                <p:cNvSpPr/>
                <p:nvPr/>
              </p:nvSpPr>
              <p:spPr>
                <a:xfrm>
                  <a:off x="9979994" y="2998617"/>
                  <a:ext cx="850611" cy="412012"/>
                </a:xfrm>
                <a:prstGeom prst="rect">
                  <a:avLst/>
                </a:prstGeom>
                <a:noFill/>
                <a:ln>
                  <a:solidFill>
                    <a:srgbClr val="FF26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A4EEDD1-A1B7-5406-8DBD-F5E30E95781E}"/>
                    </a:ext>
                  </a:extLst>
                </p:cNvPr>
                <p:cNvSpPr txBox="1"/>
                <p:nvPr/>
              </p:nvSpPr>
              <p:spPr>
                <a:xfrm>
                  <a:off x="10412661" y="1953711"/>
                  <a:ext cx="1779339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i="1" dirty="0">
                      <a:solidFill>
                        <a:srgbClr val="FF26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Mirror displacement</a:t>
                  </a:r>
                </a:p>
              </p:txBody>
            </p:sp>
            <p:cxnSp>
              <p:nvCxnSpPr>
                <p:cNvPr id="37" name="Straight Arrow Connector 36">
                  <a:extLst>
                    <a:ext uri="{FF2B5EF4-FFF2-40B4-BE49-F238E27FC236}">
                      <a16:creationId xmlns:a16="http://schemas.microsoft.com/office/drawing/2014/main" id="{3DD4C0FC-1377-DB87-9CA3-FC7CEE27AA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449783" y="2635137"/>
                  <a:ext cx="443855" cy="298378"/>
                </a:xfrm>
                <a:prstGeom prst="straightConnector1">
                  <a:avLst/>
                </a:prstGeom>
                <a:ln>
                  <a:solidFill>
                    <a:srgbClr val="FF2600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Arrow Connector 46">
                  <a:extLst>
                    <a:ext uri="{FF2B5EF4-FFF2-40B4-BE49-F238E27FC236}">
                      <a16:creationId xmlns:a16="http://schemas.microsoft.com/office/drawing/2014/main" id="{850DD9AF-82D7-46B5-BDB5-EEB11434FA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265057" y="3402834"/>
                  <a:ext cx="1107295" cy="395519"/>
                </a:xfrm>
                <a:prstGeom prst="straightConnector1">
                  <a:avLst/>
                </a:prstGeom>
                <a:ln>
                  <a:solidFill>
                    <a:srgbClr val="0432FF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0A54601D-03DB-65ED-0201-92A95EAF2722}"/>
                  </a:ext>
                </a:extLst>
              </p:cNvPr>
              <p:cNvCxnSpPr/>
              <p:nvPr/>
            </p:nvCxnSpPr>
            <p:spPr>
              <a:xfrm>
                <a:off x="2706624" y="4303776"/>
                <a:ext cx="404749" cy="0"/>
              </a:xfrm>
              <a:prstGeom prst="straightConnector1">
                <a:avLst/>
              </a:prstGeom>
              <a:ln>
                <a:solidFill>
                  <a:srgbClr val="FF2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F226C03-AFD0-F1AB-1AC5-627C5C5C103B}"/>
                </a:ext>
              </a:extLst>
            </p:cNvPr>
            <p:cNvGrpSpPr/>
            <p:nvPr/>
          </p:nvGrpSpPr>
          <p:grpSpPr>
            <a:xfrm>
              <a:off x="8964243" y="3585876"/>
              <a:ext cx="2350668" cy="438845"/>
              <a:chOff x="8964243" y="3585876"/>
              <a:chExt cx="2350668" cy="438845"/>
            </a:xfrm>
          </p:grpSpPr>
          <p:sp>
            <p:nvSpPr>
              <p:cNvPr id="68" name="Right Brace 67">
                <a:extLst>
                  <a:ext uri="{FF2B5EF4-FFF2-40B4-BE49-F238E27FC236}">
                    <a16:creationId xmlns:a16="http://schemas.microsoft.com/office/drawing/2014/main" id="{5361FC2A-C074-577E-C343-1D58CD57BB67}"/>
                  </a:ext>
                </a:extLst>
              </p:cNvPr>
              <p:cNvSpPr/>
              <p:nvPr/>
            </p:nvSpPr>
            <p:spPr>
              <a:xfrm rot="5400000">
                <a:off x="9852503" y="2745649"/>
                <a:ext cx="200908" cy="1881361"/>
              </a:xfrm>
              <a:prstGeom prst="rightBrac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6B9740F-B7DD-067A-312F-699EFE306C1E}"/>
                  </a:ext>
                </a:extLst>
              </p:cNvPr>
              <p:cNvSpPr txBox="1"/>
              <p:nvPr/>
            </p:nvSpPr>
            <p:spPr>
              <a:xfrm>
                <a:off x="8964243" y="3716944"/>
                <a:ext cx="23506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Optomechanical coupling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56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20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Nuclear decays in mechanical sensors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29E3459-75A6-4970-9B31-B1CFB998A0CD}"/>
              </a:ext>
            </a:extLst>
          </p:cNvPr>
          <p:cNvGrpSpPr/>
          <p:nvPr/>
        </p:nvGrpSpPr>
        <p:grpSpPr>
          <a:xfrm>
            <a:off x="419098" y="2924595"/>
            <a:ext cx="6375715" cy="2243801"/>
            <a:chOff x="131617" y="3300432"/>
            <a:chExt cx="6375715" cy="224380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2303841-21F5-B26E-1F3C-579D5D9D6F3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64337" y="3331254"/>
              <a:ext cx="3042995" cy="2162306"/>
              <a:chOff x="8668796" y="3765336"/>
              <a:chExt cx="3890955" cy="2764853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60F53D0F-4D75-31D1-4C6A-B7A54D9F75DA}"/>
                  </a:ext>
                </a:extLst>
              </p:cNvPr>
              <p:cNvGrpSpPr/>
              <p:nvPr/>
            </p:nvGrpSpPr>
            <p:grpSpPr>
              <a:xfrm>
                <a:off x="9143168" y="3816384"/>
                <a:ext cx="3416583" cy="2167163"/>
                <a:chOff x="9052733" y="2779106"/>
                <a:chExt cx="3416583" cy="2167163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63D009D-01B0-AE1B-78B9-27A60678C95B}"/>
                    </a:ext>
                  </a:extLst>
                </p:cNvPr>
                <p:cNvGrpSpPr/>
                <p:nvPr/>
              </p:nvGrpSpPr>
              <p:grpSpPr>
                <a:xfrm>
                  <a:off x="9052733" y="3407914"/>
                  <a:ext cx="3416583" cy="1538355"/>
                  <a:chOff x="4814319" y="1177725"/>
                  <a:chExt cx="1922905" cy="865810"/>
                </a:xfrm>
              </p:grpSpPr>
              <p:grpSp>
                <p:nvGrpSpPr>
                  <p:cNvPr id="66" name="Group 65">
                    <a:extLst>
                      <a:ext uri="{FF2B5EF4-FFF2-40B4-BE49-F238E27FC236}">
                        <a16:creationId xmlns:a16="http://schemas.microsoft.com/office/drawing/2014/main" id="{F8348608-ECD5-0603-E3A7-6EFC2BA59D27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4914025" y="1177725"/>
                    <a:ext cx="1541295" cy="865810"/>
                    <a:chOff x="4819177" y="-47739"/>
                    <a:chExt cx="1639105" cy="920754"/>
                  </a:xfrm>
                </p:grpSpPr>
                <p:cxnSp>
                  <p:nvCxnSpPr>
                    <p:cNvPr id="81" name="Straight Arrow Connector 80">
                      <a:extLst>
                        <a:ext uri="{FF2B5EF4-FFF2-40B4-BE49-F238E27FC236}">
                          <a16:creationId xmlns:a16="http://schemas.microsoft.com/office/drawing/2014/main" id="{C3A75B99-AB21-CE9B-0499-84DCEB84A88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5202576" y="56854"/>
                      <a:ext cx="274320" cy="27432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82" name="TextBox 81">
                          <a:extLst>
                            <a:ext uri="{FF2B5EF4-FFF2-40B4-BE49-F238E27FC236}">
                              <a16:creationId xmlns:a16="http://schemas.microsoft.com/office/drawing/2014/main" id="{15BD0C20-27D3-8184-1C12-49BC906423AB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819177" y="-47739"/>
                          <a:ext cx="389744" cy="23521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n-US" sz="2000" i="1" baseline="-25000">
                                    <a:latin typeface="Cambria Math" panose="02040503050406030204" pitchFamily="18" charset="0"/>
                                  </a:rPr>
                                  <m:t>𝑠𝑝h</m:t>
                                </m:r>
                              </m:oMath>
                            </m:oMathPara>
                          </a14:m>
                          <a:endParaRPr lang="en-US" sz="2000" baseline="-25000" dirty="0"/>
                        </a:p>
                      </p:txBody>
                    </p:sp>
                  </mc:Choice>
                  <mc:Fallback xmlns="">
                    <p:sp>
                      <p:nvSpPr>
                        <p:cNvPr id="38" name="TextBox 37">
                          <a:extLst>
                            <a:ext uri="{FF2B5EF4-FFF2-40B4-BE49-F238E27FC236}">
                              <a16:creationId xmlns:a16="http://schemas.microsoft.com/office/drawing/2014/main" id="{92407C8E-CA4B-90D5-23BC-243121CC1E5B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819177" y="-47739"/>
                          <a:ext cx="389744" cy="235219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 t="-24000" r="-14634" b="-48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86" name="Straight Arrow Connector 85">
                      <a:extLst>
                        <a:ext uri="{FF2B5EF4-FFF2-40B4-BE49-F238E27FC236}">
                          <a16:creationId xmlns:a16="http://schemas.microsoft.com/office/drawing/2014/main" id="{B18EBB09-2A44-26B8-0B6C-D1341B3ED2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670743" y="461369"/>
                      <a:ext cx="425134" cy="350847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8" name="Freeform 87">
                      <a:extLst>
                        <a:ext uri="{FF2B5EF4-FFF2-40B4-BE49-F238E27FC236}">
                          <a16:creationId xmlns:a16="http://schemas.microsoft.com/office/drawing/2014/main" id="{B4AFC8E6-18A3-F270-D3E0-13565443E0D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33398" y="452524"/>
                      <a:ext cx="36576" cy="36576"/>
                    </a:xfrm>
                    <a:custGeom>
                      <a:avLst/>
                      <a:gdLst>
                        <a:gd name="connsiteX0" fmla="*/ 73025 w 73025"/>
                        <a:gd name="connsiteY0" fmla="*/ 19050 h 57150"/>
                        <a:gd name="connsiteX1" fmla="*/ 38100 w 73025"/>
                        <a:gd name="connsiteY1" fmla="*/ 19050 h 57150"/>
                        <a:gd name="connsiteX2" fmla="*/ 28575 w 73025"/>
                        <a:gd name="connsiteY2" fmla="*/ 38100 h 57150"/>
                        <a:gd name="connsiteX3" fmla="*/ 28575 w 73025"/>
                        <a:gd name="connsiteY3" fmla="*/ 47625 h 57150"/>
                        <a:gd name="connsiteX4" fmla="*/ 22225 w 73025"/>
                        <a:gd name="connsiteY4" fmla="*/ 57150 h 57150"/>
                        <a:gd name="connsiteX5" fmla="*/ 12700 w 73025"/>
                        <a:gd name="connsiteY5" fmla="*/ 53975 h 57150"/>
                        <a:gd name="connsiteX6" fmla="*/ 3175 w 73025"/>
                        <a:gd name="connsiteY6" fmla="*/ 34925 h 57150"/>
                        <a:gd name="connsiteX7" fmla="*/ 15875 w 73025"/>
                        <a:gd name="connsiteY7" fmla="*/ 12700 h 57150"/>
                        <a:gd name="connsiteX8" fmla="*/ 6350 w 73025"/>
                        <a:gd name="connsiteY8" fmla="*/ 6350 h 57150"/>
                        <a:gd name="connsiteX9" fmla="*/ 0 w 73025"/>
                        <a:gd name="connsiteY9" fmla="*/ 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3025" h="57150">
                          <a:moveTo>
                            <a:pt x="73025" y="19050"/>
                          </a:moveTo>
                          <a:cubicBezTo>
                            <a:pt x="60567" y="16558"/>
                            <a:pt x="50867" y="12667"/>
                            <a:pt x="38100" y="19050"/>
                          </a:cubicBezTo>
                          <a:cubicBezTo>
                            <a:pt x="33176" y="21512"/>
                            <a:pt x="30078" y="33592"/>
                            <a:pt x="28575" y="38100"/>
                          </a:cubicBezTo>
                          <a:cubicBezTo>
                            <a:pt x="44419" y="43381"/>
                            <a:pt x="37807" y="38393"/>
                            <a:pt x="28575" y="47625"/>
                          </a:cubicBezTo>
                          <a:cubicBezTo>
                            <a:pt x="25877" y="50323"/>
                            <a:pt x="24342" y="53975"/>
                            <a:pt x="22225" y="57150"/>
                          </a:cubicBezTo>
                          <a:cubicBezTo>
                            <a:pt x="19050" y="56092"/>
                            <a:pt x="15313" y="56066"/>
                            <a:pt x="12700" y="53975"/>
                          </a:cubicBezTo>
                          <a:cubicBezTo>
                            <a:pt x="7105" y="49499"/>
                            <a:pt x="5267" y="41200"/>
                            <a:pt x="3175" y="34925"/>
                          </a:cubicBezTo>
                          <a:cubicBezTo>
                            <a:pt x="8107" y="29993"/>
                            <a:pt x="19073" y="22294"/>
                            <a:pt x="15875" y="12700"/>
                          </a:cubicBezTo>
                          <a:cubicBezTo>
                            <a:pt x="14668" y="9080"/>
                            <a:pt x="9330" y="8734"/>
                            <a:pt x="6350" y="6350"/>
                          </a:cubicBezTo>
                          <a:cubicBezTo>
                            <a:pt x="4013" y="4480"/>
                            <a:pt x="2117" y="2117"/>
                            <a:pt x="0" y="0"/>
                          </a:cubicBezTo>
                        </a:path>
                      </a:pathLst>
                    </a:cu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000"/>
                    </a:p>
                  </p:txBody>
                </p:sp>
                <p:pic>
                  <p:nvPicPr>
                    <p:cNvPr id="89" name="Picture 88">
                      <a:extLst>
                        <a:ext uri="{FF2B5EF4-FFF2-40B4-BE49-F238E27FC236}">
                          <a16:creationId xmlns:a16="http://schemas.microsoft.com/office/drawing/2014/main" id="{94D31933-00AC-D1A7-F5AD-927343887B2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4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536067" y="386114"/>
                      <a:ext cx="110125" cy="10972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90" name="Oval 89">
                      <a:extLst>
                        <a:ext uri="{FF2B5EF4-FFF2-40B4-BE49-F238E27FC236}">
                          <a16:creationId xmlns:a16="http://schemas.microsoft.com/office/drawing/2014/main" id="{EECBF6C6-19A2-E7D3-1FC8-F1D51ADE2CC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102659" y="810300"/>
                      <a:ext cx="45720" cy="45720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35000">
                          <a:schemeClr val="accent1">
                            <a:lumMod val="0"/>
                            <a:lumOff val="100000"/>
                          </a:schemeClr>
                        </a:gs>
                        <a:gs pos="100000">
                          <a:schemeClr val="accent1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00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2" name="TextBox 91">
                          <a:extLst>
                            <a:ext uri="{FF2B5EF4-FFF2-40B4-BE49-F238E27FC236}">
                              <a16:creationId xmlns:a16="http://schemas.microsoft.com/office/drawing/2014/main" id="{793E629F-2D4D-AFBD-0070-CC3013E6406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679388" y="608135"/>
                          <a:ext cx="389744" cy="23947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n-US" sz="2000" i="1" baseline="-250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p:txBody>
                    </p:sp>
                  </mc:Choice>
                  <mc:Fallback xmlns="">
                    <p:sp>
                      <p:nvSpPr>
                        <p:cNvPr id="43" name="TextBox 42">
                          <a:extLst>
                            <a:ext uri="{FF2B5EF4-FFF2-40B4-BE49-F238E27FC236}">
                              <a16:creationId xmlns:a16="http://schemas.microsoft.com/office/drawing/2014/main" id="{4657F203-4598-6C4F-467F-F542858E2FE7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679388" y="608135"/>
                          <a:ext cx="389744" cy="239478"/>
                        </a:xfrm>
                        <a:prstGeom prst="rect">
                          <a:avLst/>
                        </a:prstGeom>
                        <a:blipFill>
                          <a:blip r:embed="rId15"/>
                          <a:stretch>
                            <a:fillRect t="-19231" b="-346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3" name="TextBox 92">
                          <a:extLst>
                            <a:ext uri="{FF2B5EF4-FFF2-40B4-BE49-F238E27FC236}">
                              <a16:creationId xmlns:a16="http://schemas.microsoft.com/office/drawing/2014/main" id="{92D7BF37-7FA7-95FC-C724-CDC8AB9E7EA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068538" y="637796"/>
                          <a:ext cx="389744" cy="23521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aseline="-25000" dirty="0"/>
                        </a:p>
                      </p:txBody>
                    </p:sp>
                  </mc:Choice>
                  <mc:Fallback xmlns="">
                    <p:sp>
                      <p:nvSpPr>
                        <p:cNvPr id="44" name="TextBox 43">
                          <a:extLst>
                            <a:ext uri="{FF2B5EF4-FFF2-40B4-BE49-F238E27FC236}">
                              <a16:creationId xmlns:a16="http://schemas.microsoft.com/office/drawing/2014/main" id="{E36AE7DC-83EE-637B-D4A7-A14233CA6DAB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068538" y="637796"/>
                          <a:ext cx="389744" cy="235219"/>
                        </a:xfrm>
                        <a:prstGeom prst="rect">
                          <a:avLst/>
                        </a:prstGeom>
                        <a:blipFill>
                          <a:blip r:embed="rId16"/>
                          <a:stretch>
                            <a:fillRect b="-24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67" name="Oval 66">
                    <a:extLst>
                      <a:ext uri="{FF2B5EF4-FFF2-40B4-BE49-F238E27FC236}">
                        <a16:creationId xmlns:a16="http://schemas.microsoft.com/office/drawing/2014/main" id="{A2D45862-11E5-7253-6C34-BD4D9105A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502619" y="1504108"/>
                    <a:ext cx="274320" cy="274320"/>
                  </a:xfrm>
                  <a:prstGeom prst="ellipse">
                    <a:avLst/>
                  </a:prstGeom>
                  <a:noFill/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/>
                  </a:p>
                </p:txBody>
              </p:sp>
              <p:sp>
                <p:nvSpPr>
                  <p:cNvPr id="68" name="Oval 67">
                    <a:extLst>
                      <a:ext uri="{FF2B5EF4-FFF2-40B4-BE49-F238E27FC236}">
                        <a16:creationId xmlns:a16="http://schemas.microsoft.com/office/drawing/2014/main" id="{46801B67-229B-2B76-9265-EDEAB6429A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548339" y="1548515"/>
                    <a:ext cx="182880" cy="182880"/>
                  </a:xfrm>
                  <a:prstGeom prst="ellipse">
                    <a:avLst/>
                  </a:prstGeom>
                  <a:noFill/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/>
                  </a:p>
                </p:txBody>
              </p:sp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ECF48822-8D96-7F70-3E5A-5CD7842793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53087" y="1399766"/>
                    <a:ext cx="35251" cy="3525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000"/>
                  </a:p>
                </p:txBody>
              </p:sp>
              <p:cxnSp>
                <p:nvCxnSpPr>
                  <p:cNvPr id="70" name="Straight Arrow Connector 69">
                    <a:extLst>
                      <a:ext uri="{FF2B5EF4-FFF2-40B4-BE49-F238E27FC236}">
                        <a16:creationId xmlns:a16="http://schemas.microsoft.com/office/drawing/2014/main" id="{5FF04489-C1A4-7B16-9F7C-90048C35812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744031" y="1433123"/>
                    <a:ext cx="104809" cy="118639"/>
                  </a:xfrm>
                  <a:prstGeom prst="straightConnector1">
                    <a:avLst/>
                  </a:prstGeom>
                  <a:ln>
                    <a:solidFill>
                      <a:schemeClr val="accent6"/>
                    </a:solidFill>
                    <a:tailEnd type="triangle" w="sm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1859541B-EBC2-26B8-4BFB-66F1E0DE3577}"/>
                      </a:ext>
                    </a:extLst>
                  </p:cNvPr>
                  <p:cNvSpPr txBox="1"/>
                  <p:nvPr/>
                </p:nvSpPr>
                <p:spPr>
                  <a:xfrm>
                    <a:off x="5814741" y="1254273"/>
                    <a:ext cx="922483" cy="1558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i="1" dirty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Auger </a:t>
                    </a:r>
                    <a:r>
                      <a:rPr lang="en-US" sz="1200" i="1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r>
                      <a:rPr lang="en-US" sz="1200" i="1" baseline="30000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-</a:t>
                    </a:r>
                  </a:p>
                </p:txBody>
              </p:sp>
              <p:pic>
                <p:nvPicPr>
                  <p:cNvPr id="73" name="Picture 72">
                    <a:extLst>
                      <a:ext uri="{FF2B5EF4-FFF2-40B4-BE49-F238E27FC236}">
                        <a16:creationId xmlns:a16="http://schemas.microsoft.com/office/drawing/2014/main" id="{DE420534-9C76-864E-7F4B-10196310A82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 cstate="hq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20729715">
                    <a:off x="4990829" y="1558906"/>
                    <a:ext cx="685799" cy="457199"/>
                  </a:xfrm>
                  <a:prstGeom prst="rect">
                    <a:avLst/>
                  </a:prstGeom>
                </p:spPr>
              </p:pic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F69D93C7-574E-D1D4-E1A2-4A669D2B1183}"/>
                      </a:ext>
                    </a:extLst>
                  </p:cNvPr>
                  <p:cNvSpPr txBox="1"/>
                  <p:nvPr/>
                </p:nvSpPr>
                <p:spPr>
                  <a:xfrm>
                    <a:off x="4814319" y="1856716"/>
                    <a:ext cx="456148" cy="10393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lIns="9144" tIns="0" rIns="0" bIns="0" rtlCol="0">
                    <a:spAutoFit/>
                  </a:bodyPr>
                  <a:lstStyle/>
                  <a:p>
                    <a:r>
                      <a:rPr lang="en-US" sz="1200" i="1" dirty="0">
                        <a:solidFill>
                          <a:schemeClr val="accent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x-rays</a:t>
                    </a:r>
                    <a:r>
                      <a:rPr lang="en-US" sz="1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endParaRPr lang="en-US" sz="1200" i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TextBox 64">
                      <a:extLst>
                        <a:ext uri="{FF2B5EF4-FFF2-40B4-BE49-F238E27FC236}">
                          <a16:creationId xmlns:a16="http://schemas.microsoft.com/office/drawing/2014/main" id="{080CFCFE-39FD-A74B-CF62-FFCDF2C4EC9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416648" y="2779106"/>
                      <a:ext cx="2408882" cy="51160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𝜷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/</m:t>
                          </m:r>
                        </m:oMath>
                      </a14:m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</a:t>
                      </a:r>
                      <a:r>
                        <a:rPr lang="en-US" sz="2000" b="1" baseline="30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decay</a:t>
                      </a:r>
                      <a:endParaRPr lang="en-US" sz="2000" b="1" i="1" baseline="30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2E8571B7-DA37-7DD5-C8AC-05D3853E624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416648" y="2779106"/>
                      <a:ext cx="2408882" cy="511604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l="-1342" t="-6061" b="-242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8828C225-AA4C-33EE-FB29-E85D7FC90F95}"/>
                  </a:ext>
                </a:extLst>
              </p:cNvPr>
              <p:cNvSpPr/>
              <p:nvPr/>
            </p:nvSpPr>
            <p:spPr>
              <a:xfrm>
                <a:off x="8668796" y="3765336"/>
                <a:ext cx="3577176" cy="2764853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53B8B0D-4D15-F8A7-3EA3-5917CD4EE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458712" y="4074938"/>
              <a:ext cx="916644" cy="916643"/>
            </a:xfrm>
            <a:prstGeom prst="rect">
              <a:avLst/>
            </a:prstGeom>
          </p:spPr>
        </p:pic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AC0FAAA-5A53-0939-CC9A-1734E7163744}"/>
                </a:ext>
              </a:extLst>
            </p:cNvPr>
            <p:cNvSpPr/>
            <p:nvPr/>
          </p:nvSpPr>
          <p:spPr>
            <a:xfrm>
              <a:off x="131617" y="3316200"/>
              <a:ext cx="3203269" cy="216936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9C87BDA-EA42-DE17-5880-FBC905958387}"/>
                </a:ext>
              </a:extLst>
            </p:cNvPr>
            <p:cNvGrpSpPr/>
            <p:nvPr/>
          </p:nvGrpSpPr>
          <p:grpSpPr>
            <a:xfrm>
              <a:off x="490279" y="3300432"/>
              <a:ext cx="2179689" cy="2000459"/>
              <a:chOff x="490676" y="2604808"/>
              <a:chExt cx="2778012" cy="2549583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423DEA0-5655-69D8-ED1B-2F6CC3394296}"/>
                  </a:ext>
                </a:extLst>
              </p:cNvPr>
              <p:cNvGrpSpPr/>
              <p:nvPr/>
            </p:nvGrpSpPr>
            <p:grpSpPr>
              <a:xfrm>
                <a:off x="490676" y="2974337"/>
                <a:ext cx="2778012" cy="2180054"/>
                <a:chOff x="160241" y="-17960"/>
                <a:chExt cx="2778012" cy="2180054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C1C5F46D-2416-A60C-AF3F-15B69CA7FF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44051" y="400539"/>
                  <a:ext cx="1584385" cy="1584385"/>
                </a:xfrm>
                <a:prstGeom prst="rect">
                  <a:avLst/>
                </a:prstGeom>
              </p:spPr>
            </p:pic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7F35B3E5-EC24-1D58-0484-827FDA90FFA4}"/>
                    </a:ext>
                  </a:extLst>
                </p:cNvPr>
                <p:cNvSpPr/>
                <p:nvPr/>
              </p:nvSpPr>
              <p:spPr>
                <a:xfrm>
                  <a:off x="1618753" y="800827"/>
                  <a:ext cx="155342" cy="101601"/>
                </a:xfrm>
                <a:custGeom>
                  <a:avLst/>
                  <a:gdLst>
                    <a:gd name="connsiteX0" fmla="*/ 76200 w 307975"/>
                    <a:gd name="connsiteY0" fmla="*/ 247650 h 285750"/>
                    <a:gd name="connsiteX1" fmla="*/ 69850 w 307975"/>
                    <a:gd name="connsiteY1" fmla="*/ 231775 h 285750"/>
                    <a:gd name="connsiteX2" fmla="*/ 85725 w 307975"/>
                    <a:gd name="connsiteY2" fmla="*/ 180975 h 285750"/>
                    <a:gd name="connsiteX3" fmla="*/ 92075 w 307975"/>
                    <a:gd name="connsiteY3" fmla="*/ 171450 h 285750"/>
                    <a:gd name="connsiteX4" fmla="*/ 107950 w 307975"/>
                    <a:gd name="connsiteY4" fmla="*/ 146050 h 285750"/>
                    <a:gd name="connsiteX5" fmla="*/ 114300 w 307975"/>
                    <a:gd name="connsiteY5" fmla="*/ 158750 h 285750"/>
                    <a:gd name="connsiteX6" fmla="*/ 120650 w 307975"/>
                    <a:gd name="connsiteY6" fmla="*/ 180975 h 285750"/>
                    <a:gd name="connsiteX7" fmla="*/ 127000 w 307975"/>
                    <a:gd name="connsiteY7" fmla="*/ 190500 h 285750"/>
                    <a:gd name="connsiteX8" fmla="*/ 123825 w 307975"/>
                    <a:gd name="connsiteY8" fmla="*/ 203200 h 285750"/>
                    <a:gd name="connsiteX9" fmla="*/ 120650 w 307975"/>
                    <a:gd name="connsiteY9" fmla="*/ 212725 h 285750"/>
                    <a:gd name="connsiteX10" fmla="*/ 117475 w 307975"/>
                    <a:gd name="connsiteY10" fmla="*/ 228600 h 285750"/>
                    <a:gd name="connsiteX11" fmla="*/ 114300 w 307975"/>
                    <a:gd name="connsiteY11" fmla="*/ 241300 h 285750"/>
                    <a:gd name="connsiteX12" fmla="*/ 117475 w 307975"/>
                    <a:gd name="connsiteY12" fmla="*/ 260350 h 285750"/>
                    <a:gd name="connsiteX13" fmla="*/ 133350 w 307975"/>
                    <a:gd name="connsiteY13" fmla="*/ 276225 h 285750"/>
                    <a:gd name="connsiteX14" fmla="*/ 142875 w 307975"/>
                    <a:gd name="connsiteY14" fmla="*/ 279400 h 285750"/>
                    <a:gd name="connsiteX15" fmla="*/ 152400 w 307975"/>
                    <a:gd name="connsiteY15" fmla="*/ 285750 h 285750"/>
                    <a:gd name="connsiteX16" fmla="*/ 158750 w 307975"/>
                    <a:gd name="connsiteY16" fmla="*/ 276225 h 285750"/>
                    <a:gd name="connsiteX17" fmla="*/ 177800 w 307975"/>
                    <a:gd name="connsiteY17" fmla="*/ 260350 h 285750"/>
                    <a:gd name="connsiteX18" fmla="*/ 184150 w 307975"/>
                    <a:gd name="connsiteY18" fmla="*/ 250825 h 285750"/>
                    <a:gd name="connsiteX19" fmla="*/ 190500 w 307975"/>
                    <a:gd name="connsiteY19" fmla="*/ 231775 h 285750"/>
                    <a:gd name="connsiteX20" fmla="*/ 187325 w 307975"/>
                    <a:gd name="connsiteY20" fmla="*/ 187325 h 285750"/>
                    <a:gd name="connsiteX21" fmla="*/ 184150 w 307975"/>
                    <a:gd name="connsiteY21" fmla="*/ 177800 h 285750"/>
                    <a:gd name="connsiteX22" fmla="*/ 171450 w 307975"/>
                    <a:gd name="connsiteY22" fmla="*/ 158750 h 285750"/>
                    <a:gd name="connsiteX23" fmla="*/ 174625 w 307975"/>
                    <a:gd name="connsiteY23" fmla="*/ 146050 h 285750"/>
                    <a:gd name="connsiteX24" fmla="*/ 196850 w 307975"/>
                    <a:gd name="connsiteY24" fmla="*/ 136525 h 285750"/>
                    <a:gd name="connsiteX25" fmla="*/ 231775 w 307975"/>
                    <a:gd name="connsiteY25" fmla="*/ 139700 h 285750"/>
                    <a:gd name="connsiteX26" fmla="*/ 244475 w 307975"/>
                    <a:gd name="connsiteY26" fmla="*/ 142875 h 285750"/>
                    <a:gd name="connsiteX27" fmla="*/ 254000 w 307975"/>
                    <a:gd name="connsiteY27" fmla="*/ 161925 h 285750"/>
                    <a:gd name="connsiteX28" fmla="*/ 260350 w 307975"/>
                    <a:gd name="connsiteY28" fmla="*/ 171450 h 285750"/>
                    <a:gd name="connsiteX29" fmla="*/ 257175 w 307975"/>
                    <a:gd name="connsiteY29" fmla="*/ 180975 h 285750"/>
                    <a:gd name="connsiteX30" fmla="*/ 234950 w 307975"/>
                    <a:gd name="connsiteY30" fmla="*/ 187325 h 285750"/>
                    <a:gd name="connsiteX31" fmla="*/ 228600 w 307975"/>
                    <a:gd name="connsiteY31" fmla="*/ 196850 h 285750"/>
                    <a:gd name="connsiteX32" fmla="*/ 225425 w 307975"/>
                    <a:gd name="connsiteY32" fmla="*/ 212725 h 285750"/>
                    <a:gd name="connsiteX33" fmla="*/ 222250 w 307975"/>
                    <a:gd name="connsiteY33" fmla="*/ 238125 h 285750"/>
                    <a:gd name="connsiteX34" fmla="*/ 203200 w 307975"/>
                    <a:gd name="connsiteY34" fmla="*/ 247650 h 285750"/>
                    <a:gd name="connsiteX35" fmla="*/ 193675 w 307975"/>
                    <a:gd name="connsiteY35" fmla="*/ 244475 h 285750"/>
                    <a:gd name="connsiteX36" fmla="*/ 187325 w 307975"/>
                    <a:gd name="connsiteY36" fmla="*/ 234950 h 285750"/>
                    <a:gd name="connsiteX37" fmla="*/ 177800 w 307975"/>
                    <a:gd name="connsiteY37" fmla="*/ 206375 h 285750"/>
                    <a:gd name="connsiteX38" fmla="*/ 174625 w 307975"/>
                    <a:gd name="connsiteY38" fmla="*/ 196850 h 285750"/>
                    <a:gd name="connsiteX39" fmla="*/ 161925 w 307975"/>
                    <a:gd name="connsiteY39" fmla="*/ 168275 h 285750"/>
                    <a:gd name="connsiteX40" fmla="*/ 155575 w 307975"/>
                    <a:gd name="connsiteY40" fmla="*/ 146050 h 285750"/>
                    <a:gd name="connsiteX41" fmla="*/ 139700 w 307975"/>
                    <a:gd name="connsiteY41" fmla="*/ 127000 h 285750"/>
                    <a:gd name="connsiteX42" fmla="*/ 133350 w 307975"/>
                    <a:gd name="connsiteY42" fmla="*/ 117475 h 285750"/>
                    <a:gd name="connsiteX43" fmla="*/ 104775 w 307975"/>
                    <a:gd name="connsiteY43" fmla="*/ 101600 h 285750"/>
                    <a:gd name="connsiteX44" fmla="*/ 88900 w 307975"/>
                    <a:gd name="connsiteY44" fmla="*/ 98425 h 285750"/>
                    <a:gd name="connsiteX45" fmla="*/ 60325 w 307975"/>
                    <a:gd name="connsiteY45" fmla="*/ 101600 h 285750"/>
                    <a:gd name="connsiteX46" fmla="*/ 41275 w 307975"/>
                    <a:gd name="connsiteY46" fmla="*/ 111125 h 285750"/>
                    <a:gd name="connsiteX47" fmla="*/ 31750 w 307975"/>
                    <a:gd name="connsiteY47" fmla="*/ 114300 h 285750"/>
                    <a:gd name="connsiteX48" fmla="*/ 15875 w 307975"/>
                    <a:gd name="connsiteY48" fmla="*/ 92075 h 285750"/>
                    <a:gd name="connsiteX49" fmla="*/ 9525 w 307975"/>
                    <a:gd name="connsiteY49" fmla="*/ 73025 h 285750"/>
                    <a:gd name="connsiteX50" fmla="*/ 0 w 307975"/>
                    <a:gd name="connsiteY50" fmla="*/ 53975 h 285750"/>
                    <a:gd name="connsiteX51" fmla="*/ 22225 w 307975"/>
                    <a:gd name="connsiteY51" fmla="*/ 31750 h 285750"/>
                    <a:gd name="connsiteX52" fmla="*/ 41275 w 307975"/>
                    <a:gd name="connsiteY52" fmla="*/ 19050 h 285750"/>
                    <a:gd name="connsiteX53" fmla="*/ 60325 w 307975"/>
                    <a:gd name="connsiteY53" fmla="*/ 25400 h 285750"/>
                    <a:gd name="connsiteX54" fmla="*/ 69850 w 307975"/>
                    <a:gd name="connsiteY54" fmla="*/ 28575 h 285750"/>
                    <a:gd name="connsiteX55" fmla="*/ 111125 w 307975"/>
                    <a:gd name="connsiteY55" fmla="*/ 22225 h 285750"/>
                    <a:gd name="connsiteX56" fmla="*/ 139700 w 307975"/>
                    <a:gd name="connsiteY56" fmla="*/ 6350 h 285750"/>
                    <a:gd name="connsiteX57" fmla="*/ 174625 w 307975"/>
                    <a:gd name="connsiteY57" fmla="*/ 12700 h 285750"/>
                    <a:gd name="connsiteX58" fmla="*/ 193675 w 307975"/>
                    <a:gd name="connsiteY58" fmla="*/ 19050 h 285750"/>
                    <a:gd name="connsiteX59" fmla="*/ 222250 w 307975"/>
                    <a:gd name="connsiteY59" fmla="*/ 34925 h 285750"/>
                    <a:gd name="connsiteX60" fmla="*/ 244475 w 307975"/>
                    <a:gd name="connsiteY60" fmla="*/ 50800 h 285750"/>
                    <a:gd name="connsiteX61" fmla="*/ 263525 w 307975"/>
                    <a:gd name="connsiteY61" fmla="*/ 57150 h 285750"/>
                    <a:gd name="connsiteX62" fmla="*/ 288925 w 307975"/>
                    <a:gd name="connsiteY62" fmla="*/ 53975 h 285750"/>
                    <a:gd name="connsiteX63" fmla="*/ 304800 w 307975"/>
                    <a:gd name="connsiteY63" fmla="*/ 38100 h 285750"/>
                    <a:gd name="connsiteX64" fmla="*/ 307975 w 307975"/>
                    <a:gd name="connsiteY64" fmla="*/ 28575 h 285750"/>
                    <a:gd name="connsiteX65" fmla="*/ 304800 w 307975"/>
                    <a:gd name="connsiteY65" fmla="*/ 12700 h 285750"/>
                    <a:gd name="connsiteX66" fmla="*/ 295275 w 307975"/>
                    <a:gd name="connsiteY66" fmla="*/ 6350 h 285750"/>
                    <a:gd name="connsiteX67" fmla="*/ 282575 w 307975"/>
                    <a:gd name="connsiteY67" fmla="*/ 3175 h 285750"/>
                    <a:gd name="connsiteX68" fmla="*/ 273050 w 307975"/>
                    <a:gd name="connsiteY68" fmla="*/ 0 h 285750"/>
                    <a:gd name="connsiteX69" fmla="*/ 260350 w 307975"/>
                    <a:gd name="connsiteY69" fmla="*/ 3175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307975" h="285750">
                      <a:moveTo>
                        <a:pt x="76200" y="247650"/>
                      </a:moveTo>
                      <a:cubicBezTo>
                        <a:pt x="74083" y="242358"/>
                        <a:pt x="70287" y="237458"/>
                        <a:pt x="69850" y="231775"/>
                      </a:cubicBezTo>
                      <a:cubicBezTo>
                        <a:pt x="68414" y="213104"/>
                        <a:pt x="75627" y="196121"/>
                        <a:pt x="85725" y="180975"/>
                      </a:cubicBezTo>
                      <a:cubicBezTo>
                        <a:pt x="87842" y="177800"/>
                        <a:pt x="90525" y="174937"/>
                        <a:pt x="92075" y="171450"/>
                      </a:cubicBezTo>
                      <a:cubicBezTo>
                        <a:pt x="103211" y="146394"/>
                        <a:pt x="90815" y="157473"/>
                        <a:pt x="107950" y="146050"/>
                      </a:cubicBezTo>
                      <a:cubicBezTo>
                        <a:pt x="110067" y="150283"/>
                        <a:pt x="112638" y="154318"/>
                        <a:pt x="114300" y="158750"/>
                      </a:cubicBezTo>
                      <a:cubicBezTo>
                        <a:pt x="117352" y="166888"/>
                        <a:pt x="116812" y="173299"/>
                        <a:pt x="120650" y="180975"/>
                      </a:cubicBezTo>
                      <a:cubicBezTo>
                        <a:pt x="122357" y="184388"/>
                        <a:pt x="124883" y="187325"/>
                        <a:pt x="127000" y="190500"/>
                      </a:cubicBezTo>
                      <a:cubicBezTo>
                        <a:pt x="125942" y="194733"/>
                        <a:pt x="125024" y="199004"/>
                        <a:pt x="123825" y="203200"/>
                      </a:cubicBezTo>
                      <a:cubicBezTo>
                        <a:pt x="122906" y="206418"/>
                        <a:pt x="121462" y="209478"/>
                        <a:pt x="120650" y="212725"/>
                      </a:cubicBezTo>
                      <a:cubicBezTo>
                        <a:pt x="119341" y="217960"/>
                        <a:pt x="118646" y="223332"/>
                        <a:pt x="117475" y="228600"/>
                      </a:cubicBezTo>
                      <a:cubicBezTo>
                        <a:pt x="116528" y="232860"/>
                        <a:pt x="115358" y="237067"/>
                        <a:pt x="114300" y="241300"/>
                      </a:cubicBezTo>
                      <a:cubicBezTo>
                        <a:pt x="115358" y="247650"/>
                        <a:pt x="115439" y="254243"/>
                        <a:pt x="117475" y="260350"/>
                      </a:cubicBezTo>
                      <a:cubicBezTo>
                        <a:pt x="120015" y="267970"/>
                        <a:pt x="126577" y="272838"/>
                        <a:pt x="133350" y="276225"/>
                      </a:cubicBezTo>
                      <a:cubicBezTo>
                        <a:pt x="136343" y="277722"/>
                        <a:pt x="139882" y="277903"/>
                        <a:pt x="142875" y="279400"/>
                      </a:cubicBezTo>
                      <a:cubicBezTo>
                        <a:pt x="146288" y="281107"/>
                        <a:pt x="149225" y="283633"/>
                        <a:pt x="152400" y="285750"/>
                      </a:cubicBezTo>
                      <a:cubicBezTo>
                        <a:pt x="154517" y="282575"/>
                        <a:pt x="156307" y="279156"/>
                        <a:pt x="158750" y="276225"/>
                      </a:cubicBezTo>
                      <a:cubicBezTo>
                        <a:pt x="166390" y="267058"/>
                        <a:pt x="168434" y="266594"/>
                        <a:pt x="177800" y="260350"/>
                      </a:cubicBezTo>
                      <a:cubicBezTo>
                        <a:pt x="179917" y="257175"/>
                        <a:pt x="182600" y="254312"/>
                        <a:pt x="184150" y="250825"/>
                      </a:cubicBezTo>
                      <a:cubicBezTo>
                        <a:pt x="186868" y="244708"/>
                        <a:pt x="190500" y="231775"/>
                        <a:pt x="190500" y="231775"/>
                      </a:cubicBezTo>
                      <a:cubicBezTo>
                        <a:pt x="189442" y="216958"/>
                        <a:pt x="189061" y="202078"/>
                        <a:pt x="187325" y="187325"/>
                      </a:cubicBezTo>
                      <a:cubicBezTo>
                        <a:pt x="186934" y="184001"/>
                        <a:pt x="185775" y="180726"/>
                        <a:pt x="184150" y="177800"/>
                      </a:cubicBezTo>
                      <a:cubicBezTo>
                        <a:pt x="180444" y="171129"/>
                        <a:pt x="171450" y="158750"/>
                        <a:pt x="171450" y="158750"/>
                      </a:cubicBezTo>
                      <a:cubicBezTo>
                        <a:pt x="172508" y="154517"/>
                        <a:pt x="171831" y="149402"/>
                        <a:pt x="174625" y="146050"/>
                      </a:cubicBezTo>
                      <a:cubicBezTo>
                        <a:pt x="177643" y="142428"/>
                        <a:pt x="191798" y="138209"/>
                        <a:pt x="196850" y="136525"/>
                      </a:cubicBezTo>
                      <a:cubicBezTo>
                        <a:pt x="208492" y="137583"/>
                        <a:pt x="220188" y="138155"/>
                        <a:pt x="231775" y="139700"/>
                      </a:cubicBezTo>
                      <a:cubicBezTo>
                        <a:pt x="236100" y="140277"/>
                        <a:pt x="240844" y="140454"/>
                        <a:pt x="244475" y="142875"/>
                      </a:cubicBezTo>
                      <a:cubicBezTo>
                        <a:pt x="251299" y="147425"/>
                        <a:pt x="250831" y="155586"/>
                        <a:pt x="254000" y="161925"/>
                      </a:cubicBezTo>
                      <a:cubicBezTo>
                        <a:pt x="255707" y="165338"/>
                        <a:pt x="258233" y="168275"/>
                        <a:pt x="260350" y="171450"/>
                      </a:cubicBezTo>
                      <a:cubicBezTo>
                        <a:pt x="259292" y="174625"/>
                        <a:pt x="259542" y="178608"/>
                        <a:pt x="257175" y="180975"/>
                      </a:cubicBezTo>
                      <a:cubicBezTo>
                        <a:pt x="255657" y="182493"/>
                        <a:pt x="235060" y="187298"/>
                        <a:pt x="234950" y="187325"/>
                      </a:cubicBezTo>
                      <a:cubicBezTo>
                        <a:pt x="232833" y="190500"/>
                        <a:pt x="229940" y="193277"/>
                        <a:pt x="228600" y="196850"/>
                      </a:cubicBezTo>
                      <a:cubicBezTo>
                        <a:pt x="226705" y="201903"/>
                        <a:pt x="226246" y="207391"/>
                        <a:pt x="225425" y="212725"/>
                      </a:cubicBezTo>
                      <a:cubicBezTo>
                        <a:pt x="224128" y="221158"/>
                        <a:pt x="225419" y="230203"/>
                        <a:pt x="222250" y="238125"/>
                      </a:cubicBezTo>
                      <a:cubicBezTo>
                        <a:pt x="220356" y="242859"/>
                        <a:pt x="207210" y="246313"/>
                        <a:pt x="203200" y="247650"/>
                      </a:cubicBezTo>
                      <a:cubicBezTo>
                        <a:pt x="200025" y="246592"/>
                        <a:pt x="196288" y="246566"/>
                        <a:pt x="193675" y="244475"/>
                      </a:cubicBezTo>
                      <a:cubicBezTo>
                        <a:pt x="190695" y="242091"/>
                        <a:pt x="188875" y="238437"/>
                        <a:pt x="187325" y="234950"/>
                      </a:cubicBezTo>
                      <a:lnTo>
                        <a:pt x="177800" y="206375"/>
                      </a:lnTo>
                      <a:cubicBezTo>
                        <a:pt x="176742" y="203200"/>
                        <a:pt x="176481" y="199635"/>
                        <a:pt x="174625" y="196850"/>
                      </a:cubicBezTo>
                      <a:cubicBezTo>
                        <a:pt x="166285" y="184340"/>
                        <a:pt x="166459" y="186411"/>
                        <a:pt x="161925" y="168275"/>
                      </a:cubicBezTo>
                      <a:cubicBezTo>
                        <a:pt x="160908" y="164206"/>
                        <a:pt x="157852" y="150605"/>
                        <a:pt x="155575" y="146050"/>
                      </a:cubicBezTo>
                      <a:cubicBezTo>
                        <a:pt x="149663" y="134226"/>
                        <a:pt x="148477" y="137533"/>
                        <a:pt x="139700" y="127000"/>
                      </a:cubicBezTo>
                      <a:cubicBezTo>
                        <a:pt x="137257" y="124069"/>
                        <a:pt x="136222" y="119988"/>
                        <a:pt x="133350" y="117475"/>
                      </a:cubicBezTo>
                      <a:cubicBezTo>
                        <a:pt x="123891" y="109198"/>
                        <a:pt x="116113" y="104435"/>
                        <a:pt x="104775" y="101600"/>
                      </a:cubicBezTo>
                      <a:cubicBezTo>
                        <a:pt x="99540" y="100291"/>
                        <a:pt x="94192" y="99483"/>
                        <a:pt x="88900" y="98425"/>
                      </a:cubicBezTo>
                      <a:cubicBezTo>
                        <a:pt x="79375" y="99483"/>
                        <a:pt x="69778" y="100024"/>
                        <a:pt x="60325" y="101600"/>
                      </a:cubicBezTo>
                      <a:cubicBezTo>
                        <a:pt x="48354" y="103595"/>
                        <a:pt x="52246" y="105640"/>
                        <a:pt x="41275" y="111125"/>
                      </a:cubicBezTo>
                      <a:cubicBezTo>
                        <a:pt x="38282" y="112622"/>
                        <a:pt x="34925" y="113242"/>
                        <a:pt x="31750" y="114300"/>
                      </a:cubicBezTo>
                      <a:cubicBezTo>
                        <a:pt x="30471" y="112594"/>
                        <a:pt x="17563" y="95874"/>
                        <a:pt x="15875" y="92075"/>
                      </a:cubicBezTo>
                      <a:cubicBezTo>
                        <a:pt x="13157" y="85958"/>
                        <a:pt x="13238" y="78594"/>
                        <a:pt x="9525" y="73025"/>
                      </a:cubicBezTo>
                      <a:cubicBezTo>
                        <a:pt x="1319" y="60715"/>
                        <a:pt x="4382" y="67120"/>
                        <a:pt x="0" y="53975"/>
                      </a:cubicBezTo>
                      <a:cubicBezTo>
                        <a:pt x="23552" y="18647"/>
                        <a:pt x="1515" y="43255"/>
                        <a:pt x="22225" y="31750"/>
                      </a:cubicBezTo>
                      <a:cubicBezTo>
                        <a:pt x="28896" y="28044"/>
                        <a:pt x="41275" y="19050"/>
                        <a:pt x="41275" y="19050"/>
                      </a:cubicBezTo>
                      <a:lnTo>
                        <a:pt x="60325" y="25400"/>
                      </a:lnTo>
                      <a:lnTo>
                        <a:pt x="69850" y="28575"/>
                      </a:lnTo>
                      <a:cubicBezTo>
                        <a:pt x="74521" y="28108"/>
                        <a:pt x="101078" y="27807"/>
                        <a:pt x="111125" y="22225"/>
                      </a:cubicBezTo>
                      <a:cubicBezTo>
                        <a:pt x="143877" y="4029"/>
                        <a:pt x="118147" y="13534"/>
                        <a:pt x="139700" y="6350"/>
                      </a:cubicBezTo>
                      <a:cubicBezTo>
                        <a:pt x="165769" y="15040"/>
                        <a:pt x="124363" y="1930"/>
                        <a:pt x="174625" y="12700"/>
                      </a:cubicBezTo>
                      <a:cubicBezTo>
                        <a:pt x="181170" y="14102"/>
                        <a:pt x="187325" y="16933"/>
                        <a:pt x="193675" y="19050"/>
                      </a:cubicBezTo>
                      <a:cubicBezTo>
                        <a:pt x="208525" y="24000"/>
                        <a:pt x="204782" y="21824"/>
                        <a:pt x="222250" y="34925"/>
                      </a:cubicBezTo>
                      <a:cubicBezTo>
                        <a:pt x="223956" y="36204"/>
                        <a:pt x="240676" y="49112"/>
                        <a:pt x="244475" y="50800"/>
                      </a:cubicBezTo>
                      <a:cubicBezTo>
                        <a:pt x="250592" y="53518"/>
                        <a:pt x="263525" y="57150"/>
                        <a:pt x="263525" y="57150"/>
                      </a:cubicBezTo>
                      <a:cubicBezTo>
                        <a:pt x="271992" y="56092"/>
                        <a:pt x="280693" y="56220"/>
                        <a:pt x="288925" y="53975"/>
                      </a:cubicBezTo>
                      <a:cubicBezTo>
                        <a:pt x="296278" y="51970"/>
                        <a:pt x="301681" y="44339"/>
                        <a:pt x="304800" y="38100"/>
                      </a:cubicBezTo>
                      <a:cubicBezTo>
                        <a:pt x="306297" y="35107"/>
                        <a:pt x="306917" y="31750"/>
                        <a:pt x="307975" y="28575"/>
                      </a:cubicBezTo>
                      <a:cubicBezTo>
                        <a:pt x="306917" y="23283"/>
                        <a:pt x="307477" y="17385"/>
                        <a:pt x="304800" y="12700"/>
                      </a:cubicBezTo>
                      <a:cubicBezTo>
                        <a:pt x="302907" y="9387"/>
                        <a:pt x="298782" y="7853"/>
                        <a:pt x="295275" y="6350"/>
                      </a:cubicBezTo>
                      <a:cubicBezTo>
                        <a:pt x="291264" y="4631"/>
                        <a:pt x="286771" y="4374"/>
                        <a:pt x="282575" y="3175"/>
                      </a:cubicBezTo>
                      <a:cubicBezTo>
                        <a:pt x="279357" y="2256"/>
                        <a:pt x="276225" y="1058"/>
                        <a:pt x="273050" y="0"/>
                      </a:cubicBezTo>
                      <a:cubicBezTo>
                        <a:pt x="262521" y="3510"/>
                        <a:pt x="266872" y="3175"/>
                        <a:pt x="260350" y="3175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984F8FE5-F2DA-7B02-7128-0CD7CAE029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431559" y="843787"/>
                  <a:ext cx="285204" cy="274968"/>
                </a:xfrm>
                <a:prstGeom prst="rect">
                  <a:avLst/>
                </a:prstGeom>
              </p:spPr>
            </p:pic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A701AA35-D55C-39E9-4039-292A496A0D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758220" y="232349"/>
                  <a:ext cx="677680" cy="56915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317D8D23-A791-2AEA-250D-7FF8DEF281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390930" y="120432"/>
                  <a:ext cx="230098" cy="138404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6" name="TextBox 55">
                      <a:extLst>
                        <a:ext uri="{FF2B5EF4-FFF2-40B4-BE49-F238E27FC236}">
                          <a16:creationId xmlns:a16="http://schemas.microsoft.com/office/drawing/2014/main" id="{BF4762C7-2E35-ED25-604C-135C47364C8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48509" y="-17960"/>
                      <a:ext cx="38974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4" name="TextBox 33">
                      <a:extLst>
                        <a:ext uri="{FF2B5EF4-FFF2-40B4-BE49-F238E27FC236}">
                          <a16:creationId xmlns:a16="http://schemas.microsoft.com/office/drawing/2014/main" id="{FAE417C2-0F9A-F847-A897-C9578254AF3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48509" y="-17960"/>
                      <a:ext cx="389744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87BD9001-DC69-A96A-49DE-65AEB8950F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60241" y="1558292"/>
                  <a:ext cx="677680" cy="56915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8" name="TextBox 57">
                      <a:extLst>
                        <a:ext uri="{FF2B5EF4-FFF2-40B4-BE49-F238E27FC236}">
                          <a16:creationId xmlns:a16="http://schemas.microsoft.com/office/drawing/2014/main" id="{D8322B9A-65AF-2351-7E52-E2739A0A42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99533" y="356722"/>
                      <a:ext cx="38974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8" name="TextBox 37">
                      <a:extLst>
                        <a:ext uri="{FF2B5EF4-FFF2-40B4-BE49-F238E27FC236}">
                          <a16:creationId xmlns:a16="http://schemas.microsoft.com/office/drawing/2014/main" id="{C2EA2950-5741-AB4D-BAD3-944B2E09BEC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99533" y="356722"/>
                      <a:ext cx="389744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13333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9" name="TextBox 58">
                      <a:extLst>
                        <a:ext uri="{FF2B5EF4-FFF2-40B4-BE49-F238E27FC236}">
                          <a16:creationId xmlns:a16="http://schemas.microsoft.com/office/drawing/2014/main" id="{FD0E4AE1-8C29-F429-D711-AEB4BA90DB8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2834" y="1792762"/>
                      <a:ext cx="38974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𝑠𝑝h</m:t>
                            </m:r>
                          </m:oMath>
                        </m:oMathPara>
                      </a14:m>
                      <a:endParaRPr lang="en-US" baseline="-25000" dirty="0"/>
                    </a:p>
                  </p:txBody>
                </p:sp>
              </mc:Choice>
              <mc:Fallback xmlns="">
                <p:sp>
                  <p:nvSpPr>
                    <p:cNvPr id="39" name="TextBox 38">
                      <a:extLst>
                        <a:ext uri="{FF2B5EF4-FFF2-40B4-BE49-F238E27FC236}">
                          <a16:creationId xmlns:a16="http://schemas.microsoft.com/office/drawing/2014/main" id="{953D497B-69C8-CD49-9349-1361AAAD69E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2834" y="1792762"/>
                      <a:ext cx="389744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t="-13333" r="-34375" b="-10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1F434EED-FA38-0934-3EDB-D170ABBE9BAE}"/>
                      </a:ext>
                    </a:extLst>
                  </p:cNvPr>
                  <p:cNvSpPr txBox="1"/>
                  <p:nvPr/>
                </p:nvSpPr>
                <p:spPr>
                  <a:xfrm>
                    <a:off x="829181" y="2604808"/>
                    <a:ext cx="199053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a14:m>
                    <a:r>
                      <a:rPr lang="en-US" sz="2000" dirty="0">
                        <a:solidFill>
                          <a:schemeClr val="accent1"/>
                        </a:solidFill>
                      </a:rPr>
                      <a:t> </a:t>
                    </a:r>
                    <a:r>
                      <a:rPr lang="en-US" sz="20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decay</a:t>
                    </a:r>
                    <a:endParaRPr lang="en-US" sz="2000" b="1" i="1" baseline="300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8" name="TextBox 117">
                    <a:extLst>
                      <a:ext uri="{FF2B5EF4-FFF2-40B4-BE49-F238E27FC236}">
                        <a16:creationId xmlns:a16="http://schemas.microsoft.com/office/drawing/2014/main" id="{AFE89620-F413-0A89-C017-5F137E7364F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9181" y="2604808"/>
                    <a:ext cx="1990531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t="-9375" b="-2812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24BDF0E-E1D4-9828-30D0-DDDE4FB50ACF}"/>
                    </a:ext>
                  </a:extLst>
                </p:cNvPr>
                <p:cNvSpPr txBox="1"/>
                <p:nvPr/>
              </p:nvSpPr>
              <p:spPr>
                <a:xfrm>
                  <a:off x="1028723" y="5019098"/>
                  <a:ext cx="215937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400" dirty="0">
                      <a:solidFill>
                        <a:schemeClr val="accent1"/>
                      </a:solidFill>
                    </a:rPr>
                    <a:t>10 </a:t>
                  </a:r>
                  <a14:m>
                    <m:oMath xmlns:m="http://schemas.openxmlformats.org/officeDocument/2006/math">
                      <m:r>
                        <a:rPr lang="en-US" sz="1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US" sz="1400" dirty="0">
                      <a:solidFill>
                        <a:schemeClr val="accent1"/>
                      </a:solidFill>
                    </a:rPr>
                    <a:t>m sphere</a:t>
                  </a:r>
                </a:p>
                <a:p>
                  <a:pPr algn="r"/>
                  <a14:m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1400" dirty="0">
                      <a:solidFill>
                        <a:schemeClr val="accent1"/>
                      </a:solidFill>
                    </a:rPr>
                    <a:t>10 MeV/c = 5x10</a:t>
                  </a:r>
                  <a:r>
                    <a:rPr lang="en-US" sz="1400" baseline="30000" dirty="0">
                      <a:solidFill>
                        <a:schemeClr val="accent1"/>
                      </a:solidFill>
                    </a:rPr>
                    <a:t>-21</a:t>
                  </a:r>
                  <a:r>
                    <a:rPr lang="en-US" sz="1400" dirty="0">
                      <a:solidFill>
                        <a:schemeClr val="accent1"/>
                      </a:solidFill>
                    </a:rPr>
                    <a:t>Ns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24BDF0E-E1D4-9828-30D0-DDDE4FB50A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8723" y="5019098"/>
                  <a:ext cx="2159373" cy="523220"/>
                </a:xfrm>
                <a:prstGeom prst="rect">
                  <a:avLst/>
                </a:prstGeom>
                <a:blipFill>
                  <a:blip r:embed="rId22"/>
                  <a:stretch>
                    <a:fillRect t="-2381" r="-585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6420994-9EBA-6FC1-7308-C80572099996}"/>
                    </a:ext>
                  </a:extLst>
                </p:cNvPr>
                <p:cNvSpPr txBox="1"/>
                <p:nvPr/>
              </p:nvSpPr>
              <p:spPr>
                <a:xfrm>
                  <a:off x="3653481" y="5021013"/>
                  <a:ext cx="218080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C00000"/>
                      </a:solidFill>
                    </a:rPr>
                    <a:t>100 nm sphere</a:t>
                  </a:r>
                </a:p>
                <a:p>
                  <a14:m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a14:m>
                  <a:r>
                    <a:rPr lang="en-US" sz="1400" dirty="0">
                      <a:solidFill>
                        <a:srgbClr val="C00000"/>
                      </a:solidFill>
                    </a:rPr>
                    <a:t>10 keV/c = 5x10</a:t>
                  </a:r>
                  <a:r>
                    <a:rPr lang="en-US" sz="1400" baseline="30000" dirty="0">
                      <a:solidFill>
                        <a:srgbClr val="C00000"/>
                      </a:solidFill>
                    </a:rPr>
                    <a:t>-24</a:t>
                  </a:r>
                  <a:r>
                    <a:rPr lang="en-US" sz="1400" dirty="0">
                      <a:solidFill>
                        <a:srgbClr val="C00000"/>
                      </a:solidFill>
                    </a:rPr>
                    <a:t> Ns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6420994-9EBA-6FC1-7308-C805720999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3481" y="5021013"/>
                  <a:ext cx="2180802" cy="523220"/>
                </a:xfrm>
                <a:prstGeom prst="rect">
                  <a:avLst/>
                </a:prstGeom>
                <a:blipFill>
                  <a:blip r:embed="rId23"/>
                  <a:stretch>
                    <a:fillRect l="-578" t="-2381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F62494FE-F1BF-23E7-E7E4-F6B303E47DC1}"/>
              </a:ext>
            </a:extLst>
          </p:cNvPr>
          <p:cNvSpPr txBox="1"/>
          <p:nvPr/>
        </p:nvSpPr>
        <p:spPr>
          <a:xfrm>
            <a:off x="419098" y="5227892"/>
            <a:ext cx="6401285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i="1" dirty="0">
                <a:latin typeface="Helvetica" pitchFamily="2" charset="0"/>
              </a:rPr>
              <a:t>D. Carney, K. Leach, and DCM, “Searches for massive neutrinos with mechanical quantum sensors,” PRX Quantum 4, 010315 (2023) arXiv:2207.05883</a:t>
            </a:r>
          </a:p>
          <a:p>
            <a:pPr>
              <a:spcBef>
                <a:spcPts val="600"/>
              </a:spcBef>
            </a:pPr>
            <a:r>
              <a:rPr lang="en-US" sz="1300" i="1" dirty="0">
                <a:latin typeface="Helvetica" pitchFamily="2" charset="0"/>
              </a:rPr>
              <a:t>J. Wang et al., “Mechanical detection of nuclear decays,” Phys. Rev. Lett. 133, 023602 (2024), arXiv:2402.13257</a:t>
            </a:r>
          </a:p>
        </p:txBody>
      </p:sp>
      <p:pic>
        <p:nvPicPr>
          <p:cNvPr id="5" name="Google Shape;199;p23">
            <a:extLst>
              <a:ext uri="{FF2B5EF4-FFF2-40B4-BE49-F238E27FC236}">
                <a16:creationId xmlns:a16="http://schemas.microsoft.com/office/drawing/2014/main" id="{7ED9E009-8099-5429-97BD-736C3374B6B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684067" y="2599579"/>
            <a:ext cx="3560900" cy="33832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E5DFAC-C68D-AC1D-31BB-3137D0474F7E}"/>
              </a:ext>
            </a:extLst>
          </p:cNvPr>
          <p:cNvSpPr txBox="1"/>
          <p:nvPr/>
        </p:nvSpPr>
        <p:spPr>
          <a:xfrm>
            <a:off x="7352525" y="2243343"/>
            <a:ext cx="3949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 space trajectory: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521C96-6447-693B-076F-CFD3CDFAE495}"/>
              </a:ext>
            </a:extLst>
          </p:cNvPr>
          <p:cNvGrpSpPr/>
          <p:nvPr/>
        </p:nvGrpSpPr>
        <p:grpSpPr>
          <a:xfrm>
            <a:off x="7562373" y="5845171"/>
            <a:ext cx="6528464" cy="725482"/>
            <a:chOff x="-85118" y="6193972"/>
            <a:chExt cx="6528464" cy="72548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131E412-6BF7-384C-0804-1334338264C0}"/>
                </a:ext>
              </a:extLst>
            </p:cNvPr>
            <p:cNvGrpSpPr/>
            <p:nvPr/>
          </p:nvGrpSpPr>
          <p:grpSpPr>
            <a:xfrm>
              <a:off x="-19310" y="6438708"/>
              <a:ext cx="6462656" cy="480746"/>
              <a:chOff x="-19310" y="6362506"/>
              <a:chExt cx="6462656" cy="48074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F0E3341-8325-92DC-D092-A7C3AE67D251}"/>
                  </a:ext>
                </a:extLst>
              </p:cNvPr>
              <p:cNvSpPr txBox="1"/>
              <p:nvPr/>
            </p:nvSpPr>
            <p:spPr>
              <a:xfrm>
                <a:off x="-9072" y="6362506"/>
                <a:ext cx="645241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i="1" dirty="0">
                    <a:latin typeface="Helvetica" pitchFamily="2" charset="0"/>
                  </a:rPr>
                  <a:t>Magrini et al., Nature 595, 373 (2021)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A4E2739-9455-BB21-EDE4-BB3D20520DA5}"/>
                  </a:ext>
                </a:extLst>
              </p:cNvPr>
              <p:cNvSpPr txBox="1"/>
              <p:nvPr/>
            </p:nvSpPr>
            <p:spPr>
              <a:xfrm>
                <a:off x="-19310" y="6566253"/>
                <a:ext cx="645241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i="1" dirty="0" err="1">
                    <a:latin typeface="Helvetica" pitchFamily="2" charset="0"/>
                  </a:rPr>
                  <a:t>Tebbenjohanns</a:t>
                </a:r>
                <a:r>
                  <a:rPr lang="en-US" sz="1200" i="1" dirty="0">
                    <a:latin typeface="Helvetica" pitchFamily="2" charset="0"/>
                  </a:rPr>
                  <a:t> et al., Nature 595, 378 (2021)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C2EA21-48D6-1438-8648-2A2A215331D6}"/>
                </a:ext>
              </a:extLst>
            </p:cNvPr>
            <p:cNvSpPr txBox="1"/>
            <p:nvPr/>
          </p:nvSpPr>
          <p:spPr>
            <a:xfrm>
              <a:off x="-85118" y="6193972"/>
              <a:ext cx="11410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See, e.g.: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5B129A6-D3CB-9433-7A0C-C3AF94D35191}"/>
              </a:ext>
            </a:extLst>
          </p:cNvPr>
          <p:cNvSpPr txBox="1"/>
          <p:nvPr/>
        </p:nvSpPr>
        <p:spPr>
          <a:xfrm>
            <a:off x="419098" y="946453"/>
            <a:ext cx="11196795" cy="1426304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Levitated sensors are now reaching sufficient sensitivity to detect the miniscule forces imparted by single sub-atomic particles</a:t>
            </a:r>
          </a:p>
          <a:p>
            <a:pPr marL="775546" lvl="1" indent="-318346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For weak decays, allows the momentum of each neutrino to be reconstructed on an event-by-event basis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DCC9BC-EF97-E5DF-0824-CDDB7E245C74}"/>
              </a:ext>
            </a:extLst>
          </p:cNvPr>
          <p:cNvSpPr txBox="1"/>
          <p:nvPr/>
        </p:nvSpPr>
        <p:spPr>
          <a:xfrm>
            <a:off x="1043359" y="2599579"/>
            <a:ext cx="48861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Example force measurements for nuclear decay:</a:t>
            </a:r>
          </a:p>
        </p:txBody>
      </p:sp>
    </p:spTree>
    <p:extLst>
      <p:ext uri="{BB962C8B-B14F-4D97-AF65-F5344CB8AC3E}">
        <p14:creationId xmlns:p14="http://schemas.microsoft.com/office/powerpoint/2010/main" val="1246312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152A6-D956-CFA1-95F9-9E0984046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3C506D-6C18-0154-FA5E-97E4FBFF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21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BC7CC46-F48A-0B54-F33E-7FE147584E41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Nuclear decays in mechanical sensors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55A181DE-E272-9BCF-6BC7-38351B944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CDA9B212-7AC3-CC7B-7419-CB82BCC5AAB7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5741A1F-4251-474D-21DC-8D9087AA8F07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6C9B85C-74F0-7962-0BED-7E4B338AA017}"/>
              </a:ext>
            </a:extLst>
          </p:cNvPr>
          <p:cNvSpPr txBox="1"/>
          <p:nvPr/>
        </p:nvSpPr>
        <p:spPr>
          <a:xfrm>
            <a:off x="419098" y="946453"/>
            <a:ext cx="11196795" cy="1426304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Levitated sensors are now reaching sufficient sensitivity to detect the miniscule forces imparted by single sub-atomic particles</a:t>
            </a:r>
          </a:p>
          <a:p>
            <a:pPr marL="775546" lvl="1" indent="-318346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For weak decays, allows the momentum of each neutrino to be reconstructed on an event-by-event basis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646C3-694B-F34D-DCDE-B0570F3E6741}"/>
              </a:ext>
            </a:extLst>
          </p:cNvPr>
          <p:cNvSpPr txBox="1"/>
          <p:nvPr/>
        </p:nvSpPr>
        <p:spPr>
          <a:xfrm>
            <a:off x="7352525" y="2243343"/>
            <a:ext cx="39497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 space trajectory: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4204181-392D-C26C-8DF7-540064B63B82}"/>
              </a:ext>
            </a:extLst>
          </p:cNvPr>
          <p:cNvGrpSpPr/>
          <p:nvPr/>
        </p:nvGrpSpPr>
        <p:grpSpPr>
          <a:xfrm>
            <a:off x="7562373" y="5845171"/>
            <a:ext cx="6528464" cy="725482"/>
            <a:chOff x="-85118" y="6193972"/>
            <a:chExt cx="6528464" cy="72548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097F2FE-AB2B-1636-3D47-5A0728EB6243}"/>
                </a:ext>
              </a:extLst>
            </p:cNvPr>
            <p:cNvGrpSpPr/>
            <p:nvPr/>
          </p:nvGrpSpPr>
          <p:grpSpPr>
            <a:xfrm>
              <a:off x="-19310" y="6438708"/>
              <a:ext cx="6462656" cy="480746"/>
              <a:chOff x="-19310" y="6362506"/>
              <a:chExt cx="6462656" cy="48074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822A1A-7FB8-BC83-3DBA-2E0B463398DD}"/>
                  </a:ext>
                </a:extLst>
              </p:cNvPr>
              <p:cNvSpPr txBox="1"/>
              <p:nvPr/>
            </p:nvSpPr>
            <p:spPr>
              <a:xfrm>
                <a:off x="-9072" y="6362506"/>
                <a:ext cx="645241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i="1" dirty="0">
                    <a:latin typeface="Helvetica" pitchFamily="2" charset="0"/>
                  </a:rPr>
                  <a:t>Magrini et al., Nature 595, 373 (2021)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3D4D1BC-B007-B9EE-4264-EFE67E310284}"/>
                  </a:ext>
                </a:extLst>
              </p:cNvPr>
              <p:cNvSpPr txBox="1"/>
              <p:nvPr/>
            </p:nvSpPr>
            <p:spPr>
              <a:xfrm>
                <a:off x="-19310" y="6566253"/>
                <a:ext cx="645241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i="1" dirty="0" err="1">
                    <a:latin typeface="Helvetica" pitchFamily="2" charset="0"/>
                  </a:rPr>
                  <a:t>Tebbenjohanns</a:t>
                </a:r>
                <a:r>
                  <a:rPr lang="en-US" sz="1200" i="1" dirty="0">
                    <a:latin typeface="Helvetica" pitchFamily="2" charset="0"/>
                  </a:rPr>
                  <a:t> et al., Nature 595, 378 (2021)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005DAE-4426-EAC1-7A1B-77D143212BD4}"/>
                </a:ext>
              </a:extLst>
            </p:cNvPr>
            <p:cNvSpPr txBox="1"/>
            <p:nvPr/>
          </p:nvSpPr>
          <p:spPr>
            <a:xfrm>
              <a:off x="-85118" y="6193972"/>
              <a:ext cx="11410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See, e.g.:</a:t>
              </a:r>
            </a:p>
          </p:txBody>
        </p:sp>
      </p:grpSp>
      <p:pic>
        <p:nvPicPr>
          <p:cNvPr id="2" name="Google Shape;219;p24">
            <a:extLst>
              <a:ext uri="{FF2B5EF4-FFF2-40B4-BE49-F238E27FC236}">
                <a16:creationId xmlns:a16="http://schemas.microsoft.com/office/drawing/2014/main" id="{17E4B5FC-0925-12BF-5BD0-17E55C53110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0960" y="2596896"/>
            <a:ext cx="3620110" cy="3383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888D375-7B7D-61BA-63FC-C89CC71D2765}"/>
              </a:ext>
            </a:extLst>
          </p:cNvPr>
          <p:cNvGrpSpPr/>
          <p:nvPr/>
        </p:nvGrpSpPr>
        <p:grpSpPr>
          <a:xfrm>
            <a:off x="419098" y="2924595"/>
            <a:ext cx="6375715" cy="2243801"/>
            <a:chOff x="131617" y="3300432"/>
            <a:chExt cx="6375715" cy="22438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29EC9D-E99D-F262-4865-487F78D33F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64337" y="3331254"/>
              <a:ext cx="3042995" cy="2162306"/>
              <a:chOff x="8668796" y="3765336"/>
              <a:chExt cx="3890955" cy="2764853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72463965-11CB-0E4D-027B-0EB68553ECB0}"/>
                  </a:ext>
                </a:extLst>
              </p:cNvPr>
              <p:cNvGrpSpPr/>
              <p:nvPr/>
            </p:nvGrpSpPr>
            <p:grpSpPr>
              <a:xfrm>
                <a:off x="9143168" y="3816384"/>
                <a:ext cx="3416583" cy="2167163"/>
                <a:chOff x="9052733" y="2779106"/>
                <a:chExt cx="3416583" cy="2167163"/>
              </a:xfrm>
            </p:grpSpPr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CA7AE4B6-A8FD-937C-039B-8142A4FE5DF4}"/>
                    </a:ext>
                  </a:extLst>
                </p:cNvPr>
                <p:cNvGrpSpPr/>
                <p:nvPr/>
              </p:nvGrpSpPr>
              <p:grpSpPr>
                <a:xfrm>
                  <a:off x="9052733" y="3407914"/>
                  <a:ext cx="3416583" cy="1538355"/>
                  <a:chOff x="4814319" y="1177725"/>
                  <a:chExt cx="1922905" cy="865810"/>
                </a:xfrm>
              </p:grpSpPr>
              <p:grpSp>
                <p:nvGrpSpPr>
                  <p:cNvPr id="52" name="Group 51">
                    <a:extLst>
                      <a:ext uri="{FF2B5EF4-FFF2-40B4-BE49-F238E27FC236}">
                        <a16:creationId xmlns:a16="http://schemas.microsoft.com/office/drawing/2014/main" id="{4B4F9A59-EFEC-5286-FDC3-CEDBB88A897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4914025" y="1177725"/>
                    <a:ext cx="1541295" cy="865810"/>
                    <a:chOff x="4819177" y="-47739"/>
                    <a:chExt cx="1639105" cy="920754"/>
                  </a:xfrm>
                </p:grpSpPr>
                <p:cxnSp>
                  <p:nvCxnSpPr>
                    <p:cNvPr id="77" name="Straight Arrow Connector 76">
                      <a:extLst>
                        <a:ext uri="{FF2B5EF4-FFF2-40B4-BE49-F238E27FC236}">
                          <a16:creationId xmlns:a16="http://schemas.microsoft.com/office/drawing/2014/main" id="{DC7ED0E9-3214-CE0F-F271-FAFB231D005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5202576" y="56854"/>
                      <a:ext cx="274320" cy="27432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8" name="TextBox 77">
                          <a:extLst>
                            <a:ext uri="{FF2B5EF4-FFF2-40B4-BE49-F238E27FC236}">
                              <a16:creationId xmlns:a16="http://schemas.microsoft.com/office/drawing/2014/main" id="{00336C17-87F4-1CD4-87E4-5C8A7522221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819177" y="-47739"/>
                          <a:ext cx="389744" cy="23521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n-US" sz="2000" i="1" baseline="-25000">
                                    <a:latin typeface="Cambria Math" panose="02040503050406030204" pitchFamily="18" charset="0"/>
                                  </a:rPr>
                                  <m:t>𝑠𝑝h</m:t>
                                </m:r>
                              </m:oMath>
                            </m:oMathPara>
                          </a14:m>
                          <a:endParaRPr lang="en-US" sz="2000" baseline="-25000" dirty="0"/>
                        </a:p>
                      </p:txBody>
                    </p:sp>
                  </mc:Choice>
                  <mc:Fallback xmlns="">
                    <p:sp>
                      <p:nvSpPr>
                        <p:cNvPr id="38" name="TextBox 37">
                          <a:extLst>
                            <a:ext uri="{FF2B5EF4-FFF2-40B4-BE49-F238E27FC236}">
                              <a16:creationId xmlns:a16="http://schemas.microsoft.com/office/drawing/2014/main" id="{92407C8E-CA4B-90D5-23BC-243121CC1E5B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819177" y="-47739"/>
                          <a:ext cx="389744" cy="235219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 t="-24000" r="-14634" b="-48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79" name="Straight Arrow Connector 78">
                      <a:extLst>
                        <a:ext uri="{FF2B5EF4-FFF2-40B4-BE49-F238E27FC236}">
                          <a16:creationId xmlns:a16="http://schemas.microsoft.com/office/drawing/2014/main" id="{B9C625C1-5A5B-81BB-159B-8E1AAB4961B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670743" y="461369"/>
                      <a:ext cx="425134" cy="350847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0" name="Freeform 79">
                      <a:extLst>
                        <a:ext uri="{FF2B5EF4-FFF2-40B4-BE49-F238E27FC236}">
                          <a16:creationId xmlns:a16="http://schemas.microsoft.com/office/drawing/2014/main" id="{E1ABCB58-718A-4A5F-1DCE-47B356ADD32B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633398" y="452524"/>
                      <a:ext cx="36576" cy="36576"/>
                    </a:xfrm>
                    <a:custGeom>
                      <a:avLst/>
                      <a:gdLst>
                        <a:gd name="connsiteX0" fmla="*/ 73025 w 73025"/>
                        <a:gd name="connsiteY0" fmla="*/ 19050 h 57150"/>
                        <a:gd name="connsiteX1" fmla="*/ 38100 w 73025"/>
                        <a:gd name="connsiteY1" fmla="*/ 19050 h 57150"/>
                        <a:gd name="connsiteX2" fmla="*/ 28575 w 73025"/>
                        <a:gd name="connsiteY2" fmla="*/ 38100 h 57150"/>
                        <a:gd name="connsiteX3" fmla="*/ 28575 w 73025"/>
                        <a:gd name="connsiteY3" fmla="*/ 47625 h 57150"/>
                        <a:gd name="connsiteX4" fmla="*/ 22225 w 73025"/>
                        <a:gd name="connsiteY4" fmla="*/ 57150 h 57150"/>
                        <a:gd name="connsiteX5" fmla="*/ 12700 w 73025"/>
                        <a:gd name="connsiteY5" fmla="*/ 53975 h 57150"/>
                        <a:gd name="connsiteX6" fmla="*/ 3175 w 73025"/>
                        <a:gd name="connsiteY6" fmla="*/ 34925 h 57150"/>
                        <a:gd name="connsiteX7" fmla="*/ 15875 w 73025"/>
                        <a:gd name="connsiteY7" fmla="*/ 12700 h 57150"/>
                        <a:gd name="connsiteX8" fmla="*/ 6350 w 73025"/>
                        <a:gd name="connsiteY8" fmla="*/ 6350 h 57150"/>
                        <a:gd name="connsiteX9" fmla="*/ 0 w 73025"/>
                        <a:gd name="connsiteY9" fmla="*/ 0 h 571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3025" h="57150">
                          <a:moveTo>
                            <a:pt x="73025" y="19050"/>
                          </a:moveTo>
                          <a:cubicBezTo>
                            <a:pt x="60567" y="16558"/>
                            <a:pt x="50867" y="12667"/>
                            <a:pt x="38100" y="19050"/>
                          </a:cubicBezTo>
                          <a:cubicBezTo>
                            <a:pt x="33176" y="21512"/>
                            <a:pt x="30078" y="33592"/>
                            <a:pt x="28575" y="38100"/>
                          </a:cubicBezTo>
                          <a:cubicBezTo>
                            <a:pt x="44419" y="43381"/>
                            <a:pt x="37807" y="38393"/>
                            <a:pt x="28575" y="47625"/>
                          </a:cubicBezTo>
                          <a:cubicBezTo>
                            <a:pt x="25877" y="50323"/>
                            <a:pt x="24342" y="53975"/>
                            <a:pt x="22225" y="57150"/>
                          </a:cubicBezTo>
                          <a:cubicBezTo>
                            <a:pt x="19050" y="56092"/>
                            <a:pt x="15313" y="56066"/>
                            <a:pt x="12700" y="53975"/>
                          </a:cubicBezTo>
                          <a:cubicBezTo>
                            <a:pt x="7105" y="49499"/>
                            <a:pt x="5267" y="41200"/>
                            <a:pt x="3175" y="34925"/>
                          </a:cubicBezTo>
                          <a:cubicBezTo>
                            <a:pt x="8107" y="29993"/>
                            <a:pt x="19073" y="22294"/>
                            <a:pt x="15875" y="12700"/>
                          </a:cubicBezTo>
                          <a:cubicBezTo>
                            <a:pt x="14668" y="9080"/>
                            <a:pt x="9330" y="8734"/>
                            <a:pt x="6350" y="6350"/>
                          </a:cubicBezTo>
                          <a:cubicBezTo>
                            <a:pt x="4013" y="4480"/>
                            <a:pt x="2117" y="2117"/>
                            <a:pt x="0" y="0"/>
                          </a:cubicBezTo>
                        </a:path>
                      </a:pathLst>
                    </a:cu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000"/>
                    </a:p>
                  </p:txBody>
                </p:sp>
                <p:pic>
                  <p:nvPicPr>
                    <p:cNvPr id="83" name="Picture 82">
                      <a:extLst>
                        <a:ext uri="{FF2B5EF4-FFF2-40B4-BE49-F238E27FC236}">
                          <a16:creationId xmlns:a16="http://schemas.microsoft.com/office/drawing/2014/main" id="{B96CB323-AB4A-A582-B045-9676CBE6C77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4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536067" y="386114"/>
                      <a:ext cx="110125" cy="10972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84" name="Oval 83">
                      <a:extLst>
                        <a:ext uri="{FF2B5EF4-FFF2-40B4-BE49-F238E27FC236}">
                          <a16:creationId xmlns:a16="http://schemas.microsoft.com/office/drawing/2014/main" id="{D2ECFF87-C15A-E18D-C88A-1B9561089C8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6102659" y="810300"/>
                      <a:ext cx="45720" cy="45720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35000">
                          <a:schemeClr val="accent1">
                            <a:lumMod val="0"/>
                            <a:lumOff val="100000"/>
                          </a:schemeClr>
                        </a:gs>
                        <a:gs pos="100000">
                          <a:schemeClr val="accent1">
                            <a:lumMod val="100000"/>
                          </a:schemeClr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00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85" name="TextBox 84">
                          <a:extLst>
                            <a:ext uri="{FF2B5EF4-FFF2-40B4-BE49-F238E27FC236}">
                              <a16:creationId xmlns:a16="http://schemas.microsoft.com/office/drawing/2014/main" id="{C458E5EF-7843-D607-BA3B-09A1D628EC7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679388" y="608135"/>
                          <a:ext cx="389744" cy="23947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n-US" sz="2000" i="1" baseline="-250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p:txBody>
                    </p:sp>
                  </mc:Choice>
                  <mc:Fallback xmlns="">
                    <p:sp>
                      <p:nvSpPr>
                        <p:cNvPr id="43" name="TextBox 42">
                          <a:extLst>
                            <a:ext uri="{FF2B5EF4-FFF2-40B4-BE49-F238E27FC236}">
                              <a16:creationId xmlns:a16="http://schemas.microsoft.com/office/drawing/2014/main" id="{4657F203-4598-6C4F-467F-F542858E2FE7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679388" y="608135"/>
                          <a:ext cx="389744" cy="239478"/>
                        </a:xfrm>
                        <a:prstGeom prst="rect">
                          <a:avLst/>
                        </a:prstGeom>
                        <a:blipFill>
                          <a:blip r:embed="rId15"/>
                          <a:stretch>
                            <a:fillRect t="-19231" b="-346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87" name="TextBox 86">
                          <a:extLst>
                            <a:ext uri="{FF2B5EF4-FFF2-40B4-BE49-F238E27FC236}">
                              <a16:creationId xmlns:a16="http://schemas.microsoft.com/office/drawing/2014/main" id="{724C2221-ACC2-CE23-72F8-927C96B7027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068538" y="637796"/>
                          <a:ext cx="389744" cy="23521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aseline="-25000" dirty="0"/>
                        </a:p>
                      </p:txBody>
                    </p:sp>
                  </mc:Choice>
                  <mc:Fallback xmlns="">
                    <p:sp>
                      <p:nvSpPr>
                        <p:cNvPr id="44" name="TextBox 43">
                          <a:extLst>
                            <a:ext uri="{FF2B5EF4-FFF2-40B4-BE49-F238E27FC236}">
                              <a16:creationId xmlns:a16="http://schemas.microsoft.com/office/drawing/2014/main" id="{E36AE7DC-83EE-637B-D4A7-A14233CA6DAB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068538" y="637796"/>
                          <a:ext cx="389744" cy="235219"/>
                        </a:xfrm>
                        <a:prstGeom prst="rect">
                          <a:avLst/>
                        </a:prstGeom>
                        <a:blipFill>
                          <a:blip r:embed="rId16"/>
                          <a:stretch>
                            <a:fillRect b="-24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53" name="Oval 52">
                    <a:extLst>
                      <a:ext uri="{FF2B5EF4-FFF2-40B4-BE49-F238E27FC236}">
                        <a16:creationId xmlns:a16="http://schemas.microsoft.com/office/drawing/2014/main" id="{4A98401F-5745-8BDC-1D11-A85456A652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502619" y="1504108"/>
                    <a:ext cx="274320" cy="274320"/>
                  </a:xfrm>
                  <a:prstGeom prst="ellipse">
                    <a:avLst/>
                  </a:prstGeom>
                  <a:noFill/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/>
                  </a:p>
                </p:txBody>
              </p:sp>
              <p:sp>
                <p:nvSpPr>
                  <p:cNvPr id="54" name="Oval 53">
                    <a:extLst>
                      <a:ext uri="{FF2B5EF4-FFF2-40B4-BE49-F238E27FC236}">
                        <a16:creationId xmlns:a16="http://schemas.microsoft.com/office/drawing/2014/main" id="{E9880110-F497-A90D-F6AD-0F85EBB235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548339" y="1548515"/>
                    <a:ext cx="182880" cy="182880"/>
                  </a:xfrm>
                  <a:prstGeom prst="ellipse">
                    <a:avLst/>
                  </a:prstGeom>
                  <a:noFill/>
                  <a:ln w="635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400"/>
                  </a:p>
                </p:txBody>
              </p:sp>
              <p:sp>
                <p:nvSpPr>
                  <p:cNvPr id="62" name="Oval 61">
                    <a:extLst>
                      <a:ext uri="{FF2B5EF4-FFF2-40B4-BE49-F238E27FC236}">
                        <a16:creationId xmlns:a16="http://schemas.microsoft.com/office/drawing/2014/main" id="{B80FC6B2-EF59-6745-C3F8-8DC0555873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53087" y="1399766"/>
                    <a:ext cx="35251" cy="3525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000"/>
                  </a:p>
                </p:txBody>
              </p:sp>
              <p:cxnSp>
                <p:nvCxnSpPr>
                  <p:cNvPr id="63" name="Straight Arrow Connector 62">
                    <a:extLst>
                      <a:ext uri="{FF2B5EF4-FFF2-40B4-BE49-F238E27FC236}">
                        <a16:creationId xmlns:a16="http://schemas.microsoft.com/office/drawing/2014/main" id="{CBAE7782-564A-DD53-E507-0D827EE950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744031" y="1433123"/>
                    <a:ext cx="104809" cy="118639"/>
                  </a:xfrm>
                  <a:prstGeom prst="straightConnector1">
                    <a:avLst/>
                  </a:prstGeom>
                  <a:ln>
                    <a:solidFill>
                      <a:schemeClr val="accent6"/>
                    </a:solidFill>
                    <a:tailEnd type="triangle" w="sm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1" name="TextBox 70">
                    <a:extLst>
                      <a:ext uri="{FF2B5EF4-FFF2-40B4-BE49-F238E27FC236}">
                        <a16:creationId xmlns:a16="http://schemas.microsoft.com/office/drawing/2014/main" id="{A7BC01B7-3CF4-5977-6B07-C7A3D45FC2B1}"/>
                      </a:ext>
                    </a:extLst>
                  </p:cNvPr>
                  <p:cNvSpPr txBox="1"/>
                  <p:nvPr/>
                </p:nvSpPr>
                <p:spPr>
                  <a:xfrm>
                    <a:off x="5814741" y="1254273"/>
                    <a:ext cx="922483" cy="1558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i="1" dirty="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Auger </a:t>
                    </a:r>
                    <a:r>
                      <a:rPr lang="en-US" sz="1200" i="1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r>
                      <a:rPr lang="en-US" sz="1200" i="1" baseline="30000" dirty="0">
                        <a:solidFill>
                          <a:schemeClr val="accent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-</a:t>
                    </a:r>
                  </a:p>
                </p:txBody>
              </p:sp>
              <p:pic>
                <p:nvPicPr>
                  <p:cNvPr id="75" name="Picture 74">
                    <a:extLst>
                      <a:ext uri="{FF2B5EF4-FFF2-40B4-BE49-F238E27FC236}">
                        <a16:creationId xmlns:a16="http://schemas.microsoft.com/office/drawing/2014/main" id="{464E33A9-BF5E-FCAD-EFFE-0AE555204B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 cstate="hq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20729715">
                    <a:off x="4990829" y="1558906"/>
                    <a:ext cx="685799" cy="457199"/>
                  </a:xfrm>
                  <a:prstGeom prst="rect">
                    <a:avLst/>
                  </a:prstGeom>
                </p:spPr>
              </p:pic>
              <p:sp>
                <p:nvSpPr>
                  <p:cNvPr id="76" name="TextBox 75">
                    <a:extLst>
                      <a:ext uri="{FF2B5EF4-FFF2-40B4-BE49-F238E27FC236}">
                        <a16:creationId xmlns:a16="http://schemas.microsoft.com/office/drawing/2014/main" id="{BD4337CA-98C2-4CA6-EAE0-BD9BB9E1E34A}"/>
                      </a:ext>
                    </a:extLst>
                  </p:cNvPr>
                  <p:cNvSpPr txBox="1"/>
                  <p:nvPr/>
                </p:nvSpPr>
                <p:spPr>
                  <a:xfrm>
                    <a:off x="4814319" y="1856716"/>
                    <a:ext cx="456148" cy="10393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lIns="9144" tIns="0" rIns="0" bIns="0" rtlCol="0">
                    <a:spAutoFit/>
                  </a:bodyPr>
                  <a:lstStyle/>
                  <a:p>
                    <a:r>
                      <a:rPr lang="en-US" sz="1200" i="1" dirty="0">
                        <a:solidFill>
                          <a:schemeClr val="accent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x-rays</a:t>
                    </a:r>
                    <a:r>
                      <a:rPr lang="en-US" sz="1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endParaRPr lang="en-US" sz="1200" i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E17BB1A5-92EA-897C-90A0-20E7812711D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416648" y="2779106"/>
                      <a:ext cx="2408882" cy="51160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𝜷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/</m:t>
                          </m:r>
                        </m:oMath>
                      </a14:m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</a:t>
                      </a:r>
                      <a:r>
                        <a:rPr lang="en-US" sz="2000" b="1" baseline="30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decay</a:t>
                      </a:r>
                      <a:endParaRPr lang="en-US" sz="2000" b="1" i="1" baseline="30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TextBox 20">
                      <a:extLst>
                        <a:ext uri="{FF2B5EF4-FFF2-40B4-BE49-F238E27FC236}">
                          <a16:creationId xmlns:a16="http://schemas.microsoft.com/office/drawing/2014/main" id="{2E8571B7-DA37-7DD5-C8AC-05D3853E624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416648" y="2779106"/>
                      <a:ext cx="2408882" cy="511604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 l="-1342" t="-6061" b="-2424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D5ABD40A-BC23-A6F3-0D06-4EB830F7812B}"/>
                  </a:ext>
                </a:extLst>
              </p:cNvPr>
              <p:cNvSpPr/>
              <p:nvPr/>
            </p:nvSpPr>
            <p:spPr>
              <a:xfrm>
                <a:off x="8668796" y="3765336"/>
                <a:ext cx="3577176" cy="2764853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2739A74-DC2F-C4C0-E7EC-61EE22547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458712" y="4074938"/>
              <a:ext cx="916644" cy="916643"/>
            </a:xfrm>
            <a:prstGeom prst="rect">
              <a:avLst/>
            </a:prstGeom>
          </p:spPr>
        </p:pic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4675353-E829-FE1F-5F15-ADC52041B454}"/>
                </a:ext>
              </a:extLst>
            </p:cNvPr>
            <p:cNvSpPr/>
            <p:nvPr/>
          </p:nvSpPr>
          <p:spPr>
            <a:xfrm>
              <a:off x="131617" y="3316200"/>
              <a:ext cx="3203269" cy="216936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3F2ABE4-C695-5944-B968-C2D9C8E1B25D}"/>
                </a:ext>
              </a:extLst>
            </p:cNvPr>
            <p:cNvGrpSpPr/>
            <p:nvPr/>
          </p:nvGrpSpPr>
          <p:grpSpPr>
            <a:xfrm>
              <a:off x="490279" y="3300432"/>
              <a:ext cx="2179689" cy="2000459"/>
              <a:chOff x="490676" y="2604808"/>
              <a:chExt cx="2778012" cy="2549583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0641119C-39AA-BE30-BECD-B9140368EE67}"/>
                  </a:ext>
                </a:extLst>
              </p:cNvPr>
              <p:cNvGrpSpPr/>
              <p:nvPr/>
            </p:nvGrpSpPr>
            <p:grpSpPr>
              <a:xfrm>
                <a:off x="490676" y="2974337"/>
                <a:ext cx="2778012" cy="2180054"/>
                <a:chOff x="160241" y="-17960"/>
                <a:chExt cx="2778012" cy="2180054"/>
              </a:xfrm>
            </p:grpSpPr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059D51B0-C481-E3B4-C7A8-7CDAA308A3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44051" y="400539"/>
                  <a:ext cx="1584385" cy="1584385"/>
                </a:xfrm>
                <a:prstGeom prst="rect">
                  <a:avLst/>
                </a:prstGeom>
              </p:spPr>
            </p:pic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3D2C7C7E-1D69-4232-2A28-6D14282A28D9}"/>
                    </a:ext>
                  </a:extLst>
                </p:cNvPr>
                <p:cNvSpPr/>
                <p:nvPr/>
              </p:nvSpPr>
              <p:spPr>
                <a:xfrm>
                  <a:off x="1618753" y="800827"/>
                  <a:ext cx="155342" cy="101601"/>
                </a:xfrm>
                <a:custGeom>
                  <a:avLst/>
                  <a:gdLst>
                    <a:gd name="connsiteX0" fmla="*/ 76200 w 307975"/>
                    <a:gd name="connsiteY0" fmla="*/ 247650 h 285750"/>
                    <a:gd name="connsiteX1" fmla="*/ 69850 w 307975"/>
                    <a:gd name="connsiteY1" fmla="*/ 231775 h 285750"/>
                    <a:gd name="connsiteX2" fmla="*/ 85725 w 307975"/>
                    <a:gd name="connsiteY2" fmla="*/ 180975 h 285750"/>
                    <a:gd name="connsiteX3" fmla="*/ 92075 w 307975"/>
                    <a:gd name="connsiteY3" fmla="*/ 171450 h 285750"/>
                    <a:gd name="connsiteX4" fmla="*/ 107950 w 307975"/>
                    <a:gd name="connsiteY4" fmla="*/ 146050 h 285750"/>
                    <a:gd name="connsiteX5" fmla="*/ 114300 w 307975"/>
                    <a:gd name="connsiteY5" fmla="*/ 158750 h 285750"/>
                    <a:gd name="connsiteX6" fmla="*/ 120650 w 307975"/>
                    <a:gd name="connsiteY6" fmla="*/ 180975 h 285750"/>
                    <a:gd name="connsiteX7" fmla="*/ 127000 w 307975"/>
                    <a:gd name="connsiteY7" fmla="*/ 190500 h 285750"/>
                    <a:gd name="connsiteX8" fmla="*/ 123825 w 307975"/>
                    <a:gd name="connsiteY8" fmla="*/ 203200 h 285750"/>
                    <a:gd name="connsiteX9" fmla="*/ 120650 w 307975"/>
                    <a:gd name="connsiteY9" fmla="*/ 212725 h 285750"/>
                    <a:gd name="connsiteX10" fmla="*/ 117475 w 307975"/>
                    <a:gd name="connsiteY10" fmla="*/ 228600 h 285750"/>
                    <a:gd name="connsiteX11" fmla="*/ 114300 w 307975"/>
                    <a:gd name="connsiteY11" fmla="*/ 241300 h 285750"/>
                    <a:gd name="connsiteX12" fmla="*/ 117475 w 307975"/>
                    <a:gd name="connsiteY12" fmla="*/ 260350 h 285750"/>
                    <a:gd name="connsiteX13" fmla="*/ 133350 w 307975"/>
                    <a:gd name="connsiteY13" fmla="*/ 276225 h 285750"/>
                    <a:gd name="connsiteX14" fmla="*/ 142875 w 307975"/>
                    <a:gd name="connsiteY14" fmla="*/ 279400 h 285750"/>
                    <a:gd name="connsiteX15" fmla="*/ 152400 w 307975"/>
                    <a:gd name="connsiteY15" fmla="*/ 285750 h 285750"/>
                    <a:gd name="connsiteX16" fmla="*/ 158750 w 307975"/>
                    <a:gd name="connsiteY16" fmla="*/ 276225 h 285750"/>
                    <a:gd name="connsiteX17" fmla="*/ 177800 w 307975"/>
                    <a:gd name="connsiteY17" fmla="*/ 260350 h 285750"/>
                    <a:gd name="connsiteX18" fmla="*/ 184150 w 307975"/>
                    <a:gd name="connsiteY18" fmla="*/ 250825 h 285750"/>
                    <a:gd name="connsiteX19" fmla="*/ 190500 w 307975"/>
                    <a:gd name="connsiteY19" fmla="*/ 231775 h 285750"/>
                    <a:gd name="connsiteX20" fmla="*/ 187325 w 307975"/>
                    <a:gd name="connsiteY20" fmla="*/ 187325 h 285750"/>
                    <a:gd name="connsiteX21" fmla="*/ 184150 w 307975"/>
                    <a:gd name="connsiteY21" fmla="*/ 177800 h 285750"/>
                    <a:gd name="connsiteX22" fmla="*/ 171450 w 307975"/>
                    <a:gd name="connsiteY22" fmla="*/ 158750 h 285750"/>
                    <a:gd name="connsiteX23" fmla="*/ 174625 w 307975"/>
                    <a:gd name="connsiteY23" fmla="*/ 146050 h 285750"/>
                    <a:gd name="connsiteX24" fmla="*/ 196850 w 307975"/>
                    <a:gd name="connsiteY24" fmla="*/ 136525 h 285750"/>
                    <a:gd name="connsiteX25" fmla="*/ 231775 w 307975"/>
                    <a:gd name="connsiteY25" fmla="*/ 139700 h 285750"/>
                    <a:gd name="connsiteX26" fmla="*/ 244475 w 307975"/>
                    <a:gd name="connsiteY26" fmla="*/ 142875 h 285750"/>
                    <a:gd name="connsiteX27" fmla="*/ 254000 w 307975"/>
                    <a:gd name="connsiteY27" fmla="*/ 161925 h 285750"/>
                    <a:gd name="connsiteX28" fmla="*/ 260350 w 307975"/>
                    <a:gd name="connsiteY28" fmla="*/ 171450 h 285750"/>
                    <a:gd name="connsiteX29" fmla="*/ 257175 w 307975"/>
                    <a:gd name="connsiteY29" fmla="*/ 180975 h 285750"/>
                    <a:gd name="connsiteX30" fmla="*/ 234950 w 307975"/>
                    <a:gd name="connsiteY30" fmla="*/ 187325 h 285750"/>
                    <a:gd name="connsiteX31" fmla="*/ 228600 w 307975"/>
                    <a:gd name="connsiteY31" fmla="*/ 196850 h 285750"/>
                    <a:gd name="connsiteX32" fmla="*/ 225425 w 307975"/>
                    <a:gd name="connsiteY32" fmla="*/ 212725 h 285750"/>
                    <a:gd name="connsiteX33" fmla="*/ 222250 w 307975"/>
                    <a:gd name="connsiteY33" fmla="*/ 238125 h 285750"/>
                    <a:gd name="connsiteX34" fmla="*/ 203200 w 307975"/>
                    <a:gd name="connsiteY34" fmla="*/ 247650 h 285750"/>
                    <a:gd name="connsiteX35" fmla="*/ 193675 w 307975"/>
                    <a:gd name="connsiteY35" fmla="*/ 244475 h 285750"/>
                    <a:gd name="connsiteX36" fmla="*/ 187325 w 307975"/>
                    <a:gd name="connsiteY36" fmla="*/ 234950 h 285750"/>
                    <a:gd name="connsiteX37" fmla="*/ 177800 w 307975"/>
                    <a:gd name="connsiteY37" fmla="*/ 206375 h 285750"/>
                    <a:gd name="connsiteX38" fmla="*/ 174625 w 307975"/>
                    <a:gd name="connsiteY38" fmla="*/ 196850 h 285750"/>
                    <a:gd name="connsiteX39" fmla="*/ 161925 w 307975"/>
                    <a:gd name="connsiteY39" fmla="*/ 168275 h 285750"/>
                    <a:gd name="connsiteX40" fmla="*/ 155575 w 307975"/>
                    <a:gd name="connsiteY40" fmla="*/ 146050 h 285750"/>
                    <a:gd name="connsiteX41" fmla="*/ 139700 w 307975"/>
                    <a:gd name="connsiteY41" fmla="*/ 127000 h 285750"/>
                    <a:gd name="connsiteX42" fmla="*/ 133350 w 307975"/>
                    <a:gd name="connsiteY42" fmla="*/ 117475 h 285750"/>
                    <a:gd name="connsiteX43" fmla="*/ 104775 w 307975"/>
                    <a:gd name="connsiteY43" fmla="*/ 101600 h 285750"/>
                    <a:gd name="connsiteX44" fmla="*/ 88900 w 307975"/>
                    <a:gd name="connsiteY44" fmla="*/ 98425 h 285750"/>
                    <a:gd name="connsiteX45" fmla="*/ 60325 w 307975"/>
                    <a:gd name="connsiteY45" fmla="*/ 101600 h 285750"/>
                    <a:gd name="connsiteX46" fmla="*/ 41275 w 307975"/>
                    <a:gd name="connsiteY46" fmla="*/ 111125 h 285750"/>
                    <a:gd name="connsiteX47" fmla="*/ 31750 w 307975"/>
                    <a:gd name="connsiteY47" fmla="*/ 114300 h 285750"/>
                    <a:gd name="connsiteX48" fmla="*/ 15875 w 307975"/>
                    <a:gd name="connsiteY48" fmla="*/ 92075 h 285750"/>
                    <a:gd name="connsiteX49" fmla="*/ 9525 w 307975"/>
                    <a:gd name="connsiteY49" fmla="*/ 73025 h 285750"/>
                    <a:gd name="connsiteX50" fmla="*/ 0 w 307975"/>
                    <a:gd name="connsiteY50" fmla="*/ 53975 h 285750"/>
                    <a:gd name="connsiteX51" fmla="*/ 22225 w 307975"/>
                    <a:gd name="connsiteY51" fmla="*/ 31750 h 285750"/>
                    <a:gd name="connsiteX52" fmla="*/ 41275 w 307975"/>
                    <a:gd name="connsiteY52" fmla="*/ 19050 h 285750"/>
                    <a:gd name="connsiteX53" fmla="*/ 60325 w 307975"/>
                    <a:gd name="connsiteY53" fmla="*/ 25400 h 285750"/>
                    <a:gd name="connsiteX54" fmla="*/ 69850 w 307975"/>
                    <a:gd name="connsiteY54" fmla="*/ 28575 h 285750"/>
                    <a:gd name="connsiteX55" fmla="*/ 111125 w 307975"/>
                    <a:gd name="connsiteY55" fmla="*/ 22225 h 285750"/>
                    <a:gd name="connsiteX56" fmla="*/ 139700 w 307975"/>
                    <a:gd name="connsiteY56" fmla="*/ 6350 h 285750"/>
                    <a:gd name="connsiteX57" fmla="*/ 174625 w 307975"/>
                    <a:gd name="connsiteY57" fmla="*/ 12700 h 285750"/>
                    <a:gd name="connsiteX58" fmla="*/ 193675 w 307975"/>
                    <a:gd name="connsiteY58" fmla="*/ 19050 h 285750"/>
                    <a:gd name="connsiteX59" fmla="*/ 222250 w 307975"/>
                    <a:gd name="connsiteY59" fmla="*/ 34925 h 285750"/>
                    <a:gd name="connsiteX60" fmla="*/ 244475 w 307975"/>
                    <a:gd name="connsiteY60" fmla="*/ 50800 h 285750"/>
                    <a:gd name="connsiteX61" fmla="*/ 263525 w 307975"/>
                    <a:gd name="connsiteY61" fmla="*/ 57150 h 285750"/>
                    <a:gd name="connsiteX62" fmla="*/ 288925 w 307975"/>
                    <a:gd name="connsiteY62" fmla="*/ 53975 h 285750"/>
                    <a:gd name="connsiteX63" fmla="*/ 304800 w 307975"/>
                    <a:gd name="connsiteY63" fmla="*/ 38100 h 285750"/>
                    <a:gd name="connsiteX64" fmla="*/ 307975 w 307975"/>
                    <a:gd name="connsiteY64" fmla="*/ 28575 h 285750"/>
                    <a:gd name="connsiteX65" fmla="*/ 304800 w 307975"/>
                    <a:gd name="connsiteY65" fmla="*/ 12700 h 285750"/>
                    <a:gd name="connsiteX66" fmla="*/ 295275 w 307975"/>
                    <a:gd name="connsiteY66" fmla="*/ 6350 h 285750"/>
                    <a:gd name="connsiteX67" fmla="*/ 282575 w 307975"/>
                    <a:gd name="connsiteY67" fmla="*/ 3175 h 285750"/>
                    <a:gd name="connsiteX68" fmla="*/ 273050 w 307975"/>
                    <a:gd name="connsiteY68" fmla="*/ 0 h 285750"/>
                    <a:gd name="connsiteX69" fmla="*/ 260350 w 307975"/>
                    <a:gd name="connsiteY69" fmla="*/ 3175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307975" h="285750">
                      <a:moveTo>
                        <a:pt x="76200" y="247650"/>
                      </a:moveTo>
                      <a:cubicBezTo>
                        <a:pt x="74083" y="242358"/>
                        <a:pt x="70287" y="237458"/>
                        <a:pt x="69850" y="231775"/>
                      </a:cubicBezTo>
                      <a:cubicBezTo>
                        <a:pt x="68414" y="213104"/>
                        <a:pt x="75627" y="196121"/>
                        <a:pt x="85725" y="180975"/>
                      </a:cubicBezTo>
                      <a:cubicBezTo>
                        <a:pt x="87842" y="177800"/>
                        <a:pt x="90525" y="174937"/>
                        <a:pt x="92075" y="171450"/>
                      </a:cubicBezTo>
                      <a:cubicBezTo>
                        <a:pt x="103211" y="146394"/>
                        <a:pt x="90815" y="157473"/>
                        <a:pt x="107950" y="146050"/>
                      </a:cubicBezTo>
                      <a:cubicBezTo>
                        <a:pt x="110067" y="150283"/>
                        <a:pt x="112638" y="154318"/>
                        <a:pt x="114300" y="158750"/>
                      </a:cubicBezTo>
                      <a:cubicBezTo>
                        <a:pt x="117352" y="166888"/>
                        <a:pt x="116812" y="173299"/>
                        <a:pt x="120650" y="180975"/>
                      </a:cubicBezTo>
                      <a:cubicBezTo>
                        <a:pt x="122357" y="184388"/>
                        <a:pt x="124883" y="187325"/>
                        <a:pt x="127000" y="190500"/>
                      </a:cubicBezTo>
                      <a:cubicBezTo>
                        <a:pt x="125942" y="194733"/>
                        <a:pt x="125024" y="199004"/>
                        <a:pt x="123825" y="203200"/>
                      </a:cubicBezTo>
                      <a:cubicBezTo>
                        <a:pt x="122906" y="206418"/>
                        <a:pt x="121462" y="209478"/>
                        <a:pt x="120650" y="212725"/>
                      </a:cubicBezTo>
                      <a:cubicBezTo>
                        <a:pt x="119341" y="217960"/>
                        <a:pt x="118646" y="223332"/>
                        <a:pt x="117475" y="228600"/>
                      </a:cubicBezTo>
                      <a:cubicBezTo>
                        <a:pt x="116528" y="232860"/>
                        <a:pt x="115358" y="237067"/>
                        <a:pt x="114300" y="241300"/>
                      </a:cubicBezTo>
                      <a:cubicBezTo>
                        <a:pt x="115358" y="247650"/>
                        <a:pt x="115439" y="254243"/>
                        <a:pt x="117475" y="260350"/>
                      </a:cubicBezTo>
                      <a:cubicBezTo>
                        <a:pt x="120015" y="267970"/>
                        <a:pt x="126577" y="272838"/>
                        <a:pt x="133350" y="276225"/>
                      </a:cubicBezTo>
                      <a:cubicBezTo>
                        <a:pt x="136343" y="277722"/>
                        <a:pt x="139882" y="277903"/>
                        <a:pt x="142875" y="279400"/>
                      </a:cubicBezTo>
                      <a:cubicBezTo>
                        <a:pt x="146288" y="281107"/>
                        <a:pt x="149225" y="283633"/>
                        <a:pt x="152400" y="285750"/>
                      </a:cubicBezTo>
                      <a:cubicBezTo>
                        <a:pt x="154517" y="282575"/>
                        <a:pt x="156307" y="279156"/>
                        <a:pt x="158750" y="276225"/>
                      </a:cubicBezTo>
                      <a:cubicBezTo>
                        <a:pt x="166390" y="267058"/>
                        <a:pt x="168434" y="266594"/>
                        <a:pt x="177800" y="260350"/>
                      </a:cubicBezTo>
                      <a:cubicBezTo>
                        <a:pt x="179917" y="257175"/>
                        <a:pt x="182600" y="254312"/>
                        <a:pt x="184150" y="250825"/>
                      </a:cubicBezTo>
                      <a:cubicBezTo>
                        <a:pt x="186868" y="244708"/>
                        <a:pt x="190500" y="231775"/>
                        <a:pt x="190500" y="231775"/>
                      </a:cubicBezTo>
                      <a:cubicBezTo>
                        <a:pt x="189442" y="216958"/>
                        <a:pt x="189061" y="202078"/>
                        <a:pt x="187325" y="187325"/>
                      </a:cubicBezTo>
                      <a:cubicBezTo>
                        <a:pt x="186934" y="184001"/>
                        <a:pt x="185775" y="180726"/>
                        <a:pt x="184150" y="177800"/>
                      </a:cubicBezTo>
                      <a:cubicBezTo>
                        <a:pt x="180444" y="171129"/>
                        <a:pt x="171450" y="158750"/>
                        <a:pt x="171450" y="158750"/>
                      </a:cubicBezTo>
                      <a:cubicBezTo>
                        <a:pt x="172508" y="154517"/>
                        <a:pt x="171831" y="149402"/>
                        <a:pt x="174625" y="146050"/>
                      </a:cubicBezTo>
                      <a:cubicBezTo>
                        <a:pt x="177643" y="142428"/>
                        <a:pt x="191798" y="138209"/>
                        <a:pt x="196850" y="136525"/>
                      </a:cubicBezTo>
                      <a:cubicBezTo>
                        <a:pt x="208492" y="137583"/>
                        <a:pt x="220188" y="138155"/>
                        <a:pt x="231775" y="139700"/>
                      </a:cubicBezTo>
                      <a:cubicBezTo>
                        <a:pt x="236100" y="140277"/>
                        <a:pt x="240844" y="140454"/>
                        <a:pt x="244475" y="142875"/>
                      </a:cubicBezTo>
                      <a:cubicBezTo>
                        <a:pt x="251299" y="147425"/>
                        <a:pt x="250831" y="155586"/>
                        <a:pt x="254000" y="161925"/>
                      </a:cubicBezTo>
                      <a:cubicBezTo>
                        <a:pt x="255707" y="165338"/>
                        <a:pt x="258233" y="168275"/>
                        <a:pt x="260350" y="171450"/>
                      </a:cubicBezTo>
                      <a:cubicBezTo>
                        <a:pt x="259292" y="174625"/>
                        <a:pt x="259542" y="178608"/>
                        <a:pt x="257175" y="180975"/>
                      </a:cubicBezTo>
                      <a:cubicBezTo>
                        <a:pt x="255657" y="182493"/>
                        <a:pt x="235060" y="187298"/>
                        <a:pt x="234950" y="187325"/>
                      </a:cubicBezTo>
                      <a:cubicBezTo>
                        <a:pt x="232833" y="190500"/>
                        <a:pt x="229940" y="193277"/>
                        <a:pt x="228600" y="196850"/>
                      </a:cubicBezTo>
                      <a:cubicBezTo>
                        <a:pt x="226705" y="201903"/>
                        <a:pt x="226246" y="207391"/>
                        <a:pt x="225425" y="212725"/>
                      </a:cubicBezTo>
                      <a:cubicBezTo>
                        <a:pt x="224128" y="221158"/>
                        <a:pt x="225419" y="230203"/>
                        <a:pt x="222250" y="238125"/>
                      </a:cubicBezTo>
                      <a:cubicBezTo>
                        <a:pt x="220356" y="242859"/>
                        <a:pt x="207210" y="246313"/>
                        <a:pt x="203200" y="247650"/>
                      </a:cubicBezTo>
                      <a:cubicBezTo>
                        <a:pt x="200025" y="246592"/>
                        <a:pt x="196288" y="246566"/>
                        <a:pt x="193675" y="244475"/>
                      </a:cubicBezTo>
                      <a:cubicBezTo>
                        <a:pt x="190695" y="242091"/>
                        <a:pt x="188875" y="238437"/>
                        <a:pt x="187325" y="234950"/>
                      </a:cubicBezTo>
                      <a:lnTo>
                        <a:pt x="177800" y="206375"/>
                      </a:lnTo>
                      <a:cubicBezTo>
                        <a:pt x="176742" y="203200"/>
                        <a:pt x="176481" y="199635"/>
                        <a:pt x="174625" y="196850"/>
                      </a:cubicBezTo>
                      <a:cubicBezTo>
                        <a:pt x="166285" y="184340"/>
                        <a:pt x="166459" y="186411"/>
                        <a:pt x="161925" y="168275"/>
                      </a:cubicBezTo>
                      <a:cubicBezTo>
                        <a:pt x="160908" y="164206"/>
                        <a:pt x="157852" y="150605"/>
                        <a:pt x="155575" y="146050"/>
                      </a:cubicBezTo>
                      <a:cubicBezTo>
                        <a:pt x="149663" y="134226"/>
                        <a:pt x="148477" y="137533"/>
                        <a:pt x="139700" y="127000"/>
                      </a:cubicBezTo>
                      <a:cubicBezTo>
                        <a:pt x="137257" y="124069"/>
                        <a:pt x="136222" y="119988"/>
                        <a:pt x="133350" y="117475"/>
                      </a:cubicBezTo>
                      <a:cubicBezTo>
                        <a:pt x="123891" y="109198"/>
                        <a:pt x="116113" y="104435"/>
                        <a:pt x="104775" y="101600"/>
                      </a:cubicBezTo>
                      <a:cubicBezTo>
                        <a:pt x="99540" y="100291"/>
                        <a:pt x="94192" y="99483"/>
                        <a:pt x="88900" y="98425"/>
                      </a:cubicBezTo>
                      <a:cubicBezTo>
                        <a:pt x="79375" y="99483"/>
                        <a:pt x="69778" y="100024"/>
                        <a:pt x="60325" y="101600"/>
                      </a:cubicBezTo>
                      <a:cubicBezTo>
                        <a:pt x="48354" y="103595"/>
                        <a:pt x="52246" y="105640"/>
                        <a:pt x="41275" y="111125"/>
                      </a:cubicBezTo>
                      <a:cubicBezTo>
                        <a:pt x="38282" y="112622"/>
                        <a:pt x="34925" y="113242"/>
                        <a:pt x="31750" y="114300"/>
                      </a:cubicBezTo>
                      <a:cubicBezTo>
                        <a:pt x="30471" y="112594"/>
                        <a:pt x="17563" y="95874"/>
                        <a:pt x="15875" y="92075"/>
                      </a:cubicBezTo>
                      <a:cubicBezTo>
                        <a:pt x="13157" y="85958"/>
                        <a:pt x="13238" y="78594"/>
                        <a:pt x="9525" y="73025"/>
                      </a:cubicBezTo>
                      <a:cubicBezTo>
                        <a:pt x="1319" y="60715"/>
                        <a:pt x="4382" y="67120"/>
                        <a:pt x="0" y="53975"/>
                      </a:cubicBezTo>
                      <a:cubicBezTo>
                        <a:pt x="23552" y="18647"/>
                        <a:pt x="1515" y="43255"/>
                        <a:pt x="22225" y="31750"/>
                      </a:cubicBezTo>
                      <a:cubicBezTo>
                        <a:pt x="28896" y="28044"/>
                        <a:pt x="41275" y="19050"/>
                        <a:pt x="41275" y="19050"/>
                      </a:cubicBezTo>
                      <a:lnTo>
                        <a:pt x="60325" y="25400"/>
                      </a:lnTo>
                      <a:lnTo>
                        <a:pt x="69850" y="28575"/>
                      </a:lnTo>
                      <a:cubicBezTo>
                        <a:pt x="74521" y="28108"/>
                        <a:pt x="101078" y="27807"/>
                        <a:pt x="111125" y="22225"/>
                      </a:cubicBezTo>
                      <a:cubicBezTo>
                        <a:pt x="143877" y="4029"/>
                        <a:pt x="118147" y="13534"/>
                        <a:pt x="139700" y="6350"/>
                      </a:cubicBezTo>
                      <a:cubicBezTo>
                        <a:pt x="165769" y="15040"/>
                        <a:pt x="124363" y="1930"/>
                        <a:pt x="174625" y="12700"/>
                      </a:cubicBezTo>
                      <a:cubicBezTo>
                        <a:pt x="181170" y="14102"/>
                        <a:pt x="187325" y="16933"/>
                        <a:pt x="193675" y="19050"/>
                      </a:cubicBezTo>
                      <a:cubicBezTo>
                        <a:pt x="208525" y="24000"/>
                        <a:pt x="204782" y="21824"/>
                        <a:pt x="222250" y="34925"/>
                      </a:cubicBezTo>
                      <a:cubicBezTo>
                        <a:pt x="223956" y="36204"/>
                        <a:pt x="240676" y="49112"/>
                        <a:pt x="244475" y="50800"/>
                      </a:cubicBezTo>
                      <a:cubicBezTo>
                        <a:pt x="250592" y="53518"/>
                        <a:pt x="263525" y="57150"/>
                        <a:pt x="263525" y="57150"/>
                      </a:cubicBezTo>
                      <a:cubicBezTo>
                        <a:pt x="271992" y="56092"/>
                        <a:pt x="280693" y="56220"/>
                        <a:pt x="288925" y="53975"/>
                      </a:cubicBezTo>
                      <a:cubicBezTo>
                        <a:pt x="296278" y="51970"/>
                        <a:pt x="301681" y="44339"/>
                        <a:pt x="304800" y="38100"/>
                      </a:cubicBezTo>
                      <a:cubicBezTo>
                        <a:pt x="306297" y="35107"/>
                        <a:pt x="306917" y="31750"/>
                        <a:pt x="307975" y="28575"/>
                      </a:cubicBezTo>
                      <a:cubicBezTo>
                        <a:pt x="306917" y="23283"/>
                        <a:pt x="307477" y="17385"/>
                        <a:pt x="304800" y="12700"/>
                      </a:cubicBezTo>
                      <a:cubicBezTo>
                        <a:pt x="302907" y="9387"/>
                        <a:pt x="298782" y="7853"/>
                        <a:pt x="295275" y="6350"/>
                      </a:cubicBezTo>
                      <a:cubicBezTo>
                        <a:pt x="291264" y="4631"/>
                        <a:pt x="286771" y="4374"/>
                        <a:pt x="282575" y="3175"/>
                      </a:cubicBezTo>
                      <a:cubicBezTo>
                        <a:pt x="279357" y="2256"/>
                        <a:pt x="276225" y="1058"/>
                        <a:pt x="273050" y="0"/>
                      </a:cubicBezTo>
                      <a:cubicBezTo>
                        <a:pt x="262521" y="3510"/>
                        <a:pt x="266872" y="3175"/>
                        <a:pt x="260350" y="3175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7F46E5A1-FE7A-50F0-88E2-747AD503BD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431559" y="843787"/>
                  <a:ext cx="285204" cy="274968"/>
                </a:xfrm>
                <a:prstGeom prst="rect">
                  <a:avLst/>
                </a:prstGeom>
              </p:spPr>
            </p:pic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5BDE5F32-D81D-6472-EB0E-9AECAA83DD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758220" y="232349"/>
                  <a:ext cx="677680" cy="56915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E353C4F3-4861-C3BB-6E87-4A1C331B10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390930" y="120432"/>
                  <a:ext cx="230098" cy="138404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TextBox 40">
                      <a:extLst>
                        <a:ext uri="{FF2B5EF4-FFF2-40B4-BE49-F238E27FC236}">
                          <a16:creationId xmlns:a16="http://schemas.microsoft.com/office/drawing/2014/main" id="{98D2C140-4CAB-4E73-B578-C2B113F3F54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548509" y="-17960"/>
                      <a:ext cx="38974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4" name="TextBox 33">
                      <a:extLst>
                        <a:ext uri="{FF2B5EF4-FFF2-40B4-BE49-F238E27FC236}">
                          <a16:creationId xmlns:a16="http://schemas.microsoft.com/office/drawing/2014/main" id="{FAE417C2-0F9A-F847-A897-C9578254AF3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548509" y="-17960"/>
                      <a:ext cx="389744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FB5387A5-1ABF-CC2C-CF45-D8CABCE905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60241" y="1558292"/>
                  <a:ext cx="677680" cy="56915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TextBox 42">
                      <a:extLst>
                        <a:ext uri="{FF2B5EF4-FFF2-40B4-BE49-F238E27FC236}">
                          <a16:creationId xmlns:a16="http://schemas.microsoft.com/office/drawing/2014/main" id="{5961A4A1-C161-2637-F7B3-7CB35DF648B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99533" y="356722"/>
                      <a:ext cx="38974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8" name="TextBox 37">
                      <a:extLst>
                        <a:ext uri="{FF2B5EF4-FFF2-40B4-BE49-F238E27FC236}">
                          <a16:creationId xmlns:a16="http://schemas.microsoft.com/office/drawing/2014/main" id="{C2EA2950-5741-AB4D-BAD3-944B2E09BEC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99533" y="356722"/>
                      <a:ext cx="389744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13333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TextBox 43">
                      <a:extLst>
                        <a:ext uri="{FF2B5EF4-FFF2-40B4-BE49-F238E27FC236}">
                          <a16:creationId xmlns:a16="http://schemas.microsoft.com/office/drawing/2014/main" id="{2283AF7F-A6D2-E982-A7F8-FF39E15BCDC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72834" y="1792762"/>
                      <a:ext cx="38974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𝑠𝑝h</m:t>
                            </m:r>
                          </m:oMath>
                        </m:oMathPara>
                      </a14:m>
                      <a:endParaRPr lang="en-US" baseline="-25000" dirty="0"/>
                    </a:p>
                  </p:txBody>
                </p:sp>
              </mc:Choice>
              <mc:Fallback xmlns="">
                <p:sp>
                  <p:nvSpPr>
                    <p:cNvPr id="39" name="TextBox 38">
                      <a:extLst>
                        <a:ext uri="{FF2B5EF4-FFF2-40B4-BE49-F238E27FC236}">
                          <a16:creationId xmlns:a16="http://schemas.microsoft.com/office/drawing/2014/main" id="{953D497B-69C8-CD49-9349-1361AAAD69E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2834" y="1792762"/>
                      <a:ext cx="389744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t="-13333" r="-34375" b="-10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97794E44-0E23-B469-76EC-98237242CC18}"/>
                      </a:ext>
                    </a:extLst>
                  </p:cNvPr>
                  <p:cNvSpPr txBox="1"/>
                  <p:nvPr/>
                </p:nvSpPr>
                <p:spPr>
                  <a:xfrm>
                    <a:off x="829181" y="2604808"/>
                    <a:ext cx="199053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a14:m>
                    <a:r>
                      <a:rPr lang="en-US" sz="2000" dirty="0">
                        <a:solidFill>
                          <a:schemeClr val="accent1"/>
                        </a:solidFill>
                      </a:rPr>
                      <a:t> </a:t>
                    </a:r>
                    <a:r>
                      <a:rPr lang="en-US" sz="20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decay</a:t>
                    </a:r>
                    <a:endParaRPr lang="en-US" sz="2000" b="1" i="1" baseline="300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18" name="TextBox 117">
                    <a:extLst>
                      <a:ext uri="{FF2B5EF4-FFF2-40B4-BE49-F238E27FC236}">
                        <a16:creationId xmlns:a16="http://schemas.microsoft.com/office/drawing/2014/main" id="{AFE89620-F413-0A89-C017-5F137E7364F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9181" y="2604808"/>
                    <a:ext cx="1990531" cy="40011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t="-9375" b="-2812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32A602A-BFD6-5D13-9C5D-9BA6FA8845A7}"/>
                    </a:ext>
                  </a:extLst>
                </p:cNvPr>
                <p:cNvSpPr txBox="1"/>
                <p:nvPr/>
              </p:nvSpPr>
              <p:spPr>
                <a:xfrm>
                  <a:off x="1028723" y="5019098"/>
                  <a:ext cx="215937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400" dirty="0">
                      <a:solidFill>
                        <a:schemeClr val="accent1"/>
                      </a:solidFill>
                    </a:rPr>
                    <a:t>10 </a:t>
                  </a:r>
                  <a14:m>
                    <m:oMath xmlns:m="http://schemas.openxmlformats.org/officeDocument/2006/math">
                      <m:r>
                        <a:rPr lang="en-US" sz="1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US" sz="1400" dirty="0">
                      <a:solidFill>
                        <a:schemeClr val="accent1"/>
                      </a:solidFill>
                    </a:rPr>
                    <a:t>m sphere</a:t>
                  </a:r>
                </a:p>
                <a:p>
                  <a:pPr algn="r"/>
                  <a14:m>
                    <m:oMath xmlns:m="http://schemas.openxmlformats.org/officeDocument/2006/math">
                      <m:r>
                        <a:rPr lang="en-US" sz="14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1400" dirty="0">
                      <a:solidFill>
                        <a:schemeClr val="accent1"/>
                      </a:solidFill>
                    </a:rPr>
                    <a:t>10 MeV/c = 5x10</a:t>
                  </a:r>
                  <a:r>
                    <a:rPr lang="en-US" sz="1400" baseline="30000" dirty="0">
                      <a:solidFill>
                        <a:schemeClr val="accent1"/>
                      </a:solidFill>
                    </a:rPr>
                    <a:t>-21</a:t>
                  </a:r>
                  <a:r>
                    <a:rPr lang="en-US" sz="1400" dirty="0">
                      <a:solidFill>
                        <a:schemeClr val="accent1"/>
                      </a:solidFill>
                    </a:rPr>
                    <a:t>Ns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24BDF0E-E1D4-9828-30D0-DDDE4FB50A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8723" y="5019098"/>
                  <a:ext cx="2159373" cy="523220"/>
                </a:xfrm>
                <a:prstGeom prst="rect">
                  <a:avLst/>
                </a:prstGeom>
                <a:blipFill>
                  <a:blip r:embed="rId22"/>
                  <a:stretch>
                    <a:fillRect t="-2381" r="-585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13AD9ED-54FD-150B-EF54-D0D2C9E4BC85}"/>
                    </a:ext>
                  </a:extLst>
                </p:cNvPr>
                <p:cNvSpPr txBox="1"/>
                <p:nvPr/>
              </p:nvSpPr>
              <p:spPr>
                <a:xfrm>
                  <a:off x="3653481" y="5021013"/>
                  <a:ext cx="218080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C00000"/>
                      </a:solidFill>
                    </a:rPr>
                    <a:t>100 nm sphere</a:t>
                  </a:r>
                </a:p>
                <a:p>
                  <a14:m>
                    <m:oMath xmlns:m="http://schemas.openxmlformats.org/officeDocument/2006/math">
                      <m:r>
                        <a:rPr lang="en-US" sz="1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a14:m>
                  <a:r>
                    <a:rPr lang="en-US" sz="1400" dirty="0">
                      <a:solidFill>
                        <a:srgbClr val="C00000"/>
                      </a:solidFill>
                    </a:rPr>
                    <a:t>10 keV/c = 5x10</a:t>
                  </a:r>
                  <a:r>
                    <a:rPr lang="en-US" sz="1400" baseline="30000" dirty="0">
                      <a:solidFill>
                        <a:srgbClr val="C00000"/>
                      </a:solidFill>
                    </a:rPr>
                    <a:t>-24</a:t>
                  </a:r>
                  <a:r>
                    <a:rPr lang="en-US" sz="1400" dirty="0">
                      <a:solidFill>
                        <a:srgbClr val="C00000"/>
                      </a:solidFill>
                    </a:rPr>
                    <a:t> Ns</a:t>
                  </a: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6420994-9EBA-6FC1-7308-C805720999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3481" y="5021013"/>
                  <a:ext cx="2180802" cy="523220"/>
                </a:xfrm>
                <a:prstGeom prst="rect">
                  <a:avLst/>
                </a:prstGeom>
                <a:blipFill>
                  <a:blip r:embed="rId23"/>
                  <a:stretch>
                    <a:fillRect l="-578" t="-2381" b="-119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8305A892-602A-8F52-B14D-053D1E9F68CD}"/>
              </a:ext>
            </a:extLst>
          </p:cNvPr>
          <p:cNvSpPr txBox="1"/>
          <p:nvPr/>
        </p:nvSpPr>
        <p:spPr>
          <a:xfrm>
            <a:off x="419098" y="5227892"/>
            <a:ext cx="6401285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i="1" dirty="0">
                <a:latin typeface="Helvetica" pitchFamily="2" charset="0"/>
              </a:rPr>
              <a:t>D. Carney, K. Leach, and DCM, “Searches for massive neutrinos with mechanical quantum sensors,” PRX Quantum 4, 010315 (2023) arXiv:2207.05883</a:t>
            </a:r>
          </a:p>
          <a:p>
            <a:pPr>
              <a:spcBef>
                <a:spcPts val="600"/>
              </a:spcBef>
            </a:pPr>
            <a:r>
              <a:rPr lang="en-US" sz="1300" i="1" dirty="0">
                <a:latin typeface="Helvetica" pitchFamily="2" charset="0"/>
              </a:rPr>
              <a:t>J. Wang et al., “Mechanical detection of nuclear decays,” Phys. Rev. Lett. 133, 023602 (2024), arXiv:2402.13257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4844CEE-09D0-343D-50AF-220BBBB96284}"/>
                  </a:ext>
                </a:extLst>
              </p:cNvPr>
              <p:cNvSpPr txBox="1"/>
              <p:nvPr/>
            </p:nvSpPr>
            <p:spPr>
              <a:xfrm>
                <a:off x="10020248" y="5507547"/>
                <a:ext cx="2301961" cy="636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16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sz="16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1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𝑆𝑄𝐿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ℏ</m:t>
                          </m:r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1600" b="0" i="1" baseline="-250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rad>
                    </m:oMath>
                  </m:oMathPara>
                </a14:m>
                <a:endParaRPr lang="en-US" sz="1600" dirty="0">
                  <a:solidFill>
                    <a:srgbClr val="C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            </m:t>
                      </m:r>
                    </m:oMath>
                  </m:oMathPara>
                </a14:m>
                <a:endParaRPr lang="en-US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4844CEE-09D0-343D-50AF-220BBBB96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248" y="5507547"/>
                <a:ext cx="2301961" cy="636713"/>
              </a:xfrm>
              <a:prstGeom prst="rect">
                <a:avLst/>
              </a:prstGeom>
              <a:blipFill>
                <a:blip r:embed="rId2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43C19C9B-4FB0-0E2A-FC7D-563B302CF9B8}"/>
              </a:ext>
            </a:extLst>
          </p:cNvPr>
          <p:cNvSpPr txBox="1"/>
          <p:nvPr/>
        </p:nvSpPr>
        <p:spPr>
          <a:xfrm>
            <a:off x="1043359" y="2599579"/>
            <a:ext cx="48861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Example force measurements for nuclear decay:</a:t>
            </a:r>
          </a:p>
        </p:txBody>
      </p:sp>
    </p:spTree>
    <p:extLst>
      <p:ext uri="{BB962C8B-B14F-4D97-AF65-F5344CB8AC3E}">
        <p14:creationId xmlns:p14="http://schemas.microsoft.com/office/powerpoint/2010/main" val="4068676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70F1A-6BD6-2037-EE33-D9D28F1F6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045323F-B29B-9C32-4A35-BE4B5FFED710}"/>
              </a:ext>
            </a:extLst>
          </p:cNvPr>
          <p:cNvGrpSpPr/>
          <p:nvPr/>
        </p:nvGrpSpPr>
        <p:grpSpPr>
          <a:xfrm>
            <a:off x="-80319" y="1944543"/>
            <a:ext cx="5646588" cy="4775229"/>
            <a:chOff x="-80319" y="2082771"/>
            <a:chExt cx="5646588" cy="477522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85DF35-0615-02C5-D467-27ED0BA3C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1022"/>
            <a:stretch>
              <a:fillRect/>
            </a:stretch>
          </p:blipFill>
          <p:spPr>
            <a:xfrm>
              <a:off x="265816" y="2465274"/>
              <a:ext cx="4954318" cy="439272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0098F9-4D77-EFC2-3004-F79542B28C73}"/>
                </a:ext>
              </a:extLst>
            </p:cNvPr>
            <p:cNvSpPr txBox="1"/>
            <p:nvPr/>
          </p:nvSpPr>
          <p:spPr>
            <a:xfrm>
              <a:off x="-80319" y="2082771"/>
              <a:ext cx="5646588" cy="382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Example measured gas collision:</a:t>
              </a: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C28F0D2-83C5-C1FC-F488-F0770AEE0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22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F7ACD5-E937-EB79-0622-42465B648EB3}"/>
              </a:ext>
            </a:extLst>
          </p:cNvPr>
          <p:cNvSpPr txBox="1">
            <a:spLocks/>
          </p:cNvSpPr>
          <p:nvPr/>
        </p:nvSpPr>
        <p:spPr>
          <a:xfrm>
            <a:off x="419099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Proof-of-principle (gas collisions)</a:t>
            </a:r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FFFAF0D0-0C1C-6EDE-D475-124F6084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7F6101C0-C283-E4D9-AA0C-DE799E940318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18FF9F-4343-379A-C5F0-9BB7658E066E}"/>
              </a:ext>
            </a:extLst>
          </p:cNvPr>
          <p:cNvSpPr txBox="1"/>
          <p:nvPr/>
        </p:nvSpPr>
        <p:spPr>
          <a:xfrm>
            <a:off x="365047" y="909610"/>
            <a:ext cx="11196795" cy="99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346" indent="-318346">
              <a:spcBef>
                <a:spcPts val="3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Sensitivity needed to see single room temperature gas molecules collide with the particle similar to 𝜈 </a:t>
            </a:r>
          </a:p>
          <a:p>
            <a:pPr marL="775546" lvl="1" indent="-318346">
              <a:spcBef>
                <a:spcPts val="3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Injected trace levels of heavy gases (Kr, Xe, SF</a:t>
            </a:r>
            <a:r>
              <a:rPr lang="en-US" baseline="-25000" dirty="0">
                <a:latin typeface="Helvetica"/>
                <a:cs typeface="Helvetica"/>
              </a:rPr>
              <a:t>6</a:t>
            </a:r>
            <a:r>
              <a:rPr lang="en-US" dirty="0">
                <a:latin typeface="Helvetica"/>
                <a:cs typeface="Helvetica"/>
              </a:rPr>
              <a:t>) and reconstructed the momentum transfers from individual collisions</a:t>
            </a:r>
            <a:endParaRPr lang="en-US" baseline="-25000" dirty="0">
              <a:latin typeface="Helvetica"/>
              <a:cs typeface="Helvetica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63CFD9-AD2B-D0CC-7627-AA2AB0AA5315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F3D991F-2671-CCDC-BBDF-7B90135A1BBB}"/>
              </a:ext>
            </a:extLst>
          </p:cNvPr>
          <p:cNvSpPr txBox="1"/>
          <p:nvPr/>
        </p:nvSpPr>
        <p:spPr>
          <a:xfrm>
            <a:off x="8048847" y="6515164"/>
            <a:ext cx="243440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arXiv:2604.18371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8326AC-D136-0C29-5C99-EF2FD86776ED}"/>
              </a:ext>
            </a:extLst>
          </p:cNvPr>
          <p:cNvGrpSpPr/>
          <p:nvPr/>
        </p:nvGrpSpPr>
        <p:grpSpPr>
          <a:xfrm>
            <a:off x="5566269" y="1824893"/>
            <a:ext cx="6631316" cy="4623997"/>
            <a:chOff x="5566269" y="1824893"/>
            <a:chExt cx="6631316" cy="462399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21998E3-5322-BECE-FCE0-6775B4179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0643"/>
            <a:stretch>
              <a:fillRect/>
            </a:stretch>
          </p:blipFill>
          <p:spPr>
            <a:xfrm>
              <a:off x="5566269" y="2278013"/>
              <a:ext cx="6631316" cy="417087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C007BC-A7C1-B2B6-4963-3F3AD4F754C2}"/>
                </a:ext>
              </a:extLst>
            </p:cNvPr>
            <p:cNvSpPr txBox="1"/>
            <p:nvPr/>
          </p:nvSpPr>
          <p:spPr>
            <a:xfrm>
              <a:off x="6355923" y="1824893"/>
              <a:ext cx="5646588" cy="382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Collision spectrum vs. pressure:</a:t>
              </a: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A68EBFD-01B0-8C4A-D947-E55A81C7207A}"/>
              </a:ext>
            </a:extLst>
          </p:cNvPr>
          <p:cNvCxnSpPr>
            <a:cxnSpLocks/>
          </p:cNvCxnSpPr>
          <p:nvPr/>
        </p:nvCxnSpPr>
        <p:spPr>
          <a:xfrm flipV="1">
            <a:off x="10929949" y="4363451"/>
            <a:ext cx="298032" cy="574888"/>
          </a:xfrm>
          <a:prstGeom prst="straightConnector1">
            <a:avLst/>
          </a:prstGeom>
          <a:ln w="28575">
            <a:gradFill>
              <a:gsLst>
                <a:gs pos="0">
                  <a:srgbClr val="493880"/>
                </a:gs>
                <a:gs pos="20000">
                  <a:srgbClr val="286189"/>
                </a:gs>
                <a:gs pos="37000">
                  <a:srgbClr val="20938B"/>
                </a:gs>
                <a:gs pos="100000">
                  <a:srgbClr val="AFDD2E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F839C30-3EB3-BB1A-AC87-23CBF0FF7276}"/>
              </a:ext>
            </a:extLst>
          </p:cNvPr>
          <p:cNvSpPr txBox="1"/>
          <p:nvPr/>
        </p:nvSpPr>
        <p:spPr>
          <a:xfrm>
            <a:off x="10723940" y="4207971"/>
            <a:ext cx="19114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solidFill>
                  <a:srgbClr val="AFD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p</a:t>
            </a:r>
          </a:p>
        </p:txBody>
      </p:sp>
    </p:spTree>
    <p:extLst>
      <p:ext uri="{BB962C8B-B14F-4D97-AF65-F5344CB8AC3E}">
        <p14:creationId xmlns:p14="http://schemas.microsoft.com/office/powerpoint/2010/main" val="916069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23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239D3153-5246-3B4A-BE65-88C8A1F339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9100" y="248716"/>
                <a:ext cx="11196795" cy="636587"/>
              </a:xfrm>
              <a:prstGeom prst="rect">
                <a:avLst/>
              </a:prstGeom>
            </p:spPr>
            <p:txBody>
              <a:bodyPr vert="horz" lIns="101870" tIns="50935" rIns="101870" bIns="50935" rtlCol="0" anchor="ctr">
                <a:normAutofit fontScale="90000" lnSpcReduction="20000"/>
              </a:bodyPr>
              <a:lstStyle>
                <a:lvl1pPr algn="ctr" defTabSz="509352" rtl="0" eaLnBrk="1" latinLnBrk="0" hangingPunct="1">
                  <a:spcBef>
                    <a:spcPct val="0"/>
                  </a:spcBef>
                  <a:buNone/>
                  <a:defRPr sz="49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>
                  <a:defRPr/>
                </a:pPr>
                <a:r>
                  <a:rPr lang="en-US" sz="4400" dirty="0">
                    <a:solidFill>
                      <a:srgbClr val="984807"/>
                    </a:solidFill>
                    <a:latin typeface="Helvetica"/>
                    <a:ea typeface="ＭＳ Ｐゴシック" charset="0"/>
                    <a:cs typeface="Helvetica"/>
                  </a:rPr>
                  <a:t>Radioisotope loading (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rgbClr val="98480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𝛼</m:t>
                    </m:r>
                  </m:oMath>
                </a14:m>
                <a:r>
                  <a:rPr lang="en-US" sz="4400" dirty="0">
                    <a:solidFill>
                      <a:srgbClr val="984807"/>
                    </a:solidFill>
                    <a:latin typeface="Helvetica"/>
                    <a:ea typeface="ＭＳ Ｐゴシック" charset="0"/>
                    <a:cs typeface="Helvetica"/>
                  </a:rPr>
                  <a:t> decays)</a:t>
                </a:r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239D3153-5246-3B4A-BE65-88C8A1F33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248716"/>
                <a:ext cx="11196795" cy="636587"/>
              </a:xfrm>
              <a:prstGeom prst="rect">
                <a:avLst/>
              </a:prstGeom>
              <a:blipFill>
                <a:blip r:embed="rId3"/>
                <a:stretch>
                  <a:fillRect l="-1927" t="-29412" b="-39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2A2A8-2EBA-1441-82B0-7360C27BF425}"/>
                  </a:ext>
                </a:extLst>
              </p:cNvPr>
              <p:cNvSpPr txBox="1"/>
              <p:nvPr/>
            </p:nvSpPr>
            <p:spPr>
              <a:xfrm>
                <a:off x="419099" y="946453"/>
                <a:ext cx="11196795" cy="1218555"/>
              </a:xfrm>
              <a:prstGeom prst="rect">
                <a:avLst/>
              </a:prstGeom>
              <a:noFill/>
            </p:spPr>
            <p:txBody>
              <a:bodyPr wrap="square" lIns="101870" tIns="50935" rIns="101870" bIns="50935" rtlCol="0">
                <a:spAutoFit/>
              </a:bodyPr>
              <a:lstStyle/>
              <a:p>
                <a:pPr marL="318346" indent="-318346">
                  <a:spcBef>
                    <a:spcPts val="600"/>
                  </a:spcBef>
                  <a:buFont typeface="Arial"/>
                  <a:buChar char="•"/>
                </a:pPr>
                <a:r>
                  <a:rPr lang="en-US" sz="2000" dirty="0">
                    <a:latin typeface="Helvetica"/>
                    <a:cs typeface="Helvetica"/>
                  </a:rPr>
                  <a:t>As a proof-of-principle, we have detected single 𝛼 decays with &gt;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𝜇</m:t>
                    </m:r>
                  </m:oMath>
                </a14:m>
                <a:r>
                  <a:rPr lang="en-US" sz="2000" dirty="0">
                    <a:latin typeface="Helvetica"/>
                    <a:cs typeface="Helvetica"/>
                  </a:rPr>
                  <a:t>m sized spheres</a:t>
                </a:r>
              </a:p>
              <a:p>
                <a:pPr marL="775546" lvl="1" indent="-318346">
                  <a:spcBef>
                    <a:spcPts val="600"/>
                  </a:spcBef>
                  <a:buFont typeface="Arial"/>
                  <a:buChar char="•"/>
                </a:pPr>
                <a:r>
                  <a:rPr lang="en-US" sz="2000" dirty="0">
                    <a:latin typeface="Helvetica"/>
                    <a:cs typeface="Helvetica"/>
                  </a:rPr>
                  <a:t>Momentum is ~200 MeV/c (compared to 0.1-1 MeV/c for typical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"/>
                      </a:rPr>
                      <m:t>𝛾</m:t>
                    </m:r>
                  </m:oMath>
                </a14:m>
                <a:r>
                  <a:rPr lang="en-US" sz="2000" dirty="0">
                    <a:latin typeface="Helvetica"/>
                    <a:cs typeface="Helvetica"/>
                  </a:rPr>
                  <a:t>)</a:t>
                </a:r>
              </a:p>
              <a:p>
                <a:pPr marL="318346" indent="-318346">
                  <a:spcBef>
                    <a:spcPts val="900"/>
                  </a:spcBef>
                  <a:buFont typeface="Arial"/>
                  <a:buChar char="•"/>
                </a:pPr>
                <a:r>
                  <a:rPr lang="en-US" sz="2000" dirty="0">
                    <a:latin typeface="Helvetica"/>
                    <a:cs typeface="Helvetica"/>
                  </a:rPr>
                  <a:t>Have demonstrated loading of small quantities of </a:t>
                </a:r>
                <a:r>
                  <a:rPr lang="en-US" sz="2000" baseline="30000" dirty="0">
                    <a:latin typeface="Helvetica"/>
                    <a:cs typeface="Helvetica"/>
                  </a:rPr>
                  <a:t>212</a:t>
                </a:r>
                <a:r>
                  <a:rPr lang="en-US" sz="2000" dirty="0">
                    <a:latin typeface="Helvetica"/>
                    <a:cs typeface="Helvetica"/>
                  </a:rPr>
                  <a:t>Pb into trapped microspheres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2A2A8-2EBA-1441-82B0-7360C27BF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99" y="946453"/>
                <a:ext cx="11196795" cy="1218555"/>
              </a:xfrm>
              <a:prstGeom prst="rect">
                <a:avLst/>
              </a:prstGeom>
              <a:blipFill>
                <a:blip r:embed="rId4"/>
                <a:stretch>
                  <a:fillRect l="-454" t="-2062" b="-7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878C106-39F1-B0B0-1C2D-474462FA28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9970"/>
          <a:stretch/>
        </p:blipFill>
        <p:spPr>
          <a:xfrm>
            <a:off x="8101348" y="2648774"/>
            <a:ext cx="4086064" cy="37835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C06AF43-6794-E1A4-5F36-6DCE0BAFC5C7}"/>
              </a:ext>
            </a:extLst>
          </p:cNvPr>
          <p:cNvSpPr txBox="1"/>
          <p:nvPr/>
        </p:nvSpPr>
        <p:spPr>
          <a:xfrm>
            <a:off x="8101348" y="2225048"/>
            <a:ext cx="4039438" cy="344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Helvetica" pitchFamily="2" charset="0"/>
              </a:rPr>
              <a:t>Rn-220 decay chain: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2F44A-0E25-A10D-5D20-2ECBA27E60F6}"/>
              </a:ext>
            </a:extLst>
          </p:cNvPr>
          <p:cNvGrpSpPr/>
          <p:nvPr/>
        </p:nvGrpSpPr>
        <p:grpSpPr>
          <a:xfrm>
            <a:off x="539882" y="2641060"/>
            <a:ext cx="7101541" cy="3305874"/>
            <a:chOff x="89210" y="3209290"/>
            <a:chExt cx="7101541" cy="33058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71E2E02-824F-AD35-4765-B9E3050E53B8}"/>
                </a:ext>
              </a:extLst>
            </p:cNvPr>
            <p:cNvSpPr txBox="1"/>
            <p:nvPr/>
          </p:nvSpPr>
          <p:spPr>
            <a:xfrm>
              <a:off x="1434413" y="3209290"/>
              <a:ext cx="4039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Helvetica" pitchFamily="2" charset="0"/>
                </a:rPr>
                <a:t>Schematic of loading scheme:</a:t>
              </a: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16AA450-C40B-4B27-5D49-246E520DF1CB}"/>
                </a:ext>
              </a:extLst>
            </p:cNvPr>
            <p:cNvGrpSpPr/>
            <p:nvPr/>
          </p:nvGrpSpPr>
          <p:grpSpPr>
            <a:xfrm>
              <a:off x="89210" y="3601480"/>
              <a:ext cx="7101541" cy="2913684"/>
              <a:chOff x="89210" y="3601480"/>
              <a:chExt cx="7101541" cy="2913684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E8B282A-F95E-2748-578B-B0F88A8B2D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77062" y="3601480"/>
                <a:ext cx="2913689" cy="291368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83CDE43-8016-CE94-2CE9-F5FFE9EE48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0486" y="4157566"/>
                <a:ext cx="344586" cy="354843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7CABBFA-B4DE-B2E0-5BD9-2842006279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71443" y="4666804"/>
                <a:ext cx="344586" cy="354843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0797D02-E28A-0DCA-F370-3242BFB8F5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72886" y="4822921"/>
                <a:ext cx="344586" cy="354843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F7AC25B-942A-78C7-75A7-57F8F31B6F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8087" y="5622089"/>
                <a:ext cx="344586" cy="354843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8B65DD1-DC3B-16C1-196F-BA25A7F7109B}"/>
                  </a:ext>
                </a:extLst>
              </p:cNvPr>
              <p:cNvSpPr txBox="1"/>
              <p:nvPr/>
            </p:nvSpPr>
            <p:spPr>
              <a:xfrm>
                <a:off x="351755" y="3683428"/>
                <a:ext cx="12266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220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Rn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92A8868-0097-76B4-AEF8-4DAF692A2802}"/>
                  </a:ext>
                </a:extLst>
              </p:cNvPr>
              <p:cNvSpPr txBox="1"/>
              <p:nvPr/>
            </p:nvSpPr>
            <p:spPr>
              <a:xfrm>
                <a:off x="1718377" y="3807895"/>
                <a:ext cx="12266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216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Po</a:t>
                </a:r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7F848234-E239-D01F-F4DB-1B29B041277F}"/>
                  </a:ext>
                </a:extLst>
              </p:cNvPr>
              <p:cNvGrpSpPr/>
              <p:nvPr/>
            </p:nvGrpSpPr>
            <p:grpSpPr>
              <a:xfrm rot="18579330">
                <a:off x="4126992" y="4301599"/>
                <a:ext cx="912354" cy="729059"/>
                <a:chOff x="1285620" y="4010247"/>
                <a:chExt cx="912354" cy="729059"/>
              </a:xfrm>
            </p:grpSpPr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3C38AAA1-7537-F62B-4C1C-D130FDA936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853388" y="4384463"/>
                  <a:ext cx="344586" cy="354843"/>
                </a:xfrm>
                <a:prstGeom prst="rect">
                  <a:avLst/>
                </a:prstGeom>
              </p:spPr>
            </p:pic>
            <p:sp>
              <p:nvSpPr>
                <p:cNvPr id="47" name="Explosion 1 46">
                  <a:extLst>
                    <a:ext uri="{FF2B5EF4-FFF2-40B4-BE49-F238E27FC236}">
                      <a16:creationId xmlns:a16="http://schemas.microsoft.com/office/drawing/2014/main" id="{4B570F9A-0702-CC4D-5495-0AF5E04C8E2C}"/>
                    </a:ext>
                  </a:extLst>
                </p:cNvPr>
                <p:cNvSpPr/>
                <p:nvPr/>
              </p:nvSpPr>
              <p:spPr>
                <a:xfrm rot="19680758">
                  <a:off x="1616021" y="4254099"/>
                  <a:ext cx="263421" cy="237028"/>
                </a:xfrm>
                <a:prstGeom prst="irregularSeal1">
                  <a:avLst/>
                </a:prstGeom>
                <a:solidFill>
                  <a:srgbClr val="FFFC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9F7770F5-3EEC-CE1A-2B07-C537F4128B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8171160" flipH="1">
                  <a:off x="1300188" y="3995679"/>
                  <a:ext cx="144082" cy="173217"/>
                </a:xfrm>
                <a:prstGeom prst="rect">
                  <a:avLst/>
                </a:prstGeom>
              </p:spPr>
            </p:pic>
            <p:cxnSp>
              <p:nvCxnSpPr>
                <p:cNvPr id="49" name="Straight Arrow Connector 48">
                  <a:extLst>
                    <a:ext uri="{FF2B5EF4-FFF2-40B4-BE49-F238E27FC236}">
                      <a16:creationId xmlns:a16="http://schemas.microsoft.com/office/drawing/2014/main" id="{6978E043-5B50-18AA-FCC4-54D8C13B4B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27666" y="4129271"/>
                  <a:ext cx="302744" cy="227623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Arrow Connector 49">
                  <a:extLst>
                    <a:ext uri="{FF2B5EF4-FFF2-40B4-BE49-F238E27FC236}">
                      <a16:creationId xmlns:a16="http://schemas.microsoft.com/office/drawing/2014/main" id="{A99901E0-0BC9-AE3F-32CA-C624445603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34763" y="4358237"/>
                  <a:ext cx="220934" cy="15169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Arc 21">
                <a:extLst>
                  <a:ext uri="{FF2B5EF4-FFF2-40B4-BE49-F238E27FC236}">
                    <a16:creationId xmlns:a16="http://schemas.microsoft.com/office/drawing/2014/main" id="{3CC78118-32E9-E491-74AC-DE8B3B1651A7}"/>
                  </a:ext>
                </a:extLst>
              </p:cNvPr>
              <p:cNvSpPr/>
              <p:nvPr/>
            </p:nvSpPr>
            <p:spPr>
              <a:xfrm>
                <a:off x="343839" y="4537505"/>
                <a:ext cx="4334665" cy="459648"/>
              </a:xfrm>
              <a:prstGeom prst="arc">
                <a:avLst>
                  <a:gd name="adj1" fmla="val 12672222"/>
                  <a:gd name="adj2" fmla="val 21471037"/>
                </a:avLst>
              </a:prstGeom>
              <a:ln w="19050"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7BDBCCC-C1AA-F46D-FAE6-FD93FFE1D31B}"/>
                  </a:ext>
                </a:extLst>
              </p:cNvPr>
              <p:cNvSpPr txBox="1"/>
              <p:nvPr/>
            </p:nvSpPr>
            <p:spPr>
              <a:xfrm rot="222244">
                <a:off x="2409429" y="4215707"/>
                <a:ext cx="17658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Drift in E-field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60304C-813B-6F80-3587-2A5D26E77102}"/>
                  </a:ext>
                </a:extLst>
              </p:cNvPr>
              <p:cNvSpPr txBox="1"/>
              <p:nvPr/>
            </p:nvSpPr>
            <p:spPr>
              <a:xfrm>
                <a:off x="4723390" y="4688990"/>
                <a:ext cx="12266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212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Pb</a:t>
                </a:r>
                <a:endParaRPr lang="en-US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33216EF8-641C-7802-F8E9-16636F004574}"/>
                  </a:ext>
                </a:extLst>
              </p:cNvPr>
              <p:cNvGrpSpPr/>
              <p:nvPr/>
            </p:nvGrpSpPr>
            <p:grpSpPr>
              <a:xfrm>
                <a:off x="1285620" y="4010247"/>
                <a:ext cx="912354" cy="729059"/>
                <a:chOff x="1285620" y="4010247"/>
                <a:chExt cx="912354" cy="729059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C7E2D7D6-B974-0A34-E6E5-783BF61474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853388" y="4384463"/>
                  <a:ext cx="344586" cy="354843"/>
                </a:xfrm>
                <a:prstGeom prst="rect">
                  <a:avLst/>
                </a:prstGeom>
              </p:spPr>
            </p:pic>
            <p:sp>
              <p:nvSpPr>
                <p:cNvPr id="23" name="Explosion 1 22">
                  <a:extLst>
                    <a:ext uri="{FF2B5EF4-FFF2-40B4-BE49-F238E27FC236}">
                      <a16:creationId xmlns:a16="http://schemas.microsoft.com/office/drawing/2014/main" id="{4D262B43-C90C-502B-9A74-878546C45136}"/>
                    </a:ext>
                  </a:extLst>
                </p:cNvPr>
                <p:cNvSpPr/>
                <p:nvPr/>
              </p:nvSpPr>
              <p:spPr>
                <a:xfrm rot="19680758">
                  <a:off x="1616020" y="4254100"/>
                  <a:ext cx="263421" cy="237028"/>
                </a:xfrm>
                <a:prstGeom prst="irregularSeal1">
                  <a:avLst/>
                </a:prstGeom>
                <a:solidFill>
                  <a:srgbClr val="FFFC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BC2DB336-C832-43B6-AAAE-29321A814C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rot="18171160" flipH="1">
                  <a:off x="1300188" y="3995679"/>
                  <a:ext cx="144082" cy="173217"/>
                </a:xfrm>
                <a:prstGeom prst="rect">
                  <a:avLst/>
                </a:prstGeom>
              </p:spPr>
            </p:pic>
            <p:cxnSp>
              <p:nvCxnSpPr>
                <p:cNvPr id="37" name="Straight Arrow Connector 36">
                  <a:extLst>
                    <a:ext uri="{FF2B5EF4-FFF2-40B4-BE49-F238E27FC236}">
                      <a16:creationId xmlns:a16="http://schemas.microsoft.com/office/drawing/2014/main" id="{58E46F7D-61DB-461C-F40F-D2F29C1694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27666" y="4129271"/>
                  <a:ext cx="302744" cy="227623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EB48E75F-7C5C-A662-7D4D-A19F0F153C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34763" y="4358237"/>
                  <a:ext cx="220934" cy="151699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56926B3F-4C90-59F8-EF8B-6F037A0A7C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0932" y="4239182"/>
                <a:ext cx="294520" cy="17251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D29543D-E630-BD13-E42A-DA1C6563479E}"/>
                  </a:ext>
                </a:extLst>
              </p:cNvPr>
              <p:cNvSpPr txBox="1"/>
              <p:nvPr/>
            </p:nvSpPr>
            <p:spPr>
              <a:xfrm>
                <a:off x="4829064" y="4084515"/>
                <a:ext cx="75308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~100 nm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827ABCA-564B-76AB-9B11-0CD4EAD884E1}"/>
                  </a:ext>
                </a:extLst>
              </p:cNvPr>
              <p:cNvSpPr txBox="1"/>
              <p:nvPr/>
            </p:nvSpPr>
            <p:spPr>
              <a:xfrm>
                <a:off x="89210" y="6079381"/>
                <a:ext cx="117118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1/2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56 s</a:t>
                </a:r>
                <a:endParaRPr lang="en-US" sz="14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AA1F274-E922-EE2A-E506-18EED7A363E1}"/>
                  </a:ext>
                </a:extLst>
              </p:cNvPr>
              <p:cNvSpPr txBox="1"/>
              <p:nvPr/>
            </p:nvSpPr>
            <p:spPr>
              <a:xfrm>
                <a:off x="1389638" y="6079380"/>
                <a:ext cx="117118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1/2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0.14 s</a:t>
                </a:r>
                <a:endParaRPr lang="en-US" sz="14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9D24E30-B7F7-BEEB-E31E-74B783F89AF1}"/>
                  </a:ext>
                </a:extLst>
              </p:cNvPr>
              <p:cNvSpPr txBox="1"/>
              <p:nvPr/>
            </p:nvSpPr>
            <p:spPr>
              <a:xfrm>
                <a:off x="4446408" y="6079138"/>
                <a:ext cx="117118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1/2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10.6 h</a:t>
                </a:r>
                <a:endParaRPr lang="en-US" sz="14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F9274C5-9633-D556-721F-AE7D0025E9E2}"/>
                  </a:ext>
                </a:extLst>
              </p:cNvPr>
              <p:cNvSpPr txBox="1"/>
              <p:nvPr/>
            </p:nvSpPr>
            <p:spPr>
              <a:xfrm>
                <a:off x="6268030" y="5554653"/>
                <a:ext cx="15601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m diameter SiO</a:t>
                </a:r>
                <a:r>
                  <a:rPr lang="en-US" sz="1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sphere</a:t>
                </a:r>
                <a:endParaRPr lang="en-US" sz="14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F9274C5-9633-D556-721F-AE7D0025E9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030" y="5554653"/>
                <a:ext cx="1560126" cy="523220"/>
              </a:xfrm>
              <a:prstGeom prst="rect">
                <a:avLst/>
              </a:prstGeom>
              <a:blipFill>
                <a:blip r:embed="rId9"/>
                <a:stretch>
                  <a:fillRect t="-2381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9C4C393C-2F57-D4CB-B9F5-82EECE0F9B76}"/>
              </a:ext>
            </a:extLst>
          </p:cNvPr>
          <p:cNvSpPr/>
          <p:nvPr/>
        </p:nvSpPr>
        <p:spPr>
          <a:xfrm>
            <a:off x="10041777" y="4480788"/>
            <a:ext cx="545007" cy="193302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55D94A-31FC-C3AE-258D-431DF192BC67}"/>
              </a:ext>
            </a:extLst>
          </p:cNvPr>
          <p:cNvSpPr/>
          <p:nvPr/>
        </p:nvSpPr>
        <p:spPr>
          <a:xfrm>
            <a:off x="10676363" y="3879170"/>
            <a:ext cx="545007" cy="193302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7B8CCD-2CDB-988F-EC35-077DA66DDCEE}"/>
              </a:ext>
            </a:extLst>
          </p:cNvPr>
          <p:cNvSpPr txBox="1"/>
          <p:nvPr/>
        </p:nvSpPr>
        <p:spPr>
          <a:xfrm>
            <a:off x="939739" y="6159029"/>
            <a:ext cx="43346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latin typeface="Helvetica" pitchFamily="2" charset="0"/>
              </a:rPr>
              <a:t>PRL133, 023602 (2024), arXiv:2402.13257</a:t>
            </a:r>
            <a:endParaRPr lang="en-US" sz="160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B1EF976-8124-7FAA-3554-FBCA8DE322F3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214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1519919-2D90-055D-0632-19EEEFAC4C46}"/>
              </a:ext>
            </a:extLst>
          </p:cNvPr>
          <p:cNvGrpSpPr/>
          <p:nvPr/>
        </p:nvGrpSpPr>
        <p:grpSpPr>
          <a:xfrm>
            <a:off x="449305" y="1595617"/>
            <a:ext cx="10599715" cy="5077530"/>
            <a:chOff x="190891" y="1585678"/>
            <a:chExt cx="10599715" cy="507753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4EB4351-8EB4-6E52-F30C-D7A540BD0B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8885"/>
            <a:stretch/>
          </p:blipFill>
          <p:spPr>
            <a:xfrm>
              <a:off x="190891" y="1585678"/>
              <a:ext cx="10599715" cy="507753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921FCF-081F-A295-F409-7248E864E78A}"/>
                </a:ext>
              </a:extLst>
            </p:cNvPr>
            <p:cNvSpPr/>
            <p:nvPr/>
          </p:nvSpPr>
          <p:spPr>
            <a:xfrm>
              <a:off x="230647" y="1585678"/>
              <a:ext cx="396781" cy="585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24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Detection of single nuclear decays (charge)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D2A2A8-2EBA-1441-82B0-7360C27BF425}"/>
              </a:ext>
            </a:extLst>
          </p:cNvPr>
          <p:cNvSpPr txBox="1"/>
          <p:nvPr/>
        </p:nvSpPr>
        <p:spPr>
          <a:xfrm>
            <a:off x="419099" y="946453"/>
            <a:ext cx="11412345" cy="410641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Can detect single nuclear decays through the change in net charge of the particle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CABE3AF-B55E-D392-1C32-0C3AC40DC69E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B7F0584-06D7-1F8B-DDBF-6BFB6BA9B17A}"/>
              </a:ext>
            </a:extLst>
          </p:cNvPr>
          <p:cNvSpPr txBox="1"/>
          <p:nvPr/>
        </p:nvSpPr>
        <p:spPr>
          <a:xfrm>
            <a:off x="2474842" y="1391123"/>
            <a:ext cx="6738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itchFamily="2" charset="0"/>
              </a:rPr>
              <a:t>Example of measured charge changes vs. time: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98E8D7-A249-39AC-380E-D6C281B6789B}"/>
                  </a:ext>
                </a:extLst>
              </p:cNvPr>
              <p:cNvSpPr txBox="1"/>
              <p:nvPr/>
            </p:nvSpPr>
            <p:spPr>
              <a:xfrm>
                <a:off x="7342370" y="2464905"/>
                <a:ext cx="151808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A5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rgbClr val="FFA5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FFA5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b="1" dirty="0">
                    <a:solidFill>
                      <a:srgbClr val="FFA500"/>
                    </a:solidFill>
                  </a:rPr>
                  <a:t> </a:t>
                </a:r>
                <a:r>
                  <a:rPr lang="en-US" b="1" dirty="0">
                    <a:solidFill>
                      <a:srgbClr val="FFA5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decays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98E8D7-A249-39AC-380E-D6C281B67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370" y="2464905"/>
                <a:ext cx="1518088" cy="369332"/>
              </a:xfrm>
              <a:prstGeom prst="rect">
                <a:avLst/>
              </a:prstGeom>
              <a:blipFill>
                <a:blip r:embed="rId4"/>
                <a:stretch>
                  <a:fillRect t="-6452" r="-826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B0EF2F-69AD-7A7E-3F39-9434CC06654E}"/>
              </a:ext>
            </a:extLst>
          </p:cNvPr>
          <p:cNvCxnSpPr/>
          <p:nvPr/>
        </p:nvCxnSpPr>
        <p:spPr>
          <a:xfrm flipH="1">
            <a:off x="7663070" y="2872409"/>
            <a:ext cx="238539" cy="556591"/>
          </a:xfrm>
          <a:prstGeom prst="straightConnector1">
            <a:avLst/>
          </a:prstGeom>
          <a:ln>
            <a:solidFill>
              <a:srgbClr val="FFA5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C748825-FF2C-6C85-DD1C-D9E1226A8947}"/>
              </a:ext>
            </a:extLst>
          </p:cNvPr>
          <p:cNvCxnSpPr>
            <a:cxnSpLocks/>
          </p:cNvCxnSpPr>
          <p:nvPr/>
        </p:nvCxnSpPr>
        <p:spPr>
          <a:xfrm>
            <a:off x="8050696" y="2834237"/>
            <a:ext cx="180948" cy="507411"/>
          </a:xfrm>
          <a:prstGeom prst="straightConnector1">
            <a:avLst/>
          </a:prstGeom>
          <a:ln>
            <a:solidFill>
              <a:srgbClr val="FFA5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3599346-BD67-D20B-75AD-92E95BC58EEF}"/>
              </a:ext>
            </a:extLst>
          </p:cNvPr>
          <p:cNvCxnSpPr>
            <a:cxnSpLocks/>
          </p:cNvCxnSpPr>
          <p:nvPr/>
        </p:nvCxnSpPr>
        <p:spPr>
          <a:xfrm>
            <a:off x="8762371" y="2655546"/>
            <a:ext cx="758691" cy="135015"/>
          </a:xfrm>
          <a:prstGeom prst="straightConnector1">
            <a:avLst/>
          </a:prstGeom>
          <a:ln>
            <a:solidFill>
              <a:srgbClr val="FFA5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084A91D-546F-B076-D924-2271A4617F25}"/>
              </a:ext>
            </a:extLst>
          </p:cNvPr>
          <p:cNvCxnSpPr>
            <a:cxnSpLocks/>
          </p:cNvCxnSpPr>
          <p:nvPr/>
        </p:nvCxnSpPr>
        <p:spPr>
          <a:xfrm>
            <a:off x="8635760" y="2790561"/>
            <a:ext cx="264454" cy="337248"/>
          </a:xfrm>
          <a:prstGeom prst="straightConnector1">
            <a:avLst/>
          </a:prstGeom>
          <a:ln>
            <a:solidFill>
              <a:srgbClr val="FFA5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8AA679F-548E-F06C-305B-0D71503AB2AD}"/>
              </a:ext>
            </a:extLst>
          </p:cNvPr>
          <p:cNvSpPr txBox="1"/>
          <p:nvPr/>
        </p:nvSpPr>
        <p:spPr>
          <a:xfrm>
            <a:off x="7782339" y="1850118"/>
            <a:ext cx="169699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82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Auto-discharge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559E6E6-8E3F-3966-72EE-53694BD9DB11}"/>
              </a:ext>
            </a:extLst>
          </p:cNvPr>
          <p:cNvCxnSpPr>
            <a:cxnSpLocks/>
          </p:cNvCxnSpPr>
          <p:nvPr/>
        </p:nvCxnSpPr>
        <p:spPr>
          <a:xfrm flipV="1">
            <a:off x="9391849" y="1906085"/>
            <a:ext cx="279626" cy="124834"/>
          </a:xfrm>
          <a:prstGeom prst="straightConnector1">
            <a:avLst/>
          </a:prstGeom>
          <a:ln>
            <a:solidFill>
              <a:srgbClr val="FF827F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Footer Placeholder 7">
            <a:extLst>
              <a:ext uri="{FF2B5EF4-FFF2-40B4-BE49-F238E27FC236}">
                <a16:creationId xmlns:a16="http://schemas.microsoft.com/office/drawing/2014/main" id="{5573A060-3C9C-8B13-9D1C-36278386A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81E124-4D02-CAFD-7216-797E31ADABBB}"/>
              </a:ext>
            </a:extLst>
          </p:cNvPr>
          <p:cNvSpPr txBox="1"/>
          <p:nvPr/>
        </p:nvSpPr>
        <p:spPr>
          <a:xfrm>
            <a:off x="439680" y="6591737"/>
            <a:ext cx="3732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latin typeface="Helvetica" pitchFamily="2" charset="0"/>
              </a:rPr>
              <a:t>PRL133, 023602 (2024), arXiv:2402.13257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57200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66217F4-8554-6CB8-3D8E-FFC6E7AE3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801" y="1601797"/>
            <a:ext cx="5384962" cy="50571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B8FCBA-3B33-4C24-6A82-499DF6D06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27" y="1601797"/>
            <a:ext cx="5384962" cy="5057182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25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Detection of single nuclear decays (recoil)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D2A2A8-2EBA-1441-82B0-7360C27BF425}"/>
              </a:ext>
            </a:extLst>
          </p:cNvPr>
          <p:cNvSpPr txBox="1"/>
          <p:nvPr/>
        </p:nvSpPr>
        <p:spPr>
          <a:xfrm>
            <a:off x="419099" y="946453"/>
            <a:ext cx="11412345" cy="410641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Reconstruct recoil of the entire particle correlated with the decay time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CABE3AF-B55E-D392-1C32-0C3AC40DC69E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B01732-26FD-8FD7-D0BF-584D048DD8D8}"/>
              </a:ext>
            </a:extLst>
          </p:cNvPr>
          <p:cNvSpPr txBox="1"/>
          <p:nvPr/>
        </p:nvSpPr>
        <p:spPr>
          <a:xfrm>
            <a:off x="1033237" y="1357094"/>
            <a:ext cx="4450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itchFamily="2" charset="0"/>
              </a:rPr>
              <a:t>Recoil coincident with charge change: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BD175-4974-E7D1-5617-B0CBBD7A652D}"/>
              </a:ext>
            </a:extLst>
          </p:cNvPr>
          <p:cNvSpPr txBox="1"/>
          <p:nvPr/>
        </p:nvSpPr>
        <p:spPr>
          <a:xfrm>
            <a:off x="2750525" y="1794977"/>
            <a:ext cx="2733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Signal to noise = 13</a:t>
            </a:r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FE02B124-704D-FEE6-639C-F17C6AD8F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DACA2F-EAD7-7D66-B2CD-6EA285655143}"/>
              </a:ext>
            </a:extLst>
          </p:cNvPr>
          <p:cNvSpPr txBox="1"/>
          <p:nvPr/>
        </p:nvSpPr>
        <p:spPr>
          <a:xfrm>
            <a:off x="439680" y="6591737"/>
            <a:ext cx="3732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latin typeface="Helvetica" pitchFamily="2" charset="0"/>
              </a:rPr>
              <a:t>PRL133, 023602 (2024), arXiv:2402.13257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C99AEE-1E34-B938-F9FE-67847BE5CEF5}"/>
              </a:ext>
            </a:extLst>
          </p:cNvPr>
          <p:cNvSpPr txBox="1"/>
          <p:nvPr/>
        </p:nvSpPr>
        <p:spPr>
          <a:xfrm>
            <a:off x="6346791" y="1345678"/>
            <a:ext cx="4450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itchFamily="2" charset="0"/>
              </a:rPr>
              <a:t>Zoom to decay time:</a:t>
            </a:r>
          </a:p>
        </p:txBody>
      </p:sp>
    </p:spTree>
    <p:extLst>
      <p:ext uri="{BB962C8B-B14F-4D97-AF65-F5344CB8AC3E}">
        <p14:creationId xmlns:p14="http://schemas.microsoft.com/office/powerpoint/2010/main" val="3335258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05E37-ACDC-D296-441E-7F69CA363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153DE3-1783-4596-6588-363CE514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26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2C128F1-CBC1-06E9-34E0-CD965779D325}"/>
              </a:ext>
            </a:extLst>
          </p:cNvPr>
          <p:cNvSpPr txBox="1">
            <a:spLocks/>
          </p:cNvSpPr>
          <p:nvPr/>
        </p:nvSpPr>
        <p:spPr>
          <a:xfrm>
            <a:off x="419100" y="923574"/>
            <a:ext cx="10697906" cy="743180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7500" lnSpcReduction="1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Gravity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76C83179-21BB-8097-F43D-33B3D1A2B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D74A989B-E777-DD96-291B-BCED79BC0402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9CAC090-0FF6-71FA-60AA-02771FE6C0CD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72BCC45-591C-50CE-6C79-A1108D4DBB43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3983" b="23356"/>
          <a:stretch>
            <a:fillRect/>
          </a:stretch>
        </p:blipFill>
        <p:spPr>
          <a:xfrm>
            <a:off x="3184525" y="1744172"/>
            <a:ext cx="6214962" cy="45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24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EA676-1A3C-4464-8074-8CEDF6388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05133A-05C9-BB7E-2A13-4330A6BB8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498" y="2422664"/>
            <a:ext cx="5580194" cy="41867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80DE7E-4483-12FB-DD2F-AA2E4C9FC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43" y="2404918"/>
            <a:ext cx="4683240" cy="3838325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31795B27-1D70-1E67-2025-D301B84B2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27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42039B-D0FC-065C-EAC0-D2647E35C523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High frequency gravitational waves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A9886BE0-7DA1-D99A-A772-AAD8AF19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EAA04689-655C-577F-2B4E-4C56697F0217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442C228-F2FA-3CED-DD32-3CC43CD70AE5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41695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B00E81B-2081-F686-883F-EBEF82840053}"/>
              </a:ext>
            </a:extLst>
          </p:cNvPr>
          <p:cNvSpPr txBox="1"/>
          <p:nvPr/>
        </p:nvSpPr>
        <p:spPr>
          <a:xfrm>
            <a:off x="419097" y="946453"/>
            <a:ext cx="11563795" cy="1103139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By incorporating levitated particle in Michelson interferometer, can use high Qs to potentially resonantly enhance high frequency GW signals (10s - 100s of kHz)</a:t>
            </a:r>
          </a:p>
          <a:p>
            <a:pPr marL="318346" indent="-318346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Currently under development by Levitated Sensor Detector (LSD) collaboration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C39602-A6B9-8716-658D-8DF7095C6480}"/>
              </a:ext>
            </a:extLst>
          </p:cNvPr>
          <p:cNvSpPr txBox="1"/>
          <p:nvPr/>
        </p:nvSpPr>
        <p:spPr>
          <a:xfrm>
            <a:off x="1852880" y="6260015"/>
            <a:ext cx="6101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600" i="1" dirty="0">
                <a:solidFill>
                  <a:srgbClr val="1A1718"/>
                </a:solidFill>
                <a:effectLst/>
                <a:latin typeface="Helvetica" pitchFamily="2" charset="0"/>
              </a:rPr>
              <a:t>Aggarwal et al., PRL 128, 111101 (2022)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1860E5-C4FE-7133-5A4F-35D60479E69C}"/>
              </a:ext>
            </a:extLst>
          </p:cNvPr>
          <p:cNvSpPr txBox="1"/>
          <p:nvPr/>
        </p:nvSpPr>
        <p:spPr>
          <a:xfrm>
            <a:off x="1509903" y="2123734"/>
            <a:ext cx="3587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LSD Concept: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34BFA8-5BF2-2271-4B56-FB0BB6C89767}"/>
              </a:ext>
            </a:extLst>
          </p:cNvPr>
          <p:cNvSpPr txBox="1"/>
          <p:nvPr/>
        </p:nvSpPr>
        <p:spPr>
          <a:xfrm>
            <a:off x="7094836" y="2113068"/>
            <a:ext cx="3587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Projected sensitivity:</a:t>
            </a:r>
          </a:p>
        </p:txBody>
      </p:sp>
    </p:spTree>
    <p:extLst>
      <p:ext uri="{BB962C8B-B14F-4D97-AF65-F5344CB8AC3E}">
        <p14:creationId xmlns:p14="http://schemas.microsoft.com/office/powerpoint/2010/main" val="698300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6C22E-AB39-9C66-FA19-BA784D482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7317A4E0-4019-575B-90D3-70E68EE36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28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67916D5-E0C7-BB15-3EAA-74733B38B0B4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Is gravity “quantum”?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310DB4EC-6581-6FE1-2E5D-999575763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5D1C995A-0EE9-A864-7A1C-88C1187B4C15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958DC89-4EAD-2359-EFE6-C69BB49F4A5E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41695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E12CB56-39D9-E4D5-CDB8-6EB85D9BE586}"/>
              </a:ext>
            </a:extLst>
          </p:cNvPr>
          <p:cNvSpPr txBox="1"/>
          <p:nvPr/>
        </p:nvSpPr>
        <p:spPr>
          <a:xfrm>
            <a:off x="419097" y="946453"/>
            <a:ext cx="11563795" cy="410641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Can we experimentally probe fundamental questions about gravity with micron-scale particles: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33B1EBB-5ED8-8CA9-A6ED-81EF7D2705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444" y="985600"/>
            <a:ext cx="5818131" cy="581813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33F8176-D820-783F-6D85-AAA66E7026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3080" y="2767290"/>
            <a:ext cx="4359276" cy="23376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7A6180-D6FC-F58C-216A-644DC21A90FE}"/>
              </a:ext>
            </a:extLst>
          </p:cNvPr>
          <p:cNvSpPr txBox="1"/>
          <p:nvPr/>
        </p:nvSpPr>
        <p:spPr>
          <a:xfrm>
            <a:off x="7029452" y="4811155"/>
            <a:ext cx="435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What is the gravitational field sourced by a spatial superposition?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DBED4-5590-3B39-2F94-59EA3E80A7B3}"/>
              </a:ext>
            </a:extLst>
          </p:cNvPr>
          <p:cNvSpPr txBox="1"/>
          <p:nvPr/>
        </p:nvSpPr>
        <p:spPr>
          <a:xfrm>
            <a:off x="522201" y="2000969"/>
            <a:ext cx="5392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Gravitational field sourced by classical mass: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0C1F10-BE46-8CCE-B9F9-B8AB408996FE}"/>
              </a:ext>
            </a:extLst>
          </p:cNvPr>
          <p:cNvSpPr txBox="1"/>
          <p:nvPr/>
        </p:nvSpPr>
        <p:spPr>
          <a:xfrm>
            <a:off x="6340332" y="2000969"/>
            <a:ext cx="5392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Spatial superposition: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4A5CF1-0709-1514-0379-2ECC439E8FD1}"/>
              </a:ext>
            </a:extLst>
          </p:cNvPr>
          <p:cNvSpPr txBox="1"/>
          <p:nvPr/>
        </p:nvSpPr>
        <p:spPr>
          <a:xfrm>
            <a:off x="6949068" y="3442974"/>
            <a:ext cx="4333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F479AF-FFAF-D6F2-87B0-218936ADE617}"/>
              </a:ext>
            </a:extLst>
          </p:cNvPr>
          <p:cNvSpPr txBox="1"/>
          <p:nvPr/>
        </p:nvSpPr>
        <p:spPr>
          <a:xfrm>
            <a:off x="1702369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Figures from A. Markowitz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80DE4-D069-B06A-C51D-0FC1FDD8C23E}"/>
              </a:ext>
            </a:extLst>
          </p:cNvPr>
          <p:cNvSpPr txBox="1"/>
          <p:nvPr/>
        </p:nvSpPr>
        <p:spPr>
          <a:xfrm>
            <a:off x="8741664" y="67148"/>
            <a:ext cx="3820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See also talk by D. Carney</a:t>
            </a:r>
          </a:p>
        </p:txBody>
      </p:sp>
    </p:spTree>
    <p:extLst>
      <p:ext uri="{BB962C8B-B14F-4D97-AF65-F5344CB8AC3E}">
        <p14:creationId xmlns:p14="http://schemas.microsoft.com/office/powerpoint/2010/main" val="4003490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F16D8-24BD-C692-8EBD-DB440E767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9A060BC8-E15E-6D17-3C89-3D9900528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29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68B2D5-5813-454A-E2CB-4F5B9CF80A6E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Is gravity “quantum”?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2A882C06-6B91-245A-383D-71457A22F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BEF2BD5F-92EB-CA4B-E068-9DDBB68CE526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91655C-A2F3-B14B-6930-B4759247A458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41695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888D561-7DD9-01C2-3515-216A08F8F5C2}"/>
              </a:ext>
            </a:extLst>
          </p:cNvPr>
          <p:cNvSpPr txBox="1"/>
          <p:nvPr/>
        </p:nvSpPr>
        <p:spPr>
          <a:xfrm>
            <a:off x="1702369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Figures from A. Markowitz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2792B36-4432-3B71-54D9-7B6A3B17DF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873" y="685800"/>
            <a:ext cx="5486400" cy="5486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187D0C-AE2B-D2B9-D640-A10601F6EFE9}"/>
              </a:ext>
            </a:extLst>
          </p:cNvPr>
          <p:cNvSpPr txBox="1"/>
          <p:nvPr/>
        </p:nvSpPr>
        <p:spPr>
          <a:xfrm>
            <a:off x="1670587" y="1500003"/>
            <a:ext cx="2598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Semiclassical View: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149318-C932-43DE-2B19-AA2D94225BAB}"/>
              </a:ext>
            </a:extLst>
          </p:cNvPr>
          <p:cNvSpPr txBox="1"/>
          <p:nvPr/>
        </p:nvSpPr>
        <p:spPr>
          <a:xfrm>
            <a:off x="8262902" y="1500003"/>
            <a:ext cx="2044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Quantum View: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3C25CE-2E8F-0099-F69F-593F32D2522A}"/>
              </a:ext>
            </a:extLst>
          </p:cNvPr>
          <p:cNvSpPr txBox="1"/>
          <p:nvPr/>
        </p:nvSpPr>
        <p:spPr>
          <a:xfrm>
            <a:off x="935802" y="5565347"/>
            <a:ext cx="4068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No entanglement, classical potential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399964-0764-B7AB-BB4B-A89CD09CD617}"/>
              </a:ext>
            </a:extLst>
          </p:cNvPr>
          <p:cNvSpPr txBox="1"/>
          <p:nvPr/>
        </p:nvSpPr>
        <p:spPr>
          <a:xfrm>
            <a:off x="6209415" y="5610934"/>
            <a:ext cx="573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Potential depends on wavefunction, masses entangled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92B02D8-A017-577C-BC36-9C46F6E317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879" y="685800"/>
            <a:ext cx="5486400" cy="548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331A07A-740B-4A07-0DB7-9105AFB460FC}"/>
              </a:ext>
            </a:extLst>
          </p:cNvPr>
          <p:cNvSpPr txBox="1"/>
          <p:nvPr/>
        </p:nvSpPr>
        <p:spPr>
          <a:xfrm>
            <a:off x="6721950" y="6108645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Weak field gravity quantized by Bronstein (1936): </a:t>
            </a:r>
          </a:p>
          <a:p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Physikalische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Zeitschrift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Sowjetunion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, 9, 2–3, p140–157 (1936)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4EEF4-BC87-F266-8224-292183F2CC5A}"/>
              </a:ext>
            </a:extLst>
          </p:cNvPr>
          <p:cNvSpPr txBox="1"/>
          <p:nvPr/>
        </p:nvSpPr>
        <p:spPr>
          <a:xfrm>
            <a:off x="107639" y="6207204"/>
            <a:ext cx="765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Semiclassical gravity review: Miki et al., PRD 111, 104084 (2025)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CFD37-5D58-EC7C-9227-D245B1B8CB84}"/>
              </a:ext>
            </a:extLst>
          </p:cNvPr>
          <p:cNvSpPr txBox="1"/>
          <p:nvPr/>
        </p:nvSpPr>
        <p:spPr>
          <a:xfrm>
            <a:off x="419097" y="946453"/>
            <a:ext cx="11563795" cy="410641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Can we experimentally probe fundamental questions about gravity with micron-scale particles: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B2222B-3012-5714-8E3F-7D270BD943FA}"/>
              </a:ext>
            </a:extLst>
          </p:cNvPr>
          <p:cNvSpPr txBox="1"/>
          <p:nvPr/>
        </p:nvSpPr>
        <p:spPr>
          <a:xfrm>
            <a:off x="8741664" y="67148"/>
            <a:ext cx="3820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See also talk by D. Carney</a:t>
            </a:r>
          </a:p>
        </p:txBody>
      </p:sp>
    </p:spTree>
    <p:extLst>
      <p:ext uri="{BB962C8B-B14F-4D97-AF65-F5344CB8AC3E}">
        <p14:creationId xmlns:p14="http://schemas.microsoft.com/office/powerpoint/2010/main" val="115759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3F49F-2D95-FB64-8396-07FAC7DF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8BFE48-4179-95A2-C8E3-F88EBD27EFC6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AD0DF86-0009-7736-14DB-ECF053CD5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10010A-F286-571F-8F19-1EF99629CDE0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196792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How well can you measure a mass this way?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0455E0-9D9A-EB09-51ED-E25303E1CBD6}"/>
              </a:ext>
            </a:extLst>
          </p:cNvPr>
          <p:cNvSpPr txBox="1"/>
          <p:nvPr/>
        </p:nvSpPr>
        <p:spPr>
          <a:xfrm>
            <a:off x="419098" y="881251"/>
            <a:ext cx="11196794" cy="1023630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The phase of the light leaving the cavity encodes the mirror’s position</a:t>
            </a: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If we get rid of all sources of noise other than the measurement itself (thermal noise, noisy electronics, …), we are still limited by quantum noise: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356AA6CB-852F-B0D1-B6A8-7F598C4B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2D24CC03-B1ED-F526-08E5-0B8EA57CB1B4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pic>
        <p:nvPicPr>
          <p:cNvPr id="5" name="Picture 4" descr="sql_equation.png">
            <a:extLst>
              <a:ext uri="{FF2B5EF4-FFF2-40B4-BE49-F238E27FC236}">
                <a16:creationId xmlns:a16="http://schemas.microsoft.com/office/drawing/2014/main" id="{4E1475EF-BF76-4C23-FA32-F6BD26011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589" y="6093349"/>
            <a:ext cx="2765515" cy="7132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81D285-C10F-13C1-840C-C62BCAEF77EB}"/>
              </a:ext>
            </a:extLst>
          </p:cNvPr>
          <p:cNvSpPr txBox="1"/>
          <p:nvPr/>
        </p:nvSpPr>
        <p:spPr>
          <a:xfrm>
            <a:off x="5742432" y="5876625"/>
            <a:ext cx="46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Noise added by measurement at SQL: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081149-2579-28C1-9F39-92A5B3EA31DE}"/>
              </a:ext>
            </a:extLst>
          </p:cNvPr>
          <p:cNvGrpSpPr/>
          <p:nvPr/>
        </p:nvGrpSpPr>
        <p:grpSpPr>
          <a:xfrm>
            <a:off x="6096000" y="1613737"/>
            <a:ext cx="6217920" cy="4168193"/>
            <a:chOff x="6096000" y="1613737"/>
            <a:chExt cx="6217920" cy="416819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A14363F-6F64-C630-5955-009C48311CB2}"/>
                </a:ext>
              </a:extLst>
            </p:cNvPr>
            <p:cNvGrpSpPr/>
            <p:nvPr/>
          </p:nvGrpSpPr>
          <p:grpSpPr>
            <a:xfrm>
              <a:off x="6096000" y="1613737"/>
              <a:ext cx="5913120" cy="4168193"/>
              <a:chOff x="6096000" y="1613737"/>
              <a:chExt cx="5913120" cy="4168193"/>
            </a:xfrm>
          </p:grpSpPr>
          <p:pic>
            <p:nvPicPr>
              <p:cNvPr id="2" name="Picture 1" descr="sql_tradeoff.png">
                <a:extLst>
                  <a:ext uri="{FF2B5EF4-FFF2-40B4-BE49-F238E27FC236}">
                    <a16:creationId xmlns:a16="http://schemas.microsoft.com/office/drawing/2014/main" id="{E6ED5418-94C8-52A7-C086-586D7991E3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96000" y="1657949"/>
                <a:ext cx="5728283" cy="4123981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5A6EBF2-080F-EB73-12C4-65317744D181}"/>
                  </a:ext>
                </a:extLst>
              </p:cNvPr>
              <p:cNvSpPr/>
              <p:nvPr/>
            </p:nvSpPr>
            <p:spPr>
              <a:xfrm>
                <a:off x="7193280" y="1904881"/>
                <a:ext cx="2036064" cy="7042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4AD602F-23B9-B1FD-0173-169495FC6596}"/>
                  </a:ext>
                </a:extLst>
              </p:cNvPr>
              <p:cNvSpPr/>
              <p:nvPr/>
            </p:nvSpPr>
            <p:spPr>
              <a:xfrm>
                <a:off x="9308592" y="1613737"/>
                <a:ext cx="2700528" cy="7042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C0FA26-04E7-9ABC-DFF4-BE7C79A63485}"/>
                </a:ext>
              </a:extLst>
            </p:cNvPr>
            <p:cNvSpPr txBox="1"/>
            <p:nvPr/>
          </p:nvSpPr>
          <p:spPr>
            <a:xfrm>
              <a:off x="6783267" y="1717310"/>
              <a:ext cx="5530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Cartoon of imprecision and backaction: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E5E996D-8EFE-7607-B5DD-D81D7161C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384" y="3453282"/>
            <a:ext cx="4154187" cy="27602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A328E5-FD66-4DA3-824F-9D3ACAF2FF8C}"/>
              </a:ext>
            </a:extLst>
          </p:cNvPr>
          <p:cNvSpPr txBox="1"/>
          <p:nvPr/>
        </p:nvSpPr>
        <p:spPr>
          <a:xfrm>
            <a:off x="419098" y="2094506"/>
            <a:ext cx="5323334" cy="1166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5546" lvl="1" indent="-318346">
              <a:spcBef>
                <a:spcPts val="700"/>
              </a:spcBef>
              <a:buFont typeface="Arial"/>
              <a:buChar char="•"/>
            </a:pPr>
            <a:r>
              <a:rPr lang="en-US" sz="1600" b="1" i="1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Imprecision: </a:t>
            </a:r>
            <a:r>
              <a:rPr lang="en-US" sz="16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Uncertainty in mirror position due to shot noise fluctuations in measured phase</a:t>
            </a:r>
          </a:p>
          <a:p>
            <a:pPr marL="775546" lvl="1" indent="-318346">
              <a:spcBef>
                <a:spcPts val="700"/>
              </a:spcBef>
              <a:buFont typeface="Arial"/>
              <a:buChar char="•"/>
            </a:pPr>
            <a:r>
              <a:rPr lang="en-US" sz="1600" b="1" i="1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Backaction:</a:t>
            </a:r>
            <a:r>
              <a:rPr lang="en-US" sz="1600" i="1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1600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Fluctuations in mirror position due to shot noise in radiation pressure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55CD19-DD80-5407-6E07-0975FB63C9D3}"/>
              </a:ext>
            </a:extLst>
          </p:cNvPr>
          <p:cNvSpPr txBox="1"/>
          <p:nvPr/>
        </p:nvSpPr>
        <p:spPr>
          <a:xfrm rot="1716756">
            <a:off x="9554823" y="4078458"/>
            <a:ext cx="1613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173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Imprecision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E47471-894F-B970-BB05-29550F8A88DF}"/>
              </a:ext>
            </a:extLst>
          </p:cNvPr>
          <p:cNvSpPr txBox="1"/>
          <p:nvPr/>
        </p:nvSpPr>
        <p:spPr>
          <a:xfrm rot="19897715">
            <a:off x="6878876" y="3954308"/>
            <a:ext cx="1613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D45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Backaction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FF4F9D3-3373-966C-C3AA-F9B5EF9C9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6796" y="3668610"/>
            <a:ext cx="3815991" cy="260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39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77145-7EF3-0420-9AEA-92EB04D96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D46B7BF0-7F7D-15FF-360C-ABFF52E0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30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DC7C31-89C9-4985-A48D-7086BB4883ED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Canonical thought experiment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144B963D-06B8-3546-3448-8B8892CD0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96DFF0ED-8861-A125-AE1F-B278C125D9AC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A32DB4F-7FD9-3E28-1E36-77DD5C45F3F0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41695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3476A6D-B277-11EE-7E98-C2D16384A589}"/>
              </a:ext>
            </a:extLst>
          </p:cNvPr>
          <p:cNvSpPr txBox="1"/>
          <p:nvPr/>
        </p:nvSpPr>
        <p:spPr>
          <a:xfrm>
            <a:off x="419098" y="946453"/>
            <a:ext cx="10850264" cy="1487859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As more and more massive systems allow us to control them in quantum states, can we imagine testing this?</a:t>
            </a:r>
          </a:p>
          <a:p>
            <a:pPr marL="775546" lvl="1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Long history of considering these sorts of questions, going back at least to the 1957 Chapel Hill Conference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198015B-8334-AEEB-F4B3-CB6823868263}"/>
              </a:ext>
            </a:extLst>
          </p:cNvPr>
          <p:cNvGrpSpPr/>
          <p:nvPr/>
        </p:nvGrpSpPr>
        <p:grpSpPr>
          <a:xfrm>
            <a:off x="359397" y="2349284"/>
            <a:ext cx="11721953" cy="3302630"/>
            <a:chOff x="359397" y="2678895"/>
            <a:chExt cx="11721953" cy="3302630"/>
          </a:xfrm>
        </p:grpSpPr>
        <p:pic>
          <p:nvPicPr>
            <p:cNvPr id="2" name="Picture 1" descr="A close-up of a book cover&#10;&#10;AI-generated content may be incorrect.">
              <a:extLst>
                <a:ext uri="{FF2B5EF4-FFF2-40B4-BE49-F238E27FC236}">
                  <a16:creationId xmlns:a16="http://schemas.microsoft.com/office/drawing/2014/main" id="{34897B86-41A6-3E79-C72A-51CC54648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397" y="3028512"/>
              <a:ext cx="4353494" cy="246495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E66F9DD-A102-60CF-E137-68DA11FEE60B}"/>
                </a:ext>
              </a:extLst>
            </p:cNvPr>
            <p:cNvGrpSpPr/>
            <p:nvPr/>
          </p:nvGrpSpPr>
          <p:grpSpPr>
            <a:xfrm>
              <a:off x="5031142" y="2678895"/>
              <a:ext cx="7050208" cy="3302630"/>
              <a:chOff x="319563" y="3601778"/>
              <a:chExt cx="7050208" cy="3302630"/>
            </a:xfrm>
          </p:grpSpPr>
          <p:pic>
            <p:nvPicPr>
              <p:cNvPr id="11" name="Picture 10" descr="A diagram of a counter&#10;&#10;AI-generated content may be incorrect.">
                <a:extLst>
                  <a:ext uri="{FF2B5EF4-FFF2-40B4-BE49-F238E27FC236}">
                    <a16:creationId xmlns:a16="http://schemas.microsoft.com/office/drawing/2014/main" id="{161A705A-9593-722B-D850-15580434BA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2956" y="3950724"/>
                <a:ext cx="7036815" cy="246495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BED543-1798-A330-A8BA-7F64DA6A69B3}"/>
                  </a:ext>
                </a:extLst>
              </p:cNvPr>
              <p:cNvSpPr txBox="1"/>
              <p:nvPr/>
            </p:nvSpPr>
            <p:spPr>
              <a:xfrm>
                <a:off x="319563" y="3601778"/>
                <a:ext cx="35357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Feynman’s thought experiment:</a:t>
                </a:r>
              </a:p>
            </p:txBody>
          </p: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841889B5-CA2E-C031-5AFA-E13CC8B795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5400000">
                <a:off x="3622421" y="4432454"/>
                <a:ext cx="3218158" cy="1725749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71516D-0858-5575-52D9-1D37FF62DE86}"/>
              </a:ext>
            </a:extLst>
          </p:cNvPr>
          <p:cNvGrpSpPr/>
          <p:nvPr/>
        </p:nvGrpSpPr>
        <p:grpSpPr>
          <a:xfrm>
            <a:off x="770974" y="4477298"/>
            <a:ext cx="6803617" cy="1860500"/>
            <a:chOff x="5070948" y="4351179"/>
            <a:chExt cx="6803617" cy="18605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B5AADB4-2367-6D52-2A27-FBCF8C13BC02}"/>
                </a:ext>
              </a:extLst>
            </p:cNvPr>
            <p:cNvSpPr/>
            <p:nvPr/>
          </p:nvSpPr>
          <p:spPr>
            <a:xfrm>
              <a:off x="5070948" y="4351179"/>
              <a:ext cx="6803617" cy="1860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A text on a white background&#10;&#10;AI-generated content may be incorrect.">
              <a:extLst>
                <a:ext uri="{FF2B5EF4-FFF2-40B4-BE49-F238E27FC236}">
                  <a16:creationId xmlns:a16="http://schemas.microsoft.com/office/drawing/2014/main" id="{E08017DB-12B6-EC15-07AB-667464097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28506"/>
            <a:stretch/>
          </p:blipFill>
          <p:spPr>
            <a:xfrm>
              <a:off x="5170244" y="4466892"/>
              <a:ext cx="6605024" cy="124606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CAE0C1E-52F1-EDBF-91A8-94DABB4032EC}"/>
              </a:ext>
            </a:extLst>
          </p:cNvPr>
          <p:cNvSpPr txBox="1"/>
          <p:nvPr/>
        </p:nvSpPr>
        <p:spPr>
          <a:xfrm>
            <a:off x="2959573" y="5888380"/>
            <a:ext cx="4359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C00000"/>
                </a:solidFill>
                <a:latin typeface="Helvetica" pitchFamily="2" charset="0"/>
              </a:rPr>
              <a:t>Decoherence! (and backgrounds) </a:t>
            </a:r>
          </a:p>
        </p:txBody>
      </p:sp>
    </p:spTree>
    <p:extLst>
      <p:ext uri="{BB962C8B-B14F-4D97-AF65-F5344CB8AC3E}">
        <p14:creationId xmlns:p14="http://schemas.microsoft.com/office/powerpoint/2010/main" val="281611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820E2-2917-9B0E-8E85-1FBB76076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9C68FC7B-4549-10A6-5B86-E55CA871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31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EDBD2F-A555-127C-9D1F-23A60363976C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Key figures of merit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0EF1BBB6-4296-57CF-AD2B-85A0D31E5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5B7CBC01-B152-9F85-ECBF-FA64FC096090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B6FE25-06A0-FD5A-EDE7-A4033EA00929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41695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8D453BC2-797A-EE39-787E-0A04C233FB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314" y="610420"/>
            <a:ext cx="5486400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7540B5-D032-132E-3423-0C615639A4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28" t="15686" r="65544" b="82488"/>
          <a:stretch>
            <a:fillRect/>
          </a:stretch>
        </p:blipFill>
        <p:spPr>
          <a:xfrm>
            <a:off x="1894468" y="5837292"/>
            <a:ext cx="2743200" cy="59342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2C700BA-8CFB-9381-0544-5EDF49323457}"/>
              </a:ext>
            </a:extLst>
          </p:cNvPr>
          <p:cNvGrpSpPr/>
          <p:nvPr/>
        </p:nvGrpSpPr>
        <p:grpSpPr>
          <a:xfrm>
            <a:off x="180063" y="1160707"/>
            <a:ext cx="6461768" cy="2198050"/>
            <a:chOff x="307642" y="1523887"/>
            <a:chExt cx="6461768" cy="21980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E456D1-D42D-2C4E-E2CF-62CCDE6CC27F}"/>
                </a:ext>
              </a:extLst>
            </p:cNvPr>
            <p:cNvSpPr txBox="1"/>
            <p:nvPr/>
          </p:nvSpPr>
          <p:spPr>
            <a:xfrm>
              <a:off x="307642" y="1523887"/>
              <a:ext cx="5237331" cy="2193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200000"/>
                </a:lnSpc>
                <a:buAutoNum type="arabicPeriod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Massive objects in quantum states</a:t>
              </a:r>
            </a:p>
            <a:p>
              <a:pPr marL="342900" indent="-342900">
                <a:lnSpc>
                  <a:spcPct val="200000"/>
                </a:lnSpc>
                <a:buAutoNum type="arabicPeriod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Small decoherence</a:t>
              </a:r>
            </a:p>
            <a:p>
              <a:pPr marL="342900" indent="-342900">
                <a:lnSpc>
                  <a:spcPct val="200000"/>
                </a:lnSpc>
                <a:buAutoNum type="arabicPeriod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Small electromagnetic interactions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974EBF-FCCB-6862-8286-E9728CDF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1696" t="15942" r="65544" b="82488"/>
            <a:stretch>
              <a:fillRect/>
            </a:stretch>
          </p:blipFill>
          <p:spPr>
            <a:xfrm>
              <a:off x="5807437" y="1765395"/>
              <a:ext cx="692925" cy="51001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44F0420-6FD0-D354-4FC7-83F07D8A0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3528" t="15686" r="73872" b="82517"/>
            <a:stretch>
              <a:fillRect/>
            </a:stretch>
          </p:blipFill>
          <p:spPr>
            <a:xfrm>
              <a:off x="5731385" y="2446029"/>
              <a:ext cx="654156" cy="58521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FA6E513-0FED-33F8-5394-60323EBEA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628" t="15711" r="69800" b="82488"/>
            <a:stretch>
              <a:fillRect/>
            </a:stretch>
          </p:blipFill>
          <p:spPr>
            <a:xfrm>
              <a:off x="5872934" y="3136569"/>
              <a:ext cx="896476" cy="585368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E349EA-4142-4A68-E881-2D3E06AA4741}"/>
              </a:ext>
            </a:extLst>
          </p:cNvPr>
          <p:cNvGrpSpPr/>
          <p:nvPr/>
        </p:nvGrpSpPr>
        <p:grpSpPr>
          <a:xfrm>
            <a:off x="2107790" y="3676484"/>
            <a:ext cx="4666826" cy="2010527"/>
            <a:chOff x="7438058" y="1722234"/>
            <a:chExt cx="4666826" cy="201052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5D56FD0-5B6F-A18E-1E75-9F1857FB2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3577" t="15515" r="63752" b="81677"/>
            <a:stretch>
              <a:fillRect/>
            </a:stretch>
          </p:blipFill>
          <p:spPr>
            <a:xfrm>
              <a:off x="7438058" y="2782111"/>
              <a:ext cx="3314700" cy="950650"/>
            </a:xfrm>
            <a:prstGeom prst="rect">
              <a:avLst/>
            </a:prstGeom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6820617-4C09-EF34-922B-84F7A06931A2}"/>
                </a:ext>
              </a:extLst>
            </p:cNvPr>
            <p:cNvCxnSpPr>
              <a:cxnSpLocks/>
            </p:cNvCxnSpPr>
            <p:nvPr/>
          </p:nvCxnSpPr>
          <p:spPr>
            <a:xfrm>
              <a:off x="9438792" y="2389761"/>
              <a:ext cx="0" cy="39235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3CF8B3-E157-EF3B-7792-8B78F6A8B42B}"/>
                </a:ext>
              </a:extLst>
            </p:cNvPr>
            <p:cNvSpPr txBox="1"/>
            <p:nvPr/>
          </p:nvSpPr>
          <p:spPr>
            <a:xfrm>
              <a:off x="8596336" y="1722234"/>
              <a:ext cx="15082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Gravitational </a:t>
              </a:r>
            </a:p>
            <a:p>
              <a:pPr algn="ctr"/>
              <a:r>
                <a:rPr lang="en-US" dirty="0"/>
                <a:t>potential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59E514-3BA6-CF39-A1E8-14EB5F364F5C}"/>
                </a:ext>
              </a:extLst>
            </p:cNvPr>
            <p:cNvSpPr txBox="1"/>
            <p:nvPr/>
          </p:nvSpPr>
          <p:spPr>
            <a:xfrm>
              <a:off x="10104634" y="1988492"/>
              <a:ext cx="20002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Tidal coupling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6D2BBBD-2C9C-2A08-819D-51CA5E114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64627" y="2429326"/>
              <a:ext cx="139732" cy="28344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EFE3A3B-1EF7-2B9E-73EC-AD8B140DF5C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444" t="21836" r="75501" b="76167"/>
          <a:stretch>
            <a:fillRect/>
          </a:stretch>
        </p:blipFill>
        <p:spPr>
          <a:xfrm>
            <a:off x="9006709" y="1272192"/>
            <a:ext cx="635610" cy="537662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34FEF80-00C5-F09E-C148-03BFCB600A30}"/>
              </a:ext>
            </a:extLst>
          </p:cNvPr>
          <p:cNvCxnSpPr>
            <a:cxnSpLocks/>
          </p:cNvCxnSpPr>
          <p:nvPr/>
        </p:nvCxnSpPr>
        <p:spPr>
          <a:xfrm>
            <a:off x="8555342" y="1809854"/>
            <a:ext cx="1538344" cy="0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58299F8D-F3B6-E645-CE41-3B74500AA1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339" t="16772" r="67753" b="81861"/>
          <a:stretch>
            <a:fillRect/>
          </a:stretch>
        </p:blipFill>
        <p:spPr>
          <a:xfrm>
            <a:off x="11478758" y="3815932"/>
            <a:ext cx="696468" cy="646331"/>
          </a:xfrm>
          <a:prstGeom prst="rect">
            <a:avLst/>
          </a:prstGeom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18DE5F3-E541-6C02-E594-AAA033485145}"/>
              </a:ext>
            </a:extLst>
          </p:cNvPr>
          <p:cNvCxnSpPr>
            <a:cxnSpLocks/>
          </p:cNvCxnSpPr>
          <p:nvPr/>
        </p:nvCxnSpPr>
        <p:spPr>
          <a:xfrm>
            <a:off x="11436676" y="2610518"/>
            <a:ext cx="42082" cy="2696768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7A1DA6C3-9B2B-2D7D-7F72-52FB40EED0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944" t="15515" r="67943" b="83411"/>
          <a:stretch>
            <a:fillRect/>
          </a:stretch>
        </p:blipFill>
        <p:spPr>
          <a:xfrm>
            <a:off x="8632243" y="4840071"/>
            <a:ext cx="374465" cy="46721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06DF12B-7D8E-5AD8-1E71-AE832B230F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945" t="15515" r="67880" b="83370"/>
          <a:stretch>
            <a:fillRect/>
          </a:stretch>
        </p:blipFill>
        <p:spPr>
          <a:xfrm>
            <a:off x="8408873" y="2249228"/>
            <a:ext cx="334838" cy="41085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A0B1B89-2AFE-EBB1-31C1-B4E555E466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945" t="15515" r="67880" b="83370"/>
          <a:stretch>
            <a:fillRect/>
          </a:stretch>
        </p:blipFill>
        <p:spPr>
          <a:xfrm>
            <a:off x="9936272" y="2232963"/>
            <a:ext cx="334838" cy="41085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4436B387-3818-A1B3-F224-1C6BA3CC858A}"/>
              </a:ext>
            </a:extLst>
          </p:cNvPr>
          <p:cNvSpPr txBox="1"/>
          <p:nvPr/>
        </p:nvSpPr>
        <p:spPr>
          <a:xfrm>
            <a:off x="419100" y="4586080"/>
            <a:ext cx="1779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Gravitational entanglement rate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3AE43DC-7912-7284-BC58-2FAF305DE0EF}"/>
              </a:ext>
            </a:extLst>
          </p:cNvPr>
          <p:cNvSpPr txBox="1"/>
          <p:nvPr/>
        </p:nvSpPr>
        <p:spPr>
          <a:xfrm>
            <a:off x="1702369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Slide from A. Markowitz</a:t>
            </a:r>
          </a:p>
        </p:txBody>
      </p:sp>
    </p:spTree>
    <p:extLst>
      <p:ext uri="{BB962C8B-B14F-4D97-AF65-F5344CB8AC3E}">
        <p14:creationId xmlns:p14="http://schemas.microsoft.com/office/powerpoint/2010/main" val="3837086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B4F0A-4537-1B71-C2DA-98A3C767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2">
            <a:extLst>
              <a:ext uri="{FF2B5EF4-FFF2-40B4-BE49-F238E27FC236}">
                <a16:creationId xmlns:a16="http://schemas.microsoft.com/office/drawing/2014/main" id="{05F1AC71-C81B-859A-5897-C922289A4B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309" t="65639" r="6041" b="26891"/>
          <a:stretch>
            <a:fillRect/>
          </a:stretch>
        </p:blipFill>
        <p:spPr>
          <a:xfrm>
            <a:off x="5933950" y="735020"/>
            <a:ext cx="3008760" cy="1827666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F218974-9AD3-AC65-403F-5B367DBB0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32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43B099-26B5-A2FE-C791-EEA345662024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Which massive system should we use?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12D8139E-BD70-90A8-546D-D27F1205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8769E9A6-25D2-3578-62F2-39E7C01C66D0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C6978C-8060-860F-FCB0-C4EB450C9F8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41695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1B7439C-3DF2-6DDD-8CB5-C80DD5393763}"/>
              </a:ext>
            </a:extLst>
          </p:cNvPr>
          <p:cNvSpPr txBox="1"/>
          <p:nvPr/>
        </p:nvSpPr>
        <p:spPr>
          <a:xfrm>
            <a:off x="1702369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Slide from A. Markowitz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B179B14-F2BE-B7AC-8CB3-606637F4D345}"/>
              </a:ext>
            </a:extLst>
          </p:cNvPr>
          <p:cNvSpPr/>
          <p:nvPr/>
        </p:nvSpPr>
        <p:spPr>
          <a:xfrm>
            <a:off x="3841083" y="4232808"/>
            <a:ext cx="3176813" cy="546650"/>
          </a:xfrm>
          <a:prstGeom prst="ellipse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D3AEBF5-8833-CA52-4DDC-7C261A23F46C}"/>
              </a:ext>
            </a:extLst>
          </p:cNvPr>
          <p:cNvCxnSpPr>
            <a:cxnSpLocks/>
          </p:cNvCxnSpPr>
          <p:nvPr/>
        </p:nvCxnSpPr>
        <p:spPr>
          <a:xfrm>
            <a:off x="838200" y="6025909"/>
            <a:ext cx="10267121" cy="0"/>
          </a:xfrm>
          <a:prstGeom prst="straightConnector1">
            <a:avLst/>
          </a:prstGeom>
          <a:ln w="57150">
            <a:solidFill>
              <a:schemeClr val="tx2">
                <a:lumMod val="50000"/>
                <a:lumOff val="50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D186DEA-D09F-CD2F-A303-640C13EE7B37}"/>
              </a:ext>
            </a:extLst>
          </p:cNvPr>
          <p:cNvSpPr txBox="1"/>
          <p:nvPr/>
        </p:nvSpPr>
        <p:spPr>
          <a:xfrm>
            <a:off x="9014783" y="3049671"/>
            <a:ext cx="2522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Whittle, C… Zweizig, J. Science (2021)</a:t>
            </a: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63202BF2-2CF8-4E12-F38B-C08773AF8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769" y="853970"/>
            <a:ext cx="2939804" cy="220485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E20F80E9-CA3E-C363-DF48-41D8BBC4DA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395" t="5904" r="25996" b="77497"/>
          <a:stretch>
            <a:fillRect/>
          </a:stretch>
        </p:blipFill>
        <p:spPr>
          <a:xfrm>
            <a:off x="2141645" y="934011"/>
            <a:ext cx="3407968" cy="1457182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510C19E6-9B36-5E0C-6CB5-DF5DA8AB5D41}"/>
              </a:ext>
            </a:extLst>
          </p:cNvPr>
          <p:cNvSpPr txBox="1"/>
          <p:nvPr/>
        </p:nvSpPr>
        <p:spPr>
          <a:xfrm>
            <a:off x="11016108" y="6132107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mass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5872DFF-A08D-D667-BC46-707AA103ED8F}"/>
              </a:ext>
            </a:extLst>
          </p:cNvPr>
          <p:cNvSpPr txBox="1"/>
          <p:nvPr/>
        </p:nvSpPr>
        <p:spPr>
          <a:xfrm>
            <a:off x="2534699" y="2310590"/>
            <a:ext cx="2519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Pedalino, S., … Gerlich, S. </a:t>
            </a:r>
            <a:r>
              <a:rPr lang="en-US" sz="1400" i="1" dirty="0"/>
              <a:t>Nature</a:t>
            </a:r>
            <a:r>
              <a:rPr lang="en-US" sz="1400" dirty="0"/>
              <a:t> </a:t>
            </a:r>
            <a:r>
              <a:rPr lang="en-US" sz="1400" b="1" dirty="0"/>
              <a:t>649</a:t>
            </a:r>
            <a:r>
              <a:rPr lang="en-US" sz="1400" dirty="0"/>
              <a:t>, 866–870 (2026).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F73464-2DD1-23A8-3D9E-B7B7D6439942}"/>
              </a:ext>
            </a:extLst>
          </p:cNvPr>
          <p:cNvSpPr txBox="1"/>
          <p:nvPr/>
        </p:nvSpPr>
        <p:spPr>
          <a:xfrm>
            <a:off x="1249571" y="4352959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atoms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790FA1D-59BD-0CB1-93A9-07F5ADAED0BB}"/>
              </a:ext>
            </a:extLst>
          </p:cNvPr>
          <p:cNvSpPr txBox="1"/>
          <p:nvPr/>
        </p:nvSpPr>
        <p:spPr>
          <a:xfrm>
            <a:off x="2646483" y="2918606"/>
            <a:ext cx="1968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macromolecules, </a:t>
            </a:r>
          </a:p>
          <a:p>
            <a:pPr algn="ctr"/>
            <a:r>
              <a:rPr lang="en-US" dirty="0"/>
              <a:t>metallic clusters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98587BA-4610-F346-7034-2810B59D78DE}"/>
              </a:ext>
            </a:extLst>
          </p:cNvPr>
          <p:cNvSpPr txBox="1"/>
          <p:nvPr/>
        </p:nvSpPr>
        <p:spPr>
          <a:xfrm>
            <a:off x="3630919" y="4305124"/>
            <a:ext cx="364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levitated nanoparticles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5E570EF-E5DB-9ADB-00CE-E5AB46F6F8A9}"/>
              </a:ext>
            </a:extLst>
          </p:cNvPr>
          <p:cNvSpPr txBox="1"/>
          <p:nvPr/>
        </p:nvSpPr>
        <p:spPr>
          <a:xfrm>
            <a:off x="6524483" y="2921969"/>
            <a:ext cx="215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Solid state acoustics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68AE911-9120-EB5D-F948-9430649AD2FB}"/>
              </a:ext>
            </a:extLst>
          </p:cNvPr>
          <p:cNvSpPr txBox="1"/>
          <p:nvPr/>
        </p:nvSpPr>
        <p:spPr>
          <a:xfrm>
            <a:off x="9714587" y="6108412"/>
            <a:ext cx="699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10 kg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17875D3-8069-FCE3-926F-F9EA9D59F580}"/>
              </a:ext>
            </a:extLst>
          </p:cNvPr>
          <p:cNvCxnSpPr>
            <a:cxnSpLocks/>
          </p:cNvCxnSpPr>
          <p:nvPr/>
        </p:nvCxnSpPr>
        <p:spPr>
          <a:xfrm>
            <a:off x="838200" y="5444712"/>
            <a:ext cx="10267121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424C8001-CBA7-F22C-D376-E1C3A2AA2F73}"/>
              </a:ext>
            </a:extLst>
          </p:cNvPr>
          <p:cNvSpPr txBox="1"/>
          <p:nvPr/>
        </p:nvSpPr>
        <p:spPr>
          <a:xfrm>
            <a:off x="10588779" y="5009313"/>
            <a:ext cx="1584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delocalization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298D0C8-E96F-B9DE-3EBC-2160B23DF005}"/>
              </a:ext>
            </a:extLst>
          </p:cNvPr>
          <p:cNvSpPr txBox="1"/>
          <p:nvPr/>
        </p:nvSpPr>
        <p:spPr>
          <a:xfrm>
            <a:off x="9597999" y="5002846"/>
            <a:ext cx="98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1e-19 m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592E1AE-CC22-F6FE-0263-67E940573E3C}"/>
              </a:ext>
            </a:extLst>
          </p:cNvPr>
          <p:cNvSpPr txBox="1"/>
          <p:nvPr/>
        </p:nvSpPr>
        <p:spPr>
          <a:xfrm>
            <a:off x="2705617" y="6133686"/>
            <a:ext cx="121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2.8e-22 kg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E1FC276-614D-A7CD-3F41-DB2028625D4B}"/>
              </a:ext>
            </a:extLst>
          </p:cNvPr>
          <p:cNvSpPr txBox="1"/>
          <p:nvPr/>
        </p:nvSpPr>
        <p:spPr>
          <a:xfrm>
            <a:off x="2878389" y="5025180"/>
            <a:ext cx="866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1e-7 m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618E054-71C7-68E1-2F9D-E03BAE0E4D90}"/>
              </a:ext>
            </a:extLst>
          </p:cNvPr>
          <p:cNvSpPr txBox="1"/>
          <p:nvPr/>
        </p:nvSpPr>
        <p:spPr>
          <a:xfrm>
            <a:off x="9695352" y="5556176"/>
            <a:ext cx="761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1e-11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2FBB4DFF-9776-6FFE-9C62-438687BE68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769" t="7304" r="59039" b="66444"/>
          <a:stretch>
            <a:fillRect/>
          </a:stretch>
        </p:blipFill>
        <p:spPr>
          <a:xfrm>
            <a:off x="231722" y="910079"/>
            <a:ext cx="1512773" cy="2868983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A365545-C602-29E2-669C-E99528DE99E3}"/>
              </a:ext>
            </a:extLst>
          </p:cNvPr>
          <p:cNvSpPr txBox="1"/>
          <p:nvPr/>
        </p:nvSpPr>
        <p:spPr>
          <a:xfrm>
            <a:off x="1167004" y="6133686"/>
            <a:ext cx="1023293" cy="36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9e-26 kg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767C5AA-6EA3-57D4-14DE-96DFB0E8785C}"/>
              </a:ext>
            </a:extLst>
          </p:cNvPr>
          <p:cNvSpPr txBox="1"/>
          <p:nvPr/>
        </p:nvSpPr>
        <p:spPr>
          <a:xfrm>
            <a:off x="1308197" y="5015058"/>
            <a:ext cx="740908" cy="36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0.5 m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C05C316-41DA-9707-406B-650CD7337E56}"/>
              </a:ext>
            </a:extLst>
          </p:cNvPr>
          <p:cNvSpPr txBox="1"/>
          <p:nvPr/>
        </p:nvSpPr>
        <p:spPr>
          <a:xfrm>
            <a:off x="1288717" y="5529335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1e-12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59A2832-52B2-924A-23E6-072D0FC97099}"/>
              </a:ext>
            </a:extLst>
          </p:cNvPr>
          <p:cNvSpPr txBox="1"/>
          <p:nvPr/>
        </p:nvSpPr>
        <p:spPr>
          <a:xfrm>
            <a:off x="7438331" y="5531177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1e-18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C3D622A-DC6D-CA64-5C88-0AA5329BB612}"/>
              </a:ext>
            </a:extLst>
          </p:cNvPr>
          <p:cNvSpPr txBox="1"/>
          <p:nvPr/>
        </p:nvSpPr>
        <p:spPr>
          <a:xfrm>
            <a:off x="7362393" y="6125168"/>
            <a:ext cx="899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2e-8 kg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FB8BFF9-8E08-58B0-C2DE-1F865D07CA88}"/>
              </a:ext>
            </a:extLst>
          </p:cNvPr>
          <p:cNvSpPr txBox="1"/>
          <p:nvPr/>
        </p:nvSpPr>
        <p:spPr>
          <a:xfrm>
            <a:off x="5871216" y="2468613"/>
            <a:ext cx="2691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Bild, M., … Yang, Y. Science 380, 274-278 (2023)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E4997CC-EEC8-FC63-3A20-F9542D162830}"/>
              </a:ext>
            </a:extLst>
          </p:cNvPr>
          <p:cNvSpPr txBox="1"/>
          <p:nvPr/>
        </p:nvSpPr>
        <p:spPr>
          <a:xfrm>
            <a:off x="7316502" y="5009313"/>
            <a:ext cx="98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1e-18 m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44E4459-7466-3EA0-14A9-3E84871A02B3}"/>
              </a:ext>
            </a:extLst>
          </p:cNvPr>
          <p:cNvSpPr txBox="1"/>
          <p:nvPr/>
        </p:nvSpPr>
        <p:spPr>
          <a:xfrm>
            <a:off x="2942862" y="552548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1e-19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BCBFBAD-BCFD-0B8F-6FE6-F15B22084B4D}"/>
              </a:ext>
            </a:extLst>
          </p:cNvPr>
          <p:cNvSpPr txBox="1"/>
          <p:nvPr/>
        </p:nvSpPr>
        <p:spPr>
          <a:xfrm>
            <a:off x="130584" y="3906304"/>
            <a:ext cx="223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T. </a:t>
            </a:r>
            <a:r>
              <a:rPr lang="en-US" sz="1400" dirty="0" err="1"/>
              <a:t>Kovachy</a:t>
            </a:r>
            <a:r>
              <a:rPr lang="en-US" sz="1400" dirty="0"/>
              <a:t> </a:t>
            </a:r>
            <a:r>
              <a:rPr lang="en-US" sz="1400" dirty="0" err="1"/>
              <a:t>e.a.</a:t>
            </a:r>
            <a:r>
              <a:rPr lang="en-US" sz="1400" dirty="0"/>
              <a:t> Nature 528, 530-533 (2015)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89D788A-F914-B88D-7F4A-D86DCB5E2799}"/>
              </a:ext>
            </a:extLst>
          </p:cNvPr>
          <p:cNvCxnSpPr>
            <a:cxnSpLocks/>
          </p:cNvCxnSpPr>
          <p:nvPr/>
        </p:nvCxnSpPr>
        <p:spPr>
          <a:xfrm>
            <a:off x="3301933" y="3651401"/>
            <a:ext cx="0" cy="1363231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D225B8A9-AE8F-5A7D-0A65-FCB841548E0A}"/>
              </a:ext>
            </a:extLst>
          </p:cNvPr>
          <p:cNvCxnSpPr>
            <a:cxnSpLocks/>
          </p:cNvCxnSpPr>
          <p:nvPr/>
        </p:nvCxnSpPr>
        <p:spPr>
          <a:xfrm>
            <a:off x="1636260" y="4674456"/>
            <a:ext cx="0" cy="299404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1665A48F-3C37-9BFA-A0CA-7827D18BDFB2}"/>
              </a:ext>
            </a:extLst>
          </p:cNvPr>
          <p:cNvCxnSpPr>
            <a:cxnSpLocks/>
          </p:cNvCxnSpPr>
          <p:nvPr/>
        </p:nvCxnSpPr>
        <p:spPr>
          <a:xfrm>
            <a:off x="7807310" y="3570632"/>
            <a:ext cx="0" cy="1282512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BB12AB92-8AF0-DFAF-3F74-AFC1F902B981}"/>
              </a:ext>
            </a:extLst>
          </p:cNvPr>
          <p:cNvSpPr txBox="1"/>
          <p:nvPr/>
        </p:nvSpPr>
        <p:spPr>
          <a:xfrm>
            <a:off x="8671881" y="3957095"/>
            <a:ext cx="2763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Gravitational Wave Observatories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BE91E699-E6F5-A5DB-0B6F-1633FF1B10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289" t="15294" r="67726" b="82058"/>
          <a:stretch>
            <a:fillRect/>
          </a:stretch>
        </p:blipFill>
        <p:spPr>
          <a:xfrm>
            <a:off x="11047" y="5501122"/>
            <a:ext cx="1092469" cy="468851"/>
          </a:xfrm>
          <a:prstGeom prst="rect">
            <a:avLst/>
          </a:prstGeom>
        </p:spPr>
      </p:pic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AD488FAB-65AF-6BB1-17BB-891F8EF571C6}"/>
              </a:ext>
            </a:extLst>
          </p:cNvPr>
          <p:cNvCxnSpPr>
            <a:cxnSpLocks/>
          </p:cNvCxnSpPr>
          <p:nvPr/>
        </p:nvCxnSpPr>
        <p:spPr>
          <a:xfrm>
            <a:off x="10088806" y="4577612"/>
            <a:ext cx="0" cy="391428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982C38F-56B7-149D-2BA5-EB5ED94FF12B}"/>
                  </a:ext>
                </a:extLst>
              </p:cNvPr>
              <p:cNvSpPr txBox="1"/>
              <p:nvPr/>
            </p:nvSpPr>
            <p:spPr>
              <a:xfrm>
                <a:off x="69668" y="4983047"/>
                <a:ext cx="6027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7982C38F-56B7-149D-2BA5-EB5ED94FF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8" y="4983047"/>
                <a:ext cx="60272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0AE9313-CF44-DF46-935F-E4D385C10BA7}"/>
                  </a:ext>
                </a:extLst>
              </p:cNvPr>
              <p:cNvSpPr txBox="1"/>
              <p:nvPr/>
            </p:nvSpPr>
            <p:spPr>
              <a:xfrm>
                <a:off x="115276" y="6075587"/>
                <a:ext cx="5105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0AE9313-CF44-DF46-935F-E4D385C10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76" y="6075587"/>
                <a:ext cx="51052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TextBox 121">
            <a:extLst>
              <a:ext uri="{FF2B5EF4-FFF2-40B4-BE49-F238E27FC236}">
                <a16:creationId xmlns:a16="http://schemas.microsoft.com/office/drawing/2014/main" id="{E32840BD-8E81-FA8D-69FB-B621C63C9C7C}"/>
              </a:ext>
            </a:extLst>
          </p:cNvPr>
          <p:cNvSpPr txBox="1"/>
          <p:nvPr/>
        </p:nvSpPr>
        <p:spPr>
          <a:xfrm>
            <a:off x="4845516" y="5017606"/>
            <a:ext cx="1170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1.2e-10 m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AF5A92E-4F4A-5169-7DD6-14D590796A1A}"/>
              </a:ext>
            </a:extLst>
          </p:cNvPr>
          <p:cNvSpPr txBox="1"/>
          <p:nvPr/>
        </p:nvSpPr>
        <p:spPr>
          <a:xfrm>
            <a:off x="10738918" y="5556176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 of merit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2807E08-45AF-5B77-94F9-06315280D457}"/>
              </a:ext>
            </a:extLst>
          </p:cNvPr>
          <p:cNvSpPr txBox="1"/>
          <p:nvPr/>
        </p:nvSpPr>
        <p:spPr>
          <a:xfrm>
            <a:off x="4917627" y="6119929"/>
            <a:ext cx="10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1e-18 kg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97F00A1-5D58-C8EE-5482-907B5D0763AD}"/>
              </a:ext>
            </a:extLst>
          </p:cNvPr>
          <p:cNvSpPr txBox="1"/>
          <p:nvPr/>
        </p:nvSpPr>
        <p:spPr>
          <a:xfrm>
            <a:off x="4967145" y="5535923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1e-22</a:t>
            </a:r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4A654F68-1608-5E42-C243-55931AE2A46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69228" t="5863" r="22141" b="87686"/>
          <a:stretch>
            <a:fillRect/>
          </a:stretch>
        </p:blipFill>
        <p:spPr>
          <a:xfrm>
            <a:off x="4806207" y="2796033"/>
            <a:ext cx="1159932" cy="1121919"/>
          </a:xfrm>
          <a:prstGeom prst="rect">
            <a:avLst/>
          </a:prstGeom>
        </p:spPr>
      </p:pic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78EFF9AF-D7CE-79FD-686E-97FA3B03D0FB}"/>
              </a:ext>
            </a:extLst>
          </p:cNvPr>
          <p:cNvCxnSpPr>
            <a:cxnSpLocks/>
          </p:cNvCxnSpPr>
          <p:nvPr/>
        </p:nvCxnSpPr>
        <p:spPr>
          <a:xfrm>
            <a:off x="5420585" y="4657430"/>
            <a:ext cx="0" cy="391428"/>
          </a:xfrm>
          <a:prstGeom prst="straightConnector1">
            <a:avLst/>
          </a:prstGeom>
          <a:ln w="444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D9F39F3B-77C6-D91B-AACE-CA9DB1A64394}"/>
              </a:ext>
            </a:extLst>
          </p:cNvPr>
          <p:cNvSpPr txBox="1"/>
          <p:nvPr/>
        </p:nvSpPr>
        <p:spPr>
          <a:xfrm>
            <a:off x="4236270" y="3866651"/>
            <a:ext cx="2363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Rossi, M., …, Novotny, L. PRL 135, 083601 (2025)</a:t>
            </a:r>
          </a:p>
        </p:txBody>
      </p:sp>
    </p:spTree>
    <p:extLst>
      <p:ext uri="{BB962C8B-B14F-4D97-AF65-F5344CB8AC3E}">
        <p14:creationId xmlns:p14="http://schemas.microsoft.com/office/powerpoint/2010/main" val="65871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9" grpId="1" animBg="1"/>
      <p:bldP spid="81" grpId="0"/>
      <p:bldP spid="85" grpId="0"/>
      <p:bldP spid="86" grpId="0"/>
      <p:bldP spid="87" grpId="0"/>
      <p:bldP spid="88" grpId="0"/>
      <p:bldP spid="89" grpId="0"/>
      <p:bldP spid="90" grpId="0"/>
      <p:bldP spid="93" grpId="0"/>
      <p:bldP spid="94" grpId="0"/>
      <p:bldP spid="95" grpId="0"/>
      <p:bldP spid="97" grpId="0"/>
      <p:bldP spid="99" grpId="0"/>
      <p:bldP spid="100" grpId="0"/>
      <p:bldP spid="101" grpId="0"/>
      <p:bldP spid="102" grpId="0"/>
      <p:bldP spid="104" grpId="0"/>
      <p:bldP spid="105" grpId="0"/>
      <p:bldP spid="106" grpId="0"/>
      <p:bldP spid="107" grpId="0"/>
      <p:bldP spid="108" grpId="0"/>
      <p:bldP spid="112" grpId="0"/>
      <p:bldP spid="122" grpId="0"/>
      <p:bldP spid="124" grpId="0"/>
      <p:bldP spid="125" grpId="0"/>
      <p:bldP spid="12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225DA-0CD5-D4EA-BC51-F93F5DEC0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560A4A0-C42C-2B3F-F0FC-3C058B6C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33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D65DFD-701B-C0D8-E379-A4321A6D84CE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416950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Microdiamond concept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B2EF57A6-9B1F-4D5D-160A-495EFFF1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860B25E1-2EF7-9B41-1258-FF6B4BC8EA2C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77DEB4-27FD-CCA4-198F-166A4F9880AE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7778034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51F7165-4228-CC0A-9FA6-2148EAACB9DA}"/>
              </a:ext>
            </a:extLst>
          </p:cNvPr>
          <p:cNvSpPr txBox="1"/>
          <p:nvPr/>
        </p:nvSpPr>
        <p:spPr>
          <a:xfrm>
            <a:off x="419098" y="946453"/>
            <a:ext cx="7982428" cy="718418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Several recent proposals to realize this type of concept, typically with levitated objects*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B1CC07-60BA-B046-F0B1-3C360835B087}"/>
              </a:ext>
            </a:extLst>
          </p:cNvPr>
          <p:cNvGrpSpPr/>
          <p:nvPr/>
        </p:nvGrpSpPr>
        <p:grpSpPr>
          <a:xfrm>
            <a:off x="98673" y="1746692"/>
            <a:ext cx="7700213" cy="4862592"/>
            <a:chOff x="-349646" y="1746691"/>
            <a:chExt cx="7700213" cy="486259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774DD83-B0FB-99E7-47A2-BAFA0655FB8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4343" y="2262071"/>
              <a:ext cx="7156224" cy="4347212"/>
              <a:chOff x="913344" y="3068889"/>
              <a:chExt cx="5038296" cy="3060628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6D0326F1-C428-94AD-279B-7E23BED5BE83}"/>
                  </a:ext>
                </a:extLst>
              </p:cNvPr>
              <p:cNvGrpSpPr/>
              <p:nvPr/>
            </p:nvGrpSpPr>
            <p:grpSpPr>
              <a:xfrm>
                <a:off x="913345" y="5114117"/>
                <a:ext cx="5038295" cy="1015400"/>
                <a:chOff x="-805990" y="5593884"/>
                <a:chExt cx="5038295" cy="1015400"/>
              </a:xfrm>
            </p:grpSpPr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603025A-CE71-A1B9-905C-4DECC35341E3}"/>
                    </a:ext>
                  </a:extLst>
                </p:cNvPr>
                <p:cNvSpPr txBox="1"/>
                <p:nvPr/>
              </p:nvSpPr>
              <p:spPr>
                <a:xfrm>
                  <a:off x="-805990" y="5593884"/>
                  <a:ext cx="4338962" cy="2816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Bose et al. </a:t>
                  </a:r>
                  <a:r>
                    <a:rPr lang="en-US" sz="1000" dirty="0">
                      <a:latin typeface="Arial" panose="020B0604020202020204" pitchFamily="34" charset="0"/>
                      <a:cs typeface="Arial" panose="020B0604020202020204" pitchFamily="34" charset="0"/>
                      <a:hlinkClick r:id="rId3"/>
                    </a:rPr>
                    <a:t>https://journals.aps.org/prl/abstract/10.1103/PhysRevLett.119.240401</a:t>
                  </a:r>
                  <a:r>
                    <a:rPr lang="en-US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(2017)</a:t>
                  </a:r>
                </a:p>
                <a:p>
                  <a:r>
                    <a:rPr lang="en-US" sz="1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Marletto</a:t>
                  </a:r>
                  <a:r>
                    <a:rPr lang="en-US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and Vedral, </a:t>
                  </a:r>
                  <a:r>
                    <a:rPr lang="en-US" sz="1000" dirty="0">
                      <a:latin typeface="Arial" panose="020B0604020202020204" pitchFamily="34" charset="0"/>
                      <a:cs typeface="Arial" panose="020B0604020202020204" pitchFamily="34" charset="0"/>
                      <a:hlinkClick r:id="rId4"/>
                    </a:rPr>
                    <a:t>https://journals.aps.org/prl/abstract/10.1103/PhysRevLett.119.240402</a:t>
                  </a:r>
                  <a:r>
                    <a:rPr lang="en-US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(2017)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D82C3D1E-7263-83D4-15C1-E574A08D8A8B}"/>
                    </a:ext>
                  </a:extLst>
                </p:cNvPr>
                <p:cNvSpPr txBox="1"/>
                <p:nvPr/>
              </p:nvSpPr>
              <p:spPr>
                <a:xfrm>
                  <a:off x="0" y="6347674"/>
                  <a:ext cx="4232305" cy="261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endParaRPr lang="en-US" sz="1100" dirty="0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9B48789-7D1D-9F40-077C-93BB0F145350}"/>
                  </a:ext>
                </a:extLst>
              </p:cNvPr>
              <p:cNvGrpSpPr/>
              <p:nvPr/>
            </p:nvGrpSpPr>
            <p:grpSpPr>
              <a:xfrm>
                <a:off x="913344" y="3068889"/>
                <a:ext cx="4833716" cy="2071655"/>
                <a:chOff x="913344" y="3068889"/>
                <a:chExt cx="4833716" cy="2071655"/>
              </a:xfrm>
            </p:grpSpPr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FEBC10F5-F5CD-48CC-B9EA-62F48D0601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13344" y="3068889"/>
                  <a:ext cx="3916994" cy="2071655"/>
                </a:xfrm>
                <a:prstGeom prst="rect">
                  <a:avLst/>
                </a:prstGeom>
              </p:spPr>
            </p:pic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4E79590-D72C-BED2-6E1F-0B7FE2ABE672}"/>
                    </a:ext>
                  </a:extLst>
                </p:cNvPr>
                <p:cNvSpPr txBox="1"/>
                <p:nvPr/>
              </p:nvSpPr>
              <p:spPr>
                <a:xfrm>
                  <a:off x="3527288" y="4926236"/>
                  <a:ext cx="2219772" cy="20005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700" b="0" i="0" dirty="0">
                      <a:solidFill>
                        <a:srgbClr val="404040"/>
                      </a:solidFill>
                      <a:effectLst/>
                      <a:latin typeface="Open Sans" panose="020F0502020204030204" pitchFamily="34" charset="0"/>
                    </a:rPr>
                    <a:t> Anupam Mazumdar, University of Groningen </a:t>
                  </a:r>
                  <a:endParaRPr lang="en-US" sz="700" dirty="0"/>
                </a:p>
              </p:txBody>
            </p:sp>
          </p:grp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3869BA-1516-20D3-6DDE-4EAEAAF6CABE}"/>
                </a:ext>
              </a:extLst>
            </p:cNvPr>
            <p:cNvSpPr txBox="1"/>
            <p:nvPr/>
          </p:nvSpPr>
          <p:spPr>
            <a:xfrm>
              <a:off x="-349646" y="1746691"/>
              <a:ext cx="58231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Gravitational interaction of two superpositions: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39F770E-BC94-288F-2DA2-6C92C103F8AB}"/>
              </a:ext>
            </a:extLst>
          </p:cNvPr>
          <p:cNvGrpSpPr/>
          <p:nvPr/>
        </p:nvGrpSpPr>
        <p:grpSpPr>
          <a:xfrm>
            <a:off x="8496267" y="29496"/>
            <a:ext cx="3607245" cy="2743198"/>
            <a:chOff x="8496267" y="29496"/>
            <a:chExt cx="3607245" cy="274319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22CDB06-01E2-797E-7520-23BDDEE3F2C9}"/>
                </a:ext>
              </a:extLst>
            </p:cNvPr>
            <p:cNvGrpSpPr/>
            <p:nvPr/>
          </p:nvGrpSpPr>
          <p:grpSpPr>
            <a:xfrm>
              <a:off x="8496267" y="29496"/>
              <a:ext cx="3607245" cy="2743198"/>
              <a:chOff x="8514074" y="4502359"/>
              <a:chExt cx="3607245" cy="2743198"/>
            </a:xfrm>
          </p:grpSpPr>
          <p:pic>
            <p:nvPicPr>
              <p:cNvPr id="17" name="Picture 16" descr="A logo of a university&#10;&#10;Description automatically generated">
                <a:extLst>
                  <a:ext uri="{FF2B5EF4-FFF2-40B4-BE49-F238E27FC236}">
                    <a16:creationId xmlns:a16="http://schemas.microsoft.com/office/drawing/2014/main" id="{FED26898-7B5D-610B-3D27-BBE44F7DEA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3900" y="5547604"/>
                <a:ext cx="946835" cy="710673"/>
              </a:xfrm>
              <a:prstGeom prst="rect">
                <a:avLst/>
              </a:prstGeom>
            </p:spPr>
          </p:pic>
          <p:pic>
            <p:nvPicPr>
              <p:cNvPr id="18" name="Picture 17" descr="A logo for a university&#10;&#10;Description automatically generated">
                <a:extLst>
                  <a:ext uri="{FF2B5EF4-FFF2-40B4-BE49-F238E27FC236}">
                    <a16:creationId xmlns:a16="http://schemas.microsoft.com/office/drawing/2014/main" id="{35B960B3-986A-1835-099E-BF0C56D1A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r="9264"/>
              <a:stretch/>
            </p:blipFill>
            <p:spPr>
              <a:xfrm>
                <a:off x="8745999" y="5578512"/>
                <a:ext cx="853055" cy="615914"/>
              </a:xfrm>
              <a:prstGeom prst="rect">
                <a:avLst/>
              </a:prstGeom>
            </p:spPr>
          </p:pic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7AE0F7E-F76C-BED7-A64A-3E72484E097B}"/>
                  </a:ext>
                </a:extLst>
              </p:cNvPr>
              <p:cNvGrpSpPr/>
              <p:nvPr/>
            </p:nvGrpSpPr>
            <p:grpSpPr>
              <a:xfrm>
                <a:off x="8514074" y="4502359"/>
                <a:ext cx="3607245" cy="2743198"/>
                <a:chOff x="6435585" y="4458975"/>
                <a:chExt cx="3607245" cy="2743198"/>
              </a:xfrm>
            </p:grpSpPr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D2E0C90A-23E8-534E-37D7-52C6EEB3369B}"/>
                    </a:ext>
                  </a:extLst>
                </p:cNvPr>
                <p:cNvSpPr/>
                <p:nvPr/>
              </p:nvSpPr>
              <p:spPr>
                <a:xfrm>
                  <a:off x="6435585" y="4458975"/>
                  <a:ext cx="3607245" cy="2743198"/>
                </a:xfrm>
                <a:prstGeom prst="roundRect">
                  <a:avLst>
                    <a:gd name="adj" fmla="val 5665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BA1C7716-3898-5213-CD58-0FD260DCDCD1}"/>
                    </a:ext>
                  </a:extLst>
                </p:cNvPr>
                <p:cNvSpPr/>
                <p:nvPr/>
              </p:nvSpPr>
              <p:spPr>
                <a:xfrm>
                  <a:off x="6485936" y="4827917"/>
                  <a:ext cx="2272535" cy="63248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170" b="1" dirty="0">
                      <a:latin typeface="Helvetica"/>
                      <a:cs typeface="Helvetica"/>
                    </a:rPr>
                    <a:t>(</a:t>
                  </a:r>
                  <a:r>
                    <a:rPr lang="en-US" sz="1170" b="1" i="1" dirty="0">
                      <a:solidFill>
                        <a:srgbClr val="0432FF"/>
                      </a:solidFill>
                      <a:latin typeface="Helvetica"/>
                      <a:cs typeface="Helvetica"/>
                    </a:rPr>
                    <a:t>Ma</a:t>
                  </a:r>
                  <a:r>
                    <a:rPr lang="en-US" sz="1170" b="1" i="1" dirty="0">
                      <a:latin typeface="Helvetica"/>
                      <a:cs typeface="Helvetica"/>
                    </a:rPr>
                    <a:t>croscopic </a:t>
                  </a:r>
                  <a:r>
                    <a:rPr lang="en-US" sz="1170" b="1" i="1" dirty="0">
                      <a:solidFill>
                        <a:srgbClr val="0432FF"/>
                      </a:solidFill>
                      <a:latin typeface="Helvetica"/>
                      <a:cs typeface="Helvetica"/>
                    </a:rPr>
                    <a:t>S</a:t>
                  </a:r>
                  <a:r>
                    <a:rPr lang="en-US" sz="1170" b="1" i="1" dirty="0">
                      <a:latin typeface="Helvetica"/>
                      <a:cs typeface="Helvetica"/>
                    </a:rPr>
                    <a:t>uperpositions </a:t>
                  </a:r>
                  <a:r>
                    <a:rPr lang="en-US" sz="1170" b="1" i="1" dirty="0">
                      <a:solidFill>
                        <a:srgbClr val="0432FF"/>
                      </a:solidFill>
                      <a:latin typeface="Helvetica"/>
                      <a:cs typeface="Helvetica"/>
                    </a:rPr>
                    <a:t>T</a:t>
                  </a:r>
                  <a:r>
                    <a:rPr lang="en-US" sz="1170" b="1" i="1" dirty="0">
                      <a:latin typeface="Helvetica"/>
                      <a:cs typeface="Helvetica"/>
                    </a:rPr>
                    <a:t>owards Witnessing the </a:t>
                  </a:r>
                  <a:r>
                    <a:rPr lang="en-US" sz="1170" b="1" i="1" dirty="0">
                      <a:solidFill>
                        <a:srgbClr val="0432FF"/>
                      </a:solidFill>
                      <a:latin typeface="Helvetica"/>
                      <a:cs typeface="Helvetica"/>
                    </a:rPr>
                    <a:t>Q</a:t>
                  </a:r>
                  <a:r>
                    <a:rPr lang="en-US" sz="1170" b="1" i="1" dirty="0">
                      <a:latin typeface="Helvetica"/>
                      <a:cs typeface="Helvetica"/>
                    </a:rPr>
                    <a:t>uantum nature of </a:t>
                  </a:r>
                  <a:r>
                    <a:rPr lang="en-US" sz="1170" b="1" i="1" dirty="0">
                      <a:solidFill>
                        <a:srgbClr val="0432FF"/>
                      </a:solidFill>
                      <a:latin typeface="Helvetica"/>
                      <a:cs typeface="Helvetica"/>
                    </a:rPr>
                    <a:t>G</a:t>
                  </a:r>
                  <a:r>
                    <a:rPr lang="en-US" sz="1170" b="1" i="1" dirty="0">
                      <a:latin typeface="Helvetica"/>
                      <a:cs typeface="Helvetica"/>
                    </a:rPr>
                    <a:t>ravity</a:t>
                  </a:r>
                  <a:r>
                    <a:rPr lang="en-US" sz="1170" b="1" dirty="0">
                      <a:latin typeface="Helvetica"/>
                      <a:cs typeface="Helvetica"/>
                    </a:rPr>
                    <a:t>) </a:t>
                  </a:r>
                  <a:endParaRPr lang="en-US" sz="1170" dirty="0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B3D285A-2D19-CB40-7DEC-17965E83CB8B}"/>
                    </a:ext>
                  </a:extLst>
                </p:cNvPr>
                <p:cNvSpPr txBox="1"/>
                <p:nvPr/>
              </p:nvSpPr>
              <p:spPr>
                <a:xfrm>
                  <a:off x="6503933" y="4509535"/>
                  <a:ext cx="147754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>
                      <a:latin typeface="Helvetica"/>
                      <a:cs typeface="Helvetica"/>
                    </a:rPr>
                    <a:t>MAST-QG:</a:t>
                  </a:r>
                </a:p>
              </p:txBody>
            </p:sp>
          </p:grpSp>
          <p:pic>
            <p:nvPicPr>
              <p:cNvPr id="21" name="Picture 20" descr="A group of black spheres with blue and red lines&#10;&#10;Description automatically generated">
                <a:extLst>
                  <a:ext uri="{FF2B5EF4-FFF2-40B4-BE49-F238E27FC236}">
                    <a16:creationId xmlns:a16="http://schemas.microsoft.com/office/drawing/2014/main" id="{A8375D1A-361B-1B20-153E-1BA225350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820086" y="4611911"/>
                <a:ext cx="1206492" cy="904869"/>
              </a:xfrm>
              <a:prstGeom prst="rect">
                <a:avLst/>
              </a:prstGeom>
            </p:spPr>
          </p:pic>
          <p:pic>
            <p:nvPicPr>
              <p:cNvPr id="22" name="Picture 21" descr="A blue text on a black background&#10;&#10;Description automatically generated">
                <a:extLst>
                  <a:ext uri="{FF2B5EF4-FFF2-40B4-BE49-F238E27FC236}">
                    <a16:creationId xmlns:a16="http://schemas.microsoft.com/office/drawing/2014/main" id="{0DA9B54E-D867-4252-58E1-85E781F93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836960" y="5973385"/>
                <a:ext cx="735285" cy="735285"/>
              </a:xfrm>
              <a:prstGeom prst="rect">
                <a:avLst/>
              </a:prstGeom>
            </p:spPr>
          </p:pic>
          <p:pic>
            <p:nvPicPr>
              <p:cNvPr id="23" name="Picture 22" descr="A black and grey logo&#10;&#10;Description automatically generated">
                <a:extLst>
                  <a:ext uri="{FF2B5EF4-FFF2-40B4-BE49-F238E27FC236}">
                    <a16:creationId xmlns:a16="http://schemas.microsoft.com/office/drawing/2014/main" id="{FFA602E1-547B-F4C4-3E61-2C87C1B537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460376" y="5657653"/>
                <a:ext cx="1345474" cy="395233"/>
              </a:xfrm>
              <a:prstGeom prst="rect">
                <a:avLst/>
              </a:prstGeom>
            </p:spPr>
          </p:pic>
          <p:pic>
            <p:nvPicPr>
              <p:cNvPr id="25" name="Picture 24" descr="Red text on a white background&#10;&#10;Description automatically generated">
                <a:extLst>
                  <a:ext uri="{FF2B5EF4-FFF2-40B4-BE49-F238E27FC236}">
                    <a16:creationId xmlns:a16="http://schemas.microsoft.com/office/drawing/2014/main" id="{5FEF6A66-941A-9B10-A53A-A85215DA57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099049" y="6194426"/>
                <a:ext cx="1358769" cy="374614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2DAF0FF-CF17-FAA2-8868-26979BD7633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39955" y="2268869"/>
              <a:ext cx="1920240" cy="422278"/>
              <a:chOff x="8381939" y="3200643"/>
              <a:chExt cx="3172499" cy="697655"/>
            </a:xfrm>
          </p:grpSpPr>
          <p:pic>
            <p:nvPicPr>
              <p:cNvPr id="41" name="Graphic 40">
                <a:extLst>
                  <a:ext uri="{FF2B5EF4-FFF2-40B4-BE49-F238E27FC236}">
                    <a16:creationId xmlns:a16="http://schemas.microsoft.com/office/drawing/2014/main" id="{DE1F448D-4113-29D9-8A51-92B87F0ED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381939" y="3282384"/>
                <a:ext cx="1592872" cy="615914"/>
              </a:xfrm>
              <a:prstGeom prst="rect">
                <a:avLst/>
              </a:prstGeom>
            </p:spPr>
          </p:pic>
          <p:pic>
            <p:nvPicPr>
              <p:cNvPr id="42" name="Picture 41" descr="A logo with blue text&#10;&#10;Description automatically generated">
                <a:extLst>
                  <a:ext uri="{FF2B5EF4-FFF2-40B4-BE49-F238E27FC236}">
                    <a16:creationId xmlns:a16="http://schemas.microsoft.com/office/drawing/2014/main" id="{A19E9C0C-B597-9CAA-EB74-E724BB85E9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273589" y="3200643"/>
                <a:ext cx="1280849" cy="697655"/>
              </a:xfrm>
              <a:prstGeom prst="rect">
                <a:avLst/>
              </a:prstGeom>
            </p:spPr>
          </p:pic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D54AC2A-A03F-CD7D-45BB-54050D56B205}"/>
              </a:ext>
            </a:extLst>
          </p:cNvPr>
          <p:cNvSpPr txBox="1"/>
          <p:nvPr/>
        </p:nvSpPr>
        <p:spPr>
          <a:xfrm>
            <a:off x="419098" y="6106886"/>
            <a:ext cx="6482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*Also some proposals with tethered ~mm sized masses (MIT, ISTA Austria)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E8EB83F-7ECB-4E76-812C-A974AEAC8019}"/>
              </a:ext>
            </a:extLst>
          </p:cNvPr>
          <p:cNvGrpSpPr/>
          <p:nvPr/>
        </p:nvGrpSpPr>
        <p:grpSpPr>
          <a:xfrm>
            <a:off x="4384915" y="1521116"/>
            <a:ext cx="7718597" cy="5094941"/>
            <a:chOff x="4384915" y="1521116"/>
            <a:chExt cx="7718597" cy="50949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AE333A3-34E6-F8A1-EAA9-EB96C1340AAD}"/>
                    </a:ext>
                  </a:extLst>
                </p:cNvPr>
                <p:cNvSpPr txBox="1"/>
                <p:nvPr/>
              </p:nvSpPr>
              <p:spPr>
                <a:xfrm>
                  <a:off x="6789455" y="3296927"/>
                  <a:ext cx="5314057" cy="3319130"/>
                </a:xfrm>
                <a:prstGeom prst="rect">
                  <a:avLst/>
                </a:prstGeom>
                <a:noFill/>
              </p:spPr>
              <p:txBody>
                <a:bodyPr wrap="square" lIns="101870" tIns="50935" rIns="101870" bIns="50935" rtlCol="0">
                  <a:spAutoFit/>
                </a:bodyPr>
                <a:lstStyle/>
                <a:p>
                  <a:pPr>
                    <a:spcBef>
                      <a:spcPts val="2400"/>
                    </a:spcBef>
                  </a:pPr>
                  <a:r>
                    <a:rPr lang="en-US" sz="2000" dirty="0">
                      <a:latin typeface="Helvetica"/>
                      <a:cs typeface="Helvetica"/>
                    </a:rPr>
                    <a:t>Initial concept:</a:t>
                  </a:r>
                </a:p>
                <a:p>
                  <a:pPr marL="342900" indent="-342900">
                    <a:spcBef>
                      <a:spcPts val="1200"/>
                    </a:spcBef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latin typeface="Helvetica"/>
                      <a:cs typeface="Helvetica"/>
                    </a:rPr>
                    <a:t>Stern-Gerlach interferometer using single nitrogen-vacancy center in a nanodiamond</a:t>
                  </a:r>
                </a:p>
                <a:p>
                  <a:pPr marL="342900" indent="-342900">
                    <a:spcBef>
                      <a:spcPts val="1200"/>
                    </a:spcBef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latin typeface="Helvetica"/>
                      <a:cs typeface="Helvetica"/>
                    </a:rPr>
                    <a:t>Non-gravitational interactions shielded by conducting sheet</a:t>
                  </a:r>
                </a:p>
                <a:p>
                  <a:pPr marL="342900" indent="-342900">
                    <a:spcBef>
                      <a:spcPts val="1200"/>
                    </a:spcBef>
                    <a:buFont typeface="Arial" panose="020B0604020202020204" pitchFamily="34" charset="0"/>
                    <a:buChar char="•"/>
                  </a:pPr>
                  <a:r>
                    <a:rPr lang="en-US" dirty="0">
                      <a:latin typeface="Helvetica"/>
                      <a:cs typeface="Helvetica"/>
                    </a:rPr>
                    <a:t>Conceptual experimental parameters:</a:t>
                  </a:r>
                </a:p>
                <a:p>
                  <a:pPr marL="800100" lvl="1" indent="-342900">
                    <a:spcBef>
                      <a:spcPts val="600"/>
                    </a:spcBef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latin typeface="Helvetica"/>
                      <a:cs typeface="Helvetica"/>
                    </a:rPr>
                    <a:t>Particle mass </a:t>
                  </a:r>
                  <a14:m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  <a:cs typeface="Helvetica"/>
                        </a:rPr>
                        <m:t>≈</m:t>
                      </m:r>
                    </m:oMath>
                  </a14:m>
                  <a:r>
                    <a:rPr lang="en-US" sz="1600" dirty="0">
                      <a:latin typeface="Helvetica"/>
                      <a:cs typeface="Helvetica"/>
                    </a:rPr>
                    <a:t> 10 </a:t>
                  </a:r>
                  <a:r>
                    <a:rPr lang="en-US" sz="1600" dirty="0" err="1">
                      <a:latin typeface="Helvetica"/>
                      <a:cs typeface="Helvetica"/>
                    </a:rPr>
                    <a:t>pg</a:t>
                  </a:r>
                  <a:r>
                    <a:rPr lang="en-US" sz="1600" dirty="0">
                      <a:latin typeface="Helvetica"/>
                      <a:cs typeface="Helvetica"/>
                    </a:rPr>
                    <a:t> (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  <a:cs typeface="Helvetica"/>
                        </a:rPr>
                        <m:t>𝜇</m:t>
                      </m:r>
                    </m:oMath>
                  </a14:m>
                  <a:r>
                    <a:rPr lang="en-US" sz="1600" dirty="0">
                      <a:latin typeface="Helvetica"/>
                      <a:cs typeface="Helvetica"/>
                    </a:rPr>
                    <a:t>m diameter)</a:t>
                  </a:r>
                </a:p>
                <a:p>
                  <a:pPr marL="800100" lvl="1" indent="-342900">
                    <a:spcBef>
                      <a:spcPts val="600"/>
                    </a:spcBef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latin typeface="Helvetica"/>
                      <a:cs typeface="Helvetica"/>
                    </a:rPr>
                    <a:t>Superposition size </a:t>
                  </a:r>
                  <a14:m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  <a:cs typeface="Helvetica"/>
                        </a:rPr>
                        <m:t>≈</m:t>
                      </m:r>
                    </m:oMath>
                  </a14:m>
                  <a:r>
                    <a:rPr lang="en-US" sz="1600" dirty="0">
                      <a:latin typeface="Helvetica"/>
                      <a:cs typeface="Helvetica"/>
                    </a:rPr>
                    <a:t> 50 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cs typeface="Helvetica"/>
                        </a:rPr>
                        <m:t>𝜇</m:t>
                      </m:r>
                    </m:oMath>
                  </a14:m>
                  <a:r>
                    <a:rPr lang="en-US" sz="1600" dirty="0">
                      <a:latin typeface="Helvetica"/>
                      <a:cs typeface="Helvetica"/>
                    </a:rPr>
                    <a:t>m</a:t>
                  </a:r>
                </a:p>
                <a:p>
                  <a:pPr marL="800100" lvl="1" indent="-342900">
                    <a:spcBef>
                      <a:spcPts val="600"/>
                    </a:spcBef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latin typeface="Helvetica"/>
                      <a:cs typeface="Helvetica"/>
                    </a:rPr>
                    <a:t>Particle separation </a:t>
                  </a:r>
                  <a14:m>
                    <m:oMath xmlns:m="http://schemas.openxmlformats.org/officeDocument/2006/math">
                      <m:r>
                        <a:rPr lang="en-US" sz="1600" b="0" i="1" dirty="0" smtClean="0">
                          <a:latin typeface="Cambria Math" panose="02040503050406030204" pitchFamily="18" charset="0"/>
                          <a:cs typeface="Helvetica"/>
                        </a:rPr>
                        <m:t>≈</m:t>
                      </m:r>
                    </m:oMath>
                  </a14:m>
                  <a:r>
                    <a:rPr lang="en-US" sz="1600" dirty="0">
                      <a:latin typeface="Helvetica"/>
                      <a:cs typeface="Helvetica"/>
                    </a:rPr>
                    <a:t> 30 </a:t>
                  </a:r>
                  <a14:m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cs typeface="Helvetica"/>
                        </a:rPr>
                        <m:t>𝜇</m:t>
                      </m:r>
                    </m:oMath>
                  </a14:m>
                  <a:r>
                    <a:rPr lang="en-US" sz="1600" dirty="0">
                      <a:latin typeface="Helvetica"/>
                      <a:cs typeface="Helvetica"/>
                    </a:rPr>
                    <a:t>m</a:t>
                  </a:r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AE333A3-34E6-F8A1-EAA9-EB96C1340A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9455" y="3296927"/>
                  <a:ext cx="5314057" cy="3319130"/>
                </a:xfrm>
                <a:prstGeom prst="rect">
                  <a:avLst/>
                </a:prstGeom>
                <a:blipFill>
                  <a:blip r:embed="rId14"/>
                  <a:stretch>
                    <a:fillRect l="-955" t="-7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FBB4090-4E12-A4E6-A725-5E2E9B85B383}"/>
                </a:ext>
              </a:extLst>
            </p:cNvPr>
            <p:cNvGrpSpPr/>
            <p:nvPr/>
          </p:nvGrpSpPr>
          <p:grpSpPr>
            <a:xfrm>
              <a:off x="4384915" y="1521116"/>
              <a:ext cx="3680691" cy="1512089"/>
              <a:chOff x="4384915" y="1521116"/>
              <a:chExt cx="3680691" cy="151208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C9E46546-A55F-A542-F928-97FE972C3A18}"/>
                  </a:ext>
                </a:extLst>
              </p:cNvPr>
              <p:cNvGrpSpPr/>
              <p:nvPr/>
            </p:nvGrpSpPr>
            <p:grpSpPr>
              <a:xfrm>
                <a:off x="4384915" y="1521116"/>
                <a:ext cx="3680691" cy="1491677"/>
                <a:chOff x="4384915" y="1521116"/>
                <a:chExt cx="3680691" cy="1491677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94F0159E-A580-B9E5-50BF-C7DEAA0DC618}"/>
                    </a:ext>
                  </a:extLst>
                </p:cNvPr>
                <p:cNvGrpSpPr/>
                <p:nvPr/>
              </p:nvGrpSpPr>
              <p:grpSpPr>
                <a:xfrm>
                  <a:off x="4384915" y="1918425"/>
                  <a:ext cx="3413971" cy="1094368"/>
                  <a:chOff x="4384915" y="1918425"/>
                  <a:chExt cx="3413971" cy="1094368"/>
                </a:xfrm>
              </p:grpSpPr>
              <p:pic>
                <p:nvPicPr>
                  <p:cNvPr id="48" name="Picture 47" descr="A diamond with a purple ball and arrow&#10;&#10;AI-generated content may be incorrect.">
                    <a:extLst>
                      <a:ext uri="{FF2B5EF4-FFF2-40B4-BE49-F238E27FC236}">
                        <a16:creationId xmlns:a16="http://schemas.microsoft.com/office/drawing/2014/main" id="{24D35406-1E95-09CF-E935-BBD32D01D63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5"/>
                  <a:srcRect l="9872" t="8397" r="-25933"/>
                  <a:stretch/>
                </p:blipFill>
                <p:spPr>
                  <a:xfrm>
                    <a:off x="6300968" y="1938670"/>
                    <a:ext cx="1497918" cy="1054064"/>
                  </a:xfrm>
                  <a:prstGeom prst="rect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</p:pic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4E2939E0-AFD2-15DE-127E-48DA52227A91}"/>
                      </a:ext>
                    </a:extLst>
                  </p:cNvPr>
                  <p:cNvSpPr/>
                  <p:nvPr/>
                </p:nvSpPr>
                <p:spPr>
                  <a:xfrm>
                    <a:off x="4384915" y="2551471"/>
                    <a:ext cx="231329" cy="221223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id="{C8C780C0-546C-D9BA-B4F2-82BF21BDF8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616244" y="1918425"/>
                    <a:ext cx="1684724" cy="63304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Connector 52">
                    <a:extLst>
                      <a:ext uri="{FF2B5EF4-FFF2-40B4-BE49-F238E27FC236}">
                        <a16:creationId xmlns:a16="http://schemas.microsoft.com/office/drawing/2014/main" id="{E5E52183-D330-4DB4-6259-A8BF43ED141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05475" y="2779148"/>
                    <a:ext cx="1695493" cy="233645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9" name="TextBox 58">
                      <a:extLst>
                        <a:ext uri="{FF2B5EF4-FFF2-40B4-BE49-F238E27FC236}">
                          <a16:creationId xmlns:a16="http://schemas.microsoft.com/office/drawing/2014/main" id="{29F481E0-D607-4F55-54B5-3F4CE4F4B0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09289" y="1521116"/>
                      <a:ext cx="2156317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b="0" dirty="0">
                          <a:ea typeface="Cambria Math" panose="02040503050406030204" pitchFamily="18" charset="0"/>
                        </a:rPr>
                        <a:t>NV spin: </a:t>
                      </a:r>
                      <a14:m>
                        <m:oMath xmlns:m="http://schemas.openxmlformats.org/officeDocument/2006/math">
                          <m:d>
                            <m:dPr>
                              <m:begChr m:val="|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←</m:t>
                              </m:r>
                            </m:e>
                          </m:d>
                        </m:oMath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59" name="TextBox 58">
                      <a:extLst>
                        <a:ext uri="{FF2B5EF4-FFF2-40B4-BE49-F238E27FC236}">
                          <a16:creationId xmlns:a16="http://schemas.microsoft.com/office/drawing/2014/main" id="{29F481E0-D607-4F55-54B5-3F4CE4F4B0C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09289" y="1521116"/>
                      <a:ext cx="2156317" cy="369332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 l="-2339" t="-10345" b="-2758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A3423C51-391A-9A01-5F57-57DCD1CFF5F4}"/>
                      </a:ext>
                    </a:extLst>
                  </p:cNvPr>
                  <p:cNvSpPr txBox="1"/>
                  <p:nvPr/>
                </p:nvSpPr>
                <p:spPr>
                  <a:xfrm>
                    <a:off x="6911646" y="2630274"/>
                    <a:ext cx="741304" cy="4029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A3423C51-391A-9A01-5F57-57DCD1CFF5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11646" y="2630274"/>
                    <a:ext cx="741304" cy="402931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 b="-117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3FD648AF-9EEA-52F2-3566-6161881F24F1}"/>
                  </a:ext>
                </a:extLst>
              </p:cNvPr>
              <p:cNvCxnSpPr/>
              <p:nvPr/>
            </p:nvCxnSpPr>
            <p:spPr>
              <a:xfrm>
                <a:off x="7478812" y="2831739"/>
                <a:ext cx="290578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1134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34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Summary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7F1C3E3A-F0A4-2048-B540-8099CFF791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31" b="14111"/>
          <a:stretch/>
        </p:blipFill>
        <p:spPr>
          <a:xfrm>
            <a:off x="0" y="3986556"/>
            <a:ext cx="12192000" cy="25989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8F00C3-977D-6A8E-9A5D-B6F169D4C9B8}"/>
              </a:ext>
            </a:extLst>
          </p:cNvPr>
          <p:cNvSpPr txBox="1"/>
          <p:nvPr/>
        </p:nvSpPr>
        <p:spPr>
          <a:xfrm>
            <a:off x="419098" y="946453"/>
            <a:ext cx="11196795" cy="2749743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Optomechanical systems are revolutionizing how we measure tiny forces and accelerations acting on masses in the lab</a:t>
            </a:r>
          </a:p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Many weakly interacting phenomena of interest in fundamental physics may produce such forces</a:t>
            </a:r>
          </a:p>
          <a:p>
            <a:pPr marL="318346" indent="-318346">
              <a:spcBef>
                <a:spcPts val="2400"/>
              </a:spcBef>
              <a:buFont typeface="Arial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wide variety of new systems are currently under development, with applications to weakly interacting phenomena such as dark matter, neutrinos, and gravity</a:t>
            </a:r>
          </a:p>
        </p:txBody>
      </p:sp>
    </p:spTree>
    <p:extLst>
      <p:ext uri="{BB962C8B-B14F-4D97-AF65-F5344CB8AC3E}">
        <p14:creationId xmlns:p14="http://schemas.microsoft.com/office/powerpoint/2010/main" val="36382934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96AB8-90C8-AB67-443B-0955567F6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522CBD4-F0F4-D994-BA07-0C985A8E9DC5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B5BB4C6-58A9-AC69-8C1F-20996851B641}"/>
              </a:ext>
            </a:extLst>
          </p:cNvPr>
          <p:cNvSpPr txBox="1"/>
          <p:nvPr/>
        </p:nvSpPr>
        <p:spPr>
          <a:xfrm>
            <a:off x="419100" y="873417"/>
            <a:ext cx="11772899" cy="1103139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Have developed hybrid magnetic/optical trap for nano- and micro-diamonds based on design by Brian D’Urso’s group (MSU)</a:t>
            </a:r>
          </a:p>
          <a:p>
            <a:pPr marL="318346" indent="-318346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Diamagnetic trapping with optical readout and control, allowing multiple diamonds to be co-trapped</a:t>
            </a:r>
            <a:endParaRPr lang="en-US" dirty="0">
              <a:latin typeface="Helvetica"/>
              <a:cs typeface="Helvetica"/>
            </a:endParaRPr>
          </a:p>
        </p:txBody>
      </p:sp>
      <p:pic>
        <p:nvPicPr>
          <p:cNvPr id="2" name="Picture 1" descr="Close-up of a machine&#10;&#10;AI-generated content may be incorrect.">
            <a:extLst>
              <a:ext uri="{FF2B5EF4-FFF2-40B4-BE49-F238E27FC236}">
                <a16:creationId xmlns:a16="http://schemas.microsoft.com/office/drawing/2014/main" id="{8D814859-7CF2-78AB-F00B-A1EAB8A72B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16" t="5351" r="7390" b="5306"/>
          <a:stretch/>
        </p:blipFill>
        <p:spPr>
          <a:xfrm>
            <a:off x="128471" y="2509816"/>
            <a:ext cx="3679845" cy="3086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FD4E30-1716-E30D-FC9B-2E1089725078}"/>
              </a:ext>
            </a:extLst>
          </p:cNvPr>
          <p:cNvSpPr txBox="1"/>
          <p:nvPr/>
        </p:nvSpPr>
        <p:spPr>
          <a:xfrm>
            <a:off x="-362583" y="2119427"/>
            <a:ext cx="460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Photo of trapping chamber: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54CE769-0A08-FE80-5D11-1E74E5347228}"/>
              </a:ext>
            </a:extLst>
          </p:cNvPr>
          <p:cNvSpPr/>
          <p:nvPr/>
        </p:nvSpPr>
        <p:spPr>
          <a:xfrm>
            <a:off x="1873824" y="3881703"/>
            <a:ext cx="170770" cy="1477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AA9CBC-0660-4902-26CC-46829663111A}"/>
              </a:ext>
            </a:extLst>
          </p:cNvPr>
          <p:cNvCxnSpPr>
            <a:cxnSpLocks/>
          </p:cNvCxnSpPr>
          <p:nvPr/>
        </p:nvCxnSpPr>
        <p:spPr>
          <a:xfrm flipV="1">
            <a:off x="2044594" y="2389432"/>
            <a:ext cx="2982619" cy="14905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A105E7E-09F5-55AA-A3FE-2117DFB3D0E5}"/>
              </a:ext>
            </a:extLst>
          </p:cNvPr>
          <p:cNvCxnSpPr>
            <a:cxnSpLocks/>
          </p:cNvCxnSpPr>
          <p:nvPr/>
        </p:nvCxnSpPr>
        <p:spPr>
          <a:xfrm>
            <a:off x="2044594" y="4033677"/>
            <a:ext cx="2982619" cy="1141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8DF222F-1826-CCE0-C4F5-7493C1D5F9EA}"/>
              </a:ext>
            </a:extLst>
          </p:cNvPr>
          <p:cNvGrpSpPr/>
          <p:nvPr/>
        </p:nvGrpSpPr>
        <p:grpSpPr>
          <a:xfrm>
            <a:off x="3804680" y="2344476"/>
            <a:ext cx="2598562" cy="3925488"/>
            <a:chOff x="4343523" y="2344476"/>
            <a:chExt cx="2598562" cy="392548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37557B7-7434-1931-2AC8-A9271DB882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27213" y="2344476"/>
              <a:ext cx="1828800" cy="3925488"/>
              <a:chOff x="9532685" y="1896558"/>
              <a:chExt cx="2286000" cy="4906860"/>
            </a:xfrm>
          </p:grpSpPr>
          <p:pic>
            <p:nvPicPr>
              <p:cNvPr id="5" name="Picture 4" descr="Close-up of a black metal surface&#10;&#10;Description automatically generated">
                <a:extLst>
                  <a:ext uri="{FF2B5EF4-FFF2-40B4-BE49-F238E27FC236}">
                    <a16:creationId xmlns:a16="http://schemas.microsoft.com/office/drawing/2014/main" id="{D96780EE-A5EE-5A7F-6B0F-B009C4CFB1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4544" t="1769" r="18858" b="-2385"/>
              <a:stretch/>
            </p:blipFill>
            <p:spPr>
              <a:xfrm rot="10800000">
                <a:off x="9532685" y="1896558"/>
                <a:ext cx="2286000" cy="2286000"/>
              </a:xfrm>
              <a:prstGeom prst="rect">
                <a:avLst/>
              </a:prstGeom>
            </p:spPr>
          </p:pic>
          <p:pic>
            <p:nvPicPr>
              <p:cNvPr id="8" name="Picture 7" descr="Close up of sharp pointed blades&#10;&#10;Description automatically generated">
                <a:extLst>
                  <a:ext uri="{FF2B5EF4-FFF2-40B4-BE49-F238E27FC236}">
                    <a16:creationId xmlns:a16="http://schemas.microsoft.com/office/drawing/2014/main" id="{73E4869D-BEF6-501D-AD97-89DDE2A9B5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5249" t="3539" r="14159" b="6521"/>
              <a:stretch/>
            </p:blipFill>
            <p:spPr>
              <a:xfrm>
                <a:off x="9532685" y="4517418"/>
                <a:ext cx="2286000" cy="2286000"/>
              </a:xfrm>
              <a:prstGeom prst="rect">
                <a:avLst/>
              </a:prstGeom>
            </p:spPr>
          </p:pic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1A2838C1-BB99-2368-59B6-4D691D610D5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411868" y="3710934"/>
              <a:ext cx="0" cy="706513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C2F749-3243-8684-DF76-71501E9A4577}"/>
                </a:ext>
              </a:extLst>
            </p:cNvPr>
            <p:cNvSpPr txBox="1"/>
            <p:nvPr/>
          </p:nvSpPr>
          <p:spPr>
            <a:xfrm>
              <a:off x="5852154" y="3705486"/>
              <a:ext cx="1089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mm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8AEF1E-6B91-FCE2-5AE1-B6DB2F03DE6C}"/>
                </a:ext>
              </a:extLst>
            </p:cNvPr>
            <p:cNvSpPr txBox="1"/>
            <p:nvPr/>
          </p:nvSpPr>
          <p:spPr>
            <a:xfrm>
              <a:off x="4343523" y="3178248"/>
              <a:ext cx="7816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Front view: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6E7C5B-BB65-521F-8B07-EC6891BEAC64}"/>
                </a:ext>
              </a:extLst>
            </p:cNvPr>
            <p:cNvSpPr txBox="1"/>
            <p:nvPr/>
          </p:nvSpPr>
          <p:spPr>
            <a:xfrm>
              <a:off x="4396016" y="4880279"/>
              <a:ext cx="7816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Side view: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00A3B6-BF10-CFB3-3A8B-F969760CAFF3}"/>
                </a:ext>
              </a:extLst>
            </p:cNvPr>
            <p:cNvSpPr txBox="1"/>
            <p:nvPr/>
          </p:nvSpPr>
          <p:spPr>
            <a:xfrm>
              <a:off x="5212311" y="4566030"/>
              <a:ext cx="3392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Helvetica" pitchFamily="2" charset="0"/>
                </a:rPr>
                <a:t>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BF9BD2C-B1B9-C85B-2B59-B22C47F1656B}"/>
                </a:ext>
              </a:extLst>
            </p:cNvPr>
            <p:cNvSpPr txBox="1"/>
            <p:nvPr/>
          </p:nvSpPr>
          <p:spPr>
            <a:xfrm>
              <a:off x="6323891" y="4566030"/>
              <a:ext cx="3392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432FF"/>
                  </a:solidFill>
                  <a:latin typeface="Helvetica" pitchFamily="2" charset="0"/>
                </a:rPr>
                <a:t>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A63BA1F-F5D9-7918-E522-9FA7368F14BB}"/>
                </a:ext>
              </a:extLst>
            </p:cNvPr>
            <p:cNvSpPr txBox="1"/>
            <p:nvPr/>
          </p:nvSpPr>
          <p:spPr>
            <a:xfrm>
              <a:off x="6397119" y="5764635"/>
              <a:ext cx="3392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Helvetica" pitchFamily="2" charset="0"/>
                </a:rPr>
                <a:t>N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9ACB7C-727B-A366-45CA-A062931167D5}"/>
                </a:ext>
              </a:extLst>
            </p:cNvPr>
            <p:cNvSpPr txBox="1"/>
            <p:nvPr/>
          </p:nvSpPr>
          <p:spPr>
            <a:xfrm>
              <a:off x="5261530" y="5716796"/>
              <a:ext cx="3392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432FF"/>
                  </a:solidFill>
                  <a:latin typeface="Helvetica" pitchFamily="2" charset="0"/>
                </a:rPr>
                <a:t>S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E070C-A683-BC44-7EB7-512C683E0682}"/>
              </a:ext>
            </a:extLst>
          </p:cNvPr>
          <p:cNvSpPr txBox="1"/>
          <p:nvPr/>
        </p:nvSpPr>
        <p:spPr>
          <a:xfrm>
            <a:off x="3184525" y="2040363"/>
            <a:ext cx="460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Zoom to trap: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24E8C43-BDF7-6DC1-C2B7-62A85F85E009}"/>
              </a:ext>
            </a:extLst>
          </p:cNvPr>
          <p:cNvSpPr txBox="1"/>
          <p:nvPr/>
        </p:nvSpPr>
        <p:spPr>
          <a:xfrm>
            <a:off x="11313" y="5787130"/>
            <a:ext cx="3994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Trap design based on: Sci Rep 6, 30125 (2016), [B. D’Urso group]</a:t>
            </a: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5BAA6C45-A3F3-5541-5359-1DF85DDDE0CB}"/>
              </a:ext>
            </a:extLst>
          </p:cNvPr>
          <p:cNvSpPr txBox="1">
            <a:spLocks/>
          </p:cNvSpPr>
          <p:nvPr/>
        </p:nvSpPr>
        <p:spPr>
          <a:xfrm>
            <a:off x="9845040" y="6515429"/>
            <a:ext cx="2346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35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8E97BD-F3A8-E209-CC67-9E003DB8D910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Diamagnetic trap for microdiamonds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584B90-4522-20CC-0765-93C3ED944CB3}"/>
              </a:ext>
            </a:extLst>
          </p:cNvPr>
          <p:cNvSpPr txBox="1"/>
          <p:nvPr/>
        </p:nvSpPr>
        <p:spPr>
          <a:xfrm>
            <a:off x="7993806" y="6592955"/>
            <a:ext cx="3702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Plots and figures from A. Markowitz</a:t>
            </a:r>
          </a:p>
        </p:txBody>
      </p:sp>
      <p:sp>
        <p:nvSpPr>
          <p:cNvPr id="24" name="Footer Placeholder 7">
            <a:extLst>
              <a:ext uri="{FF2B5EF4-FFF2-40B4-BE49-F238E27FC236}">
                <a16:creationId xmlns:a16="http://schemas.microsoft.com/office/drawing/2014/main" id="{78D29C2C-ED9D-59F7-73AF-DF62C3AC3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28" name="Footer Placeholder 7">
            <a:extLst>
              <a:ext uri="{FF2B5EF4-FFF2-40B4-BE49-F238E27FC236}">
                <a16:creationId xmlns:a16="http://schemas.microsoft.com/office/drawing/2014/main" id="{8F725A93-0381-A82F-1607-D3D54442132E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2AB5931-03F3-0828-B4B7-57FD6910226E}"/>
              </a:ext>
            </a:extLst>
          </p:cNvPr>
          <p:cNvGrpSpPr>
            <a:grpSpLocks noChangeAspect="1"/>
          </p:cNvGrpSpPr>
          <p:nvPr/>
        </p:nvGrpSpPr>
        <p:grpSpPr>
          <a:xfrm>
            <a:off x="6555412" y="2612891"/>
            <a:ext cx="5669280" cy="3393082"/>
            <a:chOff x="6077614" y="3021619"/>
            <a:chExt cx="6039951" cy="361492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33E265A-A549-96F3-3CE0-7ED1C050A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6591"/>
            <a:stretch>
              <a:fillRect/>
            </a:stretch>
          </p:blipFill>
          <p:spPr>
            <a:xfrm>
              <a:off x="6077614" y="3062833"/>
              <a:ext cx="6039951" cy="357371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E6F251-9D8F-3C03-D72E-0D8D520EB807}"/>
                </a:ext>
              </a:extLst>
            </p:cNvPr>
            <p:cNvSpPr txBox="1"/>
            <p:nvPr/>
          </p:nvSpPr>
          <p:spPr>
            <a:xfrm>
              <a:off x="8868026" y="3021619"/>
              <a:ext cx="22100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~44 Hz, x-resonance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7CE62DBA-D7E4-23C2-E335-31E0329EAE4C}"/>
                </a:ext>
              </a:extLst>
            </p:cNvPr>
            <p:cNvCxnSpPr>
              <a:cxnSpLocks/>
            </p:cNvCxnSpPr>
            <p:nvPr/>
          </p:nvCxnSpPr>
          <p:spPr>
            <a:xfrm>
              <a:off x="6888761" y="3251964"/>
              <a:ext cx="0" cy="2866953"/>
            </a:xfrm>
            <a:prstGeom prst="straightConnector1">
              <a:avLst/>
            </a:prstGeom>
            <a:ln w="63500">
              <a:gradFill flip="none" rotWithShape="1">
                <a:gsLst>
                  <a:gs pos="60000">
                    <a:srgbClr val="85BB50"/>
                  </a:gs>
                  <a:gs pos="0">
                    <a:srgbClr val="001FE3"/>
                  </a:gs>
                  <a:gs pos="100000">
                    <a:srgbClr val="FFFF00"/>
                  </a:gs>
                </a:gsLst>
                <a:lin ang="2700000" scaled="1"/>
                <a:tileRect/>
              </a:gra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9483DBA-454D-3F27-32F8-9AE13C1ECB00}"/>
                </a:ext>
              </a:extLst>
            </p:cNvPr>
            <p:cNvSpPr txBox="1"/>
            <p:nvPr/>
          </p:nvSpPr>
          <p:spPr>
            <a:xfrm>
              <a:off x="6904816" y="3251964"/>
              <a:ext cx="18475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Increasing feedback damping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DAAA195D-D3D0-9787-374F-84FF2E479BE3}"/>
                </a:ext>
              </a:extLst>
            </p:cNvPr>
            <p:cNvCxnSpPr>
              <a:cxnSpLocks/>
            </p:cNvCxnSpPr>
            <p:nvPr/>
          </p:nvCxnSpPr>
          <p:spPr>
            <a:xfrm>
              <a:off x="9583045" y="3376775"/>
              <a:ext cx="0" cy="1804825"/>
            </a:xfrm>
            <a:prstGeom prst="straightConnector1">
              <a:avLst/>
            </a:prstGeom>
            <a:ln w="34925">
              <a:gradFill flip="none" rotWithShape="1">
                <a:gsLst>
                  <a:gs pos="100000">
                    <a:srgbClr val="85BB50"/>
                  </a:gs>
                  <a:gs pos="0">
                    <a:srgbClr val="001FE3"/>
                  </a:gs>
                </a:gsLst>
                <a:lin ang="2700000" scaled="1"/>
                <a:tileRect/>
              </a:gra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8C10CE3-E93A-5F13-7725-152EC23BEFB4}"/>
                </a:ext>
              </a:extLst>
            </p:cNvPr>
            <p:cNvSpPr txBox="1"/>
            <p:nvPr/>
          </p:nvSpPr>
          <p:spPr>
            <a:xfrm>
              <a:off x="9568344" y="3638946"/>
              <a:ext cx="1839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Cooling center of mass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B0617E02-293D-96BE-A560-6ACAD9677B4C}"/>
                </a:ext>
              </a:extLst>
            </p:cNvPr>
            <p:cNvCxnSpPr>
              <a:cxnSpLocks/>
            </p:cNvCxnSpPr>
            <p:nvPr/>
          </p:nvCxnSpPr>
          <p:spPr>
            <a:xfrm>
              <a:off x="9583045" y="5603132"/>
              <a:ext cx="0" cy="515785"/>
            </a:xfrm>
            <a:prstGeom prst="straightConnector1">
              <a:avLst/>
            </a:prstGeom>
            <a:ln w="34925">
              <a:gradFill flip="none" rotWithShape="1">
                <a:gsLst>
                  <a:gs pos="0">
                    <a:srgbClr val="85BB50"/>
                  </a:gs>
                  <a:gs pos="100000">
                    <a:srgbClr val="FFFF00"/>
                  </a:gs>
                </a:gsLst>
                <a:lin ang="2700000" scaled="1"/>
                <a:tileRect/>
              </a:gra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F26F5D6-4605-6B10-2EAD-608B7978BAC3}"/>
                </a:ext>
              </a:extLst>
            </p:cNvPr>
            <p:cNvSpPr txBox="1"/>
            <p:nvPr/>
          </p:nvSpPr>
          <p:spPr>
            <a:xfrm>
              <a:off x="9583045" y="5519844"/>
              <a:ext cx="1839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Reinjecting sensing noise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24B3CB8C-6D02-6914-148D-12137EA666A8}"/>
              </a:ext>
            </a:extLst>
          </p:cNvPr>
          <p:cNvSpPr txBox="1"/>
          <p:nvPr/>
        </p:nvSpPr>
        <p:spPr>
          <a:xfrm>
            <a:off x="6943336" y="2202928"/>
            <a:ext cx="474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Feedback cooling to sub-K temperatures:</a:t>
            </a:r>
          </a:p>
        </p:txBody>
      </p:sp>
      <p:sp>
        <p:nvSpPr>
          <p:cNvPr id="51" name="Slide Number Placeholder 50">
            <a:extLst>
              <a:ext uri="{FF2B5EF4-FFF2-40B4-BE49-F238E27FC236}">
                <a16:creationId xmlns:a16="http://schemas.microsoft.com/office/drawing/2014/main" id="{90A448FC-0CF6-EC83-7CF7-EA2FE77D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97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36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Sterile 𝜈 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2A2A8-2EBA-1441-82B0-7360C27BF425}"/>
                  </a:ext>
                </a:extLst>
              </p:cNvPr>
              <p:cNvSpPr txBox="1"/>
              <p:nvPr/>
            </p:nvSpPr>
            <p:spPr>
              <a:xfrm>
                <a:off x="188751" y="1053854"/>
                <a:ext cx="5189081" cy="2180357"/>
              </a:xfrm>
              <a:prstGeom prst="rect">
                <a:avLst/>
              </a:prstGeom>
              <a:noFill/>
            </p:spPr>
            <p:txBody>
              <a:bodyPr wrap="square" lIns="101870" tIns="50935" rIns="101870" bIns="50935" rtlCol="0">
                <a:spAutoFit/>
              </a:bodyPr>
              <a:lstStyle/>
              <a:p>
                <a:pPr marL="318346" indent="-318346">
                  <a:spcBef>
                    <a:spcPts val="1800"/>
                  </a:spcBef>
                  <a:buFont typeface="Arial"/>
                  <a:buChar char="•"/>
                </a:pPr>
                <a:r>
                  <a:rPr lang="en-US" sz="1750" dirty="0">
                    <a:latin typeface="Helvetica"/>
                    <a:cs typeface="Helvetica"/>
                  </a:rPr>
                  <a:t>Search for keV-MeV steriles by reconstructing recoil momentum in weak decays</a:t>
                </a:r>
              </a:p>
              <a:p>
                <a:pPr marL="318346" indent="-318346">
                  <a:spcBef>
                    <a:spcPts val="1800"/>
                  </a:spcBef>
                  <a:buFont typeface="Arial"/>
                  <a:buChar char="•"/>
                </a:pPr>
                <a:r>
                  <a:rPr lang="en-US" sz="1750" dirty="0">
                    <a:latin typeface="Helvetica"/>
                    <a:cs typeface="Helvetica"/>
                  </a:rPr>
                  <a:t>If sterile mixes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50" b="0" i="1" smtClean="0">
                            <a:latin typeface="Cambria Math" panose="02040503050406030204" pitchFamily="18" charset="0"/>
                            <a:cs typeface="Helvetica"/>
                          </a:rPr>
                        </m:ctrlPr>
                      </m:sSubPr>
                      <m:e>
                        <m:r>
                          <a:rPr lang="en-US" sz="1750" b="0" i="1" smtClean="0">
                            <a:latin typeface="Cambria Math" panose="02040503050406030204" pitchFamily="18" charset="0"/>
                            <a:cs typeface="Helvetica"/>
                          </a:rPr>
                          <m:t>𝜈</m:t>
                        </m:r>
                      </m:e>
                      <m:sub>
                        <m:r>
                          <a:rPr lang="en-US" sz="1750" b="0" i="1" smtClean="0">
                            <a:latin typeface="Cambria Math" panose="02040503050406030204" pitchFamily="18" charset="0"/>
                            <a:cs typeface="Helvetica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750" dirty="0">
                    <a:latin typeface="Helvetica"/>
                    <a:cs typeface="Helvetica"/>
                  </a:rPr>
                  <a:t>, would observe “wrong momentum” in fraction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750" b="0" i="1" smtClean="0">
                            <a:latin typeface="Cambria Math" panose="02040503050406030204" pitchFamily="18" charset="0"/>
                            <a:cs typeface="Helvetica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1750" b="0" i="1" smtClean="0">
                                <a:latin typeface="Cambria Math" panose="02040503050406030204" pitchFamily="18" charset="0"/>
                                <a:cs typeface="Helvetica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750" b="0" i="1" smtClean="0">
                                    <a:latin typeface="Cambria Math" panose="02040503050406030204" pitchFamily="18" charset="0"/>
                                    <a:cs typeface="Helvetica"/>
                                  </a:rPr>
                                </m:ctrlPr>
                              </m:sSubPr>
                              <m:e>
                                <m:r>
                                  <a:rPr lang="en-US" sz="1750" b="0" i="1" smtClean="0">
                                    <a:latin typeface="Cambria Math" panose="02040503050406030204" pitchFamily="18" charset="0"/>
                                    <a:cs typeface="Helvetica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sz="1750" b="0" i="1" smtClean="0">
                                    <a:latin typeface="Cambria Math" panose="02040503050406030204" pitchFamily="18" charset="0"/>
                                    <a:cs typeface="Helvetica"/>
                                  </a:rPr>
                                  <m:t>𝑒</m:t>
                                </m:r>
                                <m:r>
                                  <a:rPr lang="en-US" sz="1750" b="0" i="1" smtClean="0">
                                    <a:latin typeface="Cambria Math" panose="02040503050406030204" pitchFamily="18" charset="0"/>
                                    <a:cs typeface="Helvetica"/>
                                  </a:rPr>
                                  <m:t>4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750" b="0" i="1" smtClean="0">
                            <a:latin typeface="Cambria Math" panose="02040503050406030204" pitchFamily="18" charset="0"/>
                            <a:cs typeface="Helvetica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750" dirty="0">
                    <a:latin typeface="Helvetica"/>
                    <a:cs typeface="Helvetica"/>
                  </a:rPr>
                  <a:t> of decays</a:t>
                </a:r>
              </a:p>
              <a:p>
                <a:pPr marL="318346" indent="-318346">
                  <a:spcBef>
                    <a:spcPts val="1800"/>
                  </a:spcBef>
                  <a:buFont typeface="Arial"/>
                  <a:buChar char="•"/>
                </a:pPr>
                <a:r>
                  <a:rPr lang="en-US" sz="1750" dirty="0">
                    <a:latin typeface="Helvetica"/>
                    <a:cs typeface="Helvetica"/>
                  </a:rPr>
                  <a:t>Surround array of spheres with position sensitive detectors to reconstruct </a:t>
                </a:r>
                <a14:m>
                  <m:oMath xmlns:m="http://schemas.openxmlformats.org/officeDocument/2006/math">
                    <m:r>
                      <a:rPr lang="en-US" sz="1750" b="0" i="1" smtClean="0">
                        <a:latin typeface="Cambria Math" panose="02040503050406030204" pitchFamily="18" charset="0"/>
                        <a:cs typeface="Helvetica"/>
                      </a:rPr>
                      <m:t>𝛽</m:t>
                    </m:r>
                  </m:oMath>
                </a14:m>
                <a:r>
                  <a:rPr lang="en-US" sz="1750" dirty="0">
                    <a:latin typeface="Helvetica"/>
                    <a:cs typeface="Helvetica"/>
                  </a:rPr>
                  <a:t> momentum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2A2A8-2EBA-1441-82B0-7360C27BF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51" y="1053854"/>
                <a:ext cx="5189081" cy="2180357"/>
              </a:xfrm>
              <a:prstGeom prst="rect">
                <a:avLst/>
              </a:prstGeom>
              <a:blipFill>
                <a:blip r:embed="rId3"/>
                <a:stretch>
                  <a:fillRect l="-488" t="-1163" b="-2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75917DB8-32CF-DDFA-0B7A-A9FE3FFBDB01}"/>
              </a:ext>
            </a:extLst>
          </p:cNvPr>
          <p:cNvSpPr txBox="1"/>
          <p:nvPr/>
        </p:nvSpPr>
        <p:spPr>
          <a:xfrm>
            <a:off x="6988629" y="4915161"/>
            <a:ext cx="53557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Helvetica" pitchFamily="2" charset="0"/>
              </a:rPr>
              <a:t>Bolton et al., JHEP 2020, 170 (2020), arXiv:1912.03058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9E3B0A0-3B03-4364-4300-5F7ED0495406}"/>
              </a:ext>
            </a:extLst>
          </p:cNvPr>
          <p:cNvGrpSpPr/>
          <p:nvPr/>
        </p:nvGrpSpPr>
        <p:grpSpPr>
          <a:xfrm>
            <a:off x="7229201" y="5113967"/>
            <a:ext cx="4301454" cy="1341361"/>
            <a:chOff x="419100" y="4632857"/>
            <a:chExt cx="4301454" cy="134136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D738A34-F0C5-062C-6CD0-434DD644C5AE}"/>
                </a:ext>
              </a:extLst>
            </p:cNvPr>
            <p:cNvGrpSpPr/>
            <p:nvPr/>
          </p:nvGrpSpPr>
          <p:grpSpPr>
            <a:xfrm rot="2435519">
              <a:off x="1735668" y="4632857"/>
              <a:ext cx="1552583" cy="1341361"/>
              <a:chOff x="10475138" y="216455"/>
              <a:chExt cx="1425641" cy="1231689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339880BA-86C9-787E-9E9C-C82C8F81C5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75138" y="1310984"/>
                <a:ext cx="137160" cy="1371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0850D85-54CA-E876-D374-DF05B7E701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26309" y="770647"/>
                <a:ext cx="137160" cy="1371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bg2">
                      <a:lumMod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8B486128-7189-4BC1-B383-A2BEF08C4E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763619" y="216455"/>
                <a:ext cx="137160" cy="1371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bg2">
                      <a:lumMod val="9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/>
              </a:p>
            </p:txBody>
          </p:sp>
        </p:grp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D542F052-8EC4-2EAC-24B6-572D51AD3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2775">
              <a:off x="587522" y="5206586"/>
              <a:ext cx="3030519" cy="199164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A721808-DD3C-14BE-E1D2-D5248DF759FA}"/>
                </a:ext>
              </a:extLst>
            </p:cNvPr>
            <p:cNvGrpSpPr/>
            <p:nvPr/>
          </p:nvGrpSpPr>
          <p:grpSpPr>
            <a:xfrm>
              <a:off x="419100" y="5539896"/>
              <a:ext cx="3353565" cy="389383"/>
              <a:chOff x="7515921" y="5994008"/>
              <a:chExt cx="4030438" cy="467975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3D2D920-71F2-C397-4962-4FC92146F37E}"/>
                  </a:ext>
                </a:extLst>
              </p:cNvPr>
              <p:cNvSpPr txBox="1"/>
              <p:nvPr/>
            </p:nvSpPr>
            <p:spPr>
              <a:xfrm>
                <a:off x="7515921" y="6007401"/>
                <a:ext cx="1282337" cy="443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Masses:</a:t>
                </a:r>
                <a:endParaRPr lang="en-US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E5BAF6C-5B9D-9A26-0681-182D0DC3D1C8}"/>
                  </a:ext>
                </a:extLst>
              </p:cNvPr>
              <p:cNvSpPr txBox="1"/>
              <p:nvPr/>
            </p:nvSpPr>
            <p:spPr>
              <a:xfrm>
                <a:off x="8742505" y="5994008"/>
                <a:ext cx="636524" cy="4438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1A786D8-A282-982C-D4CE-FA9D780DDF60}"/>
                  </a:ext>
                </a:extLst>
              </p:cNvPr>
              <p:cNvSpPr txBox="1"/>
              <p:nvPr/>
            </p:nvSpPr>
            <p:spPr>
              <a:xfrm>
                <a:off x="9815851" y="5999518"/>
                <a:ext cx="636524" cy="4438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40A2DE5-5CF9-DE3B-50F3-B3353CF9F37F}"/>
                  </a:ext>
                </a:extLst>
              </p:cNvPr>
              <p:cNvSpPr txBox="1"/>
              <p:nvPr/>
            </p:nvSpPr>
            <p:spPr>
              <a:xfrm>
                <a:off x="10909835" y="6018106"/>
                <a:ext cx="636524" cy="4438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FC5AC0B-112C-EB7B-DED3-D34FF412B8D4}"/>
                </a:ext>
              </a:extLst>
            </p:cNvPr>
            <p:cNvGrpSpPr/>
            <p:nvPr/>
          </p:nvGrpSpPr>
          <p:grpSpPr>
            <a:xfrm>
              <a:off x="3675715" y="5073154"/>
              <a:ext cx="1044839" cy="844133"/>
              <a:chOff x="11039554" y="5455360"/>
              <a:chExt cx="1255726" cy="1014509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F0C27D8D-9DFB-1351-9570-6D726909DC5B}"/>
                  </a:ext>
                </a:extLst>
              </p:cNvPr>
              <p:cNvGrpSpPr/>
              <p:nvPr/>
            </p:nvGrpSpPr>
            <p:grpSpPr>
              <a:xfrm>
                <a:off x="11094377" y="5595894"/>
                <a:ext cx="1200903" cy="873975"/>
                <a:chOff x="11094377" y="5595894"/>
                <a:chExt cx="1200903" cy="873975"/>
              </a:xfrm>
            </p:grpSpPr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610CB3C0-E512-D732-0D50-84A95ED3D9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094377" y="5611273"/>
                  <a:ext cx="1012407" cy="251403"/>
                </a:xfrm>
                <a:prstGeom prst="rect">
                  <a:avLst/>
                </a:prstGeom>
              </p:spPr>
            </p:pic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EA5C30F9-1D38-C7C7-090A-FA4CFE93D11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435519">
                  <a:off x="11782335" y="5595894"/>
                  <a:ext cx="274320" cy="2743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lumMod val="0"/>
                        <a:lumOff val="100000"/>
                      </a:schemeClr>
                    </a:gs>
                    <a:gs pos="35000">
                      <a:schemeClr val="accent1">
                        <a:lumMod val="0"/>
                        <a:lumOff val="100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/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EFB70DD9-80A3-D42B-2B20-D3ADC378870F}"/>
                    </a:ext>
                  </a:extLst>
                </p:cNvPr>
                <p:cNvSpPr txBox="1"/>
                <p:nvPr/>
              </p:nvSpPr>
              <p:spPr>
                <a:xfrm>
                  <a:off x="11699258" y="6025993"/>
                  <a:ext cx="596022" cy="44387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r>
                    <a:rPr lang="en-US" i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endParaRPr lang="en-US" dirty="0"/>
                </a:p>
              </p:txBody>
            </p:sp>
          </p:grp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12E0CEF-9476-636E-7263-3F624E50BC90}"/>
                  </a:ext>
                </a:extLst>
              </p:cNvPr>
              <p:cNvSpPr/>
              <p:nvPr/>
            </p:nvSpPr>
            <p:spPr>
              <a:xfrm>
                <a:off x="11039554" y="5455360"/>
                <a:ext cx="1141295" cy="975510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8" name="Picture 37" descr="A diagram of different types of chemical elements&#10;&#10;Description automatically generated with medium confidence">
            <a:extLst>
              <a:ext uri="{FF2B5EF4-FFF2-40B4-BE49-F238E27FC236}">
                <a16:creationId xmlns:a16="http://schemas.microsoft.com/office/drawing/2014/main" id="{F1AFF77A-80FF-4F5E-3966-FF888B88C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9555" y="533496"/>
            <a:ext cx="6786470" cy="42388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3874180-13F5-1B9E-C9F7-C1275E556270}"/>
              </a:ext>
            </a:extLst>
          </p:cNvPr>
          <p:cNvSpPr txBox="1"/>
          <p:nvPr/>
        </p:nvSpPr>
        <p:spPr>
          <a:xfrm>
            <a:off x="6185438" y="131486"/>
            <a:ext cx="5867210" cy="366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itchFamily="2" charset="0"/>
              </a:rPr>
              <a:t>Experimental limits on sterile </a:t>
            </a:r>
            <a:r>
              <a:rPr lang="en-US" b="1" dirty="0">
                <a:latin typeface="Helvetica"/>
                <a:cs typeface="Helvetica"/>
              </a:rPr>
              <a:t>𝜈 mixing with 𝜈</a:t>
            </a:r>
            <a:r>
              <a:rPr lang="en-US" b="1" baseline="-25000" dirty="0">
                <a:latin typeface="Helvetica"/>
                <a:cs typeface="Helvetica"/>
              </a:rPr>
              <a:t>e</a:t>
            </a:r>
            <a:r>
              <a:rPr lang="en-US" b="1" dirty="0">
                <a:latin typeface="Helvetica"/>
                <a:cs typeface="Helvetica"/>
              </a:rPr>
              <a:t>:</a:t>
            </a:r>
            <a:endParaRPr lang="en-US" b="1" baseline="-250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DFE1264-7B00-CADD-9043-9E75BBECAB55}"/>
                  </a:ext>
                </a:extLst>
              </p:cNvPr>
              <p:cNvSpPr txBox="1"/>
              <p:nvPr/>
            </p:nvSpPr>
            <p:spPr>
              <a:xfrm rot="16200000">
                <a:off x="4063059" y="2284591"/>
                <a:ext cx="2945603" cy="3668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Mixing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DFE1264-7B00-CADD-9043-9E75BBECA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063059" y="2284591"/>
                <a:ext cx="2945603" cy="366829"/>
              </a:xfrm>
              <a:prstGeom prst="rect">
                <a:avLst/>
              </a:prstGeom>
              <a:blipFill>
                <a:blip r:embed="rId7"/>
                <a:stretch>
                  <a:fillRect l="-6667" r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9471A0D-BAEF-C992-DB79-AA0833E276F7}"/>
                  </a:ext>
                </a:extLst>
              </p:cNvPr>
              <p:cNvSpPr txBox="1"/>
              <p:nvPr/>
            </p:nvSpPr>
            <p:spPr>
              <a:xfrm>
                <a:off x="7104185" y="4495332"/>
                <a:ext cx="382172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Sterile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[GeV]</a:t>
                </a:r>
                <a:endParaRPr lang="en-US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39471A0D-BAEF-C992-DB79-AA0833E27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85" y="4495332"/>
                <a:ext cx="3821723" cy="369332"/>
              </a:xfrm>
              <a:prstGeom prst="rect">
                <a:avLst/>
              </a:prstGeom>
              <a:blipFill>
                <a:blip r:embed="rId8"/>
                <a:stretch>
                  <a:fillRect t="-6452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A278FD64-1565-5245-D5F5-D226582A80F0}"/>
              </a:ext>
            </a:extLst>
          </p:cNvPr>
          <p:cNvGrpSpPr/>
          <p:nvPr/>
        </p:nvGrpSpPr>
        <p:grpSpPr>
          <a:xfrm>
            <a:off x="5983287" y="1417228"/>
            <a:ext cx="3114547" cy="2523578"/>
            <a:chOff x="5983287" y="1417228"/>
            <a:chExt cx="3114547" cy="2523578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E29F5AE3-4F32-FD14-DBBE-0D1956C26B86}"/>
                </a:ext>
              </a:extLst>
            </p:cNvPr>
            <p:cNvSpPr/>
            <p:nvPr/>
          </p:nvSpPr>
          <p:spPr>
            <a:xfrm>
              <a:off x="7283321" y="2865883"/>
              <a:ext cx="492818" cy="959118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8D8CA7D-60F6-76BB-1D93-51A5E67B2E15}"/>
                </a:ext>
              </a:extLst>
            </p:cNvPr>
            <p:cNvSpPr txBox="1"/>
            <p:nvPr/>
          </p:nvSpPr>
          <p:spPr>
            <a:xfrm>
              <a:off x="5983287" y="2773267"/>
              <a:ext cx="1505420" cy="458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“Minimal” DM candidate?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8CF1DDC-F31F-0847-E8A3-9D6533C55812}"/>
                </a:ext>
              </a:extLst>
            </p:cNvPr>
            <p:cNvGrpSpPr/>
            <p:nvPr/>
          </p:nvGrpSpPr>
          <p:grpSpPr>
            <a:xfrm>
              <a:off x="7245036" y="1417228"/>
              <a:ext cx="1852798" cy="2523578"/>
              <a:chOff x="6877878" y="2291508"/>
              <a:chExt cx="1996758" cy="2719658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C32BB5F-B9DA-5B5A-5D69-518B2E2E778C}"/>
                  </a:ext>
                </a:extLst>
              </p:cNvPr>
              <p:cNvSpPr/>
              <p:nvPr/>
            </p:nvSpPr>
            <p:spPr>
              <a:xfrm>
                <a:off x="6877878" y="2291508"/>
                <a:ext cx="1814430" cy="2709458"/>
              </a:xfrm>
              <a:prstGeom prst="rect">
                <a:avLst/>
              </a:prstGeom>
              <a:noFill/>
              <a:ln w="38100">
                <a:solidFill>
                  <a:srgbClr val="0432FF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689B3FA-F821-5D85-D530-1BBBEB2C7AA4}"/>
                  </a:ext>
                </a:extLst>
              </p:cNvPr>
              <p:cNvSpPr txBox="1"/>
              <p:nvPr/>
            </p:nvSpPr>
            <p:spPr>
              <a:xfrm>
                <a:off x="7477240" y="4703389"/>
                <a:ext cx="13973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0432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Nanospheres</a:t>
                </a: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EA67C6A-F0C0-358B-3714-38B9EBA7B78E}"/>
              </a:ext>
            </a:extLst>
          </p:cNvPr>
          <p:cNvGrpSpPr>
            <a:grpSpLocks noChangeAspect="1"/>
          </p:cNvGrpSpPr>
          <p:nvPr/>
        </p:nvGrpSpPr>
        <p:grpSpPr>
          <a:xfrm>
            <a:off x="95153" y="3452690"/>
            <a:ext cx="5245570" cy="3434340"/>
            <a:chOff x="6421104" y="2716101"/>
            <a:chExt cx="6185698" cy="4046134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35F5DD02-DACE-EE81-77FB-474E8154E3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21104" y="2992610"/>
              <a:ext cx="5801011" cy="3184748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42369A3-A1E2-08C3-275D-8ACB0415C726}"/>
                </a:ext>
              </a:extLst>
            </p:cNvPr>
            <p:cNvSpPr txBox="1"/>
            <p:nvPr/>
          </p:nvSpPr>
          <p:spPr>
            <a:xfrm>
              <a:off x="6983163" y="2716101"/>
              <a:ext cx="3007199" cy="435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Helvetica" pitchFamily="2" charset="0"/>
                </a:rPr>
                <a:t>Detector concept: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6007C40-E573-F81B-E682-760A23F65639}"/>
                </a:ext>
              </a:extLst>
            </p:cNvPr>
            <p:cNvSpPr txBox="1"/>
            <p:nvPr/>
          </p:nvSpPr>
          <p:spPr>
            <a:xfrm>
              <a:off x="10495589" y="2835800"/>
              <a:ext cx="2111213" cy="36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latin typeface="Helvetica" pitchFamily="2" charset="0"/>
                </a:rPr>
                <a:t>Nanosphere array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A09E2BD-D4DE-555C-B1C6-F979AD55C1EA}"/>
                </a:ext>
              </a:extLst>
            </p:cNvPr>
            <p:cNvSpPr txBox="1"/>
            <p:nvPr/>
          </p:nvSpPr>
          <p:spPr>
            <a:xfrm>
              <a:off x="8757520" y="6399631"/>
              <a:ext cx="2685745" cy="36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latin typeface="Helvetica" pitchFamily="2" charset="0"/>
                </a:rPr>
                <a:t>Scintillator + SiPM arrays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DF27F4A-6405-F38C-3367-E75A242CFDA1}"/>
                </a:ext>
              </a:extLst>
            </p:cNvPr>
            <p:cNvCxnSpPr>
              <a:cxnSpLocks/>
              <a:stCxn id="67" idx="0"/>
            </p:cNvCxnSpPr>
            <p:nvPr/>
          </p:nvCxnSpPr>
          <p:spPr>
            <a:xfrm flipH="1" flipV="1">
              <a:off x="9966960" y="6005123"/>
              <a:ext cx="133433" cy="3945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231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4EC54-F70D-BD32-7A2F-40D8FC012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2E05B74-9A7E-FA93-698A-560E2A3EF2B5}"/>
              </a:ext>
            </a:extLst>
          </p:cNvPr>
          <p:cNvGrpSpPr/>
          <p:nvPr/>
        </p:nvGrpSpPr>
        <p:grpSpPr>
          <a:xfrm>
            <a:off x="5526998" y="2454199"/>
            <a:ext cx="6088895" cy="4351867"/>
            <a:chOff x="8277669" y="3511394"/>
            <a:chExt cx="4163600" cy="297581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039D0E7-3715-8456-64B4-FF55B6B35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7669" y="3628855"/>
              <a:ext cx="4083363" cy="285835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DA63BD-D9DE-BA6D-5366-9C8ECB35E233}"/>
                </a:ext>
              </a:extLst>
            </p:cNvPr>
            <p:cNvSpPr txBox="1"/>
            <p:nvPr/>
          </p:nvSpPr>
          <p:spPr>
            <a:xfrm>
              <a:off x="8585873" y="3511394"/>
              <a:ext cx="3855396" cy="252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Helvetica" pitchFamily="2" charset="0"/>
                </a:rPr>
                <a:t>Projected sensitivity versus </a:t>
              </a:r>
              <a:r>
                <a:rPr lang="en-US" b="1" dirty="0" err="1">
                  <a:latin typeface="Helvetica" pitchFamily="2" charset="0"/>
                </a:rPr>
                <a:t>livetime</a:t>
              </a:r>
              <a:r>
                <a:rPr lang="en-US" b="1" dirty="0">
                  <a:latin typeface="Helvetica" pitchFamily="2" charset="0"/>
                </a:rPr>
                <a:t>: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24A3545-0D87-8BC5-C17D-826941A19DCC}"/>
              </a:ext>
            </a:extLst>
          </p:cNvPr>
          <p:cNvGrpSpPr/>
          <p:nvPr/>
        </p:nvGrpSpPr>
        <p:grpSpPr>
          <a:xfrm>
            <a:off x="294879" y="2439864"/>
            <a:ext cx="5486403" cy="4295415"/>
            <a:chOff x="105400" y="2438950"/>
            <a:chExt cx="5486403" cy="4295415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A8FDEBF-F41B-FC8E-5C1F-86BCA72FE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400" y="2619565"/>
              <a:ext cx="5486403" cy="4114800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62D681F-3A7D-D872-8985-F2EBE00F1F57}"/>
                </a:ext>
              </a:extLst>
            </p:cNvPr>
            <p:cNvSpPr txBox="1"/>
            <p:nvPr/>
          </p:nvSpPr>
          <p:spPr>
            <a:xfrm>
              <a:off x="784327" y="2438950"/>
              <a:ext cx="44762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Helvetica" pitchFamily="2" charset="0"/>
                </a:rPr>
                <a:t>Example electron capture decay (</a:t>
              </a:r>
              <a:r>
                <a:rPr lang="en-US" b="1" baseline="30000" dirty="0">
                  <a:latin typeface="Helvetica" pitchFamily="2" charset="0"/>
                </a:rPr>
                <a:t>37</a:t>
              </a:r>
              <a:r>
                <a:rPr lang="en-US" b="1" dirty="0">
                  <a:latin typeface="Helvetica" pitchFamily="2" charset="0"/>
                </a:rPr>
                <a:t>Ar):</a:t>
              </a: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5E7DC30-021E-F7B2-E2A8-DE8BD419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37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AE6F72-BCA2-DEED-012B-10FBCACA3449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Projected sensitivity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8A5F9005-C41E-892E-F95E-4A97DC830BA7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B03DCA-A786-C9C2-EED3-467C5728A36C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04A4C25-0244-A69C-E806-DFD77C335664}"/>
              </a:ext>
            </a:extLst>
          </p:cNvPr>
          <p:cNvSpPr txBox="1"/>
          <p:nvPr/>
        </p:nvSpPr>
        <p:spPr>
          <a:xfrm>
            <a:off x="419098" y="946453"/>
            <a:ext cx="11196795" cy="718418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18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If a keV – MeV mass sterile 𝜈 mixes with the light 𝜈, then expect small fraction of decays to emit a heavy 𝜈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39A6818-6B3B-3B4A-364C-7E8E038FE4D4}"/>
              </a:ext>
            </a:extLst>
          </p:cNvPr>
          <p:cNvSpPr txBox="1"/>
          <p:nvPr/>
        </p:nvSpPr>
        <p:spPr>
          <a:xfrm>
            <a:off x="425658" y="1642585"/>
            <a:ext cx="111902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346" indent="-318346">
              <a:spcBef>
                <a:spcPts val="18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Possibility to probe many orders of magnitude beyond best existing experiments with mechanical sensors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7B87F15-D8BA-3D7C-5DC6-F8BAD20F1784}"/>
                  </a:ext>
                </a:extLst>
              </p:cNvPr>
              <p:cNvSpPr txBox="1"/>
              <p:nvPr/>
            </p:nvSpPr>
            <p:spPr>
              <a:xfrm>
                <a:off x="2797295" y="4135036"/>
                <a:ext cx="87437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rgbClr val="FF0000"/>
                    </a:solidFill>
                  </a:rPr>
                  <a:t> = 750 keV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7B87F15-D8BA-3D7C-5DC6-F8BAD20F1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295" y="4135036"/>
                <a:ext cx="874373" cy="584775"/>
              </a:xfrm>
              <a:prstGeom prst="rect">
                <a:avLst/>
              </a:prstGeom>
              <a:blipFill>
                <a:blip r:embed="rId5"/>
                <a:stretch>
                  <a:fillRect l="-4348" t="-2128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3598D043-70D4-0E41-00A0-302ECA48E248}"/>
              </a:ext>
            </a:extLst>
          </p:cNvPr>
          <p:cNvGrpSpPr>
            <a:grpSpLocks noChangeAspect="1"/>
          </p:cNvGrpSpPr>
          <p:nvPr/>
        </p:nvGrpSpPr>
        <p:grpSpPr>
          <a:xfrm>
            <a:off x="7955642" y="5174282"/>
            <a:ext cx="1978204" cy="725176"/>
            <a:chOff x="9776793" y="5144965"/>
            <a:chExt cx="1587893" cy="58209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397DDA-D149-8DCA-0799-3B1E2A14E59F}"/>
                </a:ext>
              </a:extLst>
            </p:cNvPr>
            <p:cNvGrpSpPr/>
            <p:nvPr/>
          </p:nvGrpSpPr>
          <p:grpSpPr>
            <a:xfrm>
              <a:off x="9776793" y="5297229"/>
              <a:ext cx="222644" cy="323148"/>
              <a:chOff x="9778054" y="5297229"/>
              <a:chExt cx="234898" cy="32314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C6A9A98-6495-0AA3-8D59-0FF3CF6C5192}"/>
                  </a:ext>
                </a:extLst>
              </p:cNvPr>
              <p:cNvCxnSpPr/>
              <p:nvPr/>
            </p:nvCxnSpPr>
            <p:spPr>
              <a:xfrm>
                <a:off x="9779495" y="5297229"/>
                <a:ext cx="233457" cy="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8174F7F-BA19-2F30-AC4C-7A448B0ECD57}"/>
                  </a:ext>
                </a:extLst>
              </p:cNvPr>
              <p:cNvCxnSpPr/>
              <p:nvPr/>
            </p:nvCxnSpPr>
            <p:spPr>
              <a:xfrm>
                <a:off x="9778776" y="5457930"/>
                <a:ext cx="233457" cy="0"/>
              </a:xfrm>
              <a:prstGeom prst="line">
                <a:avLst/>
              </a:prstGeom>
              <a:ln w="28575"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E90062E-3BC6-2712-981B-0E737F7AE557}"/>
                  </a:ext>
                </a:extLst>
              </p:cNvPr>
              <p:cNvCxnSpPr/>
              <p:nvPr/>
            </p:nvCxnSpPr>
            <p:spPr>
              <a:xfrm>
                <a:off x="9778054" y="5620377"/>
                <a:ext cx="233457" cy="0"/>
              </a:xfrm>
              <a:prstGeom prst="line">
                <a:avLst/>
              </a:prstGeom>
              <a:ln w="28575">
                <a:prstDash val="sysDot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81A7E7-8CB7-F979-7671-B5230A3868E7}"/>
                </a:ext>
              </a:extLst>
            </p:cNvPr>
            <p:cNvSpPr txBox="1"/>
            <p:nvPr/>
          </p:nvSpPr>
          <p:spPr>
            <a:xfrm>
              <a:off x="9975886" y="5144965"/>
              <a:ext cx="1293684" cy="247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1 sphere month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0105AA7-3317-8AB5-6732-478655D8D2AE}"/>
                </a:ext>
              </a:extLst>
            </p:cNvPr>
            <p:cNvSpPr txBox="1"/>
            <p:nvPr/>
          </p:nvSpPr>
          <p:spPr>
            <a:xfrm>
              <a:off x="9978015" y="5307411"/>
              <a:ext cx="1293684" cy="247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10 sphere years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5417DD-9A01-C020-4033-009F9FD0D15B}"/>
                </a:ext>
              </a:extLst>
            </p:cNvPr>
            <p:cNvSpPr txBox="1"/>
            <p:nvPr/>
          </p:nvSpPr>
          <p:spPr>
            <a:xfrm>
              <a:off x="9978015" y="5480009"/>
              <a:ext cx="1386671" cy="247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1000 sphere years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E473F68-92F4-E2D5-F644-FA0100819C4C}"/>
              </a:ext>
            </a:extLst>
          </p:cNvPr>
          <p:cNvSpPr txBox="1"/>
          <p:nvPr/>
        </p:nvSpPr>
        <p:spPr>
          <a:xfrm>
            <a:off x="1662602" y="2975743"/>
            <a:ext cx="1592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100 nm sphere</a:t>
            </a:r>
          </a:p>
          <a:p>
            <a:r>
              <a:rPr lang="en-US" sz="1600" i="1" dirty="0"/>
              <a:t>1 month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027E7-2143-978A-305D-DF77357F8480}"/>
              </a:ext>
            </a:extLst>
          </p:cNvPr>
          <p:cNvSpPr txBox="1"/>
          <p:nvPr/>
        </p:nvSpPr>
        <p:spPr>
          <a:xfrm>
            <a:off x="7545220" y="6616049"/>
            <a:ext cx="36470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latin typeface="Helvetica" pitchFamily="2" charset="0"/>
              </a:rPr>
              <a:t>PRX Q 4, 010315 (2023) arXiv:2207.05883</a:t>
            </a:r>
          </a:p>
        </p:txBody>
      </p:sp>
      <p:sp>
        <p:nvSpPr>
          <p:cNvPr id="2" name="Footer Placeholder 7">
            <a:extLst>
              <a:ext uri="{FF2B5EF4-FFF2-40B4-BE49-F238E27FC236}">
                <a16:creationId xmlns:a16="http://schemas.microsoft.com/office/drawing/2014/main" id="{42D98E82-6201-248E-E11A-F8292E934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3117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660C6-7E87-79E4-8FE8-FC904A993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CC06C0-8DF4-407D-F08F-39E71157DC01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F9B28B97-AEE2-2C3D-2718-51845CC8B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4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B72D5D-03E6-4C9E-5558-D7495F0C5601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196792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Beyond the SQL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007AB95-26A8-71E0-FB32-C1836242A406}"/>
                  </a:ext>
                </a:extLst>
              </p:cNvPr>
              <p:cNvSpPr txBox="1"/>
              <p:nvPr/>
            </p:nvSpPr>
            <p:spPr>
              <a:xfrm>
                <a:off x="333754" y="1027555"/>
                <a:ext cx="11468102" cy="1944395"/>
              </a:xfrm>
              <a:prstGeom prst="rect">
                <a:avLst/>
              </a:prstGeom>
              <a:noFill/>
            </p:spPr>
            <p:txBody>
              <a:bodyPr wrap="square" lIns="101870" tIns="50935" rIns="101870" bIns="50935" rtlCol="0">
                <a:spAutoFit/>
              </a:bodyPr>
              <a:lstStyle/>
              <a:p>
                <a:pPr marL="318346" indent="-318346">
                  <a:spcBef>
                    <a:spcPts val="700"/>
                  </a:spcBef>
                  <a:buFont typeface="Arial"/>
                  <a:buChar char="•"/>
                </a:pPr>
                <a:r>
                  <a:rPr lang="en-US" dirty="0">
                    <a:latin typeface="Helvetica" pitchFamily="2" charset="0"/>
                    <a:cs typeface="Times New Roman" panose="02020603050405020304" pitchFamily="18" charset="0"/>
                    <a:sym typeface="Wingdings" pitchFamily="2" charset="2"/>
                  </a:rPr>
                  <a:t>The SQL is not a fundamental limit, but represents a constraint on a weak, continuous measurement of both the position and momentum</a:t>
                </a:r>
              </a:p>
              <a:p>
                <a:pPr marL="775546" lvl="1" indent="-318346">
                  <a:spcBef>
                    <a:spcPts val="700"/>
                  </a:spcBef>
                  <a:buFont typeface="Arial"/>
                  <a:buChar char="•"/>
                </a:pPr>
                <a:r>
                  <a:rPr lang="en-US" dirty="0">
                    <a:latin typeface="Helvetica" pitchFamily="2" charset="0"/>
                    <a:cs typeface="Times New Roman" panose="02020603050405020304" pitchFamily="18" charset="0"/>
                    <a:sym typeface="Wingdings" pitchFamily="2" charset="2"/>
                  </a:rPr>
                  <a:t>E.g., a strong, projective measurement can localize much smaller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itchFamily="2" charset="2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itchFamily="2" charset="2"/>
                      </a:rPr>
                      <m:t>𝑥</m:t>
                    </m:r>
                  </m:oMath>
                </a14:m>
                <a:r>
                  <a:rPr lang="en-US" dirty="0">
                    <a:latin typeface="Helvetica" pitchFamily="2" charset="0"/>
                    <a:cs typeface="Times New Roman" panose="02020603050405020304" pitchFamily="18" charset="0"/>
                    <a:sym typeface="Wingdings" pitchFamily="2" charset="2"/>
                  </a:rPr>
                  <a:t> (at the cost of a large uncertainty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itchFamily="2" charset="2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itchFamily="2" charset="2"/>
                      </a:rPr>
                      <m:t>𝑝</m:t>
                    </m:r>
                  </m:oMath>
                </a14:m>
                <a:r>
                  <a:rPr lang="en-US" dirty="0">
                    <a:latin typeface="Helvetica" pitchFamily="2" charset="0"/>
                    <a:cs typeface="Times New Roman" panose="02020603050405020304" pitchFamily="18" charset="0"/>
                    <a:sym typeface="Wingdings" pitchFamily="2" charset="2"/>
                  </a:rPr>
                  <a:t>, which can interfere with subsequent measurements)</a:t>
                </a:r>
              </a:p>
              <a:p>
                <a:pPr marL="775546" lvl="1" indent="-318346">
                  <a:spcBef>
                    <a:spcPts val="700"/>
                  </a:spcBef>
                  <a:buFont typeface="Arial"/>
                  <a:buChar char="•"/>
                </a:pPr>
                <a:r>
                  <a:rPr lang="en-US" dirty="0">
                    <a:latin typeface="Helvetica" pitchFamily="2" charset="0"/>
                    <a:cs typeface="Times New Roman" panose="02020603050405020304" pitchFamily="18" charset="0"/>
                    <a:sym typeface="Wingdings" pitchFamily="2" charset="2"/>
                  </a:rPr>
                  <a:t>More generally, we can squeeze light (or possibly mechanical DOFs) to achieve measurements beyond SQL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007AB95-26A8-71E0-FB32-C1836242A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54" y="1027555"/>
                <a:ext cx="11468102" cy="1944395"/>
              </a:xfrm>
              <a:prstGeom prst="rect">
                <a:avLst/>
              </a:prstGeom>
              <a:blipFill>
                <a:blip r:embed="rId3"/>
                <a:stretch>
                  <a:fillRect l="-221" t="-1299" r="-442" b="-3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B7BB345B-DF6B-768B-CEA0-2647D603B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D06E7D18-D900-0736-A52C-A8764A5B867F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A4FF0E0-1655-CD40-EAF2-F7DF1E12E4AB}"/>
              </a:ext>
            </a:extLst>
          </p:cNvPr>
          <p:cNvGrpSpPr/>
          <p:nvPr/>
        </p:nvGrpSpPr>
        <p:grpSpPr>
          <a:xfrm>
            <a:off x="971886" y="2790585"/>
            <a:ext cx="7835369" cy="3655339"/>
            <a:chOff x="971886" y="2558937"/>
            <a:chExt cx="7835369" cy="3655339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6D18CD8-3EB4-8316-B8EB-421123CD359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5911" y="3196756"/>
              <a:ext cx="7791344" cy="3017520"/>
              <a:chOff x="369738" y="3119421"/>
              <a:chExt cx="6492458" cy="2514472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E236C1E5-4DCC-885A-33BB-9C41F7248A97}"/>
                  </a:ext>
                </a:extLst>
              </p:cNvPr>
              <p:cNvGrpSpPr/>
              <p:nvPr/>
            </p:nvGrpSpPr>
            <p:grpSpPr>
              <a:xfrm>
                <a:off x="369738" y="3119421"/>
                <a:ext cx="6492458" cy="2514472"/>
                <a:chOff x="479466" y="3460797"/>
                <a:chExt cx="6492458" cy="2514472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2B446D14-803F-9DAB-CE50-BDF9A672563B}"/>
                    </a:ext>
                  </a:extLst>
                </p:cNvPr>
                <p:cNvGrpSpPr/>
                <p:nvPr/>
              </p:nvGrpSpPr>
              <p:grpSpPr>
                <a:xfrm>
                  <a:off x="479466" y="3520593"/>
                  <a:ext cx="2846103" cy="2445927"/>
                  <a:chOff x="7855171" y="3568652"/>
                  <a:chExt cx="1737978" cy="1493608"/>
                </a:xfrm>
              </p:grpSpPr>
              <p:sp>
                <p:nvSpPr>
                  <p:cNvPr id="16" name="Rounded Rectangle 15">
                    <a:extLst>
                      <a:ext uri="{FF2B5EF4-FFF2-40B4-BE49-F238E27FC236}">
                        <a16:creationId xmlns:a16="http://schemas.microsoft.com/office/drawing/2014/main" id="{F6E4D794-9EE2-E164-E311-E9FDCDBDFDFA}"/>
                      </a:ext>
                    </a:extLst>
                  </p:cNvPr>
                  <p:cNvSpPr/>
                  <p:nvPr/>
                </p:nvSpPr>
                <p:spPr>
                  <a:xfrm>
                    <a:off x="7855171" y="3568652"/>
                    <a:ext cx="1737978" cy="1493608"/>
                  </a:xfrm>
                  <a:prstGeom prst="roundRect">
                    <a:avLst>
                      <a:gd name="adj" fmla="val 6116"/>
                    </a:avLst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825891FA-CFC5-CD99-0C0E-1281675EF750}"/>
                      </a:ext>
                    </a:extLst>
                  </p:cNvPr>
                  <p:cNvGrpSpPr/>
                  <p:nvPr/>
                </p:nvGrpSpPr>
                <p:grpSpPr>
                  <a:xfrm>
                    <a:off x="7990017" y="3732750"/>
                    <a:ext cx="1371600" cy="1273628"/>
                    <a:chOff x="8160353" y="3712029"/>
                    <a:chExt cx="1371600" cy="1273628"/>
                  </a:xfrm>
                </p:grpSpPr>
                <p:cxnSp>
                  <p:nvCxnSpPr>
                    <p:cNvPr id="22" name="Straight Connector 21">
                      <a:extLst>
                        <a:ext uri="{FF2B5EF4-FFF2-40B4-BE49-F238E27FC236}">
                          <a16:creationId xmlns:a16="http://schemas.microsoft.com/office/drawing/2014/main" id="{7CD5C313-3084-6F56-21BF-43C94C87C71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8860971" y="3712029"/>
                      <a:ext cx="0" cy="1273628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702EACF9-C132-E702-2F36-9B2C1FB6B53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>
                      <a:off x="8846153" y="3652158"/>
                      <a:ext cx="0" cy="1371600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7CC681C7-1318-1BB6-1CC9-168CD8F02FEE}"/>
                      </a:ext>
                    </a:extLst>
                  </p:cNvPr>
                  <p:cNvSpPr/>
                  <p:nvPr/>
                </p:nvSpPr>
                <p:spPr>
                  <a:xfrm>
                    <a:off x="8461857" y="4125685"/>
                    <a:ext cx="457200" cy="457072"/>
                  </a:xfrm>
                  <a:prstGeom prst="ellipse">
                    <a:avLst/>
                  </a:prstGeom>
                  <a:solidFill>
                    <a:srgbClr val="4472C4">
                      <a:alpha val="74902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9AAFE458-642A-3772-E559-849A7593165D}"/>
                    </a:ext>
                  </a:extLst>
                </p:cNvPr>
                <p:cNvGrpSpPr/>
                <p:nvPr/>
              </p:nvGrpSpPr>
              <p:grpSpPr>
                <a:xfrm>
                  <a:off x="1847326" y="3529342"/>
                  <a:ext cx="4787236" cy="2445927"/>
                  <a:chOff x="1883902" y="3565918"/>
                  <a:chExt cx="4787236" cy="2445927"/>
                </a:xfrm>
              </p:grpSpPr>
              <p:grpSp>
                <p:nvGrpSpPr>
                  <p:cNvPr id="43" name="Group 42">
                    <a:extLst>
                      <a:ext uri="{FF2B5EF4-FFF2-40B4-BE49-F238E27FC236}">
                        <a16:creationId xmlns:a16="http://schemas.microsoft.com/office/drawing/2014/main" id="{CA9C831E-186D-4C61-EF0E-2DBC5C22414A}"/>
                      </a:ext>
                    </a:extLst>
                  </p:cNvPr>
                  <p:cNvGrpSpPr/>
                  <p:nvPr/>
                </p:nvGrpSpPr>
                <p:grpSpPr>
                  <a:xfrm>
                    <a:off x="3825035" y="3565918"/>
                    <a:ext cx="2846103" cy="2445927"/>
                    <a:chOff x="4056683" y="3565918"/>
                    <a:chExt cx="2846103" cy="2445927"/>
                  </a:xfrm>
                </p:grpSpPr>
                <p:sp>
                  <p:nvSpPr>
                    <p:cNvPr id="25" name="Rounded Rectangle 24">
                      <a:extLst>
                        <a:ext uri="{FF2B5EF4-FFF2-40B4-BE49-F238E27FC236}">
                          <a16:creationId xmlns:a16="http://schemas.microsoft.com/office/drawing/2014/main" id="{37DE32F3-0D28-CF66-0680-8E8D46705C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56683" y="3565918"/>
                      <a:ext cx="2846103" cy="2445927"/>
                    </a:xfrm>
                    <a:prstGeom prst="roundRect">
                      <a:avLst>
                        <a:gd name="adj" fmla="val 6116"/>
                      </a:avLst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grpSp>
                  <p:nvGrpSpPr>
                    <p:cNvPr id="42" name="Group 41">
                      <a:extLst>
                        <a:ext uri="{FF2B5EF4-FFF2-40B4-BE49-F238E27FC236}">
                          <a16:creationId xmlns:a16="http://schemas.microsoft.com/office/drawing/2014/main" id="{6A74BA8D-768C-970D-EBFE-A58C322BF3D1}"/>
                        </a:ext>
                      </a:extLst>
                    </p:cNvPr>
                    <p:cNvGrpSpPr/>
                    <p:nvPr/>
                  </p:nvGrpSpPr>
                  <p:grpSpPr>
                    <a:xfrm rot="5400000">
                      <a:off x="4378024" y="3760532"/>
                      <a:ext cx="2246124" cy="2085689"/>
                      <a:chOff x="4378024" y="3801489"/>
                      <a:chExt cx="2246124" cy="2085689"/>
                    </a:xfrm>
                  </p:grpSpPr>
                  <p:grpSp>
                    <p:nvGrpSpPr>
                      <p:cNvPr id="26" name="Group 25">
                        <a:extLst>
                          <a:ext uri="{FF2B5EF4-FFF2-40B4-BE49-F238E27FC236}">
                            <a16:creationId xmlns:a16="http://schemas.microsoft.com/office/drawing/2014/main" id="{DCF92A33-48AA-34D0-0628-D55246539C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78024" y="3801489"/>
                        <a:ext cx="2246124" cy="2085689"/>
                        <a:chOff x="8160353" y="3712029"/>
                        <a:chExt cx="1371600" cy="1273628"/>
                      </a:xfrm>
                    </p:grpSpPr>
                    <p:cxnSp>
                      <p:nvCxnSpPr>
                        <p:cNvPr id="32" name="Straight Connector 31">
                          <a:extLst>
                            <a:ext uri="{FF2B5EF4-FFF2-40B4-BE49-F238E27FC236}">
                              <a16:creationId xmlns:a16="http://schemas.microsoft.com/office/drawing/2014/main" id="{9E842010-4C5A-1C5C-3111-4F7623A3CA38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8860971" y="3712029"/>
                          <a:ext cx="0" cy="1273628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" name="Straight Connector 32">
                          <a:extLst>
                            <a:ext uri="{FF2B5EF4-FFF2-40B4-BE49-F238E27FC236}">
                              <a16:creationId xmlns:a16="http://schemas.microsoft.com/office/drawing/2014/main" id="{4FCB9B9C-F6BB-BC8A-A81F-5BD489B040F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>
                          <a:off x="8846153" y="3652158"/>
                          <a:ext cx="0" cy="1371600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29" name="Oval 28">
                        <a:extLst>
                          <a:ext uri="{FF2B5EF4-FFF2-40B4-BE49-F238E27FC236}">
                            <a16:creationId xmlns:a16="http://schemas.microsoft.com/office/drawing/2014/main" id="{2F6D5CAE-D917-6602-974F-2424D8C138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019" y="4686430"/>
                        <a:ext cx="1497416" cy="299484"/>
                      </a:xfrm>
                      <a:prstGeom prst="ellipse">
                        <a:avLst/>
                      </a:prstGeom>
                      <a:solidFill>
                        <a:srgbClr val="4472C4">
                          <a:alpha val="74902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  <p:sp>
                    <p:nvSpPr>
                      <p:cNvPr id="37" name="Oval 36">
                        <a:extLst>
                          <a:ext uri="{FF2B5EF4-FFF2-40B4-BE49-F238E27FC236}">
                            <a16:creationId xmlns:a16="http://schemas.microsoft.com/office/drawing/2014/main" id="{ECD35902-AA98-DE9D-46E3-2AA3F061616B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4788835" y="4345909"/>
                        <a:ext cx="1497416" cy="299483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4472C4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dirty="0"/>
                      </a:p>
                    </p:txBody>
                  </p:sp>
                </p:grpSp>
              </p:grpSp>
              <p:cxnSp>
                <p:nvCxnSpPr>
                  <p:cNvPr id="38" name="Straight Arrow Connector 37">
                    <a:extLst>
                      <a:ext uri="{FF2B5EF4-FFF2-40B4-BE49-F238E27FC236}">
                        <a16:creationId xmlns:a16="http://schemas.microsoft.com/office/drawing/2014/main" id="{DB3337F2-A29B-E3E2-F7DC-C0500CA50C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883902" y="4467331"/>
                    <a:ext cx="365760" cy="1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8C3EFCAC-CF3D-7BE7-510E-A0C6C548292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10508" y="4485777"/>
                      <a:ext cx="12923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8C3EFCAC-CF3D-7BE7-510E-A0C6C548292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10508" y="4485777"/>
                      <a:ext cx="1292352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49" name="TextBox 48">
                      <a:extLst>
                        <a:ext uri="{FF2B5EF4-FFF2-40B4-BE49-F238E27FC236}">
                          <a16:creationId xmlns:a16="http://schemas.microsoft.com/office/drawing/2014/main" id="{8498B9D2-8786-6704-31D4-A6018E4DA03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05109" y="3567802"/>
                      <a:ext cx="12923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>
                <p:sp>
                  <p:nvSpPr>
                    <p:cNvPr id="49" name="TextBox 48">
                      <a:extLst>
                        <a:ext uri="{FF2B5EF4-FFF2-40B4-BE49-F238E27FC236}">
                          <a16:creationId xmlns:a16="http://schemas.microsoft.com/office/drawing/2014/main" id="{8498B9D2-8786-6704-31D4-A6018E4DA03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05109" y="3567802"/>
                      <a:ext cx="1292352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818BA548-961F-9C11-E711-1C430C13E8F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679572" y="4464116"/>
                      <a:ext cx="12923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acc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818BA548-961F-9C11-E711-1C430C13E8F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79572" y="4464116"/>
                      <a:ext cx="1292352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6D054FFE-2484-A03C-6D97-5F5151F1A6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10749" y="3460797"/>
                      <a:ext cx="12923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6D054FFE-2484-A03C-6D97-5F5151F1A6A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10749" y="3460797"/>
                      <a:ext cx="1292352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AB33A657-3CF7-D672-BC04-2200E50929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63244" y="4949952"/>
                <a:ext cx="721588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165AF6FB-92FE-655D-6509-672E2390C967}"/>
                  </a:ext>
                </a:extLst>
              </p:cNvPr>
              <p:cNvSpPr/>
              <p:nvPr/>
            </p:nvSpPr>
            <p:spPr>
              <a:xfrm rot="5400000" flipH="1">
                <a:off x="1655547" y="4097862"/>
                <a:ext cx="749808" cy="749808"/>
              </a:xfrm>
              <a:prstGeom prst="ellipse">
                <a:avLst/>
              </a:prstGeom>
              <a:noFill/>
              <a:ln w="12700">
                <a:solidFill>
                  <a:srgbClr val="4472C4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8A5DE302-EACA-CEB6-5760-C8A1FFE37597}"/>
                      </a:ext>
                    </a:extLst>
                  </p:cNvPr>
                  <p:cNvSpPr txBox="1"/>
                  <p:nvPr/>
                </p:nvSpPr>
                <p:spPr>
                  <a:xfrm>
                    <a:off x="1687030" y="4884772"/>
                    <a:ext cx="107289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92D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oMath>
                    </a14:m>
                    <a:r>
                      <a:rPr lang="en-US" i="1" dirty="0">
                        <a:solidFill>
                          <a:srgbClr val="7092D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lang="en-US" b="0" i="1" dirty="0">
                      <a:solidFill>
                        <a:srgbClr val="7092D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60" name="TextBox 59">
                    <a:extLst>
                      <a:ext uri="{FF2B5EF4-FFF2-40B4-BE49-F238E27FC236}">
                        <a16:creationId xmlns:a16="http://schemas.microsoft.com/office/drawing/2014/main" id="{8A5DE302-EACA-CEB6-5760-C8A1FFE375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87030" y="4884772"/>
                    <a:ext cx="1072896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t="-5556" b="-277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24F21089-1C82-FFA9-781F-40C14BA761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3134" y="3703242"/>
                <a:ext cx="365760" cy="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AD016EC4-C2A8-B80E-5628-F92567BF1F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81554" y="5266296"/>
                <a:ext cx="265643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1678277D-EAAA-CAD8-63DD-4431A8F44C67}"/>
                      </a:ext>
                    </a:extLst>
                  </p:cNvPr>
                  <p:cNvSpPr txBox="1"/>
                  <p:nvPr/>
                </p:nvSpPr>
                <p:spPr>
                  <a:xfrm>
                    <a:off x="5093083" y="5241737"/>
                    <a:ext cx="107289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7092D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oMath>
                    </a14:m>
                    <a:r>
                      <a:rPr lang="en-US" i="1" dirty="0">
                        <a:solidFill>
                          <a:srgbClr val="7092D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lang="en-US" b="0" i="1" dirty="0">
                      <a:solidFill>
                        <a:srgbClr val="7092D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1678277D-EAAA-CAD8-63DD-4431A8F44C6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93083" y="5241737"/>
                    <a:ext cx="1072896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t="-5556" b="-277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68468862-819C-3A05-4398-FF1B9C1E3E0E}"/>
                      </a:ext>
                    </a:extLst>
                  </p:cNvPr>
                  <p:cNvSpPr txBox="1"/>
                  <p:nvPr/>
                </p:nvSpPr>
                <p:spPr>
                  <a:xfrm>
                    <a:off x="1384030" y="3738062"/>
                    <a:ext cx="107289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oMath>
                      </m:oMathPara>
                    </a14:m>
                    <a:endParaRPr lang="en-US" b="0" i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68468862-819C-3A05-4398-FF1B9C1E3E0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84030" y="3738062"/>
                    <a:ext cx="1072896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EBB66318-F4F0-22D7-AF9B-2ED040F43B00}"/>
                      </a:ext>
                    </a:extLst>
                  </p:cNvPr>
                  <p:cNvSpPr txBox="1"/>
                  <p:nvPr/>
                </p:nvSpPr>
                <p:spPr>
                  <a:xfrm>
                    <a:off x="4785627" y="3389868"/>
                    <a:ext cx="107289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oMath>
                      </m:oMathPara>
                    </a14:m>
                    <a:endParaRPr lang="en-US" b="0" i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EBB66318-F4F0-22D7-AF9B-2ED040F43B0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5627" y="3389868"/>
                    <a:ext cx="1072896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AAAB98A-FB11-56F0-5FEC-A68A9281399E}"/>
                </a:ext>
              </a:extLst>
            </p:cNvPr>
            <p:cNvSpPr txBox="1"/>
            <p:nvPr/>
          </p:nvSpPr>
          <p:spPr>
            <a:xfrm>
              <a:off x="971886" y="2558937"/>
              <a:ext cx="75845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Cartoon of squeezed position measurement: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CF78502-F3A0-5A5B-F8F1-BAB0A7D238F9}"/>
                </a:ext>
              </a:extLst>
            </p:cNvPr>
            <p:cNvSpPr txBox="1"/>
            <p:nvPr/>
          </p:nvSpPr>
          <p:spPr>
            <a:xfrm>
              <a:off x="1643223" y="2968165"/>
              <a:ext cx="20677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Unsqueezed</a:t>
              </a:r>
              <a:endParaRPr lang="en-US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0971B87-A209-F140-B8F8-329993362AAB}"/>
                </a:ext>
              </a:extLst>
            </p:cNvPr>
            <p:cNvSpPr txBox="1"/>
            <p:nvPr/>
          </p:nvSpPr>
          <p:spPr>
            <a:xfrm>
              <a:off x="5846588" y="2997767"/>
              <a:ext cx="1814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Squeezed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8173862-C6D0-8695-B7BC-7902D6443407}"/>
                  </a:ext>
                </a:extLst>
              </p:cNvPr>
              <p:cNvSpPr txBox="1"/>
              <p:nvPr/>
            </p:nvSpPr>
            <p:spPr>
              <a:xfrm>
                <a:off x="8913970" y="3969382"/>
                <a:ext cx="2484085" cy="139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00" i="1" dirty="0"/>
                  <a:t>Always obey </a:t>
                </a:r>
                <a14:m>
                  <m:oMath xmlns:m="http://schemas.openxmlformats.org/officeDocument/2006/math"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𝛥</m:t>
                    </m:r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𝛥</m:t>
                    </m:r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1900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19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900" b="0" i="1" smtClean="0">
                            <a:latin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en-US" sz="1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900" i="1" dirty="0"/>
                  <a:t> but push noise into quadrature we’re not interested in </a:t>
                </a:r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8173862-C6D0-8695-B7BC-7902D6443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3970" y="3969382"/>
                <a:ext cx="2484085" cy="1394741"/>
              </a:xfrm>
              <a:prstGeom prst="rect">
                <a:avLst/>
              </a:prstGeom>
              <a:blipFill>
                <a:blip r:embed="rId12"/>
                <a:stretch>
                  <a:fillRect l="-1015" b="-7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057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3F1E8-2492-815F-72E9-02DC80949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80D17-1162-CED2-0F9F-937C15DC154C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2682FCE3-0F5B-1BDE-FAFC-92DAB70E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5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08E219-2830-97E9-F57E-73EA033F9BBB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11196792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Squeezing in LIGO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D6DD38-150C-A2B6-D8D3-877514011475}"/>
              </a:ext>
            </a:extLst>
          </p:cNvPr>
          <p:cNvSpPr txBox="1"/>
          <p:nvPr/>
        </p:nvSpPr>
        <p:spPr>
          <a:xfrm>
            <a:off x="333754" y="893443"/>
            <a:ext cx="11196794" cy="1300629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Gravitational wave detectors have pioneered many of these techniques, and are now using squeezing to enhance sensitivity</a:t>
            </a:r>
          </a:p>
          <a:p>
            <a:pPr marL="775546" lvl="1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Notably, first exhausted “classical” sensitivity improvements at high frequency (e.g. more laser power)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4C4EF972-CABE-747B-6ED3-73C0AAFA895F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420901C-A45E-93E5-46C5-5429A31A6A6A}"/>
              </a:ext>
            </a:extLst>
          </p:cNvPr>
          <p:cNvGrpSpPr/>
          <p:nvPr/>
        </p:nvGrpSpPr>
        <p:grpSpPr>
          <a:xfrm>
            <a:off x="1418590" y="2194333"/>
            <a:ext cx="10725548" cy="4640898"/>
            <a:chOff x="1418590" y="1962685"/>
            <a:chExt cx="10725548" cy="464089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45D36F-F4BB-1F8B-9C73-C77C21ECB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8590" y="2410454"/>
              <a:ext cx="7772400" cy="419312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96EAF5-0C86-D6DD-D2F5-453C4641B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37842" y="1962685"/>
              <a:ext cx="5906296" cy="93421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0667F5E-FBB3-4566-6ED2-E7980C49D6D8}"/>
                    </a:ext>
                  </a:extLst>
                </p:cNvPr>
                <p:cNvSpPr txBox="1"/>
                <p:nvPr/>
              </p:nvSpPr>
              <p:spPr>
                <a:xfrm>
                  <a:off x="9190990" y="3263314"/>
                  <a:ext cx="2687102" cy="12772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~6dB squeezing ~(2x lower amplitude noise) </a:t>
                  </a:r>
                </a:p>
                <a:p>
                  <a:pPr marL="349250" indent="-349250">
                    <a:spcBef>
                      <a:spcPts val="600"/>
                    </a:spcBef>
                  </a:pPr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→ ≈</m:t>
                      </m:r>
                    </m:oMath>
                  </a14:m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8x</a:t>
                  </a:r>
                  <a:r>
                    <a:rPr lang="en-US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larger observing volume</a:t>
                  </a: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0667F5E-FBB3-4566-6ED2-E7980C49D6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90990" y="3263314"/>
                  <a:ext cx="2687102" cy="1277273"/>
                </a:xfrm>
                <a:prstGeom prst="rect">
                  <a:avLst/>
                </a:prstGeom>
                <a:blipFill>
                  <a:blip r:embed="rId5"/>
                  <a:stretch>
                    <a:fillRect l="-1878" t="-1980" b="-693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205A07-E0AB-B213-02F1-4DDA5038B632}"/>
                </a:ext>
              </a:extLst>
            </p:cNvPr>
            <p:cNvSpPr txBox="1"/>
            <p:nvPr/>
          </p:nvSpPr>
          <p:spPr>
            <a:xfrm>
              <a:off x="1719076" y="2122796"/>
              <a:ext cx="45187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LIGO Livingston strain spectrum (ASD):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6164267-2869-1B57-4F8A-FC7E2281E10C}"/>
              </a:ext>
            </a:extLst>
          </p:cNvPr>
          <p:cNvSpPr txBox="1"/>
          <p:nvPr/>
        </p:nvSpPr>
        <p:spPr>
          <a:xfrm>
            <a:off x="6648325" y="6589441"/>
            <a:ext cx="4718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LIGO O4 Collaboration, PRX 13, 041021 (2023)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173FAB-7D4A-513F-616C-9A32A7E85C10}"/>
              </a:ext>
            </a:extLst>
          </p:cNvPr>
          <p:cNvCxnSpPr/>
          <p:nvPr/>
        </p:nvCxnSpPr>
        <p:spPr>
          <a:xfrm>
            <a:off x="9007477" y="3201697"/>
            <a:ext cx="0" cy="841248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81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C48813-6FC4-BB4C-81F6-2CAD125D5D8D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6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1" y="248716"/>
            <a:ext cx="6067038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75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Other optomechanical systems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580360-4F8A-554B-8926-1CE074733CB3}"/>
              </a:ext>
            </a:extLst>
          </p:cNvPr>
          <p:cNvSpPr txBox="1"/>
          <p:nvPr/>
        </p:nvSpPr>
        <p:spPr>
          <a:xfrm>
            <a:off x="419098" y="881251"/>
            <a:ext cx="6032668" cy="3508925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A wide variety of optomechanical systems are revolutionizing how we measure tiny forces</a:t>
            </a: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Many types of systems are reaching quantum regime following pioneering work by the gravitational wave community</a:t>
            </a:r>
          </a:p>
          <a:p>
            <a:pPr marL="318346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These sensors are can detect extremely tiny forces or accelerations </a:t>
            </a:r>
          </a:p>
          <a:p>
            <a:pPr marL="775546" lvl="1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In the large mass range, excellent accelerometers (e.g. gravity, dark matter, …)</a:t>
            </a:r>
          </a:p>
          <a:p>
            <a:pPr marL="775546" lvl="1" indent="-318346">
              <a:spcBef>
                <a:spcPts val="700"/>
              </a:spcBef>
              <a:buFont typeface="Arial"/>
              <a:buChar char="•"/>
            </a:pPr>
            <a:r>
              <a:rPr lang="en-US" dirty="0">
                <a:latin typeface="Helvetica" pitchFamily="2" charset="0"/>
                <a:cs typeface="Times New Roman" panose="02020603050405020304" pitchFamily="18" charset="0"/>
                <a:sym typeface="Wingdings" pitchFamily="2" charset="2"/>
              </a:rPr>
              <a:t>In the sub-ng range, reaching sensitivity to the forces imparted by single sub-atomic particles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E74F44-9F9B-B040-95FE-0AE4B9039A57}"/>
              </a:ext>
            </a:extLst>
          </p:cNvPr>
          <p:cNvSpPr/>
          <p:nvPr/>
        </p:nvSpPr>
        <p:spPr>
          <a:xfrm>
            <a:off x="419098" y="4518612"/>
            <a:ext cx="6032668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latin typeface="Helvetica" pitchFamily="2" charset="0"/>
              </a:rPr>
              <a:t>For more details see, e.g.: </a:t>
            </a:r>
          </a:p>
          <a:p>
            <a:pPr lvl="1">
              <a:spcBef>
                <a:spcPts val="300"/>
              </a:spcBef>
            </a:pPr>
            <a:r>
              <a:rPr lang="en-US" sz="1200" i="1" dirty="0">
                <a:latin typeface="Helvetica" pitchFamily="2" charset="0"/>
              </a:rPr>
              <a:t>“Snowmass 2021: Quantum Sensors for HEP Science,” arXiv:2203.07250.</a:t>
            </a:r>
          </a:p>
          <a:p>
            <a:pPr lvl="1">
              <a:spcBef>
                <a:spcPts val="300"/>
              </a:spcBef>
            </a:pPr>
            <a:r>
              <a:rPr lang="en-US" sz="1200" i="1" dirty="0">
                <a:latin typeface="Helvetica" pitchFamily="2" charset="0"/>
              </a:rPr>
              <a:t>"Mechanical Quantum Sensing in the Search for Dark Matter,” Quant. Sci. Tech. 6 024002 (2021), arXiv:2008.06074</a:t>
            </a:r>
          </a:p>
          <a:p>
            <a:pPr lvl="1">
              <a:spcBef>
                <a:spcPts val="300"/>
              </a:spcBef>
            </a:pPr>
            <a:r>
              <a:rPr lang="en-US" sz="1200" i="1" dirty="0">
                <a:latin typeface="Helvetica" pitchFamily="2" charset="0"/>
              </a:rPr>
              <a:t>“Searching for new physics using optically levitated sensors,” Quant. Sci. Tech. 6 014008 (2021), arXiv:2008.13197</a:t>
            </a:r>
          </a:p>
          <a:p>
            <a:pPr lvl="1">
              <a:spcBef>
                <a:spcPts val="300"/>
              </a:spcBef>
            </a:pPr>
            <a:r>
              <a:rPr lang="en-US" sz="1200" i="1" dirty="0">
                <a:latin typeface="Helvetica" pitchFamily="2" charset="0"/>
              </a:rPr>
              <a:t>“Quantum sensing for particle physics,” Nature Reviews Physics 6, 329 (2024)</a:t>
            </a:r>
          </a:p>
          <a:p>
            <a:pPr lvl="1">
              <a:spcBef>
                <a:spcPts val="300"/>
              </a:spcBef>
            </a:pPr>
            <a:r>
              <a:rPr lang="en-US" sz="1200" i="1" dirty="0">
                <a:latin typeface="Helvetica" pitchFamily="2" charset="0"/>
              </a:rPr>
              <a:t>…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05C86C1-0425-8F4B-B11D-9A18E0F70877}"/>
              </a:ext>
            </a:extLst>
          </p:cNvPr>
          <p:cNvGrpSpPr/>
          <p:nvPr/>
        </p:nvGrpSpPr>
        <p:grpSpPr>
          <a:xfrm>
            <a:off x="6686568" y="348178"/>
            <a:ext cx="5505432" cy="6252772"/>
            <a:chOff x="6686568" y="348178"/>
            <a:chExt cx="5505432" cy="6252772"/>
          </a:xfrm>
        </p:grpSpPr>
        <p:pic>
          <p:nvPicPr>
            <p:cNvPr id="16" name="Picture 15" descr="Screen Shot 2018-01-16 at 2.18.53 PM.png">
              <a:extLst>
                <a:ext uri="{FF2B5EF4-FFF2-40B4-BE49-F238E27FC236}">
                  <a16:creationId xmlns:a16="http://schemas.microsoft.com/office/drawing/2014/main" id="{47F38CD9-FAF6-DB4E-A6A2-43E23C771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6568" y="348178"/>
              <a:ext cx="5405520" cy="5963232"/>
            </a:xfrm>
            <a:prstGeom prst="rect">
              <a:avLst/>
            </a:prstGeom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3DA6B39-E13A-7144-B305-9D0483646953}"/>
                </a:ext>
              </a:extLst>
            </p:cNvPr>
            <p:cNvSpPr/>
            <p:nvPr/>
          </p:nvSpPr>
          <p:spPr>
            <a:xfrm>
              <a:off x="8492076" y="6323951"/>
              <a:ext cx="369992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1" dirty="0" err="1">
                  <a:solidFill>
                    <a:srgbClr val="000000"/>
                  </a:solidFill>
                  <a:latin typeface="Helvetica" pitchFamily="2" charset="0"/>
                </a:rPr>
                <a:t>Aspelmeyer</a:t>
              </a:r>
              <a:r>
                <a:rPr lang="en-US" sz="1200" i="1" dirty="0">
                  <a:solidFill>
                    <a:srgbClr val="000000"/>
                  </a:solidFill>
                  <a:latin typeface="Helvetica" pitchFamily="2" charset="0"/>
                </a:rPr>
                <a:t> et al., Rev. Mod. Phys. 86, 1391 (2014)</a:t>
              </a:r>
              <a:endParaRPr lang="en-US" sz="1200" i="1" dirty="0">
                <a:latin typeface="Helvetica" pitchFamily="2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FBEA0C-4A2A-02C2-EFA5-530F99C26CA8}"/>
              </a:ext>
            </a:extLst>
          </p:cNvPr>
          <p:cNvGrpSpPr/>
          <p:nvPr/>
        </p:nvGrpSpPr>
        <p:grpSpPr>
          <a:xfrm>
            <a:off x="6940365" y="-6562"/>
            <a:ext cx="2420658" cy="338554"/>
            <a:chOff x="6940365" y="-6562"/>
            <a:chExt cx="2420658" cy="3385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14A64D-483B-ACF8-9B24-D728DF03E47F}"/>
                </a:ext>
              </a:extLst>
            </p:cNvPr>
            <p:cNvSpPr txBox="1"/>
            <p:nvPr/>
          </p:nvSpPr>
          <p:spPr>
            <a:xfrm>
              <a:off x="6962331" y="-6562"/>
              <a:ext cx="23986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LIGO, VIRGO, KAGRA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2F727C9-C573-D1D8-0269-C5397E8EAC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40365" y="65836"/>
              <a:ext cx="0" cy="1828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1460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13E6DDE-FE91-AC48-BD62-43043F24447A}"/>
              </a:ext>
            </a:extLst>
          </p:cNvPr>
          <p:cNvGrpSpPr/>
          <p:nvPr/>
        </p:nvGrpSpPr>
        <p:grpSpPr>
          <a:xfrm>
            <a:off x="7153002" y="20875"/>
            <a:ext cx="4919474" cy="2454199"/>
            <a:chOff x="7219837" y="-52133"/>
            <a:chExt cx="4919474" cy="245419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B22D51F-493D-4349-BA15-A4B3A1446F30}"/>
                </a:ext>
              </a:extLst>
            </p:cNvPr>
            <p:cNvSpPr txBox="1"/>
            <p:nvPr/>
          </p:nvSpPr>
          <p:spPr>
            <a:xfrm>
              <a:off x="7219837" y="-52133"/>
              <a:ext cx="49194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Helvetica"/>
                  <a:cs typeface="Helvetica"/>
                </a:rPr>
                <a:t>Photographs of trapped nano/micro particles at Yale: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84FAF4B-CB21-1341-A598-DC4F7C501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8101" y="587270"/>
              <a:ext cx="1981092" cy="1814796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BC29667-46E2-754C-A634-26C1DFA3590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04262" y="1377244"/>
              <a:ext cx="350624" cy="84875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3142883-A8FA-59EB-3F91-02A03569BC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30"/>
          <a:stretch/>
        </p:blipFill>
        <p:spPr>
          <a:xfrm>
            <a:off x="10537946" y="3449068"/>
            <a:ext cx="1213526" cy="340893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C48813-6FC4-BB4C-81F6-2CAD125D5D8D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6784588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7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Levitated optomechanics</a:t>
            </a:r>
          </a:p>
        </p:txBody>
      </p:sp>
      <p:sp>
        <p:nvSpPr>
          <p:cNvPr id="30" name="Footer Placeholder 7">
            <a:extLst>
              <a:ext uri="{FF2B5EF4-FFF2-40B4-BE49-F238E27FC236}">
                <a16:creationId xmlns:a16="http://schemas.microsoft.com/office/drawing/2014/main" id="{89E71EF2-AD17-4F4A-8C39-48ACB40E2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709E6F1-0E46-C64E-97AE-133A134300FD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B87F89-7F30-D441-BCF1-8FDC9826D6B3}"/>
              </a:ext>
            </a:extLst>
          </p:cNvPr>
          <p:cNvSpPr txBox="1"/>
          <p:nvPr/>
        </p:nvSpPr>
        <p:spPr>
          <a:xfrm>
            <a:off x="419099" y="946453"/>
            <a:ext cx="6002927" cy="2903632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Nano- to micro-sized dielectric masses can be optically trapped with ~100 </a:t>
            </a:r>
            <a:r>
              <a:rPr lang="en-US" sz="2000" dirty="0" err="1">
                <a:latin typeface="Helvetica"/>
                <a:cs typeface="Helvetica"/>
              </a:rPr>
              <a:t>mW</a:t>
            </a:r>
            <a:r>
              <a:rPr lang="en-US" sz="2000" dirty="0">
                <a:latin typeface="Helvetica"/>
                <a:cs typeface="Helvetica"/>
              </a:rPr>
              <a:t> of laser power</a:t>
            </a:r>
          </a:p>
          <a:p>
            <a:pPr marL="318346" indent="-318346">
              <a:spcBef>
                <a:spcPts val="12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Levitated masses are isolated both electrically and thermally</a:t>
            </a:r>
          </a:p>
          <a:p>
            <a:pPr marL="775546" lvl="1" indent="-318346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Ultra-low decoherence allows quantum control of motional degrees of freedom</a:t>
            </a:r>
          </a:p>
          <a:p>
            <a:pPr marL="775546" lvl="1" indent="-318346">
              <a:spcBef>
                <a:spcPts val="1200"/>
              </a:spcBef>
              <a:buFont typeface="Arial"/>
              <a:buChar char="•"/>
            </a:pPr>
            <a:r>
              <a:rPr lang="en-US" dirty="0">
                <a:latin typeface="Helvetica"/>
                <a:cs typeface="Helvetica"/>
              </a:rPr>
              <a:t>Force sensitivities at the </a:t>
            </a:r>
            <a:r>
              <a:rPr lang="en-US" dirty="0" err="1">
                <a:latin typeface="Helvetica"/>
                <a:cs typeface="Helvetica"/>
              </a:rPr>
              <a:t>zN</a:t>
            </a:r>
            <a:r>
              <a:rPr lang="en-US" dirty="0">
                <a:latin typeface="Helvetica"/>
                <a:cs typeface="Helvetica"/>
              </a:rPr>
              <a:t> level, with acceleration sensitivities near a nano-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CDAA8D-097C-45CF-BD79-93E72ACF79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2497" y="3969819"/>
            <a:ext cx="3798975" cy="17730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86C14E-B649-01C5-6856-730F7306B04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498" y="664513"/>
            <a:ext cx="2406040" cy="18063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0228DF9-CAA3-FBFA-49F0-72E815D6082F}"/>
              </a:ext>
            </a:extLst>
          </p:cNvPr>
          <p:cNvSpPr txBox="1"/>
          <p:nvPr/>
        </p:nvSpPr>
        <p:spPr>
          <a:xfrm>
            <a:off x="6812101" y="3029872"/>
            <a:ext cx="293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/>
                <a:cs typeface="Helvetica"/>
              </a:rPr>
              <a:t>Highly focused tweezers (~0.1 – 1𝜇m):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79C7F8-BF4D-BD51-7734-7321AEF32472}"/>
              </a:ext>
            </a:extLst>
          </p:cNvPr>
          <p:cNvSpPr txBox="1"/>
          <p:nvPr/>
        </p:nvSpPr>
        <p:spPr>
          <a:xfrm>
            <a:off x="10178745" y="2611704"/>
            <a:ext cx="1829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/>
                <a:cs typeface="Helvetica"/>
              </a:rPr>
              <a:t>Levitation trap </a:t>
            </a:r>
          </a:p>
          <a:p>
            <a:pPr algn="ctr"/>
            <a:r>
              <a:rPr lang="en-US" b="1" dirty="0">
                <a:latin typeface="Helvetica"/>
                <a:cs typeface="Helvetica"/>
              </a:rPr>
              <a:t>(~1 – 30 𝜇m):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54550C-0EF4-A40B-2F44-1B9288BFE123}"/>
              </a:ext>
            </a:extLst>
          </p:cNvPr>
          <p:cNvSpPr txBox="1"/>
          <p:nvPr/>
        </p:nvSpPr>
        <p:spPr>
          <a:xfrm>
            <a:off x="7504028" y="3609042"/>
            <a:ext cx="1577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Helvetica"/>
                <a:cs typeface="Helvetica"/>
              </a:rPr>
              <a:t>~1 </a:t>
            </a:r>
            <a:r>
              <a:rPr lang="en-US" dirty="0" err="1">
                <a:latin typeface="Helvetica"/>
                <a:cs typeface="Helvetica"/>
              </a:rPr>
              <a:t>fg</a:t>
            </a:r>
            <a:r>
              <a:rPr lang="en-US" dirty="0">
                <a:latin typeface="Helvetica"/>
                <a:cs typeface="Helvetica"/>
              </a:rPr>
              <a:t> – 1 </a:t>
            </a:r>
            <a:r>
              <a:rPr lang="en-US" dirty="0" err="1">
                <a:latin typeface="Helvetica"/>
                <a:cs typeface="Helvetica"/>
              </a:rPr>
              <a:t>pg</a:t>
            </a:r>
            <a:r>
              <a:rPr lang="en-US" dirty="0">
                <a:latin typeface="Helvetica"/>
                <a:cs typeface="Helvetica"/>
              </a:rPr>
              <a:t> 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11BFC6-F7A7-CA33-2603-A55CE0CA3CAC}"/>
              </a:ext>
            </a:extLst>
          </p:cNvPr>
          <p:cNvSpPr txBox="1"/>
          <p:nvPr/>
        </p:nvSpPr>
        <p:spPr>
          <a:xfrm>
            <a:off x="10268331" y="3160015"/>
            <a:ext cx="17031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Helvetica"/>
                <a:cs typeface="Helvetica"/>
              </a:rPr>
              <a:t>~1 </a:t>
            </a:r>
            <a:r>
              <a:rPr lang="en-US" dirty="0" err="1">
                <a:latin typeface="Helvetica"/>
                <a:cs typeface="Helvetica"/>
              </a:rPr>
              <a:t>pg</a:t>
            </a:r>
            <a:r>
              <a:rPr lang="en-US" dirty="0">
                <a:latin typeface="Helvetica"/>
                <a:cs typeface="Helvetica"/>
              </a:rPr>
              <a:t> – 30 ng </a:t>
            </a:r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16C2F45-3488-12E8-4478-8A1E715A3016}"/>
              </a:ext>
            </a:extLst>
          </p:cNvPr>
          <p:cNvGrpSpPr/>
          <p:nvPr/>
        </p:nvGrpSpPr>
        <p:grpSpPr>
          <a:xfrm>
            <a:off x="9612739" y="5725555"/>
            <a:ext cx="844737" cy="589355"/>
            <a:chOff x="2339788" y="5742910"/>
            <a:chExt cx="844737" cy="5893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233DAAF-FD0C-E4A0-C259-28C648BEF27C}"/>
                    </a:ext>
                  </a:extLst>
                </p:cNvPr>
                <p:cNvSpPr txBox="1"/>
                <p:nvPr/>
              </p:nvSpPr>
              <p:spPr>
                <a:xfrm>
                  <a:off x="2339788" y="5742910"/>
                  <a:ext cx="8447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233DAAF-FD0C-E4A0-C259-28C648BEF2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88" y="5742910"/>
                  <a:ext cx="844737" cy="369332"/>
                </a:xfrm>
                <a:prstGeom prst="rect">
                  <a:avLst/>
                </a:prstGeom>
                <a:blipFill>
                  <a:blip r:embed="rId7"/>
                  <a:stretch>
                    <a:fillRect t="-9677" b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524F2D4-0A11-8E1A-82EB-8BF747E4D597}"/>
                </a:ext>
              </a:extLst>
            </p:cNvPr>
            <p:cNvCxnSpPr>
              <a:cxnSpLocks/>
            </p:cNvCxnSpPr>
            <p:nvPr/>
          </p:nvCxnSpPr>
          <p:spPr>
            <a:xfrm>
              <a:off x="2888691" y="5914129"/>
              <a:ext cx="0" cy="418136"/>
            </a:xfrm>
            <a:prstGeom prst="straightConnector1">
              <a:avLst/>
            </a:prstGeom>
            <a:ln>
              <a:solidFill>
                <a:srgbClr val="2020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53CDAA0-0707-BFC6-40B9-735EE3565849}"/>
              </a:ext>
            </a:extLst>
          </p:cNvPr>
          <p:cNvCxnSpPr>
            <a:cxnSpLocks/>
          </p:cNvCxnSpPr>
          <p:nvPr/>
        </p:nvCxnSpPr>
        <p:spPr>
          <a:xfrm>
            <a:off x="1079565" y="6113563"/>
            <a:ext cx="389079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E67FC8B-ACA3-313C-48BF-398654F6C48F}"/>
              </a:ext>
            </a:extLst>
          </p:cNvPr>
          <p:cNvSpPr txBox="1"/>
          <p:nvPr/>
        </p:nvSpPr>
        <p:spPr>
          <a:xfrm>
            <a:off x="3889784" y="6301507"/>
            <a:ext cx="1949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Particle mass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85565B3-B09A-18C9-9388-C91C2C625543}"/>
              </a:ext>
            </a:extLst>
          </p:cNvPr>
          <p:cNvCxnSpPr>
            <a:cxnSpLocks noChangeAspect="1"/>
          </p:cNvCxnSpPr>
          <p:nvPr/>
        </p:nvCxnSpPr>
        <p:spPr>
          <a:xfrm>
            <a:off x="1695572" y="6070838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9417268-F1E1-4BA7-1004-DB98D80BE10B}"/>
              </a:ext>
            </a:extLst>
          </p:cNvPr>
          <p:cNvCxnSpPr>
            <a:cxnSpLocks noChangeAspect="1"/>
          </p:cNvCxnSpPr>
          <p:nvPr/>
        </p:nvCxnSpPr>
        <p:spPr>
          <a:xfrm>
            <a:off x="3112894" y="6070838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0D7516E-5B6E-061E-F1D5-17DAB67345E0}"/>
              </a:ext>
            </a:extLst>
          </p:cNvPr>
          <p:cNvCxnSpPr>
            <a:cxnSpLocks noChangeAspect="1"/>
          </p:cNvCxnSpPr>
          <p:nvPr/>
        </p:nvCxnSpPr>
        <p:spPr>
          <a:xfrm>
            <a:off x="4530212" y="6070838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6BCFA672-2159-2279-FAC4-7ECCA6D59B15}"/>
              </a:ext>
            </a:extLst>
          </p:cNvPr>
          <p:cNvSpPr txBox="1"/>
          <p:nvPr/>
        </p:nvSpPr>
        <p:spPr>
          <a:xfrm>
            <a:off x="1529449" y="6074813"/>
            <a:ext cx="362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AD7346A-62ED-86CB-7067-50EF5D22C018}"/>
              </a:ext>
            </a:extLst>
          </p:cNvPr>
          <p:cNvSpPr txBox="1"/>
          <p:nvPr/>
        </p:nvSpPr>
        <p:spPr>
          <a:xfrm>
            <a:off x="2946948" y="6074813"/>
            <a:ext cx="424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E30D035-213E-9B84-ED72-CD09D918BDEC}"/>
              </a:ext>
            </a:extLst>
          </p:cNvPr>
          <p:cNvSpPr txBox="1"/>
          <p:nvPr/>
        </p:nvSpPr>
        <p:spPr>
          <a:xfrm>
            <a:off x="4349934" y="6074813"/>
            <a:ext cx="424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382B111-EFD7-F69A-E9DA-1E45CDC174DD}"/>
                  </a:ext>
                </a:extLst>
              </p:cNvPr>
              <p:cNvSpPr txBox="1"/>
              <p:nvPr/>
            </p:nvSpPr>
            <p:spPr>
              <a:xfrm rot="16200000">
                <a:off x="-540568" y="4895344"/>
                <a:ext cx="2424320" cy="328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Force sensitivity [N/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1400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Hz</m:t>
                        </m:r>
                      </m:e>
                    </m:rad>
                  </m:oMath>
                </a14:m>
                <a:r>
                  <a:rPr lang="en-US" sz="14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382B111-EFD7-F69A-E9DA-1E45CDC17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540568" y="4895344"/>
                <a:ext cx="2424320" cy="328039"/>
              </a:xfrm>
              <a:prstGeom prst="rect">
                <a:avLst/>
              </a:prstGeom>
              <a:blipFill>
                <a:blip r:embed="rId10"/>
                <a:stretch>
                  <a:fillRect r="-18519" b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0E8FB7E-5E55-1957-63F3-27639D590E92}"/>
                  </a:ext>
                </a:extLst>
              </p:cNvPr>
              <p:cNvSpPr txBox="1"/>
              <p:nvPr/>
            </p:nvSpPr>
            <p:spPr>
              <a:xfrm rot="16200000">
                <a:off x="4342693" y="4874899"/>
                <a:ext cx="2424320" cy="328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Accel. sensitivity [</a:t>
                </a:r>
                <a:r>
                  <a:rPr lang="en-US" sz="1400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1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14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Hz</m:t>
                        </m:r>
                      </m:e>
                    </m:rad>
                  </m:oMath>
                </a14:m>
                <a:r>
                  <a:rPr lang="en-US" sz="1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0E8FB7E-5E55-1957-63F3-27639D590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342693" y="4874899"/>
                <a:ext cx="2424320" cy="328039"/>
              </a:xfrm>
              <a:prstGeom prst="rect">
                <a:avLst/>
              </a:prstGeom>
              <a:blipFill>
                <a:blip r:embed="rId11"/>
                <a:stretch>
                  <a:fillRect r="-18519" b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2797960-F369-5B42-07F3-9A1C107E1687}"/>
              </a:ext>
            </a:extLst>
          </p:cNvPr>
          <p:cNvCxnSpPr>
            <a:cxnSpLocks/>
          </p:cNvCxnSpPr>
          <p:nvPr/>
        </p:nvCxnSpPr>
        <p:spPr>
          <a:xfrm flipV="1">
            <a:off x="1706837" y="4561256"/>
            <a:ext cx="2832686" cy="1291325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FA5D415-71FA-31D0-C503-CA958BCD0A1A}"/>
              </a:ext>
            </a:extLst>
          </p:cNvPr>
          <p:cNvCxnSpPr>
            <a:cxnSpLocks/>
          </p:cNvCxnSpPr>
          <p:nvPr/>
        </p:nvCxnSpPr>
        <p:spPr>
          <a:xfrm>
            <a:off x="1809404" y="4576005"/>
            <a:ext cx="2781988" cy="12589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D8611B3-938D-F70A-8C6D-D715E85EF798}"/>
              </a:ext>
            </a:extLst>
          </p:cNvPr>
          <p:cNvCxnSpPr>
            <a:cxnSpLocks/>
          </p:cNvCxnSpPr>
          <p:nvPr/>
        </p:nvCxnSpPr>
        <p:spPr>
          <a:xfrm flipV="1">
            <a:off x="1295523" y="4373044"/>
            <a:ext cx="0" cy="193051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34F1C1AC-3CCB-D092-B939-1D56BF2812FD}"/>
              </a:ext>
            </a:extLst>
          </p:cNvPr>
          <p:cNvSpPr txBox="1"/>
          <p:nvPr/>
        </p:nvSpPr>
        <p:spPr>
          <a:xfrm>
            <a:off x="779736" y="5662175"/>
            <a:ext cx="66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-21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70B07F-B7F6-C641-1F8C-BF4B1DFBA40E}"/>
              </a:ext>
            </a:extLst>
          </p:cNvPr>
          <p:cNvSpPr txBox="1"/>
          <p:nvPr/>
        </p:nvSpPr>
        <p:spPr>
          <a:xfrm>
            <a:off x="779736" y="4768822"/>
            <a:ext cx="66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-19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E94ED3C-7000-012F-0E53-E3182DEA4C56}"/>
              </a:ext>
            </a:extLst>
          </p:cNvPr>
          <p:cNvSpPr txBox="1"/>
          <p:nvPr/>
        </p:nvSpPr>
        <p:spPr>
          <a:xfrm>
            <a:off x="779736" y="4348211"/>
            <a:ext cx="66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-18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39A0D24-1EF0-EBF7-C3E5-1334C2A159B3}"/>
              </a:ext>
            </a:extLst>
          </p:cNvPr>
          <p:cNvCxnSpPr>
            <a:cxnSpLocks/>
          </p:cNvCxnSpPr>
          <p:nvPr/>
        </p:nvCxnSpPr>
        <p:spPr>
          <a:xfrm flipV="1">
            <a:off x="4896162" y="4301381"/>
            <a:ext cx="0" cy="193051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8620D45D-4FDE-850A-D5D8-85C40AA5D992}"/>
              </a:ext>
            </a:extLst>
          </p:cNvPr>
          <p:cNvSpPr txBox="1"/>
          <p:nvPr/>
        </p:nvSpPr>
        <p:spPr>
          <a:xfrm>
            <a:off x="4883074" y="5738281"/>
            <a:ext cx="663719" cy="40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3224A72-73D4-C188-BD74-9A8011E0B5B9}"/>
              </a:ext>
            </a:extLst>
          </p:cNvPr>
          <p:cNvSpPr txBox="1"/>
          <p:nvPr/>
        </p:nvSpPr>
        <p:spPr>
          <a:xfrm>
            <a:off x="4880947" y="5292776"/>
            <a:ext cx="663719" cy="40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CDCE99F-3457-12CA-672E-C9EBA6727C75}"/>
              </a:ext>
            </a:extLst>
          </p:cNvPr>
          <p:cNvSpPr txBox="1"/>
          <p:nvPr/>
        </p:nvSpPr>
        <p:spPr>
          <a:xfrm>
            <a:off x="4873112" y="4822892"/>
            <a:ext cx="663719" cy="401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2AA865E-C702-62B8-99BC-A68EBE782EE8}"/>
              </a:ext>
            </a:extLst>
          </p:cNvPr>
          <p:cNvSpPr txBox="1"/>
          <p:nvPr/>
        </p:nvSpPr>
        <p:spPr>
          <a:xfrm>
            <a:off x="257567" y="3924498"/>
            <a:ext cx="57106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Helvetica"/>
                <a:cs typeface="Helvetica"/>
              </a:rPr>
              <a:t>Force and acceleration sensitivity vs particle mass: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3FEA406-055A-3621-A153-781551C3BB01}"/>
                  </a:ext>
                </a:extLst>
              </p:cNvPr>
              <p:cNvSpPr txBox="1"/>
              <p:nvPr/>
            </p:nvSpPr>
            <p:spPr>
              <a:xfrm rot="1523991">
                <a:off x="3832174" y="5385216"/>
                <a:ext cx="901470" cy="310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∝</m:t>
                      </m:r>
                      <m:r>
                        <a:rPr lang="en-US" sz="1400" b="0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1/</m:t>
                      </m:r>
                      <m:rad>
                        <m:radPr>
                          <m:degHide m:val="on"/>
                          <m:ctrlPr>
                            <a:rPr lang="en-US" sz="14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rad>
                    </m:oMath>
                  </m:oMathPara>
                </a14:m>
                <a:endParaRPr lang="en-US" sz="1400" baseline="30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3FEA406-055A-3621-A153-781551C3B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23991">
                <a:off x="3832174" y="5385216"/>
                <a:ext cx="901470" cy="31015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7F6D66F-A57E-8079-4A34-46A7B34DBA93}"/>
                  </a:ext>
                </a:extLst>
              </p:cNvPr>
              <p:cNvSpPr txBox="1"/>
              <p:nvPr/>
            </p:nvSpPr>
            <p:spPr>
              <a:xfrm rot="20121709">
                <a:off x="3776051" y="4413556"/>
                <a:ext cx="901470" cy="310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∝</m:t>
                      </m:r>
                      <m:rad>
                        <m:radPr>
                          <m:degHide m:val="on"/>
                          <m:ctrlPr>
                            <a:rPr lang="en-US" sz="140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</m:rad>
                    </m:oMath>
                  </m:oMathPara>
                </a14:m>
                <a:endParaRPr lang="en-US" sz="1400" baseline="300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7F6D66F-A57E-8079-4A34-46A7B34DB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21709">
                <a:off x="3776051" y="4413556"/>
                <a:ext cx="901470" cy="3101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176AA9F-8EA5-80D2-F997-421124EED585}"/>
              </a:ext>
            </a:extLst>
          </p:cNvPr>
          <p:cNvSpPr txBox="1"/>
          <p:nvPr/>
        </p:nvSpPr>
        <p:spPr>
          <a:xfrm>
            <a:off x="6169390" y="6335676"/>
            <a:ext cx="4727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Moore and Geraci, Quantum Sci. Technol. 6 014008 (2021)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A03B5DC-7825-6958-E2F2-EAAFC72FA712}"/>
              </a:ext>
            </a:extLst>
          </p:cNvPr>
          <p:cNvGrpSpPr/>
          <p:nvPr/>
        </p:nvGrpSpPr>
        <p:grpSpPr>
          <a:xfrm>
            <a:off x="1243350" y="4511922"/>
            <a:ext cx="106727" cy="1367651"/>
            <a:chOff x="1249803" y="4591437"/>
            <a:chExt cx="91440" cy="1114482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AC5FCC8B-8952-5634-8653-162FD20FB0D1}"/>
                </a:ext>
              </a:extLst>
            </p:cNvPr>
            <p:cNvGrpSpPr/>
            <p:nvPr/>
          </p:nvGrpSpPr>
          <p:grpSpPr>
            <a:xfrm>
              <a:off x="1249803" y="4974399"/>
              <a:ext cx="91440" cy="731520"/>
              <a:chOff x="1249803" y="4982630"/>
              <a:chExt cx="91440" cy="914400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6418BB4-2F6B-B9D7-C884-6126EE4EE99A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16200000">
                <a:off x="1295523" y="5851310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6BB95F21-01CB-4488-DC6B-43B724D38147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16200000">
                <a:off x="1295523" y="5394110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174AAB67-CEB2-E7E7-D17C-617FE4C4DAF4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16200000">
                <a:off x="1295523" y="4936910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92BF7C0-1A88-9787-AB36-FBF1E6C6FDDE}"/>
                </a:ext>
              </a:extLst>
            </p:cNvPr>
            <p:cNvCxnSpPr>
              <a:cxnSpLocks noChangeAspect="1"/>
            </p:cNvCxnSpPr>
            <p:nvPr/>
          </p:nvCxnSpPr>
          <p:spPr>
            <a:xfrm rot="16200000">
              <a:off x="1295523" y="4545717"/>
              <a:ext cx="0" cy="91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58556F5-9117-8116-0953-7B369757FB89}"/>
              </a:ext>
            </a:extLst>
          </p:cNvPr>
          <p:cNvSpPr txBox="1"/>
          <p:nvPr/>
        </p:nvSpPr>
        <p:spPr>
          <a:xfrm>
            <a:off x="779736" y="5223522"/>
            <a:ext cx="66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F76DE-46F4-B356-C90E-83FEB8126296}"/>
              </a:ext>
            </a:extLst>
          </p:cNvPr>
          <p:cNvGrpSpPr/>
          <p:nvPr/>
        </p:nvGrpSpPr>
        <p:grpSpPr>
          <a:xfrm>
            <a:off x="4846096" y="4529123"/>
            <a:ext cx="106727" cy="1367651"/>
            <a:chOff x="1249803" y="4591437"/>
            <a:chExt cx="91440" cy="111448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834C023-49DE-5A05-8C32-9858A9E4278E}"/>
                </a:ext>
              </a:extLst>
            </p:cNvPr>
            <p:cNvGrpSpPr/>
            <p:nvPr/>
          </p:nvGrpSpPr>
          <p:grpSpPr>
            <a:xfrm>
              <a:off x="1249803" y="4974399"/>
              <a:ext cx="91440" cy="731520"/>
              <a:chOff x="1249803" y="4982630"/>
              <a:chExt cx="91440" cy="914400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94674C2-313A-7B19-3974-705364494FB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16200000">
                <a:off x="1295523" y="5851310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BC2DE34-96EE-BCE7-1C21-1D3C6CBDDE7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16200000">
                <a:off x="1295523" y="5394110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64999E6-294D-85C8-B1C4-DE4A57C07054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16200000">
                <a:off x="1295523" y="4936910"/>
                <a:ext cx="0" cy="9144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36DCAEF-7B40-A25A-44EE-408BF6226804}"/>
                </a:ext>
              </a:extLst>
            </p:cNvPr>
            <p:cNvCxnSpPr>
              <a:cxnSpLocks noChangeAspect="1"/>
            </p:cNvCxnSpPr>
            <p:nvPr/>
          </p:nvCxnSpPr>
          <p:spPr>
            <a:xfrm rot="16200000">
              <a:off x="1295523" y="4545717"/>
              <a:ext cx="0" cy="914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E0296FB-2AF9-301E-0516-FE39D3A799FD}"/>
              </a:ext>
            </a:extLst>
          </p:cNvPr>
          <p:cNvSpPr txBox="1"/>
          <p:nvPr/>
        </p:nvSpPr>
        <p:spPr>
          <a:xfrm>
            <a:off x="4878600" y="4364678"/>
            <a:ext cx="66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</a:p>
        </p:txBody>
      </p:sp>
    </p:spTree>
    <p:extLst>
      <p:ext uri="{BB962C8B-B14F-4D97-AF65-F5344CB8AC3E}">
        <p14:creationId xmlns:p14="http://schemas.microsoft.com/office/powerpoint/2010/main" val="2309349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8E753BE-A4A7-5346-A63A-7395193C3EAC}"/>
              </a:ext>
            </a:extLst>
          </p:cNvPr>
          <p:cNvGrpSpPr>
            <a:grpSpLocks noChangeAspect="1"/>
          </p:cNvGrpSpPr>
          <p:nvPr/>
        </p:nvGrpSpPr>
        <p:grpSpPr>
          <a:xfrm>
            <a:off x="-97608" y="3805694"/>
            <a:ext cx="4147509" cy="2693566"/>
            <a:chOff x="-77039" y="3422246"/>
            <a:chExt cx="5596734" cy="363475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2F7FEA2-82B1-BF4B-9ABE-375A13E0A771}"/>
                </a:ext>
              </a:extLst>
            </p:cNvPr>
            <p:cNvSpPr txBox="1"/>
            <p:nvPr/>
          </p:nvSpPr>
          <p:spPr>
            <a:xfrm>
              <a:off x="696096" y="3422246"/>
              <a:ext cx="4523636" cy="498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Helvetica" pitchFamily="2" charset="0"/>
                </a:rPr>
                <a:t>Step 3: Stabilize spin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D769D4F-FCA2-0242-972A-FCF628579B77}"/>
                </a:ext>
              </a:extLst>
            </p:cNvPr>
            <p:cNvGrpSpPr/>
            <p:nvPr/>
          </p:nvGrpSpPr>
          <p:grpSpPr>
            <a:xfrm>
              <a:off x="-77039" y="3951292"/>
              <a:ext cx="5596734" cy="3105706"/>
              <a:chOff x="-77039" y="3951292"/>
              <a:chExt cx="5596734" cy="310570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ADEE702-D553-014C-B8C4-909057C2CAA7}"/>
                  </a:ext>
                </a:extLst>
              </p:cNvPr>
              <p:cNvGrpSpPr/>
              <p:nvPr/>
            </p:nvGrpSpPr>
            <p:grpSpPr>
              <a:xfrm>
                <a:off x="196164" y="3951292"/>
                <a:ext cx="5323531" cy="3105706"/>
                <a:chOff x="-244280" y="4042357"/>
                <a:chExt cx="5323531" cy="3105706"/>
              </a:xfrm>
            </p:grpSpPr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F14754DD-ADE3-F544-A051-942B056D0723}"/>
                    </a:ext>
                  </a:extLst>
                </p:cNvPr>
                <p:cNvGrpSpPr/>
                <p:nvPr/>
              </p:nvGrpSpPr>
              <p:grpSpPr>
                <a:xfrm>
                  <a:off x="2082052" y="4042357"/>
                  <a:ext cx="2997199" cy="2756679"/>
                  <a:chOff x="5992155" y="4585714"/>
                  <a:chExt cx="3970541" cy="3642440"/>
                </a:xfrm>
              </p:grpSpPr>
              <p:pic>
                <p:nvPicPr>
                  <p:cNvPr id="66" name="Picture 65" descr="3plots.pdf">
                    <a:extLst>
                      <a:ext uri="{FF2B5EF4-FFF2-40B4-BE49-F238E27FC236}">
                        <a16:creationId xmlns:a16="http://schemas.microsoft.com/office/drawing/2014/main" id="{10666C93-1C32-E340-9CCF-432DA97D718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8078"/>
                  <a:stretch/>
                </p:blipFill>
                <p:spPr>
                  <a:xfrm>
                    <a:off x="5992155" y="4585714"/>
                    <a:ext cx="3970541" cy="3642440"/>
                  </a:xfrm>
                  <a:prstGeom prst="rect">
                    <a:avLst/>
                  </a:prstGeom>
                </p:spPr>
              </p:pic>
              <p:pic>
                <p:nvPicPr>
                  <p:cNvPr id="65" name="Picture 64" descr="3plots.pdf">
                    <a:extLst>
                      <a:ext uri="{FF2B5EF4-FFF2-40B4-BE49-F238E27FC236}">
                        <a16:creationId xmlns:a16="http://schemas.microsoft.com/office/drawing/2014/main" id="{25FB1573-AAC2-9248-8501-675CED44EE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435" r="98297"/>
                  <a:stretch/>
                </p:blipFill>
                <p:spPr>
                  <a:xfrm>
                    <a:off x="6084717" y="4632457"/>
                    <a:ext cx="205027" cy="280720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088973DD-1055-F44A-8B70-A7BD313D8D0F}"/>
                    </a:ext>
                  </a:extLst>
                </p:cNvPr>
                <p:cNvGrpSpPr/>
                <p:nvPr/>
              </p:nvGrpSpPr>
              <p:grpSpPr>
                <a:xfrm>
                  <a:off x="723259" y="4108678"/>
                  <a:ext cx="970268" cy="1959105"/>
                  <a:chOff x="8590166" y="1414608"/>
                  <a:chExt cx="1414108" cy="2855277"/>
                </a:xfrm>
              </p:grpSpPr>
              <p:cxnSp>
                <p:nvCxnSpPr>
                  <p:cNvPr id="78" name="Straight Arrow Connector 77">
                    <a:extLst>
                      <a:ext uri="{FF2B5EF4-FFF2-40B4-BE49-F238E27FC236}">
                        <a16:creationId xmlns:a16="http://schemas.microsoft.com/office/drawing/2014/main" id="{DB5768FD-245D-B349-98F8-9F1C151D4CE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9235833" y="2074398"/>
                    <a:ext cx="0" cy="2195487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  <a:tailEnd type="non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B23FC715-BF2E-5E45-A926-438F776DA2DB}"/>
                      </a:ext>
                    </a:extLst>
                  </p:cNvPr>
                  <p:cNvSpPr/>
                  <p:nvPr/>
                </p:nvSpPr>
                <p:spPr>
                  <a:xfrm>
                    <a:off x="8663841" y="2529572"/>
                    <a:ext cx="1122993" cy="1374995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/>
                  </a:p>
                </p:txBody>
              </p:sp>
              <p:cxnSp>
                <p:nvCxnSpPr>
                  <p:cNvPr id="80" name="Straight Arrow Connector 79">
                    <a:extLst>
                      <a:ext uri="{FF2B5EF4-FFF2-40B4-BE49-F238E27FC236}">
                        <a16:creationId xmlns:a16="http://schemas.microsoft.com/office/drawing/2014/main" id="{AB05502C-89EF-1449-840D-B34EC57E3BD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9235833" y="2833961"/>
                    <a:ext cx="0" cy="451334"/>
                  </a:xfrm>
                  <a:prstGeom prst="straightConnector1">
                    <a:avLst/>
                  </a:prstGeom>
                  <a:ln>
                    <a:solidFill>
                      <a:srgbClr val="0000FF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1" name="Freeform 80">
                    <a:extLst>
                      <a:ext uri="{FF2B5EF4-FFF2-40B4-BE49-F238E27FC236}">
                        <a16:creationId xmlns:a16="http://schemas.microsoft.com/office/drawing/2014/main" id="{670929FC-2799-7C42-8462-9DFB7C5EDBD4}"/>
                      </a:ext>
                    </a:extLst>
                  </p:cNvPr>
                  <p:cNvSpPr/>
                  <p:nvPr/>
                </p:nvSpPr>
                <p:spPr>
                  <a:xfrm>
                    <a:off x="8920852" y="2440196"/>
                    <a:ext cx="566991" cy="178752"/>
                  </a:xfrm>
                  <a:custGeom>
                    <a:avLst/>
                    <a:gdLst>
                      <a:gd name="connsiteX0" fmla="*/ 441048 w 913429"/>
                      <a:gd name="connsiteY0" fmla="*/ 10496 h 178752"/>
                      <a:gd name="connsiteX1" fmla="*/ 247 w 913429"/>
                      <a:gd name="connsiteY1" fmla="*/ 94465 h 178752"/>
                      <a:gd name="connsiteX2" fmla="*/ 493525 w 913429"/>
                      <a:gd name="connsiteY2" fmla="*/ 178435 h 178752"/>
                      <a:gd name="connsiteX3" fmla="*/ 913335 w 913429"/>
                      <a:gd name="connsiteY3" fmla="*/ 62977 h 178752"/>
                      <a:gd name="connsiteX4" fmla="*/ 535506 w 913429"/>
                      <a:gd name="connsiteY4" fmla="*/ 0 h 178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13429" h="178752">
                        <a:moveTo>
                          <a:pt x="441048" y="10496"/>
                        </a:moveTo>
                        <a:cubicBezTo>
                          <a:pt x="216274" y="38485"/>
                          <a:pt x="-8499" y="66475"/>
                          <a:pt x="247" y="94465"/>
                        </a:cubicBezTo>
                        <a:cubicBezTo>
                          <a:pt x="8993" y="122455"/>
                          <a:pt x="341344" y="183683"/>
                          <a:pt x="493525" y="178435"/>
                        </a:cubicBezTo>
                        <a:cubicBezTo>
                          <a:pt x="645706" y="173187"/>
                          <a:pt x="906338" y="92716"/>
                          <a:pt x="913335" y="62977"/>
                        </a:cubicBezTo>
                        <a:cubicBezTo>
                          <a:pt x="920332" y="33238"/>
                          <a:pt x="535506" y="0"/>
                          <a:pt x="535506" y="0"/>
                        </a:cubicBezTo>
                      </a:path>
                    </a:pathLst>
                  </a:custGeom>
                  <a:ln>
                    <a:solidFill>
                      <a:schemeClr val="tx1"/>
                    </a:solidFill>
                    <a:tailEnd type="arrow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/>
                  </a:p>
                </p:txBody>
              </p:sp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4BCB9962-4DC1-F240-B20E-DCD29CB68517}"/>
                      </a:ext>
                    </a:extLst>
                  </p:cNvPr>
                  <p:cNvSpPr txBox="1"/>
                  <p:nvPr/>
                </p:nvSpPr>
                <p:spPr>
                  <a:xfrm>
                    <a:off x="9185315" y="2969155"/>
                    <a:ext cx="818959" cy="6053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400" i="1" dirty="0">
                        <a:solidFill>
                          <a:srgbClr val="0000FF"/>
                        </a:solidFill>
                      </a:rPr>
                      <a:t>p</a:t>
                    </a:r>
                    <a:r>
                      <a:rPr lang="en-US" sz="1400" i="1" baseline="-25000" dirty="0">
                        <a:solidFill>
                          <a:srgbClr val="0000FF"/>
                        </a:solidFill>
                      </a:rPr>
                      <a:t>0</a:t>
                    </a:r>
                    <a:endParaRPr lang="en-US" sz="1400" i="1" dirty="0">
                      <a:solidFill>
                        <a:srgbClr val="0000FF"/>
                      </a:solidFill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3" name="TextBox 82">
                        <a:extLst>
                          <a:ext uri="{FF2B5EF4-FFF2-40B4-BE49-F238E27FC236}">
                            <a16:creationId xmlns:a16="http://schemas.microsoft.com/office/drawing/2014/main" id="{CB88B0DA-0690-9C47-ABFC-5802635FD32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590166" y="1414608"/>
                        <a:ext cx="506571" cy="7263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~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𝑀𝐻𝑧</m:t>
                              </m:r>
                            </m:oMath>
                          </m:oMathPara>
                        </a14:m>
                        <a:endParaRPr lang="en-US" i="1" dirty="0">
                          <a:latin typeface="Helvetica"/>
                          <a:cs typeface="Helvetica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83" name="TextBox 82">
                        <a:extLst>
                          <a:ext uri="{FF2B5EF4-FFF2-40B4-BE49-F238E27FC236}">
                            <a16:creationId xmlns:a16="http://schemas.microsoft.com/office/drawing/2014/main" id="{CB88B0DA-0690-9C47-ABFC-5802635FD329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590166" y="1414608"/>
                        <a:ext cx="506571" cy="726365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 r="-290476" b="-1666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4BBBF5AA-9D4F-4C4D-85E2-9EDC7F8C791D}"/>
                    </a:ext>
                  </a:extLst>
                </p:cNvPr>
                <p:cNvSpPr txBox="1"/>
                <p:nvPr/>
              </p:nvSpPr>
              <p:spPr>
                <a:xfrm>
                  <a:off x="-244280" y="6566615"/>
                  <a:ext cx="3511756" cy="5814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s-IS" sz="1100" i="1" dirty="0">
                      <a:latin typeface="Helvetica"/>
                      <a:cs typeface="Helvetica"/>
                    </a:rPr>
                    <a:t>Monteiro et al., </a:t>
                  </a:r>
                  <a:r>
                    <a:rPr lang="pt-BR" sz="1100" i="1" dirty="0">
                      <a:latin typeface="Helvetica"/>
                      <a:cs typeface="Helvetica"/>
                    </a:rPr>
                    <a:t>PRA 97, 051802(</a:t>
                  </a:r>
                  <a:r>
                    <a:rPr lang="pt-BR" sz="1100" i="1" dirty="0" err="1">
                      <a:latin typeface="Helvetica"/>
                      <a:cs typeface="Helvetica"/>
                    </a:rPr>
                    <a:t>R</a:t>
                  </a:r>
                  <a:r>
                    <a:rPr lang="pt-BR" sz="1100" i="1" dirty="0">
                      <a:latin typeface="Helvetica"/>
                      <a:cs typeface="Helvetica"/>
                    </a:rPr>
                    <a:t>),</a:t>
                  </a:r>
                  <a:r>
                    <a:rPr lang="is-IS" sz="1100" i="1" dirty="0">
                      <a:latin typeface="Helvetica"/>
                      <a:cs typeface="Helvetica"/>
                    </a:rPr>
                    <a:t> arXiv:</a:t>
                  </a:r>
                  <a:r>
                    <a:rPr lang="hr-HR" sz="1100" i="1" dirty="0">
                      <a:latin typeface="Helvetica"/>
                      <a:cs typeface="Helvetica"/>
                    </a:rPr>
                    <a:t>1803.04297 </a:t>
                  </a:r>
                  <a:r>
                    <a:rPr lang="is-IS" sz="1100" i="1" dirty="0">
                      <a:latin typeface="Helvetica"/>
                      <a:cs typeface="Helvetica"/>
                    </a:rPr>
                    <a:t>(2018)</a:t>
                  </a:r>
                  <a:endParaRPr lang="en-US" sz="1100" i="1" dirty="0">
                    <a:latin typeface="Helvetica"/>
                    <a:cs typeface="Helvetica"/>
                  </a:endParaRPr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FE2C4CE4-A3D8-6744-946B-9702265D292F}"/>
                  </a:ext>
                </a:extLst>
              </p:cNvPr>
              <p:cNvGrpSpPr/>
              <p:nvPr/>
            </p:nvGrpSpPr>
            <p:grpSpPr>
              <a:xfrm>
                <a:off x="-77039" y="3991430"/>
                <a:ext cx="1365624" cy="1621912"/>
                <a:chOff x="3677075" y="769482"/>
                <a:chExt cx="1365624" cy="1621912"/>
              </a:xfrm>
            </p:grpSpPr>
            <p:sp>
              <p:nvSpPr>
                <p:cNvPr id="91" name="Right Arrow 90">
                  <a:extLst>
                    <a:ext uri="{FF2B5EF4-FFF2-40B4-BE49-F238E27FC236}">
                      <a16:creationId xmlns:a16="http://schemas.microsoft.com/office/drawing/2014/main" id="{50D26912-4E34-D741-9B2A-3F5E759A490B}"/>
                    </a:ext>
                  </a:extLst>
                </p:cNvPr>
                <p:cNvSpPr/>
                <p:nvPr/>
              </p:nvSpPr>
              <p:spPr>
                <a:xfrm>
                  <a:off x="3857740" y="2008659"/>
                  <a:ext cx="832891" cy="382735"/>
                </a:xfrm>
                <a:prstGeom prst="rightArrow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AC6823F5-9A6B-794A-AC25-0D4A9D5CCB27}"/>
                    </a:ext>
                  </a:extLst>
                </p:cNvPr>
                <p:cNvSpPr txBox="1"/>
                <p:nvPr/>
              </p:nvSpPr>
              <p:spPr>
                <a:xfrm>
                  <a:off x="3677075" y="769482"/>
                  <a:ext cx="1365624" cy="12874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Optically spin to &gt;MHz frequency </a:t>
                  </a:r>
                </a:p>
              </p:txBody>
            </p:sp>
          </p:grpSp>
        </p:grp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87B8293C-95D5-F341-A25D-2F3FFCDD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45040" y="6515429"/>
            <a:ext cx="2346960" cy="413808"/>
          </a:xfrm>
        </p:spPr>
        <p:txBody>
          <a:bodyPr/>
          <a:lstStyle/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8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39D3153-5246-3B4A-BE65-88C8A1F3399A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Experimental sequence (&gt;ng spheres)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E4AB17-061C-C84E-8835-D486C5612DE4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119679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9667539-2617-6841-AC20-DE395777511D}"/>
              </a:ext>
            </a:extLst>
          </p:cNvPr>
          <p:cNvGrpSpPr>
            <a:grpSpLocks noChangeAspect="1"/>
          </p:cNvGrpSpPr>
          <p:nvPr/>
        </p:nvGrpSpPr>
        <p:grpSpPr>
          <a:xfrm>
            <a:off x="4027716" y="3710099"/>
            <a:ext cx="6091286" cy="2855480"/>
            <a:chOff x="6152174" y="3514940"/>
            <a:chExt cx="6848458" cy="321042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C6571BD-DAFA-EF46-BB4D-B6EAD5048ECE}"/>
                </a:ext>
              </a:extLst>
            </p:cNvPr>
            <p:cNvGrpSpPr/>
            <p:nvPr/>
          </p:nvGrpSpPr>
          <p:grpSpPr>
            <a:xfrm>
              <a:off x="7449491" y="3514940"/>
              <a:ext cx="5551141" cy="3210429"/>
              <a:chOff x="7246289" y="3514940"/>
              <a:chExt cx="5551141" cy="321042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4D33D24-1F86-AA41-84D1-C4D67D50F3E4}"/>
                  </a:ext>
                </a:extLst>
              </p:cNvPr>
              <p:cNvGrpSpPr/>
              <p:nvPr/>
            </p:nvGrpSpPr>
            <p:grpSpPr>
              <a:xfrm>
                <a:off x="7246289" y="3890635"/>
                <a:ext cx="5551141" cy="2834734"/>
                <a:chOff x="7361976" y="3975658"/>
                <a:chExt cx="5551141" cy="2834734"/>
              </a:xfrm>
            </p:grpSpPr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D3DD7632-DB77-6A49-AA60-A6F5F6BCCB6D}"/>
                    </a:ext>
                  </a:extLst>
                </p:cNvPr>
                <p:cNvSpPr txBox="1"/>
                <p:nvPr/>
              </p:nvSpPr>
              <p:spPr>
                <a:xfrm>
                  <a:off x="7437086" y="6379503"/>
                  <a:ext cx="5476031" cy="4308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s-IS" sz="1100" i="1" dirty="0">
                      <a:latin typeface="Helvetica"/>
                      <a:cs typeface="Helvetica"/>
                    </a:rPr>
                    <a:t>Monteiro et al., PRA 101, 053835, arXiv:2001.10931(2020)</a:t>
                  </a:r>
                </a:p>
                <a:p>
                  <a:r>
                    <a:rPr lang="is-IS" sz="1100" i="1" dirty="0">
                      <a:latin typeface="Helvetica"/>
                      <a:cs typeface="Helvetica"/>
                    </a:rPr>
                    <a:t>Monteiro et al., PRA 96, 063841, arXiv:1711.04675 (2017)</a:t>
                  </a:r>
                  <a:endParaRPr lang="en-US" sz="1100" i="1" dirty="0">
                    <a:latin typeface="Helvetica"/>
                    <a:cs typeface="Helvetica"/>
                  </a:endParaRPr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53C72718-2878-D44A-9B8E-9A331B09FD2B}"/>
                    </a:ext>
                  </a:extLst>
                </p:cNvPr>
                <p:cNvGrpSpPr/>
                <p:nvPr/>
              </p:nvGrpSpPr>
              <p:grpSpPr>
                <a:xfrm>
                  <a:off x="7361976" y="3975658"/>
                  <a:ext cx="4315675" cy="2468264"/>
                  <a:chOff x="7361976" y="4133704"/>
                  <a:chExt cx="4315675" cy="2468264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E13420E0-5A1D-BB47-8F81-4D6957285672}"/>
                      </a:ext>
                    </a:extLst>
                  </p:cNvPr>
                  <p:cNvGrpSpPr/>
                  <p:nvPr/>
                </p:nvGrpSpPr>
                <p:grpSpPr>
                  <a:xfrm>
                    <a:off x="7361976" y="4133704"/>
                    <a:ext cx="4012169" cy="2232000"/>
                    <a:chOff x="7017769" y="4145106"/>
                    <a:chExt cx="4012169" cy="2232000"/>
                  </a:xfrm>
                </p:grpSpPr>
                <p:grpSp>
                  <p:nvGrpSpPr>
                    <p:cNvPr id="2" name="Group 1">
                      <a:extLst>
                        <a:ext uri="{FF2B5EF4-FFF2-40B4-BE49-F238E27FC236}">
                          <a16:creationId xmlns:a16="http://schemas.microsoft.com/office/drawing/2014/main" id="{287B8F59-9A17-2F44-9991-318680975E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17769" y="4145106"/>
                      <a:ext cx="4012169" cy="2232000"/>
                      <a:chOff x="7017769" y="4145106"/>
                      <a:chExt cx="4012169" cy="2232000"/>
                    </a:xfrm>
                  </p:grpSpPr>
                  <p:grpSp>
                    <p:nvGrpSpPr>
                      <p:cNvPr id="6" name="Group 5">
                        <a:extLst>
                          <a:ext uri="{FF2B5EF4-FFF2-40B4-BE49-F238E27FC236}">
                            <a16:creationId xmlns:a16="http://schemas.microsoft.com/office/drawing/2014/main" id="{F8B17A5A-59CD-1141-86C4-954663A327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17769" y="4145106"/>
                        <a:ext cx="4012169" cy="2232000"/>
                        <a:chOff x="3457115" y="1184813"/>
                        <a:chExt cx="4181193" cy="2326031"/>
                      </a:xfrm>
                    </p:grpSpPr>
                    <p:pic>
                      <p:nvPicPr>
                        <p:cNvPr id="59" name="Picture 58">
                          <a:extLst>
                            <a:ext uri="{FF2B5EF4-FFF2-40B4-BE49-F238E27FC236}">
                              <a16:creationId xmlns:a16="http://schemas.microsoft.com/office/drawing/2014/main" id="{9EA8779F-F0FB-6749-A45A-C2460E13DFB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5"/>
                        <a:srcRect r="2527" b="53939"/>
                        <a:stretch/>
                      </p:blipFill>
                      <p:spPr>
                        <a:xfrm>
                          <a:off x="3457115" y="1184813"/>
                          <a:ext cx="4181193" cy="2078939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5" name="Rectangle 4">
                          <a:extLst>
                            <a:ext uri="{FF2B5EF4-FFF2-40B4-BE49-F238E27FC236}">
                              <a16:creationId xmlns:a16="http://schemas.microsoft.com/office/drawing/2014/main" id="{333956CF-EC0E-494C-A49A-A0036E9CE42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1111" y="3239567"/>
                          <a:ext cx="530578" cy="27127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61" name="TextBox 60">
                        <a:extLst>
                          <a:ext uri="{FF2B5EF4-FFF2-40B4-BE49-F238E27FC236}">
                            <a16:creationId xmlns:a16="http://schemas.microsoft.com/office/drawing/2014/main" id="{936974FE-34CD-E34E-BDBD-57BE2A118B7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7874489" y="4344822"/>
                        <a:ext cx="1200692" cy="48444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1100" b="1" dirty="0">
                            <a:latin typeface="Helvetica"/>
                            <a:cs typeface="Helvetica"/>
                          </a:rPr>
                          <a:t>Out-of-loop sensor</a:t>
                        </a:r>
                        <a:endParaRPr lang="en-US" sz="1100" b="1" dirty="0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3" name="Rectangle 62">
                          <a:extLst>
                            <a:ext uri="{FF2B5EF4-FFF2-40B4-BE49-F238E27FC236}">
                              <a16:creationId xmlns:a16="http://schemas.microsoft.com/office/drawing/2014/main" id="{EB3FA1B7-074F-1D42-BBB2-A4256799B3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396576" y="4851574"/>
                          <a:ext cx="1390760" cy="34603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ctr">
                            <a:spcBef>
                              <a:spcPts val="1200"/>
                            </a:spcBef>
                          </a:pPr>
                          <a14:m>
                            <m:oMath xmlns:m="http://schemas.openxmlformats.org/officeDocument/2006/math">
                              <m:r>
                                <a:rPr lang="en-US" sz="1400" b="1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𝟓𝟎</m:t>
                              </m:r>
                              <m:r>
                                <a:rPr lang="en-US" sz="1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±</m:t>
                              </m:r>
                              <m:r>
                                <a:rPr lang="en-US" sz="1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𝟐𝟐</m:t>
                              </m:r>
                              <m:r>
                                <a:rPr lang="en-US" sz="1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 </m:t>
                              </m:r>
                              <m:r>
                                <a:rPr lang="en-US" sz="1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Helvetica"/>
                                </a:rPr>
                                <m:t>𝝁</m:t>
                              </m:r>
                            </m:oMath>
                          </a14:m>
                          <a:r>
                            <a:rPr lang="en-US" sz="1400" b="1" dirty="0">
                              <a:solidFill>
                                <a:srgbClr val="C00000"/>
                              </a:solidFill>
                              <a:latin typeface="Helvetica"/>
                              <a:cs typeface="Helvetica"/>
                            </a:rPr>
                            <a:t>K</a:t>
                          </a:r>
                        </a:p>
                      </p:txBody>
                    </p:sp>
                  </mc:Choice>
                  <mc:Fallback xmlns="">
                    <p:sp>
                      <p:nvSpPr>
                        <p:cNvPr id="63" name="Rectangle 62">
                          <a:extLst>
                            <a:ext uri="{FF2B5EF4-FFF2-40B4-BE49-F238E27FC236}">
                              <a16:creationId xmlns:a16="http://schemas.microsoft.com/office/drawing/2014/main" id="{EB3FA1B7-074F-1D42-BBB2-A4256799B354}"/>
                            </a:ext>
                          </a:extLst>
                        </p:cNvPr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9396576" y="4851574"/>
                          <a:ext cx="1390760" cy="346035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 t="-4000" b="-2000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64" name="Straight Arrow Connector 63">
                      <a:extLst>
                        <a:ext uri="{FF2B5EF4-FFF2-40B4-BE49-F238E27FC236}">
                          <a16:creationId xmlns:a16="http://schemas.microsoft.com/office/drawing/2014/main" id="{946B37B9-22E3-7748-8E4D-62D7960658B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9684030" y="5224633"/>
                      <a:ext cx="279440" cy="636792"/>
                    </a:xfrm>
                    <a:prstGeom prst="straightConnector1">
                      <a:avLst/>
                    </a:prstGeom>
                    <a:ln w="22225">
                      <a:solidFill>
                        <a:srgbClr val="C0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86" name="Picture 85">
                    <a:extLst>
                      <a:ext uri="{FF2B5EF4-FFF2-40B4-BE49-F238E27FC236}">
                        <a16:creationId xmlns:a16="http://schemas.microsoft.com/office/drawing/2014/main" id="{27299E0F-B8C1-3944-825E-E86F7AA8D8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t="88752"/>
                  <a:stretch/>
                </p:blipFill>
                <p:spPr>
                  <a:xfrm>
                    <a:off x="7561259" y="6094307"/>
                    <a:ext cx="4116392" cy="507661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BBF4B64F-914E-FB43-AFAA-CFEFF779BBD4}"/>
                  </a:ext>
                </a:extLst>
              </p:cNvPr>
              <p:cNvSpPr txBox="1"/>
              <p:nvPr/>
            </p:nvSpPr>
            <p:spPr>
              <a:xfrm>
                <a:off x="7321263" y="3514940"/>
                <a:ext cx="4523636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Helvetica" pitchFamily="2" charset="0"/>
                  </a:rPr>
                  <a:t>Step 4: Cool center-of-mass mode</a:t>
                </a: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F5969047-C6B4-CB46-8F73-68032D2F96D8}"/>
                </a:ext>
              </a:extLst>
            </p:cNvPr>
            <p:cNvGrpSpPr/>
            <p:nvPr/>
          </p:nvGrpSpPr>
          <p:grpSpPr>
            <a:xfrm>
              <a:off x="6152174" y="4030675"/>
              <a:ext cx="1475345" cy="1417305"/>
              <a:chOff x="3596360" y="999021"/>
              <a:chExt cx="1475345" cy="1417305"/>
            </a:xfrm>
          </p:grpSpPr>
          <p:sp>
            <p:nvSpPr>
              <p:cNvPr id="94" name="Right Arrow 93">
                <a:extLst>
                  <a:ext uri="{FF2B5EF4-FFF2-40B4-BE49-F238E27FC236}">
                    <a16:creationId xmlns:a16="http://schemas.microsoft.com/office/drawing/2014/main" id="{1752D033-9D93-4641-9175-894E1EC59016}"/>
                  </a:ext>
                </a:extLst>
              </p:cNvPr>
              <p:cNvSpPr/>
              <p:nvPr/>
            </p:nvSpPr>
            <p:spPr>
              <a:xfrm>
                <a:off x="4029084" y="2008657"/>
                <a:ext cx="463030" cy="407669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2F65F410-0CEF-A941-9B58-AAC5031CF2CE}"/>
                      </a:ext>
                    </a:extLst>
                  </p:cNvPr>
                  <p:cNvSpPr txBox="1"/>
                  <p:nvPr/>
                </p:nvSpPr>
                <p:spPr>
                  <a:xfrm>
                    <a:off x="3596360" y="999021"/>
                    <a:ext cx="1475345" cy="10727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Active feedback cooling to </a:t>
                    </a:r>
                    <a14:m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oMath>
                    </a14:m>
                    <a:r>
                      <a:rPr lang="en-US" sz="14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 temperatures</a:t>
                    </a:r>
                  </a:p>
                </p:txBody>
              </p:sp>
            </mc:Choice>
            <mc:Fallback xmlns="">
              <p:sp>
                <p:nvSpPr>
                  <p:cNvPr id="95" name="TextBox 94">
                    <a:extLst>
                      <a:ext uri="{FF2B5EF4-FFF2-40B4-BE49-F238E27FC236}">
                        <a16:creationId xmlns:a16="http://schemas.microsoft.com/office/drawing/2014/main" id="{2F65F410-0CEF-A941-9B58-AAC5031CF2C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6360" y="999021"/>
                    <a:ext cx="1475345" cy="107270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t="-1316" r="-962" b="-526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3B4D7A-5BBE-E84D-BFFD-00D81FA287A6}"/>
              </a:ext>
            </a:extLst>
          </p:cNvPr>
          <p:cNvGrpSpPr/>
          <p:nvPr/>
        </p:nvGrpSpPr>
        <p:grpSpPr>
          <a:xfrm>
            <a:off x="3429000" y="36156"/>
            <a:ext cx="8683970" cy="3509187"/>
            <a:chOff x="3563322" y="36156"/>
            <a:chExt cx="8683970" cy="350918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2C0F626-90FE-5846-A85A-91C994131A39}"/>
                </a:ext>
              </a:extLst>
            </p:cNvPr>
            <p:cNvGrpSpPr/>
            <p:nvPr/>
          </p:nvGrpSpPr>
          <p:grpSpPr>
            <a:xfrm>
              <a:off x="3563322" y="1554355"/>
              <a:ext cx="1365624" cy="837039"/>
              <a:chOff x="3563322" y="1554355"/>
              <a:chExt cx="1365624" cy="837039"/>
            </a:xfrm>
          </p:grpSpPr>
          <p:sp>
            <p:nvSpPr>
              <p:cNvPr id="16" name="Right Arrow 15">
                <a:extLst>
                  <a:ext uri="{FF2B5EF4-FFF2-40B4-BE49-F238E27FC236}">
                    <a16:creationId xmlns:a16="http://schemas.microsoft.com/office/drawing/2014/main" id="{99345719-3EEA-F94C-9B7B-7A8A59DED4C7}"/>
                  </a:ext>
                </a:extLst>
              </p:cNvPr>
              <p:cNvSpPr/>
              <p:nvPr/>
            </p:nvSpPr>
            <p:spPr>
              <a:xfrm>
                <a:off x="3857740" y="2008659"/>
                <a:ext cx="832891" cy="382735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50018528-D788-D04A-9C98-1D222586B87F}"/>
                      </a:ext>
                    </a:extLst>
                  </p:cNvPr>
                  <p:cNvSpPr txBox="1"/>
                  <p:nvPr/>
                </p:nvSpPr>
                <p:spPr>
                  <a:xfrm>
                    <a:off x="3563322" y="1554355"/>
                    <a:ext cx="1365624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Pump to        </a:t>
                    </a:r>
                    <a14:m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≲</m:t>
                        </m:r>
                      </m:oMath>
                    </a14:m>
                    <a:r>
                      <a:rPr lang="en-US" sz="14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</a:t>
                    </a:r>
                    <a:r>
                      <a:rPr lang="en-US" sz="1400" i="1" baseline="30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-7</a:t>
                    </a:r>
                    <a:r>
                      <a:rPr lang="en-US" sz="1400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mbar</a:t>
                    </a:r>
                  </a:p>
                </p:txBody>
              </p:sp>
            </mc:Choice>
            <mc:Fallback xmlns="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50018528-D788-D04A-9C98-1D222586B8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63322" y="1554355"/>
                    <a:ext cx="1365624" cy="52322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t="-2381" b="-952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3A759C9-A91F-034F-B7E6-4E19FF449BCE}"/>
                </a:ext>
              </a:extLst>
            </p:cNvPr>
            <p:cNvGrpSpPr/>
            <p:nvPr/>
          </p:nvGrpSpPr>
          <p:grpSpPr>
            <a:xfrm>
              <a:off x="5076659" y="36156"/>
              <a:ext cx="7170633" cy="3509187"/>
              <a:chOff x="5076659" y="36156"/>
              <a:chExt cx="7170633" cy="3509187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A50B04B-201F-D94B-8434-D9050F0FF6ED}"/>
                  </a:ext>
                </a:extLst>
              </p:cNvPr>
              <p:cNvGrpSpPr/>
              <p:nvPr/>
            </p:nvGrpSpPr>
            <p:grpSpPr>
              <a:xfrm>
                <a:off x="5076659" y="921262"/>
                <a:ext cx="7170633" cy="2624081"/>
                <a:chOff x="5076659" y="921262"/>
                <a:chExt cx="7170633" cy="2624081"/>
              </a:xfrm>
            </p:grpSpPr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9CDF70D5-5FA1-CA44-ACF3-2FFBFB71A94B}"/>
                    </a:ext>
                  </a:extLst>
                </p:cNvPr>
                <p:cNvGrpSpPr/>
                <p:nvPr/>
              </p:nvGrpSpPr>
              <p:grpSpPr>
                <a:xfrm>
                  <a:off x="5076659" y="1052420"/>
                  <a:ext cx="7170633" cy="2492923"/>
                  <a:chOff x="5087948" y="1199177"/>
                  <a:chExt cx="7170633" cy="2492923"/>
                </a:xfrm>
              </p:grpSpPr>
              <p:grpSp>
                <p:nvGrpSpPr>
                  <p:cNvPr id="68" name="Group 67">
                    <a:extLst>
                      <a:ext uri="{FF2B5EF4-FFF2-40B4-BE49-F238E27FC236}">
                        <a16:creationId xmlns:a16="http://schemas.microsoft.com/office/drawing/2014/main" id="{54801E0A-EFB5-7440-A3D7-BF85C1950DB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5087948" y="1199177"/>
                    <a:ext cx="7050461" cy="2285998"/>
                    <a:chOff x="1324506" y="3322840"/>
                    <a:chExt cx="9930251" cy="3219724"/>
                  </a:xfrm>
                </p:grpSpPr>
                <p:pic>
                  <p:nvPicPr>
                    <p:cNvPr id="70" name="Picture 69">
                      <a:extLst>
                        <a:ext uri="{FF2B5EF4-FFF2-40B4-BE49-F238E27FC236}">
                          <a16:creationId xmlns:a16="http://schemas.microsoft.com/office/drawing/2014/main" id="{0852EF19-5B90-B041-8D1D-3349FC7BB61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324506" y="3720255"/>
                      <a:ext cx="9819282" cy="2822309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71" name="TextBox 70">
                      <a:extLst>
                        <a:ext uri="{FF2B5EF4-FFF2-40B4-BE49-F238E27FC236}">
                          <a16:creationId xmlns:a16="http://schemas.microsoft.com/office/drawing/2014/main" id="{FA97C175-F8E7-7C4A-86C1-D969215440D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447813" y="5381626"/>
                      <a:ext cx="1806944" cy="43349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i="1" dirty="0">
                          <a:latin typeface="Helvetica" pitchFamily="2" charset="0"/>
                        </a:rPr>
                        <a:t>E ~ 1 V/mm</a:t>
                      </a:r>
                    </a:p>
                  </p:txBody>
                </p:sp>
                <p:sp>
                  <p:nvSpPr>
                    <p:cNvPr id="72" name="TextBox 71">
                      <a:extLst>
                        <a:ext uri="{FF2B5EF4-FFF2-40B4-BE49-F238E27FC236}">
                          <a16:creationId xmlns:a16="http://schemas.microsoft.com/office/drawing/2014/main" id="{1AA3B978-6759-8D43-AD16-CA4A0CA514A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76301" y="3322840"/>
                      <a:ext cx="1496291" cy="43349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400" i="1" dirty="0" err="1">
                          <a:latin typeface="Helvetica" pitchFamily="2" charset="0"/>
                        </a:rPr>
                        <a:t>q</a:t>
                      </a:r>
                      <a:r>
                        <a:rPr lang="en-US" sz="1400" i="1" baseline="-25000" dirty="0" err="1">
                          <a:latin typeface="Helvetica" pitchFamily="2" charset="0"/>
                        </a:rPr>
                        <a:t>init</a:t>
                      </a:r>
                      <a:r>
                        <a:rPr lang="en-US" sz="1400" i="1" dirty="0">
                          <a:latin typeface="Helvetica" pitchFamily="2" charset="0"/>
                        </a:rPr>
                        <a:t> &gt;10</a:t>
                      </a:r>
                      <a:r>
                        <a:rPr lang="en-US" sz="1400" i="1" baseline="30000" dirty="0">
                          <a:latin typeface="Helvetica" pitchFamily="2" charset="0"/>
                        </a:rPr>
                        <a:t>4</a:t>
                      </a:r>
                      <a:r>
                        <a:rPr lang="en-US" sz="1400" i="1" dirty="0">
                          <a:latin typeface="Helvetica" pitchFamily="2" charset="0"/>
                        </a:rPr>
                        <a:t> e</a:t>
                      </a:r>
                      <a:r>
                        <a:rPr lang="en-US" sz="1400" i="1" baseline="30000" dirty="0">
                          <a:latin typeface="Helvetica" pitchFamily="2" charset="0"/>
                        </a:rPr>
                        <a:t>-</a:t>
                      </a:r>
                      <a:endParaRPr lang="en-US" sz="1400" i="1" dirty="0">
                        <a:latin typeface="Helvetica" pitchFamily="2" charset="0"/>
                      </a:endParaRPr>
                    </a:p>
                  </p:txBody>
                </p:sp>
                <p:cxnSp>
                  <p:nvCxnSpPr>
                    <p:cNvPr id="73" name="Straight Arrow Connector 72">
                      <a:extLst>
                        <a:ext uri="{FF2B5EF4-FFF2-40B4-BE49-F238E27FC236}">
                          <a16:creationId xmlns:a16="http://schemas.microsoft.com/office/drawing/2014/main" id="{F249939C-CB9A-8844-B2BA-2BF91E3B17E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224447" y="3664088"/>
                      <a:ext cx="438378" cy="265775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id="{98DD4D64-8629-7D4F-845C-E5EE2EFE0A6B}"/>
                      </a:ext>
                    </a:extLst>
                  </p:cNvPr>
                  <p:cNvSpPr/>
                  <p:nvPr/>
                </p:nvSpPr>
                <p:spPr>
                  <a:xfrm>
                    <a:off x="8637276" y="3261213"/>
                    <a:ext cx="3621305" cy="430887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r"/>
                    <a:r>
                      <a:rPr lang="is-IS" sz="1100" i="1" dirty="0">
                        <a:latin typeface="Helvetica"/>
                        <a:cs typeface="Helvetica"/>
                      </a:rPr>
                      <a:t>Monteiro et al., PRA 101, 053835, arXiv:2001.10931(2020)</a:t>
                    </a:r>
                  </a:p>
                </p:txBody>
              </p:sp>
            </p:grp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CC116715-92E4-604C-986E-2E6D6E5B7AE7}"/>
                    </a:ext>
                  </a:extLst>
                </p:cNvPr>
                <p:cNvSpPr txBox="1"/>
                <p:nvPr/>
              </p:nvSpPr>
              <p:spPr>
                <a:xfrm>
                  <a:off x="6431377" y="921262"/>
                  <a:ext cx="452363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latin typeface="Helvetica" pitchFamily="2" charset="0"/>
                    </a:rPr>
                    <a:t>Step 2: Electrically neutralize</a:t>
                  </a:r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EA9D7BF8-5191-9C41-88B0-7F9FABA8BF3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633694" y="36156"/>
                <a:ext cx="1482333" cy="1429082"/>
                <a:chOff x="6960738" y="1346290"/>
                <a:chExt cx="2849594" cy="2747229"/>
              </a:xfrm>
            </p:grpSpPr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D1C50A71-4CAF-5D4C-9A9F-8D22A7A5D8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l="33579" t="5020" r="2619" b="6052"/>
                <a:stretch/>
              </p:blipFill>
              <p:spPr>
                <a:xfrm>
                  <a:off x="6960738" y="1346290"/>
                  <a:ext cx="2254513" cy="2144112"/>
                </a:xfrm>
                <a:prstGeom prst="rect">
                  <a:avLst/>
                </a:prstGeom>
              </p:spPr>
            </p:pic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17559827-9DF9-CA4B-89B6-B537F337C2E6}"/>
                    </a:ext>
                  </a:extLst>
                </p:cNvPr>
                <p:cNvCxnSpPr/>
                <p:nvPr/>
              </p:nvCxnSpPr>
              <p:spPr>
                <a:xfrm>
                  <a:off x="7839992" y="3559076"/>
                  <a:ext cx="892531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AE4BC24F-D9D0-D743-98AC-32AAA94635BB}"/>
                    </a:ext>
                  </a:extLst>
                </p:cNvPr>
                <p:cNvSpPr txBox="1"/>
                <p:nvPr/>
              </p:nvSpPr>
              <p:spPr>
                <a:xfrm>
                  <a:off x="7477965" y="3590607"/>
                  <a:ext cx="1656209" cy="5029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dirty="0">
                      <a:latin typeface="Helvetica" pitchFamily="2" charset="0"/>
                    </a:rPr>
                    <a:t>~1-10 mm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0B5FA9F7-CCED-A049-8D7E-DD2D2D7F72BF}"/>
                    </a:ext>
                  </a:extLst>
                </p:cNvPr>
                <p:cNvSpPr txBox="1"/>
                <p:nvPr/>
              </p:nvSpPr>
              <p:spPr>
                <a:xfrm rot="5400000">
                  <a:off x="8730772" y="2241378"/>
                  <a:ext cx="1656207" cy="5029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dirty="0">
                      <a:latin typeface="Helvetica" pitchFamily="2" charset="0"/>
                    </a:rPr>
                    <a:t>25 mm</a:t>
                  </a:r>
                </a:p>
              </p:txBody>
            </p:sp>
            <p:cxnSp>
              <p:nvCxnSpPr>
                <p:cNvPr id="101" name="Straight Arrow Connector 100">
                  <a:extLst>
                    <a:ext uri="{FF2B5EF4-FFF2-40B4-BE49-F238E27FC236}">
                      <a16:creationId xmlns:a16="http://schemas.microsoft.com/office/drawing/2014/main" id="{91310476-9FC5-6443-8EAF-A263B92F00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59936" y="1468320"/>
                  <a:ext cx="0" cy="191614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8C53323-8E85-3C45-9A88-20D75A6CE3A7}"/>
              </a:ext>
            </a:extLst>
          </p:cNvPr>
          <p:cNvGrpSpPr/>
          <p:nvPr/>
        </p:nvGrpSpPr>
        <p:grpSpPr>
          <a:xfrm>
            <a:off x="8647112" y="3649729"/>
            <a:ext cx="3676380" cy="2578878"/>
            <a:chOff x="8647112" y="3649729"/>
            <a:chExt cx="3676380" cy="257887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098F201-B0C6-254A-BA3D-F105D3F02AF1}"/>
                </a:ext>
              </a:extLst>
            </p:cNvPr>
            <p:cNvGrpSpPr/>
            <p:nvPr/>
          </p:nvGrpSpPr>
          <p:grpSpPr>
            <a:xfrm>
              <a:off x="8647112" y="3649729"/>
              <a:ext cx="3676380" cy="2141471"/>
              <a:chOff x="8647112" y="3649729"/>
              <a:chExt cx="3676380" cy="2141471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3506BAB-75C4-0F43-AC79-E39123F58A2A}"/>
                  </a:ext>
                </a:extLst>
              </p:cNvPr>
              <p:cNvSpPr txBox="1"/>
              <p:nvPr/>
            </p:nvSpPr>
            <p:spPr>
              <a:xfrm>
                <a:off x="9514710" y="3649729"/>
                <a:ext cx="28087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Helvetica" pitchFamily="2" charset="0"/>
                  </a:rPr>
                  <a:t>Step 5: Orient electric dipole moment</a:t>
                </a: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2E7AA051-08B0-D548-BF3E-CB8546BDC69E}"/>
                  </a:ext>
                </a:extLst>
              </p:cNvPr>
              <p:cNvGrpSpPr/>
              <p:nvPr/>
            </p:nvGrpSpPr>
            <p:grpSpPr>
              <a:xfrm>
                <a:off x="8647112" y="4350068"/>
                <a:ext cx="3544888" cy="1441132"/>
                <a:chOff x="8647112" y="4350068"/>
                <a:chExt cx="3544888" cy="1441132"/>
              </a:xfrm>
            </p:grpSpPr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E9599859-D78B-0147-B0E6-3C412D474A81}"/>
                    </a:ext>
                  </a:extLst>
                </p:cNvPr>
                <p:cNvSpPr txBox="1"/>
                <p:nvPr/>
              </p:nvSpPr>
              <p:spPr>
                <a:xfrm>
                  <a:off x="8647112" y="4350068"/>
                  <a:ext cx="1182688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>
                      <a:solidFill>
                        <a:schemeClr val="accent1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Apply electric field (if desired)</a:t>
                  </a: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DE6F9FDC-A6C3-C041-9A59-394F7E1A6DFC}"/>
                    </a:ext>
                  </a:extLst>
                </p:cNvPr>
                <p:cNvGrpSpPr/>
                <p:nvPr/>
              </p:nvGrpSpPr>
              <p:grpSpPr>
                <a:xfrm>
                  <a:off x="9052620" y="4542268"/>
                  <a:ext cx="3139380" cy="1248932"/>
                  <a:chOff x="9052620" y="4542268"/>
                  <a:chExt cx="3139380" cy="1248932"/>
                </a:xfrm>
              </p:grpSpPr>
              <p:sp>
                <p:nvSpPr>
                  <p:cNvPr id="103" name="Right Arrow 102">
                    <a:extLst>
                      <a:ext uri="{FF2B5EF4-FFF2-40B4-BE49-F238E27FC236}">
                        <a16:creationId xmlns:a16="http://schemas.microsoft.com/office/drawing/2014/main" id="{6FCD00BC-A832-9844-AADD-54546139DAAC}"/>
                      </a:ext>
                    </a:extLst>
                  </p:cNvPr>
                  <p:cNvSpPr/>
                  <p:nvPr/>
                </p:nvSpPr>
                <p:spPr>
                  <a:xfrm>
                    <a:off x="9052620" y="5173054"/>
                    <a:ext cx="411837" cy="362597"/>
                  </a:xfrm>
                  <a:prstGeom prst="rightArrow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3" name="Picture 12">
                    <a:extLst>
                      <a:ext uri="{FF2B5EF4-FFF2-40B4-BE49-F238E27FC236}">
                        <a16:creationId xmlns:a16="http://schemas.microsoft.com/office/drawing/2014/main" id="{5C1221A1-1E7F-D24A-BFDB-889B6EC913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813833" y="4542268"/>
                    <a:ext cx="2378167" cy="1156442"/>
                  </a:xfrm>
                  <a:prstGeom prst="rect">
                    <a:avLst/>
                  </a:prstGeom>
                </p:spPr>
              </p:pic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4657D4F8-4311-B34C-ADFE-871884AB7162}"/>
                      </a:ext>
                    </a:extLst>
                  </p:cNvPr>
                  <p:cNvSpPr/>
                  <p:nvPr/>
                </p:nvSpPr>
                <p:spPr>
                  <a:xfrm>
                    <a:off x="9737633" y="5543422"/>
                    <a:ext cx="320767" cy="24777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CEE74F5-35F9-564F-AC77-8ACB16741615}"/>
                </a:ext>
              </a:extLst>
            </p:cNvPr>
            <p:cNvSpPr/>
            <p:nvPr/>
          </p:nvSpPr>
          <p:spPr>
            <a:xfrm>
              <a:off x="9597966" y="5797720"/>
              <a:ext cx="259403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100" i="1" dirty="0" err="1">
                  <a:latin typeface="Helvetica" pitchFamily="2" charset="0"/>
                </a:rPr>
                <a:t>Afek</a:t>
              </a:r>
              <a:r>
                <a:rPr lang="en-US" sz="1100" i="1" dirty="0">
                  <a:latin typeface="Helvetica" pitchFamily="2" charset="0"/>
                </a:rPr>
                <a:t> et al., PRA 104, 053512, arXiv:2108.04406 (2021)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8CA8DB2-203F-BD48-9556-23A4C566D120}"/>
              </a:ext>
            </a:extLst>
          </p:cNvPr>
          <p:cNvGrpSpPr/>
          <p:nvPr/>
        </p:nvGrpSpPr>
        <p:grpSpPr>
          <a:xfrm>
            <a:off x="-34165" y="894704"/>
            <a:ext cx="3795852" cy="2326569"/>
            <a:chOff x="-34165" y="894704"/>
            <a:chExt cx="3795852" cy="232656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6C8CE3-F549-4943-93AB-3514B557ABF4}"/>
                </a:ext>
              </a:extLst>
            </p:cNvPr>
            <p:cNvSpPr txBox="1"/>
            <p:nvPr/>
          </p:nvSpPr>
          <p:spPr>
            <a:xfrm>
              <a:off x="-34165" y="894704"/>
              <a:ext cx="3795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Helvetica" pitchFamily="2" charset="0"/>
                </a:rPr>
                <a:t>Step 1: Trap sphere (~1 mbar)</a:t>
              </a: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D139A80F-DA7D-5E44-A1B4-3745E6914EB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6200" y="1309481"/>
              <a:ext cx="1763165" cy="1911792"/>
              <a:chOff x="1084849" y="4946261"/>
              <a:chExt cx="2870203" cy="3112148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2212CB8B-F711-9040-8E13-F66592ED1719}"/>
                  </a:ext>
                </a:extLst>
              </p:cNvPr>
              <p:cNvGrpSpPr/>
              <p:nvPr/>
            </p:nvGrpSpPr>
            <p:grpSpPr>
              <a:xfrm>
                <a:off x="1084849" y="4946261"/>
                <a:ext cx="2870203" cy="2247760"/>
                <a:chOff x="520697" y="4796719"/>
                <a:chExt cx="2870203" cy="2456816"/>
              </a:xfrm>
            </p:grpSpPr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39E006B9-AF37-2343-8AE3-92A4BA9D4DA1}"/>
                    </a:ext>
                  </a:extLst>
                </p:cNvPr>
                <p:cNvGrpSpPr/>
                <p:nvPr/>
              </p:nvGrpSpPr>
              <p:grpSpPr>
                <a:xfrm>
                  <a:off x="1101541" y="4796719"/>
                  <a:ext cx="1140635" cy="2429584"/>
                  <a:chOff x="-1071125" y="-1077019"/>
                  <a:chExt cx="4226557" cy="8426666"/>
                </a:xfrm>
              </p:grpSpPr>
              <p:sp>
                <p:nvSpPr>
                  <p:cNvPr id="119" name="Rectangle 2">
                    <a:extLst>
                      <a:ext uri="{FF2B5EF4-FFF2-40B4-BE49-F238E27FC236}">
                        <a16:creationId xmlns:a16="http://schemas.microsoft.com/office/drawing/2014/main" id="{DEDD83CC-0E3F-FB4F-AD49-BEA2C775ED6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-1819901" y="2374314"/>
                    <a:ext cx="8426666" cy="1524000"/>
                  </a:xfrm>
                  <a:custGeom>
                    <a:avLst/>
                    <a:gdLst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  <a:gd name="connsiteX0" fmla="*/ 0 w 5562600"/>
                      <a:gd name="connsiteY0" fmla="*/ 0 h 990600"/>
                      <a:gd name="connsiteX1" fmla="*/ 5562600 w 5562600"/>
                      <a:gd name="connsiteY1" fmla="*/ 0 h 990600"/>
                      <a:gd name="connsiteX2" fmla="*/ 5562600 w 5562600"/>
                      <a:gd name="connsiteY2" fmla="*/ 990600 h 990600"/>
                      <a:gd name="connsiteX3" fmla="*/ 0 w 5562600"/>
                      <a:gd name="connsiteY3" fmla="*/ 990600 h 990600"/>
                      <a:gd name="connsiteX4" fmla="*/ 0 w 5562600"/>
                      <a:gd name="connsiteY4" fmla="*/ 0 h 990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62600" h="990600">
                        <a:moveTo>
                          <a:pt x="0" y="0"/>
                        </a:moveTo>
                        <a:cubicBezTo>
                          <a:pt x="2791750" y="486136"/>
                          <a:pt x="2794000" y="462987"/>
                          <a:pt x="5562600" y="0"/>
                        </a:cubicBezTo>
                        <a:lnTo>
                          <a:pt x="5562600" y="990600"/>
                        </a:lnTo>
                        <a:cubicBezTo>
                          <a:pt x="2805575" y="492888"/>
                          <a:pt x="2791749" y="492888"/>
                          <a:pt x="0" y="99060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78CE0D46-4F2A-104D-844B-78E819750E4E}"/>
                      </a:ext>
                    </a:extLst>
                  </p:cNvPr>
                  <p:cNvSpPr/>
                  <p:nvPr/>
                </p:nvSpPr>
                <p:spPr>
                  <a:xfrm>
                    <a:off x="-1071125" y="3931852"/>
                    <a:ext cx="1142999" cy="11430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="1" baseline="-25000" dirty="0">
                      <a:solidFill>
                        <a:srgbClr val="0070C0"/>
                      </a:solidFill>
                    </a:endParaRPr>
                  </a:p>
                </p:txBody>
              </p:sp>
            </p:grp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55A809BD-C815-904A-A8DE-E0E3E3B93EB1}"/>
                    </a:ext>
                  </a:extLst>
                </p:cNvPr>
                <p:cNvSpPr/>
                <p:nvPr/>
              </p:nvSpPr>
              <p:spPr>
                <a:xfrm>
                  <a:off x="692875" y="6253581"/>
                  <a:ext cx="308465" cy="32955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baseline="-25000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7626BCB3-6EF9-AB46-864B-92434BB0EB3F}"/>
                    </a:ext>
                  </a:extLst>
                </p:cNvPr>
                <p:cNvSpPr/>
                <p:nvPr/>
              </p:nvSpPr>
              <p:spPr>
                <a:xfrm>
                  <a:off x="2570353" y="6253581"/>
                  <a:ext cx="308465" cy="32955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baseline="-25000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77CC0F53-1B70-0341-A852-37DC2991E230}"/>
                    </a:ext>
                  </a:extLst>
                </p:cNvPr>
                <p:cNvSpPr/>
                <p:nvPr/>
              </p:nvSpPr>
              <p:spPr>
                <a:xfrm>
                  <a:off x="2784644" y="6253581"/>
                  <a:ext cx="308465" cy="32955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baseline="-25000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7D00D55A-0AE8-104E-A7BD-A64472CF921D}"/>
                    </a:ext>
                  </a:extLst>
                </p:cNvPr>
                <p:cNvSpPr/>
                <p:nvPr/>
              </p:nvSpPr>
              <p:spPr>
                <a:xfrm>
                  <a:off x="1897700" y="6240880"/>
                  <a:ext cx="308465" cy="32955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baseline="-25000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91B7480D-01AD-7A4D-8F7D-863162204CD9}"/>
                    </a:ext>
                  </a:extLst>
                </p:cNvPr>
                <p:cNvSpPr/>
                <p:nvPr/>
              </p:nvSpPr>
              <p:spPr>
                <a:xfrm>
                  <a:off x="520697" y="6557732"/>
                  <a:ext cx="2870203" cy="45719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6" name="Straight Arrow Connector 115">
                  <a:extLst>
                    <a:ext uri="{FF2B5EF4-FFF2-40B4-BE49-F238E27FC236}">
                      <a16:creationId xmlns:a16="http://schemas.microsoft.com/office/drawing/2014/main" id="{AA014DBE-0A97-7346-B27C-13796CB18B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209800" y="5867400"/>
                  <a:ext cx="0" cy="37348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DB331511-A884-4C4F-A346-05D8A7F661A7}"/>
                    </a:ext>
                  </a:extLst>
                </p:cNvPr>
                <p:cNvSpPr/>
                <p:nvPr/>
              </p:nvSpPr>
              <p:spPr>
                <a:xfrm>
                  <a:off x="520697" y="6628851"/>
                  <a:ext cx="355603" cy="62285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F805A091-344D-D14A-80EB-9C6D19BF8A74}"/>
                    </a:ext>
                  </a:extLst>
                </p:cNvPr>
                <p:cNvSpPr/>
                <p:nvPr/>
              </p:nvSpPr>
              <p:spPr>
                <a:xfrm>
                  <a:off x="3024264" y="6630682"/>
                  <a:ext cx="355603" cy="622853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7386EB0-7DD0-EA46-8032-4F727DB2E2C9}"/>
                  </a:ext>
                </a:extLst>
              </p:cNvPr>
              <p:cNvSpPr txBox="1"/>
              <p:nvPr/>
            </p:nvSpPr>
            <p:spPr>
              <a:xfrm>
                <a:off x="1522135" y="7457185"/>
                <a:ext cx="2250624" cy="601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Piezo stack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BD67D69D-5AE0-D248-A6EC-019442A222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504023" y="7119104"/>
                <a:ext cx="426718" cy="344146"/>
              </a:xfrm>
              <a:prstGeom prst="straightConnector1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  <a:tailEnd type="triangle" w="lg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FD5C677D-84EF-4743-B32A-DC5586CAEB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21014" r="22846"/>
            <a:stretch/>
          </p:blipFill>
          <p:spPr>
            <a:xfrm>
              <a:off x="1917577" y="1411065"/>
              <a:ext cx="1497760" cy="1500700"/>
            </a:xfrm>
            <a:prstGeom prst="rect">
              <a:avLst/>
            </a:prstGeom>
          </p:spPr>
        </p:pic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C8CBEC9-0D4C-0C4C-BABF-F88DCB59347F}"/>
              </a:ext>
            </a:extLst>
          </p:cNvPr>
          <p:cNvSpPr/>
          <p:nvPr/>
        </p:nvSpPr>
        <p:spPr>
          <a:xfrm>
            <a:off x="-76200" y="3124200"/>
            <a:ext cx="4267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100" i="1" dirty="0">
                <a:latin typeface="Helvetica"/>
                <a:cs typeface="Helvetica"/>
              </a:rPr>
              <a:t>Monteiro et al., PRA 101, 053835, arXiv:2001.10931(2020)</a:t>
            </a:r>
          </a:p>
        </p:txBody>
      </p:sp>
      <p:sp>
        <p:nvSpPr>
          <p:cNvPr id="109" name="Footer Placeholder 7">
            <a:extLst>
              <a:ext uri="{FF2B5EF4-FFF2-40B4-BE49-F238E27FC236}">
                <a16:creationId xmlns:a16="http://schemas.microsoft.com/office/drawing/2014/main" id="{7C447C2C-64D9-4148-B4D8-270C9E7F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7516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E5450-53E8-9863-3CA7-D022B7D83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white square with small dots&#10;&#10;AI-generated content may be incorrect.">
            <a:extLst>
              <a:ext uri="{FF2B5EF4-FFF2-40B4-BE49-F238E27FC236}">
                <a16:creationId xmlns:a16="http://schemas.microsoft.com/office/drawing/2014/main" id="{67D4346E-3943-77F3-6A76-F8C81376D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-4000" contrast="40000"/>
                    </a14:imgEffect>
                  </a14:imgLayer>
                </a14:imgProps>
              </a:ext>
            </a:extLst>
          </a:blip>
          <a:srcRect l="9407" t="9617" r="9342" b="15111"/>
          <a:stretch/>
        </p:blipFill>
        <p:spPr>
          <a:xfrm>
            <a:off x="419099" y="3217225"/>
            <a:ext cx="3559894" cy="329793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F39961C-A826-13D7-B58A-54A1CCEF0D1B}"/>
              </a:ext>
            </a:extLst>
          </p:cNvPr>
          <p:cNvSpPr txBox="1"/>
          <p:nvPr/>
        </p:nvSpPr>
        <p:spPr>
          <a:xfrm>
            <a:off x="419098" y="946453"/>
            <a:ext cx="10622281" cy="1487859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marL="318346" indent="-318346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Also upgraded our system with high power laser (100 W) to demonstrate first microparticle arrays up to ~10 x 10 in vacuum</a:t>
            </a:r>
          </a:p>
          <a:p>
            <a:pPr marL="318346" indent="-318346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latin typeface="Helvetica"/>
                <a:cs typeface="Helvetica"/>
              </a:rPr>
              <a:t>Similar technology to tweezer arrays for neutral atom quantum computing </a:t>
            </a:r>
          </a:p>
          <a:p>
            <a:pPr marL="800100" lvl="1" indent="-342900">
              <a:spcBef>
                <a:spcPts val="600"/>
              </a:spcBef>
              <a:buFont typeface="System Font Regular"/>
              <a:buChar char="→"/>
            </a:pPr>
            <a:r>
              <a:rPr lang="en-US" sz="2000" dirty="0">
                <a:latin typeface="Helvetica"/>
                <a:cs typeface="Helvetica"/>
              </a:rPr>
              <a:t>Additionally require closed loop feedback on trap positions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BC233E-5DB7-DBD7-E99D-9DA48C5E8A36}"/>
              </a:ext>
            </a:extLst>
          </p:cNvPr>
          <p:cNvSpPr txBox="1">
            <a:spLocks/>
          </p:cNvSpPr>
          <p:nvPr/>
        </p:nvSpPr>
        <p:spPr>
          <a:xfrm>
            <a:off x="419100" y="248716"/>
            <a:ext cx="11196795" cy="636587"/>
          </a:xfrm>
          <a:prstGeom prst="rect">
            <a:avLst/>
          </a:prstGeom>
        </p:spPr>
        <p:txBody>
          <a:bodyPr vert="horz" lIns="101870" tIns="50935" rIns="101870" bIns="50935" rtlCol="0" anchor="ctr">
            <a:normAutofit fontScale="90000" lnSpcReduction="20000"/>
          </a:bodyPr>
          <a:lstStyle>
            <a:lvl1pPr algn="ctr" defTabSz="509352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4400" dirty="0">
                <a:solidFill>
                  <a:srgbClr val="984807"/>
                </a:solidFill>
                <a:latin typeface="Helvetica"/>
                <a:ea typeface="ＭＳ Ｐゴシック" charset="0"/>
                <a:cs typeface="Helvetica"/>
              </a:rPr>
              <a:t>Microsphere arrays (Yale)</a:t>
            </a:r>
          </a:p>
        </p:txBody>
      </p:sp>
      <p:sp>
        <p:nvSpPr>
          <p:cNvPr id="31" name="Footer Placeholder 7">
            <a:extLst>
              <a:ext uri="{FF2B5EF4-FFF2-40B4-BE49-F238E27FC236}">
                <a16:creationId xmlns:a16="http://schemas.microsoft.com/office/drawing/2014/main" id="{7CE33FDD-CAF1-2C43-35CF-1F3D61A4214A}"/>
              </a:ext>
            </a:extLst>
          </p:cNvPr>
          <p:cNvSpPr txBox="1">
            <a:spLocks/>
          </p:cNvSpPr>
          <p:nvPr/>
        </p:nvSpPr>
        <p:spPr bwMode="auto">
          <a:xfrm>
            <a:off x="0" y="6515164"/>
            <a:ext cx="318452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82" tIns="50941" rIns="101882" bIns="50941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D. Moore, Yale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A5C610-9412-095C-60AF-21FE0C071D5E}"/>
              </a:ext>
            </a:extLst>
          </p:cNvPr>
          <p:cNvCxnSpPr>
            <a:cxnSpLocks/>
          </p:cNvCxnSpPr>
          <p:nvPr/>
        </p:nvCxnSpPr>
        <p:spPr>
          <a:xfrm>
            <a:off x="419100" y="846155"/>
            <a:ext cx="1033272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100731-8762-62F3-3F1B-36B2D5B147B3}"/>
              </a:ext>
            </a:extLst>
          </p:cNvPr>
          <p:cNvSpPr txBox="1"/>
          <p:nvPr/>
        </p:nvSpPr>
        <p:spPr>
          <a:xfrm>
            <a:off x="325426" y="2863282"/>
            <a:ext cx="387805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latin typeface="Helvetica" pitchFamily="2" charset="0"/>
              </a:rPr>
              <a:t>7x7 array of spheres in vacuum: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D4C81BC-007F-A282-FD2E-394261F775FD}"/>
              </a:ext>
            </a:extLst>
          </p:cNvPr>
          <p:cNvGrpSpPr/>
          <p:nvPr/>
        </p:nvGrpSpPr>
        <p:grpSpPr>
          <a:xfrm>
            <a:off x="892379" y="6260656"/>
            <a:ext cx="2595405" cy="307777"/>
            <a:chOff x="9315160" y="4232758"/>
            <a:chExt cx="2315001" cy="274525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8951DC7-52F8-438D-2377-B26D669312F5}"/>
                </a:ext>
              </a:extLst>
            </p:cNvPr>
            <p:cNvCxnSpPr>
              <a:cxnSpLocks/>
            </p:cNvCxnSpPr>
            <p:nvPr/>
          </p:nvCxnSpPr>
          <p:spPr>
            <a:xfrm>
              <a:off x="9315160" y="4272344"/>
              <a:ext cx="2315001" cy="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DA08BF4-9617-7748-FD2B-6ECF2CD7D792}"/>
                    </a:ext>
                  </a:extLst>
                </p:cNvPr>
                <p:cNvSpPr txBox="1"/>
                <p:nvPr/>
              </p:nvSpPr>
              <p:spPr>
                <a:xfrm>
                  <a:off x="10088982" y="4232758"/>
                  <a:ext cx="1058238" cy="2745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~500 </a:t>
                  </a:r>
                  <a14:m>
                    <m:oMath xmlns:m="http://schemas.openxmlformats.org/officeDocument/2006/math"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DA08BF4-9617-7748-FD2B-6ECF2CD7D7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8982" y="4232758"/>
                  <a:ext cx="1058238" cy="274525"/>
                </a:xfrm>
                <a:prstGeom prst="rect">
                  <a:avLst/>
                </a:prstGeom>
                <a:blipFill>
                  <a:blip r:embed="rId8"/>
                  <a:stretch>
                    <a:fillRect l="-2128" b="-2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1C9E7B7A-5A89-48E7-8632-BCACF1A13E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82536" y="1704028"/>
            <a:ext cx="8107225" cy="501830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0048C2F-BE22-D83B-645C-7DB5084CCE4C}"/>
              </a:ext>
            </a:extLst>
          </p:cNvPr>
          <p:cNvSpPr txBox="1"/>
          <p:nvPr/>
        </p:nvSpPr>
        <p:spPr>
          <a:xfrm>
            <a:off x="5001431" y="2957921"/>
            <a:ext cx="387805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Helvetica" pitchFamily="2" charset="0"/>
              </a:rPr>
              <a:t>Simplified schematic: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6062CE-918C-D81F-6CE8-03CE6AD2AB06}"/>
              </a:ext>
            </a:extLst>
          </p:cNvPr>
          <p:cNvSpPr txBox="1"/>
          <p:nvPr/>
        </p:nvSpPr>
        <p:spPr>
          <a:xfrm>
            <a:off x="1486443" y="6583833"/>
            <a:ext cx="296967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00" i="1" dirty="0">
                <a:latin typeface="Arial" panose="020B0604020202020204" pitchFamily="34" charset="0"/>
                <a:cs typeface="Arial" panose="020B0604020202020204" pitchFamily="34" charset="0"/>
              </a:rPr>
              <a:t>Siegel et al. PRA 111, 033514 (2025)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0351B-110B-CCDE-7DCE-AD4F5AE2992B}"/>
              </a:ext>
            </a:extLst>
          </p:cNvPr>
          <p:cNvSpPr>
            <a:spLocks noChangeAspect="1"/>
          </p:cNvSpPr>
          <p:nvPr/>
        </p:nvSpPr>
        <p:spPr>
          <a:xfrm>
            <a:off x="5206181" y="260265"/>
            <a:ext cx="6955854" cy="6389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Yshape_fast.mp4">
            <a:hlinkClick r:id="" action="ppaction://media"/>
            <a:extLst>
              <a:ext uri="{FF2B5EF4-FFF2-40B4-BE49-F238E27FC236}">
                <a16:creationId xmlns:a16="http://schemas.microsoft.com/office/drawing/2014/main" id="{51CC10E9-FE87-B297-E45C-3F0E8F3323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r="18160"/>
          <a:stretch/>
        </p:blipFill>
        <p:spPr>
          <a:xfrm>
            <a:off x="5630994" y="594270"/>
            <a:ext cx="6235580" cy="57238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5E4754-0161-5F23-6CE4-BACCFBD1C3F6}"/>
              </a:ext>
            </a:extLst>
          </p:cNvPr>
          <p:cNvSpPr txBox="1"/>
          <p:nvPr/>
        </p:nvSpPr>
        <p:spPr>
          <a:xfrm>
            <a:off x="10318512" y="6267435"/>
            <a:ext cx="1773661" cy="330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Played at 8x speed</a:t>
            </a:r>
          </a:p>
        </p:txBody>
      </p:sp>
      <p:pic>
        <p:nvPicPr>
          <p:cNvPr id="19" name="Picture 18" descr="A blue letter y with white outline&#10;&#10;Description automatically generated">
            <a:extLst>
              <a:ext uri="{FF2B5EF4-FFF2-40B4-BE49-F238E27FC236}">
                <a16:creationId xmlns:a16="http://schemas.microsoft.com/office/drawing/2014/main" id="{1094B224-D811-06AE-BE90-B187382EC8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9968" y="5019222"/>
            <a:ext cx="2090507" cy="117785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2656E57-1251-5432-E379-4DEB67C9E9ED}"/>
              </a:ext>
            </a:extLst>
          </p:cNvPr>
          <p:cNvSpPr/>
          <p:nvPr/>
        </p:nvSpPr>
        <p:spPr>
          <a:xfrm rot="20522461">
            <a:off x="5707875" y="1225413"/>
            <a:ext cx="3179654" cy="5428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spheres = 10</a:t>
            </a:r>
            <a:r>
              <a:rPr lang="en-US" sz="2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atoms! 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68234AB-88F8-2535-FC22-29D9535BC65A}"/>
              </a:ext>
            </a:extLst>
          </p:cNvPr>
          <p:cNvSpPr txBox="1">
            <a:spLocks/>
          </p:cNvSpPr>
          <p:nvPr/>
        </p:nvSpPr>
        <p:spPr>
          <a:xfrm>
            <a:off x="9845040" y="6515429"/>
            <a:ext cx="2346960" cy="41380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>
            <a:defPPr>
              <a:defRPr lang="en-US"/>
            </a:defPPr>
            <a:lvl1pPr marL="0" lvl="0" algn="r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1454C5-E992-0B4A-8BCD-5A61630EA55B}" type="slidenum">
              <a:rPr lang="en-US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pPr/>
              <a:t>9</a:t>
            </a:fld>
            <a:endParaRPr lang="en-US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47BDF289-8D00-D328-1E03-B9943A05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837859" y="6515164"/>
            <a:ext cx="4359275" cy="4143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ro-RO" sz="130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SSI - 11 Aug 2026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6BA399-B97E-93EA-B1DF-B4841B70D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E2E4-175D-584E-9681-AC5289B127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3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114395</TotalTime>
  <Words>3792</Words>
  <Application>Microsoft Macintosh PowerPoint</Application>
  <PresentationFormat>Widescreen</PresentationFormat>
  <Paragraphs>600</Paragraphs>
  <Slides>37</Slides>
  <Notes>37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Helvetica</vt:lpstr>
      <vt:lpstr>Open Sans</vt:lpstr>
      <vt:lpstr>System Font 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Moore, David</dc:creator>
  <cp:lastModifiedBy>David Moore</cp:lastModifiedBy>
  <cp:revision>3665</cp:revision>
  <dcterms:created xsi:type="dcterms:W3CDTF">2020-08-03T17:41:34Z</dcterms:created>
  <dcterms:modified xsi:type="dcterms:W3CDTF">2026-08-11T03:12:23Z</dcterms:modified>
</cp:coreProperties>
</file>