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357" r:id="rId2"/>
    <p:sldId id="400" r:id="rId3"/>
    <p:sldId id="1418" r:id="rId4"/>
    <p:sldId id="1429" r:id="rId5"/>
    <p:sldId id="1417" r:id="rId6"/>
    <p:sldId id="1419" r:id="rId7"/>
    <p:sldId id="1420" r:id="rId8"/>
    <p:sldId id="1428" r:id="rId9"/>
    <p:sldId id="1421" r:id="rId10"/>
    <p:sldId id="1422" r:id="rId11"/>
    <p:sldId id="1423" r:id="rId12"/>
    <p:sldId id="1424" r:id="rId13"/>
    <p:sldId id="1425" r:id="rId14"/>
    <p:sldId id="1426" r:id="rId15"/>
    <p:sldId id="617" r:id="rId16"/>
    <p:sldId id="1427" r:id="rId17"/>
    <p:sldId id="1430" r:id="rId18"/>
    <p:sldId id="339" r:id="rId19"/>
    <p:sldId id="1431" r:id="rId20"/>
    <p:sldId id="1432" r:id="rId21"/>
    <p:sldId id="1433" r:id="rId22"/>
    <p:sldId id="594" r:id="rId23"/>
    <p:sldId id="1434" r:id="rId24"/>
    <p:sldId id="1435" r:id="rId25"/>
    <p:sldId id="1436" r:id="rId26"/>
    <p:sldId id="1437" r:id="rId27"/>
    <p:sldId id="1438" r:id="rId28"/>
    <p:sldId id="1439" r:id="rId29"/>
    <p:sldId id="1440" r:id="rId30"/>
    <p:sldId id="266" r:id="rId31"/>
    <p:sldId id="1441" r:id="rId32"/>
    <p:sldId id="1449" r:id="rId33"/>
    <p:sldId id="1442" r:id="rId34"/>
    <p:sldId id="1443" r:id="rId35"/>
    <p:sldId id="1444" r:id="rId36"/>
    <p:sldId id="1445" r:id="rId37"/>
    <p:sldId id="1446" r:id="rId38"/>
    <p:sldId id="1447" r:id="rId39"/>
    <p:sldId id="1448" r:id="rId40"/>
    <p:sldId id="145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0000"/>
    <a:srgbClr val="008000"/>
    <a:srgbClr val="C8505F"/>
    <a:srgbClr val="C13B39"/>
    <a:srgbClr val="C0504D"/>
    <a:srgbClr val="7793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38" autoAdjust="0"/>
    <p:restoredTop sz="94658"/>
  </p:normalViewPr>
  <p:slideViewPr>
    <p:cSldViewPr snapToGrid="0">
      <p:cViewPr varScale="1">
        <p:scale>
          <a:sx n="116" d="100"/>
          <a:sy n="116" d="100"/>
        </p:scale>
        <p:origin x="1088"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DCE37-942F-4337-ABB0-9E65F072B641}" type="datetimeFigureOut">
              <a:rPr lang="en-US" smtClean="0"/>
              <a:t>8/9/26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509779-DED7-4301-B57F-D792B2CBC7A8}" type="slidenum">
              <a:rPr lang="en-US" smtClean="0"/>
              <a:t>‹#›</a:t>
            </a:fld>
            <a:endParaRPr lang="en-US"/>
          </a:p>
        </p:txBody>
      </p:sp>
    </p:spTree>
    <p:extLst>
      <p:ext uri="{BB962C8B-B14F-4D97-AF65-F5344CB8AC3E}">
        <p14:creationId xmlns:p14="http://schemas.microsoft.com/office/powerpoint/2010/main" val="2696915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Well hello, my name is Dan Palken; I work for Konrad, and I’ll be giving my Comps III talk on how I plan to enhance the primary figure of merit – the scan rate – of a dark matter detector called an axion haloscope. </a:t>
            </a:r>
          </a:p>
          <a:p>
            <a:endParaRPr lang="en-US" b="0" dirty="0"/>
          </a:p>
          <a:p>
            <a:r>
              <a:rPr lang="en-US" b="0" dirty="0"/>
              <a:t>I’ll be achieving this scan rate enhancement with two distinct innovations: quantum squeezing, which will rid our system of much of its vacuum noise, and then a statistical analysis that takes a leap forward from what has been being done in this field for the past 30 years.</a:t>
            </a:r>
          </a:p>
        </p:txBody>
      </p:sp>
      <p:sp>
        <p:nvSpPr>
          <p:cNvPr id="4" name="Slide Number Placeholder 3"/>
          <p:cNvSpPr>
            <a:spLocks noGrp="1"/>
          </p:cNvSpPr>
          <p:nvPr>
            <p:ph type="sldNum" sz="quarter" idx="10"/>
          </p:nvPr>
        </p:nvSpPr>
        <p:spPr/>
        <p:txBody>
          <a:bodyPr/>
          <a:lstStyle/>
          <a:p>
            <a:fld id="{FD509779-DED7-4301-B57F-D792B2CBC7A8}" type="slidenum">
              <a:rPr lang="en-US" smtClean="0"/>
              <a:t>1</a:t>
            </a:fld>
            <a:endParaRPr lang="en-US"/>
          </a:p>
        </p:txBody>
      </p:sp>
    </p:spTree>
    <p:extLst>
      <p:ext uri="{BB962C8B-B14F-4D97-AF65-F5344CB8AC3E}">
        <p14:creationId xmlns:p14="http://schemas.microsoft.com/office/powerpoint/2010/main" val="3293691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09779-DED7-4301-B57F-D792B2CBC7A8}" type="slidenum">
              <a:rPr lang="en-US" smtClean="0"/>
              <a:t>21</a:t>
            </a:fld>
            <a:endParaRPr lang="en-US"/>
          </a:p>
        </p:txBody>
      </p:sp>
    </p:spTree>
    <p:extLst>
      <p:ext uri="{BB962C8B-B14F-4D97-AF65-F5344CB8AC3E}">
        <p14:creationId xmlns:p14="http://schemas.microsoft.com/office/powerpoint/2010/main" val="4211227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09779-DED7-4301-B57F-D792B2CBC7A8}" type="slidenum">
              <a:rPr lang="en-US" smtClean="0"/>
              <a:t>22</a:t>
            </a:fld>
            <a:endParaRPr lang="en-US"/>
          </a:p>
        </p:txBody>
      </p:sp>
    </p:spTree>
    <p:extLst>
      <p:ext uri="{BB962C8B-B14F-4D97-AF65-F5344CB8AC3E}">
        <p14:creationId xmlns:p14="http://schemas.microsoft.com/office/powerpoint/2010/main" val="3021447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A0869-7141-BD2F-DC90-4EB72EBAD14C}"/>
            </a:ext>
          </a:extLst>
        </p:cNvPr>
        <p:cNvGrpSpPr/>
        <p:nvPr/>
      </p:nvGrpSpPr>
      <p:grpSpPr>
        <a:xfrm>
          <a:off x="0" y="0"/>
          <a:ext cx="0" cy="0"/>
          <a:chOff x="0" y="0"/>
          <a:chExt cx="0" cy="0"/>
        </a:xfrm>
      </p:grpSpPr>
    </p:spTree>
    <p:extLst>
      <p:ext uri="{BB962C8B-B14F-4D97-AF65-F5344CB8AC3E}">
        <p14:creationId xmlns:p14="http://schemas.microsoft.com/office/powerpoint/2010/main" val="1522725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09779-DED7-4301-B57F-D792B2CBC7A8}" type="slidenum">
              <a:rPr lang="en-US" smtClean="0"/>
              <a:t>27</a:t>
            </a:fld>
            <a:endParaRPr lang="en-US"/>
          </a:p>
        </p:txBody>
      </p:sp>
    </p:spTree>
    <p:extLst>
      <p:ext uri="{BB962C8B-B14F-4D97-AF65-F5344CB8AC3E}">
        <p14:creationId xmlns:p14="http://schemas.microsoft.com/office/powerpoint/2010/main" val="2097678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D98FA-AE26-08E5-5D4A-745230F7994B}"/>
            </a:ext>
          </a:extLst>
        </p:cNvPr>
        <p:cNvGrpSpPr/>
        <p:nvPr/>
      </p:nvGrpSpPr>
      <p:grpSpPr>
        <a:xfrm>
          <a:off x="0" y="0"/>
          <a:ext cx="0" cy="0"/>
          <a:chOff x="0" y="0"/>
          <a:chExt cx="0" cy="0"/>
        </a:xfrm>
      </p:grpSpPr>
    </p:spTree>
    <p:extLst>
      <p:ext uri="{BB962C8B-B14F-4D97-AF65-F5344CB8AC3E}">
        <p14:creationId xmlns:p14="http://schemas.microsoft.com/office/powerpoint/2010/main" val="4239719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E83FC-85E9-CE8E-343E-159E4505CBC9}"/>
            </a:ext>
          </a:extLst>
        </p:cNvPr>
        <p:cNvGrpSpPr/>
        <p:nvPr/>
      </p:nvGrpSpPr>
      <p:grpSpPr>
        <a:xfrm>
          <a:off x="0" y="0"/>
          <a:ext cx="0" cy="0"/>
          <a:chOff x="0" y="0"/>
          <a:chExt cx="0" cy="0"/>
        </a:xfrm>
      </p:grpSpPr>
    </p:spTree>
    <p:extLst>
      <p:ext uri="{BB962C8B-B14F-4D97-AF65-F5344CB8AC3E}">
        <p14:creationId xmlns:p14="http://schemas.microsoft.com/office/powerpoint/2010/main" val="2659022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4D3CC-3AF7-4335-BF17-242558D3E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55286-2C64-FA9E-4FBB-35C7C89B11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1B957-CC24-D232-1EE1-68EEC9C3D332}"/>
              </a:ext>
            </a:extLst>
          </p:cNvPr>
          <p:cNvSpPr>
            <a:spLocks noGrp="1"/>
          </p:cNvSpPr>
          <p:nvPr>
            <p:ph type="body" idx="1"/>
          </p:nvPr>
        </p:nvSpPr>
        <p:spPr/>
        <p:txBody>
          <a:bodyPr/>
          <a:lstStyle/>
          <a:p>
            <a:r>
              <a:rPr lang="en-US" dirty="0"/>
              <a:t>So far we have introduced what’s the quantum limited searches, and squeezing the measurement noise enables 2 times SRE. In the last topic of this talk, I will spend my time in telling you an alternative method, by amplifying the cavity noise and axion signal together but keep measurement noise unamplified, an alternative way to increase the sensitivity </a:t>
            </a:r>
            <a:r>
              <a:rPr lang="en-US" dirty="0" err="1"/>
              <a:t>bw</a:t>
            </a:r>
            <a:r>
              <a:rPr lang="en-US" dirty="0"/>
              <a:t>, we are able to search 6 times faster by the balanced interactions. And by slightly imbalance the interaction rates using the same method, we can accelerate the searches by 8 times compared to quantum-limited case.</a:t>
            </a:r>
          </a:p>
        </p:txBody>
      </p:sp>
      <p:sp>
        <p:nvSpPr>
          <p:cNvPr id="4" name="Slide Number Placeholder 3">
            <a:extLst>
              <a:ext uri="{FF2B5EF4-FFF2-40B4-BE49-F238E27FC236}">
                <a16:creationId xmlns:a16="http://schemas.microsoft.com/office/drawing/2014/main" id="{5DB1ACC8-E49A-C83B-336D-F8C4ACAD3A0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5456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81F64-8979-4A51-66FD-C1085FDB0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97BDB-841F-AF39-F380-285809326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CE1A2-9530-15E4-A364-27D8CA7CB9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interaction we want to build is the state swapping interaction between two modes, by pump C mode at the diff frequency of A,B mode, we can continuously swap the states of two modes at rate </a:t>
            </a:r>
            <a:r>
              <a:rPr lang="en-US" dirty="0" err="1"/>
              <a:t>g_C</a:t>
            </a:r>
            <a:r>
              <a:rPr lang="en-US" dirty="0"/>
              <a:t>, as represented by the beam splitter Hamiltonian here.</a:t>
            </a:r>
          </a:p>
          <a:p>
            <a:endParaRPr lang="en-US" dirty="0"/>
          </a:p>
        </p:txBody>
      </p:sp>
      <p:sp>
        <p:nvSpPr>
          <p:cNvPr id="4" name="Slide Number Placeholder 3">
            <a:extLst>
              <a:ext uri="{FF2B5EF4-FFF2-40B4-BE49-F238E27FC236}">
                <a16:creationId xmlns:a16="http://schemas.microsoft.com/office/drawing/2014/main" id="{93DB4922-C24F-57F5-7B2A-A01DAF941BC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973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2B188-E95A-43BF-D0F1-6BB449B90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58D88-EE17-303B-F4FF-955718D33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F53283-C157-B67F-A7E8-C27DD4FBB1BE}"/>
              </a:ext>
            </a:extLst>
          </p:cNvPr>
          <p:cNvSpPr>
            <a:spLocks noGrp="1"/>
          </p:cNvSpPr>
          <p:nvPr>
            <p:ph type="body" idx="1"/>
          </p:nvPr>
        </p:nvSpPr>
        <p:spPr/>
        <p:txBody>
          <a:bodyPr/>
          <a:lstStyle/>
          <a:p>
            <a:r>
              <a:rPr lang="en-US" dirty="0"/>
              <a:t>The 2nd type of interaction is the two-mode squeezing interaction, by pumping at the sum frequency of the A, B mode, each mode contains the amplified cavity noise and signal from A mode and amplified </a:t>
            </a:r>
            <a:r>
              <a:rPr lang="en-US" dirty="0" err="1"/>
              <a:t>meas</a:t>
            </a:r>
            <a:r>
              <a:rPr lang="en-US" dirty="0"/>
              <a:t> noise from mode B, as represented by the amplified purple bulb here. Two-mode squeezing interaction allows amplification at rate </a:t>
            </a:r>
            <a:r>
              <a:rPr lang="en-US" dirty="0" err="1"/>
              <a:t>g_G</a:t>
            </a:r>
            <a:r>
              <a:rPr lang="en-US" dirty="0"/>
              <a:t> as shown in Hamiltonian, it also builds up the quadrature correlations between two modes.</a:t>
            </a:r>
          </a:p>
        </p:txBody>
      </p:sp>
      <p:sp>
        <p:nvSpPr>
          <p:cNvPr id="4" name="Slide Number Placeholder 3">
            <a:extLst>
              <a:ext uri="{FF2B5EF4-FFF2-40B4-BE49-F238E27FC236}">
                <a16:creationId xmlns:a16="http://schemas.microsoft.com/office/drawing/2014/main" id="{40731208-CE70-9254-CD8C-F182F2C1C84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701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02ED9-BEEF-FF9C-37EA-DA84D079F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E2362-6172-25C2-B9FE-6FB3FE0B7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1E38C-F5E0-E9C7-84B8-635F8FEBB189}"/>
              </a:ext>
            </a:extLst>
          </p:cNvPr>
          <p:cNvSpPr>
            <a:spLocks noGrp="1"/>
          </p:cNvSpPr>
          <p:nvPr>
            <p:ph type="body" idx="1"/>
          </p:nvPr>
        </p:nvSpPr>
        <p:spPr/>
        <p:txBody>
          <a:bodyPr/>
          <a:lstStyle/>
          <a:p>
            <a:r>
              <a:rPr lang="en-US" dirty="0"/>
              <a:t>The 2nd type of interaction is the two-mode squeezing interaction, by pumping at the sum frequency of the A, B mode, each mode contains the amplified cavity noise and signal from A mode and amplified </a:t>
            </a:r>
            <a:r>
              <a:rPr lang="en-US" dirty="0" err="1"/>
              <a:t>meas</a:t>
            </a:r>
            <a:r>
              <a:rPr lang="en-US" dirty="0"/>
              <a:t> noise from mode B, as represented by the amplified purple bulb here. Two-mode squeezing interaction allows amplification at rate </a:t>
            </a:r>
            <a:r>
              <a:rPr lang="en-US" dirty="0" err="1"/>
              <a:t>g_G</a:t>
            </a:r>
            <a:r>
              <a:rPr lang="en-US" dirty="0"/>
              <a:t> as shown in Hamiltonian, it also builds up the quadrature correlations between two modes.</a:t>
            </a:r>
          </a:p>
          <a:p>
            <a:endParaRPr lang="en-US" dirty="0"/>
          </a:p>
        </p:txBody>
      </p:sp>
      <p:sp>
        <p:nvSpPr>
          <p:cNvPr id="4" name="Slide Number Placeholder 3">
            <a:extLst>
              <a:ext uri="{FF2B5EF4-FFF2-40B4-BE49-F238E27FC236}">
                <a16:creationId xmlns:a16="http://schemas.microsoft.com/office/drawing/2014/main" id="{81B50CE2-BE3B-DBEE-1F95-0222905B7AB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17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Points to make here. Work as hard as you can to make coupling rate strong, it’s always weaker than decoherence rate.  At tiny fraction of the energy stored in the field may enter the sensor to be detected but there is essentially no hope to detecting the energy in the cavity decaying into the field.  </a:t>
            </a:r>
          </a:p>
        </p:txBody>
      </p:sp>
      <p:sp>
        <p:nvSpPr>
          <p:cNvPr id="4" name="Slide Number Placeholder 3"/>
          <p:cNvSpPr>
            <a:spLocks noGrp="1"/>
          </p:cNvSpPr>
          <p:nvPr>
            <p:ph type="sldNum" sz="quarter" idx="5"/>
          </p:nvPr>
        </p:nvSpPr>
        <p:spPr/>
        <p:txBody>
          <a:bodyPr/>
          <a:lstStyle/>
          <a:p>
            <a:fld id="{FD509779-DED7-4301-B57F-D792B2CBC7A8}" type="slidenum">
              <a:rPr lang="en-US" smtClean="0"/>
              <a:t>5</a:t>
            </a:fld>
            <a:endParaRPr lang="en-US"/>
          </a:p>
        </p:txBody>
      </p:sp>
    </p:spTree>
    <p:extLst>
      <p:ext uri="{BB962C8B-B14F-4D97-AF65-F5344CB8AC3E}">
        <p14:creationId xmlns:p14="http://schemas.microsoft.com/office/powerpoint/2010/main" val="557635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747B8-B79A-7D19-362A-23B4633FE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E1614-088B-5C87-183A-F6CC19CE1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3F581-25E1-29A6-4B0F-6C18D321266B}"/>
              </a:ext>
            </a:extLst>
          </p:cNvPr>
          <p:cNvSpPr>
            <a:spLocks noGrp="1"/>
          </p:cNvSpPr>
          <p:nvPr>
            <p:ph type="body" idx="1"/>
          </p:nvPr>
        </p:nvSpPr>
        <p:spPr/>
        <p:txBody>
          <a:bodyPr/>
          <a:lstStyle/>
          <a:p>
            <a:r>
              <a:rPr lang="en-US" dirty="0"/>
              <a:t>When these two interactions are applied simultaneously, and at equal interaction rates, this manifests as QND Hamiltonian. We can write down the Hamiltonian in quadrature basis as shown here, where quadrature variables X_A,B are the linear combination of annihilation and creation operators A and B. This Hamiltonian is a quantum non-demolition Hamiltonian as revealed in the Heisenberg equations of motion. </a:t>
            </a:r>
            <a:r>
              <a:rPr lang="en-US" dirty="0" err="1"/>
              <a:t>EoMs</a:t>
            </a:r>
            <a:r>
              <a:rPr lang="en-US" dirty="0"/>
              <a:t> tell that the signal and cavity noise contained in XA will be amplified at YB, while leaving the original quadrature unchanged, representing the QND. As shown in the phase space picture.</a:t>
            </a:r>
          </a:p>
          <a:p>
            <a:endParaRPr lang="en-US" dirty="0"/>
          </a:p>
          <a:p>
            <a:r>
              <a:rPr lang="en-US" dirty="0"/>
              <a:t>Now if we readout along the amplified quadrature, we get amplified signal and cavity noise, and unity measurement noise. Through this amplification, we realize the sensitivity bandwidth increase, therefore increase the search rate.</a:t>
            </a:r>
          </a:p>
        </p:txBody>
      </p:sp>
      <p:sp>
        <p:nvSpPr>
          <p:cNvPr id="4" name="Slide Number Placeholder 3">
            <a:extLst>
              <a:ext uri="{FF2B5EF4-FFF2-40B4-BE49-F238E27FC236}">
                <a16:creationId xmlns:a16="http://schemas.microsoft.com/office/drawing/2014/main" id="{A9EB82D2-F2AC-F408-0E40-8E14DF0C8E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797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35EA9-784A-7292-5555-4C3388DC17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D2667-BD2B-29F8-7D67-623CD01E66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51310-11E3-3523-D960-2057792F5A92}"/>
              </a:ext>
            </a:extLst>
          </p:cNvPr>
          <p:cNvSpPr>
            <a:spLocks noGrp="1"/>
          </p:cNvSpPr>
          <p:nvPr>
            <p:ph type="body" idx="1"/>
          </p:nvPr>
        </p:nvSpPr>
        <p:spPr/>
        <p:txBody>
          <a:bodyPr/>
          <a:lstStyle/>
          <a:p>
            <a:r>
              <a:rPr lang="en-US" dirty="0"/>
              <a:t>In real experiment, one of the practical limitation comes from the balanced state swapping and two-mode squeezing interaction is the stability. If there are some ambient flux noise that shifts the mode frequency, the imbalanced interaction rates, especially if the TMS rate is larger than state swapping rate, that would lead the system to be unstable, which limits the ultimate achievable interaction rates. To overcome this challenge, we make the slightly imbalance of the GC interaction, causing swap rate to be larger than two-mode squeezing rate, this operation would solve the instability problem, and moreover, this imbalanced operation itself would also widen the visibility bandwidth. In this experiment, the main benefit from this operation is that is allows the increased interaction rates from 7.6 MHz to 12 MHz, which results in a SRE of 8 times. </a:t>
            </a:r>
          </a:p>
          <a:p>
            <a:endParaRPr lang="en-US" dirty="0"/>
          </a:p>
          <a:p>
            <a:r>
              <a:rPr lang="en-US" dirty="0"/>
              <a:t>As a summary for the 2</a:t>
            </a:r>
            <a:r>
              <a:rPr lang="en-US" baseline="30000" dirty="0"/>
              <a:t>nd</a:t>
            </a:r>
            <a:r>
              <a:rPr lang="en-US" dirty="0"/>
              <a:t> type of quantum-enhanced sensing technique, plotted here is the SNR^2 over the detuning </a:t>
            </a:r>
            <a:r>
              <a:rPr lang="en-US" dirty="0" err="1"/>
              <a:t>wrt</a:t>
            </a:r>
            <a:r>
              <a:rPr lang="en-US" dirty="0"/>
              <a:t> axion mode </a:t>
            </a:r>
            <a:r>
              <a:rPr lang="en-US" dirty="0" err="1"/>
              <a:t>freq</a:t>
            </a:r>
            <a:r>
              <a:rPr lang="en-US" dirty="0"/>
              <a:t>, for quantum limited case in orange, balanced GC/QND interaction in purple, and slightly imbalanced GC interaction in teal. The area under the curve from the purple and teal </a:t>
            </a:r>
            <a:r>
              <a:rPr lang="en-US" dirty="0" err="1"/>
              <a:t>wrt</a:t>
            </a:r>
            <a:r>
              <a:rPr lang="en-US" dirty="0"/>
              <a:t> to the quantum limited case gives the SRE of 5.6 and 8.2, respectively. So we increase the SRE by increasing the bandwidth that the detector is sensitive to axion signal. Moreover, another benefit comes from the increase of peak visibility, which is because of the GC interaction causes amplification before any lossy element which adds a fixed amount of noise, this amplification reduce the relative size from the pollution of the noise from the lossy element, therefore giving a higher peak visibility than the quantum-limited case, where part of our scan rate enhancement is benefit from the peak visibility increase. </a:t>
            </a:r>
          </a:p>
          <a:p>
            <a:endParaRPr lang="en-US" dirty="0"/>
          </a:p>
          <a:p>
            <a:r>
              <a:rPr lang="en-US" dirty="0"/>
              <a:t>Just to mention, in the first type of receiver, preparing a squeezed state, then transport it through a lossy circulator to the cavity, the SRE is ultimately limited by the added noise from the lossy element. In the 2</a:t>
            </a:r>
            <a:r>
              <a:rPr lang="en-US" baseline="30000" dirty="0"/>
              <a:t>nd</a:t>
            </a:r>
            <a:r>
              <a:rPr lang="en-US" dirty="0"/>
              <a:t> method, we amplify the signal before sending it to the lossy circulator, which allows this method to have robust reaction to the added noise from the circulator, even further benefit from the peak visibility increase than the quantum limited case.</a:t>
            </a:r>
          </a:p>
        </p:txBody>
      </p:sp>
      <p:sp>
        <p:nvSpPr>
          <p:cNvPr id="4" name="Slide Number Placeholder 3">
            <a:extLst>
              <a:ext uri="{FF2B5EF4-FFF2-40B4-BE49-F238E27FC236}">
                <a16:creationId xmlns:a16="http://schemas.microsoft.com/office/drawing/2014/main" id="{D7A97985-13AB-9F9C-08FD-C1A3F65402F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473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509779-DED7-4301-B57F-D792B2CBC7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655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 to make: on resonance defined by how long you’re willing to wait.</a:t>
            </a:r>
          </a:p>
        </p:txBody>
      </p:sp>
      <p:sp>
        <p:nvSpPr>
          <p:cNvPr id="4" name="Slide Number Placeholder 3"/>
          <p:cNvSpPr>
            <a:spLocks noGrp="1"/>
          </p:cNvSpPr>
          <p:nvPr>
            <p:ph type="sldNum" sz="quarter" idx="5"/>
          </p:nvPr>
        </p:nvSpPr>
        <p:spPr/>
        <p:txBody>
          <a:bodyPr/>
          <a:lstStyle/>
          <a:p>
            <a:fld id="{FD509779-DED7-4301-B57F-D792B2CBC7A8}" type="slidenum">
              <a:rPr lang="en-US" smtClean="0"/>
              <a:t>6</a:t>
            </a:fld>
            <a:endParaRPr lang="en-US"/>
          </a:p>
        </p:txBody>
      </p:sp>
    </p:spTree>
    <p:extLst>
      <p:ext uri="{BB962C8B-B14F-4D97-AF65-F5344CB8AC3E}">
        <p14:creationId xmlns:p14="http://schemas.microsoft.com/office/powerpoint/2010/main" val="2265155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A3A247A-FA84-41D6-A1A8-8250D1BCB2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9228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81D8C-C16F-DC9D-7378-506675625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6C361-3CD7-423B-2187-5E8A2C912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0622B-A155-98E8-FCE2-9511EF52DA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ultralight dark matter searches are laboratory scale experiments. As such they complement facility scale searches that use accelerators or large underground detectors, to search for much more massive particles. They test a different class of models and by using entangled quantum sensors even small experiments can have large reach.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Because the dark-matter field is highly occupied but weakly coupled it creates a tiny but classical signal on the laboratory detector apparatus, which is usually some kind of tunable high-quality harmonic oscillator. The oscillator can be an ensemble of atomic or molecular spins , an inductor-capacitor resonant circuit, or a microwave cavity.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Whatever the nature of the oscillator, represented in a phase space picture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[animate], an experiment proceeds by preparing the oscillator in its ground state and measuring, about one coherence time later, where it ended up, thus resolving the presence of a dark matter force.</a:t>
            </a:r>
          </a:p>
          <a:p>
            <a:endParaRPr lang="en-US" dirty="0"/>
          </a:p>
          <a:p>
            <a:r>
              <a:rPr lang="en-US" dirty="0"/>
              <a:t>If one is technically perfect, only the zero-point motion of the oscillator </a:t>
            </a:r>
          </a:p>
          <a:p>
            <a:r>
              <a:rPr lang="en-US" dirty="0"/>
              <a:t>[animate] limits how precisely it can be prepared and only the non-commutation of the phase space variables limit how precisely it can be measured. </a:t>
            </a:r>
          </a:p>
          <a:p>
            <a:endParaRPr lang="en-US" dirty="0"/>
          </a:p>
          <a:p>
            <a:r>
              <a:rPr lang="en-US" dirty="0"/>
              <a:t>This point of technical perfection defines a quantum limited search rate for a particular apparatus. </a:t>
            </a:r>
          </a:p>
        </p:txBody>
      </p:sp>
      <p:sp>
        <p:nvSpPr>
          <p:cNvPr id="4" name="Slide Number Placeholder 3">
            <a:extLst>
              <a:ext uri="{FF2B5EF4-FFF2-40B4-BE49-F238E27FC236}">
                <a16:creationId xmlns:a16="http://schemas.microsoft.com/office/drawing/2014/main" id="{2D351E09-02D7-596B-EDFF-C0AFA631B05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A3A247A-FA84-41D6-A1A8-8250D1BCB2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61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09779-DED7-4301-B57F-D792B2CBC7A8}" type="slidenum">
              <a:rPr lang="en-US" smtClean="0"/>
              <a:t>17</a:t>
            </a:fld>
            <a:endParaRPr lang="en-US"/>
          </a:p>
        </p:txBody>
      </p:sp>
    </p:spTree>
    <p:extLst>
      <p:ext uri="{BB962C8B-B14F-4D97-AF65-F5344CB8AC3E}">
        <p14:creationId xmlns:p14="http://schemas.microsoft.com/office/powerpoint/2010/main" val="674950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09779-DED7-4301-B57F-D792B2CBC7A8}" type="slidenum">
              <a:rPr lang="en-US" smtClean="0"/>
              <a:t>18</a:t>
            </a:fld>
            <a:endParaRPr lang="en-US"/>
          </a:p>
        </p:txBody>
      </p:sp>
    </p:spTree>
    <p:extLst>
      <p:ext uri="{BB962C8B-B14F-4D97-AF65-F5344CB8AC3E}">
        <p14:creationId xmlns:p14="http://schemas.microsoft.com/office/powerpoint/2010/main" val="3978119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64D0C-892C-F148-77B8-11AB83DAD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61CB1-7DA4-D159-DD67-2699A7C0F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576F9-EC93-664D-A829-E88940E7EA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7AEC8D-2BB7-C4F4-6794-D3D7B42DA3FA}"/>
              </a:ext>
            </a:extLst>
          </p:cNvPr>
          <p:cNvSpPr>
            <a:spLocks noGrp="1"/>
          </p:cNvSpPr>
          <p:nvPr>
            <p:ph type="sldNum" sz="quarter" idx="10"/>
          </p:nvPr>
        </p:nvSpPr>
        <p:spPr/>
        <p:txBody>
          <a:bodyPr/>
          <a:lstStyle/>
          <a:p>
            <a:fld id="{FD509779-DED7-4301-B57F-D792B2CBC7A8}" type="slidenum">
              <a:rPr lang="en-US" smtClean="0"/>
              <a:t>19</a:t>
            </a:fld>
            <a:endParaRPr lang="en-US"/>
          </a:p>
        </p:txBody>
      </p:sp>
    </p:spTree>
    <p:extLst>
      <p:ext uri="{BB962C8B-B14F-4D97-AF65-F5344CB8AC3E}">
        <p14:creationId xmlns:p14="http://schemas.microsoft.com/office/powerpoint/2010/main" val="2004962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D509779-DED7-4301-B57F-D792B2CBC7A8}" type="slidenum">
              <a:rPr lang="en-US" smtClean="0"/>
              <a:t>20</a:t>
            </a:fld>
            <a:endParaRPr lang="en-US"/>
          </a:p>
        </p:txBody>
      </p:sp>
    </p:spTree>
    <p:extLst>
      <p:ext uri="{BB962C8B-B14F-4D97-AF65-F5344CB8AC3E}">
        <p14:creationId xmlns:p14="http://schemas.microsoft.com/office/powerpoint/2010/main" val="2260038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8569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060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5385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06C71-6856-4EB6-BBC1-E8C33F06321C}"/>
              </a:ext>
            </a:extLst>
          </p:cNvPr>
          <p:cNvSpPr>
            <a:spLocks noGrp="1"/>
          </p:cNvSpPr>
          <p:nvPr>
            <p:ph type="ctrTitle"/>
          </p:nvPr>
        </p:nvSpPr>
        <p:spPr>
          <a:xfrm>
            <a:off x="0" y="0"/>
            <a:ext cx="12192000" cy="923330"/>
          </a:xfrm>
        </p:spPr>
        <p:txBody>
          <a:bodyPr anchor="t" anchorCtr="0">
            <a:spAutoFit/>
          </a:bodyPr>
          <a:lstStyle>
            <a:lvl1pPr algn="l">
              <a:defRPr sz="6000">
                <a:solidFill>
                  <a:schemeClr val="accent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7BB3EC3C-9690-4425-B6F0-0447A6FFF1A0}"/>
              </a:ext>
            </a:extLst>
          </p:cNvPr>
          <p:cNvSpPr>
            <a:spLocks noGrp="1"/>
          </p:cNvSpPr>
          <p:nvPr>
            <p:ph type="dt" sz="half" idx="10"/>
          </p:nvPr>
        </p:nvSpPr>
        <p:spPr/>
        <p:txBody>
          <a:bodyPr/>
          <a:lstStyle/>
          <a:p>
            <a:fld id="{A73B7F4E-798A-49FC-8902-D4196B36DB9A}" type="datetime1">
              <a:rPr lang="en-US" smtClean="0"/>
              <a:t>8/9/26</a:t>
            </a:fld>
            <a:endParaRPr lang="en-US"/>
          </a:p>
        </p:txBody>
      </p:sp>
      <p:sp>
        <p:nvSpPr>
          <p:cNvPr id="5" name="Footer Placeholder 4">
            <a:extLst>
              <a:ext uri="{FF2B5EF4-FFF2-40B4-BE49-F238E27FC236}">
                <a16:creationId xmlns:a16="http://schemas.microsoft.com/office/drawing/2014/main" id="{BF8EB08E-7079-4D88-9522-0715F7B41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E1F95-F84D-45F5-BE90-D3E747A83115}"/>
              </a:ext>
            </a:extLst>
          </p:cNvPr>
          <p:cNvSpPr>
            <a:spLocks noGrp="1"/>
          </p:cNvSpPr>
          <p:nvPr>
            <p:ph type="sldNum" sz="quarter" idx="12"/>
          </p:nvPr>
        </p:nvSpPr>
        <p:spPr/>
        <p:txBody>
          <a:bodyPr/>
          <a:lstStyle/>
          <a:p>
            <a:fld id="{F8F60CDD-D3CC-4C72-96AC-607670DB5530}" type="slidenum">
              <a:rPr lang="en-US" smtClean="0"/>
              <a:t>‹#›</a:t>
            </a:fld>
            <a:endParaRPr lang="en-US"/>
          </a:p>
        </p:txBody>
      </p:sp>
    </p:spTree>
    <p:extLst>
      <p:ext uri="{BB962C8B-B14F-4D97-AF65-F5344CB8AC3E}">
        <p14:creationId xmlns:p14="http://schemas.microsoft.com/office/powerpoint/2010/main" val="1756428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Lin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FA3F9-4FFB-4434-BF1E-D1280CC983D6}"/>
              </a:ext>
            </a:extLst>
          </p:cNvPr>
          <p:cNvSpPr>
            <a:spLocks noGrp="1"/>
          </p:cNvSpPr>
          <p:nvPr>
            <p:ph type="title"/>
          </p:nvPr>
        </p:nvSpPr>
        <p:spPr>
          <a:xfrm>
            <a:off x="0" y="1"/>
            <a:ext cx="12192000" cy="534255"/>
          </a:xfrm>
        </p:spPr>
        <p:txBody>
          <a:bodyPr anchor="t" anchorCtr="0">
            <a:spAutoFit/>
          </a:bodyPr>
          <a:lstStyle>
            <a:lvl1pPr>
              <a:defRPr sz="3200">
                <a:ln>
                  <a:noFill/>
                </a:ln>
                <a:solidFill>
                  <a:schemeClr val="accent1"/>
                </a:solidFill>
                <a:latin typeface="+mn-lt"/>
              </a:defRPr>
            </a:lvl1pPr>
          </a:lstStyle>
          <a:p>
            <a:r>
              <a:rPr lang="en-US" dirty="0"/>
              <a:t>Click to edit Master title style</a:t>
            </a:r>
          </a:p>
        </p:txBody>
      </p:sp>
      <p:sp>
        <p:nvSpPr>
          <p:cNvPr id="4" name="Footer Placeholder 3">
            <a:extLst>
              <a:ext uri="{FF2B5EF4-FFF2-40B4-BE49-F238E27FC236}">
                <a16:creationId xmlns:a16="http://schemas.microsoft.com/office/drawing/2014/main" id="{8A22809C-2345-4612-A45F-7901558B8E12}"/>
              </a:ext>
            </a:extLst>
          </p:cNvPr>
          <p:cNvSpPr>
            <a:spLocks noGrp="1"/>
          </p:cNvSpPr>
          <p:nvPr>
            <p:ph type="ftr" sz="quarter" idx="11"/>
          </p:nvPr>
        </p:nvSpPr>
        <p:spPr>
          <a:xfrm>
            <a:off x="4038600" y="6492873"/>
            <a:ext cx="4114800" cy="365125"/>
          </a:xfrm>
        </p:spPr>
        <p:txBody>
          <a:bodyPr/>
          <a:lstStyle/>
          <a:p>
            <a:endParaRPr lang="en-US"/>
          </a:p>
        </p:txBody>
      </p:sp>
      <p:sp>
        <p:nvSpPr>
          <p:cNvPr id="5" name="Slide Number Placeholder 4">
            <a:extLst>
              <a:ext uri="{FF2B5EF4-FFF2-40B4-BE49-F238E27FC236}">
                <a16:creationId xmlns:a16="http://schemas.microsoft.com/office/drawing/2014/main" id="{BB4B13B9-F03A-4AD7-9A2E-FB97C2AEBBBC}"/>
              </a:ext>
            </a:extLst>
          </p:cNvPr>
          <p:cNvSpPr>
            <a:spLocks noGrp="1"/>
          </p:cNvSpPr>
          <p:nvPr>
            <p:ph type="sldNum" sz="quarter" idx="12"/>
          </p:nvPr>
        </p:nvSpPr>
        <p:spPr>
          <a:xfrm>
            <a:off x="10890606" y="22134"/>
            <a:ext cx="1301393" cy="378558"/>
          </a:xfrm>
        </p:spPr>
        <p:txBody>
          <a:bodyPr anchor="t" anchorCtr="0"/>
          <a:lstStyle/>
          <a:p>
            <a:fld id="{F8F60CDD-D3CC-4C72-96AC-607670DB5530}" type="slidenum">
              <a:rPr lang="en-US" smtClean="0"/>
              <a:t>‹#›</a:t>
            </a:fld>
            <a:endParaRPr lang="en-US" dirty="0"/>
          </a:p>
        </p:txBody>
      </p:sp>
      <p:cxnSp>
        <p:nvCxnSpPr>
          <p:cNvPr id="7" name="Straight Connector 6">
            <a:extLst>
              <a:ext uri="{FF2B5EF4-FFF2-40B4-BE49-F238E27FC236}">
                <a16:creationId xmlns:a16="http://schemas.microsoft.com/office/drawing/2014/main" id="{135A1D7D-3A0D-43A7-AD87-6C7B464A0106}"/>
              </a:ext>
            </a:extLst>
          </p:cNvPr>
          <p:cNvCxnSpPr/>
          <p:nvPr userDrawn="1"/>
        </p:nvCxnSpPr>
        <p:spPr>
          <a:xfrm>
            <a:off x="123291" y="565078"/>
            <a:ext cx="7376845" cy="0"/>
          </a:xfrm>
          <a:prstGeom prst="line">
            <a:avLst/>
          </a:prstGeom>
          <a:ln w="38100">
            <a:solidFill>
              <a:schemeClr val="tx1"/>
            </a:solidFill>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8322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Lin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FA3F9-4FFB-4434-BF1E-D1280CC983D6}"/>
              </a:ext>
            </a:extLst>
          </p:cNvPr>
          <p:cNvSpPr>
            <a:spLocks noGrp="1"/>
          </p:cNvSpPr>
          <p:nvPr>
            <p:ph type="title" hasCustomPrompt="1"/>
          </p:nvPr>
        </p:nvSpPr>
        <p:spPr>
          <a:xfrm>
            <a:off x="0" y="1"/>
            <a:ext cx="12192000" cy="978729"/>
          </a:xfrm>
        </p:spPr>
        <p:txBody>
          <a:bodyPr anchor="t" anchorCtr="0">
            <a:spAutoFit/>
          </a:bodyPr>
          <a:lstStyle>
            <a:lvl1pPr>
              <a:defRPr sz="3200">
                <a:ln>
                  <a:noFill/>
                </a:ln>
                <a:solidFill>
                  <a:schemeClr val="accent1"/>
                </a:solidFill>
                <a:latin typeface="+mn-lt"/>
              </a:defRPr>
            </a:lvl1pPr>
          </a:lstStyle>
          <a:p>
            <a:r>
              <a:rPr lang="en-US" dirty="0"/>
              <a:t>Click to edit Master title style</a:t>
            </a:r>
            <a:br>
              <a:rPr lang="en-US" dirty="0"/>
            </a:br>
            <a:r>
              <a:rPr lang="en-US" dirty="0"/>
              <a:t>more text here</a:t>
            </a:r>
          </a:p>
        </p:txBody>
      </p:sp>
      <p:sp>
        <p:nvSpPr>
          <p:cNvPr id="4" name="Footer Placeholder 3">
            <a:extLst>
              <a:ext uri="{FF2B5EF4-FFF2-40B4-BE49-F238E27FC236}">
                <a16:creationId xmlns:a16="http://schemas.microsoft.com/office/drawing/2014/main" id="{8A22809C-2345-4612-A45F-7901558B8E12}"/>
              </a:ext>
            </a:extLst>
          </p:cNvPr>
          <p:cNvSpPr>
            <a:spLocks noGrp="1"/>
          </p:cNvSpPr>
          <p:nvPr>
            <p:ph type="ftr" sz="quarter" idx="11"/>
          </p:nvPr>
        </p:nvSpPr>
        <p:spPr>
          <a:xfrm>
            <a:off x="4038600" y="6492873"/>
            <a:ext cx="4114800" cy="365125"/>
          </a:xfrm>
        </p:spPr>
        <p:txBody>
          <a:bodyPr/>
          <a:lstStyle/>
          <a:p>
            <a:endParaRPr lang="en-US"/>
          </a:p>
        </p:txBody>
      </p:sp>
      <p:sp>
        <p:nvSpPr>
          <p:cNvPr id="5" name="Slide Number Placeholder 4">
            <a:extLst>
              <a:ext uri="{FF2B5EF4-FFF2-40B4-BE49-F238E27FC236}">
                <a16:creationId xmlns:a16="http://schemas.microsoft.com/office/drawing/2014/main" id="{BB4B13B9-F03A-4AD7-9A2E-FB97C2AEBBBC}"/>
              </a:ext>
            </a:extLst>
          </p:cNvPr>
          <p:cNvSpPr>
            <a:spLocks noGrp="1"/>
          </p:cNvSpPr>
          <p:nvPr>
            <p:ph type="sldNum" sz="quarter" idx="12"/>
          </p:nvPr>
        </p:nvSpPr>
        <p:spPr>
          <a:xfrm>
            <a:off x="10890606" y="22134"/>
            <a:ext cx="1301393" cy="378558"/>
          </a:xfrm>
        </p:spPr>
        <p:txBody>
          <a:bodyPr anchor="t" anchorCtr="0"/>
          <a:lstStyle/>
          <a:p>
            <a:fld id="{F8F60CDD-D3CC-4C72-96AC-607670DB5530}" type="slidenum">
              <a:rPr lang="en-US" smtClean="0"/>
              <a:t>‹#›</a:t>
            </a:fld>
            <a:endParaRPr lang="en-US" dirty="0"/>
          </a:p>
        </p:txBody>
      </p:sp>
      <p:cxnSp>
        <p:nvCxnSpPr>
          <p:cNvPr id="7" name="Straight Connector 6">
            <a:extLst>
              <a:ext uri="{FF2B5EF4-FFF2-40B4-BE49-F238E27FC236}">
                <a16:creationId xmlns:a16="http://schemas.microsoft.com/office/drawing/2014/main" id="{135A1D7D-3A0D-43A7-AD87-6C7B464A0106}"/>
              </a:ext>
            </a:extLst>
          </p:cNvPr>
          <p:cNvCxnSpPr/>
          <p:nvPr userDrawn="1"/>
        </p:nvCxnSpPr>
        <p:spPr>
          <a:xfrm>
            <a:off x="123291" y="1047960"/>
            <a:ext cx="7376845" cy="0"/>
          </a:xfrm>
          <a:prstGeom prst="line">
            <a:avLst/>
          </a:prstGeom>
          <a:ln w="38100">
            <a:solidFill>
              <a:schemeClr val="tx1"/>
            </a:solidFill>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9598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06C71-6856-4EB6-BBC1-E8C33F06321C}"/>
              </a:ext>
            </a:extLst>
          </p:cNvPr>
          <p:cNvSpPr>
            <a:spLocks noGrp="1"/>
          </p:cNvSpPr>
          <p:nvPr>
            <p:ph type="ctrTitle"/>
          </p:nvPr>
        </p:nvSpPr>
        <p:spPr>
          <a:xfrm>
            <a:off x="0" y="2668386"/>
            <a:ext cx="12192000" cy="701731"/>
          </a:xfrm>
        </p:spPr>
        <p:txBody>
          <a:bodyPr anchor="t" anchorCtr="0">
            <a:spAutoFit/>
          </a:bodyPr>
          <a:lstStyle>
            <a:lvl1pPr algn="ctr">
              <a:defRPr sz="4400">
                <a:solidFill>
                  <a:schemeClr val="tx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7BB3EC3C-9690-4425-B6F0-0447A6FFF1A0}"/>
              </a:ext>
            </a:extLst>
          </p:cNvPr>
          <p:cNvSpPr>
            <a:spLocks noGrp="1"/>
          </p:cNvSpPr>
          <p:nvPr>
            <p:ph type="dt" sz="half" idx="10"/>
          </p:nvPr>
        </p:nvSpPr>
        <p:spPr/>
        <p:txBody>
          <a:bodyPr/>
          <a:lstStyle/>
          <a:p>
            <a:fld id="{A73B7F4E-798A-49FC-8902-D4196B36DB9A}" type="datetime1">
              <a:rPr lang="en-US" smtClean="0"/>
              <a:t>8/9/26</a:t>
            </a:fld>
            <a:endParaRPr lang="en-US"/>
          </a:p>
        </p:txBody>
      </p:sp>
      <p:sp>
        <p:nvSpPr>
          <p:cNvPr id="5" name="Footer Placeholder 4">
            <a:extLst>
              <a:ext uri="{FF2B5EF4-FFF2-40B4-BE49-F238E27FC236}">
                <a16:creationId xmlns:a16="http://schemas.microsoft.com/office/drawing/2014/main" id="{BF8EB08E-7079-4D88-9522-0715F7B41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E1F95-F84D-45F5-BE90-D3E747A83115}"/>
              </a:ext>
            </a:extLst>
          </p:cNvPr>
          <p:cNvSpPr>
            <a:spLocks noGrp="1"/>
          </p:cNvSpPr>
          <p:nvPr>
            <p:ph type="sldNum" sz="quarter" idx="12"/>
          </p:nvPr>
        </p:nvSpPr>
        <p:spPr/>
        <p:txBody>
          <a:bodyPr/>
          <a:lstStyle/>
          <a:p>
            <a:fld id="{F8F60CDD-D3CC-4C72-96AC-607670DB5530}" type="slidenum">
              <a:rPr lang="en-US" smtClean="0"/>
              <a:t>‹#›</a:t>
            </a:fld>
            <a:endParaRPr lang="en-US"/>
          </a:p>
        </p:txBody>
      </p:sp>
    </p:spTree>
    <p:extLst>
      <p:ext uri="{BB962C8B-B14F-4D97-AF65-F5344CB8AC3E}">
        <p14:creationId xmlns:p14="http://schemas.microsoft.com/office/powerpoint/2010/main" val="2559965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2839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183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804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248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4761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9347200" y="0"/>
            <a:ext cx="2844800" cy="365125"/>
          </a:xfrm>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2447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7442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779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36ACD2-14AF-4AE8-A05D-A9CE2A07C9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9416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tiff"/><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oleObject" Target="../embeddings/oleObject24.bin"/><Relationship Id="rId18" Type="http://schemas.openxmlformats.org/officeDocument/2006/relationships/image" Target="../media/image12.wmf"/><Relationship Id="rId26" Type="http://schemas.openxmlformats.org/officeDocument/2006/relationships/oleObject" Target="../embeddings/oleObject27.bin"/><Relationship Id="rId3" Type="http://schemas.openxmlformats.org/officeDocument/2006/relationships/image" Target="../media/image14.wmf"/><Relationship Id="rId21" Type="http://schemas.openxmlformats.org/officeDocument/2006/relationships/image" Target="../media/image31.wmf"/><Relationship Id="rId7" Type="http://schemas.openxmlformats.org/officeDocument/2006/relationships/image" Target="../media/image9.wmf"/><Relationship Id="rId12" Type="http://schemas.openxmlformats.org/officeDocument/2006/relationships/image" Target="../media/image35.png"/><Relationship Id="rId17" Type="http://schemas.openxmlformats.org/officeDocument/2006/relationships/oleObject" Target="../embeddings/oleObject6.bin"/><Relationship Id="rId25" Type="http://schemas.openxmlformats.org/officeDocument/2006/relationships/image" Target="../media/image32.wmf"/><Relationship Id="rId2" Type="http://schemas.openxmlformats.org/officeDocument/2006/relationships/oleObject" Target="../embeddings/oleObject8.bin"/><Relationship Id="rId16" Type="http://schemas.openxmlformats.org/officeDocument/2006/relationships/image" Target="../media/image11.wmf"/><Relationship Id="rId20" Type="http://schemas.openxmlformats.org/officeDocument/2006/relationships/oleObject" Target="../embeddings/oleObject25.bin"/><Relationship Id="rId1" Type="http://schemas.openxmlformats.org/officeDocument/2006/relationships/slideLayout" Target="../slideLayouts/slideLayout14.xml"/><Relationship Id="rId6" Type="http://schemas.openxmlformats.org/officeDocument/2006/relationships/oleObject" Target="../embeddings/oleObject3.bin"/><Relationship Id="rId11" Type="http://schemas.openxmlformats.org/officeDocument/2006/relationships/image" Target="../media/image34.png"/><Relationship Id="rId24" Type="http://schemas.openxmlformats.org/officeDocument/2006/relationships/oleObject" Target="../embeddings/oleObject26.bin"/><Relationship Id="rId5" Type="http://schemas.openxmlformats.org/officeDocument/2006/relationships/image" Target="../media/image15.wmf"/><Relationship Id="rId15" Type="http://schemas.openxmlformats.org/officeDocument/2006/relationships/oleObject" Target="../embeddings/oleObject5.bin"/><Relationship Id="rId23" Type="http://schemas.openxmlformats.org/officeDocument/2006/relationships/image" Target="../media/image31.wmf"/><Relationship Id="rId10" Type="http://schemas.openxmlformats.org/officeDocument/2006/relationships/image" Target="../media/image33.png"/><Relationship Id="rId19" Type="http://schemas.openxmlformats.org/officeDocument/2006/relationships/image" Target="../media/image37.png"/><Relationship Id="rId4" Type="http://schemas.openxmlformats.org/officeDocument/2006/relationships/oleObject" Target="../embeddings/oleObject9.bin"/><Relationship Id="rId9" Type="http://schemas.openxmlformats.org/officeDocument/2006/relationships/image" Target="../media/image10.wmf"/><Relationship Id="rId14" Type="http://schemas.openxmlformats.org/officeDocument/2006/relationships/image" Target="../media/image30.wmf"/><Relationship Id="rId22" Type="http://schemas.openxmlformats.org/officeDocument/2006/relationships/oleObject" Target="../embeddings/oleObject25.bin"/><Relationship Id="rId27" Type="http://schemas.openxmlformats.org/officeDocument/2006/relationships/image" Target="../media/image33.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image" Target="../media/image9.wmf"/><Relationship Id="rId7" Type="http://schemas.openxmlformats.org/officeDocument/2006/relationships/image" Target="../media/image11.wmf"/><Relationship Id="rId2"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oleObject" Target="../embeddings/oleObject5.bin"/><Relationship Id="rId5" Type="http://schemas.openxmlformats.org/officeDocument/2006/relationships/image" Target="../media/image10.wmf"/><Relationship Id="rId4" Type="http://schemas.openxmlformats.org/officeDocument/2006/relationships/oleObject" Target="../embeddings/oleObject4.bin"/><Relationship Id="rId9" Type="http://schemas.openxmlformats.org/officeDocument/2006/relationships/image" Target="../media/image12.w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11.wmf"/><Relationship Id="rId7" Type="http://schemas.openxmlformats.org/officeDocument/2006/relationships/image" Target="../media/image9.wmf"/><Relationship Id="rId2" Type="http://schemas.openxmlformats.org/officeDocument/2006/relationships/oleObject" Target="../embeddings/oleObject5.bin"/><Relationship Id="rId1" Type="http://schemas.openxmlformats.org/officeDocument/2006/relationships/slideLayout" Target="../slideLayouts/slideLayout13.xml"/><Relationship Id="rId6" Type="http://schemas.openxmlformats.org/officeDocument/2006/relationships/oleObject" Target="../embeddings/oleObject3.bin"/><Relationship Id="rId5" Type="http://schemas.openxmlformats.org/officeDocument/2006/relationships/image" Target="../media/image12.wmf"/><Relationship Id="rId4" Type="http://schemas.openxmlformats.org/officeDocument/2006/relationships/oleObject" Target="../embeddings/oleObject6.bin"/><Relationship Id="rId9" Type="http://schemas.openxmlformats.org/officeDocument/2006/relationships/image" Target="../media/image10.wmf"/></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oleObject" Target="../embeddings/oleObject19.bin"/><Relationship Id="rId3" Type="http://schemas.openxmlformats.org/officeDocument/2006/relationships/image" Target="../media/image42.png"/><Relationship Id="rId7" Type="http://schemas.openxmlformats.org/officeDocument/2006/relationships/image" Target="../media/image12.wmf"/><Relationship Id="rId12"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13.xml"/><Relationship Id="rId6" Type="http://schemas.openxmlformats.org/officeDocument/2006/relationships/oleObject" Target="../embeddings/oleObject6.bin"/><Relationship Id="rId11" Type="http://schemas.openxmlformats.org/officeDocument/2006/relationships/image" Target="../media/image46.png"/><Relationship Id="rId5" Type="http://schemas.openxmlformats.org/officeDocument/2006/relationships/image" Target="../media/image11.wmf"/><Relationship Id="rId10" Type="http://schemas.openxmlformats.org/officeDocument/2006/relationships/image" Target="../media/image45.png"/><Relationship Id="rId4" Type="http://schemas.openxmlformats.org/officeDocument/2006/relationships/oleObject" Target="../embeddings/oleObject5.bin"/><Relationship Id="rId9" Type="http://schemas.openxmlformats.org/officeDocument/2006/relationships/image" Target="../media/image44.png"/><Relationship Id="rId14" Type="http://schemas.openxmlformats.org/officeDocument/2006/relationships/image" Target="../media/image25.wmf"/></Relationships>
</file>

<file path=ppt/slides/_rels/slide15.xml.rels><?xml version="1.0" encoding="UTF-8" standalone="yes"?>
<Relationships xmlns="http://schemas.openxmlformats.org/package/2006/relationships"><Relationship Id="rId8" Type="http://schemas.openxmlformats.org/officeDocument/2006/relationships/image" Target="../media/image36.wmf"/><Relationship Id="rId13" Type="http://schemas.openxmlformats.org/officeDocument/2006/relationships/oleObject" Target="../embeddings/oleObject33.bin"/><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39.w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5.wmf"/><Relationship Id="rId11" Type="http://schemas.openxmlformats.org/officeDocument/2006/relationships/oleObject" Target="../embeddings/oleObject32.bin"/><Relationship Id="rId5" Type="http://schemas.openxmlformats.org/officeDocument/2006/relationships/oleObject" Target="../embeddings/oleObject29.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31.bin"/><Relationship Id="rId14" Type="http://schemas.openxmlformats.org/officeDocument/2006/relationships/image" Target="../media/image40.wmf"/></Relationships>
</file>

<file path=ppt/slides/_rels/slide16.xml.rels><?xml version="1.0" encoding="UTF-8" standalone="yes"?>
<Relationships xmlns="http://schemas.openxmlformats.org/package/2006/relationships"><Relationship Id="rId8" Type="http://schemas.openxmlformats.org/officeDocument/2006/relationships/image" Target="../media/image36.wmf"/><Relationship Id="rId13" Type="http://schemas.openxmlformats.org/officeDocument/2006/relationships/oleObject" Target="../embeddings/oleObject33.bin"/><Relationship Id="rId18" Type="http://schemas.openxmlformats.org/officeDocument/2006/relationships/image" Target="../media/image42.wmf"/><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39.wmf"/><Relationship Id="rId17" Type="http://schemas.openxmlformats.org/officeDocument/2006/relationships/oleObject" Target="../embeddings/oleObject35.bin"/><Relationship Id="rId2" Type="http://schemas.openxmlformats.org/officeDocument/2006/relationships/notesSlide" Target="../notesSlides/notesSlide5.xml"/><Relationship Id="rId16" Type="http://schemas.openxmlformats.org/officeDocument/2006/relationships/image" Target="../media/image41.wmf"/><Relationship Id="rId1" Type="http://schemas.openxmlformats.org/officeDocument/2006/relationships/slideLayout" Target="../slideLayouts/slideLayout13.xml"/><Relationship Id="rId6" Type="http://schemas.openxmlformats.org/officeDocument/2006/relationships/image" Target="../media/image35.wmf"/><Relationship Id="rId11" Type="http://schemas.openxmlformats.org/officeDocument/2006/relationships/oleObject" Target="../embeddings/oleObject32.bin"/><Relationship Id="rId5" Type="http://schemas.openxmlformats.org/officeDocument/2006/relationships/oleObject" Target="../embeddings/oleObject29.bin"/><Relationship Id="rId15" Type="http://schemas.openxmlformats.org/officeDocument/2006/relationships/oleObject" Target="../embeddings/oleObject34.bin"/><Relationship Id="rId10" Type="http://schemas.openxmlformats.org/officeDocument/2006/relationships/image" Target="../media/image37.wmf"/><Relationship Id="rId19" Type="http://schemas.openxmlformats.org/officeDocument/2006/relationships/image" Target="../media/image56.png"/><Relationship Id="rId4" Type="http://schemas.openxmlformats.org/officeDocument/2006/relationships/image" Target="../media/image34.wmf"/><Relationship Id="rId9" Type="http://schemas.openxmlformats.org/officeDocument/2006/relationships/oleObject" Target="../embeddings/oleObject31.bin"/><Relationship Id="rId14" Type="http://schemas.openxmlformats.org/officeDocument/2006/relationships/image" Target="../media/image40.w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4.jpeg"/><Relationship Id="rId4" Type="http://schemas.openxmlformats.org/officeDocument/2006/relationships/image" Target="../media/image43.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46.wmf"/><Relationship Id="rId5" Type="http://schemas.openxmlformats.org/officeDocument/2006/relationships/oleObject" Target="../embeddings/oleObject38.bin"/><Relationship Id="rId4" Type="http://schemas.openxmlformats.org/officeDocument/2006/relationships/image" Target="../media/image4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oleObject" Target="../embeddings/oleObject39.bin"/><Relationship Id="rId7" Type="http://schemas.openxmlformats.org/officeDocument/2006/relationships/oleObject" Target="../embeddings/oleObject41.bin"/><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48.wmf"/><Relationship Id="rId5" Type="http://schemas.openxmlformats.org/officeDocument/2006/relationships/oleObject" Target="../embeddings/oleObject40.bin"/><Relationship Id="rId4" Type="http://schemas.openxmlformats.org/officeDocument/2006/relationships/image" Target="../media/image47.wmf"/></Relationships>
</file>

<file path=ppt/slides/_rels/slide21.xml.rels><?xml version="1.0" encoding="UTF-8" standalone="yes"?>
<Relationships xmlns="http://schemas.openxmlformats.org/package/2006/relationships"><Relationship Id="rId8" Type="http://schemas.openxmlformats.org/officeDocument/2006/relationships/image" Target="../media/image53.wmf"/><Relationship Id="rId13" Type="http://schemas.openxmlformats.org/officeDocument/2006/relationships/oleObject" Target="../embeddings/oleObject46.bin"/><Relationship Id="rId18" Type="http://schemas.openxmlformats.org/officeDocument/2006/relationships/image" Target="../media/image58.wmf"/><Relationship Id="rId3" Type="http://schemas.openxmlformats.org/officeDocument/2006/relationships/image" Target="../media/image50.png"/><Relationship Id="rId21" Type="http://schemas.openxmlformats.org/officeDocument/2006/relationships/oleObject" Target="../embeddings/oleObject50.bin"/><Relationship Id="rId7" Type="http://schemas.openxmlformats.org/officeDocument/2006/relationships/oleObject" Target="../embeddings/oleObject43.bin"/><Relationship Id="rId12" Type="http://schemas.openxmlformats.org/officeDocument/2006/relationships/image" Target="../media/image55.wmf"/><Relationship Id="rId17" Type="http://schemas.openxmlformats.org/officeDocument/2006/relationships/oleObject" Target="../embeddings/oleObject48.bin"/><Relationship Id="rId2" Type="http://schemas.openxmlformats.org/officeDocument/2006/relationships/notesSlide" Target="../notesSlides/notesSlide10.xml"/><Relationship Id="rId16" Type="http://schemas.openxmlformats.org/officeDocument/2006/relationships/image" Target="../media/image57.wmf"/><Relationship Id="rId20" Type="http://schemas.openxmlformats.org/officeDocument/2006/relationships/image" Target="../media/image59.wmf"/><Relationship Id="rId1" Type="http://schemas.openxmlformats.org/officeDocument/2006/relationships/slideLayout" Target="../slideLayouts/slideLayout14.xml"/><Relationship Id="rId6" Type="http://schemas.openxmlformats.org/officeDocument/2006/relationships/image" Target="../media/image52.wmf"/><Relationship Id="rId11" Type="http://schemas.openxmlformats.org/officeDocument/2006/relationships/oleObject" Target="../embeddings/oleObject45.bin"/><Relationship Id="rId24" Type="http://schemas.openxmlformats.org/officeDocument/2006/relationships/image" Target="../media/image61.wmf"/><Relationship Id="rId5" Type="http://schemas.openxmlformats.org/officeDocument/2006/relationships/oleObject" Target="../embeddings/oleObject42.bin"/><Relationship Id="rId15" Type="http://schemas.openxmlformats.org/officeDocument/2006/relationships/oleObject" Target="../embeddings/oleObject47.bin"/><Relationship Id="rId23" Type="http://schemas.openxmlformats.org/officeDocument/2006/relationships/oleObject" Target="../embeddings/oleObject51.bin"/><Relationship Id="rId10" Type="http://schemas.openxmlformats.org/officeDocument/2006/relationships/image" Target="../media/image54.wmf"/><Relationship Id="rId19" Type="http://schemas.openxmlformats.org/officeDocument/2006/relationships/oleObject" Target="../embeddings/oleObject49.bin"/><Relationship Id="rId4" Type="http://schemas.openxmlformats.org/officeDocument/2006/relationships/image" Target="../media/image51.png"/><Relationship Id="rId9" Type="http://schemas.openxmlformats.org/officeDocument/2006/relationships/oleObject" Target="../embeddings/oleObject44.bin"/><Relationship Id="rId14" Type="http://schemas.openxmlformats.org/officeDocument/2006/relationships/image" Target="../media/image56.wmf"/><Relationship Id="rId22" Type="http://schemas.openxmlformats.org/officeDocument/2006/relationships/image" Target="../media/image60.w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52.bin"/><Relationship Id="rId13" Type="http://schemas.openxmlformats.org/officeDocument/2006/relationships/image" Target="../media/image66.wmf"/><Relationship Id="rId3" Type="http://schemas.openxmlformats.org/officeDocument/2006/relationships/image" Target="../media/image51.png"/><Relationship Id="rId7" Type="http://schemas.openxmlformats.org/officeDocument/2006/relationships/image" Target="../media/image63.jpeg"/><Relationship Id="rId12" Type="http://schemas.openxmlformats.org/officeDocument/2006/relationships/oleObject" Target="../embeddings/oleObject54.bin"/><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62.emf"/><Relationship Id="rId11" Type="http://schemas.openxmlformats.org/officeDocument/2006/relationships/image" Target="../media/image65.wmf"/><Relationship Id="rId5" Type="http://schemas.openxmlformats.org/officeDocument/2006/relationships/image" Target="../media/image52.wmf"/><Relationship Id="rId15" Type="http://schemas.openxmlformats.org/officeDocument/2006/relationships/image" Target="../media/image67.wmf"/><Relationship Id="rId10" Type="http://schemas.openxmlformats.org/officeDocument/2006/relationships/oleObject" Target="../embeddings/oleObject53.bin"/><Relationship Id="rId4" Type="http://schemas.openxmlformats.org/officeDocument/2006/relationships/oleObject" Target="../embeddings/oleObject42.bin"/><Relationship Id="rId9" Type="http://schemas.openxmlformats.org/officeDocument/2006/relationships/image" Target="../media/image64.wmf"/><Relationship Id="rId14" Type="http://schemas.openxmlformats.org/officeDocument/2006/relationships/oleObject" Target="../embeddings/oleObject55.bin"/></Relationships>
</file>

<file path=ppt/slides/_rels/slide23.xml.rels><?xml version="1.0" encoding="UTF-8" standalone="yes"?>
<Relationships xmlns="http://schemas.openxmlformats.org/package/2006/relationships"><Relationship Id="rId8" Type="http://schemas.openxmlformats.org/officeDocument/2006/relationships/image" Target="../media/image690.png"/><Relationship Id="rId3" Type="http://schemas.openxmlformats.org/officeDocument/2006/relationships/image" Target="../media/image68.png"/><Relationship Id="rId7" Type="http://schemas.openxmlformats.org/officeDocument/2006/relationships/image" Target="../media/image5511.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70.tif"/><Relationship Id="rId4" Type="http://schemas.openxmlformats.org/officeDocument/2006/relationships/image" Target="../media/image69.e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57.bin"/><Relationship Id="rId13" Type="http://schemas.openxmlformats.org/officeDocument/2006/relationships/image" Target="../media/image74.wmf"/><Relationship Id="rId3" Type="http://schemas.openxmlformats.org/officeDocument/2006/relationships/image" Target="../media/image27.wmf"/><Relationship Id="rId7" Type="http://schemas.openxmlformats.org/officeDocument/2006/relationships/image" Target="../media/image71.wmf"/><Relationship Id="rId12" Type="http://schemas.openxmlformats.org/officeDocument/2006/relationships/oleObject" Target="../embeddings/oleObject59.bin"/><Relationship Id="rId2" Type="http://schemas.openxmlformats.org/officeDocument/2006/relationships/oleObject" Target="../embeddings/oleObject21.bin"/><Relationship Id="rId1" Type="http://schemas.openxmlformats.org/officeDocument/2006/relationships/slideLayout" Target="../slideLayouts/slideLayout13.xml"/><Relationship Id="rId6" Type="http://schemas.openxmlformats.org/officeDocument/2006/relationships/oleObject" Target="../embeddings/oleObject56.bin"/><Relationship Id="rId11" Type="http://schemas.openxmlformats.org/officeDocument/2006/relationships/image" Target="../media/image73.wmf"/><Relationship Id="rId5" Type="http://schemas.openxmlformats.org/officeDocument/2006/relationships/image" Target="../media/image28.wmf"/><Relationship Id="rId15" Type="http://schemas.openxmlformats.org/officeDocument/2006/relationships/image" Target="../media/image75.wmf"/><Relationship Id="rId10" Type="http://schemas.openxmlformats.org/officeDocument/2006/relationships/oleObject" Target="../embeddings/oleObject58.bin"/><Relationship Id="rId4" Type="http://schemas.openxmlformats.org/officeDocument/2006/relationships/oleObject" Target="../embeddings/oleObject22.bin"/><Relationship Id="rId9" Type="http://schemas.openxmlformats.org/officeDocument/2006/relationships/image" Target="../media/image72.wmf"/><Relationship Id="rId14" Type="http://schemas.openxmlformats.org/officeDocument/2006/relationships/oleObject" Target="../embeddings/oleObject60.bin"/></Relationships>
</file>

<file path=ppt/slides/_rels/slide25.xml.rels><?xml version="1.0" encoding="UTF-8" standalone="yes"?>
<Relationships xmlns="http://schemas.openxmlformats.org/package/2006/relationships"><Relationship Id="rId8" Type="http://schemas.openxmlformats.org/officeDocument/2006/relationships/image" Target="../media/image77.wmf"/><Relationship Id="rId3" Type="http://schemas.openxmlformats.org/officeDocument/2006/relationships/image" Target="../media/image71.wmf"/><Relationship Id="rId7" Type="http://schemas.openxmlformats.org/officeDocument/2006/relationships/oleObject" Target="../embeddings/oleObject62.bin"/><Relationship Id="rId2" Type="http://schemas.openxmlformats.org/officeDocument/2006/relationships/oleObject" Target="../embeddings/oleObject56.bin"/><Relationship Id="rId1" Type="http://schemas.openxmlformats.org/officeDocument/2006/relationships/slideLayout" Target="../slideLayouts/slideLayout13.xml"/><Relationship Id="rId6" Type="http://schemas.openxmlformats.org/officeDocument/2006/relationships/image" Target="../media/image91.png"/><Relationship Id="rId5" Type="http://schemas.openxmlformats.org/officeDocument/2006/relationships/image" Target="../media/image76.wmf"/><Relationship Id="rId4" Type="http://schemas.openxmlformats.org/officeDocument/2006/relationships/oleObject" Target="../embeddings/oleObject61.bin"/></Relationships>
</file>

<file path=ppt/slides/_rels/slide26.xml.rels><?xml version="1.0" encoding="UTF-8" standalone="yes"?>
<Relationships xmlns="http://schemas.openxmlformats.org/package/2006/relationships"><Relationship Id="rId8" Type="http://schemas.openxmlformats.org/officeDocument/2006/relationships/image" Target="../media/image81.wmf"/><Relationship Id="rId13" Type="http://schemas.openxmlformats.org/officeDocument/2006/relationships/image" Target="../media/image83.png"/><Relationship Id="rId3" Type="http://schemas.openxmlformats.org/officeDocument/2006/relationships/oleObject" Target="../embeddings/oleObject63.bin"/><Relationship Id="rId7" Type="http://schemas.openxmlformats.org/officeDocument/2006/relationships/oleObject" Target="../embeddings/oleObject65.bin"/><Relationship Id="rId12" Type="http://schemas.openxmlformats.org/officeDocument/2006/relationships/image" Target="../media/image250.png"/><Relationship Id="rId2" Type="http://schemas.openxmlformats.org/officeDocument/2006/relationships/image" Target="../media/image78.emf"/><Relationship Id="rId1" Type="http://schemas.openxmlformats.org/officeDocument/2006/relationships/slideLayout" Target="../slideLayouts/slideLayout14.xml"/><Relationship Id="rId6" Type="http://schemas.openxmlformats.org/officeDocument/2006/relationships/image" Target="../media/image80.wmf"/><Relationship Id="rId5" Type="http://schemas.openxmlformats.org/officeDocument/2006/relationships/oleObject" Target="../embeddings/oleObject64.bin"/><Relationship Id="rId10" Type="http://schemas.openxmlformats.org/officeDocument/2006/relationships/image" Target="../media/image82.wmf"/><Relationship Id="rId4" Type="http://schemas.openxmlformats.org/officeDocument/2006/relationships/image" Target="../media/image79.wmf"/><Relationship Id="rId9" Type="http://schemas.openxmlformats.org/officeDocument/2006/relationships/oleObject" Target="../embeddings/oleObject66.bin"/></Relationships>
</file>

<file path=ppt/slides/_rels/slide27.xml.rels><?xml version="1.0" encoding="UTF-8" standalone="yes"?>
<Relationships xmlns="http://schemas.openxmlformats.org/package/2006/relationships"><Relationship Id="rId8" Type="http://schemas.openxmlformats.org/officeDocument/2006/relationships/image" Target="../media/image86.wmf"/><Relationship Id="rId13" Type="http://schemas.openxmlformats.org/officeDocument/2006/relationships/image" Target="../media/image89.png"/><Relationship Id="rId18" Type="http://schemas.openxmlformats.org/officeDocument/2006/relationships/oleObject" Target="../embeddings/oleObject74.bin"/><Relationship Id="rId26" Type="http://schemas.openxmlformats.org/officeDocument/2006/relationships/oleObject" Target="../embeddings/oleObject77.bin"/><Relationship Id="rId3" Type="http://schemas.openxmlformats.org/officeDocument/2006/relationships/oleObject" Target="../embeddings/oleObject67.bin"/><Relationship Id="rId21" Type="http://schemas.openxmlformats.org/officeDocument/2006/relationships/image" Target="../media/image93.wmf"/><Relationship Id="rId7" Type="http://schemas.openxmlformats.org/officeDocument/2006/relationships/oleObject" Target="../embeddings/oleObject69.bin"/><Relationship Id="rId12" Type="http://schemas.openxmlformats.org/officeDocument/2006/relationships/image" Target="../media/image88.wmf"/><Relationship Id="rId17" Type="http://schemas.openxmlformats.org/officeDocument/2006/relationships/image" Target="../media/image91.wmf"/><Relationship Id="rId25" Type="http://schemas.openxmlformats.org/officeDocument/2006/relationships/image" Target="../media/image94.wmf"/><Relationship Id="rId2" Type="http://schemas.openxmlformats.org/officeDocument/2006/relationships/notesSlide" Target="../notesSlides/notesSlide13.xml"/><Relationship Id="rId16" Type="http://schemas.openxmlformats.org/officeDocument/2006/relationships/oleObject" Target="../embeddings/oleObject73.bin"/><Relationship Id="rId20" Type="http://schemas.openxmlformats.org/officeDocument/2006/relationships/oleObject" Target="../embeddings/oleObject75.bin"/><Relationship Id="rId29" Type="http://schemas.openxmlformats.org/officeDocument/2006/relationships/image" Target="../media/image96.wmf"/><Relationship Id="rId1" Type="http://schemas.openxmlformats.org/officeDocument/2006/relationships/slideLayout" Target="../slideLayouts/slideLayout13.xml"/><Relationship Id="rId6" Type="http://schemas.openxmlformats.org/officeDocument/2006/relationships/image" Target="../media/image85.wmf"/><Relationship Id="rId11" Type="http://schemas.openxmlformats.org/officeDocument/2006/relationships/oleObject" Target="../embeddings/oleObject71.bin"/><Relationship Id="rId24" Type="http://schemas.openxmlformats.org/officeDocument/2006/relationships/oleObject" Target="../embeddings/oleObject76.bin"/><Relationship Id="rId5" Type="http://schemas.openxmlformats.org/officeDocument/2006/relationships/oleObject" Target="../embeddings/oleObject68.bin"/><Relationship Id="rId15" Type="http://schemas.openxmlformats.org/officeDocument/2006/relationships/image" Target="../media/image90.wmf"/><Relationship Id="rId23" Type="http://schemas.openxmlformats.org/officeDocument/2006/relationships/image" Target="../media/image12.wmf"/><Relationship Id="rId28" Type="http://schemas.openxmlformats.org/officeDocument/2006/relationships/oleObject" Target="../embeddings/oleObject78.bin"/><Relationship Id="rId10" Type="http://schemas.openxmlformats.org/officeDocument/2006/relationships/image" Target="../media/image87.wmf"/><Relationship Id="rId19" Type="http://schemas.openxmlformats.org/officeDocument/2006/relationships/image" Target="../media/image92.wmf"/><Relationship Id="rId31" Type="http://schemas.openxmlformats.org/officeDocument/2006/relationships/image" Target="../media/image97.wmf"/><Relationship Id="rId4" Type="http://schemas.openxmlformats.org/officeDocument/2006/relationships/image" Target="../media/image84.wmf"/><Relationship Id="rId9" Type="http://schemas.openxmlformats.org/officeDocument/2006/relationships/oleObject" Target="../embeddings/oleObject70.bin"/><Relationship Id="rId14" Type="http://schemas.openxmlformats.org/officeDocument/2006/relationships/oleObject" Target="../embeddings/oleObject72.bin"/><Relationship Id="rId22" Type="http://schemas.openxmlformats.org/officeDocument/2006/relationships/oleObject" Target="../embeddings/oleObject6.bin"/><Relationship Id="rId27" Type="http://schemas.openxmlformats.org/officeDocument/2006/relationships/image" Target="../media/image95.wmf"/><Relationship Id="rId30" Type="http://schemas.openxmlformats.org/officeDocument/2006/relationships/oleObject" Target="../embeddings/oleObject79.bin"/></Relationships>
</file>

<file path=ppt/slides/_rels/slide28.xml.rels><?xml version="1.0" encoding="UTF-8" standalone="yes"?>
<Relationships xmlns="http://schemas.openxmlformats.org/package/2006/relationships"><Relationship Id="rId8" Type="http://schemas.openxmlformats.org/officeDocument/2006/relationships/image" Target="../media/image101.jpg"/><Relationship Id="rId13" Type="http://schemas.openxmlformats.org/officeDocument/2006/relationships/image" Target="../media/image104.wmf"/><Relationship Id="rId3" Type="http://schemas.openxmlformats.org/officeDocument/2006/relationships/image" Target="../media/image98.jpg"/><Relationship Id="rId7" Type="http://schemas.openxmlformats.org/officeDocument/2006/relationships/image" Target="../media/image100.wmf"/><Relationship Id="rId12" Type="http://schemas.openxmlformats.org/officeDocument/2006/relationships/oleObject" Target="../embeddings/oleObject83.bin"/><Relationship Id="rId17" Type="http://schemas.openxmlformats.org/officeDocument/2006/relationships/image" Target="../media/image106.wmf"/><Relationship Id="rId2" Type="http://schemas.openxmlformats.org/officeDocument/2006/relationships/notesSlide" Target="../notesSlides/notesSlide14.xml"/><Relationship Id="rId16" Type="http://schemas.openxmlformats.org/officeDocument/2006/relationships/oleObject" Target="../embeddings/oleObject85.bin"/><Relationship Id="rId1" Type="http://schemas.openxmlformats.org/officeDocument/2006/relationships/slideLayout" Target="../slideLayouts/slideLayout13.xml"/><Relationship Id="rId6" Type="http://schemas.openxmlformats.org/officeDocument/2006/relationships/oleObject" Target="../embeddings/oleObject81.bin"/><Relationship Id="rId11" Type="http://schemas.openxmlformats.org/officeDocument/2006/relationships/image" Target="../media/image103.wmf"/><Relationship Id="rId5" Type="http://schemas.openxmlformats.org/officeDocument/2006/relationships/image" Target="../media/image99.wmf"/><Relationship Id="rId15" Type="http://schemas.openxmlformats.org/officeDocument/2006/relationships/image" Target="../media/image105.wmf"/><Relationship Id="rId10" Type="http://schemas.openxmlformats.org/officeDocument/2006/relationships/oleObject" Target="../embeddings/oleObject82.bin"/><Relationship Id="rId4" Type="http://schemas.openxmlformats.org/officeDocument/2006/relationships/oleObject" Target="../embeddings/oleObject80.bin"/><Relationship Id="rId9" Type="http://schemas.openxmlformats.org/officeDocument/2006/relationships/image" Target="../media/image102.png"/><Relationship Id="rId14" Type="http://schemas.openxmlformats.org/officeDocument/2006/relationships/oleObject" Target="../embeddings/oleObject84.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87.bin"/><Relationship Id="rId3" Type="http://schemas.openxmlformats.org/officeDocument/2006/relationships/image" Target="../media/image107.jpg"/><Relationship Id="rId7" Type="http://schemas.openxmlformats.org/officeDocument/2006/relationships/image" Target="../media/image108.wmf"/><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oleObject" Target="../embeddings/oleObject86.bin"/><Relationship Id="rId5" Type="http://schemas.openxmlformats.org/officeDocument/2006/relationships/image" Target="../media/image105.png"/><Relationship Id="rId10" Type="http://schemas.openxmlformats.org/officeDocument/2006/relationships/image" Target="../media/image89.png"/><Relationship Id="rId9" Type="http://schemas.openxmlformats.org/officeDocument/2006/relationships/image" Target="../media/image109.wmf"/></Relationships>
</file>

<file path=ppt/slides/_rels/slide3.xml.rels><?xml version="1.0" encoding="UTF-8" standalone="yes"?>
<Relationships xmlns="http://schemas.openxmlformats.org/package/2006/relationships"><Relationship Id="rId2" Type="http://schemas.openxmlformats.org/officeDocument/2006/relationships/hyperlink" Target="https://doi.org/10.48550/arXiv.2110.04912"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14.xml"/><Relationship Id="rId4" Type="http://schemas.openxmlformats.org/officeDocument/2006/relationships/image" Target="../media/image1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8" Type="http://schemas.openxmlformats.org/officeDocument/2006/relationships/image" Target="../media/image531.png"/><Relationship Id="rId3" Type="http://schemas.openxmlformats.org/officeDocument/2006/relationships/image" Target="../media/image114.png"/><Relationship Id="rId7" Type="http://schemas.openxmlformats.org/officeDocument/2006/relationships/image" Target="../media/image291.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16.png"/><Relationship Id="rId10" Type="http://schemas.openxmlformats.org/officeDocument/2006/relationships/image" Target="../media/image350.png"/><Relationship Id="rId4" Type="http://schemas.openxmlformats.org/officeDocument/2006/relationships/image" Target="../media/image115.png"/><Relationship Id="rId9" Type="http://schemas.openxmlformats.org/officeDocument/2006/relationships/image" Target="../media/image290.png"/></Relationships>
</file>

<file path=ppt/slides/_rels/slide3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300.png"/><Relationship Id="rId1" Type="http://schemas.openxmlformats.org/officeDocument/2006/relationships/slideLayout" Target="../slideLayouts/slideLayout14.xml"/><Relationship Id="rId4" Type="http://schemas.openxmlformats.org/officeDocument/2006/relationships/image" Target="../media/image118.png"/></Relationships>
</file>

<file path=ppt/slides/_rels/slide35.xml.rels><?xml version="1.0" encoding="UTF-8" standalone="yes"?>
<Relationships xmlns="http://schemas.openxmlformats.org/package/2006/relationships"><Relationship Id="rId8" Type="http://schemas.openxmlformats.org/officeDocument/2006/relationships/image" Target="../media/image349.png"/><Relationship Id="rId3" Type="http://schemas.openxmlformats.org/officeDocument/2006/relationships/image" Target="../media/image117.png"/><Relationship Id="rId7" Type="http://schemas.openxmlformats.org/officeDocument/2006/relationships/image" Target="../media/image331.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550.png"/><Relationship Id="rId10" Type="http://schemas.openxmlformats.org/officeDocument/2006/relationships/image" Target="../media/image59.png"/><Relationship Id="rId4" Type="http://schemas.openxmlformats.org/officeDocument/2006/relationships/image" Target="../media/image118.png"/><Relationship Id="rId9" Type="http://schemas.openxmlformats.org/officeDocument/2006/relationships/image" Target="../media/image58.png"/></Relationships>
</file>

<file path=ppt/slides/_rels/slide36.xml.rels><?xml version="1.0" encoding="UTF-8" standalone="yes"?>
<Relationships xmlns="http://schemas.openxmlformats.org/package/2006/relationships"><Relationship Id="rId8" Type="http://schemas.openxmlformats.org/officeDocument/2006/relationships/image" Target="../media/image349.png"/><Relationship Id="rId3" Type="http://schemas.openxmlformats.org/officeDocument/2006/relationships/image" Target="../media/image117.png"/><Relationship Id="rId7" Type="http://schemas.openxmlformats.org/officeDocument/2006/relationships/image" Target="../media/image357.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60.png"/><Relationship Id="rId10" Type="http://schemas.openxmlformats.org/officeDocument/2006/relationships/image" Target="../media/image63.png"/><Relationship Id="rId4" Type="http://schemas.openxmlformats.org/officeDocument/2006/relationships/image" Target="../media/image118.png"/><Relationship Id="rId9" Type="http://schemas.openxmlformats.org/officeDocument/2006/relationships/image" Target="../media/image62.png"/></Relationships>
</file>

<file path=ppt/slides/_rels/slide37.xml.rels><?xml version="1.0" encoding="UTF-8" standalone="yes"?>
<Relationships xmlns="http://schemas.openxmlformats.org/package/2006/relationships"><Relationship Id="rId8" Type="http://schemas.openxmlformats.org/officeDocument/2006/relationships/image" Target="../media/image349.png"/><Relationship Id="rId3" Type="http://schemas.openxmlformats.org/officeDocument/2006/relationships/image" Target="../media/image117.png"/><Relationship Id="rId7" Type="http://schemas.openxmlformats.org/officeDocument/2006/relationships/image" Target="../media/image357.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60.png"/><Relationship Id="rId10" Type="http://schemas.openxmlformats.org/officeDocument/2006/relationships/image" Target="../media/image63.png"/><Relationship Id="rId4" Type="http://schemas.openxmlformats.org/officeDocument/2006/relationships/image" Target="../media/image118.png"/><Relationship Id="rId9" Type="http://schemas.openxmlformats.org/officeDocument/2006/relationships/image" Target="../media/image62.png"/></Relationships>
</file>

<file path=ppt/slides/_rels/slide38.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18.png"/><Relationship Id="rId3" Type="http://schemas.openxmlformats.org/officeDocument/2006/relationships/image" Target="../media/image116.png"/><Relationship Id="rId7" Type="http://schemas.openxmlformats.org/officeDocument/2006/relationships/image" Target="../media/image119.png"/><Relationship Id="rId12" Type="http://schemas.openxmlformats.org/officeDocument/2006/relationships/image" Target="../media/image117.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640.png"/><Relationship Id="rId11" Type="http://schemas.openxmlformats.org/officeDocument/2006/relationships/image" Target="../media/image69.png"/><Relationship Id="rId15" Type="http://schemas.openxmlformats.org/officeDocument/2006/relationships/image" Target="../media/image270.png"/><Relationship Id="rId10" Type="http://schemas.openxmlformats.org/officeDocument/2006/relationships/image" Target="../media/image680.png"/><Relationship Id="rId4" Type="http://schemas.openxmlformats.org/officeDocument/2006/relationships/image" Target="../media/image630.png"/><Relationship Id="rId9" Type="http://schemas.openxmlformats.org/officeDocument/2006/relationships/image" Target="../media/image67.png"/><Relationship Id="rId14" Type="http://schemas.openxmlformats.org/officeDocument/2006/relationships/image" Target="../media/image260.png"/></Relationships>
</file>

<file path=ppt/slides/_rels/slide39.xml.rels><?xml version="1.0" encoding="UTF-8" standalone="yes"?>
<Relationships xmlns="http://schemas.openxmlformats.org/package/2006/relationships"><Relationship Id="rId8" Type="http://schemas.openxmlformats.org/officeDocument/2006/relationships/image" Target="../media/image1340.png"/><Relationship Id="rId18" Type="http://schemas.openxmlformats.org/officeDocument/2006/relationships/image" Target="../media/image1290.png"/><Relationship Id="rId3" Type="http://schemas.openxmlformats.org/officeDocument/2006/relationships/image" Target="../media/image121.emf"/><Relationship Id="rId21" Type="http://schemas.openxmlformats.org/officeDocument/2006/relationships/image" Target="../media/image1320.png"/><Relationship Id="rId7" Type="http://schemas.openxmlformats.org/officeDocument/2006/relationships/image" Target="../media/image1330.png"/><Relationship Id="rId17" Type="http://schemas.openxmlformats.org/officeDocument/2006/relationships/image" Target="../media/image892.png"/><Relationship Id="rId2" Type="http://schemas.openxmlformats.org/officeDocument/2006/relationships/notesSlide" Target="../notesSlides/notesSlide21.xml"/><Relationship Id="rId20" Type="http://schemas.openxmlformats.org/officeDocument/2006/relationships/image" Target="../media/image123.emf"/><Relationship Id="rId1" Type="http://schemas.openxmlformats.org/officeDocument/2006/relationships/slideLayout" Target="../slideLayouts/slideLayout13.xml"/><Relationship Id="rId6" Type="http://schemas.openxmlformats.org/officeDocument/2006/relationships/image" Target="../media/image570.png"/><Relationship Id="rId24" Type="http://schemas.openxmlformats.org/officeDocument/2006/relationships/image" Target="../media/image124.png"/><Relationship Id="rId23" Type="http://schemas.openxmlformats.org/officeDocument/2006/relationships/image" Target="../media/image1380.png"/><Relationship Id="rId10" Type="http://schemas.openxmlformats.org/officeDocument/2006/relationships/image" Target="../media/image1360.png"/><Relationship Id="rId19" Type="http://schemas.openxmlformats.org/officeDocument/2006/relationships/image" Target="../media/image1300.png"/><Relationship Id="rId4" Type="http://schemas.openxmlformats.org/officeDocument/2006/relationships/image" Target="../media/image122.emf"/><Relationship Id="rId9" Type="http://schemas.openxmlformats.org/officeDocument/2006/relationships/image" Target="../media/image1350.png"/><Relationship Id="rId22" Type="http://schemas.openxmlformats.org/officeDocument/2006/relationships/image" Target="../media/image137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3.tiff"/><Relationship Id="rId3" Type="http://schemas.openxmlformats.org/officeDocument/2006/relationships/image" Target="../media/image125.png"/><Relationship Id="rId7" Type="http://schemas.openxmlformats.org/officeDocument/2006/relationships/image" Target="../media/image129.png"/><Relationship Id="rId12" Type="http://schemas.openxmlformats.org/officeDocument/2006/relationships/image" Target="../media/image132.jpe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28.png"/><Relationship Id="rId11" Type="http://schemas.openxmlformats.org/officeDocument/2006/relationships/image" Target="../media/image2.png"/><Relationship Id="rId5" Type="http://schemas.openxmlformats.org/officeDocument/2006/relationships/image" Target="../media/image127.png"/><Relationship Id="rId10" Type="http://schemas.openxmlformats.org/officeDocument/2006/relationships/image" Target="../media/image1.jpeg"/><Relationship Id="rId4" Type="http://schemas.openxmlformats.org/officeDocument/2006/relationships/image" Target="../media/image126.png"/><Relationship Id="rId9" Type="http://schemas.openxmlformats.org/officeDocument/2006/relationships/image" Target="../media/image131.jpeg"/><Relationship Id="rId1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8.wmf"/><Relationship Id="rId5" Type="http://schemas.openxmlformats.org/officeDocument/2006/relationships/oleObject" Target="../embeddings/oleObject2.bin"/><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13" Type="http://schemas.openxmlformats.org/officeDocument/2006/relationships/oleObject" Target="../embeddings/oleObject8.bin"/><Relationship Id="rId18" Type="http://schemas.openxmlformats.org/officeDocument/2006/relationships/image" Target="../media/image16.wmf"/><Relationship Id="rId26" Type="http://schemas.openxmlformats.org/officeDocument/2006/relationships/image" Target="../media/image20.wmf"/><Relationship Id="rId3" Type="http://schemas.openxmlformats.org/officeDocument/2006/relationships/oleObject" Target="../embeddings/oleObject3.bin"/><Relationship Id="rId21" Type="http://schemas.openxmlformats.org/officeDocument/2006/relationships/oleObject" Target="../embeddings/oleObject12.bin"/><Relationship Id="rId34" Type="http://schemas.openxmlformats.org/officeDocument/2006/relationships/image" Target="../media/image24.wmf"/><Relationship Id="rId7" Type="http://schemas.openxmlformats.org/officeDocument/2006/relationships/oleObject" Target="../embeddings/oleObject5.bin"/><Relationship Id="rId12" Type="http://schemas.openxmlformats.org/officeDocument/2006/relationships/image" Target="../media/image13.wmf"/><Relationship Id="rId17" Type="http://schemas.openxmlformats.org/officeDocument/2006/relationships/oleObject" Target="../embeddings/oleObject10.bin"/><Relationship Id="rId25" Type="http://schemas.openxmlformats.org/officeDocument/2006/relationships/oleObject" Target="../embeddings/oleObject14.bin"/><Relationship Id="rId33" Type="http://schemas.openxmlformats.org/officeDocument/2006/relationships/oleObject" Target="../embeddings/oleObject18.bin"/><Relationship Id="rId2" Type="http://schemas.openxmlformats.org/officeDocument/2006/relationships/notesSlide" Target="../notesSlides/notesSlide3.xml"/><Relationship Id="rId16" Type="http://schemas.openxmlformats.org/officeDocument/2006/relationships/image" Target="../media/image15.wmf"/><Relationship Id="rId20" Type="http://schemas.openxmlformats.org/officeDocument/2006/relationships/image" Target="../media/image17.wmf"/><Relationship Id="rId29" Type="http://schemas.openxmlformats.org/officeDocument/2006/relationships/oleObject" Target="../embeddings/oleObject16.bin"/><Relationship Id="rId1" Type="http://schemas.openxmlformats.org/officeDocument/2006/relationships/slideLayout" Target="../slideLayouts/slideLayout13.xml"/><Relationship Id="rId6" Type="http://schemas.openxmlformats.org/officeDocument/2006/relationships/image" Target="../media/image10.wmf"/><Relationship Id="rId11" Type="http://schemas.openxmlformats.org/officeDocument/2006/relationships/oleObject" Target="../embeddings/oleObject7.bin"/><Relationship Id="rId24" Type="http://schemas.openxmlformats.org/officeDocument/2006/relationships/image" Target="../media/image19.wmf"/><Relationship Id="rId32" Type="http://schemas.openxmlformats.org/officeDocument/2006/relationships/image" Target="../media/image23.wmf"/><Relationship Id="rId5" Type="http://schemas.openxmlformats.org/officeDocument/2006/relationships/oleObject" Target="../embeddings/oleObject4.bin"/><Relationship Id="rId15" Type="http://schemas.openxmlformats.org/officeDocument/2006/relationships/oleObject" Target="../embeddings/oleObject9.bin"/><Relationship Id="rId23" Type="http://schemas.openxmlformats.org/officeDocument/2006/relationships/oleObject" Target="../embeddings/oleObject13.bin"/><Relationship Id="rId28" Type="http://schemas.openxmlformats.org/officeDocument/2006/relationships/image" Target="../media/image21.wmf"/><Relationship Id="rId10" Type="http://schemas.openxmlformats.org/officeDocument/2006/relationships/image" Target="../media/image12.wmf"/><Relationship Id="rId19" Type="http://schemas.openxmlformats.org/officeDocument/2006/relationships/oleObject" Target="../embeddings/oleObject11.bin"/><Relationship Id="rId31" Type="http://schemas.openxmlformats.org/officeDocument/2006/relationships/oleObject" Target="../embeddings/oleObject17.bin"/><Relationship Id="rId4" Type="http://schemas.openxmlformats.org/officeDocument/2006/relationships/image" Target="../media/image9.wmf"/><Relationship Id="rId9" Type="http://schemas.openxmlformats.org/officeDocument/2006/relationships/oleObject" Target="../embeddings/oleObject6.bin"/><Relationship Id="rId14" Type="http://schemas.openxmlformats.org/officeDocument/2006/relationships/image" Target="../media/image14.wmf"/><Relationship Id="rId22" Type="http://schemas.openxmlformats.org/officeDocument/2006/relationships/image" Target="../media/image18.wmf"/><Relationship Id="rId27" Type="http://schemas.openxmlformats.org/officeDocument/2006/relationships/oleObject" Target="../embeddings/oleObject15.bin"/><Relationship Id="rId30" Type="http://schemas.openxmlformats.org/officeDocument/2006/relationships/image" Target="../media/image22.wmf"/><Relationship Id="rId8" Type="http://schemas.openxmlformats.org/officeDocument/2006/relationships/image" Target="../media/image11.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5.wmf"/><Relationship Id="rId3" Type="http://schemas.openxmlformats.org/officeDocument/2006/relationships/image" Target="../media/image9.wmf"/><Relationship Id="rId7" Type="http://schemas.openxmlformats.org/officeDocument/2006/relationships/image" Target="../media/image11.wmf"/><Relationship Id="rId12" Type="http://schemas.openxmlformats.org/officeDocument/2006/relationships/oleObject" Target="../embeddings/oleObject9.bin"/><Relationship Id="rId17" Type="http://schemas.openxmlformats.org/officeDocument/2006/relationships/image" Target="../media/image26.wmf"/><Relationship Id="rId2" Type="http://schemas.openxmlformats.org/officeDocument/2006/relationships/oleObject" Target="../embeddings/oleObject3.bin"/><Relationship Id="rId16" Type="http://schemas.openxmlformats.org/officeDocument/2006/relationships/oleObject" Target="../embeddings/oleObject20.bin"/><Relationship Id="rId1" Type="http://schemas.openxmlformats.org/officeDocument/2006/relationships/slideLayout" Target="../slideLayouts/slideLayout13.xml"/><Relationship Id="rId6" Type="http://schemas.openxmlformats.org/officeDocument/2006/relationships/oleObject" Target="../embeddings/oleObject5.bin"/><Relationship Id="rId11" Type="http://schemas.openxmlformats.org/officeDocument/2006/relationships/image" Target="../media/image14.wmf"/><Relationship Id="rId5" Type="http://schemas.openxmlformats.org/officeDocument/2006/relationships/image" Target="../media/image10.wmf"/><Relationship Id="rId15" Type="http://schemas.openxmlformats.org/officeDocument/2006/relationships/image" Target="../media/image25.wmf"/><Relationship Id="rId10" Type="http://schemas.openxmlformats.org/officeDocument/2006/relationships/oleObject" Target="../embeddings/oleObject8.bin"/><Relationship Id="rId4" Type="http://schemas.openxmlformats.org/officeDocument/2006/relationships/oleObject" Target="../embeddings/oleObject4.bin"/><Relationship Id="rId9" Type="http://schemas.openxmlformats.org/officeDocument/2006/relationships/image" Target="../media/image12.wmf"/><Relationship Id="rId14" Type="http://schemas.openxmlformats.org/officeDocument/2006/relationships/oleObject" Target="../embeddings/oleObject19.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image" Target="../media/image27.wmf"/><Relationship Id="rId7" Type="http://schemas.openxmlformats.org/officeDocument/2006/relationships/image" Target="../media/image30.png"/><Relationship Id="rId2" Type="http://schemas.openxmlformats.org/officeDocument/2006/relationships/oleObject" Target="../embeddings/oleObject21.bin"/><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wmf"/><Relationship Id="rId10" Type="http://schemas.openxmlformats.org/officeDocument/2006/relationships/image" Target="../media/image31.png"/><Relationship Id="rId4" Type="http://schemas.openxmlformats.org/officeDocument/2006/relationships/oleObject" Target="../embeddings/oleObject22.bin"/><Relationship Id="rId9" Type="http://schemas.openxmlformats.org/officeDocument/2006/relationships/image" Target="../media/image25.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5.wmf"/><Relationship Id="rId3" Type="http://schemas.openxmlformats.org/officeDocument/2006/relationships/image" Target="../media/image9.wmf"/><Relationship Id="rId7" Type="http://schemas.openxmlformats.org/officeDocument/2006/relationships/image" Target="../media/image11.wmf"/><Relationship Id="rId12" Type="http://schemas.openxmlformats.org/officeDocument/2006/relationships/oleObject" Target="../embeddings/oleObject9.bin"/><Relationship Id="rId17" Type="http://schemas.openxmlformats.org/officeDocument/2006/relationships/image" Target="../media/image29.wmf"/><Relationship Id="rId2" Type="http://schemas.openxmlformats.org/officeDocument/2006/relationships/oleObject" Target="../embeddings/oleObject3.bin"/><Relationship Id="rId16" Type="http://schemas.openxmlformats.org/officeDocument/2006/relationships/oleObject" Target="../embeddings/oleObject23.bin"/><Relationship Id="rId1" Type="http://schemas.openxmlformats.org/officeDocument/2006/relationships/slideLayout" Target="../slideLayouts/slideLayout13.xml"/><Relationship Id="rId6" Type="http://schemas.openxmlformats.org/officeDocument/2006/relationships/oleObject" Target="../embeddings/oleObject5.bin"/><Relationship Id="rId11" Type="http://schemas.openxmlformats.org/officeDocument/2006/relationships/image" Target="../media/image14.wmf"/><Relationship Id="rId5" Type="http://schemas.openxmlformats.org/officeDocument/2006/relationships/image" Target="../media/image10.wmf"/><Relationship Id="rId15" Type="http://schemas.openxmlformats.org/officeDocument/2006/relationships/image" Target="../media/image25.wmf"/><Relationship Id="rId10" Type="http://schemas.openxmlformats.org/officeDocument/2006/relationships/oleObject" Target="../embeddings/oleObject8.bin"/><Relationship Id="rId4" Type="http://schemas.openxmlformats.org/officeDocument/2006/relationships/oleObject" Target="../embeddings/oleObject4.bin"/><Relationship Id="rId9" Type="http://schemas.openxmlformats.org/officeDocument/2006/relationships/image" Target="../media/image12.wmf"/><Relationship Id="rId14" Type="http://schemas.openxmlformats.org/officeDocument/2006/relationships/oleObject" Target="../embeddings/oleObject1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C8C5EF9A-FCA7-4883-E775-CF99BF4027A1}"/>
              </a:ext>
            </a:extLst>
          </p:cNvPr>
          <p:cNvSpPr>
            <a:spLocks noGrp="1"/>
          </p:cNvSpPr>
          <p:nvPr>
            <p:ph type="ctrTitle"/>
          </p:nvPr>
        </p:nvSpPr>
        <p:spPr>
          <a:xfrm>
            <a:off x="0" y="0"/>
            <a:ext cx="12192000" cy="1938992"/>
          </a:xfrm>
        </p:spPr>
        <p:txBody>
          <a:bodyPr/>
          <a:lstStyle/>
          <a:p>
            <a:r>
              <a:rPr lang="en-US" dirty="0">
                <a:solidFill>
                  <a:schemeClr val="tx2">
                    <a:lumMod val="60000"/>
                    <a:lumOff val="40000"/>
                  </a:schemeClr>
                </a:solidFill>
                <a:latin typeface="Arial" panose="020B0604020202020204" pitchFamily="34" charset="0"/>
                <a:cs typeface="Arial" panose="020B0604020202020204" pitchFamily="34" charset="0"/>
              </a:rPr>
              <a:t>Quantum information for high-energy and nuclear particle physics</a:t>
            </a:r>
            <a:endParaRPr lang="en-US" dirty="0"/>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1</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2263C3B2-021C-ED91-6A7E-35A0A888793A}"/>
              </a:ext>
            </a:extLst>
          </p:cNvPr>
          <p:cNvSpPr txBox="1"/>
          <p:nvPr/>
        </p:nvSpPr>
        <p:spPr>
          <a:xfrm>
            <a:off x="-54809" y="5654390"/>
            <a:ext cx="450488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Konrad W. Lehnert</a:t>
            </a:r>
          </a:p>
          <a:p>
            <a:r>
              <a:rPr lang="en-US" sz="2400" dirty="0">
                <a:latin typeface="Arial" panose="020B0604020202020204" pitchFamily="34" charset="0"/>
                <a:cs typeface="Arial" panose="020B0604020202020204" pitchFamily="34" charset="0"/>
              </a:rPr>
              <a:t>SLAC Summer institute 2026</a:t>
            </a:r>
          </a:p>
          <a:p>
            <a:r>
              <a:rPr lang="en-US" sz="2400" dirty="0">
                <a:latin typeface="Arial" panose="020B0604020202020204" pitchFamily="34" charset="0"/>
                <a:cs typeface="Arial" panose="020B0604020202020204" pitchFamily="34" charset="0"/>
              </a:rPr>
              <a:t>Palo Alto, California</a:t>
            </a:r>
          </a:p>
        </p:txBody>
      </p:sp>
      <p:grpSp>
        <p:nvGrpSpPr>
          <p:cNvPr id="4" name="Group 3">
            <a:extLst>
              <a:ext uri="{FF2B5EF4-FFF2-40B4-BE49-F238E27FC236}">
                <a16:creationId xmlns:a16="http://schemas.microsoft.com/office/drawing/2014/main" id="{EA682380-D94E-9D15-A91B-81702CC649C2}"/>
              </a:ext>
            </a:extLst>
          </p:cNvPr>
          <p:cNvGrpSpPr/>
          <p:nvPr/>
        </p:nvGrpSpPr>
        <p:grpSpPr>
          <a:xfrm>
            <a:off x="1747485" y="2427375"/>
            <a:ext cx="8202947" cy="1971363"/>
            <a:chOff x="726486" y="1936350"/>
            <a:chExt cx="10892323" cy="2617684"/>
          </a:xfrm>
        </p:grpSpPr>
        <p:pic>
          <p:nvPicPr>
            <p:cNvPr id="7" name="Picture 2" descr="Cryogenic cooling helps reduce noise, but by squeezing quantum noise, the HAYSTAC detector can search for an axion signal even faster. Kelly Backes, CC BY-ND">
              <a:extLst>
                <a:ext uri="{FF2B5EF4-FFF2-40B4-BE49-F238E27FC236}">
                  <a16:creationId xmlns:a16="http://schemas.microsoft.com/office/drawing/2014/main" id="{AF9FC2C5-2707-3FC5-0995-8C95798C77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33" r="13734"/>
            <a:stretch/>
          </p:blipFill>
          <p:spPr bwMode="auto">
            <a:xfrm>
              <a:off x="6052380" y="1936350"/>
              <a:ext cx="2654332" cy="26176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bout HAYSTAC | HAYSTAC">
              <a:extLst>
                <a:ext uri="{FF2B5EF4-FFF2-40B4-BE49-F238E27FC236}">
                  <a16:creationId xmlns:a16="http://schemas.microsoft.com/office/drawing/2014/main" id="{DF8C5F0F-2A1D-6B48-412E-D17FB3DC7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0786" y="1943550"/>
              <a:ext cx="2828023" cy="26104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Special superconducting circuits used for quantum computing can help detectors sift through noise that might be hiding an axion signal. Kelly Backes, CC BY-ND">
              <a:extLst>
                <a:ext uri="{FF2B5EF4-FFF2-40B4-BE49-F238E27FC236}">
                  <a16:creationId xmlns:a16="http://schemas.microsoft.com/office/drawing/2014/main" id="{AD8FF8D6-255E-06FF-02BD-8C68367998E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88758" y="1936350"/>
              <a:ext cx="2379548" cy="26176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FF32C8C-3D47-9245-C01E-38225AC1606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264"/>
            <a:stretch/>
          </p:blipFill>
          <p:spPr>
            <a:xfrm>
              <a:off x="726486" y="1936350"/>
              <a:ext cx="2778198" cy="2617683"/>
            </a:xfrm>
            <a:prstGeom prst="rect">
              <a:avLst/>
            </a:prstGeom>
          </p:spPr>
        </p:pic>
      </p:grpSp>
      <p:pic>
        <p:nvPicPr>
          <p:cNvPr id="11" name="Picture 2" descr="undefined">
            <a:extLst>
              <a:ext uri="{FF2B5EF4-FFF2-40B4-BE49-F238E27FC236}">
                <a16:creationId xmlns:a16="http://schemas.microsoft.com/office/drawing/2014/main" id="{8E195948-6FC5-B348-50D6-068AE8CD24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47984" y="5721250"/>
            <a:ext cx="1068832" cy="1120989"/>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8D1DB3DD-D17B-EB42-E592-3BC342F685A3}"/>
              </a:ext>
            </a:extLst>
          </p:cNvPr>
          <p:cNvGrpSpPr/>
          <p:nvPr/>
        </p:nvGrpSpPr>
        <p:grpSpPr>
          <a:xfrm>
            <a:off x="5626512" y="5704577"/>
            <a:ext cx="6571080" cy="1099953"/>
            <a:chOff x="6407373" y="5603926"/>
            <a:chExt cx="4626944" cy="774518"/>
          </a:xfrm>
        </p:grpSpPr>
        <p:sp>
          <p:nvSpPr>
            <p:cNvPr id="14" name="TextBox 13">
              <a:extLst>
                <a:ext uri="{FF2B5EF4-FFF2-40B4-BE49-F238E27FC236}">
                  <a16:creationId xmlns:a16="http://schemas.microsoft.com/office/drawing/2014/main" id="{07F7701E-64A4-4720-7D0D-D37ACE4C3642}"/>
                </a:ext>
              </a:extLst>
            </p:cNvPr>
            <p:cNvSpPr txBox="1"/>
            <p:nvPr/>
          </p:nvSpPr>
          <p:spPr>
            <a:xfrm>
              <a:off x="6407373" y="6009112"/>
              <a:ext cx="46269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Mallory"/>
                  <a:ea typeface="+mn-ea"/>
                  <a:cs typeface="+mn-cs"/>
                </a:rPr>
                <a:t>The </a:t>
              </a:r>
              <a:r>
                <a:rPr kumimoji="0" lang="en-US" sz="1800" b="1" i="0" u="none" strike="noStrike" kern="1200" cap="none" spc="0" normalizeH="0" baseline="0" noProof="0" dirty="0" err="1">
                  <a:ln>
                    <a:noFill/>
                  </a:ln>
                  <a:solidFill>
                    <a:srgbClr val="222222"/>
                  </a:solidFill>
                  <a:effectLst/>
                  <a:uLnTx/>
                  <a:uFillTx/>
                  <a:latin typeface="Mallory"/>
                  <a:ea typeface="+mn-ea"/>
                  <a:cs typeface="+mn-cs"/>
                </a:rPr>
                <a:t>H</a:t>
              </a:r>
              <a:r>
                <a:rPr kumimoji="0" lang="en-US" sz="1800" b="0" i="0" u="none" strike="noStrike" kern="1200" cap="none" spc="0" normalizeH="0" baseline="0" noProof="0" dirty="0" err="1">
                  <a:ln>
                    <a:noFill/>
                  </a:ln>
                  <a:solidFill>
                    <a:srgbClr val="222222"/>
                  </a:solidFill>
                  <a:effectLst/>
                  <a:uLnTx/>
                  <a:uFillTx/>
                  <a:latin typeface="Mallory"/>
                  <a:ea typeface="+mn-ea"/>
                  <a:cs typeface="+mn-cs"/>
                </a:rPr>
                <a:t>aloscope</a:t>
              </a:r>
              <a:r>
                <a:rPr kumimoji="0" lang="en-US" sz="1800" b="0" i="0" u="none" strike="noStrike" kern="1200" cap="none" spc="0" normalizeH="0" baseline="0" noProof="0" dirty="0">
                  <a:ln>
                    <a:noFill/>
                  </a:ln>
                  <a:solidFill>
                    <a:srgbClr val="222222"/>
                  </a:solidFill>
                  <a:effectLst/>
                  <a:uLnTx/>
                  <a:uFillTx/>
                  <a:latin typeface="Mallory"/>
                  <a:ea typeface="+mn-ea"/>
                  <a:cs typeface="+mn-cs"/>
                </a:rPr>
                <a:t> </a:t>
              </a:r>
              <a:r>
                <a:rPr kumimoji="0" lang="en-US" sz="1800" b="1" i="0" u="none" strike="noStrike" kern="1200" cap="none" spc="0" normalizeH="0" baseline="0" noProof="0" dirty="0">
                  <a:ln>
                    <a:noFill/>
                  </a:ln>
                  <a:solidFill>
                    <a:srgbClr val="222222"/>
                  </a:solidFill>
                  <a:effectLst/>
                  <a:uLnTx/>
                  <a:uFillTx/>
                  <a:latin typeface="Mallory"/>
                  <a:ea typeface="+mn-ea"/>
                  <a:cs typeface="+mn-cs"/>
                </a:rPr>
                <a:t>A</a:t>
              </a:r>
              <a:r>
                <a:rPr kumimoji="0" lang="en-US" sz="1800" b="0" i="0" u="none" strike="noStrike" kern="1200" cap="none" spc="0" normalizeH="0" baseline="0" noProof="0" dirty="0">
                  <a:ln>
                    <a:noFill/>
                  </a:ln>
                  <a:solidFill>
                    <a:srgbClr val="222222"/>
                  </a:solidFill>
                  <a:effectLst/>
                  <a:uLnTx/>
                  <a:uFillTx/>
                  <a:latin typeface="Mallory"/>
                  <a:ea typeface="+mn-ea"/>
                  <a:cs typeface="+mn-cs"/>
                </a:rPr>
                <a:t>t </a:t>
              </a:r>
              <a:r>
                <a:rPr kumimoji="0" lang="en-US" sz="1800" b="1" i="0" u="none" strike="noStrike" kern="1200" cap="none" spc="0" normalizeH="0" baseline="0" noProof="0" dirty="0">
                  <a:ln>
                    <a:noFill/>
                  </a:ln>
                  <a:solidFill>
                    <a:srgbClr val="222222"/>
                  </a:solidFill>
                  <a:effectLst/>
                  <a:uLnTx/>
                  <a:uFillTx/>
                  <a:latin typeface="Mallory"/>
                  <a:ea typeface="+mn-ea"/>
                  <a:cs typeface="+mn-cs"/>
                </a:rPr>
                <a:t>Y</a:t>
              </a:r>
              <a:r>
                <a:rPr kumimoji="0" lang="en-US" sz="1800" b="0" i="0" u="none" strike="noStrike" kern="1200" cap="none" spc="0" normalizeH="0" baseline="0" noProof="0" dirty="0">
                  <a:ln>
                    <a:noFill/>
                  </a:ln>
                  <a:solidFill>
                    <a:srgbClr val="222222"/>
                  </a:solidFill>
                  <a:effectLst/>
                  <a:uLnTx/>
                  <a:uFillTx/>
                  <a:latin typeface="Mallory"/>
                  <a:ea typeface="+mn-ea"/>
                  <a:cs typeface="+mn-cs"/>
                </a:rPr>
                <a:t>ale </a:t>
              </a:r>
              <a:r>
                <a:rPr kumimoji="0" lang="en-US" sz="1800" b="1" i="0" u="none" strike="noStrike" kern="1200" cap="none" spc="0" normalizeH="0" baseline="0" noProof="0" dirty="0">
                  <a:ln>
                    <a:noFill/>
                  </a:ln>
                  <a:solidFill>
                    <a:srgbClr val="222222"/>
                  </a:solidFill>
                  <a:effectLst/>
                  <a:uLnTx/>
                  <a:uFillTx/>
                  <a:latin typeface="Mallory"/>
                  <a:ea typeface="+mn-ea"/>
                  <a:cs typeface="+mn-cs"/>
                </a:rPr>
                <a:t>S</a:t>
              </a:r>
              <a:r>
                <a:rPr kumimoji="0" lang="en-US" sz="1800" b="0" i="0" u="none" strike="noStrike" kern="1200" cap="none" spc="0" normalizeH="0" baseline="0" noProof="0" dirty="0">
                  <a:ln>
                    <a:noFill/>
                  </a:ln>
                  <a:solidFill>
                    <a:srgbClr val="222222"/>
                  </a:solidFill>
                  <a:effectLst/>
                  <a:uLnTx/>
                  <a:uFillTx/>
                  <a:latin typeface="Mallory"/>
                  <a:ea typeface="+mn-ea"/>
                  <a:cs typeface="+mn-cs"/>
                </a:rPr>
                <a:t>ensitive </a:t>
              </a:r>
              <a:r>
                <a:rPr kumimoji="0" lang="en-US" sz="1800" b="1" i="0" u="none" strike="noStrike" kern="1200" cap="none" spc="0" normalizeH="0" baseline="0" noProof="0" dirty="0">
                  <a:ln>
                    <a:noFill/>
                  </a:ln>
                  <a:solidFill>
                    <a:srgbClr val="222222"/>
                  </a:solidFill>
                  <a:effectLst/>
                  <a:uLnTx/>
                  <a:uFillTx/>
                  <a:latin typeface="Mallory"/>
                  <a:ea typeface="+mn-ea"/>
                  <a:cs typeface="+mn-cs"/>
                </a:rPr>
                <a:t>T</a:t>
              </a:r>
              <a:r>
                <a:rPr kumimoji="0" lang="en-US" sz="1800" b="0" i="0" u="none" strike="noStrike" kern="1200" cap="none" spc="0" normalizeH="0" baseline="0" noProof="0" dirty="0">
                  <a:ln>
                    <a:noFill/>
                  </a:ln>
                  <a:solidFill>
                    <a:srgbClr val="222222"/>
                  </a:solidFill>
                  <a:effectLst/>
                  <a:uLnTx/>
                  <a:uFillTx/>
                  <a:latin typeface="Mallory"/>
                  <a:ea typeface="+mn-ea"/>
                  <a:cs typeface="+mn-cs"/>
                </a:rPr>
                <a:t>o </a:t>
              </a:r>
              <a:r>
                <a:rPr kumimoji="0" lang="en-US" sz="1800" b="1" i="0" u="none" strike="noStrike" kern="1200" cap="none" spc="0" normalizeH="0" baseline="0" noProof="0" dirty="0">
                  <a:ln>
                    <a:noFill/>
                  </a:ln>
                  <a:solidFill>
                    <a:srgbClr val="222222"/>
                  </a:solidFill>
                  <a:effectLst/>
                  <a:uLnTx/>
                  <a:uFillTx/>
                  <a:latin typeface="Mallory"/>
                  <a:ea typeface="+mn-ea"/>
                  <a:cs typeface="+mn-cs"/>
                </a:rPr>
                <a:t>A</a:t>
              </a:r>
              <a:r>
                <a:rPr kumimoji="0" lang="en-US" sz="1800" b="0" i="0" u="none" strike="noStrike" kern="1200" cap="none" spc="0" normalizeH="0" baseline="0" noProof="0" dirty="0">
                  <a:ln>
                    <a:noFill/>
                  </a:ln>
                  <a:solidFill>
                    <a:srgbClr val="222222"/>
                  </a:solidFill>
                  <a:effectLst/>
                  <a:uLnTx/>
                  <a:uFillTx/>
                  <a:latin typeface="Mallory"/>
                  <a:ea typeface="+mn-ea"/>
                  <a:cs typeface="+mn-cs"/>
                </a:rPr>
                <a:t>xion </a:t>
              </a:r>
              <a:r>
                <a:rPr kumimoji="0" lang="en-US" sz="1800" b="1" i="0" u="none" strike="noStrike" kern="1200" cap="none" spc="0" normalizeH="0" baseline="0" noProof="0" dirty="0">
                  <a:ln>
                    <a:noFill/>
                  </a:ln>
                  <a:solidFill>
                    <a:srgbClr val="222222"/>
                  </a:solidFill>
                  <a:effectLst/>
                  <a:uLnTx/>
                  <a:uFillTx/>
                  <a:latin typeface="Mallory"/>
                  <a:ea typeface="+mn-ea"/>
                  <a:cs typeface="+mn-cs"/>
                </a:rPr>
                <a:t>C</a:t>
              </a:r>
              <a:r>
                <a:rPr kumimoji="0" lang="en-US" sz="1800" b="0" i="0" u="none" strike="noStrike" kern="1200" cap="none" spc="0" normalizeH="0" baseline="0" noProof="0" dirty="0">
                  <a:ln>
                    <a:noFill/>
                  </a:ln>
                  <a:solidFill>
                    <a:srgbClr val="222222"/>
                  </a:solidFill>
                  <a:effectLst/>
                  <a:uLnTx/>
                  <a:uFillTx/>
                  <a:latin typeface="Mallory"/>
                  <a:ea typeface="+mn-ea"/>
                  <a:cs typeface="+mn-cs"/>
                </a:rPr>
                <a:t>DM</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5" name="Picture 14">
              <a:extLst>
                <a:ext uri="{FF2B5EF4-FFF2-40B4-BE49-F238E27FC236}">
                  <a16:creationId xmlns:a16="http://schemas.microsoft.com/office/drawing/2014/main" id="{70BBA960-4371-8AE3-0158-50186C860BBC}"/>
                </a:ext>
              </a:extLst>
            </p:cNvPr>
            <p:cNvPicPr>
              <a:picLocks noChangeAspect="1"/>
            </p:cNvPicPr>
            <p:nvPr/>
          </p:nvPicPr>
          <p:blipFill>
            <a:blip r:embed="rId8"/>
            <a:stretch>
              <a:fillRect/>
            </a:stretch>
          </p:blipFill>
          <p:spPr>
            <a:xfrm>
              <a:off x="6792257" y="5603926"/>
              <a:ext cx="2653441" cy="491378"/>
            </a:xfrm>
            <a:prstGeom prst="rect">
              <a:avLst/>
            </a:prstGeom>
          </p:spPr>
        </p:pic>
      </p:grpSp>
    </p:spTree>
    <p:extLst>
      <p:ext uri="{BB962C8B-B14F-4D97-AF65-F5344CB8AC3E}">
        <p14:creationId xmlns:p14="http://schemas.microsoft.com/office/powerpoint/2010/main" val="2521765306"/>
      </p:ext>
    </p:extLst>
  </p:cSld>
  <p:clrMapOvr>
    <a:masterClrMapping/>
  </p:clrMapOvr>
  <mc:AlternateContent xmlns:mc="http://schemas.openxmlformats.org/markup-compatibility/2006" xmlns:p14="http://schemas.microsoft.com/office/powerpoint/2010/main">
    <mc:Choice Requires="p14">
      <p:transition spd="slow" p14:dur="2000" advTm="86802"/>
    </mc:Choice>
    <mc:Fallback xmlns="">
      <p:transition spd="slow" advTm="8680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09DFD-810F-0106-2D0B-C4ECA0B30F26}"/>
            </a:ext>
          </a:extLst>
        </p:cNvPr>
        <p:cNvGrpSpPr/>
        <p:nvPr/>
      </p:nvGrpSpPr>
      <p:grpSpPr>
        <a:xfrm>
          <a:off x="0" y="0"/>
          <a:ext cx="0" cy="0"/>
          <a:chOff x="0" y="0"/>
          <a:chExt cx="0" cy="0"/>
        </a:xfrm>
      </p:grpSpPr>
      <p:sp>
        <p:nvSpPr>
          <p:cNvPr id="39" name="文字方塊 24">
            <a:extLst>
              <a:ext uri="{FF2B5EF4-FFF2-40B4-BE49-F238E27FC236}">
                <a16:creationId xmlns:a16="http://schemas.microsoft.com/office/drawing/2014/main" id="{6CA90F3E-4624-F7DB-6D2C-144F85EB5C92}"/>
              </a:ext>
            </a:extLst>
          </p:cNvPr>
          <p:cNvSpPr txBox="1">
            <a:spLocks noChangeArrowheads="1"/>
          </p:cNvSpPr>
          <p:nvPr/>
        </p:nvSpPr>
        <p:spPr bwMode="auto">
          <a:xfrm>
            <a:off x="12851411" y="4599765"/>
            <a:ext cx="8386286"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amplifiers measure cavity </a:t>
            </a:r>
            <a:r>
              <a:rPr lang="en-US" altLang="zh-TW" sz="2400" dirty="0" err="1">
                <a:solidFill>
                  <a:prstClr val="black"/>
                </a:solidFill>
                <a:latin typeface="Arial" panose="020B0604020202020204" pitchFamily="34" charset="0"/>
                <a:cs typeface="Arial" panose="020B0604020202020204" pitchFamily="34" charset="0"/>
              </a:rPr>
              <a:t>quadratures</a:t>
            </a:r>
            <a:r>
              <a:rPr lang="en-US" altLang="zh-TW" sz="2400" dirty="0">
                <a:solidFill>
                  <a:prstClr val="black"/>
                </a:solidFill>
                <a:latin typeface="Arial" panose="020B0604020202020204" pitchFamily="34" charset="0"/>
                <a:cs typeface="Arial" panose="020B0604020202020204" pitchFamily="34" charset="0"/>
              </a:rPr>
              <a:t>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1</a:t>
            </a:r>
            <a:r>
              <a:rPr lang="en-US" altLang="zh-TW" sz="2400" dirty="0">
                <a:solidFill>
                  <a:prstClr val="black"/>
                </a:solidFill>
                <a:latin typeface="Arial" panose="020B0604020202020204" pitchFamily="34" charset="0"/>
                <a:cs typeface="Arial" panose="020B0604020202020204" pitchFamily="34" charset="0"/>
              </a:rPr>
              <a:t> and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2</a:t>
            </a:r>
          </a:p>
        </p:txBody>
      </p:sp>
      <p:graphicFrame>
        <p:nvGraphicFramePr>
          <p:cNvPr id="43" name="Object 7">
            <a:extLst>
              <a:ext uri="{FF2B5EF4-FFF2-40B4-BE49-F238E27FC236}">
                <a16:creationId xmlns:a16="http://schemas.microsoft.com/office/drawing/2014/main" id="{C9CE3A37-9E9A-431F-CB3E-4CEA8BC56421}"/>
              </a:ext>
            </a:extLst>
          </p:cNvPr>
          <p:cNvGraphicFramePr>
            <a:graphicFrameLocks noChangeAspect="1"/>
          </p:cNvGraphicFramePr>
          <p:nvPr/>
        </p:nvGraphicFramePr>
        <p:xfrm>
          <a:off x="13033270" y="2524419"/>
          <a:ext cx="3441700" cy="723900"/>
        </p:xfrm>
        <a:graphic>
          <a:graphicData uri="http://schemas.openxmlformats.org/presentationml/2006/ole">
            <mc:AlternateContent xmlns:mc="http://schemas.openxmlformats.org/markup-compatibility/2006">
              <mc:Choice xmlns:v="urn:schemas-microsoft-com:vml" Requires="v">
                <p:oleObj name="Equation" r:id="rId2" imgW="3441600" imgH="723600" progId="Equation.DSMT4">
                  <p:embed/>
                </p:oleObj>
              </mc:Choice>
              <mc:Fallback>
                <p:oleObj name="Equation" r:id="rId2" imgW="3441600" imgH="723600" progId="Equation.DSMT4">
                  <p:embed/>
                  <p:pic>
                    <p:nvPicPr>
                      <p:cNvPr id="43" name="Object 7"/>
                      <p:cNvPicPr>
                        <a:picLocks noChangeAspect="1" noChangeArrowheads="1"/>
                      </p:cNvPicPr>
                      <p:nvPr/>
                    </p:nvPicPr>
                    <p:blipFill>
                      <a:blip r:embed="rId3"/>
                      <a:srcRect/>
                      <a:stretch>
                        <a:fillRect/>
                      </a:stretch>
                    </p:blipFill>
                    <p:spPr bwMode="auto">
                      <a:xfrm>
                        <a:off x="13033270" y="2524419"/>
                        <a:ext cx="3441700" cy="7239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29" name="Object 28">
            <a:extLst>
              <a:ext uri="{FF2B5EF4-FFF2-40B4-BE49-F238E27FC236}">
                <a16:creationId xmlns:a16="http://schemas.microsoft.com/office/drawing/2014/main" id="{F30EDDD2-B8D7-0974-2B86-533143EA0365}"/>
              </a:ext>
            </a:extLst>
          </p:cNvPr>
          <p:cNvGraphicFramePr>
            <a:graphicFrameLocks noChangeAspect="1"/>
          </p:cNvGraphicFramePr>
          <p:nvPr/>
        </p:nvGraphicFramePr>
        <p:xfrm>
          <a:off x="12728470" y="5367935"/>
          <a:ext cx="3746500" cy="812800"/>
        </p:xfrm>
        <a:graphic>
          <a:graphicData uri="http://schemas.openxmlformats.org/presentationml/2006/ole">
            <mc:AlternateContent xmlns:mc="http://schemas.openxmlformats.org/markup-compatibility/2006">
              <mc:Choice xmlns:v="urn:schemas-microsoft-com:vml" Requires="v">
                <p:oleObj name="Equation" r:id="rId4" imgW="3746160" imgH="812520" progId="Equation.DSMT4">
                  <p:embed/>
                </p:oleObj>
              </mc:Choice>
              <mc:Fallback>
                <p:oleObj name="Equation" r:id="rId4" imgW="3746160" imgH="812520" progId="Equation.DSMT4">
                  <p:embed/>
                  <p:pic>
                    <p:nvPicPr>
                      <p:cNvPr id="29" name="Object 28"/>
                      <p:cNvPicPr>
                        <a:picLocks noChangeAspect="1" noChangeArrowheads="1"/>
                      </p:cNvPicPr>
                      <p:nvPr/>
                    </p:nvPicPr>
                    <p:blipFill>
                      <a:blip r:embed="rId5"/>
                      <a:srcRect/>
                      <a:stretch>
                        <a:fillRect/>
                      </a:stretch>
                    </p:blipFill>
                    <p:spPr bwMode="auto">
                      <a:xfrm>
                        <a:off x="12728470" y="5367935"/>
                        <a:ext cx="37465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4">
            <a:extLst>
              <a:ext uri="{FF2B5EF4-FFF2-40B4-BE49-F238E27FC236}">
                <a16:creationId xmlns:a16="http://schemas.microsoft.com/office/drawing/2014/main" id="{FCE10704-1D1B-269A-40C4-9B4554F45594}"/>
              </a:ext>
            </a:extLst>
          </p:cNvPr>
          <p:cNvGrpSpPr/>
          <p:nvPr/>
        </p:nvGrpSpPr>
        <p:grpSpPr>
          <a:xfrm>
            <a:off x="2682074" y="2245190"/>
            <a:ext cx="2427288" cy="2500675"/>
            <a:chOff x="320409" y="3821112"/>
            <a:chExt cx="2427288" cy="2500675"/>
          </a:xfrm>
        </p:grpSpPr>
        <p:grpSp>
          <p:nvGrpSpPr>
            <p:cNvPr id="13" name="Group 26">
              <a:extLst>
                <a:ext uri="{FF2B5EF4-FFF2-40B4-BE49-F238E27FC236}">
                  <a16:creationId xmlns:a16="http://schemas.microsoft.com/office/drawing/2014/main" id="{C6DA6083-A249-4ED8-CE41-62E45846B17B}"/>
                </a:ext>
              </a:extLst>
            </p:cNvPr>
            <p:cNvGrpSpPr>
              <a:grpSpLocks/>
            </p:cNvGrpSpPr>
            <p:nvPr/>
          </p:nvGrpSpPr>
          <p:grpSpPr bwMode="auto">
            <a:xfrm>
              <a:off x="320409" y="3821112"/>
              <a:ext cx="2427288" cy="2500675"/>
              <a:chOff x="3810000" y="4587511"/>
              <a:chExt cx="2427303" cy="2500425"/>
            </a:xfrm>
          </p:grpSpPr>
          <p:sp>
            <p:nvSpPr>
              <p:cNvPr id="15" name="橢圓 8">
                <a:extLst>
                  <a:ext uri="{FF2B5EF4-FFF2-40B4-BE49-F238E27FC236}">
                    <a16:creationId xmlns:a16="http://schemas.microsoft.com/office/drawing/2014/main" id="{B291669C-2978-FD62-BC1B-FB23D34425F1}"/>
                  </a:ext>
                </a:extLst>
              </p:cNvPr>
              <p:cNvSpPr/>
              <p:nvPr/>
            </p:nvSpPr>
            <p:spPr>
              <a:xfrm>
                <a:off x="4897191" y="5426865"/>
                <a:ext cx="274322" cy="109717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6" name="群組 59">
                <a:extLst>
                  <a:ext uri="{FF2B5EF4-FFF2-40B4-BE49-F238E27FC236}">
                    <a16:creationId xmlns:a16="http://schemas.microsoft.com/office/drawing/2014/main" id="{73C9CAEE-6ED2-F136-B44D-2C8291F10931}"/>
                  </a:ext>
                </a:extLst>
              </p:cNvPr>
              <p:cNvGrpSpPr>
                <a:grpSpLocks/>
              </p:cNvGrpSpPr>
              <p:nvPr/>
            </p:nvGrpSpPr>
            <p:grpSpPr bwMode="auto">
              <a:xfrm>
                <a:off x="3810000" y="4587511"/>
                <a:ext cx="2427303" cy="2500425"/>
                <a:chOff x="3667124" y="4303360"/>
                <a:chExt cx="2427303" cy="2500425"/>
              </a:xfrm>
            </p:grpSpPr>
            <p:cxnSp>
              <p:nvCxnSpPr>
                <p:cNvPr id="17" name="直線單箭頭接點 46">
                  <a:extLst>
                    <a:ext uri="{FF2B5EF4-FFF2-40B4-BE49-F238E27FC236}">
                      <a16:creationId xmlns:a16="http://schemas.microsoft.com/office/drawing/2014/main" id="{57C482BF-C824-D320-0602-9FBCE9893D34}"/>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47">
                  <a:extLst>
                    <a:ext uri="{FF2B5EF4-FFF2-40B4-BE49-F238E27FC236}">
                      <a16:creationId xmlns:a16="http://schemas.microsoft.com/office/drawing/2014/main" id="{AC6EC2A4-BAED-2364-DD6D-9C5CC4A3D32E}"/>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9" name="Object 5">
                  <a:extLst>
                    <a:ext uri="{FF2B5EF4-FFF2-40B4-BE49-F238E27FC236}">
                      <a16:creationId xmlns:a16="http://schemas.microsoft.com/office/drawing/2014/main" id="{E3DF134D-A2F4-CA41-9A3A-8B5362D52217}"/>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19" name="Object 5"/>
                            <p:cNvPicPr>
                              <a:picLocks noChangeAspect="1" noChangeArrowheads="1"/>
                            </p:cNvPicPr>
                            <p:nvPr/>
                          </p:nvPicPr>
                          <p:blipFill>
                            <a:blip r:embed="rId7"/>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8">
                  <a:extLst>
                    <a:ext uri="{FF2B5EF4-FFF2-40B4-BE49-F238E27FC236}">
                      <a16:creationId xmlns:a16="http://schemas.microsoft.com/office/drawing/2014/main" id="{400CFB90-75C0-2677-7223-3090EBFC1B2B}"/>
                    </a:ext>
                  </a:extLst>
                </p:cNvPr>
                <p:cNvGraphicFramePr>
                  <a:graphicFrameLocks noChangeAspect="1"/>
                </p:cNvGraphicFramePr>
                <p:nvPr/>
              </p:nvGraphicFramePr>
              <p:xfrm>
                <a:off x="5735650" y="5440456"/>
                <a:ext cx="358777" cy="447630"/>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20" name="Object 8"/>
                            <p:cNvPicPr>
                              <a:picLocks noChangeAspect="1" noChangeArrowheads="1"/>
                            </p:cNvPicPr>
                            <p:nvPr/>
                          </p:nvPicPr>
                          <p:blipFill>
                            <a:blip r:embed="rId9"/>
                            <a:srcRect/>
                            <a:stretch>
                              <a:fillRect/>
                            </a:stretch>
                          </p:blipFill>
                          <p:spPr bwMode="auto">
                            <a:xfrm>
                              <a:off x="5735650" y="5440456"/>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 name="Oval 2">
              <a:extLst>
                <a:ext uri="{FF2B5EF4-FFF2-40B4-BE49-F238E27FC236}">
                  <a16:creationId xmlns:a16="http://schemas.microsoft.com/office/drawing/2014/main" id="{98EFF788-ED12-40F4-C81F-B33CCD5B08FA}"/>
                </a:ext>
              </a:extLst>
            </p:cNvPr>
            <p:cNvSpPr/>
            <p:nvPr/>
          </p:nvSpPr>
          <p:spPr>
            <a:xfrm>
              <a:off x="1521894" y="5181197"/>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46" name="Object 45">
                <a:extLst>
                  <a:ext uri="{FF2B5EF4-FFF2-40B4-BE49-F238E27FC236}">
                    <a16:creationId xmlns:a16="http://schemas.microsoft.com/office/drawing/2014/main" id="{B96C62CD-664B-ACF0-7CFC-C3172D768275}"/>
                  </a:ext>
                </a:extLst>
              </p:cNvPr>
              <p:cNvSpPr txBox="1"/>
              <p:nvPr/>
            </p:nvSpPr>
            <p:spPr bwMode="auto">
              <a:xfrm>
                <a:off x="957076" y="1558035"/>
                <a:ext cx="744417" cy="551907"/>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d>
                        <m:dPr>
                          <m:begChr m:val="|"/>
                          <m:endChr m:val="⟩"/>
                          <m:ctrlPr>
                            <a:rPr lang="en-US" sz="2400" i="1">
                              <a:solidFill>
                                <a:srgbClr val="000000"/>
                              </a:solidFill>
                              <a:latin typeface="Cambria Math" panose="02040503050406030204" pitchFamily="18" charset="0"/>
                            </a:rPr>
                          </m:ctrlPr>
                        </m:dPr>
                        <m:e>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𝜓</m:t>
                              </m:r>
                            </m:e>
                            <m:sub>
                              <m:r>
                                <a:rPr lang="en-US" sz="2400" i="1">
                                  <a:solidFill>
                                    <a:srgbClr val="000000"/>
                                  </a:solidFill>
                                  <a:latin typeface="Cambria Math" panose="02040503050406030204" pitchFamily="18" charset="0"/>
                                </a:rPr>
                                <m:t>0</m:t>
                              </m:r>
                            </m:sub>
                          </m:sSub>
                        </m:e>
                      </m:d>
                    </m:oMath>
                  </m:oMathPara>
                </a14:m>
                <a:endParaRPr lang="en-US" sz="2400" dirty="0"/>
              </a:p>
            </p:txBody>
          </p:sp>
        </mc:Choice>
        <mc:Fallback xmlns="">
          <p:sp>
            <p:nvSpPr>
              <p:cNvPr id="46" name="Object 45">
                <a:extLst>
                  <a:ext uri="{FF2B5EF4-FFF2-40B4-BE49-F238E27FC236}">
                    <a16:creationId xmlns:a16="http://schemas.microsoft.com/office/drawing/2014/main" id="{B96C62CD-664B-ACF0-7CFC-C3172D768275}"/>
                  </a:ext>
                </a:extLst>
              </p:cNvPr>
              <p:cNvSpPr txBox="1">
                <a:spLocks noRot="1" noChangeAspect="1" noMove="1" noResize="1" noEditPoints="1" noAdjustHandles="1" noChangeArrowheads="1" noChangeShapeType="1" noTextEdit="1"/>
              </p:cNvSpPr>
              <p:nvPr/>
            </p:nvSpPr>
            <p:spPr bwMode="auto">
              <a:xfrm>
                <a:off x="957076" y="1558035"/>
                <a:ext cx="744417" cy="55190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Object 39">
                <a:extLst>
                  <a:ext uri="{FF2B5EF4-FFF2-40B4-BE49-F238E27FC236}">
                    <a16:creationId xmlns:a16="http://schemas.microsoft.com/office/drawing/2014/main" id="{5C994A7A-68DB-2F85-3855-D38CBA516FB3}"/>
                  </a:ext>
                </a:extLst>
              </p:cNvPr>
              <p:cNvSpPr txBox="1"/>
              <p:nvPr/>
            </p:nvSpPr>
            <p:spPr bwMode="auto">
              <a:xfrm>
                <a:off x="3397690" y="1481372"/>
                <a:ext cx="908988" cy="522018"/>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d>
                        <m:dPr>
                          <m:begChr m:val="|"/>
                          <m:endChr m:val="⟩"/>
                          <m:ctrlPr>
                            <a:rPr lang="en-US" sz="2400" i="1">
                              <a:solidFill>
                                <a:srgbClr val="000000"/>
                              </a:solidFill>
                              <a:latin typeface="Cambria Math" panose="02040503050406030204" pitchFamily="18" charset="0"/>
                            </a:rPr>
                          </m:ctrlPr>
                        </m:dPr>
                        <m:e>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𝜓</m:t>
                              </m:r>
                            </m:e>
                            <m:sub>
                              <m:r>
                                <m:rPr>
                                  <m:nor/>
                                </m:rPr>
                                <a:rPr lang="en-US" sz="2400" i="0">
                                  <a:solidFill>
                                    <a:srgbClr val="000000"/>
                                  </a:solidFill>
                                  <a:latin typeface="Cambria Math" panose="02040503050406030204" pitchFamily="18" charset="0"/>
                                </a:rPr>
                                <m:t>in</m:t>
                              </m:r>
                            </m:sub>
                          </m:sSub>
                        </m:e>
                      </m:d>
                    </m:oMath>
                  </m:oMathPara>
                </a14:m>
                <a:endParaRPr lang="en-US" sz="2400" dirty="0"/>
              </a:p>
            </p:txBody>
          </p:sp>
        </mc:Choice>
        <mc:Fallback xmlns="">
          <p:sp>
            <p:nvSpPr>
              <p:cNvPr id="40" name="Object 39">
                <a:extLst>
                  <a:ext uri="{FF2B5EF4-FFF2-40B4-BE49-F238E27FC236}">
                    <a16:creationId xmlns:a16="http://schemas.microsoft.com/office/drawing/2014/main" id="{5C994A7A-68DB-2F85-3855-D38CBA516FB3}"/>
                  </a:ext>
                </a:extLst>
              </p:cNvPr>
              <p:cNvSpPr txBox="1">
                <a:spLocks noRot="1" noChangeAspect="1" noMove="1" noResize="1" noEditPoints="1" noAdjustHandles="1" noChangeArrowheads="1" noChangeShapeType="1" noTextEdit="1"/>
              </p:cNvSpPr>
              <p:nvPr/>
            </p:nvSpPr>
            <p:spPr bwMode="auto">
              <a:xfrm>
                <a:off x="3397690" y="1481372"/>
                <a:ext cx="908988" cy="522018"/>
              </a:xfrm>
              <a:prstGeom prst="rect">
                <a:avLst/>
              </a:prstGeom>
              <a:blipFill>
                <a:blip r:embed="rId11"/>
                <a:stretch>
                  <a:fillRect b="-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Object 43">
                <a:extLst>
                  <a:ext uri="{FF2B5EF4-FFF2-40B4-BE49-F238E27FC236}">
                    <a16:creationId xmlns:a16="http://schemas.microsoft.com/office/drawing/2014/main" id="{D28EFBAE-A553-1F3F-77EB-036B84CAD166}"/>
                  </a:ext>
                </a:extLst>
              </p:cNvPr>
              <p:cNvSpPr txBox="1"/>
              <p:nvPr/>
            </p:nvSpPr>
            <p:spPr bwMode="auto">
              <a:xfrm>
                <a:off x="5515886" y="1506155"/>
                <a:ext cx="1949944" cy="602795"/>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d>
                        <m:dPr>
                          <m:begChr m:val="|"/>
                          <m:endChr m:val="⟩"/>
                          <m:ctrlPr>
                            <a:rPr lang="en-US" sz="2400" i="1" smtClean="0">
                              <a:solidFill>
                                <a:srgbClr val="000000"/>
                              </a:solidFill>
                              <a:latin typeface="Cambria Math" panose="02040503050406030204" pitchFamily="18" charset="0"/>
                            </a:rPr>
                          </m:ctrlPr>
                        </m:dPr>
                        <m:e>
                          <m:sSub>
                            <m:sSubPr>
                              <m:ctrlPr>
                                <a:rPr lang="en-US" sz="2400" i="1">
                                  <a:solidFill>
                                    <a:srgbClr val="000000"/>
                                  </a:solidFill>
                                  <a:latin typeface="Cambria Math" panose="02040503050406030204" pitchFamily="18" charset="0"/>
                                </a:rPr>
                              </m:ctrlPr>
                            </m:sSubPr>
                            <m:e>
                              <m:r>
                                <a:rPr lang="en-US" sz="2400" i="1">
                                  <a:solidFill>
                                    <a:srgbClr val="000000"/>
                                  </a:solidFill>
                                  <a:latin typeface="Cambria Math" panose="02040503050406030204" pitchFamily="18" charset="0"/>
                                </a:rPr>
                                <m:t>𝜓</m:t>
                              </m:r>
                            </m:e>
                            <m:sub>
                              <m:r>
                                <m:rPr>
                                  <m:nor/>
                                </m:rPr>
                                <a:rPr lang="en-US" sz="2400" i="0">
                                  <a:solidFill>
                                    <a:srgbClr val="000000"/>
                                  </a:solidFill>
                                  <a:latin typeface="Cambria Math" panose="02040503050406030204" pitchFamily="18" charset="0"/>
                                </a:rPr>
                                <m:t>out</m:t>
                              </m:r>
                            </m:sub>
                          </m:sSub>
                          <m:r>
                            <a:rPr lang="en-US" sz="2400" i="1">
                              <a:solidFill>
                                <a:srgbClr val="000000"/>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𝑥</m:t>
                              </m:r>
                            </m:sub>
                          </m:sSub>
                          <m:r>
                            <a:rPr lang="en-US" sz="2400" i="1">
                              <a:solidFill>
                                <a:srgbClr val="0000FF"/>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𝑦</m:t>
                              </m:r>
                            </m:sub>
                          </m:sSub>
                          <m:r>
                            <a:rPr lang="en-US" sz="2400" i="1">
                              <a:solidFill>
                                <a:srgbClr val="000000"/>
                              </a:solidFill>
                              <a:latin typeface="Cambria Math" panose="02040503050406030204" pitchFamily="18" charset="0"/>
                            </a:rPr>
                            <m:t>)</m:t>
                          </m:r>
                        </m:e>
                      </m:d>
                    </m:oMath>
                  </m:oMathPara>
                </a14:m>
                <a:endParaRPr lang="en-US" sz="2400" dirty="0"/>
              </a:p>
            </p:txBody>
          </p:sp>
        </mc:Choice>
        <mc:Fallback xmlns="">
          <p:sp>
            <p:nvSpPr>
              <p:cNvPr id="44" name="Object 43">
                <a:extLst>
                  <a:ext uri="{FF2B5EF4-FFF2-40B4-BE49-F238E27FC236}">
                    <a16:creationId xmlns:a16="http://schemas.microsoft.com/office/drawing/2014/main" id="{D28EFBAE-A553-1F3F-77EB-036B84CAD166}"/>
                  </a:ext>
                </a:extLst>
              </p:cNvPr>
              <p:cNvSpPr txBox="1">
                <a:spLocks noRot="1" noChangeAspect="1" noMove="1" noResize="1" noEditPoints="1" noAdjustHandles="1" noChangeArrowheads="1" noChangeShapeType="1" noTextEdit="1"/>
              </p:cNvSpPr>
              <p:nvPr/>
            </p:nvSpPr>
            <p:spPr bwMode="auto">
              <a:xfrm>
                <a:off x="5515886" y="1506155"/>
                <a:ext cx="1949944" cy="602795"/>
              </a:xfrm>
              <a:prstGeom prst="rect">
                <a:avLst/>
              </a:prstGeom>
              <a:blipFill>
                <a:blip r:embed="rId12"/>
                <a:stretch>
                  <a:fillRect/>
                </a:stretch>
              </a:blipFill>
            </p:spPr>
            <p:txBody>
              <a:bodyPr/>
              <a:lstStyle/>
              <a:p>
                <a:r>
                  <a:rPr lang="en-US">
                    <a:noFill/>
                  </a:rPr>
                  <a:t> </a:t>
                </a:r>
              </a:p>
            </p:txBody>
          </p:sp>
        </mc:Fallback>
      </mc:AlternateContent>
      <p:sp>
        <p:nvSpPr>
          <p:cNvPr id="45" name="文字方塊 24">
            <a:extLst>
              <a:ext uri="{FF2B5EF4-FFF2-40B4-BE49-F238E27FC236}">
                <a16:creationId xmlns:a16="http://schemas.microsoft.com/office/drawing/2014/main" id="{EE0A579F-CC6F-FF6C-6FE7-134A4EE4EA4B}"/>
              </a:ext>
            </a:extLst>
          </p:cNvPr>
          <p:cNvSpPr txBox="1">
            <a:spLocks noChangeArrowheads="1"/>
          </p:cNvSpPr>
          <p:nvPr/>
        </p:nvSpPr>
        <p:spPr bwMode="auto">
          <a:xfrm>
            <a:off x="1914591" y="1496606"/>
            <a:ext cx="127000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prepare</a:t>
            </a:r>
          </a:p>
        </p:txBody>
      </p:sp>
      <p:sp>
        <p:nvSpPr>
          <p:cNvPr id="47" name="文字方塊 24">
            <a:extLst>
              <a:ext uri="{FF2B5EF4-FFF2-40B4-BE49-F238E27FC236}">
                <a16:creationId xmlns:a16="http://schemas.microsoft.com/office/drawing/2014/main" id="{BF33DB76-13FB-FB79-A6AB-E84BA511D67D}"/>
              </a:ext>
            </a:extLst>
          </p:cNvPr>
          <p:cNvSpPr txBox="1">
            <a:spLocks noChangeArrowheads="1"/>
          </p:cNvSpPr>
          <p:nvPr/>
        </p:nvSpPr>
        <p:spPr bwMode="auto">
          <a:xfrm>
            <a:off x="4382280" y="1555693"/>
            <a:ext cx="127000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evolve</a:t>
            </a:r>
          </a:p>
        </p:txBody>
      </p:sp>
      <p:sp>
        <p:nvSpPr>
          <p:cNvPr id="48" name="文字方塊 24">
            <a:extLst>
              <a:ext uri="{FF2B5EF4-FFF2-40B4-BE49-F238E27FC236}">
                <a16:creationId xmlns:a16="http://schemas.microsoft.com/office/drawing/2014/main" id="{2331C8A5-B80C-E0D9-695D-8A4790FCBC4A}"/>
              </a:ext>
            </a:extLst>
          </p:cNvPr>
          <p:cNvSpPr txBox="1">
            <a:spLocks noChangeArrowheads="1"/>
          </p:cNvSpPr>
          <p:nvPr/>
        </p:nvSpPr>
        <p:spPr bwMode="auto">
          <a:xfrm>
            <a:off x="7933296" y="1523915"/>
            <a:ext cx="1841294"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measure</a:t>
            </a:r>
          </a:p>
        </p:txBody>
      </p:sp>
      <p:graphicFrame>
        <p:nvGraphicFramePr>
          <p:cNvPr id="54" name="Object 53">
            <a:extLst>
              <a:ext uri="{FF2B5EF4-FFF2-40B4-BE49-F238E27FC236}">
                <a16:creationId xmlns:a16="http://schemas.microsoft.com/office/drawing/2014/main" id="{DC7E4C77-6521-62CE-E5F8-00CE9BD45C02}"/>
              </a:ext>
            </a:extLst>
          </p:cNvPr>
          <p:cNvGraphicFramePr>
            <a:graphicFrameLocks noChangeAspect="1"/>
          </p:cNvGraphicFramePr>
          <p:nvPr/>
        </p:nvGraphicFramePr>
        <p:xfrm>
          <a:off x="9348788" y="1559308"/>
          <a:ext cx="2336800" cy="431800"/>
        </p:xfrm>
        <a:graphic>
          <a:graphicData uri="http://schemas.openxmlformats.org/presentationml/2006/ole">
            <mc:AlternateContent xmlns:mc="http://schemas.openxmlformats.org/markup-compatibility/2006">
              <mc:Choice xmlns:v="urn:schemas-microsoft-com:vml" Requires="v">
                <p:oleObj name="Equation" r:id="rId13" imgW="2336760" imgH="431640" progId="Equation.DSMT4">
                  <p:embed/>
                </p:oleObj>
              </mc:Choice>
              <mc:Fallback>
                <p:oleObj name="Equation" r:id="rId13" imgW="2336760" imgH="431640" progId="Equation.DSMT4">
                  <p:embed/>
                  <p:pic>
                    <p:nvPicPr>
                      <p:cNvPr id="54" name="Object 53">
                        <a:extLst>
                          <a:ext uri="{FF2B5EF4-FFF2-40B4-BE49-F238E27FC236}">
                            <a16:creationId xmlns:a16="http://schemas.microsoft.com/office/drawing/2014/main" id="{6DE77C65-C87D-4EEB-A6C0-4076078442C0}"/>
                          </a:ext>
                        </a:extLst>
                      </p:cNvPr>
                      <p:cNvPicPr>
                        <a:picLocks noChangeAspect="1" noChangeArrowheads="1"/>
                      </p:cNvPicPr>
                      <p:nvPr/>
                    </p:nvPicPr>
                    <p:blipFill>
                      <a:blip r:embed="rId14"/>
                      <a:srcRect/>
                      <a:stretch>
                        <a:fillRect/>
                      </a:stretch>
                    </p:blipFill>
                    <p:spPr bwMode="auto">
                      <a:xfrm>
                        <a:off x="9348788" y="1559308"/>
                        <a:ext cx="23368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6">
            <a:extLst>
              <a:ext uri="{FF2B5EF4-FFF2-40B4-BE49-F238E27FC236}">
                <a16:creationId xmlns:a16="http://schemas.microsoft.com/office/drawing/2014/main" id="{80C2CC8D-F01F-C407-300A-D8B57F2908E1}"/>
              </a:ext>
            </a:extLst>
          </p:cNvPr>
          <p:cNvGrpSpPr/>
          <p:nvPr/>
        </p:nvGrpSpPr>
        <p:grpSpPr>
          <a:xfrm>
            <a:off x="5401753" y="2248005"/>
            <a:ext cx="2422852" cy="2499891"/>
            <a:chOff x="4762381" y="1667088"/>
            <a:chExt cx="2422852" cy="2499891"/>
          </a:xfrm>
        </p:grpSpPr>
        <p:grpSp>
          <p:nvGrpSpPr>
            <p:cNvPr id="56" name="Group 26">
              <a:extLst>
                <a:ext uri="{FF2B5EF4-FFF2-40B4-BE49-F238E27FC236}">
                  <a16:creationId xmlns:a16="http://schemas.microsoft.com/office/drawing/2014/main" id="{E889FCC6-0FB1-DFAC-2ADB-430FF9E14A04}"/>
                </a:ext>
              </a:extLst>
            </p:cNvPr>
            <p:cNvGrpSpPr>
              <a:grpSpLocks/>
            </p:cNvGrpSpPr>
            <p:nvPr/>
          </p:nvGrpSpPr>
          <p:grpSpPr bwMode="auto">
            <a:xfrm>
              <a:off x="4762381" y="1667088"/>
              <a:ext cx="2422852" cy="2499891"/>
              <a:chOff x="3810000" y="4588295"/>
              <a:chExt cx="2422867" cy="2499641"/>
            </a:xfrm>
          </p:grpSpPr>
          <p:sp>
            <p:nvSpPr>
              <p:cNvPr id="58" name="橢圓 8">
                <a:extLst>
                  <a:ext uri="{FF2B5EF4-FFF2-40B4-BE49-F238E27FC236}">
                    <a16:creationId xmlns:a16="http://schemas.microsoft.com/office/drawing/2014/main" id="{73668EE5-E63C-5002-280B-A7A3F5A0C76B}"/>
                  </a:ext>
                </a:extLst>
              </p:cNvPr>
              <p:cNvSpPr/>
              <p:nvPr/>
            </p:nvSpPr>
            <p:spPr>
              <a:xfrm>
                <a:off x="5229616" y="5147830"/>
                <a:ext cx="276749" cy="1095803"/>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59" name="群組 59">
                <a:extLst>
                  <a:ext uri="{FF2B5EF4-FFF2-40B4-BE49-F238E27FC236}">
                    <a16:creationId xmlns:a16="http://schemas.microsoft.com/office/drawing/2014/main" id="{9C9D9183-03A1-DE1E-16B8-86A2629808D3}"/>
                  </a:ext>
                </a:extLst>
              </p:cNvPr>
              <p:cNvGrpSpPr>
                <a:grpSpLocks/>
              </p:cNvGrpSpPr>
              <p:nvPr/>
            </p:nvGrpSpPr>
            <p:grpSpPr bwMode="auto">
              <a:xfrm>
                <a:off x="3810000" y="4588295"/>
                <a:ext cx="2422867" cy="2499641"/>
                <a:chOff x="3667124" y="4304144"/>
                <a:chExt cx="2422867" cy="2499641"/>
              </a:xfrm>
            </p:grpSpPr>
            <p:cxnSp>
              <p:nvCxnSpPr>
                <p:cNvPr id="60" name="直線單箭頭接點 46">
                  <a:extLst>
                    <a:ext uri="{FF2B5EF4-FFF2-40B4-BE49-F238E27FC236}">
                      <a16:creationId xmlns:a16="http://schemas.microsoft.com/office/drawing/2014/main" id="{0029248A-D212-2F79-197D-312F7F988CF3}"/>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1" name="直線單箭頭接點 47">
                  <a:extLst>
                    <a:ext uri="{FF2B5EF4-FFF2-40B4-BE49-F238E27FC236}">
                      <a16:creationId xmlns:a16="http://schemas.microsoft.com/office/drawing/2014/main" id="{0CEC2914-13C4-127C-97BA-DBF9D5CFF321}"/>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62" name="Object 5">
                  <a:extLst>
                    <a:ext uri="{FF2B5EF4-FFF2-40B4-BE49-F238E27FC236}">
                      <a16:creationId xmlns:a16="http://schemas.microsoft.com/office/drawing/2014/main" id="{DAEF03AD-00C8-AE0D-4EFC-09623E471EE5}"/>
                    </a:ext>
                  </a:extLst>
                </p:cNvPr>
                <p:cNvGraphicFramePr>
                  <a:graphicFrameLocks noChangeAspect="1"/>
                </p:cNvGraphicFramePr>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15" imgW="228600" imgH="355320" progId="Equation.DSMT4">
                        <p:embed/>
                      </p:oleObj>
                    </mc:Choice>
                    <mc:Fallback>
                      <p:oleObj name="Equation" r:id="rId15" imgW="228600" imgH="355320" progId="Equation.DSMT4">
                        <p:embed/>
                        <p:pic>
                          <p:nvPicPr>
                            <p:cNvPr id="62" name="Object 5">
                              <a:extLst>
                                <a:ext uri="{FF2B5EF4-FFF2-40B4-BE49-F238E27FC236}">
                                  <a16:creationId xmlns:a16="http://schemas.microsoft.com/office/drawing/2014/main" id="{77B93CA7-F46C-4E74-8198-A2663E63D68F}"/>
                                </a:ext>
                              </a:extLst>
                            </p:cNvPr>
                            <p:cNvPicPr>
                              <a:picLocks noChangeAspect="1" noChangeArrowheads="1"/>
                            </p:cNvPicPr>
                            <p:nvPr/>
                          </p:nvPicPr>
                          <p:blipFill>
                            <a:blip r:embed="rId16"/>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 name="Object 8">
                  <a:extLst>
                    <a:ext uri="{FF2B5EF4-FFF2-40B4-BE49-F238E27FC236}">
                      <a16:creationId xmlns:a16="http://schemas.microsoft.com/office/drawing/2014/main" id="{F99F4CB5-7308-9E65-B99D-BB2A574777FC}"/>
                    </a:ext>
                  </a:extLst>
                </p:cNvPr>
                <p:cNvGraphicFramePr>
                  <a:graphicFrameLocks noChangeAspect="1"/>
                </p:cNvGraphicFramePr>
                <p:nvPr/>
              </p:nvGraphicFramePr>
              <p:xfrm>
                <a:off x="5731214" y="5427956"/>
                <a:ext cx="358777" cy="449217"/>
              </p:xfrm>
              <a:graphic>
                <a:graphicData uri="http://schemas.openxmlformats.org/presentationml/2006/ole">
                  <mc:AlternateContent xmlns:mc="http://schemas.openxmlformats.org/markup-compatibility/2006">
                    <mc:Choice xmlns:v="urn:schemas-microsoft-com:vml" Requires="v">
                      <p:oleObj name="Equation" r:id="rId17" imgW="304560" imgH="355320" progId="Equation.DSMT4">
                        <p:embed/>
                      </p:oleObj>
                    </mc:Choice>
                    <mc:Fallback>
                      <p:oleObj name="Equation" r:id="rId17" imgW="304560" imgH="355320" progId="Equation.DSMT4">
                        <p:embed/>
                        <p:pic>
                          <p:nvPicPr>
                            <p:cNvPr id="63" name="Object 8">
                              <a:extLst>
                                <a:ext uri="{FF2B5EF4-FFF2-40B4-BE49-F238E27FC236}">
                                  <a16:creationId xmlns:a16="http://schemas.microsoft.com/office/drawing/2014/main" id="{FB8FCB07-97A8-47A0-891C-EC524CF473D1}"/>
                                </a:ext>
                              </a:extLst>
                            </p:cNvPr>
                            <p:cNvPicPr>
                              <a:picLocks noChangeAspect="1" noChangeArrowheads="1"/>
                            </p:cNvPicPr>
                            <p:nvPr/>
                          </p:nvPicPr>
                          <p:blipFill>
                            <a:blip r:embed="rId18"/>
                            <a:srcRect/>
                            <a:stretch>
                              <a:fillRect/>
                            </a:stretch>
                          </p:blipFill>
                          <p:spPr bwMode="auto">
                            <a:xfrm>
                              <a:off x="5731214" y="5427956"/>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cxnSp>
          <p:nvCxnSpPr>
            <p:cNvPr id="64" name="Straight Arrow Connector 63">
              <a:extLst>
                <a:ext uri="{FF2B5EF4-FFF2-40B4-BE49-F238E27FC236}">
                  <a16:creationId xmlns:a16="http://schemas.microsoft.com/office/drawing/2014/main" id="{C37DCC3E-F425-873D-B68F-39BF32907DBB}"/>
                </a:ext>
              </a:extLst>
            </p:cNvPr>
            <p:cNvCxnSpPr/>
            <p:nvPr/>
          </p:nvCxnSpPr>
          <p:spPr>
            <a:xfrm flipV="1">
              <a:off x="5980811" y="2774636"/>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pSp>
      <p:grpSp>
        <p:nvGrpSpPr>
          <p:cNvPr id="66" name="Group 26">
            <a:extLst>
              <a:ext uri="{FF2B5EF4-FFF2-40B4-BE49-F238E27FC236}">
                <a16:creationId xmlns:a16="http://schemas.microsoft.com/office/drawing/2014/main" id="{C907ECF9-C15E-FA48-6C34-AE0B1A7E999F}"/>
              </a:ext>
            </a:extLst>
          </p:cNvPr>
          <p:cNvGrpSpPr>
            <a:grpSpLocks/>
          </p:cNvGrpSpPr>
          <p:nvPr/>
        </p:nvGrpSpPr>
        <p:grpSpPr bwMode="auto">
          <a:xfrm>
            <a:off x="66016" y="2215583"/>
            <a:ext cx="2412053" cy="2500675"/>
            <a:chOff x="3810000" y="4587511"/>
            <a:chExt cx="2412068" cy="2500425"/>
          </a:xfrm>
        </p:grpSpPr>
        <p:sp>
          <p:nvSpPr>
            <p:cNvPr id="68" name="橢圓 8">
              <a:extLst>
                <a:ext uri="{FF2B5EF4-FFF2-40B4-BE49-F238E27FC236}">
                  <a16:creationId xmlns:a16="http://schemas.microsoft.com/office/drawing/2014/main" id="{0D8A6574-F510-0020-A06D-A76D76DED295}"/>
                </a:ext>
              </a:extLst>
            </p:cNvPr>
            <p:cNvSpPr/>
            <p:nvPr/>
          </p:nvSpPr>
          <p:spPr>
            <a:xfrm rot="16200000">
              <a:off x="4758784" y="5694953"/>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69" name="群組 59">
              <a:extLst>
                <a:ext uri="{FF2B5EF4-FFF2-40B4-BE49-F238E27FC236}">
                  <a16:creationId xmlns:a16="http://schemas.microsoft.com/office/drawing/2014/main" id="{DFCFF5B4-FDF4-53D7-1757-54862E5E8132}"/>
                </a:ext>
              </a:extLst>
            </p:cNvPr>
            <p:cNvGrpSpPr>
              <a:grpSpLocks/>
            </p:cNvGrpSpPr>
            <p:nvPr/>
          </p:nvGrpSpPr>
          <p:grpSpPr bwMode="auto">
            <a:xfrm>
              <a:off x="3810000" y="4587511"/>
              <a:ext cx="2412068" cy="2500425"/>
              <a:chOff x="3667124" y="4303360"/>
              <a:chExt cx="2412068" cy="2500425"/>
            </a:xfrm>
          </p:grpSpPr>
          <p:cxnSp>
            <p:nvCxnSpPr>
              <p:cNvPr id="70" name="直線單箭頭接點 46">
                <a:extLst>
                  <a:ext uri="{FF2B5EF4-FFF2-40B4-BE49-F238E27FC236}">
                    <a16:creationId xmlns:a16="http://schemas.microsoft.com/office/drawing/2014/main" id="{7C00E604-2B5E-0DE8-59FE-EEAED713E808}"/>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1" name="直線單箭頭接點 47">
                <a:extLst>
                  <a:ext uri="{FF2B5EF4-FFF2-40B4-BE49-F238E27FC236}">
                    <a16:creationId xmlns:a16="http://schemas.microsoft.com/office/drawing/2014/main" id="{BFB4C421-A7B5-8F24-83F0-4BF1F79E1424}"/>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72" name="Object 5">
                <a:extLst>
                  <a:ext uri="{FF2B5EF4-FFF2-40B4-BE49-F238E27FC236}">
                    <a16:creationId xmlns:a16="http://schemas.microsoft.com/office/drawing/2014/main" id="{F1786C39-9C33-80D3-92B3-AAB692C149E4}"/>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72" name="Object 5">
                            <a:extLst>
                              <a:ext uri="{FF2B5EF4-FFF2-40B4-BE49-F238E27FC236}">
                                <a16:creationId xmlns:a16="http://schemas.microsoft.com/office/drawing/2014/main" id="{7740F5BB-5639-4B08-A1F4-B6C8AF67B4DC}"/>
                              </a:ext>
                            </a:extLst>
                          </p:cNvPr>
                          <p:cNvPicPr>
                            <a:picLocks noChangeAspect="1" noChangeArrowheads="1"/>
                          </p:cNvPicPr>
                          <p:nvPr/>
                        </p:nvPicPr>
                        <p:blipFill>
                          <a:blip r:embed="rId7"/>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3" name="Object 8">
                <a:extLst>
                  <a:ext uri="{FF2B5EF4-FFF2-40B4-BE49-F238E27FC236}">
                    <a16:creationId xmlns:a16="http://schemas.microsoft.com/office/drawing/2014/main" id="{33B2A766-209D-15FC-EA5B-7D7BD0840F16}"/>
                  </a:ext>
                </a:extLst>
              </p:cNvPr>
              <p:cNvGraphicFramePr>
                <a:graphicFrameLocks noChangeAspect="1"/>
              </p:cNvGraphicFramePr>
              <p:nvPr/>
            </p:nvGraphicFramePr>
            <p:xfrm>
              <a:off x="5720415" y="5422434"/>
              <a:ext cx="358777" cy="447630"/>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73" name="Object 8">
                            <a:extLst>
                              <a:ext uri="{FF2B5EF4-FFF2-40B4-BE49-F238E27FC236}">
                                <a16:creationId xmlns:a16="http://schemas.microsoft.com/office/drawing/2014/main" id="{F60FF7F3-25EB-4E0A-92EA-AD580D4649D0}"/>
                              </a:ext>
                            </a:extLst>
                          </p:cNvPr>
                          <p:cNvPicPr>
                            <a:picLocks noChangeAspect="1" noChangeArrowheads="1"/>
                          </p:cNvPicPr>
                          <p:nvPr/>
                        </p:nvPicPr>
                        <p:blipFill>
                          <a:blip r:embed="rId9"/>
                          <a:srcRect/>
                          <a:stretch>
                            <a:fillRect/>
                          </a:stretch>
                        </p:blipFill>
                        <p:spPr bwMode="auto">
                          <a:xfrm>
                            <a:off x="5720415" y="5422434"/>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grpSp>
        <p:nvGrpSpPr>
          <p:cNvPr id="24" name="Group 23">
            <a:extLst>
              <a:ext uri="{FF2B5EF4-FFF2-40B4-BE49-F238E27FC236}">
                <a16:creationId xmlns:a16="http://schemas.microsoft.com/office/drawing/2014/main" id="{9CA598D6-FD33-2467-B83A-57BF394B8CCE}"/>
              </a:ext>
            </a:extLst>
          </p:cNvPr>
          <p:cNvGrpSpPr/>
          <p:nvPr/>
        </p:nvGrpSpPr>
        <p:grpSpPr>
          <a:xfrm>
            <a:off x="8853943" y="2213620"/>
            <a:ext cx="2555476" cy="1819052"/>
            <a:chOff x="8853943" y="2665904"/>
            <a:chExt cx="2555476" cy="1819052"/>
          </a:xfrm>
        </p:grpSpPr>
        <p:grpSp>
          <p:nvGrpSpPr>
            <p:cNvPr id="81" name="群組 59">
              <a:extLst>
                <a:ext uri="{FF2B5EF4-FFF2-40B4-BE49-F238E27FC236}">
                  <a16:creationId xmlns:a16="http://schemas.microsoft.com/office/drawing/2014/main" id="{FB539E58-0683-5B6D-F59E-C252FE5BA464}"/>
                </a:ext>
              </a:extLst>
            </p:cNvPr>
            <p:cNvGrpSpPr>
              <a:grpSpLocks/>
            </p:cNvGrpSpPr>
            <p:nvPr/>
          </p:nvGrpSpPr>
          <p:grpSpPr bwMode="auto">
            <a:xfrm>
              <a:off x="8853943" y="2665904"/>
              <a:ext cx="2555476" cy="1819052"/>
              <a:chOff x="4197331" y="4008897"/>
              <a:chExt cx="2555488" cy="1818872"/>
            </a:xfrm>
          </p:grpSpPr>
          <p:cxnSp>
            <p:nvCxnSpPr>
              <p:cNvPr id="82" name="直線單箭頭接點 46">
                <a:extLst>
                  <a:ext uri="{FF2B5EF4-FFF2-40B4-BE49-F238E27FC236}">
                    <a16:creationId xmlns:a16="http://schemas.microsoft.com/office/drawing/2014/main" id="{20932A0E-8C7D-4F04-D3AD-4487D74C44F7}"/>
                  </a:ext>
                </a:extLst>
              </p:cNvPr>
              <p:cNvCxnSpPr>
                <a:cxnSpLocks/>
              </p:cNvCxnSpPr>
              <p:nvPr/>
            </p:nvCxnSpPr>
            <p:spPr>
              <a:xfrm flipH="1" flipV="1">
                <a:off x="4893422" y="4594996"/>
                <a:ext cx="1" cy="1086071"/>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3" name="直線單箭頭接點 47">
                <a:extLst>
                  <a:ext uri="{FF2B5EF4-FFF2-40B4-BE49-F238E27FC236}">
                    <a16:creationId xmlns:a16="http://schemas.microsoft.com/office/drawing/2014/main" id="{9AAA4D94-5CFB-9171-6196-1479EFEF49FF}"/>
                  </a:ext>
                </a:extLst>
              </p:cNvPr>
              <p:cNvCxnSpPr>
                <a:cxnSpLocks/>
              </p:cNvCxnSpPr>
              <p:nvPr/>
            </p:nvCxnSpPr>
            <p:spPr>
              <a:xfrm>
                <a:off x="4621455" y="5688323"/>
                <a:ext cx="1878312" cy="0"/>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4" name="Object 5">
                    <a:extLst>
                      <a:ext uri="{FF2B5EF4-FFF2-40B4-BE49-F238E27FC236}">
                        <a16:creationId xmlns:a16="http://schemas.microsoft.com/office/drawing/2014/main" id="{2442F332-1AD7-334F-92D9-31F471382024}"/>
                      </a:ext>
                    </a:extLst>
                  </p:cNvPr>
                  <p:cNvSpPr txBox="1"/>
                  <p:nvPr/>
                </p:nvSpPr>
                <p:spPr bwMode="auto">
                  <a:xfrm>
                    <a:off x="4197331" y="4008897"/>
                    <a:ext cx="1355733" cy="431757"/>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𝑃</m:t>
                          </m:r>
                          <m:r>
                            <a:rPr lang="en-US" sz="2400" i="1" smtClean="0">
                              <a:solidFill>
                                <a:srgbClr val="000000"/>
                              </a:solidFill>
                              <a:latin typeface="Cambria Math" panose="02040503050406030204" pitchFamily="18" charset="0"/>
                            </a:rPr>
                            <m:t>(</m:t>
                          </m:r>
                          <m:r>
                            <a:rPr lang="en-US" sz="2400" i="1" smtClean="0">
                              <a:solidFill>
                                <a:srgbClr val="000000"/>
                              </a:solidFill>
                              <a:latin typeface="Cambria Math" panose="02040503050406030204" pitchFamily="18" charset="0"/>
                            </a:rPr>
                            <m:t>𝑙</m:t>
                          </m:r>
                          <m:r>
                            <a:rPr lang="en-US" sz="2400" i="1" smtClean="0">
                              <a:solidFill>
                                <a:srgbClr val="000000"/>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𝑥</m:t>
                              </m:r>
                            </m:sub>
                          </m:sSub>
                          <m:r>
                            <a:rPr lang="en-US" sz="2400" i="1">
                              <a:solidFill>
                                <a:srgbClr val="0000FF"/>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𝑦</m:t>
                              </m:r>
                            </m:sub>
                          </m:sSub>
                          <m:r>
                            <a:rPr lang="en-US" sz="2400" i="1">
                              <a:solidFill>
                                <a:srgbClr val="000000"/>
                              </a:solidFill>
                              <a:latin typeface="Cambria Math" panose="02040503050406030204" pitchFamily="18" charset="0"/>
                            </a:rPr>
                            <m:t>)</m:t>
                          </m:r>
                        </m:oMath>
                      </m:oMathPara>
                    </a14:m>
                    <a:endParaRPr lang="en-US" sz="2400" dirty="0"/>
                  </a:p>
                </p:txBody>
              </p:sp>
            </mc:Choice>
            <mc:Fallback xmlns="">
              <p:sp>
                <p:nvSpPr>
                  <p:cNvPr id="84" name="Object 5">
                    <a:extLst>
                      <a:ext uri="{FF2B5EF4-FFF2-40B4-BE49-F238E27FC236}">
                        <a16:creationId xmlns:a16="http://schemas.microsoft.com/office/drawing/2014/main" id="{2442F332-1AD7-334F-92D9-31F471382024}"/>
                      </a:ext>
                    </a:extLst>
                  </p:cNvPr>
                  <p:cNvSpPr txBox="1">
                    <a:spLocks noRot="1" noChangeAspect="1" noMove="1" noResize="1" noEditPoints="1" noAdjustHandles="1" noChangeArrowheads="1" noChangeShapeType="1" noTextEdit="1"/>
                  </p:cNvSpPr>
                  <p:nvPr/>
                </p:nvSpPr>
                <p:spPr bwMode="auto">
                  <a:xfrm>
                    <a:off x="4197331" y="4008897"/>
                    <a:ext cx="1355733" cy="431757"/>
                  </a:xfrm>
                  <a:prstGeom prst="rect">
                    <a:avLst/>
                  </a:prstGeom>
                  <a:blipFill>
                    <a:blip r:embed="rId19"/>
                    <a:stretch>
                      <a:fillRect r="-14679" b="-228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85" name="Object 8">
                    <a:extLst>
                      <a:ext uri="{FF2B5EF4-FFF2-40B4-BE49-F238E27FC236}">
                        <a16:creationId xmlns:a16="http://schemas.microsoft.com/office/drawing/2014/main" id="{7DADC939-A5B1-B22D-0D76-05D56169285C}"/>
                      </a:ext>
                    </a:extLst>
                  </p:cNvPr>
                  <p:cNvGraphicFramePr>
                    <a:graphicFrameLocks noChangeAspect="1"/>
                  </p:cNvGraphicFramePr>
                  <p:nvPr/>
                </p:nvGraphicFramePr>
                <p:xfrm>
                  <a:off x="6603593" y="5475379"/>
                  <a:ext cx="149226" cy="352390"/>
                </p:xfrm>
                <a:graphic>
                  <a:graphicData uri="http://schemas.openxmlformats.org/presentationml/2006/ole">
                    <mc:AlternateContent>
                      <mc:Choice xmlns:v="urn:schemas-microsoft-com:vml" Requires="v">
                        <p:oleObj name="Equation" r:id="rId20" imgW="126720" imgH="279360" progId="Equation.DSMT4">
                          <p:embed/>
                        </p:oleObj>
                      </mc:Choice>
                      <mc:Fallback>
                        <p:oleObj name="Equation" r:id="rId20" imgW="126720" imgH="279360" progId="Equation.DSMT4">
                          <p:embed/>
                          <p:pic>
                            <p:nvPicPr>
                              <p:cNvPr id="85" name="Object 8">
                                <a:extLst>
                                  <a:ext uri="{FF2B5EF4-FFF2-40B4-BE49-F238E27FC236}">
                                    <a16:creationId xmlns:a16="http://schemas.microsoft.com/office/drawing/2014/main" id="{DDBA4848-4330-4E57-8284-63FA34438C96}"/>
                                  </a:ext>
                                </a:extLst>
                              </p:cNvPr>
                              <p:cNvPicPr>
                                <a:picLocks noChangeAspect="1" noChangeArrowheads="1"/>
                              </p:cNvPicPr>
                              <p:nvPr/>
                            </p:nvPicPr>
                            <p:blipFill>
                              <a:blip r:embed="rId21"/>
                              <a:srcRect/>
                              <a:stretch>
                                <a:fillRect/>
                              </a:stretch>
                            </p:blipFill>
                            <p:spPr bwMode="auto">
                              <a:xfrm>
                                <a:off x="6603593" y="5475379"/>
                                <a:ext cx="149226" cy="352390"/>
                              </a:xfrm>
                              <a:prstGeom prst="rect">
                                <a:avLst/>
                              </a:prstGeom>
                              <a:noFill/>
                              <a:extLst>
                                <a:ext uri="{909E8E84-426E-40DD-AFC4-6F175D3DCCD1}">
                                  <a14:hiddenFill>
                                    <a:solidFill>
                                      <a:srgbClr val="FFFFFF"/>
                                    </a:solidFill>
                                  </a14:hiddenFill>
                                </a:ext>
                              </a:extLst>
                            </p:spPr>
                          </p:pic>
                        </p:oleObj>
                      </mc:Fallback>
                    </mc:AlternateContent>
                  </a:graphicData>
                </a:graphic>
              </p:graphicFrame>
            </mc:Choice>
            <mc:Fallback xmlns="">
              <p:graphicFrame>
                <p:nvGraphicFramePr>
                  <p:cNvPr id="85" name="Object 8">
                    <a:extLst>
                      <a:ext uri="{FF2B5EF4-FFF2-40B4-BE49-F238E27FC236}">
                        <a16:creationId xmlns:a16="http://schemas.microsoft.com/office/drawing/2014/main" id="{7DADC939-A5B1-B22D-0D76-05D56169285C}"/>
                      </a:ext>
                    </a:extLst>
                  </p:cNvPr>
                  <p:cNvGraphicFramePr>
                    <a:graphicFrameLocks noChangeAspect="1"/>
                  </p:cNvGraphicFramePr>
                  <p:nvPr/>
                </p:nvGraphicFramePr>
                <p:xfrm>
                  <a:off x="6603593" y="5475379"/>
                  <a:ext cx="149226" cy="352390"/>
                </p:xfrm>
                <a:graphic>
                  <a:graphicData uri="http://schemas.openxmlformats.org/presentationml/2006/ole">
                    <mc:AlternateContent>
                      <mc:Choice xmlns:v="urn:schemas-microsoft-com:vml" Requires="v">
                        <p:oleObj name="Equation" r:id="rId22" imgW="126720" imgH="279360" progId="Equation.DSMT4">
                          <p:embed/>
                        </p:oleObj>
                      </mc:Choice>
                      <mc:Fallback>
                        <p:oleObj name="Equation" r:id="rId22" imgW="126720" imgH="279360" progId="Equation.DSMT4">
                          <p:embed/>
                          <p:pic>
                            <p:nvPicPr>
                              <p:cNvPr id="85" name="Object 8">
                                <a:extLst>
                                  <a:ext uri="{FF2B5EF4-FFF2-40B4-BE49-F238E27FC236}">
                                    <a16:creationId xmlns:a16="http://schemas.microsoft.com/office/drawing/2014/main" id="{DDBA4848-4330-4E57-8284-63FA34438C96}"/>
                                  </a:ext>
                                </a:extLst>
                              </p:cNvPr>
                              <p:cNvPicPr>
                                <a:picLocks noChangeAspect="1" noChangeArrowheads="1"/>
                              </p:cNvPicPr>
                              <p:nvPr/>
                            </p:nvPicPr>
                            <p:blipFill>
                              <a:blip r:embed="rId23"/>
                              <a:srcRect/>
                              <a:stretch>
                                <a:fillRect/>
                              </a:stretch>
                            </p:blipFill>
                            <p:spPr bwMode="auto">
                              <a:xfrm>
                                <a:off x="6603593" y="5475379"/>
                                <a:ext cx="149226" cy="3523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Fallback>
          </mc:AlternateContent>
        </p:grpSp>
        <p:sp>
          <p:nvSpPr>
            <p:cNvPr id="23" name="Freeform: Shape 22">
              <a:extLst>
                <a:ext uri="{FF2B5EF4-FFF2-40B4-BE49-F238E27FC236}">
                  <a16:creationId xmlns:a16="http://schemas.microsoft.com/office/drawing/2014/main" id="{78362B92-34BC-9C7B-6357-03DEBD59D179}"/>
                </a:ext>
              </a:extLst>
            </p:cNvPr>
            <p:cNvSpPr/>
            <p:nvPr/>
          </p:nvSpPr>
          <p:spPr>
            <a:xfrm>
              <a:off x="9276447" y="3441219"/>
              <a:ext cx="1631002" cy="895211"/>
            </a:xfrm>
            <a:custGeom>
              <a:avLst/>
              <a:gdLst>
                <a:gd name="connsiteX0" fmla="*/ 0 w 2408903"/>
                <a:gd name="connsiteY0" fmla="*/ 1467501 h 1467501"/>
                <a:gd name="connsiteX1" fmla="*/ 924232 w 2408903"/>
                <a:gd name="connsiteY1" fmla="*/ 848068 h 1467501"/>
                <a:gd name="connsiteX2" fmla="*/ 1248697 w 2408903"/>
                <a:gd name="connsiteY2" fmla="*/ 90985 h 1467501"/>
                <a:gd name="connsiteX3" fmla="*/ 1366684 w 2408903"/>
                <a:gd name="connsiteY3" fmla="*/ 90985 h 1467501"/>
                <a:gd name="connsiteX4" fmla="*/ 1622323 w 2408903"/>
                <a:gd name="connsiteY4" fmla="*/ 789075 h 1467501"/>
                <a:gd name="connsiteX5" fmla="*/ 2408903 w 2408903"/>
                <a:gd name="connsiteY5" fmla="*/ 1398675 h 1467501"/>
                <a:gd name="connsiteX6" fmla="*/ 2408903 w 2408903"/>
                <a:gd name="connsiteY6" fmla="*/ 1398675 h 1467501"/>
                <a:gd name="connsiteX0" fmla="*/ 0 w 2467168"/>
                <a:gd name="connsiteY0" fmla="*/ 1467501 h 1497347"/>
                <a:gd name="connsiteX1" fmla="*/ 924232 w 2467168"/>
                <a:gd name="connsiteY1" fmla="*/ 848068 h 1497347"/>
                <a:gd name="connsiteX2" fmla="*/ 1248697 w 2467168"/>
                <a:gd name="connsiteY2" fmla="*/ 90985 h 1497347"/>
                <a:gd name="connsiteX3" fmla="*/ 1366684 w 2467168"/>
                <a:gd name="connsiteY3" fmla="*/ 90985 h 1497347"/>
                <a:gd name="connsiteX4" fmla="*/ 1622323 w 2467168"/>
                <a:gd name="connsiteY4" fmla="*/ 789075 h 1497347"/>
                <a:gd name="connsiteX5" fmla="*/ 2408903 w 2467168"/>
                <a:gd name="connsiteY5" fmla="*/ 1398675 h 1497347"/>
                <a:gd name="connsiteX6" fmla="*/ 2408903 w 2467168"/>
                <a:gd name="connsiteY6" fmla="*/ 1497347 h 149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7168" h="1497347">
                  <a:moveTo>
                    <a:pt x="0" y="1467501"/>
                  </a:moveTo>
                  <a:cubicBezTo>
                    <a:pt x="358058" y="1272494"/>
                    <a:pt x="716116" y="1077487"/>
                    <a:pt x="924232" y="848068"/>
                  </a:cubicBezTo>
                  <a:cubicBezTo>
                    <a:pt x="1132348" y="618649"/>
                    <a:pt x="1174955" y="217165"/>
                    <a:pt x="1248697" y="90985"/>
                  </a:cubicBezTo>
                  <a:cubicBezTo>
                    <a:pt x="1322439" y="-35196"/>
                    <a:pt x="1304413" y="-25363"/>
                    <a:pt x="1366684" y="90985"/>
                  </a:cubicBezTo>
                  <a:cubicBezTo>
                    <a:pt x="1428955" y="207333"/>
                    <a:pt x="1448620" y="571127"/>
                    <a:pt x="1622323" y="789075"/>
                  </a:cubicBezTo>
                  <a:cubicBezTo>
                    <a:pt x="1796026" y="1007023"/>
                    <a:pt x="2277806" y="1280630"/>
                    <a:pt x="2408903" y="1398675"/>
                  </a:cubicBezTo>
                  <a:cubicBezTo>
                    <a:pt x="2540000" y="1516720"/>
                    <a:pt x="2408903" y="1464456"/>
                    <a:pt x="2408903" y="1497347"/>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文字方塊 24">
            <a:extLst>
              <a:ext uri="{FF2B5EF4-FFF2-40B4-BE49-F238E27FC236}">
                <a16:creationId xmlns:a16="http://schemas.microsoft.com/office/drawing/2014/main" id="{C739C3E5-AD69-3189-B58D-06C8A50142E5}"/>
              </a:ext>
            </a:extLst>
          </p:cNvPr>
          <p:cNvSpPr txBox="1">
            <a:spLocks noChangeArrowheads="1"/>
          </p:cNvSpPr>
          <p:nvPr/>
        </p:nvSpPr>
        <p:spPr bwMode="auto">
          <a:xfrm>
            <a:off x="1061884" y="4784323"/>
            <a:ext cx="9707716" cy="1938992"/>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optimize estimation of parameters over:</a:t>
            </a:r>
          </a:p>
          <a:p>
            <a:r>
              <a:rPr lang="en-US" altLang="zh-TW" sz="2400" dirty="0">
                <a:solidFill>
                  <a:prstClr val="black"/>
                </a:solidFill>
                <a:latin typeface="Arial" panose="020B0604020202020204" pitchFamily="34" charset="0"/>
                <a:cs typeface="Arial" panose="020B0604020202020204" pitchFamily="34" charset="0"/>
              </a:rPr>
              <a:t> </a:t>
            </a:r>
            <a:br>
              <a:rPr lang="en-US" altLang="zh-TW" sz="2400" dirty="0">
                <a:solidFill>
                  <a:prstClr val="black"/>
                </a:solidFill>
                <a:latin typeface="Arial" panose="020B0604020202020204" pitchFamily="34" charset="0"/>
                <a:cs typeface="Arial" panose="020B0604020202020204" pitchFamily="34" charset="0"/>
              </a:rPr>
            </a:br>
            <a:r>
              <a:rPr lang="en-US" altLang="zh-TW" sz="2400" dirty="0">
                <a:solidFill>
                  <a:prstClr val="black"/>
                </a:solidFill>
                <a:latin typeface="Arial" panose="020B0604020202020204" pitchFamily="34" charset="0"/>
                <a:cs typeface="Arial" panose="020B0604020202020204" pitchFamily="34" charset="0"/>
              </a:rPr>
              <a:t>	initial state preparation</a:t>
            </a:r>
          </a:p>
          <a:p>
            <a:r>
              <a:rPr lang="en-US" altLang="zh-TW" sz="2400" dirty="0">
                <a:solidFill>
                  <a:prstClr val="black"/>
                </a:solidFill>
                <a:latin typeface="Arial" panose="020B0604020202020204" pitchFamily="34" charset="0"/>
                <a:cs typeface="Arial" panose="020B0604020202020204" pitchFamily="34" charset="0"/>
              </a:rPr>
              <a:t> </a:t>
            </a:r>
            <a:br>
              <a:rPr lang="en-US" altLang="zh-TW" sz="2400" dirty="0">
                <a:solidFill>
                  <a:prstClr val="black"/>
                </a:solidFill>
                <a:latin typeface="Arial" panose="020B0604020202020204" pitchFamily="34" charset="0"/>
                <a:cs typeface="Arial" panose="020B0604020202020204" pitchFamily="34" charset="0"/>
              </a:rPr>
            </a:br>
            <a:r>
              <a:rPr lang="en-US" altLang="zh-TW" sz="2400" dirty="0">
                <a:solidFill>
                  <a:prstClr val="black"/>
                </a:solidFill>
                <a:latin typeface="Arial" panose="020B0604020202020204" pitchFamily="34" charset="0"/>
                <a:cs typeface="Arial" panose="020B0604020202020204" pitchFamily="34" charset="0"/>
              </a:rPr>
              <a:t>	measured quantity </a:t>
            </a:r>
          </a:p>
        </p:txBody>
      </p:sp>
      <p:sp>
        <p:nvSpPr>
          <p:cNvPr id="87" name="文字方塊 24">
            <a:extLst>
              <a:ext uri="{FF2B5EF4-FFF2-40B4-BE49-F238E27FC236}">
                <a16:creationId xmlns:a16="http://schemas.microsoft.com/office/drawing/2014/main" id="{E7241D4F-6C21-EFFF-36DB-D5C03A6532EB}"/>
              </a:ext>
            </a:extLst>
          </p:cNvPr>
          <p:cNvSpPr txBox="1">
            <a:spLocks noChangeArrowheads="1"/>
          </p:cNvSpPr>
          <p:nvPr/>
        </p:nvSpPr>
        <p:spPr bwMode="auto">
          <a:xfrm>
            <a:off x="8555727" y="4116093"/>
            <a:ext cx="4174398"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classical statistics</a:t>
            </a:r>
          </a:p>
        </p:txBody>
      </p:sp>
      <p:graphicFrame>
        <p:nvGraphicFramePr>
          <p:cNvPr id="89" name="Object 88">
            <a:extLst>
              <a:ext uri="{FF2B5EF4-FFF2-40B4-BE49-F238E27FC236}">
                <a16:creationId xmlns:a16="http://schemas.microsoft.com/office/drawing/2014/main" id="{82DAB79F-6813-C605-F489-BC7F2C425E23}"/>
              </a:ext>
            </a:extLst>
          </p:cNvPr>
          <p:cNvGraphicFramePr>
            <a:graphicFrameLocks noChangeAspect="1"/>
          </p:cNvGraphicFramePr>
          <p:nvPr/>
        </p:nvGraphicFramePr>
        <p:xfrm>
          <a:off x="5384812" y="5545150"/>
          <a:ext cx="609600" cy="431800"/>
        </p:xfrm>
        <a:graphic>
          <a:graphicData uri="http://schemas.openxmlformats.org/presentationml/2006/ole">
            <mc:AlternateContent xmlns:mc="http://schemas.openxmlformats.org/markup-compatibility/2006">
              <mc:Choice xmlns:v="urn:schemas-microsoft-com:vml" Requires="v">
                <p:oleObj name="Equation" r:id="rId24" imgW="609480" imgH="431640" progId="Equation.DSMT4">
                  <p:embed/>
                </p:oleObj>
              </mc:Choice>
              <mc:Fallback>
                <p:oleObj name="Equation" r:id="rId24" imgW="609480" imgH="431640" progId="Equation.DSMT4">
                  <p:embed/>
                  <p:pic>
                    <p:nvPicPr>
                      <p:cNvPr id="89" name="Object 88">
                        <a:extLst>
                          <a:ext uri="{FF2B5EF4-FFF2-40B4-BE49-F238E27FC236}">
                            <a16:creationId xmlns:a16="http://schemas.microsoft.com/office/drawing/2014/main" id="{DF30D24B-1F66-4389-B313-39B30B5EA0AD}"/>
                          </a:ext>
                        </a:extLst>
                      </p:cNvPr>
                      <p:cNvPicPr>
                        <a:picLocks noChangeAspect="1" noChangeArrowheads="1"/>
                      </p:cNvPicPr>
                      <p:nvPr/>
                    </p:nvPicPr>
                    <p:blipFill>
                      <a:blip r:embed="rId25"/>
                      <a:srcRect/>
                      <a:stretch>
                        <a:fillRect/>
                      </a:stretch>
                    </p:blipFill>
                    <p:spPr bwMode="auto">
                      <a:xfrm>
                        <a:off x="5384812" y="5545150"/>
                        <a:ext cx="6096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0" name="Object 89">
            <a:extLst>
              <a:ext uri="{FF2B5EF4-FFF2-40B4-BE49-F238E27FC236}">
                <a16:creationId xmlns:a16="http://schemas.microsoft.com/office/drawing/2014/main" id="{05CBD6F0-6066-7DA2-727D-B16D62DFE54A}"/>
              </a:ext>
            </a:extLst>
          </p:cNvPr>
          <p:cNvGraphicFramePr>
            <a:graphicFrameLocks noChangeAspect="1"/>
          </p:cNvGraphicFramePr>
          <p:nvPr/>
        </p:nvGraphicFramePr>
        <p:xfrm>
          <a:off x="4726774" y="6342315"/>
          <a:ext cx="406400" cy="381000"/>
        </p:xfrm>
        <a:graphic>
          <a:graphicData uri="http://schemas.openxmlformats.org/presentationml/2006/ole">
            <mc:AlternateContent xmlns:mc="http://schemas.openxmlformats.org/markup-compatibility/2006">
              <mc:Choice xmlns:v="urn:schemas-microsoft-com:vml" Requires="v">
                <p:oleObj name="Equation" r:id="rId26" imgW="406080" imgH="380880" progId="Equation.DSMT4">
                  <p:embed/>
                </p:oleObj>
              </mc:Choice>
              <mc:Fallback>
                <p:oleObj name="Equation" r:id="rId26" imgW="406080" imgH="380880" progId="Equation.DSMT4">
                  <p:embed/>
                  <p:pic>
                    <p:nvPicPr>
                      <p:cNvPr id="90" name="Object 89">
                        <a:extLst>
                          <a:ext uri="{FF2B5EF4-FFF2-40B4-BE49-F238E27FC236}">
                            <a16:creationId xmlns:a16="http://schemas.microsoft.com/office/drawing/2014/main" id="{90E9E8EE-2305-4E36-97F0-097DAA71BE5A}"/>
                          </a:ext>
                        </a:extLst>
                      </p:cNvPr>
                      <p:cNvPicPr>
                        <a:picLocks noChangeAspect="1" noChangeArrowheads="1"/>
                      </p:cNvPicPr>
                      <p:nvPr/>
                    </p:nvPicPr>
                    <p:blipFill>
                      <a:blip r:embed="rId27"/>
                      <a:srcRect/>
                      <a:stretch>
                        <a:fillRect/>
                      </a:stretch>
                    </p:blipFill>
                    <p:spPr bwMode="auto">
                      <a:xfrm>
                        <a:off x="4726774" y="6342315"/>
                        <a:ext cx="406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itle 8">
            <a:extLst>
              <a:ext uri="{FF2B5EF4-FFF2-40B4-BE49-F238E27FC236}">
                <a16:creationId xmlns:a16="http://schemas.microsoft.com/office/drawing/2014/main" id="{50E02D4C-660A-2799-D3B3-5153967E4FE9}"/>
              </a:ext>
            </a:extLst>
          </p:cNvPr>
          <p:cNvSpPr>
            <a:spLocks noGrp="1"/>
          </p:cNvSpPr>
          <p:nvPr>
            <p:ph type="title"/>
          </p:nvPr>
        </p:nvSpPr>
        <p:spPr>
          <a:xfrm>
            <a:off x="0" y="1"/>
            <a:ext cx="12192000" cy="1569660"/>
          </a:xfrm>
        </p:spPr>
        <p:txBody>
          <a:bodyPr/>
          <a:lstStyle/>
          <a:p>
            <a:pPr algn="l"/>
            <a:r>
              <a:rPr lang="en-US" dirty="0">
                <a:solidFill>
                  <a:srgbClr val="1F497D">
                    <a:lumMod val="60000"/>
                    <a:lumOff val="40000"/>
                  </a:srgbClr>
                </a:solidFill>
                <a:latin typeface="Arial" pitchFamily="34" charset="0"/>
                <a:cs typeface="Arial" pitchFamily="34" charset="0"/>
              </a:rPr>
              <a:t>Quantum state preparation and measurement access quantum metrology</a:t>
            </a:r>
            <a:br>
              <a:rPr lang="en-US" dirty="0">
                <a:solidFill>
                  <a:srgbClr val="1F497D">
                    <a:lumMod val="60000"/>
                    <a:lumOff val="40000"/>
                  </a:srgbClr>
                </a:solidFill>
                <a:latin typeface="Arial" pitchFamily="34" charset="0"/>
                <a:cs typeface="Arial" pitchFamily="34" charset="0"/>
              </a:rPr>
            </a:br>
            <a:endParaRPr lang="en-US" dirty="0"/>
          </a:p>
        </p:txBody>
      </p:sp>
      <p:sp>
        <p:nvSpPr>
          <p:cNvPr id="27" name="Slide Number Placeholder 5">
            <a:extLst>
              <a:ext uri="{FF2B5EF4-FFF2-40B4-BE49-F238E27FC236}">
                <a16:creationId xmlns:a16="http://schemas.microsoft.com/office/drawing/2014/main" id="{76459A06-C63C-049C-D4B3-30AC0D0C0802}"/>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3576105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93994-1F1C-9938-17C0-DDC027C0BC3B}"/>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73C4800D-2018-80F4-8118-60A36AFA733C}"/>
              </a:ext>
            </a:extLst>
          </p:cNvPr>
          <p:cNvSpPr txBox="1"/>
          <p:nvPr/>
        </p:nvSpPr>
        <p:spPr>
          <a:xfrm>
            <a:off x="281941" y="1190775"/>
            <a:ext cx="1042110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Does the quantum advantage disappear when considering decoherence?</a:t>
            </a:r>
          </a:p>
        </p:txBody>
      </p:sp>
      <p:sp>
        <p:nvSpPr>
          <p:cNvPr id="3" name="Title 2">
            <a:extLst>
              <a:ext uri="{FF2B5EF4-FFF2-40B4-BE49-F238E27FC236}">
                <a16:creationId xmlns:a16="http://schemas.microsoft.com/office/drawing/2014/main" id="{75D921AB-D450-5686-C5BA-B6F072EC3A0A}"/>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Frequently asked questions</a:t>
            </a:r>
            <a:endParaRPr lang="en-US" dirty="0"/>
          </a:p>
        </p:txBody>
      </p:sp>
      <p:sp>
        <p:nvSpPr>
          <p:cNvPr id="6" name="Slide Number Placeholder 5">
            <a:extLst>
              <a:ext uri="{FF2B5EF4-FFF2-40B4-BE49-F238E27FC236}">
                <a16:creationId xmlns:a16="http://schemas.microsoft.com/office/drawing/2014/main" id="{3E485534-3860-4366-A73B-3314AE8FC8C3}"/>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11</a:t>
            </a:fld>
            <a:endParaRPr lang="en-US" dirty="0">
              <a:solidFill>
                <a:prstClr val="black">
                  <a:tint val="75000"/>
                </a:prstClr>
              </a:solidFill>
            </a:endParaRPr>
          </a:p>
        </p:txBody>
      </p:sp>
      <p:sp>
        <p:nvSpPr>
          <p:cNvPr id="2" name="TextBox 1">
            <a:extLst>
              <a:ext uri="{FF2B5EF4-FFF2-40B4-BE49-F238E27FC236}">
                <a16:creationId xmlns:a16="http://schemas.microsoft.com/office/drawing/2014/main" id="{10047461-8A13-30E2-09BA-C00FDC5C3FAA}"/>
              </a:ext>
            </a:extLst>
          </p:cNvPr>
          <p:cNvSpPr txBox="1"/>
          <p:nvPr/>
        </p:nvSpPr>
        <p:spPr>
          <a:xfrm>
            <a:off x="281942" y="2529037"/>
            <a:ext cx="1042110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Do you need to know the phase of the signal to benefit from squeezing?</a:t>
            </a:r>
          </a:p>
        </p:txBody>
      </p:sp>
      <p:sp>
        <p:nvSpPr>
          <p:cNvPr id="5" name="TextBox 4">
            <a:extLst>
              <a:ext uri="{FF2B5EF4-FFF2-40B4-BE49-F238E27FC236}">
                <a16:creationId xmlns:a16="http://schemas.microsoft.com/office/drawing/2014/main" id="{25D9E2C3-BCC4-13C7-7D54-3C59B33B986A}"/>
              </a:ext>
            </a:extLst>
          </p:cNvPr>
          <p:cNvSpPr txBox="1"/>
          <p:nvPr/>
        </p:nvSpPr>
        <p:spPr>
          <a:xfrm>
            <a:off x="281941" y="3867299"/>
            <a:ext cx="1162811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Can you measure both </a:t>
            </a:r>
            <a:r>
              <a:rPr lang="en-US" sz="2400" dirty="0" err="1">
                <a:solidFill>
                  <a:prstClr val="black"/>
                </a:solidFill>
                <a:latin typeface="Arial" pitchFamily="34" charset="0"/>
                <a:cs typeface="Arial" pitchFamily="34" charset="0"/>
              </a:rPr>
              <a:t>quadratures</a:t>
            </a:r>
            <a:r>
              <a:rPr lang="en-US" sz="2400" dirty="0">
                <a:solidFill>
                  <a:prstClr val="black"/>
                </a:solidFill>
                <a:latin typeface="Arial" pitchFamily="34" charset="0"/>
                <a:cs typeface="Arial" pitchFamily="34" charset="0"/>
              </a:rPr>
              <a:t> of the </a:t>
            </a:r>
            <a:r>
              <a:rPr lang="en-US" sz="2400" i="1" dirty="0">
                <a:solidFill>
                  <a:prstClr val="black"/>
                </a:solidFill>
                <a:latin typeface="Arial" pitchFamily="34" charset="0"/>
                <a:cs typeface="Arial" pitchFamily="34" charset="0"/>
              </a:rPr>
              <a:t>signal</a:t>
            </a:r>
            <a:r>
              <a:rPr lang="en-US" sz="2400" dirty="0">
                <a:solidFill>
                  <a:prstClr val="black"/>
                </a:solidFill>
                <a:latin typeface="Arial" pitchFamily="34" charset="0"/>
                <a:cs typeface="Arial" pitchFamily="34" charset="0"/>
              </a:rPr>
              <a:t> better than the CSL?</a:t>
            </a:r>
          </a:p>
        </p:txBody>
      </p:sp>
    </p:spTree>
    <p:extLst>
      <p:ext uri="{BB962C8B-B14F-4D97-AF65-F5344CB8AC3E}">
        <p14:creationId xmlns:p14="http://schemas.microsoft.com/office/powerpoint/2010/main" val="274368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FBF40-2C77-DE62-5EDF-7A1591C71A49}"/>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C7B70F71-002B-C5B4-7D73-45A9BDE452D8}"/>
              </a:ext>
            </a:extLst>
          </p:cNvPr>
          <p:cNvGrpSpPr/>
          <p:nvPr/>
        </p:nvGrpSpPr>
        <p:grpSpPr>
          <a:xfrm>
            <a:off x="265611" y="1316348"/>
            <a:ext cx="2427288" cy="2500675"/>
            <a:chOff x="320409" y="3821112"/>
            <a:chExt cx="2427288" cy="2500675"/>
          </a:xfrm>
        </p:grpSpPr>
        <p:grpSp>
          <p:nvGrpSpPr>
            <p:cNvPr id="13" name="Group 26">
              <a:extLst>
                <a:ext uri="{FF2B5EF4-FFF2-40B4-BE49-F238E27FC236}">
                  <a16:creationId xmlns:a16="http://schemas.microsoft.com/office/drawing/2014/main" id="{5C48CF41-98F2-4B5B-0476-CB176523F8EC}"/>
                </a:ext>
              </a:extLst>
            </p:cNvPr>
            <p:cNvGrpSpPr>
              <a:grpSpLocks/>
            </p:cNvGrpSpPr>
            <p:nvPr/>
          </p:nvGrpSpPr>
          <p:grpSpPr bwMode="auto">
            <a:xfrm>
              <a:off x="320409" y="3821112"/>
              <a:ext cx="2427288" cy="2500675"/>
              <a:chOff x="3810000" y="4587511"/>
              <a:chExt cx="2427303" cy="2500425"/>
            </a:xfrm>
          </p:grpSpPr>
          <p:sp>
            <p:nvSpPr>
              <p:cNvPr id="15" name="橢圓 8">
                <a:extLst>
                  <a:ext uri="{FF2B5EF4-FFF2-40B4-BE49-F238E27FC236}">
                    <a16:creationId xmlns:a16="http://schemas.microsoft.com/office/drawing/2014/main" id="{7FEC6462-4AE9-E7A0-B22D-6F297AFC9378}"/>
                  </a:ext>
                </a:extLst>
              </p:cNvPr>
              <p:cNvSpPr/>
              <p:nvPr/>
            </p:nvSpPr>
            <p:spPr>
              <a:xfrm>
                <a:off x="4897191" y="5426865"/>
                <a:ext cx="274322" cy="109717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6" name="群組 59">
                <a:extLst>
                  <a:ext uri="{FF2B5EF4-FFF2-40B4-BE49-F238E27FC236}">
                    <a16:creationId xmlns:a16="http://schemas.microsoft.com/office/drawing/2014/main" id="{33003E2D-DE6B-2325-0F01-7EC26A5F2828}"/>
                  </a:ext>
                </a:extLst>
              </p:cNvPr>
              <p:cNvGrpSpPr>
                <a:grpSpLocks/>
              </p:cNvGrpSpPr>
              <p:nvPr/>
            </p:nvGrpSpPr>
            <p:grpSpPr bwMode="auto">
              <a:xfrm>
                <a:off x="3810000" y="4587511"/>
                <a:ext cx="2427303" cy="2500425"/>
                <a:chOff x="3667124" y="4303360"/>
                <a:chExt cx="2427303" cy="2500425"/>
              </a:xfrm>
            </p:grpSpPr>
            <p:cxnSp>
              <p:nvCxnSpPr>
                <p:cNvPr id="17" name="直線單箭頭接點 46">
                  <a:extLst>
                    <a:ext uri="{FF2B5EF4-FFF2-40B4-BE49-F238E27FC236}">
                      <a16:creationId xmlns:a16="http://schemas.microsoft.com/office/drawing/2014/main" id="{F2C875BC-FAE8-B611-DEB5-C9E0EE728125}"/>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47">
                  <a:extLst>
                    <a:ext uri="{FF2B5EF4-FFF2-40B4-BE49-F238E27FC236}">
                      <a16:creationId xmlns:a16="http://schemas.microsoft.com/office/drawing/2014/main" id="{0E04DFA0-163E-AF2B-E6D4-D46A1154017C}"/>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9" name="Object 5">
                  <a:extLst>
                    <a:ext uri="{FF2B5EF4-FFF2-40B4-BE49-F238E27FC236}">
                      <a16:creationId xmlns:a16="http://schemas.microsoft.com/office/drawing/2014/main" id="{FD512FC5-ED14-4374-2BC7-6A296ECBEB89}"/>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2" imgW="228600" imgH="355320" progId="Equation.DSMT4">
                        <p:embed/>
                      </p:oleObj>
                    </mc:Choice>
                    <mc:Fallback>
                      <p:oleObj name="Equation" r:id="rId2" imgW="228600" imgH="355320" progId="Equation.DSMT4">
                        <p:embed/>
                        <p:pic>
                          <p:nvPicPr>
                            <p:cNvPr id="19" name="Object 5">
                              <a:extLst>
                                <a:ext uri="{FF2B5EF4-FFF2-40B4-BE49-F238E27FC236}">
                                  <a16:creationId xmlns:a16="http://schemas.microsoft.com/office/drawing/2014/main" id="{E3DF134D-A2F4-CA41-9A3A-8B5362D52217}"/>
                                </a:ext>
                              </a:extLst>
                            </p:cNvPr>
                            <p:cNvPicPr>
                              <a:picLocks noChangeAspect="1" noChangeArrowheads="1"/>
                            </p:cNvPicPr>
                            <p:nvPr/>
                          </p:nvPicPr>
                          <p:blipFill>
                            <a:blip r:embed="rId3"/>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8">
                  <a:extLst>
                    <a:ext uri="{FF2B5EF4-FFF2-40B4-BE49-F238E27FC236}">
                      <a16:creationId xmlns:a16="http://schemas.microsoft.com/office/drawing/2014/main" id="{5EF18436-5ECA-DCA7-A131-4EBEFFDEAB63}"/>
                    </a:ext>
                  </a:extLst>
                </p:cNvPr>
                <p:cNvGraphicFramePr>
                  <a:graphicFrameLocks noChangeAspect="1"/>
                </p:cNvGraphicFramePr>
                <p:nvPr/>
              </p:nvGraphicFramePr>
              <p:xfrm>
                <a:off x="5735650" y="5440456"/>
                <a:ext cx="358777" cy="447630"/>
              </p:xfrm>
              <a:graphic>
                <a:graphicData uri="http://schemas.openxmlformats.org/presentationml/2006/ole">
                  <mc:AlternateContent xmlns:mc="http://schemas.openxmlformats.org/markup-compatibility/2006">
                    <mc:Choice xmlns:v="urn:schemas-microsoft-com:vml" Requires="v">
                      <p:oleObj name="Equation" r:id="rId4" imgW="304560" imgH="355320" progId="Equation.DSMT4">
                        <p:embed/>
                      </p:oleObj>
                    </mc:Choice>
                    <mc:Fallback>
                      <p:oleObj name="Equation" r:id="rId4" imgW="304560" imgH="355320" progId="Equation.DSMT4">
                        <p:embed/>
                        <p:pic>
                          <p:nvPicPr>
                            <p:cNvPr id="20" name="Object 8">
                              <a:extLst>
                                <a:ext uri="{FF2B5EF4-FFF2-40B4-BE49-F238E27FC236}">
                                  <a16:creationId xmlns:a16="http://schemas.microsoft.com/office/drawing/2014/main" id="{400CFB90-75C0-2677-7223-3090EBFC1B2B}"/>
                                </a:ext>
                              </a:extLst>
                            </p:cNvPr>
                            <p:cNvPicPr>
                              <a:picLocks noChangeAspect="1" noChangeArrowheads="1"/>
                            </p:cNvPicPr>
                            <p:nvPr/>
                          </p:nvPicPr>
                          <p:blipFill>
                            <a:blip r:embed="rId5"/>
                            <a:srcRect/>
                            <a:stretch>
                              <a:fillRect/>
                            </a:stretch>
                          </p:blipFill>
                          <p:spPr bwMode="auto">
                            <a:xfrm>
                              <a:off x="5735650" y="5440456"/>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 name="Oval 2">
              <a:extLst>
                <a:ext uri="{FF2B5EF4-FFF2-40B4-BE49-F238E27FC236}">
                  <a16:creationId xmlns:a16="http://schemas.microsoft.com/office/drawing/2014/main" id="{A86C08A2-4389-4181-FC9A-F7CB56B73B50}"/>
                </a:ext>
              </a:extLst>
            </p:cNvPr>
            <p:cNvSpPr/>
            <p:nvPr/>
          </p:nvSpPr>
          <p:spPr>
            <a:xfrm>
              <a:off x="1521894" y="5181197"/>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itle 8">
            <a:extLst>
              <a:ext uri="{FF2B5EF4-FFF2-40B4-BE49-F238E27FC236}">
                <a16:creationId xmlns:a16="http://schemas.microsoft.com/office/drawing/2014/main" id="{793D5FC8-01DF-707D-7DF1-A46E037B316D}"/>
              </a:ext>
            </a:extLst>
          </p:cNvPr>
          <p:cNvSpPr>
            <a:spLocks noGrp="1"/>
          </p:cNvSpPr>
          <p:nvPr>
            <p:ph type="title"/>
          </p:nvPr>
        </p:nvSpPr>
        <p:spPr/>
        <p:txBody>
          <a:bodyPr/>
          <a:lstStyle/>
          <a:p>
            <a:pPr algn="l"/>
            <a:r>
              <a:rPr lang="en-US" dirty="0">
                <a:solidFill>
                  <a:srgbClr val="1F497D">
                    <a:lumMod val="60000"/>
                    <a:lumOff val="40000"/>
                  </a:srgbClr>
                </a:solidFill>
                <a:latin typeface="Arial" pitchFamily="34" charset="0"/>
                <a:cs typeface="Arial" pitchFamily="34" charset="0"/>
              </a:rPr>
              <a:t>Impact of loss and decoherence on squeezing and signal </a:t>
            </a:r>
            <a:br>
              <a:rPr lang="en-US" dirty="0">
                <a:solidFill>
                  <a:srgbClr val="1F497D">
                    <a:lumMod val="60000"/>
                    <a:lumOff val="40000"/>
                  </a:srgbClr>
                </a:solidFill>
                <a:latin typeface="Arial" pitchFamily="34" charset="0"/>
                <a:cs typeface="Arial" pitchFamily="34" charset="0"/>
              </a:rPr>
            </a:br>
            <a:endParaRPr lang="en-US" dirty="0"/>
          </a:p>
        </p:txBody>
      </p:sp>
      <p:sp>
        <p:nvSpPr>
          <p:cNvPr id="30" name="Slide Number Placeholder 5">
            <a:extLst>
              <a:ext uri="{FF2B5EF4-FFF2-40B4-BE49-F238E27FC236}">
                <a16:creationId xmlns:a16="http://schemas.microsoft.com/office/drawing/2014/main" id="{3E2CA891-44C8-B68F-D72D-DF67DFB5C91F}"/>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12</a:t>
            </a:fld>
            <a:endParaRPr lang="en-US" dirty="0">
              <a:solidFill>
                <a:prstClr val="black">
                  <a:tint val="75000"/>
                </a:prstClr>
              </a:solidFill>
            </a:endParaRPr>
          </a:p>
        </p:txBody>
      </p:sp>
      <p:sp>
        <p:nvSpPr>
          <p:cNvPr id="2" name="文字方塊 24">
            <a:extLst>
              <a:ext uri="{FF2B5EF4-FFF2-40B4-BE49-F238E27FC236}">
                <a16:creationId xmlns:a16="http://schemas.microsoft.com/office/drawing/2014/main" id="{87FEB816-C997-5DE2-8DE7-1A03018FEBEA}"/>
              </a:ext>
            </a:extLst>
          </p:cNvPr>
          <p:cNvSpPr txBox="1">
            <a:spLocks noChangeArrowheads="1"/>
          </p:cNvSpPr>
          <p:nvPr/>
        </p:nvSpPr>
        <p:spPr bwMode="auto">
          <a:xfrm>
            <a:off x="2724033" y="1800143"/>
            <a:ext cx="6044056"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time evolution with decoherence from loss </a:t>
            </a:r>
          </a:p>
        </p:txBody>
      </p:sp>
      <p:sp>
        <p:nvSpPr>
          <p:cNvPr id="4" name="Right Arrow 3">
            <a:extLst>
              <a:ext uri="{FF2B5EF4-FFF2-40B4-BE49-F238E27FC236}">
                <a16:creationId xmlns:a16="http://schemas.microsoft.com/office/drawing/2014/main" id="{A2DB4205-2DD2-ACAA-47E8-330B76D961A5}"/>
              </a:ext>
            </a:extLst>
          </p:cNvPr>
          <p:cNvSpPr/>
          <p:nvPr/>
        </p:nvSpPr>
        <p:spPr>
          <a:xfrm>
            <a:off x="4118232" y="2338078"/>
            <a:ext cx="3175384" cy="723567"/>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26">
            <a:extLst>
              <a:ext uri="{FF2B5EF4-FFF2-40B4-BE49-F238E27FC236}">
                <a16:creationId xmlns:a16="http://schemas.microsoft.com/office/drawing/2014/main" id="{F9AA446D-F406-5900-7134-8D3B260C75D8}"/>
              </a:ext>
            </a:extLst>
          </p:cNvPr>
          <p:cNvGrpSpPr>
            <a:grpSpLocks/>
          </p:cNvGrpSpPr>
          <p:nvPr/>
        </p:nvGrpSpPr>
        <p:grpSpPr bwMode="auto">
          <a:xfrm>
            <a:off x="8494613" y="1209741"/>
            <a:ext cx="2591441" cy="2499891"/>
            <a:chOff x="3810000" y="4588295"/>
            <a:chExt cx="2591457" cy="2499641"/>
          </a:xfrm>
        </p:grpSpPr>
        <p:sp>
          <p:nvSpPr>
            <p:cNvPr id="11" name="橢圓 8">
              <a:extLst>
                <a:ext uri="{FF2B5EF4-FFF2-40B4-BE49-F238E27FC236}">
                  <a16:creationId xmlns:a16="http://schemas.microsoft.com/office/drawing/2014/main" id="{E31BCC36-D9E3-CA8C-936E-E53692B7DA08}"/>
                </a:ext>
              </a:extLst>
            </p:cNvPr>
            <p:cNvSpPr/>
            <p:nvPr/>
          </p:nvSpPr>
          <p:spPr>
            <a:xfrm rot="16200000">
              <a:off x="5102543" y="5426851"/>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2" name="群組 59">
              <a:extLst>
                <a:ext uri="{FF2B5EF4-FFF2-40B4-BE49-F238E27FC236}">
                  <a16:creationId xmlns:a16="http://schemas.microsoft.com/office/drawing/2014/main" id="{2F5DC496-82DA-6D43-8D57-9F3A89A81977}"/>
                </a:ext>
              </a:extLst>
            </p:cNvPr>
            <p:cNvGrpSpPr>
              <a:grpSpLocks/>
            </p:cNvGrpSpPr>
            <p:nvPr/>
          </p:nvGrpSpPr>
          <p:grpSpPr bwMode="auto">
            <a:xfrm>
              <a:off x="3810000" y="4588295"/>
              <a:ext cx="2591457" cy="2499641"/>
              <a:chOff x="3667124" y="4304144"/>
              <a:chExt cx="2591457" cy="2499641"/>
            </a:xfrm>
          </p:grpSpPr>
          <p:cxnSp>
            <p:nvCxnSpPr>
              <p:cNvPr id="14" name="直線單箭頭接點 46">
                <a:extLst>
                  <a:ext uri="{FF2B5EF4-FFF2-40B4-BE49-F238E27FC236}">
                    <a16:creationId xmlns:a16="http://schemas.microsoft.com/office/drawing/2014/main" id="{70D2E5D3-C309-B0D1-5EAB-3D2AC4ED36B1}"/>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47">
                <a:extLst>
                  <a:ext uri="{FF2B5EF4-FFF2-40B4-BE49-F238E27FC236}">
                    <a16:creationId xmlns:a16="http://schemas.microsoft.com/office/drawing/2014/main" id="{8CE42A65-B538-5C1B-B7DF-4221FDEF576A}"/>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2" name="Object 5">
                <a:extLst>
                  <a:ext uri="{FF2B5EF4-FFF2-40B4-BE49-F238E27FC236}">
                    <a16:creationId xmlns:a16="http://schemas.microsoft.com/office/drawing/2014/main" id="{22429DC2-3CB9-4EF1-56E3-1990D718DBEE}"/>
                  </a:ext>
                </a:extLst>
              </p:cNvPr>
              <p:cNvGraphicFramePr>
                <a:graphicFrameLocks noChangeAspect="1"/>
              </p:cNvGraphicFramePr>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37" name="Object 5">
                            <a:extLst>
                              <a:ext uri="{FF2B5EF4-FFF2-40B4-BE49-F238E27FC236}">
                                <a16:creationId xmlns:a16="http://schemas.microsoft.com/office/drawing/2014/main" id="{90E355EF-42F8-4163-95D8-B246E24D20AA}"/>
                              </a:ext>
                            </a:extLst>
                          </p:cNvPr>
                          <p:cNvPicPr>
                            <a:picLocks noChangeAspect="1" noChangeArrowheads="1"/>
                          </p:cNvPicPr>
                          <p:nvPr/>
                        </p:nvPicPr>
                        <p:blipFill>
                          <a:blip r:embed="rId7"/>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8">
                <a:extLst>
                  <a:ext uri="{FF2B5EF4-FFF2-40B4-BE49-F238E27FC236}">
                    <a16:creationId xmlns:a16="http://schemas.microsoft.com/office/drawing/2014/main" id="{15B91796-3221-513C-AEF4-9D8B1FAA7C2B}"/>
                  </a:ext>
                </a:extLst>
              </p:cNvPr>
              <p:cNvGraphicFramePr>
                <a:graphicFrameLocks noChangeAspect="1"/>
              </p:cNvGraphicFramePr>
              <p:nvPr/>
            </p:nvGraphicFramePr>
            <p:xfrm>
              <a:off x="5899804" y="5523223"/>
              <a:ext cx="358777" cy="449217"/>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38" name="Object 8">
                            <a:extLst>
                              <a:ext uri="{FF2B5EF4-FFF2-40B4-BE49-F238E27FC236}">
                                <a16:creationId xmlns:a16="http://schemas.microsoft.com/office/drawing/2014/main" id="{13371D14-50D1-F0AA-E737-4826FCA8AFB4}"/>
                              </a:ext>
                            </a:extLst>
                          </p:cNvPr>
                          <p:cNvPicPr>
                            <a:picLocks noChangeAspect="1" noChangeArrowheads="1"/>
                          </p:cNvPicPr>
                          <p:nvPr/>
                        </p:nvPicPr>
                        <p:blipFill>
                          <a:blip r:embed="rId9"/>
                          <a:srcRect/>
                          <a:stretch>
                            <a:fillRect/>
                          </a:stretch>
                        </p:blipFill>
                        <p:spPr bwMode="auto">
                          <a:xfrm>
                            <a:off x="5899804" y="5523223"/>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cxnSp>
        <p:nvCxnSpPr>
          <p:cNvPr id="26" name="Straight Arrow Connector 25">
            <a:extLst>
              <a:ext uri="{FF2B5EF4-FFF2-40B4-BE49-F238E27FC236}">
                <a16:creationId xmlns:a16="http://schemas.microsoft.com/office/drawing/2014/main" id="{17522AB0-6614-BFC6-6380-FA9CF1295DE0}"/>
              </a:ext>
            </a:extLst>
          </p:cNvPr>
          <p:cNvCxnSpPr/>
          <p:nvPr/>
        </p:nvCxnSpPr>
        <p:spPr>
          <a:xfrm flipV="1">
            <a:off x="9707265" y="2316408"/>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sp>
        <p:nvSpPr>
          <p:cNvPr id="28" name="文字方塊 24">
            <a:extLst>
              <a:ext uri="{FF2B5EF4-FFF2-40B4-BE49-F238E27FC236}">
                <a16:creationId xmlns:a16="http://schemas.microsoft.com/office/drawing/2014/main" id="{CAD12CA9-B1AD-47BD-6DC0-BFD071501D8E}"/>
              </a:ext>
            </a:extLst>
          </p:cNvPr>
          <p:cNvSpPr txBox="1">
            <a:spLocks noChangeArrowheads="1"/>
          </p:cNvSpPr>
          <p:nvPr/>
        </p:nvSpPr>
        <p:spPr bwMode="auto">
          <a:xfrm>
            <a:off x="1512815" y="4156383"/>
            <a:ext cx="9707716" cy="1938992"/>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in a characteristic decoherence time</a:t>
            </a:r>
          </a:p>
          <a:p>
            <a:endParaRPr lang="en-US" altLang="zh-TW" sz="2400" dirty="0">
              <a:solidFill>
                <a:prstClr val="black"/>
              </a:solidFill>
              <a:latin typeface="Arial" panose="020B0604020202020204" pitchFamily="34" charset="0"/>
              <a:cs typeface="Arial" panose="020B0604020202020204" pitchFamily="34" charset="0"/>
            </a:endParaRPr>
          </a:p>
          <a:p>
            <a:pPr>
              <a:tabLst>
                <a:tab pos="274320" algn="l"/>
              </a:tabLst>
            </a:pPr>
            <a:r>
              <a:rPr lang="en-US" altLang="zh-TW" sz="2400" dirty="0">
                <a:solidFill>
                  <a:prstClr val="black"/>
                </a:solidFill>
                <a:latin typeface="Arial" panose="020B0604020202020204" pitchFamily="34" charset="0"/>
                <a:cs typeface="Arial" panose="020B0604020202020204" pitchFamily="34" charset="0"/>
              </a:rPr>
              <a:t>	squeezing is lost</a:t>
            </a:r>
          </a:p>
          <a:p>
            <a:pPr>
              <a:tabLst>
                <a:tab pos="274320" algn="l"/>
              </a:tabLst>
            </a:pPr>
            <a:endParaRPr lang="en-US" altLang="zh-TW" sz="2400" dirty="0">
              <a:solidFill>
                <a:prstClr val="black"/>
              </a:solidFill>
              <a:latin typeface="Arial" panose="020B0604020202020204" pitchFamily="34" charset="0"/>
              <a:cs typeface="Arial" panose="020B0604020202020204" pitchFamily="34" charset="0"/>
            </a:endParaRPr>
          </a:p>
          <a:p>
            <a:pPr>
              <a:tabLst>
                <a:tab pos="274320" algn="l"/>
              </a:tabLst>
            </a:pPr>
            <a:r>
              <a:rPr lang="en-US" altLang="zh-TW" sz="2400" dirty="0">
                <a:solidFill>
                  <a:prstClr val="black"/>
                </a:solidFill>
                <a:latin typeface="Arial" panose="020B0604020202020204" pitchFamily="34" charset="0"/>
                <a:cs typeface="Arial" panose="020B0604020202020204" pitchFamily="34" charset="0"/>
              </a:rPr>
              <a:t>	displacement reaches steady-state value</a:t>
            </a:r>
          </a:p>
        </p:txBody>
      </p:sp>
    </p:spTree>
    <p:extLst>
      <p:ext uri="{BB962C8B-B14F-4D97-AF65-F5344CB8AC3E}">
        <p14:creationId xmlns:p14="http://schemas.microsoft.com/office/powerpoint/2010/main" val="3858265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74495-79AE-FCF8-F2DB-7C38BE41149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5AD2879-2217-29AB-A118-CF84507AA995}"/>
              </a:ext>
            </a:extLst>
          </p:cNvPr>
          <p:cNvSpPr>
            <a:spLocks noGrp="1"/>
          </p:cNvSpPr>
          <p:nvPr>
            <p:ph type="title"/>
          </p:nvPr>
        </p:nvSpPr>
        <p:spPr>
          <a:xfrm>
            <a:off x="0" y="1"/>
            <a:ext cx="12192000" cy="1077218"/>
          </a:xfrm>
        </p:spPr>
        <p:txBody>
          <a:bodyPr/>
          <a:lstStyle/>
          <a:p>
            <a:pPr algn="l"/>
            <a:r>
              <a:rPr lang="en-US" dirty="0">
                <a:solidFill>
                  <a:srgbClr val="1F497D">
                    <a:lumMod val="60000"/>
                    <a:lumOff val="40000"/>
                  </a:srgbClr>
                </a:solidFill>
                <a:latin typeface="Arial" pitchFamily="34" charset="0"/>
                <a:cs typeface="Arial" pitchFamily="34" charset="0"/>
              </a:rPr>
              <a:t>Squeezing improves sensor bandwidth </a:t>
            </a:r>
            <a:br>
              <a:rPr lang="en-US" dirty="0">
                <a:solidFill>
                  <a:srgbClr val="1F497D">
                    <a:lumMod val="60000"/>
                    <a:lumOff val="40000"/>
                  </a:srgbClr>
                </a:solidFill>
                <a:latin typeface="Arial" pitchFamily="34" charset="0"/>
                <a:cs typeface="Arial" pitchFamily="34" charset="0"/>
              </a:rPr>
            </a:br>
            <a:endParaRPr lang="en-US" dirty="0"/>
          </a:p>
        </p:txBody>
      </p:sp>
      <p:sp>
        <p:nvSpPr>
          <p:cNvPr id="30" name="Slide Number Placeholder 5">
            <a:extLst>
              <a:ext uri="{FF2B5EF4-FFF2-40B4-BE49-F238E27FC236}">
                <a16:creationId xmlns:a16="http://schemas.microsoft.com/office/drawing/2014/main" id="{151041C1-EFA6-A476-573F-7E1252DE76BD}"/>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13</a:t>
            </a:fld>
            <a:endParaRPr lang="en-US" dirty="0">
              <a:solidFill>
                <a:prstClr val="black">
                  <a:tint val="75000"/>
                </a:prstClr>
              </a:solidFill>
            </a:endParaRPr>
          </a:p>
        </p:txBody>
      </p:sp>
      <p:sp>
        <p:nvSpPr>
          <p:cNvPr id="2" name="文字方塊 24">
            <a:extLst>
              <a:ext uri="{FF2B5EF4-FFF2-40B4-BE49-F238E27FC236}">
                <a16:creationId xmlns:a16="http://schemas.microsoft.com/office/drawing/2014/main" id="{E4F61BEB-1B79-A805-8C2F-C3527AC76D2F}"/>
              </a:ext>
            </a:extLst>
          </p:cNvPr>
          <p:cNvSpPr txBox="1">
            <a:spLocks noChangeArrowheads="1"/>
          </p:cNvSpPr>
          <p:nvPr/>
        </p:nvSpPr>
        <p:spPr bwMode="auto">
          <a:xfrm>
            <a:off x="3356397" y="1817555"/>
            <a:ext cx="6044056"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measure after decoherence time </a:t>
            </a:r>
          </a:p>
        </p:txBody>
      </p:sp>
      <p:sp>
        <p:nvSpPr>
          <p:cNvPr id="4" name="Right Arrow 3">
            <a:extLst>
              <a:ext uri="{FF2B5EF4-FFF2-40B4-BE49-F238E27FC236}">
                <a16:creationId xmlns:a16="http://schemas.microsoft.com/office/drawing/2014/main" id="{74377967-E66D-F53A-C688-12A48E1D4C58}"/>
              </a:ext>
            </a:extLst>
          </p:cNvPr>
          <p:cNvSpPr/>
          <p:nvPr/>
        </p:nvSpPr>
        <p:spPr>
          <a:xfrm>
            <a:off x="4174428" y="2270668"/>
            <a:ext cx="2678282" cy="581173"/>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26">
            <a:extLst>
              <a:ext uri="{FF2B5EF4-FFF2-40B4-BE49-F238E27FC236}">
                <a16:creationId xmlns:a16="http://schemas.microsoft.com/office/drawing/2014/main" id="{FEE52EBC-088F-DFA1-EC44-87A205CB4D34}"/>
              </a:ext>
            </a:extLst>
          </p:cNvPr>
          <p:cNvGrpSpPr>
            <a:grpSpLocks/>
          </p:cNvGrpSpPr>
          <p:nvPr/>
        </p:nvGrpSpPr>
        <p:grpSpPr bwMode="auto">
          <a:xfrm>
            <a:off x="8492425" y="1112085"/>
            <a:ext cx="2591441" cy="2499891"/>
            <a:chOff x="3810000" y="4588295"/>
            <a:chExt cx="2591457" cy="2499641"/>
          </a:xfrm>
        </p:grpSpPr>
        <p:sp>
          <p:nvSpPr>
            <p:cNvPr id="11" name="橢圓 8">
              <a:extLst>
                <a:ext uri="{FF2B5EF4-FFF2-40B4-BE49-F238E27FC236}">
                  <a16:creationId xmlns:a16="http://schemas.microsoft.com/office/drawing/2014/main" id="{52F12818-EA64-0547-6B24-9E950F5660D5}"/>
                </a:ext>
              </a:extLst>
            </p:cNvPr>
            <p:cNvSpPr/>
            <p:nvPr/>
          </p:nvSpPr>
          <p:spPr>
            <a:xfrm rot="16200000">
              <a:off x="5102543" y="5426851"/>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2" name="群組 59">
              <a:extLst>
                <a:ext uri="{FF2B5EF4-FFF2-40B4-BE49-F238E27FC236}">
                  <a16:creationId xmlns:a16="http://schemas.microsoft.com/office/drawing/2014/main" id="{F1BAEBFE-9B4A-C9FC-642C-B4DB8E1D3850}"/>
                </a:ext>
              </a:extLst>
            </p:cNvPr>
            <p:cNvGrpSpPr>
              <a:grpSpLocks/>
            </p:cNvGrpSpPr>
            <p:nvPr/>
          </p:nvGrpSpPr>
          <p:grpSpPr bwMode="auto">
            <a:xfrm>
              <a:off x="3810000" y="4588295"/>
              <a:ext cx="2591457" cy="2499641"/>
              <a:chOff x="3667124" y="4304144"/>
              <a:chExt cx="2591457" cy="2499641"/>
            </a:xfrm>
          </p:grpSpPr>
          <p:cxnSp>
            <p:nvCxnSpPr>
              <p:cNvPr id="14" name="直線單箭頭接點 46">
                <a:extLst>
                  <a:ext uri="{FF2B5EF4-FFF2-40B4-BE49-F238E27FC236}">
                    <a16:creationId xmlns:a16="http://schemas.microsoft.com/office/drawing/2014/main" id="{C16A6286-BA49-F833-AAE6-446D8765027D}"/>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47">
                <a:extLst>
                  <a:ext uri="{FF2B5EF4-FFF2-40B4-BE49-F238E27FC236}">
                    <a16:creationId xmlns:a16="http://schemas.microsoft.com/office/drawing/2014/main" id="{64DE148F-A64D-000A-2FF7-C2FE8A19AD20}"/>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2" name="Object 5">
                <a:extLst>
                  <a:ext uri="{FF2B5EF4-FFF2-40B4-BE49-F238E27FC236}">
                    <a16:creationId xmlns:a16="http://schemas.microsoft.com/office/drawing/2014/main" id="{2D765AE4-79A5-FCF4-F108-96DF468C45CB}"/>
                  </a:ext>
                </a:extLst>
              </p:cNvPr>
              <p:cNvGraphicFramePr>
                <a:graphicFrameLocks noChangeAspect="1"/>
              </p:cNvGraphicFramePr>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2" imgW="228600" imgH="355320" progId="Equation.DSMT4">
                      <p:embed/>
                    </p:oleObj>
                  </mc:Choice>
                  <mc:Fallback>
                    <p:oleObj name="Equation" r:id="rId2" imgW="228600" imgH="355320" progId="Equation.DSMT4">
                      <p:embed/>
                      <p:pic>
                        <p:nvPicPr>
                          <p:cNvPr id="22" name="Object 5">
                            <a:extLst>
                              <a:ext uri="{FF2B5EF4-FFF2-40B4-BE49-F238E27FC236}">
                                <a16:creationId xmlns:a16="http://schemas.microsoft.com/office/drawing/2014/main" id="{22429DC2-3CB9-4EF1-56E3-1990D718DBEE}"/>
                              </a:ext>
                            </a:extLst>
                          </p:cNvPr>
                          <p:cNvPicPr>
                            <a:picLocks noChangeAspect="1" noChangeArrowheads="1"/>
                          </p:cNvPicPr>
                          <p:nvPr/>
                        </p:nvPicPr>
                        <p:blipFill>
                          <a:blip r:embed="rId3"/>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8">
                <a:extLst>
                  <a:ext uri="{FF2B5EF4-FFF2-40B4-BE49-F238E27FC236}">
                    <a16:creationId xmlns:a16="http://schemas.microsoft.com/office/drawing/2014/main" id="{94FCD665-A7E0-3978-1AF6-3473AF5DF9CC}"/>
                  </a:ext>
                </a:extLst>
              </p:cNvPr>
              <p:cNvGraphicFramePr>
                <a:graphicFrameLocks noChangeAspect="1"/>
              </p:cNvGraphicFramePr>
              <p:nvPr/>
            </p:nvGraphicFramePr>
            <p:xfrm>
              <a:off x="5899804" y="5523223"/>
              <a:ext cx="358777" cy="449217"/>
            </p:xfrm>
            <a:graphic>
              <a:graphicData uri="http://schemas.openxmlformats.org/presentationml/2006/ole">
                <mc:AlternateContent xmlns:mc="http://schemas.openxmlformats.org/markup-compatibility/2006">
                  <mc:Choice xmlns:v="urn:schemas-microsoft-com:vml" Requires="v">
                    <p:oleObj name="Equation" r:id="rId4" imgW="304560" imgH="355320" progId="Equation.DSMT4">
                      <p:embed/>
                    </p:oleObj>
                  </mc:Choice>
                  <mc:Fallback>
                    <p:oleObj name="Equation" r:id="rId4" imgW="304560" imgH="355320" progId="Equation.DSMT4">
                      <p:embed/>
                      <p:pic>
                        <p:nvPicPr>
                          <p:cNvPr id="25" name="Object 8">
                            <a:extLst>
                              <a:ext uri="{FF2B5EF4-FFF2-40B4-BE49-F238E27FC236}">
                                <a16:creationId xmlns:a16="http://schemas.microsoft.com/office/drawing/2014/main" id="{15B91796-3221-513C-AEF4-9D8B1FAA7C2B}"/>
                              </a:ext>
                            </a:extLst>
                          </p:cNvPr>
                          <p:cNvPicPr>
                            <a:picLocks noChangeAspect="1" noChangeArrowheads="1"/>
                          </p:cNvPicPr>
                          <p:nvPr/>
                        </p:nvPicPr>
                        <p:blipFill>
                          <a:blip r:embed="rId5"/>
                          <a:srcRect/>
                          <a:stretch>
                            <a:fillRect/>
                          </a:stretch>
                        </p:blipFill>
                        <p:spPr bwMode="auto">
                          <a:xfrm>
                            <a:off x="5899804" y="5523223"/>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cxnSp>
        <p:nvCxnSpPr>
          <p:cNvPr id="26" name="Straight Arrow Connector 25">
            <a:extLst>
              <a:ext uri="{FF2B5EF4-FFF2-40B4-BE49-F238E27FC236}">
                <a16:creationId xmlns:a16="http://schemas.microsoft.com/office/drawing/2014/main" id="{6F8789EE-4118-3A29-7A20-FB5318676DC5}"/>
              </a:ext>
            </a:extLst>
          </p:cNvPr>
          <p:cNvCxnSpPr/>
          <p:nvPr/>
        </p:nvCxnSpPr>
        <p:spPr>
          <a:xfrm flipV="1">
            <a:off x="9705077" y="2218752"/>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pSp>
        <p:nvGrpSpPr>
          <p:cNvPr id="7" name="Group 26">
            <a:extLst>
              <a:ext uri="{FF2B5EF4-FFF2-40B4-BE49-F238E27FC236}">
                <a16:creationId xmlns:a16="http://schemas.microsoft.com/office/drawing/2014/main" id="{52E5FC76-90DB-17AC-EA98-68CEBA788453}"/>
              </a:ext>
            </a:extLst>
          </p:cNvPr>
          <p:cNvGrpSpPr>
            <a:grpSpLocks/>
          </p:cNvGrpSpPr>
          <p:nvPr/>
        </p:nvGrpSpPr>
        <p:grpSpPr bwMode="auto">
          <a:xfrm>
            <a:off x="171563" y="1111301"/>
            <a:ext cx="2591066" cy="2500675"/>
            <a:chOff x="3810000" y="4587511"/>
            <a:chExt cx="2591082" cy="2500425"/>
          </a:xfrm>
        </p:grpSpPr>
        <p:sp>
          <p:nvSpPr>
            <p:cNvPr id="23" name="橢圓 8">
              <a:extLst>
                <a:ext uri="{FF2B5EF4-FFF2-40B4-BE49-F238E27FC236}">
                  <a16:creationId xmlns:a16="http://schemas.microsoft.com/office/drawing/2014/main" id="{0F0F3EAF-A6BC-F483-F651-44FE38DAD649}"/>
                </a:ext>
              </a:extLst>
            </p:cNvPr>
            <p:cNvSpPr/>
            <p:nvPr/>
          </p:nvSpPr>
          <p:spPr>
            <a:xfrm rot="16200000">
              <a:off x="4758784" y="5694953"/>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24" name="群組 59">
              <a:extLst>
                <a:ext uri="{FF2B5EF4-FFF2-40B4-BE49-F238E27FC236}">
                  <a16:creationId xmlns:a16="http://schemas.microsoft.com/office/drawing/2014/main" id="{DDDC8538-687E-C489-644B-7475EAA456C2}"/>
                </a:ext>
              </a:extLst>
            </p:cNvPr>
            <p:cNvGrpSpPr>
              <a:grpSpLocks/>
            </p:cNvGrpSpPr>
            <p:nvPr/>
          </p:nvGrpSpPr>
          <p:grpSpPr bwMode="auto">
            <a:xfrm>
              <a:off x="3810000" y="4587511"/>
              <a:ext cx="2591082" cy="2500425"/>
              <a:chOff x="3667124" y="4303360"/>
              <a:chExt cx="2591082" cy="2500425"/>
            </a:xfrm>
          </p:grpSpPr>
          <p:cxnSp>
            <p:nvCxnSpPr>
              <p:cNvPr id="27" name="直線單箭頭接點 46">
                <a:extLst>
                  <a:ext uri="{FF2B5EF4-FFF2-40B4-BE49-F238E27FC236}">
                    <a16:creationId xmlns:a16="http://schemas.microsoft.com/office/drawing/2014/main" id="{CDBCC575-EBF3-311C-99F3-1D4580585312}"/>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直線單箭頭接點 47">
                <a:extLst>
                  <a:ext uri="{FF2B5EF4-FFF2-40B4-BE49-F238E27FC236}">
                    <a16:creationId xmlns:a16="http://schemas.microsoft.com/office/drawing/2014/main" id="{27CCF7B4-6A2F-E2AB-8FA3-8F816FFDA708}"/>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1" name="Object 5">
                <a:extLst>
                  <a:ext uri="{FF2B5EF4-FFF2-40B4-BE49-F238E27FC236}">
                    <a16:creationId xmlns:a16="http://schemas.microsoft.com/office/drawing/2014/main" id="{08D5E5F9-482F-A2AE-CA32-E1B82225687B}"/>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19" name="Object 5">
                            <a:extLst>
                              <a:ext uri="{FF2B5EF4-FFF2-40B4-BE49-F238E27FC236}">
                                <a16:creationId xmlns:a16="http://schemas.microsoft.com/office/drawing/2014/main" id="{A3E93CF1-CCE0-B900-C436-109E12AEE795}"/>
                              </a:ext>
                            </a:extLst>
                          </p:cNvPr>
                          <p:cNvPicPr>
                            <a:picLocks noChangeAspect="1" noChangeArrowheads="1"/>
                          </p:cNvPicPr>
                          <p:nvPr/>
                        </p:nvPicPr>
                        <p:blipFill>
                          <a:blip r:embed="rId7"/>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Object 8">
                <a:extLst>
                  <a:ext uri="{FF2B5EF4-FFF2-40B4-BE49-F238E27FC236}">
                    <a16:creationId xmlns:a16="http://schemas.microsoft.com/office/drawing/2014/main" id="{C183552C-9972-88BB-760B-5F38BA22AFDB}"/>
                  </a:ext>
                </a:extLst>
              </p:cNvPr>
              <p:cNvGraphicFramePr>
                <a:graphicFrameLocks noChangeAspect="1"/>
              </p:cNvGraphicFramePr>
              <p:nvPr/>
            </p:nvGraphicFramePr>
            <p:xfrm>
              <a:off x="5899429" y="5522438"/>
              <a:ext cx="358777" cy="447630"/>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20" name="Object 8">
                            <a:extLst>
                              <a:ext uri="{FF2B5EF4-FFF2-40B4-BE49-F238E27FC236}">
                                <a16:creationId xmlns:a16="http://schemas.microsoft.com/office/drawing/2014/main" id="{1CEC5CD2-6785-7155-7B10-1AEB0B05CF55}"/>
                              </a:ext>
                            </a:extLst>
                          </p:cNvPr>
                          <p:cNvPicPr>
                            <a:picLocks noChangeAspect="1" noChangeArrowheads="1"/>
                          </p:cNvPicPr>
                          <p:nvPr/>
                        </p:nvPicPr>
                        <p:blipFill>
                          <a:blip r:embed="rId9"/>
                          <a:srcRect/>
                          <a:stretch>
                            <a:fillRect/>
                          </a:stretch>
                        </p:blipFill>
                        <p:spPr bwMode="auto">
                          <a:xfrm>
                            <a:off x="5899429" y="5522438"/>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3" name="Oval 32">
            <a:extLst>
              <a:ext uri="{FF2B5EF4-FFF2-40B4-BE49-F238E27FC236}">
                <a16:creationId xmlns:a16="http://schemas.microsoft.com/office/drawing/2014/main" id="{B2C8F127-2423-92F0-5588-553873E0570E}"/>
              </a:ext>
            </a:extLst>
          </p:cNvPr>
          <p:cNvSpPr/>
          <p:nvPr/>
        </p:nvSpPr>
        <p:spPr>
          <a:xfrm>
            <a:off x="1375590" y="2462381"/>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4A12C4D0-48DF-5068-279B-D2C6A31719CB}"/>
              </a:ext>
            </a:extLst>
          </p:cNvPr>
          <p:cNvGrpSpPr/>
          <p:nvPr/>
        </p:nvGrpSpPr>
        <p:grpSpPr>
          <a:xfrm>
            <a:off x="171563" y="3691750"/>
            <a:ext cx="2427288" cy="2500675"/>
            <a:chOff x="320409" y="3821112"/>
            <a:chExt cx="2427288" cy="2500675"/>
          </a:xfrm>
        </p:grpSpPr>
        <p:grpSp>
          <p:nvGrpSpPr>
            <p:cNvPr id="35" name="Group 26">
              <a:extLst>
                <a:ext uri="{FF2B5EF4-FFF2-40B4-BE49-F238E27FC236}">
                  <a16:creationId xmlns:a16="http://schemas.microsoft.com/office/drawing/2014/main" id="{486890BF-A751-D1B7-87E2-96EB1685DFB7}"/>
                </a:ext>
              </a:extLst>
            </p:cNvPr>
            <p:cNvGrpSpPr>
              <a:grpSpLocks/>
            </p:cNvGrpSpPr>
            <p:nvPr/>
          </p:nvGrpSpPr>
          <p:grpSpPr bwMode="auto">
            <a:xfrm>
              <a:off x="320409" y="3821112"/>
              <a:ext cx="2427288" cy="2500675"/>
              <a:chOff x="3810000" y="4587511"/>
              <a:chExt cx="2427303" cy="2500425"/>
            </a:xfrm>
          </p:grpSpPr>
          <p:sp>
            <p:nvSpPr>
              <p:cNvPr id="37" name="橢圓 8">
                <a:extLst>
                  <a:ext uri="{FF2B5EF4-FFF2-40B4-BE49-F238E27FC236}">
                    <a16:creationId xmlns:a16="http://schemas.microsoft.com/office/drawing/2014/main" id="{68D3BE08-8856-6DAC-A2FE-996F3C8BAB82}"/>
                  </a:ext>
                </a:extLst>
              </p:cNvPr>
              <p:cNvSpPr/>
              <p:nvPr/>
            </p:nvSpPr>
            <p:spPr>
              <a:xfrm>
                <a:off x="4897191" y="5426865"/>
                <a:ext cx="274322" cy="109717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38" name="群組 59">
                <a:extLst>
                  <a:ext uri="{FF2B5EF4-FFF2-40B4-BE49-F238E27FC236}">
                    <a16:creationId xmlns:a16="http://schemas.microsoft.com/office/drawing/2014/main" id="{877D2D3D-DFC3-3E6B-170C-3FAF563D8F7D}"/>
                  </a:ext>
                </a:extLst>
              </p:cNvPr>
              <p:cNvGrpSpPr>
                <a:grpSpLocks/>
              </p:cNvGrpSpPr>
              <p:nvPr/>
            </p:nvGrpSpPr>
            <p:grpSpPr bwMode="auto">
              <a:xfrm>
                <a:off x="3810000" y="4587511"/>
                <a:ext cx="2427303" cy="2500425"/>
                <a:chOff x="3667124" y="4303360"/>
                <a:chExt cx="2427303" cy="2500425"/>
              </a:xfrm>
            </p:grpSpPr>
            <p:cxnSp>
              <p:nvCxnSpPr>
                <p:cNvPr id="39" name="直線單箭頭接點 46">
                  <a:extLst>
                    <a:ext uri="{FF2B5EF4-FFF2-40B4-BE49-F238E27FC236}">
                      <a16:creationId xmlns:a16="http://schemas.microsoft.com/office/drawing/2014/main" id="{D592CDB7-2FF8-3774-A614-5FFA91B16948}"/>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0" name="直線單箭頭接點 47">
                  <a:extLst>
                    <a:ext uri="{FF2B5EF4-FFF2-40B4-BE49-F238E27FC236}">
                      <a16:creationId xmlns:a16="http://schemas.microsoft.com/office/drawing/2014/main" id="{A0E4954F-3F0B-7817-914A-BE6D4A71B42A}"/>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1" name="Object 5">
                  <a:extLst>
                    <a:ext uri="{FF2B5EF4-FFF2-40B4-BE49-F238E27FC236}">
                      <a16:creationId xmlns:a16="http://schemas.microsoft.com/office/drawing/2014/main" id="{07958F9F-57F3-7CE7-21E1-410398EB6D58}"/>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19" name="Object 5">
                              <a:extLst>
                                <a:ext uri="{FF2B5EF4-FFF2-40B4-BE49-F238E27FC236}">
                                  <a16:creationId xmlns:a16="http://schemas.microsoft.com/office/drawing/2014/main" id="{FD512FC5-ED14-4374-2BC7-6A296ECBEB89}"/>
                                </a:ext>
                              </a:extLst>
                            </p:cNvPr>
                            <p:cNvPicPr>
                              <a:picLocks noChangeAspect="1" noChangeArrowheads="1"/>
                            </p:cNvPicPr>
                            <p:nvPr/>
                          </p:nvPicPr>
                          <p:blipFill>
                            <a:blip r:embed="rId7"/>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8">
                  <a:extLst>
                    <a:ext uri="{FF2B5EF4-FFF2-40B4-BE49-F238E27FC236}">
                      <a16:creationId xmlns:a16="http://schemas.microsoft.com/office/drawing/2014/main" id="{CAED77C2-04B7-84DD-73F9-17273B8ED73C}"/>
                    </a:ext>
                  </a:extLst>
                </p:cNvPr>
                <p:cNvGraphicFramePr>
                  <a:graphicFrameLocks noChangeAspect="1"/>
                </p:cNvGraphicFramePr>
                <p:nvPr/>
              </p:nvGraphicFramePr>
              <p:xfrm>
                <a:off x="5735650" y="5440456"/>
                <a:ext cx="358777" cy="447630"/>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20" name="Object 8">
                              <a:extLst>
                                <a:ext uri="{FF2B5EF4-FFF2-40B4-BE49-F238E27FC236}">
                                  <a16:creationId xmlns:a16="http://schemas.microsoft.com/office/drawing/2014/main" id="{5EF18436-5ECA-DCA7-A131-4EBEFFDEAB63}"/>
                                </a:ext>
                              </a:extLst>
                            </p:cNvPr>
                            <p:cNvPicPr>
                              <a:picLocks noChangeAspect="1" noChangeArrowheads="1"/>
                            </p:cNvPicPr>
                            <p:nvPr/>
                          </p:nvPicPr>
                          <p:blipFill>
                            <a:blip r:embed="rId9"/>
                            <a:srcRect/>
                            <a:stretch>
                              <a:fillRect/>
                            </a:stretch>
                          </p:blipFill>
                          <p:spPr bwMode="auto">
                            <a:xfrm>
                              <a:off x="5735650" y="5440456"/>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6" name="Oval 35">
              <a:extLst>
                <a:ext uri="{FF2B5EF4-FFF2-40B4-BE49-F238E27FC236}">
                  <a16:creationId xmlns:a16="http://schemas.microsoft.com/office/drawing/2014/main" id="{5EFFCEFA-20FA-849F-DA45-0EDFE175C946}"/>
                </a:ext>
              </a:extLst>
            </p:cNvPr>
            <p:cNvSpPr/>
            <p:nvPr/>
          </p:nvSpPr>
          <p:spPr>
            <a:xfrm>
              <a:off x="1521894" y="5181197"/>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9DE117C0-D390-4A81-41C3-931545400F81}"/>
              </a:ext>
            </a:extLst>
          </p:cNvPr>
          <p:cNvGrpSpPr/>
          <p:nvPr/>
        </p:nvGrpSpPr>
        <p:grpSpPr>
          <a:xfrm>
            <a:off x="4924728" y="3731492"/>
            <a:ext cx="2427288" cy="2500675"/>
            <a:chOff x="3152507" y="3691750"/>
            <a:chExt cx="2427288" cy="2500675"/>
          </a:xfrm>
        </p:grpSpPr>
        <p:grpSp>
          <p:nvGrpSpPr>
            <p:cNvPr id="44" name="Group 26">
              <a:extLst>
                <a:ext uri="{FF2B5EF4-FFF2-40B4-BE49-F238E27FC236}">
                  <a16:creationId xmlns:a16="http://schemas.microsoft.com/office/drawing/2014/main" id="{DD30ADE2-9E5E-FF1E-9145-FB6D26567E6D}"/>
                </a:ext>
              </a:extLst>
            </p:cNvPr>
            <p:cNvGrpSpPr>
              <a:grpSpLocks/>
            </p:cNvGrpSpPr>
            <p:nvPr/>
          </p:nvGrpSpPr>
          <p:grpSpPr bwMode="auto">
            <a:xfrm>
              <a:off x="3152507" y="3691750"/>
              <a:ext cx="2427288" cy="2500675"/>
              <a:chOff x="3810000" y="4587511"/>
              <a:chExt cx="2427303" cy="2500425"/>
            </a:xfrm>
          </p:grpSpPr>
          <p:sp>
            <p:nvSpPr>
              <p:cNvPr id="46" name="橢圓 8">
                <a:extLst>
                  <a:ext uri="{FF2B5EF4-FFF2-40B4-BE49-F238E27FC236}">
                    <a16:creationId xmlns:a16="http://schemas.microsoft.com/office/drawing/2014/main" id="{80BD3E5C-43C6-DD52-1FAF-FD1C565D6825}"/>
                  </a:ext>
                </a:extLst>
              </p:cNvPr>
              <p:cNvSpPr/>
              <p:nvPr/>
            </p:nvSpPr>
            <p:spPr>
              <a:xfrm>
                <a:off x="5031304" y="5317148"/>
                <a:ext cx="274322" cy="109717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47" name="群組 59">
                <a:extLst>
                  <a:ext uri="{FF2B5EF4-FFF2-40B4-BE49-F238E27FC236}">
                    <a16:creationId xmlns:a16="http://schemas.microsoft.com/office/drawing/2014/main" id="{DC2C5231-1BA1-9A10-546F-DF87E948BEF7}"/>
                  </a:ext>
                </a:extLst>
              </p:cNvPr>
              <p:cNvGrpSpPr>
                <a:grpSpLocks/>
              </p:cNvGrpSpPr>
              <p:nvPr/>
            </p:nvGrpSpPr>
            <p:grpSpPr bwMode="auto">
              <a:xfrm>
                <a:off x="3810000" y="4587511"/>
                <a:ext cx="2427303" cy="2500425"/>
                <a:chOff x="3667124" y="4303360"/>
                <a:chExt cx="2427303" cy="2500425"/>
              </a:xfrm>
            </p:grpSpPr>
            <p:cxnSp>
              <p:nvCxnSpPr>
                <p:cNvPr id="48" name="直線單箭頭接點 46">
                  <a:extLst>
                    <a:ext uri="{FF2B5EF4-FFF2-40B4-BE49-F238E27FC236}">
                      <a16:creationId xmlns:a16="http://schemas.microsoft.com/office/drawing/2014/main" id="{318B38DA-28BB-2112-77D9-BE8AD11C5655}"/>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直線單箭頭接點 47">
                  <a:extLst>
                    <a:ext uri="{FF2B5EF4-FFF2-40B4-BE49-F238E27FC236}">
                      <a16:creationId xmlns:a16="http://schemas.microsoft.com/office/drawing/2014/main" id="{57E88D95-926A-E7EE-D86F-0B82ED614E68}"/>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0" name="Object 5">
                  <a:extLst>
                    <a:ext uri="{FF2B5EF4-FFF2-40B4-BE49-F238E27FC236}">
                      <a16:creationId xmlns:a16="http://schemas.microsoft.com/office/drawing/2014/main" id="{0B001077-4CEB-2778-00A7-F33B790C0E0E}"/>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41" name="Object 5">
                              <a:extLst>
                                <a:ext uri="{FF2B5EF4-FFF2-40B4-BE49-F238E27FC236}">
                                  <a16:creationId xmlns:a16="http://schemas.microsoft.com/office/drawing/2014/main" id="{07958F9F-57F3-7CE7-21E1-410398EB6D58}"/>
                                </a:ext>
                              </a:extLst>
                            </p:cNvPr>
                            <p:cNvPicPr>
                              <a:picLocks noChangeAspect="1" noChangeArrowheads="1"/>
                            </p:cNvPicPr>
                            <p:nvPr/>
                          </p:nvPicPr>
                          <p:blipFill>
                            <a:blip r:embed="rId7"/>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 name="Object 8">
                  <a:extLst>
                    <a:ext uri="{FF2B5EF4-FFF2-40B4-BE49-F238E27FC236}">
                      <a16:creationId xmlns:a16="http://schemas.microsoft.com/office/drawing/2014/main" id="{B1D7D294-4517-B0EC-0988-9B455997583E}"/>
                    </a:ext>
                  </a:extLst>
                </p:cNvPr>
                <p:cNvGraphicFramePr>
                  <a:graphicFrameLocks noChangeAspect="1"/>
                </p:cNvGraphicFramePr>
                <p:nvPr/>
              </p:nvGraphicFramePr>
              <p:xfrm>
                <a:off x="5735650" y="5440456"/>
                <a:ext cx="358777" cy="447630"/>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42" name="Object 8">
                              <a:extLst>
                                <a:ext uri="{FF2B5EF4-FFF2-40B4-BE49-F238E27FC236}">
                                  <a16:creationId xmlns:a16="http://schemas.microsoft.com/office/drawing/2014/main" id="{CAED77C2-04B7-84DD-73F9-17273B8ED73C}"/>
                                </a:ext>
                              </a:extLst>
                            </p:cNvPr>
                            <p:cNvPicPr>
                              <a:picLocks noChangeAspect="1" noChangeArrowheads="1"/>
                            </p:cNvPicPr>
                            <p:nvPr/>
                          </p:nvPicPr>
                          <p:blipFill>
                            <a:blip r:embed="rId9"/>
                            <a:srcRect/>
                            <a:stretch>
                              <a:fillRect/>
                            </a:stretch>
                          </p:blipFill>
                          <p:spPr bwMode="auto">
                            <a:xfrm>
                              <a:off x="5735650" y="5440456"/>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cxnSp>
          <p:nvCxnSpPr>
            <p:cNvPr id="52" name="Straight Arrow Connector 51">
              <a:extLst>
                <a:ext uri="{FF2B5EF4-FFF2-40B4-BE49-F238E27FC236}">
                  <a16:creationId xmlns:a16="http://schemas.microsoft.com/office/drawing/2014/main" id="{07D99A02-D949-E9DF-409B-0477BC5DD9D2}"/>
                </a:ext>
              </a:extLst>
            </p:cNvPr>
            <p:cNvCxnSpPr>
              <a:cxnSpLocks/>
            </p:cNvCxnSpPr>
            <p:nvPr/>
          </p:nvCxnSpPr>
          <p:spPr>
            <a:xfrm flipV="1">
              <a:off x="4366417" y="4970100"/>
              <a:ext cx="144546" cy="135410"/>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pSp>
      <p:sp>
        <p:nvSpPr>
          <p:cNvPr id="54" name="文字方塊 24">
            <a:extLst>
              <a:ext uri="{FF2B5EF4-FFF2-40B4-BE49-F238E27FC236}">
                <a16:creationId xmlns:a16="http://schemas.microsoft.com/office/drawing/2014/main" id="{650EF43A-D2A5-8DB1-FF90-1E2FF71502FF}"/>
              </a:ext>
            </a:extLst>
          </p:cNvPr>
          <p:cNvSpPr txBox="1">
            <a:spLocks noChangeArrowheads="1"/>
          </p:cNvSpPr>
          <p:nvPr/>
        </p:nvSpPr>
        <p:spPr bwMode="auto">
          <a:xfrm>
            <a:off x="1975968" y="4296278"/>
            <a:ext cx="401556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squeeze and measure fast </a:t>
            </a:r>
          </a:p>
        </p:txBody>
      </p:sp>
      <p:sp>
        <p:nvSpPr>
          <p:cNvPr id="64" name="文字方塊 24">
            <a:extLst>
              <a:ext uri="{FF2B5EF4-FFF2-40B4-BE49-F238E27FC236}">
                <a16:creationId xmlns:a16="http://schemas.microsoft.com/office/drawing/2014/main" id="{E826AB47-B990-4731-8226-D5977B696070}"/>
              </a:ext>
            </a:extLst>
          </p:cNvPr>
          <p:cNvSpPr txBox="1">
            <a:spLocks noChangeArrowheads="1"/>
          </p:cNvSpPr>
          <p:nvPr/>
        </p:nvSpPr>
        <p:spPr bwMode="auto">
          <a:xfrm>
            <a:off x="7634182" y="4866043"/>
            <a:ext cx="448634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preserve SNR when detuned </a:t>
            </a:r>
          </a:p>
        </p:txBody>
      </p:sp>
      <p:sp>
        <p:nvSpPr>
          <p:cNvPr id="65" name="Right Arrow 64">
            <a:extLst>
              <a:ext uri="{FF2B5EF4-FFF2-40B4-BE49-F238E27FC236}">
                <a16:creationId xmlns:a16="http://schemas.microsoft.com/office/drawing/2014/main" id="{792FD18C-3B91-0E8B-1B70-B285E3BB7370}"/>
              </a:ext>
            </a:extLst>
          </p:cNvPr>
          <p:cNvSpPr/>
          <p:nvPr/>
        </p:nvSpPr>
        <p:spPr>
          <a:xfrm>
            <a:off x="3183991" y="4832352"/>
            <a:ext cx="1034365" cy="581173"/>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5731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6F67F-CFB9-5573-8B0E-2BC794D18E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B866C2-006B-66EB-7139-C4AB9B56C616}"/>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Measuring both </a:t>
            </a:r>
            <a:r>
              <a:rPr lang="en-US" dirty="0" err="1">
                <a:solidFill>
                  <a:srgbClr val="1F497D">
                    <a:lumMod val="60000"/>
                    <a:lumOff val="40000"/>
                  </a:srgbClr>
                </a:solidFill>
                <a:latin typeface="Arial" pitchFamily="34" charset="0"/>
                <a:cs typeface="Arial" pitchFamily="34" charset="0"/>
              </a:rPr>
              <a:t>quadratures</a:t>
            </a:r>
            <a:r>
              <a:rPr lang="en-US" dirty="0">
                <a:solidFill>
                  <a:srgbClr val="1F497D">
                    <a:lumMod val="60000"/>
                    <a:lumOff val="40000"/>
                  </a:srgbClr>
                </a:solidFill>
                <a:latin typeface="Arial" pitchFamily="34" charset="0"/>
                <a:cs typeface="Arial" pitchFamily="34" charset="0"/>
              </a:rPr>
              <a:t> doubles the signal and noise power</a:t>
            </a:r>
            <a:endParaRPr lang="en-US" dirty="0"/>
          </a:p>
        </p:txBody>
      </p:sp>
      <p:sp>
        <p:nvSpPr>
          <p:cNvPr id="6" name="Slide Number Placeholder 5">
            <a:extLst>
              <a:ext uri="{FF2B5EF4-FFF2-40B4-BE49-F238E27FC236}">
                <a16:creationId xmlns:a16="http://schemas.microsoft.com/office/drawing/2014/main" id="{2D007A06-BD85-4377-83DC-F521304EDF5D}"/>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14</a:t>
            </a:fld>
            <a:endParaRPr lang="en-US" dirty="0">
              <a:solidFill>
                <a:prstClr val="black">
                  <a:tint val="75000"/>
                </a:prstClr>
              </a:solidFill>
            </a:endParaRPr>
          </a:p>
        </p:txBody>
      </p:sp>
      <p:grpSp>
        <p:nvGrpSpPr>
          <p:cNvPr id="16" name="Group 15">
            <a:extLst>
              <a:ext uri="{FF2B5EF4-FFF2-40B4-BE49-F238E27FC236}">
                <a16:creationId xmlns:a16="http://schemas.microsoft.com/office/drawing/2014/main" id="{38C56593-EAB9-68CA-12F7-98E9EF62A87B}"/>
              </a:ext>
            </a:extLst>
          </p:cNvPr>
          <p:cNvGrpSpPr/>
          <p:nvPr/>
        </p:nvGrpSpPr>
        <p:grpSpPr>
          <a:xfrm>
            <a:off x="6349808" y="1197223"/>
            <a:ext cx="3615521" cy="1869478"/>
            <a:chOff x="8861489" y="2682853"/>
            <a:chExt cx="3615521" cy="1869478"/>
          </a:xfrm>
        </p:grpSpPr>
        <p:grpSp>
          <p:nvGrpSpPr>
            <p:cNvPr id="17" name="群組 59">
              <a:extLst>
                <a:ext uri="{FF2B5EF4-FFF2-40B4-BE49-F238E27FC236}">
                  <a16:creationId xmlns:a16="http://schemas.microsoft.com/office/drawing/2014/main" id="{8731D943-1EB7-6BF2-7F12-5D4299BDDB4F}"/>
                </a:ext>
              </a:extLst>
            </p:cNvPr>
            <p:cNvGrpSpPr>
              <a:grpSpLocks/>
            </p:cNvGrpSpPr>
            <p:nvPr/>
          </p:nvGrpSpPr>
          <p:grpSpPr bwMode="auto">
            <a:xfrm>
              <a:off x="8861489" y="2682853"/>
              <a:ext cx="3615521" cy="1869478"/>
              <a:chOff x="4204877" y="4025837"/>
              <a:chExt cx="3615538" cy="1869291"/>
            </a:xfrm>
          </p:grpSpPr>
          <p:cxnSp>
            <p:nvCxnSpPr>
              <p:cNvPr id="19" name="直線單箭頭接點 46">
                <a:extLst>
                  <a:ext uri="{FF2B5EF4-FFF2-40B4-BE49-F238E27FC236}">
                    <a16:creationId xmlns:a16="http://schemas.microsoft.com/office/drawing/2014/main" id="{DF436EE8-A8CD-2CCD-62A2-D4096DEFEA37}"/>
                  </a:ext>
                </a:extLst>
              </p:cNvPr>
              <p:cNvCxnSpPr>
                <a:cxnSpLocks/>
              </p:cNvCxnSpPr>
              <p:nvPr/>
            </p:nvCxnSpPr>
            <p:spPr>
              <a:xfrm flipH="1" flipV="1">
                <a:off x="4893422" y="4594996"/>
                <a:ext cx="1" cy="1086071"/>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直線單箭頭接點 47">
                <a:extLst>
                  <a:ext uri="{FF2B5EF4-FFF2-40B4-BE49-F238E27FC236}">
                    <a16:creationId xmlns:a16="http://schemas.microsoft.com/office/drawing/2014/main" id="{B618A98B-2DE2-8710-E221-92CE1A9527A1}"/>
                  </a:ext>
                </a:extLst>
              </p:cNvPr>
              <p:cNvCxnSpPr>
                <a:cxnSpLocks/>
              </p:cNvCxnSpPr>
              <p:nvPr/>
            </p:nvCxnSpPr>
            <p:spPr>
              <a:xfrm>
                <a:off x="4621455" y="5688323"/>
                <a:ext cx="1878312" cy="0"/>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Object 5">
                    <a:extLst>
                      <a:ext uri="{FF2B5EF4-FFF2-40B4-BE49-F238E27FC236}">
                        <a16:creationId xmlns:a16="http://schemas.microsoft.com/office/drawing/2014/main" id="{16CA023D-AB1A-9E40-B13B-A1F52AB5E862}"/>
                      </a:ext>
                    </a:extLst>
                  </p:cNvPr>
                  <p:cNvSpPr txBox="1"/>
                  <p:nvPr/>
                </p:nvSpPr>
                <p:spPr bwMode="auto">
                  <a:xfrm>
                    <a:off x="4204877" y="4025837"/>
                    <a:ext cx="1355733" cy="431757"/>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𝑃</m:t>
                          </m:r>
                          <m:r>
                            <a:rPr lang="en-US" sz="2400" i="1" smtClean="0">
                              <a:solidFill>
                                <a:srgbClr val="000000"/>
                              </a:solidFill>
                              <a:latin typeface="Cambria Math" panose="02040503050406030204" pitchFamily="18" charset="0"/>
                            </a:rPr>
                            <m:t>(</m:t>
                          </m:r>
                          <m:r>
                            <a:rPr lang="en-US" sz="2400" b="0" i="1" smtClean="0">
                              <a:solidFill>
                                <a:srgbClr val="000000"/>
                              </a:solidFill>
                              <a:latin typeface="Cambria Math" panose="02040503050406030204" pitchFamily="18" charset="0"/>
                            </a:rPr>
                            <m:t>𝑋</m:t>
                          </m:r>
                          <m:r>
                            <a:rPr lang="en-US" sz="2400" i="1">
                              <a:solidFill>
                                <a:srgbClr val="000000"/>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𝑋</m:t>
                              </m:r>
                            </m:sub>
                          </m:sSub>
                          <m:r>
                            <a:rPr lang="en-US" sz="2400" i="1">
                              <a:solidFill>
                                <a:srgbClr val="000000"/>
                              </a:solidFill>
                              <a:latin typeface="Cambria Math" panose="02040503050406030204" pitchFamily="18" charset="0"/>
                            </a:rPr>
                            <m:t>)</m:t>
                          </m:r>
                        </m:oMath>
                      </m:oMathPara>
                    </a14:m>
                    <a:endParaRPr lang="en-US" sz="2400" dirty="0"/>
                  </a:p>
                </p:txBody>
              </p:sp>
            </mc:Choice>
            <mc:Fallback xmlns="">
              <p:sp>
                <p:nvSpPr>
                  <p:cNvPr id="21" name="Object 5">
                    <a:extLst>
                      <a:ext uri="{FF2B5EF4-FFF2-40B4-BE49-F238E27FC236}">
                        <a16:creationId xmlns:a16="http://schemas.microsoft.com/office/drawing/2014/main" id="{16CA023D-AB1A-9E40-B13B-A1F52AB5E862}"/>
                      </a:ext>
                    </a:extLst>
                  </p:cNvPr>
                  <p:cNvSpPr txBox="1">
                    <a:spLocks noRot="1" noChangeAspect="1" noMove="1" noResize="1" noEditPoints="1" noAdjustHandles="1" noChangeArrowheads="1" noChangeShapeType="1" noTextEdit="1"/>
                  </p:cNvSpPr>
                  <p:nvPr/>
                </p:nvSpPr>
                <p:spPr bwMode="auto">
                  <a:xfrm>
                    <a:off x="4204877" y="4025837"/>
                    <a:ext cx="1355733" cy="431757"/>
                  </a:xfrm>
                  <a:prstGeom prst="rect">
                    <a:avLst/>
                  </a:prstGeom>
                  <a:blipFill>
                    <a:blip r:embed="rId2"/>
                    <a:stretch>
                      <a:fillRect l="-1869"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Object 5">
                    <a:extLst>
                      <a:ext uri="{FF2B5EF4-FFF2-40B4-BE49-F238E27FC236}">
                        <a16:creationId xmlns:a16="http://schemas.microsoft.com/office/drawing/2014/main" id="{39BAF587-EA32-7554-6BD3-738EF02C1E59}"/>
                      </a:ext>
                    </a:extLst>
                  </p:cNvPr>
                  <p:cNvSpPr txBox="1"/>
                  <p:nvPr/>
                </p:nvSpPr>
                <p:spPr bwMode="auto">
                  <a:xfrm>
                    <a:off x="6464682" y="5463371"/>
                    <a:ext cx="1355733" cy="431757"/>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b="0" i="1" smtClean="0">
                              <a:solidFill>
                                <a:srgbClr val="000000"/>
                              </a:solidFill>
                              <a:latin typeface="Cambria Math" panose="02040503050406030204" pitchFamily="18" charset="0"/>
                            </a:rPr>
                            <m:t>𝑋</m:t>
                          </m:r>
                        </m:oMath>
                      </m:oMathPara>
                    </a14:m>
                    <a:endParaRPr lang="en-US" sz="2400" dirty="0"/>
                  </a:p>
                </p:txBody>
              </p:sp>
            </mc:Choice>
            <mc:Fallback xmlns="">
              <p:sp>
                <p:nvSpPr>
                  <p:cNvPr id="26" name="Object 5">
                    <a:extLst>
                      <a:ext uri="{FF2B5EF4-FFF2-40B4-BE49-F238E27FC236}">
                        <a16:creationId xmlns:a16="http://schemas.microsoft.com/office/drawing/2014/main" id="{39BAF587-EA32-7554-6BD3-738EF02C1E59}"/>
                      </a:ext>
                    </a:extLst>
                  </p:cNvPr>
                  <p:cNvSpPr txBox="1">
                    <a:spLocks noRot="1" noChangeAspect="1" noMove="1" noResize="1" noEditPoints="1" noAdjustHandles="1" noChangeArrowheads="1" noChangeShapeType="1" noTextEdit="1"/>
                  </p:cNvSpPr>
                  <p:nvPr/>
                </p:nvSpPr>
                <p:spPr bwMode="auto">
                  <a:xfrm>
                    <a:off x="6464682" y="5463371"/>
                    <a:ext cx="1355733" cy="431757"/>
                  </a:xfrm>
                  <a:prstGeom prst="rect">
                    <a:avLst/>
                  </a:prstGeom>
                  <a:blipFill>
                    <a:blip r:embed="rId3"/>
                    <a:stretch>
                      <a:fillRect l="-926" b="-2857"/>
                    </a:stretch>
                  </a:blipFill>
                </p:spPr>
                <p:txBody>
                  <a:bodyPr/>
                  <a:lstStyle/>
                  <a:p>
                    <a:r>
                      <a:rPr lang="en-US">
                        <a:noFill/>
                      </a:rPr>
                      <a:t> </a:t>
                    </a:r>
                  </a:p>
                </p:txBody>
              </p:sp>
            </mc:Fallback>
          </mc:AlternateContent>
        </p:grpSp>
        <p:sp>
          <p:nvSpPr>
            <p:cNvPr id="18" name="Freeform: Shape 22">
              <a:extLst>
                <a:ext uri="{FF2B5EF4-FFF2-40B4-BE49-F238E27FC236}">
                  <a16:creationId xmlns:a16="http://schemas.microsoft.com/office/drawing/2014/main" id="{3E9D0EB3-974D-6A8F-A59A-BB0AEB006D1A}"/>
                </a:ext>
              </a:extLst>
            </p:cNvPr>
            <p:cNvSpPr/>
            <p:nvPr/>
          </p:nvSpPr>
          <p:spPr>
            <a:xfrm>
              <a:off x="9649012" y="3450294"/>
              <a:ext cx="531628" cy="895211"/>
            </a:xfrm>
            <a:custGeom>
              <a:avLst/>
              <a:gdLst>
                <a:gd name="connsiteX0" fmla="*/ 0 w 2408903"/>
                <a:gd name="connsiteY0" fmla="*/ 1467501 h 1467501"/>
                <a:gd name="connsiteX1" fmla="*/ 924232 w 2408903"/>
                <a:gd name="connsiteY1" fmla="*/ 848068 h 1467501"/>
                <a:gd name="connsiteX2" fmla="*/ 1248697 w 2408903"/>
                <a:gd name="connsiteY2" fmla="*/ 90985 h 1467501"/>
                <a:gd name="connsiteX3" fmla="*/ 1366684 w 2408903"/>
                <a:gd name="connsiteY3" fmla="*/ 90985 h 1467501"/>
                <a:gd name="connsiteX4" fmla="*/ 1622323 w 2408903"/>
                <a:gd name="connsiteY4" fmla="*/ 789075 h 1467501"/>
                <a:gd name="connsiteX5" fmla="*/ 2408903 w 2408903"/>
                <a:gd name="connsiteY5" fmla="*/ 1398675 h 1467501"/>
                <a:gd name="connsiteX6" fmla="*/ 2408903 w 2408903"/>
                <a:gd name="connsiteY6" fmla="*/ 1398675 h 1467501"/>
                <a:gd name="connsiteX0" fmla="*/ 0 w 2467168"/>
                <a:gd name="connsiteY0" fmla="*/ 1467501 h 1497347"/>
                <a:gd name="connsiteX1" fmla="*/ 924232 w 2467168"/>
                <a:gd name="connsiteY1" fmla="*/ 848068 h 1497347"/>
                <a:gd name="connsiteX2" fmla="*/ 1248697 w 2467168"/>
                <a:gd name="connsiteY2" fmla="*/ 90985 h 1497347"/>
                <a:gd name="connsiteX3" fmla="*/ 1366684 w 2467168"/>
                <a:gd name="connsiteY3" fmla="*/ 90985 h 1497347"/>
                <a:gd name="connsiteX4" fmla="*/ 1622323 w 2467168"/>
                <a:gd name="connsiteY4" fmla="*/ 789075 h 1497347"/>
                <a:gd name="connsiteX5" fmla="*/ 2408903 w 2467168"/>
                <a:gd name="connsiteY5" fmla="*/ 1398675 h 1497347"/>
                <a:gd name="connsiteX6" fmla="*/ 2408903 w 2467168"/>
                <a:gd name="connsiteY6" fmla="*/ 1497347 h 1497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7168" h="1497347">
                  <a:moveTo>
                    <a:pt x="0" y="1467501"/>
                  </a:moveTo>
                  <a:cubicBezTo>
                    <a:pt x="358058" y="1272494"/>
                    <a:pt x="716116" y="1077487"/>
                    <a:pt x="924232" y="848068"/>
                  </a:cubicBezTo>
                  <a:cubicBezTo>
                    <a:pt x="1132348" y="618649"/>
                    <a:pt x="1174955" y="217165"/>
                    <a:pt x="1248697" y="90985"/>
                  </a:cubicBezTo>
                  <a:cubicBezTo>
                    <a:pt x="1322439" y="-35196"/>
                    <a:pt x="1304413" y="-25363"/>
                    <a:pt x="1366684" y="90985"/>
                  </a:cubicBezTo>
                  <a:cubicBezTo>
                    <a:pt x="1428955" y="207333"/>
                    <a:pt x="1448620" y="571127"/>
                    <a:pt x="1622323" y="789075"/>
                  </a:cubicBezTo>
                  <a:cubicBezTo>
                    <a:pt x="1796026" y="1007023"/>
                    <a:pt x="2277806" y="1280630"/>
                    <a:pt x="2408903" y="1398675"/>
                  </a:cubicBezTo>
                  <a:cubicBezTo>
                    <a:pt x="2540000" y="1516720"/>
                    <a:pt x="2408903" y="1464456"/>
                    <a:pt x="2408903" y="1497347"/>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89C6BEA-CBCF-BA2D-566C-A4656B680524}"/>
              </a:ext>
            </a:extLst>
          </p:cNvPr>
          <p:cNvGrpSpPr/>
          <p:nvPr/>
        </p:nvGrpSpPr>
        <p:grpSpPr>
          <a:xfrm>
            <a:off x="381502" y="2313369"/>
            <a:ext cx="2591441" cy="2499891"/>
            <a:chOff x="673794" y="1391475"/>
            <a:chExt cx="2591441" cy="2499891"/>
          </a:xfrm>
        </p:grpSpPr>
        <p:grpSp>
          <p:nvGrpSpPr>
            <p:cNvPr id="7" name="Group 26">
              <a:extLst>
                <a:ext uri="{FF2B5EF4-FFF2-40B4-BE49-F238E27FC236}">
                  <a16:creationId xmlns:a16="http://schemas.microsoft.com/office/drawing/2014/main" id="{198E5E93-D3E6-F778-0692-43279817F75A}"/>
                </a:ext>
              </a:extLst>
            </p:cNvPr>
            <p:cNvGrpSpPr>
              <a:grpSpLocks/>
            </p:cNvGrpSpPr>
            <p:nvPr/>
          </p:nvGrpSpPr>
          <p:grpSpPr bwMode="auto">
            <a:xfrm>
              <a:off x="673794" y="1391475"/>
              <a:ext cx="2591441" cy="2499891"/>
              <a:chOff x="3810000" y="4588295"/>
              <a:chExt cx="2591457" cy="2499641"/>
            </a:xfrm>
          </p:grpSpPr>
          <p:sp>
            <p:nvSpPr>
              <p:cNvPr id="9" name="橢圓 8">
                <a:extLst>
                  <a:ext uri="{FF2B5EF4-FFF2-40B4-BE49-F238E27FC236}">
                    <a16:creationId xmlns:a16="http://schemas.microsoft.com/office/drawing/2014/main" id="{17A63DE4-76F6-FBC7-620A-55E48B1BD2FA}"/>
                  </a:ext>
                </a:extLst>
              </p:cNvPr>
              <p:cNvSpPr/>
              <p:nvPr/>
            </p:nvSpPr>
            <p:spPr>
              <a:xfrm rot="16200000">
                <a:off x="5102543" y="5426851"/>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0" name="群組 59">
                <a:extLst>
                  <a:ext uri="{FF2B5EF4-FFF2-40B4-BE49-F238E27FC236}">
                    <a16:creationId xmlns:a16="http://schemas.microsoft.com/office/drawing/2014/main" id="{1B47820B-8C28-9011-4C92-B9A5CCB6CA3B}"/>
                  </a:ext>
                </a:extLst>
              </p:cNvPr>
              <p:cNvGrpSpPr>
                <a:grpSpLocks/>
              </p:cNvGrpSpPr>
              <p:nvPr/>
            </p:nvGrpSpPr>
            <p:grpSpPr bwMode="auto">
              <a:xfrm>
                <a:off x="3810000" y="4588295"/>
                <a:ext cx="2591457" cy="2499641"/>
                <a:chOff x="3667124" y="4304144"/>
                <a:chExt cx="2591457" cy="2499641"/>
              </a:xfrm>
            </p:grpSpPr>
            <p:cxnSp>
              <p:nvCxnSpPr>
                <p:cNvPr id="11" name="直線單箭頭接點 46">
                  <a:extLst>
                    <a:ext uri="{FF2B5EF4-FFF2-40B4-BE49-F238E27FC236}">
                      <a16:creationId xmlns:a16="http://schemas.microsoft.com/office/drawing/2014/main" id="{3F73B8F3-6D7F-C9A2-ACBB-19105DB491C3}"/>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47">
                  <a:extLst>
                    <a:ext uri="{FF2B5EF4-FFF2-40B4-BE49-F238E27FC236}">
                      <a16:creationId xmlns:a16="http://schemas.microsoft.com/office/drawing/2014/main" id="{83C9B8FB-5769-0ACA-8ADC-7BB875D19A1A}"/>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4" name="Object 5">
                  <a:extLst>
                    <a:ext uri="{FF2B5EF4-FFF2-40B4-BE49-F238E27FC236}">
                      <a16:creationId xmlns:a16="http://schemas.microsoft.com/office/drawing/2014/main" id="{87277B73-706C-232F-623F-33FC3C968977}"/>
                    </a:ext>
                  </a:extLst>
                </p:cNvPr>
                <p:cNvGraphicFramePr>
                  <a:graphicFrameLocks noChangeAspect="1"/>
                </p:cNvGraphicFramePr>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4" imgW="228600" imgH="355320" progId="Equation.DSMT4">
                        <p:embed/>
                      </p:oleObj>
                    </mc:Choice>
                    <mc:Fallback>
                      <p:oleObj name="Equation" r:id="rId4" imgW="228600" imgH="355320" progId="Equation.DSMT4">
                        <p:embed/>
                        <p:pic>
                          <p:nvPicPr>
                            <p:cNvPr id="37" name="Object 5">
                              <a:extLst>
                                <a:ext uri="{FF2B5EF4-FFF2-40B4-BE49-F238E27FC236}">
                                  <a16:creationId xmlns:a16="http://schemas.microsoft.com/office/drawing/2014/main" id="{90E355EF-42F8-4163-95D8-B246E24D20AA}"/>
                                </a:ext>
                              </a:extLst>
                            </p:cNvPr>
                            <p:cNvPicPr>
                              <a:picLocks noChangeAspect="1" noChangeArrowheads="1"/>
                            </p:cNvPicPr>
                            <p:nvPr/>
                          </p:nvPicPr>
                          <p:blipFill>
                            <a:blip r:embed="rId5"/>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8">
                  <a:extLst>
                    <a:ext uri="{FF2B5EF4-FFF2-40B4-BE49-F238E27FC236}">
                      <a16:creationId xmlns:a16="http://schemas.microsoft.com/office/drawing/2014/main" id="{C904A1CC-D27B-8686-1955-761560DCEB3E}"/>
                    </a:ext>
                  </a:extLst>
                </p:cNvPr>
                <p:cNvGraphicFramePr>
                  <a:graphicFrameLocks noChangeAspect="1"/>
                </p:cNvGraphicFramePr>
                <p:nvPr/>
              </p:nvGraphicFramePr>
              <p:xfrm>
                <a:off x="5899804" y="5523223"/>
                <a:ext cx="358777" cy="449217"/>
              </p:xfrm>
              <a:graphic>
                <a:graphicData uri="http://schemas.openxmlformats.org/presentationml/2006/ole">
                  <mc:AlternateContent xmlns:mc="http://schemas.openxmlformats.org/markup-compatibility/2006">
                    <mc:Choice xmlns:v="urn:schemas-microsoft-com:vml" Requires="v">
                      <p:oleObj name="Equation" r:id="rId6" imgW="304560" imgH="355320" progId="Equation.DSMT4">
                        <p:embed/>
                      </p:oleObj>
                    </mc:Choice>
                    <mc:Fallback>
                      <p:oleObj name="Equation" r:id="rId6" imgW="304560" imgH="355320" progId="Equation.DSMT4">
                        <p:embed/>
                        <p:pic>
                          <p:nvPicPr>
                            <p:cNvPr id="38" name="Object 8">
                              <a:extLst>
                                <a:ext uri="{FF2B5EF4-FFF2-40B4-BE49-F238E27FC236}">
                                  <a16:creationId xmlns:a16="http://schemas.microsoft.com/office/drawing/2014/main" id="{13371D14-50D1-F0AA-E737-4826FCA8AFB4}"/>
                                </a:ext>
                              </a:extLst>
                            </p:cNvPr>
                            <p:cNvPicPr>
                              <a:picLocks noChangeAspect="1" noChangeArrowheads="1"/>
                            </p:cNvPicPr>
                            <p:nvPr/>
                          </p:nvPicPr>
                          <p:blipFill>
                            <a:blip r:embed="rId7"/>
                            <a:srcRect/>
                            <a:stretch>
                              <a:fillRect/>
                            </a:stretch>
                          </p:blipFill>
                          <p:spPr bwMode="auto">
                            <a:xfrm>
                              <a:off x="5899804" y="5523223"/>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cxnSp>
          <p:nvCxnSpPr>
            <p:cNvPr id="23" name="Straight Arrow Connector 22">
              <a:extLst>
                <a:ext uri="{FF2B5EF4-FFF2-40B4-BE49-F238E27FC236}">
                  <a16:creationId xmlns:a16="http://schemas.microsoft.com/office/drawing/2014/main" id="{69C90C06-06EA-FD43-44FD-007798F8E6B7}"/>
                </a:ext>
              </a:extLst>
            </p:cNvPr>
            <p:cNvCxnSpPr/>
            <p:nvPr/>
          </p:nvCxnSpPr>
          <p:spPr>
            <a:xfrm flipV="1">
              <a:off x="1888077" y="2506869"/>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DA57C55-C282-FC5E-61F7-21A497113B69}"/>
                  </a:ext>
                </a:extLst>
              </p:cNvPr>
              <p:cNvSpPr txBox="1"/>
              <p:nvPr/>
            </p:nvSpPr>
            <p:spPr>
              <a:xfrm rot="20228608">
                <a:off x="3516582" y="2013616"/>
                <a:ext cx="314818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measure </a:t>
                </a:r>
                <a14:m>
                  <m:oMath xmlns:m="http://schemas.openxmlformats.org/officeDocument/2006/math">
                    <m:r>
                      <a:rPr lang="en-US" sz="2400" i="1" dirty="0" smtClean="0">
                        <a:solidFill>
                          <a:prstClr val="black"/>
                        </a:solidFill>
                        <a:latin typeface="Cambria Math" panose="02040503050406030204" pitchFamily="18" charset="0"/>
                        <a:cs typeface="Arial" pitchFamily="34" charset="0"/>
                      </a:rPr>
                      <m:t>𝑋</m:t>
                    </m:r>
                  </m:oMath>
                </a14:m>
                <a:r>
                  <a:rPr lang="en-US" sz="2400" dirty="0">
                    <a:solidFill>
                      <a:prstClr val="black"/>
                    </a:solidFill>
                    <a:latin typeface="Arial" pitchFamily="34" charset="0"/>
                    <a:cs typeface="Arial" pitchFamily="34" charset="0"/>
                  </a:rPr>
                  <a:t> only</a:t>
                </a:r>
              </a:p>
            </p:txBody>
          </p:sp>
        </mc:Choice>
        <mc:Fallback xmlns="">
          <p:sp>
            <p:nvSpPr>
              <p:cNvPr id="27" name="TextBox 26">
                <a:extLst>
                  <a:ext uri="{FF2B5EF4-FFF2-40B4-BE49-F238E27FC236}">
                    <a16:creationId xmlns:a16="http://schemas.microsoft.com/office/drawing/2014/main" id="{9DA57C55-C282-FC5E-61F7-21A497113B69}"/>
                  </a:ext>
                </a:extLst>
              </p:cNvPr>
              <p:cNvSpPr txBox="1">
                <a:spLocks noRot="1" noChangeAspect="1" noMove="1" noResize="1" noEditPoints="1" noAdjustHandles="1" noChangeArrowheads="1" noChangeShapeType="1" noTextEdit="1"/>
              </p:cNvSpPr>
              <p:nvPr/>
            </p:nvSpPr>
            <p:spPr>
              <a:xfrm rot="20228608">
                <a:off x="3516582" y="2013616"/>
                <a:ext cx="3148183" cy="461665"/>
              </a:xfrm>
              <a:prstGeom prst="rect">
                <a:avLst/>
              </a:prstGeom>
              <a:blipFill>
                <a:blip r:embed="rId8"/>
                <a:stretch>
                  <a:fillRect l="-3279" b="-9160"/>
                </a:stretch>
              </a:blipFill>
            </p:spPr>
            <p:txBody>
              <a:bodyPr/>
              <a:lstStyle/>
              <a:p>
                <a:r>
                  <a:rPr lang="en-US">
                    <a:noFill/>
                  </a:rPr>
                  <a:t> </a:t>
                </a:r>
              </a:p>
            </p:txBody>
          </p:sp>
        </mc:Fallback>
      </mc:AlternateContent>
      <p:grpSp>
        <p:nvGrpSpPr>
          <p:cNvPr id="29" name="Group 28">
            <a:extLst>
              <a:ext uri="{FF2B5EF4-FFF2-40B4-BE49-F238E27FC236}">
                <a16:creationId xmlns:a16="http://schemas.microsoft.com/office/drawing/2014/main" id="{1FF70729-4DF9-AA1A-E249-69E9081C17DD}"/>
              </a:ext>
            </a:extLst>
          </p:cNvPr>
          <p:cNvGrpSpPr/>
          <p:nvPr/>
        </p:nvGrpSpPr>
        <p:grpSpPr>
          <a:xfrm>
            <a:off x="5960871" y="4356847"/>
            <a:ext cx="2133600" cy="2057400"/>
            <a:chOff x="673794" y="1833967"/>
            <a:chExt cx="2133600" cy="2057400"/>
          </a:xfrm>
        </p:grpSpPr>
        <p:grpSp>
          <p:nvGrpSpPr>
            <p:cNvPr id="30" name="Group 26">
              <a:extLst>
                <a:ext uri="{FF2B5EF4-FFF2-40B4-BE49-F238E27FC236}">
                  <a16:creationId xmlns:a16="http://schemas.microsoft.com/office/drawing/2014/main" id="{644D9263-1F34-9683-1FA1-6B28733D8F59}"/>
                </a:ext>
              </a:extLst>
            </p:cNvPr>
            <p:cNvGrpSpPr>
              <a:grpSpLocks/>
            </p:cNvGrpSpPr>
            <p:nvPr/>
          </p:nvGrpSpPr>
          <p:grpSpPr bwMode="auto">
            <a:xfrm>
              <a:off x="673794" y="1833967"/>
              <a:ext cx="2133600" cy="2057400"/>
              <a:chOff x="3810000" y="5030742"/>
              <a:chExt cx="2133613" cy="2057194"/>
            </a:xfrm>
          </p:grpSpPr>
          <p:sp>
            <p:nvSpPr>
              <p:cNvPr id="32" name="橢圓 8">
                <a:extLst>
                  <a:ext uri="{FF2B5EF4-FFF2-40B4-BE49-F238E27FC236}">
                    <a16:creationId xmlns:a16="http://schemas.microsoft.com/office/drawing/2014/main" id="{EEDC8894-B529-FA28-E57A-BCCE1FEFB18C}"/>
                  </a:ext>
                </a:extLst>
              </p:cNvPr>
              <p:cNvSpPr/>
              <p:nvPr/>
            </p:nvSpPr>
            <p:spPr>
              <a:xfrm rot="16200000">
                <a:off x="4931892" y="5270138"/>
                <a:ext cx="868593" cy="86868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33" name="群組 59">
                <a:extLst>
                  <a:ext uri="{FF2B5EF4-FFF2-40B4-BE49-F238E27FC236}">
                    <a16:creationId xmlns:a16="http://schemas.microsoft.com/office/drawing/2014/main" id="{9021CA75-134D-3490-C97E-E782AD4ADA50}"/>
                  </a:ext>
                </a:extLst>
              </p:cNvPr>
              <p:cNvGrpSpPr>
                <a:grpSpLocks/>
              </p:cNvGrpSpPr>
              <p:nvPr/>
            </p:nvGrpSpPr>
            <p:grpSpPr bwMode="auto">
              <a:xfrm>
                <a:off x="3810000" y="5030742"/>
                <a:ext cx="2133613" cy="2057194"/>
                <a:chOff x="3667124" y="4746591"/>
                <a:chExt cx="2133613" cy="2057194"/>
              </a:xfrm>
            </p:grpSpPr>
            <p:cxnSp>
              <p:nvCxnSpPr>
                <p:cNvPr id="34" name="直線單箭頭接點 46">
                  <a:extLst>
                    <a:ext uri="{FF2B5EF4-FFF2-40B4-BE49-F238E27FC236}">
                      <a16:creationId xmlns:a16="http://schemas.microsoft.com/office/drawing/2014/main" id="{187EE8A7-2513-A607-FCCB-5EF5FEC65BE2}"/>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直線單箭頭接點 47">
                  <a:extLst>
                    <a:ext uri="{FF2B5EF4-FFF2-40B4-BE49-F238E27FC236}">
                      <a16:creationId xmlns:a16="http://schemas.microsoft.com/office/drawing/2014/main" id="{70A7606C-D82F-8BD3-BFC2-522C90D178FD}"/>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pSp>
        </p:grpSp>
        <p:cxnSp>
          <p:nvCxnSpPr>
            <p:cNvPr id="31" name="Straight Arrow Connector 30">
              <a:extLst>
                <a:ext uri="{FF2B5EF4-FFF2-40B4-BE49-F238E27FC236}">
                  <a16:creationId xmlns:a16="http://schemas.microsoft.com/office/drawing/2014/main" id="{BAC4F312-1BAF-2D4E-4976-FDB22C70B4A1}"/>
                </a:ext>
              </a:extLst>
            </p:cNvPr>
            <p:cNvCxnSpPr/>
            <p:nvPr/>
          </p:nvCxnSpPr>
          <p:spPr>
            <a:xfrm flipV="1">
              <a:off x="1888077" y="2506869"/>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8" name="Object 5">
                <a:extLst>
                  <a:ext uri="{FF2B5EF4-FFF2-40B4-BE49-F238E27FC236}">
                    <a16:creationId xmlns:a16="http://schemas.microsoft.com/office/drawing/2014/main" id="{24C049DB-9F10-2B13-E733-33C59A21992A}"/>
                  </a:ext>
                </a:extLst>
              </p:cNvPr>
              <p:cNvSpPr txBox="1"/>
              <p:nvPr/>
            </p:nvSpPr>
            <p:spPr bwMode="auto">
              <a:xfrm>
                <a:off x="7668793" y="4315391"/>
                <a:ext cx="2415938" cy="43180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𝑃</m:t>
                      </m:r>
                      <m:r>
                        <a:rPr lang="en-US" sz="2400" i="1" smtClean="0">
                          <a:solidFill>
                            <a:srgbClr val="000000"/>
                          </a:solidFill>
                          <a:latin typeface="Cambria Math" panose="02040503050406030204" pitchFamily="18" charset="0"/>
                        </a:rPr>
                        <m:t>(</m:t>
                      </m:r>
                      <m:r>
                        <a:rPr lang="en-US" sz="2400" b="0" i="1" smtClean="0">
                          <a:solidFill>
                            <a:srgbClr val="000000"/>
                          </a:solidFill>
                          <a:latin typeface="Cambria Math" panose="02040503050406030204" pitchFamily="18" charset="0"/>
                        </a:rPr>
                        <m:t>𝑋</m:t>
                      </m:r>
                      <m:r>
                        <a:rPr lang="en-US" sz="2400" b="0" i="1" smtClean="0">
                          <a:solidFill>
                            <a:srgbClr val="000000"/>
                          </a:solidFill>
                          <a:latin typeface="Cambria Math" panose="02040503050406030204" pitchFamily="18" charset="0"/>
                        </a:rPr>
                        <m:t>,</m:t>
                      </m:r>
                      <m:r>
                        <a:rPr lang="en-US" sz="2400" b="0" i="1" smtClean="0">
                          <a:solidFill>
                            <a:srgbClr val="000000"/>
                          </a:solidFill>
                          <a:latin typeface="Cambria Math" panose="02040503050406030204" pitchFamily="18" charset="0"/>
                        </a:rPr>
                        <m:t>𝑌</m:t>
                      </m:r>
                      <m:r>
                        <a:rPr lang="en-US" sz="2400" i="1">
                          <a:solidFill>
                            <a:srgbClr val="000000"/>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𝑋</m:t>
                          </m:r>
                        </m:sub>
                      </m:sSub>
                      <m:r>
                        <a:rPr lang="en-US" sz="2400" b="0" i="1" smtClean="0">
                          <a:solidFill>
                            <a:srgbClr val="0000FF"/>
                          </a:solidFill>
                          <a:latin typeface="Cambria Math" panose="02040503050406030204" pitchFamily="18" charset="0"/>
                        </a:rPr>
                        <m:t>,</m:t>
                      </m:r>
                      <m:sSub>
                        <m:sSubPr>
                          <m:ctrlPr>
                            <a:rPr lang="en-US" sz="2400" b="0" i="1" smtClean="0">
                              <a:solidFill>
                                <a:srgbClr val="0000FF"/>
                              </a:solidFill>
                              <a:latin typeface="Cambria Math" panose="02040503050406030204" pitchFamily="18" charset="0"/>
                            </a:rPr>
                          </m:ctrlPr>
                        </m:sSubPr>
                        <m:e>
                          <m:r>
                            <a:rPr lang="en-US" sz="2400" b="0" i="1" smtClean="0">
                              <a:solidFill>
                                <a:srgbClr val="0000FF"/>
                              </a:solidFill>
                              <a:latin typeface="Cambria Math" panose="02040503050406030204" pitchFamily="18" charset="0"/>
                            </a:rPr>
                            <m:t>𝐹</m:t>
                          </m:r>
                        </m:e>
                        <m:sub>
                          <m:r>
                            <a:rPr lang="en-US" sz="2400" b="0" i="1" smtClean="0">
                              <a:solidFill>
                                <a:srgbClr val="0000FF"/>
                              </a:solidFill>
                              <a:latin typeface="Cambria Math" panose="02040503050406030204" pitchFamily="18" charset="0"/>
                            </a:rPr>
                            <m:t>𝑌</m:t>
                          </m:r>
                        </m:sub>
                      </m:sSub>
                      <m:r>
                        <a:rPr lang="en-US" sz="2400" i="1">
                          <a:solidFill>
                            <a:srgbClr val="000000"/>
                          </a:solidFill>
                          <a:latin typeface="Cambria Math" panose="02040503050406030204" pitchFamily="18" charset="0"/>
                        </a:rPr>
                        <m:t>)</m:t>
                      </m:r>
                    </m:oMath>
                  </m:oMathPara>
                </a14:m>
                <a:endParaRPr lang="en-US" sz="2400" dirty="0"/>
              </a:p>
            </p:txBody>
          </p:sp>
        </mc:Choice>
        <mc:Fallback xmlns="">
          <p:sp>
            <p:nvSpPr>
              <p:cNvPr id="38" name="Object 5">
                <a:extLst>
                  <a:ext uri="{FF2B5EF4-FFF2-40B4-BE49-F238E27FC236}">
                    <a16:creationId xmlns:a16="http://schemas.microsoft.com/office/drawing/2014/main" id="{24C049DB-9F10-2B13-E733-33C59A21992A}"/>
                  </a:ext>
                </a:extLst>
              </p:cNvPr>
              <p:cNvSpPr txBox="1">
                <a:spLocks noRot="1" noChangeAspect="1" noMove="1" noResize="1" noEditPoints="1" noAdjustHandles="1" noChangeArrowheads="1" noChangeShapeType="1" noTextEdit="1"/>
              </p:cNvSpPr>
              <p:nvPr/>
            </p:nvSpPr>
            <p:spPr bwMode="auto">
              <a:xfrm>
                <a:off x="7668793" y="4315391"/>
                <a:ext cx="2415938" cy="431800"/>
              </a:xfrm>
              <a:prstGeom prst="rect">
                <a:avLst/>
              </a:prstGeom>
              <a:blipFill>
                <a:blip r:embed="rId9"/>
                <a:stretch>
                  <a:fillRect l="-524"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1F4EF363-4513-F535-A494-001AF7397737}"/>
                  </a:ext>
                </a:extLst>
              </p:cNvPr>
              <p:cNvSpPr txBox="1"/>
              <p:nvPr/>
            </p:nvSpPr>
            <p:spPr>
              <a:xfrm rot="1104642">
                <a:off x="3441326" y="4546181"/>
                <a:ext cx="314818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measure </a:t>
                </a:r>
                <a14:m>
                  <m:oMath xmlns:m="http://schemas.openxmlformats.org/officeDocument/2006/math">
                    <m:r>
                      <a:rPr lang="en-US" sz="2400" i="1" dirty="0" smtClean="0">
                        <a:solidFill>
                          <a:prstClr val="black"/>
                        </a:solidFill>
                        <a:latin typeface="Cambria Math" panose="02040503050406030204" pitchFamily="18" charset="0"/>
                        <a:cs typeface="Arial" pitchFamily="34" charset="0"/>
                      </a:rPr>
                      <m:t>𝑋</m:t>
                    </m:r>
                  </m:oMath>
                </a14:m>
                <a:r>
                  <a:rPr lang="en-US" sz="2400" dirty="0">
                    <a:solidFill>
                      <a:prstClr val="black"/>
                    </a:solidFill>
                    <a:latin typeface="Arial" pitchFamily="34" charset="0"/>
                    <a:cs typeface="Arial" pitchFamily="34" charset="0"/>
                  </a:rPr>
                  <a:t> and </a:t>
                </a:r>
                <a14:m>
                  <m:oMath xmlns:m="http://schemas.openxmlformats.org/officeDocument/2006/math">
                    <m:r>
                      <a:rPr lang="en-US" sz="2400" i="1" dirty="0">
                        <a:solidFill>
                          <a:prstClr val="black"/>
                        </a:solidFill>
                        <a:latin typeface="Cambria Math" panose="02040503050406030204" pitchFamily="18" charset="0"/>
                        <a:cs typeface="Arial" pitchFamily="34" charset="0"/>
                      </a:rPr>
                      <m:t>𝑌</m:t>
                    </m:r>
                  </m:oMath>
                </a14:m>
                <a:r>
                  <a:rPr lang="en-US" sz="2400" dirty="0">
                    <a:solidFill>
                      <a:prstClr val="black"/>
                    </a:solidFill>
                    <a:latin typeface="Arial" pitchFamily="34" charset="0"/>
                    <a:cs typeface="Arial" pitchFamily="34" charset="0"/>
                  </a:rPr>
                  <a:t>  </a:t>
                </a:r>
              </a:p>
            </p:txBody>
          </p:sp>
        </mc:Choice>
        <mc:Fallback xmlns="">
          <p:sp>
            <p:nvSpPr>
              <p:cNvPr id="39" name="TextBox 38">
                <a:extLst>
                  <a:ext uri="{FF2B5EF4-FFF2-40B4-BE49-F238E27FC236}">
                    <a16:creationId xmlns:a16="http://schemas.microsoft.com/office/drawing/2014/main" id="{1F4EF363-4513-F535-A494-001AF7397737}"/>
                  </a:ext>
                </a:extLst>
              </p:cNvPr>
              <p:cNvSpPr txBox="1">
                <a:spLocks noRot="1" noChangeAspect="1" noMove="1" noResize="1" noEditPoints="1" noAdjustHandles="1" noChangeArrowheads="1" noChangeShapeType="1" noTextEdit="1"/>
              </p:cNvSpPr>
              <p:nvPr/>
            </p:nvSpPr>
            <p:spPr>
              <a:xfrm rot="1104642">
                <a:off x="3441326" y="4546181"/>
                <a:ext cx="3148183" cy="461665"/>
              </a:xfrm>
              <a:prstGeom prst="rect">
                <a:avLst/>
              </a:prstGeom>
              <a:blipFill>
                <a:blip r:embed="rId10"/>
                <a:stretch>
                  <a:fillRect l="-4032" t="-5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Object 5">
                <a:extLst>
                  <a:ext uri="{FF2B5EF4-FFF2-40B4-BE49-F238E27FC236}">
                    <a16:creationId xmlns:a16="http://schemas.microsoft.com/office/drawing/2014/main" id="{0AC4D3B5-8D38-9776-9385-032624D10430}"/>
                  </a:ext>
                </a:extLst>
              </p:cNvPr>
              <p:cNvSpPr txBox="1"/>
              <p:nvPr/>
            </p:nvSpPr>
            <p:spPr bwMode="auto">
              <a:xfrm>
                <a:off x="6755032" y="3883591"/>
                <a:ext cx="1739616" cy="43180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𝑃</m:t>
                      </m:r>
                      <m:r>
                        <a:rPr lang="en-US" sz="2400" i="1" smtClean="0">
                          <a:solidFill>
                            <a:srgbClr val="000000"/>
                          </a:solidFill>
                          <a:latin typeface="Cambria Math" panose="02040503050406030204" pitchFamily="18" charset="0"/>
                        </a:rPr>
                        <m:t>(</m:t>
                      </m:r>
                      <m:r>
                        <a:rPr lang="en-US" sz="2400" b="0" i="1" smtClean="0">
                          <a:solidFill>
                            <a:srgbClr val="000000"/>
                          </a:solidFill>
                          <a:latin typeface="Cambria Math" panose="02040503050406030204" pitchFamily="18" charset="0"/>
                        </a:rPr>
                        <m:t>𝑌</m:t>
                      </m:r>
                      <m:r>
                        <a:rPr lang="en-US" sz="2400" b="0" i="1" smtClean="0">
                          <a:solidFill>
                            <a:srgbClr val="000000"/>
                          </a:solidFill>
                          <a:latin typeface="Cambria Math" panose="02040503050406030204" pitchFamily="18" charset="0"/>
                        </a:rPr>
                        <m:t>)</m:t>
                      </m:r>
                    </m:oMath>
                  </m:oMathPara>
                </a14:m>
                <a:endParaRPr lang="en-US" sz="2400" dirty="0"/>
              </a:p>
            </p:txBody>
          </p:sp>
        </mc:Choice>
        <mc:Fallback xmlns="">
          <p:sp>
            <p:nvSpPr>
              <p:cNvPr id="40" name="Object 5">
                <a:extLst>
                  <a:ext uri="{FF2B5EF4-FFF2-40B4-BE49-F238E27FC236}">
                    <a16:creationId xmlns:a16="http://schemas.microsoft.com/office/drawing/2014/main" id="{0AC4D3B5-8D38-9776-9385-032624D10430}"/>
                  </a:ext>
                </a:extLst>
              </p:cNvPr>
              <p:cNvSpPr txBox="1">
                <a:spLocks noRot="1" noChangeAspect="1" noMove="1" noResize="1" noEditPoints="1" noAdjustHandles="1" noChangeArrowheads="1" noChangeShapeType="1" noTextEdit="1"/>
              </p:cNvSpPr>
              <p:nvPr/>
            </p:nvSpPr>
            <p:spPr bwMode="auto">
              <a:xfrm>
                <a:off x="6755032" y="3883591"/>
                <a:ext cx="1739616" cy="431800"/>
              </a:xfrm>
              <a:prstGeom prst="rect">
                <a:avLst/>
              </a:prstGeom>
              <a:blipFill>
                <a:blip r:embed="rId11"/>
                <a:stretch>
                  <a:fillRect l="-725" b="-2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Object 5">
                <a:extLst>
                  <a:ext uri="{FF2B5EF4-FFF2-40B4-BE49-F238E27FC236}">
                    <a16:creationId xmlns:a16="http://schemas.microsoft.com/office/drawing/2014/main" id="{567D60D4-9D8C-58C5-743B-8E4B8400749A}"/>
                  </a:ext>
                </a:extLst>
              </p:cNvPr>
              <p:cNvSpPr txBox="1"/>
              <p:nvPr/>
            </p:nvSpPr>
            <p:spPr bwMode="auto">
              <a:xfrm>
                <a:off x="8094471" y="5061373"/>
                <a:ext cx="1739616" cy="43180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r>
                        <a:rPr lang="en-US" sz="2400" i="1" smtClean="0">
                          <a:solidFill>
                            <a:srgbClr val="000000"/>
                          </a:solidFill>
                          <a:latin typeface="Cambria Math" panose="02040503050406030204" pitchFamily="18" charset="0"/>
                        </a:rPr>
                        <m:t>𝑃</m:t>
                      </m:r>
                      <m:r>
                        <a:rPr lang="en-US" sz="2400" i="1" smtClean="0">
                          <a:solidFill>
                            <a:srgbClr val="000000"/>
                          </a:solidFill>
                          <a:latin typeface="Cambria Math" panose="02040503050406030204" pitchFamily="18" charset="0"/>
                        </a:rPr>
                        <m:t>(</m:t>
                      </m:r>
                      <m:r>
                        <a:rPr lang="en-US" sz="2400" b="0" i="1" smtClean="0">
                          <a:solidFill>
                            <a:srgbClr val="000000"/>
                          </a:solidFill>
                          <a:latin typeface="Cambria Math" panose="02040503050406030204" pitchFamily="18" charset="0"/>
                        </a:rPr>
                        <m:t>𝑋</m:t>
                      </m:r>
                      <m:r>
                        <a:rPr lang="en-US" sz="2400" b="0" i="1" smtClean="0">
                          <a:solidFill>
                            <a:srgbClr val="000000"/>
                          </a:solidFill>
                          <a:latin typeface="Cambria Math" panose="02040503050406030204" pitchFamily="18" charset="0"/>
                        </a:rPr>
                        <m:t>)</m:t>
                      </m:r>
                    </m:oMath>
                  </m:oMathPara>
                </a14:m>
                <a:endParaRPr lang="en-US" sz="2400" dirty="0"/>
              </a:p>
            </p:txBody>
          </p:sp>
        </mc:Choice>
        <mc:Fallback xmlns="">
          <p:sp>
            <p:nvSpPr>
              <p:cNvPr id="41" name="Object 5">
                <a:extLst>
                  <a:ext uri="{FF2B5EF4-FFF2-40B4-BE49-F238E27FC236}">
                    <a16:creationId xmlns:a16="http://schemas.microsoft.com/office/drawing/2014/main" id="{567D60D4-9D8C-58C5-743B-8E4B8400749A}"/>
                  </a:ext>
                </a:extLst>
              </p:cNvPr>
              <p:cNvSpPr txBox="1">
                <a:spLocks noRot="1" noChangeAspect="1" noMove="1" noResize="1" noEditPoints="1" noAdjustHandles="1" noChangeArrowheads="1" noChangeShapeType="1" noTextEdit="1"/>
              </p:cNvSpPr>
              <p:nvPr/>
            </p:nvSpPr>
            <p:spPr bwMode="auto">
              <a:xfrm>
                <a:off x="8094471" y="5061373"/>
                <a:ext cx="1739616" cy="431800"/>
              </a:xfrm>
              <a:prstGeom prst="rect">
                <a:avLst/>
              </a:prstGeom>
              <a:blipFill>
                <a:blip r:embed="rId12"/>
                <a:stretch>
                  <a:fillRect l="-725" b="-25714"/>
                </a:stretch>
              </a:blipFill>
            </p:spPr>
            <p:txBody>
              <a:bodyPr/>
              <a:lstStyle/>
              <a:p>
                <a:r>
                  <a:rPr lang="en-US">
                    <a:noFill/>
                  </a:rPr>
                  <a:t> </a:t>
                </a:r>
              </a:p>
            </p:txBody>
          </p:sp>
        </mc:Fallback>
      </mc:AlternateContent>
      <p:sp>
        <p:nvSpPr>
          <p:cNvPr id="42" name="文字方塊 24">
            <a:extLst>
              <a:ext uri="{FF2B5EF4-FFF2-40B4-BE49-F238E27FC236}">
                <a16:creationId xmlns:a16="http://schemas.microsoft.com/office/drawing/2014/main" id="{2D5B98EB-4F34-092B-AA45-442EA4301855}"/>
              </a:ext>
            </a:extLst>
          </p:cNvPr>
          <p:cNvSpPr txBox="1">
            <a:spLocks noChangeArrowheads="1"/>
          </p:cNvSpPr>
          <p:nvPr/>
        </p:nvSpPr>
        <p:spPr bwMode="auto">
          <a:xfrm>
            <a:off x="550385" y="1724034"/>
            <a:ext cx="2621602"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Wigner function </a:t>
            </a:r>
          </a:p>
        </p:txBody>
      </p:sp>
      <p:sp>
        <p:nvSpPr>
          <p:cNvPr id="43" name="文字方塊 24">
            <a:extLst>
              <a:ext uri="{FF2B5EF4-FFF2-40B4-BE49-F238E27FC236}">
                <a16:creationId xmlns:a16="http://schemas.microsoft.com/office/drawing/2014/main" id="{EC3B52FB-A012-00AB-6011-3E0818A969C9}"/>
              </a:ext>
            </a:extLst>
          </p:cNvPr>
          <p:cNvSpPr txBox="1">
            <a:spLocks noChangeArrowheads="1"/>
          </p:cNvSpPr>
          <p:nvPr/>
        </p:nvSpPr>
        <p:spPr bwMode="auto">
          <a:xfrm>
            <a:off x="7517050" y="843345"/>
            <a:ext cx="4178487"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marginal of Wigner function </a:t>
            </a:r>
          </a:p>
        </p:txBody>
      </p:sp>
      <p:sp>
        <p:nvSpPr>
          <p:cNvPr id="44" name="文字方塊 24">
            <a:extLst>
              <a:ext uri="{FF2B5EF4-FFF2-40B4-BE49-F238E27FC236}">
                <a16:creationId xmlns:a16="http://schemas.microsoft.com/office/drawing/2014/main" id="{0EEA18D3-2E2E-5A11-B621-D2E015A4D0B8}"/>
              </a:ext>
            </a:extLst>
          </p:cNvPr>
          <p:cNvSpPr txBox="1">
            <a:spLocks noChangeArrowheads="1"/>
          </p:cNvSpPr>
          <p:nvPr/>
        </p:nvSpPr>
        <p:spPr bwMode="auto">
          <a:xfrm>
            <a:off x="7517050" y="3519530"/>
            <a:ext cx="4178487" cy="461665"/>
          </a:xfrm>
          <a:prstGeom prst="rect">
            <a:avLst/>
          </a:prstGeom>
          <a:noFill/>
          <a:ln w="9525">
            <a:noFill/>
            <a:miter lim="800000"/>
            <a:headEnd/>
            <a:tailEnd/>
          </a:ln>
        </p:spPr>
        <p:txBody>
          <a:bodyPr wrap="square">
            <a:spAutoFit/>
          </a:bodyPr>
          <a:lstStyle/>
          <a:p>
            <a:r>
              <a:rPr lang="en-US" altLang="zh-TW" sz="2400" dirty="0" err="1">
                <a:solidFill>
                  <a:prstClr val="black"/>
                </a:solidFill>
                <a:latin typeface="Arial" panose="020B0604020202020204" pitchFamily="34" charset="0"/>
                <a:cs typeface="Arial" panose="020B0604020202020204" pitchFamily="34" charset="0"/>
              </a:rPr>
              <a:t>Huisimi</a:t>
            </a:r>
            <a:r>
              <a:rPr lang="en-US" altLang="zh-TW" sz="2400" dirty="0">
                <a:solidFill>
                  <a:prstClr val="black"/>
                </a:solidFill>
                <a:latin typeface="Arial" panose="020B0604020202020204" pitchFamily="34" charset="0"/>
                <a:cs typeface="Arial" panose="020B0604020202020204" pitchFamily="34" charset="0"/>
              </a:rPr>
              <a:t> – Q function </a:t>
            </a:r>
          </a:p>
        </p:txBody>
      </p:sp>
      <p:graphicFrame>
        <p:nvGraphicFramePr>
          <p:cNvPr id="45" name="Object 44">
            <a:extLst>
              <a:ext uri="{FF2B5EF4-FFF2-40B4-BE49-F238E27FC236}">
                <a16:creationId xmlns:a16="http://schemas.microsoft.com/office/drawing/2014/main" id="{070EBF66-5998-DD3E-F91A-1AC9B7C8D7BC}"/>
              </a:ext>
            </a:extLst>
          </p:cNvPr>
          <p:cNvGraphicFramePr>
            <a:graphicFrameLocks noChangeAspect="1"/>
          </p:cNvGraphicFramePr>
          <p:nvPr>
            <p:extLst>
              <p:ext uri="{D42A27DB-BD31-4B8C-83A1-F6EECF244321}">
                <p14:modId xmlns:p14="http://schemas.microsoft.com/office/powerpoint/2010/main" val="1509092626"/>
              </p:ext>
            </p:extLst>
          </p:nvPr>
        </p:nvGraphicFramePr>
        <p:xfrm>
          <a:off x="3601544" y="3324791"/>
          <a:ext cx="1257300" cy="558800"/>
        </p:xfrm>
        <a:graphic>
          <a:graphicData uri="http://schemas.openxmlformats.org/presentationml/2006/ole">
            <mc:AlternateContent xmlns:mc="http://schemas.openxmlformats.org/markup-compatibility/2006">
              <mc:Choice xmlns:v="urn:schemas-microsoft-com:vml" Requires="v">
                <p:oleObj name="Equation" r:id="rId13" imgW="1257120" imgH="558720" progId="Equation.DSMT4">
                  <p:embed/>
                </p:oleObj>
              </mc:Choice>
              <mc:Fallback>
                <p:oleObj name="Equation" r:id="rId13" imgW="1257120" imgH="558720" progId="Equation.DSMT4">
                  <p:embed/>
                  <p:pic>
                    <p:nvPicPr>
                      <p:cNvPr id="46" name="Object 45">
                        <a:extLst>
                          <a:ext uri="{FF2B5EF4-FFF2-40B4-BE49-F238E27FC236}">
                            <a16:creationId xmlns:a16="http://schemas.microsoft.com/office/drawing/2014/main" id="{22B0A2E7-7356-C9B5-1AFE-D7A44AEF1CDF}"/>
                          </a:ext>
                        </a:extLst>
                      </p:cNvPr>
                      <p:cNvPicPr>
                        <a:picLocks noChangeAspect="1" noChangeArrowheads="1"/>
                      </p:cNvPicPr>
                      <p:nvPr/>
                    </p:nvPicPr>
                    <p:blipFill>
                      <a:blip r:embed="rId14"/>
                      <a:srcRect/>
                      <a:stretch>
                        <a:fillRect/>
                      </a:stretch>
                    </p:blipFill>
                    <p:spPr bwMode="auto">
                      <a:xfrm>
                        <a:off x="3601544" y="3324791"/>
                        <a:ext cx="12573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49141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0D0F3D-A8E2-4045-B037-B7B5717F2725}"/>
              </a:ext>
            </a:extLst>
          </p:cNvPr>
          <p:cNvGrpSpPr/>
          <p:nvPr/>
        </p:nvGrpSpPr>
        <p:grpSpPr>
          <a:xfrm>
            <a:off x="1926948" y="2470237"/>
            <a:ext cx="2144765" cy="2758107"/>
            <a:chOff x="1219812" y="2292953"/>
            <a:chExt cx="2144765" cy="2758107"/>
          </a:xfrm>
        </p:grpSpPr>
        <p:cxnSp>
          <p:nvCxnSpPr>
            <p:cNvPr id="11" name="Straight Arrow Connector 10">
              <a:extLst>
                <a:ext uri="{FF2B5EF4-FFF2-40B4-BE49-F238E27FC236}">
                  <a16:creationId xmlns:a16="http://schemas.microsoft.com/office/drawing/2014/main" id="{61B7C5CA-2914-452D-9143-AD43B69C2E3B}"/>
                </a:ext>
              </a:extLst>
            </p:cNvPr>
            <p:cNvCxnSpPr/>
            <p:nvPr/>
          </p:nvCxnSpPr>
          <p:spPr>
            <a:xfrm flipV="1">
              <a:off x="1230867" y="2724098"/>
              <a:ext cx="2133710" cy="185731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800379F-01C1-4E4F-9891-5780E84438BC}"/>
                </a:ext>
              </a:extLst>
            </p:cNvPr>
            <p:cNvCxnSpPr>
              <a:cxnSpLocks/>
            </p:cNvCxnSpPr>
            <p:nvPr/>
          </p:nvCxnSpPr>
          <p:spPr>
            <a:xfrm>
              <a:off x="1219812" y="2715317"/>
              <a:ext cx="2133710" cy="185731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4C9EDBF1-3F4C-4172-B2DF-7C02290A07A3}"/>
                </a:ext>
              </a:extLst>
            </p:cNvPr>
            <p:cNvCxnSpPr>
              <a:cxnSpLocks/>
            </p:cNvCxnSpPr>
            <p:nvPr/>
          </p:nvCxnSpPr>
          <p:spPr>
            <a:xfrm>
              <a:off x="1642181" y="2292953"/>
              <a:ext cx="1658371"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20060523-B350-4730-BF48-D56E37981041}"/>
                </a:ext>
              </a:extLst>
            </p:cNvPr>
            <p:cNvCxnSpPr>
              <a:cxnSpLocks/>
            </p:cNvCxnSpPr>
            <p:nvPr/>
          </p:nvCxnSpPr>
          <p:spPr>
            <a:xfrm>
              <a:off x="1642181" y="5051060"/>
              <a:ext cx="1658371"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0E305BDA-092B-4077-B63F-CF7894A122E4}"/>
              </a:ext>
            </a:extLst>
          </p:cNvPr>
          <p:cNvGrpSpPr/>
          <p:nvPr/>
        </p:nvGrpSpPr>
        <p:grpSpPr>
          <a:xfrm>
            <a:off x="863039" y="1585736"/>
            <a:ext cx="1869845" cy="1871211"/>
            <a:chOff x="12748780" y="3377207"/>
            <a:chExt cx="2613039" cy="2614950"/>
          </a:xfrm>
        </p:grpSpPr>
        <p:grpSp>
          <p:nvGrpSpPr>
            <p:cNvPr id="18" name="Group 26">
              <a:extLst>
                <a:ext uri="{FF2B5EF4-FFF2-40B4-BE49-F238E27FC236}">
                  <a16:creationId xmlns:a16="http://schemas.microsoft.com/office/drawing/2014/main" id="{85673EB9-4C92-4148-9925-5C1C2FB63141}"/>
                </a:ext>
              </a:extLst>
            </p:cNvPr>
            <p:cNvGrpSpPr>
              <a:grpSpLocks/>
            </p:cNvGrpSpPr>
            <p:nvPr/>
          </p:nvGrpSpPr>
          <p:grpSpPr bwMode="auto">
            <a:xfrm>
              <a:off x="12748780" y="3377207"/>
              <a:ext cx="2613039" cy="2614950"/>
              <a:chOff x="3810000" y="4473248"/>
              <a:chExt cx="2613055" cy="2614688"/>
            </a:xfrm>
          </p:grpSpPr>
          <p:sp>
            <p:nvSpPr>
              <p:cNvPr id="20" name="橢圓 8">
                <a:extLst>
                  <a:ext uri="{FF2B5EF4-FFF2-40B4-BE49-F238E27FC236}">
                    <a16:creationId xmlns:a16="http://schemas.microsoft.com/office/drawing/2014/main" id="{24031C28-07EB-413D-BF10-18A0B563DBB9}"/>
                  </a:ext>
                </a:extLst>
              </p:cNvPr>
              <p:cNvSpPr/>
              <p:nvPr/>
            </p:nvSpPr>
            <p:spPr>
              <a:xfrm rot="16200000">
                <a:off x="4758784" y="5694953"/>
                <a:ext cx="553439" cy="553454"/>
              </a:xfrm>
              <a:prstGeom prst="ellipse">
                <a:avLst/>
              </a:prstGeom>
              <a:solidFill>
                <a:srgbClr val="0000FF"/>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21" name="群組 59">
                <a:extLst>
                  <a:ext uri="{FF2B5EF4-FFF2-40B4-BE49-F238E27FC236}">
                    <a16:creationId xmlns:a16="http://schemas.microsoft.com/office/drawing/2014/main" id="{C96FE2C5-9669-4461-8114-2F1026A0D80F}"/>
                  </a:ext>
                </a:extLst>
              </p:cNvPr>
              <p:cNvGrpSpPr>
                <a:grpSpLocks/>
              </p:cNvGrpSpPr>
              <p:nvPr/>
            </p:nvGrpSpPr>
            <p:grpSpPr bwMode="auto">
              <a:xfrm>
                <a:off x="3810000" y="4473248"/>
                <a:ext cx="2613055" cy="2614688"/>
                <a:chOff x="3667124" y="4189097"/>
                <a:chExt cx="2613055" cy="2614688"/>
              </a:xfrm>
            </p:grpSpPr>
            <p:cxnSp>
              <p:nvCxnSpPr>
                <p:cNvPr id="22" name="直線單箭頭接點 46">
                  <a:extLst>
                    <a:ext uri="{FF2B5EF4-FFF2-40B4-BE49-F238E27FC236}">
                      <a16:creationId xmlns:a16="http://schemas.microsoft.com/office/drawing/2014/main" id="{85EE31F6-C4AB-4C70-96DD-7D20B3F316B1}"/>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47">
                  <a:extLst>
                    <a:ext uri="{FF2B5EF4-FFF2-40B4-BE49-F238E27FC236}">
                      <a16:creationId xmlns:a16="http://schemas.microsoft.com/office/drawing/2014/main" id="{EDFF582A-D818-41DB-A3D9-6BA265849ABF}"/>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4" name="Object 5">
                  <a:extLst>
                    <a:ext uri="{FF2B5EF4-FFF2-40B4-BE49-F238E27FC236}">
                      <a16:creationId xmlns:a16="http://schemas.microsoft.com/office/drawing/2014/main" id="{BE02C500-8F93-4B94-8BD5-18FBEF74780F}"/>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24" name="Object 5">
                              <a:extLst>
                                <a:ext uri="{FF2B5EF4-FFF2-40B4-BE49-F238E27FC236}">
                                  <a16:creationId xmlns:a16="http://schemas.microsoft.com/office/drawing/2014/main" id="{BE02C500-8F93-4B94-8BD5-18FBEF74780F}"/>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8">
                  <a:extLst>
                    <a:ext uri="{FF2B5EF4-FFF2-40B4-BE49-F238E27FC236}">
                      <a16:creationId xmlns:a16="http://schemas.microsoft.com/office/drawing/2014/main" id="{BBE25BE0-ACB8-463E-848C-F2A241F9B22E}"/>
                    </a:ext>
                  </a:extLst>
                </p:cNvPr>
                <p:cNvGraphicFramePr>
                  <a:graphicFrameLocks noChangeAspect="1"/>
                </p:cNvGraphicFramePr>
                <p:nvPr/>
              </p:nvGraphicFramePr>
              <p:xfrm>
                <a:off x="5876952" y="5467148"/>
                <a:ext cx="403227" cy="560332"/>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25" name="Object 8">
                              <a:extLst>
                                <a:ext uri="{FF2B5EF4-FFF2-40B4-BE49-F238E27FC236}">
                                  <a16:creationId xmlns:a16="http://schemas.microsoft.com/office/drawing/2014/main" id="{BBE25BE0-ACB8-463E-848C-F2A241F9B22E}"/>
                                </a:ext>
                              </a:extLst>
                            </p:cNvPr>
                            <p:cNvPicPr>
                              <a:picLocks noChangeAspect="1" noChangeArrowheads="1"/>
                            </p:cNvPicPr>
                            <p:nvPr/>
                          </p:nvPicPr>
                          <p:blipFill>
                            <a:blip r:embed="rId6"/>
                            <a:srcRect/>
                            <a:stretch>
                              <a:fillRect/>
                            </a:stretch>
                          </p:blipFill>
                          <p:spPr bwMode="auto">
                            <a:xfrm>
                              <a:off x="5876952" y="5467148"/>
                              <a:ext cx="403227"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9" name="Oval 18">
              <a:extLst>
                <a:ext uri="{FF2B5EF4-FFF2-40B4-BE49-F238E27FC236}">
                  <a16:creationId xmlns:a16="http://schemas.microsoft.com/office/drawing/2014/main" id="{C366A62A-9603-4D69-98D6-7EA5609DE36E}"/>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91641656-CC69-47A8-A396-5176E6E28CB2}"/>
              </a:ext>
            </a:extLst>
          </p:cNvPr>
          <p:cNvGrpSpPr/>
          <p:nvPr/>
        </p:nvGrpSpPr>
        <p:grpSpPr>
          <a:xfrm>
            <a:off x="864444" y="3855155"/>
            <a:ext cx="1886244" cy="1871975"/>
            <a:chOff x="12748780" y="3376139"/>
            <a:chExt cx="2635956" cy="2616018"/>
          </a:xfrm>
        </p:grpSpPr>
        <p:grpSp>
          <p:nvGrpSpPr>
            <p:cNvPr id="27" name="Group 26">
              <a:extLst>
                <a:ext uri="{FF2B5EF4-FFF2-40B4-BE49-F238E27FC236}">
                  <a16:creationId xmlns:a16="http://schemas.microsoft.com/office/drawing/2014/main" id="{2E2CED56-1D00-4D8B-B08C-7FF6AB9C9BB7}"/>
                </a:ext>
              </a:extLst>
            </p:cNvPr>
            <p:cNvGrpSpPr>
              <a:grpSpLocks/>
            </p:cNvGrpSpPr>
            <p:nvPr/>
          </p:nvGrpSpPr>
          <p:grpSpPr bwMode="auto">
            <a:xfrm>
              <a:off x="12748780" y="3376139"/>
              <a:ext cx="2635956" cy="2616018"/>
              <a:chOff x="3810000" y="4472180"/>
              <a:chExt cx="2635972" cy="2615756"/>
            </a:xfrm>
          </p:grpSpPr>
          <p:sp>
            <p:nvSpPr>
              <p:cNvPr id="29" name="橢圓 8">
                <a:extLst>
                  <a:ext uri="{FF2B5EF4-FFF2-40B4-BE49-F238E27FC236}">
                    <a16:creationId xmlns:a16="http://schemas.microsoft.com/office/drawing/2014/main" id="{6D69A6DC-AED8-40A3-8301-7BE7769CA3B0}"/>
                  </a:ext>
                </a:extLst>
              </p:cNvPr>
              <p:cNvSpPr/>
              <p:nvPr/>
            </p:nvSpPr>
            <p:spPr>
              <a:xfrm rot="16200000">
                <a:off x="4758784" y="5694953"/>
                <a:ext cx="553439" cy="553454"/>
              </a:xfrm>
              <a:prstGeom prst="ellipse">
                <a:avLst/>
              </a:prstGeom>
              <a:solidFill>
                <a:srgbClr val="FF000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30" name="群組 59">
                <a:extLst>
                  <a:ext uri="{FF2B5EF4-FFF2-40B4-BE49-F238E27FC236}">
                    <a16:creationId xmlns:a16="http://schemas.microsoft.com/office/drawing/2014/main" id="{34189BFC-43BB-4C58-8F3E-27813BAEAFD1}"/>
                  </a:ext>
                </a:extLst>
              </p:cNvPr>
              <p:cNvGrpSpPr>
                <a:grpSpLocks/>
              </p:cNvGrpSpPr>
              <p:nvPr/>
            </p:nvGrpSpPr>
            <p:grpSpPr bwMode="auto">
              <a:xfrm>
                <a:off x="3810000" y="4472180"/>
                <a:ext cx="2635972" cy="2615756"/>
                <a:chOff x="3667124" y="4188029"/>
                <a:chExt cx="2635972" cy="2615756"/>
              </a:xfrm>
            </p:grpSpPr>
            <p:cxnSp>
              <p:nvCxnSpPr>
                <p:cNvPr id="31" name="直線單箭頭接點 46">
                  <a:extLst>
                    <a:ext uri="{FF2B5EF4-FFF2-40B4-BE49-F238E27FC236}">
                      <a16:creationId xmlns:a16="http://schemas.microsoft.com/office/drawing/2014/main" id="{D7A522AD-3416-4AF9-B495-5EE7A2FEEE7B}"/>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直線單箭頭接點 47">
                  <a:extLst>
                    <a:ext uri="{FF2B5EF4-FFF2-40B4-BE49-F238E27FC236}">
                      <a16:creationId xmlns:a16="http://schemas.microsoft.com/office/drawing/2014/main" id="{114988DE-5137-496B-93B6-B7643254C0B0}"/>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3" name="Object 5">
                  <a:extLst>
                    <a:ext uri="{FF2B5EF4-FFF2-40B4-BE49-F238E27FC236}">
                      <a16:creationId xmlns:a16="http://schemas.microsoft.com/office/drawing/2014/main" id="{DC7026B5-8B9F-43DC-B05A-DE1C5B1DE0CE}"/>
                    </a:ext>
                  </a:extLst>
                </p:cNvPr>
                <p:cNvGraphicFramePr>
                  <a:graphicFrameLocks noChangeAspect="1"/>
                </p:cNvGraphicFramePr>
                <p:nvPr/>
              </p:nvGraphicFramePr>
              <p:xfrm>
                <a:off x="4723534" y="4188029"/>
                <a:ext cx="312806" cy="56121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33" name="Object 5">
                              <a:extLst>
                                <a:ext uri="{FF2B5EF4-FFF2-40B4-BE49-F238E27FC236}">
                                  <a16:creationId xmlns:a16="http://schemas.microsoft.com/office/drawing/2014/main" id="{DC7026B5-8B9F-43DC-B05A-DE1C5B1DE0CE}"/>
                                </a:ext>
                              </a:extLst>
                            </p:cNvPr>
                            <p:cNvPicPr>
                              <a:picLocks noChangeAspect="1" noChangeArrowheads="1"/>
                            </p:cNvPicPr>
                            <p:nvPr/>
                          </p:nvPicPr>
                          <p:blipFill>
                            <a:blip r:embed="rId8"/>
                            <a:srcRect/>
                            <a:stretch>
                              <a:fillRect/>
                            </a:stretch>
                          </p:blipFill>
                          <p:spPr bwMode="auto">
                            <a:xfrm>
                              <a:off x="4723534" y="4188029"/>
                              <a:ext cx="312806" cy="561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8">
                  <a:extLst>
                    <a:ext uri="{FF2B5EF4-FFF2-40B4-BE49-F238E27FC236}">
                      <a16:creationId xmlns:a16="http://schemas.microsoft.com/office/drawing/2014/main" id="{23050B74-9613-4D33-8A7B-62BC268B2501}"/>
                    </a:ext>
                  </a:extLst>
                </p:cNvPr>
                <p:cNvGraphicFramePr>
                  <a:graphicFrameLocks noChangeAspect="1"/>
                </p:cNvGraphicFramePr>
                <p:nvPr/>
              </p:nvGraphicFramePr>
              <p:xfrm>
                <a:off x="5854962" y="5467961"/>
                <a:ext cx="448134" cy="55900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34" name="Object 8">
                              <a:extLst>
                                <a:ext uri="{FF2B5EF4-FFF2-40B4-BE49-F238E27FC236}">
                                  <a16:creationId xmlns:a16="http://schemas.microsoft.com/office/drawing/2014/main" id="{23050B74-9613-4D33-8A7B-62BC268B2501}"/>
                                </a:ext>
                              </a:extLst>
                            </p:cNvPr>
                            <p:cNvPicPr>
                              <a:picLocks noChangeAspect="1" noChangeArrowheads="1"/>
                            </p:cNvPicPr>
                            <p:nvPr/>
                          </p:nvPicPr>
                          <p:blipFill>
                            <a:blip r:embed="rId10"/>
                            <a:srcRect/>
                            <a:stretch>
                              <a:fillRect/>
                            </a:stretch>
                          </p:blipFill>
                          <p:spPr bwMode="auto">
                            <a:xfrm>
                              <a:off x="5854962" y="5467961"/>
                              <a:ext cx="448134" cy="55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8" name="Oval 27">
              <a:extLst>
                <a:ext uri="{FF2B5EF4-FFF2-40B4-BE49-F238E27FC236}">
                  <a16:creationId xmlns:a16="http://schemas.microsoft.com/office/drawing/2014/main" id="{ACAFF55E-91C1-46D6-A1E3-C1F7B2933242}"/>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35" name="Group 34">
            <a:extLst>
              <a:ext uri="{FF2B5EF4-FFF2-40B4-BE49-F238E27FC236}">
                <a16:creationId xmlns:a16="http://schemas.microsoft.com/office/drawing/2014/main" id="{E1F73030-7207-4CAF-80A7-85B20F3A9EED}"/>
              </a:ext>
            </a:extLst>
          </p:cNvPr>
          <p:cNvGrpSpPr/>
          <p:nvPr/>
        </p:nvGrpSpPr>
        <p:grpSpPr>
          <a:xfrm>
            <a:off x="3591263" y="1585736"/>
            <a:ext cx="1869845" cy="1871211"/>
            <a:chOff x="12748780" y="3377207"/>
            <a:chExt cx="2613039" cy="2614950"/>
          </a:xfrm>
        </p:grpSpPr>
        <p:grpSp>
          <p:nvGrpSpPr>
            <p:cNvPr id="36" name="Group 26">
              <a:extLst>
                <a:ext uri="{FF2B5EF4-FFF2-40B4-BE49-F238E27FC236}">
                  <a16:creationId xmlns:a16="http://schemas.microsoft.com/office/drawing/2014/main" id="{7626E3FA-E9A9-4E6E-94A1-3DA09611AC72}"/>
                </a:ext>
              </a:extLst>
            </p:cNvPr>
            <p:cNvGrpSpPr>
              <a:grpSpLocks/>
            </p:cNvGrpSpPr>
            <p:nvPr/>
          </p:nvGrpSpPr>
          <p:grpSpPr bwMode="auto">
            <a:xfrm>
              <a:off x="12748780" y="3377207"/>
              <a:ext cx="2613039" cy="2614950"/>
              <a:chOff x="3810000" y="4473248"/>
              <a:chExt cx="2613055" cy="2614688"/>
            </a:xfrm>
          </p:grpSpPr>
          <p:sp>
            <p:nvSpPr>
              <p:cNvPr id="38" name="橢圓 8">
                <a:extLst>
                  <a:ext uri="{FF2B5EF4-FFF2-40B4-BE49-F238E27FC236}">
                    <a16:creationId xmlns:a16="http://schemas.microsoft.com/office/drawing/2014/main" id="{C2D26082-87DD-4F92-9D21-17C8FED02AEA}"/>
                  </a:ext>
                </a:extLst>
              </p:cNvPr>
              <p:cNvSpPr/>
              <p:nvPr/>
            </p:nvSpPr>
            <p:spPr>
              <a:xfrm rot="16200000">
                <a:off x="4481430" y="5417434"/>
                <a:ext cx="1106879" cy="1106909"/>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39" name="群組 59">
                <a:extLst>
                  <a:ext uri="{FF2B5EF4-FFF2-40B4-BE49-F238E27FC236}">
                    <a16:creationId xmlns:a16="http://schemas.microsoft.com/office/drawing/2014/main" id="{1D9A7ABE-0B2E-4426-AA26-8E08C74F9967}"/>
                  </a:ext>
                </a:extLst>
              </p:cNvPr>
              <p:cNvGrpSpPr>
                <a:grpSpLocks/>
              </p:cNvGrpSpPr>
              <p:nvPr/>
            </p:nvGrpSpPr>
            <p:grpSpPr bwMode="auto">
              <a:xfrm>
                <a:off x="3810000" y="4473248"/>
                <a:ext cx="2613055" cy="2614688"/>
                <a:chOff x="3667124" y="4189097"/>
                <a:chExt cx="2613055" cy="2614688"/>
              </a:xfrm>
            </p:grpSpPr>
            <p:cxnSp>
              <p:nvCxnSpPr>
                <p:cNvPr id="40" name="直線單箭頭接點 46">
                  <a:extLst>
                    <a:ext uri="{FF2B5EF4-FFF2-40B4-BE49-F238E27FC236}">
                      <a16:creationId xmlns:a16="http://schemas.microsoft.com/office/drawing/2014/main" id="{350C895D-C77A-42E8-92DC-FA1A933A2B50}"/>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直線單箭頭接點 47">
                  <a:extLst>
                    <a:ext uri="{FF2B5EF4-FFF2-40B4-BE49-F238E27FC236}">
                      <a16:creationId xmlns:a16="http://schemas.microsoft.com/office/drawing/2014/main" id="{5E52F76E-0A35-4729-BA07-A9C110C2CAD5}"/>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2" name="Object 5">
                  <a:extLst>
                    <a:ext uri="{FF2B5EF4-FFF2-40B4-BE49-F238E27FC236}">
                      <a16:creationId xmlns:a16="http://schemas.microsoft.com/office/drawing/2014/main" id="{65678D37-D894-4D30-92B7-7C8B5E485E48}"/>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42" name="Object 5">
                              <a:extLst>
                                <a:ext uri="{FF2B5EF4-FFF2-40B4-BE49-F238E27FC236}">
                                  <a16:creationId xmlns:a16="http://schemas.microsoft.com/office/drawing/2014/main" id="{65678D37-D894-4D30-92B7-7C8B5E485E48}"/>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8">
                  <a:extLst>
                    <a:ext uri="{FF2B5EF4-FFF2-40B4-BE49-F238E27FC236}">
                      <a16:creationId xmlns:a16="http://schemas.microsoft.com/office/drawing/2014/main" id="{12C1436A-6CF8-4AA7-9701-B9ACCE98DE31}"/>
                    </a:ext>
                  </a:extLst>
                </p:cNvPr>
                <p:cNvGraphicFramePr>
                  <a:graphicFrameLocks noChangeAspect="1"/>
                </p:cNvGraphicFramePr>
                <p:nvPr/>
              </p:nvGraphicFramePr>
              <p:xfrm>
                <a:off x="5876952" y="5467148"/>
                <a:ext cx="403227" cy="560332"/>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43" name="Object 8">
                              <a:extLst>
                                <a:ext uri="{FF2B5EF4-FFF2-40B4-BE49-F238E27FC236}">
                                  <a16:creationId xmlns:a16="http://schemas.microsoft.com/office/drawing/2014/main" id="{12C1436A-6CF8-4AA7-9701-B9ACCE98DE31}"/>
                                </a:ext>
                              </a:extLst>
                            </p:cNvPr>
                            <p:cNvPicPr>
                              <a:picLocks noChangeAspect="1" noChangeArrowheads="1"/>
                            </p:cNvPicPr>
                            <p:nvPr/>
                          </p:nvPicPr>
                          <p:blipFill>
                            <a:blip r:embed="rId6"/>
                            <a:srcRect/>
                            <a:stretch>
                              <a:fillRect/>
                            </a:stretch>
                          </p:blipFill>
                          <p:spPr bwMode="auto">
                            <a:xfrm>
                              <a:off x="5876952" y="5467148"/>
                              <a:ext cx="403227"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7" name="Oval 36">
              <a:extLst>
                <a:ext uri="{FF2B5EF4-FFF2-40B4-BE49-F238E27FC236}">
                  <a16:creationId xmlns:a16="http://schemas.microsoft.com/office/drawing/2014/main" id="{05D2578C-98C6-4101-B500-4A06CCAA3660}"/>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44" name="Group 43">
            <a:extLst>
              <a:ext uri="{FF2B5EF4-FFF2-40B4-BE49-F238E27FC236}">
                <a16:creationId xmlns:a16="http://schemas.microsoft.com/office/drawing/2014/main" id="{A14E6CF7-D27C-44A7-ACC8-58E4C96C3E34}"/>
              </a:ext>
            </a:extLst>
          </p:cNvPr>
          <p:cNvGrpSpPr/>
          <p:nvPr/>
        </p:nvGrpSpPr>
        <p:grpSpPr>
          <a:xfrm>
            <a:off x="3591531" y="3842708"/>
            <a:ext cx="1886244" cy="1871975"/>
            <a:chOff x="12748780" y="3376139"/>
            <a:chExt cx="2635956" cy="2616018"/>
          </a:xfrm>
        </p:grpSpPr>
        <p:grpSp>
          <p:nvGrpSpPr>
            <p:cNvPr id="45" name="Group 26">
              <a:extLst>
                <a:ext uri="{FF2B5EF4-FFF2-40B4-BE49-F238E27FC236}">
                  <a16:creationId xmlns:a16="http://schemas.microsoft.com/office/drawing/2014/main" id="{B7127C86-7A70-4CC6-988A-924BEF3B24F2}"/>
                </a:ext>
              </a:extLst>
            </p:cNvPr>
            <p:cNvGrpSpPr>
              <a:grpSpLocks/>
            </p:cNvGrpSpPr>
            <p:nvPr/>
          </p:nvGrpSpPr>
          <p:grpSpPr bwMode="auto">
            <a:xfrm>
              <a:off x="12748780" y="3376139"/>
              <a:ext cx="2635956" cy="2616018"/>
              <a:chOff x="3810000" y="4472180"/>
              <a:chExt cx="2635972" cy="2615756"/>
            </a:xfrm>
          </p:grpSpPr>
          <p:sp>
            <p:nvSpPr>
              <p:cNvPr id="47" name="橢圓 8">
                <a:extLst>
                  <a:ext uri="{FF2B5EF4-FFF2-40B4-BE49-F238E27FC236}">
                    <a16:creationId xmlns:a16="http://schemas.microsoft.com/office/drawing/2014/main" id="{F378A5AE-2BE7-4A4E-8C02-5818456753C9}"/>
                  </a:ext>
                </a:extLst>
              </p:cNvPr>
              <p:cNvSpPr>
                <a:spLocks noChangeAspect="1"/>
              </p:cNvSpPr>
              <p:nvPr/>
            </p:nvSpPr>
            <p:spPr>
              <a:xfrm rot="16200000">
                <a:off x="4481056" y="5434826"/>
                <a:ext cx="1106879" cy="1106909"/>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48" name="群組 59">
                <a:extLst>
                  <a:ext uri="{FF2B5EF4-FFF2-40B4-BE49-F238E27FC236}">
                    <a16:creationId xmlns:a16="http://schemas.microsoft.com/office/drawing/2014/main" id="{2440181B-28AC-44C6-9005-C8BB827F0C63}"/>
                  </a:ext>
                </a:extLst>
              </p:cNvPr>
              <p:cNvGrpSpPr>
                <a:grpSpLocks/>
              </p:cNvGrpSpPr>
              <p:nvPr/>
            </p:nvGrpSpPr>
            <p:grpSpPr bwMode="auto">
              <a:xfrm>
                <a:off x="3810000" y="4472180"/>
                <a:ext cx="2635972" cy="2615756"/>
                <a:chOff x="3667124" y="4188029"/>
                <a:chExt cx="2635972" cy="2615756"/>
              </a:xfrm>
            </p:grpSpPr>
            <p:cxnSp>
              <p:nvCxnSpPr>
                <p:cNvPr id="49" name="直線單箭頭接點 46">
                  <a:extLst>
                    <a:ext uri="{FF2B5EF4-FFF2-40B4-BE49-F238E27FC236}">
                      <a16:creationId xmlns:a16="http://schemas.microsoft.com/office/drawing/2014/main" id="{3C432EE0-782F-440F-B015-87CAC1545312}"/>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0" name="直線單箭頭接點 47">
                  <a:extLst>
                    <a:ext uri="{FF2B5EF4-FFF2-40B4-BE49-F238E27FC236}">
                      <a16:creationId xmlns:a16="http://schemas.microsoft.com/office/drawing/2014/main" id="{D1E177D9-B28E-45CF-A6BF-3FB46A43BFD1}"/>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1" name="Object 5">
                  <a:extLst>
                    <a:ext uri="{FF2B5EF4-FFF2-40B4-BE49-F238E27FC236}">
                      <a16:creationId xmlns:a16="http://schemas.microsoft.com/office/drawing/2014/main" id="{50719AAF-4960-4A4E-BC62-D071E40A9AD6}"/>
                    </a:ext>
                  </a:extLst>
                </p:cNvPr>
                <p:cNvGraphicFramePr>
                  <a:graphicFrameLocks noChangeAspect="1"/>
                </p:cNvGraphicFramePr>
                <p:nvPr/>
              </p:nvGraphicFramePr>
              <p:xfrm>
                <a:off x="4723534" y="4188029"/>
                <a:ext cx="312806" cy="56121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51" name="Object 5">
                              <a:extLst>
                                <a:ext uri="{FF2B5EF4-FFF2-40B4-BE49-F238E27FC236}">
                                  <a16:creationId xmlns:a16="http://schemas.microsoft.com/office/drawing/2014/main" id="{50719AAF-4960-4A4E-BC62-D071E40A9AD6}"/>
                                </a:ext>
                              </a:extLst>
                            </p:cNvPr>
                            <p:cNvPicPr>
                              <a:picLocks noChangeAspect="1" noChangeArrowheads="1"/>
                            </p:cNvPicPr>
                            <p:nvPr/>
                          </p:nvPicPr>
                          <p:blipFill>
                            <a:blip r:embed="rId8"/>
                            <a:srcRect/>
                            <a:stretch>
                              <a:fillRect/>
                            </a:stretch>
                          </p:blipFill>
                          <p:spPr bwMode="auto">
                            <a:xfrm>
                              <a:off x="4723534" y="4188029"/>
                              <a:ext cx="312806" cy="561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4" name="Object 8">
                  <a:extLst>
                    <a:ext uri="{FF2B5EF4-FFF2-40B4-BE49-F238E27FC236}">
                      <a16:creationId xmlns:a16="http://schemas.microsoft.com/office/drawing/2014/main" id="{5B40075C-8680-478D-B2FC-6BCB81786102}"/>
                    </a:ext>
                  </a:extLst>
                </p:cNvPr>
                <p:cNvGraphicFramePr>
                  <a:graphicFrameLocks noChangeAspect="1"/>
                </p:cNvGraphicFramePr>
                <p:nvPr/>
              </p:nvGraphicFramePr>
              <p:xfrm>
                <a:off x="5854962" y="5467961"/>
                <a:ext cx="448134" cy="55900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54" name="Object 8">
                              <a:extLst>
                                <a:ext uri="{FF2B5EF4-FFF2-40B4-BE49-F238E27FC236}">
                                  <a16:creationId xmlns:a16="http://schemas.microsoft.com/office/drawing/2014/main" id="{5B40075C-8680-478D-B2FC-6BCB81786102}"/>
                                </a:ext>
                              </a:extLst>
                            </p:cNvPr>
                            <p:cNvPicPr>
                              <a:picLocks noChangeAspect="1" noChangeArrowheads="1"/>
                            </p:cNvPicPr>
                            <p:nvPr/>
                          </p:nvPicPr>
                          <p:blipFill>
                            <a:blip r:embed="rId10"/>
                            <a:srcRect/>
                            <a:stretch>
                              <a:fillRect/>
                            </a:stretch>
                          </p:blipFill>
                          <p:spPr bwMode="auto">
                            <a:xfrm>
                              <a:off x="5854962" y="5467961"/>
                              <a:ext cx="448134" cy="55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46" name="Oval 45">
              <a:extLst>
                <a:ext uri="{FF2B5EF4-FFF2-40B4-BE49-F238E27FC236}">
                  <a16:creationId xmlns:a16="http://schemas.microsoft.com/office/drawing/2014/main" id="{CA2ACC18-2672-4041-A5A3-947434D8FF49}"/>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78" name="文字方塊 24">
            <a:extLst>
              <a:ext uri="{FF2B5EF4-FFF2-40B4-BE49-F238E27FC236}">
                <a16:creationId xmlns:a16="http://schemas.microsoft.com/office/drawing/2014/main" id="{E0869350-4810-4D97-89DF-3198DF0D8D43}"/>
              </a:ext>
            </a:extLst>
          </p:cNvPr>
          <p:cNvSpPr txBox="1">
            <a:spLocks noChangeArrowheads="1"/>
          </p:cNvSpPr>
          <p:nvPr/>
        </p:nvSpPr>
        <p:spPr bwMode="auto">
          <a:xfrm>
            <a:off x="820300" y="1206668"/>
            <a:ext cx="5614232" cy="461665"/>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2400" dirty="0">
                <a:solidFill>
                  <a:prstClr val="black"/>
                </a:solidFill>
                <a:latin typeface="Arial" panose="020B0604020202020204" pitchFamily="34" charset="0"/>
                <a:ea typeface="新細明體" panose="02020500000000000000" pitchFamily="18" charset="-120"/>
                <a:cs typeface="Arial" panose="020B0604020202020204" pitchFamily="34" charset="0"/>
              </a:rPr>
              <a:t>resonator 1</a:t>
            </a:r>
            <a:endPar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79" name="文字方塊 24">
            <a:extLst>
              <a:ext uri="{FF2B5EF4-FFF2-40B4-BE49-F238E27FC236}">
                <a16:creationId xmlns:a16="http://schemas.microsoft.com/office/drawing/2014/main" id="{3502728B-23F6-4813-86AE-1E5CCCF280FD}"/>
              </a:ext>
            </a:extLst>
          </p:cNvPr>
          <p:cNvSpPr txBox="1">
            <a:spLocks noChangeArrowheads="1"/>
          </p:cNvSpPr>
          <p:nvPr/>
        </p:nvSpPr>
        <p:spPr bwMode="auto">
          <a:xfrm>
            <a:off x="832492" y="5692064"/>
            <a:ext cx="4550900" cy="461665"/>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2400" dirty="0">
                <a:solidFill>
                  <a:prstClr val="black"/>
                </a:solidFill>
                <a:latin typeface="Arial" panose="020B0604020202020204" pitchFamily="34" charset="0"/>
                <a:ea typeface="新細明體" panose="02020500000000000000" pitchFamily="18" charset="-120"/>
                <a:cs typeface="Arial" panose="020B0604020202020204" pitchFamily="34" charset="0"/>
              </a:rPr>
              <a:t>resonator 2</a:t>
            </a:r>
            <a:endPar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87" name="文字方塊 24">
            <a:extLst>
              <a:ext uri="{FF2B5EF4-FFF2-40B4-BE49-F238E27FC236}">
                <a16:creationId xmlns:a16="http://schemas.microsoft.com/office/drawing/2014/main" id="{B03E2C44-C3AD-4FB5-9A1B-2C8DE4AF2ADD}"/>
              </a:ext>
            </a:extLst>
          </p:cNvPr>
          <p:cNvSpPr txBox="1">
            <a:spLocks noChangeArrowheads="1"/>
          </p:cNvSpPr>
          <p:nvPr/>
        </p:nvSpPr>
        <p:spPr bwMode="auto">
          <a:xfrm>
            <a:off x="6414276" y="1051799"/>
            <a:ext cx="4974281" cy="461665"/>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2400" dirty="0">
                <a:solidFill>
                  <a:prstClr val="black"/>
                </a:solidFill>
                <a:latin typeface="Arial" panose="020B0604020202020204" pitchFamily="34" charset="0"/>
                <a:ea typeface="新細明體" panose="02020500000000000000" pitchFamily="18" charset="-120"/>
                <a:cs typeface="Arial" panose="020B0604020202020204" pitchFamily="34" charset="0"/>
              </a:rPr>
              <a:t>correlations reveal entanglement</a:t>
            </a:r>
            <a:endPar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104" name="Group 103">
            <a:extLst>
              <a:ext uri="{FF2B5EF4-FFF2-40B4-BE49-F238E27FC236}">
                <a16:creationId xmlns:a16="http://schemas.microsoft.com/office/drawing/2014/main" id="{BA7E56FD-8BC8-44C2-A4D7-6C7D156512F5}"/>
              </a:ext>
            </a:extLst>
          </p:cNvPr>
          <p:cNvGrpSpPr/>
          <p:nvPr/>
        </p:nvGrpSpPr>
        <p:grpSpPr>
          <a:xfrm>
            <a:off x="2341824" y="2058996"/>
            <a:ext cx="1189843" cy="3633673"/>
            <a:chOff x="1634688" y="2058996"/>
            <a:chExt cx="1189843" cy="3633673"/>
          </a:xfrm>
        </p:grpSpPr>
        <p:graphicFrame>
          <p:nvGraphicFramePr>
            <p:cNvPr id="93" name="Object 92">
              <a:extLst>
                <a:ext uri="{FF2B5EF4-FFF2-40B4-BE49-F238E27FC236}">
                  <a16:creationId xmlns:a16="http://schemas.microsoft.com/office/drawing/2014/main" id="{28A801C0-072B-4899-8FAD-6BFBDE7A51F5}"/>
                </a:ext>
              </a:extLst>
            </p:cNvPr>
            <p:cNvGraphicFramePr>
              <a:graphicFrameLocks noChangeAspect="1"/>
            </p:cNvGraphicFramePr>
            <p:nvPr/>
          </p:nvGraphicFramePr>
          <p:xfrm>
            <a:off x="2329231" y="2058996"/>
            <a:ext cx="495300" cy="393700"/>
          </p:xfrm>
          <a:graphic>
            <a:graphicData uri="http://schemas.openxmlformats.org/presentationml/2006/ole">
              <mc:AlternateContent xmlns:mc="http://schemas.openxmlformats.org/markup-compatibility/2006">
                <mc:Choice xmlns:v="urn:schemas-microsoft-com:vml" Requires="v">
                  <p:oleObj name="Equation" r:id="rId11" imgW="495000" imgH="393480" progId="Equation.DSMT4">
                    <p:embed/>
                  </p:oleObj>
                </mc:Choice>
                <mc:Fallback>
                  <p:oleObj name="Equation" r:id="rId11" imgW="495000" imgH="393480" progId="Equation.DSMT4">
                    <p:embed/>
                    <p:pic>
                      <p:nvPicPr>
                        <p:cNvPr id="93" name="Object 92">
                          <a:extLst>
                            <a:ext uri="{FF2B5EF4-FFF2-40B4-BE49-F238E27FC236}">
                              <a16:creationId xmlns:a16="http://schemas.microsoft.com/office/drawing/2014/main" id="{28A801C0-072B-4899-8FAD-6BFBDE7A51F5}"/>
                            </a:ext>
                          </a:extLst>
                        </p:cNvPr>
                        <p:cNvPicPr/>
                        <p:nvPr/>
                      </p:nvPicPr>
                      <p:blipFill>
                        <a:blip r:embed="rId12"/>
                        <a:stretch>
                          <a:fillRect/>
                        </a:stretch>
                      </p:blipFill>
                      <p:spPr>
                        <a:xfrm>
                          <a:off x="2329231" y="2058996"/>
                          <a:ext cx="495300" cy="393700"/>
                        </a:xfrm>
                        <a:prstGeom prst="rect">
                          <a:avLst/>
                        </a:prstGeom>
                      </p:spPr>
                    </p:pic>
                  </p:oleObj>
                </mc:Fallback>
              </mc:AlternateContent>
            </a:graphicData>
          </a:graphic>
        </p:graphicFrame>
        <p:graphicFrame>
          <p:nvGraphicFramePr>
            <p:cNvPr id="94" name="Object 93">
              <a:extLst>
                <a:ext uri="{FF2B5EF4-FFF2-40B4-BE49-F238E27FC236}">
                  <a16:creationId xmlns:a16="http://schemas.microsoft.com/office/drawing/2014/main" id="{43DE163D-4F0D-44B7-95C4-A647F1362E6F}"/>
                </a:ext>
              </a:extLst>
            </p:cNvPr>
            <p:cNvGraphicFramePr>
              <a:graphicFrameLocks noChangeAspect="1"/>
            </p:cNvGraphicFramePr>
            <p:nvPr/>
          </p:nvGraphicFramePr>
          <p:xfrm>
            <a:off x="2267654" y="5298969"/>
            <a:ext cx="495300" cy="393700"/>
          </p:xfrm>
          <a:graphic>
            <a:graphicData uri="http://schemas.openxmlformats.org/presentationml/2006/ole">
              <mc:AlternateContent xmlns:mc="http://schemas.openxmlformats.org/markup-compatibility/2006">
                <mc:Choice xmlns:v="urn:schemas-microsoft-com:vml" Requires="v">
                  <p:oleObj name="Equation" r:id="rId11" imgW="495000" imgH="393480" progId="Equation.DSMT4">
                    <p:embed/>
                  </p:oleObj>
                </mc:Choice>
                <mc:Fallback>
                  <p:oleObj name="Equation" r:id="rId11" imgW="495000" imgH="393480" progId="Equation.DSMT4">
                    <p:embed/>
                    <p:pic>
                      <p:nvPicPr>
                        <p:cNvPr id="94" name="Object 93">
                          <a:extLst>
                            <a:ext uri="{FF2B5EF4-FFF2-40B4-BE49-F238E27FC236}">
                              <a16:creationId xmlns:a16="http://schemas.microsoft.com/office/drawing/2014/main" id="{43DE163D-4F0D-44B7-95C4-A647F1362E6F}"/>
                            </a:ext>
                          </a:extLst>
                        </p:cNvPr>
                        <p:cNvPicPr/>
                        <p:nvPr/>
                      </p:nvPicPr>
                      <p:blipFill>
                        <a:blip r:embed="rId12"/>
                        <a:stretch>
                          <a:fillRect/>
                        </a:stretch>
                      </p:blipFill>
                      <p:spPr>
                        <a:xfrm>
                          <a:off x="2267654" y="5298969"/>
                          <a:ext cx="495300" cy="393700"/>
                        </a:xfrm>
                        <a:prstGeom prst="rect">
                          <a:avLst/>
                        </a:prstGeom>
                      </p:spPr>
                    </p:pic>
                  </p:oleObj>
                </mc:Fallback>
              </mc:AlternateContent>
            </a:graphicData>
          </a:graphic>
        </p:graphicFrame>
        <p:graphicFrame>
          <p:nvGraphicFramePr>
            <p:cNvPr id="95" name="Object 94">
              <a:extLst>
                <a:ext uri="{FF2B5EF4-FFF2-40B4-BE49-F238E27FC236}">
                  <a16:creationId xmlns:a16="http://schemas.microsoft.com/office/drawing/2014/main" id="{670F6551-480A-41AE-AB97-DE1A615EA995}"/>
                </a:ext>
              </a:extLst>
            </p:cNvPr>
            <p:cNvGraphicFramePr>
              <a:graphicFrameLocks noChangeAspect="1"/>
            </p:cNvGraphicFramePr>
            <p:nvPr/>
          </p:nvGraphicFramePr>
          <p:xfrm>
            <a:off x="1634688" y="2952020"/>
            <a:ext cx="889000" cy="393700"/>
          </p:xfrm>
          <a:graphic>
            <a:graphicData uri="http://schemas.openxmlformats.org/presentationml/2006/ole">
              <mc:AlternateContent xmlns:mc="http://schemas.openxmlformats.org/markup-compatibility/2006">
                <mc:Choice xmlns:v="urn:schemas-microsoft-com:vml" Requires="v">
                  <p:oleObj name="Equation" r:id="rId13" imgW="888840" imgH="393480" progId="Equation.DSMT4">
                    <p:embed/>
                  </p:oleObj>
                </mc:Choice>
                <mc:Fallback>
                  <p:oleObj name="Equation" r:id="rId13" imgW="888840" imgH="393480" progId="Equation.DSMT4">
                    <p:embed/>
                    <p:pic>
                      <p:nvPicPr>
                        <p:cNvPr id="95" name="Object 94">
                          <a:extLst>
                            <a:ext uri="{FF2B5EF4-FFF2-40B4-BE49-F238E27FC236}">
                              <a16:creationId xmlns:a16="http://schemas.microsoft.com/office/drawing/2014/main" id="{670F6551-480A-41AE-AB97-DE1A615EA995}"/>
                            </a:ext>
                          </a:extLst>
                        </p:cNvPr>
                        <p:cNvPicPr/>
                        <p:nvPr/>
                      </p:nvPicPr>
                      <p:blipFill>
                        <a:blip r:embed="rId14"/>
                        <a:stretch>
                          <a:fillRect/>
                        </a:stretch>
                      </p:blipFill>
                      <p:spPr>
                        <a:xfrm>
                          <a:off x="1634688" y="2952020"/>
                          <a:ext cx="889000" cy="393700"/>
                        </a:xfrm>
                        <a:prstGeom prst="rect">
                          <a:avLst/>
                        </a:prstGeom>
                      </p:spPr>
                    </p:pic>
                  </p:oleObj>
                </mc:Fallback>
              </mc:AlternateContent>
            </a:graphicData>
          </a:graphic>
        </p:graphicFrame>
        <p:graphicFrame>
          <p:nvGraphicFramePr>
            <p:cNvPr id="96" name="Object 95">
              <a:extLst>
                <a:ext uri="{FF2B5EF4-FFF2-40B4-BE49-F238E27FC236}">
                  <a16:creationId xmlns:a16="http://schemas.microsoft.com/office/drawing/2014/main" id="{BA5C6945-B0EC-4093-9130-456C62DC2889}"/>
                </a:ext>
              </a:extLst>
            </p:cNvPr>
            <p:cNvGraphicFramePr>
              <a:graphicFrameLocks noChangeAspect="1"/>
            </p:cNvGraphicFramePr>
            <p:nvPr/>
          </p:nvGraphicFramePr>
          <p:xfrm>
            <a:off x="1686293" y="4246149"/>
            <a:ext cx="889000" cy="393700"/>
          </p:xfrm>
          <a:graphic>
            <a:graphicData uri="http://schemas.openxmlformats.org/presentationml/2006/ole">
              <mc:AlternateContent xmlns:mc="http://schemas.openxmlformats.org/markup-compatibility/2006">
                <mc:Choice xmlns:v="urn:schemas-microsoft-com:vml" Requires="v">
                  <p:oleObj name="Equation" r:id="rId13" imgW="888840" imgH="393480" progId="Equation.DSMT4">
                    <p:embed/>
                  </p:oleObj>
                </mc:Choice>
                <mc:Fallback>
                  <p:oleObj name="Equation" r:id="rId13" imgW="888840" imgH="393480" progId="Equation.DSMT4">
                    <p:embed/>
                    <p:pic>
                      <p:nvPicPr>
                        <p:cNvPr id="96" name="Object 95">
                          <a:extLst>
                            <a:ext uri="{FF2B5EF4-FFF2-40B4-BE49-F238E27FC236}">
                              <a16:creationId xmlns:a16="http://schemas.microsoft.com/office/drawing/2014/main" id="{BA5C6945-B0EC-4093-9130-456C62DC2889}"/>
                            </a:ext>
                          </a:extLst>
                        </p:cNvPr>
                        <p:cNvPicPr/>
                        <p:nvPr/>
                      </p:nvPicPr>
                      <p:blipFill>
                        <a:blip r:embed="rId14"/>
                        <a:stretch>
                          <a:fillRect/>
                        </a:stretch>
                      </p:blipFill>
                      <p:spPr>
                        <a:xfrm>
                          <a:off x="1686293" y="4246149"/>
                          <a:ext cx="889000" cy="393700"/>
                        </a:xfrm>
                        <a:prstGeom prst="rect">
                          <a:avLst/>
                        </a:prstGeom>
                      </p:spPr>
                    </p:pic>
                  </p:oleObj>
                </mc:Fallback>
              </mc:AlternateContent>
            </a:graphicData>
          </a:graphic>
        </p:graphicFrame>
      </p:grpSp>
      <p:grpSp>
        <p:nvGrpSpPr>
          <p:cNvPr id="2" name="Group 1">
            <a:extLst>
              <a:ext uri="{FF2B5EF4-FFF2-40B4-BE49-F238E27FC236}">
                <a16:creationId xmlns:a16="http://schemas.microsoft.com/office/drawing/2014/main" id="{823FF414-77C9-BC6D-4ADB-1E92F2F2319B}"/>
              </a:ext>
            </a:extLst>
          </p:cNvPr>
          <p:cNvGrpSpPr/>
          <p:nvPr/>
        </p:nvGrpSpPr>
        <p:grpSpPr>
          <a:xfrm>
            <a:off x="7645104" y="1604025"/>
            <a:ext cx="1526767" cy="1871210"/>
            <a:chOff x="12748780" y="3377207"/>
            <a:chExt cx="2133600" cy="2614948"/>
          </a:xfrm>
        </p:grpSpPr>
        <p:grpSp>
          <p:nvGrpSpPr>
            <p:cNvPr id="4" name="Group 26">
              <a:extLst>
                <a:ext uri="{FF2B5EF4-FFF2-40B4-BE49-F238E27FC236}">
                  <a16:creationId xmlns:a16="http://schemas.microsoft.com/office/drawing/2014/main" id="{0321C5DA-D952-E639-07A8-2D0B31210D0A}"/>
                </a:ext>
              </a:extLst>
            </p:cNvPr>
            <p:cNvGrpSpPr>
              <a:grpSpLocks/>
            </p:cNvGrpSpPr>
            <p:nvPr/>
          </p:nvGrpSpPr>
          <p:grpSpPr bwMode="auto">
            <a:xfrm>
              <a:off x="12748780" y="3377207"/>
              <a:ext cx="2133600" cy="2614948"/>
              <a:chOff x="3810000" y="4473248"/>
              <a:chExt cx="2133613" cy="2614686"/>
            </a:xfrm>
          </p:grpSpPr>
          <p:sp>
            <p:nvSpPr>
              <p:cNvPr id="106" name="橢圓 8">
                <a:extLst>
                  <a:ext uri="{FF2B5EF4-FFF2-40B4-BE49-F238E27FC236}">
                    <a16:creationId xmlns:a16="http://schemas.microsoft.com/office/drawing/2014/main" id="{01794961-707C-D2C3-E099-A35309D89957}"/>
                  </a:ext>
                </a:extLst>
              </p:cNvPr>
              <p:cNvSpPr/>
              <p:nvPr/>
            </p:nvSpPr>
            <p:spPr>
              <a:xfrm rot="13537313">
                <a:off x="4825168" y="5459482"/>
                <a:ext cx="301481" cy="1106909"/>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107" name="群組 59">
                <a:extLst>
                  <a:ext uri="{FF2B5EF4-FFF2-40B4-BE49-F238E27FC236}">
                    <a16:creationId xmlns:a16="http://schemas.microsoft.com/office/drawing/2014/main" id="{ACE44CCF-40FB-C369-0DBA-E01BA102153B}"/>
                  </a:ext>
                </a:extLst>
              </p:cNvPr>
              <p:cNvGrpSpPr>
                <a:grpSpLocks/>
              </p:cNvGrpSpPr>
              <p:nvPr/>
            </p:nvGrpSpPr>
            <p:grpSpPr bwMode="auto">
              <a:xfrm>
                <a:off x="3810000" y="4473248"/>
                <a:ext cx="2133613" cy="2614686"/>
                <a:chOff x="3667124" y="4189097"/>
                <a:chExt cx="2133613" cy="2614686"/>
              </a:xfrm>
            </p:grpSpPr>
            <p:cxnSp>
              <p:nvCxnSpPr>
                <p:cNvPr id="108" name="直線單箭頭接點 46">
                  <a:extLst>
                    <a:ext uri="{FF2B5EF4-FFF2-40B4-BE49-F238E27FC236}">
                      <a16:creationId xmlns:a16="http://schemas.microsoft.com/office/drawing/2014/main" id="{93D3A7C1-3C4E-3D70-957C-CE38FCB4DF60}"/>
                    </a:ext>
                  </a:extLst>
                </p:cNvPr>
                <p:cNvCxnSpPr/>
                <p:nvPr/>
              </p:nvCxnSpPr>
              <p:spPr>
                <a:xfrm rot="5400000" flipH="1" flipV="1">
                  <a:off x="3864031" y="5774393"/>
                  <a:ext cx="2057193" cy="1588"/>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9" name="直線單箭頭接點 47">
                  <a:extLst>
                    <a:ext uri="{FF2B5EF4-FFF2-40B4-BE49-F238E27FC236}">
                      <a16:creationId xmlns:a16="http://schemas.microsoft.com/office/drawing/2014/main" id="{B1138AF9-62A8-D661-56F1-C6B4064DADD7}"/>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0" name="Object 5">
                  <a:extLst>
                    <a:ext uri="{FF2B5EF4-FFF2-40B4-BE49-F238E27FC236}">
                      <a16:creationId xmlns:a16="http://schemas.microsoft.com/office/drawing/2014/main" id="{9298FF46-E44F-D0A2-CBDB-6A29A7D0D58B}"/>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42" name="Object 5">
                              <a:extLst>
                                <a:ext uri="{FF2B5EF4-FFF2-40B4-BE49-F238E27FC236}">
                                  <a16:creationId xmlns:a16="http://schemas.microsoft.com/office/drawing/2014/main" id="{65678D37-D894-4D30-92B7-7C8B5E485E48}"/>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75" name="Oval 74">
              <a:extLst>
                <a:ext uri="{FF2B5EF4-FFF2-40B4-BE49-F238E27FC236}">
                  <a16:creationId xmlns:a16="http://schemas.microsoft.com/office/drawing/2014/main" id="{180F4538-6426-30D0-4797-19A6F2DBB456}"/>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aphicFrame>
        <p:nvGraphicFramePr>
          <p:cNvPr id="113" name="Object 8">
            <a:extLst>
              <a:ext uri="{FF2B5EF4-FFF2-40B4-BE49-F238E27FC236}">
                <a16:creationId xmlns:a16="http://schemas.microsoft.com/office/drawing/2014/main" id="{20D51CEE-EAED-F4EF-AE25-51E96A09AAA6}"/>
              </a:ext>
            </a:extLst>
          </p:cNvPr>
          <p:cNvGraphicFramePr>
            <a:graphicFrameLocks noChangeAspect="1"/>
          </p:cNvGraphicFramePr>
          <p:nvPr>
            <p:extLst>
              <p:ext uri="{D42A27DB-BD31-4B8C-83A1-F6EECF244321}">
                <p14:modId xmlns:p14="http://schemas.microsoft.com/office/powerpoint/2010/main" val="2320956208"/>
              </p:ext>
            </p:extLst>
          </p:nvPr>
        </p:nvGraphicFramePr>
        <p:xfrm>
          <a:off x="9275176" y="4673264"/>
          <a:ext cx="288540" cy="401004"/>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111" name="Object 8">
                        <a:extLst>
                          <a:ext uri="{FF2B5EF4-FFF2-40B4-BE49-F238E27FC236}">
                            <a16:creationId xmlns:a16="http://schemas.microsoft.com/office/drawing/2014/main" id="{BF1E5E22-1B33-6A4F-6E26-8BDB801B30D6}"/>
                          </a:ext>
                        </a:extLst>
                      </p:cNvPr>
                      <p:cNvPicPr>
                        <a:picLocks noChangeAspect="1" noChangeArrowheads="1"/>
                      </p:cNvPicPr>
                      <p:nvPr/>
                    </p:nvPicPr>
                    <p:blipFill>
                      <a:blip r:embed="rId6"/>
                      <a:srcRect/>
                      <a:stretch>
                        <a:fillRect/>
                      </a:stretch>
                    </p:blipFill>
                    <p:spPr bwMode="auto">
                      <a:xfrm>
                        <a:off x="9275176" y="4673264"/>
                        <a:ext cx="288540" cy="4010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4" name="Object 8">
            <a:extLst>
              <a:ext uri="{FF2B5EF4-FFF2-40B4-BE49-F238E27FC236}">
                <a16:creationId xmlns:a16="http://schemas.microsoft.com/office/drawing/2014/main" id="{844051CD-9D68-7E77-F9BB-66B349F28E23}"/>
              </a:ext>
            </a:extLst>
          </p:cNvPr>
          <p:cNvGraphicFramePr>
            <a:graphicFrameLocks noChangeAspect="1"/>
          </p:cNvGraphicFramePr>
          <p:nvPr>
            <p:extLst>
              <p:ext uri="{D42A27DB-BD31-4B8C-83A1-F6EECF244321}">
                <p14:modId xmlns:p14="http://schemas.microsoft.com/office/powerpoint/2010/main" val="2066471858"/>
              </p:ext>
            </p:extLst>
          </p:nvPr>
        </p:nvGraphicFramePr>
        <p:xfrm>
          <a:off x="9153222" y="2501332"/>
          <a:ext cx="320675" cy="40005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54" name="Object 8">
                        <a:extLst>
                          <a:ext uri="{FF2B5EF4-FFF2-40B4-BE49-F238E27FC236}">
                            <a16:creationId xmlns:a16="http://schemas.microsoft.com/office/drawing/2014/main" id="{5B40075C-8680-478D-B2FC-6BCB81786102}"/>
                          </a:ext>
                        </a:extLst>
                      </p:cNvPr>
                      <p:cNvPicPr>
                        <a:picLocks noChangeAspect="1" noChangeArrowheads="1"/>
                      </p:cNvPicPr>
                      <p:nvPr/>
                    </p:nvPicPr>
                    <p:blipFill>
                      <a:blip r:embed="rId10"/>
                      <a:srcRect/>
                      <a:stretch>
                        <a:fillRect/>
                      </a:stretch>
                    </p:blipFill>
                    <p:spPr bwMode="auto">
                      <a:xfrm>
                        <a:off x="9153222" y="2501332"/>
                        <a:ext cx="320675"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5" name="Object 5">
            <a:extLst>
              <a:ext uri="{FF2B5EF4-FFF2-40B4-BE49-F238E27FC236}">
                <a16:creationId xmlns:a16="http://schemas.microsoft.com/office/drawing/2014/main" id="{8B2F541E-DD60-599E-812E-0FAA6C3ACC7D}"/>
              </a:ext>
            </a:extLst>
          </p:cNvPr>
          <p:cNvGraphicFramePr>
            <a:graphicFrameLocks noChangeAspect="1"/>
          </p:cNvGraphicFramePr>
          <p:nvPr>
            <p:extLst>
              <p:ext uri="{D42A27DB-BD31-4B8C-83A1-F6EECF244321}">
                <p14:modId xmlns:p14="http://schemas.microsoft.com/office/powerpoint/2010/main" val="198940261"/>
              </p:ext>
            </p:extLst>
          </p:nvPr>
        </p:nvGraphicFramePr>
        <p:xfrm>
          <a:off x="8473379" y="3898354"/>
          <a:ext cx="223837" cy="40163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51" name="Object 5">
                        <a:extLst>
                          <a:ext uri="{FF2B5EF4-FFF2-40B4-BE49-F238E27FC236}">
                            <a16:creationId xmlns:a16="http://schemas.microsoft.com/office/drawing/2014/main" id="{50719AAF-4960-4A4E-BC62-D071E40A9AD6}"/>
                          </a:ext>
                        </a:extLst>
                      </p:cNvPr>
                      <p:cNvPicPr>
                        <a:picLocks noChangeAspect="1" noChangeArrowheads="1"/>
                      </p:cNvPicPr>
                      <p:nvPr/>
                    </p:nvPicPr>
                    <p:blipFill>
                      <a:blip r:embed="rId8"/>
                      <a:srcRect/>
                      <a:stretch>
                        <a:fillRect/>
                      </a:stretch>
                    </p:blipFill>
                    <p:spPr bwMode="auto">
                      <a:xfrm>
                        <a:off x="8473379" y="3898354"/>
                        <a:ext cx="223837" cy="401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6" name="橢圓 8">
            <a:extLst>
              <a:ext uri="{FF2B5EF4-FFF2-40B4-BE49-F238E27FC236}">
                <a16:creationId xmlns:a16="http://schemas.microsoft.com/office/drawing/2014/main" id="{C5F15FBB-1B8C-1649-0FAE-CE169C58B12E}"/>
              </a:ext>
            </a:extLst>
          </p:cNvPr>
          <p:cNvSpPr/>
          <p:nvPr/>
        </p:nvSpPr>
        <p:spPr bwMode="auto">
          <a:xfrm rot="18597597">
            <a:off x="8420692" y="4575128"/>
            <a:ext cx="215756" cy="792080"/>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117" name="Group 116">
            <a:extLst>
              <a:ext uri="{FF2B5EF4-FFF2-40B4-BE49-F238E27FC236}">
                <a16:creationId xmlns:a16="http://schemas.microsoft.com/office/drawing/2014/main" id="{D6051293-16A9-0BDE-5B0E-E1A77B2C9568}"/>
              </a:ext>
            </a:extLst>
          </p:cNvPr>
          <p:cNvGrpSpPr/>
          <p:nvPr/>
        </p:nvGrpSpPr>
        <p:grpSpPr>
          <a:xfrm>
            <a:off x="7675223" y="4313588"/>
            <a:ext cx="1526767" cy="1472238"/>
            <a:chOff x="12748780" y="3934757"/>
            <a:chExt cx="2133600" cy="2057400"/>
          </a:xfrm>
        </p:grpSpPr>
        <p:grpSp>
          <p:nvGrpSpPr>
            <p:cNvPr id="121" name="群組 59">
              <a:extLst>
                <a:ext uri="{FF2B5EF4-FFF2-40B4-BE49-F238E27FC236}">
                  <a16:creationId xmlns:a16="http://schemas.microsoft.com/office/drawing/2014/main" id="{5A55C551-9562-688C-C873-0E70D9BE0F09}"/>
                </a:ext>
              </a:extLst>
            </p:cNvPr>
            <p:cNvGrpSpPr>
              <a:grpSpLocks/>
            </p:cNvGrpSpPr>
            <p:nvPr/>
          </p:nvGrpSpPr>
          <p:grpSpPr bwMode="auto">
            <a:xfrm>
              <a:off x="12748780" y="3934757"/>
              <a:ext cx="2133600" cy="2057400"/>
              <a:chOff x="3667124" y="4746591"/>
              <a:chExt cx="2133613" cy="2057194"/>
            </a:xfrm>
          </p:grpSpPr>
          <p:cxnSp>
            <p:nvCxnSpPr>
              <p:cNvPr id="122" name="直線單箭頭接點 46">
                <a:extLst>
                  <a:ext uri="{FF2B5EF4-FFF2-40B4-BE49-F238E27FC236}">
                    <a16:creationId xmlns:a16="http://schemas.microsoft.com/office/drawing/2014/main" id="{06FC9735-0059-4096-2DE6-85D7910286A6}"/>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3" name="直線單箭頭接點 47">
                <a:extLst>
                  <a:ext uri="{FF2B5EF4-FFF2-40B4-BE49-F238E27FC236}">
                    <a16:creationId xmlns:a16="http://schemas.microsoft.com/office/drawing/2014/main" id="{80ED7817-2D07-74EC-5938-60FA5BC423B6}"/>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19" name="Oval 118">
              <a:extLst>
                <a:ext uri="{FF2B5EF4-FFF2-40B4-BE49-F238E27FC236}">
                  <a16:creationId xmlns:a16="http://schemas.microsoft.com/office/drawing/2014/main" id="{59A1D6BC-B05A-B6EB-FE7D-E778670B6150}"/>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126" name="Title 125">
            <a:extLst>
              <a:ext uri="{FF2B5EF4-FFF2-40B4-BE49-F238E27FC236}">
                <a16:creationId xmlns:a16="http://schemas.microsoft.com/office/drawing/2014/main" id="{819AF720-4686-81A9-D8D9-25806EDECABC}"/>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Two-mode squeezing operation is unitary</a:t>
            </a:r>
          </a:p>
        </p:txBody>
      </p:sp>
      <p:sp>
        <p:nvSpPr>
          <p:cNvPr id="127" name="Slide Number Placeholder 5">
            <a:extLst>
              <a:ext uri="{FF2B5EF4-FFF2-40B4-BE49-F238E27FC236}">
                <a16:creationId xmlns:a16="http://schemas.microsoft.com/office/drawing/2014/main" id="{BDA44FE7-3CCA-C236-652D-84DF6AC3F67B}"/>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15</a:t>
            </a:fld>
            <a:endParaRPr lang="en-US" dirty="0">
              <a:solidFill>
                <a:prstClr val="black">
                  <a:tint val="75000"/>
                </a:prstClr>
              </a:solidFill>
            </a:endParaRPr>
          </a:p>
        </p:txBody>
      </p:sp>
    </p:spTree>
    <p:extLst>
      <p:ext uri="{BB962C8B-B14F-4D97-AF65-F5344CB8AC3E}">
        <p14:creationId xmlns:p14="http://schemas.microsoft.com/office/powerpoint/2010/main" val="371224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27ABB-815A-2126-5CD7-821438296AF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6A37E7B8-C42C-141D-B7A8-5021B24AA0EE}"/>
              </a:ext>
            </a:extLst>
          </p:cNvPr>
          <p:cNvGrpSpPr/>
          <p:nvPr/>
        </p:nvGrpSpPr>
        <p:grpSpPr>
          <a:xfrm>
            <a:off x="7206529" y="2165434"/>
            <a:ext cx="2303580" cy="3024529"/>
            <a:chOff x="1219812" y="1988150"/>
            <a:chExt cx="2303580" cy="3024529"/>
          </a:xfrm>
        </p:grpSpPr>
        <p:cxnSp>
          <p:nvCxnSpPr>
            <p:cNvPr id="8" name="Straight Arrow Connector 7">
              <a:extLst>
                <a:ext uri="{FF2B5EF4-FFF2-40B4-BE49-F238E27FC236}">
                  <a16:creationId xmlns:a16="http://schemas.microsoft.com/office/drawing/2014/main" id="{970AE4B9-82E9-4DF1-B6E4-A2545859E9C8}"/>
                </a:ext>
              </a:extLst>
            </p:cNvPr>
            <p:cNvCxnSpPr/>
            <p:nvPr/>
          </p:nvCxnSpPr>
          <p:spPr>
            <a:xfrm flipV="1">
              <a:off x="1230867" y="2724098"/>
              <a:ext cx="2133710" cy="185731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A7C6BCE-89AE-0C2F-1784-1BDE173E077B}"/>
                </a:ext>
              </a:extLst>
            </p:cNvPr>
            <p:cNvCxnSpPr>
              <a:cxnSpLocks/>
            </p:cNvCxnSpPr>
            <p:nvPr/>
          </p:nvCxnSpPr>
          <p:spPr>
            <a:xfrm>
              <a:off x="1219812" y="2715317"/>
              <a:ext cx="2133710" cy="185731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0F19C35D-D199-63E7-0ABF-C45C068B29D5}"/>
                </a:ext>
              </a:extLst>
            </p:cNvPr>
            <p:cNvCxnSpPr>
              <a:cxnSpLocks/>
            </p:cNvCxnSpPr>
            <p:nvPr/>
          </p:nvCxnSpPr>
          <p:spPr>
            <a:xfrm>
              <a:off x="1258999" y="1988150"/>
              <a:ext cx="2264393"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3229A017-0ECD-AAAB-9AC7-0F1AC11EE083}"/>
                </a:ext>
              </a:extLst>
            </p:cNvPr>
            <p:cNvCxnSpPr>
              <a:cxnSpLocks/>
            </p:cNvCxnSpPr>
            <p:nvPr/>
          </p:nvCxnSpPr>
          <p:spPr>
            <a:xfrm>
              <a:off x="1230867" y="5012679"/>
              <a:ext cx="2264393"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A2C265DB-2E8E-AB3E-3537-87E73C611469}"/>
              </a:ext>
            </a:extLst>
          </p:cNvPr>
          <p:cNvGrpSpPr/>
          <p:nvPr/>
        </p:nvGrpSpPr>
        <p:grpSpPr>
          <a:xfrm>
            <a:off x="1219812" y="2470237"/>
            <a:ext cx="2144765" cy="2758107"/>
            <a:chOff x="1219812" y="2292953"/>
            <a:chExt cx="2144765" cy="2758107"/>
          </a:xfrm>
        </p:grpSpPr>
        <p:cxnSp>
          <p:nvCxnSpPr>
            <p:cNvPr id="11" name="Straight Arrow Connector 10">
              <a:extLst>
                <a:ext uri="{FF2B5EF4-FFF2-40B4-BE49-F238E27FC236}">
                  <a16:creationId xmlns:a16="http://schemas.microsoft.com/office/drawing/2014/main" id="{0F5B2CCD-75A9-7219-7E3B-32CBAAB473ED}"/>
                </a:ext>
              </a:extLst>
            </p:cNvPr>
            <p:cNvCxnSpPr/>
            <p:nvPr/>
          </p:nvCxnSpPr>
          <p:spPr>
            <a:xfrm flipV="1">
              <a:off x="1230867" y="2724098"/>
              <a:ext cx="2133710" cy="185731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186D178-C1ED-3B4D-194B-F300784DADBC}"/>
                </a:ext>
              </a:extLst>
            </p:cNvPr>
            <p:cNvCxnSpPr>
              <a:cxnSpLocks/>
            </p:cNvCxnSpPr>
            <p:nvPr/>
          </p:nvCxnSpPr>
          <p:spPr>
            <a:xfrm>
              <a:off x="1219812" y="2715317"/>
              <a:ext cx="2133710" cy="1857314"/>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F071727A-F80E-D887-5BDB-CFABDCBC4693}"/>
                </a:ext>
              </a:extLst>
            </p:cNvPr>
            <p:cNvCxnSpPr>
              <a:cxnSpLocks/>
            </p:cNvCxnSpPr>
            <p:nvPr/>
          </p:nvCxnSpPr>
          <p:spPr>
            <a:xfrm>
              <a:off x="1642181" y="2292953"/>
              <a:ext cx="1658371"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06C8038C-39D9-0587-D841-38B008B42211}"/>
                </a:ext>
              </a:extLst>
            </p:cNvPr>
            <p:cNvCxnSpPr>
              <a:cxnSpLocks/>
            </p:cNvCxnSpPr>
            <p:nvPr/>
          </p:nvCxnSpPr>
          <p:spPr>
            <a:xfrm>
              <a:off x="1642181" y="5051060"/>
              <a:ext cx="1658371" cy="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13" name="橢圓 8">
            <a:extLst>
              <a:ext uri="{FF2B5EF4-FFF2-40B4-BE49-F238E27FC236}">
                <a16:creationId xmlns:a16="http://schemas.microsoft.com/office/drawing/2014/main" id="{2F278E54-AF7C-CF20-EF77-0D7132A42DBC}"/>
              </a:ext>
            </a:extLst>
          </p:cNvPr>
          <p:cNvSpPr/>
          <p:nvPr/>
        </p:nvSpPr>
        <p:spPr bwMode="auto">
          <a:xfrm rot="16200000">
            <a:off x="10241658" y="4265751"/>
            <a:ext cx="396071" cy="396040"/>
          </a:xfrm>
          <a:prstGeom prst="ellipse">
            <a:avLst/>
          </a:prstGeom>
          <a:solidFill>
            <a:srgbClr val="FF000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sp>
        <p:nvSpPr>
          <p:cNvPr id="14" name="橢圓 8">
            <a:extLst>
              <a:ext uri="{FF2B5EF4-FFF2-40B4-BE49-F238E27FC236}">
                <a16:creationId xmlns:a16="http://schemas.microsoft.com/office/drawing/2014/main" id="{E1D4526D-61D2-0485-0979-7C705F4DBDD4}"/>
              </a:ext>
            </a:extLst>
          </p:cNvPr>
          <p:cNvSpPr/>
          <p:nvPr/>
        </p:nvSpPr>
        <p:spPr bwMode="auto">
          <a:xfrm rot="16200000">
            <a:off x="10276007" y="1944996"/>
            <a:ext cx="396071" cy="396040"/>
          </a:xfrm>
          <a:prstGeom prst="ellipse">
            <a:avLst/>
          </a:prstGeom>
          <a:solidFill>
            <a:srgbClr val="0000FF"/>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sp>
        <p:nvSpPr>
          <p:cNvPr id="15" name="橢圓 8">
            <a:extLst>
              <a:ext uri="{FF2B5EF4-FFF2-40B4-BE49-F238E27FC236}">
                <a16:creationId xmlns:a16="http://schemas.microsoft.com/office/drawing/2014/main" id="{FFC90DE1-185E-F25B-678A-9CDE77C908C7}"/>
              </a:ext>
            </a:extLst>
          </p:cNvPr>
          <p:cNvSpPr>
            <a:spLocks noChangeAspect="1"/>
          </p:cNvSpPr>
          <p:nvPr/>
        </p:nvSpPr>
        <p:spPr bwMode="auto">
          <a:xfrm rot="16200000">
            <a:off x="6375656" y="4515560"/>
            <a:ext cx="792142" cy="792080"/>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sp>
        <p:nvSpPr>
          <p:cNvPr id="16" name="橢圓 8">
            <a:extLst>
              <a:ext uri="{FF2B5EF4-FFF2-40B4-BE49-F238E27FC236}">
                <a16:creationId xmlns:a16="http://schemas.microsoft.com/office/drawing/2014/main" id="{671D6681-F851-8BF9-4C71-0877F8FB7CC2}"/>
              </a:ext>
            </a:extLst>
          </p:cNvPr>
          <p:cNvSpPr>
            <a:spLocks noChangeAspect="1"/>
          </p:cNvSpPr>
          <p:nvPr/>
        </p:nvSpPr>
        <p:spPr bwMode="auto">
          <a:xfrm rot="16200000">
            <a:off x="6647886" y="2000990"/>
            <a:ext cx="792142" cy="792080"/>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17" name="Group 16">
            <a:extLst>
              <a:ext uri="{FF2B5EF4-FFF2-40B4-BE49-F238E27FC236}">
                <a16:creationId xmlns:a16="http://schemas.microsoft.com/office/drawing/2014/main" id="{576129D0-4FD9-79AE-62E7-0FDEFD01DED3}"/>
              </a:ext>
            </a:extLst>
          </p:cNvPr>
          <p:cNvGrpSpPr/>
          <p:nvPr/>
        </p:nvGrpSpPr>
        <p:grpSpPr>
          <a:xfrm>
            <a:off x="155903" y="1585736"/>
            <a:ext cx="1869845" cy="1871211"/>
            <a:chOff x="12748780" y="3377207"/>
            <a:chExt cx="2613039" cy="2614950"/>
          </a:xfrm>
        </p:grpSpPr>
        <p:grpSp>
          <p:nvGrpSpPr>
            <p:cNvPr id="18" name="Group 26">
              <a:extLst>
                <a:ext uri="{FF2B5EF4-FFF2-40B4-BE49-F238E27FC236}">
                  <a16:creationId xmlns:a16="http://schemas.microsoft.com/office/drawing/2014/main" id="{EBD85D31-0941-C059-7AFC-D0990B7A6BA1}"/>
                </a:ext>
              </a:extLst>
            </p:cNvPr>
            <p:cNvGrpSpPr>
              <a:grpSpLocks/>
            </p:cNvGrpSpPr>
            <p:nvPr/>
          </p:nvGrpSpPr>
          <p:grpSpPr bwMode="auto">
            <a:xfrm>
              <a:off x="12748780" y="3377207"/>
              <a:ext cx="2613039" cy="2614950"/>
              <a:chOff x="3810000" y="4473248"/>
              <a:chExt cx="2613055" cy="2614688"/>
            </a:xfrm>
          </p:grpSpPr>
          <p:sp>
            <p:nvSpPr>
              <p:cNvPr id="20" name="橢圓 8">
                <a:extLst>
                  <a:ext uri="{FF2B5EF4-FFF2-40B4-BE49-F238E27FC236}">
                    <a16:creationId xmlns:a16="http://schemas.microsoft.com/office/drawing/2014/main" id="{E1B9FE9C-DC76-82F5-3AEF-CD28F22BF35F}"/>
                  </a:ext>
                </a:extLst>
              </p:cNvPr>
              <p:cNvSpPr/>
              <p:nvPr/>
            </p:nvSpPr>
            <p:spPr>
              <a:xfrm rot="16200000">
                <a:off x="4758784" y="5694953"/>
                <a:ext cx="553439" cy="553454"/>
              </a:xfrm>
              <a:prstGeom prst="ellipse">
                <a:avLst/>
              </a:prstGeom>
              <a:solidFill>
                <a:srgbClr val="0000FF"/>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21" name="群組 59">
                <a:extLst>
                  <a:ext uri="{FF2B5EF4-FFF2-40B4-BE49-F238E27FC236}">
                    <a16:creationId xmlns:a16="http://schemas.microsoft.com/office/drawing/2014/main" id="{9338E2FF-5853-24E0-E514-79F6BE2BF785}"/>
                  </a:ext>
                </a:extLst>
              </p:cNvPr>
              <p:cNvGrpSpPr>
                <a:grpSpLocks/>
              </p:cNvGrpSpPr>
              <p:nvPr/>
            </p:nvGrpSpPr>
            <p:grpSpPr bwMode="auto">
              <a:xfrm>
                <a:off x="3810000" y="4473248"/>
                <a:ext cx="2613055" cy="2614688"/>
                <a:chOff x="3667124" y="4189097"/>
                <a:chExt cx="2613055" cy="2614688"/>
              </a:xfrm>
            </p:grpSpPr>
            <p:cxnSp>
              <p:nvCxnSpPr>
                <p:cNvPr id="22" name="直線單箭頭接點 46">
                  <a:extLst>
                    <a:ext uri="{FF2B5EF4-FFF2-40B4-BE49-F238E27FC236}">
                      <a16:creationId xmlns:a16="http://schemas.microsoft.com/office/drawing/2014/main" id="{A947B8A2-5CDC-1029-F787-8829D67E0C24}"/>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47">
                  <a:extLst>
                    <a:ext uri="{FF2B5EF4-FFF2-40B4-BE49-F238E27FC236}">
                      <a16:creationId xmlns:a16="http://schemas.microsoft.com/office/drawing/2014/main" id="{A904C541-8301-AC4A-DEAD-6277FB16CA1E}"/>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4" name="Object 5">
                  <a:extLst>
                    <a:ext uri="{FF2B5EF4-FFF2-40B4-BE49-F238E27FC236}">
                      <a16:creationId xmlns:a16="http://schemas.microsoft.com/office/drawing/2014/main" id="{EB4C548D-9649-80A0-CFBC-8A6496FA59A9}"/>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24" name="Object 5">
                              <a:extLst>
                                <a:ext uri="{FF2B5EF4-FFF2-40B4-BE49-F238E27FC236}">
                                  <a16:creationId xmlns:a16="http://schemas.microsoft.com/office/drawing/2014/main" id="{BE02C500-8F93-4B94-8BD5-18FBEF74780F}"/>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8">
                  <a:extLst>
                    <a:ext uri="{FF2B5EF4-FFF2-40B4-BE49-F238E27FC236}">
                      <a16:creationId xmlns:a16="http://schemas.microsoft.com/office/drawing/2014/main" id="{EE39CC69-3AE4-5D5A-3B78-1AE66C6DB6CE}"/>
                    </a:ext>
                  </a:extLst>
                </p:cNvPr>
                <p:cNvGraphicFramePr>
                  <a:graphicFrameLocks noChangeAspect="1"/>
                </p:cNvGraphicFramePr>
                <p:nvPr/>
              </p:nvGraphicFramePr>
              <p:xfrm>
                <a:off x="5876952" y="5467148"/>
                <a:ext cx="403227" cy="560332"/>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25" name="Object 8">
                              <a:extLst>
                                <a:ext uri="{FF2B5EF4-FFF2-40B4-BE49-F238E27FC236}">
                                  <a16:creationId xmlns:a16="http://schemas.microsoft.com/office/drawing/2014/main" id="{BBE25BE0-ACB8-463E-848C-F2A241F9B22E}"/>
                                </a:ext>
                              </a:extLst>
                            </p:cNvPr>
                            <p:cNvPicPr>
                              <a:picLocks noChangeAspect="1" noChangeArrowheads="1"/>
                            </p:cNvPicPr>
                            <p:nvPr/>
                          </p:nvPicPr>
                          <p:blipFill>
                            <a:blip r:embed="rId6"/>
                            <a:srcRect/>
                            <a:stretch>
                              <a:fillRect/>
                            </a:stretch>
                          </p:blipFill>
                          <p:spPr bwMode="auto">
                            <a:xfrm>
                              <a:off x="5876952" y="5467148"/>
                              <a:ext cx="403227"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9" name="Oval 18">
              <a:extLst>
                <a:ext uri="{FF2B5EF4-FFF2-40B4-BE49-F238E27FC236}">
                  <a16:creationId xmlns:a16="http://schemas.microsoft.com/office/drawing/2014/main" id="{8C95A337-88FD-7AD7-B325-44A859CB3183}"/>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9082FFFD-12DB-E152-84E8-18CCF2326A07}"/>
              </a:ext>
            </a:extLst>
          </p:cNvPr>
          <p:cNvGrpSpPr/>
          <p:nvPr/>
        </p:nvGrpSpPr>
        <p:grpSpPr>
          <a:xfrm>
            <a:off x="157308" y="3855155"/>
            <a:ext cx="1886244" cy="1871975"/>
            <a:chOff x="12748780" y="3376139"/>
            <a:chExt cx="2635956" cy="2616018"/>
          </a:xfrm>
        </p:grpSpPr>
        <p:grpSp>
          <p:nvGrpSpPr>
            <p:cNvPr id="27" name="Group 26">
              <a:extLst>
                <a:ext uri="{FF2B5EF4-FFF2-40B4-BE49-F238E27FC236}">
                  <a16:creationId xmlns:a16="http://schemas.microsoft.com/office/drawing/2014/main" id="{0D765BA6-3AEF-C32C-8930-EC96F0806915}"/>
                </a:ext>
              </a:extLst>
            </p:cNvPr>
            <p:cNvGrpSpPr>
              <a:grpSpLocks/>
            </p:cNvGrpSpPr>
            <p:nvPr/>
          </p:nvGrpSpPr>
          <p:grpSpPr bwMode="auto">
            <a:xfrm>
              <a:off x="12748780" y="3376139"/>
              <a:ext cx="2635956" cy="2616018"/>
              <a:chOff x="3810000" y="4472180"/>
              <a:chExt cx="2635972" cy="2615756"/>
            </a:xfrm>
          </p:grpSpPr>
          <p:sp>
            <p:nvSpPr>
              <p:cNvPr id="29" name="橢圓 8">
                <a:extLst>
                  <a:ext uri="{FF2B5EF4-FFF2-40B4-BE49-F238E27FC236}">
                    <a16:creationId xmlns:a16="http://schemas.microsoft.com/office/drawing/2014/main" id="{1D330FF2-6A65-A0C6-C783-EB15C3033D52}"/>
                  </a:ext>
                </a:extLst>
              </p:cNvPr>
              <p:cNvSpPr/>
              <p:nvPr/>
            </p:nvSpPr>
            <p:spPr>
              <a:xfrm rot="16200000">
                <a:off x="4758784" y="5694953"/>
                <a:ext cx="553439" cy="553454"/>
              </a:xfrm>
              <a:prstGeom prst="ellipse">
                <a:avLst/>
              </a:prstGeom>
              <a:solidFill>
                <a:srgbClr val="FF000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30" name="群組 59">
                <a:extLst>
                  <a:ext uri="{FF2B5EF4-FFF2-40B4-BE49-F238E27FC236}">
                    <a16:creationId xmlns:a16="http://schemas.microsoft.com/office/drawing/2014/main" id="{6BA2F573-A86A-AA54-B09A-C5058021A3D2}"/>
                  </a:ext>
                </a:extLst>
              </p:cNvPr>
              <p:cNvGrpSpPr>
                <a:grpSpLocks/>
              </p:cNvGrpSpPr>
              <p:nvPr/>
            </p:nvGrpSpPr>
            <p:grpSpPr bwMode="auto">
              <a:xfrm>
                <a:off x="3810000" y="4472180"/>
                <a:ext cx="2635972" cy="2615756"/>
                <a:chOff x="3667124" y="4188029"/>
                <a:chExt cx="2635972" cy="2615756"/>
              </a:xfrm>
            </p:grpSpPr>
            <p:cxnSp>
              <p:nvCxnSpPr>
                <p:cNvPr id="31" name="直線單箭頭接點 46">
                  <a:extLst>
                    <a:ext uri="{FF2B5EF4-FFF2-40B4-BE49-F238E27FC236}">
                      <a16:creationId xmlns:a16="http://schemas.microsoft.com/office/drawing/2014/main" id="{E0A63B94-EE69-0DDD-B428-A2601CD4D3EA}"/>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直線單箭頭接點 47">
                  <a:extLst>
                    <a:ext uri="{FF2B5EF4-FFF2-40B4-BE49-F238E27FC236}">
                      <a16:creationId xmlns:a16="http://schemas.microsoft.com/office/drawing/2014/main" id="{1E6C6108-714B-1C1A-8BA2-8F52255AF45F}"/>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3" name="Object 5">
                  <a:extLst>
                    <a:ext uri="{FF2B5EF4-FFF2-40B4-BE49-F238E27FC236}">
                      <a16:creationId xmlns:a16="http://schemas.microsoft.com/office/drawing/2014/main" id="{C1B152D8-52DF-0495-B3FE-0CE0CFA943EE}"/>
                    </a:ext>
                  </a:extLst>
                </p:cNvPr>
                <p:cNvGraphicFramePr>
                  <a:graphicFrameLocks noChangeAspect="1"/>
                </p:cNvGraphicFramePr>
                <p:nvPr/>
              </p:nvGraphicFramePr>
              <p:xfrm>
                <a:off x="4723534" y="4188029"/>
                <a:ext cx="312806" cy="56121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33" name="Object 5">
                              <a:extLst>
                                <a:ext uri="{FF2B5EF4-FFF2-40B4-BE49-F238E27FC236}">
                                  <a16:creationId xmlns:a16="http://schemas.microsoft.com/office/drawing/2014/main" id="{DC7026B5-8B9F-43DC-B05A-DE1C5B1DE0CE}"/>
                                </a:ext>
                              </a:extLst>
                            </p:cNvPr>
                            <p:cNvPicPr>
                              <a:picLocks noChangeAspect="1" noChangeArrowheads="1"/>
                            </p:cNvPicPr>
                            <p:nvPr/>
                          </p:nvPicPr>
                          <p:blipFill>
                            <a:blip r:embed="rId8"/>
                            <a:srcRect/>
                            <a:stretch>
                              <a:fillRect/>
                            </a:stretch>
                          </p:blipFill>
                          <p:spPr bwMode="auto">
                            <a:xfrm>
                              <a:off x="4723534" y="4188029"/>
                              <a:ext cx="312806" cy="561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8">
                  <a:extLst>
                    <a:ext uri="{FF2B5EF4-FFF2-40B4-BE49-F238E27FC236}">
                      <a16:creationId xmlns:a16="http://schemas.microsoft.com/office/drawing/2014/main" id="{E958DAA8-2B9F-7C3B-A861-01917F5A80DB}"/>
                    </a:ext>
                  </a:extLst>
                </p:cNvPr>
                <p:cNvGraphicFramePr>
                  <a:graphicFrameLocks noChangeAspect="1"/>
                </p:cNvGraphicFramePr>
                <p:nvPr/>
              </p:nvGraphicFramePr>
              <p:xfrm>
                <a:off x="5854962" y="5467961"/>
                <a:ext cx="448134" cy="55900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34" name="Object 8">
                              <a:extLst>
                                <a:ext uri="{FF2B5EF4-FFF2-40B4-BE49-F238E27FC236}">
                                  <a16:creationId xmlns:a16="http://schemas.microsoft.com/office/drawing/2014/main" id="{23050B74-9613-4D33-8A7B-62BC268B2501}"/>
                                </a:ext>
                              </a:extLst>
                            </p:cNvPr>
                            <p:cNvPicPr>
                              <a:picLocks noChangeAspect="1" noChangeArrowheads="1"/>
                            </p:cNvPicPr>
                            <p:nvPr/>
                          </p:nvPicPr>
                          <p:blipFill>
                            <a:blip r:embed="rId10"/>
                            <a:srcRect/>
                            <a:stretch>
                              <a:fillRect/>
                            </a:stretch>
                          </p:blipFill>
                          <p:spPr bwMode="auto">
                            <a:xfrm>
                              <a:off x="5854962" y="5467961"/>
                              <a:ext cx="448134" cy="55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28" name="Oval 27">
              <a:extLst>
                <a:ext uri="{FF2B5EF4-FFF2-40B4-BE49-F238E27FC236}">
                  <a16:creationId xmlns:a16="http://schemas.microsoft.com/office/drawing/2014/main" id="{195C2B0F-18DD-E7F2-C5AD-E0545F3A4323}"/>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35" name="Group 34">
            <a:extLst>
              <a:ext uri="{FF2B5EF4-FFF2-40B4-BE49-F238E27FC236}">
                <a16:creationId xmlns:a16="http://schemas.microsoft.com/office/drawing/2014/main" id="{E9C24D09-E6A6-1492-4D89-0930E54853BC}"/>
              </a:ext>
            </a:extLst>
          </p:cNvPr>
          <p:cNvGrpSpPr/>
          <p:nvPr/>
        </p:nvGrpSpPr>
        <p:grpSpPr>
          <a:xfrm>
            <a:off x="2884127" y="1585736"/>
            <a:ext cx="1869845" cy="1871211"/>
            <a:chOff x="12748780" y="3377207"/>
            <a:chExt cx="2613039" cy="2614950"/>
          </a:xfrm>
        </p:grpSpPr>
        <p:grpSp>
          <p:nvGrpSpPr>
            <p:cNvPr id="36" name="Group 26">
              <a:extLst>
                <a:ext uri="{FF2B5EF4-FFF2-40B4-BE49-F238E27FC236}">
                  <a16:creationId xmlns:a16="http://schemas.microsoft.com/office/drawing/2014/main" id="{142D7CF5-3E52-1CF9-08B9-1290276DCDAF}"/>
                </a:ext>
              </a:extLst>
            </p:cNvPr>
            <p:cNvGrpSpPr>
              <a:grpSpLocks/>
            </p:cNvGrpSpPr>
            <p:nvPr/>
          </p:nvGrpSpPr>
          <p:grpSpPr bwMode="auto">
            <a:xfrm>
              <a:off x="12748780" y="3377207"/>
              <a:ext cx="2613039" cy="2614950"/>
              <a:chOff x="3810000" y="4473248"/>
              <a:chExt cx="2613055" cy="2614688"/>
            </a:xfrm>
          </p:grpSpPr>
          <p:sp>
            <p:nvSpPr>
              <p:cNvPr id="38" name="橢圓 8">
                <a:extLst>
                  <a:ext uri="{FF2B5EF4-FFF2-40B4-BE49-F238E27FC236}">
                    <a16:creationId xmlns:a16="http://schemas.microsoft.com/office/drawing/2014/main" id="{162E430F-BA04-8B5B-58CE-44BF711805FB}"/>
                  </a:ext>
                </a:extLst>
              </p:cNvPr>
              <p:cNvSpPr/>
              <p:nvPr/>
            </p:nvSpPr>
            <p:spPr>
              <a:xfrm rot="16200000">
                <a:off x="4481430" y="5417434"/>
                <a:ext cx="1106879" cy="1106909"/>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39" name="群組 59">
                <a:extLst>
                  <a:ext uri="{FF2B5EF4-FFF2-40B4-BE49-F238E27FC236}">
                    <a16:creationId xmlns:a16="http://schemas.microsoft.com/office/drawing/2014/main" id="{DF723A0E-FCE2-F715-1D9A-891215AC165D}"/>
                  </a:ext>
                </a:extLst>
              </p:cNvPr>
              <p:cNvGrpSpPr>
                <a:grpSpLocks/>
              </p:cNvGrpSpPr>
              <p:nvPr/>
            </p:nvGrpSpPr>
            <p:grpSpPr bwMode="auto">
              <a:xfrm>
                <a:off x="3810000" y="4473248"/>
                <a:ext cx="2613055" cy="2614688"/>
                <a:chOff x="3667124" y="4189097"/>
                <a:chExt cx="2613055" cy="2614688"/>
              </a:xfrm>
            </p:grpSpPr>
            <p:cxnSp>
              <p:nvCxnSpPr>
                <p:cNvPr id="40" name="直線單箭頭接點 46">
                  <a:extLst>
                    <a:ext uri="{FF2B5EF4-FFF2-40B4-BE49-F238E27FC236}">
                      <a16:creationId xmlns:a16="http://schemas.microsoft.com/office/drawing/2014/main" id="{0BBA8423-25F1-06E2-71F6-525D3A6E0049}"/>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直線單箭頭接點 47">
                  <a:extLst>
                    <a:ext uri="{FF2B5EF4-FFF2-40B4-BE49-F238E27FC236}">
                      <a16:creationId xmlns:a16="http://schemas.microsoft.com/office/drawing/2014/main" id="{73BE2DC4-C9DF-F4A8-214F-5284DABE687B}"/>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2" name="Object 5">
                  <a:extLst>
                    <a:ext uri="{FF2B5EF4-FFF2-40B4-BE49-F238E27FC236}">
                      <a16:creationId xmlns:a16="http://schemas.microsoft.com/office/drawing/2014/main" id="{BACE917D-B9E8-00E0-330C-F8D5C5333E84}"/>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42" name="Object 5">
                              <a:extLst>
                                <a:ext uri="{FF2B5EF4-FFF2-40B4-BE49-F238E27FC236}">
                                  <a16:creationId xmlns:a16="http://schemas.microsoft.com/office/drawing/2014/main" id="{65678D37-D894-4D30-92B7-7C8B5E485E48}"/>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8">
                  <a:extLst>
                    <a:ext uri="{FF2B5EF4-FFF2-40B4-BE49-F238E27FC236}">
                      <a16:creationId xmlns:a16="http://schemas.microsoft.com/office/drawing/2014/main" id="{7F596929-0F6D-50C6-2B20-B30A3CA30502}"/>
                    </a:ext>
                  </a:extLst>
                </p:cNvPr>
                <p:cNvGraphicFramePr>
                  <a:graphicFrameLocks noChangeAspect="1"/>
                </p:cNvGraphicFramePr>
                <p:nvPr/>
              </p:nvGraphicFramePr>
              <p:xfrm>
                <a:off x="5876952" y="5467148"/>
                <a:ext cx="403227" cy="560332"/>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43" name="Object 8">
                              <a:extLst>
                                <a:ext uri="{FF2B5EF4-FFF2-40B4-BE49-F238E27FC236}">
                                  <a16:creationId xmlns:a16="http://schemas.microsoft.com/office/drawing/2014/main" id="{12C1436A-6CF8-4AA7-9701-B9ACCE98DE31}"/>
                                </a:ext>
                              </a:extLst>
                            </p:cNvPr>
                            <p:cNvPicPr>
                              <a:picLocks noChangeAspect="1" noChangeArrowheads="1"/>
                            </p:cNvPicPr>
                            <p:nvPr/>
                          </p:nvPicPr>
                          <p:blipFill>
                            <a:blip r:embed="rId6"/>
                            <a:srcRect/>
                            <a:stretch>
                              <a:fillRect/>
                            </a:stretch>
                          </p:blipFill>
                          <p:spPr bwMode="auto">
                            <a:xfrm>
                              <a:off x="5876952" y="5467148"/>
                              <a:ext cx="403227"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7" name="Oval 36">
              <a:extLst>
                <a:ext uri="{FF2B5EF4-FFF2-40B4-BE49-F238E27FC236}">
                  <a16:creationId xmlns:a16="http://schemas.microsoft.com/office/drawing/2014/main" id="{45DC3418-B095-083F-E474-0484A89370E9}"/>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44" name="Group 43">
            <a:extLst>
              <a:ext uri="{FF2B5EF4-FFF2-40B4-BE49-F238E27FC236}">
                <a16:creationId xmlns:a16="http://schemas.microsoft.com/office/drawing/2014/main" id="{F5DDECCC-CA83-AC06-7DA6-9B39D33F3391}"/>
              </a:ext>
            </a:extLst>
          </p:cNvPr>
          <p:cNvGrpSpPr/>
          <p:nvPr/>
        </p:nvGrpSpPr>
        <p:grpSpPr>
          <a:xfrm>
            <a:off x="2884395" y="3842708"/>
            <a:ext cx="1886244" cy="1871975"/>
            <a:chOff x="12748780" y="3376139"/>
            <a:chExt cx="2635956" cy="2616018"/>
          </a:xfrm>
        </p:grpSpPr>
        <p:grpSp>
          <p:nvGrpSpPr>
            <p:cNvPr id="45" name="Group 26">
              <a:extLst>
                <a:ext uri="{FF2B5EF4-FFF2-40B4-BE49-F238E27FC236}">
                  <a16:creationId xmlns:a16="http://schemas.microsoft.com/office/drawing/2014/main" id="{966543C7-67B1-3298-0722-E56C83CD415E}"/>
                </a:ext>
              </a:extLst>
            </p:cNvPr>
            <p:cNvGrpSpPr>
              <a:grpSpLocks/>
            </p:cNvGrpSpPr>
            <p:nvPr/>
          </p:nvGrpSpPr>
          <p:grpSpPr bwMode="auto">
            <a:xfrm>
              <a:off x="12748780" y="3376139"/>
              <a:ext cx="2635956" cy="2616018"/>
              <a:chOff x="3810000" y="4472180"/>
              <a:chExt cx="2635972" cy="2615756"/>
            </a:xfrm>
          </p:grpSpPr>
          <p:sp>
            <p:nvSpPr>
              <p:cNvPr id="47" name="橢圓 8">
                <a:extLst>
                  <a:ext uri="{FF2B5EF4-FFF2-40B4-BE49-F238E27FC236}">
                    <a16:creationId xmlns:a16="http://schemas.microsoft.com/office/drawing/2014/main" id="{04DABE8C-0327-2A70-AFC8-41FB3D3BF1C2}"/>
                  </a:ext>
                </a:extLst>
              </p:cNvPr>
              <p:cNvSpPr>
                <a:spLocks noChangeAspect="1"/>
              </p:cNvSpPr>
              <p:nvPr/>
            </p:nvSpPr>
            <p:spPr>
              <a:xfrm rot="16200000">
                <a:off x="4481056" y="5434826"/>
                <a:ext cx="1106879" cy="1106909"/>
              </a:xfrm>
              <a:prstGeom prst="ellipse">
                <a:avLst/>
              </a:prstGeom>
              <a:solidFill>
                <a:srgbClr val="C800C8"/>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新細明體" panose="02020500000000000000" pitchFamily="18" charset="-120"/>
                  <a:cs typeface="Calibri" panose="020F0502020204030204" pitchFamily="34" charset="0"/>
                </a:endParaRPr>
              </a:p>
            </p:txBody>
          </p:sp>
          <p:grpSp>
            <p:nvGrpSpPr>
              <p:cNvPr id="48" name="群組 59">
                <a:extLst>
                  <a:ext uri="{FF2B5EF4-FFF2-40B4-BE49-F238E27FC236}">
                    <a16:creationId xmlns:a16="http://schemas.microsoft.com/office/drawing/2014/main" id="{FA075EFF-8A0D-6BD7-DA6D-853B977B8042}"/>
                  </a:ext>
                </a:extLst>
              </p:cNvPr>
              <p:cNvGrpSpPr>
                <a:grpSpLocks/>
              </p:cNvGrpSpPr>
              <p:nvPr/>
            </p:nvGrpSpPr>
            <p:grpSpPr bwMode="auto">
              <a:xfrm>
                <a:off x="3810000" y="4472180"/>
                <a:ext cx="2635972" cy="2615756"/>
                <a:chOff x="3667124" y="4188029"/>
                <a:chExt cx="2635972" cy="2615756"/>
              </a:xfrm>
            </p:grpSpPr>
            <p:cxnSp>
              <p:nvCxnSpPr>
                <p:cNvPr id="49" name="直線單箭頭接點 46">
                  <a:extLst>
                    <a:ext uri="{FF2B5EF4-FFF2-40B4-BE49-F238E27FC236}">
                      <a16:creationId xmlns:a16="http://schemas.microsoft.com/office/drawing/2014/main" id="{5E8C332D-1F27-7692-6752-09801DF9BE79}"/>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0" name="直線單箭頭接點 47">
                  <a:extLst>
                    <a:ext uri="{FF2B5EF4-FFF2-40B4-BE49-F238E27FC236}">
                      <a16:creationId xmlns:a16="http://schemas.microsoft.com/office/drawing/2014/main" id="{A85CE166-D9CD-8985-61A4-8A4B940CADEC}"/>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1" name="Object 5">
                  <a:extLst>
                    <a:ext uri="{FF2B5EF4-FFF2-40B4-BE49-F238E27FC236}">
                      <a16:creationId xmlns:a16="http://schemas.microsoft.com/office/drawing/2014/main" id="{3DF2D675-AE5D-3F71-740C-1D23DBF3EFD2}"/>
                    </a:ext>
                  </a:extLst>
                </p:cNvPr>
                <p:cNvGraphicFramePr>
                  <a:graphicFrameLocks noChangeAspect="1"/>
                </p:cNvGraphicFramePr>
                <p:nvPr/>
              </p:nvGraphicFramePr>
              <p:xfrm>
                <a:off x="4723534" y="4188029"/>
                <a:ext cx="312806" cy="56121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51" name="Object 5">
                              <a:extLst>
                                <a:ext uri="{FF2B5EF4-FFF2-40B4-BE49-F238E27FC236}">
                                  <a16:creationId xmlns:a16="http://schemas.microsoft.com/office/drawing/2014/main" id="{50719AAF-4960-4A4E-BC62-D071E40A9AD6}"/>
                                </a:ext>
                              </a:extLst>
                            </p:cNvPr>
                            <p:cNvPicPr>
                              <a:picLocks noChangeAspect="1" noChangeArrowheads="1"/>
                            </p:cNvPicPr>
                            <p:nvPr/>
                          </p:nvPicPr>
                          <p:blipFill>
                            <a:blip r:embed="rId8"/>
                            <a:srcRect/>
                            <a:stretch>
                              <a:fillRect/>
                            </a:stretch>
                          </p:blipFill>
                          <p:spPr bwMode="auto">
                            <a:xfrm>
                              <a:off x="4723534" y="4188029"/>
                              <a:ext cx="312806" cy="561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4" name="Object 8">
                  <a:extLst>
                    <a:ext uri="{FF2B5EF4-FFF2-40B4-BE49-F238E27FC236}">
                      <a16:creationId xmlns:a16="http://schemas.microsoft.com/office/drawing/2014/main" id="{6C4B8245-1C66-96D9-511F-B7DC2BFA384E}"/>
                    </a:ext>
                  </a:extLst>
                </p:cNvPr>
                <p:cNvGraphicFramePr>
                  <a:graphicFrameLocks noChangeAspect="1"/>
                </p:cNvGraphicFramePr>
                <p:nvPr/>
              </p:nvGraphicFramePr>
              <p:xfrm>
                <a:off x="5854962" y="5467961"/>
                <a:ext cx="448134" cy="55900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54" name="Object 8">
                              <a:extLst>
                                <a:ext uri="{FF2B5EF4-FFF2-40B4-BE49-F238E27FC236}">
                                  <a16:creationId xmlns:a16="http://schemas.microsoft.com/office/drawing/2014/main" id="{5B40075C-8680-478D-B2FC-6BCB81786102}"/>
                                </a:ext>
                              </a:extLst>
                            </p:cNvPr>
                            <p:cNvPicPr>
                              <a:picLocks noChangeAspect="1" noChangeArrowheads="1"/>
                            </p:cNvPicPr>
                            <p:nvPr/>
                          </p:nvPicPr>
                          <p:blipFill>
                            <a:blip r:embed="rId10"/>
                            <a:srcRect/>
                            <a:stretch>
                              <a:fillRect/>
                            </a:stretch>
                          </p:blipFill>
                          <p:spPr bwMode="auto">
                            <a:xfrm>
                              <a:off x="5854962" y="5467961"/>
                              <a:ext cx="448134" cy="55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46" name="Oval 45">
              <a:extLst>
                <a:ext uri="{FF2B5EF4-FFF2-40B4-BE49-F238E27FC236}">
                  <a16:creationId xmlns:a16="http://schemas.microsoft.com/office/drawing/2014/main" id="{CDE47E61-8B51-4C20-F5A4-B3BCEB094292}"/>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55" name="群組 59">
            <a:extLst>
              <a:ext uri="{FF2B5EF4-FFF2-40B4-BE49-F238E27FC236}">
                <a16:creationId xmlns:a16="http://schemas.microsoft.com/office/drawing/2014/main" id="{4775E48D-06D3-3938-AD52-F358657F24F4}"/>
              </a:ext>
            </a:extLst>
          </p:cNvPr>
          <p:cNvGrpSpPr>
            <a:grpSpLocks/>
          </p:cNvGrpSpPr>
          <p:nvPr/>
        </p:nvGrpSpPr>
        <p:grpSpPr bwMode="auto">
          <a:xfrm>
            <a:off x="5865810" y="1564772"/>
            <a:ext cx="1869845" cy="1871211"/>
            <a:chOff x="3667124" y="4189097"/>
            <a:chExt cx="2613055" cy="2614688"/>
          </a:xfrm>
        </p:grpSpPr>
        <p:cxnSp>
          <p:nvCxnSpPr>
            <p:cNvPr id="56" name="直線單箭頭接點 46">
              <a:extLst>
                <a:ext uri="{FF2B5EF4-FFF2-40B4-BE49-F238E27FC236}">
                  <a16:creationId xmlns:a16="http://schemas.microsoft.com/office/drawing/2014/main" id="{99E7C86C-9B08-710E-734D-659A41E0E8C2}"/>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7" name="直線單箭頭接點 47">
              <a:extLst>
                <a:ext uri="{FF2B5EF4-FFF2-40B4-BE49-F238E27FC236}">
                  <a16:creationId xmlns:a16="http://schemas.microsoft.com/office/drawing/2014/main" id="{765AA92A-4A65-2123-5AB1-F462BF64E755}"/>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8" name="Object 5">
              <a:extLst>
                <a:ext uri="{FF2B5EF4-FFF2-40B4-BE49-F238E27FC236}">
                  <a16:creationId xmlns:a16="http://schemas.microsoft.com/office/drawing/2014/main" id="{64AE3816-B7EA-606A-40DA-38DCCF30D0DB}"/>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58" name="Object 5">
                          <a:extLst>
                            <a:ext uri="{FF2B5EF4-FFF2-40B4-BE49-F238E27FC236}">
                              <a16:creationId xmlns:a16="http://schemas.microsoft.com/office/drawing/2014/main" id="{2C31E944-47ED-40BF-8BD2-890AC976904F}"/>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9" name="Object 8">
              <a:extLst>
                <a:ext uri="{FF2B5EF4-FFF2-40B4-BE49-F238E27FC236}">
                  <a16:creationId xmlns:a16="http://schemas.microsoft.com/office/drawing/2014/main" id="{4261BB81-0963-8037-F208-3ED0BE26953B}"/>
                </a:ext>
              </a:extLst>
            </p:cNvPr>
            <p:cNvGraphicFramePr>
              <a:graphicFrameLocks noChangeAspect="1"/>
            </p:cNvGraphicFramePr>
            <p:nvPr/>
          </p:nvGraphicFramePr>
          <p:xfrm>
            <a:off x="5876952" y="5467148"/>
            <a:ext cx="403227" cy="560332"/>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59" name="Object 8">
                          <a:extLst>
                            <a:ext uri="{FF2B5EF4-FFF2-40B4-BE49-F238E27FC236}">
                              <a16:creationId xmlns:a16="http://schemas.microsoft.com/office/drawing/2014/main" id="{96A102F6-019F-42D7-B98B-4D32C527B7CF}"/>
                            </a:ext>
                          </a:extLst>
                        </p:cNvPr>
                        <p:cNvPicPr>
                          <a:picLocks noChangeAspect="1" noChangeArrowheads="1"/>
                        </p:cNvPicPr>
                        <p:nvPr/>
                      </p:nvPicPr>
                      <p:blipFill>
                        <a:blip r:embed="rId6"/>
                        <a:srcRect/>
                        <a:stretch>
                          <a:fillRect/>
                        </a:stretch>
                      </p:blipFill>
                      <p:spPr bwMode="auto">
                        <a:xfrm>
                          <a:off x="5876952" y="5467148"/>
                          <a:ext cx="403227"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60" name="Group 59">
            <a:extLst>
              <a:ext uri="{FF2B5EF4-FFF2-40B4-BE49-F238E27FC236}">
                <a16:creationId xmlns:a16="http://schemas.microsoft.com/office/drawing/2014/main" id="{4C706BF0-D886-72D3-1F38-FB309268F1BA}"/>
              </a:ext>
            </a:extLst>
          </p:cNvPr>
          <p:cNvGrpSpPr/>
          <p:nvPr/>
        </p:nvGrpSpPr>
        <p:grpSpPr>
          <a:xfrm>
            <a:off x="5895351" y="3834191"/>
            <a:ext cx="1886244" cy="1871975"/>
            <a:chOff x="12748780" y="3376139"/>
            <a:chExt cx="2635956" cy="2616018"/>
          </a:xfrm>
        </p:grpSpPr>
        <p:grpSp>
          <p:nvGrpSpPr>
            <p:cNvPr id="61" name="群組 59">
              <a:extLst>
                <a:ext uri="{FF2B5EF4-FFF2-40B4-BE49-F238E27FC236}">
                  <a16:creationId xmlns:a16="http://schemas.microsoft.com/office/drawing/2014/main" id="{449B542C-6409-2DD5-087C-8EE7C79D3904}"/>
                </a:ext>
              </a:extLst>
            </p:cNvPr>
            <p:cNvGrpSpPr>
              <a:grpSpLocks/>
            </p:cNvGrpSpPr>
            <p:nvPr/>
          </p:nvGrpSpPr>
          <p:grpSpPr bwMode="auto">
            <a:xfrm>
              <a:off x="12748780" y="3376139"/>
              <a:ext cx="2635956" cy="2616018"/>
              <a:chOff x="3667124" y="4188029"/>
              <a:chExt cx="2635972" cy="2615756"/>
            </a:xfrm>
          </p:grpSpPr>
          <p:cxnSp>
            <p:nvCxnSpPr>
              <p:cNvPr id="63" name="直線單箭頭接點 46">
                <a:extLst>
                  <a:ext uri="{FF2B5EF4-FFF2-40B4-BE49-F238E27FC236}">
                    <a16:creationId xmlns:a16="http://schemas.microsoft.com/office/drawing/2014/main" id="{9072B545-5499-4208-6CEA-9D16E1103BB7}"/>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4" name="直線單箭頭接點 47">
                <a:extLst>
                  <a:ext uri="{FF2B5EF4-FFF2-40B4-BE49-F238E27FC236}">
                    <a16:creationId xmlns:a16="http://schemas.microsoft.com/office/drawing/2014/main" id="{B35F8C04-86A9-1ABD-76BB-CDEF627D6CA2}"/>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65" name="Object 5">
                <a:extLst>
                  <a:ext uri="{FF2B5EF4-FFF2-40B4-BE49-F238E27FC236}">
                    <a16:creationId xmlns:a16="http://schemas.microsoft.com/office/drawing/2014/main" id="{109D402E-6862-AA3F-AACC-16F41DF884B1}"/>
                  </a:ext>
                </a:extLst>
              </p:cNvPr>
              <p:cNvGraphicFramePr>
                <a:graphicFrameLocks noChangeAspect="1"/>
              </p:cNvGraphicFramePr>
              <p:nvPr/>
            </p:nvGraphicFramePr>
            <p:xfrm>
              <a:off x="4723534" y="4188029"/>
              <a:ext cx="312806" cy="56121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65" name="Object 5">
                            <a:extLst>
                              <a:ext uri="{FF2B5EF4-FFF2-40B4-BE49-F238E27FC236}">
                                <a16:creationId xmlns:a16="http://schemas.microsoft.com/office/drawing/2014/main" id="{695B897B-28EF-4EA8-ABAF-81D888A2E5D8}"/>
                              </a:ext>
                            </a:extLst>
                          </p:cNvPr>
                          <p:cNvPicPr>
                            <a:picLocks noChangeAspect="1" noChangeArrowheads="1"/>
                          </p:cNvPicPr>
                          <p:nvPr/>
                        </p:nvPicPr>
                        <p:blipFill>
                          <a:blip r:embed="rId8"/>
                          <a:srcRect/>
                          <a:stretch>
                            <a:fillRect/>
                          </a:stretch>
                        </p:blipFill>
                        <p:spPr bwMode="auto">
                          <a:xfrm>
                            <a:off x="4723534" y="4188029"/>
                            <a:ext cx="312806" cy="561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6" name="Object 8">
                <a:extLst>
                  <a:ext uri="{FF2B5EF4-FFF2-40B4-BE49-F238E27FC236}">
                    <a16:creationId xmlns:a16="http://schemas.microsoft.com/office/drawing/2014/main" id="{9A095A81-0F5B-0C86-DFD5-E8E22319E7AF}"/>
                  </a:ext>
                </a:extLst>
              </p:cNvPr>
              <p:cNvGraphicFramePr>
                <a:graphicFrameLocks noChangeAspect="1"/>
              </p:cNvGraphicFramePr>
              <p:nvPr/>
            </p:nvGraphicFramePr>
            <p:xfrm>
              <a:off x="5854962" y="5467961"/>
              <a:ext cx="448134" cy="55900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66" name="Object 8">
                            <a:extLst>
                              <a:ext uri="{FF2B5EF4-FFF2-40B4-BE49-F238E27FC236}">
                                <a16:creationId xmlns:a16="http://schemas.microsoft.com/office/drawing/2014/main" id="{C8C94942-AEC9-4ACF-9066-CF4BB6BDAE6E}"/>
                              </a:ext>
                            </a:extLst>
                          </p:cNvPr>
                          <p:cNvPicPr>
                            <a:picLocks noChangeAspect="1" noChangeArrowheads="1"/>
                          </p:cNvPicPr>
                          <p:nvPr/>
                        </p:nvPicPr>
                        <p:blipFill>
                          <a:blip r:embed="rId10"/>
                          <a:srcRect/>
                          <a:stretch>
                            <a:fillRect/>
                          </a:stretch>
                        </p:blipFill>
                        <p:spPr bwMode="auto">
                          <a:xfrm>
                            <a:off x="5854962" y="5467961"/>
                            <a:ext cx="448134" cy="55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2" name="Oval 61">
              <a:extLst>
                <a:ext uri="{FF2B5EF4-FFF2-40B4-BE49-F238E27FC236}">
                  <a16:creationId xmlns:a16="http://schemas.microsoft.com/office/drawing/2014/main" id="{54BA914F-5F40-1C46-40D3-DD7665B04B36}"/>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cxnSp>
        <p:nvCxnSpPr>
          <p:cNvPr id="67" name="Straight Arrow Connector 66">
            <a:extLst>
              <a:ext uri="{FF2B5EF4-FFF2-40B4-BE49-F238E27FC236}">
                <a16:creationId xmlns:a16="http://schemas.microsoft.com/office/drawing/2014/main" id="{7BABA10F-FE58-0E98-F94A-BBD7630A548D}"/>
              </a:ext>
            </a:extLst>
          </p:cNvPr>
          <p:cNvCxnSpPr>
            <a:cxnSpLocks/>
          </p:cNvCxnSpPr>
          <p:nvPr/>
        </p:nvCxnSpPr>
        <p:spPr>
          <a:xfrm flipV="1">
            <a:off x="6742186" y="2387405"/>
            <a:ext cx="323675" cy="250295"/>
          </a:xfrm>
          <a:prstGeom prst="straightConnector1">
            <a:avLst/>
          </a:prstGeom>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grpSp>
        <p:nvGrpSpPr>
          <p:cNvPr id="68" name="群組 59">
            <a:extLst>
              <a:ext uri="{FF2B5EF4-FFF2-40B4-BE49-F238E27FC236}">
                <a16:creationId xmlns:a16="http://schemas.microsoft.com/office/drawing/2014/main" id="{B7B9B923-712B-7FC2-834E-92D1F3FC8C86}"/>
              </a:ext>
            </a:extLst>
          </p:cNvPr>
          <p:cNvGrpSpPr>
            <a:grpSpLocks/>
          </p:cNvGrpSpPr>
          <p:nvPr/>
        </p:nvGrpSpPr>
        <p:grpSpPr bwMode="auto">
          <a:xfrm>
            <a:off x="8968084" y="1564772"/>
            <a:ext cx="1869845" cy="1871211"/>
            <a:chOff x="3667124" y="4189097"/>
            <a:chExt cx="2613055" cy="2614688"/>
          </a:xfrm>
        </p:grpSpPr>
        <p:cxnSp>
          <p:nvCxnSpPr>
            <p:cNvPr id="69" name="直線單箭頭接點 46">
              <a:extLst>
                <a:ext uri="{FF2B5EF4-FFF2-40B4-BE49-F238E27FC236}">
                  <a16:creationId xmlns:a16="http://schemas.microsoft.com/office/drawing/2014/main" id="{0BBEA94F-4DA5-F450-1C49-42F2E3FC8D31}"/>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0" name="直線單箭頭接點 47">
              <a:extLst>
                <a:ext uri="{FF2B5EF4-FFF2-40B4-BE49-F238E27FC236}">
                  <a16:creationId xmlns:a16="http://schemas.microsoft.com/office/drawing/2014/main" id="{F1C765C1-D94F-D561-52CB-7F25F8F30D0D}"/>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71" name="Object 5">
              <a:extLst>
                <a:ext uri="{FF2B5EF4-FFF2-40B4-BE49-F238E27FC236}">
                  <a16:creationId xmlns:a16="http://schemas.microsoft.com/office/drawing/2014/main" id="{82723D93-0F3D-910E-E279-8F51BFE54375}"/>
                </a:ext>
              </a:extLst>
            </p:cNvPr>
            <p:cNvGraphicFramePr>
              <a:graphicFrameLocks noChangeAspect="1"/>
            </p:cNvGraphicFramePr>
            <p:nvPr/>
          </p:nvGraphicFramePr>
          <p:xfrm>
            <a:off x="4746646" y="4189097"/>
            <a:ext cx="268289" cy="560332"/>
          </p:xfrm>
          <a:graphic>
            <a:graphicData uri="http://schemas.openxmlformats.org/presentationml/2006/ole">
              <mc:AlternateContent xmlns:mc="http://schemas.openxmlformats.org/markup-compatibility/2006">
                <mc:Choice xmlns:v="urn:schemas-microsoft-com:vml" Requires="v">
                  <p:oleObj name="Equation" r:id="rId3" imgW="228600" imgH="444240" progId="Equation.DSMT4">
                    <p:embed/>
                  </p:oleObj>
                </mc:Choice>
                <mc:Fallback>
                  <p:oleObj name="Equation" r:id="rId3" imgW="228600" imgH="444240" progId="Equation.DSMT4">
                    <p:embed/>
                    <p:pic>
                      <p:nvPicPr>
                        <p:cNvPr id="71" name="Object 5">
                          <a:extLst>
                            <a:ext uri="{FF2B5EF4-FFF2-40B4-BE49-F238E27FC236}">
                              <a16:creationId xmlns:a16="http://schemas.microsoft.com/office/drawing/2014/main" id="{79E5D600-EDDA-4923-B9EE-6B249F488A44}"/>
                            </a:ext>
                          </a:extLst>
                        </p:cNvPr>
                        <p:cNvPicPr>
                          <a:picLocks noChangeAspect="1" noChangeArrowheads="1"/>
                        </p:cNvPicPr>
                        <p:nvPr/>
                      </p:nvPicPr>
                      <p:blipFill>
                        <a:blip r:embed="rId4"/>
                        <a:srcRect/>
                        <a:stretch>
                          <a:fillRect/>
                        </a:stretch>
                      </p:blipFill>
                      <p:spPr bwMode="auto">
                        <a:xfrm>
                          <a:off x="4746646" y="4189097"/>
                          <a:ext cx="268289"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2" name="Object 8">
              <a:extLst>
                <a:ext uri="{FF2B5EF4-FFF2-40B4-BE49-F238E27FC236}">
                  <a16:creationId xmlns:a16="http://schemas.microsoft.com/office/drawing/2014/main" id="{B09106E9-7009-117F-546A-256DF90AAC0F}"/>
                </a:ext>
              </a:extLst>
            </p:cNvPr>
            <p:cNvGraphicFramePr>
              <a:graphicFrameLocks noChangeAspect="1"/>
            </p:cNvGraphicFramePr>
            <p:nvPr/>
          </p:nvGraphicFramePr>
          <p:xfrm>
            <a:off x="5876952" y="5467148"/>
            <a:ext cx="403227" cy="560332"/>
          </p:xfrm>
          <a:graphic>
            <a:graphicData uri="http://schemas.openxmlformats.org/presentationml/2006/ole">
              <mc:AlternateContent xmlns:mc="http://schemas.openxmlformats.org/markup-compatibility/2006">
                <mc:Choice xmlns:v="urn:schemas-microsoft-com:vml" Requires="v">
                  <p:oleObj name="Equation" r:id="rId5" imgW="342720" imgH="444240" progId="Equation.DSMT4">
                    <p:embed/>
                  </p:oleObj>
                </mc:Choice>
                <mc:Fallback>
                  <p:oleObj name="Equation" r:id="rId5" imgW="342720" imgH="444240" progId="Equation.DSMT4">
                    <p:embed/>
                    <p:pic>
                      <p:nvPicPr>
                        <p:cNvPr id="72" name="Object 8">
                          <a:extLst>
                            <a:ext uri="{FF2B5EF4-FFF2-40B4-BE49-F238E27FC236}">
                              <a16:creationId xmlns:a16="http://schemas.microsoft.com/office/drawing/2014/main" id="{30719C3D-8120-44F7-98D0-4BAEC5B9D04F}"/>
                            </a:ext>
                          </a:extLst>
                        </p:cNvPr>
                        <p:cNvPicPr>
                          <a:picLocks noChangeAspect="1" noChangeArrowheads="1"/>
                        </p:cNvPicPr>
                        <p:nvPr/>
                      </p:nvPicPr>
                      <p:blipFill>
                        <a:blip r:embed="rId6"/>
                        <a:srcRect/>
                        <a:stretch>
                          <a:fillRect/>
                        </a:stretch>
                      </p:blipFill>
                      <p:spPr bwMode="auto">
                        <a:xfrm>
                          <a:off x="5876952" y="5467148"/>
                          <a:ext cx="403227" cy="5603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cxnSp>
        <p:nvCxnSpPr>
          <p:cNvPr id="73" name="Straight Arrow Connector 72">
            <a:extLst>
              <a:ext uri="{FF2B5EF4-FFF2-40B4-BE49-F238E27FC236}">
                <a16:creationId xmlns:a16="http://schemas.microsoft.com/office/drawing/2014/main" id="{CD872CC4-009D-0671-9DE6-B693C96E6806}"/>
              </a:ext>
            </a:extLst>
          </p:cNvPr>
          <p:cNvCxnSpPr>
            <a:cxnSpLocks noChangeAspect="1"/>
          </p:cNvCxnSpPr>
          <p:nvPr/>
        </p:nvCxnSpPr>
        <p:spPr>
          <a:xfrm flipV="1">
            <a:off x="9836557" y="2147525"/>
            <a:ext cx="645307" cy="499010"/>
          </a:xfrm>
          <a:prstGeom prst="straightConnector1">
            <a:avLst/>
          </a:prstGeom>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7DE4B301-87AB-052D-D8F3-086C8C93AE18}"/>
              </a:ext>
            </a:extLst>
          </p:cNvPr>
          <p:cNvCxnSpPr>
            <a:cxnSpLocks noChangeAspect="1"/>
          </p:cNvCxnSpPr>
          <p:nvPr/>
        </p:nvCxnSpPr>
        <p:spPr>
          <a:xfrm flipV="1">
            <a:off x="9874001" y="4463773"/>
            <a:ext cx="561417" cy="434139"/>
          </a:xfrm>
          <a:prstGeom prst="straightConnector1">
            <a:avLst/>
          </a:prstGeom>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76" name="文字方塊 24">
            <a:extLst>
              <a:ext uri="{FF2B5EF4-FFF2-40B4-BE49-F238E27FC236}">
                <a16:creationId xmlns:a16="http://schemas.microsoft.com/office/drawing/2014/main" id="{1883BB79-1DB0-21B2-597C-335477DEA916}"/>
              </a:ext>
            </a:extLst>
          </p:cNvPr>
          <p:cNvSpPr txBox="1">
            <a:spLocks noChangeArrowheads="1"/>
          </p:cNvSpPr>
          <p:nvPr/>
        </p:nvSpPr>
        <p:spPr bwMode="auto">
          <a:xfrm>
            <a:off x="4791536" y="3603307"/>
            <a:ext cx="3328630" cy="461665"/>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evolve</a:t>
            </a:r>
          </a:p>
        </p:txBody>
      </p:sp>
      <p:sp>
        <p:nvSpPr>
          <p:cNvPr id="77" name="文字方塊 24">
            <a:extLst>
              <a:ext uri="{FF2B5EF4-FFF2-40B4-BE49-F238E27FC236}">
                <a16:creationId xmlns:a16="http://schemas.microsoft.com/office/drawing/2014/main" id="{CA0E4467-30A9-3773-7085-2F53E30F8C71}"/>
              </a:ext>
            </a:extLst>
          </p:cNvPr>
          <p:cNvSpPr txBox="1">
            <a:spLocks noChangeArrowheads="1"/>
          </p:cNvSpPr>
          <p:nvPr/>
        </p:nvSpPr>
        <p:spPr bwMode="auto">
          <a:xfrm>
            <a:off x="7546598" y="3602341"/>
            <a:ext cx="1743527" cy="461665"/>
          </a:xfrm>
          <a:prstGeom prst="rect">
            <a:avLst/>
          </a:prstGeom>
          <a:solidFill>
            <a:schemeClr val="bg1"/>
          </a:solid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unentangle</a:t>
            </a:r>
          </a:p>
        </p:txBody>
      </p:sp>
      <p:sp>
        <p:nvSpPr>
          <p:cNvPr id="78" name="文字方塊 24">
            <a:extLst>
              <a:ext uri="{FF2B5EF4-FFF2-40B4-BE49-F238E27FC236}">
                <a16:creationId xmlns:a16="http://schemas.microsoft.com/office/drawing/2014/main" id="{699E263F-C06F-70B4-E141-D65F7D9F6A67}"/>
              </a:ext>
            </a:extLst>
          </p:cNvPr>
          <p:cNvSpPr txBox="1">
            <a:spLocks noChangeArrowheads="1"/>
          </p:cNvSpPr>
          <p:nvPr/>
        </p:nvSpPr>
        <p:spPr bwMode="auto">
          <a:xfrm>
            <a:off x="138990" y="901906"/>
            <a:ext cx="2984688" cy="83099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sz="2400" dirty="0">
                <a:solidFill>
                  <a:prstClr val="black"/>
                </a:solidFill>
                <a:latin typeface="Arial" panose="020B0604020202020204" pitchFamily="34" charset="0"/>
                <a:ea typeface="新細明體" panose="02020500000000000000" pitchFamily="18" charset="-120"/>
                <a:cs typeface="Arial" panose="020B0604020202020204" pitchFamily="34" charset="0"/>
              </a:rPr>
              <a:t>resonator</a:t>
            </a:r>
            <a: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coupled to hypothetical field</a:t>
            </a:r>
          </a:p>
        </p:txBody>
      </p:sp>
      <p:sp>
        <p:nvSpPr>
          <p:cNvPr id="79" name="文字方塊 24">
            <a:extLst>
              <a:ext uri="{FF2B5EF4-FFF2-40B4-BE49-F238E27FC236}">
                <a16:creationId xmlns:a16="http://schemas.microsoft.com/office/drawing/2014/main" id="{2ABC4369-0051-817A-96F2-10D0AAAE39C6}"/>
              </a:ext>
            </a:extLst>
          </p:cNvPr>
          <p:cNvSpPr txBox="1">
            <a:spLocks noChangeArrowheads="1"/>
          </p:cNvSpPr>
          <p:nvPr/>
        </p:nvSpPr>
        <p:spPr bwMode="auto">
          <a:xfrm>
            <a:off x="155903" y="5678873"/>
            <a:ext cx="2419390" cy="830997"/>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ancillary</a:t>
            </a:r>
            <a:r>
              <a:rPr kumimoji="0" lang="en-US" altLang="zh-TW" sz="2400" b="0" i="0" u="none" strike="noStrike" kern="1200" cap="none" spc="0" normalizeH="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 </a:t>
            </a:r>
            <a:r>
              <a:rPr lang="en-US" altLang="zh-TW" sz="2400" dirty="0">
                <a:solidFill>
                  <a:prstClr val="black"/>
                </a:solidFill>
                <a:latin typeface="Arial" panose="020B0604020202020204" pitchFamily="34" charset="0"/>
                <a:ea typeface="新細明體" panose="02020500000000000000" pitchFamily="18" charset="-120"/>
                <a:cs typeface="Arial" panose="020B0604020202020204" pitchFamily="34" charset="0"/>
              </a:rPr>
              <a:t>resonator</a:t>
            </a:r>
            <a:endPar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80" name="Group 79">
            <a:extLst>
              <a:ext uri="{FF2B5EF4-FFF2-40B4-BE49-F238E27FC236}">
                <a16:creationId xmlns:a16="http://schemas.microsoft.com/office/drawing/2014/main" id="{8FE776DB-FAAA-DF65-8A9B-86D31B924102}"/>
              </a:ext>
            </a:extLst>
          </p:cNvPr>
          <p:cNvGrpSpPr/>
          <p:nvPr/>
        </p:nvGrpSpPr>
        <p:grpSpPr>
          <a:xfrm>
            <a:off x="8997625" y="3834191"/>
            <a:ext cx="1886244" cy="1871975"/>
            <a:chOff x="12748780" y="3376139"/>
            <a:chExt cx="2635956" cy="2616018"/>
          </a:xfrm>
        </p:grpSpPr>
        <p:grpSp>
          <p:nvGrpSpPr>
            <p:cNvPr id="81" name="群組 59">
              <a:extLst>
                <a:ext uri="{FF2B5EF4-FFF2-40B4-BE49-F238E27FC236}">
                  <a16:creationId xmlns:a16="http://schemas.microsoft.com/office/drawing/2014/main" id="{967C9FEE-A2F6-AFCD-B4C3-85FC0CC57768}"/>
                </a:ext>
              </a:extLst>
            </p:cNvPr>
            <p:cNvGrpSpPr>
              <a:grpSpLocks/>
            </p:cNvGrpSpPr>
            <p:nvPr/>
          </p:nvGrpSpPr>
          <p:grpSpPr bwMode="auto">
            <a:xfrm>
              <a:off x="12748780" y="3376139"/>
              <a:ext cx="2635956" cy="2616018"/>
              <a:chOff x="3667124" y="4188029"/>
              <a:chExt cx="2635972" cy="2615756"/>
            </a:xfrm>
          </p:grpSpPr>
          <p:cxnSp>
            <p:nvCxnSpPr>
              <p:cNvPr id="83" name="直線單箭頭接點 46">
                <a:extLst>
                  <a:ext uri="{FF2B5EF4-FFF2-40B4-BE49-F238E27FC236}">
                    <a16:creationId xmlns:a16="http://schemas.microsoft.com/office/drawing/2014/main" id="{807CB2FC-E871-9BFB-79B0-FD132B0262E8}"/>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4" name="直線單箭頭接點 47">
                <a:extLst>
                  <a:ext uri="{FF2B5EF4-FFF2-40B4-BE49-F238E27FC236}">
                    <a16:creationId xmlns:a16="http://schemas.microsoft.com/office/drawing/2014/main" id="{BB533CE1-28D1-D61C-DBE7-724E1F84C1F5}"/>
                  </a:ext>
                </a:extLst>
              </p:cNvPr>
              <p:cNvCxnSpPr/>
              <p:nvPr/>
            </p:nvCxnSpPr>
            <p:spPr>
              <a:xfrm>
                <a:off x="3667124" y="5686737"/>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85" name="Object 5">
                <a:extLst>
                  <a:ext uri="{FF2B5EF4-FFF2-40B4-BE49-F238E27FC236}">
                    <a16:creationId xmlns:a16="http://schemas.microsoft.com/office/drawing/2014/main" id="{7FF6A3D4-CB08-C295-47DE-5032CCED1334}"/>
                  </a:ext>
                </a:extLst>
              </p:cNvPr>
              <p:cNvGraphicFramePr>
                <a:graphicFrameLocks noChangeAspect="1"/>
              </p:cNvGraphicFramePr>
              <p:nvPr/>
            </p:nvGraphicFramePr>
            <p:xfrm>
              <a:off x="4723534" y="4188029"/>
              <a:ext cx="312806" cy="561217"/>
            </p:xfrm>
            <a:graphic>
              <a:graphicData uri="http://schemas.openxmlformats.org/presentationml/2006/ole">
                <mc:AlternateContent xmlns:mc="http://schemas.openxmlformats.org/markup-compatibility/2006">
                  <mc:Choice xmlns:v="urn:schemas-microsoft-com:vml" Requires="v">
                    <p:oleObj name="Equation" r:id="rId7" imgW="266400" imgH="444240" progId="Equation.DSMT4">
                      <p:embed/>
                    </p:oleObj>
                  </mc:Choice>
                  <mc:Fallback>
                    <p:oleObj name="Equation" r:id="rId7" imgW="266400" imgH="444240" progId="Equation.DSMT4">
                      <p:embed/>
                      <p:pic>
                        <p:nvPicPr>
                          <p:cNvPr id="85" name="Object 5">
                            <a:extLst>
                              <a:ext uri="{FF2B5EF4-FFF2-40B4-BE49-F238E27FC236}">
                                <a16:creationId xmlns:a16="http://schemas.microsoft.com/office/drawing/2014/main" id="{B408D64F-86CD-4AF5-8DF7-B17D4EF0EDA5}"/>
                              </a:ext>
                            </a:extLst>
                          </p:cNvPr>
                          <p:cNvPicPr>
                            <a:picLocks noChangeAspect="1" noChangeArrowheads="1"/>
                          </p:cNvPicPr>
                          <p:nvPr/>
                        </p:nvPicPr>
                        <p:blipFill>
                          <a:blip r:embed="rId8"/>
                          <a:srcRect/>
                          <a:stretch>
                            <a:fillRect/>
                          </a:stretch>
                        </p:blipFill>
                        <p:spPr bwMode="auto">
                          <a:xfrm>
                            <a:off x="4723534" y="4188029"/>
                            <a:ext cx="312806" cy="561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6" name="Object 8">
                <a:extLst>
                  <a:ext uri="{FF2B5EF4-FFF2-40B4-BE49-F238E27FC236}">
                    <a16:creationId xmlns:a16="http://schemas.microsoft.com/office/drawing/2014/main" id="{81A8846B-B9A4-6796-6F25-DFAF439275E7}"/>
                  </a:ext>
                </a:extLst>
              </p:cNvPr>
              <p:cNvGraphicFramePr>
                <a:graphicFrameLocks noChangeAspect="1"/>
              </p:cNvGraphicFramePr>
              <p:nvPr/>
            </p:nvGraphicFramePr>
            <p:xfrm>
              <a:off x="5854962" y="5467961"/>
              <a:ext cx="448134" cy="559000"/>
            </p:xfrm>
            <a:graphic>
              <a:graphicData uri="http://schemas.openxmlformats.org/presentationml/2006/ole">
                <mc:AlternateContent xmlns:mc="http://schemas.openxmlformats.org/markup-compatibility/2006">
                  <mc:Choice xmlns:v="urn:schemas-microsoft-com:vml" Requires="v">
                    <p:oleObj name="Equation" r:id="rId9" imgW="380880" imgH="444240" progId="Equation.DSMT4">
                      <p:embed/>
                    </p:oleObj>
                  </mc:Choice>
                  <mc:Fallback>
                    <p:oleObj name="Equation" r:id="rId9" imgW="380880" imgH="444240" progId="Equation.DSMT4">
                      <p:embed/>
                      <p:pic>
                        <p:nvPicPr>
                          <p:cNvPr id="86" name="Object 8">
                            <a:extLst>
                              <a:ext uri="{FF2B5EF4-FFF2-40B4-BE49-F238E27FC236}">
                                <a16:creationId xmlns:a16="http://schemas.microsoft.com/office/drawing/2014/main" id="{FC03B82A-8C0A-45F4-BA76-7941FFEB31FF}"/>
                              </a:ext>
                            </a:extLst>
                          </p:cNvPr>
                          <p:cNvPicPr>
                            <a:picLocks noChangeAspect="1" noChangeArrowheads="1"/>
                          </p:cNvPicPr>
                          <p:nvPr/>
                        </p:nvPicPr>
                        <p:blipFill>
                          <a:blip r:embed="rId10"/>
                          <a:srcRect/>
                          <a:stretch>
                            <a:fillRect/>
                          </a:stretch>
                        </p:blipFill>
                        <p:spPr bwMode="auto">
                          <a:xfrm>
                            <a:off x="5854962" y="5467961"/>
                            <a:ext cx="448134" cy="55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2" name="Oval 81">
              <a:extLst>
                <a:ext uri="{FF2B5EF4-FFF2-40B4-BE49-F238E27FC236}">
                  <a16:creationId xmlns:a16="http://schemas.microsoft.com/office/drawing/2014/main" id="{278950DB-A867-9375-13B6-43B13E6677AB}"/>
                </a:ext>
              </a:extLst>
            </p:cNvPr>
            <p:cNvSpPr/>
            <p:nvPr/>
          </p:nvSpPr>
          <p:spPr>
            <a:xfrm>
              <a:off x="13941300" y="4860531"/>
              <a:ext cx="45719" cy="45719"/>
            </a:xfrm>
            <a:prstGeom prst="ellipse">
              <a:avLst/>
            </a:prstGeom>
            <a:solidFill>
              <a:srgbClr val="0000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87" name="文字方塊 24">
            <a:extLst>
              <a:ext uri="{FF2B5EF4-FFF2-40B4-BE49-F238E27FC236}">
                <a16:creationId xmlns:a16="http://schemas.microsoft.com/office/drawing/2014/main" id="{E355856C-AEB0-4213-2FCD-6729D62E598B}"/>
              </a:ext>
            </a:extLst>
          </p:cNvPr>
          <p:cNvSpPr txBox="1">
            <a:spLocks noChangeArrowheads="1"/>
          </p:cNvSpPr>
          <p:nvPr/>
        </p:nvSpPr>
        <p:spPr bwMode="auto">
          <a:xfrm>
            <a:off x="3784937" y="5357136"/>
            <a:ext cx="2264947" cy="1569660"/>
          </a:xfrm>
          <a:prstGeom prst="rect">
            <a:avLst/>
          </a:prstGeom>
          <a:no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two-mode</a:t>
            </a:r>
            <a:b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br>
            <a:r>
              <a:rPr kumimoji="0" lang="en-US" altLang="zh-TW" sz="24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squeezed &amp; entangled state</a:t>
            </a:r>
          </a:p>
        </p:txBody>
      </p:sp>
      <p:sp>
        <p:nvSpPr>
          <p:cNvPr id="89" name="Rectangle 88">
            <a:extLst>
              <a:ext uri="{FF2B5EF4-FFF2-40B4-BE49-F238E27FC236}">
                <a16:creationId xmlns:a16="http://schemas.microsoft.com/office/drawing/2014/main" id="{39043DB5-ECFF-181D-6F76-689C2C7EFADF}"/>
              </a:ext>
            </a:extLst>
          </p:cNvPr>
          <p:cNvSpPr/>
          <p:nvPr/>
        </p:nvSpPr>
        <p:spPr>
          <a:xfrm>
            <a:off x="10526646" y="2468210"/>
            <a:ext cx="393769" cy="408703"/>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18664622-D915-A9F5-56A9-9D5DEC4A2F5C}"/>
              </a:ext>
            </a:extLst>
          </p:cNvPr>
          <p:cNvSpPr/>
          <p:nvPr/>
        </p:nvSpPr>
        <p:spPr>
          <a:xfrm>
            <a:off x="9683033" y="3835978"/>
            <a:ext cx="393769" cy="40870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 name="Group 103">
            <a:extLst>
              <a:ext uri="{FF2B5EF4-FFF2-40B4-BE49-F238E27FC236}">
                <a16:creationId xmlns:a16="http://schemas.microsoft.com/office/drawing/2014/main" id="{03066C01-0720-DAE1-2AEA-154ADEA235C5}"/>
              </a:ext>
            </a:extLst>
          </p:cNvPr>
          <p:cNvGrpSpPr/>
          <p:nvPr/>
        </p:nvGrpSpPr>
        <p:grpSpPr>
          <a:xfrm>
            <a:off x="1634688" y="2058996"/>
            <a:ext cx="1189843" cy="3633673"/>
            <a:chOff x="1634688" y="2058996"/>
            <a:chExt cx="1189843" cy="3633673"/>
          </a:xfrm>
        </p:grpSpPr>
        <p:graphicFrame>
          <p:nvGraphicFramePr>
            <p:cNvPr id="93" name="Object 92">
              <a:extLst>
                <a:ext uri="{FF2B5EF4-FFF2-40B4-BE49-F238E27FC236}">
                  <a16:creationId xmlns:a16="http://schemas.microsoft.com/office/drawing/2014/main" id="{BA12E25F-A386-E893-9C29-6049DFD95353}"/>
                </a:ext>
              </a:extLst>
            </p:cNvPr>
            <p:cNvGraphicFramePr>
              <a:graphicFrameLocks noChangeAspect="1"/>
            </p:cNvGraphicFramePr>
            <p:nvPr/>
          </p:nvGraphicFramePr>
          <p:xfrm>
            <a:off x="2329231" y="2058996"/>
            <a:ext cx="495300" cy="393700"/>
          </p:xfrm>
          <a:graphic>
            <a:graphicData uri="http://schemas.openxmlformats.org/presentationml/2006/ole">
              <mc:AlternateContent xmlns:mc="http://schemas.openxmlformats.org/markup-compatibility/2006">
                <mc:Choice xmlns:v="urn:schemas-microsoft-com:vml" Requires="v">
                  <p:oleObj name="Equation" r:id="rId11" imgW="495000" imgH="393480" progId="Equation.DSMT4">
                    <p:embed/>
                  </p:oleObj>
                </mc:Choice>
                <mc:Fallback>
                  <p:oleObj name="Equation" r:id="rId11" imgW="495000" imgH="393480" progId="Equation.DSMT4">
                    <p:embed/>
                    <p:pic>
                      <p:nvPicPr>
                        <p:cNvPr id="93" name="Object 92">
                          <a:extLst>
                            <a:ext uri="{FF2B5EF4-FFF2-40B4-BE49-F238E27FC236}">
                              <a16:creationId xmlns:a16="http://schemas.microsoft.com/office/drawing/2014/main" id="{28A801C0-072B-4899-8FAD-6BFBDE7A51F5}"/>
                            </a:ext>
                          </a:extLst>
                        </p:cNvPr>
                        <p:cNvPicPr/>
                        <p:nvPr/>
                      </p:nvPicPr>
                      <p:blipFill>
                        <a:blip r:embed="rId12"/>
                        <a:stretch>
                          <a:fillRect/>
                        </a:stretch>
                      </p:blipFill>
                      <p:spPr>
                        <a:xfrm>
                          <a:off x="2329231" y="2058996"/>
                          <a:ext cx="495300" cy="393700"/>
                        </a:xfrm>
                        <a:prstGeom prst="rect">
                          <a:avLst/>
                        </a:prstGeom>
                      </p:spPr>
                    </p:pic>
                  </p:oleObj>
                </mc:Fallback>
              </mc:AlternateContent>
            </a:graphicData>
          </a:graphic>
        </p:graphicFrame>
        <p:graphicFrame>
          <p:nvGraphicFramePr>
            <p:cNvPr id="94" name="Object 93">
              <a:extLst>
                <a:ext uri="{FF2B5EF4-FFF2-40B4-BE49-F238E27FC236}">
                  <a16:creationId xmlns:a16="http://schemas.microsoft.com/office/drawing/2014/main" id="{283045FE-B6E9-F33D-8FF2-5F73F3E53992}"/>
                </a:ext>
              </a:extLst>
            </p:cNvPr>
            <p:cNvGraphicFramePr>
              <a:graphicFrameLocks noChangeAspect="1"/>
            </p:cNvGraphicFramePr>
            <p:nvPr/>
          </p:nvGraphicFramePr>
          <p:xfrm>
            <a:off x="2267654" y="5298969"/>
            <a:ext cx="495300" cy="393700"/>
          </p:xfrm>
          <a:graphic>
            <a:graphicData uri="http://schemas.openxmlformats.org/presentationml/2006/ole">
              <mc:AlternateContent xmlns:mc="http://schemas.openxmlformats.org/markup-compatibility/2006">
                <mc:Choice xmlns:v="urn:schemas-microsoft-com:vml" Requires="v">
                  <p:oleObj name="Equation" r:id="rId11" imgW="495000" imgH="393480" progId="Equation.DSMT4">
                    <p:embed/>
                  </p:oleObj>
                </mc:Choice>
                <mc:Fallback>
                  <p:oleObj name="Equation" r:id="rId11" imgW="495000" imgH="393480" progId="Equation.DSMT4">
                    <p:embed/>
                    <p:pic>
                      <p:nvPicPr>
                        <p:cNvPr id="94" name="Object 93">
                          <a:extLst>
                            <a:ext uri="{FF2B5EF4-FFF2-40B4-BE49-F238E27FC236}">
                              <a16:creationId xmlns:a16="http://schemas.microsoft.com/office/drawing/2014/main" id="{43DE163D-4F0D-44B7-95C4-A647F1362E6F}"/>
                            </a:ext>
                          </a:extLst>
                        </p:cNvPr>
                        <p:cNvPicPr/>
                        <p:nvPr/>
                      </p:nvPicPr>
                      <p:blipFill>
                        <a:blip r:embed="rId12"/>
                        <a:stretch>
                          <a:fillRect/>
                        </a:stretch>
                      </p:blipFill>
                      <p:spPr>
                        <a:xfrm>
                          <a:off x="2267654" y="5298969"/>
                          <a:ext cx="495300" cy="393700"/>
                        </a:xfrm>
                        <a:prstGeom prst="rect">
                          <a:avLst/>
                        </a:prstGeom>
                      </p:spPr>
                    </p:pic>
                  </p:oleObj>
                </mc:Fallback>
              </mc:AlternateContent>
            </a:graphicData>
          </a:graphic>
        </p:graphicFrame>
        <p:graphicFrame>
          <p:nvGraphicFramePr>
            <p:cNvPr id="95" name="Object 94">
              <a:extLst>
                <a:ext uri="{FF2B5EF4-FFF2-40B4-BE49-F238E27FC236}">
                  <a16:creationId xmlns:a16="http://schemas.microsoft.com/office/drawing/2014/main" id="{F2B725EE-650E-9A50-9CBF-AF762D369C9B}"/>
                </a:ext>
              </a:extLst>
            </p:cNvPr>
            <p:cNvGraphicFramePr>
              <a:graphicFrameLocks noChangeAspect="1"/>
            </p:cNvGraphicFramePr>
            <p:nvPr/>
          </p:nvGraphicFramePr>
          <p:xfrm>
            <a:off x="1634688" y="2952020"/>
            <a:ext cx="889000" cy="393700"/>
          </p:xfrm>
          <a:graphic>
            <a:graphicData uri="http://schemas.openxmlformats.org/presentationml/2006/ole">
              <mc:AlternateContent xmlns:mc="http://schemas.openxmlformats.org/markup-compatibility/2006">
                <mc:Choice xmlns:v="urn:schemas-microsoft-com:vml" Requires="v">
                  <p:oleObj name="Equation" r:id="rId13" imgW="888840" imgH="393480" progId="Equation.DSMT4">
                    <p:embed/>
                  </p:oleObj>
                </mc:Choice>
                <mc:Fallback>
                  <p:oleObj name="Equation" r:id="rId13" imgW="888840" imgH="393480" progId="Equation.DSMT4">
                    <p:embed/>
                    <p:pic>
                      <p:nvPicPr>
                        <p:cNvPr id="95" name="Object 94">
                          <a:extLst>
                            <a:ext uri="{FF2B5EF4-FFF2-40B4-BE49-F238E27FC236}">
                              <a16:creationId xmlns:a16="http://schemas.microsoft.com/office/drawing/2014/main" id="{670F6551-480A-41AE-AB97-DE1A615EA995}"/>
                            </a:ext>
                          </a:extLst>
                        </p:cNvPr>
                        <p:cNvPicPr/>
                        <p:nvPr/>
                      </p:nvPicPr>
                      <p:blipFill>
                        <a:blip r:embed="rId14"/>
                        <a:stretch>
                          <a:fillRect/>
                        </a:stretch>
                      </p:blipFill>
                      <p:spPr>
                        <a:xfrm>
                          <a:off x="1634688" y="2952020"/>
                          <a:ext cx="889000" cy="393700"/>
                        </a:xfrm>
                        <a:prstGeom prst="rect">
                          <a:avLst/>
                        </a:prstGeom>
                      </p:spPr>
                    </p:pic>
                  </p:oleObj>
                </mc:Fallback>
              </mc:AlternateContent>
            </a:graphicData>
          </a:graphic>
        </p:graphicFrame>
        <p:graphicFrame>
          <p:nvGraphicFramePr>
            <p:cNvPr id="96" name="Object 95">
              <a:extLst>
                <a:ext uri="{FF2B5EF4-FFF2-40B4-BE49-F238E27FC236}">
                  <a16:creationId xmlns:a16="http://schemas.microsoft.com/office/drawing/2014/main" id="{83F49784-E183-F013-A097-3D8A8F2B590E}"/>
                </a:ext>
              </a:extLst>
            </p:cNvPr>
            <p:cNvGraphicFramePr>
              <a:graphicFrameLocks noChangeAspect="1"/>
            </p:cNvGraphicFramePr>
            <p:nvPr/>
          </p:nvGraphicFramePr>
          <p:xfrm>
            <a:off x="1686293" y="4246149"/>
            <a:ext cx="889000" cy="393700"/>
          </p:xfrm>
          <a:graphic>
            <a:graphicData uri="http://schemas.openxmlformats.org/presentationml/2006/ole">
              <mc:AlternateContent xmlns:mc="http://schemas.openxmlformats.org/markup-compatibility/2006">
                <mc:Choice xmlns:v="urn:schemas-microsoft-com:vml" Requires="v">
                  <p:oleObj name="Equation" r:id="rId13" imgW="888840" imgH="393480" progId="Equation.DSMT4">
                    <p:embed/>
                  </p:oleObj>
                </mc:Choice>
                <mc:Fallback>
                  <p:oleObj name="Equation" r:id="rId13" imgW="888840" imgH="393480" progId="Equation.DSMT4">
                    <p:embed/>
                    <p:pic>
                      <p:nvPicPr>
                        <p:cNvPr id="96" name="Object 95">
                          <a:extLst>
                            <a:ext uri="{FF2B5EF4-FFF2-40B4-BE49-F238E27FC236}">
                              <a16:creationId xmlns:a16="http://schemas.microsoft.com/office/drawing/2014/main" id="{BA5C6945-B0EC-4093-9130-456C62DC2889}"/>
                            </a:ext>
                          </a:extLst>
                        </p:cNvPr>
                        <p:cNvPicPr/>
                        <p:nvPr/>
                      </p:nvPicPr>
                      <p:blipFill>
                        <a:blip r:embed="rId14"/>
                        <a:stretch>
                          <a:fillRect/>
                        </a:stretch>
                      </p:blipFill>
                      <p:spPr>
                        <a:xfrm>
                          <a:off x="1686293" y="4246149"/>
                          <a:ext cx="889000" cy="393700"/>
                        </a:xfrm>
                        <a:prstGeom prst="rect">
                          <a:avLst/>
                        </a:prstGeom>
                      </p:spPr>
                    </p:pic>
                  </p:oleObj>
                </mc:Fallback>
              </mc:AlternateContent>
            </a:graphicData>
          </a:graphic>
        </p:graphicFrame>
      </p:grpSp>
      <p:grpSp>
        <p:nvGrpSpPr>
          <p:cNvPr id="105" name="Group 104">
            <a:extLst>
              <a:ext uri="{FF2B5EF4-FFF2-40B4-BE49-F238E27FC236}">
                <a16:creationId xmlns:a16="http://schemas.microsoft.com/office/drawing/2014/main" id="{73BF34D7-1F65-866F-EB80-DDDFA969D265}"/>
              </a:ext>
            </a:extLst>
          </p:cNvPr>
          <p:cNvGrpSpPr/>
          <p:nvPr/>
        </p:nvGrpSpPr>
        <p:grpSpPr>
          <a:xfrm>
            <a:off x="7848482" y="1758047"/>
            <a:ext cx="1112837" cy="3904489"/>
            <a:chOff x="7848482" y="1758047"/>
            <a:chExt cx="1112837" cy="3904489"/>
          </a:xfrm>
        </p:grpSpPr>
        <p:graphicFrame>
          <p:nvGraphicFramePr>
            <p:cNvPr id="97" name="Object 96">
              <a:extLst>
                <a:ext uri="{FF2B5EF4-FFF2-40B4-BE49-F238E27FC236}">
                  <a16:creationId xmlns:a16="http://schemas.microsoft.com/office/drawing/2014/main" id="{C0F7345E-BD9F-A59E-A903-E51B41AE090F}"/>
                </a:ext>
              </a:extLst>
            </p:cNvPr>
            <p:cNvGraphicFramePr>
              <a:graphicFrameLocks noChangeAspect="1"/>
            </p:cNvGraphicFramePr>
            <p:nvPr/>
          </p:nvGraphicFramePr>
          <p:xfrm>
            <a:off x="8179403" y="1758047"/>
            <a:ext cx="495300" cy="393700"/>
          </p:xfrm>
          <a:graphic>
            <a:graphicData uri="http://schemas.openxmlformats.org/presentationml/2006/ole">
              <mc:AlternateContent xmlns:mc="http://schemas.openxmlformats.org/markup-compatibility/2006">
                <mc:Choice xmlns:v="urn:schemas-microsoft-com:vml" Requires="v">
                  <p:oleObj name="Equation" r:id="rId11" imgW="495000" imgH="393480" progId="Equation.DSMT4">
                    <p:embed/>
                  </p:oleObj>
                </mc:Choice>
                <mc:Fallback>
                  <p:oleObj name="Equation" r:id="rId11" imgW="495000" imgH="393480" progId="Equation.DSMT4">
                    <p:embed/>
                    <p:pic>
                      <p:nvPicPr>
                        <p:cNvPr id="97" name="Object 96">
                          <a:extLst>
                            <a:ext uri="{FF2B5EF4-FFF2-40B4-BE49-F238E27FC236}">
                              <a16:creationId xmlns:a16="http://schemas.microsoft.com/office/drawing/2014/main" id="{A8542F97-609B-4902-816B-F77EEF72E02E}"/>
                            </a:ext>
                          </a:extLst>
                        </p:cNvPr>
                        <p:cNvPicPr/>
                        <p:nvPr/>
                      </p:nvPicPr>
                      <p:blipFill>
                        <a:blip r:embed="rId12"/>
                        <a:stretch>
                          <a:fillRect/>
                        </a:stretch>
                      </p:blipFill>
                      <p:spPr>
                        <a:xfrm>
                          <a:off x="8179403" y="1758047"/>
                          <a:ext cx="495300" cy="393700"/>
                        </a:xfrm>
                        <a:prstGeom prst="rect">
                          <a:avLst/>
                        </a:prstGeom>
                      </p:spPr>
                    </p:pic>
                  </p:oleObj>
                </mc:Fallback>
              </mc:AlternateContent>
            </a:graphicData>
          </a:graphic>
        </p:graphicFrame>
        <p:graphicFrame>
          <p:nvGraphicFramePr>
            <p:cNvPr id="98" name="Object 97">
              <a:extLst>
                <a:ext uri="{FF2B5EF4-FFF2-40B4-BE49-F238E27FC236}">
                  <a16:creationId xmlns:a16="http://schemas.microsoft.com/office/drawing/2014/main" id="{A4A971D5-87FA-5108-06E4-C612DB5AA56A}"/>
                </a:ext>
              </a:extLst>
            </p:cNvPr>
            <p:cNvGraphicFramePr>
              <a:graphicFrameLocks noChangeAspect="1"/>
            </p:cNvGraphicFramePr>
            <p:nvPr/>
          </p:nvGraphicFramePr>
          <p:xfrm>
            <a:off x="8168364" y="5268836"/>
            <a:ext cx="495300" cy="393700"/>
          </p:xfrm>
          <a:graphic>
            <a:graphicData uri="http://schemas.openxmlformats.org/presentationml/2006/ole">
              <mc:AlternateContent xmlns:mc="http://schemas.openxmlformats.org/markup-compatibility/2006">
                <mc:Choice xmlns:v="urn:schemas-microsoft-com:vml" Requires="v">
                  <p:oleObj name="Equation" r:id="rId11" imgW="495000" imgH="393480" progId="Equation.DSMT4">
                    <p:embed/>
                  </p:oleObj>
                </mc:Choice>
                <mc:Fallback>
                  <p:oleObj name="Equation" r:id="rId11" imgW="495000" imgH="393480" progId="Equation.DSMT4">
                    <p:embed/>
                    <p:pic>
                      <p:nvPicPr>
                        <p:cNvPr id="98" name="Object 97">
                          <a:extLst>
                            <a:ext uri="{FF2B5EF4-FFF2-40B4-BE49-F238E27FC236}">
                              <a16:creationId xmlns:a16="http://schemas.microsoft.com/office/drawing/2014/main" id="{BB58078E-541E-4047-A7AE-EEB5B473F934}"/>
                            </a:ext>
                          </a:extLst>
                        </p:cNvPr>
                        <p:cNvPicPr/>
                        <p:nvPr/>
                      </p:nvPicPr>
                      <p:blipFill>
                        <a:blip r:embed="rId12"/>
                        <a:stretch>
                          <a:fillRect/>
                        </a:stretch>
                      </p:blipFill>
                      <p:spPr>
                        <a:xfrm>
                          <a:off x="8168364" y="5268836"/>
                          <a:ext cx="495300" cy="393700"/>
                        </a:xfrm>
                        <a:prstGeom prst="rect">
                          <a:avLst/>
                        </a:prstGeom>
                      </p:spPr>
                    </p:pic>
                  </p:oleObj>
                </mc:Fallback>
              </mc:AlternateContent>
            </a:graphicData>
          </a:graphic>
        </p:graphicFrame>
        <p:graphicFrame>
          <p:nvGraphicFramePr>
            <p:cNvPr id="99" name="Object 98">
              <a:extLst>
                <a:ext uri="{FF2B5EF4-FFF2-40B4-BE49-F238E27FC236}">
                  <a16:creationId xmlns:a16="http://schemas.microsoft.com/office/drawing/2014/main" id="{650B06A6-FAC5-802E-10A5-33CDF521FD2D}"/>
                </a:ext>
              </a:extLst>
            </p:cNvPr>
            <p:cNvGraphicFramePr>
              <a:graphicFrameLocks noChangeAspect="1"/>
            </p:cNvGraphicFramePr>
            <p:nvPr/>
          </p:nvGraphicFramePr>
          <p:xfrm>
            <a:off x="7848482" y="2913063"/>
            <a:ext cx="1092200" cy="393700"/>
          </p:xfrm>
          <a:graphic>
            <a:graphicData uri="http://schemas.openxmlformats.org/presentationml/2006/ole">
              <mc:AlternateContent xmlns:mc="http://schemas.openxmlformats.org/markup-compatibility/2006">
                <mc:Choice xmlns:v="urn:schemas-microsoft-com:vml" Requires="v">
                  <p:oleObj name="Equation" r:id="rId15" imgW="1091880" imgH="393480" progId="Equation.DSMT4">
                    <p:embed/>
                  </p:oleObj>
                </mc:Choice>
                <mc:Fallback>
                  <p:oleObj name="Equation" r:id="rId15" imgW="1091880" imgH="393480" progId="Equation.DSMT4">
                    <p:embed/>
                    <p:pic>
                      <p:nvPicPr>
                        <p:cNvPr id="99" name="Object 98">
                          <a:extLst>
                            <a:ext uri="{FF2B5EF4-FFF2-40B4-BE49-F238E27FC236}">
                              <a16:creationId xmlns:a16="http://schemas.microsoft.com/office/drawing/2014/main" id="{E1E23733-F8A1-4028-A157-FDF2D6F09691}"/>
                            </a:ext>
                          </a:extLst>
                        </p:cNvPr>
                        <p:cNvPicPr/>
                        <p:nvPr/>
                      </p:nvPicPr>
                      <p:blipFill>
                        <a:blip r:embed="rId16"/>
                        <a:stretch>
                          <a:fillRect/>
                        </a:stretch>
                      </p:blipFill>
                      <p:spPr>
                        <a:xfrm>
                          <a:off x="7848482" y="2913063"/>
                          <a:ext cx="1092200" cy="393700"/>
                        </a:xfrm>
                        <a:prstGeom prst="rect">
                          <a:avLst/>
                        </a:prstGeom>
                      </p:spPr>
                    </p:pic>
                  </p:oleObj>
                </mc:Fallback>
              </mc:AlternateContent>
            </a:graphicData>
          </a:graphic>
        </p:graphicFrame>
        <p:graphicFrame>
          <p:nvGraphicFramePr>
            <p:cNvPr id="100" name="Object 99">
              <a:extLst>
                <a:ext uri="{FF2B5EF4-FFF2-40B4-BE49-F238E27FC236}">
                  <a16:creationId xmlns:a16="http://schemas.microsoft.com/office/drawing/2014/main" id="{616CA712-C8BC-6797-DD2A-3FC0A562C4AB}"/>
                </a:ext>
              </a:extLst>
            </p:cNvPr>
            <p:cNvGraphicFramePr>
              <a:graphicFrameLocks noChangeAspect="1"/>
            </p:cNvGraphicFramePr>
            <p:nvPr/>
          </p:nvGraphicFramePr>
          <p:xfrm>
            <a:off x="7869119" y="4427538"/>
            <a:ext cx="1092200" cy="393700"/>
          </p:xfrm>
          <a:graphic>
            <a:graphicData uri="http://schemas.openxmlformats.org/presentationml/2006/ole">
              <mc:AlternateContent xmlns:mc="http://schemas.openxmlformats.org/markup-compatibility/2006">
                <mc:Choice xmlns:v="urn:schemas-microsoft-com:vml" Requires="v">
                  <p:oleObj name="Equation" r:id="rId17" imgW="1091880" imgH="393480" progId="Equation.DSMT4">
                    <p:embed/>
                  </p:oleObj>
                </mc:Choice>
                <mc:Fallback>
                  <p:oleObj name="Equation" r:id="rId17" imgW="1091880" imgH="393480" progId="Equation.DSMT4">
                    <p:embed/>
                    <p:pic>
                      <p:nvPicPr>
                        <p:cNvPr id="100" name="Object 99">
                          <a:extLst>
                            <a:ext uri="{FF2B5EF4-FFF2-40B4-BE49-F238E27FC236}">
                              <a16:creationId xmlns:a16="http://schemas.microsoft.com/office/drawing/2014/main" id="{9E99C658-E85E-4F56-B9F5-E18C686835D3}"/>
                            </a:ext>
                          </a:extLst>
                        </p:cNvPr>
                        <p:cNvPicPr/>
                        <p:nvPr/>
                      </p:nvPicPr>
                      <p:blipFill>
                        <a:blip r:embed="rId18"/>
                        <a:stretch>
                          <a:fillRect/>
                        </a:stretch>
                      </p:blipFill>
                      <p:spPr>
                        <a:xfrm>
                          <a:off x="7869119" y="4427538"/>
                          <a:ext cx="1092200" cy="393700"/>
                        </a:xfrm>
                        <a:prstGeom prst="rect">
                          <a:avLst/>
                        </a:prstGeom>
                      </p:spPr>
                    </p:pic>
                  </p:oleObj>
                </mc:Fallback>
              </mc:AlternateContent>
            </a:graphicData>
          </a:graphic>
        </p:graphicFrame>
      </p:grpSp>
      <p:sp>
        <p:nvSpPr>
          <p:cNvPr id="2" name="Title 1">
            <a:extLst>
              <a:ext uri="{FF2B5EF4-FFF2-40B4-BE49-F238E27FC236}">
                <a16:creationId xmlns:a16="http://schemas.microsoft.com/office/drawing/2014/main" id="{C134DFD3-F5BC-C54B-636B-C6F74258C184}"/>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Quantum enhanced measurement of both </a:t>
            </a:r>
            <a:r>
              <a:rPr lang="en-US" dirty="0" err="1">
                <a:latin typeface="Arial" panose="020B0604020202020204" pitchFamily="34" charset="0"/>
                <a:cs typeface="Arial" panose="020B0604020202020204" pitchFamily="34" charset="0"/>
              </a:rPr>
              <a:t>quadratures</a:t>
            </a:r>
            <a:endParaRPr lang="en-US"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Object 5">
                <a:extLst>
                  <a:ext uri="{FF2B5EF4-FFF2-40B4-BE49-F238E27FC236}">
                    <a16:creationId xmlns:a16="http://schemas.microsoft.com/office/drawing/2014/main" id="{A79DF910-6219-225E-C4FB-30F8BFF1F8A9}"/>
                  </a:ext>
                </a:extLst>
              </p:cNvPr>
              <p:cNvSpPr txBox="1"/>
              <p:nvPr/>
            </p:nvSpPr>
            <p:spPr bwMode="auto">
              <a:xfrm>
                <a:off x="10349817" y="3269456"/>
                <a:ext cx="1732257" cy="43180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d>
                        <m:dPr>
                          <m:begChr m:val="["/>
                          <m:endChr m:val="]"/>
                          <m:ctrlPr>
                            <a:rPr lang="en-US" sz="2400" b="0" i="1" smtClean="0">
                              <a:solidFill>
                                <a:srgbClr val="000000"/>
                              </a:solidFill>
                              <a:latin typeface="Cambria Math" panose="02040503050406030204" pitchFamily="18" charset="0"/>
                            </a:rPr>
                          </m:ctrlPr>
                        </m:dPr>
                        <m:e>
                          <m:sSub>
                            <m:sSubPr>
                              <m:ctrlPr>
                                <a:rPr lang="en-US" sz="2400" b="0" i="1" smtClean="0">
                                  <a:solidFill>
                                    <a:srgbClr val="000000"/>
                                  </a:solidFill>
                                  <a:latin typeface="Cambria Math" panose="02040503050406030204" pitchFamily="18" charset="0"/>
                                </a:rPr>
                              </m:ctrlPr>
                            </m:sSubPr>
                            <m:e>
                              <m:acc>
                                <m:accPr>
                                  <m:chr m:val="̂"/>
                                  <m:ctrlPr>
                                    <a:rPr lang="en-US" sz="2400" b="0" i="1" smtClean="0">
                                      <a:solidFill>
                                        <a:srgbClr val="000000"/>
                                      </a:solidFill>
                                      <a:latin typeface="Cambria Math" panose="02040503050406030204" pitchFamily="18" charset="0"/>
                                    </a:rPr>
                                  </m:ctrlPr>
                                </m:accPr>
                                <m:e>
                                  <m:r>
                                    <a:rPr lang="en-US" sz="2400" b="0" i="1" smtClean="0">
                                      <a:solidFill>
                                        <a:srgbClr val="000000"/>
                                      </a:solidFill>
                                      <a:latin typeface="Cambria Math" panose="02040503050406030204" pitchFamily="18" charset="0"/>
                                    </a:rPr>
                                    <m:t>𝑋</m:t>
                                  </m:r>
                                </m:e>
                              </m:acc>
                            </m:e>
                            <m:sub>
                              <m:r>
                                <a:rPr lang="en-US" sz="2400" b="0" i="1" smtClean="0">
                                  <a:solidFill>
                                    <a:srgbClr val="000000"/>
                                  </a:solidFill>
                                  <a:latin typeface="Cambria Math" panose="02040503050406030204" pitchFamily="18" charset="0"/>
                                </a:rPr>
                                <m:t>1</m:t>
                              </m:r>
                            </m:sub>
                          </m:sSub>
                          <m:r>
                            <a:rPr lang="en-US" sz="2400" b="0" i="1" smtClean="0">
                              <a:solidFill>
                                <a:srgbClr val="000000"/>
                              </a:solidFill>
                              <a:latin typeface="Cambria Math" panose="02040503050406030204" pitchFamily="18" charset="0"/>
                            </a:rPr>
                            <m:t>,</m:t>
                          </m:r>
                          <m:sSub>
                            <m:sSubPr>
                              <m:ctrlPr>
                                <a:rPr lang="en-US" sz="2400" b="0" i="1" smtClean="0">
                                  <a:solidFill>
                                    <a:srgbClr val="000000"/>
                                  </a:solidFill>
                                  <a:latin typeface="Cambria Math" panose="02040503050406030204" pitchFamily="18" charset="0"/>
                                </a:rPr>
                              </m:ctrlPr>
                            </m:sSubPr>
                            <m:e>
                              <m:acc>
                                <m:accPr>
                                  <m:chr m:val="̂"/>
                                  <m:ctrlPr>
                                    <a:rPr lang="en-US" sz="2400" b="0" i="1" smtClean="0">
                                      <a:solidFill>
                                        <a:srgbClr val="000000"/>
                                      </a:solidFill>
                                      <a:latin typeface="Cambria Math" panose="02040503050406030204" pitchFamily="18" charset="0"/>
                                    </a:rPr>
                                  </m:ctrlPr>
                                </m:accPr>
                                <m:e>
                                  <m:r>
                                    <a:rPr lang="en-US" sz="2400" b="0" i="1" smtClean="0">
                                      <a:solidFill>
                                        <a:srgbClr val="000000"/>
                                      </a:solidFill>
                                      <a:latin typeface="Cambria Math" panose="02040503050406030204" pitchFamily="18" charset="0"/>
                                    </a:rPr>
                                    <m:t>𝑌</m:t>
                                  </m:r>
                                </m:e>
                              </m:acc>
                            </m:e>
                            <m:sub>
                              <m:r>
                                <a:rPr lang="en-US" sz="2400" b="0" i="1" smtClean="0">
                                  <a:solidFill>
                                    <a:srgbClr val="000000"/>
                                  </a:solidFill>
                                  <a:latin typeface="Cambria Math" panose="02040503050406030204" pitchFamily="18" charset="0"/>
                                </a:rPr>
                                <m:t>2</m:t>
                              </m:r>
                            </m:sub>
                          </m:sSub>
                        </m:e>
                      </m:d>
                      <m:r>
                        <a:rPr lang="en-US" sz="2400" b="0" i="1" smtClean="0">
                          <a:solidFill>
                            <a:srgbClr val="000000"/>
                          </a:solidFill>
                          <a:latin typeface="Cambria Math" panose="02040503050406030204" pitchFamily="18" charset="0"/>
                        </a:rPr>
                        <m:t>=0</m:t>
                      </m:r>
                    </m:oMath>
                  </m:oMathPara>
                </a14:m>
                <a:endParaRPr lang="en-US" sz="2400" dirty="0"/>
              </a:p>
            </p:txBody>
          </p:sp>
        </mc:Choice>
        <mc:Fallback xmlns="">
          <p:sp>
            <p:nvSpPr>
              <p:cNvPr id="4" name="Object 5">
                <a:extLst>
                  <a:ext uri="{FF2B5EF4-FFF2-40B4-BE49-F238E27FC236}">
                    <a16:creationId xmlns:a16="http://schemas.microsoft.com/office/drawing/2014/main" id="{A79DF910-6219-225E-C4FB-30F8BFF1F8A9}"/>
                  </a:ext>
                </a:extLst>
              </p:cNvPr>
              <p:cNvSpPr txBox="1">
                <a:spLocks noRot="1" noChangeAspect="1" noMove="1" noResize="1" noEditPoints="1" noAdjustHandles="1" noChangeArrowheads="1" noChangeShapeType="1" noTextEdit="1"/>
              </p:cNvSpPr>
              <p:nvPr/>
            </p:nvSpPr>
            <p:spPr bwMode="auto">
              <a:xfrm>
                <a:off x="10349817" y="3269456"/>
                <a:ext cx="1732257" cy="431800"/>
              </a:xfrm>
              <a:prstGeom prst="rect">
                <a:avLst/>
              </a:prstGeom>
              <a:blipFill>
                <a:blip r:embed="rId19"/>
                <a:stretch>
                  <a:fillRect t="-5714" b="-14286"/>
                </a:stretch>
              </a:blipFill>
            </p:spPr>
            <p:txBody>
              <a:bodyPr/>
              <a:lstStyle/>
              <a:p>
                <a:r>
                  <a:rPr lang="en-US">
                    <a:noFill/>
                  </a:rPr>
                  <a:t> </a:t>
                </a:r>
              </a:p>
            </p:txBody>
          </p:sp>
        </mc:Fallback>
      </mc:AlternateContent>
      <p:sp>
        <p:nvSpPr>
          <p:cNvPr id="106" name="Slide Number Placeholder 10">
            <a:extLst>
              <a:ext uri="{FF2B5EF4-FFF2-40B4-BE49-F238E27FC236}">
                <a16:creationId xmlns:a16="http://schemas.microsoft.com/office/drawing/2014/main" id="{C19333E1-56C6-E5F3-71A3-29BF694372A8}"/>
              </a:ext>
            </a:extLst>
          </p:cNvPr>
          <p:cNvSpPr>
            <a:spLocks noGrp="1"/>
          </p:cNvSpPr>
          <p:nvPr>
            <p:ph type="sldNum" sz="quarter" idx="12"/>
          </p:nvPr>
        </p:nvSpPr>
        <p:spPr>
          <a:xfrm>
            <a:off x="10890606" y="22134"/>
            <a:ext cx="1301393" cy="378558"/>
          </a:xfrm>
        </p:spPr>
        <p:txBody>
          <a:bodyPr/>
          <a:lstStyle/>
          <a:p>
            <a:fld id="{49890894-0696-40F0-9B66-F637A18706E9}" type="slidenum">
              <a:rPr lang="en-US" smtClean="0">
                <a:solidFill>
                  <a:prstClr val="black">
                    <a:tint val="75000"/>
                  </a:prstClr>
                </a:solidFill>
              </a:rPr>
              <a:pPr/>
              <a:t>16</a:t>
            </a:fld>
            <a:endParaRPr lang="en-US" dirty="0">
              <a:solidFill>
                <a:prstClr val="black">
                  <a:tint val="75000"/>
                </a:prstClr>
              </a:solidFill>
            </a:endParaRPr>
          </a:p>
        </p:txBody>
      </p:sp>
    </p:spTree>
    <p:extLst>
      <p:ext uri="{BB962C8B-B14F-4D97-AF65-F5344CB8AC3E}">
        <p14:creationId xmlns:p14="http://schemas.microsoft.com/office/powerpoint/2010/main" val="360331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76" grpId="0"/>
      <p:bldP spid="77" grpId="0" animBg="1"/>
      <p:bldP spid="87" grpId="0"/>
      <p:bldP spid="89" grpId="0" animBg="1"/>
      <p:bldP spid="90"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E6DD2-C942-8026-CDBC-CB09B3DB83CB}"/>
              </a:ext>
            </a:extLst>
          </p:cNvPr>
          <p:cNvSpPr>
            <a:spLocks noGrp="1"/>
          </p:cNvSpPr>
          <p:nvPr>
            <p:ph type="ctrTitle"/>
          </p:nvPr>
        </p:nvSpPr>
        <p:spPr>
          <a:xfrm>
            <a:off x="0" y="2668386"/>
            <a:ext cx="12192000" cy="769441"/>
          </a:xfrm>
        </p:spPr>
        <p:txBody>
          <a:bodyPr/>
          <a:lstStyle/>
          <a:p>
            <a:r>
              <a:rPr lang="en-US" dirty="0">
                <a:latin typeface="Arial" panose="020B0604020202020204" pitchFamily="34" charset="0"/>
                <a:cs typeface="Arial" panose="020B0604020202020204" pitchFamily="34" charset="0"/>
              </a:rPr>
              <a:t>Squeezing in an axion dark matter search</a:t>
            </a:r>
          </a:p>
        </p:txBody>
      </p:sp>
      <p:sp>
        <p:nvSpPr>
          <p:cNvPr id="4" name="Slide Number Placeholder 10">
            <a:extLst>
              <a:ext uri="{FF2B5EF4-FFF2-40B4-BE49-F238E27FC236}">
                <a16:creationId xmlns:a16="http://schemas.microsoft.com/office/drawing/2014/main" id="{C86A28B8-32CB-EFF9-1C96-C169ABF19EC6}"/>
              </a:ext>
            </a:extLst>
          </p:cNvPr>
          <p:cNvSpPr>
            <a:spLocks noGrp="1"/>
          </p:cNvSpPr>
          <p:nvPr>
            <p:ph type="sldNum" sz="quarter" idx="12"/>
          </p:nvPr>
        </p:nvSpPr>
        <p:spPr>
          <a:xfrm>
            <a:off x="10890606" y="22134"/>
            <a:ext cx="1301393" cy="378558"/>
          </a:xfrm>
        </p:spPr>
        <p:txBody>
          <a:bodyPr/>
          <a:lstStyle/>
          <a:p>
            <a:fld id="{49890894-0696-40F0-9B66-F637A18706E9}" type="slidenum">
              <a:rPr lang="en-US" smtClean="0">
                <a:solidFill>
                  <a:prstClr val="black">
                    <a:tint val="75000"/>
                  </a:prstClr>
                </a:solidFill>
              </a:rPr>
              <a:pPr/>
              <a:t>17</a:t>
            </a:fld>
            <a:endParaRPr lang="en-US" dirty="0">
              <a:solidFill>
                <a:prstClr val="black">
                  <a:tint val="75000"/>
                </a:prstClr>
              </a:solidFill>
            </a:endParaRPr>
          </a:p>
        </p:txBody>
      </p:sp>
    </p:spTree>
    <p:extLst>
      <p:ext uri="{BB962C8B-B14F-4D97-AF65-F5344CB8AC3E}">
        <p14:creationId xmlns:p14="http://schemas.microsoft.com/office/powerpoint/2010/main" val="3455032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68811" y="709298"/>
            <a:ext cx="8775192" cy="2677656"/>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dark matter (</a:t>
            </a:r>
            <a:r>
              <a:rPr lang="en-US" sz="2400" dirty="0">
                <a:solidFill>
                  <a:prstClr val="black"/>
                </a:solidFill>
                <a:latin typeface="Symbol" panose="05050102010706020507" pitchFamily="18" charset="2"/>
                <a:cs typeface="Arial" pitchFamily="34" charset="0"/>
              </a:rPr>
              <a:t>L</a:t>
            </a:r>
            <a:r>
              <a:rPr lang="en-US" sz="2400" dirty="0">
                <a:solidFill>
                  <a:prstClr val="black"/>
                </a:solidFill>
                <a:latin typeface="Arial" pitchFamily="34" charset="0"/>
                <a:cs typeface="Arial" pitchFamily="34" charset="0"/>
              </a:rPr>
              <a:t>CDM)</a:t>
            </a:r>
          </a:p>
          <a:p>
            <a:r>
              <a:rPr lang="en-US" sz="2400" dirty="0">
                <a:solidFill>
                  <a:prstClr val="black"/>
                </a:solidFill>
                <a:latin typeface="Arial" pitchFamily="34" charset="0"/>
                <a:cs typeface="Arial" pitchFamily="34" charset="0"/>
              </a:rPr>
              <a:t>	</a:t>
            </a:r>
          </a:p>
          <a:p>
            <a:r>
              <a:rPr lang="en-US" sz="2400" dirty="0">
                <a:solidFill>
                  <a:prstClr val="black"/>
                </a:solidFill>
                <a:latin typeface="Arial" pitchFamily="34" charset="0"/>
                <a:cs typeface="Arial" pitchFamily="34" charset="0"/>
              </a:rPr>
              <a:t>	“cold:” gravitationally bound to us </a:t>
            </a:r>
          </a:p>
          <a:p>
            <a:endParaRPr lang="en-US" sz="2400" dirty="0">
              <a:solidFill>
                <a:prstClr val="black"/>
              </a:solidFill>
              <a:latin typeface="Arial" pitchFamily="34" charset="0"/>
              <a:cs typeface="Arial" pitchFamily="34" charset="0"/>
            </a:endParaRPr>
          </a:p>
          <a:p>
            <a:r>
              <a:rPr lang="en-US" sz="2400" dirty="0">
                <a:solidFill>
                  <a:prstClr val="black"/>
                </a:solidFill>
                <a:latin typeface="Arial" pitchFamily="34" charset="0"/>
                <a:cs typeface="Arial" pitchFamily="34" charset="0"/>
              </a:rPr>
              <a:t>	mean density: ~ 0.4 GeV/cm</a:t>
            </a:r>
            <a:r>
              <a:rPr lang="en-US" sz="2400" baseline="30000" dirty="0">
                <a:solidFill>
                  <a:prstClr val="black"/>
                </a:solidFill>
                <a:latin typeface="Arial" pitchFamily="34" charset="0"/>
                <a:cs typeface="Arial" pitchFamily="34" charset="0"/>
              </a:rPr>
              <a:t>3</a:t>
            </a:r>
            <a:r>
              <a:rPr lang="en-US" sz="2400" dirty="0">
                <a:solidFill>
                  <a:prstClr val="black"/>
                </a:solidFill>
                <a:latin typeface="Arial" pitchFamily="34" charset="0"/>
                <a:cs typeface="Arial" pitchFamily="34" charset="0"/>
              </a:rPr>
              <a:t> </a:t>
            </a:r>
          </a:p>
          <a:p>
            <a:r>
              <a:rPr lang="en-US" sz="2400" dirty="0">
                <a:solidFill>
                  <a:prstClr val="black"/>
                </a:solidFill>
                <a:latin typeface="Arial" pitchFamily="34" charset="0"/>
                <a:cs typeface="Arial" pitchFamily="34" charset="0"/>
              </a:rPr>
              <a:t> </a:t>
            </a:r>
          </a:p>
          <a:p>
            <a:r>
              <a:rPr lang="en-US" sz="2400" dirty="0">
                <a:solidFill>
                  <a:prstClr val="black"/>
                </a:solidFill>
                <a:latin typeface="Arial" pitchFamily="34" charset="0"/>
                <a:cs typeface="Arial" pitchFamily="34" charset="0"/>
              </a:rPr>
              <a:t>	weakly interacting</a:t>
            </a:r>
          </a:p>
        </p:txBody>
      </p:sp>
      <p:sp>
        <p:nvSpPr>
          <p:cNvPr id="5" name="Title 4">
            <a:extLst>
              <a:ext uri="{FF2B5EF4-FFF2-40B4-BE49-F238E27FC236}">
                <a16:creationId xmlns:a16="http://schemas.microsoft.com/office/drawing/2014/main" id="{A172347B-70F2-C4DC-131B-AAC761C1B3BC}"/>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Ultralight dark matter must be bosonic</a:t>
            </a:r>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18</a:t>
            </a:fld>
            <a:endParaRPr lang="en-US">
              <a:solidFill>
                <a:prstClr val="black">
                  <a:tint val="75000"/>
                </a:prstClr>
              </a:solidFill>
            </a:endParaRPr>
          </a:p>
        </p:txBody>
      </p:sp>
      <p:sp>
        <p:nvSpPr>
          <p:cNvPr id="7" name="TextBox 6"/>
          <p:cNvSpPr txBox="1"/>
          <p:nvPr/>
        </p:nvSpPr>
        <p:spPr>
          <a:xfrm>
            <a:off x="368811" y="3845114"/>
            <a:ext cx="11444248" cy="2677656"/>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implications for particles with rest mass</a:t>
            </a:r>
          </a:p>
          <a:p>
            <a:r>
              <a:rPr lang="en-US" sz="2400" dirty="0">
                <a:solidFill>
                  <a:prstClr val="black"/>
                </a:solidFill>
                <a:latin typeface="Arial" pitchFamily="34" charset="0"/>
                <a:cs typeface="Arial" pitchFamily="34" charset="0"/>
              </a:rPr>
              <a:t>	</a:t>
            </a:r>
          </a:p>
          <a:p>
            <a:r>
              <a:rPr lang="en-US" sz="2400" dirty="0">
                <a:solidFill>
                  <a:prstClr val="black"/>
                </a:solidFill>
                <a:latin typeface="Arial" pitchFamily="34" charset="0"/>
                <a:cs typeface="Arial" pitchFamily="34" charset="0"/>
              </a:rPr>
              <a:t>	quantum degenerate Bose gas </a:t>
            </a:r>
          </a:p>
          <a:p>
            <a:r>
              <a:rPr lang="en-US" sz="2400" dirty="0">
                <a:solidFill>
                  <a:prstClr val="black"/>
                </a:solidFill>
                <a:latin typeface="Arial" pitchFamily="34" charset="0"/>
                <a:cs typeface="Arial" pitchFamily="34" charset="0"/>
              </a:rPr>
              <a:t>	</a:t>
            </a:r>
          </a:p>
          <a:p>
            <a:r>
              <a:rPr lang="en-US" sz="2400" dirty="0">
                <a:solidFill>
                  <a:prstClr val="black"/>
                </a:solidFill>
                <a:latin typeface="Arial" pitchFamily="34" charset="0"/>
                <a:cs typeface="Arial" pitchFamily="34" charset="0"/>
              </a:rPr>
              <a:t>	more “field-like” than “particle-like”</a:t>
            </a:r>
          </a:p>
          <a:p>
            <a:endParaRPr lang="en-US" sz="2400" dirty="0">
              <a:solidFill>
                <a:prstClr val="black"/>
              </a:solidFill>
              <a:latin typeface="Arial" pitchFamily="34" charset="0"/>
              <a:cs typeface="Arial" pitchFamily="34" charset="0"/>
            </a:endParaRPr>
          </a:p>
          <a:p>
            <a:r>
              <a:rPr lang="en-US" sz="2400" dirty="0">
                <a:solidFill>
                  <a:prstClr val="black"/>
                </a:solidFill>
                <a:latin typeface="Arial" pitchFamily="34" charset="0"/>
                <a:cs typeface="Arial" pitchFamily="34" charset="0"/>
              </a:rPr>
              <a:t>	persistent, large amplitude, weakly coupled field</a:t>
            </a:r>
          </a:p>
        </p:txBody>
      </p:sp>
      <p:graphicFrame>
        <p:nvGraphicFramePr>
          <p:cNvPr id="9" name="Object 8">
            <a:extLst>
              <a:ext uri="{FF2B5EF4-FFF2-40B4-BE49-F238E27FC236}">
                <a16:creationId xmlns:a16="http://schemas.microsoft.com/office/drawing/2014/main" id="{FAD46824-0290-402D-8FEB-40997D9CA6E4}"/>
              </a:ext>
            </a:extLst>
          </p:cNvPr>
          <p:cNvGraphicFramePr>
            <a:graphicFrameLocks noChangeAspect="1"/>
          </p:cNvGraphicFramePr>
          <p:nvPr>
            <p:extLst>
              <p:ext uri="{D42A27DB-BD31-4B8C-83A1-F6EECF244321}">
                <p14:modId xmlns:p14="http://schemas.microsoft.com/office/powerpoint/2010/main" val="261615163"/>
              </p:ext>
            </p:extLst>
          </p:nvPr>
        </p:nvGraphicFramePr>
        <p:xfrm>
          <a:off x="5904766" y="3916485"/>
          <a:ext cx="1219200" cy="381000"/>
        </p:xfrm>
        <a:graphic>
          <a:graphicData uri="http://schemas.openxmlformats.org/presentationml/2006/ole">
            <mc:AlternateContent xmlns:mc="http://schemas.openxmlformats.org/markup-compatibility/2006">
              <mc:Choice xmlns:v="urn:schemas-microsoft-com:vml" Requires="v">
                <p:oleObj name="Equation" r:id="rId3" imgW="1218960" imgH="380880" progId="Equation.DSMT4">
                  <p:embed/>
                </p:oleObj>
              </mc:Choice>
              <mc:Fallback>
                <p:oleObj name="Equation" r:id="rId3" imgW="1218960" imgH="380880" progId="Equation.DSMT4">
                  <p:embed/>
                  <p:pic>
                    <p:nvPicPr>
                      <p:cNvPr id="54" name="Object 53">
                        <a:extLst>
                          <a:ext uri="{FF2B5EF4-FFF2-40B4-BE49-F238E27FC236}">
                            <a16:creationId xmlns:a16="http://schemas.microsoft.com/office/drawing/2014/main" id="{5C60F0B9-4BCE-49BF-8B4B-5FB05A4D37CF}"/>
                          </a:ext>
                        </a:extLst>
                      </p:cNvPr>
                      <p:cNvPicPr>
                        <a:picLocks noChangeAspect="1" noChangeArrowheads="1"/>
                      </p:cNvPicPr>
                      <p:nvPr/>
                    </p:nvPicPr>
                    <p:blipFill>
                      <a:blip r:embed="rId4"/>
                      <a:srcRect/>
                      <a:stretch>
                        <a:fillRect/>
                      </a:stretch>
                    </p:blipFill>
                    <p:spPr bwMode="auto">
                      <a:xfrm>
                        <a:off x="5904766" y="3916485"/>
                        <a:ext cx="1219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Picture 2" descr="https://upload.wikimedia.org/wikipedia/commons/4/4a/Oshiokuri_Hato_Tsusen_no_Zu.jpg">
            <a:extLst>
              <a:ext uri="{FF2B5EF4-FFF2-40B4-BE49-F238E27FC236}">
                <a16:creationId xmlns:a16="http://schemas.microsoft.com/office/drawing/2014/main" id="{C3134FCD-9EF7-B6BD-AB2C-4A26EC5AF8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2108" y="823285"/>
            <a:ext cx="4640421" cy="3396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598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10215-029E-73BF-95B8-F312F4CBEB68}"/>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E82E6BF5-BAAF-38E7-CEEE-8DF20DA125D7}"/>
              </a:ext>
            </a:extLst>
          </p:cNvPr>
          <p:cNvSpPr txBox="1"/>
          <p:nvPr/>
        </p:nvSpPr>
        <p:spPr>
          <a:xfrm>
            <a:off x="304800" y="1919585"/>
            <a:ext cx="8775192" cy="3416320"/>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mechanism to resolve strong-CP problem (Peccei and Quinn)</a:t>
            </a:r>
          </a:p>
          <a:p>
            <a:endParaRPr lang="en-US" sz="2400" dirty="0">
              <a:solidFill>
                <a:prstClr val="black"/>
              </a:solidFill>
              <a:latin typeface="Arial" pitchFamily="34" charset="0"/>
              <a:cs typeface="Arial" pitchFamily="34" charset="0"/>
            </a:endParaRPr>
          </a:p>
          <a:p>
            <a:endParaRPr lang="en-US" sz="2400" dirty="0">
              <a:solidFill>
                <a:prstClr val="black"/>
              </a:solidFill>
              <a:latin typeface="Arial" pitchFamily="34" charset="0"/>
              <a:cs typeface="Arial" pitchFamily="34" charset="0"/>
            </a:endParaRPr>
          </a:p>
          <a:p>
            <a:r>
              <a:rPr lang="en-US" sz="2400" dirty="0">
                <a:solidFill>
                  <a:prstClr val="black"/>
                </a:solidFill>
                <a:latin typeface="Arial" pitchFamily="34" charset="0"/>
                <a:cs typeface="Arial" pitchFamily="34" charset="0"/>
              </a:rPr>
              <a:t>associated particle (</a:t>
            </a:r>
            <a:r>
              <a:rPr lang="en-US" sz="2400" dirty="0" err="1">
                <a:solidFill>
                  <a:prstClr val="black"/>
                </a:solidFill>
                <a:latin typeface="Arial" pitchFamily="34" charset="0"/>
                <a:cs typeface="Arial" pitchFamily="34" charset="0"/>
              </a:rPr>
              <a:t>axion</a:t>
            </a:r>
            <a:r>
              <a:rPr lang="en-US" sz="2400" dirty="0">
                <a:solidFill>
                  <a:prstClr val="black"/>
                </a:solidFill>
                <a:latin typeface="Arial" pitchFamily="34" charset="0"/>
                <a:cs typeface="Arial" pitchFamily="34" charset="0"/>
              </a:rPr>
              <a:t>) is dark matter candidate</a:t>
            </a:r>
          </a:p>
          <a:p>
            <a:endParaRPr lang="en-US" sz="2400" dirty="0">
              <a:solidFill>
                <a:prstClr val="black"/>
              </a:solidFill>
              <a:latin typeface="Arial" pitchFamily="34" charset="0"/>
              <a:cs typeface="Arial" pitchFamily="34" charset="0"/>
            </a:endParaRPr>
          </a:p>
          <a:p>
            <a:endParaRPr lang="en-US" sz="2400" dirty="0">
              <a:solidFill>
                <a:prstClr val="black"/>
              </a:solidFill>
              <a:latin typeface="Arial" pitchFamily="34" charset="0"/>
              <a:cs typeface="Arial" pitchFamily="34" charset="0"/>
            </a:endParaRPr>
          </a:p>
          <a:p>
            <a:r>
              <a:rPr lang="en-US" sz="2400" dirty="0">
                <a:solidFill>
                  <a:prstClr val="black"/>
                </a:solidFill>
                <a:latin typeface="Arial" pitchFamily="34" charset="0"/>
                <a:cs typeface="Arial" pitchFamily="34" charset="0"/>
              </a:rPr>
              <a:t>mass range</a:t>
            </a:r>
          </a:p>
          <a:p>
            <a:endParaRPr lang="en-US" sz="2400" dirty="0">
              <a:solidFill>
                <a:prstClr val="black"/>
              </a:solidFill>
              <a:latin typeface="Arial" pitchFamily="34" charset="0"/>
              <a:cs typeface="Arial" pitchFamily="34" charset="0"/>
            </a:endParaRPr>
          </a:p>
          <a:p>
            <a:r>
              <a:rPr lang="en-US" sz="2400" dirty="0">
                <a:solidFill>
                  <a:prstClr val="black"/>
                </a:solidFill>
                <a:latin typeface="Arial" pitchFamily="34" charset="0"/>
                <a:cs typeface="Arial" pitchFamily="34" charset="0"/>
              </a:rPr>
              <a:t>        as a frequency </a:t>
            </a:r>
          </a:p>
        </p:txBody>
      </p:sp>
      <p:graphicFrame>
        <p:nvGraphicFramePr>
          <p:cNvPr id="14" name="Object 13">
            <a:extLst>
              <a:ext uri="{FF2B5EF4-FFF2-40B4-BE49-F238E27FC236}">
                <a16:creationId xmlns:a16="http://schemas.microsoft.com/office/drawing/2014/main" id="{E060940B-F4E4-2BDF-E0EA-5DBC5A834DF1}"/>
              </a:ext>
            </a:extLst>
          </p:cNvPr>
          <p:cNvGraphicFramePr>
            <a:graphicFrameLocks noChangeAspect="1"/>
          </p:cNvGraphicFramePr>
          <p:nvPr/>
        </p:nvGraphicFramePr>
        <p:xfrm>
          <a:off x="2381444" y="4157663"/>
          <a:ext cx="3238500" cy="419100"/>
        </p:xfrm>
        <a:graphic>
          <a:graphicData uri="http://schemas.openxmlformats.org/presentationml/2006/ole">
            <mc:AlternateContent xmlns:mc="http://schemas.openxmlformats.org/markup-compatibility/2006">
              <mc:Choice xmlns:v="urn:schemas-microsoft-com:vml" Requires="v">
                <p:oleObj name="Equation" r:id="rId3" imgW="3238200" imgH="419040" progId="Equation.DSMT4">
                  <p:embed/>
                </p:oleObj>
              </mc:Choice>
              <mc:Fallback>
                <p:oleObj name="Equation" r:id="rId3" imgW="3238200" imgH="419040" progId="Equation.DSMT4">
                  <p:embed/>
                  <p:pic>
                    <p:nvPicPr>
                      <p:cNvPr id="14" name="Object 13"/>
                      <p:cNvPicPr>
                        <a:picLocks noChangeAspect="1" noChangeArrowheads="1"/>
                      </p:cNvPicPr>
                      <p:nvPr/>
                    </p:nvPicPr>
                    <p:blipFill>
                      <a:blip r:embed="rId4"/>
                      <a:srcRect/>
                      <a:stretch>
                        <a:fillRect/>
                      </a:stretch>
                    </p:blipFill>
                    <p:spPr bwMode="auto">
                      <a:xfrm>
                        <a:off x="2381444" y="4157663"/>
                        <a:ext cx="32385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itle 2">
            <a:extLst>
              <a:ext uri="{FF2B5EF4-FFF2-40B4-BE49-F238E27FC236}">
                <a16:creationId xmlns:a16="http://schemas.microsoft.com/office/drawing/2014/main" id="{AECDEA2D-4647-2045-ECEB-161C904AC6C5}"/>
              </a:ext>
            </a:extLst>
          </p:cNvPr>
          <p:cNvSpPr>
            <a:spLocks noGrp="1"/>
          </p:cNvSpPr>
          <p:nvPr>
            <p:ph type="title"/>
          </p:nvPr>
        </p:nvSpPr>
        <p:spPr>
          <a:xfrm>
            <a:off x="0" y="1"/>
            <a:ext cx="12192000" cy="1077218"/>
          </a:xfrm>
        </p:spPr>
        <p:txBody>
          <a:bodyPr/>
          <a:lstStyle/>
          <a:p>
            <a:pPr algn="l"/>
            <a:r>
              <a:rPr lang="en-US" dirty="0">
                <a:solidFill>
                  <a:srgbClr val="1F497D">
                    <a:lumMod val="60000"/>
                    <a:lumOff val="40000"/>
                  </a:srgbClr>
                </a:solidFill>
                <a:latin typeface="Arial" pitchFamily="34" charset="0"/>
                <a:cs typeface="Arial" pitchFamily="34" charset="0"/>
              </a:rPr>
              <a:t>Hypothetical QCD axion: a light particle that is cold and dense enough to contribute to dark matter  </a:t>
            </a:r>
            <a:endParaRPr lang="en-US" dirty="0"/>
          </a:p>
        </p:txBody>
      </p:sp>
      <p:sp>
        <p:nvSpPr>
          <p:cNvPr id="6" name="Slide Number Placeholder 5">
            <a:extLst>
              <a:ext uri="{FF2B5EF4-FFF2-40B4-BE49-F238E27FC236}">
                <a16:creationId xmlns:a16="http://schemas.microsoft.com/office/drawing/2014/main" id="{50FF719A-452B-D0C3-51B2-E7FF554EC11A}"/>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19</a:t>
            </a:fld>
            <a:endParaRPr lang="en-US" dirty="0">
              <a:solidFill>
                <a:prstClr val="black">
                  <a:tint val="75000"/>
                </a:prstClr>
              </a:solidFill>
            </a:endParaRPr>
          </a:p>
        </p:txBody>
      </p:sp>
      <p:graphicFrame>
        <p:nvGraphicFramePr>
          <p:cNvPr id="9" name="Object 8">
            <a:extLst>
              <a:ext uri="{FF2B5EF4-FFF2-40B4-BE49-F238E27FC236}">
                <a16:creationId xmlns:a16="http://schemas.microsoft.com/office/drawing/2014/main" id="{1E3E0978-2E85-4569-ABD4-E08F09A38223}"/>
              </a:ext>
            </a:extLst>
          </p:cNvPr>
          <p:cNvGraphicFramePr>
            <a:graphicFrameLocks noChangeAspect="1"/>
          </p:cNvGraphicFramePr>
          <p:nvPr/>
        </p:nvGraphicFramePr>
        <p:xfrm>
          <a:off x="3212120" y="4897951"/>
          <a:ext cx="4025900" cy="419100"/>
        </p:xfrm>
        <a:graphic>
          <a:graphicData uri="http://schemas.openxmlformats.org/presentationml/2006/ole">
            <mc:AlternateContent xmlns:mc="http://schemas.openxmlformats.org/markup-compatibility/2006">
              <mc:Choice xmlns:v="urn:schemas-microsoft-com:vml" Requires="v">
                <p:oleObj name="Equation" r:id="rId5" imgW="4025880" imgH="419040" progId="Equation.DSMT4">
                  <p:embed/>
                </p:oleObj>
              </mc:Choice>
              <mc:Fallback>
                <p:oleObj name="Equation" r:id="rId5" imgW="4025880" imgH="419040" progId="Equation.DSMT4">
                  <p:embed/>
                  <p:pic>
                    <p:nvPicPr>
                      <p:cNvPr id="9" name="Object 8"/>
                      <p:cNvPicPr>
                        <a:picLocks noChangeAspect="1" noChangeArrowheads="1"/>
                      </p:cNvPicPr>
                      <p:nvPr/>
                    </p:nvPicPr>
                    <p:blipFill>
                      <a:blip r:embed="rId6"/>
                      <a:srcRect/>
                      <a:stretch>
                        <a:fillRect/>
                      </a:stretch>
                    </p:blipFill>
                    <p:spPr bwMode="auto">
                      <a:xfrm>
                        <a:off x="3212120" y="4897951"/>
                        <a:ext cx="40259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a:extLst>
              <a:ext uri="{FF2B5EF4-FFF2-40B4-BE49-F238E27FC236}">
                <a16:creationId xmlns:a16="http://schemas.microsoft.com/office/drawing/2014/main" id="{652C9DC4-515E-35ED-AAA6-B09FCE0A3088}"/>
              </a:ext>
            </a:extLst>
          </p:cNvPr>
          <p:cNvSpPr txBox="1"/>
          <p:nvPr/>
        </p:nvSpPr>
        <p:spPr>
          <a:xfrm>
            <a:off x="413148" y="6019066"/>
            <a:ext cx="6911406"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*post-inflation scenario</a:t>
            </a:r>
          </a:p>
        </p:txBody>
      </p:sp>
    </p:spTree>
    <p:extLst>
      <p:ext uri="{BB962C8B-B14F-4D97-AF65-F5344CB8AC3E}">
        <p14:creationId xmlns:p14="http://schemas.microsoft.com/office/powerpoint/2010/main" val="2279880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68811" y="1505315"/>
            <a:ext cx="8775192"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many things, but I will discuss the example I know best</a:t>
            </a:r>
          </a:p>
        </p:txBody>
      </p:sp>
      <p:sp>
        <p:nvSpPr>
          <p:cNvPr id="3" name="Title 2">
            <a:extLst>
              <a:ext uri="{FF2B5EF4-FFF2-40B4-BE49-F238E27FC236}">
                <a16:creationId xmlns:a16="http://schemas.microsoft.com/office/drawing/2014/main" id="{D750F509-554E-4C7E-DD36-2638EDC47D85}"/>
              </a:ext>
            </a:extLst>
          </p:cNvPr>
          <p:cNvSpPr>
            <a:spLocks noGrp="1"/>
          </p:cNvSpPr>
          <p:nvPr>
            <p:ph type="title"/>
          </p:nvPr>
        </p:nvSpPr>
        <p:spPr>
          <a:xfrm>
            <a:off x="-3" y="4511"/>
            <a:ext cx="12192000" cy="1077218"/>
          </a:xfrm>
        </p:spPr>
        <p:txBody>
          <a:bodyPr/>
          <a:lstStyle/>
          <a:p>
            <a:pPr algn="l"/>
            <a:r>
              <a:rPr lang="en-US" dirty="0">
                <a:solidFill>
                  <a:srgbClr val="1F497D">
                    <a:lumMod val="60000"/>
                    <a:lumOff val="40000"/>
                  </a:srgbClr>
                </a:solidFill>
                <a:latin typeface="Arial" pitchFamily="34" charset="0"/>
                <a:cs typeface="Arial" pitchFamily="34" charset="0"/>
              </a:rPr>
              <a:t>What can Quantum info do for high-energy and nuclear particle physics?</a:t>
            </a:r>
            <a:endParaRPr lang="en-US" dirty="0"/>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2</a:t>
            </a:fld>
            <a:endParaRPr lang="en-US" dirty="0">
              <a:solidFill>
                <a:prstClr val="black">
                  <a:tint val="75000"/>
                </a:prstClr>
              </a:solidFill>
            </a:endParaRPr>
          </a:p>
        </p:txBody>
      </p:sp>
      <p:sp>
        <p:nvSpPr>
          <p:cNvPr id="9" name="TextBox 8">
            <a:extLst>
              <a:ext uri="{FF2B5EF4-FFF2-40B4-BE49-F238E27FC236}">
                <a16:creationId xmlns:a16="http://schemas.microsoft.com/office/drawing/2014/main" id="{DE77ACF1-4CD0-4434-B531-81A29CABB8AA}"/>
              </a:ext>
            </a:extLst>
          </p:cNvPr>
          <p:cNvSpPr txBox="1"/>
          <p:nvPr/>
        </p:nvSpPr>
        <p:spPr>
          <a:xfrm>
            <a:off x="368811" y="2479995"/>
            <a:ext cx="1114927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quantum enhanced sensing of classical fields</a:t>
            </a:r>
          </a:p>
        </p:txBody>
      </p:sp>
      <p:sp>
        <p:nvSpPr>
          <p:cNvPr id="11" name="TextBox 10">
            <a:extLst>
              <a:ext uri="{FF2B5EF4-FFF2-40B4-BE49-F238E27FC236}">
                <a16:creationId xmlns:a16="http://schemas.microsoft.com/office/drawing/2014/main" id="{1CB296E8-03CF-4264-9A7E-AB2563A8FE64}"/>
              </a:ext>
            </a:extLst>
          </p:cNvPr>
          <p:cNvSpPr txBox="1"/>
          <p:nvPr/>
        </p:nvSpPr>
        <p:spPr>
          <a:xfrm>
            <a:off x="859103" y="3304732"/>
            <a:ext cx="10658981"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 hypothetical ultralight dark matter, especially the QCD axion (this lecture)</a:t>
            </a:r>
          </a:p>
        </p:txBody>
      </p:sp>
      <p:sp>
        <p:nvSpPr>
          <p:cNvPr id="12" name="TextBox 11">
            <a:extLst>
              <a:ext uri="{FF2B5EF4-FFF2-40B4-BE49-F238E27FC236}">
                <a16:creationId xmlns:a16="http://schemas.microsoft.com/office/drawing/2014/main" id="{67C33F52-D196-4E3D-8AE4-C5E9C5F57996}"/>
              </a:ext>
            </a:extLst>
          </p:cNvPr>
          <p:cNvSpPr txBox="1"/>
          <p:nvPr/>
        </p:nvSpPr>
        <p:spPr>
          <a:xfrm>
            <a:off x="946985" y="4211505"/>
            <a:ext cx="11245012"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gravitational wave detection  </a:t>
            </a:r>
          </a:p>
        </p:txBody>
      </p:sp>
    </p:spTree>
    <p:extLst>
      <p:ext uri="{BB962C8B-B14F-4D97-AF65-F5344CB8AC3E}">
        <p14:creationId xmlns:p14="http://schemas.microsoft.com/office/powerpoint/2010/main" val="4238462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7281C-721B-BD88-352B-AF2B25910896}"/>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1EA58923-CB6D-A12F-7B06-D7042DD47452}"/>
              </a:ext>
            </a:extLst>
          </p:cNvPr>
          <p:cNvSpPr txBox="1"/>
          <p:nvPr/>
        </p:nvSpPr>
        <p:spPr>
          <a:xfrm>
            <a:off x="780288" y="1466089"/>
            <a:ext cx="6571488"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modified QCD </a:t>
            </a:r>
            <a:r>
              <a:rPr lang="en-US" sz="2400" dirty="0" err="1">
                <a:solidFill>
                  <a:prstClr val="black"/>
                </a:solidFill>
                <a:latin typeface="Arial" pitchFamily="34" charset="0"/>
                <a:cs typeface="Arial" pitchFamily="34" charset="0"/>
              </a:rPr>
              <a:t>Lagrangian</a:t>
            </a:r>
            <a:r>
              <a:rPr lang="en-US" sz="2400" dirty="0">
                <a:solidFill>
                  <a:prstClr val="black"/>
                </a:solidFill>
                <a:latin typeface="Arial" pitchFamily="34" charset="0"/>
                <a:cs typeface="Arial" pitchFamily="34" charset="0"/>
              </a:rPr>
              <a:t>   </a:t>
            </a:r>
          </a:p>
        </p:txBody>
      </p:sp>
      <p:graphicFrame>
        <p:nvGraphicFramePr>
          <p:cNvPr id="14" name="Object 13">
            <a:extLst>
              <a:ext uri="{FF2B5EF4-FFF2-40B4-BE49-F238E27FC236}">
                <a16:creationId xmlns:a16="http://schemas.microsoft.com/office/drawing/2014/main" id="{B3BF30D6-2473-9E29-123A-56F84084DCCA}"/>
              </a:ext>
            </a:extLst>
          </p:cNvPr>
          <p:cNvGraphicFramePr>
            <a:graphicFrameLocks noChangeAspect="1"/>
          </p:cNvGraphicFramePr>
          <p:nvPr/>
        </p:nvGraphicFramePr>
        <p:xfrm>
          <a:off x="4424363" y="1446213"/>
          <a:ext cx="1905000" cy="533400"/>
        </p:xfrm>
        <a:graphic>
          <a:graphicData uri="http://schemas.openxmlformats.org/presentationml/2006/ole">
            <mc:AlternateContent xmlns:mc="http://schemas.openxmlformats.org/markup-compatibility/2006">
              <mc:Choice xmlns:v="urn:schemas-microsoft-com:vml" Requires="v">
                <p:oleObj name="Equation" r:id="rId3" imgW="1904760" imgH="533160" progId="Equation.DSMT4">
                  <p:embed/>
                </p:oleObj>
              </mc:Choice>
              <mc:Fallback>
                <p:oleObj name="Equation" r:id="rId3" imgW="1904760" imgH="533160" progId="Equation.DSMT4">
                  <p:embed/>
                  <p:pic>
                    <p:nvPicPr>
                      <p:cNvPr id="14" name="Object 13"/>
                      <p:cNvPicPr>
                        <a:picLocks noChangeAspect="1" noChangeArrowheads="1"/>
                      </p:cNvPicPr>
                      <p:nvPr/>
                    </p:nvPicPr>
                    <p:blipFill>
                      <a:blip r:embed="rId4"/>
                      <a:srcRect/>
                      <a:stretch>
                        <a:fillRect/>
                      </a:stretch>
                    </p:blipFill>
                    <p:spPr bwMode="auto">
                      <a:xfrm>
                        <a:off x="4424363" y="1446213"/>
                        <a:ext cx="1905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2">
            <a:extLst>
              <a:ext uri="{FF2B5EF4-FFF2-40B4-BE49-F238E27FC236}">
                <a16:creationId xmlns:a16="http://schemas.microsoft.com/office/drawing/2014/main" id="{E0BACBF4-9E32-A94E-8029-0114A5EAD3BE}"/>
              </a:ext>
            </a:extLst>
          </p:cNvPr>
          <p:cNvGrpSpPr/>
          <p:nvPr/>
        </p:nvGrpSpPr>
        <p:grpSpPr>
          <a:xfrm rot="20131694">
            <a:off x="4657123" y="2833880"/>
            <a:ext cx="1381125" cy="284162"/>
            <a:chOff x="1137490" y="3269744"/>
            <a:chExt cx="1381125" cy="284162"/>
          </a:xfrm>
        </p:grpSpPr>
        <p:sp>
          <p:nvSpPr>
            <p:cNvPr id="15" name="Freeform 21">
              <a:extLst>
                <a:ext uri="{FF2B5EF4-FFF2-40B4-BE49-F238E27FC236}">
                  <a16:creationId xmlns:a16="http://schemas.microsoft.com/office/drawing/2014/main" id="{3A80B4A4-A90D-6619-2273-B887A3497BD8}"/>
                </a:ext>
              </a:extLst>
            </p:cNvPr>
            <p:cNvSpPr>
              <a:spLocks/>
            </p:cNvSpPr>
            <p:nvPr/>
          </p:nvSpPr>
          <p:spPr bwMode="auto">
            <a:xfrm>
              <a:off x="1137490" y="3350706"/>
              <a:ext cx="1241425" cy="203200"/>
            </a:xfrm>
            <a:custGeom>
              <a:avLst/>
              <a:gdLst>
                <a:gd name="T0" fmla="*/ 0 w 500"/>
                <a:gd name="T1" fmla="*/ 0 h 80"/>
                <a:gd name="T2" fmla="*/ 83 w 500"/>
                <a:gd name="T3" fmla="*/ 80 h 80"/>
                <a:gd name="T4" fmla="*/ 166 w 500"/>
                <a:gd name="T5" fmla="*/ 0 h 80"/>
                <a:gd name="T6" fmla="*/ 250 w 500"/>
                <a:gd name="T7" fmla="*/ 80 h 80"/>
                <a:gd name="T8" fmla="*/ 333 w 500"/>
                <a:gd name="T9" fmla="*/ 0 h 80"/>
                <a:gd name="T10" fmla="*/ 416 w 500"/>
                <a:gd name="T11" fmla="*/ 80 h 80"/>
                <a:gd name="T12" fmla="*/ 500 w 500"/>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500" h="80">
                  <a:moveTo>
                    <a:pt x="0" y="0"/>
                  </a:moveTo>
                  <a:cubicBezTo>
                    <a:pt x="41" y="0"/>
                    <a:pt x="41" y="80"/>
                    <a:pt x="83" y="80"/>
                  </a:cubicBezTo>
                  <a:cubicBezTo>
                    <a:pt x="125" y="80"/>
                    <a:pt x="125" y="0"/>
                    <a:pt x="166" y="0"/>
                  </a:cubicBezTo>
                  <a:cubicBezTo>
                    <a:pt x="208" y="0"/>
                    <a:pt x="208" y="80"/>
                    <a:pt x="250" y="80"/>
                  </a:cubicBezTo>
                  <a:cubicBezTo>
                    <a:pt x="291" y="80"/>
                    <a:pt x="291" y="0"/>
                    <a:pt x="333" y="0"/>
                  </a:cubicBezTo>
                  <a:cubicBezTo>
                    <a:pt x="375" y="0"/>
                    <a:pt x="375" y="80"/>
                    <a:pt x="416" y="80"/>
                  </a:cubicBezTo>
                  <a:cubicBezTo>
                    <a:pt x="458" y="80"/>
                    <a:pt x="458" y="0"/>
                    <a:pt x="500" y="0"/>
                  </a:cubicBezTo>
                </a:path>
              </a:pathLst>
            </a:custGeom>
            <a:noFill/>
            <a:ln w="20638" cap="flat">
              <a:solidFill>
                <a:srgbClr val="00B05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6" name="Freeform 22">
              <a:extLst>
                <a:ext uri="{FF2B5EF4-FFF2-40B4-BE49-F238E27FC236}">
                  <a16:creationId xmlns:a16="http://schemas.microsoft.com/office/drawing/2014/main" id="{BCE216A8-FBA6-EFC9-3079-AA4B263EDAEF}"/>
                </a:ext>
              </a:extLst>
            </p:cNvPr>
            <p:cNvSpPr>
              <a:spLocks/>
            </p:cNvSpPr>
            <p:nvPr/>
          </p:nvSpPr>
          <p:spPr bwMode="auto">
            <a:xfrm>
              <a:off x="2318590" y="3269744"/>
              <a:ext cx="200025" cy="165100"/>
            </a:xfrm>
            <a:custGeom>
              <a:avLst/>
              <a:gdLst>
                <a:gd name="T0" fmla="*/ 126 w 126"/>
                <a:gd name="T1" fmla="*/ 51 h 104"/>
                <a:gd name="T2" fmla="*/ 0 w 126"/>
                <a:gd name="T3" fmla="*/ 104 h 104"/>
                <a:gd name="T4" fmla="*/ 30 w 126"/>
                <a:gd name="T5" fmla="*/ 51 h 104"/>
                <a:gd name="T6" fmla="*/ 0 w 126"/>
                <a:gd name="T7" fmla="*/ 0 h 104"/>
                <a:gd name="T8" fmla="*/ 126 w 126"/>
                <a:gd name="T9" fmla="*/ 51 h 104"/>
              </a:gdLst>
              <a:ahLst/>
              <a:cxnLst>
                <a:cxn ang="0">
                  <a:pos x="T0" y="T1"/>
                </a:cxn>
                <a:cxn ang="0">
                  <a:pos x="T2" y="T3"/>
                </a:cxn>
                <a:cxn ang="0">
                  <a:pos x="T4" y="T5"/>
                </a:cxn>
                <a:cxn ang="0">
                  <a:pos x="T6" y="T7"/>
                </a:cxn>
                <a:cxn ang="0">
                  <a:pos x="T8" y="T9"/>
                </a:cxn>
              </a:cxnLst>
              <a:rect l="0" t="0" r="r" b="b"/>
              <a:pathLst>
                <a:path w="126" h="104">
                  <a:moveTo>
                    <a:pt x="126" y="51"/>
                  </a:moveTo>
                  <a:lnTo>
                    <a:pt x="0" y="104"/>
                  </a:lnTo>
                  <a:lnTo>
                    <a:pt x="30" y="51"/>
                  </a:lnTo>
                  <a:lnTo>
                    <a:pt x="0" y="0"/>
                  </a:lnTo>
                  <a:lnTo>
                    <a:pt x="126" y="51"/>
                  </a:lnTo>
                  <a:close/>
                </a:path>
              </a:pathLst>
            </a:custGeom>
            <a:solidFill>
              <a:srgbClr val="00B050"/>
            </a:solidFill>
            <a:ln>
              <a:solidFill>
                <a:srgbClr val="00B050"/>
              </a:solid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pSp>
        <p:nvGrpSpPr>
          <p:cNvPr id="20" name="Group 19">
            <a:extLst>
              <a:ext uri="{FF2B5EF4-FFF2-40B4-BE49-F238E27FC236}">
                <a16:creationId xmlns:a16="http://schemas.microsoft.com/office/drawing/2014/main" id="{82A1B7C4-FB40-4FB4-B79D-59E04AB111CF}"/>
              </a:ext>
            </a:extLst>
          </p:cNvPr>
          <p:cNvGrpSpPr/>
          <p:nvPr/>
        </p:nvGrpSpPr>
        <p:grpSpPr>
          <a:xfrm rot="1251032">
            <a:off x="4634708" y="3369374"/>
            <a:ext cx="1381125" cy="284162"/>
            <a:chOff x="1137490" y="3269744"/>
            <a:chExt cx="1381125" cy="284162"/>
          </a:xfrm>
        </p:grpSpPr>
        <p:sp>
          <p:nvSpPr>
            <p:cNvPr id="21" name="Freeform 21">
              <a:extLst>
                <a:ext uri="{FF2B5EF4-FFF2-40B4-BE49-F238E27FC236}">
                  <a16:creationId xmlns:a16="http://schemas.microsoft.com/office/drawing/2014/main" id="{D41DBF6D-88AC-90FF-8284-BCE02CB005A7}"/>
                </a:ext>
              </a:extLst>
            </p:cNvPr>
            <p:cNvSpPr>
              <a:spLocks/>
            </p:cNvSpPr>
            <p:nvPr/>
          </p:nvSpPr>
          <p:spPr bwMode="auto">
            <a:xfrm>
              <a:off x="1137490" y="3350706"/>
              <a:ext cx="1241425" cy="203200"/>
            </a:xfrm>
            <a:custGeom>
              <a:avLst/>
              <a:gdLst>
                <a:gd name="T0" fmla="*/ 0 w 500"/>
                <a:gd name="T1" fmla="*/ 0 h 80"/>
                <a:gd name="T2" fmla="*/ 83 w 500"/>
                <a:gd name="T3" fmla="*/ 80 h 80"/>
                <a:gd name="T4" fmla="*/ 166 w 500"/>
                <a:gd name="T5" fmla="*/ 0 h 80"/>
                <a:gd name="T6" fmla="*/ 250 w 500"/>
                <a:gd name="T7" fmla="*/ 80 h 80"/>
                <a:gd name="T8" fmla="*/ 333 w 500"/>
                <a:gd name="T9" fmla="*/ 0 h 80"/>
                <a:gd name="T10" fmla="*/ 416 w 500"/>
                <a:gd name="T11" fmla="*/ 80 h 80"/>
                <a:gd name="T12" fmla="*/ 500 w 500"/>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500" h="80">
                  <a:moveTo>
                    <a:pt x="0" y="0"/>
                  </a:moveTo>
                  <a:cubicBezTo>
                    <a:pt x="41" y="0"/>
                    <a:pt x="41" y="80"/>
                    <a:pt x="83" y="80"/>
                  </a:cubicBezTo>
                  <a:cubicBezTo>
                    <a:pt x="125" y="80"/>
                    <a:pt x="125" y="0"/>
                    <a:pt x="166" y="0"/>
                  </a:cubicBezTo>
                  <a:cubicBezTo>
                    <a:pt x="208" y="0"/>
                    <a:pt x="208" y="80"/>
                    <a:pt x="250" y="80"/>
                  </a:cubicBezTo>
                  <a:cubicBezTo>
                    <a:pt x="291" y="80"/>
                    <a:pt x="291" y="0"/>
                    <a:pt x="333" y="0"/>
                  </a:cubicBezTo>
                  <a:cubicBezTo>
                    <a:pt x="375" y="0"/>
                    <a:pt x="375" y="80"/>
                    <a:pt x="416" y="80"/>
                  </a:cubicBezTo>
                  <a:cubicBezTo>
                    <a:pt x="458" y="80"/>
                    <a:pt x="458" y="0"/>
                    <a:pt x="500" y="0"/>
                  </a:cubicBezTo>
                </a:path>
              </a:pathLst>
            </a:custGeom>
            <a:noFill/>
            <a:ln w="20638" cap="flat">
              <a:solidFill>
                <a:srgbClr val="00B05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2" name="Freeform 22">
              <a:extLst>
                <a:ext uri="{FF2B5EF4-FFF2-40B4-BE49-F238E27FC236}">
                  <a16:creationId xmlns:a16="http://schemas.microsoft.com/office/drawing/2014/main" id="{CCCACE46-1847-741B-3BAC-294258FBD3A7}"/>
                </a:ext>
              </a:extLst>
            </p:cNvPr>
            <p:cNvSpPr>
              <a:spLocks/>
            </p:cNvSpPr>
            <p:nvPr/>
          </p:nvSpPr>
          <p:spPr bwMode="auto">
            <a:xfrm>
              <a:off x="2318590" y="3269744"/>
              <a:ext cx="200025" cy="165100"/>
            </a:xfrm>
            <a:custGeom>
              <a:avLst/>
              <a:gdLst>
                <a:gd name="T0" fmla="*/ 126 w 126"/>
                <a:gd name="T1" fmla="*/ 51 h 104"/>
                <a:gd name="T2" fmla="*/ 0 w 126"/>
                <a:gd name="T3" fmla="*/ 104 h 104"/>
                <a:gd name="T4" fmla="*/ 30 w 126"/>
                <a:gd name="T5" fmla="*/ 51 h 104"/>
                <a:gd name="T6" fmla="*/ 0 w 126"/>
                <a:gd name="T7" fmla="*/ 0 h 104"/>
                <a:gd name="T8" fmla="*/ 126 w 126"/>
                <a:gd name="T9" fmla="*/ 51 h 104"/>
              </a:gdLst>
              <a:ahLst/>
              <a:cxnLst>
                <a:cxn ang="0">
                  <a:pos x="T0" y="T1"/>
                </a:cxn>
                <a:cxn ang="0">
                  <a:pos x="T2" y="T3"/>
                </a:cxn>
                <a:cxn ang="0">
                  <a:pos x="T4" y="T5"/>
                </a:cxn>
                <a:cxn ang="0">
                  <a:pos x="T6" y="T7"/>
                </a:cxn>
                <a:cxn ang="0">
                  <a:pos x="T8" y="T9"/>
                </a:cxn>
              </a:cxnLst>
              <a:rect l="0" t="0" r="r" b="b"/>
              <a:pathLst>
                <a:path w="126" h="104">
                  <a:moveTo>
                    <a:pt x="126" y="51"/>
                  </a:moveTo>
                  <a:lnTo>
                    <a:pt x="0" y="104"/>
                  </a:lnTo>
                  <a:lnTo>
                    <a:pt x="30" y="51"/>
                  </a:lnTo>
                  <a:lnTo>
                    <a:pt x="0" y="0"/>
                  </a:lnTo>
                  <a:lnTo>
                    <a:pt x="126" y="51"/>
                  </a:lnTo>
                  <a:close/>
                </a:path>
              </a:pathLst>
            </a:custGeom>
            <a:solidFill>
              <a:srgbClr val="00B050"/>
            </a:solidFill>
            <a:ln>
              <a:solidFill>
                <a:srgbClr val="00B050"/>
              </a:solid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3" name="TextBox 22">
            <a:extLst>
              <a:ext uri="{FF2B5EF4-FFF2-40B4-BE49-F238E27FC236}">
                <a16:creationId xmlns:a16="http://schemas.microsoft.com/office/drawing/2014/main" id="{1521CB6C-303B-6A32-BD5C-F411374C1DAE}"/>
              </a:ext>
            </a:extLst>
          </p:cNvPr>
          <p:cNvSpPr txBox="1"/>
          <p:nvPr/>
        </p:nvSpPr>
        <p:spPr>
          <a:xfrm>
            <a:off x="3220525" y="2948478"/>
            <a:ext cx="364444" cy="461665"/>
          </a:xfrm>
          <a:prstGeom prst="rect">
            <a:avLst/>
          </a:prstGeom>
          <a:noFill/>
        </p:spPr>
        <p:txBody>
          <a:bodyPr wrap="square" rtlCol="0">
            <a:spAutoFit/>
          </a:bodyPr>
          <a:lstStyle/>
          <a:p>
            <a:r>
              <a:rPr lang="en-US" sz="2400" i="1" dirty="0">
                <a:solidFill>
                  <a:srgbClr val="0000FF"/>
                </a:solidFill>
                <a:latin typeface="Times New Roman" panose="02020603050405020304" pitchFamily="18" charset="0"/>
                <a:cs typeface="Times New Roman" panose="02020603050405020304" pitchFamily="18" charset="0"/>
              </a:rPr>
              <a:t>A</a:t>
            </a:r>
          </a:p>
        </p:txBody>
      </p:sp>
      <p:sp>
        <p:nvSpPr>
          <p:cNvPr id="25" name="TextBox 24">
            <a:extLst>
              <a:ext uri="{FF2B5EF4-FFF2-40B4-BE49-F238E27FC236}">
                <a16:creationId xmlns:a16="http://schemas.microsoft.com/office/drawing/2014/main" id="{4CDFF3C3-4FEB-90BB-5846-3F4E844F52E8}"/>
              </a:ext>
            </a:extLst>
          </p:cNvPr>
          <p:cNvSpPr txBox="1"/>
          <p:nvPr/>
        </p:nvSpPr>
        <p:spPr>
          <a:xfrm>
            <a:off x="778698" y="4257715"/>
            <a:ext cx="6289614"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linearize coupling around static </a:t>
            </a:r>
            <a:r>
              <a:rPr lang="en-US" sz="2400" i="1" dirty="0">
                <a:solidFill>
                  <a:prstClr val="black"/>
                </a:solidFill>
                <a:latin typeface="Times New Roman" panose="02020603050405020304" pitchFamily="18" charset="0"/>
                <a:cs typeface="Times New Roman" panose="02020603050405020304" pitchFamily="18" charset="0"/>
              </a:rPr>
              <a:t>   -</a:t>
            </a:r>
            <a:r>
              <a:rPr lang="en-US" sz="2400" dirty="0">
                <a:solidFill>
                  <a:prstClr val="black"/>
                </a:solidFill>
                <a:latin typeface="Arial" pitchFamily="34" charset="0"/>
                <a:cs typeface="Arial" pitchFamily="34" charset="0"/>
              </a:rPr>
              <a:t>field</a:t>
            </a:r>
          </a:p>
        </p:txBody>
      </p:sp>
      <p:grpSp>
        <p:nvGrpSpPr>
          <p:cNvPr id="29" name="Group 28">
            <a:extLst>
              <a:ext uri="{FF2B5EF4-FFF2-40B4-BE49-F238E27FC236}">
                <a16:creationId xmlns:a16="http://schemas.microsoft.com/office/drawing/2014/main" id="{90330064-191F-6324-EC77-17D0FC82004D}"/>
              </a:ext>
            </a:extLst>
          </p:cNvPr>
          <p:cNvGrpSpPr/>
          <p:nvPr/>
        </p:nvGrpSpPr>
        <p:grpSpPr>
          <a:xfrm>
            <a:off x="3238910" y="5178263"/>
            <a:ext cx="1381125" cy="284162"/>
            <a:chOff x="1137490" y="3269744"/>
            <a:chExt cx="1381125" cy="284162"/>
          </a:xfrm>
        </p:grpSpPr>
        <p:sp>
          <p:nvSpPr>
            <p:cNvPr id="30" name="Freeform 21">
              <a:extLst>
                <a:ext uri="{FF2B5EF4-FFF2-40B4-BE49-F238E27FC236}">
                  <a16:creationId xmlns:a16="http://schemas.microsoft.com/office/drawing/2014/main" id="{DBA52D8C-6FAB-D93B-13FF-EC93DC0826DE}"/>
                </a:ext>
              </a:extLst>
            </p:cNvPr>
            <p:cNvSpPr>
              <a:spLocks/>
            </p:cNvSpPr>
            <p:nvPr/>
          </p:nvSpPr>
          <p:spPr bwMode="auto">
            <a:xfrm>
              <a:off x="1137490" y="3350706"/>
              <a:ext cx="1241425" cy="203200"/>
            </a:xfrm>
            <a:custGeom>
              <a:avLst/>
              <a:gdLst>
                <a:gd name="T0" fmla="*/ 0 w 500"/>
                <a:gd name="T1" fmla="*/ 0 h 80"/>
                <a:gd name="T2" fmla="*/ 83 w 500"/>
                <a:gd name="T3" fmla="*/ 80 h 80"/>
                <a:gd name="T4" fmla="*/ 166 w 500"/>
                <a:gd name="T5" fmla="*/ 0 h 80"/>
                <a:gd name="T6" fmla="*/ 250 w 500"/>
                <a:gd name="T7" fmla="*/ 80 h 80"/>
                <a:gd name="T8" fmla="*/ 333 w 500"/>
                <a:gd name="T9" fmla="*/ 0 h 80"/>
                <a:gd name="T10" fmla="*/ 416 w 500"/>
                <a:gd name="T11" fmla="*/ 80 h 80"/>
                <a:gd name="T12" fmla="*/ 500 w 500"/>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500" h="80">
                  <a:moveTo>
                    <a:pt x="0" y="0"/>
                  </a:moveTo>
                  <a:cubicBezTo>
                    <a:pt x="41" y="0"/>
                    <a:pt x="41" y="80"/>
                    <a:pt x="83" y="80"/>
                  </a:cubicBezTo>
                  <a:cubicBezTo>
                    <a:pt x="125" y="80"/>
                    <a:pt x="125" y="0"/>
                    <a:pt x="166" y="0"/>
                  </a:cubicBezTo>
                  <a:cubicBezTo>
                    <a:pt x="208" y="0"/>
                    <a:pt x="208" y="80"/>
                    <a:pt x="250" y="80"/>
                  </a:cubicBezTo>
                  <a:cubicBezTo>
                    <a:pt x="291" y="80"/>
                    <a:pt x="291" y="0"/>
                    <a:pt x="333" y="0"/>
                  </a:cubicBezTo>
                  <a:cubicBezTo>
                    <a:pt x="375" y="0"/>
                    <a:pt x="375" y="80"/>
                    <a:pt x="416" y="80"/>
                  </a:cubicBezTo>
                  <a:cubicBezTo>
                    <a:pt x="458" y="80"/>
                    <a:pt x="458" y="0"/>
                    <a:pt x="500" y="0"/>
                  </a:cubicBezTo>
                </a:path>
              </a:pathLst>
            </a:custGeom>
            <a:noFill/>
            <a:ln w="20638" cap="flat">
              <a:solidFill>
                <a:srgbClr val="00B05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22">
              <a:extLst>
                <a:ext uri="{FF2B5EF4-FFF2-40B4-BE49-F238E27FC236}">
                  <a16:creationId xmlns:a16="http://schemas.microsoft.com/office/drawing/2014/main" id="{D78FD0E1-ACB9-8DAB-6F2D-83CBB3A593C7}"/>
                </a:ext>
              </a:extLst>
            </p:cNvPr>
            <p:cNvSpPr>
              <a:spLocks/>
            </p:cNvSpPr>
            <p:nvPr/>
          </p:nvSpPr>
          <p:spPr bwMode="auto">
            <a:xfrm>
              <a:off x="2318590" y="3269744"/>
              <a:ext cx="200025" cy="165100"/>
            </a:xfrm>
            <a:custGeom>
              <a:avLst/>
              <a:gdLst>
                <a:gd name="T0" fmla="*/ 126 w 126"/>
                <a:gd name="T1" fmla="*/ 51 h 104"/>
                <a:gd name="T2" fmla="*/ 0 w 126"/>
                <a:gd name="T3" fmla="*/ 104 h 104"/>
                <a:gd name="T4" fmla="*/ 30 w 126"/>
                <a:gd name="T5" fmla="*/ 51 h 104"/>
                <a:gd name="T6" fmla="*/ 0 w 126"/>
                <a:gd name="T7" fmla="*/ 0 h 104"/>
                <a:gd name="T8" fmla="*/ 126 w 126"/>
                <a:gd name="T9" fmla="*/ 51 h 104"/>
              </a:gdLst>
              <a:ahLst/>
              <a:cxnLst>
                <a:cxn ang="0">
                  <a:pos x="T0" y="T1"/>
                </a:cxn>
                <a:cxn ang="0">
                  <a:pos x="T2" y="T3"/>
                </a:cxn>
                <a:cxn ang="0">
                  <a:pos x="T4" y="T5"/>
                </a:cxn>
                <a:cxn ang="0">
                  <a:pos x="T6" y="T7"/>
                </a:cxn>
                <a:cxn ang="0">
                  <a:pos x="T8" y="T9"/>
                </a:cxn>
              </a:cxnLst>
              <a:rect l="0" t="0" r="r" b="b"/>
              <a:pathLst>
                <a:path w="126" h="104">
                  <a:moveTo>
                    <a:pt x="126" y="51"/>
                  </a:moveTo>
                  <a:lnTo>
                    <a:pt x="0" y="104"/>
                  </a:lnTo>
                  <a:lnTo>
                    <a:pt x="30" y="51"/>
                  </a:lnTo>
                  <a:lnTo>
                    <a:pt x="0" y="0"/>
                  </a:lnTo>
                  <a:lnTo>
                    <a:pt x="126" y="51"/>
                  </a:lnTo>
                  <a:close/>
                </a:path>
              </a:pathLst>
            </a:custGeom>
            <a:solidFill>
              <a:srgbClr val="00B050"/>
            </a:solidFill>
            <a:ln>
              <a:solidFill>
                <a:srgbClr val="00B050"/>
              </a:solid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aphicFrame>
        <p:nvGraphicFramePr>
          <p:cNvPr id="32" name="Object 31">
            <a:extLst>
              <a:ext uri="{FF2B5EF4-FFF2-40B4-BE49-F238E27FC236}">
                <a16:creationId xmlns:a16="http://schemas.microsoft.com/office/drawing/2014/main" id="{B1245FD0-14E3-1CF7-392E-3A253017AFD7}"/>
              </a:ext>
            </a:extLst>
          </p:cNvPr>
          <p:cNvGraphicFramePr>
            <a:graphicFrameLocks noChangeAspect="1"/>
          </p:cNvGraphicFramePr>
          <p:nvPr/>
        </p:nvGraphicFramePr>
        <p:xfrm>
          <a:off x="5067300" y="5110163"/>
          <a:ext cx="977900" cy="419100"/>
        </p:xfrm>
        <a:graphic>
          <a:graphicData uri="http://schemas.openxmlformats.org/presentationml/2006/ole">
            <mc:AlternateContent xmlns:mc="http://schemas.openxmlformats.org/markup-compatibility/2006">
              <mc:Choice xmlns:v="urn:schemas-microsoft-com:vml" Requires="v">
                <p:oleObj name="Equation" r:id="rId5" imgW="977760" imgH="419040" progId="Equation.DSMT4">
                  <p:embed/>
                </p:oleObj>
              </mc:Choice>
              <mc:Fallback>
                <p:oleObj name="Equation" r:id="rId5" imgW="977760" imgH="419040" progId="Equation.DSMT4">
                  <p:embed/>
                  <p:pic>
                    <p:nvPicPr>
                      <p:cNvPr id="32" name="Object 31"/>
                      <p:cNvPicPr>
                        <a:picLocks noChangeAspect="1" noChangeArrowheads="1"/>
                      </p:cNvPicPr>
                      <p:nvPr/>
                    </p:nvPicPr>
                    <p:blipFill>
                      <a:blip r:embed="rId6"/>
                      <a:srcRect/>
                      <a:stretch>
                        <a:fillRect/>
                      </a:stretch>
                    </p:blipFill>
                    <p:spPr bwMode="auto">
                      <a:xfrm>
                        <a:off x="5067300" y="5110163"/>
                        <a:ext cx="9779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a:extLst>
              <a:ext uri="{FF2B5EF4-FFF2-40B4-BE49-F238E27FC236}">
                <a16:creationId xmlns:a16="http://schemas.microsoft.com/office/drawing/2014/main" id="{644ACD31-0AC5-EB5B-0182-440EBD451653}"/>
              </a:ext>
            </a:extLst>
          </p:cNvPr>
          <p:cNvSpPr txBox="1"/>
          <p:nvPr/>
        </p:nvSpPr>
        <p:spPr>
          <a:xfrm>
            <a:off x="1629208" y="5802248"/>
            <a:ext cx="6911406"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dark matter </a:t>
            </a:r>
            <a:r>
              <a:rPr lang="en-US" sz="2400" dirty="0" err="1">
                <a:solidFill>
                  <a:prstClr val="black"/>
                </a:solidFill>
                <a:latin typeface="Arial" pitchFamily="34" charset="0"/>
                <a:cs typeface="Arial" pitchFamily="34" charset="0"/>
              </a:rPr>
              <a:t>axions</a:t>
            </a:r>
            <a:r>
              <a:rPr lang="en-US" sz="2400" dirty="0">
                <a:solidFill>
                  <a:prstClr val="black"/>
                </a:solidFill>
                <a:latin typeface="Arial" pitchFamily="34" charset="0"/>
                <a:cs typeface="Arial" pitchFamily="34" charset="0"/>
              </a:rPr>
              <a:t> create microwave photons</a:t>
            </a:r>
          </a:p>
        </p:txBody>
      </p:sp>
      <p:cxnSp>
        <p:nvCxnSpPr>
          <p:cNvPr id="35" name="Straight Arrow Connector 34">
            <a:extLst>
              <a:ext uri="{FF2B5EF4-FFF2-40B4-BE49-F238E27FC236}">
                <a16:creationId xmlns:a16="http://schemas.microsoft.com/office/drawing/2014/main" id="{F61D9F3D-3AD0-EFC4-EC72-C75205048816}"/>
              </a:ext>
            </a:extLst>
          </p:cNvPr>
          <p:cNvCxnSpPr/>
          <p:nvPr/>
        </p:nvCxnSpPr>
        <p:spPr>
          <a:xfrm>
            <a:off x="3580966" y="3208545"/>
            <a:ext cx="1112874" cy="0"/>
          </a:xfrm>
          <a:prstGeom prst="straightConnector1">
            <a:avLst/>
          </a:prstGeom>
          <a:ln w="28575">
            <a:solidFill>
              <a:srgbClr val="0000FF"/>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1A126FC-D98A-74DC-EB97-6FEE0C276E2C}"/>
              </a:ext>
            </a:extLst>
          </p:cNvPr>
          <p:cNvCxnSpPr/>
          <p:nvPr/>
        </p:nvCxnSpPr>
        <p:spPr>
          <a:xfrm>
            <a:off x="2126035" y="5267370"/>
            <a:ext cx="1112874" cy="0"/>
          </a:xfrm>
          <a:prstGeom prst="straightConnector1">
            <a:avLst/>
          </a:prstGeom>
          <a:ln w="28575">
            <a:solidFill>
              <a:srgbClr val="0000FF"/>
            </a:solidFill>
            <a:prstDash val="sysDash"/>
            <a:tailEnd type="triangle"/>
          </a:ln>
        </p:spPr>
        <p:style>
          <a:lnRef idx="1">
            <a:schemeClr val="accent1"/>
          </a:lnRef>
          <a:fillRef idx="0">
            <a:schemeClr val="accent1"/>
          </a:fillRef>
          <a:effectRef idx="0">
            <a:schemeClr val="accent1"/>
          </a:effectRef>
          <a:fontRef idx="minor">
            <a:schemeClr val="tx1"/>
          </a:fontRef>
        </p:style>
      </p:cxnSp>
      <p:graphicFrame>
        <p:nvGraphicFramePr>
          <p:cNvPr id="37" name="Object 36">
            <a:extLst>
              <a:ext uri="{FF2B5EF4-FFF2-40B4-BE49-F238E27FC236}">
                <a16:creationId xmlns:a16="http://schemas.microsoft.com/office/drawing/2014/main" id="{F6430075-08FE-A06D-C90E-EAB984D552E6}"/>
              </a:ext>
            </a:extLst>
          </p:cNvPr>
          <p:cNvGraphicFramePr>
            <a:graphicFrameLocks noChangeAspect="1"/>
          </p:cNvGraphicFramePr>
          <p:nvPr/>
        </p:nvGraphicFramePr>
        <p:xfrm>
          <a:off x="5124935" y="4266394"/>
          <a:ext cx="241300" cy="342900"/>
        </p:xfrm>
        <a:graphic>
          <a:graphicData uri="http://schemas.openxmlformats.org/presentationml/2006/ole">
            <mc:AlternateContent xmlns:mc="http://schemas.openxmlformats.org/markup-compatibility/2006">
              <mc:Choice xmlns:v="urn:schemas-microsoft-com:vml" Requires="v">
                <p:oleObj name="Equation" r:id="rId7" imgW="241200" imgH="342720" progId="Equation.DSMT4">
                  <p:embed/>
                </p:oleObj>
              </mc:Choice>
              <mc:Fallback>
                <p:oleObj name="Equation" r:id="rId7" imgW="241200" imgH="342720" progId="Equation.DSMT4">
                  <p:embed/>
                  <p:pic>
                    <p:nvPicPr>
                      <p:cNvPr id="37" name="Object 36"/>
                      <p:cNvPicPr>
                        <a:picLocks noChangeAspect="1" noChangeArrowheads="1"/>
                      </p:cNvPicPr>
                      <p:nvPr/>
                    </p:nvPicPr>
                    <p:blipFill>
                      <a:blip r:embed="rId8"/>
                      <a:srcRect/>
                      <a:stretch>
                        <a:fillRect/>
                      </a:stretch>
                    </p:blipFill>
                    <p:spPr bwMode="auto">
                      <a:xfrm>
                        <a:off x="5124935" y="4266394"/>
                        <a:ext cx="2413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8" name="TextBox 37">
            <a:extLst>
              <a:ext uri="{FF2B5EF4-FFF2-40B4-BE49-F238E27FC236}">
                <a16:creationId xmlns:a16="http://schemas.microsoft.com/office/drawing/2014/main" id="{AAFB6951-AAFF-8B4B-57E2-9317330028AE}"/>
              </a:ext>
            </a:extLst>
          </p:cNvPr>
          <p:cNvSpPr txBox="1"/>
          <p:nvPr/>
        </p:nvSpPr>
        <p:spPr>
          <a:xfrm>
            <a:off x="5915465" y="2339451"/>
            <a:ext cx="364444" cy="461665"/>
          </a:xfrm>
          <a:prstGeom prst="rect">
            <a:avLst/>
          </a:prstGeom>
          <a:noFill/>
        </p:spPr>
        <p:txBody>
          <a:bodyPr wrap="square" rtlCol="0">
            <a:spAutoFit/>
          </a:bodyPr>
          <a:lstStyle/>
          <a:p>
            <a:r>
              <a:rPr lang="en-US" sz="2400" i="1" dirty="0">
                <a:solidFill>
                  <a:srgbClr val="00B050"/>
                </a:solidFill>
                <a:latin typeface="Symbol" panose="05050102010706020507" pitchFamily="18" charset="2"/>
                <a:cs typeface="Times New Roman" panose="02020603050405020304" pitchFamily="18" charset="0"/>
              </a:rPr>
              <a:t>g</a:t>
            </a:r>
          </a:p>
        </p:txBody>
      </p:sp>
      <p:sp>
        <p:nvSpPr>
          <p:cNvPr id="39" name="TextBox 38">
            <a:extLst>
              <a:ext uri="{FF2B5EF4-FFF2-40B4-BE49-F238E27FC236}">
                <a16:creationId xmlns:a16="http://schemas.microsoft.com/office/drawing/2014/main" id="{F29BFA21-288B-90E2-A6C4-F375A95167E6}"/>
              </a:ext>
            </a:extLst>
          </p:cNvPr>
          <p:cNvSpPr txBox="1"/>
          <p:nvPr/>
        </p:nvSpPr>
        <p:spPr>
          <a:xfrm>
            <a:off x="5907917" y="3428329"/>
            <a:ext cx="364444" cy="461665"/>
          </a:xfrm>
          <a:prstGeom prst="rect">
            <a:avLst/>
          </a:prstGeom>
          <a:noFill/>
        </p:spPr>
        <p:txBody>
          <a:bodyPr wrap="square" rtlCol="0">
            <a:spAutoFit/>
          </a:bodyPr>
          <a:lstStyle/>
          <a:p>
            <a:r>
              <a:rPr lang="en-US" sz="2400" i="1" dirty="0">
                <a:solidFill>
                  <a:srgbClr val="00B050"/>
                </a:solidFill>
                <a:latin typeface="Symbol" panose="05050102010706020507" pitchFamily="18" charset="2"/>
                <a:cs typeface="Times New Roman" panose="02020603050405020304" pitchFamily="18" charset="0"/>
              </a:rPr>
              <a:t>g</a:t>
            </a:r>
          </a:p>
        </p:txBody>
      </p:sp>
      <p:sp>
        <p:nvSpPr>
          <p:cNvPr id="41" name="TextBox 40">
            <a:extLst>
              <a:ext uri="{FF2B5EF4-FFF2-40B4-BE49-F238E27FC236}">
                <a16:creationId xmlns:a16="http://schemas.microsoft.com/office/drawing/2014/main" id="{4D07E316-E942-CE62-655D-12C64789236F}"/>
              </a:ext>
            </a:extLst>
          </p:cNvPr>
          <p:cNvSpPr txBox="1"/>
          <p:nvPr/>
        </p:nvSpPr>
        <p:spPr>
          <a:xfrm>
            <a:off x="4552491" y="4983061"/>
            <a:ext cx="364444" cy="461665"/>
          </a:xfrm>
          <a:prstGeom prst="rect">
            <a:avLst/>
          </a:prstGeom>
          <a:noFill/>
        </p:spPr>
        <p:txBody>
          <a:bodyPr wrap="square" rtlCol="0">
            <a:spAutoFit/>
          </a:bodyPr>
          <a:lstStyle/>
          <a:p>
            <a:r>
              <a:rPr lang="en-US" sz="2400" i="1" dirty="0">
                <a:solidFill>
                  <a:srgbClr val="00B050"/>
                </a:solidFill>
                <a:latin typeface="Symbol" panose="05050102010706020507" pitchFamily="18" charset="2"/>
                <a:cs typeface="Times New Roman" panose="02020603050405020304" pitchFamily="18" charset="0"/>
              </a:rPr>
              <a:t>g</a:t>
            </a:r>
          </a:p>
        </p:txBody>
      </p:sp>
      <p:sp>
        <p:nvSpPr>
          <p:cNvPr id="5" name="Title 4">
            <a:extLst>
              <a:ext uri="{FF2B5EF4-FFF2-40B4-BE49-F238E27FC236}">
                <a16:creationId xmlns:a16="http://schemas.microsoft.com/office/drawing/2014/main" id="{42165320-41CE-99E0-5218-E7D45524A427}"/>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Axion field couples (weakly) to electromagnetism </a:t>
            </a:r>
            <a:endParaRPr lang="en-US" dirty="0"/>
          </a:p>
        </p:txBody>
      </p:sp>
      <p:sp>
        <p:nvSpPr>
          <p:cNvPr id="7" name="Slide Number Placeholder 6">
            <a:extLst>
              <a:ext uri="{FF2B5EF4-FFF2-40B4-BE49-F238E27FC236}">
                <a16:creationId xmlns:a16="http://schemas.microsoft.com/office/drawing/2014/main" id="{A901BA56-ADD2-3E36-76DD-EB4BA42D90FF}"/>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20</a:t>
            </a:fld>
            <a:endParaRPr lang="en-US">
              <a:solidFill>
                <a:prstClr val="black">
                  <a:tint val="75000"/>
                </a:prstClr>
              </a:solidFill>
            </a:endParaRPr>
          </a:p>
        </p:txBody>
      </p:sp>
      <p:sp>
        <p:nvSpPr>
          <p:cNvPr id="34" name="TextBox 33">
            <a:extLst>
              <a:ext uri="{FF2B5EF4-FFF2-40B4-BE49-F238E27FC236}">
                <a16:creationId xmlns:a16="http://schemas.microsoft.com/office/drawing/2014/main" id="{09D2B1C1-C70A-5AD8-FA44-598442CF006A}"/>
              </a:ext>
            </a:extLst>
          </p:cNvPr>
          <p:cNvSpPr txBox="1"/>
          <p:nvPr/>
        </p:nvSpPr>
        <p:spPr>
          <a:xfrm>
            <a:off x="1829135" y="5014147"/>
            <a:ext cx="364444" cy="461665"/>
          </a:xfrm>
          <a:prstGeom prst="rect">
            <a:avLst/>
          </a:prstGeom>
          <a:noFill/>
        </p:spPr>
        <p:txBody>
          <a:bodyPr wrap="square" rtlCol="0">
            <a:spAutoFit/>
          </a:bodyPr>
          <a:lstStyle/>
          <a:p>
            <a:r>
              <a:rPr lang="en-US" sz="2400" i="1" dirty="0">
                <a:solidFill>
                  <a:srgbClr val="0000FF"/>
                </a:solidFill>
                <a:latin typeface="Times New Roman" panose="02020603050405020304" pitchFamily="18" charset="0"/>
                <a:cs typeface="Times New Roman" panose="02020603050405020304" pitchFamily="18" charset="0"/>
              </a:rPr>
              <a:t>A</a:t>
            </a:r>
          </a:p>
        </p:txBody>
      </p:sp>
    </p:spTree>
    <p:extLst>
      <p:ext uri="{BB962C8B-B14F-4D97-AF65-F5344CB8AC3E}">
        <p14:creationId xmlns:p14="http://schemas.microsoft.com/office/powerpoint/2010/main" val="1865299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178FF-77FA-F4E8-99F0-8F429FB66675}"/>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5C46B5A6-8930-CE61-98FC-C2E54DD3AD89}"/>
              </a:ext>
            </a:extLst>
          </p:cNvPr>
          <p:cNvGrpSpPr/>
          <p:nvPr/>
        </p:nvGrpSpPr>
        <p:grpSpPr>
          <a:xfrm>
            <a:off x="5360961" y="1851833"/>
            <a:ext cx="4273345" cy="2228215"/>
            <a:chOff x="5396748" y="1900598"/>
            <a:chExt cx="2692682" cy="1404023"/>
          </a:xfrm>
        </p:grpSpPr>
        <p:pic>
          <p:nvPicPr>
            <p:cNvPr id="42" name="Picture 10">
              <a:extLst>
                <a:ext uri="{FF2B5EF4-FFF2-40B4-BE49-F238E27FC236}">
                  <a16:creationId xmlns:a16="http://schemas.microsoft.com/office/drawing/2014/main" id="{5CCF1FFE-B520-505B-3B36-C6AE6A40D7DC}"/>
                </a:ext>
              </a:extLst>
            </p:cNvPr>
            <p:cNvPicPr>
              <a:picLocks noChangeAspect="1" noChangeArrowheads="1"/>
            </p:cNvPicPr>
            <p:nvPr/>
          </p:nvPicPr>
          <p:blipFill>
            <a:blip r:embed="rId3" cstate="print">
              <a:clrChange>
                <a:clrFrom>
                  <a:srgbClr val="FFFFFE"/>
                </a:clrFrom>
                <a:clrTo>
                  <a:srgbClr val="FFFFFE">
                    <a:alpha val="0"/>
                  </a:srgbClr>
                </a:clrTo>
              </a:clrChange>
            </a:blip>
            <a:srcRect l="39598" r="10345"/>
            <a:stretch>
              <a:fillRect/>
            </a:stretch>
          </p:blipFill>
          <p:spPr bwMode="auto">
            <a:xfrm>
              <a:off x="5421896" y="2310164"/>
              <a:ext cx="2649570" cy="684702"/>
            </a:xfrm>
            <a:prstGeom prst="rect">
              <a:avLst/>
            </a:prstGeom>
            <a:noFill/>
          </p:spPr>
        </p:pic>
        <p:sp>
          <p:nvSpPr>
            <p:cNvPr id="43" name="Line 19">
              <a:extLst>
                <a:ext uri="{FF2B5EF4-FFF2-40B4-BE49-F238E27FC236}">
                  <a16:creationId xmlns:a16="http://schemas.microsoft.com/office/drawing/2014/main" id="{D63BE24A-E613-101B-FCEF-C111CC2676E1}"/>
                </a:ext>
              </a:extLst>
            </p:cNvPr>
            <p:cNvSpPr>
              <a:spLocks noChangeShapeType="1"/>
            </p:cNvSpPr>
            <p:nvPr/>
          </p:nvSpPr>
          <p:spPr bwMode="auto">
            <a:xfrm>
              <a:off x="5396748" y="3304621"/>
              <a:ext cx="2692682" cy="0"/>
            </a:xfrm>
            <a:prstGeom prst="line">
              <a:avLst/>
            </a:prstGeom>
            <a:noFill/>
            <a:ln w="28575">
              <a:solidFill>
                <a:schemeClr val="tx1"/>
              </a:solidFill>
              <a:round/>
              <a:headEnd type="none" w="med" len="med"/>
              <a:tailEnd type="arrow" w="med" len="med"/>
            </a:ln>
            <a:effectLst/>
          </p:spPr>
          <p:txBody>
            <a:bodyPr wrap="none" anchor="ctr"/>
            <a:lstStyle/>
            <a:p>
              <a:endParaRPr lang="en-US">
                <a:solidFill>
                  <a:prstClr val="black"/>
                </a:solidFill>
              </a:endParaRPr>
            </a:p>
          </p:txBody>
        </p:sp>
        <p:sp>
          <p:nvSpPr>
            <p:cNvPr id="44" name="Line 20">
              <a:extLst>
                <a:ext uri="{FF2B5EF4-FFF2-40B4-BE49-F238E27FC236}">
                  <a16:creationId xmlns:a16="http://schemas.microsoft.com/office/drawing/2014/main" id="{2DD79498-E2B5-A7C0-7081-B10ED73D3E95}"/>
                </a:ext>
              </a:extLst>
            </p:cNvPr>
            <p:cNvSpPr>
              <a:spLocks noChangeShapeType="1"/>
            </p:cNvSpPr>
            <p:nvPr/>
          </p:nvSpPr>
          <p:spPr bwMode="auto">
            <a:xfrm flipV="1">
              <a:off x="5407526" y="1900598"/>
              <a:ext cx="0" cy="1404023"/>
            </a:xfrm>
            <a:prstGeom prst="line">
              <a:avLst/>
            </a:prstGeom>
            <a:noFill/>
            <a:ln w="28575">
              <a:solidFill>
                <a:schemeClr val="tx1"/>
              </a:solidFill>
              <a:round/>
              <a:headEnd type="none" w="med" len="med"/>
              <a:tailEnd type="arrow" w="med" len="med"/>
            </a:ln>
            <a:effectLst/>
          </p:spPr>
          <p:txBody>
            <a:bodyPr wrap="none" anchor="ctr"/>
            <a:lstStyle/>
            <a:p>
              <a:endParaRPr lang="en-US">
                <a:solidFill>
                  <a:prstClr val="black"/>
                </a:solidFill>
              </a:endParaRPr>
            </a:p>
          </p:txBody>
        </p:sp>
        <p:sp>
          <p:nvSpPr>
            <p:cNvPr id="66" name="Line 19">
              <a:extLst>
                <a:ext uri="{FF2B5EF4-FFF2-40B4-BE49-F238E27FC236}">
                  <a16:creationId xmlns:a16="http://schemas.microsoft.com/office/drawing/2014/main" id="{6986C695-BB78-6FDE-278A-929FE3B01929}"/>
                </a:ext>
              </a:extLst>
            </p:cNvPr>
            <p:cNvSpPr>
              <a:spLocks noChangeShapeType="1"/>
            </p:cNvSpPr>
            <p:nvPr/>
          </p:nvSpPr>
          <p:spPr bwMode="auto">
            <a:xfrm>
              <a:off x="6003396" y="2519135"/>
              <a:ext cx="267683" cy="0"/>
            </a:xfrm>
            <a:prstGeom prst="line">
              <a:avLst/>
            </a:prstGeom>
            <a:noFill/>
            <a:ln w="28575">
              <a:solidFill>
                <a:schemeClr val="tx1"/>
              </a:solidFill>
              <a:round/>
              <a:headEnd type="none" w="med" len="med"/>
              <a:tailEnd type="arrow" w="med" len="med"/>
            </a:ln>
            <a:effectLst/>
          </p:spPr>
          <p:txBody>
            <a:bodyPr wrap="none" anchor="ctr"/>
            <a:lstStyle/>
            <a:p>
              <a:endParaRPr lang="en-US">
                <a:solidFill>
                  <a:prstClr val="black"/>
                </a:solidFill>
              </a:endParaRPr>
            </a:p>
          </p:txBody>
        </p:sp>
        <p:sp>
          <p:nvSpPr>
            <p:cNvPr id="67" name="Line 19">
              <a:extLst>
                <a:ext uri="{FF2B5EF4-FFF2-40B4-BE49-F238E27FC236}">
                  <a16:creationId xmlns:a16="http://schemas.microsoft.com/office/drawing/2014/main" id="{66791DF1-9541-18E1-5AD3-C700782E186E}"/>
                </a:ext>
              </a:extLst>
            </p:cNvPr>
            <p:cNvSpPr>
              <a:spLocks noChangeShapeType="1"/>
            </p:cNvSpPr>
            <p:nvPr/>
          </p:nvSpPr>
          <p:spPr bwMode="auto">
            <a:xfrm flipH="1">
              <a:off x="6415448" y="2515324"/>
              <a:ext cx="267683" cy="0"/>
            </a:xfrm>
            <a:prstGeom prst="line">
              <a:avLst/>
            </a:prstGeom>
            <a:noFill/>
            <a:ln w="28575">
              <a:solidFill>
                <a:schemeClr val="tx1"/>
              </a:solidFill>
              <a:round/>
              <a:headEnd type="none" w="med" len="med"/>
              <a:tailEnd type="arrow" w="med" len="med"/>
            </a:ln>
            <a:effectLst/>
          </p:spPr>
          <p:txBody>
            <a:bodyPr wrap="none" anchor="ctr"/>
            <a:lstStyle/>
            <a:p>
              <a:endParaRPr lang="en-US">
                <a:solidFill>
                  <a:prstClr val="black"/>
                </a:solidFill>
              </a:endParaRPr>
            </a:p>
          </p:txBody>
        </p:sp>
        <p:sp>
          <p:nvSpPr>
            <p:cNvPr id="73" name="Line 19">
              <a:extLst>
                <a:ext uri="{FF2B5EF4-FFF2-40B4-BE49-F238E27FC236}">
                  <a16:creationId xmlns:a16="http://schemas.microsoft.com/office/drawing/2014/main" id="{FAC05AF4-5171-C06D-16A3-668F6E6BD580}"/>
                </a:ext>
              </a:extLst>
            </p:cNvPr>
            <p:cNvSpPr>
              <a:spLocks noChangeShapeType="1"/>
            </p:cNvSpPr>
            <p:nvPr/>
          </p:nvSpPr>
          <p:spPr bwMode="auto">
            <a:xfrm>
              <a:off x="7083245" y="3040519"/>
              <a:ext cx="988222" cy="0"/>
            </a:xfrm>
            <a:prstGeom prst="line">
              <a:avLst/>
            </a:prstGeom>
            <a:noFill/>
            <a:ln w="28575">
              <a:solidFill>
                <a:schemeClr val="tx1"/>
              </a:solidFill>
              <a:round/>
              <a:headEnd type="none" w="med" len="med"/>
              <a:tailEnd type="arrow" w="med" len="med"/>
            </a:ln>
            <a:effectLst/>
          </p:spPr>
          <p:txBody>
            <a:bodyPr wrap="none" anchor="ctr"/>
            <a:lstStyle/>
            <a:p>
              <a:endParaRPr lang="en-US">
                <a:solidFill>
                  <a:prstClr val="black"/>
                </a:solidFill>
              </a:endParaRPr>
            </a:p>
          </p:txBody>
        </p:sp>
        <p:sp>
          <p:nvSpPr>
            <p:cNvPr id="74" name="Line 19">
              <a:extLst>
                <a:ext uri="{FF2B5EF4-FFF2-40B4-BE49-F238E27FC236}">
                  <a16:creationId xmlns:a16="http://schemas.microsoft.com/office/drawing/2014/main" id="{FE45EEE0-17E2-6E04-31D3-86EB6F51F229}"/>
                </a:ext>
              </a:extLst>
            </p:cNvPr>
            <p:cNvSpPr>
              <a:spLocks noChangeShapeType="1"/>
            </p:cNvSpPr>
            <p:nvPr/>
          </p:nvSpPr>
          <p:spPr bwMode="auto">
            <a:xfrm flipH="1">
              <a:off x="5475877" y="3040519"/>
              <a:ext cx="939570" cy="0"/>
            </a:xfrm>
            <a:prstGeom prst="line">
              <a:avLst/>
            </a:prstGeom>
            <a:noFill/>
            <a:ln w="28575">
              <a:solidFill>
                <a:schemeClr val="tx1"/>
              </a:solidFill>
              <a:round/>
              <a:headEnd type="none" w="med" len="med"/>
              <a:tailEnd type="arrow" w="med" len="med"/>
            </a:ln>
            <a:effectLst/>
          </p:spPr>
          <p:txBody>
            <a:bodyPr wrap="none" anchor="ctr"/>
            <a:lstStyle/>
            <a:p>
              <a:endParaRPr lang="en-US">
                <a:solidFill>
                  <a:prstClr val="black"/>
                </a:solidFill>
              </a:endParaRPr>
            </a:p>
          </p:txBody>
        </p:sp>
      </p:grpSp>
      <p:grpSp>
        <p:nvGrpSpPr>
          <p:cNvPr id="45" name="Group 44">
            <a:extLst>
              <a:ext uri="{FF2B5EF4-FFF2-40B4-BE49-F238E27FC236}">
                <a16:creationId xmlns:a16="http://schemas.microsoft.com/office/drawing/2014/main" id="{9985AC58-73BB-71E3-307E-6B7EA3E713C5}"/>
              </a:ext>
            </a:extLst>
          </p:cNvPr>
          <p:cNvGrpSpPr/>
          <p:nvPr/>
        </p:nvGrpSpPr>
        <p:grpSpPr>
          <a:xfrm>
            <a:off x="171041" y="1610866"/>
            <a:ext cx="3160207" cy="3388935"/>
            <a:chOff x="393859" y="1845618"/>
            <a:chExt cx="3160207" cy="3388935"/>
          </a:xfrm>
        </p:grpSpPr>
        <p:pic>
          <p:nvPicPr>
            <p:cNvPr id="6" name="Picture 5">
              <a:extLst>
                <a:ext uri="{FF2B5EF4-FFF2-40B4-BE49-F238E27FC236}">
                  <a16:creationId xmlns:a16="http://schemas.microsoft.com/office/drawing/2014/main" id="{F3D58401-8EE3-4616-2885-54F515CAE1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859" y="1845618"/>
              <a:ext cx="3135725" cy="2830804"/>
            </a:xfrm>
            <a:prstGeom prst="rect">
              <a:avLst/>
            </a:prstGeom>
          </p:spPr>
        </p:pic>
        <p:sp>
          <p:nvSpPr>
            <p:cNvPr id="13" name="TextBox 12">
              <a:extLst>
                <a:ext uri="{FF2B5EF4-FFF2-40B4-BE49-F238E27FC236}">
                  <a16:creationId xmlns:a16="http://schemas.microsoft.com/office/drawing/2014/main" id="{1B80FA2E-1BB8-7DB2-4998-64E65632794F}"/>
                </a:ext>
              </a:extLst>
            </p:cNvPr>
            <p:cNvSpPr txBox="1"/>
            <p:nvPr/>
          </p:nvSpPr>
          <p:spPr>
            <a:xfrm>
              <a:off x="894921" y="4676423"/>
              <a:ext cx="2384248"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tunable cavity</a:t>
              </a:r>
            </a:p>
          </p:txBody>
        </p:sp>
        <p:sp>
          <p:nvSpPr>
            <p:cNvPr id="14" name="TextBox 13">
              <a:extLst>
                <a:ext uri="{FF2B5EF4-FFF2-40B4-BE49-F238E27FC236}">
                  <a16:creationId xmlns:a16="http://schemas.microsoft.com/office/drawing/2014/main" id="{E48966E1-1D08-6A7D-D57F-4B02F1B4F0CB}"/>
                </a:ext>
              </a:extLst>
            </p:cNvPr>
            <p:cNvSpPr txBox="1"/>
            <p:nvPr/>
          </p:nvSpPr>
          <p:spPr>
            <a:xfrm rot="5400000">
              <a:off x="1629376" y="4038433"/>
              <a:ext cx="1930575"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solenoid</a:t>
              </a:r>
            </a:p>
          </p:txBody>
        </p:sp>
        <p:cxnSp>
          <p:nvCxnSpPr>
            <p:cNvPr id="15" name="Straight Arrow Connector 14">
              <a:extLst>
                <a:ext uri="{FF2B5EF4-FFF2-40B4-BE49-F238E27FC236}">
                  <a16:creationId xmlns:a16="http://schemas.microsoft.com/office/drawing/2014/main" id="{39168F22-FB70-209F-5CCD-3A035E03DE1F}"/>
                </a:ext>
              </a:extLst>
            </p:cNvPr>
            <p:cNvCxnSpPr/>
            <p:nvPr/>
          </p:nvCxnSpPr>
          <p:spPr>
            <a:xfrm flipV="1">
              <a:off x="1380744" y="3749040"/>
              <a:ext cx="0" cy="598825"/>
            </a:xfrm>
            <a:prstGeom prst="straightConnector1">
              <a:avLst/>
            </a:prstGeom>
            <a:ln w="38100">
              <a:solidFill>
                <a:srgbClr val="1AE81C"/>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Object 15">
              <a:extLst>
                <a:ext uri="{FF2B5EF4-FFF2-40B4-BE49-F238E27FC236}">
                  <a16:creationId xmlns:a16="http://schemas.microsoft.com/office/drawing/2014/main" id="{A5539354-0948-316D-AD46-E3F1699F9998}"/>
                </a:ext>
              </a:extLst>
            </p:cNvPr>
            <p:cNvGraphicFramePr>
              <a:graphicFrameLocks noChangeAspect="1"/>
            </p:cNvGraphicFramePr>
            <p:nvPr/>
          </p:nvGraphicFramePr>
          <p:xfrm>
            <a:off x="1418443" y="3877002"/>
            <a:ext cx="241300" cy="342900"/>
          </p:xfrm>
          <a:graphic>
            <a:graphicData uri="http://schemas.openxmlformats.org/presentationml/2006/ole">
              <mc:AlternateContent xmlns:mc="http://schemas.openxmlformats.org/markup-compatibility/2006">
                <mc:Choice xmlns:v="urn:schemas-microsoft-com:vml" Requires="v">
                  <p:oleObj name="Equation" r:id="rId5" imgW="241200" imgH="342720" progId="Equation.DSMT4">
                    <p:embed/>
                  </p:oleObj>
                </mc:Choice>
                <mc:Fallback>
                  <p:oleObj name="Equation" r:id="rId5" imgW="241200" imgH="342720" progId="Equation.DSMT4">
                    <p:embed/>
                    <p:pic>
                      <p:nvPicPr>
                        <p:cNvPr id="16" name="Object 15"/>
                        <p:cNvPicPr>
                          <a:picLocks noChangeAspect="1" noChangeArrowheads="1"/>
                        </p:cNvPicPr>
                        <p:nvPr/>
                      </p:nvPicPr>
                      <p:blipFill>
                        <a:blip r:embed="rId6"/>
                        <a:srcRect/>
                        <a:stretch>
                          <a:fillRect/>
                        </a:stretch>
                      </p:blipFill>
                      <p:spPr bwMode="auto">
                        <a:xfrm>
                          <a:off x="1418443" y="3877002"/>
                          <a:ext cx="2413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 name="TextBox 54">
              <a:extLst>
                <a:ext uri="{FF2B5EF4-FFF2-40B4-BE49-F238E27FC236}">
                  <a16:creationId xmlns:a16="http://schemas.microsoft.com/office/drawing/2014/main" id="{971023EE-C85D-71FA-58FE-01CD524D63E7}"/>
                </a:ext>
              </a:extLst>
            </p:cNvPr>
            <p:cNvSpPr txBox="1"/>
            <p:nvPr/>
          </p:nvSpPr>
          <p:spPr>
            <a:xfrm>
              <a:off x="2506843" y="2354565"/>
              <a:ext cx="104722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amp</a:t>
              </a:r>
            </a:p>
          </p:txBody>
        </p:sp>
      </p:grpSp>
      <p:graphicFrame>
        <p:nvGraphicFramePr>
          <p:cNvPr id="17" name="Object 16">
            <a:extLst>
              <a:ext uri="{FF2B5EF4-FFF2-40B4-BE49-F238E27FC236}">
                <a16:creationId xmlns:a16="http://schemas.microsoft.com/office/drawing/2014/main" id="{8E8C5133-B224-E723-003E-47EC44B0352C}"/>
              </a:ext>
            </a:extLst>
          </p:cNvPr>
          <p:cNvGraphicFramePr>
            <a:graphicFrameLocks noChangeAspect="1"/>
          </p:cNvGraphicFramePr>
          <p:nvPr/>
        </p:nvGraphicFramePr>
        <p:xfrm>
          <a:off x="6756400" y="1846263"/>
          <a:ext cx="1600200" cy="419100"/>
        </p:xfrm>
        <a:graphic>
          <a:graphicData uri="http://schemas.openxmlformats.org/presentationml/2006/ole">
            <mc:AlternateContent xmlns:mc="http://schemas.openxmlformats.org/markup-compatibility/2006">
              <mc:Choice xmlns:v="urn:schemas-microsoft-com:vml" Requires="v">
                <p:oleObj name="Equation" r:id="rId7" imgW="1600200" imgH="419040" progId="Equation.DSMT4">
                  <p:embed/>
                </p:oleObj>
              </mc:Choice>
              <mc:Fallback>
                <p:oleObj name="Equation" r:id="rId7" imgW="1600200" imgH="419040" progId="Equation.DSMT4">
                  <p:embed/>
                  <p:pic>
                    <p:nvPicPr>
                      <p:cNvPr id="17" name="Object 16"/>
                      <p:cNvPicPr>
                        <a:picLocks noChangeAspect="1" noChangeArrowheads="1"/>
                      </p:cNvPicPr>
                      <p:nvPr/>
                    </p:nvPicPr>
                    <p:blipFill>
                      <a:blip r:embed="rId8"/>
                      <a:srcRect/>
                      <a:stretch>
                        <a:fillRect/>
                      </a:stretch>
                    </p:blipFill>
                    <p:spPr bwMode="auto">
                      <a:xfrm>
                        <a:off x="6756400" y="1846263"/>
                        <a:ext cx="16002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39">
            <a:extLst>
              <a:ext uri="{FF2B5EF4-FFF2-40B4-BE49-F238E27FC236}">
                <a16:creationId xmlns:a16="http://schemas.microsoft.com/office/drawing/2014/main" id="{5703661D-1555-B5B3-D6D3-F4CE2CA9A0AC}"/>
              </a:ext>
            </a:extLst>
          </p:cNvPr>
          <p:cNvGraphicFramePr>
            <a:graphicFrameLocks noChangeAspect="1"/>
          </p:cNvGraphicFramePr>
          <p:nvPr/>
        </p:nvGraphicFramePr>
        <p:xfrm>
          <a:off x="9666288" y="4017963"/>
          <a:ext cx="228600" cy="215900"/>
        </p:xfrm>
        <a:graphic>
          <a:graphicData uri="http://schemas.openxmlformats.org/presentationml/2006/ole">
            <mc:AlternateContent xmlns:mc="http://schemas.openxmlformats.org/markup-compatibility/2006">
              <mc:Choice xmlns:v="urn:schemas-microsoft-com:vml" Requires="v">
                <p:oleObj name="Equation" r:id="rId9" imgW="228600" imgH="215640" progId="Equation.DSMT4">
                  <p:embed/>
                </p:oleObj>
              </mc:Choice>
              <mc:Fallback>
                <p:oleObj name="Equation" r:id="rId9" imgW="228600" imgH="215640" progId="Equation.DSMT4">
                  <p:embed/>
                  <p:pic>
                    <p:nvPicPr>
                      <p:cNvPr id="40" name="Object 39"/>
                      <p:cNvPicPr>
                        <a:picLocks noChangeAspect="1" noChangeArrowheads="1"/>
                      </p:cNvPicPr>
                      <p:nvPr/>
                    </p:nvPicPr>
                    <p:blipFill>
                      <a:blip r:embed="rId10"/>
                      <a:srcRect/>
                      <a:stretch>
                        <a:fillRect/>
                      </a:stretch>
                    </p:blipFill>
                    <p:spPr bwMode="auto">
                      <a:xfrm>
                        <a:off x="9666288" y="4017963"/>
                        <a:ext cx="2286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40">
            <a:extLst>
              <a:ext uri="{FF2B5EF4-FFF2-40B4-BE49-F238E27FC236}">
                <a16:creationId xmlns:a16="http://schemas.microsoft.com/office/drawing/2014/main" id="{806518A7-40FC-37E3-443A-619B5308560F}"/>
              </a:ext>
            </a:extLst>
          </p:cNvPr>
          <p:cNvGraphicFramePr>
            <a:graphicFrameLocks noChangeAspect="1"/>
          </p:cNvGraphicFramePr>
          <p:nvPr/>
        </p:nvGraphicFramePr>
        <p:xfrm>
          <a:off x="5307596" y="1544382"/>
          <a:ext cx="228600" cy="279400"/>
        </p:xfrm>
        <a:graphic>
          <a:graphicData uri="http://schemas.openxmlformats.org/presentationml/2006/ole">
            <mc:AlternateContent xmlns:mc="http://schemas.openxmlformats.org/markup-compatibility/2006">
              <mc:Choice xmlns:v="urn:schemas-microsoft-com:vml" Requires="v">
                <p:oleObj name="Equation" r:id="rId11" imgW="228600" imgH="279360" progId="Equation.DSMT4">
                  <p:embed/>
                </p:oleObj>
              </mc:Choice>
              <mc:Fallback>
                <p:oleObj name="Equation" r:id="rId11" imgW="228600" imgH="279360" progId="Equation.DSMT4">
                  <p:embed/>
                  <p:pic>
                    <p:nvPicPr>
                      <p:cNvPr id="41" name="Object 4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07596" y="1544382"/>
                        <a:ext cx="2286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 name="Object 64">
            <a:extLst>
              <a:ext uri="{FF2B5EF4-FFF2-40B4-BE49-F238E27FC236}">
                <a16:creationId xmlns:a16="http://schemas.microsoft.com/office/drawing/2014/main" id="{4A7793EB-025A-158D-9028-EF922281BDF7}"/>
              </a:ext>
            </a:extLst>
          </p:cNvPr>
          <p:cNvGraphicFramePr>
            <a:graphicFrameLocks noChangeAspect="1"/>
          </p:cNvGraphicFramePr>
          <p:nvPr/>
        </p:nvGraphicFramePr>
        <p:xfrm>
          <a:off x="7446963" y="2632075"/>
          <a:ext cx="520700" cy="381000"/>
        </p:xfrm>
        <a:graphic>
          <a:graphicData uri="http://schemas.openxmlformats.org/presentationml/2006/ole">
            <mc:AlternateContent xmlns:mc="http://schemas.openxmlformats.org/markup-compatibility/2006">
              <mc:Choice xmlns:v="urn:schemas-microsoft-com:vml" Requires="v">
                <p:oleObj name="Equation" r:id="rId13" imgW="520560" imgH="380880" progId="Equation.DSMT4">
                  <p:embed/>
                </p:oleObj>
              </mc:Choice>
              <mc:Fallback>
                <p:oleObj name="Equation" r:id="rId13" imgW="520560" imgH="380880" progId="Equation.DSMT4">
                  <p:embed/>
                  <p:pic>
                    <p:nvPicPr>
                      <p:cNvPr id="65" name="Object 64"/>
                      <p:cNvPicPr>
                        <a:picLocks noChangeAspect="1" noChangeArrowheads="1"/>
                      </p:cNvPicPr>
                      <p:nvPr/>
                    </p:nvPicPr>
                    <p:blipFill>
                      <a:blip r:embed="rId14"/>
                      <a:srcRect/>
                      <a:stretch>
                        <a:fillRect/>
                      </a:stretch>
                    </p:blipFill>
                    <p:spPr bwMode="auto">
                      <a:xfrm>
                        <a:off x="7446963" y="2632075"/>
                        <a:ext cx="520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8" name="Line 20">
            <a:extLst>
              <a:ext uri="{FF2B5EF4-FFF2-40B4-BE49-F238E27FC236}">
                <a16:creationId xmlns:a16="http://schemas.microsoft.com/office/drawing/2014/main" id="{00EF46E3-B875-A8A7-A937-A71CE300A11A}"/>
              </a:ext>
            </a:extLst>
          </p:cNvPr>
          <p:cNvSpPr>
            <a:spLocks noChangeShapeType="1"/>
          </p:cNvSpPr>
          <p:nvPr/>
        </p:nvSpPr>
        <p:spPr bwMode="auto">
          <a:xfrm flipV="1">
            <a:off x="6915890" y="3094065"/>
            <a:ext cx="0" cy="182649"/>
          </a:xfrm>
          <a:prstGeom prst="line">
            <a:avLst/>
          </a:prstGeom>
          <a:noFill/>
          <a:ln w="28575">
            <a:solidFill>
              <a:schemeClr val="tx1"/>
            </a:solidFill>
            <a:round/>
            <a:headEnd type="none" w="med" len="med"/>
            <a:tailEnd type="none" w="med" len="med"/>
          </a:ln>
          <a:effectLst/>
        </p:spPr>
        <p:txBody>
          <a:bodyPr wrap="none" anchor="ctr"/>
          <a:lstStyle/>
          <a:p>
            <a:endParaRPr lang="en-US">
              <a:solidFill>
                <a:prstClr val="black"/>
              </a:solidFill>
            </a:endParaRPr>
          </a:p>
        </p:txBody>
      </p:sp>
      <p:graphicFrame>
        <p:nvGraphicFramePr>
          <p:cNvPr id="72" name="Object 71">
            <a:extLst>
              <a:ext uri="{FF2B5EF4-FFF2-40B4-BE49-F238E27FC236}">
                <a16:creationId xmlns:a16="http://schemas.microsoft.com/office/drawing/2014/main" id="{41E5D7CE-66CE-FA8A-E680-039044413ABA}"/>
              </a:ext>
            </a:extLst>
          </p:cNvPr>
          <p:cNvGraphicFramePr>
            <a:graphicFrameLocks noChangeAspect="1"/>
          </p:cNvGraphicFramePr>
          <p:nvPr/>
        </p:nvGraphicFramePr>
        <p:xfrm>
          <a:off x="7138988" y="3451225"/>
          <a:ext cx="673100" cy="381000"/>
        </p:xfrm>
        <a:graphic>
          <a:graphicData uri="http://schemas.openxmlformats.org/presentationml/2006/ole">
            <mc:AlternateContent xmlns:mc="http://schemas.openxmlformats.org/markup-compatibility/2006">
              <mc:Choice xmlns:v="urn:schemas-microsoft-com:vml" Requires="v">
                <p:oleObj name="Equation" r:id="rId15" imgW="672840" imgH="380880" progId="Equation.DSMT4">
                  <p:embed/>
                </p:oleObj>
              </mc:Choice>
              <mc:Fallback>
                <p:oleObj name="Equation" r:id="rId15" imgW="672840" imgH="380880" progId="Equation.DSMT4">
                  <p:embed/>
                  <p:pic>
                    <p:nvPicPr>
                      <p:cNvPr id="72" name="Object 71"/>
                      <p:cNvPicPr>
                        <a:picLocks noChangeAspect="1" noChangeArrowheads="1"/>
                      </p:cNvPicPr>
                      <p:nvPr/>
                    </p:nvPicPr>
                    <p:blipFill>
                      <a:blip r:embed="rId16"/>
                      <a:srcRect/>
                      <a:stretch>
                        <a:fillRect/>
                      </a:stretch>
                    </p:blipFill>
                    <p:spPr bwMode="auto">
                      <a:xfrm>
                        <a:off x="7138988" y="3451225"/>
                        <a:ext cx="673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3" name="Group 62">
            <a:extLst>
              <a:ext uri="{FF2B5EF4-FFF2-40B4-BE49-F238E27FC236}">
                <a16:creationId xmlns:a16="http://schemas.microsoft.com/office/drawing/2014/main" id="{9B5F41AD-670D-93CE-559B-622D75B320D3}"/>
              </a:ext>
            </a:extLst>
          </p:cNvPr>
          <p:cNvGrpSpPr/>
          <p:nvPr/>
        </p:nvGrpSpPr>
        <p:grpSpPr>
          <a:xfrm>
            <a:off x="3401568" y="1592578"/>
            <a:ext cx="1014984" cy="644593"/>
            <a:chOff x="3886200" y="1889819"/>
            <a:chExt cx="1014984" cy="644593"/>
          </a:xfrm>
        </p:grpSpPr>
        <p:sp>
          <p:nvSpPr>
            <p:cNvPr id="46" name="Rectangle 45">
              <a:extLst>
                <a:ext uri="{FF2B5EF4-FFF2-40B4-BE49-F238E27FC236}">
                  <a16:creationId xmlns:a16="http://schemas.microsoft.com/office/drawing/2014/main" id="{D93EAA26-42D2-5B83-6403-923338CC55AC}"/>
                </a:ext>
              </a:extLst>
            </p:cNvPr>
            <p:cNvSpPr/>
            <p:nvPr/>
          </p:nvSpPr>
          <p:spPr>
            <a:xfrm>
              <a:off x="3886200" y="1889819"/>
              <a:ext cx="1014984" cy="6445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ounded Rectangle 46">
              <a:extLst>
                <a:ext uri="{FF2B5EF4-FFF2-40B4-BE49-F238E27FC236}">
                  <a16:creationId xmlns:a16="http://schemas.microsoft.com/office/drawing/2014/main" id="{F7E7C0A2-5BA2-BADB-A27B-40563C5B09D2}"/>
                </a:ext>
              </a:extLst>
            </p:cNvPr>
            <p:cNvSpPr/>
            <p:nvPr/>
          </p:nvSpPr>
          <p:spPr>
            <a:xfrm>
              <a:off x="3995928" y="2014843"/>
              <a:ext cx="429768" cy="32602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8" name="Rectangle 47">
              <a:extLst>
                <a:ext uri="{FF2B5EF4-FFF2-40B4-BE49-F238E27FC236}">
                  <a16:creationId xmlns:a16="http://schemas.microsoft.com/office/drawing/2014/main" id="{417FF9E4-9D40-5204-869D-4BFA7884BBFE}"/>
                </a:ext>
              </a:extLst>
            </p:cNvPr>
            <p:cNvSpPr/>
            <p:nvPr/>
          </p:nvSpPr>
          <p:spPr>
            <a:xfrm>
              <a:off x="4544568" y="2011033"/>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9" name="Rectangle 48">
              <a:extLst>
                <a:ext uri="{FF2B5EF4-FFF2-40B4-BE49-F238E27FC236}">
                  <a16:creationId xmlns:a16="http://schemas.microsoft.com/office/drawing/2014/main" id="{69E396E5-3957-E896-BA99-B7A4B5888AC0}"/>
                </a:ext>
              </a:extLst>
            </p:cNvPr>
            <p:cNvSpPr/>
            <p:nvPr/>
          </p:nvSpPr>
          <p:spPr>
            <a:xfrm>
              <a:off x="4696968" y="2011795"/>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Rectangle 49">
              <a:extLst>
                <a:ext uri="{FF2B5EF4-FFF2-40B4-BE49-F238E27FC236}">
                  <a16:creationId xmlns:a16="http://schemas.microsoft.com/office/drawing/2014/main" id="{9453E74E-E2B4-886C-7350-BF2974DFF2B0}"/>
                </a:ext>
              </a:extLst>
            </p:cNvPr>
            <p:cNvSpPr/>
            <p:nvPr/>
          </p:nvSpPr>
          <p:spPr>
            <a:xfrm>
              <a:off x="4541520" y="2126857"/>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Rectangle 50">
              <a:extLst>
                <a:ext uri="{FF2B5EF4-FFF2-40B4-BE49-F238E27FC236}">
                  <a16:creationId xmlns:a16="http://schemas.microsoft.com/office/drawing/2014/main" id="{2EEAA8E0-60EB-E95B-AB8C-98D645EBF757}"/>
                </a:ext>
              </a:extLst>
            </p:cNvPr>
            <p:cNvSpPr/>
            <p:nvPr/>
          </p:nvSpPr>
          <p:spPr>
            <a:xfrm>
              <a:off x="4699254" y="2127619"/>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6" name="Rectangle 55">
              <a:extLst>
                <a:ext uri="{FF2B5EF4-FFF2-40B4-BE49-F238E27FC236}">
                  <a16:creationId xmlns:a16="http://schemas.microsoft.com/office/drawing/2014/main" id="{4E89F470-88E8-8BBD-B644-E9681476BBDF}"/>
                </a:ext>
              </a:extLst>
            </p:cNvPr>
            <p:cNvSpPr/>
            <p:nvPr/>
          </p:nvSpPr>
          <p:spPr>
            <a:xfrm>
              <a:off x="4544568" y="2233422"/>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Rectangle 56">
              <a:extLst>
                <a:ext uri="{FF2B5EF4-FFF2-40B4-BE49-F238E27FC236}">
                  <a16:creationId xmlns:a16="http://schemas.microsoft.com/office/drawing/2014/main" id="{57E7BC79-FEB3-BF19-48CA-E4CDD0644F3D}"/>
                </a:ext>
              </a:extLst>
            </p:cNvPr>
            <p:cNvSpPr/>
            <p:nvPr/>
          </p:nvSpPr>
          <p:spPr>
            <a:xfrm>
              <a:off x="4696968" y="2231251"/>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Rectangle 57">
              <a:extLst>
                <a:ext uri="{FF2B5EF4-FFF2-40B4-BE49-F238E27FC236}">
                  <a16:creationId xmlns:a16="http://schemas.microsoft.com/office/drawing/2014/main" id="{C281D1E4-16FB-4A96-1AE8-C2512CEC5F0E}"/>
                </a:ext>
              </a:extLst>
            </p:cNvPr>
            <p:cNvSpPr/>
            <p:nvPr/>
          </p:nvSpPr>
          <p:spPr>
            <a:xfrm>
              <a:off x="4541520" y="2349246"/>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9" name="Rectangle 58">
              <a:extLst>
                <a:ext uri="{FF2B5EF4-FFF2-40B4-BE49-F238E27FC236}">
                  <a16:creationId xmlns:a16="http://schemas.microsoft.com/office/drawing/2014/main" id="{4D295E69-D88F-E498-73A5-1BF70DC8D612}"/>
                </a:ext>
              </a:extLst>
            </p:cNvPr>
            <p:cNvSpPr/>
            <p:nvPr/>
          </p:nvSpPr>
          <p:spPr>
            <a:xfrm>
              <a:off x="4696968" y="2352409"/>
              <a:ext cx="82296" cy="457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Freeform 59">
              <a:extLst>
                <a:ext uri="{FF2B5EF4-FFF2-40B4-BE49-F238E27FC236}">
                  <a16:creationId xmlns:a16="http://schemas.microsoft.com/office/drawing/2014/main" id="{3189D78F-4E1C-8E44-4A7F-8949F001D0A6}"/>
                </a:ext>
              </a:extLst>
            </p:cNvPr>
            <p:cNvSpPr/>
            <p:nvPr/>
          </p:nvSpPr>
          <p:spPr>
            <a:xfrm>
              <a:off x="4023360" y="2186940"/>
              <a:ext cx="373380" cy="38100"/>
            </a:xfrm>
            <a:custGeom>
              <a:avLst/>
              <a:gdLst>
                <a:gd name="connsiteX0" fmla="*/ 0 w 373380"/>
                <a:gd name="connsiteY0" fmla="*/ 38100 h 38100"/>
                <a:gd name="connsiteX1" fmla="*/ 19050 w 373380"/>
                <a:gd name="connsiteY1" fmla="*/ 30480 h 38100"/>
                <a:gd name="connsiteX2" fmla="*/ 30480 w 373380"/>
                <a:gd name="connsiteY2" fmla="*/ 26670 h 38100"/>
                <a:gd name="connsiteX3" fmla="*/ 45720 w 373380"/>
                <a:gd name="connsiteY3" fmla="*/ 15240 h 38100"/>
                <a:gd name="connsiteX4" fmla="*/ 60960 w 373380"/>
                <a:gd name="connsiteY4" fmla="*/ 19050 h 38100"/>
                <a:gd name="connsiteX5" fmla="*/ 110490 w 373380"/>
                <a:gd name="connsiteY5" fmla="*/ 26670 h 38100"/>
                <a:gd name="connsiteX6" fmla="*/ 144780 w 373380"/>
                <a:gd name="connsiteY6" fmla="*/ 22860 h 38100"/>
                <a:gd name="connsiteX7" fmla="*/ 167640 w 373380"/>
                <a:gd name="connsiteY7" fmla="*/ 7620 h 38100"/>
                <a:gd name="connsiteX8" fmla="*/ 198120 w 373380"/>
                <a:gd name="connsiteY8" fmla="*/ 11430 h 38100"/>
                <a:gd name="connsiteX9" fmla="*/ 220980 w 373380"/>
                <a:gd name="connsiteY9" fmla="*/ 30480 h 38100"/>
                <a:gd name="connsiteX10" fmla="*/ 259080 w 373380"/>
                <a:gd name="connsiteY10" fmla="*/ 26670 h 38100"/>
                <a:gd name="connsiteX11" fmla="*/ 281940 w 373380"/>
                <a:gd name="connsiteY11" fmla="*/ 7620 h 38100"/>
                <a:gd name="connsiteX12" fmla="*/ 293370 w 373380"/>
                <a:gd name="connsiteY12" fmla="*/ 0 h 38100"/>
                <a:gd name="connsiteX13" fmla="*/ 316230 w 373380"/>
                <a:gd name="connsiteY13" fmla="*/ 11430 h 38100"/>
                <a:gd name="connsiteX14" fmla="*/ 342900 w 373380"/>
                <a:gd name="connsiteY14" fmla="*/ 19050 h 38100"/>
                <a:gd name="connsiteX15" fmla="*/ 373380 w 373380"/>
                <a:gd name="connsiteY15" fmla="*/ 2286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3380" h="38100">
                  <a:moveTo>
                    <a:pt x="0" y="38100"/>
                  </a:moveTo>
                  <a:cubicBezTo>
                    <a:pt x="6350" y="35560"/>
                    <a:pt x="12646" y="32881"/>
                    <a:pt x="19050" y="30480"/>
                  </a:cubicBezTo>
                  <a:cubicBezTo>
                    <a:pt x="22810" y="29070"/>
                    <a:pt x="26993" y="28663"/>
                    <a:pt x="30480" y="26670"/>
                  </a:cubicBezTo>
                  <a:cubicBezTo>
                    <a:pt x="35993" y="23520"/>
                    <a:pt x="40640" y="19050"/>
                    <a:pt x="45720" y="15240"/>
                  </a:cubicBezTo>
                  <a:cubicBezTo>
                    <a:pt x="50800" y="16510"/>
                    <a:pt x="55776" y="18309"/>
                    <a:pt x="60960" y="19050"/>
                  </a:cubicBezTo>
                  <a:cubicBezTo>
                    <a:pt x="112528" y="26417"/>
                    <a:pt x="83971" y="17830"/>
                    <a:pt x="110490" y="26670"/>
                  </a:cubicBezTo>
                  <a:cubicBezTo>
                    <a:pt x="121920" y="25400"/>
                    <a:pt x="133870" y="26497"/>
                    <a:pt x="144780" y="22860"/>
                  </a:cubicBezTo>
                  <a:cubicBezTo>
                    <a:pt x="153468" y="19964"/>
                    <a:pt x="167640" y="7620"/>
                    <a:pt x="167640" y="7620"/>
                  </a:cubicBezTo>
                  <a:cubicBezTo>
                    <a:pt x="177800" y="8890"/>
                    <a:pt x="188242" y="8736"/>
                    <a:pt x="198120" y="11430"/>
                  </a:cubicBezTo>
                  <a:cubicBezTo>
                    <a:pt x="205414" y="13419"/>
                    <a:pt x="216455" y="25955"/>
                    <a:pt x="220980" y="30480"/>
                  </a:cubicBezTo>
                  <a:cubicBezTo>
                    <a:pt x="233680" y="29210"/>
                    <a:pt x="246644" y="29540"/>
                    <a:pt x="259080" y="26670"/>
                  </a:cubicBezTo>
                  <a:cubicBezTo>
                    <a:pt x="266929" y="24859"/>
                    <a:pt x="276761" y="11936"/>
                    <a:pt x="281940" y="7620"/>
                  </a:cubicBezTo>
                  <a:cubicBezTo>
                    <a:pt x="285458" y="4689"/>
                    <a:pt x="289560" y="2540"/>
                    <a:pt x="293370" y="0"/>
                  </a:cubicBezTo>
                  <a:cubicBezTo>
                    <a:pt x="322100" y="9577"/>
                    <a:pt x="286687" y="-3342"/>
                    <a:pt x="316230" y="11430"/>
                  </a:cubicBezTo>
                  <a:cubicBezTo>
                    <a:pt x="321321" y="13976"/>
                    <a:pt x="338505" y="18073"/>
                    <a:pt x="342900" y="19050"/>
                  </a:cubicBezTo>
                  <a:cubicBezTo>
                    <a:pt x="363407" y="23607"/>
                    <a:pt x="356815" y="22860"/>
                    <a:pt x="373380" y="2286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1" name="TextBox 60">
            <a:extLst>
              <a:ext uri="{FF2B5EF4-FFF2-40B4-BE49-F238E27FC236}">
                <a16:creationId xmlns:a16="http://schemas.microsoft.com/office/drawing/2014/main" id="{E480417B-E8E5-9545-EA63-0B2C1C7A4E02}"/>
              </a:ext>
            </a:extLst>
          </p:cNvPr>
          <p:cNvSpPr txBox="1"/>
          <p:nvPr/>
        </p:nvSpPr>
        <p:spPr>
          <a:xfrm>
            <a:off x="3284864" y="2208238"/>
            <a:ext cx="1930575" cy="830997"/>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spectrum analyzer</a:t>
            </a:r>
          </a:p>
        </p:txBody>
      </p:sp>
      <p:graphicFrame>
        <p:nvGraphicFramePr>
          <p:cNvPr id="69" name="Object 68">
            <a:extLst>
              <a:ext uri="{FF2B5EF4-FFF2-40B4-BE49-F238E27FC236}">
                <a16:creationId xmlns:a16="http://schemas.microsoft.com/office/drawing/2014/main" id="{EA1987BC-C058-332C-BA81-91188A6FFC25}"/>
              </a:ext>
            </a:extLst>
          </p:cNvPr>
          <p:cNvGraphicFramePr>
            <a:graphicFrameLocks noChangeAspect="1"/>
          </p:cNvGraphicFramePr>
          <p:nvPr/>
        </p:nvGraphicFramePr>
        <p:xfrm>
          <a:off x="6915890" y="5649278"/>
          <a:ext cx="1270000" cy="812800"/>
        </p:xfrm>
        <a:graphic>
          <a:graphicData uri="http://schemas.openxmlformats.org/presentationml/2006/ole">
            <mc:AlternateContent xmlns:mc="http://schemas.openxmlformats.org/markup-compatibility/2006">
              <mc:Choice xmlns:v="urn:schemas-microsoft-com:vml" Requires="v">
                <p:oleObj name="Equation" r:id="rId17" imgW="1269720" imgH="812520" progId="Equation.DSMT4">
                  <p:embed/>
                </p:oleObj>
              </mc:Choice>
              <mc:Fallback>
                <p:oleObj name="Equation" r:id="rId17" imgW="1269720" imgH="812520" progId="Equation.DSMT4">
                  <p:embed/>
                  <p:pic>
                    <p:nvPicPr>
                      <p:cNvPr id="69" name="Object 68"/>
                      <p:cNvPicPr>
                        <a:picLocks noChangeAspect="1" noChangeArrowheads="1"/>
                      </p:cNvPicPr>
                      <p:nvPr/>
                    </p:nvPicPr>
                    <p:blipFill>
                      <a:blip r:embed="rId18"/>
                      <a:srcRect/>
                      <a:stretch>
                        <a:fillRect/>
                      </a:stretch>
                    </p:blipFill>
                    <p:spPr bwMode="auto">
                      <a:xfrm>
                        <a:off x="6915890" y="5649278"/>
                        <a:ext cx="12700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 name="Object 69">
            <a:extLst>
              <a:ext uri="{FF2B5EF4-FFF2-40B4-BE49-F238E27FC236}">
                <a16:creationId xmlns:a16="http://schemas.microsoft.com/office/drawing/2014/main" id="{7F2D3714-A750-DE98-9319-2D42DB5A2E00}"/>
              </a:ext>
            </a:extLst>
          </p:cNvPr>
          <p:cNvGraphicFramePr>
            <a:graphicFrameLocks noChangeAspect="1"/>
          </p:cNvGraphicFramePr>
          <p:nvPr/>
        </p:nvGraphicFramePr>
        <p:xfrm>
          <a:off x="8640106" y="5649278"/>
          <a:ext cx="1435100" cy="812800"/>
        </p:xfrm>
        <a:graphic>
          <a:graphicData uri="http://schemas.openxmlformats.org/presentationml/2006/ole">
            <mc:AlternateContent xmlns:mc="http://schemas.openxmlformats.org/markup-compatibility/2006">
              <mc:Choice xmlns:v="urn:schemas-microsoft-com:vml" Requires="v">
                <p:oleObj name="Equation" r:id="rId19" imgW="1434960" imgH="812520" progId="Equation.DSMT4">
                  <p:embed/>
                </p:oleObj>
              </mc:Choice>
              <mc:Fallback>
                <p:oleObj name="Equation" r:id="rId19" imgW="1434960" imgH="812520" progId="Equation.DSMT4">
                  <p:embed/>
                  <p:pic>
                    <p:nvPicPr>
                      <p:cNvPr id="70" name="Object 69"/>
                      <p:cNvPicPr>
                        <a:picLocks noChangeAspect="1" noChangeArrowheads="1"/>
                      </p:cNvPicPr>
                      <p:nvPr/>
                    </p:nvPicPr>
                    <p:blipFill>
                      <a:blip r:embed="rId20"/>
                      <a:srcRect/>
                      <a:stretch>
                        <a:fillRect/>
                      </a:stretch>
                    </p:blipFill>
                    <p:spPr bwMode="auto">
                      <a:xfrm>
                        <a:off x="8640106" y="5649278"/>
                        <a:ext cx="14351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 name="TextBox 70">
            <a:extLst>
              <a:ext uri="{FF2B5EF4-FFF2-40B4-BE49-F238E27FC236}">
                <a16:creationId xmlns:a16="http://schemas.microsoft.com/office/drawing/2014/main" id="{5D313733-9F9D-C32C-6412-CF1428974FE8}"/>
              </a:ext>
            </a:extLst>
          </p:cNvPr>
          <p:cNvSpPr txBox="1"/>
          <p:nvPr/>
        </p:nvSpPr>
        <p:spPr>
          <a:xfrm>
            <a:off x="6312533" y="4929417"/>
            <a:ext cx="546868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axion field more coherent than cavity</a:t>
            </a:r>
          </a:p>
        </p:txBody>
      </p:sp>
      <p:sp>
        <p:nvSpPr>
          <p:cNvPr id="3" name="Title 2">
            <a:extLst>
              <a:ext uri="{FF2B5EF4-FFF2-40B4-BE49-F238E27FC236}">
                <a16:creationId xmlns:a16="http://schemas.microsoft.com/office/drawing/2014/main" id="{F7AE4150-21BD-F495-DDB1-35A54C9DC249}"/>
              </a:ext>
            </a:extLst>
          </p:cNvPr>
          <p:cNvSpPr>
            <a:spLocks noGrp="1"/>
          </p:cNvSpPr>
          <p:nvPr>
            <p:ph type="title"/>
          </p:nvPr>
        </p:nvSpPr>
        <p:spPr>
          <a:xfrm>
            <a:off x="0" y="1"/>
            <a:ext cx="12192000" cy="1077218"/>
          </a:xfrm>
        </p:spPr>
        <p:txBody>
          <a:bodyPr/>
          <a:lstStyle/>
          <a:p>
            <a:pPr algn="l"/>
            <a:r>
              <a:rPr lang="en-US" dirty="0">
                <a:solidFill>
                  <a:srgbClr val="1F497D">
                    <a:lumMod val="60000"/>
                    <a:lumOff val="40000"/>
                  </a:srgbClr>
                </a:solidFill>
                <a:latin typeface="Arial" pitchFamily="34" charset="0"/>
                <a:cs typeface="Arial" pitchFamily="34" charset="0"/>
              </a:rPr>
              <a:t>Scan narrowband cavity to search for resonant axion to photon conversion: </a:t>
            </a:r>
            <a:r>
              <a:rPr lang="en-US" dirty="0" err="1">
                <a:solidFill>
                  <a:srgbClr val="1F497D">
                    <a:lumMod val="60000"/>
                    <a:lumOff val="40000"/>
                  </a:srgbClr>
                </a:solidFill>
                <a:latin typeface="Arial" pitchFamily="34" charset="0"/>
                <a:cs typeface="Arial" pitchFamily="34" charset="0"/>
              </a:rPr>
              <a:t>haloscope</a:t>
            </a:r>
            <a:r>
              <a:rPr lang="en-US" dirty="0">
                <a:solidFill>
                  <a:srgbClr val="1F497D">
                    <a:lumMod val="60000"/>
                    <a:lumOff val="40000"/>
                  </a:srgbClr>
                </a:solidFill>
                <a:latin typeface="Arial" pitchFamily="34" charset="0"/>
                <a:cs typeface="Arial" pitchFamily="34" charset="0"/>
              </a:rPr>
              <a:t> (</a:t>
            </a:r>
            <a:r>
              <a:rPr lang="en-US" dirty="0" err="1">
                <a:solidFill>
                  <a:srgbClr val="1F497D">
                    <a:lumMod val="60000"/>
                    <a:lumOff val="40000"/>
                  </a:srgbClr>
                </a:solidFill>
                <a:latin typeface="Arial" pitchFamily="34" charset="0"/>
                <a:cs typeface="Arial" pitchFamily="34" charset="0"/>
              </a:rPr>
              <a:t>Sikivie</a:t>
            </a:r>
            <a:r>
              <a:rPr lang="en-US" dirty="0">
                <a:solidFill>
                  <a:srgbClr val="1F497D">
                    <a:lumMod val="60000"/>
                    <a:lumOff val="40000"/>
                  </a:srgbClr>
                </a:solidFill>
                <a:latin typeface="Arial" pitchFamily="34" charset="0"/>
                <a:cs typeface="Arial" pitchFamily="34" charset="0"/>
              </a:rPr>
              <a:t> 1983)</a:t>
            </a:r>
            <a:endParaRPr lang="en-US" dirty="0"/>
          </a:p>
        </p:txBody>
      </p:sp>
      <p:sp>
        <p:nvSpPr>
          <p:cNvPr id="7" name="Slide Number Placeholder 6">
            <a:extLst>
              <a:ext uri="{FF2B5EF4-FFF2-40B4-BE49-F238E27FC236}">
                <a16:creationId xmlns:a16="http://schemas.microsoft.com/office/drawing/2014/main" id="{3EDC5854-267F-FCC3-F486-12CFA793FF27}"/>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21</a:t>
            </a:fld>
            <a:endParaRPr lang="en-US">
              <a:solidFill>
                <a:prstClr val="black">
                  <a:tint val="75000"/>
                </a:prstClr>
              </a:solidFill>
            </a:endParaRPr>
          </a:p>
        </p:txBody>
      </p:sp>
      <p:cxnSp>
        <p:nvCxnSpPr>
          <p:cNvPr id="10" name="Straight Arrow Connector 9">
            <a:extLst>
              <a:ext uri="{FF2B5EF4-FFF2-40B4-BE49-F238E27FC236}">
                <a16:creationId xmlns:a16="http://schemas.microsoft.com/office/drawing/2014/main" id="{1D1D6E43-2425-FF48-78A9-F9EBDDFA2B82}"/>
              </a:ext>
            </a:extLst>
          </p:cNvPr>
          <p:cNvCxnSpPr/>
          <p:nvPr/>
        </p:nvCxnSpPr>
        <p:spPr>
          <a:xfrm>
            <a:off x="8780745" y="2385822"/>
            <a:ext cx="0" cy="70824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CD631096-A1C5-37FB-CA54-ED38FAD81A3A}"/>
              </a:ext>
            </a:extLst>
          </p:cNvPr>
          <p:cNvCxnSpPr/>
          <p:nvPr/>
        </p:nvCxnSpPr>
        <p:spPr>
          <a:xfrm flipV="1">
            <a:off x="8770306" y="4099105"/>
            <a:ext cx="0" cy="41026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AC3FA55D-FDCB-4860-2510-8DBA220F6C17}"/>
              </a:ext>
            </a:extLst>
          </p:cNvPr>
          <p:cNvSpPr txBox="1"/>
          <p:nvPr/>
        </p:nvSpPr>
        <p:spPr>
          <a:xfrm>
            <a:off x="8640106" y="1573262"/>
            <a:ext cx="3049881" cy="830997"/>
          </a:xfrm>
          <a:prstGeom prst="rect">
            <a:avLst/>
          </a:prstGeom>
          <a:noFill/>
        </p:spPr>
        <p:txBody>
          <a:bodyPr wrap="square" rtlCol="0">
            <a:spAutoFit/>
          </a:bodyPr>
          <a:lstStyle/>
          <a:p>
            <a:r>
              <a:rPr lang="en-US" sz="2400" dirty="0">
                <a:solidFill>
                  <a:srgbClr val="FF0000"/>
                </a:solidFill>
                <a:latin typeface="Arial" pitchFamily="34" charset="0"/>
                <a:cs typeface="Arial" pitchFamily="34" charset="0"/>
              </a:rPr>
              <a:t>Johnson-Nyquist and amplifier noise</a:t>
            </a:r>
          </a:p>
        </p:txBody>
      </p:sp>
      <p:sp>
        <p:nvSpPr>
          <p:cNvPr id="54" name="TextBox 53">
            <a:extLst>
              <a:ext uri="{FF2B5EF4-FFF2-40B4-BE49-F238E27FC236}">
                <a16:creationId xmlns:a16="http://schemas.microsoft.com/office/drawing/2014/main" id="{497DA5DD-B965-6063-44AE-123634B74F0D}"/>
              </a:ext>
            </a:extLst>
          </p:cNvPr>
          <p:cNvSpPr txBox="1"/>
          <p:nvPr/>
        </p:nvSpPr>
        <p:spPr>
          <a:xfrm>
            <a:off x="233626" y="5160250"/>
            <a:ext cx="498181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tune → wait and integrate → tune</a:t>
            </a:r>
          </a:p>
        </p:txBody>
      </p:sp>
      <p:cxnSp>
        <p:nvCxnSpPr>
          <p:cNvPr id="9" name="Straight Connector 8">
            <a:extLst>
              <a:ext uri="{FF2B5EF4-FFF2-40B4-BE49-F238E27FC236}">
                <a16:creationId xmlns:a16="http://schemas.microsoft.com/office/drawing/2014/main" id="{BF656DC1-5F3D-271A-AEA9-349BD318474C}"/>
              </a:ext>
            </a:extLst>
          </p:cNvPr>
          <p:cNvCxnSpPr/>
          <p:nvPr/>
        </p:nvCxnSpPr>
        <p:spPr>
          <a:xfrm>
            <a:off x="5257262" y="3179428"/>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A040E4E-F1C4-1F91-DB9B-247755A05D4F}"/>
              </a:ext>
            </a:extLst>
          </p:cNvPr>
          <p:cNvCxnSpPr/>
          <p:nvPr/>
        </p:nvCxnSpPr>
        <p:spPr>
          <a:xfrm>
            <a:off x="5246661" y="2648853"/>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5" name="Object 74">
            <a:extLst>
              <a:ext uri="{FF2B5EF4-FFF2-40B4-BE49-F238E27FC236}">
                <a16:creationId xmlns:a16="http://schemas.microsoft.com/office/drawing/2014/main" id="{7AF203E4-ED24-20C2-A363-EB10D80D157E}"/>
              </a:ext>
            </a:extLst>
          </p:cNvPr>
          <p:cNvGraphicFramePr>
            <a:graphicFrameLocks noChangeAspect="1"/>
          </p:cNvGraphicFramePr>
          <p:nvPr/>
        </p:nvGraphicFramePr>
        <p:xfrm>
          <a:off x="5529865" y="2424856"/>
          <a:ext cx="863600" cy="342900"/>
        </p:xfrm>
        <a:graphic>
          <a:graphicData uri="http://schemas.openxmlformats.org/presentationml/2006/ole">
            <mc:AlternateContent xmlns:mc="http://schemas.openxmlformats.org/markup-compatibility/2006">
              <mc:Choice xmlns:v="urn:schemas-microsoft-com:vml" Requires="v">
                <p:oleObj name="Equation" r:id="rId21" imgW="863280" imgH="342720" progId="Equation.DSMT4">
                  <p:embed/>
                </p:oleObj>
              </mc:Choice>
              <mc:Fallback>
                <p:oleObj name="Equation" r:id="rId21" imgW="863280" imgH="342720" progId="Equation.DSMT4">
                  <p:embed/>
                  <p:pic>
                    <p:nvPicPr>
                      <p:cNvPr id="75" name="Object 74">
                        <a:extLst>
                          <a:ext uri="{FF2B5EF4-FFF2-40B4-BE49-F238E27FC236}">
                            <a16:creationId xmlns:a16="http://schemas.microsoft.com/office/drawing/2014/main" id="{E40D5200-7799-42A2-B9C6-220A3F87502C}"/>
                          </a:ext>
                        </a:extLst>
                      </p:cNvPr>
                      <p:cNvPicPr>
                        <a:picLocks noChangeAspect="1" noChangeArrowheads="1"/>
                      </p:cNvPicPr>
                      <p:nvPr/>
                    </p:nvPicPr>
                    <p:blipFill>
                      <a:blip r:embed="rId22"/>
                      <a:srcRect/>
                      <a:stretch>
                        <a:fillRect/>
                      </a:stretch>
                    </p:blipFill>
                    <p:spPr bwMode="auto">
                      <a:xfrm>
                        <a:off x="5529865" y="2424856"/>
                        <a:ext cx="8636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6" name="Object 75">
            <a:extLst>
              <a:ext uri="{FF2B5EF4-FFF2-40B4-BE49-F238E27FC236}">
                <a16:creationId xmlns:a16="http://schemas.microsoft.com/office/drawing/2014/main" id="{10A01E02-B1A4-285A-396E-153454799BE0}"/>
              </a:ext>
            </a:extLst>
          </p:cNvPr>
          <p:cNvGraphicFramePr>
            <a:graphicFrameLocks noChangeAspect="1"/>
          </p:cNvGraphicFramePr>
          <p:nvPr/>
        </p:nvGraphicFramePr>
        <p:xfrm>
          <a:off x="5088439" y="3046078"/>
          <a:ext cx="127000" cy="266700"/>
        </p:xfrm>
        <a:graphic>
          <a:graphicData uri="http://schemas.openxmlformats.org/presentationml/2006/ole">
            <mc:AlternateContent xmlns:mc="http://schemas.openxmlformats.org/markup-compatibility/2006">
              <mc:Choice xmlns:v="urn:schemas-microsoft-com:vml" Requires="v">
                <p:oleObj name="Equation" r:id="rId23" imgW="126720" imgH="266400" progId="Equation.DSMT4">
                  <p:embed/>
                </p:oleObj>
              </mc:Choice>
              <mc:Fallback>
                <p:oleObj name="Equation" r:id="rId23" imgW="126720" imgH="266400" progId="Equation.DSMT4">
                  <p:embed/>
                  <p:pic>
                    <p:nvPicPr>
                      <p:cNvPr id="76" name="Object 75">
                        <a:extLst>
                          <a:ext uri="{FF2B5EF4-FFF2-40B4-BE49-F238E27FC236}">
                            <a16:creationId xmlns:a16="http://schemas.microsoft.com/office/drawing/2014/main" id="{1140A5F4-EFA5-4840-AEC1-9B10A2FA3337}"/>
                          </a:ext>
                        </a:extLst>
                      </p:cNvPr>
                      <p:cNvPicPr>
                        <a:picLocks noChangeAspect="1" noChangeArrowheads="1"/>
                      </p:cNvPicPr>
                      <p:nvPr/>
                    </p:nvPicPr>
                    <p:blipFill>
                      <a:blip r:embed="rId24"/>
                      <a:srcRect/>
                      <a:stretch>
                        <a:fillRect/>
                      </a:stretch>
                    </p:blipFill>
                    <p:spPr bwMode="auto">
                      <a:xfrm>
                        <a:off x="5088439" y="3046078"/>
                        <a:ext cx="1270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7" name="TextBox 76">
            <a:extLst>
              <a:ext uri="{FF2B5EF4-FFF2-40B4-BE49-F238E27FC236}">
                <a16:creationId xmlns:a16="http://schemas.microsoft.com/office/drawing/2014/main" id="{B307E604-BC10-0B1E-D01A-15C6C6EBDABA}"/>
              </a:ext>
            </a:extLst>
          </p:cNvPr>
          <p:cNvSpPr txBox="1"/>
          <p:nvPr/>
        </p:nvSpPr>
        <p:spPr>
          <a:xfrm>
            <a:off x="171041" y="5778706"/>
            <a:ext cx="5862375" cy="830997"/>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resolve variance with 10</a:t>
            </a:r>
            <a:r>
              <a:rPr lang="en-US" sz="2400" baseline="30000" dirty="0">
                <a:solidFill>
                  <a:prstClr val="black"/>
                </a:solidFill>
                <a:latin typeface="Arial" pitchFamily="34" charset="0"/>
                <a:cs typeface="Arial" pitchFamily="34" charset="0"/>
              </a:rPr>
              <a:t>-3</a:t>
            </a:r>
            <a:r>
              <a:rPr lang="en-US" sz="2400" dirty="0">
                <a:solidFill>
                  <a:prstClr val="black"/>
                </a:solidFill>
                <a:latin typeface="Arial" pitchFamily="34" charset="0"/>
                <a:cs typeface="Arial" pitchFamily="34" charset="0"/>
              </a:rPr>
              <a:t> precision</a:t>
            </a:r>
          </a:p>
          <a:p>
            <a:r>
              <a:rPr lang="en-US" sz="2400" dirty="0">
                <a:solidFill>
                  <a:prstClr val="black"/>
                </a:solidFill>
                <a:latin typeface="Arial" pitchFamily="34" charset="0"/>
                <a:cs typeface="Arial" pitchFamily="34" charset="0"/>
                <a:sym typeface="Wingdings" panose="05000000000000000000" pitchFamily="2" charset="2"/>
              </a:rPr>
              <a:t></a:t>
            </a:r>
            <a:r>
              <a:rPr lang="en-US" sz="2400" dirty="0">
                <a:solidFill>
                  <a:prstClr val="black"/>
                </a:solidFill>
                <a:latin typeface="Arial" pitchFamily="34" charset="0"/>
                <a:cs typeface="Arial" pitchFamily="34" charset="0"/>
              </a:rPr>
              <a:t>10</a:t>
            </a:r>
            <a:r>
              <a:rPr lang="en-US" sz="2400" baseline="30000" dirty="0">
                <a:solidFill>
                  <a:prstClr val="black"/>
                </a:solidFill>
                <a:latin typeface="Arial" pitchFamily="34" charset="0"/>
                <a:cs typeface="Arial" pitchFamily="34" charset="0"/>
              </a:rPr>
              <a:t>6</a:t>
            </a:r>
            <a:r>
              <a:rPr lang="en-US" sz="2400" dirty="0">
                <a:solidFill>
                  <a:prstClr val="black"/>
                </a:solidFill>
                <a:latin typeface="Arial" pitchFamily="34" charset="0"/>
                <a:cs typeface="Arial" pitchFamily="34" charset="0"/>
              </a:rPr>
              <a:t> realizations of random process</a:t>
            </a:r>
          </a:p>
        </p:txBody>
      </p:sp>
    </p:spTree>
    <p:extLst>
      <p:ext uri="{BB962C8B-B14F-4D97-AF65-F5344CB8AC3E}">
        <p14:creationId xmlns:p14="http://schemas.microsoft.com/office/powerpoint/2010/main" val="2686328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5" name="Straight Connector 84">
            <a:extLst>
              <a:ext uri="{FF2B5EF4-FFF2-40B4-BE49-F238E27FC236}">
                <a16:creationId xmlns:a16="http://schemas.microsoft.com/office/drawing/2014/main" id="{CDAD8D05-3CAB-4D2D-AA36-EC3446703B1B}"/>
              </a:ext>
            </a:extLst>
          </p:cNvPr>
          <p:cNvCxnSpPr>
            <a:cxnSpLocks/>
          </p:cNvCxnSpPr>
          <p:nvPr/>
        </p:nvCxnSpPr>
        <p:spPr>
          <a:xfrm flipH="1" flipV="1">
            <a:off x="6459380" y="1099138"/>
            <a:ext cx="4625370" cy="713074"/>
          </a:xfrm>
          <a:prstGeom prst="line">
            <a:avLst/>
          </a:prstGeom>
          <a:ln w="285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a:off x="3587065" y="1145190"/>
            <a:ext cx="3135725" cy="3518060"/>
            <a:chOff x="393859" y="1845618"/>
            <a:chExt cx="3135725" cy="351806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859" y="1845618"/>
              <a:ext cx="3135725" cy="2830804"/>
            </a:xfrm>
            <a:prstGeom prst="rect">
              <a:avLst/>
            </a:prstGeom>
          </p:spPr>
        </p:pic>
        <p:sp>
          <p:nvSpPr>
            <p:cNvPr id="13" name="TextBox 12"/>
            <p:cNvSpPr txBox="1"/>
            <p:nvPr/>
          </p:nvSpPr>
          <p:spPr>
            <a:xfrm>
              <a:off x="974432" y="4902013"/>
              <a:ext cx="2384248"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tunable cavity</a:t>
              </a:r>
            </a:p>
          </p:txBody>
        </p:sp>
        <p:sp>
          <p:nvSpPr>
            <p:cNvPr id="14" name="TextBox 13"/>
            <p:cNvSpPr txBox="1"/>
            <p:nvPr/>
          </p:nvSpPr>
          <p:spPr>
            <a:xfrm rot="5400000">
              <a:off x="1629376" y="4038433"/>
              <a:ext cx="1930575"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solenoid</a:t>
              </a:r>
            </a:p>
          </p:txBody>
        </p:sp>
        <p:cxnSp>
          <p:nvCxnSpPr>
            <p:cNvPr id="15" name="Straight Arrow Connector 14"/>
            <p:cNvCxnSpPr/>
            <p:nvPr/>
          </p:nvCxnSpPr>
          <p:spPr>
            <a:xfrm flipV="1">
              <a:off x="1380744" y="3749040"/>
              <a:ext cx="0" cy="598825"/>
            </a:xfrm>
            <a:prstGeom prst="straightConnector1">
              <a:avLst/>
            </a:prstGeom>
            <a:ln w="38100">
              <a:solidFill>
                <a:srgbClr val="1AE81C"/>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Object 15"/>
            <p:cNvGraphicFramePr>
              <a:graphicFrameLocks noChangeAspect="1"/>
            </p:cNvGraphicFramePr>
            <p:nvPr/>
          </p:nvGraphicFramePr>
          <p:xfrm>
            <a:off x="1418443" y="3877002"/>
            <a:ext cx="241300" cy="342900"/>
          </p:xfrm>
          <a:graphic>
            <a:graphicData uri="http://schemas.openxmlformats.org/presentationml/2006/ole">
              <mc:AlternateContent xmlns:mc="http://schemas.openxmlformats.org/markup-compatibility/2006">
                <mc:Choice xmlns:v="urn:schemas-microsoft-com:vml" Requires="v">
                  <p:oleObj name="Equation" r:id="rId4" imgW="241200" imgH="342720" progId="Equation.DSMT4">
                    <p:embed/>
                  </p:oleObj>
                </mc:Choice>
                <mc:Fallback>
                  <p:oleObj name="Equation" r:id="rId4" imgW="241200" imgH="342720" progId="Equation.DSMT4">
                    <p:embed/>
                    <p:pic>
                      <p:nvPicPr>
                        <p:cNvPr id="16" name="Object 15"/>
                        <p:cNvPicPr>
                          <a:picLocks noChangeAspect="1" noChangeArrowheads="1"/>
                        </p:cNvPicPr>
                        <p:nvPr/>
                      </p:nvPicPr>
                      <p:blipFill>
                        <a:blip r:embed="rId5"/>
                        <a:srcRect/>
                        <a:stretch>
                          <a:fillRect/>
                        </a:stretch>
                      </p:blipFill>
                      <p:spPr bwMode="auto">
                        <a:xfrm>
                          <a:off x="1418443" y="3877002"/>
                          <a:ext cx="2413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 name="Title 2">
            <a:extLst>
              <a:ext uri="{FF2B5EF4-FFF2-40B4-BE49-F238E27FC236}">
                <a16:creationId xmlns:a16="http://schemas.microsoft.com/office/drawing/2014/main" id="{D4ACA730-E7D0-9B10-E2F8-D0CDAB651EB3}"/>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Cool cavity and measure with noiseless amplifier to reach CSL</a:t>
            </a:r>
          </a:p>
        </p:txBody>
      </p:sp>
      <p:sp>
        <p:nvSpPr>
          <p:cNvPr id="7" name="Slide Number Placeholder 6"/>
          <p:cNvSpPr>
            <a:spLocks noGrp="1"/>
          </p:cNvSpPr>
          <p:nvPr>
            <p:ph type="sldNum" sz="quarter" idx="12"/>
          </p:nvPr>
        </p:nvSpPr>
        <p:spPr/>
        <p:txBody>
          <a:bodyPr/>
          <a:lstStyle/>
          <a:p>
            <a:fld id="{8836ACD2-14AF-4AE8-A05D-A9CE2A07C95C}" type="slidenum">
              <a:rPr lang="en-US" smtClean="0">
                <a:solidFill>
                  <a:prstClr val="black">
                    <a:tint val="75000"/>
                  </a:prstClr>
                </a:solidFill>
              </a:rPr>
              <a:pPr/>
              <a:t>22</a:t>
            </a:fld>
            <a:endParaRPr lang="en-US" dirty="0">
              <a:solidFill>
                <a:prstClr val="black">
                  <a:tint val="75000"/>
                </a:prstClr>
              </a:solidFill>
            </a:endParaRPr>
          </a:p>
        </p:txBody>
      </p:sp>
      <p:pic>
        <p:nvPicPr>
          <p:cNvPr id="78" name="Picture 77">
            <a:extLst>
              <a:ext uri="{FF2B5EF4-FFF2-40B4-BE49-F238E27FC236}">
                <a16:creationId xmlns:a16="http://schemas.microsoft.com/office/drawing/2014/main" id="{B9C83D34-2F4A-4F83-928E-1B396A9929CA}"/>
              </a:ext>
            </a:extLst>
          </p:cNvPr>
          <p:cNvPicPr>
            <a:picLocks noChangeAspect="1"/>
          </p:cNvPicPr>
          <p:nvPr/>
        </p:nvPicPr>
        <p:blipFill rotWithShape="1">
          <a:blip r:embed="rId6"/>
          <a:srcRect r="880"/>
          <a:stretch/>
        </p:blipFill>
        <p:spPr>
          <a:xfrm>
            <a:off x="680791" y="1920058"/>
            <a:ext cx="2354048" cy="2160887"/>
          </a:xfrm>
          <a:prstGeom prst="rect">
            <a:avLst/>
          </a:prstGeom>
          <a:ln w="28575">
            <a:solidFill>
              <a:schemeClr val="bg1">
                <a:lumMod val="75000"/>
              </a:schemeClr>
            </a:solidFill>
            <a:prstDash val="dash"/>
          </a:ln>
          <a:effectLst/>
        </p:spPr>
      </p:pic>
      <p:pic>
        <p:nvPicPr>
          <p:cNvPr id="79" name="Picture 78">
            <a:extLst>
              <a:ext uri="{FF2B5EF4-FFF2-40B4-BE49-F238E27FC236}">
                <a16:creationId xmlns:a16="http://schemas.microsoft.com/office/drawing/2014/main" id="{B21EEF0D-4348-4C26-A4DC-816CA516B8E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5812" t="32500" r="18989" b="11389"/>
          <a:stretch/>
        </p:blipFill>
        <p:spPr>
          <a:xfrm>
            <a:off x="8215419" y="1812213"/>
            <a:ext cx="2869331" cy="2187495"/>
          </a:xfrm>
          <a:prstGeom prst="rect">
            <a:avLst/>
          </a:prstGeom>
          <a:ln w="28575">
            <a:solidFill>
              <a:schemeClr val="bg1">
                <a:lumMod val="75000"/>
              </a:schemeClr>
            </a:solidFill>
            <a:prstDash val="dash"/>
          </a:ln>
        </p:spPr>
      </p:pic>
      <p:sp>
        <p:nvSpPr>
          <p:cNvPr id="5" name="Rectangle 4">
            <a:extLst>
              <a:ext uri="{FF2B5EF4-FFF2-40B4-BE49-F238E27FC236}">
                <a16:creationId xmlns:a16="http://schemas.microsoft.com/office/drawing/2014/main" id="{AB1B2684-1B49-4A46-B443-36DE2F0B5499}"/>
              </a:ext>
            </a:extLst>
          </p:cNvPr>
          <p:cNvSpPr/>
          <p:nvPr/>
        </p:nvSpPr>
        <p:spPr>
          <a:xfrm>
            <a:off x="5735909" y="1099137"/>
            <a:ext cx="723471" cy="670308"/>
          </a:xfrm>
          <a:prstGeom prst="rect">
            <a:avLst/>
          </a:prstGeom>
          <a:noFill/>
          <a:ln>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97E31D03-0480-4DCC-9E4C-7E400730F1A1}"/>
              </a:ext>
            </a:extLst>
          </p:cNvPr>
          <p:cNvSpPr txBox="1"/>
          <p:nvPr/>
        </p:nvSpPr>
        <p:spPr>
          <a:xfrm>
            <a:off x="560028" y="4111544"/>
            <a:ext cx="2384248" cy="830997"/>
          </a:xfrm>
          <a:prstGeom prst="rect">
            <a:avLst/>
          </a:prstGeom>
          <a:noFill/>
        </p:spPr>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1 L</a:t>
            </a:r>
            <a:r>
              <a:rPr lang="en-US" sz="2400" dirty="0">
                <a:solidFill>
                  <a:prstClr val="black"/>
                </a:solidFill>
                <a:latin typeface="Arial" pitchFamily="34" charset="0"/>
                <a:cs typeface="Arial" pitchFamily="34" charset="0"/>
              </a:rPr>
              <a:t> volume</a:t>
            </a:r>
          </a:p>
          <a:p>
            <a:r>
              <a:rPr lang="en-US" sz="2400" i="1" dirty="0">
                <a:solidFill>
                  <a:prstClr val="black"/>
                </a:solidFill>
                <a:latin typeface="Times New Roman" panose="02020603050405020304" pitchFamily="18" charset="0"/>
                <a:cs typeface="Times New Roman" panose="02020603050405020304" pitchFamily="18" charset="0"/>
              </a:rPr>
              <a:t>Q</a:t>
            </a:r>
            <a:r>
              <a:rPr lang="en-US" sz="2400" dirty="0">
                <a:solidFill>
                  <a:prstClr val="black"/>
                </a:solidFill>
                <a:latin typeface="Times New Roman" panose="02020603050405020304" pitchFamily="18" charset="0"/>
                <a:cs typeface="Times New Roman" panose="02020603050405020304" pitchFamily="18" charset="0"/>
              </a:rPr>
              <a:t> = 10</a:t>
            </a:r>
            <a:r>
              <a:rPr lang="en-US" sz="2400" baseline="30000" dirty="0">
                <a:solidFill>
                  <a:prstClr val="black"/>
                </a:solidFill>
                <a:latin typeface="Times New Roman" panose="02020603050405020304" pitchFamily="18" charset="0"/>
                <a:cs typeface="Times New Roman" panose="02020603050405020304" pitchFamily="18" charset="0"/>
              </a:rPr>
              <a:t>4</a:t>
            </a:r>
          </a:p>
        </p:txBody>
      </p:sp>
      <p:sp>
        <p:nvSpPr>
          <p:cNvPr id="82" name="Rectangle 81">
            <a:extLst>
              <a:ext uri="{FF2B5EF4-FFF2-40B4-BE49-F238E27FC236}">
                <a16:creationId xmlns:a16="http://schemas.microsoft.com/office/drawing/2014/main" id="{59C6CDCC-2408-4B7C-B840-49C0C4C56D3A}"/>
              </a:ext>
            </a:extLst>
          </p:cNvPr>
          <p:cNvSpPr/>
          <p:nvPr/>
        </p:nvSpPr>
        <p:spPr>
          <a:xfrm>
            <a:off x="4106753" y="2336640"/>
            <a:ext cx="1218282" cy="1639354"/>
          </a:xfrm>
          <a:prstGeom prst="rect">
            <a:avLst/>
          </a:prstGeom>
          <a:noFill/>
          <a:ln>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FA74B498-A90C-44C5-B036-5E90D27ECB36}"/>
              </a:ext>
            </a:extLst>
          </p:cNvPr>
          <p:cNvCxnSpPr>
            <a:cxnSpLocks/>
          </p:cNvCxnSpPr>
          <p:nvPr/>
        </p:nvCxnSpPr>
        <p:spPr>
          <a:xfrm flipH="1">
            <a:off x="3034838" y="3975994"/>
            <a:ext cx="2290197" cy="104951"/>
          </a:xfrm>
          <a:prstGeom prst="line">
            <a:avLst/>
          </a:prstGeom>
          <a:ln w="285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06E9403-7CB6-4B4E-9C07-1089772FCA57}"/>
              </a:ext>
            </a:extLst>
          </p:cNvPr>
          <p:cNvCxnSpPr>
            <a:cxnSpLocks/>
          </p:cNvCxnSpPr>
          <p:nvPr/>
        </p:nvCxnSpPr>
        <p:spPr>
          <a:xfrm flipH="1" flipV="1">
            <a:off x="3034838" y="1920058"/>
            <a:ext cx="2290197" cy="416582"/>
          </a:xfrm>
          <a:prstGeom prst="line">
            <a:avLst/>
          </a:prstGeom>
          <a:ln w="285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E68A432-A189-4CF4-82BA-18199EB573AA}"/>
              </a:ext>
            </a:extLst>
          </p:cNvPr>
          <p:cNvCxnSpPr>
            <a:cxnSpLocks/>
          </p:cNvCxnSpPr>
          <p:nvPr/>
        </p:nvCxnSpPr>
        <p:spPr>
          <a:xfrm flipH="1" flipV="1">
            <a:off x="5732425" y="1769445"/>
            <a:ext cx="2464925" cy="2240343"/>
          </a:xfrm>
          <a:prstGeom prst="line">
            <a:avLst/>
          </a:prstGeom>
          <a:ln w="2857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DBD046C4-0E8F-4F57-B88E-55A0AB8CE215}"/>
              </a:ext>
            </a:extLst>
          </p:cNvPr>
          <p:cNvSpPr txBox="1"/>
          <p:nvPr/>
        </p:nvSpPr>
        <p:spPr>
          <a:xfrm>
            <a:off x="8017295" y="4348206"/>
            <a:ext cx="4318140" cy="830997"/>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Josephson parametric amplifier (JPA)</a:t>
            </a:r>
          </a:p>
        </p:txBody>
      </p:sp>
      <p:graphicFrame>
        <p:nvGraphicFramePr>
          <p:cNvPr id="88" name="Object 87">
            <a:extLst>
              <a:ext uri="{FF2B5EF4-FFF2-40B4-BE49-F238E27FC236}">
                <a16:creationId xmlns:a16="http://schemas.microsoft.com/office/drawing/2014/main" id="{1CA00E2A-92A4-42C8-BC1F-A0687480CAA6}"/>
              </a:ext>
            </a:extLst>
          </p:cNvPr>
          <p:cNvGraphicFramePr>
            <a:graphicFrameLocks noChangeAspect="1"/>
          </p:cNvGraphicFramePr>
          <p:nvPr/>
        </p:nvGraphicFramePr>
        <p:xfrm>
          <a:off x="653602" y="4942541"/>
          <a:ext cx="2197100" cy="381000"/>
        </p:xfrm>
        <a:graphic>
          <a:graphicData uri="http://schemas.openxmlformats.org/presentationml/2006/ole">
            <mc:AlternateContent xmlns:mc="http://schemas.openxmlformats.org/markup-compatibility/2006">
              <mc:Choice xmlns:v="urn:schemas-microsoft-com:vml" Requires="v">
                <p:oleObj name="Equation" r:id="rId8" imgW="2197080" imgH="380880" progId="Equation.DSMT4">
                  <p:embed/>
                </p:oleObj>
              </mc:Choice>
              <mc:Fallback>
                <p:oleObj name="Equation" r:id="rId8" imgW="2197080" imgH="380880" progId="Equation.DSMT4">
                  <p:embed/>
                  <p:pic>
                    <p:nvPicPr>
                      <p:cNvPr id="88" name="Object 87">
                        <a:extLst>
                          <a:ext uri="{FF2B5EF4-FFF2-40B4-BE49-F238E27FC236}">
                            <a16:creationId xmlns:a16="http://schemas.microsoft.com/office/drawing/2014/main" id="{1CA00E2A-92A4-42C8-BC1F-A0687480CAA6}"/>
                          </a:ext>
                        </a:extLst>
                      </p:cNvPr>
                      <p:cNvPicPr>
                        <a:picLocks noChangeAspect="1" noChangeArrowheads="1"/>
                      </p:cNvPicPr>
                      <p:nvPr/>
                    </p:nvPicPr>
                    <p:blipFill>
                      <a:blip r:embed="rId9"/>
                      <a:srcRect/>
                      <a:stretch>
                        <a:fillRect/>
                      </a:stretch>
                    </p:blipFill>
                    <p:spPr bwMode="auto">
                      <a:xfrm>
                        <a:off x="653602" y="4942541"/>
                        <a:ext cx="2197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a:extLst>
              <a:ext uri="{FF2B5EF4-FFF2-40B4-BE49-F238E27FC236}">
                <a16:creationId xmlns:a16="http://schemas.microsoft.com/office/drawing/2014/main" id="{80227386-6E45-41C2-B0AB-039045EC8DEF}"/>
              </a:ext>
            </a:extLst>
          </p:cNvPr>
          <p:cNvGraphicFramePr>
            <a:graphicFrameLocks noChangeAspect="1"/>
          </p:cNvGraphicFramePr>
          <p:nvPr/>
        </p:nvGraphicFramePr>
        <p:xfrm>
          <a:off x="4248937" y="4590595"/>
          <a:ext cx="1308100" cy="800100"/>
        </p:xfrm>
        <a:graphic>
          <a:graphicData uri="http://schemas.openxmlformats.org/presentationml/2006/ole">
            <mc:AlternateContent xmlns:mc="http://schemas.openxmlformats.org/markup-compatibility/2006">
              <mc:Choice xmlns:v="urn:schemas-microsoft-com:vml" Requires="v">
                <p:oleObj name="Equation" r:id="rId10" imgW="1307880" imgH="799920" progId="Equation.DSMT4">
                  <p:embed/>
                </p:oleObj>
              </mc:Choice>
              <mc:Fallback>
                <p:oleObj name="Equation" r:id="rId10" imgW="1307880" imgH="799920" progId="Equation.DSMT4">
                  <p:embed/>
                  <p:pic>
                    <p:nvPicPr>
                      <p:cNvPr id="27" name="Object 26">
                        <a:extLst>
                          <a:ext uri="{FF2B5EF4-FFF2-40B4-BE49-F238E27FC236}">
                            <a16:creationId xmlns:a16="http://schemas.microsoft.com/office/drawing/2014/main" id="{80227386-6E45-41C2-B0AB-039045EC8DEF}"/>
                          </a:ext>
                        </a:extLst>
                      </p:cNvPr>
                      <p:cNvPicPr/>
                      <p:nvPr/>
                    </p:nvPicPr>
                    <p:blipFill>
                      <a:blip r:embed="rId11"/>
                      <a:stretch>
                        <a:fillRect/>
                      </a:stretch>
                    </p:blipFill>
                    <p:spPr>
                      <a:xfrm>
                        <a:off x="4248937" y="4590595"/>
                        <a:ext cx="1308100" cy="800100"/>
                      </a:xfrm>
                      <a:prstGeom prst="rect">
                        <a:avLst/>
                      </a:prstGeom>
                    </p:spPr>
                  </p:pic>
                </p:oleObj>
              </mc:Fallback>
            </mc:AlternateContent>
          </a:graphicData>
        </a:graphic>
      </p:graphicFrame>
      <p:sp>
        <p:nvSpPr>
          <p:cNvPr id="89" name="TextBox 88">
            <a:extLst>
              <a:ext uri="{FF2B5EF4-FFF2-40B4-BE49-F238E27FC236}">
                <a16:creationId xmlns:a16="http://schemas.microsoft.com/office/drawing/2014/main" id="{1E703711-A9DE-4EF5-BBC7-81F1B32272F4}"/>
              </a:ext>
            </a:extLst>
          </p:cNvPr>
          <p:cNvSpPr txBox="1"/>
          <p:nvPr/>
        </p:nvSpPr>
        <p:spPr>
          <a:xfrm>
            <a:off x="8005482" y="5188535"/>
            <a:ext cx="4043083" cy="461665"/>
          </a:xfrm>
          <a:prstGeom prst="rect">
            <a:avLst/>
          </a:prstGeom>
          <a:noFill/>
        </p:spPr>
        <p:txBody>
          <a:bodyPr wrap="square" rtlCol="0">
            <a:spAutoFit/>
          </a:bodyPr>
          <a:lstStyle/>
          <a:p>
            <a:r>
              <a:rPr lang="en-US" sz="2400" dirty="0">
                <a:solidFill>
                  <a:srgbClr val="0000FF"/>
                </a:solidFill>
                <a:latin typeface="Arial" pitchFamily="34" charset="0"/>
                <a:cs typeface="Arial" pitchFamily="34" charset="0"/>
              </a:rPr>
              <a:t>measure    noiselessly</a:t>
            </a:r>
          </a:p>
        </p:txBody>
      </p:sp>
      <p:graphicFrame>
        <p:nvGraphicFramePr>
          <p:cNvPr id="90" name="Object 89">
            <a:extLst>
              <a:ext uri="{FF2B5EF4-FFF2-40B4-BE49-F238E27FC236}">
                <a16:creationId xmlns:a16="http://schemas.microsoft.com/office/drawing/2014/main" id="{88C4DD79-534C-4012-ACA6-05389E58C8C4}"/>
              </a:ext>
            </a:extLst>
          </p:cNvPr>
          <p:cNvGraphicFramePr>
            <a:graphicFrameLocks noChangeAspect="1"/>
          </p:cNvGraphicFramePr>
          <p:nvPr/>
        </p:nvGraphicFramePr>
        <p:xfrm>
          <a:off x="9318389" y="5218548"/>
          <a:ext cx="304800" cy="355600"/>
        </p:xfrm>
        <a:graphic>
          <a:graphicData uri="http://schemas.openxmlformats.org/presentationml/2006/ole">
            <mc:AlternateContent xmlns:mc="http://schemas.openxmlformats.org/markup-compatibility/2006">
              <mc:Choice xmlns:v="urn:schemas-microsoft-com:vml" Requires="v">
                <p:oleObj name="Equation" r:id="rId12" imgW="304560" imgH="355320" progId="Equation.DSMT4">
                  <p:embed/>
                </p:oleObj>
              </mc:Choice>
              <mc:Fallback>
                <p:oleObj name="Equation" r:id="rId12" imgW="304560" imgH="355320" progId="Equation.DSMT4">
                  <p:embed/>
                  <p:pic>
                    <p:nvPicPr>
                      <p:cNvPr id="90" name="Object 89">
                        <a:extLst>
                          <a:ext uri="{FF2B5EF4-FFF2-40B4-BE49-F238E27FC236}">
                            <a16:creationId xmlns:a16="http://schemas.microsoft.com/office/drawing/2014/main" id="{88C4DD79-534C-4012-ACA6-05389E58C8C4}"/>
                          </a:ext>
                        </a:extLst>
                      </p:cNvPr>
                      <p:cNvPicPr/>
                      <p:nvPr/>
                    </p:nvPicPr>
                    <p:blipFill>
                      <a:blip r:embed="rId13"/>
                      <a:stretch>
                        <a:fillRect/>
                      </a:stretch>
                    </p:blipFill>
                    <p:spPr>
                      <a:xfrm>
                        <a:off x="9318389" y="5218548"/>
                        <a:ext cx="304800" cy="355600"/>
                      </a:xfrm>
                      <a:prstGeom prst="rect">
                        <a:avLst/>
                      </a:prstGeom>
                    </p:spPr>
                  </p:pic>
                </p:oleObj>
              </mc:Fallback>
            </mc:AlternateContent>
          </a:graphicData>
        </a:graphic>
      </p:graphicFrame>
      <p:graphicFrame>
        <p:nvGraphicFramePr>
          <p:cNvPr id="91" name="Object 90">
            <a:extLst>
              <a:ext uri="{FF2B5EF4-FFF2-40B4-BE49-F238E27FC236}">
                <a16:creationId xmlns:a16="http://schemas.microsoft.com/office/drawing/2014/main" id="{FE6B1383-362F-4C97-A99C-14A28C57CD00}"/>
              </a:ext>
            </a:extLst>
          </p:cNvPr>
          <p:cNvGraphicFramePr>
            <a:graphicFrameLocks noChangeAspect="1"/>
          </p:cNvGraphicFramePr>
          <p:nvPr/>
        </p:nvGraphicFramePr>
        <p:xfrm>
          <a:off x="6722790" y="1236046"/>
          <a:ext cx="304800" cy="355600"/>
        </p:xfrm>
        <a:graphic>
          <a:graphicData uri="http://schemas.openxmlformats.org/presentationml/2006/ole">
            <mc:AlternateContent xmlns:mc="http://schemas.openxmlformats.org/markup-compatibility/2006">
              <mc:Choice xmlns:v="urn:schemas-microsoft-com:vml" Requires="v">
                <p:oleObj name="Equation" r:id="rId14" imgW="304560" imgH="355320" progId="Equation.DSMT4">
                  <p:embed/>
                </p:oleObj>
              </mc:Choice>
              <mc:Fallback>
                <p:oleObj name="Equation" r:id="rId14" imgW="304560" imgH="355320" progId="Equation.DSMT4">
                  <p:embed/>
                  <p:pic>
                    <p:nvPicPr>
                      <p:cNvPr id="91" name="Object 90">
                        <a:extLst>
                          <a:ext uri="{FF2B5EF4-FFF2-40B4-BE49-F238E27FC236}">
                            <a16:creationId xmlns:a16="http://schemas.microsoft.com/office/drawing/2014/main" id="{FE6B1383-362F-4C97-A99C-14A28C57CD00}"/>
                          </a:ext>
                        </a:extLst>
                      </p:cNvPr>
                      <p:cNvPicPr/>
                      <p:nvPr/>
                    </p:nvPicPr>
                    <p:blipFill>
                      <a:blip r:embed="rId15"/>
                      <a:stretch>
                        <a:fillRect/>
                      </a:stretch>
                    </p:blipFill>
                    <p:spPr>
                      <a:xfrm>
                        <a:off x="6722790" y="1236046"/>
                        <a:ext cx="304800" cy="355600"/>
                      </a:xfrm>
                      <a:prstGeom prst="rect">
                        <a:avLst/>
                      </a:prstGeom>
                    </p:spPr>
                  </p:pic>
                </p:oleObj>
              </mc:Fallback>
            </mc:AlternateContent>
          </a:graphicData>
        </a:graphic>
      </p:graphicFrame>
      <p:sp>
        <p:nvSpPr>
          <p:cNvPr id="34" name="Rectangle 33">
            <a:extLst>
              <a:ext uri="{FF2B5EF4-FFF2-40B4-BE49-F238E27FC236}">
                <a16:creationId xmlns:a16="http://schemas.microsoft.com/office/drawing/2014/main" id="{54F0E4C4-8A56-4C6C-B184-ADBB115B707B}"/>
              </a:ext>
            </a:extLst>
          </p:cNvPr>
          <p:cNvSpPr/>
          <p:nvPr/>
        </p:nvSpPr>
        <p:spPr>
          <a:xfrm>
            <a:off x="510983" y="5916691"/>
            <a:ext cx="5948103" cy="461665"/>
          </a:xfrm>
          <a:prstGeom prst="rect">
            <a:avLst/>
          </a:prstGeom>
        </p:spPr>
        <p:txBody>
          <a:bodyPr wrap="none">
            <a:spAutoFit/>
          </a:bodyPr>
          <a:lstStyle/>
          <a:p>
            <a:r>
              <a:rPr lang="en-US" sz="2400" dirty="0" err="1">
                <a:solidFill>
                  <a:srgbClr val="0000FF"/>
                </a:solidFill>
                <a:latin typeface="Arial" pitchFamily="34" charset="0"/>
                <a:cs typeface="Arial" pitchFamily="34" charset="0"/>
              </a:rPr>
              <a:t>haloscope</a:t>
            </a:r>
            <a:r>
              <a:rPr lang="en-US" sz="2400" dirty="0">
                <a:solidFill>
                  <a:srgbClr val="0000FF"/>
                </a:solidFill>
                <a:latin typeface="Arial" pitchFamily="34" charset="0"/>
                <a:cs typeface="Arial" pitchFamily="34" charset="0"/>
              </a:rPr>
              <a:t> near the CSL (HAYSTAC 2017)</a:t>
            </a:r>
            <a:endParaRPr lang="en-US" sz="2400" dirty="0">
              <a:solidFill>
                <a:srgbClr val="0000FF"/>
              </a:solidFill>
            </a:endParaRPr>
          </a:p>
        </p:txBody>
      </p:sp>
    </p:spTree>
    <p:extLst>
      <p:ext uri="{BB962C8B-B14F-4D97-AF65-F5344CB8AC3E}">
        <p14:creationId xmlns:p14="http://schemas.microsoft.com/office/powerpoint/2010/main" val="3369958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4FB0-06D5-D696-8DAF-767F24F10277}"/>
            </a:ext>
          </a:extLst>
        </p:cNvPr>
        <p:cNvGrpSpPr/>
        <p:nvPr/>
      </p:nvGrpSpPr>
      <p:grpSpPr>
        <a:xfrm>
          <a:off x="0" y="0"/>
          <a:ext cx="0" cy="0"/>
          <a:chOff x="0" y="0"/>
          <a:chExt cx="0" cy="0"/>
        </a:xfrm>
      </p:grpSpPr>
      <p:pic>
        <p:nvPicPr>
          <p:cNvPr id="196" name="Picture 195">
            <a:extLst>
              <a:ext uri="{FF2B5EF4-FFF2-40B4-BE49-F238E27FC236}">
                <a16:creationId xmlns:a16="http://schemas.microsoft.com/office/drawing/2014/main" id="{F8254FBE-8531-DEE3-ED4F-C3CE35E2F42B}"/>
              </a:ext>
            </a:extLst>
          </p:cNvPr>
          <p:cNvPicPr>
            <a:picLocks noChangeAspect="1"/>
          </p:cNvPicPr>
          <p:nvPr/>
        </p:nvPicPr>
        <p:blipFill>
          <a:blip r:embed="rId3"/>
          <a:stretch>
            <a:fillRect/>
          </a:stretch>
        </p:blipFill>
        <p:spPr>
          <a:xfrm>
            <a:off x="8215324" y="1187165"/>
            <a:ext cx="3917654" cy="3937341"/>
          </a:xfrm>
          <a:prstGeom prst="rect">
            <a:avLst/>
          </a:prstGeom>
        </p:spPr>
      </p:pic>
      <p:sp>
        <p:nvSpPr>
          <p:cNvPr id="7" name="Title 6">
            <a:extLst>
              <a:ext uri="{FF2B5EF4-FFF2-40B4-BE49-F238E27FC236}">
                <a16:creationId xmlns:a16="http://schemas.microsoft.com/office/drawing/2014/main" id="{8460EA84-7C56-A8A9-8A7B-2D76C800121C}"/>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Low noise amplification with Josephson parametric amplifiers </a:t>
            </a:r>
            <a:endParaRPr lang="en-US" dirty="0"/>
          </a:p>
        </p:txBody>
      </p:sp>
      <p:sp>
        <p:nvSpPr>
          <p:cNvPr id="136" name="Rectangle 135">
            <a:extLst>
              <a:ext uri="{FF2B5EF4-FFF2-40B4-BE49-F238E27FC236}">
                <a16:creationId xmlns:a16="http://schemas.microsoft.com/office/drawing/2014/main" id="{FD815EDE-2D2E-1257-AED3-1FF61593E08E}"/>
              </a:ext>
            </a:extLst>
          </p:cNvPr>
          <p:cNvSpPr/>
          <p:nvPr/>
        </p:nvSpPr>
        <p:spPr>
          <a:xfrm>
            <a:off x="4227867" y="6399748"/>
            <a:ext cx="647934" cy="461665"/>
          </a:xfrm>
          <a:prstGeom prst="rect">
            <a:avLst/>
          </a:prstGeom>
        </p:spPr>
        <p:txBody>
          <a:bodyPr wrap="none">
            <a:spAutoFit/>
          </a:bodyPr>
          <a:lstStyle/>
          <a:p>
            <a:pPr algn="ctr"/>
            <a:r>
              <a:rPr lang="en-US" sz="2400" dirty="0">
                <a:latin typeface="Arial" panose="020B0604020202020204" pitchFamily="34" charset="0"/>
                <a:cs typeface="Arial" panose="020B0604020202020204" pitchFamily="34" charset="0"/>
              </a:rPr>
              <a:t>coil</a:t>
            </a:r>
          </a:p>
        </p:txBody>
      </p:sp>
      <p:grpSp>
        <p:nvGrpSpPr>
          <p:cNvPr id="21" name="Group 20">
            <a:extLst>
              <a:ext uri="{FF2B5EF4-FFF2-40B4-BE49-F238E27FC236}">
                <a16:creationId xmlns:a16="http://schemas.microsoft.com/office/drawing/2014/main" id="{F88D73F6-E313-F655-D6DC-AF3A0F0FE530}"/>
              </a:ext>
            </a:extLst>
          </p:cNvPr>
          <p:cNvGrpSpPr/>
          <p:nvPr/>
        </p:nvGrpSpPr>
        <p:grpSpPr>
          <a:xfrm>
            <a:off x="2302322" y="4431953"/>
            <a:ext cx="365760" cy="91440"/>
            <a:chOff x="2758354" y="5040711"/>
            <a:chExt cx="365760" cy="91440"/>
          </a:xfrm>
        </p:grpSpPr>
        <p:cxnSp>
          <p:nvCxnSpPr>
            <p:cNvPr id="36" name="Straight Connector 35">
              <a:extLst>
                <a:ext uri="{FF2B5EF4-FFF2-40B4-BE49-F238E27FC236}">
                  <a16:creationId xmlns:a16="http://schemas.microsoft.com/office/drawing/2014/main" id="{997CF92E-BB83-CBFF-E882-C2DEB7775F06}"/>
                </a:ext>
              </a:extLst>
            </p:cNvPr>
            <p:cNvCxnSpPr/>
            <p:nvPr/>
          </p:nvCxnSpPr>
          <p:spPr>
            <a:xfrm>
              <a:off x="2849794" y="5086763"/>
              <a:ext cx="27432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E430B683-C3D3-2FD0-E969-C06526C9BA05}"/>
                </a:ext>
              </a:extLst>
            </p:cNvPr>
            <p:cNvSpPr/>
            <p:nvPr/>
          </p:nvSpPr>
          <p:spPr>
            <a:xfrm>
              <a:off x="2758354" y="5040711"/>
              <a:ext cx="91440" cy="91440"/>
            </a:xfrm>
            <a:prstGeom prst="ellipse">
              <a:avLst/>
            </a:prstGeom>
            <a:solidFill>
              <a:schemeClr val="bg1"/>
            </a:solidFill>
            <a:ln w="381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rgbClr val="000000"/>
                </a:solidFill>
                <a:latin typeface="Arial"/>
                <a:cs typeface="Arial"/>
              </a:endParaRPr>
            </a:p>
          </p:txBody>
        </p:sp>
      </p:grpSp>
      <p:grpSp>
        <p:nvGrpSpPr>
          <p:cNvPr id="23" name="Group 22">
            <a:extLst>
              <a:ext uri="{FF2B5EF4-FFF2-40B4-BE49-F238E27FC236}">
                <a16:creationId xmlns:a16="http://schemas.microsoft.com/office/drawing/2014/main" id="{863A1206-8C91-90A2-A3CE-CCE59A888EC8}"/>
              </a:ext>
            </a:extLst>
          </p:cNvPr>
          <p:cNvGrpSpPr/>
          <p:nvPr/>
        </p:nvGrpSpPr>
        <p:grpSpPr>
          <a:xfrm>
            <a:off x="3493288" y="5909442"/>
            <a:ext cx="323356" cy="362736"/>
            <a:chOff x="4360075" y="6493647"/>
            <a:chExt cx="323356" cy="362736"/>
          </a:xfrm>
        </p:grpSpPr>
        <p:sp>
          <p:nvSpPr>
            <p:cNvPr id="89" name="Isosceles Triangle 88">
              <a:extLst>
                <a:ext uri="{FF2B5EF4-FFF2-40B4-BE49-F238E27FC236}">
                  <a16:creationId xmlns:a16="http://schemas.microsoft.com/office/drawing/2014/main" id="{8D699F84-C999-339B-0EFA-635264F3A07A}"/>
                </a:ext>
              </a:extLst>
            </p:cNvPr>
            <p:cNvSpPr/>
            <p:nvPr/>
          </p:nvSpPr>
          <p:spPr>
            <a:xfrm rot="10800000">
              <a:off x="4360075" y="6728351"/>
              <a:ext cx="323356" cy="128032"/>
            </a:xfrm>
            <a:prstGeom prst="triangl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47CE18C1-AE17-237D-FB1A-AA22149A7EAC}"/>
                </a:ext>
              </a:extLst>
            </p:cNvPr>
            <p:cNvCxnSpPr/>
            <p:nvPr/>
          </p:nvCxnSpPr>
          <p:spPr>
            <a:xfrm flipH="1" flipV="1">
              <a:off x="4521545" y="6493647"/>
              <a:ext cx="414" cy="234704"/>
            </a:xfrm>
            <a:prstGeom prst="line">
              <a:avLst/>
            </a:prstGeom>
            <a:ln w="3810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6" name="Group 155">
            <a:extLst>
              <a:ext uri="{FF2B5EF4-FFF2-40B4-BE49-F238E27FC236}">
                <a16:creationId xmlns:a16="http://schemas.microsoft.com/office/drawing/2014/main" id="{F277624E-FFBF-42D1-F060-74A2F8189DF5}"/>
              </a:ext>
            </a:extLst>
          </p:cNvPr>
          <p:cNvGrpSpPr/>
          <p:nvPr/>
        </p:nvGrpSpPr>
        <p:grpSpPr>
          <a:xfrm rot="16200000">
            <a:off x="2825237" y="4166809"/>
            <a:ext cx="274320" cy="621729"/>
            <a:chOff x="3542343" y="6040063"/>
            <a:chExt cx="274320" cy="621729"/>
          </a:xfrm>
        </p:grpSpPr>
        <p:cxnSp>
          <p:nvCxnSpPr>
            <p:cNvPr id="157" name="Straight Connector 156">
              <a:extLst>
                <a:ext uri="{FF2B5EF4-FFF2-40B4-BE49-F238E27FC236}">
                  <a16:creationId xmlns:a16="http://schemas.microsoft.com/office/drawing/2014/main" id="{2D93A7AB-75BE-912B-936D-71D6C9D6895C}"/>
                </a:ext>
              </a:extLst>
            </p:cNvPr>
            <p:cNvCxnSpPr/>
            <p:nvPr/>
          </p:nvCxnSpPr>
          <p:spPr bwMode="auto">
            <a:xfrm>
              <a:off x="3679089" y="6040063"/>
              <a:ext cx="0" cy="27432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0E806F5B-C84D-57A9-6D06-5E4D3AA0F3C5}"/>
                </a:ext>
              </a:extLst>
            </p:cNvPr>
            <p:cNvCxnSpPr/>
            <p:nvPr/>
          </p:nvCxnSpPr>
          <p:spPr bwMode="auto">
            <a:xfrm rot="10800000" flipH="1" flipV="1">
              <a:off x="3542343" y="6299915"/>
              <a:ext cx="27432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519B5FD6-D056-475C-62E5-73923608F3EE}"/>
                </a:ext>
              </a:extLst>
            </p:cNvPr>
            <p:cNvCxnSpPr/>
            <p:nvPr/>
          </p:nvCxnSpPr>
          <p:spPr bwMode="auto">
            <a:xfrm rot="10800000" flipH="1" flipV="1">
              <a:off x="3542343" y="6401845"/>
              <a:ext cx="27432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8FAFE061-7AFD-0BB1-E14C-F341A31CDD05}"/>
                </a:ext>
              </a:extLst>
            </p:cNvPr>
            <p:cNvCxnSpPr/>
            <p:nvPr/>
          </p:nvCxnSpPr>
          <p:spPr bwMode="auto">
            <a:xfrm flipH="1">
              <a:off x="3677718" y="6387472"/>
              <a:ext cx="2742" cy="27432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D51086EE-2C35-F33D-8F52-4AFECC153669}"/>
              </a:ext>
            </a:extLst>
          </p:cNvPr>
          <p:cNvGrpSpPr/>
          <p:nvPr/>
        </p:nvGrpSpPr>
        <p:grpSpPr>
          <a:xfrm>
            <a:off x="4344783" y="5909442"/>
            <a:ext cx="323356" cy="362736"/>
            <a:chOff x="5211570" y="6543404"/>
            <a:chExt cx="323356" cy="362736"/>
          </a:xfrm>
        </p:grpSpPr>
        <p:sp>
          <p:nvSpPr>
            <p:cNvPr id="278" name="Isosceles Triangle 277">
              <a:extLst>
                <a:ext uri="{FF2B5EF4-FFF2-40B4-BE49-F238E27FC236}">
                  <a16:creationId xmlns:a16="http://schemas.microsoft.com/office/drawing/2014/main" id="{696C10DE-462B-2846-D576-F77D4077DD63}"/>
                </a:ext>
              </a:extLst>
            </p:cNvPr>
            <p:cNvSpPr/>
            <p:nvPr/>
          </p:nvSpPr>
          <p:spPr>
            <a:xfrm rot="10800000">
              <a:off x="5211570" y="6778108"/>
              <a:ext cx="323356" cy="128032"/>
            </a:xfrm>
            <a:prstGeom prst="triangle">
              <a:avLst/>
            </a:prstGeom>
            <a:noFill/>
            <a:ln w="3810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9" name="Straight Connector 278">
              <a:extLst>
                <a:ext uri="{FF2B5EF4-FFF2-40B4-BE49-F238E27FC236}">
                  <a16:creationId xmlns:a16="http://schemas.microsoft.com/office/drawing/2014/main" id="{BC9BFEDB-C28F-2560-5CCC-48B95CCA6E20}"/>
                </a:ext>
              </a:extLst>
            </p:cNvPr>
            <p:cNvCxnSpPr>
              <a:stCxn id="278" idx="3"/>
            </p:cNvCxnSpPr>
            <p:nvPr/>
          </p:nvCxnSpPr>
          <p:spPr>
            <a:xfrm flipH="1" flipV="1">
              <a:off x="5372834" y="6543404"/>
              <a:ext cx="414" cy="234704"/>
            </a:xfrm>
            <a:prstGeom prst="line">
              <a:avLst/>
            </a:prstGeom>
            <a:ln w="381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7" name="Group 26">
            <a:extLst>
              <a:ext uri="{FF2B5EF4-FFF2-40B4-BE49-F238E27FC236}">
                <a16:creationId xmlns:a16="http://schemas.microsoft.com/office/drawing/2014/main" id="{E94A1B3A-DC96-AB00-662B-4E968581E04C}"/>
              </a:ext>
            </a:extLst>
          </p:cNvPr>
          <p:cNvGrpSpPr/>
          <p:nvPr/>
        </p:nvGrpSpPr>
        <p:grpSpPr>
          <a:xfrm>
            <a:off x="4422734" y="4476717"/>
            <a:ext cx="196026" cy="1439757"/>
            <a:chOff x="5289521" y="5158491"/>
            <a:chExt cx="196026" cy="1342188"/>
          </a:xfrm>
        </p:grpSpPr>
        <p:sp>
          <p:nvSpPr>
            <p:cNvPr id="339" name="Arc 60">
              <a:extLst>
                <a:ext uri="{FF2B5EF4-FFF2-40B4-BE49-F238E27FC236}">
                  <a16:creationId xmlns:a16="http://schemas.microsoft.com/office/drawing/2014/main" id="{04B2C028-41B3-7AF8-BFD2-E1AB2A737CA9}"/>
                </a:ext>
              </a:extLst>
            </p:cNvPr>
            <p:cNvSpPr>
              <a:spLocks noChangeAspect="1"/>
            </p:cNvSpPr>
            <p:nvPr/>
          </p:nvSpPr>
          <p:spPr bwMode="auto">
            <a:xfrm rot="5400000">
              <a:off x="5405638" y="5484299"/>
              <a:ext cx="58423"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1" name="Arc 65">
              <a:extLst>
                <a:ext uri="{FF2B5EF4-FFF2-40B4-BE49-F238E27FC236}">
                  <a16:creationId xmlns:a16="http://schemas.microsoft.com/office/drawing/2014/main" id="{AF620532-CCCB-FAC9-11EA-EBB6B3EF3B31}"/>
                </a:ext>
              </a:extLst>
            </p:cNvPr>
            <p:cNvSpPr>
              <a:spLocks noChangeAspect="1"/>
            </p:cNvSpPr>
            <p:nvPr/>
          </p:nvSpPr>
          <p:spPr bwMode="auto">
            <a:xfrm rot="5400000" flipV="1">
              <a:off x="5255586" y="5309368"/>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2" name="Arc 66">
              <a:extLst>
                <a:ext uri="{FF2B5EF4-FFF2-40B4-BE49-F238E27FC236}">
                  <a16:creationId xmlns:a16="http://schemas.microsoft.com/office/drawing/2014/main" id="{A22A97B9-935D-93E4-A5F2-7D3FCD7B86B7}"/>
                </a:ext>
              </a:extLst>
            </p:cNvPr>
            <p:cNvSpPr>
              <a:spLocks noChangeAspect="1"/>
            </p:cNvSpPr>
            <p:nvPr/>
          </p:nvSpPr>
          <p:spPr bwMode="auto">
            <a:xfrm rot="5400000" flipV="1">
              <a:off x="5255586" y="5423780"/>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3" name="Arc 67">
              <a:extLst>
                <a:ext uri="{FF2B5EF4-FFF2-40B4-BE49-F238E27FC236}">
                  <a16:creationId xmlns:a16="http://schemas.microsoft.com/office/drawing/2014/main" id="{8D1AA069-459F-9184-6A64-475C5FB50C1E}"/>
                </a:ext>
              </a:extLst>
            </p:cNvPr>
            <p:cNvSpPr>
              <a:spLocks noChangeAspect="1"/>
            </p:cNvSpPr>
            <p:nvPr/>
          </p:nvSpPr>
          <p:spPr bwMode="auto">
            <a:xfrm rot="5400000">
              <a:off x="5407147" y="5717699"/>
              <a:ext cx="55405"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4" name="Arc 68">
              <a:extLst>
                <a:ext uri="{FF2B5EF4-FFF2-40B4-BE49-F238E27FC236}">
                  <a16:creationId xmlns:a16="http://schemas.microsoft.com/office/drawing/2014/main" id="{36C4067C-2F55-8611-BB15-2CABFF055ABA}"/>
                </a:ext>
              </a:extLst>
            </p:cNvPr>
            <p:cNvSpPr>
              <a:spLocks noChangeAspect="1"/>
            </p:cNvSpPr>
            <p:nvPr/>
          </p:nvSpPr>
          <p:spPr bwMode="auto">
            <a:xfrm rot="5400000" flipV="1">
              <a:off x="5255586" y="5540626"/>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5" name="Arc 69">
              <a:extLst>
                <a:ext uri="{FF2B5EF4-FFF2-40B4-BE49-F238E27FC236}">
                  <a16:creationId xmlns:a16="http://schemas.microsoft.com/office/drawing/2014/main" id="{2950AF07-BA4E-368D-42FC-D4E425971A00}"/>
                </a:ext>
              </a:extLst>
            </p:cNvPr>
            <p:cNvSpPr>
              <a:spLocks noChangeAspect="1"/>
            </p:cNvSpPr>
            <p:nvPr/>
          </p:nvSpPr>
          <p:spPr bwMode="auto">
            <a:xfrm rot="5400000" flipV="1">
              <a:off x="5255586" y="5655038"/>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6" name="Arc 70">
              <a:extLst>
                <a:ext uri="{FF2B5EF4-FFF2-40B4-BE49-F238E27FC236}">
                  <a16:creationId xmlns:a16="http://schemas.microsoft.com/office/drawing/2014/main" id="{58D6FC91-584C-6D4A-6C2A-A02BB32638F1}"/>
                </a:ext>
              </a:extLst>
            </p:cNvPr>
            <p:cNvSpPr>
              <a:spLocks noChangeAspect="1"/>
            </p:cNvSpPr>
            <p:nvPr/>
          </p:nvSpPr>
          <p:spPr bwMode="auto">
            <a:xfrm rot="5400000" flipV="1">
              <a:off x="5255416" y="5194956"/>
              <a:ext cx="177704"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7" name="Arc 71">
              <a:extLst>
                <a:ext uri="{FF2B5EF4-FFF2-40B4-BE49-F238E27FC236}">
                  <a16:creationId xmlns:a16="http://schemas.microsoft.com/office/drawing/2014/main" id="{608B43B7-C862-240F-7F74-5B0C357671D8}"/>
                </a:ext>
              </a:extLst>
            </p:cNvPr>
            <p:cNvSpPr>
              <a:spLocks noChangeAspect="1"/>
            </p:cNvSpPr>
            <p:nvPr/>
          </p:nvSpPr>
          <p:spPr bwMode="auto">
            <a:xfrm rot="5400000" flipV="1">
              <a:off x="5255416" y="5776753"/>
              <a:ext cx="177704"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8" name="Arc 60">
              <a:extLst>
                <a:ext uri="{FF2B5EF4-FFF2-40B4-BE49-F238E27FC236}">
                  <a16:creationId xmlns:a16="http://schemas.microsoft.com/office/drawing/2014/main" id="{75C74F5A-65A4-A62A-6093-97AFD3A716A6}"/>
                </a:ext>
              </a:extLst>
            </p:cNvPr>
            <p:cNvSpPr>
              <a:spLocks noChangeAspect="1"/>
            </p:cNvSpPr>
            <p:nvPr/>
          </p:nvSpPr>
          <p:spPr bwMode="auto">
            <a:xfrm rot="5400000">
              <a:off x="5404829" y="5255479"/>
              <a:ext cx="60854"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9" name="Arc 60">
              <a:extLst>
                <a:ext uri="{FF2B5EF4-FFF2-40B4-BE49-F238E27FC236}">
                  <a16:creationId xmlns:a16="http://schemas.microsoft.com/office/drawing/2014/main" id="{9B874382-FBEE-4963-2883-DB5093929ADC}"/>
                </a:ext>
              </a:extLst>
            </p:cNvPr>
            <p:cNvSpPr>
              <a:spLocks noChangeAspect="1"/>
            </p:cNvSpPr>
            <p:nvPr/>
          </p:nvSpPr>
          <p:spPr bwMode="auto">
            <a:xfrm rot="5400000">
              <a:off x="5405211" y="5367954"/>
              <a:ext cx="58423"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0" name="Arc 60">
              <a:extLst>
                <a:ext uri="{FF2B5EF4-FFF2-40B4-BE49-F238E27FC236}">
                  <a16:creationId xmlns:a16="http://schemas.microsoft.com/office/drawing/2014/main" id="{C947DEAC-9133-8442-31C5-C19E77D14D0E}"/>
                </a:ext>
              </a:extLst>
            </p:cNvPr>
            <p:cNvSpPr>
              <a:spLocks noChangeAspect="1"/>
            </p:cNvSpPr>
            <p:nvPr/>
          </p:nvSpPr>
          <p:spPr bwMode="auto">
            <a:xfrm rot="5400000">
              <a:off x="5403630" y="5600294"/>
              <a:ext cx="61585"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9" name="Arc 60">
              <a:extLst>
                <a:ext uri="{FF2B5EF4-FFF2-40B4-BE49-F238E27FC236}">
                  <a16:creationId xmlns:a16="http://schemas.microsoft.com/office/drawing/2014/main" id="{70992610-D5B0-9D5A-D13F-F71E936AA523}"/>
                </a:ext>
              </a:extLst>
            </p:cNvPr>
            <p:cNvSpPr>
              <a:spLocks noChangeAspect="1"/>
            </p:cNvSpPr>
            <p:nvPr/>
          </p:nvSpPr>
          <p:spPr bwMode="auto">
            <a:xfrm rot="5400000">
              <a:off x="5404325" y="6066986"/>
              <a:ext cx="58423"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0" name="Arc 65">
              <a:extLst>
                <a:ext uri="{FF2B5EF4-FFF2-40B4-BE49-F238E27FC236}">
                  <a16:creationId xmlns:a16="http://schemas.microsoft.com/office/drawing/2014/main" id="{7FB4034C-FE40-4EB5-A655-653899B25E10}"/>
                </a:ext>
              </a:extLst>
            </p:cNvPr>
            <p:cNvSpPr>
              <a:spLocks noChangeAspect="1"/>
            </p:cNvSpPr>
            <p:nvPr/>
          </p:nvSpPr>
          <p:spPr bwMode="auto">
            <a:xfrm rot="5400000" flipV="1">
              <a:off x="5254273" y="5892056"/>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1" name="Arc 66">
              <a:extLst>
                <a:ext uri="{FF2B5EF4-FFF2-40B4-BE49-F238E27FC236}">
                  <a16:creationId xmlns:a16="http://schemas.microsoft.com/office/drawing/2014/main" id="{1F088689-95E9-6493-BB06-22905EE98B9D}"/>
                </a:ext>
              </a:extLst>
            </p:cNvPr>
            <p:cNvSpPr>
              <a:spLocks noChangeAspect="1"/>
            </p:cNvSpPr>
            <p:nvPr/>
          </p:nvSpPr>
          <p:spPr bwMode="auto">
            <a:xfrm rot="5400000" flipV="1">
              <a:off x="5254273" y="6006467"/>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2" name="Arc 67">
              <a:extLst>
                <a:ext uri="{FF2B5EF4-FFF2-40B4-BE49-F238E27FC236}">
                  <a16:creationId xmlns:a16="http://schemas.microsoft.com/office/drawing/2014/main" id="{62F6D65A-03CB-E00A-4848-A2DC2D6232CE}"/>
                </a:ext>
              </a:extLst>
            </p:cNvPr>
            <p:cNvSpPr>
              <a:spLocks noChangeAspect="1"/>
            </p:cNvSpPr>
            <p:nvPr/>
          </p:nvSpPr>
          <p:spPr bwMode="auto">
            <a:xfrm rot="5400000">
              <a:off x="5405543" y="6299463"/>
              <a:ext cx="55990"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333" name="Arc 68">
              <a:extLst>
                <a:ext uri="{FF2B5EF4-FFF2-40B4-BE49-F238E27FC236}">
                  <a16:creationId xmlns:a16="http://schemas.microsoft.com/office/drawing/2014/main" id="{845017DD-CE8E-DCEB-E383-5E216C6884D2}"/>
                </a:ext>
              </a:extLst>
            </p:cNvPr>
            <p:cNvSpPr>
              <a:spLocks noChangeAspect="1"/>
            </p:cNvSpPr>
            <p:nvPr/>
          </p:nvSpPr>
          <p:spPr bwMode="auto">
            <a:xfrm rot="5400000" flipV="1">
              <a:off x="5254273" y="6123313"/>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4" name="Arc 69">
              <a:extLst>
                <a:ext uri="{FF2B5EF4-FFF2-40B4-BE49-F238E27FC236}">
                  <a16:creationId xmlns:a16="http://schemas.microsoft.com/office/drawing/2014/main" id="{F4962EFA-4FC7-AD74-6473-ABE912D6C950}"/>
                </a:ext>
              </a:extLst>
            </p:cNvPr>
            <p:cNvSpPr>
              <a:spLocks noChangeAspect="1"/>
            </p:cNvSpPr>
            <p:nvPr/>
          </p:nvSpPr>
          <p:spPr bwMode="auto">
            <a:xfrm rot="5400000" flipV="1">
              <a:off x="5254273" y="6237725"/>
              <a:ext cx="175269"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5" name="Arc 71">
              <a:extLst>
                <a:ext uri="{FF2B5EF4-FFF2-40B4-BE49-F238E27FC236}">
                  <a16:creationId xmlns:a16="http://schemas.microsoft.com/office/drawing/2014/main" id="{61C5C93A-6FF6-AF95-FD08-07CE8C154535}"/>
                </a:ext>
              </a:extLst>
            </p:cNvPr>
            <p:cNvSpPr>
              <a:spLocks noChangeAspect="1"/>
            </p:cNvSpPr>
            <p:nvPr/>
          </p:nvSpPr>
          <p:spPr bwMode="auto">
            <a:xfrm rot="5400000" flipV="1">
              <a:off x="5254103" y="6359440"/>
              <a:ext cx="177704" cy="104773"/>
            </a:xfrm>
            <a:custGeom>
              <a:avLst/>
              <a:gdLst>
                <a:gd name="T0" fmla="*/ 0 w 43200"/>
                <a:gd name="T1" fmla="*/ 0 h 22481"/>
                <a:gd name="T2" fmla="*/ 0 w 43200"/>
                <a:gd name="T3" fmla="*/ 0 h 22481"/>
                <a:gd name="T4" fmla="*/ 0 w 43200"/>
                <a:gd name="T5" fmla="*/ 0 h 22481"/>
                <a:gd name="T6" fmla="*/ 0 60000 65536"/>
                <a:gd name="T7" fmla="*/ 0 60000 65536"/>
                <a:gd name="T8" fmla="*/ 0 60000 65536"/>
                <a:gd name="T9" fmla="*/ 0 w 43200"/>
                <a:gd name="T10" fmla="*/ 0 h 22481"/>
                <a:gd name="T11" fmla="*/ 43200 w 43200"/>
                <a:gd name="T12" fmla="*/ 22481 h 22481"/>
              </a:gdLst>
              <a:ahLst/>
              <a:cxnLst>
                <a:cxn ang="T6">
                  <a:pos x="T0" y="T1"/>
                </a:cxn>
                <a:cxn ang="T7">
                  <a:pos x="T2" y="T3"/>
                </a:cxn>
                <a:cxn ang="T8">
                  <a:pos x="T4" y="T5"/>
                </a:cxn>
              </a:cxnLst>
              <a:rect l="T9" t="T10" r="T11" b="T12"/>
              <a:pathLst>
                <a:path w="43200" h="22481" fill="none" extrusionOk="0">
                  <a:moveTo>
                    <a:pt x="17" y="22481"/>
                  </a:moveTo>
                  <a:cubicBezTo>
                    <a:pt x="5" y="22187"/>
                    <a:pt x="0" y="21893"/>
                    <a:pt x="0" y="21600"/>
                  </a:cubicBezTo>
                  <a:cubicBezTo>
                    <a:pt x="0" y="9670"/>
                    <a:pt x="9670" y="0"/>
                    <a:pt x="21600" y="0"/>
                  </a:cubicBezTo>
                  <a:cubicBezTo>
                    <a:pt x="33529" y="-1"/>
                    <a:pt x="43199" y="9670"/>
                    <a:pt x="43200" y="21599"/>
                  </a:cubicBezTo>
                </a:path>
                <a:path w="43200" h="22481" stroke="0" extrusionOk="0">
                  <a:moveTo>
                    <a:pt x="17" y="22481"/>
                  </a:moveTo>
                  <a:cubicBezTo>
                    <a:pt x="5" y="22187"/>
                    <a:pt x="0" y="21893"/>
                    <a:pt x="0" y="21600"/>
                  </a:cubicBezTo>
                  <a:cubicBezTo>
                    <a:pt x="0" y="9670"/>
                    <a:pt x="9670" y="0"/>
                    <a:pt x="21600" y="0"/>
                  </a:cubicBezTo>
                  <a:cubicBezTo>
                    <a:pt x="33529" y="-1"/>
                    <a:pt x="43199" y="9670"/>
                    <a:pt x="43200" y="21599"/>
                  </a:cubicBezTo>
                  <a:lnTo>
                    <a:pt x="21600" y="21600"/>
                  </a:lnTo>
                  <a:lnTo>
                    <a:pt x="17" y="22481"/>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6" name="Arc 60">
              <a:extLst>
                <a:ext uri="{FF2B5EF4-FFF2-40B4-BE49-F238E27FC236}">
                  <a16:creationId xmlns:a16="http://schemas.microsoft.com/office/drawing/2014/main" id="{8969113F-5C4D-CC71-9081-5A129072E15D}"/>
                </a:ext>
              </a:extLst>
            </p:cNvPr>
            <p:cNvSpPr>
              <a:spLocks noChangeAspect="1"/>
            </p:cNvSpPr>
            <p:nvPr/>
          </p:nvSpPr>
          <p:spPr bwMode="auto">
            <a:xfrm rot="5400000">
              <a:off x="5404121" y="5836341"/>
              <a:ext cx="59643"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7" name="Arc 60">
              <a:extLst>
                <a:ext uri="{FF2B5EF4-FFF2-40B4-BE49-F238E27FC236}">
                  <a16:creationId xmlns:a16="http://schemas.microsoft.com/office/drawing/2014/main" id="{7477F1BC-058E-55E9-17B7-A0EFA1298DB9}"/>
                </a:ext>
              </a:extLst>
            </p:cNvPr>
            <p:cNvSpPr>
              <a:spLocks noChangeAspect="1"/>
            </p:cNvSpPr>
            <p:nvPr/>
          </p:nvSpPr>
          <p:spPr bwMode="auto">
            <a:xfrm rot="5400000">
              <a:off x="5402931" y="5951610"/>
              <a:ext cx="60357"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38" name="Arc 60">
              <a:extLst>
                <a:ext uri="{FF2B5EF4-FFF2-40B4-BE49-F238E27FC236}">
                  <a16:creationId xmlns:a16="http://schemas.microsoft.com/office/drawing/2014/main" id="{F1B98064-AD37-01B6-5DD3-FDABB57BDE1D}"/>
                </a:ext>
              </a:extLst>
            </p:cNvPr>
            <p:cNvSpPr>
              <a:spLocks noChangeAspect="1"/>
            </p:cNvSpPr>
            <p:nvPr/>
          </p:nvSpPr>
          <p:spPr bwMode="auto">
            <a:xfrm rot="5400000">
              <a:off x="5403072" y="6183006"/>
              <a:ext cx="60075" cy="100582"/>
            </a:xfrm>
            <a:custGeom>
              <a:avLst/>
              <a:gdLst>
                <a:gd name="T0" fmla="*/ 0 w 43180"/>
                <a:gd name="T1" fmla="*/ 0 h 21600"/>
                <a:gd name="T2" fmla="*/ 0 w 43180"/>
                <a:gd name="T3" fmla="*/ 0 h 21600"/>
                <a:gd name="T4" fmla="*/ 0 w 43180"/>
                <a:gd name="T5" fmla="*/ 0 h 21600"/>
                <a:gd name="T6" fmla="*/ 0 60000 65536"/>
                <a:gd name="T7" fmla="*/ 0 60000 65536"/>
                <a:gd name="T8" fmla="*/ 0 60000 65536"/>
                <a:gd name="T9" fmla="*/ 0 w 43180"/>
                <a:gd name="T10" fmla="*/ 0 h 21600"/>
                <a:gd name="T11" fmla="*/ 43180 w 43180"/>
                <a:gd name="T12" fmla="*/ 21600 h 21600"/>
              </a:gdLst>
              <a:ahLst/>
              <a:cxnLst>
                <a:cxn ang="T6">
                  <a:pos x="T0" y="T1"/>
                </a:cxn>
                <a:cxn ang="T7">
                  <a:pos x="T2" y="T3"/>
                </a:cxn>
                <a:cxn ang="T8">
                  <a:pos x="T4" y="T5"/>
                </a:cxn>
              </a:cxnLst>
              <a:rect l="T9" t="T10" r="T11" b="T12"/>
              <a:pathLst>
                <a:path w="43180" h="21600" fill="none" extrusionOk="0">
                  <a:moveTo>
                    <a:pt x="0" y="20662"/>
                  </a:moveTo>
                  <a:cubicBezTo>
                    <a:pt x="502" y="9108"/>
                    <a:pt x="10015" y="-1"/>
                    <a:pt x="21580" y="0"/>
                  </a:cubicBezTo>
                  <a:cubicBezTo>
                    <a:pt x="33509" y="0"/>
                    <a:pt x="43180" y="9670"/>
                    <a:pt x="43180" y="21600"/>
                  </a:cubicBezTo>
                </a:path>
                <a:path w="43180" h="21600" stroke="0" extrusionOk="0">
                  <a:moveTo>
                    <a:pt x="0" y="20662"/>
                  </a:moveTo>
                  <a:cubicBezTo>
                    <a:pt x="502" y="9108"/>
                    <a:pt x="10015" y="-1"/>
                    <a:pt x="21580" y="0"/>
                  </a:cubicBezTo>
                  <a:cubicBezTo>
                    <a:pt x="33509" y="0"/>
                    <a:pt x="43180" y="9670"/>
                    <a:pt x="43180" y="21600"/>
                  </a:cubicBezTo>
                  <a:lnTo>
                    <a:pt x="21580" y="21600"/>
                  </a:lnTo>
                  <a:lnTo>
                    <a:pt x="0" y="20662"/>
                  </a:lnTo>
                  <a:close/>
                </a:path>
              </a:pathLst>
            </a:cu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99" name="U-Turn Arrow 157">
            <a:extLst>
              <a:ext uri="{FF2B5EF4-FFF2-40B4-BE49-F238E27FC236}">
                <a16:creationId xmlns:a16="http://schemas.microsoft.com/office/drawing/2014/main" id="{8A7656CE-E0DB-C59F-6CBF-7459222A3761}"/>
              </a:ext>
            </a:extLst>
          </p:cNvPr>
          <p:cNvSpPr/>
          <p:nvPr/>
        </p:nvSpPr>
        <p:spPr>
          <a:xfrm rot="5400000">
            <a:off x="1921238" y="4312309"/>
            <a:ext cx="220314" cy="330728"/>
          </a:xfrm>
          <a:custGeom>
            <a:avLst/>
            <a:gdLst>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82866 w 754301"/>
              <a:gd name="connsiteY13" fmla="*/ 321906 h 731520"/>
              <a:gd name="connsiteX14" fmla="*/ 82867 w 754301"/>
              <a:gd name="connsiteY14" fmla="*/ 731520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82866 w 754301"/>
              <a:gd name="connsiteY13" fmla="*/ 321906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77613 w 754301"/>
              <a:gd name="connsiteY9" fmla="*/ 370522 h 731520"/>
              <a:gd name="connsiteX10" fmla="*/ 594281 w 754301"/>
              <a:gd name="connsiteY10" fmla="*/ 321905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77613 w 754301"/>
              <a:gd name="connsiteY9" fmla="*/ 370522 h 731520"/>
              <a:gd name="connsiteX10" fmla="*/ 575232 w 754301"/>
              <a:gd name="connsiteY10" fmla="*/ 319523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493317 w 754301"/>
              <a:gd name="connsiteY8" fmla="*/ 365760 h 731520"/>
              <a:gd name="connsiteX9" fmla="*/ 577613 w 754301"/>
              <a:gd name="connsiteY9" fmla="*/ 370522 h 731520"/>
              <a:gd name="connsiteX10" fmla="*/ 575232 w 754301"/>
              <a:gd name="connsiteY10" fmla="*/ 319523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3113"/>
              <a:gd name="connsiteX1" fmla="*/ 0 w 754301"/>
              <a:gd name="connsiteY1" fmla="*/ 321905 h 733113"/>
              <a:gd name="connsiteX2" fmla="*/ 321905 w 754301"/>
              <a:gd name="connsiteY2" fmla="*/ 0 h 733113"/>
              <a:gd name="connsiteX3" fmla="*/ 355242 w 754301"/>
              <a:gd name="connsiteY3" fmla="*/ 0 h 733113"/>
              <a:gd name="connsiteX4" fmla="*/ 677147 w 754301"/>
              <a:gd name="connsiteY4" fmla="*/ 321905 h 733113"/>
              <a:gd name="connsiteX5" fmla="*/ 677148 w 754301"/>
              <a:gd name="connsiteY5" fmla="*/ 365760 h 733113"/>
              <a:gd name="connsiteX6" fmla="*/ 754301 w 754301"/>
              <a:gd name="connsiteY6" fmla="*/ 365760 h 733113"/>
              <a:gd name="connsiteX7" fmla="*/ 635714 w 754301"/>
              <a:gd name="connsiteY7" fmla="*/ 548640 h 733113"/>
              <a:gd name="connsiteX8" fmla="*/ 493317 w 754301"/>
              <a:gd name="connsiteY8" fmla="*/ 365760 h 733113"/>
              <a:gd name="connsiteX9" fmla="*/ 577613 w 754301"/>
              <a:gd name="connsiteY9" fmla="*/ 370522 h 733113"/>
              <a:gd name="connsiteX10" fmla="*/ 575232 w 754301"/>
              <a:gd name="connsiteY10" fmla="*/ 319523 h 733113"/>
              <a:gd name="connsiteX11" fmla="*/ 355242 w 754301"/>
              <a:gd name="connsiteY11" fmla="*/ 82866 h 733113"/>
              <a:gd name="connsiteX12" fmla="*/ 321906 w 754301"/>
              <a:gd name="connsiteY12" fmla="*/ 82870 h 733113"/>
              <a:gd name="connsiteX13" fmla="*/ 63817 w 754301"/>
              <a:gd name="connsiteY13" fmla="*/ 318734 h 733113"/>
              <a:gd name="connsiteX14" fmla="*/ 43182 w 754301"/>
              <a:gd name="connsiteY14" fmla="*/ 733113 h 733113"/>
              <a:gd name="connsiteX15" fmla="*/ 0 w 754301"/>
              <a:gd name="connsiteY15" fmla="*/ 731520 h 733113"/>
              <a:gd name="connsiteX0" fmla="*/ 0 w 754301"/>
              <a:gd name="connsiteY0" fmla="*/ 731520 h 733113"/>
              <a:gd name="connsiteX1" fmla="*/ 0 w 754301"/>
              <a:gd name="connsiteY1" fmla="*/ 321905 h 733113"/>
              <a:gd name="connsiteX2" fmla="*/ 321905 w 754301"/>
              <a:gd name="connsiteY2" fmla="*/ 0 h 733113"/>
              <a:gd name="connsiteX3" fmla="*/ 355242 w 754301"/>
              <a:gd name="connsiteY3" fmla="*/ 0 h 733113"/>
              <a:gd name="connsiteX4" fmla="*/ 677147 w 754301"/>
              <a:gd name="connsiteY4" fmla="*/ 321905 h 733113"/>
              <a:gd name="connsiteX5" fmla="*/ 677148 w 754301"/>
              <a:gd name="connsiteY5" fmla="*/ 365760 h 733113"/>
              <a:gd name="connsiteX6" fmla="*/ 754301 w 754301"/>
              <a:gd name="connsiteY6" fmla="*/ 365760 h 733113"/>
              <a:gd name="connsiteX7" fmla="*/ 635714 w 754301"/>
              <a:gd name="connsiteY7" fmla="*/ 548640 h 733113"/>
              <a:gd name="connsiteX8" fmla="*/ 493317 w 754301"/>
              <a:gd name="connsiteY8" fmla="*/ 365760 h 733113"/>
              <a:gd name="connsiteX9" fmla="*/ 577613 w 754301"/>
              <a:gd name="connsiteY9" fmla="*/ 370522 h 733113"/>
              <a:gd name="connsiteX10" fmla="*/ 575232 w 754301"/>
              <a:gd name="connsiteY10" fmla="*/ 319523 h 733113"/>
              <a:gd name="connsiteX11" fmla="*/ 355242 w 754301"/>
              <a:gd name="connsiteY11" fmla="*/ 82866 h 733113"/>
              <a:gd name="connsiteX12" fmla="*/ 321906 w 754301"/>
              <a:gd name="connsiteY12" fmla="*/ 82870 h 733113"/>
              <a:gd name="connsiteX13" fmla="*/ 56673 w 754301"/>
              <a:gd name="connsiteY13" fmla="*/ 328259 h 733113"/>
              <a:gd name="connsiteX14" fmla="*/ 43182 w 754301"/>
              <a:gd name="connsiteY14" fmla="*/ 733113 h 733113"/>
              <a:gd name="connsiteX15" fmla="*/ 0 w 754301"/>
              <a:gd name="connsiteY15" fmla="*/ 731520 h 73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4301" h="733113">
                <a:moveTo>
                  <a:pt x="0" y="731520"/>
                </a:moveTo>
                <a:lnTo>
                  <a:pt x="0" y="321905"/>
                </a:lnTo>
                <a:cubicBezTo>
                  <a:pt x="0" y="144122"/>
                  <a:pt x="144122" y="0"/>
                  <a:pt x="321905" y="0"/>
                </a:cubicBezTo>
                <a:lnTo>
                  <a:pt x="355242" y="0"/>
                </a:lnTo>
                <a:cubicBezTo>
                  <a:pt x="533025" y="0"/>
                  <a:pt x="677147" y="144122"/>
                  <a:pt x="677147" y="321905"/>
                </a:cubicBezTo>
                <a:cubicBezTo>
                  <a:pt x="677147" y="336523"/>
                  <a:pt x="677148" y="351142"/>
                  <a:pt x="677148" y="365760"/>
                </a:cubicBezTo>
                <a:lnTo>
                  <a:pt x="754301" y="365760"/>
                </a:lnTo>
                <a:lnTo>
                  <a:pt x="635714" y="548640"/>
                </a:lnTo>
                <a:lnTo>
                  <a:pt x="493317" y="365760"/>
                </a:lnTo>
                <a:lnTo>
                  <a:pt x="577613" y="370522"/>
                </a:lnTo>
                <a:lnTo>
                  <a:pt x="575232" y="319523"/>
                </a:lnTo>
                <a:cubicBezTo>
                  <a:pt x="575232" y="187505"/>
                  <a:pt x="487260" y="82866"/>
                  <a:pt x="355242" y="82866"/>
                </a:cubicBezTo>
                <a:lnTo>
                  <a:pt x="321906" y="82870"/>
                </a:lnTo>
                <a:cubicBezTo>
                  <a:pt x="189888" y="82870"/>
                  <a:pt x="56673" y="196241"/>
                  <a:pt x="56673" y="328259"/>
                </a:cubicBezTo>
                <a:cubicBezTo>
                  <a:pt x="34449" y="464800"/>
                  <a:pt x="43182" y="596575"/>
                  <a:pt x="43182" y="733113"/>
                </a:cubicBezTo>
                <a:lnTo>
                  <a:pt x="0" y="73152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0" name="U-Turn Arrow 399">
            <a:extLst>
              <a:ext uri="{FF2B5EF4-FFF2-40B4-BE49-F238E27FC236}">
                <a16:creationId xmlns:a16="http://schemas.microsoft.com/office/drawing/2014/main" id="{6EF8EEBB-F956-BCEA-B2D8-7CCC7770FAE5}"/>
              </a:ext>
            </a:extLst>
          </p:cNvPr>
          <p:cNvSpPr/>
          <p:nvPr/>
        </p:nvSpPr>
        <p:spPr>
          <a:xfrm rot="16200000" flipH="1">
            <a:off x="5064649" y="4312598"/>
            <a:ext cx="220315" cy="330151"/>
          </a:xfrm>
          <a:prstGeom prst="uturnArrow">
            <a:avLst>
              <a:gd name="adj1" fmla="val 13175"/>
              <a:gd name="adj2" fmla="val 25000"/>
              <a:gd name="adj3" fmla="val 25000"/>
              <a:gd name="adj4" fmla="val 42448"/>
              <a:gd name="adj5" fmla="val 7500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2" name="Group 11">
            <a:extLst>
              <a:ext uri="{FF2B5EF4-FFF2-40B4-BE49-F238E27FC236}">
                <a16:creationId xmlns:a16="http://schemas.microsoft.com/office/drawing/2014/main" id="{064939D8-3D7C-DCCB-A848-22A20C23E7E7}"/>
              </a:ext>
            </a:extLst>
          </p:cNvPr>
          <p:cNvGrpSpPr/>
          <p:nvPr/>
        </p:nvGrpSpPr>
        <p:grpSpPr>
          <a:xfrm>
            <a:off x="3110186" y="4493052"/>
            <a:ext cx="365760" cy="1402278"/>
            <a:chOff x="3973798" y="5077257"/>
            <a:chExt cx="365760" cy="1402278"/>
          </a:xfrm>
        </p:grpSpPr>
        <p:grpSp>
          <p:nvGrpSpPr>
            <p:cNvPr id="9" name="Group 8">
              <a:extLst>
                <a:ext uri="{FF2B5EF4-FFF2-40B4-BE49-F238E27FC236}">
                  <a16:creationId xmlns:a16="http://schemas.microsoft.com/office/drawing/2014/main" id="{1F2F6F6D-0489-9F3B-C4BC-E54FB5F66B85}"/>
                </a:ext>
              </a:extLst>
            </p:cNvPr>
            <p:cNvGrpSpPr/>
            <p:nvPr/>
          </p:nvGrpSpPr>
          <p:grpSpPr>
            <a:xfrm>
              <a:off x="3973798" y="5077257"/>
              <a:ext cx="365760" cy="643220"/>
              <a:chOff x="3976453" y="5076531"/>
              <a:chExt cx="365760" cy="643220"/>
            </a:xfrm>
          </p:grpSpPr>
          <p:cxnSp>
            <p:nvCxnSpPr>
              <p:cNvPr id="152" name="Straight Connector 151">
                <a:extLst>
                  <a:ext uri="{FF2B5EF4-FFF2-40B4-BE49-F238E27FC236}">
                    <a16:creationId xmlns:a16="http://schemas.microsoft.com/office/drawing/2014/main" id="{3CB2F796-3C8B-3D50-9AA9-E435C74EF4E9}"/>
                  </a:ext>
                </a:extLst>
              </p:cNvPr>
              <p:cNvCxnSpPr/>
              <p:nvPr/>
            </p:nvCxnSpPr>
            <p:spPr bwMode="auto">
              <a:xfrm>
                <a:off x="4155392" y="5076531"/>
                <a:ext cx="1371" cy="64008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DA68970-1E72-B521-4154-6BE555E6DE1B}"/>
                  </a:ext>
                </a:extLst>
              </p:cNvPr>
              <p:cNvCxnSpPr/>
              <p:nvPr/>
            </p:nvCxnSpPr>
            <p:spPr bwMode="auto">
              <a:xfrm rot="10800000" flipH="1" flipV="1">
                <a:off x="3976453" y="5719751"/>
                <a:ext cx="36576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40" name="Group 139">
              <a:extLst>
                <a:ext uri="{FF2B5EF4-FFF2-40B4-BE49-F238E27FC236}">
                  <a16:creationId xmlns:a16="http://schemas.microsoft.com/office/drawing/2014/main" id="{DBC50732-5C0A-38B0-0720-2B57DB97470E}"/>
                </a:ext>
              </a:extLst>
            </p:cNvPr>
            <p:cNvGrpSpPr/>
            <p:nvPr/>
          </p:nvGrpSpPr>
          <p:grpSpPr>
            <a:xfrm rot="10800000">
              <a:off x="3973798" y="5836315"/>
              <a:ext cx="365760" cy="643220"/>
              <a:chOff x="3976453" y="5076531"/>
              <a:chExt cx="365760" cy="643220"/>
            </a:xfrm>
          </p:grpSpPr>
          <p:cxnSp>
            <p:nvCxnSpPr>
              <p:cNvPr id="141" name="Straight Connector 140">
                <a:extLst>
                  <a:ext uri="{FF2B5EF4-FFF2-40B4-BE49-F238E27FC236}">
                    <a16:creationId xmlns:a16="http://schemas.microsoft.com/office/drawing/2014/main" id="{7FD2F8FC-4015-DEA7-EB44-9C89DC20A3E3}"/>
                  </a:ext>
                </a:extLst>
              </p:cNvPr>
              <p:cNvCxnSpPr/>
              <p:nvPr/>
            </p:nvCxnSpPr>
            <p:spPr bwMode="auto">
              <a:xfrm>
                <a:off x="4155392" y="5076531"/>
                <a:ext cx="1371" cy="64008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3B9E0B9-7E22-8B3A-AF7E-72F19E548BFF}"/>
                  </a:ext>
                </a:extLst>
              </p:cNvPr>
              <p:cNvCxnSpPr/>
              <p:nvPr/>
            </p:nvCxnSpPr>
            <p:spPr bwMode="auto">
              <a:xfrm rot="10800000" flipH="1" flipV="1">
                <a:off x="3976453" y="5719751"/>
                <a:ext cx="36576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20" name="Group 19">
            <a:extLst>
              <a:ext uri="{FF2B5EF4-FFF2-40B4-BE49-F238E27FC236}">
                <a16:creationId xmlns:a16="http://schemas.microsoft.com/office/drawing/2014/main" id="{69D17437-A7D0-28D5-8083-CE24113AD510}"/>
              </a:ext>
            </a:extLst>
          </p:cNvPr>
          <p:cNvGrpSpPr/>
          <p:nvPr/>
        </p:nvGrpSpPr>
        <p:grpSpPr>
          <a:xfrm>
            <a:off x="3705406" y="4493052"/>
            <a:ext cx="631742" cy="1397539"/>
            <a:chOff x="4575368" y="5077257"/>
            <a:chExt cx="631742" cy="1397539"/>
          </a:xfrm>
        </p:grpSpPr>
        <p:cxnSp>
          <p:nvCxnSpPr>
            <p:cNvPr id="121" name="Straight Connector 120">
              <a:extLst>
                <a:ext uri="{FF2B5EF4-FFF2-40B4-BE49-F238E27FC236}">
                  <a16:creationId xmlns:a16="http://schemas.microsoft.com/office/drawing/2014/main" id="{DF720FA4-E2D5-75A3-9F6B-5ED120D8525B}"/>
                </a:ext>
              </a:extLst>
            </p:cNvPr>
            <p:cNvCxnSpPr/>
            <p:nvPr/>
          </p:nvCxnSpPr>
          <p:spPr>
            <a:xfrm>
              <a:off x="4890992" y="6291916"/>
              <a:ext cx="493" cy="18288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F92DF0B-284D-28C2-7B08-2EE1DA769DF1}"/>
                </a:ext>
              </a:extLst>
            </p:cNvPr>
            <p:cNvCxnSpPr/>
            <p:nvPr/>
          </p:nvCxnSpPr>
          <p:spPr>
            <a:xfrm rot="5400000" flipH="1">
              <a:off x="4754078" y="5773340"/>
              <a:ext cx="274320" cy="0"/>
            </a:xfrm>
            <a:prstGeom prst="line">
              <a:avLst/>
            </a:prstGeom>
            <a:ln w="38100">
              <a:solidFill>
                <a:srgbClr val="C0504D"/>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1788E51-5E21-CEB9-ED3E-CDEAD276ED90}"/>
                </a:ext>
              </a:extLst>
            </p:cNvPr>
            <p:cNvCxnSpPr/>
            <p:nvPr/>
          </p:nvCxnSpPr>
          <p:spPr>
            <a:xfrm>
              <a:off x="4890083" y="5077257"/>
              <a:ext cx="2310" cy="18311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52" name="Group 351">
              <a:extLst>
                <a:ext uri="{FF2B5EF4-FFF2-40B4-BE49-F238E27FC236}">
                  <a16:creationId xmlns:a16="http://schemas.microsoft.com/office/drawing/2014/main" id="{FFC04735-EA51-3E4D-DA84-9C1BBD2F9878}"/>
                </a:ext>
              </a:extLst>
            </p:cNvPr>
            <p:cNvGrpSpPr/>
            <p:nvPr/>
          </p:nvGrpSpPr>
          <p:grpSpPr>
            <a:xfrm rot="5400000">
              <a:off x="4707866" y="5127386"/>
              <a:ext cx="366745" cy="631742"/>
              <a:chOff x="3992074" y="5730741"/>
              <a:chExt cx="366745" cy="631742"/>
            </a:xfrm>
          </p:grpSpPr>
          <p:cxnSp>
            <p:nvCxnSpPr>
              <p:cNvPr id="112" name="Straight Connector 111">
                <a:extLst>
                  <a:ext uri="{FF2B5EF4-FFF2-40B4-BE49-F238E27FC236}">
                    <a16:creationId xmlns:a16="http://schemas.microsoft.com/office/drawing/2014/main" id="{084891F6-D1D5-3E4D-4602-FD672E11E8A8}"/>
                  </a:ext>
                </a:extLst>
              </p:cNvPr>
              <p:cNvCxnSpPr/>
              <p:nvPr/>
            </p:nvCxnSpPr>
            <p:spPr>
              <a:xfrm>
                <a:off x="3992074" y="5999747"/>
                <a:ext cx="366745" cy="45042"/>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sp>
            <p:nvSpPr>
              <p:cNvPr id="163" name="Oval 162">
                <a:extLst>
                  <a:ext uri="{FF2B5EF4-FFF2-40B4-BE49-F238E27FC236}">
                    <a16:creationId xmlns:a16="http://schemas.microsoft.com/office/drawing/2014/main" id="{1D1E0784-3F0F-68E5-B374-532C267F5C89}"/>
                  </a:ext>
                </a:extLst>
              </p:cNvPr>
              <p:cNvSpPr/>
              <p:nvPr/>
            </p:nvSpPr>
            <p:spPr>
              <a:xfrm rot="16200000">
                <a:off x="3992566" y="5861909"/>
                <a:ext cx="365760" cy="365760"/>
              </a:xfrm>
              <a:prstGeom prst="ellipse">
                <a:avLst/>
              </a:prstGeom>
              <a:solidFill>
                <a:schemeClr val="bg1"/>
              </a:solidFill>
              <a:ln w="38100" cmpd="sng">
                <a:solidFill>
                  <a:srgbClr val="C0504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rgbClr val="C0504D"/>
                  </a:solidFill>
                  <a:latin typeface="Arial"/>
                  <a:cs typeface="Arial"/>
                </a:endParaRPr>
              </a:p>
            </p:txBody>
          </p:sp>
          <p:grpSp>
            <p:nvGrpSpPr>
              <p:cNvPr id="164" name="Group 163">
                <a:extLst>
                  <a:ext uri="{FF2B5EF4-FFF2-40B4-BE49-F238E27FC236}">
                    <a16:creationId xmlns:a16="http://schemas.microsoft.com/office/drawing/2014/main" id="{7BFD77F2-9D5A-E453-9715-BBD6E99CAD3A}"/>
                  </a:ext>
                </a:extLst>
              </p:cNvPr>
              <p:cNvGrpSpPr/>
              <p:nvPr/>
            </p:nvGrpSpPr>
            <p:grpSpPr>
              <a:xfrm rot="16200000">
                <a:off x="4038286" y="6088163"/>
                <a:ext cx="274320" cy="274320"/>
                <a:chOff x="3511766" y="5705117"/>
                <a:chExt cx="274320" cy="274320"/>
              </a:xfrm>
            </p:grpSpPr>
            <p:cxnSp>
              <p:nvCxnSpPr>
                <p:cNvPr id="168" name="Straight Connector 167">
                  <a:extLst>
                    <a:ext uri="{FF2B5EF4-FFF2-40B4-BE49-F238E27FC236}">
                      <a16:creationId xmlns:a16="http://schemas.microsoft.com/office/drawing/2014/main" id="{9B26CB83-FAF4-6E9E-424A-72AA24F9A073}"/>
                    </a:ext>
                  </a:extLst>
                </p:cNvPr>
                <p:cNvCxnSpPr/>
                <p:nvPr/>
              </p:nvCxnSpPr>
              <p:spPr>
                <a:xfrm rot="2691372">
                  <a:off x="3511766" y="5842277"/>
                  <a:ext cx="274320" cy="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63960360-DA36-B0CD-5523-AB646DAC3070}"/>
                    </a:ext>
                  </a:extLst>
                </p:cNvPr>
                <p:cNvCxnSpPr/>
                <p:nvPr/>
              </p:nvCxnSpPr>
              <p:spPr>
                <a:xfrm rot="2691372" flipH="1" flipV="1">
                  <a:off x="3648130" y="5705117"/>
                  <a:ext cx="1593" cy="27432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grpSp>
          <p:cxnSp>
            <p:nvCxnSpPr>
              <p:cNvPr id="166" name="Straight Connector 165">
                <a:extLst>
                  <a:ext uri="{FF2B5EF4-FFF2-40B4-BE49-F238E27FC236}">
                    <a16:creationId xmlns:a16="http://schemas.microsoft.com/office/drawing/2014/main" id="{C153E0BA-0F72-D06E-DBBB-E686327E7017}"/>
                  </a:ext>
                </a:extLst>
              </p:cNvPr>
              <p:cNvCxnSpPr/>
              <p:nvPr/>
            </p:nvCxnSpPr>
            <p:spPr>
              <a:xfrm rot="18891372">
                <a:off x="4039284" y="5867901"/>
                <a:ext cx="274320" cy="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F4041E96-02CF-D0CA-881A-654825A8524B}"/>
                  </a:ext>
                </a:extLst>
              </p:cNvPr>
              <p:cNvCxnSpPr/>
              <p:nvPr/>
            </p:nvCxnSpPr>
            <p:spPr>
              <a:xfrm rot="18891372" flipH="1" flipV="1">
                <a:off x="4175655" y="5730740"/>
                <a:ext cx="1593" cy="27432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8FE2863E-42B9-A09E-690A-7044BAC97BC0}"/>
                </a:ext>
              </a:extLst>
            </p:cNvPr>
            <p:cNvGrpSpPr/>
            <p:nvPr/>
          </p:nvGrpSpPr>
          <p:grpSpPr>
            <a:xfrm rot="16200000">
              <a:off x="4707866" y="5793165"/>
              <a:ext cx="366745" cy="631742"/>
              <a:chOff x="3992074" y="5730741"/>
              <a:chExt cx="366745" cy="631742"/>
            </a:xfrm>
          </p:grpSpPr>
          <p:cxnSp>
            <p:nvCxnSpPr>
              <p:cNvPr id="162" name="Straight Connector 161">
                <a:extLst>
                  <a:ext uri="{FF2B5EF4-FFF2-40B4-BE49-F238E27FC236}">
                    <a16:creationId xmlns:a16="http://schemas.microsoft.com/office/drawing/2014/main" id="{716887D6-6143-6145-5A7E-3DC14A6E0E61}"/>
                  </a:ext>
                </a:extLst>
              </p:cNvPr>
              <p:cNvCxnSpPr/>
              <p:nvPr/>
            </p:nvCxnSpPr>
            <p:spPr>
              <a:xfrm>
                <a:off x="3992074" y="5999747"/>
                <a:ext cx="366745" cy="45042"/>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sp>
            <p:nvSpPr>
              <p:cNvPr id="165" name="Oval 164">
                <a:extLst>
                  <a:ext uri="{FF2B5EF4-FFF2-40B4-BE49-F238E27FC236}">
                    <a16:creationId xmlns:a16="http://schemas.microsoft.com/office/drawing/2014/main" id="{7020B7A0-1604-5609-9EE8-44AE98F469A1}"/>
                  </a:ext>
                </a:extLst>
              </p:cNvPr>
              <p:cNvSpPr/>
              <p:nvPr/>
            </p:nvSpPr>
            <p:spPr>
              <a:xfrm rot="16200000">
                <a:off x="3992566" y="5861909"/>
                <a:ext cx="365760" cy="365760"/>
              </a:xfrm>
              <a:prstGeom prst="ellipse">
                <a:avLst/>
              </a:prstGeom>
              <a:solidFill>
                <a:schemeClr val="bg1"/>
              </a:solidFill>
              <a:ln w="38100" cmpd="sng">
                <a:solidFill>
                  <a:srgbClr val="C0504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rgbClr val="C0504D"/>
                  </a:solidFill>
                  <a:latin typeface="Arial"/>
                  <a:cs typeface="Arial"/>
                </a:endParaRPr>
              </a:p>
            </p:txBody>
          </p:sp>
          <p:grpSp>
            <p:nvGrpSpPr>
              <p:cNvPr id="170" name="Group 169">
                <a:extLst>
                  <a:ext uri="{FF2B5EF4-FFF2-40B4-BE49-F238E27FC236}">
                    <a16:creationId xmlns:a16="http://schemas.microsoft.com/office/drawing/2014/main" id="{B8329304-8D50-42B3-DF6F-2F5C1C65132B}"/>
                  </a:ext>
                </a:extLst>
              </p:cNvPr>
              <p:cNvGrpSpPr/>
              <p:nvPr/>
            </p:nvGrpSpPr>
            <p:grpSpPr>
              <a:xfrm rot="16200000">
                <a:off x="4038286" y="6088163"/>
                <a:ext cx="274320" cy="274320"/>
                <a:chOff x="3511766" y="5705117"/>
                <a:chExt cx="274320" cy="274320"/>
              </a:xfrm>
            </p:grpSpPr>
            <p:cxnSp>
              <p:nvCxnSpPr>
                <p:cNvPr id="173" name="Straight Connector 172">
                  <a:extLst>
                    <a:ext uri="{FF2B5EF4-FFF2-40B4-BE49-F238E27FC236}">
                      <a16:creationId xmlns:a16="http://schemas.microsoft.com/office/drawing/2014/main" id="{62F0C415-ABF7-99D1-E8EC-AF7326D8555E}"/>
                    </a:ext>
                  </a:extLst>
                </p:cNvPr>
                <p:cNvCxnSpPr/>
                <p:nvPr/>
              </p:nvCxnSpPr>
              <p:spPr>
                <a:xfrm rot="2691372">
                  <a:off x="3511766" y="5842277"/>
                  <a:ext cx="274320" cy="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2969A20B-68E8-7A69-0FC7-A6B194E239FF}"/>
                    </a:ext>
                  </a:extLst>
                </p:cNvPr>
                <p:cNvCxnSpPr/>
                <p:nvPr/>
              </p:nvCxnSpPr>
              <p:spPr>
                <a:xfrm rot="2691372" flipH="1" flipV="1">
                  <a:off x="3648130" y="5705117"/>
                  <a:ext cx="1593" cy="27432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grpSp>
          <p:cxnSp>
            <p:nvCxnSpPr>
              <p:cNvPr id="171" name="Straight Connector 170">
                <a:extLst>
                  <a:ext uri="{FF2B5EF4-FFF2-40B4-BE49-F238E27FC236}">
                    <a16:creationId xmlns:a16="http://schemas.microsoft.com/office/drawing/2014/main" id="{73697BC5-579F-93EF-6599-DD7EE9FAD997}"/>
                  </a:ext>
                </a:extLst>
              </p:cNvPr>
              <p:cNvCxnSpPr/>
              <p:nvPr/>
            </p:nvCxnSpPr>
            <p:spPr>
              <a:xfrm rot="18891372">
                <a:off x="4039284" y="5867901"/>
                <a:ext cx="274320" cy="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B7BF4CE-CF97-51A8-BCCE-270ADD1AD730}"/>
                  </a:ext>
                </a:extLst>
              </p:cNvPr>
              <p:cNvCxnSpPr/>
              <p:nvPr/>
            </p:nvCxnSpPr>
            <p:spPr>
              <a:xfrm rot="18891372" flipH="1" flipV="1">
                <a:off x="4175655" y="5730740"/>
                <a:ext cx="1593" cy="274320"/>
              </a:xfrm>
              <a:prstGeom prst="line">
                <a:avLst/>
              </a:prstGeom>
              <a:ln w="38100">
                <a:solidFill>
                  <a:srgbClr val="C0504D"/>
                </a:solidFill>
              </a:ln>
            </p:spPr>
            <p:style>
              <a:lnRef idx="1">
                <a:schemeClr val="accent1"/>
              </a:lnRef>
              <a:fillRef idx="0">
                <a:schemeClr val="accent1"/>
              </a:fillRef>
              <a:effectRef idx="0">
                <a:schemeClr val="accent1"/>
              </a:effectRef>
              <a:fontRef idx="minor">
                <a:schemeClr val="tx1"/>
              </a:fontRef>
            </p:style>
          </p:cxnSp>
        </p:grpSp>
      </p:grpSp>
      <p:cxnSp>
        <p:nvCxnSpPr>
          <p:cNvPr id="41" name="Straight Connector 40">
            <a:extLst>
              <a:ext uri="{FF2B5EF4-FFF2-40B4-BE49-F238E27FC236}">
                <a16:creationId xmlns:a16="http://schemas.microsoft.com/office/drawing/2014/main" id="{C42FBA20-7814-68BE-7C61-5D37F630FCDC}"/>
              </a:ext>
            </a:extLst>
          </p:cNvPr>
          <p:cNvCxnSpPr/>
          <p:nvPr/>
        </p:nvCxnSpPr>
        <p:spPr>
          <a:xfrm>
            <a:off x="3295635" y="5890591"/>
            <a:ext cx="722709" cy="0"/>
          </a:xfrm>
          <a:prstGeom prst="line">
            <a:avLst/>
          </a:prstGeom>
          <a:ln w="3810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D6A00B18-EA6D-1371-8F23-1E0B90003FC3}"/>
              </a:ext>
            </a:extLst>
          </p:cNvPr>
          <p:cNvCxnSpPr/>
          <p:nvPr/>
        </p:nvCxnSpPr>
        <p:spPr>
          <a:xfrm>
            <a:off x="3286824" y="4477673"/>
            <a:ext cx="731520" cy="0"/>
          </a:xfrm>
          <a:prstGeom prst="line">
            <a:avLst/>
          </a:prstGeom>
          <a:ln w="38100" cap="sq">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5" name="Group 174">
            <a:extLst>
              <a:ext uri="{FF2B5EF4-FFF2-40B4-BE49-F238E27FC236}">
                <a16:creationId xmlns:a16="http://schemas.microsoft.com/office/drawing/2014/main" id="{AFCD2720-520F-83C3-D603-CD1FAC1CD58F}"/>
              </a:ext>
            </a:extLst>
          </p:cNvPr>
          <p:cNvGrpSpPr/>
          <p:nvPr/>
        </p:nvGrpSpPr>
        <p:grpSpPr>
          <a:xfrm rot="10800000">
            <a:off x="4517948" y="4431953"/>
            <a:ext cx="365760" cy="91440"/>
            <a:chOff x="2758354" y="5040711"/>
            <a:chExt cx="365760" cy="91440"/>
          </a:xfrm>
        </p:grpSpPr>
        <p:cxnSp>
          <p:nvCxnSpPr>
            <p:cNvPr id="176" name="Straight Connector 175">
              <a:extLst>
                <a:ext uri="{FF2B5EF4-FFF2-40B4-BE49-F238E27FC236}">
                  <a16:creationId xmlns:a16="http://schemas.microsoft.com/office/drawing/2014/main" id="{55EF9A63-D6F1-A4DD-105E-146B1DD7B9B7}"/>
                </a:ext>
              </a:extLst>
            </p:cNvPr>
            <p:cNvCxnSpPr/>
            <p:nvPr/>
          </p:nvCxnSpPr>
          <p:spPr>
            <a:xfrm>
              <a:off x="2849794" y="5086763"/>
              <a:ext cx="27432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7" name="Oval 176">
              <a:extLst>
                <a:ext uri="{FF2B5EF4-FFF2-40B4-BE49-F238E27FC236}">
                  <a16:creationId xmlns:a16="http://schemas.microsoft.com/office/drawing/2014/main" id="{690D8647-563C-ACB6-E72A-B053083A69A8}"/>
                </a:ext>
              </a:extLst>
            </p:cNvPr>
            <p:cNvSpPr/>
            <p:nvPr/>
          </p:nvSpPr>
          <p:spPr>
            <a:xfrm>
              <a:off x="2758354" y="5040711"/>
              <a:ext cx="91440" cy="91440"/>
            </a:xfrm>
            <a:prstGeom prst="ellipse">
              <a:avLst/>
            </a:prstGeom>
            <a:solidFill>
              <a:schemeClr val="bg1"/>
            </a:solidFill>
            <a:ln w="381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solidFill>
                  <a:srgbClr val="000000"/>
                </a:solidFill>
                <a:latin typeface="Arial"/>
                <a:cs typeface="Arial"/>
              </a:endParaRPr>
            </a:p>
          </p:txBody>
        </p:sp>
      </p:grpSp>
      <p:pic>
        <p:nvPicPr>
          <p:cNvPr id="179" name="Picture 178">
            <a:extLst>
              <a:ext uri="{FF2B5EF4-FFF2-40B4-BE49-F238E27FC236}">
                <a16:creationId xmlns:a16="http://schemas.microsoft.com/office/drawing/2014/main" id="{031DF396-E99F-2418-E33D-43E47F79F199}"/>
              </a:ext>
            </a:extLst>
          </p:cNvPr>
          <p:cNvPicPr>
            <a:picLocks noChangeAspect="1"/>
          </p:cNvPicPr>
          <p:nvPr/>
        </p:nvPicPr>
        <p:blipFill>
          <a:blip r:embed="rId4"/>
          <a:stretch>
            <a:fillRect/>
          </a:stretch>
        </p:blipFill>
        <p:spPr>
          <a:xfrm>
            <a:off x="3136102" y="6169544"/>
            <a:ext cx="1111725" cy="643389"/>
          </a:xfrm>
          <a:prstGeom prst="rect">
            <a:avLst/>
          </a:prstGeom>
        </p:spPr>
      </p:pic>
      <p:grpSp>
        <p:nvGrpSpPr>
          <p:cNvPr id="30" name="Group 29">
            <a:extLst>
              <a:ext uri="{FF2B5EF4-FFF2-40B4-BE49-F238E27FC236}">
                <a16:creationId xmlns:a16="http://schemas.microsoft.com/office/drawing/2014/main" id="{5FAC1F39-6F50-ABA4-2366-9838C3CEB68D}"/>
              </a:ext>
            </a:extLst>
          </p:cNvPr>
          <p:cNvGrpSpPr/>
          <p:nvPr/>
        </p:nvGrpSpPr>
        <p:grpSpPr>
          <a:xfrm>
            <a:off x="73897" y="1157712"/>
            <a:ext cx="8511099" cy="3060131"/>
            <a:chOff x="73897" y="1208512"/>
            <a:chExt cx="8511099" cy="3060131"/>
          </a:xfrm>
        </p:grpSpPr>
        <p:pic>
          <p:nvPicPr>
            <p:cNvPr id="4" name="Picture 3">
              <a:extLst>
                <a:ext uri="{FF2B5EF4-FFF2-40B4-BE49-F238E27FC236}">
                  <a16:creationId xmlns:a16="http://schemas.microsoft.com/office/drawing/2014/main" id="{8CE308A9-B231-8768-23AE-268498AB411F}"/>
                </a:ext>
              </a:extLst>
            </p:cNvPr>
            <p:cNvPicPr>
              <a:picLocks noChangeAspect="1"/>
            </p:cNvPicPr>
            <p:nvPr/>
          </p:nvPicPr>
          <p:blipFill rotWithShape="1">
            <a:blip r:embed="rId5">
              <a:extLst>
                <a:ext uri="{28A0092B-C50C-407E-A947-70E740481C1C}">
                  <a14:useLocalDpi xmlns:a14="http://schemas.microsoft.com/office/drawing/2010/main" val="0"/>
                </a:ext>
              </a:extLst>
            </a:blip>
            <a:srcRect t="24338" b="23201"/>
            <a:stretch/>
          </p:blipFill>
          <p:spPr>
            <a:xfrm>
              <a:off x="1145991" y="1789548"/>
              <a:ext cx="5473883" cy="2479095"/>
            </a:xfrm>
            <a:prstGeom prst="rect">
              <a:avLst/>
            </a:prstGeom>
          </p:spPr>
        </p:pic>
        <p:sp>
          <p:nvSpPr>
            <p:cNvPr id="42" name="文字方塊 24">
              <a:extLst>
                <a:ext uri="{FF2B5EF4-FFF2-40B4-BE49-F238E27FC236}">
                  <a16:creationId xmlns:a16="http://schemas.microsoft.com/office/drawing/2014/main" id="{6FFFDD60-B795-DB5C-937E-BAB13537B4B7}"/>
                </a:ext>
              </a:extLst>
            </p:cNvPr>
            <p:cNvSpPr txBox="1">
              <a:spLocks noChangeArrowheads="1"/>
            </p:cNvSpPr>
            <p:nvPr/>
          </p:nvSpPr>
          <p:spPr bwMode="auto">
            <a:xfrm>
              <a:off x="6657671" y="1789548"/>
              <a:ext cx="1927325" cy="830997"/>
            </a:xfrm>
            <a:prstGeom prst="rect">
              <a:avLst/>
            </a:prstGeom>
            <a:noFill/>
            <a:ln w="9525">
              <a:noFill/>
              <a:miter lim="800000"/>
              <a:headEnd/>
              <a:tailEnd/>
            </a:ln>
          </p:spPr>
          <p:txBody>
            <a:bodyPr wrap="square">
              <a:spAutoFit/>
            </a:bodyPr>
            <a:lstStyle/>
            <a:p>
              <a:r>
                <a:rPr lang="en-US" altLang="zh-TW" sz="2400" dirty="0">
                  <a:solidFill>
                    <a:schemeClr val="accent1"/>
                  </a:solidFill>
                  <a:latin typeface="Arial" panose="020B0604020202020204" pitchFamily="34" charset="0"/>
                  <a:ea typeface="新細明體" pitchFamily="18" charset="-120"/>
                  <a:cs typeface="Arial" panose="020B0604020202020204" pitchFamily="34" charset="0"/>
                </a:rPr>
                <a:t>port 2: </a:t>
              </a:r>
            </a:p>
            <a:p>
              <a:r>
                <a:rPr lang="en-US" altLang="zh-TW" sz="2400" dirty="0">
                  <a:solidFill>
                    <a:schemeClr val="accent1"/>
                  </a:solidFill>
                  <a:latin typeface="Arial" panose="020B0604020202020204" pitchFamily="34" charset="0"/>
                  <a:ea typeface="新細明體" pitchFamily="18" charset="-120"/>
                  <a:cs typeface="Arial" panose="020B0604020202020204" pitchFamily="34" charset="0"/>
                </a:rPr>
                <a:t>pump</a:t>
              </a:r>
            </a:p>
          </p:txBody>
        </p:sp>
        <p:sp>
          <p:nvSpPr>
            <p:cNvPr id="51" name="Rectangle 50">
              <a:extLst>
                <a:ext uri="{FF2B5EF4-FFF2-40B4-BE49-F238E27FC236}">
                  <a16:creationId xmlns:a16="http://schemas.microsoft.com/office/drawing/2014/main" id="{A2869A33-E87C-750A-13DD-54367A212436}"/>
                </a:ext>
              </a:extLst>
            </p:cNvPr>
            <p:cNvSpPr/>
            <p:nvPr/>
          </p:nvSpPr>
          <p:spPr>
            <a:xfrm>
              <a:off x="4445597" y="3688842"/>
              <a:ext cx="1259879" cy="461665"/>
            </a:xfrm>
            <a:prstGeom prst="rect">
              <a:avLst/>
            </a:prstGeom>
            <a:solidFill>
              <a:schemeClr val="bg1">
                <a:lumMod val="75000"/>
              </a:schemeClr>
            </a:solidFill>
            <a:ln>
              <a:noFill/>
            </a:ln>
          </p:spPr>
          <p:txBody>
            <a:bodyPr wrap="square">
              <a:spAutoFit/>
            </a:bodyPr>
            <a:lstStyle/>
            <a:p>
              <a:pPr algn="ctr"/>
              <a:r>
                <a:rPr lang="en-US" sz="2400" dirty="0">
                  <a:solidFill>
                    <a:schemeClr val="accent1"/>
                  </a:solidFill>
                </a:rPr>
                <a:t>flux line</a:t>
              </a:r>
            </a:p>
          </p:txBody>
        </p:sp>
        <p:sp>
          <p:nvSpPr>
            <p:cNvPr id="54" name="Rectangle 53">
              <a:extLst>
                <a:ext uri="{FF2B5EF4-FFF2-40B4-BE49-F238E27FC236}">
                  <a16:creationId xmlns:a16="http://schemas.microsoft.com/office/drawing/2014/main" id="{8392FEB8-AFFE-E8C1-0A79-94D3A7C42BEB}"/>
                </a:ext>
              </a:extLst>
            </p:cNvPr>
            <p:cNvSpPr/>
            <p:nvPr/>
          </p:nvSpPr>
          <p:spPr>
            <a:xfrm>
              <a:off x="4033838" y="1992522"/>
              <a:ext cx="2082917" cy="461665"/>
            </a:xfrm>
            <a:prstGeom prst="rect">
              <a:avLst/>
            </a:prstGeom>
            <a:solidFill>
              <a:schemeClr val="bg1">
                <a:lumMod val="75000"/>
              </a:schemeClr>
            </a:solidFill>
          </p:spPr>
          <p:txBody>
            <a:bodyPr wrap="square">
              <a:spAutoFit/>
            </a:bodyPr>
            <a:lstStyle/>
            <a:p>
              <a:pPr algn="ctr"/>
              <a:r>
                <a:rPr lang="en-US" sz="2400" dirty="0">
                  <a:solidFill>
                    <a:schemeClr val="accent2"/>
                  </a:solidFill>
                </a:rPr>
                <a:t>SQUID array</a:t>
              </a:r>
            </a:p>
          </p:txBody>
        </p:sp>
        <p:cxnSp>
          <p:nvCxnSpPr>
            <p:cNvPr id="59" name="Straight Arrow Connector 58">
              <a:extLst>
                <a:ext uri="{FF2B5EF4-FFF2-40B4-BE49-F238E27FC236}">
                  <a16:creationId xmlns:a16="http://schemas.microsoft.com/office/drawing/2014/main" id="{0F8B2095-EE06-F17A-D8B3-A2A3616A8988}"/>
                </a:ext>
              </a:extLst>
            </p:cNvPr>
            <p:cNvCxnSpPr/>
            <p:nvPr/>
          </p:nvCxnSpPr>
          <p:spPr>
            <a:xfrm flipH="1">
              <a:off x="5068649" y="2401793"/>
              <a:ext cx="1" cy="640080"/>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748535A7-C8AD-8060-6D51-4D8BAE180AA8}"/>
                </a:ext>
              </a:extLst>
            </p:cNvPr>
            <p:cNvCxnSpPr/>
            <p:nvPr/>
          </p:nvCxnSpPr>
          <p:spPr>
            <a:xfrm flipH="1" flipV="1">
              <a:off x="5068649" y="3154564"/>
              <a:ext cx="0" cy="524752"/>
            </a:xfrm>
            <a:prstGeom prst="straightConnector1">
              <a:avLst/>
            </a:prstGeom>
            <a:ln w="381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4" name="U-Turn Arrow 157">
              <a:extLst>
                <a:ext uri="{FF2B5EF4-FFF2-40B4-BE49-F238E27FC236}">
                  <a16:creationId xmlns:a16="http://schemas.microsoft.com/office/drawing/2014/main" id="{611056CF-1F9F-6160-CE21-BBAC36DD823C}"/>
                </a:ext>
              </a:extLst>
            </p:cNvPr>
            <p:cNvSpPr/>
            <p:nvPr/>
          </p:nvSpPr>
          <p:spPr>
            <a:xfrm rot="5400000">
              <a:off x="229249" y="2605514"/>
              <a:ext cx="583353" cy="818788"/>
            </a:xfrm>
            <a:custGeom>
              <a:avLst/>
              <a:gdLst>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82866 w 754301"/>
                <a:gd name="connsiteY13" fmla="*/ 321906 h 731520"/>
                <a:gd name="connsiteX14" fmla="*/ 82867 w 754301"/>
                <a:gd name="connsiteY14" fmla="*/ 731520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82866 w 754301"/>
                <a:gd name="connsiteY13" fmla="*/ 321906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5 w 754301"/>
                <a:gd name="connsiteY12" fmla="*/ 82867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94281 w 754301"/>
                <a:gd name="connsiteY9" fmla="*/ 365760 h 731520"/>
                <a:gd name="connsiteX10" fmla="*/ 594281 w 754301"/>
                <a:gd name="connsiteY10" fmla="*/ 321905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77613 w 754301"/>
                <a:gd name="connsiteY9" fmla="*/ 370522 h 731520"/>
                <a:gd name="connsiteX10" fmla="*/ 594281 w 754301"/>
                <a:gd name="connsiteY10" fmla="*/ 321905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517128 w 754301"/>
                <a:gd name="connsiteY8" fmla="*/ 365760 h 731520"/>
                <a:gd name="connsiteX9" fmla="*/ 577613 w 754301"/>
                <a:gd name="connsiteY9" fmla="*/ 370522 h 731520"/>
                <a:gd name="connsiteX10" fmla="*/ 575232 w 754301"/>
                <a:gd name="connsiteY10" fmla="*/ 319523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1520"/>
                <a:gd name="connsiteX1" fmla="*/ 0 w 754301"/>
                <a:gd name="connsiteY1" fmla="*/ 321905 h 731520"/>
                <a:gd name="connsiteX2" fmla="*/ 321905 w 754301"/>
                <a:gd name="connsiteY2" fmla="*/ 0 h 731520"/>
                <a:gd name="connsiteX3" fmla="*/ 355242 w 754301"/>
                <a:gd name="connsiteY3" fmla="*/ 0 h 731520"/>
                <a:gd name="connsiteX4" fmla="*/ 677147 w 754301"/>
                <a:gd name="connsiteY4" fmla="*/ 321905 h 731520"/>
                <a:gd name="connsiteX5" fmla="*/ 677148 w 754301"/>
                <a:gd name="connsiteY5" fmla="*/ 365760 h 731520"/>
                <a:gd name="connsiteX6" fmla="*/ 754301 w 754301"/>
                <a:gd name="connsiteY6" fmla="*/ 365760 h 731520"/>
                <a:gd name="connsiteX7" fmla="*/ 635714 w 754301"/>
                <a:gd name="connsiteY7" fmla="*/ 548640 h 731520"/>
                <a:gd name="connsiteX8" fmla="*/ 493317 w 754301"/>
                <a:gd name="connsiteY8" fmla="*/ 365760 h 731520"/>
                <a:gd name="connsiteX9" fmla="*/ 577613 w 754301"/>
                <a:gd name="connsiteY9" fmla="*/ 370522 h 731520"/>
                <a:gd name="connsiteX10" fmla="*/ 575232 w 754301"/>
                <a:gd name="connsiteY10" fmla="*/ 319523 h 731520"/>
                <a:gd name="connsiteX11" fmla="*/ 355242 w 754301"/>
                <a:gd name="connsiteY11" fmla="*/ 82866 h 731520"/>
                <a:gd name="connsiteX12" fmla="*/ 321906 w 754301"/>
                <a:gd name="connsiteY12" fmla="*/ 82870 h 731520"/>
                <a:gd name="connsiteX13" fmla="*/ 63817 w 754301"/>
                <a:gd name="connsiteY13" fmla="*/ 318734 h 731520"/>
                <a:gd name="connsiteX14" fmla="*/ 38418 w 754301"/>
                <a:gd name="connsiteY14" fmla="*/ 728348 h 731520"/>
                <a:gd name="connsiteX15" fmla="*/ 0 w 754301"/>
                <a:gd name="connsiteY15" fmla="*/ 731520 h 731520"/>
                <a:gd name="connsiteX0" fmla="*/ 0 w 754301"/>
                <a:gd name="connsiteY0" fmla="*/ 731520 h 733113"/>
                <a:gd name="connsiteX1" fmla="*/ 0 w 754301"/>
                <a:gd name="connsiteY1" fmla="*/ 321905 h 733113"/>
                <a:gd name="connsiteX2" fmla="*/ 321905 w 754301"/>
                <a:gd name="connsiteY2" fmla="*/ 0 h 733113"/>
                <a:gd name="connsiteX3" fmla="*/ 355242 w 754301"/>
                <a:gd name="connsiteY3" fmla="*/ 0 h 733113"/>
                <a:gd name="connsiteX4" fmla="*/ 677147 w 754301"/>
                <a:gd name="connsiteY4" fmla="*/ 321905 h 733113"/>
                <a:gd name="connsiteX5" fmla="*/ 677148 w 754301"/>
                <a:gd name="connsiteY5" fmla="*/ 365760 h 733113"/>
                <a:gd name="connsiteX6" fmla="*/ 754301 w 754301"/>
                <a:gd name="connsiteY6" fmla="*/ 365760 h 733113"/>
                <a:gd name="connsiteX7" fmla="*/ 635714 w 754301"/>
                <a:gd name="connsiteY7" fmla="*/ 548640 h 733113"/>
                <a:gd name="connsiteX8" fmla="*/ 493317 w 754301"/>
                <a:gd name="connsiteY8" fmla="*/ 365760 h 733113"/>
                <a:gd name="connsiteX9" fmla="*/ 577613 w 754301"/>
                <a:gd name="connsiteY9" fmla="*/ 370522 h 733113"/>
                <a:gd name="connsiteX10" fmla="*/ 575232 w 754301"/>
                <a:gd name="connsiteY10" fmla="*/ 319523 h 733113"/>
                <a:gd name="connsiteX11" fmla="*/ 355242 w 754301"/>
                <a:gd name="connsiteY11" fmla="*/ 82866 h 733113"/>
                <a:gd name="connsiteX12" fmla="*/ 321906 w 754301"/>
                <a:gd name="connsiteY12" fmla="*/ 82870 h 733113"/>
                <a:gd name="connsiteX13" fmla="*/ 63817 w 754301"/>
                <a:gd name="connsiteY13" fmla="*/ 318734 h 733113"/>
                <a:gd name="connsiteX14" fmla="*/ 43182 w 754301"/>
                <a:gd name="connsiteY14" fmla="*/ 733113 h 733113"/>
                <a:gd name="connsiteX15" fmla="*/ 0 w 754301"/>
                <a:gd name="connsiteY15" fmla="*/ 731520 h 733113"/>
                <a:gd name="connsiteX0" fmla="*/ 0 w 754301"/>
                <a:gd name="connsiteY0" fmla="*/ 731520 h 733113"/>
                <a:gd name="connsiteX1" fmla="*/ 0 w 754301"/>
                <a:gd name="connsiteY1" fmla="*/ 321905 h 733113"/>
                <a:gd name="connsiteX2" fmla="*/ 321905 w 754301"/>
                <a:gd name="connsiteY2" fmla="*/ 0 h 733113"/>
                <a:gd name="connsiteX3" fmla="*/ 355242 w 754301"/>
                <a:gd name="connsiteY3" fmla="*/ 0 h 733113"/>
                <a:gd name="connsiteX4" fmla="*/ 677147 w 754301"/>
                <a:gd name="connsiteY4" fmla="*/ 321905 h 733113"/>
                <a:gd name="connsiteX5" fmla="*/ 677148 w 754301"/>
                <a:gd name="connsiteY5" fmla="*/ 365760 h 733113"/>
                <a:gd name="connsiteX6" fmla="*/ 754301 w 754301"/>
                <a:gd name="connsiteY6" fmla="*/ 365760 h 733113"/>
                <a:gd name="connsiteX7" fmla="*/ 635714 w 754301"/>
                <a:gd name="connsiteY7" fmla="*/ 548640 h 733113"/>
                <a:gd name="connsiteX8" fmla="*/ 493317 w 754301"/>
                <a:gd name="connsiteY8" fmla="*/ 365760 h 733113"/>
                <a:gd name="connsiteX9" fmla="*/ 577613 w 754301"/>
                <a:gd name="connsiteY9" fmla="*/ 370522 h 733113"/>
                <a:gd name="connsiteX10" fmla="*/ 575232 w 754301"/>
                <a:gd name="connsiteY10" fmla="*/ 319523 h 733113"/>
                <a:gd name="connsiteX11" fmla="*/ 355242 w 754301"/>
                <a:gd name="connsiteY11" fmla="*/ 82866 h 733113"/>
                <a:gd name="connsiteX12" fmla="*/ 321906 w 754301"/>
                <a:gd name="connsiteY12" fmla="*/ 82870 h 733113"/>
                <a:gd name="connsiteX13" fmla="*/ 56673 w 754301"/>
                <a:gd name="connsiteY13" fmla="*/ 328259 h 733113"/>
                <a:gd name="connsiteX14" fmla="*/ 43182 w 754301"/>
                <a:gd name="connsiteY14" fmla="*/ 733113 h 733113"/>
                <a:gd name="connsiteX15" fmla="*/ 0 w 754301"/>
                <a:gd name="connsiteY15" fmla="*/ 731520 h 73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4301" h="733113">
                  <a:moveTo>
                    <a:pt x="0" y="731520"/>
                  </a:moveTo>
                  <a:lnTo>
                    <a:pt x="0" y="321905"/>
                  </a:lnTo>
                  <a:cubicBezTo>
                    <a:pt x="0" y="144122"/>
                    <a:pt x="144122" y="0"/>
                    <a:pt x="321905" y="0"/>
                  </a:cubicBezTo>
                  <a:lnTo>
                    <a:pt x="355242" y="0"/>
                  </a:lnTo>
                  <a:cubicBezTo>
                    <a:pt x="533025" y="0"/>
                    <a:pt x="677147" y="144122"/>
                    <a:pt x="677147" y="321905"/>
                  </a:cubicBezTo>
                  <a:cubicBezTo>
                    <a:pt x="677147" y="336523"/>
                    <a:pt x="677148" y="351142"/>
                    <a:pt x="677148" y="365760"/>
                  </a:cubicBezTo>
                  <a:lnTo>
                    <a:pt x="754301" y="365760"/>
                  </a:lnTo>
                  <a:lnTo>
                    <a:pt x="635714" y="548640"/>
                  </a:lnTo>
                  <a:lnTo>
                    <a:pt x="493317" y="365760"/>
                  </a:lnTo>
                  <a:lnTo>
                    <a:pt x="577613" y="370522"/>
                  </a:lnTo>
                  <a:lnTo>
                    <a:pt x="575232" y="319523"/>
                  </a:lnTo>
                  <a:cubicBezTo>
                    <a:pt x="575232" y="187505"/>
                    <a:pt x="487260" y="82866"/>
                    <a:pt x="355242" y="82866"/>
                  </a:cubicBezTo>
                  <a:lnTo>
                    <a:pt x="321906" y="82870"/>
                  </a:lnTo>
                  <a:cubicBezTo>
                    <a:pt x="189888" y="82870"/>
                    <a:pt x="56673" y="196241"/>
                    <a:pt x="56673" y="328259"/>
                  </a:cubicBezTo>
                  <a:cubicBezTo>
                    <a:pt x="34449" y="464800"/>
                    <a:pt x="43182" y="596575"/>
                    <a:pt x="43182" y="733113"/>
                  </a:cubicBezTo>
                  <a:lnTo>
                    <a:pt x="0" y="73152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Rectangle 45">
              <a:extLst>
                <a:ext uri="{FF2B5EF4-FFF2-40B4-BE49-F238E27FC236}">
                  <a16:creationId xmlns:a16="http://schemas.microsoft.com/office/drawing/2014/main" id="{5D7EE1CC-ED8C-B281-0484-7EB317B2DB3A}"/>
                </a:ext>
              </a:extLst>
            </p:cNvPr>
            <p:cNvSpPr/>
            <p:nvPr/>
          </p:nvSpPr>
          <p:spPr>
            <a:xfrm>
              <a:off x="73897" y="1789548"/>
              <a:ext cx="1056700" cy="830997"/>
            </a:xfrm>
            <a:prstGeom prst="rect">
              <a:avLst/>
            </a:prstGeom>
          </p:spPr>
          <p:txBody>
            <a:bodyPr wrap="none">
              <a:spAutoFit/>
            </a:bodyPr>
            <a:lstStyle/>
            <a:p>
              <a:r>
                <a:rPr lang="en-US" sz="2400" dirty="0">
                  <a:latin typeface="Arial" panose="020B0604020202020204" pitchFamily="34" charset="0"/>
                  <a:cs typeface="Arial" panose="020B0604020202020204" pitchFamily="34" charset="0"/>
                </a:rPr>
                <a:t>port 1:</a:t>
              </a:r>
            </a:p>
            <a:p>
              <a:r>
                <a:rPr lang="en-US" sz="2400" dirty="0">
                  <a:latin typeface="Arial" panose="020B0604020202020204" pitchFamily="34" charset="0"/>
                  <a:cs typeface="Arial" panose="020B0604020202020204" pitchFamily="34" charset="0"/>
                </a:rPr>
                <a:t>signal</a:t>
              </a:r>
            </a:p>
          </p:txBody>
        </p:sp>
        <p:sp>
          <p:nvSpPr>
            <p:cNvPr id="47" name="U-Turn Arrow 46">
              <a:extLst>
                <a:ext uri="{FF2B5EF4-FFF2-40B4-BE49-F238E27FC236}">
                  <a16:creationId xmlns:a16="http://schemas.microsoft.com/office/drawing/2014/main" id="{3867BCD5-750A-03AB-18D7-848A1D33F882}"/>
                </a:ext>
              </a:extLst>
            </p:cNvPr>
            <p:cNvSpPr/>
            <p:nvPr/>
          </p:nvSpPr>
          <p:spPr>
            <a:xfrm rot="16200000" flipH="1">
              <a:off x="6897221" y="2605515"/>
              <a:ext cx="582922" cy="818787"/>
            </a:xfrm>
            <a:prstGeom prst="uturnArrow">
              <a:avLst>
                <a:gd name="adj1" fmla="val 13175"/>
                <a:gd name="adj2" fmla="val 25000"/>
                <a:gd name="adj3" fmla="val 25000"/>
                <a:gd name="adj4" fmla="val 42448"/>
                <a:gd name="adj5" fmla="val 7500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Rectangle 44">
              <a:extLst>
                <a:ext uri="{FF2B5EF4-FFF2-40B4-BE49-F238E27FC236}">
                  <a16:creationId xmlns:a16="http://schemas.microsoft.com/office/drawing/2014/main" id="{B6DB9DA7-2F6D-96BD-4AB3-BA3B8F9E8C96}"/>
                </a:ext>
              </a:extLst>
            </p:cNvPr>
            <p:cNvSpPr/>
            <p:nvPr/>
          </p:nvSpPr>
          <p:spPr>
            <a:xfrm>
              <a:off x="2207299" y="1315985"/>
              <a:ext cx="1522799" cy="461665"/>
            </a:xfrm>
            <a:prstGeom prst="rect">
              <a:avLst/>
            </a:prstGeom>
            <a:noFill/>
            <a:ln>
              <a:noFill/>
            </a:ln>
          </p:spPr>
          <p:txBody>
            <a:bodyPr wrap="square">
              <a:spAutoFit/>
            </a:bodyPr>
            <a:lstStyle/>
            <a:p>
              <a:pPr algn="ctr"/>
              <a:r>
                <a:rPr lang="en-US" sz="2400" dirty="0">
                  <a:solidFill>
                    <a:srgbClr val="8064A2"/>
                  </a:solidFill>
                  <a:latin typeface="Arial" panose="020B0604020202020204" pitchFamily="34" charset="0"/>
                  <a:cs typeface="Arial" panose="020B0604020202020204" pitchFamily="34" charset="0"/>
                </a:rPr>
                <a:t>capacitor</a:t>
              </a:r>
            </a:p>
          </p:txBody>
        </p:sp>
        <p:sp>
          <p:nvSpPr>
            <p:cNvPr id="77" name="Rectangle 76">
              <a:extLst>
                <a:ext uri="{FF2B5EF4-FFF2-40B4-BE49-F238E27FC236}">
                  <a16:creationId xmlns:a16="http://schemas.microsoft.com/office/drawing/2014/main" id="{104775DD-59C2-45B3-C763-5470BB796EC4}"/>
                </a:ext>
              </a:extLst>
            </p:cNvPr>
            <p:cNvSpPr/>
            <p:nvPr/>
          </p:nvSpPr>
          <p:spPr>
            <a:xfrm>
              <a:off x="5418058" y="1208512"/>
              <a:ext cx="1296700" cy="461665"/>
            </a:xfrm>
            <a:prstGeom prst="rect">
              <a:avLst/>
            </a:prstGeom>
            <a:noFill/>
            <a:ln>
              <a:noFill/>
            </a:ln>
          </p:spPr>
          <p:txBody>
            <a:bodyPr wrap="square">
              <a:spAutoFit/>
            </a:bodyPr>
            <a:lstStyle/>
            <a:p>
              <a:pPr algn="r"/>
              <a:r>
                <a:rPr lang="en-US" sz="2400" dirty="0">
                  <a:latin typeface="Arial" panose="020B0604020202020204" pitchFamily="34" charset="0"/>
                  <a:cs typeface="Arial" panose="020B0604020202020204" pitchFamily="34" charset="0"/>
                </a:rPr>
                <a:t>100 </a:t>
              </a:r>
              <a:r>
                <a:rPr lang="en-US" sz="2400" dirty="0">
                  <a:latin typeface="Symbol" panose="05050102010706020507" pitchFamily="18" charset="2"/>
                </a:rPr>
                <a:t>m</a:t>
              </a:r>
              <a:r>
                <a:rPr lang="en-US" sz="2400" dirty="0">
                  <a:latin typeface="Arial" panose="020B0604020202020204" pitchFamily="34" charset="0"/>
                  <a:cs typeface="Arial" panose="020B0604020202020204" pitchFamily="34" charset="0"/>
                </a:rPr>
                <a:t>m</a:t>
              </a:r>
            </a:p>
          </p:txBody>
        </p:sp>
        <p:cxnSp>
          <p:nvCxnSpPr>
            <p:cNvPr id="187" name="Straight Connector 186">
              <a:extLst>
                <a:ext uri="{FF2B5EF4-FFF2-40B4-BE49-F238E27FC236}">
                  <a16:creationId xmlns:a16="http://schemas.microsoft.com/office/drawing/2014/main" id="{20C19019-0FA2-FEB1-4D80-74451417E2C7}"/>
                </a:ext>
              </a:extLst>
            </p:cNvPr>
            <p:cNvCxnSpPr/>
            <p:nvPr/>
          </p:nvCxnSpPr>
          <p:spPr>
            <a:xfrm>
              <a:off x="5842634" y="1688087"/>
              <a:ext cx="777240" cy="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0" name="文字方塊 24">
            <a:extLst>
              <a:ext uri="{FF2B5EF4-FFF2-40B4-BE49-F238E27FC236}">
                <a16:creationId xmlns:a16="http://schemas.microsoft.com/office/drawing/2014/main" id="{988E45C7-7113-708B-D912-670AA422E8DD}"/>
              </a:ext>
            </a:extLst>
          </p:cNvPr>
          <p:cNvSpPr txBox="1">
            <a:spLocks noChangeArrowheads="1"/>
          </p:cNvSpPr>
          <p:nvPr/>
        </p:nvSpPr>
        <p:spPr bwMode="auto">
          <a:xfrm>
            <a:off x="8610397" y="5417268"/>
            <a:ext cx="3543504" cy="830997"/>
          </a:xfrm>
          <a:prstGeom prst="rect">
            <a:avLst/>
          </a:prstGeom>
          <a:noFill/>
          <a:ln w="9525">
            <a:noFill/>
            <a:miter lim="800000"/>
            <a:headEnd/>
            <a:tailEnd/>
          </a:ln>
        </p:spPr>
        <p:txBody>
          <a:bodyPr wrap="square">
            <a:spAutoFit/>
          </a:bodyPr>
          <a:lstStyle/>
          <a:p>
            <a:r>
              <a:rPr lang="en-US" altLang="zh-TW" sz="2400" dirty="0">
                <a:latin typeface="Arial" panose="020B0604020202020204" pitchFamily="34" charset="0"/>
                <a:ea typeface="新細明體" pitchFamily="18" charset="-120"/>
                <a:cs typeface="Arial" panose="020B0604020202020204" pitchFamily="34" charset="0"/>
              </a:rPr>
              <a:t>tunable over 1.5 GHz </a:t>
            </a:r>
            <a:br>
              <a:rPr lang="en-US" altLang="zh-TW" sz="2400" dirty="0">
                <a:latin typeface="Arial" panose="020B0604020202020204" pitchFamily="34" charset="0"/>
                <a:ea typeface="新細明體" pitchFamily="18" charset="-120"/>
                <a:cs typeface="Arial" panose="020B0604020202020204" pitchFamily="34" charset="0"/>
              </a:rPr>
            </a:br>
            <a:r>
              <a:rPr lang="en-US" altLang="zh-TW" sz="2400" dirty="0">
                <a:latin typeface="Arial" panose="020B0604020202020204" pitchFamily="34" charset="0"/>
                <a:ea typeface="新細明體" pitchFamily="18" charset="-120"/>
                <a:cs typeface="Arial" panose="020B0604020202020204" pitchFamily="34" charset="0"/>
              </a:rPr>
              <a:t>gain &gt; 30 dB</a:t>
            </a:r>
          </a:p>
        </p:txBody>
      </p:sp>
      <p:sp>
        <p:nvSpPr>
          <p:cNvPr id="191" name="文字方塊 24">
            <a:extLst>
              <a:ext uri="{FF2B5EF4-FFF2-40B4-BE49-F238E27FC236}">
                <a16:creationId xmlns:a16="http://schemas.microsoft.com/office/drawing/2014/main" id="{A27B1DB2-699C-2A51-65B9-5DD6538D3743}"/>
              </a:ext>
            </a:extLst>
          </p:cNvPr>
          <p:cNvSpPr txBox="1">
            <a:spLocks noChangeArrowheads="1"/>
          </p:cNvSpPr>
          <p:nvPr/>
        </p:nvSpPr>
        <p:spPr bwMode="auto">
          <a:xfrm>
            <a:off x="10112822" y="2204713"/>
            <a:ext cx="1007432" cy="830997"/>
          </a:xfrm>
          <a:prstGeom prst="rect">
            <a:avLst/>
          </a:prstGeom>
          <a:noFill/>
          <a:ln w="9525">
            <a:noFill/>
            <a:miter lim="800000"/>
            <a:headEnd/>
            <a:tailEnd/>
          </a:ln>
        </p:spPr>
        <p:txBody>
          <a:bodyPr wrap="square">
            <a:spAutoFit/>
          </a:bodyPr>
          <a:lstStyle/>
          <a:p>
            <a:pPr algn="ctr"/>
            <a:r>
              <a:rPr lang="en-US" altLang="zh-TW" sz="2400" dirty="0">
                <a:latin typeface="Arial" panose="020B0604020202020204" pitchFamily="34" charset="0"/>
                <a:ea typeface="新細明體" pitchFamily="18" charset="-120"/>
                <a:cs typeface="Arial" panose="020B0604020202020204" pitchFamily="34" charset="0"/>
              </a:rPr>
              <a:t>coil</a:t>
            </a:r>
          </a:p>
          <a:p>
            <a:pPr algn="ctr"/>
            <a:r>
              <a:rPr lang="en-US" altLang="zh-TW" sz="2400" dirty="0">
                <a:latin typeface="Arial" panose="020B0604020202020204" pitchFamily="34" charset="0"/>
                <a:ea typeface="新細明體" pitchFamily="18" charset="-120"/>
                <a:cs typeface="Arial" panose="020B0604020202020204" pitchFamily="34" charset="0"/>
              </a:rPr>
              <a:t>tuned</a:t>
            </a:r>
          </a:p>
        </p:txBody>
      </p:sp>
      <p:sp>
        <p:nvSpPr>
          <p:cNvPr id="192" name="Right Arrow 191">
            <a:extLst>
              <a:ext uri="{FF2B5EF4-FFF2-40B4-BE49-F238E27FC236}">
                <a16:creationId xmlns:a16="http://schemas.microsoft.com/office/drawing/2014/main" id="{CB29B770-FA2C-A2BC-84A7-78BE6672C092}"/>
              </a:ext>
            </a:extLst>
          </p:cNvPr>
          <p:cNvSpPr/>
          <p:nvPr/>
        </p:nvSpPr>
        <p:spPr>
          <a:xfrm>
            <a:off x="10967038" y="2394465"/>
            <a:ext cx="145597" cy="85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ight Arrow 192">
            <a:extLst>
              <a:ext uri="{FF2B5EF4-FFF2-40B4-BE49-F238E27FC236}">
                <a16:creationId xmlns:a16="http://schemas.microsoft.com/office/drawing/2014/main" id="{7077CCA2-28EE-52B6-DA93-789327F50069}"/>
              </a:ext>
            </a:extLst>
          </p:cNvPr>
          <p:cNvSpPr/>
          <p:nvPr/>
        </p:nvSpPr>
        <p:spPr>
          <a:xfrm rot="10800000">
            <a:off x="10143125" y="2394465"/>
            <a:ext cx="145597" cy="85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7" name="文字方塊 24">
                <a:extLst>
                  <a:ext uri="{FF2B5EF4-FFF2-40B4-BE49-F238E27FC236}">
                    <a16:creationId xmlns:a16="http://schemas.microsoft.com/office/drawing/2014/main" id="{38EA64A8-3327-C0F6-3B04-556E2190B9CD}"/>
                  </a:ext>
                </a:extLst>
              </p:cNvPr>
              <p:cNvSpPr txBox="1">
                <a:spLocks noChangeArrowheads="1"/>
              </p:cNvSpPr>
              <p:nvPr/>
            </p:nvSpPr>
            <p:spPr bwMode="auto">
              <a:xfrm rot="16200000">
                <a:off x="7572676" y="2738587"/>
                <a:ext cx="1038124" cy="461665"/>
              </a:xfrm>
              <a:prstGeom prst="rect">
                <a:avLst/>
              </a:prstGeom>
              <a:noFill/>
              <a:ln w="9525">
                <a:noFill/>
                <a:miter lim="800000"/>
                <a:headEnd/>
                <a:tailEnd/>
              </a:ln>
            </p:spPr>
            <p:txBody>
              <a:bodyPr wrap="square">
                <a:spAutoFit/>
              </a:bodyPr>
              <a:lstStyle/>
              <a:p>
                <a14:m>
                  <m:oMath xmlns:m="http://schemas.openxmlformats.org/officeDocument/2006/math">
                    <m:r>
                      <a:rPr lang="en-US" altLang="zh-TW" sz="2400" b="0" i="1" dirty="0" smtClean="0">
                        <a:latin typeface="Cambria Math" panose="02040503050406030204" pitchFamily="18" charset="0"/>
                        <a:ea typeface="新細明體" pitchFamily="18" charset="-120"/>
                        <a:cs typeface="Arial" panose="020B0604020202020204" pitchFamily="34" charset="0"/>
                      </a:rPr>
                      <m:t>𝐺</m:t>
                    </m:r>
                    <m:r>
                      <a:rPr lang="en-US" altLang="zh-TW" sz="2400" b="0" i="0" dirty="0" smtClean="0">
                        <a:latin typeface="Cambria Math" panose="02040503050406030204" pitchFamily="18" charset="0"/>
                        <a:ea typeface="新細明體" pitchFamily="18" charset="-120"/>
                        <a:cs typeface="Arial" panose="020B0604020202020204" pitchFamily="34" charset="0"/>
                      </a:rPr>
                      <m:t> (</m:t>
                    </m:r>
                    <m:r>
                      <m:rPr>
                        <m:sty m:val="p"/>
                      </m:rPr>
                      <a:rPr lang="en-US" altLang="zh-TW" sz="2400" dirty="0">
                        <a:latin typeface="Cambria Math" panose="02040503050406030204" pitchFamily="18" charset="0"/>
                        <a:ea typeface="新細明體" pitchFamily="18" charset="-120"/>
                        <a:cs typeface="Arial" panose="020B0604020202020204" pitchFamily="34" charset="0"/>
                      </a:rPr>
                      <m:t>dB</m:t>
                    </m:r>
                    <m:r>
                      <a:rPr lang="en-US" altLang="zh-TW" sz="2400" b="0" i="0" dirty="0" smtClean="0">
                        <a:latin typeface="Cambria Math" panose="02040503050406030204" pitchFamily="18" charset="0"/>
                        <a:ea typeface="新細明體" pitchFamily="18" charset="-120"/>
                        <a:cs typeface="Arial" panose="020B0604020202020204" pitchFamily="34" charset="0"/>
                      </a:rPr>
                      <m:t>)</m:t>
                    </m:r>
                  </m:oMath>
                </a14:m>
                <a:r>
                  <a:rPr lang="en-US" altLang="zh-TW" sz="2400" dirty="0">
                    <a:latin typeface="Arial" panose="020B0604020202020204" pitchFamily="34" charset="0"/>
                    <a:ea typeface="新細明體" pitchFamily="18" charset="-120"/>
                    <a:cs typeface="Arial" panose="020B0604020202020204" pitchFamily="34" charset="0"/>
                  </a:rPr>
                  <a:t> </a:t>
                </a:r>
              </a:p>
            </p:txBody>
          </p:sp>
        </mc:Choice>
        <mc:Fallback xmlns="">
          <p:sp>
            <p:nvSpPr>
              <p:cNvPr id="197" name="文字方塊 24"/>
              <p:cNvSpPr txBox="1">
                <a:spLocks noRot="1" noChangeAspect="1" noMove="1" noResize="1" noEditPoints="1" noAdjustHandles="1" noChangeArrowheads="1" noChangeShapeType="1" noTextEdit="1"/>
              </p:cNvSpPr>
              <p:nvPr/>
            </p:nvSpPr>
            <p:spPr bwMode="auto">
              <a:xfrm rot="16200000">
                <a:off x="7572676" y="2738587"/>
                <a:ext cx="1038124" cy="461665"/>
              </a:xfrm>
              <a:prstGeom prst="rect">
                <a:avLst/>
              </a:prstGeom>
              <a:blipFill>
                <a:blip r:embed="rId7"/>
                <a:stretch>
                  <a:fillRect t="-8235" r="-21333" b="-1765"/>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8" name="文字方塊 24">
                <a:extLst>
                  <a:ext uri="{FF2B5EF4-FFF2-40B4-BE49-F238E27FC236}">
                    <a16:creationId xmlns:a16="http://schemas.microsoft.com/office/drawing/2014/main" id="{50E4BFF3-4FDC-355C-5A6C-B8DA72D408C4}"/>
                  </a:ext>
                </a:extLst>
              </p:cNvPr>
              <p:cNvSpPr txBox="1">
                <a:spLocks noChangeArrowheads="1"/>
              </p:cNvSpPr>
              <p:nvPr/>
            </p:nvSpPr>
            <p:spPr bwMode="auto">
              <a:xfrm>
                <a:off x="9655089" y="4921173"/>
                <a:ext cx="1235749" cy="461665"/>
              </a:xfrm>
              <a:prstGeom prst="rect">
                <a:avLst/>
              </a:prstGeom>
              <a:noFill/>
              <a:ln w="9525">
                <a:noFill/>
                <a:miter lim="800000"/>
                <a:headEnd/>
                <a:tailEnd/>
              </a:ln>
            </p:spPr>
            <p:txBody>
              <a:bodyPr wrap="square">
                <a:spAutoFit/>
              </a:bodyPr>
              <a:lstStyle/>
              <a:p>
                <a14:m>
                  <m:oMath xmlns:m="http://schemas.openxmlformats.org/officeDocument/2006/math">
                    <m:r>
                      <a:rPr lang="en-US" altLang="zh-TW" sz="2400" b="0" i="1" dirty="0" smtClean="0">
                        <a:latin typeface="Cambria Math" panose="02040503050406030204" pitchFamily="18" charset="0"/>
                        <a:ea typeface="新細明體" pitchFamily="18" charset="-120"/>
                        <a:cs typeface="Arial" panose="020B0604020202020204" pitchFamily="34" charset="0"/>
                      </a:rPr>
                      <m:t>𝑓</m:t>
                    </m:r>
                    <m:r>
                      <a:rPr lang="en-US" altLang="zh-TW" sz="2400" b="0" i="0" dirty="0" smtClean="0">
                        <a:latin typeface="Cambria Math" panose="02040503050406030204" pitchFamily="18" charset="0"/>
                        <a:ea typeface="新細明體" pitchFamily="18" charset="-120"/>
                        <a:cs typeface="Arial" panose="020B0604020202020204" pitchFamily="34" charset="0"/>
                      </a:rPr>
                      <m:t> (</m:t>
                    </m:r>
                    <m:r>
                      <m:rPr>
                        <m:sty m:val="p"/>
                      </m:rPr>
                      <a:rPr lang="en-US" altLang="zh-TW" sz="2400" b="0" i="0" dirty="0" smtClean="0">
                        <a:latin typeface="Cambria Math" panose="02040503050406030204" pitchFamily="18" charset="0"/>
                        <a:ea typeface="新細明體" pitchFamily="18" charset="-120"/>
                        <a:cs typeface="Arial" panose="020B0604020202020204" pitchFamily="34" charset="0"/>
                      </a:rPr>
                      <m:t>GHz</m:t>
                    </m:r>
                    <m:r>
                      <a:rPr lang="en-US" altLang="zh-TW" sz="2400" b="0" i="0" dirty="0" smtClean="0">
                        <a:latin typeface="Cambria Math" panose="02040503050406030204" pitchFamily="18" charset="0"/>
                        <a:ea typeface="新細明體" pitchFamily="18" charset="-120"/>
                        <a:cs typeface="Arial" panose="020B0604020202020204" pitchFamily="34" charset="0"/>
                      </a:rPr>
                      <m:t>)</m:t>
                    </m:r>
                  </m:oMath>
                </a14:m>
                <a:r>
                  <a:rPr lang="en-US" altLang="zh-TW" sz="2400" dirty="0">
                    <a:latin typeface="Arial" panose="020B0604020202020204" pitchFamily="34" charset="0"/>
                    <a:ea typeface="新細明體" pitchFamily="18" charset="-120"/>
                    <a:cs typeface="Arial" panose="020B0604020202020204" pitchFamily="34" charset="0"/>
                  </a:rPr>
                  <a:t> </a:t>
                </a:r>
              </a:p>
            </p:txBody>
          </p:sp>
        </mc:Choice>
        <mc:Fallback xmlns="">
          <p:sp>
            <p:nvSpPr>
              <p:cNvPr id="198" name="文字方塊 24"/>
              <p:cNvSpPr txBox="1">
                <a:spLocks noRot="1" noChangeAspect="1" noMove="1" noResize="1" noEditPoints="1" noAdjustHandles="1" noChangeArrowheads="1" noChangeShapeType="1" noTextEdit="1"/>
              </p:cNvSpPr>
              <p:nvPr/>
            </p:nvSpPr>
            <p:spPr bwMode="auto">
              <a:xfrm>
                <a:off x="9655089" y="4921173"/>
                <a:ext cx="1235749" cy="461665"/>
              </a:xfrm>
              <a:prstGeom prst="rect">
                <a:avLst/>
              </a:prstGeom>
              <a:blipFill>
                <a:blip r:embed="rId8"/>
                <a:stretch>
                  <a:fillRect l="-4433" r="-2463" b="-19737"/>
                </a:stretch>
              </a:blipFill>
              <a:ln w="9525">
                <a:noFill/>
                <a:miter lim="800000"/>
                <a:headEnd/>
                <a:tailEnd/>
              </a:ln>
            </p:spPr>
            <p:txBody>
              <a:bodyPr/>
              <a:lstStyle/>
              <a:p>
                <a:r>
                  <a:rPr lang="en-US">
                    <a:noFill/>
                  </a:rPr>
                  <a:t> </a:t>
                </a:r>
              </a:p>
            </p:txBody>
          </p:sp>
        </mc:Fallback>
      </mc:AlternateContent>
      <p:sp>
        <p:nvSpPr>
          <p:cNvPr id="8" name="Slide Number Placeholder 6">
            <a:extLst>
              <a:ext uri="{FF2B5EF4-FFF2-40B4-BE49-F238E27FC236}">
                <a16:creationId xmlns:a16="http://schemas.microsoft.com/office/drawing/2014/main" id="{650F5D7C-DE8E-1881-8075-1CE67B4A2FA8}"/>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23</a:t>
            </a:fld>
            <a:endParaRPr lang="en-US" dirty="0">
              <a:solidFill>
                <a:prstClr val="black">
                  <a:tint val="75000"/>
                </a:prstClr>
              </a:solidFill>
            </a:endParaRPr>
          </a:p>
        </p:txBody>
      </p:sp>
    </p:spTree>
    <p:extLst>
      <p:ext uri="{BB962C8B-B14F-4D97-AF65-F5344CB8AC3E}">
        <p14:creationId xmlns:p14="http://schemas.microsoft.com/office/powerpoint/2010/main" val="1673209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87C08-E3A8-569B-F167-BFEF609EFBE0}"/>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3EEA7888-0BC0-C634-9977-AC742D83BB79}"/>
              </a:ext>
            </a:extLst>
          </p:cNvPr>
          <p:cNvGrpSpPr/>
          <p:nvPr/>
        </p:nvGrpSpPr>
        <p:grpSpPr>
          <a:xfrm>
            <a:off x="155576" y="2000249"/>
            <a:ext cx="2590799" cy="2500041"/>
            <a:chOff x="779301" y="1459395"/>
            <a:chExt cx="2590799" cy="2500041"/>
          </a:xfrm>
        </p:grpSpPr>
        <p:grpSp>
          <p:nvGrpSpPr>
            <p:cNvPr id="34" name="群組 59">
              <a:extLst>
                <a:ext uri="{FF2B5EF4-FFF2-40B4-BE49-F238E27FC236}">
                  <a16:creationId xmlns:a16="http://schemas.microsoft.com/office/drawing/2014/main" id="{54EBF9A5-36DC-E118-8A60-D0428915EE79}"/>
                </a:ext>
              </a:extLst>
            </p:cNvPr>
            <p:cNvGrpSpPr>
              <a:grpSpLocks/>
            </p:cNvGrpSpPr>
            <p:nvPr/>
          </p:nvGrpSpPr>
          <p:grpSpPr bwMode="auto">
            <a:xfrm>
              <a:off x="779301" y="1459395"/>
              <a:ext cx="2590799" cy="2500041"/>
              <a:chOff x="3667124" y="4303994"/>
              <a:chExt cx="2590816" cy="2499791"/>
            </a:xfrm>
          </p:grpSpPr>
          <p:cxnSp>
            <p:nvCxnSpPr>
              <p:cNvPr id="35" name="直線單箭頭接點 46">
                <a:extLst>
                  <a:ext uri="{FF2B5EF4-FFF2-40B4-BE49-F238E27FC236}">
                    <a16:creationId xmlns:a16="http://schemas.microsoft.com/office/drawing/2014/main" id="{96B61C84-2BD1-D33C-F20D-21DEABE3A242}"/>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47">
                <a:extLst>
                  <a:ext uri="{FF2B5EF4-FFF2-40B4-BE49-F238E27FC236}">
                    <a16:creationId xmlns:a16="http://schemas.microsoft.com/office/drawing/2014/main" id="{916A25D6-B3D6-D2B9-BBDF-E7AC2625C822}"/>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7" name="Object 5">
                <a:extLst>
                  <a:ext uri="{FF2B5EF4-FFF2-40B4-BE49-F238E27FC236}">
                    <a16:creationId xmlns:a16="http://schemas.microsoft.com/office/drawing/2014/main" id="{24EBFF99-AEBC-EB21-4BD4-B9B82BBDA72F}"/>
                  </a:ext>
                </a:extLst>
              </p:cNvPr>
              <p:cNvGraphicFramePr>
                <a:graphicFrameLocks noChangeAspect="1"/>
              </p:cNvGraphicFramePr>
              <p:nvPr/>
            </p:nvGraphicFramePr>
            <p:xfrm>
              <a:off x="4746630" y="4303994"/>
              <a:ext cx="268290" cy="447630"/>
            </p:xfrm>
            <a:graphic>
              <a:graphicData uri="http://schemas.openxmlformats.org/presentationml/2006/ole">
                <mc:AlternateContent xmlns:mc="http://schemas.openxmlformats.org/markup-compatibility/2006">
                  <mc:Choice xmlns:v="urn:schemas-microsoft-com:vml" Requires="v">
                    <p:oleObj name="Equation" r:id="rId2" imgW="228600" imgH="355320" progId="Equation.DSMT4">
                      <p:embed/>
                    </p:oleObj>
                  </mc:Choice>
                  <mc:Fallback>
                    <p:oleObj name="Equation" r:id="rId2" imgW="228600" imgH="355320" progId="Equation.DSMT4">
                      <p:embed/>
                      <p:pic>
                        <p:nvPicPr>
                          <p:cNvPr id="37" name="Object 5"/>
                          <p:cNvPicPr>
                            <a:picLocks noChangeAspect="1" noChangeArrowheads="1"/>
                          </p:cNvPicPr>
                          <p:nvPr/>
                        </p:nvPicPr>
                        <p:blipFill>
                          <a:blip r:embed="rId3"/>
                          <a:srcRect/>
                          <a:stretch>
                            <a:fillRect/>
                          </a:stretch>
                        </p:blipFill>
                        <p:spPr bwMode="auto">
                          <a:xfrm>
                            <a:off x="4746630" y="4303994"/>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8">
                <a:extLst>
                  <a:ext uri="{FF2B5EF4-FFF2-40B4-BE49-F238E27FC236}">
                    <a16:creationId xmlns:a16="http://schemas.microsoft.com/office/drawing/2014/main" id="{E66777EE-05A6-5BA2-0129-F9CB0574DEAE}"/>
                  </a:ext>
                </a:extLst>
              </p:cNvPr>
              <p:cNvGraphicFramePr>
                <a:graphicFrameLocks noChangeAspect="1"/>
              </p:cNvGraphicFramePr>
              <p:nvPr/>
            </p:nvGraphicFramePr>
            <p:xfrm>
              <a:off x="5899163" y="5523073"/>
              <a:ext cx="358777" cy="449218"/>
            </p:xfrm>
            <a:graphic>
              <a:graphicData uri="http://schemas.openxmlformats.org/presentationml/2006/ole">
                <mc:AlternateContent xmlns:mc="http://schemas.openxmlformats.org/markup-compatibility/2006">
                  <mc:Choice xmlns:v="urn:schemas-microsoft-com:vml" Requires="v">
                    <p:oleObj name="Equation" r:id="rId4" imgW="304560" imgH="355320" progId="Equation.DSMT4">
                      <p:embed/>
                    </p:oleObj>
                  </mc:Choice>
                  <mc:Fallback>
                    <p:oleObj name="Equation" r:id="rId4" imgW="304560" imgH="355320" progId="Equation.DSMT4">
                      <p:embed/>
                      <p:pic>
                        <p:nvPicPr>
                          <p:cNvPr id="38" name="Object 8"/>
                          <p:cNvPicPr>
                            <a:picLocks noChangeAspect="1" noChangeArrowheads="1"/>
                          </p:cNvPicPr>
                          <p:nvPr/>
                        </p:nvPicPr>
                        <p:blipFill>
                          <a:blip r:embed="rId5"/>
                          <a:srcRect/>
                          <a:stretch>
                            <a:fillRect/>
                          </a:stretch>
                        </p:blipFill>
                        <p:spPr bwMode="auto">
                          <a:xfrm>
                            <a:off x="5899163" y="5523073"/>
                            <a:ext cx="358777" cy="4492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6" name="Group 5">
              <a:extLst>
                <a:ext uri="{FF2B5EF4-FFF2-40B4-BE49-F238E27FC236}">
                  <a16:creationId xmlns:a16="http://schemas.microsoft.com/office/drawing/2014/main" id="{8F8F73C7-6076-71F3-47A4-C482390E196F}"/>
                </a:ext>
              </a:extLst>
            </p:cNvPr>
            <p:cNvGrpSpPr/>
            <p:nvPr/>
          </p:nvGrpSpPr>
          <p:grpSpPr>
            <a:xfrm>
              <a:off x="2004005" y="2298193"/>
              <a:ext cx="621273" cy="553495"/>
              <a:chOff x="2004005" y="2298193"/>
              <a:chExt cx="621273" cy="553495"/>
            </a:xfrm>
          </p:grpSpPr>
          <p:sp>
            <p:nvSpPr>
              <p:cNvPr id="33" name="橢圓 8">
                <a:extLst>
                  <a:ext uri="{FF2B5EF4-FFF2-40B4-BE49-F238E27FC236}">
                    <a16:creationId xmlns:a16="http://schemas.microsoft.com/office/drawing/2014/main" id="{2CE0FDF3-5DC7-B21A-4210-F5965CAB6DFD}"/>
                  </a:ext>
                </a:extLst>
              </p:cNvPr>
              <p:cNvSpPr/>
              <p:nvPr/>
            </p:nvSpPr>
            <p:spPr bwMode="auto">
              <a:xfrm rot="16200000">
                <a:off x="2071806" y="2298215"/>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cxnSp>
            <p:nvCxnSpPr>
              <p:cNvPr id="41" name="Straight Arrow Connector 40">
                <a:extLst>
                  <a:ext uri="{FF2B5EF4-FFF2-40B4-BE49-F238E27FC236}">
                    <a16:creationId xmlns:a16="http://schemas.microsoft.com/office/drawing/2014/main" id="{E36C904A-4A9E-6244-4F95-88F4697637D7}"/>
                  </a:ext>
                </a:extLst>
              </p:cNvPr>
              <p:cNvCxnSpPr/>
              <p:nvPr/>
            </p:nvCxnSpPr>
            <p:spPr>
              <a:xfrm flipV="1">
                <a:off x="2004005" y="2567094"/>
                <a:ext cx="344551" cy="284594"/>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8" name="Group 7">
            <a:extLst>
              <a:ext uri="{FF2B5EF4-FFF2-40B4-BE49-F238E27FC236}">
                <a16:creationId xmlns:a16="http://schemas.microsoft.com/office/drawing/2014/main" id="{FA4E24AF-4C79-C191-5C5D-CBF84C157FFF}"/>
              </a:ext>
            </a:extLst>
          </p:cNvPr>
          <p:cNvGrpSpPr/>
          <p:nvPr/>
        </p:nvGrpSpPr>
        <p:grpSpPr>
          <a:xfrm>
            <a:off x="3078823" y="1788872"/>
            <a:ext cx="1056379" cy="1236257"/>
            <a:chOff x="3447556" y="3411943"/>
            <a:chExt cx="2895600" cy="3388656"/>
          </a:xfrm>
        </p:grpSpPr>
        <p:cxnSp>
          <p:nvCxnSpPr>
            <p:cNvPr id="52" name="Straight Connector 51">
              <a:extLst>
                <a:ext uri="{FF2B5EF4-FFF2-40B4-BE49-F238E27FC236}">
                  <a16:creationId xmlns:a16="http://schemas.microsoft.com/office/drawing/2014/main" id="{2444255F-8E98-9721-D7AE-3EB6112481BA}"/>
                </a:ext>
              </a:extLst>
            </p:cNvPr>
            <p:cNvCxnSpPr/>
            <p:nvPr/>
          </p:nvCxnSpPr>
          <p:spPr>
            <a:xfrm rot="5400000">
              <a:off x="1753229" y="5106271"/>
              <a:ext cx="33886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59B6EF-63DF-11A2-33D1-2DB9F735A4A6}"/>
                </a:ext>
              </a:extLst>
            </p:cNvPr>
            <p:cNvCxnSpPr/>
            <p:nvPr/>
          </p:nvCxnSpPr>
          <p:spPr>
            <a:xfrm>
              <a:off x="3447556" y="3411943"/>
              <a:ext cx="2895600" cy="16943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978BDFA-49B2-4AAA-6B13-7290C3A5D6EA}"/>
                </a:ext>
              </a:extLst>
            </p:cNvPr>
            <p:cNvCxnSpPr/>
            <p:nvPr/>
          </p:nvCxnSpPr>
          <p:spPr>
            <a:xfrm rot="10800000" flipV="1">
              <a:off x="3447556" y="5106271"/>
              <a:ext cx="2895600" cy="16943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EFFD4D78-208D-DC91-B406-F429C4884C5B}"/>
              </a:ext>
            </a:extLst>
          </p:cNvPr>
          <p:cNvCxnSpPr/>
          <p:nvPr/>
        </p:nvCxnSpPr>
        <p:spPr>
          <a:xfrm flipH="1">
            <a:off x="2723127" y="2407001"/>
            <a:ext cx="355696" cy="0"/>
          </a:xfrm>
          <a:prstGeom prst="line">
            <a:avLst/>
          </a:prstGeom>
          <a:ln w="1905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F9F126B-FCAC-F90F-8FEC-85B4653C8E50}"/>
              </a:ext>
            </a:extLst>
          </p:cNvPr>
          <p:cNvCxnSpPr/>
          <p:nvPr/>
        </p:nvCxnSpPr>
        <p:spPr>
          <a:xfrm flipH="1" flipV="1">
            <a:off x="4135203" y="2410820"/>
            <a:ext cx="379063" cy="6691"/>
          </a:xfrm>
          <a:prstGeom prst="line">
            <a:avLst/>
          </a:prstGeom>
          <a:ln w="1905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graphicFrame>
        <p:nvGraphicFramePr>
          <p:cNvPr id="56" name="Object 5">
            <a:extLst>
              <a:ext uri="{FF2B5EF4-FFF2-40B4-BE49-F238E27FC236}">
                <a16:creationId xmlns:a16="http://schemas.microsoft.com/office/drawing/2014/main" id="{0B2A7B78-DD6A-2C7D-6A80-E0BD668E2D61}"/>
              </a:ext>
            </a:extLst>
          </p:cNvPr>
          <p:cNvGraphicFramePr>
            <a:graphicFrameLocks noChangeAspect="1"/>
          </p:cNvGraphicFramePr>
          <p:nvPr/>
        </p:nvGraphicFramePr>
        <p:xfrm>
          <a:off x="3278150" y="2267612"/>
          <a:ext cx="312737" cy="352425"/>
        </p:xfrm>
        <a:graphic>
          <a:graphicData uri="http://schemas.openxmlformats.org/presentationml/2006/ole">
            <mc:AlternateContent xmlns:mc="http://schemas.openxmlformats.org/markup-compatibility/2006">
              <mc:Choice xmlns:v="urn:schemas-microsoft-com:vml" Requires="v">
                <p:oleObj name="Equation" r:id="rId6" imgW="266400" imgH="279360" progId="Equation.DSMT4">
                  <p:embed/>
                </p:oleObj>
              </mc:Choice>
              <mc:Fallback>
                <p:oleObj name="Equation" r:id="rId6" imgW="266400" imgH="279360" progId="Equation.DSMT4">
                  <p:embed/>
                  <p:pic>
                    <p:nvPicPr>
                      <p:cNvPr id="56" name="Object 5"/>
                      <p:cNvPicPr>
                        <a:picLocks noChangeAspect="1" noChangeArrowheads="1"/>
                      </p:cNvPicPr>
                      <p:nvPr/>
                    </p:nvPicPr>
                    <p:blipFill>
                      <a:blip r:embed="rId7"/>
                      <a:srcRect/>
                      <a:stretch>
                        <a:fillRect/>
                      </a:stretch>
                    </p:blipFill>
                    <p:spPr bwMode="auto">
                      <a:xfrm>
                        <a:off x="3278150" y="2267612"/>
                        <a:ext cx="312737" cy="352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1" name="Straight Connector 60">
            <a:extLst>
              <a:ext uri="{FF2B5EF4-FFF2-40B4-BE49-F238E27FC236}">
                <a16:creationId xmlns:a16="http://schemas.microsoft.com/office/drawing/2014/main" id="{6E7252AD-353A-798C-2555-E0E059ACA8C2}"/>
              </a:ext>
            </a:extLst>
          </p:cNvPr>
          <p:cNvCxnSpPr/>
          <p:nvPr/>
        </p:nvCxnSpPr>
        <p:spPr>
          <a:xfrm flipH="1">
            <a:off x="2723127" y="1618109"/>
            <a:ext cx="883885" cy="7141"/>
          </a:xfrm>
          <a:prstGeom prst="line">
            <a:avLst/>
          </a:prstGeom>
          <a:ln w="19050">
            <a:solidFill>
              <a:schemeClr val="tx1"/>
            </a:solidFill>
            <a:tailEnd type="ova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0B30FAD-CD92-35F8-E6C1-B907838AC2AE}"/>
              </a:ext>
            </a:extLst>
          </p:cNvPr>
          <p:cNvGrpSpPr/>
          <p:nvPr/>
        </p:nvGrpSpPr>
        <p:grpSpPr>
          <a:xfrm>
            <a:off x="5050947" y="2039939"/>
            <a:ext cx="3070703" cy="2522638"/>
            <a:chOff x="5147167" y="1999380"/>
            <a:chExt cx="3070703" cy="2522638"/>
          </a:xfrm>
        </p:grpSpPr>
        <p:grpSp>
          <p:nvGrpSpPr>
            <p:cNvPr id="44" name="群組 59">
              <a:extLst>
                <a:ext uri="{FF2B5EF4-FFF2-40B4-BE49-F238E27FC236}">
                  <a16:creationId xmlns:a16="http://schemas.microsoft.com/office/drawing/2014/main" id="{BE823E8A-0189-4D63-E06B-941EFD4CE40E}"/>
                </a:ext>
              </a:extLst>
            </p:cNvPr>
            <p:cNvGrpSpPr>
              <a:grpSpLocks/>
            </p:cNvGrpSpPr>
            <p:nvPr/>
          </p:nvGrpSpPr>
          <p:grpSpPr bwMode="auto">
            <a:xfrm>
              <a:off x="5147167" y="1999380"/>
              <a:ext cx="3070703" cy="2522638"/>
              <a:chOff x="3815981" y="4281400"/>
              <a:chExt cx="3070724" cy="2522385"/>
            </a:xfrm>
          </p:grpSpPr>
          <p:cxnSp>
            <p:nvCxnSpPr>
              <p:cNvPr id="45" name="直線單箭頭接點 46">
                <a:extLst>
                  <a:ext uri="{FF2B5EF4-FFF2-40B4-BE49-F238E27FC236}">
                    <a16:creationId xmlns:a16="http://schemas.microsoft.com/office/drawing/2014/main" id="{58795C91-E3D3-0127-AA38-521A275E131A}"/>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直線單箭頭接點 47">
                <a:extLst>
                  <a:ext uri="{FF2B5EF4-FFF2-40B4-BE49-F238E27FC236}">
                    <a16:creationId xmlns:a16="http://schemas.microsoft.com/office/drawing/2014/main" id="{D9CC486B-7F7B-E6F2-C714-AFE1A016BAB2}"/>
                  </a:ext>
                </a:extLst>
              </p:cNvPr>
              <p:cNvCxnSpPr/>
              <p:nvPr/>
            </p:nvCxnSpPr>
            <p:spPr>
              <a:xfrm>
                <a:off x="3815981"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7" name="Object 5">
                <a:extLst>
                  <a:ext uri="{FF2B5EF4-FFF2-40B4-BE49-F238E27FC236}">
                    <a16:creationId xmlns:a16="http://schemas.microsoft.com/office/drawing/2014/main" id="{E009BB70-698D-2241-F73A-1931D951AE3F}"/>
                  </a:ext>
                </a:extLst>
              </p:cNvPr>
              <p:cNvGraphicFramePr>
                <a:graphicFrameLocks noChangeAspect="1"/>
              </p:cNvGraphicFramePr>
              <p:nvPr/>
            </p:nvGraphicFramePr>
            <p:xfrm>
              <a:off x="4357801" y="4281400"/>
              <a:ext cx="1046169" cy="495250"/>
            </p:xfrm>
            <a:graphic>
              <a:graphicData uri="http://schemas.openxmlformats.org/presentationml/2006/ole">
                <mc:AlternateContent xmlns:mc="http://schemas.openxmlformats.org/markup-compatibility/2006">
                  <mc:Choice xmlns:v="urn:schemas-microsoft-com:vml" Requires="v">
                    <p:oleObj name="Equation" r:id="rId8" imgW="888840" imgH="393480" progId="Equation.DSMT4">
                      <p:embed/>
                    </p:oleObj>
                  </mc:Choice>
                  <mc:Fallback>
                    <p:oleObj name="Equation" r:id="rId8" imgW="888840" imgH="393480" progId="Equation.DSMT4">
                      <p:embed/>
                      <p:pic>
                        <p:nvPicPr>
                          <p:cNvPr id="47" name="Object 5"/>
                          <p:cNvPicPr>
                            <a:picLocks noChangeAspect="1" noChangeArrowheads="1"/>
                          </p:cNvPicPr>
                          <p:nvPr/>
                        </p:nvPicPr>
                        <p:blipFill>
                          <a:blip r:embed="rId9"/>
                          <a:srcRect/>
                          <a:stretch>
                            <a:fillRect/>
                          </a:stretch>
                        </p:blipFill>
                        <p:spPr bwMode="auto">
                          <a:xfrm>
                            <a:off x="4357801" y="4281400"/>
                            <a:ext cx="1046169" cy="495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8" name="Object 8">
                <a:extLst>
                  <a:ext uri="{FF2B5EF4-FFF2-40B4-BE49-F238E27FC236}">
                    <a16:creationId xmlns:a16="http://schemas.microsoft.com/office/drawing/2014/main" id="{98E9FA4D-29B9-1B11-9D4F-3DBECC866209}"/>
                  </a:ext>
                </a:extLst>
              </p:cNvPr>
              <p:cNvGraphicFramePr>
                <a:graphicFrameLocks noChangeAspect="1"/>
              </p:cNvGraphicFramePr>
              <p:nvPr/>
            </p:nvGraphicFramePr>
            <p:xfrm>
              <a:off x="6019924" y="5494127"/>
              <a:ext cx="866781" cy="495250"/>
            </p:xfrm>
            <a:graphic>
              <a:graphicData uri="http://schemas.openxmlformats.org/presentationml/2006/ole">
                <mc:AlternateContent xmlns:mc="http://schemas.openxmlformats.org/markup-compatibility/2006">
                  <mc:Choice xmlns:v="urn:schemas-microsoft-com:vml" Requires="v">
                    <p:oleObj name="Equation" r:id="rId10" imgW="736560" imgH="393480" progId="Equation.DSMT4">
                      <p:embed/>
                    </p:oleObj>
                  </mc:Choice>
                  <mc:Fallback>
                    <p:oleObj name="Equation" r:id="rId10" imgW="736560" imgH="393480" progId="Equation.DSMT4">
                      <p:embed/>
                      <p:pic>
                        <p:nvPicPr>
                          <p:cNvPr id="48" name="Object 8"/>
                          <p:cNvPicPr>
                            <a:picLocks noChangeAspect="1" noChangeArrowheads="1"/>
                          </p:cNvPicPr>
                          <p:nvPr/>
                        </p:nvPicPr>
                        <p:blipFill>
                          <a:blip r:embed="rId11"/>
                          <a:srcRect/>
                          <a:stretch>
                            <a:fillRect/>
                          </a:stretch>
                        </p:blipFill>
                        <p:spPr bwMode="auto">
                          <a:xfrm>
                            <a:off x="6019924" y="5494127"/>
                            <a:ext cx="866781" cy="495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2">
              <a:extLst>
                <a:ext uri="{FF2B5EF4-FFF2-40B4-BE49-F238E27FC236}">
                  <a16:creationId xmlns:a16="http://schemas.microsoft.com/office/drawing/2014/main" id="{FBA8131F-28E5-458C-F66D-0470DF29EC36}"/>
                </a:ext>
              </a:extLst>
            </p:cNvPr>
            <p:cNvGrpSpPr/>
            <p:nvPr/>
          </p:nvGrpSpPr>
          <p:grpSpPr>
            <a:xfrm>
              <a:off x="6226691" y="3118674"/>
              <a:ext cx="1243584" cy="274320"/>
              <a:chOff x="4080051" y="4081821"/>
              <a:chExt cx="621273" cy="553495"/>
            </a:xfrm>
          </p:grpSpPr>
          <p:sp>
            <p:nvSpPr>
              <p:cNvPr id="39" name="橢圓 8">
                <a:extLst>
                  <a:ext uri="{FF2B5EF4-FFF2-40B4-BE49-F238E27FC236}">
                    <a16:creationId xmlns:a16="http://schemas.microsoft.com/office/drawing/2014/main" id="{C35BDAB5-9728-B692-3161-8D67CEE2A155}"/>
                  </a:ext>
                </a:extLst>
              </p:cNvPr>
              <p:cNvSpPr/>
              <p:nvPr/>
            </p:nvSpPr>
            <p:spPr bwMode="auto">
              <a:xfrm rot="16200000">
                <a:off x="4147852" y="4081843"/>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cxnSp>
            <p:nvCxnSpPr>
              <p:cNvPr id="40" name="Straight Arrow Connector 39">
                <a:extLst>
                  <a:ext uri="{FF2B5EF4-FFF2-40B4-BE49-F238E27FC236}">
                    <a16:creationId xmlns:a16="http://schemas.microsoft.com/office/drawing/2014/main" id="{C9207359-3D1A-0075-B44B-8C2E053A723B}"/>
                  </a:ext>
                </a:extLst>
              </p:cNvPr>
              <p:cNvCxnSpPr/>
              <p:nvPr/>
            </p:nvCxnSpPr>
            <p:spPr>
              <a:xfrm flipV="1">
                <a:off x="4080051" y="4350722"/>
                <a:ext cx="344551" cy="284594"/>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59" name="文字方塊 24">
            <a:extLst>
              <a:ext uri="{FF2B5EF4-FFF2-40B4-BE49-F238E27FC236}">
                <a16:creationId xmlns:a16="http://schemas.microsoft.com/office/drawing/2014/main" id="{FD1A634C-C94D-F138-ACF8-0FF68A59F341}"/>
              </a:ext>
            </a:extLst>
          </p:cNvPr>
          <p:cNvSpPr txBox="1">
            <a:spLocks noChangeArrowheads="1"/>
          </p:cNvSpPr>
          <p:nvPr/>
        </p:nvSpPr>
        <p:spPr bwMode="auto">
          <a:xfrm>
            <a:off x="3461613" y="2620038"/>
            <a:ext cx="810281"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JPA</a:t>
            </a:r>
          </a:p>
        </p:txBody>
      </p:sp>
      <p:cxnSp>
        <p:nvCxnSpPr>
          <p:cNvPr id="14" name="Straight Connector 13">
            <a:extLst>
              <a:ext uri="{FF2B5EF4-FFF2-40B4-BE49-F238E27FC236}">
                <a16:creationId xmlns:a16="http://schemas.microsoft.com/office/drawing/2014/main" id="{184CE582-BD2B-7B68-ACFD-9A6FCD6DE790}"/>
              </a:ext>
            </a:extLst>
          </p:cNvPr>
          <p:cNvCxnSpPr/>
          <p:nvPr/>
        </p:nvCxnSpPr>
        <p:spPr>
          <a:xfrm>
            <a:off x="3607011" y="1625554"/>
            <a:ext cx="0" cy="4688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文字方塊 24">
            <a:extLst>
              <a:ext uri="{FF2B5EF4-FFF2-40B4-BE49-F238E27FC236}">
                <a16:creationId xmlns:a16="http://schemas.microsoft.com/office/drawing/2014/main" id="{EF528405-5273-0E75-411B-70909AC21918}"/>
              </a:ext>
            </a:extLst>
          </p:cNvPr>
          <p:cNvSpPr txBox="1">
            <a:spLocks noChangeArrowheads="1"/>
          </p:cNvSpPr>
          <p:nvPr/>
        </p:nvSpPr>
        <p:spPr bwMode="auto">
          <a:xfrm>
            <a:off x="2347523" y="2143088"/>
            <a:ext cx="542098"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in</a:t>
            </a:r>
          </a:p>
        </p:txBody>
      </p:sp>
      <p:sp>
        <p:nvSpPr>
          <p:cNvPr id="63" name="文字方塊 24">
            <a:extLst>
              <a:ext uri="{FF2B5EF4-FFF2-40B4-BE49-F238E27FC236}">
                <a16:creationId xmlns:a16="http://schemas.microsoft.com/office/drawing/2014/main" id="{DFD45FD3-57F6-770B-84F9-7915E8103621}"/>
              </a:ext>
            </a:extLst>
          </p:cNvPr>
          <p:cNvSpPr txBox="1">
            <a:spLocks noChangeArrowheads="1"/>
          </p:cNvSpPr>
          <p:nvPr/>
        </p:nvSpPr>
        <p:spPr bwMode="auto">
          <a:xfrm>
            <a:off x="4532974" y="2161586"/>
            <a:ext cx="82969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out</a:t>
            </a:r>
          </a:p>
        </p:txBody>
      </p:sp>
      <p:sp>
        <p:nvSpPr>
          <p:cNvPr id="64" name="文字方塊 24">
            <a:extLst>
              <a:ext uri="{FF2B5EF4-FFF2-40B4-BE49-F238E27FC236}">
                <a16:creationId xmlns:a16="http://schemas.microsoft.com/office/drawing/2014/main" id="{20530D75-4F3A-07A7-1509-9E2EAAD5C30A}"/>
              </a:ext>
            </a:extLst>
          </p:cNvPr>
          <p:cNvSpPr txBox="1">
            <a:spLocks noChangeArrowheads="1"/>
          </p:cNvSpPr>
          <p:nvPr/>
        </p:nvSpPr>
        <p:spPr bwMode="auto">
          <a:xfrm>
            <a:off x="1803209" y="1356302"/>
            <a:ext cx="101152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pump</a:t>
            </a:r>
          </a:p>
        </p:txBody>
      </p:sp>
      <p:sp>
        <p:nvSpPr>
          <p:cNvPr id="7" name="Title 6">
            <a:extLst>
              <a:ext uri="{FF2B5EF4-FFF2-40B4-BE49-F238E27FC236}">
                <a16:creationId xmlns:a16="http://schemas.microsoft.com/office/drawing/2014/main" id="{A857B45D-F416-F372-F5A7-FA7FA476F78F}"/>
              </a:ext>
            </a:extLst>
          </p:cNvPr>
          <p:cNvSpPr>
            <a:spLocks noGrp="1"/>
          </p:cNvSpPr>
          <p:nvPr>
            <p:ph type="title"/>
          </p:nvPr>
        </p:nvSpPr>
        <p:spPr/>
        <p:txBody>
          <a:bodyPr/>
          <a:lstStyle/>
          <a:p>
            <a:r>
              <a:rPr lang="en-US" dirty="0">
                <a:solidFill>
                  <a:srgbClr val="1F497D">
                    <a:lumMod val="60000"/>
                    <a:lumOff val="40000"/>
                  </a:srgbClr>
                </a:solidFill>
                <a:latin typeface="Arial" pitchFamily="34" charset="0"/>
                <a:cs typeface="Arial" pitchFamily="34" charset="0"/>
              </a:rPr>
              <a:t>Phase sensitive amplifier measures one quadrature noiselessly </a:t>
            </a:r>
            <a:br>
              <a:rPr lang="en-US" dirty="0">
                <a:solidFill>
                  <a:srgbClr val="1F497D">
                    <a:lumMod val="60000"/>
                    <a:lumOff val="40000"/>
                  </a:srgbClr>
                </a:solidFill>
                <a:latin typeface="Arial" pitchFamily="34" charset="0"/>
                <a:cs typeface="Arial" pitchFamily="34" charset="0"/>
              </a:rPr>
            </a:br>
            <a:endParaRPr lang="en-US" dirty="0"/>
          </a:p>
        </p:txBody>
      </p:sp>
      <p:sp>
        <p:nvSpPr>
          <p:cNvPr id="9" name="Slide Number Placeholder 8">
            <a:extLst>
              <a:ext uri="{FF2B5EF4-FFF2-40B4-BE49-F238E27FC236}">
                <a16:creationId xmlns:a16="http://schemas.microsoft.com/office/drawing/2014/main" id="{F20D219D-F20E-DE9C-603C-A7E750E09033}"/>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24</a:t>
            </a:fld>
            <a:endParaRPr lang="en-US">
              <a:solidFill>
                <a:prstClr val="black">
                  <a:tint val="75000"/>
                </a:prstClr>
              </a:solidFill>
            </a:endParaRPr>
          </a:p>
        </p:txBody>
      </p:sp>
      <p:grpSp>
        <p:nvGrpSpPr>
          <p:cNvPr id="50" name="Group 49">
            <a:extLst>
              <a:ext uri="{FF2B5EF4-FFF2-40B4-BE49-F238E27FC236}">
                <a16:creationId xmlns:a16="http://schemas.microsoft.com/office/drawing/2014/main" id="{3197452B-FF49-FCAD-A8B6-8555AF70AE2C}"/>
              </a:ext>
            </a:extLst>
          </p:cNvPr>
          <p:cNvGrpSpPr/>
          <p:nvPr/>
        </p:nvGrpSpPr>
        <p:grpSpPr>
          <a:xfrm>
            <a:off x="7688262" y="1375708"/>
            <a:ext cx="5005858" cy="2276776"/>
            <a:chOff x="5646665" y="3260102"/>
            <a:chExt cx="5005858" cy="2276776"/>
          </a:xfrm>
        </p:grpSpPr>
        <p:cxnSp>
          <p:nvCxnSpPr>
            <p:cNvPr id="51" name="Straight Arrow Connector 50">
              <a:extLst>
                <a:ext uri="{FF2B5EF4-FFF2-40B4-BE49-F238E27FC236}">
                  <a16:creationId xmlns:a16="http://schemas.microsoft.com/office/drawing/2014/main" id="{20CCC37B-985F-50C5-AB6A-474E9B1C405F}"/>
                </a:ext>
              </a:extLst>
            </p:cNvPr>
            <p:cNvCxnSpPr/>
            <p:nvPr/>
          </p:nvCxnSpPr>
          <p:spPr>
            <a:xfrm flipV="1">
              <a:off x="7853855" y="4622478"/>
              <a:ext cx="0" cy="9144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F0579D41-DD93-A140-59EB-F4C8A5AAB49E}"/>
                </a:ext>
              </a:extLst>
            </p:cNvPr>
            <p:cNvCxnSpPr/>
            <p:nvPr/>
          </p:nvCxnSpPr>
          <p:spPr>
            <a:xfrm>
              <a:off x="6995533" y="5519318"/>
              <a:ext cx="200608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Freeform 64">
              <a:extLst>
                <a:ext uri="{FF2B5EF4-FFF2-40B4-BE49-F238E27FC236}">
                  <a16:creationId xmlns:a16="http://schemas.microsoft.com/office/drawing/2014/main" id="{BC965826-B9E0-7909-2016-76F11671F672}"/>
                </a:ext>
              </a:extLst>
            </p:cNvPr>
            <p:cNvSpPr/>
            <p:nvPr/>
          </p:nvSpPr>
          <p:spPr>
            <a:xfrm>
              <a:off x="7316956" y="5043386"/>
              <a:ext cx="1018127" cy="464791"/>
            </a:xfrm>
            <a:custGeom>
              <a:avLst/>
              <a:gdLst>
                <a:gd name="connsiteX0" fmla="*/ 0 w 673894"/>
                <a:gd name="connsiteY0" fmla="*/ 523062 h 523062"/>
                <a:gd name="connsiteX1" fmla="*/ 173831 w 673894"/>
                <a:gd name="connsiteY1" fmla="*/ 344468 h 523062"/>
                <a:gd name="connsiteX2" fmla="*/ 316706 w 673894"/>
                <a:gd name="connsiteY2" fmla="*/ 44431 h 523062"/>
                <a:gd name="connsiteX3" fmla="*/ 392906 w 673894"/>
                <a:gd name="connsiteY3" fmla="*/ 34906 h 523062"/>
                <a:gd name="connsiteX4" fmla="*/ 509587 w 673894"/>
                <a:gd name="connsiteY4" fmla="*/ 363518 h 523062"/>
                <a:gd name="connsiteX5" fmla="*/ 673894 w 673894"/>
                <a:gd name="connsiteY5" fmla="*/ 523062 h 523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94" h="523062">
                  <a:moveTo>
                    <a:pt x="0" y="523062"/>
                  </a:moveTo>
                  <a:cubicBezTo>
                    <a:pt x="60523" y="473651"/>
                    <a:pt x="121047" y="424240"/>
                    <a:pt x="173831" y="344468"/>
                  </a:cubicBezTo>
                  <a:cubicBezTo>
                    <a:pt x="226615" y="264696"/>
                    <a:pt x="280194" y="96024"/>
                    <a:pt x="316706" y="44431"/>
                  </a:cubicBezTo>
                  <a:cubicBezTo>
                    <a:pt x="353218" y="-7162"/>
                    <a:pt x="360759" y="-18275"/>
                    <a:pt x="392906" y="34906"/>
                  </a:cubicBezTo>
                  <a:cubicBezTo>
                    <a:pt x="425053" y="88087"/>
                    <a:pt x="462756" y="282159"/>
                    <a:pt x="509587" y="363518"/>
                  </a:cubicBezTo>
                  <a:cubicBezTo>
                    <a:pt x="556418" y="444877"/>
                    <a:pt x="615156" y="483969"/>
                    <a:pt x="673894" y="523062"/>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8" name="TextBox 67">
              <a:extLst>
                <a:ext uri="{FF2B5EF4-FFF2-40B4-BE49-F238E27FC236}">
                  <a16:creationId xmlns:a16="http://schemas.microsoft.com/office/drawing/2014/main" id="{ECC7D502-FBD7-D4E4-3470-82F8A834D2E4}"/>
                </a:ext>
              </a:extLst>
            </p:cNvPr>
            <p:cNvSpPr txBox="1"/>
            <p:nvPr/>
          </p:nvSpPr>
          <p:spPr>
            <a:xfrm>
              <a:off x="6741406" y="4221673"/>
              <a:ext cx="1112449" cy="830997"/>
            </a:xfrm>
            <a:prstGeom prst="rect">
              <a:avLst/>
            </a:prstGeom>
            <a:noFill/>
          </p:spPr>
          <p:txBody>
            <a:bodyPr wrap="square" rtlCol="0">
              <a:spAutoFit/>
            </a:bodyPr>
            <a:lstStyle/>
            <a:p>
              <a:r>
                <a:rPr lang="en-US" sz="2400" dirty="0">
                  <a:solidFill>
                    <a:srgbClr val="00B050"/>
                  </a:solidFill>
                  <a:latin typeface="Arial"/>
                  <a:cs typeface="Arial"/>
                </a:rPr>
                <a:t>cavity band</a:t>
              </a:r>
            </a:p>
          </p:txBody>
        </p:sp>
        <p:sp>
          <p:nvSpPr>
            <p:cNvPr id="70" name="TextBox 69">
              <a:extLst>
                <a:ext uri="{FF2B5EF4-FFF2-40B4-BE49-F238E27FC236}">
                  <a16:creationId xmlns:a16="http://schemas.microsoft.com/office/drawing/2014/main" id="{6F87FC36-54A9-943B-6909-4682586C10F4}"/>
                </a:ext>
              </a:extLst>
            </p:cNvPr>
            <p:cNvSpPr txBox="1"/>
            <p:nvPr/>
          </p:nvSpPr>
          <p:spPr>
            <a:xfrm>
              <a:off x="5646665" y="3260102"/>
              <a:ext cx="5005858" cy="830997"/>
            </a:xfrm>
            <a:prstGeom prst="rect">
              <a:avLst/>
            </a:prstGeom>
            <a:noFill/>
          </p:spPr>
          <p:txBody>
            <a:bodyPr wrap="square" rtlCol="0">
              <a:spAutoFit/>
            </a:bodyPr>
            <a:lstStyle/>
            <a:p>
              <a:r>
                <a:rPr lang="en-US" sz="2400" dirty="0">
                  <a:latin typeface="Arial"/>
                  <a:cs typeface="Arial"/>
                </a:rPr>
                <a:t>phase sensitive mode:</a:t>
              </a:r>
            </a:p>
            <a:p>
              <a:r>
                <a:rPr lang="en-US" sz="2400" dirty="0">
                  <a:latin typeface="Arial"/>
                  <a:cs typeface="Arial"/>
                </a:rPr>
                <a:t>half-pump resonant with cavity</a:t>
              </a:r>
            </a:p>
          </p:txBody>
        </p:sp>
      </p:grpSp>
      <p:graphicFrame>
        <p:nvGraphicFramePr>
          <p:cNvPr id="67" name="Object 66">
            <a:extLst>
              <a:ext uri="{FF2B5EF4-FFF2-40B4-BE49-F238E27FC236}">
                <a16:creationId xmlns:a16="http://schemas.microsoft.com/office/drawing/2014/main" id="{A3AA5DA2-A1EB-F361-E9E2-282E46BC0BC7}"/>
              </a:ext>
            </a:extLst>
          </p:cNvPr>
          <p:cNvGraphicFramePr>
            <a:graphicFrameLocks noChangeAspect="1"/>
          </p:cNvGraphicFramePr>
          <p:nvPr/>
        </p:nvGraphicFramePr>
        <p:xfrm>
          <a:off x="9601614" y="3589184"/>
          <a:ext cx="723900" cy="762000"/>
        </p:xfrm>
        <a:graphic>
          <a:graphicData uri="http://schemas.openxmlformats.org/presentationml/2006/ole">
            <mc:AlternateContent xmlns:mc="http://schemas.openxmlformats.org/markup-compatibility/2006">
              <mc:Choice xmlns:v="urn:schemas-microsoft-com:vml" Requires="v">
                <p:oleObj name="Equation" r:id="rId12" imgW="723600" imgH="761760" progId="Equation.DSMT4">
                  <p:embed/>
                </p:oleObj>
              </mc:Choice>
              <mc:Fallback>
                <p:oleObj name="Equation" r:id="rId12" imgW="723600" imgH="761760" progId="Equation.DSMT4">
                  <p:embed/>
                  <p:pic>
                    <p:nvPicPr>
                      <p:cNvPr id="67" name="Object 66">
                        <a:extLst>
                          <a:ext uri="{FF2B5EF4-FFF2-40B4-BE49-F238E27FC236}">
                            <a16:creationId xmlns:a16="http://schemas.microsoft.com/office/drawing/2014/main" id="{2EB0D6F4-6FA9-4321-8B2C-F867C7F09E90}"/>
                          </a:ext>
                        </a:extLst>
                      </p:cNvPr>
                      <p:cNvPicPr>
                        <a:picLocks noChangeAspect="1" noChangeArrowheads="1"/>
                      </p:cNvPicPr>
                      <p:nvPr/>
                    </p:nvPicPr>
                    <p:blipFill>
                      <a:blip r:embed="rId13"/>
                      <a:srcRect/>
                      <a:stretch>
                        <a:fillRect/>
                      </a:stretch>
                    </p:blipFill>
                    <p:spPr bwMode="auto">
                      <a:xfrm>
                        <a:off x="9601614" y="3589184"/>
                        <a:ext cx="7239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Object 68">
            <a:extLst>
              <a:ext uri="{FF2B5EF4-FFF2-40B4-BE49-F238E27FC236}">
                <a16:creationId xmlns:a16="http://schemas.microsoft.com/office/drawing/2014/main" id="{5E56F800-471E-CA0C-B4C8-44E56FBA1CEB}"/>
              </a:ext>
            </a:extLst>
          </p:cNvPr>
          <p:cNvGraphicFramePr>
            <a:graphicFrameLocks noChangeAspect="1"/>
          </p:cNvGraphicFramePr>
          <p:nvPr/>
        </p:nvGraphicFramePr>
        <p:xfrm>
          <a:off x="11077362" y="3538538"/>
          <a:ext cx="228600" cy="215900"/>
        </p:xfrm>
        <a:graphic>
          <a:graphicData uri="http://schemas.openxmlformats.org/presentationml/2006/ole">
            <mc:AlternateContent xmlns:mc="http://schemas.openxmlformats.org/markup-compatibility/2006">
              <mc:Choice xmlns:v="urn:schemas-microsoft-com:vml" Requires="v">
                <p:oleObj name="Equation" r:id="rId14" imgW="228600" imgH="215640" progId="Equation.DSMT4">
                  <p:embed/>
                </p:oleObj>
              </mc:Choice>
              <mc:Fallback>
                <p:oleObj name="Equation" r:id="rId14" imgW="228600" imgH="215640" progId="Equation.DSMT4">
                  <p:embed/>
                  <p:pic>
                    <p:nvPicPr>
                      <p:cNvPr id="69" name="Object 68">
                        <a:extLst>
                          <a:ext uri="{FF2B5EF4-FFF2-40B4-BE49-F238E27FC236}">
                            <a16:creationId xmlns:a16="http://schemas.microsoft.com/office/drawing/2014/main" id="{740943EA-32DB-4D71-8166-F1558FFD8445}"/>
                          </a:ext>
                        </a:extLst>
                      </p:cNvPr>
                      <p:cNvPicPr>
                        <a:picLocks noChangeAspect="1" noChangeArrowheads="1"/>
                      </p:cNvPicPr>
                      <p:nvPr/>
                    </p:nvPicPr>
                    <p:blipFill>
                      <a:blip r:embed="rId15"/>
                      <a:srcRect/>
                      <a:stretch>
                        <a:fillRect/>
                      </a:stretch>
                    </p:blipFill>
                    <p:spPr bwMode="auto">
                      <a:xfrm>
                        <a:off x="11077362" y="3538538"/>
                        <a:ext cx="2286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35074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CE4B8-1EF9-2C88-6095-989D2955F03E}"/>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D8D133C8-2855-2F84-A9D0-B9D547261610}"/>
              </a:ext>
            </a:extLst>
          </p:cNvPr>
          <p:cNvGrpSpPr/>
          <p:nvPr/>
        </p:nvGrpSpPr>
        <p:grpSpPr>
          <a:xfrm>
            <a:off x="1584141" y="2402847"/>
            <a:ext cx="1791139" cy="1236257"/>
            <a:chOff x="3190764" y="4635608"/>
            <a:chExt cx="1791139" cy="1236257"/>
          </a:xfrm>
        </p:grpSpPr>
        <p:grpSp>
          <p:nvGrpSpPr>
            <p:cNvPr id="8" name="Group 7">
              <a:extLst>
                <a:ext uri="{FF2B5EF4-FFF2-40B4-BE49-F238E27FC236}">
                  <a16:creationId xmlns:a16="http://schemas.microsoft.com/office/drawing/2014/main" id="{B8B1E6F5-E5AE-F808-6842-3A1C295AA052}"/>
                </a:ext>
              </a:extLst>
            </p:cNvPr>
            <p:cNvGrpSpPr/>
            <p:nvPr/>
          </p:nvGrpSpPr>
          <p:grpSpPr>
            <a:xfrm>
              <a:off x="3546460" y="4635608"/>
              <a:ext cx="1056379" cy="1236257"/>
              <a:chOff x="3447556" y="3411943"/>
              <a:chExt cx="2895600" cy="3388656"/>
            </a:xfrm>
          </p:grpSpPr>
          <p:cxnSp>
            <p:nvCxnSpPr>
              <p:cNvPr id="52" name="Straight Connector 51">
                <a:extLst>
                  <a:ext uri="{FF2B5EF4-FFF2-40B4-BE49-F238E27FC236}">
                    <a16:creationId xmlns:a16="http://schemas.microsoft.com/office/drawing/2014/main" id="{1F1B2B86-B24E-6FDD-B120-0ADF5D3B5864}"/>
                  </a:ext>
                </a:extLst>
              </p:cNvPr>
              <p:cNvCxnSpPr/>
              <p:nvPr/>
            </p:nvCxnSpPr>
            <p:spPr>
              <a:xfrm rot="5400000">
                <a:off x="1753229" y="5106271"/>
                <a:ext cx="33886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4FD1051-5E76-5978-80F3-4595B73A29DE}"/>
                  </a:ext>
                </a:extLst>
              </p:cNvPr>
              <p:cNvCxnSpPr/>
              <p:nvPr/>
            </p:nvCxnSpPr>
            <p:spPr>
              <a:xfrm>
                <a:off x="3447556" y="3411943"/>
                <a:ext cx="2895600" cy="16943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FF84282-A856-9A2C-F169-E34C4041ADD6}"/>
                  </a:ext>
                </a:extLst>
              </p:cNvPr>
              <p:cNvCxnSpPr/>
              <p:nvPr/>
            </p:nvCxnSpPr>
            <p:spPr>
              <a:xfrm rot="10800000" flipV="1">
                <a:off x="3447556" y="5106271"/>
                <a:ext cx="2895600" cy="16943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37A86E18-A571-BA16-2563-FBC25AC3BB5A}"/>
                </a:ext>
              </a:extLst>
            </p:cNvPr>
            <p:cNvCxnSpPr/>
            <p:nvPr/>
          </p:nvCxnSpPr>
          <p:spPr>
            <a:xfrm flipH="1">
              <a:off x="3190764" y="5253737"/>
              <a:ext cx="355696" cy="0"/>
            </a:xfrm>
            <a:prstGeom prst="line">
              <a:avLst/>
            </a:prstGeom>
            <a:ln w="1905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D136927-65AE-6402-4D16-185423249BE9}"/>
                </a:ext>
              </a:extLst>
            </p:cNvPr>
            <p:cNvCxnSpPr/>
            <p:nvPr/>
          </p:nvCxnSpPr>
          <p:spPr>
            <a:xfrm flipH="1" flipV="1">
              <a:off x="4602840" y="5257556"/>
              <a:ext cx="379063" cy="6691"/>
            </a:xfrm>
            <a:prstGeom prst="line">
              <a:avLst/>
            </a:prstGeom>
            <a:ln w="1905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graphicFrame>
          <p:nvGraphicFramePr>
            <p:cNvPr id="56" name="Object 5">
              <a:extLst>
                <a:ext uri="{FF2B5EF4-FFF2-40B4-BE49-F238E27FC236}">
                  <a16:creationId xmlns:a16="http://schemas.microsoft.com/office/drawing/2014/main" id="{566E38CA-74F9-28D9-54E7-B5FFA9EA9F7F}"/>
                </a:ext>
              </a:extLst>
            </p:cNvPr>
            <p:cNvGraphicFramePr>
              <a:graphicFrameLocks noChangeAspect="1"/>
            </p:cNvGraphicFramePr>
            <p:nvPr/>
          </p:nvGraphicFramePr>
          <p:xfrm>
            <a:off x="3745787" y="5114348"/>
            <a:ext cx="312737" cy="352425"/>
          </p:xfrm>
          <a:graphic>
            <a:graphicData uri="http://schemas.openxmlformats.org/presentationml/2006/ole">
              <mc:AlternateContent xmlns:mc="http://schemas.openxmlformats.org/markup-compatibility/2006">
                <mc:Choice xmlns:v="urn:schemas-microsoft-com:vml" Requires="v">
                  <p:oleObj name="Equation" r:id="rId2" imgW="266400" imgH="279360" progId="Equation.DSMT4">
                    <p:embed/>
                  </p:oleObj>
                </mc:Choice>
                <mc:Fallback>
                  <p:oleObj name="Equation" r:id="rId2" imgW="266400" imgH="279360" progId="Equation.DSMT4">
                    <p:embed/>
                    <p:pic>
                      <p:nvPicPr>
                        <p:cNvPr id="56" name="Object 5"/>
                        <p:cNvPicPr>
                          <a:picLocks noChangeAspect="1" noChangeArrowheads="1"/>
                        </p:cNvPicPr>
                        <p:nvPr/>
                      </p:nvPicPr>
                      <p:blipFill>
                        <a:blip r:embed="rId3"/>
                        <a:srcRect/>
                        <a:stretch>
                          <a:fillRect/>
                        </a:stretch>
                      </p:blipFill>
                      <p:spPr bwMode="auto">
                        <a:xfrm>
                          <a:off x="3745787" y="5114348"/>
                          <a:ext cx="312737" cy="352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59" name="文字方塊 24">
            <a:extLst>
              <a:ext uri="{FF2B5EF4-FFF2-40B4-BE49-F238E27FC236}">
                <a16:creationId xmlns:a16="http://schemas.microsoft.com/office/drawing/2014/main" id="{2D0F3272-9793-AE62-211B-BFC132B62432}"/>
              </a:ext>
            </a:extLst>
          </p:cNvPr>
          <p:cNvSpPr txBox="1">
            <a:spLocks noChangeArrowheads="1"/>
          </p:cNvSpPr>
          <p:nvPr/>
        </p:nvSpPr>
        <p:spPr bwMode="auto">
          <a:xfrm>
            <a:off x="2322627" y="3234012"/>
            <a:ext cx="810281"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JPA</a:t>
            </a:r>
          </a:p>
        </p:txBody>
      </p:sp>
      <p:sp>
        <p:nvSpPr>
          <p:cNvPr id="49" name="橢圓 8">
            <a:extLst>
              <a:ext uri="{FF2B5EF4-FFF2-40B4-BE49-F238E27FC236}">
                <a16:creationId xmlns:a16="http://schemas.microsoft.com/office/drawing/2014/main" id="{122CF7FD-75B8-26E4-7960-572D8249E0F1}"/>
              </a:ext>
            </a:extLst>
          </p:cNvPr>
          <p:cNvSpPr/>
          <p:nvPr/>
        </p:nvSpPr>
        <p:spPr bwMode="auto">
          <a:xfrm rot="16200000">
            <a:off x="822294" y="2744250"/>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sp>
        <p:nvSpPr>
          <p:cNvPr id="51" name="橢圓 8">
            <a:extLst>
              <a:ext uri="{FF2B5EF4-FFF2-40B4-BE49-F238E27FC236}">
                <a16:creationId xmlns:a16="http://schemas.microsoft.com/office/drawing/2014/main" id="{9B455343-8F4C-D565-130B-1B6CA26DB43F}"/>
              </a:ext>
            </a:extLst>
          </p:cNvPr>
          <p:cNvSpPr/>
          <p:nvPr/>
        </p:nvSpPr>
        <p:spPr bwMode="auto">
          <a:xfrm rot="10800000">
            <a:off x="3556636" y="2469171"/>
            <a:ext cx="274320" cy="110782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cxnSp>
        <p:nvCxnSpPr>
          <p:cNvPr id="61" name="Straight Connector 60">
            <a:extLst>
              <a:ext uri="{FF2B5EF4-FFF2-40B4-BE49-F238E27FC236}">
                <a16:creationId xmlns:a16="http://schemas.microsoft.com/office/drawing/2014/main" id="{84193099-9E44-9596-89FD-D0CEE9F74C0A}"/>
              </a:ext>
            </a:extLst>
          </p:cNvPr>
          <p:cNvCxnSpPr/>
          <p:nvPr/>
        </p:nvCxnSpPr>
        <p:spPr>
          <a:xfrm>
            <a:off x="2462624" y="2381697"/>
            <a:ext cx="0" cy="3118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文字方塊 24">
            <a:extLst>
              <a:ext uri="{FF2B5EF4-FFF2-40B4-BE49-F238E27FC236}">
                <a16:creationId xmlns:a16="http://schemas.microsoft.com/office/drawing/2014/main" id="{62DC86F6-B2D4-0A24-6169-31A2D66AA5E1}"/>
              </a:ext>
            </a:extLst>
          </p:cNvPr>
          <p:cNvSpPr txBox="1">
            <a:spLocks noChangeArrowheads="1"/>
          </p:cNvSpPr>
          <p:nvPr/>
        </p:nvSpPr>
        <p:spPr bwMode="auto">
          <a:xfrm>
            <a:off x="458141" y="1543001"/>
            <a:ext cx="1056379"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pump</a:t>
            </a:r>
          </a:p>
        </p:txBody>
      </p:sp>
      <p:cxnSp>
        <p:nvCxnSpPr>
          <p:cNvPr id="63" name="Straight Connector 62">
            <a:extLst>
              <a:ext uri="{FF2B5EF4-FFF2-40B4-BE49-F238E27FC236}">
                <a16:creationId xmlns:a16="http://schemas.microsoft.com/office/drawing/2014/main" id="{6D21F700-85AE-394C-DF4A-76DC8955E358}"/>
              </a:ext>
            </a:extLst>
          </p:cNvPr>
          <p:cNvCxnSpPr/>
          <p:nvPr/>
        </p:nvCxnSpPr>
        <p:spPr>
          <a:xfrm flipH="1">
            <a:off x="1584141" y="1792609"/>
            <a:ext cx="883885" cy="7141"/>
          </a:xfrm>
          <a:prstGeom prst="line">
            <a:avLst/>
          </a:prstGeom>
          <a:ln w="1905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64" name="文字方塊 24">
            <a:extLst>
              <a:ext uri="{FF2B5EF4-FFF2-40B4-BE49-F238E27FC236}">
                <a16:creationId xmlns:a16="http://schemas.microsoft.com/office/drawing/2014/main" id="{EC80F06B-D9E9-D807-BEC8-8128FD523269}"/>
              </a:ext>
            </a:extLst>
          </p:cNvPr>
          <p:cNvSpPr txBox="1">
            <a:spLocks noChangeArrowheads="1"/>
          </p:cNvSpPr>
          <p:nvPr/>
        </p:nvSpPr>
        <p:spPr bwMode="auto">
          <a:xfrm>
            <a:off x="421995" y="4118566"/>
            <a:ext cx="7280788"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squeezed quadrature: quantum noise suppressed</a:t>
            </a:r>
          </a:p>
        </p:txBody>
      </p:sp>
      <p:graphicFrame>
        <p:nvGraphicFramePr>
          <p:cNvPr id="66" name="Object 7">
            <a:extLst>
              <a:ext uri="{FF2B5EF4-FFF2-40B4-BE49-F238E27FC236}">
                <a16:creationId xmlns:a16="http://schemas.microsoft.com/office/drawing/2014/main" id="{B65F6EAE-5838-961C-FF51-62C2223A796C}"/>
              </a:ext>
            </a:extLst>
          </p:cNvPr>
          <p:cNvGraphicFramePr>
            <a:graphicFrameLocks noChangeAspect="1"/>
          </p:cNvGraphicFramePr>
          <p:nvPr/>
        </p:nvGraphicFramePr>
        <p:xfrm>
          <a:off x="5311775" y="2146300"/>
          <a:ext cx="1066800" cy="723900"/>
        </p:xfrm>
        <a:graphic>
          <a:graphicData uri="http://schemas.openxmlformats.org/presentationml/2006/ole">
            <mc:AlternateContent xmlns:mc="http://schemas.openxmlformats.org/markup-compatibility/2006">
              <mc:Choice xmlns:v="urn:schemas-microsoft-com:vml" Requires="v">
                <p:oleObj name="Equation" r:id="rId4" imgW="1066680" imgH="723600" progId="Equation.DSMT4">
                  <p:embed/>
                </p:oleObj>
              </mc:Choice>
              <mc:Fallback>
                <p:oleObj name="Equation" r:id="rId4" imgW="1066680" imgH="723600" progId="Equation.DSMT4">
                  <p:embed/>
                  <p:pic>
                    <p:nvPicPr>
                      <p:cNvPr id="66" name="Object 7"/>
                      <p:cNvPicPr>
                        <a:picLocks noChangeAspect="1" noChangeArrowheads="1"/>
                      </p:cNvPicPr>
                      <p:nvPr/>
                    </p:nvPicPr>
                    <p:blipFill>
                      <a:blip r:embed="rId5"/>
                      <a:srcRect/>
                      <a:stretch>
                        <a:fillRect/>
                      </a:stretch>
                    </p:blipFill>
                    <p:spPr bwMode="auto">
                      <a:xfrm>
                        <a:off x="5311775" y="2146300"/>
                        <a:ext cx="1066800" cy="7239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
        <p:nvSpPr>
          <p:cNvPr id="15" name="Rectangle 14">
            <a:extLst>
              <a:ext uri="{FF2B5EF4-FFF2-40B4-BE49-F238E27FC236}">
                <a16:creationId xmlns:a16="http://schemas.microsoft.com/office/drawing/2014/main" id="{DB441DB1-85BB-A785-7C60-3DE917DBBF87}"/>
              </a:ext>
            </a:extLst>
          </p:cNvPr>
          <p:cNvSpPr/>
          <p:nvPr/>
        </p:nvSpPr>
        <p:spPr>
          <a:xfrm>
            <a:off x="2139163" y="1961761"/>
            <a:ext cx="689097" cy="4199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mc:AlternateContent xmlns:mc="http://schemas.openxmlformats.org/markup-compatibility/2006" xmlns:a14="http://schemas.microsoft.com/office/drawing/2010/main">
        <mc:Choice Requires="a14">
          <p:sp>
            <p:nvSpPr>
              <p:cNvPr id="68" name="Object 7">
                <a:extLst>
                  <a:ext uri="{FF2B5EF4-FFF2-40B4-BE49-F238E27FC236}">
                    <a16:creationId xmlns:a16="http://schemas.microsoft.com/office/drawing/2014/main" id="{DC1AF35B-D9A8-00D6-ADC3-4C85D21167E6}"/>
                  </a:ext>
                </a:extLst>
              </p:cNvPr>
              <p:cNvSpPr txBox="1"/>
              <p:nvPr/>
            </p:nvSpPr>
            <p:spPr bwMode="auto">
              <a:xfrm>
                <a:off x="2139163" y="1914767"/>
                <a:ext cx="808949" cy="472148"/>
              </a:xfrm>
              <a:prstGeom prst="rect">
                <a:avLst/>
              </a:prstGeom>
              <a:noFill/>
            </p:spPr>
            <p:txBody>
              <a:bodyPr>
                <a:noAutofit/>
              </a:bodyPr>
              <a:lstStyle/>
              <a:p>
                <a14:m>
                  <m:oMath xmlns:m="http://schemas.openxmlformats.org/officeDocument/2006/math">
                    <m:r>
                      <a:rPr lang="en-US" sz="2400" i="1">
                        <a:solidFill>
                          <a:srgbClr val="000000"/>
                        </a:solidFill>
                        <a:latin typeface="Cambria Math" panose="02040503050406030204" pitchFamily="18" charset="0"/>
                      </a:rPr>
                      <m:t>𝜋</m:t>
                    </m:r>
                  </m:oMath>
                </a14:m>
                <a:r>
                  <a:rPr lang="en-US" sz="2400" dirty="0"/>
                  <a:t>/2</a:t>
                </a:r>
              </a:p>
            </p:txBody>
          </p:sp>
        </mc:Choice>
        <mc:Fallback xmlns="">
          <p:sp>
            <p:nvSpPr>
              <p:cNvPr id="68" name="Object 7">
                <a:extLst>
                  <a:ext uri="{FF2B5EF4-FFF2-40B4-BE49-F238E27FC236}">
                    <a16:creationId xmlns:a16="http://schemas.microsoft.com/office/drawing/2014/main" id="{DC1AF35B-D9A8-00D6-ADC3-4C85D21167E6}"/>
                  </a:ext>
                </a:extLst>
              </p:cNvPr>
              <p:cNvSpPr txBox="1">
                <a:spLocks noRot="1" noChangeAspect="1" noMove="1" noResize="1" noEditPoints="1" noAdjustHandles="1" noChangeArrowheads="1" noChangeShapeType="1" noTextEdit="1"/>
              </p:cNvSpPr>
              <p:nvPr/>
            </p:nvSpPr>
            <p:spPr bwMode="auto">
              <a:xfrm>
                <a:off x="2139163" y="1914767"/>
                <a:ext cx="808949" cy="472148"/>
              </a:xfrm>
              <a:prstGeom prst="rect">
                <a:avLst/>
              </a:prstGeom>
              <a:blipFill>
                <a:blip r:embed="rId6"/>
                <a:stretch>
                  <a:fillRect t="-7692" b="-25641"/>
                </a:stretch>
              </a:blipFill>
            </p:spPr>
            <p:txBody>
              <a:bodyPr/>
              <a:lstStyle/>
              <a:p>
                <a:r>
                  <a:rPr lang="en-US">
                    <a:noFill/>
                  </a:rPr>
                  <a:t> </a:t>
                </a:r>
              </a:p>
            </p:txBody>
          </p:sp>
        </mc:Fallback>
      </mc:AlternateContent>
      <p:cxnSp>
        <p:nvCxnSpPr>
          <p:cNvPr id="69" name="Straight Connector 68">
            <a:extLst>
              <a:ext uri="{FF2B5EF4-FFF2-40B4-BE49-F238E27FC236}">
                <a16:creationId xmlns:a16="http://schemas.microsoft.com/office/drawing/2014/main" id="{CB44F794-305A-93F4-F8AA-1ED456EBD6BD}"/>
              </a:ext>
            </a:extLst>
          </p:cNvPr>
          <p:cNvCxnSpPr/>
          <p:nvPr/>
        </p:nvCxnSpPr>
        <p:spPr>
          <a:xfrm>
            <a:off x="2462624" y="1792609"/>
            <a:ext cx="0" cy="16915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文字方塊 24">
            <a:extLst>
              <a:ext uri="{FF2B5EF4-FFF2-40B4-BE49-F238E27FC236}">
                <a16:creationId xmlns:a16="http://schemas.microsoft.com/office/drawing/2014/main" id="{72E129BF-640C-720F-B70C-50DEA242879A}"/>
              </a:ext>
            </a:extLst>
          </p:cNvPr>
          <p:cNvSpPr txBox="1">
            <a:spLocks noChangeArrowheads="1"/>
          </p:cNvSpPr>
          <p:nvPr/>
        </p:nvSpPr>
        <p:spPr bwMode="auto">
          <a:xfrm>
            <a:off x="421995" y="5012398"/>
            <a:ext cx="7280788"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use JPA to prepare cavity in squeezed state</a:t>
            </a:r>
          </a:p>
        </p:txBody>
      </p:sp>
      <p:sp>
        <p:nvSpPr>
          <p:cNvPr id="3" name="Title 2">
            <a:extLst>
              <a:ext uri="{FF2B5EF4-FFF2-40B4-BE49-F238E27FC236}">
                <a16:creationId xmlns:a16="http://schemas.microsoft.com/office/drawing/2014/main" id="{F046248F-830A-D4F1-D61F-8BA34B746A21}"/>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JPA noiselessly transforms ground state into squeezed state </a:t>
            </a:r>
            <a:endParaRPr lang="en-US" dirty="0"/>
          </a:p>
        </p:txBody>
      </p:sp>
      <p:sp>
        <p:nvSpPr>
          <p:cNvPr id="6" name="Slide Number Placeholder 5">
            <a:extLst>
              <a:ext uri="{FF2B5EF4-FFF2-40B4-BE49-F238E27FC236}">
                <a16:creationId xmlns:a16="http://schemas.microsoft.com/office/drawing/2014/main" id="{E99658DB-A68D-0016-42BC-6725EA71428A}"/>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25</a:t>
            </a:fld>
            <a:endParaRPr lang="en-US">
              <a:solidFill>
                <a:prstClr val="black">
                  <a:tint val="75000"/>
                </a:prstClr>
              </a:solidFill>
            </a:endParaRPr>
          </a:p>
        </p:txBody>
      </p:sp>
      <p:graphicFrame>
        <p:nvGraphicFramePr>
          <p:cNvPr id="27" name="Object 7">
            <a:extLst>
              <a:ext uri="{FF2B5EF4-FFF2-40B4-BE49-F238E27FC236}">
                <a16:creationId xmlns:a16="http://schemas.microsoft.com/office/drawing/2014/main" id="{52C2B618-D7E8-EB52-776A-69C01ED03DE6}"/>
              </a:ext>
            </a:extLst>
          </p:cNvPr>
          <p:cNvGraphicFramePr>
            <a:graphicFrameLocks noChangeAspect="1"/>
          </p:cNvGraphicFramePr>
          <p:nvPr/>
        </p:nvGraphicFramePr>
        <p:xfrm>
          <a:off x="5311775" y="3142236"/>
          <a:ext cx="1295400" cy="736600"/>
        </p:xfrm>
        <a:graphic>
          <a:graphicData uri="http://schemas.openxmlformats.org/presentationml/2006/ole">
            <mc:AlternateContent xmlns:mc="http://schemas.openxmlformats.org/markup-compatibility/2006">
              <mc:Choice xmlns:v="urn:schemas-microsoft-com:vml" Requires="v">
                <p:oleObj name="Equation" r:id="rId7" imgW="1295280" imgH="736560" progId="Equation.DSMT4">
                  <p:embed/>
                </p:oleObj>
              </mc:Choice>
              <mc:Fallback>
                <p:oleObj name="Equation" r:id="rId7" imgW="1295280" imgH="736560" progId="Equation.DSMT4">
                  <p:embed/>
                  <p:pic>
                    <p:nvPicPr>
                      <p:cNvPr id="27" name="Object 7">
                        <a:extLst>
                          <a:ext uri="{FF2B5EF4-FFF2-40B4-BE49-F238E27FC236}">
                            <a16:creationId xmlns:a16="http://schemas.microsoft.com/office/drawing/2014/main" id="{8F4B262F-7F55-441B-9049-6216A579D8AD}"/>
                          </a:ext>
                        </a:extLst>
                      </p:cNvPr>
                      <p:cNvPicPr>
                        <a:picLocks noChangeAspect="1" noChangeArrowheads="1"/>
                      </p:cNvPicPr>
                      <p:nvPr/>
                    </p:nvPicPr>
                    <p:blipFill>
                      <a:blip r:embed="rId8"/>
                      <a:srcRect/>
                      <a:stretch>
                        <a:fillRect/>
                      </a:stretch>
                    </p:blipFill>
                    <p:spPr bwMode="auto">
                      <a:xfrm>
                        <a:off x="5311775" y="3142236"/>
                        <a:ext cx="1295400" cy="7366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Tree>
    <p:extLst>
      <p:ext uri="{BB962C8B-B14F-4D97-AF65-F5344CB8AC3E}">
        <p14:creationId xmlns:p14="http://schemas.microsoft.com/office/powerpoint/2010/main" val="599359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D035A-0D62-9E9E-E59C-C7F685ECA0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FAAC2D-13BE-0D16-45CE-073C34B26815}"/>
              </a:ext>
            </a:extLst>
          </p:cNvPr>
          <p:cNvSpPr>
            <a:spLocks noGrp="1"/>
          </p:cNvSpPr>
          <p:nvPr>
            <p:ph type="title"/>
          </p:nvPr>
        </p:nvSpPr>
        <p:spPr>
          <a:xfrm>
            <a:off x="0" y="1"/>
            <a:ext cx="12192000" cy="1077218"/>
          </a:xfrm>
        </p:spPr>
        <p:txBody>
          <a:bodyPr/>
          <a:lstStyle/>
          <a:p>
            <a:pPr algn="l"/>
            <a:r>
              <a:rPr lang="en-US" dirty="0">
                <a:solidFill>
                  <a:schemeClr val="tx2">
                    <a:lumMod val="60000"/>
                    <a:lumOff val="40000"/>
                  </a:schemeClr>
                </a:solidFill>
                <a:latin typeface="Arial" pitchFamily="34" charset="0"/>
                <a:cs typeface="Arial" pitchFamily="34" charset="0"/>
              </a:rPr>
              <a:t>Demonstration of squeezing and determination of loss: second JPA analyzes squeezed state created by first </a:t>
            </a:r>
          </a:p>
        </p:txBody>
      </p:sp>
      <p:sp>
        <p:nvSpPr>
          <p:cNvPr id="2" name="Slide Number Placeholder 1">
            <a:extLst>
              <a:ext uri="{FF2B5EF4-FFF2-40B4-BE49-F238E27FC236}">
                <a16:creationId xmlns:a16="http://schemas.microsoft.com/office/drawing/2014/main" id="{FFB4FDC6-F8A6-AC9D-AAB3-C5D8495AC403}"/>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26</a:t>
            </a:fld>
            <a:endParaRPr lang="en-US">
              <a:solidFill>
                <a:prstClr val="black">
                  <a:tint val="75000"/>
                </a:prstClr>
              </a:solidFill>
            </a:endParaRPr>
          </a:p>
        </p:txBody>
      </p:sp>
      <p:pic>
        <p:nvPicPr>
          <p:cNvPr id="4" name="Picture 3">
            <a:extLst>
              <a:ext uri="{FF2B5EF4-FFF2-40B4-BE49-F238E27FC236}">
                <a16:creationId xmlns:a16="http://schemas.microsoft.com/office/drawing/2014/main" id="{32EFFDA7-6C9D-F436-338F-FA2C2A11AEAF}"/>
              </a:ext>
            </a:extLst>
          </p:cNvPr>
          <p:cNvPicPr>
            <a:picLocks noChangeAspect="1"/>
          </p:cNvPicPr>
          <p:nvPr/>
        </p:nvPicPr>
        <p:blipFill rotWithShape="1">
          <a:blip r:embed="rId2"/>
          <a:srcRect l="3721" t="8208" r="2022"/>
          <a:stretch/>
        </p:blipFill>
        <p:spPr>
          <a:xfrm>
            <a:off x="6087494" y="1277485"/>
            <a:ext cx="5991158" cy="4763727"/>
          </a:xfrm>
          <a:prstGeom prst="rect">
            <a:avLst/>
          </a:prstGeom>
        </p:spPr>
      </p:pic>
      <p:grpSp>
        <p:nvGrpSpPr>
          <p:cNvPr id="88" name="Group 87">
            <a:extLst>
              <a:ext uri="{FF2B5EF4-FFF2-40B4-BE49-F238E27FC236}">
                <a16:creationId xmlns:a16="http://schemas.microsoft.com/office/drawing/2014/main" id="{E941D297-D86B-B7CD-FF55-C066AF44A2EC}"/>
              </a:ext>
            </a:extLst>
          </p:cNvPr>
          <p:cNvGrpSpPr/>
          <p:nvPr/>
        </p:nvGrpSpPr>
        <p:grpSpPr>
          <a:xfrm>
            <a:off x="113348" y="1597655"/>
            <a:ext cx="5764670" cy="4123385"/>
            <a:chOff x="1025593" y="2065851"/>
            <a:chExt cx="5764670" cy="4123385"/>
          </a:xfrm>
        </p:grpSpPr>
        <p:grpSp>
          <p:nvGrpSpPr>
            <p:cNvPr id="47" name="Group 58">
              <a:extLst>
                <a:ext uri="{FF2B5EF4-FFF2-40B4-BE49-F238E27FC236}">
                  <a16:creationId xmlns:a16="http://schemas.microsoft.com/office/drawing/2014/main" id="{E495D3E9-F81B-2795-861E-5FFACA1BCEC3}"/>
                </a:ext>
              </a:extLst>
            </p:cNvPr>
            <p:cNvGrpSpPr>
              <a:grpSpLocks/>
            </p:cNvGrpSpPr>
            <p:nvPr/>
          </p:nvGrpSpPr>
          <p:grpSpPr bwMode="auto">
            <a:xfrm>
              <a:off x="1091601" y="5358239"/>
              <a:ext cx="5698662" cy="830997"/>
              <a:chOff x="935519" y="5251584"/>
              <a:chExt cx="5698924" cy="831731"/>
            </a:xfrm>
          </p:grpSpPr>
          <p:sp>
            <p:nvSpPr>
              <p:cNvPr id="48" name="TextBox 47">
                <a:extLst>
                  <a:ext uri="{FF2B5EF4-FFF2-40B4-BE49-F238E27FC236}">
                    <a16:creationId xmlns:a16="http://schemas.microsoft.com/office/drawing/2014/main" id="{1530127B-EE23-83F5-1AC9-268CB3C9D1FE}"/>
                  </a:ext>
                </a:extLst>
              </p:cNvPr>
              <p:cNvSpPr txBox="1"/>
              <p:nvPr/>
            </p:nvSpPr>
            <p:spPr>
              <a:xfrm>
                <a:off x="935519" y="5251584"/>
                <a:ext cx="5698924" cy="831731"/>
              </a:xfrm>
              <a:prstGeom prst="rect">
                <a:avLst/>
              </a:prstGeom>
              <a:noFill/>
            </p:spPr>
            <p:txBody>
              <a:bodyPr wrap="square">
                <a:spAutoFit/>
              </a:bodyPr>
              <a:lstStyle/>
              <a:p>
                <a:pPr>
                  <a:defRPr/>
                </a:pPr>
                <a:r>
                  <a:rPr lang="en-US" sz="2400" dirty="0">
                    <a:latin typeface="Arial" panose="020B0604020202020204" pitchFamily="34" charset="0"/>
                    <a:cs typeface="Arial" panose="020B0604020202020204" pitchFamily="34" charset="0"/>
                  </a:rPr>
                  <a:t>phase    chooses measured quadrature relative to squeezed quadrature</a:t>
                </a:r>
              </a:p>
            </p:txBody>
          </p:sp>
          <p:graphicFrame>
            <p:nvGraphicFramePr>
              <p:cNvPr id="49" name="Object 8">
                <a:extLst>
                  <a:ext uri="{FF2B5EF4-FFF2-40B4-BE49-F238E27FC236}">
                    <a16:creationId xmlns:a16="http://schemas.microsoft.com/office/drawing/2014/main" id="{38581634-32BB-7DD4-E719-A970FFA39B49}"/>
                  </a:ext>
                </a:extLst>
              </p:cNvPr>
              <p:cNvGraphicFramePr>
                <a:graphicFrameLocks noChangeAspect="1"/>
              </p:cNvGraphicFramePr>
              <p:nvPr/>
            </p:nvGraphicFramePr>
            <p:xfrm>
              <a:off x="1933630" y="5387803"/>
              <a:ext cx="190509" cy="279647"/>
            </p:xfrm>
            <a:graphic>
              <a:graphicData uri="http://schemas.openxmlformats.org/presentationml/2006/ole">
                <mc:AlternateContent xmlns:mc="http://schemas.openxmlformats.org/markup-compatibility/2006">
                  <mc:Choice xmlns:v="urn:schemas-microsoft-com:vml" Requires="v">
                    <p:oleObj name="Equation" r:id="rId3" imgW="190440" imgH="279360" progId="Equation.DSMT4">
                      <p:embed/>
                    </p:oleObj>
                  </mc:Choice>
                  <mc:Fallback>
                    <p:oleObj name="Equation" r:id="rId3" imgW="190440" imgH="279360" progId="Equation.DSMT4">
                      <p:embed/>
                      <p:pic>
                        <p:nvPicPr>
                          <p:cNvPr id="49" name="Object 8">
                            <a:extLst>
                              <a:ext uri="{FF2B5EF4-FFF2-40B4-BE49-F238E27FC236}">
                                <a16:creationId xmlns:a16="http://schemas.microsoft.com/office/drawing/2014/main" id="{AC07A307-085E-4109-BF3B-E78FE5B7658E}"/>
                              </a:ext>
                            </a:extLst>
                          </p:cNvPr>
                          <p:cNvPicPr>
                            <a:picLocks noChangeAspect="1" noChangeArrowheads="1"/>
                          </p:cNvPicPr>
                          <p:nvPr/>
                        </p:nvPicPr>
                        <p:blipFill>
                          <a:blip r:embed="rId4"/>
                          <a:srcRect/>
                          <a:stretch>
                            <a:fillRect/>
                          </a:stretch>
                        </p:blipFill>
                        <p:spPr bwMode="auto">
                          <a:xfrm>
                            <a:off x="1933630" y="5387803"/>
                            <a:ext cx="190509" cy="279647"/>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sp>
          <p:nvSpPr>
            <p:cNvPr id="50" name="Isosceles Triangle 49">
              <a:extLst>
                <a:ext uri="{FF2B5EF4-FFF2-40B4-BE49-F238E27FC236}">
                  <a16:creationId xmlns:a16="http://schemas.microsoft.com/office/drawing/2014/main" id="{8D70DB3B-0794-F1FE-252C-2FACCAA245BB}"/>
                </a:ext>
              </a:extLst>
            </p:cNvPr>
            <p:cNvSpPr/>
            <p:nvPr/>
          </p:nvSpPr>
          <p:spPr bwMode="auto">
            <a:xfrm rot="5400000">
              <a:off x="1740439" y="3144839"/>
              <a:ext cx="1163638" cy="1281112"/>
            </a:xfrm>
            <a:prstGeom prst="triangle">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Arial" panose="020B0604020202020204" pitchFamily="34" charset="0"/>
                <a:cs typeface="Arial" panose="020B0604020202020204" pitchFamily="34" charset="0"/>
              </a:endParaRPr>
            </a:p>
          </p:txBody>
        </p:sp>
        <p:cxnSp>
          <p:nvCxnSpPr>
            <p:cNvPr id="51" name="Straight Connector 50">
              <a:extLst>
                <a:ext uri="{FF2B5EF4-FFF2-40B4-BE49-F238E27FC236}">
                  <a16:creationId xmlns:a16="http://schemas.microsoft.com/office/drawing/2014/main" id="{5535D564-0957-714A-A5DB-2357CB641A74}"/>
                </a:ext>
              </a:extLst>
            </p:cNvPr>
            <p:cNvCxnSpPr/>
            <p:nvPr/>
          </p:nvCxnSpPr>
          <p:spPr bwMode="auto">
            <a:xfrm rot="10800000">
              <a:off x="1041940" y="3784601"/>
              <a:ext cx="639763"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406C038-1ED1-68C2-781D-BCFBAAE919B5}"/>
                </a:ext>
              </a:extLst>
            </p:cNvPr>
            <p:cNvCxnSpPr/>
            <p:nvPr/>
          </p:nvCxnSpPr>
          <p:spPr bwMode="auto">
            <a:xfrm flipH="1">
              <a:off x="2962815" y="3784601"/>
              <a:ext cx="12433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Oval 52">
              <a:extLst>
                <a:ext uri="{FF2B5EF4-FFF2-40B4-BE49-F238E27FC236}">
                  <a16:creationId xmlns:a16="http://schemas.microsoft.com/office/drawing/2014/main" id="{85158B72-F393-8705-9ED4-CD7682251D43}"/>
                </a:ext>
              </a:extLst>
            </p:cNvPr>
            <p:cNvSpPr/>
            <p:nvPr/>
          </p:nvSpPr>
          <p:spPr bwMode="auto">
            <a:xfrm>
              <a:off x="1041940" y="3727451"/>
              <a:ext cx="117475" cy="1158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651CA78E-395C-29CD-BC5D-11125CBAAC08}"/>
                </a:ext>
              </a:extLst>
            </p:cNvPr>
            <p:cNvSpPr txBox="1"/>
            <p:nvPr/>
          </p:nvSpPr>
          <p:spPr bwMode="auto">
            <a:xfrm>
              <a:off x="1025593" y="2065851"/>
              <a:ext cx="1115691" cy="461665"/>
            </a:xfrm>
            <a:prstGeom prst="rect">
              <a:avLst/>
            </a:prstGeom>
            <a:noFill/>
          </p:spPr>
          <p:txBody>
            <a:bodyPr wrap="square">
              <a:spAutoFit/>
            </a:bodyPr>
            <a:lstStyle/>
            <a:p>
              <a:pPr>
                <a:defRPr/>
              </a:pPr>
              <a:r>
                <a:rPr lang="en-US" sz="2400" dirty="0">
                  <a:latin typeface="Arial" panose="020B0604020202020204" pitchFamily="34" charset="0"/>
                  <a:cs typeface="Arial" panose="020B0604020202020204" pitchFamily="34" charset="0"/>
                </a:rPr>
                <a:t>pump</a:t>
              </a:r>
            </a:p>
          </p:txBody>
        </p:sp>
        <p:cxnSp>
          <p:nvCxnSpPr>
            <p:cNvPr id="55" name="Straight Connector 54">
              <a:extLst>
                <a:ext uri="{FF2B5EF4-FFF2-40B4-BE49-F238E27FC236}">
                  <a16:creationId xmlns:a16="http://schemas.microsoft.com/office/drawing/2014/main" id="{B00FD2BE-7374-FED7-237C-E3F380F9DAD8}"/>
                </a:ext>
              </a:extLst>
            </p:cNvPr>
            <p:cNvCxnSpPr/>
            <p:nvPr/>
          </p:nvCxnSpPr>
          <p:spPr bwMode="auto">
            <a:xfrm flipH="1">
              <a:off x="1094329" y="2563814"/>
              <a:ext cx="368617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ACBC24F-074F-D691-69E4-9439705CA854}"/>
                </a:ext>
              </a:extLst>
            </p:cNvPr>
            <p:cNvSpPr txBox="1"/>
            <p:nvPr/>
          </p:nvSpPr>
          <p:spPr bwMode="auto">
            <a:xfrm>
              <a:off x="1681702" y="3552826"/>
              <a:ext cx="1047750" cy="461665"/>
            </a:xfrm>
            <a:prstGeom prst="rect">
              <a:avLst/>
            </a:prstGeom>
            <a:noFill/>
          </p:spPr>
          <p:txBody>
            <a:bodyPr>
              <a:spAutoFit/>
            </a:bodyPr>
            <a:lstStyle/>
            <a:p>
              <a:pPr>
                <a:defRPr/>
              </a:pPr>
              <a:r>
                <a:rPr lang="en-US" sz="2400" dirty="0">
                  <a:latin typeface="Arial" panose="020B0604020202020204" pitchFamily="34" charset="0"/>
                  <a:cs typeface="Arial" panose="020B0604020202020204" pitchFamily="34" charset="0"/>
                </a:rPr>
                <a:t>JPA </a:t>
              </a:r>
              <a:endParaRPr lang="en-US" sz="2400" i="1" dirty="0">
                <a:latin typeface="Arial" panose="020B0604020202020204" pitchFamily="34" charset="0"/>
                <a:cs typeface="Arial" panose="020B0604020202020204" pitchFamily="34" charset="0"/>
              </a:endParaRPr>
            </a:p>
          </p:txBody>
        </p:sp>
        <p:sp>
          <p:nvSpPr>
            <p:cNvPr id="58" name="Isosceles Triangle 57">
              <a:extLst>
                <a:ext uri="{FF2B5EF4-FFF2-40B4-BE49-F238E27FC236}">
                  <a16:creationId xmlns:a16="http://schemas.microsoft.com/office/drawing/2014/main" id="{5616B232-7D8A-D351-9C59-3CCE9FFC5D99}"/>
                </a:ext>
              </a:extLst>
            </p:cNvPr>
            <p:cNvSpPr/>
            <p:nvPr/>
          </p:nvSpPr>
          <p:spPr bwMode="auto">
            <a:xfrm rot="5400000">
              <a:off x="4255243" y="3145632"/>
              <a:ext cx="1163638" cy="1279525"/>
            </a:xfrm>
            <a:prstGeom prst="triangle">
              <a:avLst>
                <a:gd name="adj" fmla="val 5000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Arial" panose="020B0604020202020204" pitchFamily="34" charset="0"/>
                <a:cs typeface="Arial" panose="020B0604020202020204" pitchFamily="34" charset="0"/>
              </a:endParaRPr>
            </a:p>
          </p:txBody>
        </p:sp>
        <p:cxnSp>
          <p:nvCxnSpPr>
            <p:cNvPr id="59" name="Straight Connector 58">
              <a:extLst>
                <a:ext uri="{FF2B5EF4-FFF2-40B4-BE49-F238E27FC236}">
                  <a16:creationId xmlns:a16="http://schemas.microsoft.com/office/drawing/2014/main" id="{E6888F16-43DB-6E29-7429-ABF4CFC81AF7}"/>
                </a:ext>
              </a:extLst>
            </p:cNvPr>
            <p:cNvCxnSpPr/>
            <p:nvPr/>
          </p:nvCxnSpPr>
          <p:spPr bwMode="auto">
            <a:xfrm rot="10800000">
              <a:off x="5432220" y="3784601"/>
              <a:ext cx="639762" cy="1588"/>
            </a:xfrm>
            <a:prstGeom prst="line">
              <a:avLst/>
            </a:prstGeom>
            <a:ln w="28575">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849CC7AF-C121-1FC2-E6CD-90CF8E38BB97}"/>
                </a:ext>
              </a:extLst>
            </p:cNvPr>
            <p:cNvSpPr txBox="1"/>
            <p:nvPr/>
          </p:nvSpPr>
          <p:spPr bwMode="auto">
            <a:xfrm>
              <a:off x="4219873" y="3552826"/>
              <a:ext cx="1046162" cy="461665"/>
            </a:xfrm>
            <a:prstGeom prst="rect">
              <a:avLst/>
            </a:prstGeom>
            <a:noFill/>
          </p:spPr>
          <p:txBody>
            <a:bodyPr>
              <a:spAutoFit/>
            </a:bodyPr>
            <a:lstStyle/>
            <a:p>
              <a:pPr>
                <a:defRPr/>
              </a:pPr>
              <a:r>
                <a:rPr lang="en-US" sz="2400" dirty="0">
                  <a:latin typeface="Arial" panose="020B0604020202020204" pitchFamily="34" charset="0"/>
                  <a:cs typeface="Arial" panose="020B0604020202020204" pitchFamily="34" charset="0"/>
                </a:rPr>
                <a:t>JPA </a:t>
              </a:r>
              <a:endParaRPr lang="en-US" sz="2400" i="1" dirty="0">
                <a:latin typeface="Arial" panose="020B0604020202020204" pitchFamily="34" charset="0"/>
                <a:cs typeface="Arial" panose="020B0604020202020204" pitchFamily="34" charset="0"/>
              </a:endParaRPr>
            </a:p>
          </p:txBody>
        </p:sp>
        <p:cxnSp>
          <p:nvCxnSpPr>
            <p:cNvPr id="61" name="Straight Connector 60">
              <a:extLst>
                <a:ext uri="{FF2B5EF4-FFF2-40B4-BE49-F238E27FC236}">
                  <a16:creationId xmlns:a16="http://schemas.microsoft.com/office/drawing/2014/main" id="{DCE1742E-D792-3803-7553-4A56CD1E41A5}"/>
                </a:ext>
              </a:extLst>
            </p:cNvPr>
            <p:cNvCxnSpPr/>
            <p:nvPr/>
          </p:nvCxnSpPr>
          <p:spPr bwMode="auto">
            <a:xfrm rot="5400000" flipH="1" flipV="1">
              <a:off x="4322712" y="3019427"/>
              <a:ext cx="9112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75BB445-F7F8-9ADB-A925-F434A12E9B3D}"/>
                </a:ext>
              </a:extLst>
            </p:cNvPr>
            <p:cNvCxnSpPr/>
            <p:nvPr/>
          </p:nvCxnSpPr>
          <p:spPr bwMode="auto">
            <a:xfrm rot="5400000" flipH="1" flipV="1">
              <a:off x="1810289" y="3013076"/>
              <a:ext cx="908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92C29165-8106-D6C1-7D0F-BB7BAB950E28}"/>
                </a:ext>
              </a:extLst>
            </p:cNvPr>
            <p:cNvSpPr/>
            <p:nvPr/>
          </p:nvSpPr>
          <p:spPr bwMode="auto">
            <a:xfrm>
              <a:off x="4598307" y="2767014"/>
              <a:ext cx="349250" cy="3492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E90C0D3B-7C77-D4EF-DEDD-41C545328877}"/>
                </a:ext>
              </a:extLst>
            </p:cNvPr>
            <p:cNvSpPr/>
            <p:nvPr/>
          </p:nvSpPr>
          <p:spPr bwMode="auto">
            <a:xfrm>
              <a:off x="1041940" y="2500314"/>
              <a:ext cx="117475" cy="1158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latin typeface="Arial" panose="020B0604020202020204" pitchFamily="34" charset="0"/>
                <a:cs typeface="Arial" panose="020B0604020202020204" pitchFamily="34" charset="0"/>
              </a:endParaRPr>
            </a:p>
          </p:txBody>
        </p:sp>
        <p:graphicFrame>
          <p:nvGraphicFramePr>
            <p:cNvPr id="72" name="Object 12">
              <a:extLst>
                <a:ext uri="{FF2B5EF4-FFF2-40B4-BE49-F238E27FC236}">
                  <a16:creationId xmlns:a16="http://schemas.microsoft.com/office/drawing/2014/main" id="{580691DB-2415-7EA1-4C53-3F0110349CB7}"/>
                </a:ext>
              </a:extLst>
            </p:cNvPr>
            <p:cNvGraphicFramePr>
              <a:graphicFrameLocks noChangeAspect="1"/>
            </p:cNvGraphicFramePr>
            <p:nvPr/>
          </p:nvGraphicFramePr>
          <p:xfrm>
            <a:off x="6092182" y="3654809"/>
            <a:ext cx="304800" cy="266700"/>
          </p:xfrm>
          <a:graphic>
            <a:graphicData uri="http://schemas.openxmlformats.org/presentationml/2006/ole">
              <mc:AlternateContent xmlns:mc="http://schemas.openxmlformats.org/markup-compatibility/2006">
                <mc:Choice xmlns:v="urn:schemas-microsoft-com:vml" Requires="v">
                  <p:oleObj name="Equation" r:id="rId5" imgW="304560" imgH="266400" progId="Equation.DSMT4">
                    <p:embed/>
                  </p:oleObj>
                </mc:Choice>
                <mc:Fallback>
                  <p:oleObj name="Equation" r:id="rId5" imgW="304560" imgH="266400" progId="Equation.DSMT4">
                    <p:embed/>
                    <p:pic>
                      <p:nvPicPr>
                        <p:cNvPr id="72" name="Object 12">
                          <a:extLst>
                            <a:ext uri="{FF2B5EF4-FFF2-40B4-BE49-F238E27FC236}">
                              <a16:creationId xmlns:a16="http://schemas.microsoft.com/office/drawing/2014/main" id="{6CE534FE-4F37-4E8D-A674-E49FE9B40E29}"/>
                            </a:ext>
                          </a:extLst>
                        </p:cNvPr>
                        <p:cNvPicPr>
                          <a:picLocks noChangeAspect="1" noChangeArrowheads="1"/>
                        </p:cNvPicPr>
                        <p:nvPr/>
                      </p:nvPicPr>
                      <p:blipFill>
                        <a:blip r:embed="rId6"/>
                        <a:srcRect/>
                        <a:stretch>
                          <a:fillRect/>
                        </a:stretch>
                      </p:blipFill>
                      <p:spPr bwMode="auto">
                        <a:xfrm>
                          <a:off x="6092182" y="3654809"/>
                          <a:ext cx="304800" cy="2667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73" name="Object 7">
              <a:extLst>
                <a:ext uri="{FF2B5EF4-FFF2-40B4-BE49-F238E27FC236}">
                  <a16:creationId xmlns:a16="http://schemas.microsoft.com/office/drawing/2014/main" id="{3A652078-C403-2389-D7A1-BA98B9F0544E}"/>
                </a:ext>
              </a:extLst>
            </p:cNvPr>
            <p:cNvGraphicFramePr>
              <a:graphicFrameLocks noChangeAspect="1"/>
            </p:cNvGraphicFramePr>
            <p:nvPr/>
          </p:nvGraphicFramePr>
          <p:xfrm>
            <a:off x="4669278" y="2798763"/>
            <a:ext cx="190500" cy="279400"/>
          </p:xfrm>
          <a:graphic>
            <a:graphicData uri="http://schemas.openxmlformats.org/presentationml/2006/ole">
              <mc:AlternateContent xmlns:mc="http://schemas.openxmlformats.org/markup-compatibility/2006">
                <mc:Choice xmlns:v="urn:schemas-microsoft-com:vml" Requires="v">
                  <p:oleObj name="Equation" r:id="rId7" imgW="190440" imgH="279360" progId="Equation.DSMT4">
                    <p:embed/>
                  </p:oleObj>
                </mc:Choice>
                <mc:Fallback>
                  <p:oleObj name="Equation" r:id="rId7" imgW="190440" imgH="279360" progId="Equation.DSMT4">
                    <p:embed/>
                    <p:pic>
                      <p:nvPicPr>
                        <p:cNvPr id="73" name="Object 7">
                          <a:extLst>
                            <a:ext uri="{FF2B5EF4-FFF2-40B4-BE49-F238E27FC236}">
                              <a16:creationId xmlns:a16="http://schemas.microsoft.com/office/drawing/2014/main" id="{F79D7040-69DE-40AD-8758-981400FC8082}"/>
                            </a:ext>
                          </a:extLst>
                        </p:cNvPr>
                        <p:cNvPicPr>
                          <a:picLocks noChangeAspect="1" noChangeArrowheads="1"/>
                        </p:cNvPicPr>
                        <p:nvPr/>
                      </p:nvPicPr>
                      <p:blipFill>
                        <a:blip r:embed="rId8"/>
                        <a:srcRect/>
                        <a:stretch>
                          <a:fillRect/>
                        </a:stretch>
                      </p:blipFill>
                      <p:spPr bwMode="auto">
                        <a:xfrm>
                          <a:off x="4669278" y="2798763"/>
                          <a:ext cx="1905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cxnSp>
          <p:nvCxnSpPr>
            <p:cNvPr id="74" name="Straight Connector 73">
              <a:extLst>
                <a:ext uri="{FF2B5EF4-FFF2-40B4-BE49-F238E27FC236}">
                  <a16:creationId xmlns:a16="http://schemas.microsoft.com/office/drawing/2014/main" id="{6D612910-B062-64CC-8ECB-4E2C59BA3BE3}"/>
                </a:ext>
              </a:extLst>
            </p:cNvPr>
            <p:cNvCxnSpPr/>
            <p:nvPr/>
          </p:nvCxnSpPr>
          <p:spPr bwMode="auto">
            <a:xfrm>
              <a:off x="1108615" y="4814889"/>
              <a:ext cx="21256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00CC7DD-1FDD-BB3A-2E85-09E7FB47B7A7}"/>
                </a:ext>
              </a:extLst>
            </p:cNvPr>
            <p:cNvCxnSpPr>
              <a:cxnSpLocks/>
            </p:cNvCxnSpPr>
            <p:nvPr/>
          </p:nvCxnSpPr>
          <p:spPr bwMode="auto">
            <a:xfrm>
              <a:off x="3402553" y="4814889"/>
              <a:ext cx="30888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22987F5-CF20-176A-3BFB-40B05C569A01}"/>
                </a:ext>
              </a:extLst>
            </p:cNvPr>
            <p:cNvCxnSpPr/>
            <p:nvPr/>
          </p:nvCxnSpPr>
          <p:spPr bwMode="auto">
            <a:xfrm rot="5400000">
              <a:off x="936372" y="4826795"/>
              <a:ext cx="328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A6A0EB2-5118-4A4D-51DC-BF3B06ABF64E}"/>
                </a:ext>
              </a:extLst>
            </p:cNvPr>
            <p:cNvCxnSpPr/>
            <p:nvPr/>
          </p:nvCxnSpPr>
          <p:spPr bwMode="auto">
            <a:xfrm rot="5400000">
              <a:off x="3069971" y="4834733"/>
              <a:ext cx="3286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24DE85C-726F-E10B-BD46-A4E5A57D7B93}"/>
                </a:ext>
              </a:extLst>
            </p:cNvPr>
            <p:cNvCxnSpPr/>
            <p:nvPr/>
          </p:nvCxnSpPr>
          <p:spPr bwMode="auto">
            <a:xfrm rot="5400000">
              <a:off x="3230308" y="4834733"/>
              <a:ext cx="3286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5D3AFBA6-8A0F-4FC8-6A8D-E14A46185A7A}"/>
                </a:ext>
              </a:extLst>
            </p:cNvPr>
            <p:cNvCxnSpPr/>
            <p:nvPr/>
          </p:nvCxnSpPr>
          <p:spPr bwMode="auto">
            <a:xfrm rot="5400000">
              <a:off x="6323723" y="4826795"/>
              <a:ext cx="3286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BF7DF6C6-DDE4-1EE7-3975-DEE047C9957F}"/>
                </a:ext>
              </a:extLst>
            </p:cNvPr>
            <p:cNvSpPr txBox="1"/>
            <p:nvPr/>
          </p:nvSpPr>
          <p:spPr bwMode="auto">
            <a:xfrm>
              <a:off x="1421353" y="4594226"/>
              <a:ext cx="1439862" cy="461665"/>
            </a:xfrm>
            <a:prstGeom prst="rect">
              <a:avLst/>
            </a:prstGeom>
            <a:solidFill>
              <a:schemeClr val="bg1"/>
            </a:solidFill>
          </p:spPr>
          <p:txBody>
            <a:bodyPr>
              <a:spAutoFit/>
            </a:bodyPr>
            <a:lstStyle/>
            <a:p>
              <a:pPr>
                <a:defRPr/>
              </a:pPr>
              <a:r>
                <a:rPr lang="en-US" sz="2400" dirty="0">
                  <a:latin typeface="Arial" panose="020B0604020202020204" pitchFamily="34" charset="0"/>
                  <a:cs typeface="Arial" panose="020B0604020202020204" pitchFamily="34" charset="0"/>
                </a:rPr>
                <a:t>squeeze</a:t>
              </a:r>
            </a:p>
          </p:txBody>
        </p:sp>
        <p:sp>
          <p:nvSpPr>
            <p:cNvPr id="81" name="TextBox 80">
              <a:extLst>
                <a:ext uri="{FF2B5EF4-FFF2-40B4-BE49-F238E27FC236}">
                  <a16:creationId xmlns:a16="http://schemas.microsoft.com/office/drawing/2014/main" id="{9294582E-334C-DAF1-254B-0EA0EA085728}"/>
                </a:ext>
              </a:extLst>
            </p:cNvPr>
            <p:cNvSpPr txBox="1"/>
            <p:nvPr/>
          </p:nvSpPr>
          <p:spPr bwMode="auto">
            <a:xfrm>
              <a:off x="4329929" y="4586289"/>
              <a:ext cx="1409700" cy="461665"/>
            </a:xfrm>
            <a:prstGeom prst="rect">
              <a:avLst/>
            </a:prstGeom>
            <a:solidFill>
              <a:schemeClr val="bg1"/>
            </a:solidFill>
          </p:spPr>
          <p:txBody>
            <a:bodyPr>
              <a:spAutoFit/>
            </a:bodyPr>
            <a:lstStyle/>
            <a:p>
              <a:pPr>
                <a:defRPr/>
              </a:pPr>
              <a:r>
                <a:rPr lang="en-US" sz="2400" dirty="0">
                  <a:latin typeface="Arial" panose="020B0604020202020204" pitchFamily="34" charset="0"/>
                  <a:cs typeface="Arial" panose="020B0604020202020204" pitchFamily="34" charset="0"/>
                </a:rPr>
                <a:t>measure</a:t>
              </a:r>
            </a:p>
          </p:txBody>
        </p:sp>
        <p:sp>
          <p:nvSpPr>
            <p:cNvPr id="82" name="橢圓 8">
              <a:extLst>
                <a:ext uri="{FF2B5EF4-FFF2-40B4-BE49-F238E27FC236}">
                  <a16:creationId xmlns:a16="http://schemas.microsoft.com/office/drawing/2014/main" id="{362D1D4F-5CDD-A84B-7A92-64F179D94918}"/>
                </a:ext>
              </a:extLst>
            </p:cNvPr>
            <p:cNvSpPr/>
            <p:nvPr/>
          </p:nvSpPr>
          <p:spPr bwMode="auto">
            <a:xfrm rot="16200000">
              <a:off x="1151545" y="3062210"/>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sp>
          <p:nvSpPr>
            <p:cNvPr id="83" name="橢圓 8">
              <a:extLst>
                <a:ext uri="{FF2B5EF4-FFF2-40B4-BE49-F238E27FC236}">
                  <a16:creationId xmlns:a16="http://schemas.microsoft.com/office/drawing/2014/main" id="{12842301-8936-CAD6-3FE2-610234FE17B2}"/>
                </a:ext>
              </a:extLst>
            </p:cNvPr>
            <p:cNvSpPr/>
            <p:nvPr/>
          </p:nvSpPr>
          <p:spPr bwMode="auto">
            <a:xfrm rot="10860000">
              <a:off x="2932602" y="2753914"/>
              <a:ext cx="274320" cy="110782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sp>
          <p:nvSpPr>
            <p:cNvPr id="84" name="TextBox 83">
              <a:extLst>
                <a:ext uri="{FF2B5EF4-FFF2-40B4-BE49-F238E27FC236}">
                  <a16:creationId xmlns:a16="http://schemas.microsoft.com/office/drawing/2014/main" id="{18486D37-6AA1-F53E-5EA1-7B3E10248105}"/>
                </a:ext>
              </a:extLst>
            </p:cNvPr>
            <p:cNvSpPr txBox="1"/>
            <p:nvPr/>
          </p:nvSpPr>
          <p:spPr bwMode="auto">
            <a:xfrm>
              <a:off x="2094466" y="4059966"/>
              <a:ext cx="1147493" cy="461665"/>
            </a:xfrm>
            <a:prstGeom prst="rect">
              <a:avLst/>
            </a:prstGeom>
            <a:noFill/>
          </p:spPr>
          <p:txBody>
            <a:bodyPr wrap="square">
              <a:spAutoFit/>
            </a:bodyPr>
            <a:lstStyle/>
            <a:p>
              <a:pPr>
                <a:defRPr/>
              </a:pPr>
              <a:r>
                <a:rPr lang="en-US" sz="2400" dirty="0">
                  <a:solidFill>
                    <a:srgbClr val="FF0000"/>
                  </a:solidFill>
                  <a:latin typeface="Arial" panose="020B0604020202020204" pitchFamily="34" charset="0"/>
                  <a:cs typeface="Arial" panose="020B0604020202020204" pitchFamily="34" charset="0"/>
                </a:rPr>
                <a:t>SQ</a:t>
              </a:r>
              <a:endParaRPr lang="en-US" sz="2400" dirty="0">
                <a:latin typeface="Arial" panose="020B0604020202020204" pitchFamily="34" charset="0"/>
                <a:cs typeface="Arial" panose="020B0604020202020204" pitchFamily="34" charset="0"/>
              </a:endParaRPr>
            </a:p>
          </p:txBody>
        </p:sp>
        <p:sp>
          <p:nvSpPr>
            <p:cNvPr id="85" name="TextBox 84">
              <a:extLst>
                <a:ext uri="{FF2B5EF4-FFF2-40B4-BE49-F238E27FC236}">
                  <a16:creationId xmlns:a16="http://schemas.microsoft.com/office/drawing/2014/main" id="{13700E52-8E69-A2E4-655F-D08FD364DB15}"/>
                </a:ext>
              </a:extLst>
            </p:cNvPr>
            <p:cNvSpPr txBox="1"/>
            <p:nvPr/>
          </p:nvSpPr>
          <p:spPr bwMode="auto">
            <a:xfrm>
              <a:off x="4425973" y="4136150"/>
              <a:ext cx="1147493" cy="461665"/>
            </a:xfrm>
            <a:prstGeom prst="rect">
              <a:avLst/>
            </a:prstGeom>
            <a:noFill/>
          </p:spPr>
          <p:txBody>
            <a:bodyPr wrap="square">
              <a:spAutoFit/>
            </a:bodyPr>
            <a:lstStyle/>
            <a:p>
              <a:pPr>
                <a:defRPr/>
              </a:pPr>
              <a:r>
                <a:rPr lang="en-US" sz="2400" dirty="0">
                  <a:solidFill>
                    <a:srgbClr val="FF0000"/>
                  </a:solidFill>
                  <a:latin typeface="Arial" panose="020B0604020202020204" pitchFamily="34" charset="0"/>
                  <a:cs typeface="Arial" panose="020B0604020202020204" pitchFamily="34" charset="0"/>
                </a:rPr>
                <a:t>AMP</a:t>
              </a:r>
              <a:endParaRPr lang="en-US" sz="2400" dirty="0">
                <a:latin typeface="Arial" panose="020B0604020202020204" pitchFamily="34" charset="0"/>
                <a:cs typeface="Arial" panose="020B0604020202020204" pitchFamily="34" charset="0"/>
              </a:endParaRPr>
            </a:p>
          </p:txBody>
        </p:sp>
        <p:sp>
          <p:nvSpPr>
            <p:cNvPr id="86" name="Rectangle 85">
              <a:extLst>
                <a:ext uri="{FF2B5EF4-FFF2-40B4-BE49-F238E27FC236}">
                  <a16:creationId xmlns:a16="http://schemas.microsoft.com/office/drawing/2014/main" id="{1DCE96B8-0F24-2489-3B18-E584DCCFCB40}"/>
                </a:ext>
              </a:extLst>
            </p:cNvPr>
            <p:cNvSpPr/>
            <p:nvPr/>
          </p:nvSpPr>
          <p:spPr>
            <a:xfrm>
              <a:off x="3337693" y="3576189"/>
              <a:ext cx="512484" cy="4149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7" name="Object 7">
              <a:extLst>
                <a:ext uri="{FF2B5EF4-FFF2-40B4-BE49-F238E27FC236}">
                  <a16:creationId xmlns:a16="http://schemas.microsoft.com/office/drawing/2014/main" id="{2073AB3B-8373-F506-48C1-3FFF122B892B}"/>
                </a:ext>
              </a:extLst>
            </p:cNvPr>
            <p:cNvGraphicFramePr>
              <a:graphicFrameLocks noChangeAspect="1"/>
            </p:cNvGraphicFramePr>
            <p:nvPr/>
          </p:nvGraphicFramePr>
          <p:xfrm>
            <a:off x="3451225" y="3659188"/>
            <a:ext cx="203200" cy="266700"/>
          </p:xfrm>
          <a:graphic>
            <a:graphicData uri="http://schemas.openxmlformats.org/presentationml/2006/ole">
              <mc:AlternateContent xmlns:mc="http://schemas.openxmlformats.org/markup-compatibility/2006">
                <mc:Choice xmlns:v="urn:schemas-microsoft-com:vml" Requires="v">
                  <p:oleObj name="Equation" r:id="rId9" imgW="203040" imgH="266400" progId="Equation.DSMT4">
                    <p:embed/>
                  </p:oleObj>
                </mc:Choice>
                <mc:Fallback>
                  <p:oleObj name="Equation" r:id="rId9" imgW="203040" imgH="266400" progId="Equation.DSMT4">
                    <p:embed/>
                    <p:pic>
                      <p:nvPicPr>
                        <p:cNvPr id="87" name="Object 7">
                          <a:extLst>
                            <a:ext uri="{FF2B5EF4-FFF2-40B4-BE49-F238E27FC236}">
                              <a16:creationId xmlns:a16="http://schemas.microsoft.com/office/drawing/2014/main" id="{0AAF47E9-9A85-45FB-822B-B9D7398F93A6}"/>
                            </a:ext>
                          </a:extLst>
                        </p:cNvPr>
                        <p:cNvPicPr>
                          <a:picLocks noChangeAspect="1" noChangeArrowheads="1"/>
                        </p:cNvPicPr>
                        <p:nvPr/>
                      </p:nvPicPr>
                      <p:blipFill>
                        <a:blip r:embed="rId10"/>
                        <a:srcRect/>
                        <a:stretch>
                          <a:fillRect/>
                        </a:stretch>
                      </p:blipFill>
                      <p:spPr bwMode="auto">
                        <a:xfrm>
                          <a:off x="3451225" y="3659188"/>
                          <a:ext cx="203200" cy="2667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cxnSp>
        <p:nvCxnSpPr>
          <p:cNvPr id="93" name="Straight Connector 92">
            <a:extLst>
              <a:ext uri="{FF2B5EF4-FFF2-40B4-BE49-F238E27FC236}">
                <a16:creationId xmlns:a16="http://schemas.microsoft.com/office/drawing/2014/main" id="{F08B6AF3-C7DF-7D7F-F07E-C934A2CACD5D}"/>
              </a:ext>
            </a:extLst>
          </p:cNvPr>
          <p:cNvCxnSpPr/>
          <p:nvPr/>
        </p:nvCxnSpPr>
        <p:spPr>
          <a:xfrm>
            <a:off x="6781800" y="5073767"/>
            <a:ext cx="44958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95B9F483-EC0A-CA82-C6CD-D3F668901FC0}"/>
              </a:ext>
            </a:extLst>
          </p:cNvPr>
          <p:cNvSpPr txBox="1"/>
          <p:nvPr/>
        </p:nvSpPr>
        <p:spPr bwMode="auto">
          <a:xfrm rot="16200000">
            <a:off x="5373763" y="4531029"/>
            <a:ext cx="1726151" cy="461665"/>
          </a:xfrm>
          <a:prstGeom prst="rect">
            <a:avLst/>
          </a:prstGeom>
          <a:solidFill>
            <a:schemeClr val="bg1"/>
          </a:solidFill>
        </p:spPr>
        <p:txBody>
          <a:bodyPr wrap="square">
            <a:spAutoFit/>
          </a:bodyPr>
          <a:lstStyle/>
          <a:p>
            <a:pPr>
              <a:defRPr/>
            </a:pPr>
            <a:r>
              <a:rPr lang="en-US" sz="2400" dirty="0">
                <a:latin typeface="Times New Roman" panose="02020603050405020304" pitchFamily="18" charset="0"/>
                <a:cs typeface="Times New Roman" panose="02020603050405020304" pitchFamily="18" charset="0"/>
              </a:rPr>
              <a:t>var(</a:t>
            </a: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(dB)</a:t>
            </a:r>
          </a:p>
        </p:txBody>
      </p:sp>
      <p:sp>
        <p:nvSpPr>
          <p:cNvPr id="95" name="TextBox 94">
            <a:extLst>
              <a:ext uri="{FF2B5EF4-FFF2-40B4-BE49-F238E27FC236}">
                <a16:creationId xmlns:a16="http://schemas.microsoft.com/office/drawing/2014/main" id="{A280DFC1-042C-AE66-580A-94687444D72E}"/>
              </a:ext>
            </a:extLst>
          </p:cNvPr>
          <p:cNvSpPr txBox="1"/>
          <p:nvPr/>
        </p:nvSpPr>
        <p:spPr bwMode="auto">
          <a:xfrm>
            <a:off x="8519853" y="4688302"/>
            <a:ext cx="1415201" cy="461665"/>
          </a:xfrm>
          <a:prstGeom prst="rect">
            <a:avLst/>
          </a:prstGeom>
          <a:noFill/>
        </p:spPr>
        <p:txBody>
          <a:bodyPr wrap="square">
            <a:spAutoFit/>
          </a:bodyPr>
          <a:lstStyle/>
          <a:p>
            <a:pPr>
              <a:defRPr/>
            </a:pPr>
            <a:r>
              <a:rPr lang="en-US" sz="2400" dirty="0">
                <a:solidFill>
                  <a:srgbClr val="00B050"/>
                </a:solidFill>
                <a:latin typeface="Arial" panose="020B0604020202020204" pitchFamily="34" charset="0"/>
                <a:cs typeface="Arial" panose="020B0604020202020204" pitchFamily="34" charset="0"/>
              </a:rPr>
              <a:t>CSL</a:t>
            </a:r>
          </a:p>
        </p:txBody>
      </p:sp>
      <mc:AlternateContent xmlns:mc="http://schemas.openxmlformats.org/markup-compatibility/2006" xmlns:a14="http://schemas.microsoft.com/office/drawing/2010/main">
        <mc:Choice Requires="a14">
          <p:sp>
            <p:nvSpPr>
              <p:cNvPr id="96" name="TextBox 95">
                <a:extLst>
                  <a:ext uri="{FF2B5EF4-FFF2-40B4-BE49-F238E27FC236}">
                    <a16:creationId xmlns:a16="http://schemas.microsoft.com/office/drawing/2014/main" id="{6D0458BD-2ADB-DC81-EB0D-FDBF0FCBC8D7}"/>
                  </a:ext>
                </a:extLst>
              </p:cNvPr>
              <p:cNvSpPr txBox="1"/>
              <p:nvPr/>
            </p:nvSpPr>
            <p:spPr>
              <a:xfrm>
                <a:off x="6400024" y="6195844"/>
                <a:ext cx="2597823" cy="461665"/>
              </a:xfrm>
              <a:prstGeom prst="rect">
                <a:avLst/>
              </a:prstGeom>
              <a:solidFill>
                <a:schemeClr val="bg1"/>
              </a:solidFill>
              <a:ln>
                <a:noFill/>
              </a:ln>
            </p:spPr>
            <p:txBody>
              <a:bodyPr wrap="square" rtlCol="0">
                <a:spAutoFit/>
              </a:bodyPr>
              <a:lstStyle/>
              <a:p>
                <a:pPr algn="ctr"/>
                <a:r>
                  <a:rPr lang="en-US" sz="2400" b="0" dirty="0">
                    <a:latin typeface="Arial" panose="020B0604020202020204" pitchFamily="34" charset="0"/>
                    <a:cs typeface="Arial" panose="020B0604020202020204" pitchFamily="34" charset="0"/>
                  </a:rPr>
                  <a:t>loss </a:t>
                </a:r>
                <a:r>
                  <a:rPr lang="en-US" sz="2400" b="0" dirty="0">
                    <a:latin typeface="Symbol" panose="05050102010706020507" pitchFamily="18" charset="2"/>
                    <a:cs typeface="Arial" panose="020B0604020202020204" pitchFamily="34" charset="0"/>
                  </a:rPr>
                  <a:t>h</a:t>
                </a:r>
                <a:r>
                  <a:rPr lang="en-US" sz="2400" b="0" dirty="0">
                    <a:latin typeface="Arial" panose="020B0604020202020204" pitchFamily="34" charset="0"/>
                    <a:cs typeface="Arial" panose="020B0604020202020204" pitchFamily="34" charset="0"/>
                  </a:rPr>
                  <a:t>: </a:t>
                </a:r>
                <a14:m>
                  <m:oMath xmlns:m="http://schemas.openxmlformats.org/officeDocument/2006/math">
                    <m:r>
                      <a:rPr lang="en-US" sz="2400" b="0" i="1" dirty="0" smtClean="0">
                        <a:latin typeface="Cambria Math" panose="02040503050406030204" pitchFamily="18" charset="0"/>
                        <a:cs typeface="Arial"/>
                      </a:rPr>
                      <m:t>1.63 </m:t>
                    </m:r>
                    <m:r>
                      <m:rPr>
                        <m:sty m:val="p"/>
                      </m:rPr>
                      <a:rPr lang="en-US" sz="2400" b="0" i="0" dirty="0" smtClean="0">
                        <a:latin typeface="Cambria Math" panose="02040503050406030204" pitchFamily="18" charset="0"/>
                        <a:cs typeface="Arial"/>
                      </a:rPr>
                      <m:t>dB</m:t>
                    </m:r>
                  </m:oMath>
                </a14:m>
                <a:endParaRPr lang="en-US" sz="2400" dirty="0">
                  <a:latin typeface="Arial" panose="020B0604020202020204" pitchFamily="34" charset="0"/>
                  <a:cs typeface="Arial" panose="020B0604020202020204" pitchFamily="34" charset="0"/>
                </a:endParaRPr>
              </a:p>
            </p:txBody>
          </p:sp>
        </mc:Choice>
        <mc:Fallback xmlns="">
          <p:sp>
            <p:nvSpPr>
              <p:cNvPr id="96" name="TextBox 95">
                <a:extLst>
                  <a:ext uri="{FF2B5EF4-FFF2-40B4-BE49-F238E27FC236}">
                    <a16:creationId xmlns:a16="http://schemas.microsoft.com/office/drawing/2014/main" id="{A4A74058-41FA-4C61-A1FD-84E20906437F}"/>
                  </a:ext>
                </a:extLst>
              </p:cNvPr>
              <p:cNvSpPr txBox="1">
                <a:spLocks noRot="1" noChangeAspect="1" noMove="1" noResize="1" noEditPoints="1" noAdjustHandles="1" noChangeArrowheads="1" noChangeShapeType="1" noTextEdit="1"/>
              </p:cNvSpPr>
              <p:nvPr/>
            </p:nvSpPr>
            <p:spPr>
              <a:xfrm>
                <a:off x="6400024" y="6195844"/>
                <a:ext cx="2597823" cy="461665"/>
              </a:xfrm>
              <a:prstGeom prst="rect">
                <a:avLst/>
              </a:prstGeom>
              <a:blipFill>
                <a:blip r:embed="rId12"/>
                <a:stretch>
                  <a:fillRect t="-10526" b="-30263"/>
                </a:stretch>
              </a:blipFill>
              <a:ln>
                <a:noFill/>
              </a:ln>
            </p:spPr>
            <p:txBody>
              <a:bodyPr/>
              <a:lstStyle/>
              <a:p>
                <a:r>
                  <a:rPr lang="en-US">
                    <a:noFill/>
                  </a:rPr>
                  <a:t> </a:t>
                </a:r>
              </a:p>
            </p:txBody>
          </p:sp>
        </mc:Fallback>
      </mc:AlternateContent>
      <p:pic>
        <p:nvPicPr>
          <p:cNvPr id="97" name="Picture 96">
            <a:extLst>
              <a:ext uri="{FF2B5EF4-FFF2-40B4-BE49-F238E27FC236}">
                <a16:creationId xmlns:a16="http://schemas.microsoft.com/office/drawing/2014/main" id="{E1A11343-618C-367A-71DD-E85D9EB63DA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163300" y="6302269"/>
            <a:ext cx="1028700" cy="552450"/>
          </a:xfrm>
          <a:prstGeom prst="rect">
            <a:avLst/>
          </a:prstGeom>
        </p:spPr>
      </p:pic>
    </p:spTree>
    <p:extLst>
      <p:ext uri="{BB962C8B-B14F-4D97-AF65-F5344CB8AC3E}">
        <p14:creationId xmlns:p14="http://schemas.microsoft.com/office/powerpoint/2010/main" val="883710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09107-314A-1E41-85F4-51DE1BA80A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A0FD1-1E07-B4BE-59D6-2C46B0BE7366}"/>
              </a:ext>
            </a:extLst>
          </p:cNvPr>
          <p:cNvSpPr>
            <a:spLocks noGrp="1"/>
          </p:cNvSpPr>
          <p:nvPr>
            <p:ph type="title"/>
          </p:nvPr>
        </p:nvSpPr>
        <p:spPr>
          <a:xfrm>
            <a:off x="0" y="1"/>
            <a:ext cx="12192000" cy="1077218"/>
          </a:xfrm>
        </p:spPr>
        <p:txBody>
          <a:bodyPr/>
          <a:lstStyle/>
          <a:p>
            <a:pPr algn="l"/>
            <a:r>
              <a:rPr lang="en-US" dirty="0">
                <a:solidFill>
                  <a:srgbClr val="1F497D">
                    <a:lumMod val="60000"/>
                    <a:lumOff val="40000"/>
                  </a:srgbClr>
                </a:solidFill>
                <a:latin typeface="Arial" pitchFamily="34" charset="0"/>
                <a:cs typeface="Arial" pitchFamily="34" charset="0"/>
              </a:rPr>
              <a:t>Squeezing achieves best sensitivity over a wider bandwidth </a:t>
            </a:r>
            <a:br>
              <a:rPr lang="en-US" dirty="0">
                <a:solidFill>
                  <a:srgbClr val="1F497D">
                    <a:lumMod val="60000"/>
                    <a:lumOff val="40000"/>
                  </a:srgbClr>
                </a:solidFill>
                <a:latin typeface="Arial" pitchFamily="34" charset="0"/>
                <a:cs typeface="Arial" pitchFamily="34" charset="0"/>
              </a:rPr>
            </a:br>
            <a:endParaRPr lang="en-US" dirty="0"/>
          </a:p>
        </p:txBody>
      </p:sp>
      <p:sp>
        <p:nvSpPr>
          <p:cNvPr id="7" name="Slide Number Placeholder 6">
            <a:extLst>
              <a:ext uri="{FF2B5EF4-FFF2-40B4-BE49-F238E27FC236}">
                <a16:creationId xmlns:a16="http://schemas.microsoft.com/office/drawing/2014/main" id="{6D7263CD-2860-7D51-BF23-F620CE51CE25}"/>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27</a:t>
            </a:fld>
            <a:endParaRPr lang="en-US" dirty="0">
              <a:solidFill>
                <a:prstClr val="black">
                  <a:tint val="75000"/>
                </a:prstClr>
              </a:solidFill>
            </a:endParaRPr>
          </a:p>
        </p:txBody>
      </p:sp>
      <p:sp>
        <p:nvSpPr>
          <p:cNvPr id="48" name="TextBox 47">
            <a:extLst>
              <a:ext uri="{FF2B5EF4-FFF2-40B4-BE49-F238E27FC236}">
                <a16:creationId xmlns:a16="http://schemas.microsoft.com/office/drawing/2014/main" id="{73655CED-23A9-B1D2-2206-D4F30395F423}"/>
              </a:ext>
            </a:extLst>
          </p:cNvPr>
          <p:cNvSpPr txBox="1"/>
          <p:nvPr/>
        </p:nvSpPr>
        <p:spPr>
          <a:xfrm>
            <a:off x="5784030" y="2851128"/>
            <a:ext cx="5185567" cy="461665"/>
          </a:xfrm>
          <a:prstGeom prst="rect">
            <a:avLst/>
          </a:prstGeom>
          <a:noFill/>
        </p:spPr>
        <p:txBody>
          <a:bodyPr wrap="square" rtlCol="0">
            <a:spAutoFit/>
          </a:bodyPr>
          <a:lstStyle/>
          <a:p>
            <a:r>
              <a:rPr lang="en-US" sz="2400" dirty="0">
                <a:latin typeface="Arial" pitchFamily="34" charset="0"/>
                <a:cs typeface="Arial" pitchFamily="34" charset="0"/>
              </a:rPr>
              <a:t>suppress measurement port noise </a:t>
            </a:r>
          </a:p>
        </p:txBody>
      </p:sp>
      <p:grpSp>
        <p:nvGrpSpPr>
          <p:cNvPr id="3" name="Group 2">
            <a:extLst>
              <a:ext uri="{FF2B5EF4-FFF2-40B4-BE49-F238E27FC236}">
                <a16:creationId xmlns:a16="http://schemas.microsoft.com/office/drawing/2014/main" id="{6EFE1C4D-B7C5-E37E-1FBF-191A8B1628F1}"/>
              </a:ext>
            </a:extLst>
          </p:cNvPr>
          <p:cNvGrpSpPr/>
          <p:nvPr/>
        </p:nvGrpSpPr>
        <p:grpSpPr>
          <a:xfrm>
            <a:off x="6554824" y="3468619"/>
            <a:ext cx="5185567" cy="850852"/>
            <a:chOff x="6554824" y="3468619"/>
            <a:chExt cx="5185567" cy="850852"/>
          </a:xfrm>
        </p:grpSpPr>
        <p:sp>
          <p:nvSpPr>
            <p:cNvPr id="52" name="TextBox 51">
              <a:extLst>
                <a:ext uri="{FF2B5EF4-FFF2-40B4-BE49-F238E27FC236}">
                  <a16:creationId xmlns:a16="http://schemas.microsoft.com/office/drawing/2014/main" id="{87DB148A-545A-BE10-7F95-9EA7C71801FD}"/>
                </a:ext>
              </a:extLst>
            </p:cNvPr>
            <p:cNvSpPr txBox="1"/>
            <p:nvPr/>
          </p:nvSpPr>
          <p:spPr>
            <a:xfrm>
              <a:off x="6554824" y="3468619"/>
              <a:ext cx="5185567" cy="461665"/>
            </a:xfrm>
            <a:prstGeom prst="rect">
              <a:avLst/>
            </a:prstGeom>
            <a:noFill/>
          </p:spPr>
          <p:txBody>
            <a:bodyPr wrap="square" rtlCol="0">
              <a:spAutoFit/>
            </a:bodyPr>
            <a:lstStyle/>
            <a:p>
              <a:r>
                <a:rPr lang="en-US" sz="2400" dirty="0">
                  <a:latin typeface="Arial" pitchFamily="34" charset="0"/>
                  <a:cs typeface="Arial" pitchFamily="34" charset="0"/>
                </a:rPr>
                <a:t>resonant signal and critically coupled </a:t>
              </a:r>
            </a:p>
          </p:txBody>
        </p:sp>
        <p:graphicFrame>
          <p:nvGraphicFramePr>
            <p:cNvPr id="53" name="Object 7">
              <a:extLst>
                <a:ext uri="{FF2B5EF4-FFF2-40B4-BE49-F238E27FC236}">
                  <a16:creationId xmlns:a16="http://schemas.microsoft.com/office/drawing/2014/main" id="{85200FEE-21A5-1A49-C411-7A4C438E954D}"/>
                </a:ext>
              </a:extLst>
            </p:cNvPr>
            <p:cNvGraphicFramePr>
              <a:graphicFrameLocks noChangeAspect="1"/>
            </p:cNvGraphicFramePr>
            <p:nvPr/>
          </p:nvGraphicFramePr>
          <p:xfrm>
            <a:off x="6736926" y="3938471"/>
            <a:ext cx="1117600" cy="381000"/>
          </p:xfrm>
          <a:graphic>
            <a:graphicData uri="http://schemas.openxmlformats.org/presentationml/2006/ole">
              <mc:AlternateContent xmlns:mc="http://schemas.openxmlformats.org/markup-compatibility/2006">
                <mc:Choice xmlns:v="urn:schemas-microsoft-com:vml" Requires="v">
                  <p:oleObj name="Equation" r:id="rId3" imgW="1117440" imgH="380880" progId="Equation.DSMT4">
                    <p:embed/>
                  </p:oleObj>
                </mc:Choice>
                <mc:Fallback>
                  <p:oleObj name="Equation" r:id="rId3" imgW="1117440" imgH="380880" progId="Equation.DSMT4">
                    <p:embed/>
                    <p:pic>
                      <p:nvPicPr>
                        <p:cNvPr id="53" name="Object 7">
                          <a:extLst>
                            <a:ext uri="{FF2B5EF4-FFF2-40B4-BE49-F238E27FC236}">
                              <a16:creationId xmlns:a16="http://schemas.microsoft.com/office/drawing/2014/main" id="{EE6A63A5-5995-4CAF-BFFC-30238C911215}"/>
                            </a:ext>
                          </a:extLst>
                        </p:cNvPr>
                        <p:cNvPicPr>
                          <a:picLocks noChangeAspect="1" noChangeArrowheads="1"/>
                        </p:cNvPicPr>
                        <p:nvPr/>
                      </p:nvPicPr>
                      <p:blipFill>
                        <a:blip r:embed="rId4"/>
                        <a:srcRect/>
                        <a:stretch>
                          <a:fillRect/>
                        </a:stretch>
                      </p:blipFill>
                      <p:spPr bwMode="auto">
                        <a:xfrm>
                          <a:off x="6736926" y="3938471"/>
                          <a:ext cx="11176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54" name="Object 7">
              <a:extLst>
                <a:ext uri="{FF2B5EF4-FFF2-40B4-BE49-F238E27FC236}">
                  <a16:creationId xmlns:a16="http://schemas.microsoft.com/office/drawing/2014/main" id="{B37B5F74-0DC4-8950-6242-305C20E251F4}"/>
                </a:ext>
              </a:extLst>
            </p:cNvPr>
            <p:cNvGraphicFramePr>
              <a:graphicFrameLocks noChangeAspect="1"/>
            </p:cNvGraphicFramePr>
            <p:nvPr/>
          </p:nvGraphicFramePr>
          <p:xfrm>
            <a:off x="8376814" y="3930284"/>
            <a:ext cx="1384300" cy="381000"/>
          </p:xfrm>
          <a:graphic>
            <a:graphicData uri="http://schemas.openxmlformats.org/presentationml/2006/ole">
              <mc:AlternateContent xmlns:mc="http://schemas.openxmlformats.org/markup-compatibility/2006">
                <mc:Choice xmlns:v="urn:schemas-microsoft-com:vml" Requires="v">
                  <p:oleObj name="Equation" r:id="rId5" imgW="1384200" imgH="380880" progId="Equation.DSMT4">
                    <p:embed/>
                  </p:oleObj>
                </mc:Choice>
                <mc:Fallback>
                  <p:oleObj name="Equation" r:id="rId5" imgW="1384200" imgH="380880" progId="Equation.DSMT4">
                    <p:embed/>
                    <p:pic>
                      <p:nvPicPr>
                        <p:cNvPr id="54" name="Object 7">
                          <a:extLst>
                            <a:ext uri="{FF2B5EF4-FFF2-40B4-BE49-F238E27FC236}">
                              <a16:creationId xmlns:a16="http://schemas.microsoft.com/office/drawing/2014/main" id="{537EE086-2FEC-496B-B015-4A599BD6D1CA}"/>
                            </a:ext>
                          </a:extLst>
                        </p:cNvPr>
                        <p:cNvPicPr>
                          <a:picLocks noChangeAspect="1" noChangeArrowheads="1"/>
                        </p:cNvPicPr>
                        <p:nvPr/>
                      </p:nvPicPr>
                      <p:blipFill>
                        <a:blip r:embed="rId6"/>
                        <a:srcRect/>
                        <a:stretch>
                          <a:fillRect/>
                        </a:stretch>
                      </p:blipFill>
                      <p:spPr bwMode="auto">
                        <a:xfrm>
                          <a:off x="8376814" y="3930284"/>
                          <a:ext cx="13843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grpSp>
        <p:nvGrpSpPr>
          <p:cNvPr id="8" name="Group 7">
            <a:extLst>
              <a:ext uri="{FF2B5EF4-FFF2-40B4-BE49-F238E27FC236}">
                <a16:creationId xmlns:a16="http://schemas.microsoft.com/office/drawing/2014/main" id="{4EEA9BD4-E6D9-5D8D-45F6-33E5A5850458}"/>
              </a:ext>
            </a:extLst>
          </p:cNvPr>
          <p:cNvGrpSpPr/>
          <p:nvPr/>
        </p:nvGrpSpPr>
        <p:grpSpPr>
          <a:xfrm>
            <a:off x="6555655" y="5029741"/>
            <a:ext cx="5185567" cy="1562001"/>
            <a:chOff x="6555655" y="5029741"/>
            <a:chExt cx="5185567" cy="1562001"/>
          </a:xfrm>
        </p:grpSpPr>
        <p:sp>
          <p:nvSpPr>
            <p:cNvPr id="55" name="TextBox 54">
              <a:extLst>
                <a:ext uri="{FF2B5EF4-FFF2-40B4-BE49-F238E27FC236}">
                  <a16:creationId xmlns:a16="http://schemas.microsoft.com/office/drawing/2014/main" id="{2CB2A0F0-CDA6-416D-C4AE-71BC00DD46D4}"/>
                </a:ext>
              </a:extLst>
            </p:cNvPr>
            <p:cNvSpPr txBox="1"/>
            <p:nvPr/>
          </p:nvSpPr>
          <p:spPr>
            <a:xfrm>
              <a:off x="6555655" y="5029741"/>
              <a:ext cx="5185567" cy="461665"/>
            </a:xfrm>
            <a:prstGeom prst="rect">
              <a:avLst/>
            </a:prstGeom>
            <a:noFill/>
          </p:spPr>
          <p:txBody>
            <a:bodyPr wrap="square" rtlCol="0">
              <a:spAutoFit/>
            </a:bodyPr>
            <a:lstStyle/>
            <a:p>
              <a:r>
                <a:rPr lang="en-US" sz="2400" dirty="0" err="1">
                  <a:latin typeface="Arial" pitchFamily="34" charset="0"/>
                  <a:cs typeface="Arial" pitchFamily="34" charset="0"/>
                </a:rPr>
                <a:t>overcoupled</a:t>
              </a:r>
              <a:r>
                <a:rPr lang="en-US" sz="2400" dirty="0">
                  <a:latin typeface="Arial" pitchFamily="34" charset="0"/>
                  <a:cs typeface="Arial" pitchFamily="34" charset="0"/>
                </a:rPr>
                <a:t> cavity with squeezing</a:t>
              </a:r>
            </a:p>
          </p:txBody>
        </p:sp>
        <p:graphicFrame>
          <p:nvGraphicFramePr>
            <p:cNvPr id="57" name="Object 7">
              <a:extLst>
                <a:ext uri="{FF2B5EF4-FFF2-40B4-BE49-F238E27FC236}">
                  <a16:creationId xmlns:a16="http://schemas.microsoft.com/office/drawing/2014/main" id="{17216228-1AA8-2447-A3F6-249E82E6CF15}"/>
                </a:ext>
              </a:extLst>
            </p:cNvPr>
            <p:cNvGraphicFramePr>
              <a:graphicFrameLocks noChangeAspect="1"/>
            </p:cNvGraphicFramePr>
            <p:nvPr/>
          </p:nvGraphicFramePr>
          <p:xfrm>
            <a:off x="7086003" y="5534467"/>
            <a:ext cx="1536700" cy="381000"/>
          </p:xfrm>
          <a:graphic>
            <a:graphicData uri="http://schemas.openxmlformats.org/presentationml/2006/ole">
              <mc:AlternateContent xmlns:mc="http://schemas.openxmlformats.org/markup-compatibility/2006">
                <mc:Choice xmlns:v="urn:schemas-microsoft-com:vml" Requires="v">
                  <p:oleObj name="Equation" r:id="rId7" imgW="1536480" imgH="380880" progId="Equation.DSMT4">
                    <p:embed/>
                  </p:oleObj>
                </mc:Choice>
                <mc:Fallback>
                  <p:oleObj name="Equation" r:id="rId7" imgW="1536480" imgH="380880" progId="Equation.DSMT4">
                    <p:embed/>
                    <p:pic>
                      <p:nvPicPr>
                        <p:cNvPr id="57" name="Object 7">
                          <a:extLst>
                            <a:ext uri="{FF2B5EF4-FFF2-40B4-BE49-F238E27FC236}">
                              <a16:creationId xmlns:a16="http://schemas.microsoft.com/office/drawing/2014/main" id="{AE5CF989-B5BD-4C4D-A5A1-EEDE6BE96C0D}"/>
                            </a:ext>
                          </a:extLst>
                        </p:cNvPr>
                        <p:cNvPicPr>
                          <a:picLocks noChangeAspect="1" noChangeArrowheads="1"/>
                        </p:cNvPicPr>
                        <p:nvPr/>
                      </p:nvPicPr>
                      <p:blipFill>
                        <a:blip r:embed="rId8"/>
                        <a:srcRect/>
                        <a:stretch>
                          <a:fillRect/>
                        </a:stretch>
                      </p:blipFill>
                      <p:spPr bwMode="auto">
                        <a:xfrm>
                          <a:off x="7086003" y="5534467"/>
                          <a:ext cx="15367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59" name="Object 7">
              <a:extLst>
                <a:ext uri="{FF2B5EF4-FFF2-40B4-BE49-F238E27FC236}">
                  <a16:creationId xmlns:a16="http://schemas.microsoft.com/office/drawing/2014/main" id="{BE34F6AC-9667-7610-11FF-A7D20A7F9C71}"/>
                </a:ext>
              </a:extLst>
            </p:cNvPr>
            <p:cNvGraphicFramePr>
              <a:graphicFrameLocks noChangeAspect="1"/>
            </p:cNvGraphicFramePr>
            <p:nvPr/>
          </p:nvGraphicFramePr>
          <p:xfrm>
            <a:off x="9580563" y="5573713"/>
            <a:ext cx="800100" cy="279400"/>
          </p:xfrm>
          <a:graphic>
            <a:graphicData uri="http://schemas.openxmlformats.org/presentationml/2006/ole">
              <mc:AlternateContent xmlns:mc="http://schemas.openxmlformats.org/markup-compatibility/2006">
                <mc:Choice xmlns:v="urn:schemas-microsoft-com:vml" Requires="v">
                  <p:oleObj name="Equation" r:id="rId9" imgW="799920" imgH="279360" progId="Equation.DSMT4">
                    <p:embed/>
                  </p:oleObj>
                </mc:Choice>
                <mc:Fallback>
                  <p:oleObj name="Equation" r:id="rId9" imgW="799920" imgH="279360" progId="Equation.DSMT4">
                    <p:embed/>
                    <p:pic>
                      <p:nvPicPr>
                        <p:cNvPr id="59" name="Object 7">
                          <a:extLst>
                            <a:ext uri="{FF2B5EF4-FFF2-40B4-BE49-F238E27FC236}">
                              <a16:creationId xmlns:a16="http://schemas.microsoft.com/office/drawing/2014/main" id="{2F1A5639-0EFE-4050-9454-D04B3945437A}"/>
                            </a:ext>
                          </a:extLst>
                        </p:cNvPr>
                        <p:cNvPicPr>
                          <a:picLocks noChangeAspect="1" noChangeArrowheads="1"/>
                        </p:cNvPicPr>
                        <p:nvPr/>
                      </p:nvPicPr>
                      <p:blipFill>
                        <a:blip r:embed="rId10"/>
                        <a:srcRect/>
                        <a:stretch>
                          <a:fillRect/>
                        </a:stretch>
                      </p:blipFill>
                      <p:spPr bwMode="auto">
                        <a:xfrm>
                          <a:off x="9580563" y="5573713"/>
                          <a:ext cx="8001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60" name="Object 7">
              <a:extLst>
                <a:ext uri="{FF2B5EF4-FFF2-40B4-BE49-F238E27FC236}">
                  <a16:creationId xmlns:a16="http://schemas.microsoft.com/office/drawing/2014/main" id="{912A1A3B-8F51-591E-77EC-B5C67D139ECD}"/>
                </a:ext>
              </a:extLst>
            </p:cNvPr>
            <p:cNvGraphicFramePr>
              <a:graphicFrameLocks noChangeAspect="1"/>
            </p:cNvGraphicFramePr>
            <p:nvPr/>
          </p:nvGraphicFramePr>
          <p:xfrm>
            <a:off x="7095528" y="6210742"/>
            <a:ext cx="1752600" cy="381000"/>
          </p:xfrm>
          <a:graphic>
            <a:graphicData uri="http://schemas.openxmlformats.org/presentationml/2006/ole">
              <mc:AlternateContent xmlns:mc="http://schemas.openxmlformats.org/markup-compatibility/2006">
                <mc:Choice xmlns:v="urn:schemas-microsoft-com:vml" Requires="v">
                  <p:oleObj name="Equation" r:id="rId11" imgW="1752480" imgH="380880" progId="Equation.DSMT4">
                    <p:embed/>
                  </p:oleObj>
                </mc:Choice>
                <mc:Fallback>
                  <p:oleObj name="Equation" r:id="rId11" imgW="1752480" imgH="380880" progId="Equation.DSMT4">
                    <p:embed/>
                    <p:pic>
                      <p:nvPicPr>
                        <p:cNvPr id="60" name="Object 7">
                          <a:extLst>
                            <a:ext uri="{FF2B5EF4-FFF2-40B4-BE49-F238E27FC236}">
                              <a16:creationId xmlns:a16="http://schemas.microsoft.com/office/drawing/2014/main" id="{809F39A1-3819-4D3F-A36D-C4EA2829680F}"/>
                            </a:ext>
                          </a:extLst>
                        </p:cNvPr>
                        <p:cNvPicPr>
                          <a:picLocks noChangeAspect="1" noChangeArrowheads="1"/>
                        </p:cNvPicPr>
                        <p:nvPr/>
                      </p:nvPicPr>
                      <p:blipFill>
                        <a:blip r:embed="rId12"/>
                        <a:srcRect/>
                        <a:stretch>
                          <a:fillRect/>
                        </a:stretch>
                      </p:blipFill>
                      <p:spPr bwMode="auto">
                        <a:xfrm>
                          <a:off x="7095528" y="6210742"/>
                          <a:ext cx="17526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pic>
        <p:nvPicPr>
          <p:cNvPr id="22" name="Picture 21">
            <a:extLst>
              <a:ext uri="{FF2B5EF4-FFF2-40B4-BE49-F238E27FC236}">
                <a16:creationId xmlns:a16="http://schemas.microsoft.com/office/drawing/2014/main" id="{92A9F833-178C-B57B-595D-55B5943633E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9362" y="1814470"/>
            <a:ext cx="7070136" cy="4828548"/>
          </a:xfrm>
          <a:prstGeom prst="rect">
            <a:avLst/>
          </a:prstGeom>
        </p:spPr>
      </p:pic>
      <p:graphicFrame>
        <p:nvGraphicFramePr>
          <p:cNvPr id="34" name="Object 7">
            <a:extLst>
              <a:ext uri="{FF2B5EF4-FFF2-40B4-BE49-F238E27FC236}">
                <a16:creationId xmlns:a16="http://schemas.microsoft.com/office/drawing/2014/main" id="{9B21D9DB-CCAC-3EDF-50E2-9C0D29D143BA}"/>
              </a:ext>
            </a:extLst>
          </p:cNvPr>
          <p:cNvGraphicFramePr>
            <a:graphicFrameLocks noChangeAspect="1"/>
          </p:cNvGraphicFramePr>
          <p:nvPr/>
        </p:nvGraphicFramePr>
        <p:xfrm>
          <a:off x="4046539" y="5260573"/>
          <a:ext cx="584200" cy="381000"/>
        </p:xfrm>
        <a:graphic>
          <a:graphicData uri="http://schemas.openxmlformats.org/presentationml/2006/ole">
            <mc:AlternateContent xmlns:mc="http://schemas.openxmlformats.org/markup-compatibility/2006">
              <mc:Choice xmlns:v="urn:schemas-microsoft-com:vml" Requires="v">
                <p:oleObj name="Equation" r:id="rId14" imgW="583920" imgH="380880" progId="Equation.DSMT4">
                  <p:embed/>
                </p:oleObj>
              </mc:Choice>
              <mc:Fallback>
                <p:oleObj name="Equation" r:id="rId14" imgW="583920" imgH="380880" progId="Equation.DSMT4">
                  <p:embed/>
                  <p:pic>
                    <p:nvPicPr>
                      <p:cNvPr id="34" name="Object 7">
                        <a:extLst>
                          <a:ext uri="{FF2B5EF4-FFF2-40B4-BE49-F238E27FC236}">
                            <a16:creationId xmlns:a16="http://schemas.microsoft.com/office/drawing/2014/main" id="{AF3BB071-FB97-4A24-B25B-FD7AE257D259}"/>
                          </a:ext>
                        </a:extLst>
                      </p:cNvPr>
                      <p:cNvPicPr>
                        <a:picLocks noChangeAspect="1" noChangeArrowheads="1"/>
                      </p:cNvPicPr>
                      <p:nvPr/>
                    </p:nvPicPr>
                    <p:blipFill>
                      <a:blip r:embed="rId15"/>
                      <a:srcRect/>
                      <a:stretch>
                        <a:fillRect/>
                      </a:stretch>
                    </p:blipFill>
                    <p:spPr bwMode="auto">
                      <a:xfrm>
                        <a:off x="4046539" y="5260573"/>
                        <a:ext cx="5842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
        <p:nvSpPr>
          <p:cNvPr id="35" name="TextBox 34">
            <a:extLst>
              <a:ext uri="{FF2B5EF4-FFF2-40B4-BE49-F238E27FC236}">
                <a16:creationId xmlns:a16="http://schemas.microsoft.com/office/drawing/2014/main" id="{019C026B-B0D7-DCDF-7E4E-295F0809BF4C}"/>
              </a:ext>
            </a:extLst>
          </p:cNvPr>
          <p:cNvSpPr txBox="1"/>
          <p:nvPr/>
        </p:nvSpPr>
        <p:spPr>
          <a:xfrm>
            <a:off x="97409" y="5017034"/>
            <a:ext cx="2145852" cy="461665"/>
          </a:xfrm>
          <a:prstGeom prst="rect">
            <a:avLst/>
          </a:prstGeom>
          <a:noFill/>
        </p:spPr>
        <p:txBody>
          <a:bodyPr wrap="square" rtlCol="0">
            <a:spAutoFit/>
          </a:bodyPr>
          <a:lstStyle/>
          <a:p>
            <a:r>
              <a:rPr lang="en-US" sz="2400" dirty="0" err="1">
                <a:solidFill>
                  <a:srgbClr val="0000FF"/>
                </a:solidFill>
                <a:latin typeface="Arial" pitchFamily="34" charset="0"/>
                <a:cs typeface="Arial" pitchFamily="34" charset="0"/>
              </a:rPr>
              <a:t>axion</a:t>
            </a:r>
            <a:r>
              <a:rPr lang="en-US" sz="2400" dirty="0">
                <a:solidFill>
                  <a:srgbClr val="0000FF"/>
                </a:solidFill>
                <a:latin typeface="Arial" pitchFamily="34" charset="0"/>
                <a:cs typeface="Arial" pitchFamily="34" charset="0"/>
              </a:rPr>
              <a:t> field </a:t>
            </a:r>
          </a:p>
        </p:txBody>
      </p:sp>
      <p:graphicFrame>
        <p:nvGraphicFramePr>
          <p:cNvPr id="40" name="Object 7">
            <a:extLst>
              <a:ext uri="{FF2B5EF4-FFF2-40B4-BE49-F238E27FC236}">
                <a16:creationId xmlns:a16="http://schemas.microsoft.com/office/drawing/2014/main" id="{35040760-1D5D-9580-E3E7-5C775D8264D3}"/>
              </a:ext>
            </a:extLst>
          </p:cNvPr>
          <p:cNvGraphicFramePr>
            <a:graphicFrameLocks noChangeAspect="1"/>
          </p:cNvGraphicFramePr>
          <p:nvPr/>
        </p:nvGraphicFramePr>
        <p:xfrm>
          <a:off x="2235325" y="5057665"/>
          <a:ext cx="330200" cy="381000"/>
        </p:xfrm>
        <a:graphic>
          <a:graphicData uri="http://schemas.openxmlformats.org/presentationml/2006/ole">
            <mc:AlternateContent xmlns:mc="http://schemas.openxmlformats.org/markup-compatibility/2006">
              <mc:Choice xmlns:v="urn:schemas-microsoft-com:vml" Requires="v">
                <p:oleObj name="Equation" r:id="rId16" imgW="330120" imgH="380880" progId="Equation.DSMT4">
                  <p:embed/>
                </p:oleObj>
              </mc:Choice>
              <mc:Fallback>
                <p:oleObj name="Equation" r:id="rId16" imgW="330120" imgH="380880" progId="Equation.DSMT4">
                  <p:embed/>
                  <p:pic>
                    <p:nvPicPr>
                      <p:cNvPr id="40" name="Object 7">
                        <a:extLst>
                          <a:ext uri="{FF2B5EF4-FFF2-40B4-BE49-F238E27FC236}">
                            <a16:creationId xmlns:a16="http://schemas.microsoft.com/office/drawing/2014/main" id="{01D0F490-07A5-4FFA-ACF0-89AE31032365}"/>
                          </a:ext>
                        </a:extLst>
                      </p:cNvPr>
                      <p:cNvPicPr>
                        <a:picLocks noChangeAspect="1" noChangeArrowheads="1"/>
                      </p:cNvPicPr>
                      <p:nvPr/>
                    </p:nvPicPr>
                    <p:blipFill>
                      <a:blip r:embed="rId17"/>
                      <a:srcRect/>
                      <a:stretch>
                        <a:fillRect/>
                      </a:stretch>
                    </p:blipFill>
                    <p:spPr bwMode="auto">
                      <a:xfrm>
                        <a:off x="2235325" y="5057665"/>
                        <a:ext cx="3302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41" name="Object 7">
            <a:extLst>
              <a:ext uri="{FF2B5EF4-FFF2-40B4-BE49-F238E27FC236}">
                <a16:creationId xmlns:a16="http://schemas.microsoft.com/office/drawing/2014/main" id="{B3206F53-CDC9-B2B3-B4D2-C8CDF64E69CC}"/>
              </a:ext>
            </a:extLst>
          </p:cNvPr>
          <p:cNvGraphicFramePr>
            <a:graphicFrameLocks noChangeAspect="1"/>
          </p:cNvGraphicFramePr>
          <p:nvPr/>
        </p:nvGraphicFramePr>
        <p:xfrm>
          <a:off x="3067699" y="4618399"/>
          <a:ext cx="317500" cy="381000"/>
        </p:xfrm>
        <a:graphic>
          <a:graphicData uri="http://schemas.openxmlformats.org/presentationml/2006/ole">
            <mc:AlternateContent xmlns:mc="http://schemas.openxmlformats.org/markup-compatibility/2006">
              <mc:Choice xmlns:v="urn:schemas-microsoft-com:vml" Requires="v">
                <p:oleObj name="Equation" r:id="rId18" imgW="317160" imgH="380880" progId="Equation.DSMT4">
                  <p:embed/>
                </p:oleObj>
              </mc:Choice>
              <mc:Fallback>
                <p:oleObj name="Equation" r:id="rId18" imgW="317160" imgH="380880" progId="Equation.DSMT4">
                  <p:embed/>
                  <p:pic>
                    <p:nvPicPr>
                      <p:cNvPr id="41" name="Object 7">
                        <a:extLst>
                          <a:ext uri="{FF2B5EF4-FFF2-40B4-BE49-F238E27FC236}">
                            <a16:creationId xmlns:a16="http://schemas.microsoft.com/office/drawing/2014/main" id="{345A5313-187C-455E-B946-57759F647B00}"/>
                          </a:ext>
                        </a:extLst>
                      </p:cNvPr>
                      <p:cNvPicPr>
                        <a:picLocks noChangeAspect="1" noChangeArrowheads="1"/>
                      </p:cNvPicPr>
                      <p:nvPr/>
                    </p:nvPicPr>
                    <p:blipFill>
                      <a:blip r:embed="rId19"/>
                      <a:srcRect/>
                      <a:stretch>
                        <a:fillRect/>
                      </a:stretch>
                    </p:blipFill>
                    <p:spPr bwMode="auto">
                      <a:xfrm>
                        <a:off x="3067699" y="4618399"/>
                        <a:ext cx="3175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42" name="Object 7">
            <a:extLst>
              <a:ext uri="{FF2B5EF4-FFF2-40B4-BE49-F238E27FC236}">
                <a16:creationId xmlns:a16="http://schemas.microsoft.com/office/drawing/2014/main" id="{BBD97DC3-264B-6CC8-A0DC-F46CB4FB9AF9}"/>
              </a:ext>
            </a:extLst>
          </p:cNvPr>
          <p:cNvGraphicFramePr>
            <a:graphicFrameLocks noChangeAspect="1"/>
          </p:cNvGraphicFramePr>
          <p:nvPr/>
        </p:nvGraphicFramePr>
        <p:xfrm>
          <a:off x="3309668" y="5047921"/>
          <a:ext cx="495300" cy="381000"/>
        </p:xfrm>
        <a:graphic>
          <a:graphicData uri="http://schemas.openxmlformats.org/presentationml/2006/ole">
            <mc:AlternateContent xmlns:mc="http://schemas.openxmlformats.org/markup-compatibility/2006">
              <mc:Choice xmlns:v="urn:schemas-microsoft-com:vml" Requires="v">
                <p:oleObj name="Equation" r:id="rId20" imgW="495000" imgH="380880" progId="Equation.DSMT4">
                  <p:embed/>
                </p:oleObj>
              </mc:Choice>
              <mc:Fallback>
                <p:oleObj name="Equation" r:id="rId20" imgW="495000" imgH="380880" progId="Equation.DSMT4">
                  <p:embed/>
                  <p:pic>
                    <p:nvPicPr>
                      <p:cNvPr id="42" name="Object 7">
                        <a:extLst>
                          <a:ext uri="{FF2B5EF4-FFF2-40B4-BE49-F238E27FC236}">
                            <a16:creationId xmlns:a16="http://schemas.microsoft.com/office/drawing/2014/main" id="{424864DF-519B-4B21-A542-1583F4CAE0ED}"/>
                          </a:ext>
                        </a:extLst>
                      </p:cNvPr>
                      <p:cNvPicPr>
                        <a:picLocks noChangeAspect="1" noChangeArrowheads="1"/>
                      </p:cNvPicPr>
                      <p:nvPr/>
                    </p:nvPicPr>
                    <p:blipFill>
                      <a:blip r:embed="rId21"/>
                      <a:srcRect/>
                      <a:stretch>
                        <a:fillRect/>
                      </a:stretch>
                    </p:blipFill>
                    <p:spPr bwMode="auto">
                      <a:xfrm>
                        <a:off x="3309668" y="5047921"/>
                        <a:ext cx="4953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47" name="Object 8">
            <a:extLst>
              <a:ext uri="{FF2B5EF4-FFF2-40B4-BE49-F238E27FC236}">
                <a16:creationId xmlns:a16="http://schemas.microsoft.com/office/drawing/2014/main" id="{A522D1FB-ABEF-2AE6-9C40-C49DAB011D7E}"/>
              </a:ext>
            </a:extLst>
          </p:cNvPr>
          <p:cNvGraphicFramePr>
            <a:graphicFrameLocks noChangeAspect="1"/>
          </p:cNvGraphicFramePr>
          <p:nvPr/>
        </p:nvGraphicFramePr>
        <p:xfrm>
          <a:off x="7331451" y="1990466"/>
          <a:ext cx="358775" cy="449262"/>
        </p:xfrm>
        <a:graphic>
          <a:graphicData uri="http://schemas.openxmlformats.org/presentationml/2006/ole">
            <mc:AlternateContent xmlns:mc="http://schemas.openxmlformats.org/markup-compatibility/2006">
              <mc:Choice xmlns:v="urn:schemas-microsoft-com:vml" Requires="v">
                <p:oleObj name="Equation" r:id="rId22" imgW="304560" imgH="355320" progId="Equation.DSMT4">
                  <p:embed/>
                </p:oleObj>
              </mc:Choice>
              <mc:Fallback>
                <p:oleObj name="Equation" r:id="rId22" imgW="304560" imgH="355320" progId="Equation.DSMT4">
                  <p:embed/>
                  <p:pic>
                    <p:nvPicPr>
                      <p:cNvPr id="47" name="Object 8">
                        <a:extLst>
                          <a:ext uri="{FF2B5EF4-FFF2-40B4-BE49-F238E27FC236}">
                            <a16:creationId xmlns:a16="http://schemas.microsoft.com/office/drawing/2014/main" id="{FAF86758-CD63-4C5C-8093-2D4FD4866343}"/>
                          </a:ext>
                        </a:extLst>
                      </p:cNvPr>
                      <p:cNvPicPr>
                        <a:picLocks noChangeAspect="1" noChangeArrowheads="1"/>
                      </p:cNvPicPr>
                      <p:nvPr/>
                    </p:nvPicPr>
                    <p:blipFill>
                      <a:blip r:embed="rId23"/>
                      <a:srcRect/>
                      <a:stretch>
                        <a:fillRect/>
                      </a:stretch>
                    </p:blipFill>
                    <p:spPr bwMode="auto">
                      <a:xfrm>
                        <a:off x="7331451" y="1990466"/>
                        <a:ext cx="358775" cy="449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Isosceles Triangle 4">
            <a:extLst>
              <a:ext uri="{FF2B5EF4-FFF2-40B4-BE49-F238E27FC236}">
                <a16:creationId xmlns:a16="http://schemas.microsoft.com/office/drawing/2014/main" id="{4A8DB9D6-C24B-4DF6-C80F-892578B6CED7}"/>
              </a:ext>
            </a:extLst>
          </p:cNvPr>
          <p:cNvSpPr/>
          <p:nvPr/>
        </p:nvSpPr>
        <p:spPr>
          <a:xfrm rot="5400000">
            <a:off x="2699987" y="1999955"/>
            <a:ext cx="645687" cy="556733"/>
          </a:xfrm>
          <a:prstGeom prst="triangl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橢圓 8">
            <a:extLst>
              <a:ext uri="{FF2B5EF4-FFF2-40B4-BE49-F238E27FC236}">
                <a16:creationId xmlns:a16="http://schemas.microsoft.com/office/drawing/2014/main" id="{372BD241-863A-5177-9711-31A0C1AC9421}"/>
              </a:ext>
            </a:extLst>
          </p:cNvPr>
          <p:cNvSpPr/>
          <p:nvPr/>
        </p:nvSpPr>
        <p:spPr bwMode="auto">
          <a:xfrm rot="16200000">
            <a:off x="97387" y="2007704"/>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sp>
        <p:nvSpPr>
          <p:cNvPr id="33" name="橢圓 8">
            <a:extLst>
              <a:ext uri="{FF2B5EF4-FFF2-40B4-BE49-F238E27FC236}">
                <a16:creationId xmlns:a16="http://schemas.microsoft.com/office/drawing/2014/main" id="{DB137FF6-2303-7A49-174B-F076C4501B99}"/>
              </a:ext>
            </a:extLst>
          </p:cNvPr>
          <p:cNvSpPr/>
          <p:nvPr/>
        </p:nvSpPr>
        <p:spPr bwMode="auto">
          <a:xfrm rot="10800000">
            <a:off x="3439662" y="1734293"/>
            <a:ext cx="274320" cy="110782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sp>
        <p:nvSpPr>
          <p:cNvPr id="36" name="橢圓 8">
            <a:extLst>
              <a:ext uri="{FF2B5EF4-FFF2-40B4-BE49-F238E27FC236}">
                <a16:creationId xmlns:a16="http://schemas.microsoft.com/office/drawing/2014/main" id="{FF33D643-B38A-8066-1E7A-C01F2DE0094F}"/>
              </a:ext>
            </a:extLst>
          </p:cNvPr>
          <p:cNvSpPr/>
          <p:nvPr/>
        </p:nvSpPr>
        <p:spPr bwMode="auto">
          <a:xfrm rot="16200000">
            <a:off x="1211289" y="2546620"/>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sp>
        <p:nvSpPr>
          <p:cNvPr id="50" name="TextBox 49">
            <a:extLst>
              <a:ext uri="{FF2B5EF4-FFF2-40B4-BE49-F238E27FC236}">
                <a16:creationId xmlns:a16="http://schemas.microsoft.com/office/drawing/2014/main" id="{F1AE53E8-0A86-8BA8-E765-710186397989}"/>
              </a:ext>
            </a:extLst>
          </p:cNvPr>
          <p:cNvSpPr txBox="1"/>
          <p:nvPr/>
        </p:nvSpPr>
        <p:spPr>
          <a:xfrm>
            <a:off x="179362" y="1688023"/>
            <a:ext cx="2145852" cy="461665"/>
          </a:xfrm>
          <a:prstGeom prst="rect">
            <a:avLst/>
          </a:prstGeom>
          <a:noFill/>
        </p:spPr>
        <p:txBody>
          <a:bodyPr wrap="square" rtlCol="0">
            <a:spAutoFit/>
          </a:bodyPr>
          <a:lstStyle/>
          <a:p>
            <a:r>
              <a:rPr lang="en-US" sz="2400" dirty="0">
                <a:solidFill>
                  <a:srgbClr val="00B050"/>
                </a:solidFill>
                <a:latin typeface="Arial" pitchFamily="34" charset="0"/>
                <a:cs typeface="Arial" pitchFamily="34" charset="0"/>
              </a:rPr>
              <a:t>measurement</a:t>
            </a:r>
          </a:p>
        </p:txBody>
      </p:sp>
      <p:sp>
        <p:nvSpPr>
          <p:cNvPr id="51" name="TextBox 50">
            <a:extLst>
              <a:ext uri="{FF2B5EF4-FFF2-40B4-BE49-F238E27FC236}">
                <a16:creationId xmlns:a16="http://schemas.microsoft.com/office/drawing/2014/main" id="{C0E9135A-974F-CEDF-1FB2-77136C0BCDD2}"/>
              </a:ext>
            </a:extLst>
          </p:cNvPr>
          <p:cNvSpPr txBox="1"/>
          <p:nvPr/>
        </p:nvSpPr>
        <p:spPr>
          <a:xfrm>
            <a:off x="2325214" y="2869260"/>
            <a:ext cx="833016" cy="461665"/>
          </a:xfrm>
          <a:prstGeom prst="rect">
            <a:avLst/>
          </a:prstGeom>
          <a:noFill/>
        </p:spPr>
        <p:txBody>
          <a:bodyPr wrap="square" rtlCol="0">
            <a:spAutoFit/>
          </a:bodyPr>
          <a:lstStyle/>
          <a:p>
            <a:r>
              <a:rPr lang="en-US" sz="2400" dirty="0">
                <a:solidFill>
                  <a:srgbClr val="00B050"/>
                </a:solidFill>
                <a:latin typeface="Arial" pitchFamily="34" charset="0"/>
                <a:cs typeface="Arial" pitchFamily="34" charset="0"/>
              </a:rPr>
              <a:t>loss</a:t>
            </a:r>
            <a:r>
              <a:rPr lang="en-US" sz="2400" dirty="0">
                <a:solidFill>
                  <a:prstClr val="black"/>
                </a:solidFill>
                <a:latin typeface="Arial" pitchFamily="34" charset="0"/>
                <a:cs typeface="Arial" pitchFamily="34" charset="0"/>
              </a:rPr>
              <a:t> </a:t>
            </a:r>
          </a:p>
        </p:txBody>
      </p:sp>
      <p:sp>
        <p:nvSpPr>
          <p:cNvPr id="28" name="橢圓 8">
            <a:extLst>
              <a:ext uri="{FF2B5EF4-FFF2-40B4-BE49-F238E27FC236}">
                <a16:creationId xmlns:a16="http://schemas.microsoft.com/office/drawing/2014/main" id="{675C942F-37B2-B72D-05D8-501BC9D7462E}"/>
              </a:ext>
            </a:extLst>
          </p:cNvPr>
          <p:cNvSpPr/>
          <p:nvPr/>
        </p:nvSpPr>
        <p:spPr bwMode="auto">
          <a:xfrm rot="10800000">
            <a:off x="5592312" y="1743818"/>
            <a:ext cx="274320" cy="110782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cxnSp>
        <p:nvCxnSpPr>
          <p:cNvPr id="31" name="Straight Connector 30">
            <a:extLst>
              <a:ext uri="{FF2B5EF4-FFF2-40B4-BE49-F238E27FC236}">
                <a16:creationId xmlns:a16="http://schemas.microsoft.com/office/drawing/2014/main" id="{CD0EEA7D-C6AC-9732-20EE-958753FB91F3}"/>
              </a:ext>
            </a:extLst>
          </p:cNvPr>
          <p:cNvCxnSpPr>
            <a:cxnSpLocks/>
          </p:cNvCxnSpPr>
          <p:nvPr/>
        </p:nvCxnSpPr>
        <p:spPr>
          <a:xfrm flipH="1">
            <a:off x="1823224" y="1034501"/>
            <a:ext cx="4402749" cy="0"/>
          </a:xfrm>
          <a:prstGeom prst="line">
            <a:avLst/>
          </a:prstGeom>
          <a:ln w="1905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6E2CC26-B717-291C-A819-D690147EA38A}"/>
              </a:ext>
            </a:extLst>
          </p:cNvPr>
          <p:cNvCxnSpPr/>
          <p:nvPr/>
        </p:nvCxnSpPr>
        <p:spPr>
          <a:xfrm>
            <a:off x="6225971" y="1550994"/>
            <a:ext cx="0" cy="4688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文字方塊 24">
            <a:extLst>
              <a:ext uri="{FF2B5EF4-FFF2-40B4-BE49-F238E27FC236}">
                <a16:creationId xmlns:a16="http://schemas.microsoft.com/office/drawing/2014/main" id="{62F8E189-8C3C-A001-491B-ACC7E37F8089}"/>
              </a:ext>
            </a:extLst>
          </p:cNvPr>
          <p:cNvSpPr txBox="1">
            <a:spLocks noChangeArrowheads="1"/>
          </p:cNvSpPr>
          <p:nvPr/>
        </p:nvSpPr>
        <p:spPr bwMode="auto">
          <a:xfrm>
            <a:off x="811704" y="772694"/>
            <a:ext cx="101152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pump</a:t>
            </a:r>
          </a:p>
        </p:txBody>
      </p:sp>
      <p:cxnSp>
        <p:nvCxnSpPr>
          <p:cNvPr id="38" name="Straight Connector 37">
            <a:extLst>
              <a:ext uri="{FF2B5EF4-FFF2-40B4-BE49-F238E27FC236}">
                <a16:creationId xmlns:a16="http://schemas.microsoft.com/office/drawing/2014/main" id="{9871AC10-122A-90A0-9996-0B88117AAB58}"/>
              </a:ext>
            </a:extLst>
          </p:cNvPr>
          <p:cNvCxnSpPr>
            <a:cxnSpLocks/>
          </p:cNvCxnSpPr>
          <p:nvPr/>
        </p:nvCxnSpPr>
        <p:spPr>
          <a:xfrm>
            <a:off x="3064124" y="1024112"/>
            <a:ext cx="0" cy="11255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4F8CA580-9C0A-2AE3-022D-7D85AD6FFBD9}"/>
              </a:ext>
            </a:extLst>
          </p:cNvPr>
          <p:cNvSpPr/>
          <p:nvPr/>
        </p:nvSpPr>
        <p:spPr>
          <a:xfrm>
            <a:off x="5881422" y="1143865"/>
            <a:ext cx="689097" cy="4199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43" name="Straight Connector 42">
            <a:extLst>
              <a:ext uri="{FF2B5EF4-FFF2-40B4-BE49-F238E27FC236}">
                <a16:creationId xmlns:a16="http://schemas.microsoft.com/office/drawing/2014/main" id="{BD4DBCE6-E9BB-AC62-E68F-45B67B2C5A0D}"/>
              </a:ext>
            </a:extLst>
          </p:cNvPr>
          <p:cNvCxnSpPr>
            <a:cxnSpLocks/>
            <a:endCxn id="39" idx="0"/>
          </p:cNvCxnSpPr>
          <p:nvPr/>
        </p:nvCxnSpPr>
        <p:spPr>
          <a:xfrm>
            <a:off x="6225970" y="1034501"/>
            <a:ext cx="1" cy="10936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4" name="Object 7">
            <a:extLst>
              <a:ext uri="{FF2B5EF4-FFF2-40B4-BE49-F238E27FC236}">
                <a16:creationId xmlns:a16="http://schemas.microsoft.com/office/drawing/2014/main" id="{E80D2375-2876-0FFB-F4F1-C2429E2E0CD2}"/>
              </a:ext>
            </a:extLst>
          </p:cNvPr>
          <p:cNvGraphicFramePr>
            <a:graphicFrameLocks noChangeAspect="1"/>
          </p:cNvGraphicFramePr>
          <p:nvPr/>
        </p:nvGraphicFramePr>
        <p:xfrm>
          <a:off x="5946570" y="1204827"/>
          <a:ext cx="558800" cy="279400"/>
        </p:xfrm>
        <a:graphic>
          <a:graphicData uri="http://schemas.openxmlformats.org/presentationml/2006/ole">
            <mc:AlternateContent xmlns:mc="http://schemas.openxmlformats.org/markup-compatibility/2006">
              <mc:Choice xmlns:v="urn:schemas-microsoft-com:vml" Requires="v">
                <p:oleObj name="Equation" r:id="rId24" imgW="558720" imgH="279360" progId="Equation.DSMT4">
                  <p:embed/>
                </p:oleObj>
              </mc:Choice>
              <mc:Fallback>
                <p:oleObj name="Equation" r:id="rId24" imgW="558720" imgH="279360" progId="Equation.DSMT4">
                  <p:embed/>
                  <p:pic>
                    <p:nvPicPr>
                      <p:cNvPr id="44" name="Object 7">
                        <a:extLst>
                          <a:ext uri="{FF2B5EF4-FFF2-40B4-BE49-F238E27FC236}">
                            <a16:creationId xmlns:a16="http://schemas.microsoft.com/office/drawing/2014/main" id="{5FB2A891-248E-4DAD-B5EA-89DFDCDB8D62}"/>
                          </a:ext>
                        </a:extLst>
                      </p:cNvPr>
                      <p:cNvPicPr>
                        <a:picLocks noChangeAspect="1" noChangeArrowheads="1"/>
                      </p:cNvPicPr>
                      <p:nvPr/>
                    </p:nvPicPr>
                    <p:blipFill>
                      <a:blip r:embed="rId25"/>
                      <a:srcRect/>
                      <a:stretch>
                        <a:fillRect/>
                      </a:stretch>
                    </p:blipFill>
                    <p:spPr bwMode="auto">
                      <a:xfrm>
                        <a:off x="5946570" y="1204827"/>
                        <a:ext cx="5588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45" name="Object 7">
            <a:extLst>
              <a:ext uri="{FF2B5EF4-FFF2-40B4-BE49-F238E27FC236}">
                <a16:creationId xmlns:a16="http://schemas.microsoft.com/office/drawing/2014/main" id="{4442DCCD-F4D7-9488-8AD9-42B7D0D0D45B}"/>
              </a:ext>
            </a:extLst>
          </p:cNvPr>
          <p:cNvGraphicFramePr>
            <a:graphicFrameLocks noChangeAspect="1"/>
          </p:cNvGraphicFramePr>
          <p:nvPr/>
        </p:nvGraphicFramePr>
        <p:xfrm>
          <a:off x="2797424" y="2156728"/>
          <a:ext cx="266700" cy="279400"/>
        </p:xfrm>
        <a:graphic>
          <a:graphicData uri="http://schemas.openxmlformats.org/presentationml/2006/ole">
            <mc:AlternateContent xmlns:mc="http://schemas.openxmlformats.org/markup-compatibility/2006">
              <mc:Choice xmlns:v="urn:schemas-microsoft-com:vml" Requires="v">
                <p:oleObj name="Equation" r:id="rId26" imgW="266400" imgH="279360" progId="Equation.DSMT4">
                  <p:embed/>
                </p:oleObj>
              </mc:Choice>
              <mc:Fallback>
                <p:oleObj name="Equation" r:id="rId26" imgW="266400" imgH="279360" progId="Equation.DSMT4">
                  <p:embed/>
                  <p:pic>
                    <p:nvPicPr>
                      <p:cNvPr id="45" name="Object 7">
                        <a:extLst>
                          <a:ext uri="{FF2B5EF4-FFF2-40B4-BE49-F238E27FC236}">
                            <a16:creationId xmlns:a16="http://schemas.microsoft.com/office/drawing/2014/main" id="{1A7BB0B0-D5DC-4DC9-95A5-40D35FE783FD}"/>
                          </a:ext>
                        </a:extLst>
                      </p:cNvPr>
                      <p:cNvPicPr>
                        <a:picLocks noChangeAspect="1" noChangeArrowheads="1"/>
                      </p:cNvPicPr>
                      <p:nvPr/>
                    </p:nvPicPr>
                    <p:blipFill>
                      <a:blip r:embed="rId27"/>
                      <a:srcRect/>
                      <a:stretch>
                        <a:fillRect/>
                      </a:stretch>
                    </p:blipFill>
                    <p:spPr bwMode="auto">
                      <a:xfrm>
                        <a:off x="2797424" y="2156728"/>
                        <a:ext cx="2667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nvGrpSpPr>
          <p:cNvPr id="6" name="Group 5">
            <a:extLst>
              <a:ext uri="{FF2B5EF4-FFF2-40B4-BE49-F238E27FC236}">
                <a16:creationId xmlns:a16="http://schemas.microsoft.com/office/drawing/2014/main" id="{5F6105AA-5F02-C530-AF97-0CA406776F6F}"/>
              </a:ext>
            </a:extLst>
          </p:cNvPr>
          <p:cNvGrpSpPr/>
          <p:nvPr/>
        </p:nvGrpSpPr>
        <p:grpSpPr>
          <a:xfrm>
            <a:off x="7196138" y="4478176"/>
            <a:ext cx="2714625" cy="381000"/>
            <a:chOff x="7196138" y="4478176"/>
            <a:chExt cx="2714625" cy="381000"/>
          </a:xfrm>
        </p:grpSpPr>
        <p:graphicFrame>
          <p:nvGraphicFramePr>
            <p:cNvPr id="58" name="Object 7">
              <a:extLst>
                <a:ext uri="{FF2B5EF4-FFF2-40B4-BE49-F238E27FC236}">
                  <a16:creationId xmlns:a16="http://schemas.microsoft.com/office/drawing/2014/main" id="{7EE3B464-0186-9704-77A2-41438E322CCE}"/>
                </a:ext>
              </a:extLst>
            </p:cNvPr>
            <p:cNvGraphicFramePr>
              <a:graphicFrameLocks noChangeAspect="1"/>
            </p:cNvGraphicFramePr>
            <p:nvPr/>
          </p:nvGraphicFramePr>
          <p:xfrm>
            <a:off x="7196138" y="4478176"/>
            <a:ext cx="1638300" cy="381000"/>
          </p:xfrm>
          <a:graphic>
            <a:graphicData uri="http://schemas.openxmlformats.org/presentationml/2006/ole">
              <mc:AlternateContent xmlns:mc="http://schemas.openxmlformats.org/markup-compatibility/2006">
                <mc:Choice xmlns:v="urn:schemas-microsoft-com:vml" Requires="v">
                  <p:oleObj name="Equation" r:id="rId28" imgW="1638000" imgH="380880" progId="Equation.DSMT4">
                    <p:embed/>
                  </p:oleObj>
                </mc:Choice>
                <mc:Fallback>
                  <p:oleObj name="Equation" r:id="rId28" imgW="1638000" imgH="380880" progId="Equation.DSMT4">
                    <p:embed/>
                    <p:pic>
                      <p:nvPicPr>
                        <p:cNvPr id="58" name="Object 7">
                          <a:extLst>
                            <a:ext uri="{FF2B5EF4-FFF2-40B4-BE49-F238E27FC236}">
                              <a16:creationId xmlns:a16="http://schemas.microsoft.com/office/drawing/2014/main" id="{CF5C34BD-DE29-4C39-A727-6CA57C2B9845}"/>
                            </a:ext>
                          </a:extLst>
                        </p:cNvPr>
                        <p:cNvPicPr>
                          <a:picLocks noChangeAspect="1" noChangeArrowheads="1"/>
                        </p:cNvPicPr>
                        <p:nvPr/>
                      </p:nvPicPr>
                      <p:blipFill>
                        <a:blip r:embed="rId29"/>
                        <a:srcRect/>
                        <a:stretch>
                          <a:fillRect/>
                        </a:stretch>
                      </p:blipFill>
                      <p:spPr bwMode="auto">
                        <a:xfrm>
                          <a:off x="7196138" y="4478176"/>
                          <a:ext cx="16383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49" name="Object 7">
              <a:extLst>
                <a:ext uri="{FF2B5EF4-FFF2-40B4-BE49-F238E27FC236}">
                  <a16:creationId xmlns:a16="http://schemas.microsoft.com/office/drawing/2014/main" id="{C1B552B7-8F13-5FBF-4B82-9CF45BC1B4D0}"/>
                </a:ext>
              </a:extLst>
            </p:cNvPr>
            <p:cNvGraphicFramePr>
              <a:graphicFrameLocks noChangeAspect="1"/>
            </p:cNvGraphicFramePr>
            <p:nvPr/>
          </p:nvGraphicFramePr>
          <p:xfrm>
            <a:off x="9250363" y="4576763"/>
            <a:ext cx="660400" cy="279400"/>
          </p:xfrm>
          <a:graphic>
            <a:graphicData uri="http://schemas.openxmlformats.org/presentationml/2006/ole">
              <mc:AlternateContent xmlns:mc="http://schemas.openxmlformats.org/markup-compatibility/2006">
                <mc:Choice xmlns:v="urn:schemas-microsoft-com:vml" Requires="v">
                  <p:oleObj name="Equation" r:id="rId30" imgW="660240" imgH="279360" progId="Equation.DSMT4">
                    <p:embed/>
                  </p:oleObj>
                </mc:Choice>
                <mc:Fallback>
                  <p:oleObj name="Equation" r:id="rId30" imgW="660240" imgH="279360" progId="Equation.DSMT4">
                    <p:embed/>
                    <p:pic>
                      <p:nvPicPr>
                        <p:cNvPr id="49" name="Object 7">
                          <a:extLst>
                            <a:ext uri="{FF2B5EF4-FFF2-40B4-BE49-F238E27FC236}">
                              <a16:creationId xmlns:a16="http://schemas.microsoft.com/office/drawing/2014/main" id="{6F3BA8A0-757A-48D6-89A3-948779F230FF}"/>
                            </a:ext>
                          </a:extLst>
                        </p:cNvPr>
                        <p:cNvPicPr>
                          <a:picLocks noChangeAspect="1" noChangeArrowheads="1"/>
                        </p:cNvPicPr>
                        <p:nvPr/>
                      </p:nvPicPr>
                      <p:blipFill>
                        <a:blip r:embed="rId31"/>
                        <a:srcRect/>
                        <a:stretch>
                          <a:fillRect/>
                        </a:stretch>
                      </p:blipFill>
                      <p:spPr bwMode="auto">
                        <a:xfrm>
                          <a:off x="9250363" y="4576763"/>
                          <a:ext cx="6604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cxnSp>
        <p:nvCxnSpPr>
          <p:cNvPr id="10" name="Straight Connector 9">
            <a:extLst>
              <a:ext uri="{FF2B5EF4-FFF2-40B4-BE49-F238E27FC236}">
                <a16:creationId xmlns:a16="http://schemas.microsoft.com/office/drawing/2014/main" id="{6DB421E4-6F22-4A2A-6265-43E9229AB1EF}"/>
              </a:ext>
            </a:extLst>
          </p:cNvPr>
          <p:cNvCxnSpPr/>
          <p:nvPr/>
        </p:nvCxnSpPr>
        <p:spPr>
          <a:xfrm>
            <a:off x="4046253" y="5247866"/>
            <a:ext cx="0" cy="87502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68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A950E-E87C-4B0A-8A90-0AFD75996DC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3CBEE9-82E1-5B91-D0CE-566D01AB3174}"/>
              </a:ext>
            </a:extLst>
          </p:cNvPr>
          <p:cNvSpPr>
            <a:spLocks noGrp="1"/>
          </p:cNvSpPr>
          <p:nvPr>
            <p:ph type="title"/>
          </p:nvPr>
        </p:nvSpPr>
        <p:spPr>
          <a:xfrm>
            <a:off x="0" y="1"/>
            <a:ext cx="12192000" cy="1077218"/>
          </a:xfrm>
        </p:spPr>
        <p:txBody>
          <a:bodyPr/>
          <a:lstStyle/>
          <a:p>
            <a:pPr algn="l"/>
            <a:r>
              <a:rPr lang="en-US" dirty="0">
                <a:solidFill>
                  <a:srgbClr val="4F81BD"/>
                </a:solidFill>
                <a:latin typeface="Arial" panose="020B0604020202020204" pitchFamily="34" charset="0"/>
                <a:cs typeface="Arial" panose="020B0604020202020204" pitchFamily="34" charset="0"/>
              </a:rPr>
              <a:t>Scan rate enhancement, perfect efficiency</a:t>
            </a:r>
            <a:br>
              <a:rPr lang="en-US" dirty="0">
                <a:solidFill>
                  <a:srgbClr val="4F81BD"/>
                </a:solidFill>
                <a:latin typeface="Arial" panose="020B0604020202020204" pitchFamily="34" charset="0"/>
                <a:cs typeface="Arial" panose="020B0604020202020204" pitchFamily="34" charset="0"/>
              </a:rPr>
            </a:br>
            <a:endParaRPr lang="en-US" dirty="0"/>
          </a:p>
        </p:txBody>
      </p:sp>
      <p:sp>
        <p:nvSpPr>
          <p:cNvPr id="11" name="Slide Number Placeholder 10">
            <a:extLst>
              <a:ext uri="{FF2B5EF4-FFF2-40B4-BE49-F238E27FC236}">
                <a16:creationId xmlns:a16="http://schemas.microsoft.com/office/drawing/2014/main" id="{3890901D-50AE-9497-1FD2-6903DB0BB23D}"/>
              </a:ext>
            </a:extLst>
          </p:cNvPr>
          <p:cNvSpPr>
            <a:spLocks noGrp="1"/>
          </p:cNvSpPr>
          <p:nvPr>
            <p:ph type="sldNum" sz="quarter" idx="12"/>
          </p:nvPr>
        </p:nvSpPr>
        <p:spPr/>
        <p:txBody>
          <a:bodyPr/>
          <a:lstStyle/>
          <a:p>
            <a:fld id="{49890894-0696-40F0-9B66-F637A18706E9}" type="slidenum">
              <a:rPr lang="en-US" smtClean="0">
                <a:solidFill>
                  <a:prstClr val="black">
                    <a:tint val="75000"/>
                  </a:prstClr>
                </a:solidFill>
              </a:rPr>
              <a:pPr/>
              <a:t>28</a:t>
            </a:fld>
            <a:endParaRPr lang="en-US" dirty="0">
              <a:solidFill>
                <a:prstClr val="black">
                  <a:tint val="75000"/>
                </a:prstClr>
              </a:solidFill>
            </a:endParaRPr>
          </a:p>
        </p:txBody>
      </p:sp>
      <p:grpSp>
        <p:nvGrpSpPr>
          <p:cNvPr id="22" name="Group 21">
            <a:extLst>
              <a:ext uri="{FF2B5EF4-FFF2-40B4-BE49-F238E27FC236}">
                <a16:creationId xmlns:a16="http://schemas.microsoft.com/office/drawing/2014/main" id="{E4B3D21F-81DF-B7B2-37DC-6B77F69F722B}"/>
              </a:ext>
            </a:extLst>
          </p:cNvPr>
          <p:cNvGrpSpPr/>
          <p:nvPr/>
        </p:nvGrpSpPr>
        <p:grpSpPr>
          <a:xfrm>
            <a:off x="6541810" y="1107997"/>
            <a:ext cx="5157699" cy="3651038"/>
            <a:chOff x="587031" y="1286417"/>
            <a:chExt cx="5157699" cy="3651038"/>
          </a:xfrm>
        </p:grpSpPr>
        <p:grpSp>
          <p:nvGrpSpPr>
            <p:cNvPr id="6" name="Group 5">
              <a:extLst>
                <a:ext uri="{FF2B5EF4-FFF2-40B4-BE49-F238E27FC236}">
                  <a16:creationId xmlns:a16="http://schemas.microsoft.com/office/drawing/2014/main" id="{25F27CA2-CD62-231B-E539-817DF2F44B2C}"/>
                </a:ext>
              </a:extLst>
            </p:cNvPr>
            <p:cNvGrpSpPr/>
            <p:nvPr/>
          </p:nvGrpSpPr>
          <p:grpSpPr>
            <a:xfrm>
              <a:off x="587032" y="1286417"/>
              <a:ext cx="5157698" cy="3651038"/>
              <a:chOff x="1993900" y="2558861"/>
              <a:chExt cx="6327365" cy="4319241"/>
            </a:xfrm>
          </p:grpSpPr>
          <p:pic>
            <p:nvPicPr>
              <p:cNvPr id="2" name="Picture 1" descr="ScanRateEnhancementPerfectEfficiency.jpg">
                <a:extLst>
                  <a:ext uri="{FF2B5EF4-FFF2-40B4-BE49-F238E27FC236}">
                    <a16:creationId xmlns:a16="http://schemas.microsoft.com/office/drawing/2014/main" id="{065B2163-1C5A-2015-5E79-4417077CC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900" y="2558861"/>
                <a:ext cx="5232400" cy="4319241"/>
              </a:xfrm>
              <a:prstGeom prst="rect">
                <a:avLst/>
              </a:prstGeom>
            </p:spPr>
          </p:pic>
          <p:sp>
            <p:nvSpPr>
              <p:cNvPr id="3" name="TextBox 2">
                <a:extLst>
                  <a:ext uri="{FF2B5EF4-FFF2-40B4-BE49-F238E27FC236}">
                    <a16:creationId xmlns:a16="http://schemas.microsoft.com/office/drawing/2014/main" id="{6E8BDF7C-75D2-BD32-42A4-6425B340C0FA}"/>
                  </a:ext>
                </a:extLst>
              </p:cNvPr>
              <p:cNvSpPr txBox="1"/>
              <p:nvPr/>
            </p:nvSpPr>
            <p:spPr>
              <a:xfrm rot="5400000">
                <a:off x="6421450" y="3773063"/>
                <a:ext cx="2780180" cy="1019451"/>
              </a:xfrm>
              <a:prstGeom prst="rect">
                <a:avLst/>
              </a:prstGeom>
              <a:solidFill>
                <a:srgbClr val="FFFFFF"/>
              </a:solidFill>
            </p:spPr>
            <p:txBody>
              <a:bodyPr wrap="square" rtlCol="0">
                <a:spAutoFit/>
              </a:bodyPr>
              <a:lstStyle/>
              <a:p>
                <a:r>
                  <a:rPr lang="en-US" sz="2400" dirty="0">
                    <a:solidFill>
                      <a:prstClr val="black"/>
                    </a:solidFill>
                    <a:latin typeface="Arial" panose="020B0604020202020204" pitchFamily="34" charset="0"/>
                    <a:cs typeface="Arial" panose="020B0604020202020204" pitchFamily="34" charset="0"/>
                  </a:rPr>
                  <a:t>scan rate enhancement</a:t>
                </a:r>
              </a:p>
            </p:txBody>
          </p:sp>
        </p:grpSp>
        <p:sp>
          <p:nvSpPr>
            <p:cNvPr id="9" name="Rectangle 8">
              <a:extLst>
                <a:ext uri="{FF2B5EF4-FFF2-40B4-BE49-F238E27FC236}">
                  <a16:creationId xmlns:a16="http://schemas.microsoft.com/office/drawing/2014/main" id="{E1AECC93-0C5F-8884-6195-7B5D10F3675E}"/>
                </a:ext>
              </a:extLst>
            </p:cNvPr>
            <p:cNvSpPr/>
            <p:nvPr/>
          </p:nvSpPr>
          <p:spPr>
            <a:xfrm>
              <a:off x="2111298" y="4430751"/>
              <a:ext cx="1129990" cy="31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F47FE36-0633-F627-DC76-D34065666CEE}"/>
                </a:ext>
              </a:extLst>
            </p:cNvPr>
            <p:cNvSpPr/>
            <p:nvPr/>
          </p:nvSpPr>
          <p:spPr>
            <a:xfrm rot="5400000">
              <a:off x="211740" y="2553942"/>
              <a:ext cx="1129990" cy="3794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0" name="Object 7">
            <a:extLst>
              <a:ext uri="{FF2B5EF4-FFF2-40B4-BE49-F238E27FC236}">
                <a16:creationId xmlns:a16="http://schemas.microsoft.com/office/drawing/2014/main" id="{76594C85-351A-45B3-CE30-F3D80255BE92}"/>
              </a:ext>
            </a:extLst>
          </p:cNvPr>
          <p:cNvGraphicFramePr>
            <a:graphicFrameLocks noChangeAspect="1"/>
          </p:cNvGraphicFramePr>
          <p:nvPr/>
        </p:nvGraphicFramePr>
        <p:xfrm>
          <a:off x="8306084" y="4075146"/>
          <a:ext cx="736600" cy="812800"/>
        </p:xfrm>
        <a:graphic>
          <a:graphicData uri="http://schemas.openxmlformats.org/presentationml/2006/ole">
            <mc:AlternateContent xmlns:mc="http://schemas.openxmlformats.org/markup-compatibility/2006">
              <mc:Choice xmlns:v="urn:schemas-microsoft-com:vml" Requires="v">
                <p:oleObj name="Equation" r:id="rId4" imgW="736560" imgH="812520" progId="Equation.DSMT4">
                  <p:embed/>
                </p:oleObj>
              </mc:Choice>
              <mc:Fallback>
                <p:oleObj name="Equation" r:id="rId4" imgW="736560" imgH="812520" progId="Equation.DSMT4">
                  <p:embed/>
                  <p:pic>
                    <p:nvPicPr>
                      <p:cNvPr id="20" name="Object 7"/>
                      <p:cNvPicPr>
                        <a:picLocks noChangeAspect="1" noChangeArrowheads="1"/>
                      </p:cNvPicPr>
                      <p:nvPr/>
                    </p:nvPicPr>
                    <p:blipFill>
                      <a:blip r:embed="rId5"/>
                      <a:srcRect/>
                      <a:stretch>
                        <a:fillRect/>
                      </a:stretch>
                    </p:blipFill>
                    <p:spPr bwMode="auto">
                      <a:xfrm>
                        <a:off x="8306084" y="4075146"/>
                        <a:ext cx="736600" cy="8128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23" name="Object 7">
            <a:extLst>
              <a:ext uri="{FF2B5EF4-FFF2-40B4-BE49-F238E27FC236}">
                <a16:creationId xmlns:a16="http://schemas.microsoft.com/office/drawing/2014/main" id="{1E29B344-8631-7392-15C6-7C24CD7EAB86}"/>
              </a:ext>
            </a:extLst>
          </p:cNvPr>
          <p:cNvGraphicFramePr>
            <a:graphicFrameLocks noChangeAspect="1"/>
          </p:cNvGraphicFramePr>
          <p:nvPr/>
        </p:nvGraphicFramePr>
        <p:xfrm>
          <a:off x="6654518" y="2425525"/>
          <a:ext cx="266700" cy="279400"/>
        </p:xfrm>
        <a:graphic>
          <a:graphicData uri="http://schemas.openxmlformats.org/presentationml/2006/ole">
            <mc:AlternateContent xmlns:mc="http://schemas.openxmlformats.org/markup-compatibility/2006">
              <mc:Choice xmlns:v="urn:schemas-microsoft-com:vml" Requires="v">
                <p:oleObj name="Equation" r:id="rId6" imgW="266400" imgH="279360" progId="Equation.DSMT4">
                  <p:embed/>
                </p:oleObj>
              </mc:Choice>
              <mc:Fallback>
                <p:oleObj name="Equation" r:id="rId6" imgW="266400" imgH="279360" progId="Equation.DSMT4">
                  <p:embed/>
                  <p:pic>
                    <p:nvPicPr>
                      <p:cNvPr id="23" name="Object 7"/>
                      <p:cNvPicPr>
                        <a:picLocks noChangeAspect="1" noChangeArrowheads="1"/>
                      </p:cNvPicPr>
                      <p:nvPr/>
                    </p:nvPicPr>
                    <p:blipFill>
                      <a:blip r:embed="rId7"/>
                      <a:srcRect/>
                      <a:stretch>
                        <a:fillRect/>
                      </a:stretch>
                    </p:blipFill>
                    <p:spPr bwMode="auto">
                      <a:xfrm>
                        <a:off x="6654518" y="2425525"/>
                        <a:ext cx="2667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nvGrpSpPr>
          <p:cNvPr id="24" name="Group 23">
            <a:extLst>
              <a:ext uri="{FF2B5EF4-FFF2-40B4-BE49-F238E27FC236}">
                <a16:creationId xmlns:a16="http://schemas.microsoft.com/office/drawing/2014/main" id="{4E6A523F-6651-5BE9-3D40-DEF3562E7C07}"/>
              </a:ext>
            </a:extLst>
          </p:cNvPr>
          <p:cNvGrpSpPr/>
          <p:nvPr/>
        </p:nvGrpSpPr>
        <p:grpSpPr>
          <a:xfrm>
            <a:off x="279342" y="1390188"/>
            <a:ext cx="5723164" cy="3523174"/>
            <a:chOff x="1371143" y="3048018"/>
            <a:chExt cx="5723164" cy="3523174"/>
          </a:xfrm>
        </p:grpSpPr>
        <p:grpSp>
          <p:nvGrpSpPr>
            <p:cNvPr id="25" name="Group 24">
              <a:extLst>
                <a:ext uri="{FF2B5EF4-FFF2-40B4-BE49-F238E27FC236}">
                  <a16:creationId xmlns:a16="http://schemas.microsoft.com/office/drawing/2014/main" id="{AD64CAD3-F8B5-4C95-B085-307087AB1810}"/>
                </a:ext>
              </a:extLst>
            </p:cNvPr>
            <p:cNvGrpSpPr/>
            <p:nvPr/>
          </p:nvGrpSpPr>
          <p:grpSpPr>
            <a:xfrm>
              <a:off x="1393346" y="3048018"/>
              <a:ext cx="5700961" cy="3523174"/>
              <a:chOff x="1591407" y="3048018"/>
              <a:chExt cx="5700961" cy="3523174"/>
            </a:xfrm>
          </p:grpSpPr>
          <p:pic>
            <p:nvPicPr>
              <p:cNvPr id="28" name="Picture 27" descr="SqueezingBenefitCritCoupVsSqueezing.jpg">
                <a:extLst>
                  <a:ext uri="{FF2B5EF4-FFF2-40B4-BE49-F238E27FC236}">
                    <a16:creationId xmlns:a16="http://schemas.microsoft.com/office/drawing/2014/main" id="{F075935B-7E99-EE00-7F68-AF82EA1194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32559" y="3048018"/>
                <a:ext cx="5659809" cy="3523174"/>
              </a:xfrm>
              <a:prstGeom prst="rect">
                <a:avLst/>
              </a:prstGeom>
            </p:spPr>
          </p:pic>
          <p:pic>
            <p:nvPicPr>
              <p:cNvPr id="29" name="Picture 28">
                <a:extLst>
                  <a:ext uri="{FF2B5EF4-FFF2-40B4-BE49-F238E27FC236}">
                    <a16:creationId xmlns:a16="http://schemas.microsoft.com/office/drawing/2014/main" id="{B7E98C55-F142-7B7E-92E6-5F751F75AEDB}"/>
                  </a:ext>
                </a:extLst>
              </p:cNvPr>
              <p:cNvPicPr>
                <a:picLocks noChangeAspect="1"/>
              </p:cNvPicPr>
              <p:nvPr/>
            </p:nvPicPr>
            <p:blipFill>
              <a:blip r:embed="rId9"/>
              <a:stretch>
                <a:fillRect/>
              </a:stretch>
            </p:blipFill>
            <p:spPr>
              <a:xfrm rot="16200000">
                <a:off x="734652" y="4418030"/>
                <a:ext cx="2171701" cy="458191"/>
              </a:xfrm>
              <a:prstGeom prst="rect">
                <a:avLst/>
              </a:prstGeom>
            </p:spPr>
          </p:pic>
        </p:grpSp>
        <p:sp>
          <p:nvSpPr>
            <p:cNvPr id="27" name="Rectangle 26">
              <a:extLst>
                <a:ext uri="{FF2B5EF4-FFF2-40B4-BE49-F238E27FC236}">
                  <a16:creationId xmlns:a16="http://schemas.microsoft.com/office/drawing/2014/main" id="{6C951A90-B462-DDCF-C893-0428536BD383}"/>
                </a:ext>
              </a:extLst>
            </p:cNvPr>
            <p:cNvSpPr/>
            <p:nvPr/>
          </p:nvSpPr>
          <p:spPr>
            <a:xfrm rot="16200000">
              <a:off x="388833" y="4269664"/>
              <a:ext cx="2426286" cy="461665"/>
            </a:xfrm>
            <a:prstGeom prst="rect">
              <a:avLst/>
            </a:prstGeom>
            <a:solidFill>
              <a:schemeClr val="bg1"/>
            </a:solidFill>
          </p:spPr>
          <p:txBody>
            <a:bodyPr wrap="square">
              <a:spAutoFit/>
            </a:bodyPr>
            <a:lstStyle/>
            <a:p>
              <a:pPr algn="ctr"/>
              <a:r>
                <a:rPr lang="en-US" sz="2400" dirty="0">
                  <a:latin typeface="Arial" panose="020B0604020202020204" pitchFamily="34" charset="0"/>
                  <a:ea typeface="Cambria Math" panose="02040503050406030204" pitchFamily="18" charset="0"/>
                  <a:cs typeface="Arial" panose="020B0604020202020204" pitchFamily="34" charset="0"/>
                </a:rPr>
                <a:t>Sensitivity</a:t>
              </a:r>
              <a:endParaRPr lang="en-US" sz="2400" dirty="0">
                <a:latin typeface="Arial" panose="020B0604020202020204" pitchFamily="34" charset="0"/>
                <a:cs typeface="Arial" panose="020B0604020202020204" pitchFamily="34" charset="0"/>
              </a:endParaRPr>
            </a:p>
          </p:txBody>
        </p:sp>
      </p:grpSp>
      <p:sp>
        <p:nvSpPr>
          <p:cNvPr id="30" name="Rectangle 29">
            <a:extLst>
              <a:ext uri="{FF2B5EF4-FFF2-40B4-BE49-F238E27FC236}">
                <a16:creationId xmlns:a16="http://schemas.microsoft.com/office/drawing/2014/main" id="{035EA603-D23D-55EB-D688-DB1720840C31}"/>
              </a:ext>
            </a:extLst>
          </p:cNvPr>
          <p:cNvSpPr/>
          <p:nvPr/>
        </p:nvSpPr>
        <p:spPr>
          <a:xfrm>
            <a:off x="2768779" y="4568535"/>
            <a:ext cx="1322535" cy="344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 name="Object 7">
            <a:extLst>
              <a:ext uri="{FF2B5EF4-FFF2-40B4-BE49-F238E27FC236}">
                <a16:creationId xmlns:a16="http://schemas.microsoft.com/office/drawing/2014/main" id="{4A7B98F6-B44B-9688-5ECE-E932F6D250D0}"/>
              </a:ext>
            </a:extLst>
          </p:cNvPr>
          <p:cNvGraphicFramePr>
            <a:graphicFrameLocks noChangeAspect="1"/>
          </p:cNvGraphicFramePr>
          <p:nvPr/>
        </p:nvGraphicFramePr>
        <p:xfrm>
          <a:off x="3322638" y="4506913"/>
          <a:ext cx="736600" cy="812800"/>
        </p:xfrm>
        <a:graphic>
          <a:graphicData uri="http://schemas.openxmlformats.org/presentationml/2006/ole">
            <mc:AlternateContent xmlns:mc="http://schemas.openxmlformats.org/markup-compatibility/2006">
              <mc:Choice xmlns:v="urn:schemas-microsoft-com:vml" Requires="v">
                <p:oleObj name="Equation" r:id="rId10" imgW="736560" imgH="812520" progId="Equation.DSMT4">
                  <p:embed/>
                </p:oleObj>
              </mc:Choice>
              <mc:Fallback>
                <p:oleObj name="Equation" r:id="rId10" imgW="736560" imgH="812520" progId="Equation.DSMT4">
                  <p:embed/>
                  <p:pic>
                    <p:nvPicPr>
                      <p:cNvPr id="31" name="Object 7"/>
                      <p:cNvPicPr>
                        <a:picLocks noChangeAspect="1" noChangeArrowheads="1"/>
                      </p:cNvPicPr>
                      <p:nvPr/>
                    </p:nvPicPr>
                    <p:blipFill>
                      <a:blip r:embed="rId11"/>
                      <a:srcRect/>
                      <a:stretch>
                        <a:fillRect/>
                      </a:stretch>
                    </p:blipFill>
                    <p:spPr bwMode="auto">
                      <a:xfrm>
                        <a:off x="3322638" y="4506913"/>
                        <a:ext cx="736600" cy="8128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
        <p:nvSpPr>
          <p:cNvPr id="32" name="TextBox 31">
            <a:extLst>
              <a:ext uri="{FF2B5EF4-FFF2-40B4-BE49-F238E27FC236}">
                <a16:creationId xmlns:a16="http://schemas.microsoft.com/office/drawing/2014/main" id="{520DE33C-60FD-5D3F-F87D-505408F8569F}"/>
              </a:ext>
            </a:extLst>
          </p:cNvPr>
          <p:cNvSpPr txBox="1"/>
          <p:nvPr/>
        </p:nvSpPr>
        <p:spPr>
          <a:xfrm>
            <a:off x="2771313" y="3244930"/>
            <a:ext cx="2109899" cy="830997"/>
          </a:xfrm>
          <a:prstGeom prst="rect">
            <a:avLst/>
          </a:prstGeom>
          <a:noFill/>
          <a:ln>
            <a:noFill/>
          </a:ln>
        </p:spPr>
        <p:txBody>
          <a:bodyPr wrap="square" rtlCol="0">
            <a:spAutoFit/>
          </a:bodyPr>
          <a:lstStyle/>
          <a:p>
            <a:r>
              <a:rPr lang="en-US" sz="2400" dirty="0">
                <a:solidFill>
                  <a:srgbClr val="C13B39"/>
                </a:solidFill>
                <a:latin typeface="Arial"/>
                <a:cs typeface="Arial"/>
              </a:rPr>
              <a:t>no squeezing</a:t>
            </a:r>
          </a:p>
          <a:p>
            <a:endParaRPr lang="en-US" sz="2400" dirty="0">
              <a:solidFill>
                <a:srgbClr val="FF0000"/>
              </a:solidFill>
              <a:latin typeface="Arial"/>
              <a:cs typeface="Arial"/>
            </a:endParaRPr>
          </a:p>
        </p:txBody>
      </p:sp>
      <p:sp>
        <p:nvSpPr>
          <p:cNvPr id="34" name="TextBox 33">
            <a:extLst>
              <a:ext uri="{FF2B5EF4-FFF2-40B4-BE49-F238E27FC236}">
                <a16:creationId xmlns:a16="http://schemas.microsoft.com/office/drawing/2014/main" id="{87EBD042-FF6E-5EBA-EC9D-6760044920CA}"/>
              </a:ext>
            </a:extLst>
          </p:cNvPr>
          <p:cNvSpPr txBox="1"/>
          <p:nvPr/>
        </p:nvSpPr>
        <p:spPr>
          <a:xfrm>
            <a:off x="1630008" y="1712304"/>
            <a:ext cx="2599599" cy="830997"/>
          </a:xfrm>
          <a:prstGeom prst="rect">
            <a:avLst/>
          </a:prstGeom>
          <a:noFill/>
          <a:ln>
            <a:noFill/>
          </a:ln>
        </p:spPr>
        <p:txBody>
          <a:bodyPr wrap="square" rtlCol="0">
            <a:spAutoFit/>
          </a:bodyPr>
          <a:lstStyle/>
          <a:p>
            <a:r>
              <a:rPr lang="en-US" sz="2400" dirty="0">
                <a:solidFill>
                  <a:srgbClr val="0000FF"/>
                </a:solidFill>
                <a:latin typeface="Arial"/>
                <a:cs typeface="Arial"/>
              </a:rPr>
              <a:t>squeezing</a:t>
            </a:r>
          </a:p>
          <a:p>
            <a:endParaRPr lang="en-US" sz="2400" dirty="0">
              <a:cs typeface="Arial"/>
            </a:endParaRPr>
          </a:p>
        </p:txBody>
      </p:sp>
      <p:graphicFrame>
        <p:nvGraphicFramePr>
          <p:cNvPr id="35" name="Object 7">
            <a:extLst>
              <a:ext uri="{FF2B5EF4-FFF2-40B4-BE49-F238E27FC236}">
                <a16:creationId xmlns:a16="http://schemas.microsoft.com/office/drawing/2014/main" id="{7C1122BE-0250-3F8E-7B62-090AA1839E17}"/>
              </a:ext>
            </a:extLst>
          </p:cNvPr>
          <p:cNvGraphicFramePr>
            <a:graphicFrameLocks noChangeAspect="1"/>
          </p:cNvGraphicFramePr>
          <p:nvPr/>
        </p:nvGraphicFramePr>
        <p:xfrm>
          <a:off x="1901559" y="2523018"/>
          <a:ext cx="1663700" cy="381000"/>
        </p:xfrm>
        <a:graphic>
          <a:graphicData uri="http://schemas.openxmlformats.org/presentationml/2006/ole">
            <mc:AlternateContent xmlns:mc="http://schemas.openxmlformats.org/markup-compatibility/2006">
              <mc:Choice xmlns:v="urn:schemas-microsoft-com:vml" Requires="v">
                <p:oleObj name="Equation" r:id="rId12" imgW="1663560" imgH="380880" progId="Equation.DSMT4">
                  <p:embed/>
                </p:oleObj>
              </mc:Choice>
              <mc:Fallback>
                <p:oleObj name="Equation" r:id="rId12" imgW="1663560" imgH="380880" progId="Equation.DSMT4">
                  <p:embed/>
                  <p:pic>
                    <p:nvPicPr>
                      <p:cNvPr id="35" name="Object 7"/>
                      <p:cNvPicPr>
                        <a:picLocks noChangeAspect="1" noChangeArrowheads="1"/>
                      </p:cNvPicPr>
                      <p:nvPr/>
                    </p:nvPicPr>
                    <p:blipFill>
                      <a:blip r:embed="rId13"/>
                      <a:srcRect/>
                      <a:stretch>
                        <a:fillRect/>
                      </a:stretch>
                    </p:blipFill>
                    <p:spPr bwMode="auto">
                      <a:xfrm>
                        <a:off x="1901559" y="2523018"/>
                        <a:ext cx="16637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36" name="Object 7">
            <a:extLst>
              <a:ext uri="{FF2B5EF4-FFF2-40B4-BE49-F238E27FC236}">
                <a16:creationId xmlns:a16="http://schemas.microsoft.com/office/drawing/2014/main" id="{7FB2FAB7-F454-3B75-A920-F4C3CF4C63E1}"/>
              </a:ext>
            </a:extLst>
          </p:cNvPr>
          <p:cNvGraphicFramePr>
            <a:graphicFrameLocks noChangeAspect="1"/>
          </p:cNvGraphicFramePr>
          <p:nvPr/>
        </p:nvGraphicFramePr>
        <p:xfrm>
          <a:off x="1916113" y="2209457"/>
          <a:ext cx="698500" cy="279400"/>
        </p:xfrm>
        <a:graphic>
          <a:graphicData uri="http://schemas.openxmlformats.org/presentationml/2006/ole">
            <mc:AlternateContent xmlns:mc="http://schemas.openxmlformats.org/markup-compatibility/2006">
              <mc:Choice xmlns:v="urn:schemas-microsoft-com:vml" Requires="v">
                <p:oleObj name="Equation" r:id="rId14" imgW="698400" imgH="279360" progId="Equation.DSMT4">
                  <p:embed/>
                </p:oleObj>
              </mc:Choice>
              <mc:Fallback>
                <p:oleObj name="Equation" r:id="rId14" imgW="698400" imgH="279360" progId="Equation.DSMT4">
                  <p:embed/>
                  <p:pic>
                    <p:nvPicPr>
                      <p:cNvPr id="36" name="Object 7"/>
                      <p:cNvPicPr>
                        <a:picLocks noChangeAspect="1" noChangeArrowheads="1"/>
                      </p:cNvPicPr>
                      <p:nvPr/>
                    </p:nvPicPr>
                    <p:blipFill>
                      <a:blip r:embed="rId15"/>
                      <a:srcRect/>
                      <a:stretch>
                        <a:fillRect/>
                      </a:stretch>
                    </p:blipFill>
                    <p:spPr bwMode="auto">
                      <a:xfrm>
                        <a:off x="1916113" y="2209457"/>
                        <a:ext cx="6985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
        <p:nvSpPr>
          <p:cNvPr id="38" name="文字方塊 24">
            <a:extLst>
              <a:ext uri="{FF2B5EF4-FFF2-40B4-BE49-F238E27FC236}">
                <a16:creationId xmlns:a16="http://schemas.microsoft.com/office/drawing/2014/main" id="{019EE853-E3CD-AA99-96E0-F8D3BDC41AE9}"/>
              </a:ext>
            </a:extLst>
          </p:cNvPr>
          <p:cNvSpPr txBox="1">
            <a:spLocks noChangeArrowheads="1"/>
          </p:cNvSpPr>
          <p:nvPr/>
        </p:nvSpPr>
        <p:spPr bwMode="auto">
          <a:xfrm>
            <a:off x="1380706" y="5472790"/>
            <a:ext cx="4306100" cy="830997"/>
          </a:xfrm>
          <a:prstGeom prst="rect">
            <a:avLst/>
          </a:prstGeom>
          <a:noFill/>
          <a:ln w="9525">
            <a:noFill/>
            <a:miter lim="800000"/>
            <a:headEnd/>
            <a:tailEnd/>
          </a:ln>
        </p:spPr>
        <p:txBody>
          <a:bodyPr wrap="square">
            <a:spAutoFit/>
          </a:bodyPr>
          <a:lstStyle/>
          <a:p>
            <a:r>
              <a:rPr lang="en-US" altLang="zh-TW" sz="2400" dirty="0">
                <a:latin typeface="Arial" panose="020B0604020202020204" pitchFamily="34" charset="0"/>
                <a:cs typeface="Arial" panose="020B0604020202020204" pitchFamily="34" charset="0"/>
              </a:rPr>
              <a:t>slight reduction in sensitivity </a:t>
            </a:r>
          </a:p>
          <a:p>
            <a:r>
              <a:rPr lang="en-US" altLang="zh-TW" sz="2400" dirty="0">
                <a:latin typeface="Arial" panose="020B0604020202020204" pitchFamily="34" charset="0"/>
                <a:cs typeface="Arial" panose="020B0604020202020204" pitchFamily="34" charset="0"/>
              </a:rPr>
              <a:t>much larger bandwidth</a:t>
            </a:r>
          </a:p>
        </p:txBody>
      </p:sp>
      <p:graphicFrame>
        <p:nvGraphicFramePr>
          <p:cNvPr id="39" name="Object 7">
            <a:extLst>
              <a:ext uri="{FF2B5EF4-FFF2-40B4-BE49-F238E27FC236}">
                <a16:creationId xmlns:a16="http://schemas.microsoft.com/office/drawing/2014/main" id="{5914745D-8CAE-2F7E-9673-EF42190E4A94}"/>
              </a:ext>
            </a:extLst>
          </p:cNvPr>
          <p:cNvGraphicFramePr>
            <a:graphicFrameLocks noChangeAspect="1"/>
          </p:cNvGraphicFramePr>
          <p:nvPr/>
        </p:nvGraphicFramePr>
        <p:xfrm>
          <a:off x="2889911" y="3580162"/>
          <a:ext cx="1384300" cy="381000"/>
        </p:xfrm>
        <a:graphic>
          <a:graphicData uri="http://schemas.openxmlformats.org/presentationml/2006/ole">
            <mc:AlternateContent xmlns:mc="http://schemas.openxmlformats.org/markup-compatibility/2006">
              <mc:Choice xmlns:v="urn:schemas-microsoft-com:vml" Requires="v">
                <p:oleObj name="Equation" r:id="rId16" imgW="1384200" imgH="380880" progId="Equation.DSMT4">
                  <p:embed/>
                </p:oleObj>
              </mc:Choice>
              <mc:Fallback>
                <p:oleObj name="Equation" r:id="rId16" imgW="1384200" imgH="380880" progId="Equation.DSMT4">
                  <p:embed/>
                  <p:pic>
                    <p:nvPicPr>
                      <p:cNvPr id="39" name="Object 7">
                        <a:extLst>
                          <a:ext uri="{FF2B5EF4-FFF2-40B4-BE49-F238E27FC236}">
                            <a16:creationId xmlns:a16="http://schemas.microsoft.com/office/drawing/2014/main" id="{E1EBD44F-9E6C-444B-8E10-6E3BF28160E8}"/>
                          </a:ext>
                        </a:extLst>
                      </p:cNvPr>
                      <p:cNvPicPr>
                        <a:picLocks noChangeAspect="1" noChangeArrowheads="1"/>
                      </p:cNvPicPr>
                      <p:nvPr/>
                    </p:nvPicPr>
                    <p:blipFill>
                      <a:blip r:embed="rId17"/>
                      <a:srcRect/>
                      <a:stretch>
                        <a:fillRect/>
                      </a:stretch>
                    </p:blipFill>
                    <p:spPr bwMode="auto">
                      <a:xfrm>
                        <a:off x="2889911" y="3580162"/>
                        <a:ext cx="1384300" cy="3810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spTree>
    <p:extLst>
      <p:ext uri="{BB962C8B-B14F-4D97-AF65-F5344CB8AC3E}">
        <p14:creationId xmlns:p14="http://schemas.microsoft.com/office/powerpoint/2010/main" val="2702122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69E6D-B0D4-47A2-12E3-CF171B38315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37E9804-97ED-A5E9-DEE8-873E2B5EE3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673" y="2704963"/>
            <a:ext cx="4160425" cy="3634820"/>
          </a:xfrm>
          <a:prstGeom prst="rect">
            <a:avLst/>
          </a:prstGeom>
        </p:spPr>
      </p:pic>
      <p:sp>
        <p:nvSpPr>
          <p:cNvPr id="73" name="Rectangle 72">
            <a:extLst>
              <a:ext uri="{FF2B5EF4-FFF2-40B4-BE49-F238E27FC236}">
                <a16:creationId xmlns:a16="http://schemas.microsoft.com/office/drawing/2014/main" id="{E6E66CE8-5439-2B8C-A373-70D53E1EBDB1}"/>
              </a:ext>
            </a:extLst>
          </p:cNvPr>
          <p:cNvSpPr/>
          <p:nvPr/>
        </p:nvSpPr>
        <p:spPr>
          <a:xfrm>
            <a:off x="1801612" y="6130460"/>
            <a:ext cx="2161104" cy="461665"/>
          </a:xfrm>
          <a:prstGeom prst="rect">
            <a:avLst/>
          </a:prstGeom>
          <a:solidFill>
            <a:schemeClr val="bg1"/>
          </a:solidFill>
        </p:spPr>
        <p:txBody>
          <a:bodyPr wrap="square">
            <a:spAutoFit/>
          </a:bodyPr>
          <a:lstStyle/>
          <a:p>
            <a:endParaRPr lang="en-US" sz="2400" b="1" dirty="0"/>
          </a:p>
        </p:txBody>
      </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7F0D191C-8436-B05E-BFF5-F0C8F47E444B}"/>
                  </a:ext>
                </a:extLst>
              </p:cNvPr>
              <p:cNvSpPr txBox="1"/>
              <p:nvPr/>
            </p:nvSpPr>
            <p:spPr>
              <a:xfrm>
                <a:off x="1443104" y="2536625"/>
                <a:ext cx="1893504" cy="461665"/>
              </a:xfrm>
              <a:prstGeom prst="rect">
                <a:avLst/>
              </a:prstGeom>
              <a:solidFill>
                <a:schemeClr val="bg1"/>
              </a:solidFill>
              <a:ln>
                <a:noFill/>
              </a:ln>
            </p:spPr>
            <p:txBody>
              <a:bodyPr wrap="square" rtlCol="0">
                <a:spAutoFit/>
              </a:bodyPr>
              <a:lstStyle/>
              <a:p>
                <a:pPr algn="ctr"/>
                <a:r>
                  <a:rPr lang="en-US" sz="2400" b="0" dirty="0">
                    <a:latin typeface="Arial" panose="020B0604020202020204" pitchFamily="34" charset="0"/>
                    <a:cs typeface="Arial" panose="020B0604020202020204" pitchFamily="34" charset="0"/>
                  </a:rPr>
                  <a:t>loss: </a:t>
                </a:r>
                <a14:m>
                  <m:oMath xmlns:m="http://schemas.openxmlformats.org/officeDocument/2006/math">
                    <m:r>
                      <a:rPr lang="en-US" sz="2400" b="0" i="1" dirty="0" smtClean="0">
                        <a:latin typeface="Cambria Math" panose="02040503050406030204" pitchFamily="18" charset="0"/>
                        <a:cs typeface="Arial"/>
                      </a:rPr>
                      <m:t>1.63 </m:t>
                    </m:r>
                    <m:r>
                      <m:rPr>
                        <m:sty m:val="p"/>
                      </m:rPr>
                      <a:rPr lang="en-US" sz="2400" b="0" i="0" dirty="0" smtClean="0">
                        <a:latin typeface="Cambria Math" panose="02040503050406030204" pitchFamily="18" charset="0"/>
                        <a:cs typeface="Arial"/>
                      </a:rPr>
                      <m:t>dB</m:t>
                    </m:r>
                  </m:oMath>
                </a14:m>
                <a:endParaRPr lang="en-US" sz="2400" dirty="0">
                  <a:latin typeface="Arial" panose="020B0604020202020204" pitchFamily="34" charset="0"/>
                  <a:cs typeface="Arial" panose="020B0604020202020204" pitchFamily="34" charset="0"/>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1443104" y="2536625"/>
                <a:ext cx="1893504" cy="461665"/>
              </a:xfrm>
              <a:prstGeom prst="rect">
                <a:avLst/>
              </a:prstGeom>
              <a:blipFill>
                <a:blip r:embed="rId5"/>
                <a:stretch>
                  <a:fillRect l="-5161" t="-9211" r="-968" b="-30263"/>
                </a:stretch>
              </a:blipFill>
              <a:ln>
                <a:noFill/>
              </a:ln>
            </p:spPr>
            <p:txBody>
              <a:bodyPr/>
              <a:lstStyle/>
              <a:p>
                <a:r>
                  <a:rPr lang="en-US">
                    <a:noFill/>
                  </a:rPr>
                  <a:t> </a:t>
                </a:r>
              </a:p>
            </p:txBody>
          </p:sp>
        </mc:Fallback>
      </mc:AlternateContent>
      <p:sp>
        <p:nvSpPr>
          <p:cNvPr id="75" name="Rectangle 74">
            <a:extLst>
              <a:ext uri="{FF2B5EF4-FFF2-40B4-BE49-F238E27FC236}">
                <a16:creationId xmlns:a16="http://schemas.microsoft.com/office/drawing/2014/main" id="{F65ECBF8-10BE-0209-28DC-27392A107894}"/>
              </a:ext>
            </a:extLst>
          </p:cNvPr>
          <p:cNvSpPr/>
          <p:nvPr/>
        </p:nvSpPr>
        <p:spPr>
          <a:xfrm>
            <a:off x="2459111" y="6047395"/>
            <a:ext cx="2023353" cy="461665"/>
          </a:xfrm>
          <a:prstGeom prst="rect">
            <a:avLst/>
          </a:prstGeom>
          <a:solidFill>
            <a:schemeClr val="bg1"/>
          </a:solidFill>
        </p:spPr>
        <p:txBody>
          <a:bodyPr wrap="square">
            <a:spAutoFit/>
          </a:bodyPr>
          <a:lstStyle/>
          <a:p>
            <a:endParaRPr lang="en-US" sz="2400" b="1" dirty="0"/>
          </a:p>
        </p:txBody>
      </p:sp>
      <p:sp>
        <p:nvSpPr>
          <p:cNvPr id="85" name="Rectangle 84">
            <a:extLst>
              <a:ext uri="{FF2B5EF4-FFF2-40B4-BE49-F238E27FC236}">
                <a16:creationId xmlns:a16="http://schemas.microsoft.com/office/drawing/2014/main" id="{B43763A8-EDCD-E3FA-843A-BACB8C2F8B31}"/>
              </a:ext>
            </a:extLst>
          </p:cNvPr>
          <p:cNvSpPr/>
          <p:nvPr/>
        </p:nvSpPr>
        <p:spPr>
          <a:xfrm rot="16200000">
            <a:off x="-67618" y="4115384"/>
            <a:ext cx="1181101" cy="461665"/>
          </a:xfrm>
          <a:prstGeom prst="rect">
            <a:avLst/>
          </a:prstGeom>
          <a:solidFill>
            <a:schemeClr val="bg1"/>
          </a:solidFill>
        </p:spPr>
        <p:txBody>
          <a:bodyPr wrap="square">
            <a:spAutoFit/>
          </a:bodyPr>
          <a:lstStyle/>
          <a:p>
            <a:endParaRPr lang="en-US" sz="2400" dirty="0"/>
          </a:p>
        </p:txBody>
      </p:sp>
      <p:sp>
        <p:nvSpPr>
          <p:cNvPr id="87" name="TextBox 86">
            <a:extLst>
              <a:ext uri="{FF2B5EF4-FFF2-40B4-BE49-F238E27FC236}">
                <a16:creationId xmlns:a16="http://schemas.microsoft.com/office/drawing/2014/main" id="{9E931BD3-7DF5-17FC-3109-8E2F1A0E5F21}"/>
              </a:ext>
            </a:extLst>
          </p:cNvPr>
          <p:cNvSpPr txBox="1"/>
          <p:nvPr/>
        </p:nvSpPr>
        <p:spPr>
          <a:xfrm rot="16200000">
            <a:off x="3147412" y="4304872"/>
            <a:ext cx="3403496" cy="461665"/>
          </a:xfrm>
          <a:prstGeom prst="rect">
            <a:avLst/>
          </a:prstGeom>
          <a:solidFill>
            <a:srgbClr val="FFFFFF"/>
          </a:solidFill>
        </p:spPr>
        <p:txBody>
          <a:bodyPr wrap="none" rtlCol="0">
            <a:spAutoFit/>
          </a:bodyPr>
          <a:lstStyle/>
          <a:p>
            <a:r>
              <a:rPr lang="en-US" sz="2400" dirty="0">
                <a:latin typeface="Arial"/>
                <a:cs typeface="Arial"/>
              </a:rPr>
              <a:t>scan rate enhancement</a:t>
            </a:r>
          </a:p>
        </p:txBody>
      </p:sp>
      <p:graphicFrame>
        <p:nvGraphicFramePr>
          <p:cNvPr id="17" name="Object 16">
            <a:extLst>
              <a:ext uri="{FF2B5EF4-FFF2-40B4-BE49-F238E27FC236}">
                <a16:creationId xmlns:a16="http://schemas.microsoft.com/office/drawing/2014/main" id="{6A3587BA-AF8A-473E-90D5-49CBCF0DFD11}"/>
              </a:ext>
            </a:extLst>
          </p:cNvPr>
          <p:cNvGraphicFramePr>
            <a:graphicFrameLocks noChangeAspect="1"/>
          </p:cNvGraphicFramePr>
          <p:nvPr/>
        </p:nvGraphicFramePr>
        <p:xfrm>
          <a:off x="2124580" y="5995716"/>
          <a:ext cx="660400" cy="812800"/>
        </p:xfrm>
        <a:graphic>
          <a:graphicData uri="http://schemas.openxmlformats.org/presentationml/2006/ole">
            <mc:AlternateContent xmlns:mc="http://schemas.openxmlformats.org/markup-compatibility/2006">
              <mc:Choice xmlns:v="urn:schemas-microsoft-com:vml" Requires="v">
                <p:oleObj name="Equation" r:id="rId6" imgW="660240" imgH="812520" progId="Equation.DSMT4">
                  <p:embed/>
                </p:oleObj>
              </mc:Choice>
              <mc:Fallback>
                <p:oleObj name="Equation" r:id="rId6" imgW="660240" imgH="812520" progId="Equation.DSMT4">
                  <p:embed/>
                  <p:pic>
                    <p:nvPicPr>
                      <p:cNvPr id="17" name="Object 16">
                        <a:extLst>
                          <a:ext uri="{FF2B5EF4-FFF2-40B4-BE49-F238E27FC236}">
                            <a16:creationId xmlns:a16="http://schemas.microsoft.com/office/drawing/2014/main" id="{7BA58459-1AD3-4D17-A1E8-6A93024D4DD0}"/>
                          </a:ext>
                        </a:extLst>
                      </p:cNvPr>
                      <p:cNvPicPr/>
                      <p:nvPr/>
                    </p:nvPicPr>
                    <p:blipFill>
                      <a:blip r:embed="rId7"/>
                      <a:stretch>
                        <a:fillRect/>
                      </a:stretch>
                    </p:blipFill>
                    <p:spPr>
                      <a:xfrm>
                        <a:off x="2124580" y="5995716"/>
                        <a:ext cx="660400" cy="812800"/>
                      </a:xfrm>
                      <a:prstGeom prst="rect">
                        <a:avLst/>
                      </a:prstGeom>
                    </p:spPr>
                  </p:pic>
                </p:oleObj>
              </mc:Fallback>
            </mc:AlternateContent>
          </a:graphicData>
        </a:graphic>
      </p:graphicFrame>
      <p:sp>
        <p:nvSpPr>
          <p:cNvPr id="21" name="文字方塊 24">
            <a:extLst>
              <a:ext uri="{FF2B5EF4-FFF2-40B4-BE49-F238E27FC236}">
                <a16:creationId xmlns:a16="http://schemas.microsoft.com/office/drawing/2014/main" id="{DE5C4188-1A3E-E380-C9B9-2150E6D8D3A4}"/>
              </a:ext>
            </a:extLst>
          </p:cNvPr>
          <p:cNvSpPr txBox="1">
            <a:spLocks noChangeArrowheads="1"/>
          </p:cNvSpPr>
          <p:nvPr/>
        </p:nvSpPr>
        <p:spPr bwMode="auto">
          <a:xfrm>
            <a:off x="5328905" y="3005262"/>
            <a:ext cx="12014783" cy="1685846"/>
          </a:xfrm>
          <a:prstGeom prst="rect">
            <a:avLst/>
          </a:prstGeom>
          <a:noFill/>
          <a:ln w="9525">
            <a:noFill/>
            <a:miter lim="800000"/>
            <a:headEnd/>
            <a:tailEnd/>
          </a:ln>
        </p:spPr>
        <p:txBody>
          <a:bodyPr wrap="square">
            <a:spAutoFit/>
          </a:bodyPr>
          <a:lstStyle/>
          <a:p>
            <a:pPr defTabSz="457200">
              <a:lnSpc>
                <a:spcPct val="150000"/>
              </a:lnSpc>
            </a:pPr>
            <a:r>
              <a:rPr lang="en-US" altLang="zh-TW" sz="2400" dirty="0">
                <a:latin typeface="Arial" panose="020B0604020202020204" pitchFamily="34" charset="0"/>
                <a:cs typeface="Arial" panose="020B0604020202020204" pitchFamily="34" charset="0"/>
              </a:rPr>
              <a:t>Is doubling the search rate meaningful?</a:t>
            </a:r>
          </a:p>
          <a:p>
            <a:pPr defTabSz="457200">
              <a:lnSpc>
                <a:spcPct val="150000"/>
              </a:lnSpc>
            </a:pPr>
            <a:r>
              <a:rPr lang="en-US" altLang="zh-TW" sz="2400" dirty="0">
                <a:latin typeface="Arial" panose="020B0604020202020204" pitchFamily="34" charset="0"/>
                <a:cs typeface="Arial" panose="020B0604020202020204" pitchFamily="34" charset="0"/>
              </a:rPr>
              <a:t>	saves 10,000 years or 600 M$</a:t>
            </a:r>
          </a:p>
          <a:p>
            <a:pPr defTabSz="457200">
              <a:lnSpc>
                <a:spcPct val="150000"/>
              </a:lnSpc>
            </a:pPr>
            <a:r>
              <a:rPr lang="en-US" altLang="zh-TW" sz="2400" dirty="0">
                <a:latin typeface="Arial" panose="020B0604020202020204" pitchFamily="34" charset="0"/>
                <a:cs typeface="Arial" panose="020B0604020202020204" pitchFamily="34" charset="0"/>
              </a:rPr>
              <a:t>	dramatic improvement with reduced loss	 </a:t>
            </a:r>
          </a:p>
        </p:txBody>
      </p:sp>
      <p:graphicFrame>
        <p:nvGraphicFramePr>
          <p:cNvPr id="22" name="Object 7">
            <a:extLst>
              <a:ext uri="{FF2B5EF4-FFF2-40B4-BE49-F238E27FC236}">
                <a16:creationId xmlns:a16="http://schemas.microsoft.com/office/drawing/2014/main" id="{FE402DC0-C064-1C24-7FF6-3503C6A5F0A7}"/>
              </a:ext>
            </a:extLst>
          </p:cNvPr>
          <p:cNvGraphicFramePr>
            <a:graphicFrameLocks noChangeAspect="1"/>
          </p:cNvGraphicFramePr>
          <p:nvPr/>
        </p:nvGraphicFramePr>
        <p:xfrm>
          <a:off x="518384" y="4237262"/>
          <a:ext cx="266700" cy="279400"/>
        </p:xfrm>
        <a:graphic>
          <a:graphicData uri="http://schemas.openxmlformats.org/presentationml/2006/ole">
            <mc:AlternateContent xmlns:mc="http://schemas.openxmlformats.org/markup-compatibility/2006">
              <mc:Choice xmlns:v="urn:schemas-microsoft-com:vml" Requires="v">
                <p:oleObj name="Equation" r:id="rId8" imgW="266400" imgH="279360" progId="Equation.DSMT4">
                  <p:embed/>
                </p:oleObj>
              </mc:Choice>
              <mc:Fallback>
                <p:oleObj name="Equation" r:id="rId8" imgW="266400" imgH="279360" progId="Equation.DSMT4">
                  <p:embed/>
                  <p:pic>
                    <p:nvPicPr>
                      <p:cNvPr id="22" name="Object 7">
                        <a:extLst>
                          <a:ext uri="{FF2B5EF4-FFF2-40B4-BE49-F238E27FC236}">
                            <a16:creationId xmlns:a16="http://schemas.microsoft.com/office/drawing/2014/main" id="{CF8AB980-35F7-405D-B40E-E7AD13B14EA8}"/>
                          </a:ext>
                        </a:extLst>
                      </p:cNvPr>
                      <p:cNvPicPr>
                        <a:picLocks noChangeAspect="1" noChangeArrowheads="1"/>
                      </p:cNvPicPr>
                      <p:nvPr/>
                    </p:nvPicPr>
                    <p:blipFill>
                      <a:blip r:embed="rId9"/>
                      <a:srcRect/>
                      <a:stretch>
                        <a:fillRect/>
                      </a:stretch>
                    </p:blipFill>
                    <p:spPr bwMode="auto">
                      <a:xfrm>
                        <a:off x="518384" y="4237262"/>
                        <a:ext cx="266700" cy="2794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pSp>
        <p:nvGrpSpPr>
          <p:cNvPr id="9" name="Group 8">
            <a:extLst>
              <a:ext uri="{FF2B5EF4-FFF2-40B4-BE49-F238E27FC236}">
                <a16:creationId xmlns:a16="http://schemas.microsoft.com/office/drawing/2014/main" id="{4905743B-8745-067E-BBF6-362BAE6DB458}"/>
              </a:ext>
            </a:extLst>
          </p:cNvPr>
          <p:cNvGrpSpPr/>
          <p:nvPr/>
        </p:nvGrpSpPr>
        <p:grpSpPr>
          <a:xfrm>
            <a:off x="1065317" y="1045271"/>
            <a:ext cx="6684889" cy="1135245"/>
            <a:chOff x="2459111" y="1116804"/>
            <a:chExt cx="6684889" cy="1135245"/>
          </a:xfrm>
        </p:grpSpPr>
        <p:grpSp>
          <p:nvGrpSpPr>
            <p:cNvPr id="7" name="Group 6">
              <a:extLst>
                <a:ext uri="{FF2B5EF4-FFF2-40B4-BE49-F238E27FC236}">
                  <a16:creationId xmlns:a16="http://schemas.microsoft.com/office/drawing/2014/main" id="{5612BBB3-1AD9-C72C-4E18-C64EDB756C0D}"/>
                </a:ext>
              </a:extLst>
            </p:cNvPr>
            <p:cNvGrpSpPr/>
            <p:nvPr/>
          </p:nvGrpSpPr>
          <p:grpSpPr>
            <a:xfrm>
              <a:off x="2459111" y="1195397"/>
              <a:ext cx="6684889" cy="1056652"/>
              <a:chOff x="2459111" y="1195397"/>
              <a:chExt cx="6684889" cy="1056652"/>
            </a:xfrm>
          </p:grpSpPr>
          <p:pic>
            <p:nvPicPr>
              <p:cNvPr id="24" name="Picture 23">
                <a:extLst>
                  <a:ext uri="{FF2B5EF4-FFF2-40B4-BE49-F238E27FC236}">
                    <a16:creationId xmlns:a16="http://schemas.microsoft.com/office/drawing/2014/main" id="{E49C4CD8-7ED2-9129-73C7-3AB720E5FA7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705" r="-256" b="82838"/>
              <a:stretch/>
            </p:blipFill>
            <p:spPr>
              <a:xfrm>
                <a:off x="2459111" y="1195397"/>
                <a:ext cx="6684889" cy="828710"/>
              </a:xfrm>
              <a:prstGeom prst="rect">
                <a:avLst/>
              </a:prstGeom>
            </p:spPr>
          </p:pic>
          <p:pic>
            <p:nvPicPr>
              <p:cNvPr id="25" name="Picture 24">
                <a:extLst>
                  <a:ext uri="{FF2B5EF4-FFF2-40B4-BE49-F238E27FC236}">
                    <a16:creationId xmlns:a16="http://schemas.microsoft.com/office/drawing/2014/main" id="{6DCA4603-9810-18CF-210C-D1D911AB4BB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80751" r="6776" b="78116"/>
              <a:stretch/>
            </p:blipFill>
            <p:spPr>
              <a:xfrm>
                <a:off x="7747246" y="1195397"/>
                <a:ext cx="881849" cy="1056652"/>
              </a:xfrm>
              <a:prstGeom prst="rect">
                <a:avLst/>
              </a:prstGeom>
            </p:spPr>
          </p:pic>
        </p:grpSp>
        <p:sp>
          <p:nvSpPr>
            <p:cNvPr id="26" name="Isosceles Triangle 25">
              <a:extLst>
                <a:ext uri="{FF2B5EF4-FFF2-40B4-BE49-F238E27FC236}">
                  <a16:creationId xmlns:a16="http://schemas.microsoft.com/office/drawing/2014/main" id="{CFA8A848-0396-2609-D241-ADFDE31C492E}"/>
                </a:ext>
              </a:extLst>
            </p:cNvPr>
            <p:cNvSpPr/>
            <p:nvPr/>
          </p:nvSpPr>
          <p:spPr>
            <a:xfrm rot="5400000">
              <a:off x="4478783" y="1382466"/>
              <a:ext cx="645687" cy="556733"/>
            </a:xfrm>
            <a:prstGeom prst="triangl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橢圓 8">
              <a:extLst>
                <a:ext uri="{FF2B5EF4-FFF2-40B4-BE49-F238E27FC236}">
                  <a16:creationId xmlns:a16="http://schemas.microsoft.com/office/drawing/2014/main" id="{BEA94883-C86B-275C-74E8-7CD2066EB77A}"/>
                </a:ext>
              </a:extLst>
            </p:cNvPr>
            <p:cNvSpPr/>
            <p:nvPr/>
          </p:nvSpPr>
          <p:spPr bwMode="auto">
            <a:xfrm rot="10800000">
              <a:off x="5218458" y="1116804"/>
              <a:ext cx="274320" cy="110782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grpSp>
      <p:sp>
        <p:nvSpPr>
          <p:cNvPr id="28" name="文字方塊 24">
            <a:extLst>
              <a:ext uri="{FF2B5EF4-FFF2-40B4-BE49-F238E27FC236}">
                <a16:creationId xmlns:a16="http://schemas.microsoft.com/office/drawing/2014/main" id="{30F22CAB-732B-0A41-FA01-86A56E0B0EF4}"/>
              </a:ext>
            </a:extLst>
          </p:cNvPr>
          <p:cNvSpPr txBox="1">
            <a:spLocks noChangeArrowheads="1"/>
          </p:cNvSpPr>
          <p:nvPr/>
        </p:nvSpPr>
        <p:spPr bwMode="auto">
          <a:xfrm>
            <a:off x="8407619" y="1098976"/>
            <a:ext cx="3302582" cy="830997"/>
          </a:xfrm>
          <a:prstGeom prst="rect">
            <a:avLst/>
          </a:prstGeom>
          <a:noFill/>
          <a:ln w="9525">
            <a:noFill/>
            <a:miter lim="800000"/>
            <a:headEnd/>
            <a:tailEnd/>
          </a:ln>
        </p:spPr>
        <p:txBody>
          <a:bodyPr wrap="square">
            <a:spAutoFit/>
          </a:bodyPr>
          <a:lstStyle/>
          <a:p>
            <a:r>
              <a:rPr lang="en-US" altLang="zh-TW" sz="2400" dirty="0">
                <a:latin typeface="Arial" panose="020B0604020202020204" pitchFamily="34" charset="0"/>
                <a:cs typeface="Arial" panose="020B0604020202020204" pitchFamily="34" charset="0"/>
              </a:rPr>
              <a:t>transmission loss diminishes benefit</a:t>
            </a:r>
          </a:p>
        </p:txBody>
      </p:sp>
      <p:sp>
        <p:nvSpPr>
          <p:cNvPr id="4" name="Title 3">
            <a:extLst>
              <a:ext uri="{FF2B5EF4-FFF2-40B4-BE49-F238E27FC236}">
                <a16:creationId xmlns:a16="http://schemas.microsoft.com/office/drawing/2014/main" id="{8CC39C9C-1C91-A758-DD2F-E589F4B5DEA9}"/>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Effect of propagation losses on the scan rate</a:t>
            </a:r>
            <a:endParaRPr lang="en-US" dirty="0"/>
          </a:p>
        </p:txBody>
      </p:sp>
      <p:sp>
        <p:nvSpPr>
          <p:cNvPr id="6" name="Slide Number Placeholder 10">
            <a:extLst>
              <a:ext uri="{FF2B5EF4-FFF2-40B4-BE49-F238E27FC236}">
                <a16:creationId xmlns:a16="http://schemas.microsoft.com/office/drawing/2014/main" id="{E6D92DE7-7882-4E8E-1B86-16584491457C}"/>
              </a:ext>
            </a:extLst>
          </p:cNvPr>
          <p:cNvSpPr>
            <a:spLocks noGrp="1"/>
          </p:cNvSpPr>
          <p:nvPr>
            <p:ph type="sldNum" sz="quarter" idx="12"/>
          </p:nvPr>
        </p:nvSpPr>
        <p:spPr>
          <a:xfrm>
            <a:off x="10890606" y="22134"/>
            <a:ext cx="1301393" cy="378558"/>
          </a:xfrm>
        </p:spPr>
        <p:txBody>
          <a:bodyPr/>
          <a:lstStyle/>
          <a:p>
            <a:fld id="{49890894-0696-40F0-9B66-F637A18706E9}" type="slidenum">
              <a:rPr lang="en-US" smtClean="0">
                <a:solidFill>
                  <a:prstClr val="black">
                    <a:tint val="75000"/>
                  </a:prstClr>
                </a:solidFill>
              </a:rPr>
              <a:pPr/>
              <a:t>29</a:t>
            </a:fld>
            <a:endParaRPr lang="en-US" dirty="0">
              <a:solidFill>
                <a:prstClr val="black">
                  <a:tint val="75000"/>
                </a:prstClr>
              </a:solidFill>
            </a:endParaRPr>
          </a:p>
        </p:txBody>
      </p:sp>
    </p:spTree>
    <p:extLst>
      <p:ext uri="{BB962C8B-B14F-4D97-AF65-F5344CB8AC3E}">
        <p14:creationId xmlns:p14="http://schemas.microsoft.com/office/powerpoint/2010/main" val="358905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57CC1-51EA-00AF-EE27-E063372DBFD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87A2D4BF-CAE7-78C6-9C70-0A8D24A70228}"/>
              </a:ext>
            </a:extLst>
          </p:cNvPr>
          <p:cNvSpPr txBox="1"/>
          <p:nvPr/>
        </p:nvSpPr>
        <p:spPr>
          <a:xfrm>
            <a:off x="281941" y="1190775"/>
            <a:ext cx="1042110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quantum enhanced sensing: engineering design choice, not magic</a:t>
            </a:r>
          </a:p>
        </p:txBody>
      </p:sp>
      <p:sp>
        <p:nvSpPr>
          <p:cNvPr id="3" name="Title 2">
            <a:extLst>
              <a:ext uri="{FF2B5EF4-FFF2-40B4-BE49-F238E27FC236}">
                <a16:creationId xmlns:a16="http://schemas.microsoft.com/office/drawing/2014/main" id="{BCD17508-7FF0-5C88-F891-398DAC5347E9}"/>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Summary</a:t>
            </a:r>
            <a:endParaRPr lang="en-US" dirty="0"/>
          </a:p>
        </p:txBody>
      </p:sp>
      <p:sp>
        <p:nvSpPr>
          <p:cNvPr id="6" name="Slide Number Placeholder 5">
            <a:extLst>
              <a:ext uri="{FF2B5EF4-FFF2-40B4-BE49-F238E27FC236}">
                <a16:creationId xmlns:a16="http://schemas.microsoft.com/office/drawing/2014/main" id="{0F05C4F2-8E89-EBD6-0E9C-CF4A4D6C1413}"/>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3</a:t>
            </a:fld>
            <a:endParaRPr lang="en-US" dirty="0">
              <a:solidFill>
                <a:prstClr val="black">
                  <a:tint val="75000"/>
                </a:prstClr>
              </a:solidFill>
            </a:endParaRPr>
          </a:p>
        </p:txBody>
      </p:sp>
      <p:sp>
        <p:nvSpPr>
          <p:cNvPr id="9" name="TextBox 8">
            <a:extLst>
              <a:ext uri="{FF2B5EF4-FFF2-40B4-BE49-F238E27FC236}">
                <a16:creationId xmlns:a16="http://schemas.microsoft.com/office/drawing/2014/main" id="{A4895A55-E21F-2097-6E8F-8DAD0E49EFB5}"/>
              </a:ext>
            </a:extLst>
          </p:cNvPr>
          <p:cNvSpPr txBox="1"/>
          <p:nvPr/>
        </p:nvSpPr>
        <p:spPr>
          <a:xfrm>
            <a:off x="281941" y="5205561"/>
            <a:ext cx="11149273"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useful if easier to lower noise than to increase signal</a:t>
            </a:r>
          </a:p>
        </p:txBody>
      </p:sp>
      <p:sp>
        <p:nvSpPr>
          <p:cNvPr id="2" name="TextBox 1">
            <a:extLst>
              <a:ext uri="{FF2B5EF4-FFF2-40B4-BE49-F238E27FC236}">
                <a16:creationId xmlns:a16="http://schemas.microsoft.com/office/drawing/2014/main" id="{A83574F0-91FA-9F1C-4CD3-3F6D9238ABC1}"/>
              </a:ext>
            </a:extLst>
          </p:cNvPr>
          <p:cNvSpPr txBox="1"/>
          <p:nvPr/>
        </p:nvSpPr>
        <p:spPr>
          <a:xfrm>
            <a:off x="281942" y="2529037"/>
            <a:ext cx="1042110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reduces time or money needed to detect a signal</a:t>
            </a:r>
          </a:p>
        </p:txBody>
      </p:sp>
      <p:sp>
        <p:nvSpPr>
          <p:cNvPr id="5" name="TextBox 4">
            <a:extLst>
              <a:ext uri="{FF2B5EF4-FFF2-40B4-BE49-F238E27FC236}">
                <a16:creationId xmlns:a16="http://schemas.microsoft.com/office/drawing/2014/main" id="{E266A053-8857-F91E-5E78-E6AC5AF3AD8B}"/>
              </a:ext>
            </a:extLst>
          </p:cNvPr>
          <p:cNvSpPr txBox="1"/>
          <p:nvPr/>
        </p:nvSpPr>
        <p:spPr>
          <a:xfrm>
            <a:off x="281941" y="3867299"/>
            <a:ext cx="1162811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primary benefit is an increase in sensor bandwidth</a:t>
            </a:r>
          </a:p>
        </p:txBody>
      </p:sp>
      <p:graphicFrame>
        <p:nvGraphicFramePr>
          <p:cNvPr id="8" name="Table 7">
            <a:extLst>
              <a:ext uri="{FF2B5EF4-FFF2-40B4-BE49-F238E27FC236}">
                <a16:creationId xmlns:a16="http://schemas.microsoft.com/office/drawing/2014/main" id="{CEF7358E-E35D-193A-2282-E358381F7D0C}"/>
              </a:ext>
            </a:extLst>
          </p:cNvPr>
          <p:cNvGraphicFramePr>
            <a:graphicFrameLocks noGrp="1"/>
          </p:cNvGraphicFramePr>
          <p:nvPr>
            <p:extLst>
              <p:ext uri="{D42A27DB-BD31-4B8C-83A1-F6EECF244321}">
                <p14:modId xmlns:p14="http://schemas.microsoft.com/office/powerpoint/2010/main" val="2776244629"/>
              </p:ext>
            </p:extLst>
          </p:nvPr>
        </p:nvGraphicFramePr>
        <p:xfrm>
          <a:off x="937260" y="6025663"/>
          <a:ext cx="10972800" cy="518160"/>
        </p:xfrm>
        <a:graphic>
          <a:graphicData uri="http://schemas.openxmlformats.org/drawingml/2006/table">
            <a:tbl>
              <a:tblPr/>
              <a:tblGrid>
                <a:gridCol w="10972800">
                  <a:extLst>
                    <a:ext uri="{9D8B030D-6E8A-4147-A177-3AD203B41FA5}">
                      <a16:colId xmlns:a16="http://schemas.microsoft.com/office/drawing/2014/main" val="981565080"/>
                    </a:ext>
                  </a:extLst>
                </a:gridCol>
              </a:tblGrid>
              <a:tr h="0">
                <a:tc>
                  <a:txBody>
                    <a:bodyPr/>
                    <a:lstStyle/>
                    <a:p>
                      <a:pPr fontAlgn="t">
                        <a:buNone/>
                      </a:pPr>
                      <a:r>
                        <a:rPr lang="en-US" sz="2800" b="0" u="sng" dirty="0">
                          <a:effectLst/>
                          <a:latin typeface="Arial" panose="020B0604020202020204" pitchFamily="34" charset="0"/>
                          <a:cs typeface="Arial" panose="020B0604020202020204" pitchFamily="34" charset="0"/>
                          <a:hlinkClick r:id="rId2"/>
                        </a:rPr>
                        <a:t>https://doi.org/10.48550/arXiv.2110.04912</a:t>
                      </a:r>
                      <a:endParaRPr lang="en-US" sz="2800" dirty="0">
                        <a:effectLst/>
                        <a:latin typeface="Arial" panose="020B0604020202020204" pitchFamily="34" charset="0"/>
                        <a:cs typeface="Arial" panose="020B0604020202020204" pitchFamily="34" charset="0"/>
                      </a:endParaRPr>
                    </a:p>
                  </a:txBody>
                  <a:tcPr marR="61913">
                    <a:lnL>
                      <a:noFill/>
                    </a:lnL>
                    <a:lnR>
                      <a:noFill/>
                    </a:lnR>
                    <a:lnT>
                      <a:noFill/>
                    </a:lnT>
                    <a:lnB>
                      <a:noFill/>
                    </a:lnB>
                    <a:solidFill>
                      <a:srgbClr val="FFFFFF"/>
                    </a:solidFill>
                  </a:tcPr>
                </a:tc>
                <a:extLst>
                  <a:ext uri="{0D108BD9-81ED-4DB2-BD59-A6C34878D82A}">
                    <a16:rowId xmlns:a16="http://schemas.microsoft.com/office/drawing/2014/main" val="2217322236"/>
                  </a:ext>
                </a:extLst>
              </a:tr>
            </a:tbl>
          </a:graphicData>
        </a:graphic>
      </p:graphicFrame>
    </p:spTree>
    <p:extLst>
      <p:ext uri="{BB962C8B-B14F-4D97-AF65-F5344CB8AC3E}">
        <p14:creationId xmlns:p14="http://schemas.microsoft.com/office/powerpoint/2010/main" val="1397066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D4ED-24D9-4BC1-B631-BC14B7C28BCA}"/>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Quantum enhanced sensing is now routine in HAYSTAC</a:t>
            </a:r>
          </a:p>
        </p:txBody>
      </p:sp>
      <p:grpSp>
        <p:nvGrpSpPr>
          <p:cNvPr id="4" name="Group 3">
            <a:extLst>
              <a:ext uri="{FF2B5EF4-FFF2-40B4-BE49-F238E27FC236}">
                <a16:creationId xmlns:a16="http://schemas.microsoft.com/office/drawing/2014/main" id="{BE9E7325-92F9-4564-A32C-2FCC79C4BDC2}"/>
              </a:ext>
            </a:extLst>
          </p:cNvPr>
          <p:cNvGrpSpPr/>
          <p:nvPr/>
        </p:nvGrpSpPr>
        <p:grpSpPr>
          <a:xfrm>
            <a:off x="167054" y="1278190"/>
            <a:ext cx="10506177" cy="4308059"/>
            <a:chOff x="167054" y="2444261"/>
            <a:chExt cx="10506177" cy="4308059"/>
          </a:xfrm>
        </p:grpSpPr>
        <p:pic>
          <p:nvPicPr>
            <p:cNvPr id="5" name="Picture 2" descr="figure3">
              <a:extLst>
                <a:ext uri="{FF2B5EF4-FFF2-40B4-BE49-F238E27FC236}">
                  <a16:creationId xmlns:a16="http://schemas.microsoft.com/office/drawing/2014/main" id="{F82FF3BD-B2B2-4D16-8947-BE6223835B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243" b="-1"/>
            <a:stretch/>
          </p:blipFill>
          <p:spPr bwMode="auto">
            <a:xfrm>
              <a:off x="304800" y="2444261"/>
              <a:ext cx="10368431" cy="43080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F438B4B-72DB-4405-9B94-85A7C671019E}"/>
                </a:ext>
              </a:extLst>
            </p:cNvPr>
            <p:cNvSpPr/>
            <p:nvPr/>
          </p:nvSpPr>
          <p:spPr>
            <a:xfrm>
              <a:off x="167054" y="2444261"/>
              <a:ext cx="465992" cy="3428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7" name="TextBox 6">
            <a:extLst>
              <a:ext uri="{FF2B5EF4-FFF2-40B4-BE49-F238E27FC236}">
                <a16:creationId xmlns:a16="http://schemas.microsoft.com/office/drawing/2014/main" id="{21D950B7-8681-4BBD-BC45-2A5B3179F2E3}"/>
              </a:ext>
            </a:extLst>
          </p:cNvPr>
          <p:cNvSpPr txBox="1"/>
          <p:nvPr/>
        </p:nvSpPr>
        <p:spPr>
          <a:xfrm>
            <a:off x="490486" y="939127"/>
            <a:ext cx="6019800" cy="461665"/>
          </a:xfrm>
          <a:prstGeom prst="rect">
            <a:avLst/>
          </a:prstGeom>
          <a:noFill/>
        </p:spPr>
        <p:txBody>
          <a:bodyPr wrap="square" rtlCol="0">
            <a:spAutoFit/>
          </a:bodyPr>
          <a:lstStyle/>
          <a:p>
            <a:pPr marL="0" marR="0" lvl="0" indent="0" algn="l" defTabSz="27432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double the quantum limited scan rate </a:t>
            </a:r>
          </a:p>
        </p:txBody>
      </p:sp>
      <p:sp>
        <p:nvSpPr>
          <p:cNvPr id="8" name="Rectangle 7">
            <a:extLst>
              <a:ext uri="{FF2B5EF4-FFF2-40B4-BE49-F238E27FC236}">
                <a16:creationId xmlns:a16="http://schemas.microsoft.com/office/drawing/2014/main" id="{30646582-80E4-4B5B-858B-1A3F5EB9526A}"/>
              </a:ext>
            </a:extLst>
          </p:cNvPr>
          <p:cNvSpPr/>
          <p:nvPr/>
        </p:nvSpPr>
        <p:spPr>
          <a:xfrm>
            <a:off x="7341576" y="1726596"/>
            <a:ext cx="219808" cy="17672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1F70976D-C324-40F0-B186-19FB4CD95843}"/>
              </a:ext>
            </a:extLst>
          </p:cNvPr>
          <p:cNvSpPr/>
          <p:nvPr/>
        </p:nvSpPr>
        <p:spPr>
          <a:xfrm>
            <a:off x="3314700" y="4086100"/>
            <a:ext cx="6746631"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quantum enhanced search for dark matter axions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K.M. Backes, D.A. Palken, </a:t>
            </a: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 al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Nature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590</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238–242 (2021).</a:t>
            </a:r>
          </a:p>
        </p:txBody>
      </p:sp>
      <p:sp>
        <p:nvSpPr>
          <p:cNvPr id="10" name="TextBox 9">
            <a:extLst>
              <a:ext uri="{FF2B5EF4-FFF2-40B4-BE49-F238E27FC236}">
                <a16:creationId xmlns:a16="http://schemas.microsoft.com/office/drawing/2014/main" id="{62901652-3D58-46B2-8B83-CD4C56F62628}"/>
              </a:ext>
            </a:extLst>
          </p:cNvPr>
          <p:cNvSpPr txBox="1"/>
          <p:nvPr/>
        </p:nvSpPr>
        <p:spPr>
          <a:xfrm>
            <a:off x="304801" y="5855333"/>
            <a:ext cx="46736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 J. Jewell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et al.</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(HAYSTAC Collaboration)</a:t>
            </a:r>
            <a:r>
              <a:rPr kumimoji="0" lang="en-US" sz="18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Phys. Rev. D </a:t>
            </a: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107</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072007 (2023).</a:t>
            </a:r>
          </a:p>
        </p:txBody>
      </p:sp>
      <p:sp>
        <p:nvSpPr>
          <p:cNvPr id="11" name="TextBox 10">
            <a:extLst>
              <a:ext uri="{FF2B5EF4-FFF2-40B4-BE49-F238E27FC236}">
                <a16:creationId xmlns:a16="http://schemas.microsoft.com/office/drawing/2014/main" id="{9966EB72-92A5-CA41-83FE-7273C73AF1DE}"/>
              </a:ext>
            </a:extLst>
          </p:cNvPr>
          <p:cNvSpPr txBox="1"/>
          <p:nvPr/>
        </p:nvSpPr>
        <p:spPr>
          <a:xfrm>
            <a:off x="5387731" y="5868706"/>
            <a:ext cx="46736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prstClr val="black"/>
                </a:solidFill>
                <a:latin typeface="Arial" panose="020B0604020202020204"/>
              </a:rPr>
              <a:t>X. Bai</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et al.</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(HAYSTAC Collaboration)</a:t>
            </a:r>
          </a:p>
          <a:p>
            <a:pPr lvl="0">
              <a:defRPr/>
            </a:pPr>
            <a:r>
              <a:rPr lang="en-US" dirty="0"/>
              <a:t>Phys. Rev. Lett. </a:t>
            </a:r>
            <a:r>
              <a:rPr lang="en-US" b="1" dirty="0"/>
              <a:t>134</a:t>
            </a:r>
            <a:r>
              <a:rPr lang="en-US" dirty="0"/>
              <a:t>, 151006 (2025).</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 name="Slide Number Placeholder 10">
            <a:extLst>
              <a:ext uri="{FF2B5EF4-FFF2-40B4-BE49-F238E27FC236}">
                <a16:creationId xmlns:a16="http://schemas.microsoft.com/office/drawing/2014/main" id="{26F69F4B-AA7A-54BF-7769-0F035C89EAA0}"/>
              </a:ext>
            </a:extLst>
          </p:cNvPr>
          <p:cNvSpPr>
            <a:spLocks noGrp="1"/>
          </p:cNvSpPr>
          <p:nvPr>
            <p:ph type="sldNum" sz="quarter" idx="12"/>
          </p:nvPr>
        </p:nvSpPr>
        <p:spPr>
          <a:xfrm>
            <a:off x="10890606" y="22134"/>
            <a:ext cx="1301393" cy="378558"/>
          </a:xfrm>
        </p:spPr>
        <p:txBody>
          <a:bodyPr/>
          <a:lstStyle/>
          <a:p>
            <a:fld id="{49890894-0696-40F0-9B66-F637A18706E9}" type="slidenum">
              <a:rPr lang="en-US" smtClean="0">
                <a:solidFill>
                  <a:prstClr val="black">
                    <a:tint val="75000"/>
                  </a:prstClr>
                </a:solidFill>
              </a:rPr>
              <a:pPr/>
              <a:t>30</a:t>
            </a:fld>
            <a:endParaRPr lang="en-US" dirty="0">
              <a:solidFill>
                <a:prstClr val="black">
                  <a:tint val="75000"/>
                </a:prstClr>
              </a:solidFill>
            </a:endParaRPr>
          </a:p>
        </p:txBody>
      </p:sp>
    </p:spTree>
    <p:extLst>
      <p:ext uri="{BB962C8B-B14F-4D97-AF65-F5344CB8AC3E}">
        <p14:creationId xmlns:p14="http://schemas.microsoft.com/office/powerpoint/2010/main" val="42739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EEB80C-CB8D-1285-A493-2B7E661B7F47}"/>
              </a:ext>
            </a:extLst>
          </p:cNvPr>
          <p:cNvSpPr>
            <a:spLocks noGrp="1"/>
          </p:cNvSpPr>
          <p:nvPr>
            <p:ph type="title"/>
          </p:nvPr>
        </p:nvSpPr>
        <p:spPr>
          <a:xfrm>
            <a:off x="0" y="1"/>
            <a:ext cx="12192000" cy="1077218"/>
          </a:xfrm>
        </p:spPr>
        <p:txBody>
          <a:bodyPr/>
          <a:lstStyle/>
          <a:p>
            <a:pPr algn="l"/>
            <a:r>
              <a:rPr lang="en-US" dirty="0">
                <a:solidFill>
                  <a:srgbClr val="1F497D">
                    <a:lumMod val="60000"/>
                    <a:lumOff val="40000"/>
                  </a:srgbClr>
                </a:solidFill>
                <a:latin typeface="Arial" pitchFamily="34" charset="0"/>
                <a:cs typeface="Arial" pitchFamily="34" charset="0"/>
              </a:rPr>
              <a:t>The coherent state limit is hard to beat in a search for fundamental fields  </a:t>
            </a:r>
            <a:endParaRPr lang="en-US" dirty="0"/>
          </a:p>
        </p:txBody>
      </p:sp>
      <p:sp>
        <p:nvSpPr>
          <p:cNvPr id="6" name="Slide Number Placeholder 5"/>
          <p:cNvSpPr>
            <a:spLocks noGrp="1"/>
          </p:cNvSpPr>
          <p:nvPr>
            <p:ph type="sldNum" sz="quarter" idx="12"/>
          </p:nvPr>
        </p:nvSpPr>
        <p:spPr/>
        <p:txBody>
          <a:bodyPr/>
          <a:lstStyle/>
          <a:p>
            <a:fld id="{8836ACD2-14AF-4AE8-A05D-A9CE2A07C95C}" type="slidenum">
              <a:rPr lang="en-US" smtClean="0">
                <a:solidFill>
                  <a:prstClr val="black">
                    <a:tint val="75000"/>
                  </a:prstClr>
                </a:solidFill>
              </a:rPr>
              <a:pPr/>
              <a:t>31</a:t>
            </a:fld>
            <a:endParaRPr lang="en-US" dirty="0">
              <a:solidFill>
                <a:prstClr val="black">
                  <a:tint val="75000"/>
                </a:prstClr>
              </a:solidFill>
            </a:endParaRPr>
          </a:p>
        </p:txBody>
      </p:sp>
      <p:grpSp>
        <p:nvGrpSpPr>
          <p:cNvPr id="9" name="Group 8">
            <a:extLst>
              <a:ext uri="{FF2B5EF4-FFF2-40B4-BE49-F238E27FC236}">
                <a16:creationId xmlns:a16="http://schemas.microsoft.com/office/drawing/2014/main" id="{C38EA6BA-DCE8-4019-9A27-79DE0DE565D2}"/>
              </a:ext>
            </a:extLst>
          </p:cNvPr>
          <p:cNvGrpSpPr/>
          <p:nvPr/>
        </p:nvGrpSpPr>
        <p:grpSpPr>
          <a:xfrm>
            <a:off x="391818" y="3677590"/>
            <a:ext cx="10706092" cy="2987824"/>
            <a:chOff x="391818" y="1072036"/>
            <a:chExt cx="10706092" cy="2987824"/>
          </a:xfrm>
        </p:grpSpPr>
        <p:sp>
          <p:nvSpPr>
            <p:cNvPr id="42" name="文字方塊 24">
              <a:extLst>
                <a:ext uri="{FF2B5EF4-FFF2-40B4-BE49-F238E27FC236}">
                  <a16:creationId xmlns:a16="http://schemas.microsoft.com/office/drawing/2014/main" id="{8C20D26B-93D2-4E4C-BDE1-4FB80AB0B5A5}"/>
                </a:ext>
              </a:extLst>
            </p:cNvPr>
            <p:cNvSpPr txBox="1">
              <a:spLocks noChangeArrowheads="1"/>
            </p:cNvSpPr>
            <p:nvPr/>
          </p:nvSpPr>
          <p:spPr bwMode="auto">
            <a:xfrm>
              <a:off x="391818" y="1282181"/>
              <a:ext cx="10706092" cy="2239844"/>
            </a:xfrm>
            <a:prstGeom prst="rect">
              <a:avLst/>
            </a:prstGeom>
            <a:noFill/>
            <a:ln w="9525">
              <a:noFill/>
              <a:miter lim="800000"/>
              <a:headEnd/>
              <a:tailEnd/>
            </a:ln>
          </p:spPr>
          <p:txBody>
            <a:bodyPr wrap="square">
              <a:spAutoFit/>
            </a:bodyPr>
            <a:lstStyle/>
            <a:p>
              <a:pPr>
                <a:lnSpc>
                  <a:spcPct val="150000"/>
                </a:lnSpc>
              </a:pPr>
              <a:r>
                <a:rPr lang="en-US" altLang="zh-TW" sz="2400" dirty="0">
                  <a:solidFill>
                    <a:prstClr val="black"/>
                  </a:solidFill>
                  <a:latin typeface="Arial" panose="020B0604020202020204" pitchFamily="34" charset="0"/>
                  <a:cs typeface="Arial" panose="020B0604020202020204" pitchFamily="34" charset="0"/>
                </a:rPr>
                <a:t>hard to beat CSL</a:t>
              </a:r>
            </a:p>
            <a:p>
              <a:pPr defTabSz="457200">
                <a:lnSpc>
                  <a:spcPct val="150000"/>
                </a:lnSpc>
              </a:pPr>
              <a:r>
                <a:rPr lang="en-US" altLang="zh-TW" sz="2400" dirty="0">
                  <a:solidFill>
                    <a:prstClr val="black"/>
                  </a:solidFill>
                  <a:latin typeface="Arial" panose="020B0604020202020204" pitchFamily="34" charset="0"/>
                  <a:cs typeface="Arial" panose="020B0604020202020204" pitchFamily="34" charset="0"/>
                </a:rPr>
                <a:t>	coupling to fundamental fields: big objects</a:t>
              </a:r>
            </a:p>
            <a:p>
              <a:pPr defTabSz="457200">
                <a:lnSpc>
                  <a:spcPct val="150000"/>
                </a:lnSpc>
              </a:pPr>
              <a:r>
                <a:rPr lang="en-US" altLang="zh-TW" sz="2400" dirty="0">
                  <a:solidFill>
                    <a:prstClr val="black"/>
                  </a:solidFill>
                  <a:latin typeface="Arial" panose="020B0604020202020204" pitchFamily="34" charset="0"/>
                  <a:cs typeface="Arial" panose="020B0604020202020204" pitchFamily="34" charset="0"/>
                </a:rPr>
                <a:t>	quantum control and measurement: small systems</a:t>
              </a:r>
            </a:p>
            <a:p>
              <a:pPr defTabSz="457200">
                <a:lnSpc>
                  <a:spcPct val="150000"/>
                </a:lnSpc>
              </a:pPr>
              <a:r>
                <a:rPr lang="en-US" altLang="zh-TW" sz="2400" dirty="0">
                  <a:solidFill>
                    <a:prstClr val="black"/>
                  </a:solidFill>
                  <a:latin typeface="Arial" panose="020B0604020202020204" pitchFamily="34" charset="0"/>
                  <a:cs typeface="Arial" panose="020B0604020202020204" pitchFamily="34" charset="0"/>
                </a:rPr>
                <a:t>	near technical perfection required</a:t>
              </a:r>
              <a:r>
                <a:rPr lang="en-US" altLang="zh-TW" sz="2400" dirty="0">
                  <a:solidFill>
                    <a:srgbClr val="0000FF"/>
                  </a:solidFill>
                  <a:latin typeface="Arial" panose="020B0604020202020204" pitchFamily="34" charset="0"/>
                  <a:cs typeface="Arial" panose="020B0604020202020204" pitchFamily="34" charset="0"/>
                </a:rPr>
                <a:t> </a:t>
              </a:r>
            </a:p>
          </p:txBody>
        </p:sp>
        <p:pic>
          <p:nvPicPr>
            <p:cNvPr id="72719" name="Picture 15" descr="Related image">
              <a:extLst>
                <a:ext uri="{FF2B5EF4-FFF2-40B4-BE49-F238E27FC236}">
                  <a16:creationId xmlns:a16="http://schemas.microsoft.com/office/drawing/2014/main" id="{DAC7D198-9A6C-408C-8F1E-A9700B5624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97806" y="1072036"/>
              <a:ext cx="2172870" cy="122223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83D13E72-0E0A-48E3-8636-EA74EB86901B}"/>
                </a:ext>
              </a:extLst>
            </p:cNvPr>
            <p:cNvGrpSpPr/>
            <p:nvPr/>
          </p:nvGrpSpPr>
          <p:grpSpPr>
            <a:xfrm>
              <a:off x="8184215" y="2171158"/>
              <a:ext cx="2388872" cy="1888702"/>
              <a:chOff x="8742548" y="1610790"/>
              <a:chExt cx="2388872" cy="1888702"/>
            </a:xfrm>
          </p:grpSpPr>
          <p:pic>
            <p:nvPicPr>
              <p:cNvPr id="72721" name="Picture 17" descr="Figure 1">
                <a:extLst>
                  <a:ext uri="{FF2B5EF4-FFF2-40B4-BE49-F238E27FC236}">
                    <a16:creationId xmlns:a16="http://schemas.microsoft.com/office/drawing/2014/main" id="{107F3A8A-1337-4071-970E-979B45B6A9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100" b="57118"/>
              <a:stretch/>
            </p:blipFill>
            <p:spPr bwMode="auto">
              <a:xfrm>
                <a:off x="8742548" y="1775807"/>
                <a:ext cx="2388872" cy="1723685"/>
              </a:xfrm>
              <a:prstGeom prst="rect">
                <a:avLst/>
              </a:prstGeom>
              <a:noFill/>
              <a:extLst>
                <a:ext uri="{909E8E84-426E-40DD-AFC4-6F175D3DCCD1}">
                  <a14:hiddenFill xmlns:a14="http://schemas.microsoft.com/office/drawing/2010/main">
                    <a:solidFill>
                      <a:srgbClr val="FFFFFF"/>
                    </a:solidFill>
                  </a14:hiddenFill>
                </a:ext>
              </a:extLst>
            </p:spPr>
          </p:pic>
          <p:sp>
            <p:nvSpPr>
              <p:cNvPr id="45" name="文字方塊 24">
                <a:extLst>
                  <a:ext uri="{FF2B5EF4-FFF2-40B4-BE49-F238E27FC236}">
                    <a16:creationId xmlns:a16="http://schemas.microsoft.com/office/drawing/2014/main" id="{45EA40C8-3A0A-4E21-AC1C-41CE307724CB}"/>
                  </a:ext>
                </a:extLst>
              </p:cNvPr>
              <p:cNvSpPr txBox="1">
                <a:spLocks noChangeArrowheads="1"/>
              </p:cNvSpPr>
              <p:nvPr/>
            </p:nvSpPr>
            <p:spPr bwMode="auto">
              <a:xfrm>
                <a:off x="9347200" y="1610790"/>
                <a:ext cx="898103" cy="577850"/>
              </a:xfrm>
              <a:prstGeom prst="rect">
                <a:avLst/>
              </a:prstGeom>
              <a:noFill/>
              <a:ln w="9525">
                <a:noFill/>
                <a:miter lim="800000"/>
                <a:headEnd/>
                <a:tailEnd/>
              </a:ln>
            </p:spPr>
            <p:txBody>
              <a:bodyPr wrap="square">
                <a:spAutoFit/>
              </a:bodyPr>
              <a:lstStyle/>
              <a:p>
                <a:pPr>
                  <a:lnSpc>
                    <a:spcPct val="150000"/>
                  </a:lnSpc>
                </a:pPr>
                <a:r>
                  <a:rPr lang="en-US" altLang="zh-TW" sz="2400" dirty="0">
                    <a:solidFill>
                      <a:schemeClr val="bg1"/>
                    </a:solidFill>
                    <a:latin typeface="Times New Roman" panose="02020603050405020304" pitchFamily="18" charset="0"/>
                    <a:cs typeface="Times New Roman" panose="02020603050405020304" pitchFamily="18" charset="0"/>
                  </a:rPr>
                  <a:t>5 </a:t>
                </a:r>
                <a:r>
                  <a:rPr lang="en-US" altLang="zh-TW" sz="2400" dirty="0">
                    <a:solidFill>
                      <a:schemeClr val="bg1"/>
                    </a:solidFill>
                    <a:latin typeface="Symbol" panose="05050102010706020507" pitchFamily="18" charset="2"/>
                    <a:cs typeface="Times New Roman" panose="02020603050405020304" pitchFamily="18" charset="0"/>
                  </a:rPr>
                  <a:t>m</a:t>
                </a:r>
                <a:r>
                  <a:rPr lang="en-US" altLang="zh-TW" sz="2400" dirty="0">
                    <a:solidFill>
                      <a:schemeClr val="bg1"/>
                    </a:solidFill>
                    <a:latin typeface="Times New Roman" panose="02020603050405020304" pitchFamily="18" charset="0"/>
                    <a:cs typeface="Times New Roman" panose="02020603050405020304" pitchFamily="18" charset="0"/>
                  </a:rPr>
                  <a:t>m</a:t>
                </a:r>
              </a:p>
            </p:txBody>
          </p:sp>
        </p:grpSp>
      </p:grpSp>
      <p:grpSp>
        <p:nvGrpSpPr>
          <p:cNvPr id="10" name="Group 9">
            <a:extLst>
              <a:ext uri="{FF2B5EF4-FFF2-40B4-BE49-F238E27FC236}">
                <a16:creationId xmlns:a16="http://schemas.microsoft.com/office/drawing/2014/main" id="{92E2B41B-8784-4784-8009-CCA49C1B52C8}"/>
              </a:ext>
            </a:extLst>
          </p:cNvPr>
          <p:cNvGrpSpPr/>
          <p:nvPr/>
        </p:nvGrpSpPr>
        <p:grpSpPr>
          <a:xfrm>
            <a:off x="371475" y="1088214"/>
            <a:ext cx="11176894" cy="2018560"/>
            <a:chOff x="371475" y="4283709"/>
            <a:chExt cx="11176894" cy="2018560"/>
          </a:xfrm>
        </p:grpSpPr>
        <p:pic>
          <p:nvPicPr>
            <p:cNvPr id="3" name="Picture 2">
              <a:extLst>
                <a:ext uri="{FF2B5EF4-FFF2-40B4-BE49-F238E27FC236}">
                  <a16:creationId xmlns:a16="http://schemas.microsoft.com/office/drawing/2014/main" id="{B185DB18-0502-4BB2-9EAD-7D4133C24AA0}"/>
                </a:ext>
              </a:extLst>
            </p:cNvPr>
            <p:cNvPicPr>
              <a:picLocks noChangeAspect="1"/>
            </p:cNvPicPr>
            <p:nvPr/>
          </p:nvPicPr>
          <p:blipFill rotWithShape="1">
            <a:blip r:embed="rId4"/>
            <a:srcRect l="7178" t="36260" r="35181" b="45233"/>
            <a:stretch/>
          </p:blipFill>
          <p:spPr>
            <a:xfrm>
              <a:off x="371475" y="4283709"/>
              <a:ext cx="11176894" cy="2018560"/>
            </a:xfrm>
            <a:prstGeom prst="rect">
              <a:avLst/>
            </a:prstGeom>
          </p:spPr>
        </p:pic>
        <p:sp>
          <p:nvSpPr>
            <p:cNvPr id="8" name="Rectangle 7">
              <a:extLst>
                <a:ext uri="{FF2B5EF4-FFF2-40B4-BE49-F238E27FC236}">
                  <a16:creationId xmlns:a16="http://schemas.microsoft.com/office/drawing/2014/main" id="{2B34DE81-901A-4255-8C95-196216486B65}"/>
                </a:ext>
              </a:extLst>
            </p:cNvPr>
            <p:cNvSpPr/>
            <p:nvPr/>
          </p:nvSpPr>
          <p:spPr>
            <a:xfrm>
              <a:off x="3313471" y="5879690"/>
              <a:ext cx="2369574" cy="30104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45423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735E-EEE2-EBCE-E917-B15C4DF98102}"/>
              </a:ext>
            </a:extLst>
          </p:cNvPr>
          <p:cNvSpPr>
            <a:spLocks noGrp="1"/>
          </p:cNvSpPr>
          <p:nvPr>
            <p:ph type="ctrTitle"/>
          </p:nvPr>
        </p:nvSpPr>
        <p:spPr>
          <a:xfrm>
            <a:off x="0" y="2668386"/>
            <a:ext cx="12192000" cy="769441"/>
          </a:xfrm>
        </p:spPr>
        <p:txBody>
          <a:bodyPr/>
          <a:lstStyle/>
          <a:p>
            <a:r>
              <a:rPr lang="en-US" dirty="0">
                <a:solidFill>
                  <a:prstClr val="black"/>
                </a:solidFill>
                <a:latin typeface="Arial" pitchFamily="34" charset="0"/>
                <a:cs typeface="Arial" pitchFamily="34" charset="0"/>
              </a:rPr>
              <a:t>strategy for more quantum enhancement</a:t>
            </a:r>
          </a:p>
        </p:txBody>
      </p:sp>
      <p:sp>
        <p:nvSpPr>
          <p:cNvPr id="4" name="Slide Number Placeholder 10">
            <a:extLst>
              <a:ext uri="{FF2B5EF4-FFF2-40B4-BE49-F238E27FC236}">
                <a16:creationId xmlns:a16="http://schemas.microsoft.com/office/drawing/2014/main" id="{E8ED2E66-467C-38F1-4C79-12012017374E}"/>
              </a:ext>
            </a:extLst>
          </p:cNvPr>
          <p:cNvSpPr>
            <a:spLocks noGrp="1"/>
          </p:cNvSpPr>
          <p:nvPr>
            <p:ph type="sldNum" sz="quarter" idx="12"/>
          </p:nvPr>
        </p:nvSpPr>
        <p:spPr>
          <a:xfrm>
            <a:off x="10890606" y="22134"/>
            <a:ext cx="1301393" cy="378558"/>
          </a:xfrm>
        </p:spPr>
        <p:txBody>
          <a:bodyPr/>
          <a:lstStyle/>
          <a:p>
            <a:fld id="{49890894-0696-40F0-9B66-F637A18706E9}" type="slidenum">
              <a:rPr lang="en-US" smtClean="0">
                <a:solidFill>
                  <a:prstClr val="black">
                    <a:tint val="75000"/>
                  </a:prstClr>
                </a:solidFill>
              </a:rPr>
              <a:pPr/>
              <a:t>32</a:t>
            </a:fld>
            <a:endParaRPr lang="en-US" dirty="0">
              <a:solidFill>
                <a:prstClr val="black">
                  <a:tint val="75000"/>
                </a:prstClr>
              </a:solidFill>
            </a:endParaRPr>
          </a:p>
        </p:txBody>
      </p:sp>
    </p:spTree>
    <p:extLst>
      <p:ext uri="{BB962C8B-B14F-4D97-AF65-F5344CB8AC3E}">
        <p14:creationId xmlns:p14="http://schemas.microsoft.com/office/powerpoint/2010/main" val="3018636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84FC4-4EF2-EEB4-FD0E-6A316E2ED94B}"/>
            </a:ext>
          </a:extLst>
        </p:cNvPr>
        <p:cNvGrpSpPr/>
        <p:nvPr/>
      </p:nvGrpSpPr>
      <p:grpSpPr>
        <a:xfrm>
          <a:off x="0" y="0"/>
          <a:ext cx="0" cy="0"/>
          <a:chOff x="0" y="0"/>
          <a:chExt cx="0" cy="0"/>
        </a:xfrm>
      </p:grpSpPr>
      <p:pic>
        <p:nvPicPr>
          <p:cNvPr id="141" name="Picture 140">
            <a:extLst>
              <a:ext uri="{FF2B5EF4-FFF2-40B4-BE49-F238E27FC236}">
                <a16:creationId xmlns:a16="http://schemas.microsoft.com/office/drawing/2014/main" id="{700A82D1-B01D-DC42-0A75-1C543B9F9C9C}"/>
              </a:ext>
            </a:extLst>
          </p:cNvPr>
          <p:cNvPicPr>
            <a:picLocks noChangeAspect="1"/>
          </p:cNvPicPr>
          <p:nvPr/>
        </p:nvPicPr>
        <p:blipFill rotWithShape="1">
          <a:blip r:embed="rId3"/>
          <a:srcRect l="13427" t="14579"/>
          <a:stretch>
            <a:fillRect/>
          </a:stretch>
        </p:blipFill>
        <p:spPr>
          <a:xfrm>
            <a:off x="800435" y="1722144"/>
            <a:ext cx="3406440" cy="1888502"/>
          </a:xfrm>
          <a:prstGeom prst="rect">
            <a:avLst/>
          </a:prstGeom>
        </p:spPr>
      </p:pic>
      <p:pic>
        <p:nvPicPr>
          <p:cNvPr id="144" name="Picture 143">
            <a:extLst>
              <a:ext uri="{FF2B5EF4-FFF2-40B4-BE49-F238E27FC236}">
                <a16:creationId xmlns:a16="http://schemas.microsoft.com/office/drawing/2014/main" id="{8A7C039C-5DD5-196A-4523-BFB8379AE3A9}"/>
              </a:ext>
            </a:extLst>
          </p:cNvPr>
          <p:cNvPicPr>
            <a:picLocks noChangeAspect="1"/>
          </p:cNvPicPr>
          <p:nvPr/>
        </p:nvPicPr>
        <p:blipFill>
          <a:blip r:embed="rId4"/>
          <a:stretch>
            <a:fillRect/>
          </a:stretch>
        </p:blipFill>
        <p:spPr>
          <a:xfrm>
            <a:off x="4437804" y="1889010"/>
            <a:ext cx="3556027" cy="1756140"/>
          </a:xfrm>
          <a:prstGeom prst="rect">
            <a:avLst/>
          </a:prstGeom>
        </p:spPr>
      </p:pic>
      <p:pic>
        <p:nvPicPr>
          <p:cNvPr id="128" name="Picture 127">
            <a:extLst>
              <a:ext uri="{FF2B5EF4-FFF2-40B4-BE49-F238E27FC236}">
                <a16:creationId xmlns:a16="http://schemas.microsoft.com/office/drawing/2014/main" id="{5B9A56D7-E81D-2341-CD37-6CE1C18217E5}"/>
              </a:ext>
            </a:extLst>
          </p:cNvPr>
          <p:cNvPicPr>
            <a:picLocks noChangeAspect="1"/>
          </p:cNvPicPr>
          <p:nvPr/>
        </p:nvPicPr>
        <p:blipFill>
          <a:blip r:embed="rId5"/>
          <a:stretch>
            <a:fillRect/>
          </a:stretch>
        </p:blipFill>
        <p:spPr>
          <a:xfrm>
            <a:off x="8225017" y="947415"/>
            <a:ext cx="3452633" cy="2673757"/>
          </a:xfrm>
          <a:prstGeom prst="rect">
            <a:avLst/>
          </a:prstGeom>
        </p:spPr>
      </p:pic>
      <p:grpSp>
        <p:nvGrpSpPr>
          <p:cNvPr id="38" name="Group 37">
            <a:extLst>
              <a:ext uri="{FF2B5EF4-FFF2-40B4-BE49-F238E27FC236}">
                <a16:creationId xmlns:a16="http://schemas.microsoft.com/office/drawing/2014/main" id="{6F2E0FF5-8569-7FD6-7CAB-0CEE2E588012}"/>
              </a:ext>
            </a:extLst>
          </p:cNvPr>
          <p:cNvGrpSpPr/>
          <p:nvPr/>
        </p:nvGrpSpPr>
        <p:grpSpPr>
          <a:xfrm>
            <a:off x="5677197" y="3763763"/>
            <a:ext cx="1155829" cy="646331"/>
            <a:chOff x="9606170" y="2663577"/>
            <a:chExt cx="1148927" cy="873552"/>
          </a:xfrm>
        </p:grpSpPr>
        <p:sp>
          <p:nvSpPr>
            <p:cNvPr id="39" name="Rectangle 38">
              <a:extLst>
                <a:ext uri="{FF2B5EF4-FFF2-40B4-BE49-F238E27FC236}">
                  <a16:creationId xmlns:a16="http://schemas.microsoft.com/office/drawing/2014/main" id="{15F0DE4D-CBB5-B789-9EF0-C8EB513D1B23}"/>
                </a:ext>
              </a:extLst>
            </p:cNvPr>
            <p:cNvSpPr/>
            <p:nvPr/>
          </p:nvSpPr>
          <p:spPr>
            <a:xfrm>
              <a:off x="9698432" y="2663577"/>
              <a:ext cx="982290" cy="873552"/>
            </a:xfrm>
            <a:prstGeom prst="rect">
              <a:avLst/>
            </a:prstGeom>
            <a:solidFill>
              <a:schemeClr val="bg1">
                <a:lumMod val="9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74DD2B16-F475-6D7A-9E8E-6BB17622D387}"/>
                    </a:ext>
                  </a:extLst>
                </p:cNvPr>
                <p:cNvSpPr txBox="1"/>
                <p:nvPr/>
              </p:nvSpPr>
              <p:spPr>
                <a:xfrm>
                  <a:off x="9606170" y="2663577"/>
                  <a:ext cx="1148927" cy="873552"/>
                </a:xfrm>
                <a:prstGeom prst="rect">
                  <a:avLst/>
                </a:prstGeom>
                <a:noFill/>
                <a:ln w="38100">
                  <a:noFill/>
                </a:ln>
              </p:spPr>
              <p:txBody>
                <a:bodyPr wrap="square" rtlCol="0">
                  <a:spAutoFit/>
                </a:bodyPr>
                <a:lstStyle/>
                <a:p>
                  <a:pPr marL="0" marR="0" lvl="0" indent="0" algn="l" defTabSz="27432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3600" b="0" i="1" u="none" strike="noStrike" kern="1200" cap="none" spc="0" normalizeH="0" baseline="0" noProof="0" smtClean="0">
                            <a:ln>
                              <a:noFill/>
                            </a:ln>
                            <a:solidFill>
                              <a:srgbClr val="0000FF"/>
                            </a:solidFill>
                            <a:effectLst/>
                            <a:uLnTx/>
                            <a:uFillTx/>
                            <a:latin typeface="Cambria Math" panose="02040503050406030204" pitchFamily="18" charset="0"/>
                            <a:ea typeface="+mn-ea"/>
                            <a:cs typeface="Arial" pitchFamily="34" charset="0"/>
                          </a:rPr>
                          <m:t>×2</m:t>
                        </m:r>
                      </m:oMath>
                    </m:oMathPara>
                  </a14:m>
                  <a:endParaRPr kumimoji="0" lang="en-US" sz="3600" b="0" i="0" u="none" strike="noStrike" kern="1200" cap="none" spc="0" normalizeH="0" baseline="0" noProof="0" dirty="0">
                    <a:ln>
                      <a:noFill/>
                    </a:ln>
                    <a:solidFill>
                      <a:srgbClr val="0000FF"/>
                    </a:solidFill>
                    <a:effectLst/>
                    <a:uLnTx/>
                    <a:uFillTx/>
                    <a:latin typeface="Avenir Book" panose="02000503020000020003" pitchFamily="2" charset="0"/>
                    <a:ea typeface="+mn-ea"/>
                    <a:cs typeface="Arial" pitchFamily="34" charset="0"/>
                  </a:endParaRPr>
                </a:p>
              </p:txBody>
            </p:sp>
          </mc:Choice>
          <mc:Fallback xmlns="">
            <p:sp>
              <p:nvSpPr>
                <p:cNvPr id="40" name="TextBox 39">
                  <a:extLst>
                    <a:ext uri="{FF2B5EF4-FFF2-40B4-BE49-F238E27FC236}">
                      <a16:creationId xmlns:a16="http://schemas.microsoft.com/office/drawing/2014/main" id="{38FCEAEE-B1F2-4684-8081-81BD3E957A67}"/>
                    </a:ext>
                  </a:extLst>
                </p:cNvPr>
                <p:cNvSpPr txBox="1">
                  <a:spLocks noRot="1" noChangeAspect="1" noMove="1" noResize="1" noEditPoints="1" noAdjustHandles="1" noChangeArrowheads="1" noChangeShapeType="1" noTextEdit="1"/>
                </p:cNvSpPr>
                <p:nvPr/>
              </p:nvSpPr>
              <p:spPr>
                <a:xfrm>
                  <a:off x="9606170" y="2663577"/>
                  <a:ext cx="1148927" cy="873552"/>
                </a:xfrm>
                <a:prstGeom prst="rect">
                  <a:avLst/>
                </a:prstGeom>
                <a:blipFill>
                  <a:blip r:embed="rId7"/>
                  <a:stretch>
                    <a:fillRect/>
                  </a:stretch>
                </a:blipFill>
                <a:ln w="38100">
                  <a:noFill/>
                </a:ln>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D47BAF56-805F-BC94-40F0-9D539731CE5F}"/>
              </a:ext>
            </a:extLst>
          </p:cNvPr>
          <p:cNvGrpSpPr/>
          <p:nvPr/>
        </p:nvGrpSpPr>
        <p:grpSpPr>
          <a:xfrm>
            <a:off x="8368545" y="3763763"/>
            <a:ext cx="1473468" cy="646331"/>
            <a:chOff x="9611804" y="2663577"/>
            <a:chExt cx="1143293" cy="873552"/>
          </a:xfrm>
        </p:grpSpPr>
        <p:sp>
          <p:nvSpPr>
            <p:cNvPr id="42" name="Rectangle 41">
              <a:extLst>
                <a:ext uri="{FF2B5EF4-FFF2-40B4-BE49-F238E27FC236}">
                  <a16:creationId xmlns:a16="http://schemas.microsoft.com/office/drawing/2014/main" id="{1BAE7544-F22A-3449-6EB0-6DAB9BAC6B1A}"/>
                </a:ext>
              </a:extLst>
            </p:cNvPr>
            <p:cNvSpPr/>
            <p:nvPr/>
          </p:nvSpPr>
          <p:spPr>
            <a:xfrm>
              <a:off x="9698432" y="2663577"/>
              <a:ext cx="982290" cy="873552"/>
            </a:xfrm>
            <a:prstGeom prst="rect">
              <a:avLst/>
            </a:prstGeom>
            <a:solidFill>
              <a:schemeClr val="bg1">
                <a:lumMod val="9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23F0A344-0514-C3F8-D7C8-A4DE273B7900}"/>
                    </a:ext>
                  </a:extLst>
                </p:cNvPr>
                <p:cNvSpPr txBox="1"/>
                <p:nvPr/>
              </p:nvSpPr>
              <p:spPr>
                <a:xfrm>
                  <a:off x="9611804" y="2663577"/>
                  <a:ext cx="1143293" cy="873552"/>
                </a:xfrm>
                <a:prstGeom prst="rect">
                  <a:avLst/>
                </a:prstGeom>
                <a:noFill/>
                <a:ln w="38100">
                  <a:noFill/>
                </a:ln>
              </p:spPr>
              <p:txBody>
                <a:bodyPr wrap="square" rtlCol="0">
                  <a:spAutoFit/>
                </a:bodyPr>
                <a:lstStyle/>
                <a:p>
                  <a:pPr marL="0" marR="0" lvl="0" indent="0" algn="l" defTabSz="27432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3600" b="0" i="1" u="none" strike="noStrike" kern="1200" cap="none" spc="0" normalizeH="0" baseline="0" noProof="0" smtClean="0">
                            <a:ln>
                              <a:noFill/>
                            </a:ln>
                            <a:solidFill>
                              <a:srgbClr val="0000FF"/>
                            </a:solidFill>
                            <a:effectLst/>
                            <a:uLnTx/>
                            <a:uFillTx/>
                            <a:latin typeface="Cambria Math" panose="02040503050406030204" pitchFamily="18" charset="0"/>
                            <a:ea typeface="+mn-ea"/>
                            <a:cs typeface="Arial" pitchFamily="34" charset="0"/>
                          </a:rPr>
                          <m:t>×8</m:t>
                        </m:r>
                        <m:r>
                          <a:rPr kumimoji="0" lang="en-US" sz="3600" b="0" i="0" u="none" strike="noStrike" kern="1200" cap="none" spc="0" normalizeH="0" baseline="0" noProof="0" smtClean="0">
                            <a:ln>
                              <a:noFill/>
                            </a:ln>
                            <a:solidFill>
                              <a:srgbClr val="0000FF"/>
                            </a:solidFill>
                            <a:effectLst/>
                            <a:uLnTx/>
                            <a:uFillTx/>
                            <a:latin typeface="Cambria Math" panose="02040503050406030204" pitchFamily="18" charset="0"/>
                            <a:ea typeface="+mn-ea"/>
                            <a:cs typeface="Arial" pitchFamily="34" charset="0"/>
                          </a:rPr>
                          <m:t>.2</m:t>
                        </m:r>
                      </m:oMath>
                    </m:oMathPara>
                  </a14:m>
                  <a:endParaRPr kumimoji="0" lang="en-US" sz="3600" b="0" i="0" u="none" strike="noStrike" kern="1200" cap="none" spc="0" normalizeH="0" baseline="0" noProof="0" dirty="0">
                    <a:ln>
                      <a:noFill/>
                    </a:ln>
                    <a:solidFill>
                      <a:srgbClr val="0000FF"/>
                    </a:solidFill>
                    <a:effectLst/>
                    <a:uLnTx/>
                    <a:uFillTx/>
                    <a:latin typeface="Avenir Book" panose="02000503020000020003" pitchFamily="2" charset="0"/>
                    <a:ea typeface="+mn-ea"/>
                    <a:cs typeface="Arial" pitchFamily="34" charset="0"/>
                  </a:endParaRPr>
                </a:p>
              </p:txBody>
            </p:sp>
          </mc:Choice>
          <mc:Fallback xmlns="">
            <p:sp>
              <p:nvSpPr>
                <p:cNvPr id="43" name="TextBox 42">
                  <a:extLst>
                    <a:ext uri="{FF2B5EF4-FFF2-40B4-BE49-F238E27FC236}">
                      <a16:creationId xmlns:a16="http://schemas.microsoft.com/office/drawing/2014/main" id="{42731AF7-FB3D-45AA-BC08-C66E5A0F17A3}"/>
                    </a:ext>
                  </a:extLst>
                </p:cNvPr>
                <p:cNvSpPr txBox="1">
                  <a:spLocks noRot="1" noChangeAspect="1" noMove="1" noResize="1" noEditPoints="1" noAdjustHandles="1" noChangeArrowheads="1" noChangeShapeType="1" noTextEdit="1"/>
                </p:cNvSpPr>
                <p:nvPr/>
              </p:nvSpPr>
              <p:spPr>
                <a:xfrm>
                  <a:off x="9611804" y="2663577"/>
                  <a:ext cx="1143293" cy="873552"/>
                </a:xfrm>
                <a:prstGeom prst="rect">
                  <a:avLst/>
                </a:prstGeom>
                <a:blipFill>
                  <a:blip r:embed="rId8"/>
                  <a:stretch>
                    <a:fillRect/>
                  </a:stretch>
                </a:blipFill>
                <a:ln w="38100">
                  <a:noFill/>
                </a:ln>
              </p:spPr>
              <p:txBody>
                <a:bodyPr/>
                <a:lstStyle/>
                <a:p>
                  <a:r>
                    <a:rPr lang="en-US">
                      <a:noFill/>
                    </a:rPr>
                    <a:t> </a:t>
                  </a:r>
                </a:p>
              </p:txBody>
            </p:sp>
          </mc:Fallback>
        </mc:AlternateContent>
      </p:grpSp>
      <p:sp>
        <p:nvSpPr>
          <p:cNvPr id="5" name="TextBox 4">
            <a:extLst>
              <a:ext uri="{FF2B5EF4-FFF2-40B4-BE49-F238E27FC236}">
                <a16:creationId xmlns:a16="http://schemas.microsoft.com/office/drawing/2014/main" id="{B4FFD4C2-FEE4-303C-5D56-9738C24C09EA}"/>
              </a:ext>
            </a:extLst>
          </p:cNvPr>
          <p:cNvSpPr txBox="1"/>
          <p:nvPr/>
        </p:nvSpPr>
        <p:spPr>
          <a:xfrm>
            <a:off x="716214" y="3763763"/>
            <a:ext cx="330090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standard quantum limit</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8C6ACCE-8DA5-9331-789D-4DC8AFD2C8C3}"/>
                  </a:ext>
                </a:extLst>
              </p:cNvPr>
              <p:cNvSpPr txBox="1"/>
              <p:nvPr/>
            </p:nvSpPr>
            <p:spPr>
              <a:xfrm>
                <a:off x="2612530" y="1311072"/>
                <a:ext cx="6731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𝑤</m:t>
                        </m:r>
                      </m:sub>
                    </m:sSub>
                  </m:oMath>
                </a14:m>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p>
            </p:txBody>
          </p:sp>
        </mc:Choice>
        <mc:Fallback xmlns="">
          <p:sp>
            <p:nvSpPr>
              <p:cNvPr id="19" name="TextBox 18">
                <a:extLst>
                  <a:ext uri="{FF2B5EF4-FFF2-40B4-BE49-F238E27FC236}">
                    <a16:creationId xmlns:a16="http://schemas.microsoft.com/office/drawing/2014/main" id="{05E16AD6-AEF7-4699-9DC0-16600E4F0A68}"/>
                  </a:ext>
                </a:extLst>
              </p:cNvPr>
              <p:cNvSpPr txBox="1">
                <a:spLocks noRot="1" noChangeAspect="1" noMove="1" noResize="1" noEditPoints="1" noAdjustHandles="1" noChangeArrowheads="1" noChangeShapeType="1" noTextEdit="1"/>
              </p:cNvSpPr>
              <p:nvPr/>
            </p:nvSpPr>
            <p:spPr>
              <a:xfrm>
                <a:off x="2612530" y="1311072"/>
                <a:ext cx="673100" cy="461665"/>
              </a:xfrm>
              <a:prstGeom prst="rect">
                <a:avLst/>
              </a:prstGeom>
              <a:blipFill>
                <a:blip r:embed="rId9"/>
                <a:stretch>
                  <a:fillRect l="-1852"/>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2AE0881C-B220-B36C-06FD-E19832611F94}"/>
              </a:ext>
            </a:extLst>
          </p:cNvPr>
          <p:cNvSpPr txBox="1"/>
          <p:nvPr/>
        </p:nvSpPr>
        <p:spPr>
          <a:xfrm>
            <a:off x="8368545" y="4444598"/>
            <a:ext cx="304121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cavity entanglement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a:rPr>
              <a:t>“CEASEFIRE”</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Demo</a:t>
            </a:r>
          </a:p>
        </p:txBody>
      </p:sp>
      <p:sp>
        <p:nvSpPr>
          <p:cNvPr id="7" name="TextBox 6">
            <a:extLst>
              <a:ext uri="{FF2B5EF4-FFF2-40B4-BE49-F238E27FC236}">
                <a16:creationId xmlns:a16="http://schemas.microsoft.com/office/drawing/2014/main" id="{B77EDA12-BC73-9B74-C27E-3CED786DC4E6}"/>
              </a:ext>
            </a:extLst>
          </p:cNvPr>
          <p:cNvSpPr txBox="1"/>
          <p:nvPr/>
        </p:nvSpPr>
        <p:spPr>
          <a:xfrm>
            <a:off x="3297460" y="1589944"/>
            <a:ext cx="108234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vacuum</a:t>
            </a:r>
          </a:p>
        </p:txBody>
      </p:sp>
      <p:sp>
        <p:nvSpPr>
          <p:cNvPr id="25" name="TextBox 24">
            <a:extLst>
              <a:ext uri="{FF2B5EF4-FFF2-40B4-BE49-F238E27FC236}">
                <a16:creationId xmlns:a16="http://schemas.microsoft.com/office/drawing/2014/main" id="{519A2A39-CF64-4A4E-96A6-28FC3156BCF2}"/>
              </a:ext>
            </a:extLst>
          </p:cNvPr>
          <p:cNvSpPr txBox="1"/>
          <p:nvPr/>
        </p:nvSpPr>
        <p:spPr>
          <a:xfrm>
            <a:off x="4862416" y="4444598"/>
            <a:ext cx="30484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squeezing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H</a:t>
            </a:r>
            <a:r>
              <a:rPr lang="en-US" sz="2400" dirty="0">
                <a:solidFill>
                  <a:prstClr val="black"/>
                </a:solidFill>
                <a:latin typeface="Arial" panose="020B0604020202020204"/>
              </a:rPr>
              <a:t>AYSTAC apparatus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31CE3FDC-D6DE-22A2-E58A-9C2E458E9353}"/>
              </a:ext>
            </a:extLst>
          </p:cNvPr>
          <p:cNvSpPr txBox="1"/>
          <p:nvPr/>
        </p:nvSpPr>
        <p:spPr>
          <a:xfrm>
            <a:off x="209971" y="6059644"/>
            <a:ext cx="12353355" cy="369332"/>
          </a:xfrm>
          <a:prstGeom prst="rect">
            <a:avLst/>
          </a:prstGeom>
          <a:noFill/>
        </p:spPr>
        <p:txBody>
          <a:bodyPr wrap="square">
            <a:spAutoFit/>
          </a:bodyPr>
          <a:lstStyle/>
          <a:p>
            <a:r>
              <a:rPr lang="en-US" b="0" i="0" dirty="0">
                <a:solidFill>
                  <a:srgbClr val="333333"/>
                </a:solidFill>
                <a:effectLst/>
                <a:latin typeface="+mj-lt"/>
              </a:rPr>
              <a:t>Y. Jiang, E.P. Ruddy, K.O. Quinlan, M. </a:t>
            </a:r>
            <a:r>
              <a:rPr lang="en-US" b="0" i="0" dirty="0" err="1">
                <a:solidFill>
                  <a:srgbClr val="333333"/>
                </a:solidFill>
                <a:effectLst/>
                <a:latin typeface="+mj-lt"/>
              </a:rPr>
              <a:t>Malnou</a:t>
            </a:r>
            <a:r>
              <a:rPr lang="en-US" b="0" i="0" dirty="0">
                <a:solidFill>
                  <a:srgbClr val="333333"/>
                </a:solidFill>
                <a:effectLst/>
                <a:latin typeface="+mj-lt"/>
              </a:rPr>
              <a:t>, N.E. Frattini, K</a:t>
            </a:r>
            <a:r>
              <a:rPr lang="en-US" dirty="0">
                <a:solidFill>
                  <a:srgbClr val="333333"/>
                </a:solidFill>
                <a:latin typeface="+mj-lt"/>
              </a:rPr>
              <a:t>WL</a:t>
            </a:r>
            <a:r>
              <a:rPr lang="en-US" b="0" i="0" dirty="0">
                <a:solidFill>
                  <a:srgbClr val="333333"/>
                </a:solidFill>
                <a:effectLst/>
                <a:latin typeface="+mj-lt"/>
              </a:rPr>
              <a:t>, </a:t>
            </a:r>
            <a:r>
              <a:rPr lang="en-US" b="0" i="1" dirty="0">
                <a:solidFill>
                  <a:srgbClr val="333333"/>
                </a:solidFill>
                <a:effectLst/>
                <a:latin typeface="+mj-lt"/>
              </a:rPr>
              <a:t>PRX Quantum</a:t>
            </a:r>
            <a:r>
              <a:rPr lang="en-US" b="0" i="0" dirty="0">
                <a:solidFill>
                  <a:srgbClr val="333333"/>
                </a:solidFill>
                <a:effectLst/>
                <a:latin typeface="+mj-lt"/>
              </a:rPr>
              <a:t> </a:t>
            </a:r>
            <a:r>
              <a:rPr lang="en-US" b="1" i="0" dirty="0">
                <a:solidFill>
                  <a:srgbClr val="333333"/>
                </a:solidFill>
                <a:effectLst/>
                <a:latin typeface="+mj-lt"/>
              </a:rPr>
              <a:t>4</a:t>
            </a:r>
            <a:r>
              <a:rPr lang="en-US" b="0" i="0" dirty="0">
                <a:solidFill>
                  <a:srgbClr val="333333"/>
                </a:solidFill>
                <a:effectLst/>
                <a:latin typeface="+mj-lt"/>
              </a:rPr>
              <a:t>, 020302 (2023)</a:t>
            </a:r>
          </a:p>
        </p:txBody>
      </p:sp>
      <p:sp>
        <p:nvSpPr>
          <p:cNvPr id="8" name="TextBox 7">
            <a:extLst>
              <a:ext uri="{FF2B5EF4-FFF2-40B4-BE49-F238E27FC236}">
                <a16:creationId xmlns:a16="http://schemas.microsoft.com/office/drawing/2014/main" id="{BE149265-013A-109D-B779-4990551B44DC}"/>
              </a:ext>
            </a:extLst>
          </p:cNvPr>
          <p:cNvSpPr txBox="1"/>
          <p:nvPr/>
        </p:nvSpPr>
        <p:spPr>
          <a:xfrm>
            <a:off x="209971" y="6463480"/>
            <a:ext cx="12353355" cy="369332"/>
          </a:xfrm>
          <a:prstGeom prst="rect">
            <a:avLst/>
          </a:prstGeom>
          <a:noFill/>
        </p:spPr>
        <p:txBody>
          <a:bodyPr wrap="square">
            <a:spAutoFit/>
          </a:bodyPr>
          <a:lstStyle/>
          <a:p>
            <a:r>
              <a:rPr lang="en-US" dirty="0">
                <a:latin typeface="+mj-lt"/>
              </a:rPr>
              <a:t>K. Wurtz, Benjamin Brubaker, Y. Jiang, E. Ruddy, Daniel </a:t>
            </a:r>
            <a:r>
              <a:rPr lang="en-US" dirty="0" err="1">
                <a:latin typeface="+mj-lt"/>
              </a:rPr>
              <a:t>Palken</a:t>
            </a:r>
            <a:r>
              <a:rPr lang="en-US" dirty="0">
                <a:latin typeface="+mj-lt"/>
              </a:rPr>
              <a:t>, KWL, </a:t>
            </a:r>
            <a:r>
              <a:rPr lang="en-US" i="1" dirty="0">
                <a:latin typeface="+mj-lt"/>
              </a:rPr>
              <a:t>PRX</a:t>
            </a:r>
            <a:r>
              <a:rPr lang="en-US" dirty="0">
                <a:latin typeface="+mj-lt"/>
              </a:rPr>
              <a:t> </a:t>
            </a:r>
            <a:r>
              <a:rPr lang="en-US" i="1" dirty="0">
                <a:latin typeface="+mj-lt"/>
              </a:rPr>
              <a:t>Quantum</a:t>
            </a:r>
            <a:r>
              <a:rPr lang="en-US" dirty="0">
                <a:latin typeface="+mj-lt"/>
              </a:rPr>
              <a:t> </a:t>
            </a:r>
            <a:r>
              <a:rPr lang="en-US" b="1" dirty="0">
                <a:latin typeface="+mj-lt"/>
              </a:rPr>
              <a:t>2</a:t>
            </a:r>
            <a:r>
              <a:rPr lang="en-US" dirty="0">
                <a:latin typeface="+mj-lt"/>
              </a:rPr>
              <a:t>, 040350 (2021)</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F156FE4-0B35-DD20-65EB-D1D063D99CD3}"/>
                  </a:ext>
                </a:extLst>
              </p:cNvPr>
              <p:cNvSpPr txBox="1"/>
              <p:nvPr/>
            </p:nvSpPr>
            <p:spPr>
              <a:xfrm rot="16200000">
                <a:off x="-91156" y="2376018"/>
                <a:ext cx="13215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𝑆</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𝑋𝑋</m:t>
                        </m:r>
                      </m:sub>
                    </m:sSub>
                  </m:oMath>
                </a14:m>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(dB)</a:t>
                </a:r>
              </a:p>
            </p:txBody>
          </p:sp>
        </mc:Choice>
        <mc:Fallback xmlns="">
          <p:sp>
            <p:nvSpPr>
              <p:cNvPr id="10" name="TextBox 9">
                <a:extLst>
                  <a:ext uri="{FF2B5EF4-FFF2-40B4-BE49-F238E27FC236}">
                    <a16:creationId xmlns:a16="http://schemas.microsoft.com/office/drawing/2014/main" id="{E91709CE-AD09-D506-7075-417E6F4940B7}"/>
                  </a:ext>
                </a:extLst>
              </p:cNvPr>
              <p:cNvSpPr txBox="1">
                <a:spLocks noRot="1" noChangeAspect="1" noMove="1" noResize="1" noEditPoints="1" noAdjustHandles="1" noChangeArrowheads="1" noChangeShapeType="1" noTextEdit="1"/>
              </p:cNvSpPr>
              <p:nvPr/>
            </p:nvSpPr>
            <p:spPr>
              <a:xfrm rot="16200000">
                <a:off x="-91156" y="2376018"/>
                <a:ext cx="1321516" cy="461665"/>
              </a:xfrm>
              <a:prstGeom prst="rect">
                <a:avLst/>
              </a:prstGeom>
              <a:blipFill>
                <a:blip r:embed="rId10"/>
                <a:stretch>
                  <a:fillRect l="-10811" t="-6667" r="-27027" b="-95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0801171-3B5A-E058-E451-4ED37C563B3D}"/>
              </a:ext>
            </a:extLst>
          </p:cNvPr>
          <p:cNvSpPr>
            <a:spLocks noGrp="1"/>
          </p:cNvSpPr>
          <p:nvPr>
            <p:ph type="title"/>
          </p:nvPr>
        </p:nvSpPr>
        <p:spPr>
          <a:xfrm>
            <a:off x="0" y="1"/>
            <a:ext cx="12192000" cy="584775"/>
          </a:xfrm>
        </p:spPr>
        <p:txBody>
          <a:bodyPr/>
          <a:lstStyle/>
          <a:p>
            <a:pPr algn="l"/>
            <a:r>
              <a:rPr lang="en-US" dirty="0">
                <a:latin typeface="Arial" pitchFamily="34" charset="0"/>
                <a:cs typeface="Arial" pitchFamily="34" charset="0"/>
              </a:rPr>
              <a:t>Amplify signal before encountering measurement port noise</a:t>
            </a:r>
            <a:endParaRPr lang="en-US" dirty="0"/>
          </a:p>
        </p:txBody>
      </p:sp>
      <p:sp>
        <p:nvSpPr>
          <p:cNvPr id="11" name="Slide Number Placeholder 10">
            <a:extLst>
              <a:ext uri="{FF2B5EF4-FFF2-40B4-BE49-F238E27FC236}">
                <a16:creationId xmlns:a16="http://schemas.microsoft.com/office/drawing/2014/main" id="{902A2193-D2DC-DDB1-E504-74EA766492A8}"/>
              </a:ext>
            </a:extLst>
          </p:cNvPr>
          <p:cNvSpPr>
            <a:spLocks noGrp="1"/>
          </p:cNvSpPr>
          <p:nvPr>
            <p:ph type="sldNum" sz="quarter" idx="12"/>
          </p:nvPr>
        </p:nvSpPr>
        <p:spPr>
          <a:xfrm>
            <a:off x="10890606" y="22134"/>
            <a:ext cx="1301393" cy="378558"/>
          </a:xfrm>
        </p:spPr>
        <p:txBody>
          <a:bodyPr/>
          <a:lstStyle/>
          <a:p>
            <a:fld id="{49890894-0696-40F0-9B66-F637A18706E9}" type="slidenum">
              <a:rPr lang="en-US" smtClean="0">
                <a:solidFill>
                  <a:prstClr val="black">
                    <a:tint val="75000"/>
                  </a:prstClr>
                </a:solidFill>
              </a:rPr>
              <a:pPr/>
              <a:t>33</a:t>
            </a:fld>
            <a:endParaRPr lang="en-US" dirty="0">
              <a:solidFill>
                <a:prstClr val="black">
                  <a:tint val="75000"/>
                </a:prstClr>
              </a:solidFill>
            </a:endParaRPr>
          </a:p>
        </p:txBody>
      </p:sp>
    </p:spTree>
    <p:extLst>
      <p:ext uri="{BB962C8B-B14F-4D97-AF65-F5344CB8AC3E}">
        <p14:creationId xmlns:p14="http://schemas.microsoft.com/office/powerpoint/2010/main" val="2912882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0FCE8-AE78-0E3F-6953-EBA7272425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828D74-F6CD-40FA-2172-CD9164ED0A55}"/>
              </a:ext>
            </a:extLst>
          </p:cNvPr>
          <p:cNvSpPr>
            <a:spLocks noGrp="1"/>
          </p:cNvSpPr>
          <p:nvPr>
            <p:ph type="title"/>
          </p:nvPr>
        </p:nvSpPr>
        <p:spPr>
          <a:xfrm>
            <a:off x="0" y="1"/>
            <a:ext cx="12192000" cy="1569660"/>
          </a:xfrm>
        </p:spPr>
        <p:txBody>
          <a:bodyPr/>
          <a:lstStyle/>
          <a:p>
            <a:pPr algn="l"/>
            <a:r>
              <a:rPr lang="en-US" dirty="0">
                <a:latin typeface="Arial" pitchFamily="34" charset="0"/>
                <a:cs typeface="Arial" pitchFamily="34" charset="0"/>
              </a:rPr>
              <a:t>Dynamically couple axion cavity and readout mode </a:t>
            </a:r>
            <a:br>
              <a:rPr lang="en-US" dirty="0">
                <a:latin typeface="Arial" pitchFamily="34" charset="0"/>
                <a:cs typeface="Arial" pitchFamily="34" charset="0"/>
              </a:rPr>
            </a:br>
            <a:r>
              <a:rPr lang="en-US" dirty="0">
                <a:latin typeface="Arial" pitchFamily="34" charset="0"/>
                <a:cs typeface="Arial" pitchFamily="34" charset="0"/>
              </a:rPr>
              <a:t>by 3-wave mixing</a:t>
            </a:r>
            <a:br>
              <a:rPr lang="en-US" dirty="0">
                <a:latin typeface="Arial" pitchFamily="34" charset="0"/>
                <a:cs typeface="Arial" pitchFamily="34" charset="0"/>
              </a:rPr>
            </a:br>
            <a:endParaRPr lang="en-US" dirty="0"/>
          </a:p>
        </p:txBody>
      </p:sp>
      <p:sp>
        <p:nvSpPr>
          <p:cNvPr id="3" name="Slide Number Placeholder 2">
            <a:extLst>
              <a:ext uri="{FF2B5EF4-FFF2-40B4-BE49-F238E27FC236}">
                <a16:creationId xmlns:a16="http://schemas.microsoft.com/office/drawing/2014/main" id="{84EA0D67-0D4F-40AF-1AA6-767CB16A0968}"/>
              </a:ext>
            </a:extLst>
          </p:cNvPr>
          <p:cNvSpPr>
            <a:spLocks noGrp="1"/>
          </p:cNvSpPr>
          <p:nvPr>
            <p:ph type="sldNum" sz="quarter" idx="12"/>
          </p:nvPr>
        </p:nvSpPr>
        <p:spPr/>
        <p:txBody>
          <a:bodyPr/>
          <a:lstStyle/>
          <a:p>
            <a:fld id="{F8F60CDD-D3CC-4C72-96AC-607670DB5530}" type="slidenum">
              <a:rPr lang="en-US" smtClean="0"/>
              <a:t>34</a:t>
            </a:fld>
            <a:endParaRPr lang="en-US"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A2542B8-D4EC-3A07-B2BB-E86A620DC77C}"/>
                  </a:ext>
                </a:extLst>
              </p:cNvPr>
              <p:cNvSpPr txBox="1"/>
              <p:nvPr/>
            </p:nvSpPr>
            <p:spPr>
              <a:xfrm>
                <a:off x="3549368" y="5278791"/>
                <a:ext cx="5128416"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m:t>
                              </m:r>
                            </m:e>
                          </m:acc>
                        </m:e>
                        <m:sub>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WM</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e>
                            <m:sup>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 name="TextBox 3">
                <a:extLst>
                  <a:ext uri="{FF2B5EF4-FFF2-40B4-BE49-F238E27FC236}">
                    <a16:creationId xmlns:a16="http://schemas.microsoft.com/office/drawing/2014/main" id="{3311336A-179B-3B2B-B659-B23F82BE9FD0}"/>
                  </a:ext>
                </a:extLst>
              </p:cNvPr>
              <p:cNvSpPr txBox="1">
                <a:spLocks noRot="1" noChangeAspect="1" noMove="1" noResize="1" noEditPoints="1" noAdjustHandles="1" noChangeArrowheads="1" noChangeShapeType="1" noTextEdit="1"/>
              </p:cNvSpPr>
              <p:nvPr/>
            </p:nvSpPr>
            <p:spPr>
              <a:xfrm>
                <a:off x="3549368" y="5278791"/>
                <a:ext cx="5128416" cy="509178"/>
              </a:xfrm>
              <a:prstGeom prst="rect">
                <a:avLst/>
              </a:prstGeom>
              <a:blipFill>
                <a:blip r:embed="rId2"/>
                <a:stretch>
                  <a:fillRect l="-247" t="-4878"/>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5EC3D2A-C3DE-4B28-5DA2-CFD845A3999F}"/>
              </a:ext>
            </a:extLst>
          </p:cNvPr>
          <p:cNvPicPr>
            <a:picLocks noChangeAspect="1"/>
          </p:cNvPicPr>
          <p:nvPr/>
        </p:nvPicPr>
        <p:blipFill>
          <a:blip r:embed="rId3"/>
          <a:stretch>
            <a:fillRect/>
          </a:stretch>
        </p:blipFill>
        <p:spPr>
          <a:xfrm>
            <a:off x="7136267" y="1980746"/>
            <a:ext cx="2899738" cy="2363026"/>
          </a:xfrm>
          <a:prstGeom prst="rect">
            <a:avLst/>
          </a:prstGeom>
        </p:spPr>
      </p:pic>
      <p:pic>
        <p:nvPicPr>
          <p:cNvPr id="6" name="Picture 5">
            <a:extLst>
              <a:ext uri="{FF2B5EF4-FFF2-40B4-BE49-F238E27FC236}">
                <a16:creationId xmlns:a16="http://schemas.microsoft.com/office/drawing/2014/main" id="{AD0ABC69-C460-36A0-D526-7093DF46076C}"/>
              </a:ext>
            </a:extLst>
          </p:cNvPr>
          <p:cNvPicPr>
            <a:picLocks noChangeAspect="1"/>
          </p:cNvPicPr>
          <p:nvPr/>
        </p:nvPicPr>
        <p:blipFill>
          <a:blip r:embed="rId4"/>
          <a:stretch>
            <a:fillRect/>
          </a:stretch>
        </p:blipFill>
        <p:spPr>
          <a:xfrm>
            <a:off x="2323228" y="2140363"/>
            <a:ext cx="2432779" cy="2203409"/>
          </a:xfrm>
          <a:prstGeom prst="rect">
            <a:avLst/>
          </a:prstGeom>
        </p:spPr>
      </p:pic>
      <p:grpSp>
        <p:nvGrpSpPr>
          <p:cNvPr id="7" name="Group 6">
            <a:extLst>
              <a:ext uri="{FF2B5EF4-FFF2-40B4-BE49-F238E27FC236}">
                <a16:creationId xmlns:a16="http://schemas.microsoft.com/office/drawing/2014/main" id="{470FB8AC-3F1B-E746-6E90-D0CD00F067EF}"/>
              </a:ext>
            </a:extLst>
          </p:cNvPr>
          <p:cNvGrpSpPr/>
          <p:nvPr/>
        </p:nvGrpSpPr>
        <p:grpSpPr>
          <a:xfrm>
            <a:off x="4435850" y="1366599"/>
            <a:ext cx="3132879" cy="1518173"/>
            <a:chOff x="4597607" y="1730643"/>
            <a:chExt cx="3132879" cy="1518173"/>
          </a:xfrm>
        </p:grpSpPr>
        <p:cxnSp>
          <p:nvCxnSpPr>
            <p:cNvPr id="8" name="Straight Connector 7">
              <a:extLst>
                <a:ext uri="{FF2B5EF4-FFF2-40B4-BE49-F238E27FC236}">
                  <a16:creationId xmlns:a16="http://schemas.microsoft.com/office/drawing/2014/main" id="{8E70675B-3D8A-A391-B88B-6AF96F23372C}"/>
                </a:ext>
              </a:extLst>
            </p:cNvPr>
            <p:cNvCxnSpPr>
              <a:cxnSpLocks/>
            </p:cNvCxnSpPr>
            <p:nvPr/>
          </p:nvCxnSpPr>
          <p:spPr>
            <a:xfrm>
              <a:off x="4597607" y="2569661"/>
              <a:ext cx="3132879" cy="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D1F3584-6812-CC1E-9F8A-541E5153D1C6}"/>
                </a:ext>
              </a:extLst>
            </p:cNvPr>
            <p:cNvCxnSpPr>
              <a:cxnSpLocks/>
            </p:cNvCxnSpPr>
            <p:nvPr/>
          </p:nvCxnSpPr>
          <p:spPr>
            <a:xfrm>
              <a:off x="4605561" y="2563016"/>
              <a:ext cx="0" cy="68580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9C2653C8-105F-8FE2-CD82-177708AF5855}"/>
                </a:ext>
              </a:extLst>
            </p:cNvPr>
            <p:cNvGrpSpPr>
              <a:grpSpLocks noChangeAspect="1"/>
            </p:cNvGrpSpPr>
            <p:nvPr/>
          </p:nvGrpSpPr>
          <p:grpSpPr>
            <a:xfrm>
              <a:off x="5724006" y="2167912"/>
              <a:ext cx="838546" cy="837321"/>
              <a:chOff x="6447822" y="3285764"/>
              <a:chExt cx="499645" cy="498915"/>
            </a:xfrm>
          </p:grpSpPr>
          <p:sp>
            <p:nvSpPr>
              <p:cNvPr id="16" name="Oval 15">
                <a:extLst>
                  <a:ext uri="{FF2B5EF4-FFF2-40B4-BE49-F238E27FC236}">
                    <a16:creationId xmlns:a16="http://schemas.microsoft.com/office/drawing/2014/main" id="{3D49E010-56F1-5091-EC5F-D387B83FD12E}"/>
                  </a:ext>
                </a:extLst>
              </p:cNvPr>
              <p:cNvSpPr/>
              <p:nvPr/>
            </p:nvSpPr>
            <p:spPr>
              <a:xfrm>
                <a:off x="6447822" y="3285764"/>
                <a:ext cx="499645" cy="498915"/>
              </a:xfrm>
              <a:prstGeom prst="ellipse">
                <a:avLst/>
              </a:prstGeom>
              <a:solidFill>
                <a:schemeClr val="bg1"/>
              </a:solidFill>
              <a:ln w="254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000000"/>
                    </a:solidFill>
                  </a:ln>
                  <a:solidFill>
                    <a:srgbClr val="FFFFFF"/>
                  </a:solidFill>
                  <a:effectLst/>
                  <a:uLnTx/>
                  <a:uFillTx/>
                  <a:latin typeface="Arial" panose="020B0604020202020204"/>
                  <a:ea typeface="+mn-ea"/>
                  <a:cs typeface="+mn-cs"/>
                </a:endParaRPr>
              </a:p>
            </p:txBody>
          </p:sp>
          <p:cxnSp>
            <p:nvCxnSpPr>
              <p:cNvPr id="17" name="Straight Connector 16">
                <a:extLst>
                  <a:ext uri="{FF2B5EF4-FFF2-40B4-BE49-F238E27FC236}">
                    <a16:creationId xmlns:a16="http://schemas.microsoft.com/office/drawing/2014/main" id="{1E37C877-AE7D-79E2-0F31-9DFDF65CA8D1}"/>
                  </a:ext>
                </a:extLst>
              </p:cNvPr>
              <p:cNvCxnSpPr>
                <a:cxnSpLocks/>
                <a:stCxn id="16" idx="0"/>
              </p:cNvCxnSpPr>
              <p:nvPr/>
            </p:nvCxnSpPr>
            <p:spPr>
              <a:xfrm>
                <a:off x="6697645" y="3285764"/>
                <a:ext cx="1676" cy="2494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F06D3C1-34E6-D862-4D2B-C7F1906D0809}"/>
                  </a:ext>
                </a:extLst>
              </p:cNvPr>
              <p:cNvCxnSpPr>
                <a:cxnSpLocks/>
              </p:cNvCxnSpPr>
              <p:nvPr/>
            </p:nvCxnSpPr>
            <p:spPr>
              <a:xfrm flipV="1">
                <a:off x="6484407" y="3522793"/>
                <a:ext cx="213236" cy="1189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BB48AED-0A93-620E-B3D2-91E3C36E5259}"/>
                  </a:ext>
                </a:extLst>
              </p:cNvPr>
              <p:cNvCxnSpPr>
                <a:cxnSpLocks/>
              </p:cNvCxnSpPr>
              <p:nvPr/>
            </p:nvCxnSpPr>
            <p:spPr>
              <a:xfrm flipH="1" flipV="1">
                <a:off x="6697644" y="3522793"/>
                <a:ext cx="227749" cy="109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 name="Straight Connector 10">
              <a:extLst>
                <a:ext uri="{FF2B5EF4-FFF2-40B4-BE49-F238E27FC236}">
                  <a16:creationId xmlns:a16="http://schemas.microsoft.com/office/drawing/2014/main" id="{4367146D-A10B-0778-66FC-B4112D2F9E65}"/>
                </a:ext>
              </a:extLst>
            </p:cNvPr>
            <p:cNvCxnSpPr>
              <a:cxnSpLocks/>
            </p:cNvCxnSpPr>
            <p:nvPr/>
          </p:nvCxnSpPr>
          <p:spPr>
            <a:xfrm>
              <a:off x="7730482" y="2568380"/>
              <a:ext cx="0" cy="680436"/>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B6C1E9C-084E-41C0-9F62-FFD647849445}"/>
                </a:ext>
              </a:extLst>
            </p:cNvPr>
            <p:cNvSpPr txBox="1"/>
            <p:nvPr/>
          </p:nvSpPr>
          <p:spPr>
            <a:xfrm>
              <a:off x="5707352" y="1730643"/>
              <a:ext cx="10378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3WM</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F312C52B-B15D-B83D-D61F-27182FB9F745}"/>
                </a:ext>
              </a:extLst>
            </p:cNvPr>
            <p:cNvSpPr txBox="1"/>
            <p:nvPr/>
          </p:nvSpPr>
          <p:spPr>
            <a:xfrm>
              <a:off x="5732305" y="2212278"/>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877FF"/>
                  </a:solidFill>
                  <a:effectLst/>
                  <a:uLnTx/>
                  <a:uFillTx/>
                  <a:latin typeface="Arial" panose="020B0604020202020204"/>
                  <a:ea typeface="+mn-ea"/>
                  <a:cs typeface="+mn-cs"/>
                </a:rPr>
                <a:t>A</a:t>
              </a:r>
            </a:p>
          </p:txBody>
        </p:sp>
        <p:sp>
          <p:nvSpPr>
            <p:cNvPr id="14" name="TextBox 13">
              <a:extLst>
                <a:ext uri="{FF2B5EF4-FFF2-40B4-BE49-F238E27FC236}">
                  <a16:creationId xmlns:a16="http://schemas.microsoft.com/office/drawing/2014/main" id="{75CBC8FC-7E53-A9CB-6843-F1313F1D631E}"/>
                </a:ext>
              </a:extLst>
            </p:cNvPr>
            <p:cNvSpPr txBox="1"/>
            <p:nvPr/>
          </p:nvSpPr>
          <p:spPr>
            <a:xfrm>
              <a:off x="6173693" y="221971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6B6B"/>
                  </a:solidFill>
                  <a:effectLst/>
                  <a:uLnTx/>
                  <a:uFillTx/>
                  <a:latin typeface="Arial" panose="020B0604020202020204"/>
                  <a:ea typeface="+mn-ea"/>
                  <a:cs typeface="+mn-cs"/>
                </a:rPr>
                <a:t>B</a:t>
              </a:r>
            </a:p>
          </p:txBody>
        </p:sp>
        <p:sp>
          <p:nvSpPr>
            <p:cNvPr id="15" name="TextBox 14">
              <a:extLst>
                <a:ext uri="{FF2B5EF4-FFF2-40B4-BE49-F238E27FC236}">
                  <a16:creationId xmlns:a16="http://schemas.microsoft.com/office/drawing/2014/main" id="{084180D1-9114-CB17-D75E-F29D791D483C}"/>
                </a:ext>
              </a:extLst>
            </p:cNvPr>
            <p:cNvSpPr txBox="1"/>
            <p:nvPr/>
          </p:nvSpPr>
          <p:spPr>
            <a:xfrm>
              <a:off x="5935171" y="258004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a:rPr>
                <a:t>P</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0" name="Group 19">
            <a:extLst>
              <a:ext uri="{FF2B5EF4-FFF2-40B4-BE49-F238E27FC236}">
                <a16:creationId xmlns:a16="http://schemas.microsoft.com/office/drawing/2014/main" id="{7939DF1D-1739-E601-9CB4-2F16A1791759}"/>
              </a:ext>
            </a:extLst>
          </p:cNvPr>
          <p:cNvGrpSpPr/>
          <p:nvPr/>
        </p:nvGrpSpPr>
        <p:grpSpPr>
          <a:xfrm>
            <a:off x="5782867" y="2645739"/>
            <a:ext cx="388577" cy="1065314"/>
            <a:chOff x="1851688" y="3381681"/>
            <a:chExt cx="457200" cy="1253451"/>
          </a:xfrm>
        </p:grpSpPr>
        <p:grpSp>
          <p:nvGrpSpPr>
            <p:cNvPr id="21" name="Group 20">
              <a:extLst>
                <a:ext uri="{FF2B5EF4-FFF2-40B4-BE49-F238E27FC236}">
                  <a16:creationId xmlns:a16="http://schemas.microsoft.com/office/drawing/2014/main" id="{297F0139-07B3-39C3-98E7-26373B9B35C5}"/>
                </a:ext>
              </a:extLst>
            </p:cNvPr>
            <p:cNvGrpSpPr/>
            <p:nvPr/>
          </p:nvGrpSpPr>
          <p:grpSpPr>
            <a:xfrm>
              <a:off x="1851688" y="3381681"/>
              <a:ext cx="457200" cy="1125419"/>
              <a:chOff x="3410614" y="4521623"/>
              <a:chExt cx="457200" cy="1125419"/>
            </a:xfrm>
          </p:grpSpPr>
          <p:cxnSp>
            <p:nvCxnSpPr>
              <p:cNvPr id="23" name="Straight Connector 22">
                <a:extLst>
                  <a:ext uri="{FF2B5EF4-FFF2-40B4-BE49-F238E27FC236}">
                    <a16:creationId xmlns:a16="http://schemas.microsoft.com/office/drawing/2014/main" id="{4C6C2DAD-120F-20BF-EAF5-F7E99D546D62}"/>
                  </a:ext>
                </a:extLst>
              </p:cNvPr>
              <p:cNvCxnSpPr>
                <a:cxnSpLocks/>
              </p:cNvCxnSpPr>
              <p:nvPr/>
            </p:nvCxnSpPr>
            <p:spPr>
              <a:xfrm>
                <a:off x="3633826" y="4521623"/>
                <a:ext cx="0" cy="1125419"/>
              </a:xfrm>
              <a:prstGeom prst="line">
                <a:avLst/>
              </a:prstGeom>
              <a:ln w="1651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24" name="Group 23">
                <a:extLst>
                  <a:ext uri="{FF2B5EF4-FFF2-40B4-BE49-F238E27FC236}">
                    <a16:creationId xmlns:a16="http://schemas.microsoft.com/office/drawing/2014/main" id="{03C8AAAB-6BB8-83FD-57D1-E7C7BD4C315B}"/>
                  </a:ext>
                </a:extLst>
              </p:cNvPr>
              <p:cNvGrpSpPr/>
              <p:nvPr/>
            </p:nvGrpSpPr>
            <p:grpSpPr>
              <a:xfrm>
                <a:off x="3410614" y="4868965"/>
                <a:ext cx="457200" cy="457200"/>
                <a:chOff x="1100138" y="5114399"/>
                <a:chExt cx="457200" cy="457200"/>
              </a:xfrm>
            </p:grpSpPr>
            <p:sp>
              <p:nvSpPr>
                <p:cNvPr id="25" name="Oval 24">
                  <a:extLst>
                    <a:ext uri="{FF2B5EF4-FFF2-40B4-BE49-F238E27FC236}">
                      <a16:creationId xmlns:a16="http://schemas.microsoft.com/office/drawing/2014/main" id="{0A968C32-4D7B-729C-3046-F709907E29D4}"/>
                    </a:ext>
                  </a:extLst>
                </p:cNvPr>
                <p:cNvSpPr/>
                <p:nvPr/>
              </p:nvSpPr>
              <p:spPr>
                <a:xfrm>
                  <a:off x="1100138" y="5114399"/>
                  <a:ext cx="457200" cy="4572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6" name="Freeform 189">
                  <a:extLst>
                    <a:ext uri="{FF2B5EF4-FFF2-40B4-BE49-F238E27FC236}">
                      <a16:creationId xmlns:a16="http://schemas.microsoft.com/office/drawing/2014/main" id="{226257BE-36DA-3300-AA73-708ADA3D0F99}"/>
                    </a:ext>
                  </a:extLst>
                </p:cNvPr>
                <p:cNvSpPr/>
                <p:nvPr/>
              </p:nvSpPr>
              <p:spPr>
                <a:xfrm>
                  <a:off x="1184061" y="5264317"/>
                  <a:ext cx="289354" cy="149092"/>
                </a:xfrm>
                <a:custGeom>
                  <a:avLst/>
                  <a:gdLst>
                    <a:gd name="connsiteX0" fmla="*/ 0 w 295275"/>
                    <a:gd name="connsiteY0" fmla="*/ 152424 h 162004"/>
                    <a:gd name="connsiteX1" fmla="*/ 85725 w 295275"/>
                    <a:gd name="connsiteY1" fmla="*/ 24 h 162004"/>
                    <a:gd name="connsiteX2" fmla="*/ 204788 w 295275"/>
                    <a:gd name="connsiteY2" fmla="*/ 161949 h 162004"/>
                    <a:gd name="connsiteX3" fmla="*/ 295275 w 295275"/>
                    <a:gd name="connsiteY3" fmla="*/ 14312 h 162004"/>
                  </a:gdLst>
                  <a:ahLst/>
                  <a:cxnLst>
                    <a:cxn ang="0">
                      <a:pos x="connsiteX0" y="connsiteY0"/>
                    </a:cxn>
                    <a:cxn ang="0">
                      <a:pos x="connsiteX1" y="connsiteY1"/>
                    </a:cxn>
                    <a:cxn ang="0">
                      <a:pos x="connsiteX2" y="connsiteY2"/>
                    </a:cxn>
                    <a:cxn ang="0">
                      <a:pos x="connsiteX3" y="connsiteY3"/>
                    </a:cxn>
                  </a:cxnLst>
                  <a:rect l="l" t="t" r="r" b="b"/>
                  <a:pathLst>
                    <a:path w="295275" h="162004">
                      <a:moveTo>
                        <a:pt x="0" y="152424"/>
                      </a:moveTo>
                      <a:cubicBezTo>
                        <a:pt x="25797" y="75430"/>
                        <a:pt x="51594" y="-1563"/>
                        <a:pt x="85725" y="24"/>
                      </a:cubicBezTo>
                      <a:cubicBezTo>
                        <a:pt x="119856" y="1611"/>
                        <a:pt x="169863" y="159568"/>
                        <a:pt x="204788" y="161949"/>
                      </a:cubicBezTo>
                      <a:cubicBezTo>
                        <a:pt x="239713" y="164330"/>
                        <a:pt x="267494" y="89321"/>
                        <a:pt x="295275" y="143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sp>
          <p:nvSpPr>
            <p:cNvPr id="22" name="Isosceles Triangle 27">
              <a:extLst>
                <a:ext uri="{FF2B5EF4-FFF2-40B4-BE49-F238E27FC236}">
                  <a16:creationId xmlns:a16="http://schemas.microsoft.com/office/drawing/2014/main" id="{8E7F0B6D-43C1-5724-09B1-D4CEE6D6C9B0}"/>
                </a:ext>
              </a:extLst>
            </p:cNvPr>
            <p:cNvSpPr/>
            <p:nvPr/>
          </p:nvSpPr>
          <p:spPr>
            <a:xfrm rot="10800000">
              <a:off x="1917445" y="4507100"/>
              <a:ext cx="323356" cy="128032"/>
            </a:xfrm>
            <a:prstGeom prst="triangle">
              <a:avLst/>
            </a:prstGeom>
            <a:solidFill>
              <a:schemeClr val="tx1"/>
            </a:solidFill>
            <a:ln w="254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sp>
        <p:nvSpPr>
          <p:cNvPr id="27" name="TextBox 26">
            <a:extLst>
              <a:ext uri="{FF2B5EF4-FFF2-40B4-BE49-F238E27FC236}">
                <a16:creationId xmlns:a16="http://schemas.microsoft.com/office/drawing/2014/main" id="{54FDB429-D36D-A09A-B220-BD62436BDEC6}"/>
              </a:ext>
            </a:extLst>
          </p:cNvPr>
          <p:cNvSpPr txBox="1"/>
          <p:nvPr/>
        </p:nvSpPr>
        <p:spPr>
          <a:xfrm>
            <a:off x="6779829" y="4378328"/>
            <a:ext cx="220242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auxiliary readout mode</a:t>
            </a:r>
          </a:p>
        </p:txBody>
      </p:sp>
      <p:sp>
        <p:nvSpPr>
          <p:cNvPr id="28" name="TextBox 27">
            <a:extLst>
              <a:ext uri="{FF2B5EF4-FFF2-40B4-BE49-F238E27FC236}">
                <a16:creationId xmlns:a16="http://schemas.microsoft.com/office/drawing/2014/main" id="{C7F2C28A-A69D-4BA2-A400-2A2B44C3F578}"/>
              </a:ext>
            </a:extLst>
          </p:cNvPr>
          <p:cNvSpPr txBox="1"/>
          <p:nvPr/>
        </p:nvSpPr>
        <p:spPr>
          <a:xfrm>
            <a:off x="2878667" y="4391349"/>
            <a:ext cx="22024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axion-sensitive cavity</a:t>
            </a:r>
          </a:p>
        </p:txBody>
      </p:sp>
    </p:spTree>
    <p:extLst>
      <p:ext uri="{BB962C8B-B14F-4D97-AF65-F5344CB8AC3E}">
        <p14:creationId xmlns:p14="http://schemas.microsoft.com/office/powerpoint/2010/main" val="191792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EFE68-3670-B0FA-6002-D8E0B2A7D8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4688FB4-A451-93A4-801C-888B52754855}"/>
              </a:ext>
            </a:extLst>
          </p:cNvPr>
          <p:cNvSpPr>
            <a:spLocks noGrp="1"/>
          </p:cNvSpPr>
          <p:nvPr>
            <p:ph type="title"/>
          </p:nvPr>
        </p:nvSpPr>
        <p:spPr>
          <a:xfrm>
            <a:off x="0" y="1"/>
            <a:ext cx="12192000" cy="584775"/>
          </a:xfrm>
        </p:spPr>
        <p:txBody>
          <a:bodyPr/>
          <a:lstStyle/>
          <a:p>
            <a:pPr algn="l"/>
            <a:r>
              <a:rPr lang="en-US" dirty="0">
                <a:latin typeface="Arial" pitchFamily="34" charset="0"/>
                <a:cs typeface="Arial" pitchFamily="34" charset="0"/>
              </a:rPr>
              <a:t>State swapping (C) interaction swaps states between two modes</a:t>
            </a:r>
            <a:endParaRPr lang="en-US" dirty="0"/>
          </a:p>
        </p:txBody>
      </p:sp>
      <p:pic>
        <p:nvPicPr>
          <p:cNvPr id="2" name="Picture 1">
            <a:extLst>
              <a:ext uri="{FF2B5EF4-FFF2-40B4-BE49-F238E27FC236}">
                <a16:creationId xmlns:a16="http://schemas.microsoft.com/office/drawing/2014/main" id="{58ECBBC2-47D3-2BF9-251D-D52576B40402}"/>
              </a:ext>
            </a:extLst>
          </p:cNvPr>
          <p:cNvPicPr>
            <a:picLocks noChangeAspect="1"/>
          </p:cNvPicPr>
          <p:nvPr/>
        </p:nvPicPr>
        <p:blipFill>
          <a:blip r:embed="rId3"/>
          <a:stretch>
            <a:fillRect/>
          </a:stretch>
        </p:blipFill>
        <p:spPr>
          <a:xfrm>
            <a:off x="7136267" y="1663118"/>
            <a:ext cx="2899738" cy="2363026"/>
          </a:xfrm>
          <a:prstGeom prst="rect">
            <a:avLst/>
          </a:prstGeom>
        </p:spPr>
      </p:pic>
      <p:pic>
        <p:nvPicPr>
          <p:cNvPr id="7" name="Picture 6">
            <a:extLst>
              <a:ext uri="{FF2B5EF4-FFF2-40B4-BE49-F238E27FC236}">
                <a16:creationId xmlns:a16="http://schemas.microsoft.com/office/drawing/2014/main" id="{00BA9B2C-0161-1D68-DA75-8481085CE07C}"/>
              </a:ext>
            </a:extLst>
          </p:cNvPr>
          <p:cNvPicPr>
            <a:picLocks noChangeAspect="1"/>
          </p:cNvPicPr>
          <p:nvPr/>
        </p:nvPicPr>
        <p:blipFill>
          <a:blip r:embed="rId4"/>
          <a:stretch>
            <a:fillRect/>
          </a:stretch>
        </p:blipFill>
        <p:spPr>
          <a:xfrm>
            <a:off x="2323228" y="1822735"/>
            <a:ext cx="2432779" cy="2203409"/>
          </a:xfrm>
          <a:prstGeom prst="rect">
            <a:avLst/>
          </a:prstGeom>
        </p:spPr>
      </p:pic>
      <p:grpSp>
        <p:nvGrpSpPr>
          <p:cNvPr id="9" name="Group 8">
            <a:extLst>
              <a:ext uri="{FF2B5EF4-FFF2-40B4-BE49-F238E27FC236}">
                <a16:creationId xmlns:a16="http://schemas.microsoft.com/office/drawing/2014/main" id="{1F75A948-E83A-1612-DFBA-FE60EEB2FD07}"/>
              </a:ext>
            </a:extLst>
          </p:cNvPr>
          <p:cNvGrpSpPr/>
          <p:nvPr/>
        </p:nvGrpSpPr>
        <p:grpSpPr>
          <a:xfrm>
            <a:off x="4435850" y="1048971"/>
            <a:ext cx="3132879" cy="1518173"/>
            <a:chOff x="4597607" y="1730643"/>
            <a:chExt cx="3132879" cy="1518173"/>
          </a:xfrm>
        </p:grpSpPr>
        <p:cxnSp>
          <p:nvCxnSpPr>
            <p:cNvPr id="12" name="Straight Connector 11">
              <a:extLst>
                <a:ext uri="{FF2B5EF4-FFF2-40B4-BE49-F238E27FC236}">
                  <a16:creationId xmlns:a16="http://schemas.microsoft.com/office/drawing/2014/main" id="{AF22C8D9-01CD-B3A1-5C37-ED3181813CC4}"/>
                </a:ext>
              </a:extLst>
            </p:cNvPr>
            <p:cNvCxnSpPr>
              <a:cxnSpLocks/>
            </p:cNvCxnSpPr>
            <p:nvPr/>
          </p:nvCxnSpPr>
          <p:spPr>
            <a:xfrm>
              <a:off x="4597607" y="2569661"/>
              <a:ext cx="3132879" cy="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7E9C37E-D630-17A7-C98E-03AA5F1C699D}"/>
                </a:ext>
              </a:extLst>
            </p:cNvPr>
            <p:cNvCxnSpPr>
              <a:cxnSpLocks/>
            </p:cNvCxnSpPr>
            <p:nvPr/>
          </p:nvCxnSpPr>
          <p:spPr>
            <a:xfrm>
              <a:off x="4605561" y="2563016"/>
              <a:ext cx="0" cy="68580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314BE0AA-9C74-F825-6AB1-13A2A0EADF3F}"/>
                </a:ext>
              </a:extLst>
            </p:cNvPr>
            <p:cNvGrpSpPr>
              <a:grpSpLocks noChangeAspect="1"/>
            </p:cNvGrpSpPr>
            <p:nvPr/>
          </p:nvGrpSpPr>
          <p:grpSpPr>
            <a:xfrm>
              <a:off x="5724006" y="2167912"/>
              <a:ext cx="838546" cy="837321"/>
              <a:chOff x="6447822" y="3285764"/>
              <a:chExt cx="499645" cy="498915"/>
            </a:xfrm>
          </p:grpSpPr>
          <p:sp>
            <p:nvSpPr>
              <p:cNvPr id="22" name="Oval 21">
                <a:extLst>
                  <a:ext uri="{FF2B5EF4-FFF2-40B4-BE49-F238E27FC236}">
                    <a16:creationId xmlns:a16="http://schemas.microsoft.com/office/drawing/2014/main" id="{47B4FC29-ED2C-6D6E-5216-E9F44AB9BA27}"/>
                  </a:ext>
                </a:extLst>
              </p:cNvPr>
              <p:cNvSpPr/>
              <p:nvPr/>
            </p:nvSpPr>
            <p:spPr>
              <a:xfrm>
                <a:off x="6447822" y="3285764"/>
                <a:ext cx="499645" cy="498915"/>
              </a:xfrm>
              <a:prstGeom prst="ellipse">
                <a:avLst/>
              </a:prstGeom>
              <a:solidFill>
                <a:schemeClr val="bg1"/>
              </a:solidFill>
              <a:ln w="254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000000"/>
                    </a:solidFill>
                  </a:ln>
                  <a:solidFill>
                    <a:srgbClr val="FFFFFF"/>
                  </a:solidFill>
                  <a:effectLst/>
                  <a:uLnTx/>
                  <a:uFillTx/>
                  <a:latin typeface="Arial" panose="020B0604020202020204"/>
                  <a:ea typeface="+mn-ea"/>
                  <a:cs typeface="+mn-cs"/>
                </a:endParaRPr>
              </a:p>
            </p:txBody>
          </p:sp>
          <p:cxnSp>
            <p:nvCxnSpPr>
              <p:cNvPr id="23" name="Straight Connector 22">
                <a:extLst>
                  <a:ext uri="{FF2B5EF4-FFF2-40B4-BE49-F238E27FC236}">
                    <a16:creationId xmlns:a16="http://schemas.microsoft.com/office/drawing/2014/main" id="{CCF17172-5570-C915-5A21-B70FA4F4C27F}"/>
                  </a:ext>
                </a:extLst>
              </p:cNvPr>
              <p:cNvCxnSpPr>
                <a:cxnSpLocks/>
                <a:stCxn id="22" idx="0"/>
              </p:cNvCxnSpPr>
              <p:nvPr/>
            </p:nvCxnSpPr>
            <p:spPr>
              <a:xfrm>
                <a:off x="6697645" y="3285764"/>
                <a:ext cx="1676" cy="2494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84F1EC-80C3-E295-0E36-6AECD4CEEA8E}"/>
                  </a:ext>
                </a:extLst>
              </p:cNvPr>
              <p:cNvCxnSpPr>
                <a:cxnSpLocks/>
              </p:cNvCxnSpPr>
              <p:nvPr/>
            </p:nvCxnSpPr>
            <p:spPr>
              <a:xfrm flipV="1">
                <a:off x="6484407" y="3522793"/>
                <a:ext cx="213236" cy="1189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6B84C3F-A7DD-2C3A-8A92-26B464CBD9F3}"/>
                  </a:ext>
                </a:extLst>
              </p:cNvPr>
              <p:cNvCxnSpPr>
                <a:cxnSpLocks/>
              </p:cNvCxnSpPr>
              <p:nvPr/>
            </p:nvCxnSpPr>
            <p:spPr>
              <a:xfrm flipH="1" flipV="1">
                <a:off x="6697644" y="3522793"/>
                <a:ext cx="227749" cy="109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79E254EF-032A-87A1-0748-41773F933EF0}"/>
                </a:ext>
              </a:extLst>
            </p:cNvPr>
            <p:cNvCxnSpPr>
              <a:cxnSpLocks/>
            </p:cNvCxnSpPr>
            <p:nvPr/>
          </p:nvCxnSpPr>
          <p:spPr>
            <a:xfrm>
              <a:off x="7730482" y="2568380"/>
              <a:ext cx="0" cy="680436"/>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59E3C3F3-015B-4E13-3548-51A9A25D5E6C}"/>
                </a:ext>
              </a:extLst>
            </p:cNvPr>
            <p:cNvSpPr txBox="1"/>
            <p:nvPr/>
          </p:nvSpPr>
          <p:spPr>
            <a:xfrm>
              <a:off x="5707352" y="1730643"/>
              <a:ext cx="10378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3WM</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65186BAE-F01C-12D7-7FC8-A0BF2C61BD34}"/>
                </a:ext>
              </a:extLst>
            </p:cNvPr>
            <p:cNvSpPr txBox="1"/>
            <p:nvPr/>
          </p:nvSpPr>
          <p:spPr>
            <a:xfrm>
              <a:off x="5732305" y="2212278"/>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877FF"/>
                  </a:solidFill>
                  <a:effectLst/>
                  <a:uLnTx/>
                  <a:uFillTx/>
                  <a:latin typeface="Arial" panose="020B0604020202020204"/>
                  <a:ea typeface="+mn-ea"/>
                  <a:cs typeface="+mn-cs"/>
                </a:rPr>
                <a:t>A</a:t>
              </a:r>
            </a:p>
          </p:txBody>
        </p:sp>
        <p:sp>
          <p:nvSpPr>
            <p:cNvPr id="20" name="TextBox 19">
              <a:extLst>
                <a:ext uri="{FF2B5EF4-FFF2-40B4-BE49-F238E27FC236}">
                  <a16:creationId xmlns:a16="http://schemas.microsoft.com/office/drawing/2014/main" id="{2FF6D63C-89F9-3E0D-2F86-3CFDFBDA8C77}"/>
                </a:ext>
              </a:extLst>
            </p:cNvPr>
            <p:cNvSpPr txBox="1"/>
            <p:nvPr/>
          </p:nvSpPr>
          <p:spPr>
            <a:xfrm>
              <a:off x="6173693" y="221971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6B6B"/>
                  </a:solidFill>
                  <a:effectLst/>
                  <a:uLnTx/>
                  <a:uFillTx/>
                  <a:latin typeface="Arial" panose="020B0604020202020204"/>
                  <a:ea typeface="+mn-ea"/>
                  <a:cs typeface="+mn-cs"/>
                </a:rPr>
                <a:t>B</a:t>
              </a:r>
            </a:p>
          </p:txBody>
        </p:sp>
        <p:sp>
          <p:nvSpPr>
            <p:cNvPr id="21" name="TextBox 20">
              <a:extLst>
                <a:ext uri="{FF2B5EF4-FFF2-40B4-BE49-F238E27FC236}">
                  <a16:creationId xmlns:a16="http://schemas.microsoft.com/office/drawing/2014/main" id="{A3C3C81A-EC4C-3DCD-21A9-718632CAA7AB}"/>
                </a:ext>
              </a:extLst>
            </p:cNvPr>
            <p:cNvSpPr txBox="1"/>
            <p:nvPr/>
          </p:nvSpPr>
          <p:spPr>
            <a:xfrm>
              <a:off x="5935171" y="258004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a:rPr>
                <a:t>P</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6" name="Group 25">
            <a:extLst>
              <a:ext uri="{FF2B5EF4-FFF2-40B4-BE49-F238E27FC236}">
                <a16:creationId xmlns:a16="http://schemas.microsoft.com/office/drawing/2014/main" id="{7439F5AF-D2DF-670E-8725-6A45399C883E}"/>
              </a:ext>
            </a:extLst>
          </p:cNvPr>
          <p:cNvGrpSpPr/>
          <p:nvPr/>
        </p:nvGrpSpPr>
        <p:grpSpPr>
          <a:xfrm>
            <a:off x="5782867" y="2328111"/>
            <a:ext cx="388577" cy="1065314"/>
            <a:chOff x="1851688" y="3381681"/>
            <a:chExt cx="457200" cy="1253451"/>
          </a:xfrm>
        </p:grpSpPr>
        <p:grpSp>
          <p:nvGrpSpPr>
            <p:cNvPr id="27" name="Group 26">
              <a:extLst>
                <a:ext uri="{FF2B5EF4-FFF2-40B4-BE49-F238E27FC236}">
                  <a16:creationId xmlns:a16="http://schemas.microsoft.com/office/drawing/2014/main" id="{7FB8483D-2394-CEFF-EDFD-9B0FA667A04E}"/>
                </a:ext>
              </a:extLst>
            </p:cNvPr>
            <p:cNvGrpSpPr/>
            <p:nvPr/>
          </p:nvGrpSpPr>
          <p:grpSpPr>
            <a:xfrm>
              <a:off x="1851688" y="3381681"/>
              <a:ext cx="457200" cy="1125419"/>
              <a:chOff x="3410614" y="4521623"/>
              <a:chExt cx="457200" cy="1125419"/>
            </a:xfrm>
          </p:grpSpPr>
          <p:cxnSp>
            <p:nvCxnSpPr>
              <p:cNvPr id="29" name="Straight Connector 28">
                <a:extLst>
                  <a:ext uri="{FF2B5EF4-FFF2-40B4-BE49-F238E27FC236}">
                    <a16:creationId xmlns:a16="http://schemas.microsoft.com/office/drawing/2014/main" id="{FEB72366-E4D5-B44F-B64D-2089AFC84BE5}"/>
                  </a:ext>
                </a:extLst>
              </p:cNvPr>
              <p:cNvCxnSpPr>
                <a:cxnSpLocks/>
              </p:cNvCxnSpPr>
              <p:nvPr/>
            </p:nvCxnSpPr>
            <p:spPr>
              <a:xfrm>
                <a:off x="3633826" y="4521623"/>
                <a:ext cx="0" cy="1125419"/>
              </a:xfrm>
              <a:prstGeom prst="line">
                <a:avLst/>
              </a:prstGeom>
              <a:ln w="1651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30" name="Group 29">
                <a:extLst>
                  <a:ext uri="{FF2B5EF4-FFF2-40B4-BE49-F238E27FC236}">
                    <a16:creationId xmlns:a16="http://schemas.microsoft.com/office/drawing/2014/main" id="{E1F96A08-98F5-EF67-5356-AAE8E5698BD5}"/>
                  </a:ext>
                </a:extLst>
              </p:cNvPr>
              <p:cNvGrpSpPr/>
              <p:nvPr/>
            </p:nvGrpSpPr>
            <p:grpSpPr>
              <a:xfrm>
                <a:off x="3410614" y="4868965"/>
                <a:ext cx="457200" cy="457200"/>
                <a:chOff x="1100138" y="5114399"/>
                <a:chExt cx="457200" cy="457200"/>
              </a:xfrm>
            </p:grpSpPr>
            <p:sp>
              <p:nvSpPr>
                <p:cNvPr id="31" name="Oval 30">
                  <a:extLst>
                    <a:ext uri="{FF2B5EF4-FFF2-40B4-BE49-F238E27FC236}">
                      <a16:creationId xmlns:a16="http://schemas.microsoft.com/office/drawing/2014/main" id="{9DD3AAB1-0928-BEEE-F1D5-727D75526565}"/>
                    </a:ext>
                  </a:extLst>
                </p:cNvPr>
                <p:cNvSpPr/>
                <p:nvPr/>
              </p:nvSpPr>
              <p:spPr>
                <a:xfrm>
                  <a:off x="1100138" y="5114399"/>
                  <a:ext cx="457200" cy="4572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Freeform 189">
                  <a:extLst>
                    <a:ext uri="{FF2B5EF4-FFF2-40B4-BE49-F238E27FC236}">
                      <a16:creationId xmlns:a16="http://schemas.microsoft.com/office/drawing/2014/main" id="{6B854C23-4822-62D5-6382-01BDF5C1797B}"/>
                    </a:ext>
                  </a:extLst>
                </p:cNvPr>
                <p:cNvSpPr/>
                <p:nvPr/>
              </p:nvSpPr>
              <p:spPr>
                <a:xfrm>
                  <a:off x="1184061" y="5264317"/>
                  <a:ext cx="289354" cy="149092"/>
                </a:xfrm>
                <a:custGeom>
                  <a:avLst/>
                  <a:gdLst>
                    <a:gd name="connsiteX0" fmla="*/ 0 w 295275"/>
                    <a:gd name="connsiteY0" fmla="*/ 152424 h 162004"/>
                    <a:gd name="connsiteX1" fmla="*/ 85725 w 295275"/>
                    <a:gd name="connsiteY1" fmla="*/ 24 h 162004"/>
                    <a:gd name="connsiteX2" fmla="*/ 204788 w 295275"/>
                    <a:gd name="connsiteY2" fmla="*/ 161949 h 162004"/>
                    <a:gd name="connsiteX3" fmla="*/ 295275 w 295275"/>
                    <a:gd name="connsiteY3" fmla="*/ 14312 h 162004"/>
                  </a:gdLst>
                  <a:ahLst/>
                  <a:cxnLst>
                    <a:cxn ang="0">
                      <a:pos x="connsiteX0" y="connsiteY0"/>
                    </a:cxn>
                    <a:cxn ang="0">
                      <a:pos x="connsiteX1" y="connsiteY1"/>
                    </a:cxn>
                    <a:cxn ang="0">
                      <a:pos x="connsiteX2" y="connsiteY2"/>
                    </a:cxn>
                    <a:cxn ang="0">
                      <a:pos x="connsiteX3" y="connsiteY3"/>
                    </a:cxn>
                  </a:cxnLst>
                  <a:rect l="l" t="t" r="r" b="b"/>
                  <a:pathLst>
                    <a:path w="295275" h="162004">
                      <a:moveTo>
                        <a:pt x="0" y="152424"/>
                      </a:moveTo>
                      <a:cubicBezTo>
                        <a:pt x="25797" y="75430"/>
                        <a:pt x="51594" y="-1563"/>
                        <a:pt x="85725" y="24"/>
                      </a:cubicBezTo>
                      <a:cubicBezTo>
                        <a:pt x="119856" y="1611"/>
                        <a:pt x="169863" y="159568"/>
                        <a:pt x="204788" y="161949"/>
                      </a:cubicBezTo>
                      <a:cubicBezTo>
                        <a:pt x="239713" y="164330"/>
                        <a:pt x="267494" y="89321"/>
                        <a:pt x="295275" y="143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sp>
          <p:nvSpPr>
            <p:cNvPr id="28" name="Isosceles Triangle 27">
              <a:extLst>
                <a:ext uri="{FF2B5EF4-FFF2-40B4-BE49-F238E27FC236}">
                  <a16:creationId xmlns:a16="http://schemas.microsoft.com/office/drawing/2014/main" id="{682612C9-1BBB-C717-1580-C36233DE75B3}"/>
                </a:ext>
              </a:extLst>
            </p:cNvPr>
            <p:cNvSpPr/>
            <p:nvPr/>
          </p:nvSpPr>
          <p:spPr>
            <a:xfrm rot="10800000">
              <a:off x="1917445" y="4507100"/>
              <a:ext cx="323356" cy="128032"/>
            </a:xfrm>
            <a:prstGeom prst="triangle">
              <a:avLst/>
            </a:prstGeom>
            <a:solidFill>
              <a:schemeClr val="tx1"/>
            </a:solidFill>
            <a:ln w="254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720F08B9-2E8F-0FE1-E199-11FC2B322A39}"/>
                  </a:ext>
                </a:extLst>
              </p:cNvPr>
              <p:cNvSpPr txBox="1"/>
              <p:nvPr/>
            </p:nvSpPr>
            <p:spPr>
              <a:xfrm>
                <a:off x="6180898" y="2536421"/>
                <a:ext cx="54069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Δ</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9" name="TextBox 38">
                <a:extLst>
                  <a:ext uri="{FF2B5EF4-FFF2-40B4-BE49-F238E27FC236}">
                    <a16:creationId xmlns:a16="http://schemas.microsoft.com/office/drawing/2014/main" id="{D56411AD-E3BB-18A8-9FF2-B0406A6E765A}"/>
                  </a:ext>
                </a:extLst>
              </p:cNvPr>
              <p:cNvSpPr txBox="1">
                <a:spLocks noRot="1" noChangeAspect="1" noMove="1" noResize="1" noEditPoints="1" noAdjustHandles="1" noChangeArrowheads="1" noChangeShapeType="1" noTextEdit="1"/>
              </p:cNvSpPr>
              <p:nvPr/>
            </p:nvSpPr>
            <p:spPr>
              <a:xfrm>
                <a:off x="6180898" y="2536421"/>
                <a:ext cx="540699" cy="461665"/>
              </a:xfrm>
              <a:prstGeom prst="rect">
                <a:avLst/>
              </a:prstGeom>
              <a:blipFill>
                <a:blip r:embed="rId6"/>
                <a:stretch>
                  <a:fillRect b="-5263"/>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BCC4676E-A97E-586B-ECAD-F9E169EB010A}"/>
              </a:ext>
            </a:extLst>
          </p:cNvPr>
          <p:cNvSpPr txBox="1"/>
          <p:nvPr/>
        </p:nvSpPr>
        <p:spPr>
          <a:xfrm>
            <a:off x="6779829" y="4060700"/>
            <a:ext cx="220242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auxiliary readout mode</a:t>
            </a:r>
          </a:p>
        </p:txBody>
      </p:sp>
      <p:sp>
        <p:nvSpPr>
          <p:cNvPr id="51" name="TextBox 50">
            <a:extLst>
              <a:ext uri="{FF2B5EF4-FFF2-40B4-BE49-F238E27FC236}">
                <a16:creationId xmlns:a16="http://schemas.microsoft.com/office/drawing/2014/main" id="{FE2304D8-C7D9-71B1-F374-EC14FB92904D}"/>
              </a:ext>
            </a:extLst>
          </p:cNvPr>
          <p:cNvSpPr txBox="1"/>
          <p:nvPr/>
        </p:nvSpPr>
        <p:spPr>
          <a:xfrm>
            <a:off x="2878667" y="4073721"/>
            <a:ext cx="22024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axion-sensitive cavity</a:t>
            </a: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C082AF5B-6783-C481-6338-B954B3FB8422}"/>
                  </a:ext>
                </a:extLst>
              </p:cNvPr>
              <p:cNvSpPr txBox="1"/>
              <p:nvPr/>
            </p:nvSpPr>
            <p:spPr>
              <a:xfrm>
                <a:off x="1655671" y="5833741"/>
                <a:ext cx="3943581" cy="47359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𝐶</m:t>
                          </m:r>
                        </m:sub>
                      </m:sSub>
                      <m:sSup>
                        <m:s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𝑒</m:t>
                          </m:r>
                        </m:e>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𝑖</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𝑡</m:t>
                          </m:r>
                        </m:sup>
                      </m:s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c</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c</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5" name="TextBox 34">
                <a:extLst>
                  <a:ext uri="{FF2B5EF4-FFF2-40B4-BE49-F238E27FC236}">
                    <a16:creationId xmlns:a16="http://schemas.microsoft.com/office/drawing/2014/main" id="{BD0FB0C4-3431-4BB0-B620-49C22D2B6371}"/>
                  </a:ext>
                </a:extLst>
              </p:cNvPr>
              <p:cNvSpPr txBox="1">
                <a:spLocks noRot="1" noChangeAspect="1" noMove="1" noResize="1" noEditPoints="1" noAdjustHandles="1" noChangeArrowheads="1" noChangeShapeType="1" noTextEdit="1"/>
              </p:cNvSpPr>
              <p:nvPr/>
            </p:nvSpPr>
            <p:spPr>
              <a:xfrm>
                <a:off x="1655671" y="5833741"/>
                <a:ext cx="3943581" cy="473591"/>
              </a:xfrm>
              <a:prstGeom prst="rect">
                <a:avLst/>
              </a:prstGeom>
              <a:blipFill>
                <a:blip r:embed="rId7"/>
                <a:stretch>
                  <a:fillRect t="-7895"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54D688EB-4A60-FA4F-9E81-5F924595856D}"/>
                  </a:ext>
                </a:extLst>
              </p:cNvPr>
              <p:cNvSpPr txBox="1"/>
              <p:nvPr/>
            </p:nvSpPr>
            <p:spPr>
              <a:xfrm>
                <a:off x="3549368" y="4961163"/>
                <a:ext cx="5128416"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m:t>
                              </m:r>
                            </m:e>
                          </m:acc>
                        </m:e>
                        <m:sub>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WM</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e>
                            <m:sup>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6" name="TextBox 35">
                <a:extLst>
                  <a:ext uri="{FF2B5EF4-FFF2-40B4-BE49-F238E27FC236}">
                    <a16:creationId xmlns:a16="http://schemas.microsoft.com/office/drawing/2014/main" id="{E5974E4B-BE44-4F7B-A0ED-F8031BDB818F}"/>
                  </a:ext>
                </a:extLst>
              </p:cNvPr>
              <p:cNvSpPr txBox="1">
                <a:spLocks noRot="1" noChangeAspect="1" noMove="1" noResize="1" noEditPoints="1" noAdjustHandles="1" noChangeArrowheads="1" noChangeShapeType="1" noTextEdit="1"/>
              </p:cNvSpPr>
              <p:nvPr/>
            </p:nvSpPr>
            <p:spPr>
              <a:xfrm>
                <a:off x="3549368" y="4961163"/>
                <a:ext cx="5128416" cy="509178"/>
              </a:xfrm>
              <a:prstGeom prst="rect">
                <a:avLst/>
              </a:prstGeom>
              <a:blipFill>
                <a:blip r:embed="rId8"/>
                <a:stretch>
                  <a:fillRect l="-247" t="-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BF936873-92E0-2136-7B75-6DD78FD75844}"/>
                  </a:ext>
                </a:extLst>
              </p:cNvPr>
              <p:cNvSpPr txBox="1"/>
              <p:nvPr/>
            </p:nvSpPr>
            <p:spPr>
              <a:xfrm>
                <a:off x="4754978" y="3450302"/>
                <a:ext cx="2382319"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Δ</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begChr m:val="|"/>
                          <m:end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𝐵</m:t>
                              </m:r>
                            </m:sub>
                          </m:s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𝐴</m:t>
                              </m:r>
                            </m:sub>
                          </m:sSub>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7" name="TextBox 36">
                <a:extLst>
                  <a:ext uri="{FF2B5EF4-FFF2-40B4-BE49-F238E27FC236}">
                    <a16:creationId xmlns:a16="http://schemas.microsoft.com/office/drawing/2014/main" id="{069007DB-5972-4C11-AC19-A1DB6013D1BA}"/>
                  </a:ext>
                </a:extLst>
              </p:cNvPr>
              <p:cNvSpPr txBox="1">
                <a:spLocks noRot="1" noChangeAspect="1" noMove="1" noResize="1" noEditPoints="1" noAdjustHandles="1" noChangeArrowheads="1" noChangeShapeType="1" noTextEdit="1"/>
              </p:cNvSpPr>
              <p:nvPr/>
            </p:nvSpPr>
            <p:spPr>
              <a:xfrm>
                <a:off x="4754978" y="3450302"/>
                <a:ext cx="2382319" cy="461665"/>
              </a:xfrm>
              <a:prstGeom prst="rect">
                <a:avLst/>
              </a:prstGeom>
              <a:blipFill>
                <a:blip r:embed="rId9"/>
                <a:stretch>
                  <a:fillRect b="-3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80B1E349-E2D2-937D-B4B6-7552C8FC49C6}"/>
                  </a:ext>
                </a:extLst>
              </p:cNvPr>
              <p:cNvSpPr txBox="1"/>
              <p:nvPr/>
            </p:nvSpPr>
            <p:spPr>
              <a:xfrm>
                <a:off x="5251253" y="5822488"/>
                <a:ext cx="2664463"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𝐶</m:t>
                          </m:r>
                        </m:sub>
                      </m:sSub>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1" name="TextBox 40">
                <a:extLst>
                  <a:ext uri="{FF2B5EF4-FFF2-40B4-BE49-F238E27FC236}">
                    <a16:creationId xmlns:a16="http://schemas.microsoft.com/office/drawing/2014/main" id="{1757013D-E1AD-4DBC-A9D2-B065859E30A7}"/>
                  </a:ext>
                </a:extLst>
              </p:cNvPr>
              <p:cNvSpPr txBox="1">
                <a:spLocks noRot="1" noChangeAspect="1" noMove="1" noResize="1" noEditPoints="1" noAdjustHandles="1" noChangeArrowheads="1" noChangeShapeType="1" noTextEdit="1"/>
              </p:cNvSpPr>
              <p:nvPr/>
            </p:nvSpPr>
            <p:spPr>
              <a:xfrm>
                <a:off x="5251253" y="5822488"/>
                <a:ext cx="2664463" cy="509178"/>
              </a:xfrm>
              <a:prstGeom prst="rect">
                <a:avLst/>
              </a:prstGeom>
              <a:blipFill>
                <a:blip r:embed="rId10"/>
                <a:stretch>
                  <a:fillRect/>
                </a:stretch>
              </a:blipFill>
            </p:spPr>
            <p:txBody>
              <a:bodyPr/>
              <a:lstStyle/>
              <a:p>
                <a:r>
                  <a:rPr lang="en-US">
                    <a:noFill/>
                  </a:rPr>
                  <a:t> </a:t>
                </a:r>
              </a:p>
            </p:txBody>
          </p:sp>
        </mc:Fallback>
      </mc:AlternateContent>
      <p:sp>
        <p:nvSpPr>
          <p:cNvPr id="46" name="Rectangle 45">
            <a:extLst>
              <a:ext uri="{FF2B5EF4-FFF2-40B4-BE49-F238E27FC236}">
                <a16:creationId xmlns:a16="http://schemas.microsoft.com/office/drawing/2014/main" id="{047E47BE-52C4-7164-6C56-C6DEB8B959B0}"/>
              </a:ext>
            </a:extLst>
          </p:cNvPr>
          <p:cNvSpPr/>
          <p:nvPr/>
        </p:nvSpPr>
        <p:spPr>
          <a:xfrm>
            <a:off x="5251253" y="5751317"/>
            <a:ext cx="2664463" cy="66886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7AD60232-4BF0-22BD-ADB3-740FBBBEBF09}"/>
              </a:ext>
            </a:extLst>
          </p:cNvPr>
          <p:cNvSpPr txBox="1"/>
          <p:nvPr/>
        </p:nvSpPr>
        <p:spPr>
          <a:xfrm>
            <a:off x="8084086" y="5858748"/>
            <a:ext cx="22573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state-swapping</a:t>
            </a:r>
          </a:p>
        </p:txBody>
      </p:sp>
      <p:sp>
        <p:nvSpPr>
          <p:cNvPr id="38" name="Oval 37">
            <a:extLst>
              <a:ext uri="{FF2B5EF4-FFF2-40B4-BE49-F238E27FC236}">
                <a16:creationId xmlns:a16="http://schemas.microsoft.com/office/drawing/2014/main" id="{5304E99E-649E-FC44-8364-F5B6A26E86F3}"/>
              </a:ext>
            </a:extLst>
          </p:cNvPr>
          <p:cNvSpPr>
            <a:spLocks/>
          </p:cNvSpPr>
          <p:nvPr/>
        </p:nvSpPr>
        <p:spPr>
          <a:xfrm>
            <a:off x="3737571" y="2940035"/>
            <a:ext cx="548640" cy="548640"/>
          </a:xfrm>
          <a:prstGeom prst="ellipse">
            <a:avLst/>
          </a:prstGeom>
          <a:gradFill flip="none" rotWithShape="1">
            <a:gsLst>
              <a:gs pos="50000">
                <a:srgbClr val="4873FF"/>
              </a:gs>
              <a:gs pos="100000">
                <a:srgbClr val="FFFFFF"/>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0" name="Oval 39">
            <a:extLst>
              <a:ext uri="{FF2B5EF4-FFF2-40B4-BE49-F238E27FC236}">
                <a16:creationId xmlns:a16="http://schemas.microsoft.com/office/drawing/2014/main" id="{1710B5DE-3E69-CF56-7439-7076C319763D}"/>
              </a:ext>
            </a:extLst>
          </p:cNvPr>
          <p:cNvSpPr>
            <a:spLocks/>
          </p:cNvSpPr>
          <p:nvPr/>
        </p:nvSpPr>
        <p:spPr>
          <a:xfrm>
            <a:off x="7568725" y="2899329"/>
            <a:ext cx="548640" cy="548640"/>
          </a:xfrm>
          <a:prstGeom prst="ellipse">
            <a:avLst/>
          </a:prstGeom>
          <a:gradFill flip="none" rotWithShape="1">
            <a:gsLst>
              <a:gs pos="50000">
                <a:srgbClr val="FF6767"/>
              </a:gs>
              <a:gs pos="100000">
                <a:srgbClr val="FFFFFF"/>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 name="Slide Number Placeholder 5">
            <a:extLst>
              <a:ext uri="{FF2B5EF4-FFF2-40B4-BE49-F238E27FC236}">
                <a16:creationId xmlns:a16="http://schemas.microsoft.com/office/drawing/2014/main" id="{E967E031-0E80-5CD0-5E07-843CDDB6AE65}"/>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35</a:t>
            </a:fld>
            <a:endParaRPr lang="en-US" dirty="0">
              <a:solidFill>
                <a:prstClr val="black">
                  <a:tint val="75000"/>
                </a:prstClr>
              </a:solidFill>
            </a:endParaRPr>
          </a:p>
        </p:txBody>
      </p:sp>
    </p:spTree>
    <p:extLst>
      <p:ext uri="{BB962C8B-B14F-4D97-AF65-F5344CB8AC3E}">
        <p14:creationId xmlns:p14="http://schemas.microsoft.com/office/powerpoint/2010/main" val="20741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repeatCount="2000" accel="50000" decel="50000" autoRev="1" fill="hold" grpId="0" nodeType="clickEffect">
                                  <p:stCondLst>
                                    <p:cond delay="0"/>
                                  </p:stCondLst>
                                  <p:childTnLst>
                                    <p:animMotion origin="layout" path="M 0.00052 -0.00347 L 0.08424 0.03657 C 0.10169 0.0456 0.12799 0.05046 0.15547 0.05046 C 0.18685 0.05046 0.21185 0.0456 0.22929 0.03657 L 0.31328 -0.00347 " pathEditMode="relative" rAng="0" ptsTypes="AAAAA">
                                      <p:cBhvr>
                                        <p:cTn id="6" dur="1000" fill="hold"/>
                                        <p:tgtEl>
                                          <p:spTgt spid="38"/>
                                        </p:tgtEl>
                                        <p:attrNameLst>
                                          <p:attrName>ppt_x</p:attrName>
                                          <p:attrName>ppt_y</p:attrName>
                                        </p:attrNameLst>
                                      </p:cBhvr>
                                      <p:rCtr x="15638" y="2685"/>
                                    </p:animMotion>
                                  </p:childTnLst>
                                </p:cTn>
                              </p:par>
                              <p:par>
                                <p:cTn id="7" presetID="37" presetClass="path" presetSubtype="0" repeatCount="2000" accel="50000" decel="50000" autoRev="1" fill="hold" grpId="0" nodeType="withEffect">
                                  <p:stCondLst>
                                    <p:cond delay="0"/>
                                  </p:stCondLst>
                                  <p:childTnLst>
                                    <p:animMotion origin="layout" path="M -0.00026 -1.48148E-6 L -0.08399 -0.04004 C -0.1013 -0.04907 -0.12747 -0.05393 -0.15495 -0.05393 C -0.1862 -0.05393 -0.21133 -0.04907 -0.22865 -0.04004 L -0.31263 -1.48148E-6 " pathEditMode="relative" rAng="10800000" ptsTypes="AAAAA">
                                      <p:cBhvr>
                                        <p:cTn id="8" dur="1000" fill="hold"/>
                                        <p:tgtEl>
                                          <p:spTgt spid="40"/>
                                        </p:tgtEl>
                                        <p:attrNameLst>
                                          <p:attrName>ppt_x</p:attrName>
                                          <p:attrName>ppt_y</p:attrName>
                                        </p:attrNameLst>
                                      </p:cBhvr>
                                      <p:rCtr x="-15612"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4E065-DA7C-6503-BF06-5F317582C5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7372B38-F05E-E7DE-CA39-8197FC4F7DE6}"/>
              </a:ext>
            </a:extLst>
          </p:cNvPr>
          <p:cNvSpPr>
            <a:spLocks noGrp="1"/>
          </p:cNvSpPr>
          <p:nvPr>
            <p:ph type="title"/>
          </p:nvPr>
        </p:nvSpPr>
        <p:spPr>
          <a:xfrm>
            <a:off x="0" y="1"/>
            <a:ext cx="12192000" cy="584775"/>
          </a:xfrm>
        </p:spPr>
        <p:txBody>
          <a:bodyPr/>
          <a:lstStyle/>
          <a:p>
            <a:pPr algn="l"/>
            <a:r>
              <a:rPr lang="en-US" dirty="0">
                <a:latin typeface="Arial" pitchFamily="34" charset="0"/>
                <a:cs typeface="Arial" pitchFamily="34" charset="0"/>
              </a:rPr>
              <a:t>Two-mode squeezing (G) induces amplification and entanglement</a:t>
            </a:r>
            <a:endParaRPr lang="en-US" dirty="0"/>
          </a:p>
        </p:txBody>
      </p:sp>
      <p:pic>
        <p:nvPicPr>
          <p:cNvPr id="2" name="Picture 1">
            <a:extLst>
              <a:ext uri="{FF2B5EF4-FFF2-40B4-BE49-F238E27FC236}">
                <a16:creationId xmlns:a16="http://schemas.microsoft.com/office/drawing/2014/main" id="{883EE23B-54F2-2711-A419-AAEB16891B4A}"/>
              </a:ext>
            </a:extLst>
          </p:cNvPr>
          <p:cNvPicPr>
            <a:picLocks noChangeAspect="1"/>
          </p:cNvPicPr>
          <p:nvPr/>
        </p:nvPicPr>
        <p:blipFill>
          <a:blip r:embed="rId3"/>
          <a:stretch>
            <a:fillRect/>
          </a:stretch>
        </p:blipFill>
        <p:spPr>
          <a:xfrm>
            <a:off x="7136267" y="1663118"/>
            <a:ext cx="2899738" cy="2363026"/>
          </a:xfrm>
          <a:prstGeom prst="rect">
            <a:avLst/>
          </a:prstGeom>
        </p:spPr>
      </p:pic>
      <p:pic>
        <p:nvPicPr>
          <p:cNvPr id="7" name="Picture 6">
            <a:extLst>
              <a:ext uri="{FF2B5EF4-FFF2-40B4-BE49-F238E27FC236}">
                <a16:creationId xmlns:a16="http://schemas.microsoft.com/office/drawing/2014/main" id="{6C822656-5E72-1E99-02CB-33F4C12B96F0}"/>
              </a:ext>
            </a:extLst>
          </p:cNvPr>
          <p:cNvPicPr>
            <a:picLocks noChangeAspect="1"/>
          </p:cNvPicPr>
          <p:nvPr/>
        </p:nvPicPr>
        <p:blipFill>
          <a:blip r:embed="rId4"/>
          <a:stretch>
            <a:fillRect/>
          </a:stretch>
        </p:blipFill>
        <p:spPr>
          <a:xfrm>
            <a:off x="2323228" y="1822735"/>
            <a:ext cx="2432779" cy="2203409"/>
          </a:xfrm>
          <a:prstGeom prst="rect">
            <a:avLst/>
          </a:prstGeom>
        </p:spPr>
      </p:pic>
      <p:grpSp>
        <p:nvGrpSpPr>
          <p:cNvPr id="9" name="Group 8">
            <a:extLst>
              <a:ext uri="{FF2B5EF4-FFF2-40B4-BE49-F238E27FC236}">
                <a16:creationId xmlns:a16="http://schemas.microsoft.com/office/drawing/2014/main" id="{A823D248-FF19-1FAD-1DE2-79E3D4C1865A}"/>
              </a:ext>
            </a:extLst>
          </p:cNvPr>
          <p:cNvGrpSpPr/>
          <p:nvPr/>
        </p:nvGrpSpPr>
        <p:grpSpPr>
          <a:xfrm>
            <a:off x="4435850" y="1048971"/>
            <a:ext cx="3132879" cy="1518173"/>
            <a:chOff x="4597607" y="1730643"/>
            <a:chExt cx="3132879" cy="1518173"/>
          </a:xfrm>
        </p:grpSpPr>
        <p:cxnSp>
          <p:nvCxnSpPr>
            <p:cNvPr id="12" name="Straight Connector 11">
              <a:extLst>
                <a:ext uri="{FF2B5EF4-FFF2-40B4-BE49-F238E27FC236}">
                  <a16:creationId xmlns:a16="http://schemas.microsoft.com/office/drawing/2014/main" id="{5310FC4F-B8B8-DC82-8AA7-B7EDCF496BB3}"/>
                </a:ext>
              </a:extLst>
            </p:cNvPr>
            <p:cNvCxnSpPr>
              <a:cxnSpLocks/>
            </p:cNvCxnSpPr>
            <p:nvPr/>
          </p:nvCxnSpPr>
          <p:spPr>
            <a:xfrm>
              <a:off x="4597607" y="2569661"/>
              <a:ext cx="3132879" cy="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4B873AD-F10D-B855-2581-45A603F0691F}"/>
                </a:ext>
              </a:extLst>
            </p:cNvPr>
            <p:cNvCxnSpPr>
              <a:cxnSpLocks/>
            </p:cNvCxnSpPr>
            <p:nvPr/>
          </p:nvCxnSpPr>
          <p:spPr>
            <a:xfrm>
              <a:off x="4605561" y="2563016"/>
              <a:ext cx="0" cy="68580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16DB2A2C-CC98-7D27-6F62-8E76C30EEEB4}"/>
                </a:ext>
              </a:extLst>
            </p:cNvPr>
            <p:cNvGrpSpPr>
              <a:grpSpLocks noChangeAspect="1"/>
            </p:cNvGrpSpPr>
            <p:nvPr/>
          </p:nvGrpSpPr>
          <p:grpSpPr>
            <a:xfrm>
              <a:off x="5724006" y="2167912"/>
              <a:ext cx="838546" cy="837321"/>
              <a:chOff x="6447822" y="3285764"/>
              <a:chExt cx="499645" cy="498915"/>
            </a:xfrm>
          </p:grpSpPr>
          <p:sp>
            <p:nvSpPr>
              <p:cNvPr id="22" name="Oval 21">
                <a:extLst>
                  <a:ext uri="{FF2B5EF4-FFF2-40B4-BE49-F238E27FC236}">
                    <a16:creationId xmlns:a16="http://schemas.microsoft.com/office/drawing/2014/main" id="{2143F777-CE7D-FBDC-85AA-79F867CA5DB7}"/>
                  </a:ext>
                </a:extLst>
              </p:cNvPr>
              <p:cNvSpPr/>
              <p:nvPr/>
            </p:nvSpPr>
            <p:spPr>
              <a:xfrm>
                <a:off x="6447822" y="3285764"/>
                <a:ext cx="499645" cy="498915"/>
              </a:xfrm>
              <a:prstGeom prst="ellipse">
                <a:avLst/>
              </a:prstGeom>
              <a:solidFill>
                <a:schemeClr val="bg1"/>
              </a:solidFill>
              <a:ln w="254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000000"/>
                    </a:solidFill>
                  </a:ln>
                  <a:solidFill>
                    <a:srgbClr val="FFFFFF"/>
                  </a:solidFill>
                  <a:effectLst/>
                  <a:uLnTx/>
                  <a:uFillTx/>
                  <a:latin typeface="Arial" panose="020B0604020202020204"/>
                  <a:ea typeface="+mn-ea"/>
                  <a:cs typeface="+mn-cs"/>
                </a:endParaRPr>
              </a:p>
            </p:txBody>
          </p:sp>
          <p:cxnSp>
            <p:nvCxnSpPr>
              <p:cNvPr id="23" name="Straight Connector 22">
                <a:extLst>
                  <a:ext uri="{FF2B5EF4-FFF2-40B4-BE49-F238E27FC236}">
                    <a16:creationId xmlns:a16="http://schemas.microsoft.com/office/drawing/2014/main" id="{52F07BFC-EAAC-2F21-7AE9-7615FC7E9350}"/>
                  </a:ext>
                </a:extLst>
              </p:cNvPr>
              <p:cNvCxnSpPr>
                <a:cxnSpLocks/>
                <a:stCxn id="22" idx="0"/>
              </p:cNvCxnSpPr>
              <p:nvPr/>
            </p:nvCxnSpPr>
            <p:spPr>
              <a:xfrm>
                <a:off x="6697645" y="3285764"/>
                <a:ext cx="1676" cy="2494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E80A519-A414-F72B-B03B-911D5DA288B0}"/>
                  </a:ext>
                </a:extLst>
              </p:cNvPr>
              <p:cNvCxnSpPr>
                <a:cxnSpLocks/>
              </p:cNvCxnSpPr>
              <p:nvPr/>
            </p:nvCxnSpPr>
            <p:spPr>
              <a:xfrm flipV="1">
                <a:off x="6484407" y="3522793"/>
                <a:ext cx="213236" cy="1189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5786E87-1621-E3BA-5532-C00E71A07530}"/>
                  </a:ext>
                </a:extLst>
              </p:cNvPr>
              <p:cNvCxnSpPr>
                <a:cxnSpLocks/>
              </p:cNvCxnSpPr>
              <p:nvPr/>
            </p:nvCxnSpPr>
            <p:spPr>
              <a:xfrm flipH="1" flipV="1">
                <a:off x="6697644" y="3522793"/>
                <a:ext cx="227749" cy="109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EAF89432-3B3F-3E80-C0FE-091D452B4BC2}"/>
                </a:ext>
              </a:extLst>
            </p:cNvPr>
            <p:cNvCxnSpPr>
              <a:cxnSpLocks/>
            </p:cNvCxnSpPr>
            <p:nvPr/>
          </p:nvCxnSpPr>
          <p:spPr>
            <a:xfrm>
              <a:off x="7730482" y="2568380"/>
              <a:ext cx="0" cy="680436"/>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B21C648-354E-CDBB-1E39-529D515E3DE6}"/>
                </a:ext>
              </a:extLst>
            </p:cNvPr>
            <p:cNvSpPr txBox="1"/>
            <p:nvPr/>
          </p:nvSpPr>
          <p:spPr>
            <a:xfrm>
              <a:off x="5707352" y="1730643"/>
              <a:ext cx="10378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3WM</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690738FA-65AA-96DE-ABE3-D134B7EEC143}"/>
                </a:ext>
              </a:extLst>
            </p:cNvPr>
            <p:cNvSpPr txBox="1"/>
            <p:nvPr/>
          </p:nvSpPr>
          <p:spPr>
            <a:xfrm>
              <a:off x="5732305" y="2212278"/>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877FF"/>
                  </a:solidFill>
                  <a:effectLst/>
                  <a:uLnTx/>
                  <a:uFillTx/>
                  <a:latin typeface="Arial" panose="020B0604020202020204"/>
                  <a:ea typeface="+mn-ea"/>
                  <a:cs typeface="+mn-cs"/>
                </a:rPr>
                <a:t>A</a:t>
              </a:r>
            </a:p>
          </p:txBody>
        </p:sp>
        <p:sp>
          <p:nvSpPr>
            <p:cNvPr id="20" name="TextBox 19">
              <a:extLst>
                <a:ext uri="{FF2B5EF4-FFF2-40B4-BE49-F238E27FC236}">
                  <a16:creationId xmlns:a16="http://schemas.microsoft.com/office/drawing/2014/main" id="{EE9DCB2E-1B53-575C-57C1-843BBC087455}"/>
                </a:ext>
              </a:extLst>
            </p:cNvPr>
            <p:cNvSpPr txBox="1"/>
            <p:nvPr/>
          </p:nvSpPr>
          <p:spPr>
            <a:xfrm>
              <a:off x="6173693" y="221971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6B6B"/>
                  </a:solidFill>
                  <a:effectLst/>
                  <a:uLnTx/>
                  <a:uFillTx/>
                  <a:latin typeface="Arial" panose="020B0604020202020204"/>
                  <a:ea typeface="+mn-ea"/>
                  <a:cs typeface="+mn-cs"/>
                </a:rPr>
                <a:t>B</a:t>
              </a:r>
            </a:p>
          </p:txBody>
        </p:sp>
        <p:sp>
          <p:nvSpPr>
            <p:cNvPr id="21" name="TextBox 20">
              <a:extLst>
                <a:ext uri="{FF2B5EF4-FFF2-40B4-BE49-F238E27FC236}">
                  <a16:creationId xmlns:a16="http://schemas.microsoft.com/office/drawing/2014/main" id="{E8E5E979-4AC8-E212-73C5-2913F14F6CF0}"/>
                </a:ext>
              </a:extLst>
            </p:cNvPr>
            <p:cNvSpPr txBox="1"/>
            <p:nvPr/>
          </p:nvSpPr>
          <p:spPr>
            <a:xfrm>
              <a:off x="5935171" y="258004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P</a:t>
              </a:r>
            </a:p>
          </p:txBody>
        </p:sp>
      </p:grpSp>
      <p:grpSp>
        <p:nvGrpSpPr>
          <p:cNvPr id="26" name="Group 25">
            <a:extLst>
              <a:ext uri="{FF2B5EF4-FFF2-40B4-BE49-F238E27FC236}">
                <a16:creationId xmlns:a16="http://schemas.microsoft.com/office/drawing/2014/main" id="{E62A3108-8979-A9A4-DC69-4869A91A7DA6}"/>
              </a:ext>
            </a:extLst>
          </p:cNvPr>
          <p:cNvGrpSpPr/>
          <p:nvPr/>
        </p:nvGrpSpPr>
        <p:grpSpPr>
          <a:xfrm>
            <a:off x="5782867" y="2328111"/>
            <a:ext cx="388577" cy="1065314"/>
            <a:chOff x="1851688" y="3381681"/>
            <a:chExt cx="457200" cy="1253451"/>
          </a:xfrm>
        </p:grpSpPr>
        <p:grpSp>
          <p:nvGrpSpPr>
            <p:cNvPr id="27" name="Group 26">
              <a:extLst>
                <a:ext uri="{FF2B5EF4-FFF2-40B4-BE49-F238E27FC236}">
                  <a16:creationId xmlns:a16="http://schemas.microsoft.com/office/drawing/2014/main" id="{C04DE92D-EDCE-80A1-BB25-39230343E7EA}"/>
                </a:ext>
              </a:extLst>
            </p:cNvPr>
            <p:cNvGrpSpPr/>
            <p:nvPr/>
          </p:nvGrpSpPr>
          <p:grpSpPr>
            <a:xfrm>
              <a:off x="1851688" y="3381681"/>
              <a:ext cx="457200" cy="1125419"/>
              <a:chOff x="3410614" y="4521623"/>
              <a:chExt cx="457200" cy="1125419"/>
            </a:xfrm>
          </p:grpSpPr>
          <p:cxnSp>
            <p:nvCxnSpPr>
              <p:cNvPr id="29" name="Straight Connector 28">
                <a:extLst>
                  <a:ext uri="{FF2B5EF4-FFF2-40B4-BE49-F238E27FC236}">
                    <a16:creationId xmlns:a16="http://schemas.microsoft.com/office/drawing/2014/main" id="{3C84068E-CC2F-5E5C-2441-1DA074177BA7}"/>
                  </a:ext>
                </a:extLst>
              </p:cNvPr>
              <p:cNvCxnSpPr>
                <a:cxnSpLocks/>
              </p:cNvCxnSpPr>
              <p:nvPr/>
            </p:nvCxnSpPr>
            <p:spPr>
              <a:xfrm>
                <a:off x="3633826" y="4521623"/>
                <a:ext cx="0" cy="1125419"/>
              </a:xfrm>
              <a:prstGeom prst="line">
                <a:avLst/>
              </a:prstGeom>
              <a:ln w="1651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30" name="Group 29">
                <a:extLst>
                  <a:ext uri="{FF2B5EF4-FFF2-40B4-BE49-F238E27FC236}">
                    <a16:creationId xmlns:a16="http://schemas.microsoft.com/office/drawing/2014/main" id="{7C169959-9F6C-8F06-01EB-9D4EE05FD73F}"/>
                  </a:ext>
                </a:extLst>
              </p:cNvPr>
              <p:cNvGrpSpPr/>
              <p:nvPr/>
            </p:nvGrpSpPr>
            <p:grpSpPr>
              <a:xfrm>
                <a:off x="3410614" y="4868965"/>
                <a:ext cx="457200" cy="457200"/>
                <a:chOff x="1100138" y="5114399"/>
                <a:chExt cx="457200" cy="457200"/>
              </a:xfrm>
            </p:grpSpPr>
            <p:sp>
              <p:nvSpPr>
                <p:cNvPr id="31" name="Oval 30">
                  <a:extLst>
                    <a:ext uri="{FF2B5EF4-FFF2-40B4-BE49-F238E27FC236}">
                      <a16:creationId xmlns:a16="http://schemas.microsoft.com/office/drawing/2014/main" id="{A84548BA-F988-B4AC-4A6C-347DD96EF13E}"/>
                    </a:ext>
                  </a:extLst>
                </p:cNvPr>
                <p:cNvSpPr/>
                <p:nvPr/>
              </p:nvSpPr>
              <p:spPr>
                <a:xfrm>
                  <a:off x="1100138" y="5114399"/>
                  <a:ext cx="457200" cy="4572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Freeform 189">
                  <a:extLst>
                    <a:ext uri="{FF2B5EF4-FFF2-40B4-BE49-F238E27FC236}">
                      <a16:creationId xmlns:a16="http://schemas.microsoft.com/office/drawing/2014/main" id="{B4B7BC11-355D-59C5-693F-096F86F31F76}"/>
                    </a:ext>
                  </a:extLst>
                </p:cNvPr>
                <p:cNvSpPr/>
                <p:nvPr/>
              </p:nvSpPr>
              <p:spPr>
                <a:xfrm>
                  <a:off x="1184061" y="5264317"/>
                  <a:ext cx="289354" cy="149092"/>
                </a:xfrm>
                <a:custGeom>
                  <a:avLst/>
                  <a:gdLst>
                    <a:gd name="connsiteX0" fmla="*/ 0 w 295275"/>
                    <a:gd name="connsiteY0" fmla="*/ 152424 h 162004"/>
                    <a:gd name="connsiteX1" fmla="*/ 85725 w 295275"/>
                    <a:gd name="connsiteY1" fmla="*/ 24 h 162004"/>
                    <a:gd name="connsiteX2" fmla="*/ 204788 w 295275"/>
                    <a:gd name="connsiteY2" fmla="*/ 161949 h 162004"/>
                    <a:gd name="connsiteX3" fmla="*/ 295275 w 295275"/>
                    <a:gd name="connsiteY3" fmla="*/ 14312 h 162004"/>
                  </a:gdLst>
                  <a:ahLst/>
                  <a:cxnLst>
                    <a:cxn ang="0">
                      <a:pos x="connsiteX0" y="connsiteY0"/>
                    </a:cxn>
                    <a:cxn ang="0">
                      <a:pos x="connsiteX1" y="connsiteY1"/>
                    </a:cxn>
                    <a:cxn ang="0">
                      <a:pos x="connsiteX2" y="connsiteY2"/>
                    </a:cxn>
                    <a:cxn ang="0">
                      <a:pos x="connsiteX3" y="connsiteY3"/>
                    </a:cxn>
                  </a:cxnLst>
                  <a:rect l="l" t="t" r="r" b="b"/>
                  <a:pathLst>
                    <a:path w="295275" h="162004">
                      <a:moveTo>
                        <a:pt x="0" y="152424"/>
                      </a:moveTo>
                      <a:cubicBezTo>
                        <a:pt x="25797" y="75430"/>
                        <a:pt x="51594" y="-1563"/>
                        <a:pt x="85725" y="24"/>
                      </a:cubicBezTo>
                      <a:cubicBezTo>
                        <a:pt x="119856" y="1611"/>
                        <a:pt x="169863" y="159568"/>
                        <a:pt x="204788" y="161949"/>
                      </a:cubicBezTo>
                      <a:cubicBezTo>
                        <a:pt x="239713" y="164330"/>
                        <a:pt x="267494" y="89321"/>
                        <a:pt x="295275" y="143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sp>
          <p:nvSpPr>
            <p:cNvPr id="28" name="Isosceles Triangle 27">
              <a:extLst>
                <a:ext uri="{FF2B5EF4-FFF2-40B4-BE49-F238E27FC236}">
                  <a16:creationId xmlns:a16="http://schemas.microsoft.com/office/drawing/2014/main" id="{0D190E94-844A-4185-A500-ECCA4179B6C6}"/>
                </a:ext>
              </a:extLst>
            </p:cNvPr>
            <p:cNvSpPr/>
            <p:nvPr/>
          </p:nvSpPr>
          <p:spPr>
            <a:xfrm rot="10800000">
              <a:off x="1917445" y="4507100"/>
              <a:ext cx="323356" cy="128032"/>
            </a:xfrm>
            <a:prstGeom prst="triangle">
              <a:avLst/>
            </a:prstGeom>
            <a:solidFill>
              <a:schemeClr val="tx1"/>
            </a:solidFill>
            <a:ln w="254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F5C988F-3F96-4057-B554-22014A41D02E}"/>
                  </a:ext>
                </a:extLst>
              </p:cNvPr>
              <p:cNvSpPr txBox="1"/>
              <p:nvPr/>
            </p:nvSpPr>
            <p:spPr>
              <a:xfrm>
                <a:off x="6180898" y="2536421"/>
                <a:ext cx="54069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Σ</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9" name="TextBox 38">
                <a:extLst>
                  <a:ext uri="{FF2B5EF4-FFF2-40B4-BE49-F238E27FC236}">
                    <a16:creationId xmlns:a16="http://schemas.microsoft.com/office/drawing/2014/main" id="{D56411AD-E3BB-18A8-9FF2-B0406A6E765A}"/>
                  </a:ext>
                </a:extLst>
              </p:cNvPr>
              <p:cNvSpPr txBox="1">
                <a:spLocks noRot="1" noChangeAspect="1" noMove="1" noResize="1" noEditPoints="1" noAdjustHandles="1" noChangeArrowheads="1" noChangeShapeType="1" noTextEdit="1"/>
              </p:cNvSpPr>
              <p:nvPr/>
            </p:nvSpPr>
            <p:spPr>
              <a:xfrm>
                <a:off x="6180898" y="2536421"/>
                <a:ext cx="540699" cy="461665"/>
              </a:xfrm>
              <a:prstGeom prst="rect">
                <a:avLst/>
              </a:prstGeom>
              <a:blipFill>
                <a:blip r:embed="rId6"/>
                <a:stretch>
                  <a:fillRect b="-5263"/>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37A71B76-D4B8-7A24-FAE0-26B80F6E696D}"/>
              </a:ext>
            </a:extLst>
          </p:cNvPr>
          <p:cNvSpPr txBox="1"/>
          <p:nvPr/>
        </p:nvSpPr>
        <p:spPr>
          <a:xfrm>
            <a:off x="6779829" y="4060700"/>
            <a:ext cx="220242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auxiliary readout mode</a:t>
            </a:r>
          </a:p>
        </p:txBody>
      </p:sp>
      <p:sp>
        <p:nvSpPr>
          <p:cNvPr id="51" name="TextBox 50">
            <a:extLst>
              <a:ext uri="{FF2B5EF4-FFF2-40B4-BE49-F238E27FC236}">
                <a16:creationId xmlns:a16="http://schemas.microsoft.com/office/drawing/2014/main" id="{4707667D-BA1A-CF73-5A11-987E43F9FE25}"/>
              </a:ext>
            </a:extLst>
          </p:cNvPr>
          <p:cNvSpPr txBox="1"/>
          <p:nvPr/>
        </p:nvSpPr>
        <p:spPr>
          <a:xfrm>
            <a:off x="2878667" y="4073721"/>
            <a:ext cx="22024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axion-sensitive cavity</a:t>
            </a: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5A8DB80-FB12-6E5F-8AF1-06F0466A42CA}"/>
                  </a:ext>
                </a:extLst>
              </p:cNvPr>
              <p:cNvSpPr txBox="1"/>
              <p:nvPr/>
            </p:nvSpPr>
            <p:spPr>
              <a:xfrm>
                <a:off x="1655671" y="5833741"/>
                <a:ext cx="3943581" cy="48667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𝐺</m:t>
                          </m:r>
                        </m:sub>
                      </m:sSub>
                      <m:sSup>
                        <m:s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𝑒</m:t>
                          </m:r>
                        </m:e>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𝑖</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Σ</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𝑡</m:t>
                          </m:r>
                        </m:sup>
                      </m:s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c</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c</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5" name="TextBox 34">
                <a:extLst>
                  <a:ext uri="{FF2B5EF4-FFF2-40B4-BE49-F238E27FC236}">
                    <a16:creationId xmlns:a16="http://schemas.microsoft.com/office/drawing/2014/main" id="{BD0FB0C4-3431-4BB0-B620-49C22D2B6371}"/>
                  </a:ext>
                </a:extLst>
              </p:cNvPr>
              <p:cNvSpPr txBox="1">
                <a:spLocks noRot="1" noChangeAspect="1" noMove="1" noResize="1" noEditPoints="1" noAdjustHandles="1" noChangeArrowheads="1" noChangeShapeType="1" noTextEdit="1"/>
              </p:cNvSpPr>
              <p:nvPr/>
            </p:nvSpPr>
            <p:spPr>
              <a:xfrm>
                <a:off x="1655671" y="5833741"/>
                <a:ext cx="3943581" cy="486672"/>
              </a:xfrm>
              <a:prstGeom prst="rect">
                <a:avLst/>
              </a:prstGeom>
              <a:blipFill>
                <a:blip r:embed="rId7"/>
                <a:stretch>
                  <a:fillRect t="-7692"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8ABAD3B-C850-4A47-395F-D33A76340337}"/>
                  </a:ext>
                </a:extLst>
              </p:cNvPr>
              <p:cNvSpPr txBox="1"/>
              <p:nvPr/>
            </p:nvSpPr>
            <p:spPr>
              <a:xfrm>
                <a:off x="3549368" y="4961163"/>
                <a:ext cx="5128416"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m:t>
                              </m:r>
                            </m:e>
                          </m:acc>
                        </m:e>
                        <m:sub>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WM</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e>
                            <m:sup>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6" name="TextBox 35">
                <a:extLst>
                  <a:ext uri="{FF2B5EF4-FFF2-40B4-BE49-F238E27FC236}">
                    <a16:creationId xmlns:a16="http://schemas.microsoft.com/office/drawing/2014/main" id="{E5974E4B-BE44-4F7B-A0ED-F8031BDB818F}"/>
                  </a:ext>
                </a:extLst>
              </p:cNvPr>
              <p:cNvSpPr txBox="1">
                <a:spLocks noRot="1" noChangeAspect="1" noMove="1" noResize="1" noEditPoints="1" noAdjustHandles="1" noChangeArrowheads="1" noChangeShapeType="1" noTextEdit="1"/>
              </p:cNvSpPr>
              <p:nvPr/>
            </p:nvSpPr>
            <p:spPr>
              <a:xfrm>
                <a:off x="3549368" y="4961163"/>
                <a:ext cx="5128416" cy="509178"/>
              </a:xfrm>
              <a:prstGeom prst="rect">
                <a:avLst/>
              </a:prstGeom>
              <a:blipFill>
                <a:blip r:embed="rId8"/>
                <a:stretch>
                  <a:fillRect l="-247" t="-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DC702845-D09B-3C5B-A851-A44457B83DD8}"/>
                  </a:ext>
                </a:extLst>
              </p:cNvPr>
              <p:cNvSpPr txBox="1"/>
              <p:nvPr/>
            </p:nvSpPr>
            <p:spPr>
              <a:xfrm>
                <a:off x="4962599" y="3450302"/>
                <a:ext cx="2174698"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Σ</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𝐵</m:t>
                          </m:r>
                        </m:sub>
                      </m:s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𝐴</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7" name="TextBox 36">
                <a:extLst>
                  <a:ext uri="{FF2B5EF4-FFF2-40B4-BE49-F238E27FC236}">
                    <a16:creationId xmlns:a16="http://schemas.microsoft.com/office/drawing/2014/main" id="{069007DB-5972-4C11-AC19-A1DB6013D1BA}"/>
                  </a:ext>
                </a:extLst>
              </p:cNvPr>
              <p:cNvSpPr txBox="1">
                <a:spLocks noRot="1" noChangeAspect="1" noMove="1" noResize="1" noEditPoints="1" noAdjustHandles="1" noChangeArrowheads="1" noChangeShapeType="1" noTextEdit="1"/>
              </p:cNvSpPr>
              <p:nvPr/>
            </p:nvSpPr>
            <p:spPr>
              <a:xfrm>
                <a:off x="4962599" y="3450302"/>
                <a:ext cx="2174698" cy="461665"/>
              </a:xfrm>
              <a:prstGeom prst="rect">
                <a:avLst/>
              </a:prstGeom>
              <a:blipFill>
                <a:blip r:embed="rId9"/>
                <a:stretch>
                  <a:fillRect b="-3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415C8AE5-5FE8-AB55-D753-B672F7059045}"/>
                  </a:ext>
                </a:extLst>
              </p:cNvPr>
              <p:cNvSpPr txBox="1"/>
              <p:nvPr/>
            </p:nvSpPr>
            <p:spPr>
              <a:xfrm>
                <a:off x="5251253" y="5822488"/>
                <a:ext cx="2664463"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𝐺</m:t>
                          </m:r>
                        </m:sub>
                      </m:sSub>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1" name="TextBox 40">
                <a:extLst>
                  <a:ext uri="{FF2B5EF4-FFF2-40B4-BE49-F238E27FC236}">
                    <a16:creationId xmlns:a16="http://schemas.microsoft.com/office/drawing/2014/main" id="{1757013D-E1AD-4DBC-A9D2-B065859E30A7}"/>
                  </a:ext>
                </a:extLst>
              </p:cNvPr>
              <p:cNvSpPr txBox="1">
                <a:spLocks noRot="1" noChangeAspect="1" noMove="1" noResize="1" noEditPoints="1" noAdjustHandles="1" noChangeArrowheads="1" noChangeShapeType="1" noTextEdit="1"/>
              </p:cNvSpPr>
              <p:nvPr/>
            </p:nvSpPr>
            <p:spPr>
              <a:xfrm>
                <a:off x="5251253" y="5822488"/>
                <a:ext cx="2664463" cy="509178"/>
              </a:xfrm>
              <a:prstGeom prst="rect">
                <a:avLst/>
              </a:prstGeom>
              <a:blipFill>
                <a:blip r:embed="rId10"/>
                <a:stretch>
                  <a:fillRect/>
                </a:stretch>
              </a:blipFill>
            </p:spPr>
            <p:txBody>
              <a:bodyPr/>
              <a:lstStyle/>
              <a:p>
                <a:r>
                  <a:rPr lang="en-US">
                    <a:noFill/>
                  </a:rPr>
                  <a:t> </a:t>
                </a:r>
              </a:p>
            </p:txBody>
          </p:sp>
        </mc:Fallback>
      </mc:AlternateContent>
      <p:sp>
        <p:nvSpPr>
          <p:cNvPr id="46" name="Rectangle 45">
            <a:extLst>
              <a:ext uri="{FF2B5EF4-FFF2-40B4-BE49-F238E27FC236}">
                <a16:creationId xmlns:a16="http://schemas.microsoft.com/office/drawing/2014/main" id="{B992F146-0D7E-A8F0-CA73-EA105D8A902F}"/>
              </a:ext>
            </a:extLst>
          </p:cNvPr>
          <p:cNvSpPr/>
          <p:nvPr/>
        </p:nvSpPr>
        <p:spPr>
          <a:xfrm>
            <a:off x="5251253" y="5751317"/>
            <a:ext cx="2664463" cy="66886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D8E3FC24-9B84-25BD-482C-31BF2CDF6322}"/>
              </a:ext>
            </a:extLst>
          </p:cNvPr>
          <p:cNvSpPr txBox="1"/>
          <p:nvPr/>
        </p:nvSpPr>
        <p:spPr>
          <a:xfrm>
            <a:off x="8084086" y="5858748"/>
            <a:ext cx="30283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two-mode squeezing</a:t>
            </a:r>
          </a:p>
        </p:txBody>
      </p:sp>
      <p:sp>
        <p:nvSpPr>
          <p:cNvPr id="5" name="Slide Number Placeholder 5">
            <a:extLst>
              <a:ext uri="{FF2B5EF4-FFF2-40B4-BE49-F238E27FC236}">
                <a16:creationId xmlns:a16="http://schemas.microsoft.com/office/drawing/2014/main" id="{8644771E-E95B-639D-EB0F-AF96580F015F}"/>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36</a:t>
            </a:fld>
            <a:endParaRPr lang="en-US" dirty="0">
              <a:solidFill>
                <a:prstClr val="black">
                  <a:tint val="75000"/>
                </a:prstClr>
              </a:solidFill>
            </a:endParaRPr>
          </a:p>
        </p:txBody>
      </p:sp>
    </p:spTree>
    <p:extLst>
      <p:ext uri="{BB962C8B-B14F-4D97-AF65-F5344CB8AC3E}">
        <p14:creationId xmlns:p14="http://schemas.microsoft.com/office/powerpoint/2010/main" val="1934022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A80EF-9BAC-116B-1B5D-3E1096BED5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B8304D-38B8-8063-9858-6BB0FE144161}"/>
              </a:ext>
            </a:extLst>
          </p:cNvPr>
          <p:cNvSpPr>
            <a:spLocks noGrp="1"/>
          </p:cNvSpPr>
          <p:nvPr>
            <p:ph type="title"/>
          </p:nvPr>
        </p:nvSpPr>
        <p:spPr>
          <a:xfrm>
            <a:off x="0" y="1"/>
            <a:ext cx="12192000" cy="584775"/>
          </a:xfrm>
        </p:spPr>
        <p:txBody>
          <a:bodyPr/>
          <a:lstStyle/>
          <a:p>
            <a:pPr algn="l"/>
            <a:r>
              <a:rPr lang="en-US" dirty="0">
                <a:latin typeface="Arial" pitchFamily="34" charset="0"/>
                <a:cs typeface="Arial" pitchFamily="34" charset="0"/>
              </a:rPr>
              <a:t>Two-mode squeezing (G) induces amplification and entanglement</a:t>
            </a:r>
            <a:endParaRPr lang="en-US" dirty="0"/>
          </a:p>
        </p:txBody>
      </p:sp>
      <p:pic>
        <p:nvPicPr>
          <p:cNvPr id="2" name="Picture 1">
            <a:extLst>
              <a:ext uri="{FF2B5EF4-FFF2-40B4-BE49-F238E27FC236}">
                <a16:creationId xmlns:a16="http://schemas.microsoft.com/office/drawing/2014/main" id="{E9A1AE11-7DFD-06AC-0AD2-4C7865BF6672}"/>
              </a:ext>
            </a:extLst>
          </p:cNvPr>
          <p:cNvPicPr>
            <a:picLocks noChangeAspect="1"/>
          </p:cNvPicPr>
          <p:nvPr/>
        </p:nvPicPr>
        <p:blipFill>
          <a:blip r:embed="rId3"/>
          <a:stretch>
            <a:fillRect/>
          </a:stretch>
        </p:blipFill>
        <p:spPr>
          <a:xfrm>
            <a:off x="7136267" y="1663118"/>
            <a:ext cx="2899738" cy="2363026"/>
          </a:xfrm>
          <a:prstGeom prst="rect">
            <a:avLst/>
          </a:prstGeom>
        </p:spPr>
      </p:pic>
      <p:pic>
        <p:nvPicPr>
          <p:cNvPr id="7" name="Picture 6">
            <a:extLst>
              <a:ext uri="{FF2B5EF4-FFF2-40B4-BE49-F238E27FC236}">
                <a16:creationId xmlns:a16="http://schemas.microsoft.com/office/drawing/2014/main" id="{6AC3FB05-C37B-CB40-9DD0-EF5B37B51080}"/>
              </a:ext>
            </a:extLst>
          </p:cNvPr>
          <p:cNvPicPr>
            <a:picLocks noChangeAspect="1"/>
          </p:cNvPicPr>
          <p:nvPr/>
        </p:nvPicPr>
        <p:blipFill>
          <a:blip r:embed="rId4"/>
          <a:stretch>
            <a:fillRect/>
          </a:stretch>
        </p:blipFill>
        <p:spPr>
          <a:xfrm>
            <a:off x="2323228" y="1822735"/>
            <a:ext cx="2432779" cy="2203409"/>
          </a:xfrm>
          <a:prstGeom prst="rect">
            <a:avLst/>
          </a:prstGeom>
        </p:spPr>
      </p:pic>
      <p:grpSp>
        <p:nvGrpSpPr>
          <p:cNvPr id="9" name="Group 8">
            <a:extLst>
              <a:ext uri="{FF2B5EF4-FFF2-40B4-BE49-F238E27FC236}">
                <a16:creationId xmlns:a16="http://schemas.microsoft.com/office/drawing/2014/main" id="{E895FA18-893C-595A-B1D3-0EA5E12A0163}"/>
              </a:ext>
            </a:extLst>
          </p:cNvPr>
          <p:cNvGrpSpPr/>
          <p:nvPr/>
        </p:nvGrpSpPr>
        <p:grpSpPr>
          <a:xfrm>
            <a:off x="4435850" y="1048971"/>
            <a:ext cx="3132879" cy="1518173"/>
            <a:chOff x="4597607" y="1730643"/>
            <a:chExt cx="3132879" cy="1518173"/>
          </a:xfrm>
        </p:grpSpPr>
        <p:cxnSp>
          <p:nvCxnSpPr>
            <p:cNvPr id="12" name="Straight Connector 11">
              <a:extLst>
                <a:ext uri="{FF2B5EF4-FFF2-40B4-BE49-F238E27FC236}">
                  <a16:creationId xmlns:a16="http://schemas.microsoft.com/office/drawing/2014/main" id="{331D46F6-3ACB-7F44-4711-A5B5FC3DBF99}"/>
                </a:ext>
              </a:extLst>
            </p:cNvPr>
            <p:cNvCxnSpPr>
              <a:cxnSpLocks/>
            </p:cNvCxnSpPr>
            <p:nvPr/>
          </p:nvCxnSpPr>
          <p:spPr>
            <a:xfrm>
              <a:off x="4597607" y="2569661"/>
              <a:ext cx="3132879" cy="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C3AAD37-6A89-26E6-43A9-AB7FC8F9B9BA}"/>
                </a:ext>
              </a:extLst>
            </p:cNvPr>
            <p:cNvCxnSpPr>
              <a:cxnSpLocks/>
            </p:cNvCxnSpPr>
            <p:nvPr/>
          </p:nvCxnSpPr>
          <p:spPr>
            <a:xfrm>
              <a:off x="4605561" y="2563016"/>
              <a:ext cx="0" cy="68580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A3E03F8E-E270-A014-B1E6-91D0E6DF2018}"/>
                </a:ext>
              </a:extLst>
            </p:cNvPr>
            <p:cNvGrpSpPr>
              <a:grpSpLocks noChangeAspect="1"/>
            </p:cNvGrpSpPr>
            <p:nvPr/>
          </p:nvGrpSpPr>
          <p:grpSpPr>
            <a:xfrm>
              <a:off x="5724006" y="2167912"/>
              <a:ext cx="838546" cy="837321"/>
              <a:chOff x="6447822" y="3285764"/>
              <a:chExt cx="499645" cy="498915"/>
            </a:xfrm>
          </p:grpSpPr>
          <p:sp>
            <p:nvSpPr>
              <p:cNvPr id="22" name="Oval 21">
                <a:extLst>
                  <a:ext uri="{FF2B5EF4-FFF2-40B4-BE49-F238E27FC236}">
                    <a16:creationId xmlns:a16="http://schemas.microsoft.com/office/drawing/2014/main" id="{45F49716-39F6-CA92-E7EB-68AF48B5EB82}"/>
                  </a:ext>
                </a:extLst>
              </p:cNvPr>
              <p:cNvSpPr/>
              <p:nvPr/>
            </p:nvSpPr>
            <p:spPr>
              <a:xfrm>
                <a:off x="6447822" y="3285764"/>
                <a:ext cx="499645" cy="498915"/>
              </a:xfrm>
              <a:prstGeom prst="ellipse">
                <a:avLst/>
              </a:prstGeom>
              <a:solidFill>
                <a:schemeClr val="bg1"/>
              </a:solidFill>
              <a:ln w="254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000000"/>
                    </a:solidFill>
                  </a:ln>
                  <a:solidFill>
                    <a:srgbClr val="FFFFFF"/>
                  </a:solidFill>
                  <a:effectLst/>
                  <a:uLnTx/>
                  <a:uFillTx/>
                  <a:latin typeface="Arial" panose="020B0604020202020204"/>
                  <a:ea typeface="+mn-ea"/>
                  <a:cs typeface="+mn-cs"/>
                </a:endParaRPr>
              </a:p>
            </p:txBody>
          </p:sp>
          <p:cxnSp>
            <p:nvCxnSpPr>
              <p:cNvPr id="23" name="Straight Connector 22">
                <a:extLst>
                  <a:ext uri="{FF2B5EF4-FFF2-40B4-BE49-F238E27FC236}">
                    <a16:creationId xmlns:a16="http://schemas.microsoft.com/office/drawing/2014/main" id="{6084943F-6680-786E-840F-CDA4C336D040}"/>
                  </a:ext>
                </a:extLst>
              </p:cNvPr>
              <p:cNvCxnSpPr>
                <a:cxnSpLocks/>
                <a:stCxn id="22" idx="0"/>
              </p:cNvCxnSpPr>
              <p:nvPr/>
            </p:nvCxnSpPr>
            <p:spPr>
              <a:xfrm>
                <a:off x="6697645" y="3285764"/>
                <a:ext cx="1676" cy="2494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722D10-58B8-A422-F976-9F0C8F9AC14A}"/>
                  </a:ext>
                </a:extLst>
              </p:cNvPr>
              <p:cNvCxnSpPr>
                <a:cxnSpLocks/>
              </p:cNvCxnSpPr>
              <p:nvPr/>
            </p:nvCxnSpPr>
            <p:spPr>
              <a:xfrm flipV="1">
                <a:off x="6484407" y="3522793"/>
                <a:ext cx="213236" cy="1189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8E7A876-6A15-7BF3-041E-50DD43DE4C97}"/>
                  </a:ext>
                </a:extLst>
              </p:cNvPr>
              <p:cNvCxnSpPr>
                <a:cxnSpLocks/>
              </p:cNvCxnSpPr>
              <p:nvPr/>
            </p:nvCxnSpPr>
            <p:spPr>
              <a:xfrm flipH="1" flipV="1">
                <a:off x="6697644" y="3522793"/>
                <a:ext cx="227749" cy="109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BEDC824C-6999-AD01-FF25-1D6C58BE4626}"/>
                </a:ext>
              </a:extLst>
            </p:cNvPr>
            <p:cNvCxnSpPr>
              <a:cxnSpLocks/>
            </p:cNvCxnSpPr>
            <p:nvPr/>
          </p:nvCxnSpPr>
          <p:spPr>
            <a:xfrm>
              <a:off x="7730482" y="2568380"/>
              <a:ext cx="0" cy="680436"/>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D0803DB3-F761-F3DB-5790-65CAEB7035F9}"/>
                </a:ext>
              </a:extLst>
            </p:cNvPr>
            <p:cNvSpPr txBox="1"/>
            <p:nvPr/>
          </p:nvSpPr>
          <p:spPr>
            <a:xfrm>
              <a:off x="5707352" y="1730643"/>
              <a:ext cx="10378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3WM</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64C569E4-E037-B2A1-B6EC-AF11DC58DB71}"/>
                </a:ext>
              </a:extLst>
            </p:cNvPr>
            <p:cNvSpPr txBox="1"/>
            <p:nvPr/>
          </p:nvSpPr>
          <p:spPr>
            <a:xfrm>
              <a:off x="5732305" y="2212278"/>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877FF"/>
                  </a:solidFill>
                  <a:effectLst/>
                  <a:uLnTx/>
                  <a:uFillTx/>
                  <a:latin typeface="Arial" panose="020B0604020202020204"/>
                  <a:ea typeface="+mn-ea"/>
                  <a:cs typeface="+mn-cs"/>
                </a:rPr>
                <a:t>A</a:t>
              </a:r>
            </a:p>
          </p:txBody>
        </p:sp>
        <p:sp>
          <p:nvSpPr>
            <p:cNvPr id="20" name="TextBox 19">
              <a:extLst>
                <a:ext uri="{FF2B5EF4-FFF2-40B4-BE49-F238E27FC236}">
                  <a16:creationId xmlns:a16="http://schemas.microsoft.com/office/drawing/2014/main" id="{4AE2D263-CB03-1FA7-FA31-CA5F1EA0EB3C}"/>
                </a:ext>
              </a:extLst>
            </p:cNvPr>
            <p:cNvSpPr txBox="1"/>
            <p:nvPr/>
          </p:nvSpPr>
          <p:spPr>
            <a:xfrm>
              <a:off x="6173693" y="221971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6B6B"/>
                  </a:solidFill>
                  <a:effectLst/>
                  <a:uLnTx/>
                  <a:uFillTx/>
                  <a:latin typeface="Arial" panose="020B0604020202020204"/>
                  <a:ea typeface="+mn-ea"/>
                  <a:cs typeface="+mn-cs"/>
                </a:rPr>
                <a:t>B</a:t>
              </a:r>
            </a:p>
          </p:txBody>
        </p:sp>
        <p:sp>
          <p:nvSpPr>
            <p:cNvPr id="21" name="TextBox 20">
              <a:extLst>
                <a:ext uri="{FF2B5EF4-FFF2-40B4-BE49-F238E27FC236}">
                  <a16:creationId xmlns:a16="http://schemas.microsoft.com/office/drawing/2014/main" id="{3DA02F21-DD37-6588-B47C-7E98112D4C6F}"/>
                </a:ext>
              </a:extLst>
            </p:cNvPr>
            <p:cNvSpPr txBox="1"/>
            <p:nvPr/>
          </p:nvSpPr>
          <p:spPr>
            <a:xfrm>
              <a:off x="5935171" y="258004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P</a:t>
              </a:r>
            </a:p>
          </p:txBody>
        </p:sp>
      </p:grpSp>
      <p:grpSp>
        <p:nvGrpSpPr>
          <p:cNvPr id="26" name="Group 25">
            <a:extLst>
              <a:ext uri="{FF2B5EF4-FFF2-40B4-BE49-F238E27FC236}">
                <a16:creationId xmlns:a16="http://schemas.microsoft.com/office/drawing/2014/main" id="{A5C36D38-AACA-8CF2-3340-AC315B536561}"/>
              </a:ext>
            </a:extLst>
          </p:cNvPr>
          <p:cNvGrpSpPr/>
          <p:nvPr/>
        </p:nvGrpSpPr>
        <p:grpSpPr>
          <a:xfrm>
            <a:off x="5782867" y="2328111"/>
            <a:ext cx="388577" cy="1065314"/>
            <a:chOff x="1851688" y="3381681"/>
            <a:chExt cx="457200" cy="1253451"/>
          </a:xfrm>
        </p:grpSpPr>
        <p:grpSp>
          <p:nvGrpSpPr>
            <p:cNvPr id="27" name="Group 26">
              <a:extLst>
                <a:ext uri="{FF2B5EF4-FFF2-40B4-BE49-F238E27FC236}">
                  <a16:creationId xmlns:a16="http://schemas.microsoft.com/office/drawing/2014/main" id="{02343A33-BB36-AE7A-69C9-9294C2E6E00C}"/>
                </a:ext>
              </a:extLst>
            </p:cNvPr>
            <p:cNvGrpSpPr/>
            <p:nvPr/>
          </p:nvGrpSpPr>
          <p:grpSpPr>
            <a:xfrm>
              <a:off x="1851688" y="3381681"/>
              <a:ext cx="457200" cy="1125419"/>
              <a:chOff x="3410614" y="4521623"/>
              <a:chExt cx="457200" cy="1125419"/>
            </a:xfrm>
          </p:grpSpPr>
          <p:cxnSp>
            <p:nvCxnSpPr>
              <p:cNvPr id="29" name="Straight Connector 28">
                <a:extLst>
                  <a:ext uri="{FF2B5EF4-FFF2-40B4-BE49-F238E27FC236}">
                    <a16:creationId xmlns:a16="http://schemas.microsoft.com/office/drawing/2014/main" id="{B8754429-1F02-6144-4366-7CABDAE4813B}"/>
                  </a:ext>
                </a:extLst>
              </p:cNvPr>
              <p:cNvCxnSpPr>
                <a:cxnSpLocks/>
              </p:cNvCxnSpPr>
              <p:nvPr/>
            </p:nvCxnSpPr>
            <p:spPr>
              <a:xfrm>
                <a:off x="3633826" y="4521623"/>
                <a:ext cx="0" cy="1125419"/>
              </a:xfrm>
              <a:prstGeom prst="line">
                <a:avLst/>
              </a:prstGeom>
              <a:ln w="1651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30" name="Group 29">
                <a:extLst>
                  <a:ext uri="{FF2B5EF4-FFF2-40B4-BE49-F238E27FC236}">
                    <a16:creationId xmlns:a16="http://schemas.microsoft.com/office/drawing/2014/main" id="{59FE3525-8C3A-D359-9C92-F9FECEEEE4A5}"/>
                  </a:ext>
                </a:extLst>
              </p:cNvPr>
              <p:cNvGrpSpPr/>
              <p:nvPr/>
            </p:nvGrpSpPr>
            <p:grpSpPr>
              <a:xfrm>
                <a:off x="3410614" y="4868965"/>
                <a:ext cx="457200" cy="457200"/>
                <a:chOff x="1100138" y="5114399"/>
                <a:chExt cx="457200" cy="457200"/>
              </a:xfrm>
            </p:grpSpPr>
            <p:sp>
              <p:nvSpPr>
                <p:cNvPr id="31" name="Oval 30">
                  <a:extLst>
                    <a:ext uri="{FF2B5EF4-FFF2-40B4-BE49-F238E27FC236}">
                      <a16:creationId xmlns:a16="http://schemas.microsoft.com/office/drawing/2014/main" id="{7298137C-FFEF-2532-B599-DB7492477198}"/>
                    </a:ext>
                  </a:extLst>
                </p:cNvPr>
                <p:cNvSpPr/>
                <p:nvPr/>
              </p:nvSpPr>
              <p:spPr>
                <a:xfrm>
                  <a:off x="1100138" y="5114399"/>
                  <a:ext cx="457200" cy="4572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Freeform 189">
                  <a:extLst>
                    <a:ext uri="{FF2B5EF4-FFF2-40B4-BE49-F238E27FC236}">
                      <a16:creationId xmlns:a16="http://schemas.microsoft.com/office/drawing/2014/main" id="{BC203A20-51F6-48D2-851C-643BE76E7C5D}"/>
                    </a:ext>
                  </a:extLst>
                </p:cNvPr>
                <p:cNvSpPr/>
                <p:nvPr/>
              </p:nvSpPr>
              <p:spPr>
                <a:xfrm>
                  <a:off x="1184061" y="5264317"/>
                  <a:ext cx="289354" cy="149092"/>
                </a:xfrm>
                <a:custGeom>
                  <a:avLst/>
                  <a:gdLst>
                    <a:gd name="connsiteX0" fmla="*/ 0 w 295275"/>
                    <a:gd name="connsiteY0" fmla="*/ 152424 h 162004"/>
                    <a:gd name="connsiteX1" fmla="*/ 85725 w 295275"/>
                    <a:gd name="connsiteY1" fmla="*/ 24 h 162004"/>
                    <a:gd name="connsiteX2" fmla="*/ 204788 w 295275"/>
                    <a:gd name="connsiteY2" fmla="*/ 161949 h 162004"/>
                    <a:gd name="connsiteX3" fmla="*/ 295275 w 295275"/>
                    <a:gd name="connsiteY3" fmla="*/ 14312 h 162004"/>
                  </a:gdLst>
                  <a:ahLst/>
                  <a:cxnLst>
                    <a:cxn ang="0">
                      <a:pos x="connsiteX0" y="connsiteY0"/>
                    </a:cxn>
                    <a:cxn ang="0">
                      <a:pos x="connsiteX1" y="connsiteY1"/>
                    </a:cxn>
                    <a:cxn ang="0">
                      <a:pos x="connsiteX2" y="connsiteY2"/>
                    </a:cxn>
                    <a:cxn ang="0">
                      <a:pos x="connsiteX3" y="connsiteY3"/>
                    </a:cxn>
                  </a:cxnLst>
                  <a:rect l="l" t="t" r="r" b="b"/>
                  <a:pathLst>
                    <a:path w="295275" h="162004">
                      <a:moveTo>
                        <a:pt x="0" y="152424"/>
                      </a:moveTo>
                      <a:cubicBezTo>
                        <a:pt x="25797" y="75430"/>
                        <a:pt x="51594" y="-1563"/>
                        <a:pt x="85725" y="24"/>
                      </a:cubicBezTo>
                      <a:cubicBezTo>
                        <a:pt x="119856" y="1611"/>
                        <a:pt x="169863" y="159568"/>
                        <a:pt x="204788" y="161949"/>
                      </a:cubicBezTo>
                      <a:cubicBezTo>
                        <a:pt x="239713" y="164330"/>
                        <a:pt x="267494" y="89321"/>
                        <a:pt x="295275" y="143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sp>
          <p:nvSpPr>
            <p:cNvPr id="28" name="Isosceles Triangle 27">
              <a:extLst>
                <a:ext uri="{FF2B5EF4-FFF2-40B4-BE49-F238E27FC236}">
                  <a16:creationId xmlns:a16="http://schemas.microsoft.com/office/drawing/2014/main" id="{0DC8AE60-0D8D-3C05-14A4-5D3CDE8A9494}"/>
                </a:ext>
              </a:extLst>
            </p:cNvPr>
            <p:cNvSpPr/>
            <p:nvPr/>
          </p:nvSpPr>
          <p:spPr>
            <a:xfrm rot="10800000">
              <a:off x="1917445" y="4507100"/>
              <a:ext cx="323356" cy="128032"/>
            </a:xfrm>
            <a:prstGeom prst="triangle">
              <a:avLst/>
            </a:prstGeom>
            <a:solidFill>
              <a:schemeClr val="tx1"/>
            </a:solidFill>
            <a:ln w="254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19B75CDF-C341-6AF6-5AD3-5ABE40327E54}"/>
                  </a:ext>
                </a:extLst>
              </p:cNvPr>
              <p:cNvSpPr txBox="1"/>
              <p:nvPr/>
            </p:nvSpPr>
            <p:spPr>
              <a:xfrm>
                <a:off x="6180898" y="2536421"/>
                <a:ext cx="54069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Σ</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9" name="TextBox 38">
                <a:extLst>
                  <a:ext uri="{FF2B5EF4-FFF2-40B4-BE49-F238E27FC236}">
                    <a16:creationId xmlns:a16="http://schemas.microsoft.com/office/drawing/2014/main" id="{D56411AD-E3BB-18A8-9FF2-B0406A6E765A}"/>
                  </a:ext>
                </a:extLst>
              </p:cNvPr>
              <p:cNvSpPr txBox="1">
                <a:spLocks noRot="1" noChangeAspect="1" noMove="1" noResize="1" noEditPoints="1" noAdjustHandles="1" noChangeArrowheads="1" noChangeShapeType="1" noTextEdit="1"/>
              </p:cNvSpPr>
              <p:nvPr/>
            </p:nvSpPr>
            <p:spPr>
              <a:xfrm>
                <a:off x="6180898" y="2536421"/>
                <a:ext cx="540699" cy="461665"/>
              </a:xfrm>
              <a:prstGeom prst="rect">
                <a:avLst/>
              </a:prstGeom>
              <a:blipFill>
                <a:blip r:embed="rId6"/>
                <a:stretch>
                  <a:fillRect b="-5263"/>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AEC53811-FF86-D01B-C347-472070298C76}"/>
              </a:ext>
            </a:extLst>
          </p:cNvPr>
          <p:cNvSpPr txBox="1"/>
          <p:nvPr/>
        </p:nvSpPr>
        <p:spPr>
          <a:xfrm>
            <a:off x="6779829" y="4060700"/>
            <a:ext cx="220242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auxiliary readout mode</a:t>
            </a:r>
          </a:p>
        </p:txBody>
      </p:sp>
      <p:sp>
        <p:nvSpPr>
          <p:cNvPr id="51" name="TextBox 50">
            <a:extLst>
              <a:ext uri="{FF2B5EF4-FFF2-40B4-BE49-F238E27FC236}">
                <a16:creationId xmlns:a16="http://schemas.microsoft.com/office/drawing/2014/main" id="{C34CC191-0397-E35B-937E-9635936E9840}"/>
              </a:ext>
            </a:extLst>
          </p:cNvPr>
          <p:cNvSpPr txBox="1"/>
          <p:nvPr/>
        </p:nvSpPr>
        <p:spPr>
          <a:xfrm>
            <a:off x="2878667" y="4073721"/>
            <a:ext cx="220243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axion-sensitive cavity</a:t>
            </a: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16DBDE0E-4F1C-9141-F929-C7D1064F2E0C}"/>
                  </a:ext>
                </a:extLst>
              </p:cNvPr>
              <p:cNvSpPr txBox="1"/>
              <p:nvPr/>
            </p:nvSpPr>
            <p:spPr>
              <a:xfrm>
                <a:off x="1655671" y="5833741"/>
                <a:ext cx="3943581" cy="48667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𝐺</m:t>
                          </m:r>
                        </m:sub>
                      </m:sSub>
                      <m:sSup>
                        <m:s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𝑒</m:t>
                          </m:r>
                        </m:e>
                        <m: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𝑖</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Σ</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𝑡</m:t>
                          </m:r>
                        </m:sup>
                      </m:s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c</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c</m:t>
                      </m:r>
                      <m:r>
                        <m:rPr>
                          <m:nor/>
                        </m:rP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m:t>.</m:t>
                      </m:r>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5" name="TextBox 34">
                <a:extLst>
                  <a:ext uri="{FF2B5EF4-FFF2-40B4-BE49-F238E27FC236}">
                    <a16:creationId xmlns:a16="http://schemas.microsoft.com/office/drawing/2014/main" id="{BD0FB0C4-3431-4BB0-B620-49C22D2B6371}"/>
                  </a:ext>
                </a:extLst>
              </p:cNvPr>
              <p:cNvSpPr txBox="1">
                <a:spLocks noRot="1" noChangeAspect="1" noMove="1" noResize="1" noEditPoints="1" noAdjustHandles="1" noChangeArrowheads="1" noChangeShapeType="1" noTextEdit="1"/>
              </p:cNvSpPr>
              <p:nvPr/>
            </p:nvSpPr>
            <p:spPr>
              <a:xfrm>
                <a:off x="1655671" y="5833741"/>
                <a:ext cx="3943581" cy="486672"/>
              </a:xfrm>
              <a:prstGeom prst="rect">
                <a:avLst/>
              </a:prstGeom>
              <a:blipFill>
                <a:blip r:embed="rId7"/>
                <a:stretch>
                  <a:fillRect t="-7692"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78907FE9-E843-F33C-2648-E3A2361850A0}"/>
                  </a:ext>
                </a:extLst>
              </p:cNvPr>
              <p:cNvSpPr txBox="1"/>
              <p:nvPr/>
            </p:nvSpPr>
            <p:spPr>
              <a:xfrm>
                <a:off x="3549368" y="4961163"/>
                <a:ext cx="5128416"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m:t>
                              </m:r>
                            </m:e>
                          </m:acc>
                        </m:e>
                        <m:sub>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WM</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d>
                        <m:d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e>
                      </m:d>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p>
                            <m:sSup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𝑃</m:t>
                                  </m:r>
                                </m:e>
                              </m:acc>
                            </m:e>
                            <m:sup>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up>
                          </m:sSup>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6" name="TextBox 35">
                <a:extLst>
                  <a:ext uri="{FF2B5EF4-FFF2-40B4-BE49-F238E27FC236}">
                    <a16:creationId xmlns:a16="http://schemas.microsoft.com/office/drawing/2014/main" id="{E5974E4B-BE44-4F7B-A0ED-F8031BDB818F}"/>
                  </a:ext>
                </a:extLst>
              </p:cNvPr>
              <p:cNvSpPr txBox="1">
                <a:spLocks noRot="1" noChangeAspect="1" noMove="1" noResize="1" noEditPoints="1" noAdjustHandles="1" noChangeArrowheads="1" noChangeShapeType="1" noTextEdit="1"/>
              </p:cNvSpPr>
              <p:nvPr/>
            </p:nvSpPr>
            <p:spPr>
              <a:xfrm>
                <a:off x="3549368" y="4961163"/>
                <a:ext cx="5128416" cy="509178"/>
              </a:xfrm>
              <a:prstGeom prst="rect">
                <a:avLst/>
              </a:prstGeom>
              <a:blipFill>
                <a:blip r:embed="rId8"/>
                <a:stretch>
                  <a:fillRect l="-247" t="-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375BFC9C-1D82-5112-4EE2-17D885963D79}"/>
                  </a:ext>
                </a:extLst>
              </p:cNvPr>
              <p:cNvSpPr txBox="1"/>
              <p:nvPr/>
            </p:nvSpPr>
            <p:spPr>
              <a:xfrm>
                <a:off x="4962599" y="3450302"/>
                <a:ext cx="2174698"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Σ</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𝐵</m:t>
                          </m:r>
                        </m:sub>
                      </m:s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𝜔</m:t>
                          </m:r>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𝐴</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7" name="TextBox 36">
                <a:extLst>
                  <a:ext uri="{FF2B5EF4-FFF2-40B4-BE49-F238E27FC236}">
                    <a16:creationId xmlns:a16="http://schemas.microsoft.com/office/drawing/2014/main" id="{069007DB-5972-4C11-AC19-A1DB6013D1BA}"/>
                  </a:ext>
                </a:extLst>
              </p:cNvPr>
              <p:cNvSpPr txBox="1">
                <a:spLocks noRot="1" noChangeAspect="1" noMove="1" noResize="1" noEditPoints="1" noAdjustHandles="1" noChangeArrowheads="1" noChangeShapeType="1" noTextEdit="1"/>
              </p:cNvSpPr>
              <p:nvPr/>
            </p:nvSpPr>
            <p:spPr>
              <a:xfrm>
                <a:off x="4962599" y="3450302"/>
                <a:ext cx="2174698" cy="461665"/>
              </a:xfrm>
              <a:prstGeom prst="rect">
                <a:avLst/>
              </a:prstGeom>
              <a:blipFill>
                <a:blip r:embed="rId9"/>
                <a:stretch>
                  <a:fillRect b="-3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8972D73A-C216-38B1-A458-930F4754C014}"/>
                  </a:ext>
                </a:extLst>
              </p:cNvPr>
              <p:cNvSpPr txBox="1"/>
              <p:nvPr/>
            </p:nvSpPr>
            <p:spPr>
              <a:xfrm>
                <a:off x="5251253" y="5822488"/>
                <a:ext cx="2664463" cy="5091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𝐺</m:t>
                          </m:r>
                        </m:sub>
                      </m:sSub>
                      <m:d>
                        <m:d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dPr>
                        <m:e>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d>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1" name="TextBox 40">
                <a:extLst>
                  <a:ext uri="{FF2B5EF4-FFF2-40B4-BE49-F238E27FC236}">
                    <a16:creationId xmlns:a16="http://schemas.microsoft.com/office/drawing/2014/main" id="{1757013D-E1AD-4DBC-A9D2-B065859E30A7}"/>
                  </a:ext>
                </a:extLst>
              </p:cNvPr>
              <p:cNvSpPr txBox="1">
                <a:spLocks noRot="1" noChangeAspect="1" noMove="1" noResize="1" noEditPoints="1" noAdjustHandles="1" noChangeArrowheads="1" noChangeShapeType="1" noTextEdit="1"/>
              </p:cNvSpPr>
              <p:nvPr/>
            </p:nvSpPr>
            <p:spPr>
              <a:xfrm>
                <a:off x="5251253" y="5822488"/>
                <a:ext cx="2664463" cy="509178"/>
              </a:xfrm>
              <a:prstGeom prst="rect">
                <a:avLst/>
              </a:prstGeom>
              <a:blipFill>
                <a:blip r:embed="rId10"/>
                <a:stretch>
                  <a:fillRect/>
                </a:stretch>
              </a:blipFill>
            </p:spPr>
            <p:txBody>
              <a:bodyPr/>
              <a:lstStyle/>
              <a:p>
                <a:r>
                  <a:rPr lang="en-US">
                    <a:noFill/>
                  </a:rPr>
                  <a:t> </a:t>
                </a:r>
              </a:p>
            </p:txBody>
          </p:sp>
        </mc:Fallback>
      </mc:AlternateContent>
      <p:sp>
        <p:nvSpPr>
          <p:cNvPr id="46" name="Rectangle 45">
            <a:extLst>
              <a:ext uri="{FF2B5EF4-FFF2-40B4-BE49-F238E27FC236}">
                <a16:creationId xmlns:a16="http://schemas.microsoft.com/office/drawing/2014/main" id="{30D2A260-B305-AFFF-174E-4C3BB41EF437}"/>
              </a:ext>
            </a:extLst>
          </p:cNvPr>
          <p:cNvSpPr/>
          <p:nvPr/>
        </p:nvSpPr>
        <p:spPr>
          <a:xfrm>
            <a:off x="5251253" y="5751317"/>
            <a:ext cx="2664463" cy="66886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5F135C25-4A8D-35AC-F2D2-4088307D37ED}"/>
              </a:ext>
            </a:extLst>
          </p:cNvPr>
          <p:cNvSpPr txBox="1"/>
          <p:nvPr/>
        </p:nvSpPr>
        <p:spPr>
          <a:xfrm>
            <a:off x="8084086" y="5858748"/>
            <a:ext cx="30283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two-mode squeezing</a:t>
            </a:r>
          </a:p>
        </p:txBody>
      </p:sp>
      <p:sp>
        <p:nvSpPr>
          <p:cNvPr id="38" name="Oval 37">
            <a:extLst>
              <a:ext uri="{FF2B5EF4-FFF2-40B4-BE49-F238E27FC236}">
                <a16:creationId xmlns:a16="http://schemas.microsoft.com/office/drawing/2014/main" id="{667B40BB-D3C8-26D9-C2D2-DB827EC95857}"/>
              </a:ext>
            </a:extLst>
          </p:cNvPr>
          <p:cNvSpPr>
            <a:spLocks/>
          </p:cNvSpPr>
          <p:nvPr/>
        </p:nvSpPr>
        <p:spPr>
          <a:xfrm>
            <a:off x="7591007" y="3063397"/>
            <a:ext cx="548640" cy="548640"/>
          </a:xfrm>
          <a:prstGeom prst="ellipse">
            <a:avLst/>
          </a:prstGeom>
          <a:gradFill flip="none" rotWithShape="1">
            <a:gsLst>
              <a:gs pos="50000">
                <a:srgbClr val="FF6767"/>
              </a:gs>
              <a:gs pos="100000">
                <a:srgbClr val="FFFFFF"/>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0" name="Oval 39">
            <a:extLst>
              <a:ext uri="{FF2B5EF4-FFF2-40B4-BE49-F238E27FC236}">
                <a16:creationId xmlns:a16="http://schemas.microsoft.com/office/drawing/2014/main" id="{2C5C676A-A81E-B4C9-BAC7-ED84DBB585FD}"/>
              </a:ext>
            </a:extLst>
          </p:cNvPr>
          <p:cNvSpPr>
            <a:spLocks noChangeAspect="1"/>
          </p:cNvSpPr>
          <p:nvPr/>
        </p:nvSpPr>
        <p:spPr>
          <a:xfrm>
            <a:off x="7316687" y="2790645"/>
            <a:ext cx="1097280" cy="1097280"/>
          </a:xfrm>
          <a:prstGeom prst="ellipse">
            <a:avLst/>
          </a:prstGeom>
          <a:gradFill flip="none" rotWithShape="1">
            <a:gsLst>
              <a:gs pos="50000">
                <a:srgbClr val="6600CC"/>
              </a:gs>
              <a:gs pos="100000">
                <a:srgbClr val="FFFFFF"/>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2" name="Oval 41">
            <a:extLst>
              <a:ext uri="{FF2B5EF4-FFF2-40B4-BE49-F238E27FC236}">
                <a16:creationId xmlns:a16="http://schemas.microsoft.com/office/drawing/2014/main" id="{BEFD0FDC-8A4B-AF82-3255-11E004433A11}"/>
              </a:ext>
            </a:extLst>
          </p:cNvPr>
          <p:cNvSpPr/>
          <p:nvPr/>
        </p:nvSpPr>
        <p:spPr>
          <a:xfrm>
            <a:off x="3769777" y="3061965"/>
            <a:ext cx="548640" cy="548640"/>
          </a:xfrm>
          <a:prstGeom prst="ellipse">
            <a:avLst/>
          </a:prstGeom>
          <a:gradFill flip="none" rotWithShape="1">
            <a:gsLst>
              <a:gs pos="50000">
                <a:srgbClr val="4873FF"/>
              </a:gs>
              <a:gs pos="100000">
                <a:srgbClr val="FFFFFF"/>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43" name="Oval 42">
            <a:extLst>
              <a:ext uri="{FF2B5EF4-FFF2-40B4-BE49-F238E27FC236}">
                <a16:creationId xmlns:a16="http://schemas.microsoft.com/office/drawing/2014/main" id="{56997CAE-5502-B4C0-A42B-2A338A1638C9}"/>
              </a:ext>
            </a:extLst>
          </p:cNvPr>
          <p:cNvSpPr>
            <a:spLocks noChangeAspect="1"/>
          </p:cNvSpPr>
          <p:nvPr/>
        </p:nvSpPr>
        <p:spPr>
          <a:xfrm>
            <a:off x="3495457" y="2789213"/>
            <a:ext cx="1097280" cy="1097280"/>
          </a:xfrm>
          <a:prstGeom prst="ellipse">
            <a:avLst/>
          </a:prstGeom>
          <a:gradFill flip="none" rotWithShape="1">
            <a:gsLst>
              <a:gs pos="50000">
                <a:srgbClr val="6600CC"/>
              </a:gs>
              <a:gs pos="100000">
                <a:srgbClr val="FFFFFF"/>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5" name="Slide Number Placeholder 5">
            <a:extLst>
              <a:ext uri="{FF2B5EF4-FFF2-40B4-BE49-F238E27FC236}">
                <a16:creationId xmlns:a16="http://schemas.microsoft.com/office/drawing/2014/main" id="{3D9618BB-3D78-0037-C948-B329330D82C1}"/>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37</a:t>
            </a:fld>
            <a:endParaRPr lang="en-US" dirty="0">
              <a:solidFill>
                <a:prstClr val="black">
                  <a:tint val="75000"/>
                </a:prstClr>
              </a:solidFill>
            </a:endParaRPr>
          </a:p>
        </p:txBody>
      </p:sp>
    </p:spTree>
    <p:extLst>
      <p:ext uri="{BB962C8B-B14F-4D97-AF65-F5344CB8AC3E}">
        <p14:creationId xmlns:p14="http://schemas.microsoft.com/office/powerpoint/2010/main" val="414759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6000"/>
                                        <p:tgtEl>
                                          <p:spTgt spid="38"/>
                                        </p:tgtEl>
                                      </p:cBhvr>
                                    </p:animEffect>
                                    <p:set>
                                      <p:cBhvr>
                                        <p:cTn id="7" dur="1" fill="hold">
                                          <p:stCondLst>
                                            <p:cond delay="5999"/>
                                          </p:stCondLst>
                                        </p:cTn>
                                        <p:tgtEl>
                                          <p:spTgt spid="38"/>
                                        </p:tgtEl>
                                        <p:attrNameLst>
                                          <p:attrName>style.visibility</p:attrName>
                                        </p:attrNameLst>
                                      </p:cBhvr>
                                      <p:to>
                                        <p:strVal val="hidden"/>
                                      </p:to>
                                    </p:set>
                                  </p:childTnLst>
                                </p:cTn>
                              </p:par>
                              <p:par>
                                <p:cTn id="8" presetID="6" presetClass="entr" presetSubtype="16" fill="hold" grpId="1"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circle(in)">
                                      <p:cBhvr>
                                        <p:cTn id="10" dur="1000"/>
                                        <p:tgtEl>
                                          <p:spTgt spid="38"/>
                                        </p:tgtEl>
                                      </p:cBhvr>
                                    </p:animEffect>
                                  </p:childTnLst>
                                </p:cTn>
                              </p:par>
                              <p:par>
                                <p:cTn id="11" presetID="53" presetClass="entr" presetSubtype="16" repeatCount="indefinite"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p:cTn id="13" dur="6000" fill="hold"/>
                                        <p:tgtEl>
                                          <p:spTgt spid="40"/>
                                        </p:tgtEl>
                                        <p:attrNameLst>
                                          <p:attrName>ppt_w</p:attrName>
                                        </p:attrNameLst>
                                      </p:cBhvr>
                                      <p:tavLst>
                                        <p:tav tm="0">
                                          <p:val>
                                            <p:fltVal val="0"/>
                                          </p:val>
                                        </p:tav>
                                        <p:tav tm="100000">
                                          <p:val>
                                            <p:strVal val="#ppt_w"/>
                                          </p:val>
                                        </p:tav>
                                      </p:tavLst>
                                    </p:anim>
                                    <p:anim calcmode="lin" valueType="num">
                                      <p:cBhvr>
                                        <p:cTn id="14" dur="6000" fill="hold"/>
                                        <p:tgtEl>
                                          <p:spTgt spid="40"/>
                                        </p:tgtEl>
                                        <p:attrNameLst>
                                          <p:attrName>ppt_h</p:attrName>
                                        </p:attrNameLst>
                                      </p:cBhvr>
                                      <p:tavLst>
                                        <p:tav tm="0">
                                          <p:val>
                                            <p:fltVal val="0"/>
                                          </p:val>
                                        </p:tav>
                                        <p:tav tm="100000">
                                          <p:val>
                                            <p:strVal val="#ppt_h"/>
                                          </p:val>
                                        </p:tav>
                                      </p:tavLst>
                                    </p:anim>
                                    <p:animEffect transition="in" filter="fade">
                                      <p:cBhvr>
                                        <p:cTn id="15" dur="6000"/>
                                        <p:tgtEl>
                                          <p:spTgt spid="40"/>
                                        </p:tgtEl>
                                      </p:cBhvr>
                                    </p:animEffect>
                                  </p:childTnLst>
                                </p:cTn>
                              </p:par>
                              <p:par>
                                <p:cTn id="16" presetID="10" presetClass="exit" presetSubtype="0" fill="hold" grpId="0" nodeType="withEffect">
                                  <p:stCondLst>
                                    <p:cond delay="0"/>
                                  </p:stCondLst>
                                  <p:childTnLst>
                                    <p:animEffect transition="out" filter="fade">
                                      <p:cBhvr>
                                        <p:cTn id="17" dur="6000"/>
                                        <p:tgtEl>
                                          <p:spTgt spid="42"/>
                                        </p:tgtEl>
                                      </p:cBhvr>
                                    </p:animEffect>
                                    <p:set>
                                      <p:cBhvr>
                                        <p:cTn id="18" dur="1" fill="hold">
                                          <p:stCondLst>
                                            <p:cond delay="5999"/>
                                          </p:stCondLst>
                                        </p:cTn>
                                        <p:tgtEl>
                                          <p:spTgt spid="42"/>
                                        </p:tgtEl>
                                        <p:attrNameLst>
                                          <p:attrName>style.visibility</p:attrName>
                                        </p:attrNameLst>
                                      </p:cBhvr>
                                      <p:to>
                                        <p:strVal val="hidden"/>
                                      </p:to>
                                    </p:set>
                                  </p:childTnLst>
                                </p:cTn>
                              </p:par>
                              <p:par>
                                <p:cTn id="19" presetID="6" presetClass="entr" presetSubtype="16" fill="hold" grpId="1"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circle(in)">
                                      <p:cBhvr>
                                        <p:cTn id="21" dur="1000"/>
                                        <p:tgtEl>
                                          <p:spTgt spid="42"/>
                                        </p:tgtEl>
                                      </p:cBhvr>
                                    </p:animEffect>
                                  </p:childTnLst>
                                </p:cTn>
                              </p:par>
                              <p:par>
                                <p:cTn id="22" presetID="53" presetClass="entr" presetSubtype="16" repeatCount="indefinite" fill="hold" grpId="0" nodeType="withEffect">
                                  <p:stCondLst>
                                    <p:cond delay="0"/>
                                  </p:stCondLst>
                                  <p:childTnLst>
                                    <p:set>
                                      <p:cBhvr>
                                        <p:cTn id="23" dur="1" fill="hold">
                                          <p:stCondLst>
                                            <p:cond delay="0"/>
                                          </p:stCondLst>
                                        </p:cTn>
                                        <p:tgtEl>
                                          <p:spTgt spid="43"/>
                                        </p:tgtEl>
                                        <p:attrNameLst>
                                          <p:attrName>style.visibility</p:attrName>
                                        </p:attrNameLst>
                                      </p:cBhvr>
                                      <p:to>
                                        <p:strVal val="visible"/>
                                      </p:to>
                                    </p:set>
                                    <p:anim calcmode="lin" valueType="num">
                                      <p:cBhvr>
                                        <p:cTn id="24" dur="6000" fill="hold"/>
                                        <p:tgtEl>
                                          <p:spTgt spid="43"/>
                                        </p:tgtEl>
                                        <p:attrNameLst>
                                          <p:attrName>ppt_w</p:attrName>
                                        </p:attrNameLst>
                                      </p:cBhvr>
                                      <p:tavLst>
                                        <p:tav tm="0">
                                          <p:val>
                                            <p:fltVal val="0"/>
                                          </p:val>
                                        </p:tav>
                                        <p:tav tm="100000">
                                          <p:val>
                                            <p:strVal val="#ppt_w"/>
                                          </p:val>
                                        </p:tav>
                                      </p:tavLst>
                                    </p:anim>
                                    <p:anim calcmode="lin" valueType="num">
                                      <p:cBhvr>
                                        <p:cTn id="25" dur="6000" fill="hold"/>
                                        <p:tgtEl>
                                          <p:spTgt spid="43"/>
                                        </p:tgtEl>
                                        <p:attrNameLst>
                                          <p:attrName>ppt_h</p:attrName>
                                        </p:attrNameLst>
                                      </p:cBhvr>
                                      <p:tavLst>
                                        <p:tav tm="0">
                                          <p:val>
                                            <p:fltVal val="0"/>
                                          </p:val>
                                        </p:tav>
                                        <p:tav tm="100000">
                                          <p:val>
                                            <p:strVal val="#ppt_h"/>
                                          </p:val>
                                        </p:tav>
                                      </p:tavLst>
                                    </p:anim>
                                    <p:animEffect transition="in" filter="fade">
                                      <p:cBhvr>
                                        <p:cTn id="26" dur="6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40" grpId="0" animBg="1"/>
      <p:bldP spid="42" grpId="0" animBg="1"/>
      <p:bldP spid="42" grpId="1" animBg="1"/>
      <p:bldP spid="4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826F7-7667-5C9A-EFDD-CD199C5CC992}"/>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90AE744A-3C31-3ADD-CD4F-423CE3699819}"/>
              </a:ext>
            </a:extLst>
          </p:cNvPr>
          <p:cNvGrpSpPr/>
          <p:nvPr/>
        </p:nvGrpSpPr>
        <p:grpSpPr>
          <a:xfrm>
            <a:off x="8563988" y="4292356"/>
            <a:ext cx="3610432" cy="2097419"/>
            <a:chOff x="8463914" y="4232997"/>
            <a:chExt cx="3610432" cy="2097419"/>
          </a:xfrm>
        </p:grpSpPr>
        <p:pic>
          <p:nvPicPr>
            <p:cNvPr id="50" name="Picture 49">
              <a:extLst>
                <a:ext uri="{FF2B5EF4-FFF2-40B4-BE49-F238E27FC236}">
                  <a16:creationId xmlns:a16="http://schemas.microsoft.com/office/drawing/2014/main" id="{B5B1D083-B5F3-945B-222F-6C529414F8E6}"/>
                </a:ext>
              </a:extLst>
            </p:cNvPr>
            <p:cNvPicPr>
              <a:picLocks noChangeAspect="1"/>
            </p:cNvPicPr>
            <p:nvPr/>
          </p:nvPicPr>
          <p:blipFill>
            <a:blip r:embed="rId3"/>
            <a:stretch>
              <a:fillRect/>
            </a:stretch>
          </p:blipFill>
          <p:spPr>
            <a:xfrm>
              <a:off x="8463914" y="4232997"/>
              <a:ext cx="2637756" cy="2097419"/>
            </a:xfrm>
            <a:prstGeom prst="rect">
              <a:avLst/>
            </a:prstGeom>
          </p:spPr>
        </p:pic>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3C44F95-610E-4377-9B42-9222C875267D}"/>
                    </a:ext>
                  </a:extLst>
                </p:cNvPr>
                <p:cNvSpPr txBox="1"/>
                <p:nvPr/>
              </p:nvSpPr>
              <p:spPr>
                <a:xfrm>
                  <a:off x="10217812" y="4268824"/>
                  <a:ext cx="185653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𝑤</m:t>
                          </m:r>
                        </m:sub>
                      </m:sSub>
                    </m:oMath>
                  </a14:m>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increase</a:t>
                  </a:r>
                </a:p>
              </p:txBody>
            </p:sp>
          </mc:Choice>
          <mc:Fallback xmlns="">
            <p:sp>
              <p:nvSpPr>
                <p:cNvPr id="41" name="TextBox 40">
                  <a:extLst>
                    <a:ext uri="{FF2B5EF4-FFF2-40B4-BE49-F238E27FC236}">
                      <a16:creationId xmlns:a16="http://schemas.microsoft.com/office/drawing/2014/main" id="{9D9AC223-8B89-BB01-9D6F-5B92B2A1892E}"/>
                    </a:ext>
                  </a:extLst>
                </p:cNvPr>
                <p:cNvSpPr txBox="1">
                  <a:spLocks noRot="1" noChangeAspect="1" noMove="1" noResize="1" noEditPoints="1" noAdjustHandles="1" noChangeArrowheads="1" noChangeShapeType="1" noTextEdit="1"/>
                </p:cNvSpPr>
                <p:nvPr/>
              </p:nvSpPr>
              <p:spPr>
                <a:xfrm>
                  <a:off x="10217812" y="4268824"/>
                  <a:ext cx="1856534" cy="461665"/>
                </a:xfrm>
                <a:prstGeom prst="rect">
                  <a:avLst/>
                </a:prstGeom>
                <a:blipFill>
                  <a:blip r:embed="rId4"/>
                  <a:stretch>
                    <a:fillRect l="-987" t="-9211" r="-2303" b="-30263"/>
                  </a:stretch>
                </a:blipFill>
              </p:spPr>
              <p:txBody>
                <a:bodyPr/>
                <a:lstStyle/>
                <a:p>
                  <a:r>
                    <a:rPr lang="en-US">
                      <a:noFill/>
                    </a:rPr>
                    <a:t> </a:t>
                  </a:r>
                </a:p>
              </p:txBody>
            </p:sp>
          </mc:Fallback>
        </mc:AlternateContent>
        <p:cxnSp>
          <p:nvCxnSpPr>
            <p:cNvPr id="43" name="Straight Connector 42">
              <a:extLst>
                <a:ext uri="{FF2B5EF4-FFF2-40B4-BE49-F238E27FC236}">
                  <a16:creationId xmlns:a16="http://schemas.microsoft.com/office/drawing/2014/main" id="{A733BC77-D9C9-5D9A-46A9-1D5308573158}"/>
                </a:ext>
              </a:extLst>
            </p:cNvPr>
            <p:cNvCxnSpPr/>
            <p:nvPr/>
          </p:nvCxnSpPr>
          <p:spPr>
            <a:xfrm flipV="1">
              <a:off x="10020675" y="4665228"/>
              <a:ext cx="330234" cy="236412"/>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42" name="Title 41">
            <a:extLst>
              <a:ext uri="{FF2B5EF4-FFF2-40B4-BE49-F238E27FC236}">
                <a16:creationId xmlns:a16="http://schemas.microsoft.com/office/drawing/2014/main" id="{33192872-1788-066C-7223-73CC61E58F14}"/>
              </a:ext>
            </a:extLst>
          </p:cNvPr>
          <p:cNvSpPr>
            <a:spLocks noGrp="1"/>
          </p:cNvSpPr>
          <p:nvPr>
            <p:ph type="title"/>
          </p:nvPr>
        </p:nvSpPr>
        <p:spPr>
          <a:xfrm>
            <a:off x="0" y="1"/>
            <a:ext cx="12192000" cy="584775"/>
          </a:xfrm>
        </p:spPr>
        <p:txBody>
          <a:bodyPr/>
          <a:lstStyle/>
          <a:p>
            <a:pPr algn="l"/>
            <a:r>
              <a:rPr lang="en-US" dirty="0">
                <a:latin typeface="Arial" pitchFamily="34" charset="0"/>
                <a:cs typeface="Arial" pitchFamily="34" charset="0"/>
              </a:rPr>
              <a:t>Quantum non-demolition interaction yields bandwidth increase</a:t>
            </a:r>
            <a:endParaRPr lang="en-US" dirty="0"/>
          </a:p>
        </p:txBody>
      </p:sp>
      <mc:AlternateContent xmlns:mc="http://schemas.openxmlformats.org/markup-compatibility/2006" xmlns:a14="http://schemas.microsoft.com/office/drawing/2010/main">
        <mc:Choice Requires="a14">
          <p:sp>
            <p:nvSpPr>
              <p:cNvPr id="158" name="TextBox 157">
                <a:extLst>
                  <a:ext uri="{FF2B5EF4-FFF2-40B4-BE49-F238E27FC236}">
                    <a16:creationId xmlns:a16="http://schemas.microsoft.com/office/drawing/2014/main" id="{EEA9A99C-4067-71DB-C68E-622E1EB24373}"/>
                  </a:ext>
                </a:extLst>
              </p:cNvPr>
              <p:cNvSpPr txBox="1"/>
              <p:nvPr/>
            </p:nvSpPr>
            <p:spPr>
              <a:xfrm>
                <a:off x="2012719" y="4148271"/>
                <a:ext cx="4492682" cy="4741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m:t>
                            </m:r>
                          </m:e>
                        </m:acc>
                      </m:e>
                      <m:sub>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WM</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𝐶</m:t>
                        </m:r>
                      </m:sub>
                    </m:sSub>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𝑔</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𝐺</m:t>
                        </m:r>
                      </m:sub>
                    </m:sSub>
                    <m:sSup>
                      <m:sSupPr>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𝐴</m:t>
                            </m:r>
                          </m:e>
                        </m:acc>
                      </m:e>
                      <m:sup>
                        <m:r>
                          <a:rPr kumimoji="0" lang="en-US" sz="2400" b="0" i="1" u="none" strike="noStrike" kern="1200" cap="none" spc="0" normalizeH="0" baseline="0" noProof="0">
                            <a:ln>
                              <a:noFill/>
                            </a:ln>
                            <a:solidFill>
                              <a:srgbClr val="4D77FF"/>
                            </a:solidFill>
                            <a:effectLst/>
                            <a:uLnTx/>
                            <a:uFillTx/>
                            <a:latin typeface="Cambria Math" panose="02040503050406030204" pitchFamily="18" charset="0"/>
                            <a:ea typeface="Cambria Math" panose="02040503050406030204" pitchFamily="18" charset="0"/>
                            <a:cs typeface="+mn-cs"/>
                          </a:rPr>
                          <m:t>†</m:t>
                        </m:r>
                      </m:sup>
                    </m:sSup>
                    <m:sSup>
                      <m:sSupPr>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sSupPr>
                      <m:e>
                        <m:acc>
                          <m:accPr>
                            <m:chr m:val="̂"/>
                            <m:ctrlP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𝐵</m:t>
                            </m:r>
                          </m:e>
                        </m:acc>
                      </m:e>
                      <m:sup>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Cambria Math" panose="02040503050406030204" pitchFamily="18" charset="0"/>
                            <a:cs typeface="+mn-cs"/>
                          </a:rPr>
                          <m:t>†</m:t>
                        </m:r>
                      </m:sup>
                    </m:sSup>
                  </m:oMath>
                </a14:m>
                <a:r>
                  <a:rPr kumimoji="0" lang="en-US" sz="2400" b="0" i="0" u="none" strike="noStrike" kern="1200" cap="none" spc="0" normalizeH="0" baseline="0" noProof="0" dirty="0">
                    <a:ln>
                      <a:noFill/>
                    </a:ln>
                    <a:solidFill>
                      <a:prstClr val="black"/>
                    </a:solidFill>
                    <a:effectLst/>
                    <a:uLnTx/>
                    <a:uFillTx/>
                    <a:latin typeface="Arial" panose="020B0604020202020204"/>
                    <a:ea typeface="Cambria Math" panose="02040503050406030204" pitchFamily="18" charset="0"/>
                    <a:cs typeface="+mn-cs"/>
                  </a:rPr>
                  <a:t> </a:t>
                </a:r>
                <a14:m>
                  <m:oMath xmlns:m="http://schemas.openxmlformats.org/officeDocument/2006/math">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 </m:t>
                    </m:r>
                  </m:oMath>
                </a14:m>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c.c.</a:t>
                </a:r>
              </a:p>
            </p:txBody>
          </p:sp>
        </mc:Choice>
        <mc:Fallback xmlns="">
          <p:sp>
            <p:nvSpPr>
              <p:cNvPr id="158" name="TextBox 157">
                <a:extLst>
                  <a:ext uri="{FF2B5EF4-FFF2-40B4-BE49-F238E27FC236}">
                    <a16:creationId xmlns:a16="http://schemas.microsoft.com/office/drawing/2014/main" id="{5B63BEDA-9B23-4F90-AA2B-0624B2CB4AF1}"/>
                  </a:ext>
                </a:extLst>
              </p:cNvPr>
              <p:cNvSpPr txBox="1">
                <a:spLocks noRot="1" noChangeAspect="1" noMove="1" noResize="1" noEditPoints="1" noAdjustHandles="1" noChangeArrowheads="1" noChangeShapeType="1" noTextEdit="1"/>
              </p:cNvSpPr>
              <p:nvPr/>
            </p:nvSpPr>
            <p:spPr>
              <a:xfrm>
                <a:off x="2012719" y="4148271"/>
                <a:ext cx="4492682" cy="474169"/>
              </a:xfrm>
              <a:prstGeom prst="rect">
                <a:avLst/>
              </a:prstGeom>
              <a:blipFill>
                <a:blip r:embed="rId6"/>
                <a:stretch>
                  <a:fillRect t="-6410" r="-2035" b="-29487"/>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0F83A091-ABC8-B79B-892D-90852501496F}"/>
              </a:ext>
            </a:extLst>
          </p:cNvPr>
          <p:cNvPicPr>
            <a:picLocks noChangeAspect="1"/>
          </p:cNvPicPr>
          <p:nvPr/>
        </p:nvPicPr>
        <p:blipFill>
          <a:blip r:embed="rId7"/>
          <a:stretch>
            <a:fillRect/>
          </a:stretch>
        </p:blipFill>
        <p:spPr>
          <a:xfrm>
            <a:off x="10033952" y="1037194"/>
            <a:ext cx="1545587" cy="2790394"/>
          </a:xfrm>
          <a:prstGeom prst="rect">
            <a:avLst/>
          </a:prstGeom>
        </p:spPr>
      </p:pic>
      <p:pic>
        <p:nvPicPr>
          <p:cNvPr id="10" name="Picture 9">
            <a:extLst>
              <a:ext uri="{FF2B5EF4-FFF2-40B4-BE49-F238E27FC236}">
                <a16:creationId xmlns:a16="http://schemas.microsoft.com/office/drawing/2014/main" id="{555B0605-7FA0-3032-8E0D-45706B74A500}"/>
              </a:ext>
            </a:extLst>
          </p:cNvPr>
          <p:cNvPicPr>
            <a:picLocks noChangeAspect="1"/>
          </p:cNvPicPr>
          <p:nvPr/>
        </p:nvPicPr>
        <p:blipFill>
          <a:blip r:embed="rId8"/>
          <a:stretch>
            <a:fillRect/>
          </a:stretch>
        </p:blipFill>
        <p:spPr>
          <a:xfrm>
            <a:off x="542239" y="1105866"/>
            <a:ext cx="1605390" cy="2790394"/>
          </a:xfrm>
          <a:prstGeom prst="rect">
            <a:avLst/>
          </a:prstGeom>
        </p:spPr>
      </p:pic>
      <p:grpSp>
        <p:nvGrpSpPr>
          <p:cNvPr id="16" name="Group 15">
            <a:extLst>
              <a:ext uri="{FF2B5EF4-FFF2-40B4-BE49-F238E27FC236}">
                <a16:creationId xmlns:a16="http://schemas.microsoft.com/office/drawing/2014/main" id="{ABD35A1F-14AC-19A6-520C-C136E12518FD}"/>
              </a:ext>
            </a:extLst>
          </p:cNvPr>
          <p:cNvGrpSpPr/>
          <p:nvPr/>
        </p:nvGrpSpPr>
        <p:grpSpPr>
          <a:xfrm>
            <a:off x="2043325" y="4912076"/>
            <a:ext cx="5321532" cy="1383656"/>
            <a:chOff x="2043325" y="4912076"/>
            <a:chExt cx="5321532" cy="1383656"/>
          </a:xfrm>
        </p:grpSpPr>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888764E-2195-F568-70D9-D6FDCBD1EE3C}"/>
                    </a:ext>
                  </a:extLst>
                </p:cNvPr>
                <p:cNvSpPr txBox="1"/>
                <p:nvPr/>
              </p:nvSpPr>
              <p:spPr>
                <a:xfrm>
                  <a:off x="2222745" y="5112475"/>
                  <a:ext cx="2533296" cy="4715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lin"/>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sSub>
                              <m:sSubPr>
                                <m:ctrlPr>
                                  <a:rPr kumimoji="0" lang="ar-AE" sz="2400" b="0" i="1" u="none" strike="noStrike" kern="1200" cap="none" spc="0" normalizeH="0" baseline="0" noProof="0">
                                    <a:ln>
                                      <a:noFill/>
                                    </a:ln>
                                    <a:solidFill>
                                      <a:srgbClr val="FF6969"/>
                                    </a:solidFill>
                                    <a:effectLst/>
                                    <a:uLnTx/>
                                    <a:uFillTx/>
                                    <a:latin typeface="Cambria Math" panose="02040503050406030204" pitchFamily="18" charset="0"/>
                                    <a:ea typeface="+mn-ea"/>
                                  </a:rPr>
                                </m:ctrlPr>
                              </m:sSubPr>
                              <m:e>
                                <m:acc>
                                  <m:accPr>
                                    <m:chr m:val="̂"/>
                                    <m:ctrlPr>
                                      <a:rPr kumimoji="0" lang="ar-AE" sz="2400" b="0" i="1" u="none" strike="noStrike" kern="1200" cap="none" spc="0" normalizeH="0" baseline="0" noProof="0">
                                        <a:ln>
                                          <a:noFill/>
                                        </a:ln>
                                        <a:solidFill>
                                          <a:srgbClr val="FF6969"/>
                                        </a:solidFill>
                                        <a:effectLst/>
                                        <a:uLnTx/>
                                        <a:uFillTx/>
                                        <a:latin typeface="Cambria Math" panose="02040503050406030204" pitchFamily="18" charset="0"/>
                                        <a:ea typeface="+mn-ea"/>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mn-ea"/>
                                        <a:cs typeface="+mn-cs"/>
                                      </a:rPr>
                                      <m:t>𝑌</m:t>
                                    </m:r>
                                  </m:e>
                                </m:acc>
                              </m:e>
                              <m:sub>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mn-ea"/>
                                    <a:cs typeface="+mn-cs"/>
                                  </a:rPr>
                                  <m:t>𝐵</m:t>
                                </m:r>
                              </m:sub>
                            </m:sSub>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𝑑𝑡</m:t>
                            </m:r>
                          </m:den>
                        </m:f>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ar-AE" sz="2400" b="0" i="1" u="none" strike="noStrike" kern="1200" cap="none" spc="0" normalizeH="0" baseline="0" noProof="0">
                            <a:ln>
                              <a:noFill/>
                            </a:ln>
                            <a:solidFill>
                              <a:prstClr val="black"/>
                            </a:solidFill>
                            <a:effectLst/>
                            <a:uLnTx/>
                            <a:uFillTx/>
                            <a:latin typeface="Cambria Math" panose="02040503050406030204" pitchFamily="18" charset="0"/>
                            <a:ea typeface="+mn-ea"/>
                          </a:rPr>
                          <m:t>𝑔</m:t>
                        </m:r>
                        <m:sSub>
                          <m:sSubPr>
                            <m:ctrlPr>
                              <a:rPr kumimoji="0" lang="ar-AE" sz="2400" b="0" i="1" u="none" strike="noStrike" kern="1200" cap="none" spc="0" normalizeH="0" baseline="0" noProof="0" smtClean="0">
                                <a:ln>
                                  <a:noFill/>
                                </a:ln>
                                <a:solidFill>
                                  <a:srgbClr val="4877FF"/>
                                </a:solidFill>
                                <a:effectLst/>
                                <a:uLnTx/>
                                <a:uFillTx/>
                                <a:latin typeface="Cambria Math" panose="02040503050406030204" pitchFamily="18" charset="0"/>
                                <a:ea typeface="+mn-ea"/>
                              </a:rPr>
                            </m:ctrlPr>
                          </m:sSubPr>
                          <m:e>
                            <m:acc>
                              <m:accPr>
                                <m:chr m:val="̂"/>
                                <m:ctrlP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ctrlPr>
                              </m:accPr>
                              <m:e>
                                <m:r>
                                  <a:rPr kumimoji="0" lang="en-US" sz="2400" b="0" i="1" u="none" strike="noStrike" kern="1200" cap="none" spc="0" normalizeH="0" baseline="0" noProof="0">
                                    <a:ln>
                                      <a:noFill/>
                                    </a:ln>
                                    <a:solidFill>
                                      <a:srgbClr val="4877FF"/>
                                    </a:solidFill>
                                    <a:effectLst/>
                                    <a:uLnTx/>
                                    <a:uFillTx/>
                                    <a:latin typeface="Cambria Math" panose="02040503050406030204" pitchFamily="18" charset="0"/>
                                    <a:ea typeface="+mn-ea"/>
                                    <a:cs typeface="+mn-cs"/>
                                  </a:rPr>
                                  <m:t>𝑋</m:t>
                                </m:r>
                              </m:e>
                            </m:acc>
                          </m:e>
                          <m:sub>
                            <m:r>
                              <a:rPr kumimoji="0" lang="en-US" sz="2400" b="0" i="1" u="none" strike="noStrike" kern="1200" cap="none" spc="0" normalizeH="0" baseline="0" noProof="0" smtClean="0">
                                <a:ln>
                                  <a:noFill/>
                                </a:ln>
                                <a:solidFill>
                                  <a:srgbClr val="4877FF"/>
                                </a:solidFill>
                                <a:effectLst/>
                                <a:uLnTx/>
                                <a:uFillTx/>
                                <a:latin typeface="Cambria Math" panose="02040503050406030204" pitchFamily="18" charset="0"/>
                                <a:ea typeface="+mn-ea"/>
                                <a:cs typeface="+mn-cs"/>
                              </a:rPr>
                              <m:t>𝐴</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4" name="TextBox 33">
                  <a:extLst>
                    <a:ext uri="{FF2B5EF4-FFF2-40B4-BE49-F238E27FC236}">
                      <a16:creationId xmlns:a16="http://schemas.microsoft.com/office/drawing/2014/main" id="{F0F324A8-1E37-4778-A256-BE08BCA40116}"/>
                    </a:ext>
                  </a:extLst>
                </p:cNvPr>
                <p:cNvSpPr txBox="1">
                  <a:spLocks noRot="1" noChangeAspect="1" noMove="1" noResize="1" noEditPoints="1" noAdjustHandles="1" noChangeArrowheads="1" noChangeShapeType="1" noTextEdit="1"/>
                </p:cNvSpPr>
                <p:nvPr/>
              </p:nvSpPr>
              <p:spPr>
                <a:xfrm>
                  <a:off x="2222745" y="5112475"/>
                  <a:ext cx="2533296" cy="471539"/>
                </a:xfrm>
                <a:prstGeom prst="rect">
                  <a:avLst/>
                </a:prstGeom>
                <a:blipFill>
                  <a:blip r:embed="rId9"/>
                  <a:stretch>
                    <a:fillRect t="-119481" r="-8193" b="-19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447F7F82-F5EE-0B83-C686-D42CB062126E}"/>
                    </a:ext>
                  </a:extLst>
                </p:cNvPr>
                <p:cNvSpPr txBox="1"/>
                <p:nvPr/>
              </p:nvSpPr>
              <p:spPr>
                <a:xfrm>
                  <a:off x="5181458" y="5112475"/>
                  <a:ext cx="1911842" cy="4715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lin"/>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m:t>
                            </m:r>
                            <m:sSub>
                              <m:sSubPr>
                                <m:ctrlP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ctrlPr>
                              </m:sSubPr>
                              <m:e>
                                <m:acc>
                                  <m:accPr>
                                    <m:chr m:val="̂"/>
                                    <m:ctrlP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ctrlPr>
                                  </m:accPr>
                                  <m:e>
                                    <m:r>
                                      <a:rPr kumimoji="0" lang="en-US" sz="2400" b="0" i="1" u="none" strike="noStrike" kern="1200" cap="none" spc="0" normalizeH="0" baseline="0" noProof="0">
                                        <a:ln>
                                          <a:noFill/>
                                        </a:ln>
                                        <a:solidFill>
                                          <a:srgbClr val="4877FF"/>
                                        </a:solidFill>
                                        <a:effectLst/>
                                        <a:uLnTx/>
                                        <a:uFillTx/>
                                        <a:latin typeface="Cambria Math" panose="02040503050406030204" pitchFamily="18" charset="0"/>
                                        <a:ea typeface="+mn-ea"/>
                                        <a:cs typeface="+mn-cs"/>
                                      </a:rPr>
                                      <m:t>𝑋</m:t>
                                    </m:r>
                                  </m:e>
                                </m:acc>
                              </m:e>
                              <m:sub>
                                <m:r>
                                  <a:rPr kumimoji="0" lang="en-US" sz="2400" b="0" i="1" u="none" strike="noStrike" kern="1200" cap="none" spc="0" normalizeH="0" baseline="0" noProof="0">
                                    <a:ln>
                                      <a:noFill/>
                                    </a:ln>
                                    <a:solidFill>
                                      <a:srgbClr val="4877FF"/>
                                    </a:solidFill>
                                    <a:effectLst/>
                                    <a:uLnTx/>
                                    <a:uFillTx/>
                                    <a:latin typeface="Cambria Math" panose="02040503050406030204" pitchFamily="18" charset="0"/>
                                    <a:ea typeface="+mn-ea"/>
                                    <a:cs typeface="+mn-cs"/>
                                  </a:rPr>
                                  <m:t>𝐴</m:t>
                                </m:r>
                              </m:sub>
                            </m:sSub>
                          </m:num>
                          <m:den>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𝑑𝑡</m:t>
                            </m:r>
                          </m:den>
                        </m:f>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5" name="TextBox 34">
                  <a:extLst>
                    <a:ext uri="{FF2B5EF4-FFF2-40B4-BE49-F238E27FC236}">
                      <a16:creationId xmlns:a16="http://schemas.microsoft.com/office/drawing/2014/main" id="{C0A5159E-2E39-4873-AA4F-E91F7922EE33}"/>
                    </a:ext>
                  </a:extLst>
                </p:cNvPr>
                <p:cNvSpPr txBox="1">
                  <a:spLocks noRot="1" noChangeAspect="1" noMove="1" noResize="1" noEditPoints="1" noAdjustHandles="1" noChangeArrowheads="1" noChangeShapeType="1" noTextEdit="1"/>
                </p:cNvSpPr>
                <p:nvPr/>
              </p:nvSpPr>
              <p:spPr>
                <a:xfrm>
                  <a:off x="5181458" y="5112475"/>
                  <a:ext cx="1911842" cy="471539"/>
                </a:xfrm>
                <a:prstGeom prst="rect">
                  <a:avLst/>
                </a:prstGeom>
                <a:blipFill>
                  <a:blip r:embed="rId10"/>
                  <a:stretch>
                    <a:fillRect t="-119481" b="-190909"/>
                  </a:stretch>
                </a:blipFill>
              </p:spPr>
              <p:txBody>
                <a:bodyPr/>
                <a:lstStyle/>
                <a:p>
                  <a:r>
                    <a:rPr lang="en-US">
                      <a:noFill/>
                    </a:rPr>
                    <a:t> </a:t>
                  </a:r>
                </a:p>
              </p:txBody>
            </p:sp>
          </mc:Fallback>
        </mc:AlternateContent>
        <p:sp>
          <p:nvSpPr>
            <p:cNvPr id="36" name="TextBox 35">
              <a:extLst>
                <a:ext uri="{FF2B5EF4-FFF2-40B4-BE49-F238E27FC236}">
                  <a16:creationId xmlns:a16="http://schemas.microsoft.com/office/drawing/2014/main" id="{69FDD445-FCCE-BDEE-E90C-FEF01BE23343}"/>
                </a:ext>
              </a:extLst>
            </p:cNvPr>
            <p:cNvSpPr txBox="1"/>
            <p:nvPr/>
          </p:nvSpPr>
          <p:spPr>
            <a:xfrm>
              <a:off x="5825039" y="5739112"/>
              <a:ext cx="8691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QND</a:t>
              </a:r>
            </a:p>
          </p:txBody>
        </p:sp>
        <p:sp>
          <p:nvSpPr>
            <p:cNvPr id="37" name="TextBox 36">
              <a:extLst>
                <a:ext uri="{FF2B5EF4-FFF2-40B4-BE49-F238E27FC236}">
                  <a16:creationId xmlns:a16="http://schemas.microsoft.com/office/drawing/2014/main" id="{15A08E5A-F0E4-1CCF-8C02-60B3F7195D88}"/>
                </a:ext>
              </a:extLst>
            </p:cNvPr>
            <p:cNvSpPr txBox="1"/>
            <p:nvPr/>
          </p:nvSpPr>
          <p:spPr>
            <a:xfrm>
              <a:off x="2540254" y="5737666"/>
              <a:ext cx="189827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amplification</a:t>
              </a:r>
            </a:p>
          </p:txBody>
        </p:sp>
        <p:sp>
          <p:nvSpPr>
            <p:cNvPr id="11" name="Rectangle 10">
              <a:extLst>
                <a:ext uri="{FF2B5EF4-FFF2-40B4-BE49-F238E27FC236}">
                  <a16:creationId xmlns:a16="http://schemas.microsoft.com/office/drawing/2014/main" id="{27A4C3D5-931D-DCB9-198C-5209A658AEC8}"/>
                </a:ext>
              </a:extLst>
            </p:cNvPr>
            <p:cNvSpPr/>
            <p:nvPr/>
          </p:nvSpPr>
          <p:spPr>
            <a:xfrm>
              <a:off x="2043325" y="4912076"/>
              <a:ext cx="5321532" cy="138365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94CA772E-0B0C-9A3D-0FC0-69854E87C895}"/>
                  </a:ext>
                </a:extLst>
              </p:cNvPr>
              <p:cNvSpPr txBox="1"/>
              <p:nvPr/>
            </p:nvSpPr>
            <p:spPr>
              <a:xfrm>
                <a:off x="6233612" y="4042393"/>
                <a:ext cx="2722427" cy="5981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groupChr>
                        <m:groupChrPr>
                          <m:chr m:val="→"/>
                          <m:vertJc m:val="bot"/>
                          <m:ctrlPr>
                            <a:rPr kumimoji="0" lang="ar-AE" sz="2400" b="0" i="1" u="none" strike="noStrike" kern="1200" cap="none" spc="0" normalizeH="0" baseline="0" noProof="0" smtClean="0">
                              <a:ln>
                                <a:noFill/>
                              </a:ln>
                              <a:solidFill>
                                <a:prstClr val="black"/>
                              </a:solidFill>
                              <a:effectLst/>
                              <a:uLnTx/>
                              <a:uFillTx/>
                              <a:latin typeface="Cambria Math" panose="02040503050406030204" pitchFamily="18" charset="0"/>
                              <a:ea typeface="+mn-ea"/>
                            </a:rPr>
                          </m:ctrlPr>
                        </m:groupChrPr>
                        <m:e>
                          <m:r>
                            <m:rPr>
                              <m:sty m:val="p"/>
                              <m:brk m:alnAt="2"/>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Q</m:t>
                          </m:r>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ND</m:t>
                          </m:r>
                        </m:e>
                      </m:groupCh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ar-AE" sz="2400" b="0" i="1" u="none" strike="noStrike" kern="1200" cap="none" spc="0" normalizeH="0" baseline="0" noProof="0">
                          <a:ln>
                            <a:noFill/>
                          </a:ln>
                          <a:solidFill>
                            <a:prstClr val="black"/>
                          </a:solidFill>
                          <a:effectLst/>
                          <a:uLnTx/>
                          <a:uFillTx/>
                          <a:latin typeface="Cambria Math" panose="02040503050406030204" pitchFamily="18" charset="0"/>
                          <a:ea typeface="+mn-ea"/>
                        </a:rPr>
                        <m:t>2</m:t>
                      </m:r>
                      <m:r>
                        <a:rPr kumimoji="0" lang="ar-AE" sz="2400" b="0" i="1" u="none" strike="noStrike" kern="1200" cap="none" spc="0" normalizeH="0" baseline="0" noProof="0">
                          <a:ln>
                            <a:noFill/>
                          </a:ln>
                          <a:solidFill>
                            <a:prstClr val="black"/>
                          </a:solidFill>
                          <a:effectLst/>
                          <a:uLnTx/>
                          <a:uFillTx/>
                          <a:latin typeface="Cambria Math" panose="02040503050406030204" pitchFamily="18" charset="0"/>
                          <a:ea typeface="+mn-ea"/>
                        </a:rPr>
                        <m:t>𝑔</m:t>
                      </m:r>
                      <m:sSub>
                        <m:sSubPr>
                          <m:ctrlP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ctrlPr>
                        </m:sSubPr>
                        <m:e>
                          <m:acc>
                            <m:accPr>
                              <m:chr m:val="̂"/>
                              <m:ctrlP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ctrlPr>
                            </m:accPr>
                            <m:e>
                              <m: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t>𝑋</m:t>
                              </m:r>
                            </m:e>
                          </m:acc>
                        </m:e>
                        <m:sub>
                          <m:r>
                            <a:rPr kumimoji="0" lang="ar-AE" sz="2400" b="0" i="1" u="none" strike="noStrike" kern="1200" cap="none" spc="0" normalizeH="0" baseline="0" noProof="0">
                              <a:ln>
                                <a:noFill/>
                              </a:ln>
                              <a:solidFill>
                                <a:srgbClr val="4877FF"/>
                              </a:solidFill>
                              <a:effectLst/>
                              <a:uLnTx/>
                              <a:uFillTx/>
                              <a:latin typeface="Cambria Math" panose="02040503050406030204" pitchFamily="18" charset="0"/>
                              <a:ea typeface="+mn-ea"/>
                            </a:rPr>
                            <m:t>𝐴</m:t>
                          </m:r>
                        </m:sub>
                      </m:sSub>
                      <m:sSub>
                        <m:sSubPr>
                          <m:ctrlPr>
                            <a:rPr kumimoji="0" lang="ar-AE" sz="2400" b="0" i="1" u="none" strike="noStrike" kern="1200" cap="none" spc="0" normalizeH="0" baseline="0" noProof="0" smtClean="0">
                              <a:ln>
                                <a:noFill/>
                              </a:ln>
                              <a:solidFill>
                                <a:srgbClr val="FF6969"/>
                              </a:solidFill>
                              <a:effectLst/>
                              <a:uLnTx/>
                              <a:uFillTx/>
                              <a:latin typeface="Cambria Math" panose="02040503050406030204" pitchFamily="18" charset="0"/>
                              <a:ea typeface="+mn-ea"/>
                            </a:rPr>
                          </m:ctrlPr>
                        </m:sSubPr>
                        <m:e>
                          <m:acc>
                            <m:accPr>
                              <m:chr m:val="̂"/>
                              <m:ctrlPr>
                                <a:rPr kumimoji="0" lang="ar-AE" sz="2400" b="0" i="1" u="none" strike="noStrike" kern="1200" cap="none" spc="0" normalizeH="0" baseline="0" noProof="0">
                                  <a:ln>
                                    <a:noFill/>
                                  </a:ln>
                                  <a:solidFill>
                                    <a:srgbClr val="FF6969"/>
                                  </a:solidFill>
                                  <a:effectLst/>
                                  <a:uLnTx/>
                                  <a:uFillTx/>
                                  <a:latin typeface="Cambria Math" panose="02040503050406030204" pitchFamily="18" charset="0"/>
                                  <a:ea typeface="+mn-ea"/>
                                </a:rPr>
                              </m:ctrlPr>
                            </m:accPr>
                            <m:e>
                              <m:r>
                                <a:rPr kumimoji="0" lang="en-US" sz="2400" b="0" i="1" u="none" strike="noStrike" kern="1200" cap="none" spc="0" normalizeH="0" baseline="0" noProof="0">
                                  <a:ln>
                                    <a:noFill/>
                                  </a:ln>
                                  <a:solidFill>
                                    <a:srgbClr val="FF6969"/>
                                  </a:solidFill>
                                  <a:effectLst/>
                                  <a:uLnTx/>
                                  <a:uFillTx/>
                                  <a:latin typeface="Cambria Math" panose="02040503050406030204" pitchFamily="18" charset="0"/>
                                  <a:ea typeface="+mn-ea"/>
                                  <a:cs typeface="+mn-cs"/>
                                </a:rPr>
                                <m:t>𝑋</m:t>
                              </m:r>
                            </m:e>
                          </m:acc>
                        </m:e>
                        <m:sub>
                          <m:r>
                            <a:rPr kumimoji="0" lang="ar-AE" sz="2400" b="0" i="1" u="none" strike="noStrike" kern="1200" cap="none" spc="0" normalizeH="0" baseline="0" noProof="0">
                              <a:ln>
                                <a:noFill/>
                              </a:ln>
                              <a:solidFill>
                                <a:srgbClr val="FF6969"/>
                              </a:solidFill>
                              <a:effectLst/>
                              <a:uLnTx/>
                              <a:uFillTx/>
                              <a:latin typeface="Cambria Math" panose="02040503050406030204" pitchFamily="18" charset="0"/>
                              <a:ea typeface="+mn-ea"/>
                            </a:rPr>
                            <m:t>𝐵</m:t>
                          </m:r>
                        </m:sub>
                      </m:sSub>
                    </m:oMath>
                  </m:oMathPara>
                </a14:m>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8" name="TextBox 47">
                <a:extLst>
                  <a:ext uri="{FF2B5EF4-FFF2-40B4-BE49-F238E27FC236}">
                    <a16:creationId xmlns:a16="http://schemas.microsoft.com/office/drawing/2014/main" id="{D34C50C0-4DB5-4D8A-A2A7-07583B0D048F}"/>
                  </a:ext>
                </a:extLst>
              </p:cNvPr>
              <p:cNvSpPr txBox="1">
                <a:spLocks noRot="1" noChangeAspect="1" noMove="1" noResize="1" noEditPoints="1" noAdjustHandles="1" noChangeArrowheads="1" noChangeShapeType="1" noTextEdit="1"/>
              </p:cNvSpPr>
              <p:nvPr/>
            </p:nvSpPr>
            <p:spPr>
              <a:xfrm>
                <a:off x="6233612" y="4042393"/>
                <a:ext cx="2722427" cy="598177"/>
              </a:xfrm>
              <a:prstGeom prst="rect">
                <a:avLst/>
              </a:prstGeom>
              <a:blipFill>
                <a:blip r:embed="rId11"/>
                <a:stretch>
                  <a:fillRect/>
                </a:stretch>
              </a:blipFill>
            </p:spPr>
            <p:txBody>
              <a:bodyPr/>
              <a:lstStyle/>
              <a:p>
                <a:r>
                  <a:rPr lang="en-US">
                    <a:noFill/>
                  </a:rPr>
                  <a:t> </a:t>
                </a:r>
              </a:p>
            </p:txBody>
          </p:sp>
        </mc:Fallback>
      </mc:AlternateContent>
      <p:grpSp>
        <p:nvGrpSpPr>
          <p:cNvPr id="6" name="Group 5">
            <a:extLst>
              <a:ext uri="{FF2B5EF4-FFF2-40B4-BE49-F238E27FC236}">
                <a16:creationId xmlns:a16="http://schemas.microsoft.com/office/drawing/2014/main" id="{25DC1955-93E7-425B-0808-D9CD4F546A37}"/>
              </a:ext>
            </a:extLst>
          </p:cNvPr>
          <p:cNvGrpSpPr/>
          <p:nvPr/>
        </p:nvGrpSpPr>
        <p:grpSpPr>
          <a:xfrm>
            <a:off x="10657840" y="1098154"/>
            <a:ext cx="1280624" cy="2867027"/>
            <a:chOff x="10657840" y="1098154"/>
            <a:chExt cx="1280624" cy="2867027"/>
          </a:xfrm>
        </p:grpSpPr>
        <p:cxnSp>
          <p:nvCxnSpPr>
            <p:cNvPr id="4" name="Straight Connector 3">
              <a:extLst>
                <a:ext uri="{FF2B5EF4-FFF2-40B4-BE49-F238E27FC236}">
                  <a16:creationId xmlns:a16="http://schemas.microsoft.com/office/drawing/2014/main" id="{32894C41-892E-D950-0F5E-DBADC7BBDE89}"/>
                </a:ext>
              </a:extLst>
            </p:cNvPr>
            <p:cNvCxnSpPr>
              <a:cxnSpLocks/>
            </p:cNvCxnSpPr>
            <p:nvPr/>
          </p:nvCxnSpPr>
          <p:spPr>
            <a:xfrm>
              <a:off x="10657840" y="1098154"/>
              <a:ext cx="0" cy="2859066"/>
            </a:xfrm>
            <a:prstGeom prst="line">
              <a:avLst/>
            </a:prstGeom>
            <a:ln w="38100">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40007F5-C75F-EC46-BC12-603571AFA46E}"/>
                </a:ext>
              </a:extLst>
            </p:cNvPr>
            <p:cNvSpPr txBox="1"/>
            <p:nvPr/>
          </p:nvSpPr>
          <p:spPr>
            <a:xfrm>
              <a:off x="10708640" y="3503516"/>
              <a:ext cx="122982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readout</a:t>
              </a:r>
            </a:p>
          </p:txBody>
        </p:sp>
      </p:grpSp>
      <p:pic>
        <p:nvPicPr>
          <p:cNvPr id="2" name="Picture 1">
            <a:extLst>
              <a:ext uri="{FF2B5EF4-FFF2-40B4-BE49-F238E27FC236}">
                <a16:creationId xmlns:a16="http://schemas.microsoft.com/office/drawing/2014/main" id="{352F16F2-77F8-E273-C027-0F3D4907DE12}"/>
              </a:ext>
            </a:extLst>
          </p:cNvPr>
          <p:cNvPicPr>
            <a:picLocks noChangeAspect="1"/>
          </p:cNvPicPr>
          <p:nvPr/>
        </p:nvPicPr>
        <p:blipFill>
          <a:blip r:embed="rId12"/>
          <a:stretch>
            <a:fillRect/>
          </a:stretch>
        </p:blipFill>
        <p:spPr>
          <a:xfrm>
            <a:off x="7075047" y="1435881"/>
            <a:ext cx="2899738" cy="2363026"/>
          </a:xfrm>
          <a:prstGeom prst="rect">
            <a:avLst/>
          </a:prstGeom>
        </p:spPr>
      </p:pic>
      <p:pic>
        <p:nvPicPr>
          <p:cNvPr id="7" name="Picture 6">
            <a:extLst>
              <a:ext uri="{FF2B5EF4-FFF2-40B4-BE49-F238E27FC236}">
                <a16:creationId xmlns:a16="http://schemas.microsoft.com/office/drawing/2014/main" id="{3AEE5794-0F8C-02CB-AD8A-CBBFDD1B10AF}"/>
              </a:ext>
            </a:extLst>
          </p:cNvPr>
          <p:cNvPicPr>
            <a:picLocks noChangeAspect="1"/>
          </p:cNvPicPr>
          <p:nvPr/>
        </p:nvPicPr>
        <p:blipFill>
          <a:blip r:embed="rId13"/>
          <a:stretch>
            <a:fillRect/>
          </a:stretch>
        </p:blipFill>
        <p:spPr>
          <a:xfrm>
            <a:off x="2271312" y="1633815"/>
            <a:ext cx="2432779" cy="2203409"/>
          </a:xfrm>
          <a:prstGeom prst="rect">
            <a:avLst/>
          </a:prstGeom>
        </p:spPr>
      </p:pic>
      <p:grpSp>
        <p:nvGrpSpPr>
          <p:cNvPr id="9" name="Group 8">
            <a:extLst>
              <a:ext uri="{FF2B5EF4-FFF2-40B4-BE49-F238E27FC236}">
                <a16:creationId xmlns:a16="http://schemas.microsoft.com/office/drawing/2014/main" id="{4B27A9C2-7315-7DA8-FB7F-C466856FE24C}"/>
              </a:ext>
            </a:extLst>
          </p:cNvPr>
          <p:cNvGrpSpPr/>
          <p:nvPr/>
        </p:nvGrpSpPr>
        <p:grpSpPr>
          <a:xfrm>
            <a:off x="4383934" y="860051"/>
            <a:ext cx="3132879" cy="1518173"/>
            <a:chOff x="4597607" y="1730643"/>
            <a:chExt cx="3132879" cy="1518173"/>
          </a:xfrm>
        </p:grpSpPr>
        <p:cxnSp>
          <p:nvCxnSpPr>
            <p:cNvPr id="12" name="Straight Connector 11">
              <a:extLst>
                <a:ext uri="{FF2B5EF4-FFF2-40B4-BE49-F238E27FC236}">
                  <a16:creationId xmlns:a16="http://schemas.microsoft.com/office/drawing/2014/main" id="{3BC80A64-3635-6DB6-0A88-E729D2168A75}"/>
                </a:ext>
              </a:extLst>
            </p:cNvPr>
            <p:cNvCxnSpPr>
              <a:cxnSpLocks/>
            </p:cNvCxnSpPr>
            <p:nvPr/>
          </p:nvCxnSpPr>
          <p:spPr>
            <a:xfrm>
              <a:off x="4597607" y="2569661"/>
              <a:ext cx="3132879" cy="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62A0F10-4BEF-FDC0-EE57-79C3893BEA8B}"/>
                </a:ext>
              </a:extLst>
            </p:cNvPr>
            <p:cNvCxnSpPr>
              <a:cxnSpLocks/>
            </p:cNvCxnSpPr>
            <p:nvPr/>
          </p:nvCxnSpPr>
          <p:spPr>
            <a:xfrm>
              <a:off x="4605561" y="2563016"/>
              <a:ext cx="0" cy="685800"/>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BFF67488-0173-175E-32AE-9AE9D4886A24}"/>
                </a:ext>
              </a:extLst>
            </p:cNvPr>
            <p:cNvGrpSpPr>
              <a:grpSpLocks noChangeAspect="1"/>
            </p:cNvGrpSpPr>
            <p:nvPr/>
          </p:nvGrpSpPr>
          <p:grpSpPr>
            <a:xfrm>
              <a:off x="5724006" y="2167912"/>
              <a:ext cx="838546" cy="837321"/>
              <a:chOff x="6447822" y="3285764"/>
              <a:chExt cx="499645" cy="498915"/>
            </a:xfrm>
          </p:grpSpPr>
          <p:sp>
            <p:nvSpPr>
              <p:cNvPr id="22" name="Oval 21">
                <a:extLst>
                  <a:ext uri="{FF2B5EF4-FFF2-40B4-BE49-F238E27FC236}">
                    <a16:creationId xmlns:a16="http://schemas.microsoft.com/office/drawing/2014/main" id="{9478B697-EB2A-E3A8-C16C-55CA3A6179AE}"/>
                  </a:ext>
                </a:extLst>
              </p:cNvPr>
              <p:cNvSpPr/>
              <p:nvPr/>
            </p:nvSpPr>
            <p:spPr>
              <a:xfrm>
                <a:off x="6447822" y="3285764"/>
                <a:ext cx="499645" cy="498915"/>
              </a:xfrm>
              <a:prstGeom prst="ellipse">
                <a:avLst/>
              </a:prstGeom>
              <a:solidFill>
                <a:schemeClr val="bg1"/>
              </a:solidFill>
              <a:ln w="254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000000"/>
                    </a:solidFill>
                  </a:ln>
                  <a:solidFill>
                    <a:srgbClr val="FFFFFF"/>
                  </a:solidFill>
                  <a:effectLst/>
                  <a:uLnTx/>
                  <a:uFillTx/>
                  <a:latin typeface="Arial" panose="020B0604020202020204"/>
                  <a:ea typeface="+mn-ea"/>
                  <a:cs typeface="+mn-cs"/>
                </a:endParaRPr>
              </a:p>
            </p:txBody>
          </p:sp>
          <p:cxnSp>
            <p:nvCxnSpPr>
              <p:cNvPr id="23" name="Straight Connector 22">
                <a:extLst>
                  <a:ext uri="{FF2B5EF4-FFF2-40B4-BE49-F238E27FC236}">
                    <a16:creationId xmlns:a16="http://schemas.microsoft.com/office/drawing/2014/main" id="{F63EC9BD-B4C3-1841-56D8-17184B4579B2}"/>
                  </a:ext>
                </a:extLst>
              </p:cNvPr>
              <p:cNvCxnSpPr>
                <a:cxnSpLocks/>
                <a:stCxn id="22" idx="0"/>
              </p:cNvCxnSpPr>
              <p:nvPr/>
            </p:nvCxnSpPr>
            <p:spPr>
              <a:xfrm>
                <a:off x="6697645" y="3285764"/>
                <a:ext cx="1676" cy="2494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60F2BC-B829-F541-A305-058EED161369}"/>
                  </a:ext>
                </a:extLst>
              </p:cNvPr>
              <p:cNvCxnSpPr>
                <a:cxnSpLocks/>
              </p:cNvCxnSpPr>
              <p:nvPr/>
            </p:nvCxnSpPr>
            <p:spPr>
              <a:xfrm flipV="1">
                <a:off x="6484407" y="3522793"/>
                <a:ext cx="213236" cy="1189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B77E6C4-6C3A-D5CF-65F7-2FCFB0BD643E}"/>
                  </a:ext>
                </a:extLst>
              </p:cNvPr>
              <p:cNvCxnSpPr>
                <a:cxnSpLocks/>
              </p:cNvCxnSpPr>
              <p:nvPr/>
            </p:nvCxnSpPr>
            <p:spPr>
              <a:xfrm flipH="1" flipV="1">
                <a:off x="6697644" y="3522793"/>
                <a:ext cx="227749" cy="1092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3EDFC85C-352B-FFBE-BFC4-B5865B4480C4}"/>
                </a:ext>
              </a:extLst>
            </p:cNvPr>
            <p:cNvCxnSpPr>
              <a:cxnSpLocks/>
            </p:cNvCxnSpPr>
            <p:nvPr/>
          </p:nvCxnSpPr>
          <p:spPr>
            <a:xfrm>
              <a:off x="7730482" y="2568380"/>
              <a:ext cx="0" cy="582002"/>
            </a:xfrm>
            <a:prstGeom prst="line">
              <a:avLst/>
            </a:prstGeom>
            <a:ln w="16510">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2D27F4C-7185-6B40-F197-5C4E1E8EF319}"/>
                </a:ext>
              </a:extLst>
            </p:cNvPr>
            <p:cNvSpPr txBox="1"/>
            <p:nvPr/>
          </p:nvSpPr>
          <p:spPr>
            <a:xfrm>
              <a:off x="5707352" y="1730643"/>
              <a:ext cx="10378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3WM</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TextBox 18">
              <a:extLst>
                <a:ext uri="{FF2B5EF4-FFF2-40B4-BE49-F238E27FC236}">
                  <a16:creationId xmlns:a16="http://schemas.microsoft.com/office/drawing/2014/main" id="{897936AA-584B-F722-A696-46DA7467F1C0}"/>
                </a:ext>
              </a:extLst>
            </p:cNvPr>
            <p:cNvSpPr txBox="1"/>
            <p:nvPr/>
          </p:nvSpPr>
          <p:spPr>
            <a:xfrm>
              <a:off x="5732305" y="2212278"/>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877FF"/>
                  </a:solidFill>
                  <a:effectLst/>
                  <a:uLnTx/>
                  <a:uFillTx/>
                  <a:latin typeface="Arial" panose="020B0604020202020204"/>
                  <a:ea typeface="+mn-ea"/>
                  <a:cs typeface="+mn-cs"/>
                </a:rPr>
                <a:t>A</a:t>
              </a:r>
            </a:p>
          </p:txBody>
        </p:sp>
        <p:sp>
          <p:nvSpPr>
            <p:cNvPr id="20" name="TextBox 19">
              <a:extLst>
                <a:ext uri="{FF2B5EF4-FFF2-40B4-BE49-F238E27FC236}">
                  <a16:creationId xmlns:a16="http://schemas.microsoft.com/office/drawing/2014/main" id="{A5FED7D5-9B05-AE41-480D-51C3EE6BB112}"/>
                </a:ext>
              </a:extLst>
            </p:cNvPr>
            <p:cNvSpPr txBox="1"/>
            <p:nvPr/>
          </p:nvSpPr>
          <p:spPr>
            <a:xfrm>
              <a:off x="6173693" y="221971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6B6B"/>
                  </a:solidFill>
                  <a:effectLst/>
                  <a:uLnTx/>
                  <a:uFillTx/>
                  <a:latin typeface="Arial" panose="020B0604020202020204"/>
                  <a:ea typeface="+mn-ea"/>
                  <a:cs typeface="+mn-cs"/>
                </a:rPr>
                <a:t>B</a:t>
              </a:r>
            </a:p>
          </p:txBody>
        </p:sp>
        <p:sp>
          <p:nvSpPr>
            <p:cNvPr id="21" name="TextBox 20">
              <a:extLst>
                <a:ext uri="{FF2B5EF4-FFF2-40B4-BE49-F238E27FC236}">
                  <a16:creationId xmlns:a16="http://schemas.microsoft.com/office/drawing/2014/main" id="{CC523365-0C7D-0CBE-E3D5-CD86FBD4E23C}"/>
                </a:ext>
              </a:extLst>
            </p:cNvPr>
            <p:cNvSpPr txBox="1"/>
            <p:nvPr/>
          </p:nvSpPr>
          <p:spPr>
            <a:xfrm>
              <a:off x="5935171" y="2580044"/>
              <a:ext cx="389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a:rPr>
                <a:t>P</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6" name="Group 25">
            <a:extLst>
              <a:ext uri="{FF2B5EF4-FFF2-40B4-BE49-F238E27FC236}">
                <a16:creationId xmlns:a16="http://schemas.microsoft.com/office/drawing/2014/main" id="{4BDD81B9-76D8-E014-0513-881E1B4C6440}"/>
              </a:ext>
            </a:extLst>
          </p:cNvPr>
          <p:cNvGrpSpPr/>
          <p:nvPr/>
        </p:nvGrpSpPr>
        <p:grpSpPr>
          <a:xfrm>
            <a:off x="5730951" y="2139191"/>
            <a:ext cx="388577" cy="1065314"/>
            <a:chOff x="1851688" y="3381681"/>
            <a:chExt cx="457200" cy="1253451"/>
          </a:xfrm>
        </p:grpSpPr>
        <p:grpSp>
          <p:nvGrpSpPr>
            <p:cNvPr id="27" name="Group 26">
              <a:extLst>
                <a:ext uri="{FF2B5EF4-FFF2-40B4-BE49-F238E27FC236}">
                  <a16:creationId xmlns:a16="http://schemas.microsoft.com/office/drawing/2014/main" id="{1451956F-8E50-5967-9355-8A5CDB754CEB}"/>
                </a:ext>
              </a:extLst>
            </p:cNvPr>
            <p:cNvGrpSpPr/>
            <p:nvPr/>
          </p:nvGrpSpPr>
          <p:grpSpPr>
            <a:xfrm>
              <a:off x="1851688" y="3381681"/>
              <a:ext cx="457200" cy="1125419"/>
              <a:chOff x="3410614" y="4521623"/>
              <a:chExt cx="457200" cy="1125419"/>
            </a:xfrm>
          </p:grpSpPr>
          <p:cxnSp>
            <p:nvCxnSpPr>
              <p:cNvPr id="29" name="Straight Connector 28">
                <a:extLst>
                  <a:ext uri="{FF2B5EF4-FFF2-40B4-BE49-F238E27FC236}">
                    <a16:creationId xmlns:a16="http://schemas.microsoft.com/office/drawing/2014/main" id="{7327CF91-94F1-6898-8A5B-661199813965}"/>
                  </a:ext>
                </a:extLst>
              </p:cNvPr>
              <p:cNvCxnSpPr>
                <a:cxnSpLocks/>
              </p:cNvCxnSpPr>
              <p:nvPr/>
            </p:nvCxnSpPr>
            <p:spPr>
              <a:xfrm>
                <a:off x="3633826" y="4521623"/>
                <a:ext cx="0" cy="1125419"/>
              </a:xfrm>
              <a:prstGeom prst="line">
                <a:avLst/>
              </a:prstGeom>
              <a:ln w="1651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30" name="Group 29">
                <a:extLst>
                  <a:ext uri="{FF2B5EF4-FFF2-40B4-BE49-F238E27FC236}">
                    <a16:creationId xmlns:a16="http://schemas.microsoft.com/office/drawing/2014/main" id="{BF583472-5E34-59FE-690F-3F8ADFDD8A80}"/>
                  </a:ext>
                </a:extLst>
              </p:cNvPr>
              <p:cNvGrpSpPr/>
              <p:nvPr/>
            </p:nvGrpSpPr>
            <p:grpSpPr>
              <a:xfrm>
                <a:off x="3410614" y="4868965"/>
                <a:ext cx="457200" cy="457200"/>
                <a:chOff x="1100138" y="5114399"/>
                <a:chExt cx="457200" cy="457200"/>
              </a:xfrm>
            </p:grpSpPr>
            <p:sp>
              <p:nvSpPr>
                <p:cNvPr id="31" name="Oval 30">
                  <a:extLst>
                    <a:ext uri="{FF2B5EF4-FFF2-40B4-BE49-F238E27FC236}">
                      <a16:creationId xmlns:a16="http://schemas.microsoft.com/office/drawing/2014/main" id="{BEA38429-1814-6DEE-FD81-2C74526923CC}"/>
                    </a:ext>
                  </a:extLst>
                </p:cNvPr>
                <p:cNvSpPr/>
                <p:nvPr/>
              </p:nvSpPr>
              <p:spPr>
                <a:xfrm>
                  <a:off x="1100138" y="5114399"/>
                  <a:ext cx="457200" cy="4572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2" name="Freeform 189">
                  <a:extLst>
                    <a:ext uri="{FF2B5EF4-FFF2-40B4-BE49-F238E27FC236}">
                      <a16:creationId xmlns:a16="http://schemas.microsoft.com/office/drawing/2014/main" id="{D8EFBCEE-52E7-FD84-8765-1CD824EE428D}"/>
                    </a:ext>
                  </a:extLst>
                </p:cNvPr>
                <p:cNvSpPr/>
                <p:nvPr/>
              </p:nvSpPr>
              <p:spPr>
                <a:xfrm>
                  <a:off x="1184061" y="5264317"/>
                  <a:ext cx="289354" cy="149092"/>
                </a:xfrm>
                <a:custGeom>
                  <a:avLst/>
                  <a:gdLst>
                    <a:gd name="connsiteX0" fmla="*/ 0 w 295275"/>
                    <a:gd name="connsiteY0" fmla="*/ 152424 h 162004"/>
                    <a:gd name="connsiteX1" fmla="*/ 85725 w 295275"/>
                    <a:gd name="connsiteY1" fmla="*/ 24 h 162004"/>
                    <a:gd name="connsiteX2" fmla="*/ 204788 w 295275"/>
                    <a:gd name="connsiteY2" fmla="*/ 161949 h 162004"/>
                    <a:gd name="connsiteX3" fmla="*/ 295275 w 295275"/>
                    <a:gd name="connsiteY3" fmla="*/ 14312 h 162004"/>
                  </a:gdLst>
                  <a:ahLst/>
                  <a:cxnLst>
                    <a:cxn ang="0">
                      <a:pos x="connsiteX0" y="connsiteY0"/>
                    </a:cxn>
                    <a:cxn ang="0">
                      <a:pos x="connsiteX1" y="connsiteY1"/>
                    </a:cxn>
                    <a:cxn ang="0">
                      <a:pos x="connsiteX2" y="connsiteY2"/>
                    </a:cxn>
                    <a:cxn ang="0">
                      <a:pos x="connsiteX3" y="connsiteY3"/>
                    </a:cxn>
                  </a:cxnLst>
                  <a:rect l="l" t="t" r="r" b="b"/>
                  <a:pathLst>
                    <a:path w="295275" h="162004">
                      <a:moveTo>
                        <a:pt x="0" y="152424"/>
                      </a:moveTo>
                      <a:cubicBezTo>
                        <a:pt x="25797" y="75430"/>
                        <a:pt x="51594" y="-1563"/>
                        <a:pt x="85725" y="24"/>
                      </a:cubicBezTo>
                      <a:cubicBezTo>
                        <a:pt x="119856" y="1611"/>
                        <a:pt x="169863" y="159568"/>
                        <a:pt x="204788" y="161949"/>
                      </a:cubicBezTo>
                      <a:cubicBezTo>
                        <a:pt x="239713" y="164330"/>
                        <a:pt x="267494" y="89321"/>
                        <a:pt x="295275" y="14312"/>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sp>
          <p:nvSpPr>
            <p:cNvPr id="28" name="Isosceles Triangle 27">
              <a:extLst>
                <a:ext uri="{FF2B5EF4-FFF2-40B4-BE49-F238E27FC236}">
                  <a16:creationId xmlns:a16="http://schemas.microsoft.com/office/drawing/2014/main" id="{955D33D7-D451-7015-6C50-B33FF5EE743A}"/>
                </a:ext>
              </a:extLst>
            </p:cNvPr>
            <p:cNvSpPr/>
            <p:nvPr/>
          </p:nvSpPr>
          <p:spPr>
            <a:xfrm rot="10800000">
              <a:off x="1917445" y="4507100"/>
              <a:ext cx="323356" cy="128032"/>
            </a:xfrm>
            <a:prstGeom prst="triangle">
              <a:avLst/>
            </a:prstGeom>
            <a:solidFill>
              <a:schemeClr val="tx1"/>
            </a:solidFill>
            <a:ln w="254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grpSp>
        <p:nvGrpSpPr>
          <p:cNvPr id="33" name="Group 32">
            <a:extLst>
              <a:ext uri="{FF2B5EF4-FFF2-40B4-BE49-F238E27FC236}">
                <a16:creationId xmlns:a16="http://schemas.microsoft.com/office/drawing/2014/main" id="{0985DBD1-BB82-613C-300F-ACE742F5AE1A}"/>
              </a:ext>
            </a:extLst>
          </p:cNvPr>
          <p:cNvGrpSpPr/>
          <p:nvPr/>
        </p:nvGrpSpPr>
        <p:grpSpPr>
          <a:xfrm>
            <a:off x="6119064" y="2269630"/>
            <a:ext cx="540699" cy="809429"/>
            <a:chOff x="6365388" y="3140222"/>
            <a:chExt cx="540699" cy="809429"/>
          </a:xfrm>
        </p:grpSpPr>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9CF713A-9953-7E5E-DABA-BFC8F5E6F848}"/>
                    </a:ext>
                  </a:extLst>
                </p:cNvPr>
                <p:cNvSpPr txBox="1"/>
                <p:nvPr/>
              </p:nvSpPr>
              <p:spPr>
                <a:xfrm>
                  <a:off x="6365388" y="3487986"/>
                  <a:ext cx="54069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Σ</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109" name="TextBox 108">
                  <a:extLst>
                    <a:ext uri="{FF2B5EF4-FFF2-40B4-BE49-F238E27FC236}">
                      <a16:creationId xmlns:a16="http://schemas.microsoft.com/office/drawing/2014/main" id="{1BF8AC3F-71F9-433F-8585-C806B73CFD1B}"/>
                    </a:ext>
                  </a:extLst>
                </p:cNvPr>
                <p:cNvSpPr txBox="1">
                  <a:spLocks noRot="1" noChangeAspect="1" noMove="1" noResize="1" noEditPoints="1" noAdjustHandles="1" noChangeArrowheads="1" noChangeShapeType="1" noTextEdit="1"/>
                </p:cNvSpPr>
                <p:nvPr/>
              </p:nvSpPr>
              <p:spPr>
                <a:xfrm>
                  <a:off x="6365388" y="3487986"/>
                  <a:ext cx="540699" cy="461665"/>
                </a:xfrm>
                <a:prstGeom prst="rect">
                  <a:avLst/>
                </a:prstGeom>
                <a:blipFill>
                  <a:blip r:embed="rId14"/>
                  <a:stretch>
                    <a:fillRect b="-3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379892E-69DF-3BB6-03DF-5863C72CE57A}"/>
                    </a:ext>
                  </a:extLst>
                </p:cNvPr>
                <p:cNvSpPr txBox="1"/>
                <p:nvPr/>
              </p:nvSpPr>
              <p:spPr>
                <a:xfrm>
                  <a:off x="6365388" y="3140222"/>
                  <a:ext cx="54069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𝜔</m:t>
                            </m:r>
                          </m:e>
                          <m:sub>
                            <m:r>
                              <m:rPr>
                                <m:sty m:val="p"/>
                              </m:rPr>
                              <a:rPr kumimoji="0" lang="en-US" sz="24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Δ</m:t>
                            </m:r>
                          </m:sub>
                        </m:sSub>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113" name="TextBox 112">
                  <a:extLst>
                    <a:ext uri="{FF2B5EF4-FFF2-40B4-BE49-F238E27FC236}">
                      <a16:creationId xmlns:a16="http://schemas.microsoft.com/office/drawing/2014/main" id="{FE271C1A-903F-49DD-8CF0-CE2EA3D2441B}"/>
                    </a:ext>
                  </a:extLst>
                </p:cNvPr>
                <p:cNvSpPr txBox="1">
                  <a:spLocks noRot="1" noChangeAspect="1" noMove="1" noResize="1" noEditPoints="1" noAdjustHandles="1" noChangeArrowheads="1" noChangeShapeType="1" noTextEdit="1"/>
                </p:cNvSpPr>
                <p:nvPr/>
              </p:nvSpPr>
              <p:spPr>
                <a:xfrm>
                  <a:off x="6365388" y="3140222"/>
                  <a:ext cx="540699" cy="461665"/>
                </a:xfrm>
                <a:prstGeom prst="rect">
                  <a:avLst/>
                </a:prstGeom>
                <a:blipFill>
                  <a:blip r:embed="rId15"/>
                  <a:stretch>
                    <a:fillRect b="-3947"/>
                  </a:stretch>
                </a:blipFill>
              </p:spPr>
              <p:txBody>
                <a:bodyPr/>
                <a:lstStyle/>
                <a:p>
                  <a:r>
                    <a:rPr lang="en-US">
                      <a:noFill/>
                    </a:rPr>
                    <a:t> </a:t>
                  </a:r>
                </a:p>
              </p:txBody>
            </p:sp>
          </mc:Fallback>
        </mc:AlternateContent>
      </p:grpSp>
      <p:sp>
        <p:nvSpPr>
          <p:cNvPr id="18" name="TextBox 17">
            <a:extLst>
              <a:ext uri="{FF2B5EF4-FFF2-40B4-BE49-F238E27FC236}">
                <a16:creationId xmlns:a16="http://schemas.microsoft.com/office/drawing/2014/main" id="{FB0A7186-3671-C3B8-A68B-0BD6DC5527B9}"/>
              </a:ext>
            </a:extLst>
          </p:cNvPr>
          <p:cNvSpPr txBox="1"/>
          <p:nvPr/>
        </p:nvSpPr>
        <p:spPr>
          <a:xfrm>
            <a:off x="5982152" y="6508682"/>
            <a:ext cx="501926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Chien, T-C., et al. </a:t>
            </a:r>
            <a:r>
              <a:rPr kumimoji="0" lang="en-US" sz="1400" b="0" i="1" u="none" strike="noStrike" kern="1200" cap="none" spc="0" normalizeH="0" baseline="0" noProof="0" dirty="0">
                <a:ln>
                  <a:noFill/>
                </a:ln>
                <a:solidFill>
                  <a:srgbClr val="222222"/>
                </a:solidFill>
                <a:effectLst/>
                <a:uLnTx/>
                <a:uFillTx/>
                <a:latin typeface="Arial" panose="020B0604020202020204" pitchFamily="34" charset="0"/>
                <a:ea typeface="+mn-ea"/>
                <a:cs typeface="+mn-cs"/>
              </a:rPr>
              <a:t>Physical Review A</a:t>
            </a:r>
            <a:r>
              <a:rPr kumimoji="0" lang="en-US" sz="1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101.4 (2020): 042336.</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5" name="TextBox 44">
            <a:extLst>
              <a:ext uri="{FF2B5EF4-FFF2-40B4-BE49-F238E27FC236}">
                <a16:creationId xmlns:a16="http://schemas.microsoft.com/office/drawing/2014/main" id="{8A9D6769-5E51-113F-590F-4772C4358858}"/>
              </a:ext>
            </a:extLst>
          </p:cNvPr>
          <p:cNvSpPr txBox="1"/>
          <p:nvPr/>
        </p:nvSpPr>
        <p:spPr>
          <a:xfrm>
            <a:off x="137793" y="6507931"/>
            <a:ext cx="579382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Metelmann</a:t>
            </a:r>
            <a:r>
              <a:rPr kumimoji="0" lang="en-US" sz="1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A. and Clerk, A.A., </a:t>
            </a:r>
            <a:r>
              <a:rPr kumimoji="0" lang="en-US" sz="1400" b="0" i="1" u="none" strike="noStrike" kern="1200" cap="none" spc="0" normalizeH="0" baseline="0" noProof="0" dirty="0">
                <a:ln>
                  <a:noFill/>
                </a:ln>
                <a:solidFill>
                  <a:srgbClr val="222222"/>
                </a:solidFill>
                <a:effectLst/>
                <a:uLnTx/>
                <a:uFillTx/>
                <a:latin typeface="Arial" panose="020B0604020202020204" pitchFamily="34" charset="0"/>
                <a:ea typeface="+mn-ea"/>
                <a:cs typeface="+mn-cs"/>
              </a:rPr>
              <a:t>Physical Review X</a:t>
            </a:r>
            <a:r>
              <a:rPr kumimoji="0" lang="en-US" sz="14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5.2 (2015): 021025.</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257C9121-EA6B-894C-28E3-E52647C43F1D}"/>
              </a:ext>
            </a:extLst>
          </p:cNvPr>
          <p:cNvSpPr/>
          <p:nvPr/>
        </p:nvSpPr>
        <p:spPr>
          <a:xfrm>
            <a:off x="6603969" y="3970406"/>
            <a:ext cx="2018672" cy="74546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6" name="Slide Number Placeholder 5">
            <a:extLst>
              <a:ext uri="{FF2B5EF4-FFF2-40B4-BE49-F238E27FC236}">
                <a16:creationId xmlns:a16="http://schemas.microsoft.com/office/drawing/2014/main" id="{F36F06AD-7FC6-FEFD-DAC8-1646259D04DE}"/>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38</a:t>
            </a:fld>
            <a:endParaRPr lang="en-US" dirty="0">
              <a:solidFill>
                <a:prstClr val="black">
                  <a:tint val="75000"/>
                </a:prstClr>
              </a:solidFill>
            </a:endParaRPr>
          </a:p>
        </p:txBody>
      </p:sp>
    </p:spTree>
    <p:extLst>
      <p:ext uri="{BB962C8B-B14F-4D97-AF65-F5344CB8AC3E}">
        <p14:creationId xmlns:p14="http://schemas.microsoft.com/office/powerpoint/2010/main" val="205168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500"/>
                                        <p:tgtEl>
                                          <p:spTgt spid="4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500"/>
                                        <p:tgtEl>
                                          <p:spTgt spid="5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p:bldP spid="48" grpId="0"/>
      <p:bldP spid="5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17251-94C3-CCAD-8A25-C20C43696AA1}"/>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9C330452-CD31-4E57-ABF2-B8DF9D81C470}"/>
              </a:ext>
            </a:extLst>
          </p:cNvPr>
          <p:cNvPicPr>
            <a:picLocks noChangeAspect="1"/>
          </p:cNvPicPr>
          <p:nvPr/>
        </p:nvPicPr>
        <p:blipFill>
          <a:blip r:embed="rId3"/>
          <a:stretch>
            <a:fillRect/>
          </a:stretch>
        </p:blipFill>
        <p:spPr>
          <a:xfrm>
            <a:off x="243737" y="637121"/>
            <a:ext cx="4838700" cy="3168650"/>
          </a:xfrm>
          <a:prstGeom prst="rect">
            <a:avLst/>
          </a:prstGeom>
        </p:spPr>
      </p:pic>
      <p:pic>
        <p:nvPicPr>
          <p:cNvPr id="13" name="Picture 12">
            <a:extLst>
              <a:ext uri="{FF2B5EF4-FFF2-40B4-BE49-F238E27FC236}">
                <a16:creationId xmlns:a16="http://schemas.microsoft.com/office/drawing/2014/main" id="{4F6B89DB-674D-34A5-8AF9-C661931FCD2E}"/>
              </a:ext>
            </a:extLst>
          </p:cNvPr>
          <p:cNvPicPr>
            <a:picLocks noChangeAspect="1"/>
          </p:cNvPicPr>
          <p:nvPr/>
        </p:nvPicPr>
        <p:blipFill>
          <a:blip r:embed="rId4"/>
          <a:stretch>
            <a:fillRect/>
          </a:stretch>
        </p:blipFill>
        <p:spPr>
          <a:xfrm>
            <a:off x="243737" y="3069211"/>
            <a:ext cx="4838700" cy="3473450"/>
          </a:xfrm>
          <a:prstGeom prst="rect">
            <a:avLst/>
          </a:prstGeom>
        </p:spPr>
      </p:pic>
      <p:sp>
        <p:nvSpPr>
          <p:cNvPr id="4" name="Title 3">
            <a:extLst>
              <a:ext uri="{FF2B5EF4-FFF2-40B4-BE49-F238E27FC236}">
                <a16:creationId xmlns:a16="http://schemas.microsoft.com/office/drawing/2014/main" id="{B2F24EA5-5DDE-3B8C-BA65-6CCF53E73942}"/>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Imbalanced GC operation for further scan rate enhancement</a:t>
            </a:r>
            <a:endParaRPr lang="en-US" dirty="0"/>
          </a:p>
        </p:txBody>
      </p:sp>
      <p:grpSp>
        <p:nvGrpSpPr>
          <p:cNvPr id="80" name="Group 79">
            <a:extLst>
              <a:ext uri="{FF2B5EF4-FFF2-40B4-BE49-F238E27FC236}">
                <a16:creationId xmlns:a16="http://schemas.microsoft.com/office/drawing/2014/main" id="{0D2988AC-DCB2-53E8-5A20-8CCB818331AC}"/>
              </a:ext>
            </a:extLst>
          </p:cNvPr>
          <p:cNvGrpSpPr/>
          <p:nvPr/>
        </p:nvGrpSpPr>
        <p:grpSpPr>
          <a:xfrm>
            <a:off x="4520039" y="4518427"/>
            <a:ext cx="2108045" cy="791008"/>
            <a:chOff x="9013102" y="2657102"/>
            <a:chExt cx="2095455" cy="1069092"/>
          </a:xfrm>
        </p:grpSpPr>
        <p:sp>
          <p:nvSpPr>
            <p:cNvPr id="81" name="Rectangle 80">
              <a:extLst>
                <a:ext uri="{FF2B5EF4-FFF2-40B4-BE49-F238E27FC236}">
                  <a16:creationId xmlns:a16="http://schemas.microsoft.com/office/drawing/2014/main" id="{4224B19B-9C16-7A8D-0E12-F99DDC6FADF0}"/>
                </a:ext>
              </a:extLst>
            </p:cNvPr>
            <p:cNvSpPr/>
            <p:nvPr/>
          </p:nvSpPr>
          <p:spPr>
            <a:xfrm>
              <a:off x="9309483" y="2663577"/>
              <a:ext cx="1502695" cy="1062617"/>
            </a:xfrm>
            <a:prstGeom prst="rect">
              <a:avLst/>
            </a:prstGeom>
            <a:solidFill>
              <a:schemeClr val="bg1">
                <a:lumMod val="9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mc:AlternateContent xmlns:mc="http://schemas.openxmlformats.org/markup-compatibility/2006" xmlns:a14="http://schemas.microsoft.com/office/drawing/2010/main">
          <mc:Choice Requires="a14">
            <p:sp>
              <p:nvSpPr>
                <p:cNvPr id="82" name="TextBox 81">
                  <a:extLst>
                    <a:ext uri="{FF2B5EF4-FFF2-40B4-BE49-F238E27FC236}">
                      <a16:creationId xmlns:a16="http://schemas.microsoft.com/office/drawing/2014/main" id="{2C068A20-C0A6-FAF2-AF71-847F5F1CC993}"/>
                    </a:ext>
                  </a:extLst>
                </p:cNvPr>
                <p:cNvSpPr txBox="1"/>
                <p:nvPr/>
              </p:nvSpPr>
              <p:spPr>
                <a:xfrm>
                  <a:off x="9013102" y="2657102"/>
                  <a:ext cx="2095455" cy="1039941"/>
                </a:xfrm>
                <a:prstGeom prst="rect">
                  <a:avLst/>
                </a:prstGeom>
                <a:noFill/>
                <a:ln w="38100">
                  <a:noFill/>
                </a:ln>
              </p:spPr>
              <p:txBody>
                <a:bodyPr wrap="square" rtlCol="0">
                  <a:spAutoFit/>
                </a:bodyPr>
                <a:lstStyle/>
                <a:p>
                  <a:pPr marL="0" marR="0" lvl="0" indent="0" algn="l" defTabSz="27432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4400" b="0" i="1" u="none" strike="noStrike" kern="1200" cap="none" spc="0" normalizeH="0" baseline="0" noProof="0" smtClean="0">
                            <a:ln>
                              <a:noFill/>
                            </a:ln>
                            <a:solidFill>
                              <a:srgbClr val="0000FF"/>
                            </a:solidFill>
                            <a:effectLst/>
                            <a:uLnTx/>
                            <a:uFillTx/>
                            <a:latin typeface="Cambria Math" panose="02040503050406030204" pitchFamily="18" charset="0"/>
                            <a:ea typeface="+mn-ea"/>
                            <a:cs typeface="Arial" pitchFamily="34" charset="0"/>
                          </a:rPr>
                          <m:t>×8.2</m:t>
                        </m:r>
                      </m:oMath>
                    </m:oMathPara>
                  </a14:m>
                  <a:endParaRPr kumimoji="0" lang="en-US" sz="4400" b="0" i="0" u="none" strike="noStrike" kern="1200" cap="none" spc="0" normalizeH="0" baseline="0" noProof="0" dirty="0">
                    <a:ln>
                      <a:noFill/>
                    </a:ln>
                    <a:solidFill>
                      <a:srgbClr val="0000FF"/>
                    </a:solidFill>
                    <a:effectLst/>
                    <a:uLnTx/>
                    <a:uFillTx/>
                    <a:latin typeface="Avenir Book" panose="02000503020000020003" pitchFamily="2" charset="0"/>
                    <a:ea typeface="+mn-ea"/>
                    <a:cs typeface="Arial" pitchFamily="34" charset="0"/>
                  </a:endParaRPr>
                </a:p>
              </p:txBody>
            </p:sp>
          </mc:Choice>
          <mc:Fallback xmlns="">
            <p:sp>
              <p:nvSpPr>
                <p:cNvPr id="82" name="TextBox 81">
                  <a:extLst>
                    <a:ext uri="{FF2B5EF4-FFF2-40B4-BE49-F238E27FC236}">
                      <a16:creationId xmlns:a16="http://schemas.microsoft.com/office/drawing/2014/main" id="{BBF483FF-2271-4875-8F43-A1DB8C197A96}"/>
                    </a:ext>
                  </a:extLst>
                </p:cNvPr>
                <p:cNvSpPr txBox="1">
                  <a:spLocks noRot="1" noChangeAspect="1" noMove="1" noResize="1" noEditPoints="1" noAdjustHandles="1" noChangeArrowheads="1" noChangeShapeType="1" noTextEdit="1"/>
                </p:cNvSpPr>
                <p:nvPr/>
              </p:nvSpPr>
              <p:spPr>
                <a:xfrm>
                  <a:off x="9013102" y="2657102"/>
                  <a:ext cx="2095455" cy="1039941"/>
                </a:xfrm>
                <a:prstGeom prst="rect">
                  <a:avLst/>
                </a:prstGeom>
                <a:blipFill>
                  <a:blip r:embed="rId6"/>
                  <a:stretch>
                    <a:fillRect/>
                  </a:stretch>
                </a:blipFill>
                <a:ln w="38100">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2A77F6F-3E87-B2AF-D2D4-37A37117E524}"/>
                  </a:ext>
                </a:extLst>
              </p:cNvPr>
              <p:cNvSpPr txBox="1"/>
              <p:nvPr/>
            </p:nvSpPr>
            <p:spPr>
              <a:xfrm>
                <a:off x="3338276" y="2597012"/>
                <a:ext cx="1234825"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200" b="0" i="1" u="none" strike="noStrike" kern="1200" cap="none" spc="0" normalizeH="0" baseline="0" noProof="0" smtClean="0">
                              <a:ln>
                                <a:noFill/>
                              </a:ln>
                              <a:solidFill>
                                <a:srgbClr val="9900FF"/>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srgbClr val="9900FF"/>
                              </a:solidFill>
                              <a:effectLst/>
                              <a:uLnTx/>
                              <a:uFillTx/>
                              <a:latin typeface="Cambria Math" panose="02040503050406030204" pitchFamily="18" charset="0"/>
                              <a:ea typeface="+mn-ea"/>
                              <a:cs typeface="+mn-cs"/>
                            </a:rPr>
                            <m:t>𝑔</m:t>
                          </m:r>
                        </m:e>
                        <m:sub>
                          <m:r>
                            <a:rPr kumimoji="0" lang="en-US" sz="2200" b="0" i="1" u="none" strike="noStrike" kern="1200" cap="none" spc="0" normalizeH="0" baseline="0" noProof="0">
                              <a:ln>
                                <a:noFill/>
                              </a:ln>
                              <a:solidFill>
                                <a:srgbClr val="9900FF"/>
                              </a:solidFill>
                              <a:effectLst/>
                              <a:uLnTx/>
                              <a:uFillTx/>
                              <a:latin typeface="Cambria Math" panose="02040503050406030204" pitchFamily="18" charset="0"/>
                              <a:ea typeface="+mn-ea"/>
                              <a:cs typeface="+mn-cs"/>
                            </a:rPr>
                            <m:t>𝑐</m:t>
                          </m:r>
                        </m:sub>
                      </m:sSub>
                      <m:r>
                        <a:rPr kumimoji="0" lang="en-US" sz="2200" b="0" i="1" u="none" strike="noStrike" kern="1200" cap="none" spc="0" normalizeH="0" baseline="0" noProof="0">
                          <a:ln>
                            <a:noFill/>
                          </a:ln>
                          <a:solidFill>
                            <a:srgbClr val="9900FF"/>
                          </a:solidFill>
                          <a:effectLst/>
                          <a:uLnTx/>
                          <a:uFillTx/>
                          <a:latin typeface="Cambria Math" panose="02040503050406030204" pitchFamily="18" charset="0"/>
                          <a:ea typeface="+mn-ea"/>
                          <a:cs typeface="+mn-cs"/>
                        </a:rPr>
                        <m:t>=</m:t>
                      </m:r>
                      <m:sSub>
                        <m:sSubPr>
                          <m:ctrlPr>
                            <a:rPr kumimoji="0" lang="en-US" sz="2200" b="0" i="1" u="none" strike="noStrike" kern="1200" cap="none" spc="0" normalizeH="0" baseline="0" noProof="0">
                              <a:ln>
                                <a:noFill/>
                              </a:ln>
                              <a:solidFill>
                                <a:srgbClr val="9900FF"/>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srgbClr val="9900FF"/>
                              </a:solidFill>
                              <a:effectLst/>
                              <a:uLnTx/>
                              <a:uFillTx/>
                              <a:latin typeface="Cambria Math" panose="02040503050406030204" pitchFamily="18" charset="0"/>
                              <a:ea typeface="+mn-ea"/>
                              <a:cs typeface="+mn-cs"/>
                            </a:rPr>
                            <m:t>𝑔</m:t>
                          </m:r>
                        </m:e>
                        <m:sub>
                          <m:r>
                            <a:rPr kumimoji="0" lang="en-US" sz="2200" b="0" i="1" u="none" strike="noStrike" kern="1200" cap="none" spc="0" normalizeH="0" baseline="0" noProof="0">
                              <a:ln>
                                <a:noFill/>
                              </a:ln>
                              <a:solidFill>
                                <a:srgbClr val="9900FF"/>
                              </a:solidFill>
                              <a:effectLst/>
                              <a:uLnTx/>
                              <a:uFillTx/>
                              <a:latin typeface="Cambria Math" panose="02040503050406030204" pitchFamily="18" charset="0"/>
                              <a:ea typeface="+mn-ea"/>
                              <a:cs typeface="+mn-cs"/>
                            </a:rPr>
                            <m:t>𝐺</m:t>
                          </m:r>
                        </m:sub>
                      </m:sSub>
                    </m:oMath>
                  </m:oMathPara>
                </a14:m>
                <a:endPar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2" name="TextBox 1">
                <a:extLst>
                  <a:ext uri="{FF2B5EF4-FFF2-40B4-BE49-F238E27FC236}">
                    <a16:creationId xmlns:a16="http://schemas.microsoft.com/office/drawing/2014/main" id="{E78F87C1-AE85-48C4-947B-3DE4C6926366}"/>
                  </a:ext>
                </a:extLst>
              </p:cNvPr>
              <p:cNvSpPr txBox="1">
                <a:spLocks noRot="1" noChangeAspect="1" noMove="1" noResize="1" noEditPoints="1" noAdjustHandles="1" noChangeArrowheads="1" noChangeShapeType="1" noTextEdit="1"/>
              </p:cNvSpPr>
              <p:nvPr/>
            </p:nvSpPr>
            <p:spPr>
              <a:xfrm>
                <a:off x="3338276" y="2597012"/>
                <a:ext cx="1234825" cy="430887"/>
              </a:xfrm>
              <a:prstGeom prst="rect">
                <a:avLst/>
              </a:prstGeom>
              <a:blipFill>
                <a:blip r:embed="rId7"/>
                <a:stretch>
                  <a:fillRect b="-1126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F53A8AE-C360-DE7B-02C7-B4CA6F2633BE}"/>
                  </a:ext>
                </a:extLst>
              </p:cNvPr>
              <p:cNvSpPr txBox="1"/>
              <p:nvPr/>
            </p:nvSpPr>
            <p:spPr>
              <a:xfrm>
                <a:off x="3336672" y="4942581"/>
                <a:ext cx="1236429" cy="4308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200" b="0" i="1" u="none" strike="noStrike" kern="1200" cap="none" spc="0" normalizeH="0" baseline="0" noProof="0" smtClean="0">
                              <a:ln>
                                <a:noFill/>
                              </a:ln>
                              <a:solidFill>
                                <a:srgbClr val="008080"/>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srgbClr val="008080"/>
                              </a:solidFill>
                              <a:effectLst/>
                              <a:uLnTx/>
                              <a:uFillTx/>
                              <a:latin typeface="Cambria Math" panose="02040503050406030204" pitchFamily="18" charset="0"/>
                              <a:ea typeface="+mn-ea"/>
                              <a:cs typeface="+mn-cs"/>
                            </a:rPr>
                            <m:t>𝑔</m:t>
                          </m:r>
                        </m:e>
                        <m:sub>
                          <m:r>
                            <a:rPr kumimoji="0" lang="en-US" sz="2200" b="0" i="1" u="none" strike="noStrike" kern="1200" cap="none" spc="0" normalizeH="0" baseline="0" noProof="0">
                              <a:ln>
                                <a:noFill/>
                              </a:ln>
                              <a:solidFill>
                                <a:srgbClr val="008080"/>
                              </a:solidFill>
                              <a:effectLst/>
                              <a:uLnTx/>
                              <a:uFillTx/>
                              <a:latin typeface="Cambria Math" panose="02040503050406030204" pitchFamily="18" charset="0"/>
                              <a:ea typeface="+mn-ea"/>
                              <a:cs typeface="+mn-cs"/>
                            </a:rPr>
                            <m:t>𝑐</m:t>
                          </m:r>
                        </m:sub>
                      </m:sSub>
                      <m:r>
                        <a:rPr kumimoji="0" lang="en-US" sz="2200" b="0" i="1" u="none" strike="noStrike" kern="1200" cap="none" spc="0" normalizeH="0" baseline="0" noProof="0" smtClean="0">
                          <a:ln>
                            <a:noFill/>
                          </a:ln>
                          <a:solidFill>
                            <a:srgbClr val="008080"/>
                          </a:solidFill>
                          <a:effectLst/>
                          <a:uLnTx/>
                          <a:uFillTx/>
                          <a:latin typeface="Cambria Math" panose="02040503050406030204" pitchFamily="18" charset="0"/>
                          <a:ea typeface="+mn-ea"/>
                          <a:cs typeface="+mn-cs"/>
                        </a:rPr>
                        <m:t>&gt;</m:t>
                      </m:r>
                      <m:sSub>
                        <m:sSubPr>
                          <m:ctrlPr>
                            <a:rPr kumimoji="0" lang="en-US" sz="2200" b="0" i="1" u="none" strike="noStrike" kern="1200" cap="none" spc="0" normalizeH="0" baseline="0" noProof="0">
                              <a:ln>
                                <a:noFill/>
                              </a:ln>
                              <a:solidFill>
                                <a:srgbClr val="008080"/>
                              </a:solidFill>
                              <a:effectLst/>
                              <a:uLnTx/>
                              <a:uFillTx/>
                              <a:latin typeface="Cambria Math" panose="02040503050406030204" pitchFamily="18" charset="0"/>
                              <a:ea typeface="+mn-ea"/>
                              <a:cs typeface="+mn-cs"/>
                            </a:rPr>
                          </m:ctrlPr>
                        </m:sSubPr>
                        <m:e>
                          <m:r>
                            <a:rPr kumimoji="0" lang="en-US" sz="2200" b="0" i="1" u="none" strike="noStrike" kern="1200" cap="none" spc="0" normalizeH="0" baseline="0" noProof="0">
                              <a:ln>
                                <a:noFill/>
                              </a:ln>
                              <a:solidFill>
                                <a:srgbClr val="008080"/>
                              </a:solidFill>
                              <a:effectLst/>
                              <a:uLnTx/>
                              <a:uFillTx/>
                              <a:latin typeface="Cambria Math" panose="02040503050406030204" pitchFamily="18" charset="0"/>
                              <a:ea typeface="+mn-ea"/>
                              <a:cs typeface="+mn-cs"/>
                            </a:rPr>
                            <m:t>𝑔</m:t>
                          </m:r>
                        </m:e>
                        <m:sub>
                          <m:r>
                            <a:rPr kumimoji="0" lang="en-US" sz="2200" b="0" i="1" u="none" strike="noStrike" kern="1200" cap="none" spc="0" normalizeH="0" baseline="0" noProof="0">
                              <a:ln>
                                <a:noFill/>
                              </a:ln>
                              <a:solidFill>
                                <a:srgbClr val="008080"/>
                              </a:solidFill>
                              <a:effectLst/>
                              <a:uLnTx/>
                              <a:uFillTx/>
                              <a:latin typeface="Cambria Math" panose="02040503050406030204" pitchFamily="18" charset="0"/>
                              <a:ea typeface="+mn-ea"/>
                              <a:cs typeface="+mn-cs"/>
                            </a:rPr>
                            <m:t>𝐺</m:t>
                          </m:r>
                        </m:sub>
                      </m:sSub>
                    </m:oMath>
                  </m:oMathPara>
                </a14:m>
                <a:endPar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34" name="TextBox 33">
                <a:extLst>
                  <a:ext uri="{FF2B5EF4-FFF2-40B4-BE49-F238E27FC236}">
                    <a16:creationId xmlns:a16="http://schemas.microsoft.com/office/drawing/2014/main" id="{46C09933-C91B-4070-B378-041467699984}"/>
                  </a:ext>
                </a:extLst>
              </p:cNvPr>
              <p:cNvSpPr txBox="1">
                <a:spLocks noRot="1" noChangeAspect="1" noMove="1" noResize="1" noEditPoints="1" noAdjustHandles="1" noChangeArrowheads="1" noChangeShapeType="1" noTextEdit="1"/>
              </p:cNvSpPr>
              <p:nvPr/>
            </p:nvSpPr>
            <p:spPr>
              <a:xfrm>
                <a:off x="3336672" y="4942581"/>
                <a:ext cx="1236429" cy="430887"/>
              </a:xfrm>
              <a:prstGeom prst="rect">
                <a:avLst/>
              </a:prstGeom>
              <a:blipFill>
                <a:blip r:embed="rId8"/>
                <a:stretch>
                  <a:fillRect b="-12857"/>
                </a:stretch>
              </a:blipFill>
            </p:spPr>
            <p:txBody>
              <a:bodyPr/>
              <a:lstStyle/>
              <a:p>
                <a:r>
                  <a:rPr lang="en-US">
                    <a:noFill/>
                  </a:rPr>
                  <a:t> </a:t>
                </a:r>
              </a:p>
            </p:txBody>
          </p:sp>
        </mc:Fallback>
      </mc:AlternateContent>
      <p:grpSp>
        <p:nvGrpSpPr>
          <p:cNvPr id="40" name="Group 39">
            <a:extLst>
              <a:ext uri="{FF2B5EF4-FFF2-40B4-BE49-F238E27FC236}">
                <a16:creationId xmlns:a16="http://schemas.microsoft.com/office/drawing/2014/main" id="{F0E6D1D2-DF0F-9697-08E7-EA48D44CC396}"/>
              </a:ext>
            </a:extLst>
          </p:cNvPr>
          <p:cNvGrpSpPr/>
          <p:nvPr/>
        </p:nvGrpSpPr>
        <p:grpSpPr>
          <a:xfrm>
            <a:off x="2109980" y="2203484"/>
            <a:ext cx="1467529" cy="470450"/>
            <a:chOff x="6214633" y="4688185"/>
            <a:chExt cx="1467529" cy="470450"/>
          </a:xfrm>
        </p:grpSpPr>
        <p:cxnSp>
          <p:nvCxnSpPr>
            <p:cNvPr id="41" name="Straight Arrow Connector 40">
              <a:extLst>
                <a:ext uri="{FF2B5EF4-FFF2-40B4-BE49-F238E27FC236}">
                  <a16:creationId xmlns:a16="http://schemas.microsoft.com/office/drawing/2014/main" id="{D297D6A8-41DB-8FAC-3032-CCD147A9387E}"/>
                </a:ext>
              </a:extLst>
            </p:cNvPr>
            <p:cNvCxnSpPr>
              <a:cxnSpLocks/>
            </p:cNvCxnSpPr>
            <p:nvPr/>
          </p:nvCxnSpPr>
          <p:spPr>
            <a:xfrm>
              <a:off x="6214633" y="4711774"/>
              <a:ext cx="1467529" cy="0"/>
            </a:xfrm>
            <a:prstGeom prst="straightConnector1">
              <a:avLst/>
            </a:prstGeom>
            <a:ln w="1905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0D45F154-26E3-3CA5-1A5E-1CA5040F946D}"/>
                    </a:ext>
                  </a:extLst>
                </p:cNvPr>
                <p:cNvSpPr txBox="1"/>
                <p:nvPr/>
              </p:nvSpPr>
              <p:spPr>
                <a:xfrm>
                  <a:off x="6647586" y="4688185"/>
                  <a:ext cx="673444" cy="4704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GC</m:t>
                            </m:r>
                          </m:sup>
                        </m:sSubSup>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2" name="TextBox 41">
                  <a:extLst>
                    <a:ext uri="{FF2B5EF4-FFF2-40B4-BE49-F238E27FC236}">
                      <a16:creationId xmlns:a16="http://schemas.microsoft.com/office/drawing/2014/main" id="{9AB6DBE3-7A28-4DD4-AA47-03BB7A41022D}"/>
                    </a:ext>
                  </a:extLst>
                </p:cNvPr>
                <p:cNvSpPr txBox="1">
                  <a:spLocks noRot="1" noChangeAspect="1" noMove="1" noResize="1" noEditPoints="1" noAdjustHandles="1" noChangeArrowheads="1" noChangeShapeType="1" noTextEdit="1"/>
                </p:cNvSpPr>
                <p:nvPr/>
              </p:nvSpPr>
              <p:spPr>
                <a:xfrm>
                  <a:off x="6647586" y="4688185"/>
                  <a:ext cx="673444" cy="470450"/>
                </a:xfrm>
                <a:prstGeom prst="rect">
                  <a:avLst/>
                </a:prstGeom>
                <a:blipFill>
                  <a:blip r:embed="rId9"/>
                  <a:stretch>
                    <a:fillRect l="-1802"/>
                  </a:stretch>
                </a:blipFill>
              </p:spPr>
              <p:txBody>
                <a:bodyPr/>
                <a:lstStyle/>
                <a:p>
                  <a:r>
                    <a:rPr lang="en-US">
                      <a:noFill/>
                    </a:rPr>
                    <a:t> </a:t>
                  </a:r>
                </a:p>
              </p:txBody>
            </p:sp>
          </mc:Fallback>
        </mc:AlternateContent>
      </p:grpSp>
      <p:grpSp>
        <p:nvGrpSpPr>
          <p:cNvPr id="43" name="Group 42">
            <a:extLst>
              <a:ext uri="{FF2B5EF4-FFF2-40B4-BE49-F238E27FC236}">
                <a16:creationId xmlns:a16="http://schemas.microsoft.com/office/drawing/2014/main" id="{41B959C7-AD23-D92F-23E2-F80AF23E80F4}"/>
              </a:ext>
            </a:extLst>
          </p:cNvPr>
          <p:cNvGrpSpPr/>
          <p:nvPr/>
        </p:nvGrpSpPr>
        <p:grpSpPr>
          <a:xfrm>
            <a:off x="1659873" y="3609314"/>
            <a:ext cx="2288540" cy="470450"/>
            <a:chOff x="6222145" y="4241585"/>
            <a:chExt cx="2288540" cy="470450"/>
          </a:xfrm>
        </p:grpSpPr>
        <p:cxnSp>
          <p:nvCxnSpPr>
            <p:cNvPr id="44" name="Straight Arrow Connector 43">
              <a:extLst>
                <a:ext uri="{FF2B5EF4-FFF2-40B4-BE49-F238E27FC236}">
                  <a16:creationId xmlns:a16="http://schemas.microsoft.com/office/drawing/2014/main" id="{D2E86AB5-D778-8778-DB47-EDD9798840A8}"/>
                </a:ext>
              </a:extLst>
            </p:cNvPr>
            <p:cNvCxnSpPr>
              <a:cxnSpLocks/>
            </p:cNvCxnSpPr>
            <p:nvPr/>
          </p:nvCxnSpPr>
          <p:spPr>
            <a:xfrm flipV="1">
              <a:off x="6222145" y="4703250"/>
              <a:ext cx="2288540" cy="3012"/>
            </a:xfrm>
            <a:prstGeom prst="straightConnector1">
              <a:avLst/>
            </a:prstGeom>
            <a:ln w="1905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737ACC53-7337-DFB2-629C-0B05EAEFE517}"/>
                    </a:ext>
                  </a:extLst>
                </p:cNvPr>
                <p:cNvSpPr txBox="1"/>
                <p:nvPr/>
              </p:nvSpPr>
              <p:spPr>
                <a:xfrm>
                  <a:off x="7052613" y="4241585"/>
                  <a:ext cx="673444" cy="4704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GCI</m:t>
                            </m:r>
                          </m:sup>
                        </m:sSubSup>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54" name="TextBox 53">
                  <a:extLst>
                    <a:ext uri="{FF2B5EF4-FFF2-40B4-BE49-F238E27FC236}">
                      <a16:creationId xmlns:a16="http://schemas.microsoft.com/office/drawing/2014/main" id="{5DCDEDC8-8473-497A-87E6-15B848A22AC9}"/>
                    </a:ext>
                  </a:extLst>
                </p:cNvPr>
                <p:cNvSpPr txBox="1">
                  <a:spLocks noRot="1" noChangeAspect="1" noMove="1" noResize="1" noEditPoints="1" noAdjustHandles="1" noChangeArrowheads="1" noChangeShapeType="1" noTextEdit="1"/>
                </p:cNvSpPr>
                <p:nvPr/>
              </p:nvSpPr>
              <p:spPr>
                <a:xfrm>
                  <a:off x="7052613" y="4241585"/>
                  <a:ext cx="673444" cy="470450"/>
                </a:xfrm>
                <a:prstGeom prst="rect">
                  <a:avLst/>
                </a:prstGeom>
                <a:blipFill>
                  <a:blip r:embed="rId10"/>
                  <a:stretch>
                    <a:fillRect l="-2727" r="-11818"/>
                  </a:stretch>
                </a:blipFill>
              </p:spPr>
              <p:txBody>
                <a:bodyPr/>
                <a:lstStyle/>
                <a:p>
                  <a:r>
                    <a:rPr lang="en-US">
                      <a:noFill/>
                    </a:rPr>
                    <a:t> </a:t>
                  </a:r>
                </a:p>
              </p:txBody>
            </p:sp>
          </mc:Fallback>
        </mc:AlternateContent>
      </p:grpSp>
      <p:grpSp>
        <p:nvGrpSpPr>
          <p:cNvPr id="56" name="Group 55">
            <a:extLst>
              <a:ext uri="{FF2B5EF4-FFF2-40B4-BE49-F238E27FC236}">
                <a16:creationId xmlns:a16="http://schemas.microsoft.com/office/drawing/2014/main" id="{2E308986-498D-2B43-99B8-EFC1E8508E48}"/>
              </a:ext>
            </a:extLst>
          </p:cNvPr>
          <p:cNvGrpSpPr/>
          <p:nvPr/>
        </p:nvGrpSpPr>
        <p:grpSpPr>
          <a:xfrm>
            <a:off x="4520040" y="2333894"/>
            <a:ext cx="2108045" cy="791010"/>
            <a:chOff x="9013102" y="2657100"/>
            <a:chExt cx="2095455" cy="1069094"/>
          </a:xfrm>
        </p:grpSpPr>
        <p:sp>
          <p:nvSpPr>
            <p:cNvPr id="58" name="Rectangle 57">
              <a:extLst>
                <a:ext uri="{FF2B5EF4-FFF2-40B4-BE49-F238E27FC236}">
                  <a16:creationId xmlns:a16="http://schemas.microsoft.com/office/drawing/2014/main" id="{58AEB812-8F9C-80E9-5AD5-62CD2C8B7E8C}"/>
                </a:ext>
              </a:extLst>
            </p:cNvPr>
            <p:cNvSpPr/>
            <p:nvPr/>
          </p:nvSpPr>
          <p:spPr>
            <a:xfrm>
              <a:off x="9309483" y="2663577"/>
              <a:ext cx="1502695" cy="1062617"/>
            </a:xfrm>
            <a:prstGeom prst="rect">
              <a:avLst/>
            </a:prstGeom>
            <a:solidFill>
              <a:schemeClr val="bg1">
                <a:lumMod val="9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Book" panose="02000503020000020003" pitchFamily="2" charset="0"/>
                <a:ea typeface="+mn-ea"/>
                <a:cs typeface="+mn-cs"/>
              </a:endParaRPr>
            </a:p>
          </p:txBody>
        </p: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B2BA35C8-D3D6-9AF4-FC45-0BFA833B71B4}"/>
                    </a:ext>
                  </a:extLst>
                </p:cNvPr>
                <p:cNvSpPr txBox="1"/>
                <p:nvPr/>
              </p:nvSpPr>
              <p:spPr>
                <a:xfrm>
                  <a:off x="9013102" y="2657100"/>
                  <a:ext cx="2095455" cy="1039942"/>
                </a:xfrm>
                <a:prstGeom prst="rect">
                  <a:avLst/>
                </a:prstGeom>
                <a:noFill/>
                <a:ln w="38100">
                  <a:noFill/>
                </a:ln>
              </p:spPr>
              <p:txBody>
                <a:bodyPr wrap="square" rtlCol="0">
                  <a:spAutoFit/>
                </a:bodyPr>
                <a:lstStyle/>
                <a:p>
                  <a:pPr marL="0" marR="0" lvl="0" indent="0" algn="l" defTabSz="27432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
                      </m:oMathParaPr>
                      <m:oMath xmlns:m="http://schemas.openxmlformats.org/officeDocument/2006/math">
                        <m:r>
                          <a:rPr kumimoji="0" lang="en-US" sz="4400" b="0" i="1" u="none" strike="noStrike" kern="1200" cap="none" spc="0" normalizeH="0" baseline="0" noProof="0" smtClean="0">
                            <a:ln>
                              <a:noFill/>
                            </a:ln>
                            <a:solidFill>
                              <a:srgbClr val="0000FF"/>
                            </a:solidFill>
                            <a:effectLst/>
                            <a:uLnTx/>
                            <a:uFillTx/>
                            <a:latin typeface="Cambria Math" panose="02040503050406030204" pitchFamily="18" charset="0"/>
                            <a:ea typeface="+mn-ea"/>
                            <a:cs typeface="Arial" pitchFamily="34" charset="0"/>
                          </a:rPr>
                          <m:t>×5.6</m:t>
                        </m:r>
                      </m:oMath>
                    </m:oMathPara>
                  </a14:m>
                  <a:endParaRPr kumimoji="0" lang="en-US" sz="4400" b="0" i="0" u="none" strike="noStrike" kern="1200" cap="none" spc="0" normalizeH="0" baseline="0" noProof="0" dirty="0">
                    <a:ln>
                      <a:noFill/>
                    </a:ln>
                    <a:solidFill>
                      <a:srgbClr val="0000FF"/>
                    </a:solidFill>
                    <a:effectLst/>
                    <a:uLnTx/>
                    <a:uFillTx/>
                    <a:latin typeface="Avenir Book" panose="02000503020000020003" pitchFamily="2" charset="0"/>
                    <a:ea typeface="+mn-ea"/>
                    <a:cs typeface="Arial" pitchFamily="34" charset="0"/>
                  </a:endParaRPr>
                </a:p>
              </p:txBody>
            </p:sp>
          </mc:Choice>
          <mc:Fallback xmlns="">
            <p:sp>
              <p:nvSpPr>
                <p:cNvPr id="82" name="TextBox 81">
                  <a:extLst>
                    <a:ext uri="{FF2B5EF4-FFF2-40B4-BE49-F238E27FC236}">
                      <a16:creationId xmlns:a16="http://schemas.microsoft.com/office/drawing/2014/main" id="{BBF483FF-2271-4875-8F43-A1DB8C197A96}"/>
                    </a:ext>
                  </a:extLst>
                </p:cNvPr>
                <p:cNvSpPr txBox="1">
                  <a:spLocks noRot="1" noChangeAspect="1" noMove="1" noResize="1" noEditPoints="1" noAdjustHandles="1" noChangeArrowheads="1" noChangeShapeType="1" noTextEdit="1"/>
                </p:cNvSpPr>
                <p:nvPr/>
              </p:nvSpPr>
              <p:spPr>
                <a:xfrm>
                  <a:off x="9013102" y="2657100"/>
                  <a:ext cx="2095455" cy="1039942"/>
                </a:xfrm>
                <a:prstGeom prst="rect">
                  <a:avLst/>
                </a:prstGeom>
                <a:blipFill>
                  <a:blip r:embed="rId17"/>
                  <a:stretch>
                    <a:fillRect/>
                  </a:stretch>
                </a:blipFill>
                <a:ln w="38100">
                  <a:noFill/>
                </a:ln>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95D58C18-FE28-9525-C979-01212DD88B14}"/>
                  </a:ext>
                </a:extLst>
              </p:cNvPr>
              <p:cNvSpPr txBox="1"/>
              <p:nvPr/>
            </p:nvSpPr>
            <p:spPr>
              <a:xfrm>
                <a:off x="4709433" y="3860023"/>
                <a:ext cx="2389075" cy="4704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Sup>
                      <m:sSubSup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GCI</m:t>
                        </m:r>
                      </m:sup>
                    </m:sSubSup>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Times New Roman" panose="02020603050405020304" pitchFamily="18" charset="0"/>
                  </a:rPr>
                  <a:t>10 MHz</a:t>
                </a:r>
              </a:p>
            </p:txBody>
          </p:sp>
        </mc:Choice>
        <mc:Fallback xmlns="">
          <p:sp>
            <p:nvSpPr>
              <p:cNvPr id="60" name="TextBox 59">
                <a:extLst>
                  <a:ext uri="{FF2B5EF4-FFF2-40B4-BE49-F238E27FC236}">
                    <a16:creationId xmlns:a16="http://schemas.microsoft.com/office/drawing/2014/main" id="{A2D2A61A-FB22-4BE3-B979-9E14BC0EF003}"/>
                  </a:ext>
                </a:extLst>
              </p:cNvPr>
              <p:cNvSpPr txBox="1">
                <a:spLocks noRot="1" noChangeAspect="1" noMove="1" noResize="1" noEditPoints="1" noAdjustHandles="1" noChangeArrowheads="1" noChangeShapeType="1" noTextEdit="1"/>
              </p:cNvSpPr>
              <p:nvPr/>
            </p:nvSpPr>
            <p:spPr>
              <a:xfrm>
                <a:off x="4709433" y="3860023"/>
                <a:ext cx="2389075" cy="470450"/>
              </a:xfrm>
              <a:prstGeom prst="rect">
                <a:avLst/>
              </a:prstGeom>
              <a:blipFill>
                <a:blip r:embed="rId18"/>
                <a:stretch>
                  <a:fillRect l="-767" t="-7792"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0D05A540-B7CF-A7A9-9049-D569BE96EA1A}"/>
                  </a:ext>
                </a:extLst>
              </p:cNvPr>
              <p:cNvSpPr txBox="1"/>
              <p:nvPr/>
            </p:nvSpPr>
            <p:spPr>
              <a:xfrm>
                <a:off x="4722890" y="1660712"/>
                <a:ext cx="2184069" cy="4704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Sup>
                      <m:sSubSup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GC</m:t>
                        </m:r>
                      </m:sup>
                    </m:sSubSup>
                    <m:r>
                      <a:rPr kumimoji="0" lang="en-US"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Times New Roman" panose="02020603050405020304" pitchFamily="18" charset="0"/>
                  </a:rPr>
                  <a:t> 6 MHz</a:t>
                </a:r>
              </a:p>
            </p:txBody>
          </p:sp>
        </mc:Choice>
        <mc:Fallback xmlns="">
          <p:sp>
            <p:nvSpPr>
              <p:cNvPr id="61" name="TextBox 60">
                <a:extLst>
                  <a:ext uri="{FF2B5EF4-FFF2-40B4-BE49-F238E27FC236}">
                    <a16:creationId xmlns:a16="http://schemas.microsoft.com/office/drawing/2014/main" id="{759B4BE2-8301-4563-B9D0-90A1284A1CC2}"/>
                  </a:ext>
                </a:extLst>
              </p:cNvPr>
              <p:cNvSpPr txBox="1">
                <a:spLocks noRot="1" noChangeAspect="1" noMove="1" noResize="1" noEditPoints="1" noAdjustHandles="1" noChangeArrowheads="1" noChangeShapeType="1" noTextEdit="1"/>
              </p:cNvSpPr>
              <p:nvPr/>
            </p:nvSpPr>
            <p:spPr>
              <a:xfrm>
                <a:off x="4722890" y="1660712"/>
                <a:ext cx="2184069" cy="470450"/>
              </a:xfrm>
              <a:prstGeom prst="rect">
                <a:avLst/>
              </a:prstGeom>
              <a:blipFill>
                <a:blip r:embed="rId19"/>
                <a:stretch>
                  <a:fillRect l="-838" t="-7692" b="-28205"/>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B2723301-F837-4AF7-0CCB-5390BE9BAF78}"/>
              </a:ext>
            </a:extLst>
          </p:cNvPr>
          <p:cNvSpPr txBox="1"/>
          <p:nvPr/>
        </p:nvSpPr>
        <p:spPr>
          <a:xfrm>
            <a:off x="-11171" y="6542661"/>
            <a:ext cx="4720604" cy="3077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Y Jiang</a:t>
            </a:r>
            <a:r>
              <a:rPr kumimoji="0" 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et, al</a:t>
            </a:r>
            <a:r>
              <a:rPr kumimoji="0" lang="en-US" sz="1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PRX Quantum 4 (2), 020302. (2023)</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6" name="Picture 25">
            <a:extLst>
              <a:ext uri="{FF2B5EF4-FFF2-40B4-BE49-F238E27FC236}">
                <a16:creationId xmlns:a16="http://schemas.microsoft.com/office/drawing/2014/main" id="{64A9EB78-F713-0C2C-9B86-3A9203A902C5}"/>
              </a:ext>
            </a:extLst>
          </p:cNvPr>
          <p:cNvPicPr>
            <a:picLocks noChangeAspect="1"/>
          </p:cNvPicPr>
          <p:nvPr/>
        </p:nvPicPr>
        <p:blipFill>
          <a:blip r:embed="rId20"/>
          <a:stretch>
            <a:fillRect/>
          </a:stretch>
        </p:blipFill>
        <p:spPr>
          <a:xfrm>
            <a:off x="6704100" y="1638840"/>
            <a:ext cx="5688066" cy="3783037"/>
          </a:xfrm>
          <a:prstGeom prst="rect">
            <a:avLst/>
          </a:prstGeom>
        </p:spPr>
      </p:pic>
      <p:sp>
        <p:nvSpPr>
          <p:cNvPr id="28" name="TextBox 27">
            <a:extLst>
              <a:ext uri="{FF2B5EF4-FFF2-40B4-BE49-F238E27FC236}">
                <a16:creationId xmlns:a16="http://schemas.microsoft.com/office/drawing/2014/main" id="{304701A2-9E42-677E-6FB6-5FEB92A14EDA}"/>
              </a:ext>
            </a:extLst>
          </p:cNvPr>
          <p:cNvSpPr txBox="1"/>
          <p:nvPr/>
        </p:nvSpPr>
        <p:spPr>
          <a:xfrm>
            <a:off x="6845368" y="1352223"/>
            <a:ext cx="871529" cy="573234"/>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SNR</a:t>
            </a:r>
            <a:r>
              <a:rPr kumimoji="0" lang="en-US" sz="22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zh-CN" sz="2200" b="0" i="0" u="none" strike="noStrike" kern="1200" cap="none" spc="0" normalizeH="0" baseline="0" noProof="0" dirty="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norm.</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0000851F-82AC-CBAB-92C9-6D457BE6F093}"/>
              </a:ext>
            </a:extLst>
          </p:cNvPr>
          <p:cNvCxnSpPr/>
          <p:nvPr/>
        </p:nvCxnSpPr>
        <p:spPr>
          <a:xfrm>
            <a:off x="8337834" y="3833903"/>
            <a:ext cx="378544" cy="0"/>
          </a:xfrm>
          <a:prstGeom prst="straightConnector1">
            <a:avLst/>
          </a:prstGeom>
          <a:ln w="38100">
            <a:solidFill>
              <a:srgbClr val="0B8787"/>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A9FD977-CB59-2CAA-6AF8-8A43E22625FE}"/>
              </a:ext>
            </a:extLst>
          </p:cNvPr>
          <p:cNvCxnSpPr>
            <a:cxnSpLocks/>
          </p:cNvCxnSpPr>
          <p:nvPr/>
        </p:nvCxnSpPr>
        <p:spPr>
          <a:xfrm flipH="1">
            <a:off x="10578290" y="3833743"/>
            <a:ext cx="378544" cy="0"/>
          </a:xfrm>
          <a:prstGeom prst="straightConnector1">
            <a:avLst/>
          </a:prstGeom>
          <a:ln w="38100">
            <a:solidFill>
              <a:srgbClr val="0B8787"/>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AF4680A6-BAC0-EFCA-F6F5-BC60304BF114}"/>
                  </a:ext>
                </a:extLst>
              </p:cNvPr>
              <p:cNvSpPr txBox="1"/>
              <p:nvPr/>
            </p:nvSpPr>
            <p:spPr>
              <a:xfrm>
                <a:off x="10840196" y="3363293"/>
                <a:ext cx="981624" cy="4704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srgbClr val="0B8787"/>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srgbClr val="0B8787"/>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srgbClr val="0B8787"/>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a:ln>
                                <a:noFill/>
                              </a:ln>
                              <a:solidFill>
                                <a:srgbClr val="0B8787"/>
                              </a:solidFill>
                              <a:effectLst/>
                              <a:uLnTx/>
                              <a:uFillTx/>
                              <a:latin typeface="Cambria Math" panose="02040503050406030204" pitchFamily="18" charset="0"/>
                              <a:ea typeface="+mn-ea"/>
                              <a:cs typeface="+mn-cs"/>
                            </a:rPr>
                            <m:t>GCI</m:t>
                          </m:r>
                        </m:sup>
                      </m:sSubSup>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Times New Roman" panose="02020603050405020304" pitchFamily="18" charset="0"/>
                </a:endParaRPr>
              </a:p>
            </p:txBody>
          </p:sp>
        </mc:Choice>
        <mc:Fallback xmlns="">
          <p:sp>
            <p:nvSpPr>
              <p:cNvPr id="31" name="TextBox 30">
                <a:extLst>
                  <a:ext uri="{FF2B5EF4-FFF2-40B4-BE49-F238E27FC236}">
                    <a16:creationId xmlns:a16="http://schemas.microsoft.com/office/drawing/2014/main" id="{F8133F33-61D9-4BB7-BB7A-A24D9B929B08}"/>
                  </a:ext>
                </a:extLst>
              </p:cNvPr>
              <p:cNvSpPr txBox="1">
                <a:spLocks noRot="1" noChangeAspect="1" noMove="1" noResize="1" noEditPoints="1" noAdjustHandles="1" noChangeArrowheads="1" noChangeShapeType="1" noTextEdit="1"/>
              </p:cNvSpPr>
              <p:nvPr/>
            </p:nvSpPr>
            <p:spPr>
              <a:xfrm>
                <a:off x="10840196" y="3363293"/>
                <a:ext cx="981624" cy="470450"/>
              </a:xfrm>
              <a:prstGeom prst="rect">
                <a:avLst/>
              </a:prstGeom>
              <a:blipFill>
                <a:blip r:embed="rId21"/>
                <a:stretch>
                  <a:fillRect/>
                </a:stretch>
              </a:blipFill>
            </p:spPr>
            <p:txBody>
              <a:bodyPr/>
              <a:lstStyle/>
              <a:p>
                <a:r>
                  <a:rPr lang="en-US">
                    <a:noFill/>
                  </a:rPr>
                  <a:t> </a:t>
                </a:r>
              </a:p>
            </p:txBody>
          </p:sp>
        </mc:Fallback>
      </mc:AlternateContent>
      <p:cxnSp>
        <p:nvCxnSpPr>
          <p:cNvPr id="32" name="Straight Arrow Connector 31">
            <a:extLst>
              <a:ext uri="{FF2B5EF4-FFF2-40B4-BE49-F238E27FC236}">
                <a16:creationId xmlns:a16="http://schemas.microsoft.com/office/drawing/2014/main" id="{5D342164-02DC-3018-B1E0-A7AEA40EA3F5}"/>
              </a:ext>
            </a:extLst>
          </p:cNvPr>
          <p:cNvCxnSpPr/>
          <p:nvPr/>
        </p:nvCxnSpPr>
        <p:spPr>
          <a:xfrm>
            <a:off x="8697328" y="3637053"/>
            <a:ext cx="378544" cy="0"/>
          </a:xfrm>
          <a:prstGeom prst="straightConnector1">
            <a:avLst/>
          </a:prstGeom>
          <a:ln w="38100">
            <a:solidFill>
              <a:srgbClr val="892CDC"/>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FBE322E6-937F-8496-2B26-520ED5F94FA4}"/>
              </a:ext>
            </a:extLst>
          </p:cNvPr>
          <p:cNvCxnSpPr>
            <a:cxnSpLocks/>
          </p:cNvCxnSpPr>
          <p:nvPr/>
        </p:nvCxnSpPr>
        <p:spPr>
          <a:xfrm flipH="1">
            <a:off x="10245634" y="3637053"/>
            <a:ext cx="378544" cy="0"/>
          </a:xfrm>
          <a:prstGeom prst="straightConnector1">
            <a:avLst/>
          </a:prstGeom>
          <a:ln w="38100">
            <a:solidFill>
              <a:srgbClr val="892CDC"/>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C4F80427-AABA-F56E-C67B-F049A1C9EA9C}"/>
                  </a:ext>
                </a:extLst>
              </p:cNvPr>
              <p:cNvSpPr txBox="1"/>
              <p:nvPr/>
            </p:nvSpPr>
            <p:spPr>
              <a:xfrm>
                <a:off x="10288313" y="3166603"/>
                <a:ext cx="981624" cy="4704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srgbClr val="892CDC"/>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srgbClr val="892CDC"/>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srgbClr val="892CDC"/>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a:ln>
                                <a:noFill/>
                              </a:ln>
                              <a:solidFill>
                                <a:srgbClr val="892CDC"/>
                              </a:solidFill>
                              <a:effectLst/>
                              <a:uLnTx/>
                              <a:uFillTx/>
                              <a:latin typeface="Cambria Math" panose="02040503050406030204" pitchFamily="18" charset="0"/>
                              <a:ea typeface="+mn-ea"/>
                              <a:cs typeface="+mn-cs"/>
                            </a:rPr>
                            <m:t>GC</m:t>
                          </m:r>
                        </m:sup>
                      </m:sSubSup>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Times New Roman" panose="02020603050405020304" pitchFamily="18" charset="0"/>
                </a:endParaRPr>
              </a:p>
            </p:txBody>
          </p:sp>
        </mc:Choice>
        <mc:Fallback xmlns="">
          <p:sp>
            <p:nvSpPr>
              <p:cNvPr id="35" name="TextBox 34">
                <a:extLst>
                  <a:ext uri="{FF2B5EF4-FFF2-40B4-BE49-F238E27FC236}">
                    <a16:creationId xmlns:a16="http://schemas.microsoft.com/office/drawing/2014/main" id="{E94F8CB6-536F-42EE-841A-ADA3663C36A8}"/>
                  </a:ext>
                </a:extLst>
              </p:cNvPr>
              <p:cNvSpPr txBox="1">
                <a:spLocks noRot="1" noChangeAspect="1" noMove="1" noResize="1" noEditPoints="1" noAdjustHandles="1" noChangeArrowheads="1" noChangeShapeType="1" noTextEdit="1"/>
              </p:cNvSpPr>
              <p:nvPr/>
            </p:nvSpPr>
            <p:spPr>
              <a:xfrm>
                <a:off x="10288313" y="3166603"/>
                <a:ext cx="981624" cy="470450"/>
              </a:xfrm>
              <a:prstGeom prst="rect">
                <a:avLst/>
              </a:prstGeom>
              <a:blipFill>
                <a:blip r:embed="rId22"/>
                <a:stretch>
                  <a:fillRect/>
                </a:stretch>
              </a:blipFill>
            </p:spPr>
            <p:txBody>
              <a:bodyPr/>
              <a:lstStyle/>
              <a:p>
                <a:r>
                  <a:rPr lang="en-US">
                    <a:noFill/>
                  </a:rPr>
                  <a:t> </a:t>
                </a:r>
              </a:p>
            </p:txBody>
          </p:sp>
        </mc:Fallback>
      </mc:AlternateContent>
      <p:cxnSp>
        <p:nvCxnSpPr>
          <p:cNvPr id="36" name="Straight Arrow Connector 35">
            <a:extLst>
              <a:ext uri="{FF2B5EF4-FFF2-40B4-BE49-F238E27FC236}">
                <a16:creationId xmlns:a16="http://schemas.microsoft.com/office/drawing/2014/main" id="{7FDEA3AB-2700-F598-274C-5A9774047622}"/>
              </a:ext>
            </a:extLst>
          </p:cNvPr>
          <p:cNvCxnSpPr>
            <a:cxnSpLocks/>
          </p:cNvCxnSpPr>
          <p:nvPr/>
        </p:nvCxnSpPr>
        <p:spPr>
          <a:xfrm flipH="1">
            <a:off x="9775734" y="4030360"/>
            <a:ext cx="378544" cy="0"/>
          </a:xfrm>
          <a:prstGeom prst="straightConnector1">
            <a:avLst/>
          </a:prstGeom>
          <a:ln w="38100">
            <a:solidFill>
              <a:srgbClr val="FF8D29"/>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9C7DD38-A5B7-5CDD-CD23-2652508CA8CB}"/>
              </a:ext>
            </a:extLst>
          </p:cNvPr>
          <p:cNvCxnSpPr/>
          <p:nvPr/>
        </p:nvCxnSpPr>
        <p:spPr>
          <a:xfrm>
            <a:off x="9139955" y="4030360"/>
            <a:ext cx="378544" cy="0"/>
          </a:xfrm>
          <a:prstGeom prst="straightConnector1">
            <a:avLst/>
          </a:prstGeom>
          <a:ln w="38100">
            <a:solidFill>
              <a:srgbClr val="FF8D29"/>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53FBB379-FDFB-6BB6-BACA-2099DACAC258}"/>
                  </a:ext>
                </a:extLst>
              </p:cNvPr>
              <p:cNvSpPr txBox="1"/>
              <p:nvPr/>
            </p:nvSpPr>
            <p:spPr>
              <a:xfrm>
                <a:off x="10634557" y="3809625"/>
                <a:ext cx="981624" cy="5208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Sup>
                        <m:sSubSupPr>
                          <m:ctrlPr>
                            <a:rPr kumimoji="0" lang="en-US" sz="2400" b="0" i="1" u="none" strike="noStrike" kern="1200" cap="none" spc="0" normalizeH="0" baseline="0" noProof="0" smtClean="0">
                              <a:ln>
                                <a:noFill/>
                              </a:ln>
                              <a:solidFill>
                                <a:srgbClr val="FF8D29"/>
                              </a:solidFill>
                              <a:effectLst/>
                              <a:uLnTx/>
                              <a:uFillTx/>
                              <a:latin typeface="Cambria Math" panose="02040503050406030204" pitchFamily="18" charset="0"/>
                              <a:ea typeface="+mn-ea"/>
                              <a:cs typeface="+mn-cs"/>
                            </a:rPr>
                          </m:ctrlPr>
                        </m:sSubSupPr>
                        <m:e>
                          <m:r>
                            <a:rPr kumimoji="0" lang="en-US" sz="2400" b="0" i="1" u="none" strike="noStrike" kern="1200" cap="none" spc="0" normalizeH="0" baseline="0" noProof="0">
                              <a:ln>
                                <a:noFill/>
                              </a:ln>
                              <a:solidFill>
                                <a:srgbClr val="FF8D29"/>
                              </a:solidFill>
                              <a:effectLst/>
                              <a:uLnTx/>
                              <a:uFillTx/>
                              <a:latin typeface="Cambria Math" panose="02040503050406030204" pitchFamily="18" charset="0"/>
                              <a:ea typeface="+mn-ea"/>
                              <a:cs typeface="+mn-cs"/>
                            </a:rPr>
                            <m:t>𝐵</m:t>
                          </m:r>
                        </m:e>
                        <m:sub>
                          <m:r>
                            <a:rPr kumimoji="0" lang="en-US" sz="2400" b="0" i="1" u="none" strike="noStrike" kern="1200" cap="none" spc="0" normalizeH="0" baseline="0" noProof="0">
                              <a:ln>
                                <a:noFill/>
                              </a:ln>
                              <a:solidFill>
                                <a:srgbClr val="FF8D29"/>
                              </a:solidFill>
                              <a:effectLst/>
                              <a:uLnTx/>
                              <a:uFillTx/>
                              <a:latin typeface="Cambria Math" panose="02040503050406030204" pitchFamily="18" charset="0"/>
                              <a:ea typeface="+mn-ea"/>
                              <a:cs typeface="+mn-cs"/>
                            </a:rPr>
                            <m:t>𝑤</m:t>
                          </m:r>
                        </m:sub>
                        <m:sup>
                          <m:r>
                            <m:rPr>
                              <m:sty m:val="p"/>
                            </m:rPr>
                            <a:rPr kumimoji="0" lang="en-US" sz="2400" b="0" i="0" u="none" strike="noStrike" kern="1200" cap="none" spc="0" normalizeH="0" baseline="0" noProof="0" smtClean="0">
                              <a:ln>
                                <a:noFill/>
                              </a:ln>
                              <a:solidFill>
                                <a:srgbClr val="FF8D29"/>
                              </a:solidFill>
                              <a:effectLst/>
                              <a:uLnTx/>
                              <a:uFillTx/>
                              <a:latin typeface="Cambria Math" panose="02040503050406030204" pitchFamily="18" charset="0"/>
                              <a:ea typeface="+mn-ea"/>
                              <a:cs typeface="+mn-cs"/>
                            </a:rPr>
                            <m:t>QL</m:t>
                          </m:r>
                        </m:sup>
                      </m:sSubSup>
                    </m:oMath>
                  </m:oMathPara>
                </a14:m>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Times New Roman" panose="02020603050405020304" pitchFamily="18" charset="0"/>
                </a:endParaRPr>
              </a:p>
            </p:txBody>
          </p:sp>
        </mc:Choice>
        <mc:Fallback xmlns="">
          <p:sp>
            <p:nvSpPr>
              <p:cNvPr id="38" name="TextBox 37">
                <a:extLst>
                  <a:ext uri="{FF2B5EF4-FFF2-40B4-BE49-F238E27FC236}">
                    <a16:creationId xmlns:a16="http://schemas.microsoft.com/office/drawing/2014/main" id="{C1D27580-5E70-41C4-8988-DD8D4DD09DEC}"/>
                  </a:ext>
                </a:extLst>
              </p:cNvPr>
              <p:cNvSpPr txBox="1">
                <a:spLocks noRot="1" noChangeAspect="1" noMove="1" noResize="1" noEditPoints="1" noAdjustHandles="1" noChangeArrowheads="1" noChangeShapeType="1" noTextEdit="1"/>
              </p:cNvSpPr>
              <p:nvPr/>
            </p:nvSpPr>
            <p:spPr>
              <a:xfrm>
                <a:off x="10634557" y="3809625"/>
                <a:ext cx="981624" cy="520848"/>
              </a:xfrm>
              <a:prstGeom prst="rect">
                <a:avLst/>
              </a:prstGeom>
              <a:blipFill>
                <a:blip r:embed="rId23"/>
                <a:stretch>
                  <a:fillRect/>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B8117909-35D5-17D2-695D-D85AEA0B2A40}"/>
              </a:ext>
            </a:extLst>
          </p:cNvPr>
          <p:cNvPicPr>
            <a:picLocks noChangeAspect="1"/>
          </p:cNvPicPr>
          <p:nvPr/>
        </p:nvPicPr>
        <p:blipFill>
          <a:blip r:embed="rId24"/>
          <a:stretch>
            <a:fillRect/>
          </a:stretch>
        </p:blipFill>
        <p:spPr>
          <a:xfrm>
            <a:off x="9089630" y="5464725"/>
            <a:ext cx="1064648" cy="360538"/>
          </a:xfrm>
          <a:prstGeom prst="rect">
            <a:avLst/>
          </a:prstGeom>
        </p:spPr>
      </p:pic>
      <p:sp>
        <p:nvSpPr>
          <p:cNvPr id="7" name="Slide Number Placeholder 5">
            <a:extLst>
              <a:ext uri="{FF2B5EF4-FFF2-40B4-BE49-F238E27FC236}">
                <a16:creationId xmlns:a16="http://schemas.microsoft.com/office/drawing/2014/main" id="{338EFE35-B0F3-9506-837A-BC3BD5A3D0F9}"/>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39</a:t>
            </a:fld>
            <a:endParaRPr lang="en-US" dirty="0">
              <a:solidFill>
                <a:prstClr val="black">
                  <a:tint val="75000"/>
                </a:prstClr>
              </a:solidFill>
            </a:endParaRPr>
          </a:p>
        </p:txBody>
      </p:sp>
    </p:spTree>
    <p:extLst>
      <p:ext uri="{BB962C8B-B14F-4D97-AF65-F5344CB8AC3E}">
        <p14:creationId xmlns:p14="http://schemas.microsoft.com/office/powerpoint/2010/main" val="2694436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6A5D-05FB-84D1-723E-170EFE12CBE1}"/>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3B32F9E8-17A8-394D-3EEE-5DBD13EDFE98}"/>
              </a:ext>
            </a:extLst>
          </p:cNvPr>
          <p:cNvSpPr txBox="1"/>
          <p:nvPr/>
        </p:nvSpPr>
        <p:spPr>
          <a:xfrm>
            <a:off x="281941" y="1190775"/>
            <a:ext cx="1042110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theory of quantum squeezing to enhance classical field sensing</a:t>
            </a:r>
          </a:p>
        </p:txBody>
      </p:sp>
      <p:sp>
        <p:nvSpPr>
          <p:cNvPr id="3" name="Title 2">
            <a:extLst>
              <a:ext uri="{FF2B5EF4-FFF2-40B4-BE49-F238E27FC236}">
                <a16:creationId xmlns:a16="http://schemas.microsoft.com/office/drawing/2014/main" id="{3E244368-52EB-FB1F-B19B-4432677C71F7}"/>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Outline</a:t>
            </a:r>
            <a:endParaRPr lang="en-US" dirty="0"/>
          </a:p>
        </p:txBody>
      </p:sp>
      <p:sp>
        <p:nvSpPr>
          <p:cNvPr id="6" name="Slide Number Placeholder 5">
            <a:extLst>
              <a:ext uri="{FF2B5EF4-FFF2-40B4-BE49-F238E27FC236}">
                <a16:creationId xmlns:a16="http://schemas.microsoft.com/office/drawing/2014/main" id="{2A014EFF-8C12-8520-B21F-2118D0F864FD}"/>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4</a:t>
            </a:fld>
            <a:endParaRPr lang="en-US" dirty="0">
              <a:solidFill>
                <a:prstClr val="black">
                  <a:tint val="75000"/>
                </a:prstClr>
              </a:solidFill>
            </a:endParaRPr>
          </a:p>
        </p:txBody>
      </p:sp>
      <p:sp>
        <p:nvSpPr>
          <p:cNvPr id="2" name="TextBox 1">
            <a:extLst>
              <a:ext uri="{FF2B5EF4-FFF2-40B4-BE49-F238E27FC236}">
                <a16:creationId xmlns:a16="http://schemas.microsoft.com/office/drawing/2014/main" id="{B966BCCC-0E15-DFC4-57A9-8ECFF04E5ACF}"/>
              </a:ext>
            </a:extLst>
          </p:cNvPr>
          <p:cNvSpPr txBox="1"/>
          <p:nvPr/>
        </p:nvSpPr>
        <p:spPr>
          <a:xfrm>
            <a:off x="281942" y="2529037"/>
            <a:ext cx="1042110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squeezing deployed in a search for </a:t>
            </a:r>
            <a:r>
              <a:rPr lang="en-US" sz="2400" dirty="0" err="1">
                <a:solidFill>
                  <a:prstClr val="black"/>
                </a:solidFill>
                <a:latin typeface="Arial" pitchFamily="34" charset="0"/>
                <a:cs typeface="Arial" pitchFamily="34" charset="0"/>
              </a:rPr>
              <a:t>axionic</a:t>
            </a:r>
            <a:r>
              <a:rPr lang="en-US" sz="2400" dirty="0">
                <a:solidFill>
                  <a:prstClr val="black"/>
                </a:solidFill>
                <a:latin typeface="Arial" pitchFamily="34" charset="0"/>
                <a:cs typeface="Arial" pitchFamily="34" charset="0"/>
              </a:rPr>
              <a:t> dark matter  </a:t>
            </a:r>
          </a:p>
        </p:txBody>
      </p:sp>
      <p:sp>
        <p:nvSpPr>
          <p:cNvPr id="5" name="TextBox 4">
            <a:extLst>
              <a:ext uri="{FF2B5EF4-FFF2-40B4-BE49-F238E27FC236}">
                <a16:creationId xmlns:a16="http://schemas.microsoft.com/office/drawing/2014/main" id="{BFFE1D2E-07C2-F81F-BD6D-89845FC60071}"/>
              </a:ext>
            </a:extLst>
          </p:cNvPr>
          <p:cNvSpPr txBox="1"/>
          <p:nvPr/>
        </p:nvSpPr>
        <p:spPr>
          <a:xfrm>
            <a:off x="281941" y="3867299"/>
            <a:ext cx="11628119" cy="461665"/>
          </a:xfrm>
          <a:prstGeom prst="rect">
            <a:avLst/>
          </a:prstGeom>
          <a:noFill/>
        </p:spPr>
        <p:txBody>
          <a:bodyPr wrap="square" rtlCol="0">
            <a:spAutoFit/>
          </a:bodyPr>
          <a:lstStyle/>
          <a:p>
            <a:r>
              <a:rPr lang="en-US" sz="2400" dirty="0">
                <a:solidFill>
                  <a:prstClr val="black"/>
                </a:solidFill>
                <a:latin typeface="Arial" pitchFamily="34" charset="0"/>
                <a:cs typeface="Arial" pitchFamily="34" charset="0"/>
              </a:rPr>
              <a:t>strategies for more quantum enhancement</a:t>
            </a:r>
          </a:p>
        </p:txBody>
      </p:sp>
    </p:spTree>
    <p:extLst>
      <p:ext uri="{BB962C8B-B14F-4D97-AF65-F5344CB8AC3E}">
        <p14:creationId xmlns:p14="http://schemas.microsoft.com/office/powerpoint/2010/main" val="3619063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63F61D11-8D6E-497F-9101-32BD0BDF50D3}"/>
              </a:ext>
            </a:extLst>
          </p:cNvPr>
          <p:cNvGrpSpPr/>
          <p:nvPr/>
        </p:nvGrpSpPr>
        <p:grpSpPr>
          <a:xfrm>
            <a:off x="302325" y="934884"/>
            <a:ext cx="5471517" cy="5779969"/>
            <a:chOff x="4022546" y="849494"/>
            <a:chExt cx="5471517" cy="5779969"/>
          </a:xfrm>
        </p:grpSpPr>
        <p:grpSp>
          <p:nvGrpSpPr>
            <p:cNvPr id="15" name="Group 14">
              <a:extLst>
                <a:ext uri="{FF2B5EF4-FFF2-40B4-BE49-F238E27FC236}">
                  <a16:creationId xmlns:a16="http://schemas.microsoft.com/office/drawing/2014/main" id="{BD4CB1A7-2707-44D0-848B-AB83784DF3AE}"/>
                </a:ext>
              </a:extLst>
            </p:cNvPr>
            <p:cNvGrpSpPr/>
            <p:nvPr/>
          </p:nvGrpSpPr>
          <p:grpSpPr>
            <a:xfrm>
              <a:off x="4022546" y="849494"/>
              <a:ext cx="5471517" cy="4352674"/>
              <a:chOff x="5351578" y="1554157"/>
              <a:chExt cx="5471517" cy="4352674"/>
            </a:xfrm>
          </p:grpSpPr>
          <p:pic>
            <p:nvPicPr>
              <p:cNvPr id="4" name="Picture 3">
                <a:extLst>
                  <a:ext uri="{FF2B5EF4-FFF2-40B4-BE49-F238E27FC236}">
                    <a16:creationId xmlns:a16="http://schemas.microsoft.com/office/drawing/2014/main" id="{463C3912-0C0A-4074-9E83-FA147325FAF7}"/>
                  </a:ext>
                </a:extLst>
              </p:cNvPr>
              <p:cNvPicPr>
                <a:picLocks noChangeAspect="1"/>
              </p:cNvPicPr>
              <p:nvPr/>
            </p:nvPicPr>
            <p:blipFill rotWithShape="1">
              <a:blip r:embed="rId3"/>
              <a:srcRect l="11063" t="9816" r="12836" b="8853"/>
              <a:stretch/>
            </p:blipFill>
            <p:spPr>
              <a:xfrm>
                <a:off x="5351578" y="1554157"/>
                <a:ext cx="5409398" cy="4336050"/>
              </a:xfrm>
              <a:prstGeom prst="rect">
                <a:avLst/>
              </a:prstGeom>
            </p:spPr>
          </p:pic>
          <p:grpSp>
            <p:nvGrpSpPr>
              <p:cNvPr id="11" name="Group 10">
                <a:extLst>
                  <a:ext uri="{FF2B5EF4-FFF2-40B4-BE49-F238E27FC236}">
                    <a16:creationId xmlns:a16="http://schemas.microsoft.com/office/drawing/2014/main" id="{C4F8B4AC-794B-47F8-9679-2B4BC6A7FF87}"/>
                  </a:ext>
                </a:extLst>
              </p:cNvPr>
              <p:cNvGrpSpPr/>
              <p:nvPr/>
            </p:nvGrpSpPr>
            <p:grpSpPr>
              <a:xfrm>
                <a:off x="5464198" y="2626635"/>
                <a:ext cx="5358897" cy="3280196"/>
                <a:chOff x="5464198" y="2626635"/>
                <a:chExt cx="5358897" cy="3280196"/>
              </a:xfrm>
            </p:grpSpPr>
            <p:sp>
              <p:nvSpPr>
                <p:cNvPr id="6" name="TextBox 5">
                  <a:extLst>
                    <a:ext uri="{FF2B5EF4-FFF2-40B4-BE49-F238E27FC236}">
                      <a16:creationId xmlns:a16="http://schemas.microsoft.com/office/drawing/2014/main" id="{40D478C1-38D9-4327-9F68-7CE8563DD11D}"/>
                    </a:ext>
                  </a:extLst>
                </p:cNvPr>
                <p:cNvSpPr txBox="1"/>
                <p:nvPr/>
              </p:nvSpPr>
              <p:spPr>
                <a:xfrm>
                  <a:off x="6347678" y="2626635"/>
                  <a:ext cx="6335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highlight>
                        <a:srgbClr val="000000"/>
                      </a:highlight>
                      <a:uLnTx/>
                      <a:uFillTx/>
                      <a:latin typeface="Arial" panose="020B0604020202020204"/>
                      <a:ea typeface="+mn-ea"/>
                      <a:cs typeface="+mn-cs"/>
                    </a:rPr>
                    <a:t>Kyle</a:t>
                  </a:r>
                </a:p>
              </p:txBody>
            </p:sp>
            <p:sp>
              <p:nvSpPr>
                <p:cNvPr id="12" name="TextBox 11">
                  <a:extLst>
                    <a:ext uri="{FF2B5EF4-FFF2-40B4-BE49-F238E27FC236}">
                      <a16:creationId xmlns:a16="http://schemas.microsoft.com/office/drawing/2014/main" id="{592879E0-95DA-4816-8084-39C4961B3E95}"/>
                    </a:ext>
                  </a:extLst>
                </p:cNvPr>
                <p:cNvSpPr txBox="1"/>
                <p:nvPr/>
              </p:nvSpPr>
              <p:spPr>
                <a:xfrm>
                  <a:off x="6923482" y="2766629"/>
                  <a:ext cx="47961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highlight>
                        <a:srgbClr val="000000"/>
                      </a:highlight>
                      <a:uLnTx/>
                      <a:uFillTx/>
                      <a:latin typeface="Arial" panose="020B0604020202020204"/>
                      <a:ea typeface="+mn-ea"/>
                      <a:cs typeface="+mn-cs"/>
                    </a:rPr>
                    <a:t>Liz</a:t>
                  </a:r>
                </a:p>
              </p:txBody>
            </p:sp>
            <p:sp>
              <p:nvSpPr>
                <p:cNvPr id="13" name="TextBox 12">
                  <a:extLst>
                    <a:ext uri="{FF2B5EF4-FFF2-40B4-BE49-F238E27FC236}">
                      <a16:creationId xmlns:a16="http://schemas.microsoft.com/office/drawing/2014/main" id="{CA7D81FF-0854-483E-AF75-3F42097519EE}"/>
                    </a:ext>
                  </a:extLst>
                </p:cNvPr>
                <p:cNvSpPr txBox="1"/>
                <p:nvPr/>
              </p:nvSpPr>
              <p:spPr>
                <a:xfrm>
                  <a:off x="8877960" y="5250254"/>
                  <a:ext cx="9284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highlight>
                        <a:srgbClr val="000000"/>
                      </a:highlight>
                      <a:uLnTx/>
                      <a:uFillTx/>
                      <a:latin typeface="Arial" panose="020B0604020202020204"/>
                      <a:ea typeface="+mn-ea"/>
                      <a:cs typeface="+mn-cs"/>
                    </a:rPr>
                    <a:t>Konrad</a:t>
                  </a:r>
                </a:p>
              </p:txBody>
            </p:sp>
            <p:sp>
              <p:nvSpPr>
                <p:cNvPr id="14" name="TextBox 13">
                  <a:extLst>
                    <a:ext uri="{FF2B5EF4-FFF2-40B4-BE49-F238E27FC236}">
                      <a16:creationId xmlns:a16="http://schemas.microsoft.com/office/drawing/2014/main" id="{17C6D0A6-F2A3-46FC-ADFF-A8030B412373}"/>
                    </a:ext>
                  </a:extLst>
                </p:cNvPr>
                <p:cNvSpPr txBox="1"/>
                <p:nvPr/>
              </p:nvSpPr>
              <p:spPr>
                <a:xfrm>
                  <a:off x="5464198" y="5254283"/>
                  <a:ext cx="7873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highlight>
                        <a:srgbClr val="000000"/>
                      </a:highlight>
                      <a:uLnTx/>
                      <a:uFillTx/>
                      <a:latin typeface="Arial" panose="020B0604020202020204"/>
                      <a:ea typeface="+mn-ea"/>
                      <a:cs typeface="+mn-cs"/>
                    </a:rPr>
                    <a:t>Joyce</a:t>
                  </a:r>
                </a:p>
              </p:txBody>
            </p:sp>
            <p:sp>
              <p:nvSpPr>
                <p:cNvPr id="7" name="TextBox 6">
                  <a:extLst>
                    <a:ext uri="{FF2B5EF4-FFF2-40B4-BE49-F238E27FC236}">
                      <a16:creationId xmlns:a16="http://schemas.microsoft.com/office/drawing/2014/main" id="{550736E5-5DEC-48C6-A866-57079411491A}"/>
                    </a:ext>
                  </a:extLst>
                </p:cNvPr>
                <p:cNvSpPr txBox="1"/>
                <p:nvPr/>
              </p:nvSpPr>
              <p:spPr>
                <a:xfrm>
                  <a:off x="9766395" y="5537499"/>
                  <a:ext cx="10567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fall 2021</a:t>
                  </a:r>
                </a:p>
              </p:txBody>
            </p:sp>
          </p:grpSp>
        </p:grpSp>
        <p:grpSp>
          <p:nvGrpSpPr>
            <p:cNvPr id="16" name="Group 15">
              <a:extLst>
                <a:ext uri="{FF2B5EF4-FFF2-40B4-BE49-F238E27FC236}">
                  <a16:creationId xmlns:a16="http://schemas.microsoft.com/office/drawing/2014/main" id="{7FAAB40C-3D5B-4E57-A287-4681A84C20B5}"/>
                </a:ext>
              </a:extLst>
            </p:cNvPr>
            <p:cNvGrpSpPr>
              <a:grpSpLocks noChangeAspect="1"/>
            </p:cNvGrpSpPr>
            <p:nvPr/>
          </p:nvGrpSpPr>
          <p:grpSpPr>
            <a:xfrm>
              <a:off x="4162196" y="5308224"/>
              <a:ext cx="5158079" cy="1321239"/>
              <a:chOff x="3776065" y="4149100"/>
              <a:chExt cx="5892839" cy="1509448"/>
            </a:xfrm>
          </p:grpSpPr>
          <p:pic>
            <p:nvPicPr>
              <p:cNvPr id="17" name="Picture 6" descr="Fermilab, Summer Internship Program">
                <a:extLst>
                  <a:ext uri="{FF2B5EF4-FFF2-40B4-BE49-F238E27FC236}">
                    <a16:creationId xmlns:a16="http://schemas.microsoft.com/office/drawing/2014/main" id="{E98923AF-FD89-4AF6-A741-4D73909605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6311" y="4149100"/>
                <a:ext cx="2585572" cy="65056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Icon&#10;&#10;Description automatically generated">
                <a:extLst>
                  <a:ext uri="{FF2B5EF4-FFF2-40B4-BE49-F238E27FC236}">
                    <a16:creationId xmlns:a16="http://schemas.microsoft.com/office/drawing/2014/main" id="{FF19FE66-DC54-4237-B6AE-4647607328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6065" y="4898392"/>
                <a:ext cx="1126715" cy="760156"/>
              </a:xfrm>
              <a:prstGeom prst="rect">
                <a:avLst/>
              </a:prstGeom>
            </p:spPr>
          </p:pic>
          <p:pic>
            <p:nvPicPr>
              <p:cNvPr id="19" name="Picture 18">
                <a:extLst>
                  <a:ext uri="{FF2B5EF4-FFF2-40B4-BE49-F238E27FC236}">
                    <a16:creationId xmlns:a16="http://schemas.microsoft.com/office/drawing/2014/main" id="{BE3A23B7-3252-4DFE-9AA1-2DC276E26A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6663" y="4149100"/>
                <a:ext cx="1513272" cy="777933"/>
              </a:xfrm>
              <a:prstGeom prst="rect">
                <a:avLst/>
              </a:prstGeom>
            </p:spPr>
          </p:pic>
          <p:pic>
            <p:nvPicPr>
              <p:cNvPr id="20" name="Picture 19">
                <a:extLst>
                  <a:ext uri="{FF2B5EF4-FFF2-40B4-BE49-F238E27FC236}">
                    <a16:creationId xmlns:a16="http://schemas.microsoft.com/office/drawing/2014/main" id="{2AECF002-9CD6-4F5A-A873-8D88AD6D528D}"/>
                  </a:ext>
                </a:extLst>
              </p:cNvPr>
              <p:cNvPicPr>
                <a:picLocks noChangeAspect="1"/>
              </p:cNvPicPr>
              <p:nvPr/>
            </p:nvPicPr>
            <p:blipFill>
              <a:blip r:embed="rId7"/>
              <a:stretch>
                <a:fillRect/>
              </a:stretch>
            </p:blipFill>
            <p:spPr>
              <a:xfrm>
                <a:off x="8562899" y="4243327"/>
                <a:ext cx="1106005" cy="1112671"/>
              </a:xfrm>
              <a:prstGeom prst="rect">
                <a:avLst/>
              </a:prstGeom>
            </p:spPr>
          </p:pic>
          <p:pic>
            <p:nvPicPr>
              <p:cNvPr id="21" name="Picture 20">
                <a:extLst>
                  <a:ext uri="{FF2B5EF4-FFF2-40B4-BE49-F238E27FC236}">
                    <a16:creationId xmlns:a16="http://schemas.microsoft.com/office/drawing/2014/main" id="{76BC437D-EE1B-46EB-ADB4-C6FA18DB39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5132" y="4959599"/>
                <a:ext cx="3431826" cy="577691"/>
              </a:xfrm>
              <a:prstGeom prst="rect">
                <a:avLst/>
              </a:prstGeom>
            </p:spPr>
          </p:pic>
        </p:grpSp>
        <p:pic>
          <p:nvPicPr>
            <p:cNvPr id="1026" name="Picture 2" descr="PHASME : Alumni">
              <a:extLst>
                <a:ext uri="{FF2B5EF4-FFF2-40B4-BE49-F238E27FC236}">
                  <a16:creationId xmlns:a16="http://schemas.microsoft.com/office/drawing/2014/main" id="{8F74AFEE-EAB5-475A-8D0E-85A13CA130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14485" y="3449400"/>
              <a:ext cx="619463" cy="885832"/>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4DB5DF0A-B7FC-40E7-81E7-E6BCB5699414}"/>
                </a:ext>
              </a:extLst>
            </p:cNvPr>
            <p:cNvSpPr txBox="1"/>
            <p:nvPr/>
          </p:nvSpPr>
          <p:spPr>
            <a:xfrm>
              <a:off x="8644324" y="4290286"/>
              <a:ext cx="6206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highlight>
                    <a:srgbClr val="000000"/>
                  </a:highlight>
                  <a:uLnTx/>
                  <a:uFillTx/>
                  <a:latin typeface="Arial" panose="020B0604020202020204"/>
                  <a:ea typeface="+mn-ea"/>
                  <a:cs typeface="+mn-cs"/>
                </a:rPr>
                <a:t>Max</a:t>
              </a:r>
            </a:p>
          </p:txBody>
        </p:sp>
      </p:grpSp>
      <p:sp>
        <p:nvSpPr>
          <p:cNvPr id="2" name="Title 1">
            <a:extLst>
              <a:ext uri="{FF2B5EF4-FFF2-40B4-BE49-F238E27FC236}">
                <a16:creationId xmlns:a16="http://schemas.microsoft.com/office/drawing/2014/main" id="{8A416911-6A39-861D-3C5D-2BEF71CB9978}"/>
              </a:ext>
            </a:extLst>
          </p:cNvPr>
          <p:cNvSpPr>
            <a:spLocks noGrp="1"/>
          </p:cNvSpPr>
          <p:nvPr>
            <p:ph type="title"/>
          </p:nvPr>
        </p:nvSpPr>
        <p:spPr>
          <a:xfrm>
            <a:off x="0" y="1"/>
            <a:ext cx="12192000" cy="536500"/>
          </a:xfrm>
        </p:spPr>
        <p:txBody>
          <a:bodyPr/>
          <a:lstStyle/>
          <a:p>
            <a:pPr algn="l"/>
            <a:r>
              <a:rPr lang="en-US" dirty="0">
                <a:solidFill>
                  <a:srgbClr val="1F497D">
                    <a:lumMod val="60000"/>
                    <a:lumOff val="40000"/>
                  </a:srgbClr>
                </a:solidFill>
                <a:latin typeface="Arial" pitchFamily="34" charset="0"/>
                <a:cs typeface="Arial" pitchFamily="34" charset="0"/>
              </a:rPr>
              <a:t>Acknowledgements for CEASEFIRE data</a:t>
            </a:r>
            <a:br>
              <a:rPr lang="en-US" dirty="0">
                <a:solidFill>
                  <a:srgbClr val="1F497D">
                    <a:lumMod val="60000"/>
                    <a:lumOff val="40000"/>
                  </a:srgbClr>
                </a:solidFill>
                <a:latin typeface="Arial" pitchFamily="34" charset="0"/>
                <a:cs typeface="Arial" pitchFamily="34" charset="0"/>
              </a:rPr>
            </a:br>
            <a:endParaRPr lang="en-US" dirty="0"/>
          </a:p>
        </p:txBody>
      </p:sp>
      <p:sp>
        <p:nvSpPr>
          <p:cNvPr id="5" name="TextBox 4">
            <a:extLst>
              <a:ext uri="{FF2B5EF4-FFF2-40B4-BE49-F238E27FC236}">
                <a16:creationId xmlns:a16="http://schemas.microsoft.com/office/drawing/2014/main" id="{1DA0E907-3540-4EF6-AE76-DB670A9C8758}"/>
              </a:ext>
            </a:extLst>
          </p:cNvPr>
          <p:cNvSpPr txBox="1"/>
          <p:nvPr/>
        </p:nvSpPr>
        <p:spPr>
          <a:xfrm>
            <a:off x="5876845" y="1034105"/>
            <a:ext cx="3449547"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200" b="1" dirty="0">
                <a:solidFill>
                  <a:prstClr val="black"/>
                </a:solidFill>
                <a:latin typeface="Arial" panose="020B0604020202020204" pitchFamily="34" charset="0"/>
                <a:cs typeface="Arial" panose="020B0604020202020204" pitchFamily="34" charset="0"/>
              </a:rPr>
              <a:t>Yale/JILA</a:t>
            </a:r>
            <a:r>
              <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lvl="0">
              <a:spcAft>
                <a:spcPts val="600"/>
              </a:spcAft>
            </a:pPr>
            <a:r>
              <a:rPr lang="en-US" sz="2200" b="1" dirty="0">
                <a:solidFill>
                  <a:prstClr val="black"/>
                </a:solidFill>
                <a:latin typeface="Arial" panose="020B0604020202020204" pitchFamily="34" charset="0"/>
                <a:cs typeface="Arial" panose="020B0604020202020204" pitchFamily="34" charset="0"/>
              </a:rPr>
              <a:t>	</a:t>
            </a:r>
            <a:r>
              <a:rPr lang="en-US" sz="2200" dirty="0">
                <a:solidFill>
                  <a:prstClr val="black"/>
                </a:solidFill>
              </a:rPr>
              <a:t>Liz Ruddy</a:t>
            </a:r>
            <a:endParaRPr lang="en-US" sz="2200"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Yue (Joyce) Jiang</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	Kyle Quinlan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	Nick Frattini</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rPr>
              <a:t>	Konrad Lehnert</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NIST  </a:t>
            </a:r>
            <a:r>
              <a:rPr kumimoji="0" lang="en-US" sz="22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Maxime </a:t>
            </a:r>
            <a:r>
              <a:rPr kumimoji="0" lang="en-US" sz="22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Malnou</a:t>
            </a:r>
            <a:endParaRPr kumimoji="0" lang="en-US" sz="2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HAYSTAC collaborators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Yale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Berkeley</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Johns Hopkins</a:t>
            </a:r>
          </a:p>
        </p:txBody>
      </p:sp>
      <p:pic>
        <p:nvPicPr>
          <p:cNvPr id="24" name="Picture 2" descr="Cryogenic cooling helps reduce noise, but by squeezing quantum noise, the HAYSTAC detector can search for an axion signal even faster. Kelly Backes, CC BY-ND">
            <a:extLst>
              <a:ext uri="{FF2B5EF4-FFF2-40B4-BE49-F238E27FC236}">
                <a16:creationId xmlns:a16="http://schemas.microsoft.com/office/drawing/2014/main" id="{57C04722-E7A4-4E9F-92CE-96FB6ADD3ECA}"/>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533" r="13734"/>
          <a:stretch/>
        </p:blipFill>
        <p:spPr bwMode="auto">
          <a:xfrm>
            <a:off x="9583058" y="5111202"/>
            <a:ext cx="1734823" cy="171087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About HAYSTAC | HAYSTAC">
            <a:extLst>
              <a:ext uri="{FF2B5EF4-FFF2-40B4-BE49-F238E27FC236}">
                <a16:creationId xmlns:a16="http://schemas.microsoft.com/office/drawing/2014/main" id="{397CB8EC-A667-4829-91C5-EC3E6A5B81E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82444" y="3475023"/>
            <a:ext cx="1734823" cy="160137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Special superconducting circuits used for quantum computing can help detectors sift through noise that might be hiding an axion signal. Kelly Backes, CC BY-ND">
            <a:extLst>
              <a:ext uri="{FF2B5EF4-FFF2-40B4-BE49-F238E27FC236}">
                <a16:creationId xmlns:a16="http://schemas.microsoft.com/office/drawing/2014/main" id="{17705792-7742-44DC-BAF6-1104CE40753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582443" y="45777"/>
            <a:ext cx="1734823" cy="174597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26263FC5-9D13-4834-B4C8-D563D60A949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2264"/>
          <a:stretch/>
        </p:blipFill>
        <p:spPr>
          <a:xfrm>
            <a:off x="9582443" y="1817149"/>
            <a:ext cx="1734823" cy="1634590"/>
          </a:xfrm>
          <a:prstGeom prst="rect">
            <a:avLst/>
          </a:prstGeom>
        </p:spPr>
      </p:pic>
      <p:grpSp>
        <p:nvGrpSpPr>
          <p:cNvPr id="28" name="Group 27">
            <a:extLst>
              <a:ext uri="{FF2B5EF4-FFF2-40B4-BE49-F238E27FC236}">
                <a16:creationId xmlns:a16="http://schemas.microsoft.com/office/drawing/2014/main" id="{50407589-5545-41B0-B8EE-E5E5E4D301EC}"/>
              </a:ext>
            </a:extLst>
          </p:cNvPr>
          <p:cNvGrpSpPr/>
          <p:nvPr/>
        </p:nvGrpSpPr>
        <p:grpSpPr>
          <a:xfrm rot="5400000">
            <a:off x="9404209" y="3368277"/>
            <a:ext cx="4626944" cy="785602"/>
            <a:chOff x="5893912" y="5603926"/>
            <a:chExt cx="4626944" cy="785602"/>
          </a:xfrm>
        </p:grpSpPr>
        <p:sp>
          <p:nvSpPr>
            <p:cNvPr id="29" name="TextBox 28">
              <a:extLst>
                <a:ext uri="{FF2B5EF4-FFF2-40B4-BE49-F238E27FC236}">
                  <a16:creationId xmlns:a16="http://schemas.microsoft.com/office/drawing/2014/main" id="{BC3C834B-0286-4FC4-AE5B-A934204C9B35}"/>
                </a:ext>
              </a:extLst>
            </p:cNvPr>
            <p:cNvSpPr txBox="1"/>
            <p:nvPr/>
          </p:nvSpPr>
          <p:spPr>
            <a:xfrm>
              <a:off x="5893912" y="6020196"/>
              <a:ext cx="46269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Mallory"/>
                  <a:ea typeface="+mn-ea"/>
                  <a:cs typeface="+mn-cs"/>
                </a:rPr>
                <a:t>The </a:t>
              </a:r>
              <a:r>
                <a:rPr kumimoji="0" lang="en-US" sz="1800" b="1" i="0" u="none" strike="noStrike" kern="1200" cap="none" spc="0" normalizeH="0" baseline="0" noProof="0" dirty="0" err="1">
                  <a:ln>
                    <a:noFill/>
                  </a:ln>
                  <a:solidFill>
                    <a:srgbClr val="222222"/>
                  </a:solidFill>
                  <a:effectLst/>
                  <a:uLnTx/>
                  <a:uFillTx/>
                  <a:latin typeface="Mallory"/>
                  <a:ea typeface="+mn-ea"/>
                  <a:cs typeface="+mn-cs"/>
                </a:rPr>
                <a:t>H</a:t>
              </a:r>
              <a:r>
                <a:rPr kumimoji="0" lang="en-US" sz="1800" b="0" i="0" u="none" strike="noStrike" kern="1200" cap="none" spc="0" normalizeH="0" baseline="0" noProof="0" dirty="0" err="1">
                  <a:ln>
                    <a:noFill/>
                  </a:ln>
                  <a:solidFill>
                    <a:srgbClr val="222222"/>
                  </a:solidFill>
                  <a:effectLst/>
                  <a:uLnTx/>
                  <a:uFillTx/>
                  <a:latin typeface="Mallory"/>
                  <a:ea typeface="+mn-ea"/>
                  <a:cs typeface="+mn-cs"/>
                </a:rPr>
                <a:t>aloscope</a:t>
              </a:r>
              <a:r>
                <a:rPr kumimoji="0" lang="en-US" sz="1800" b="0" i="0" u="none" strike="noStrike" kern="1200" cap="none" spc="0" normalizeH="0" baseline="0" noProof="0" dirty="0">
                  <a:ln>
                    <a:noFill/>
                  </a:ln>
                  <a:solidFill>
                    <a:srgbClr val="222222"/>
                  </a:solidFill>
                  <a:effectLst/>
                  <a:uLnTx/>
                  <a:uFillTx/>
                  <a:latin typeface="Mallory"/>
                  <a:ea typeface="+mn-ea"/>
                  <a:cs typeface="+mn-cs"/>
                </a:rPr>
                <a:t> </a:t>
              </a:r>
              <a:r>
                <a:rPr kumimoji="0" lang="en-US" sz="1800" b="1" i="0" u="none" strike="noStrike" kern="1200" cap="none" spc="0" normalizeH="0" baseline="0" noProof="0" dirty="0">
                  <a:ln>
                    <a:noFill/>
                  </a:ln>
                  <a:solidFill>
                    <a:srgbClr val="222222"/>
                  </a:solidFill>
                  <a:effectLst/>
                  <a:uLnTx/>
                  <a:uFillTx/>
                  <a:latin typeface="Mallory"/>
                  <a:ea typeface="+mn-ea"/>
                  <a:cs typeface="+mn-cs"/>
                </a:rPr>
                <a:t>A</a:t>
              </a:r>
              <a:r>
                <a:rPr kumimoji="0" lang="en-US" sz="1800" b="0" i="0" u="none" strike="noStrike" kern="1200" cap="none" spc="0" normalizeH="0" baseline="0" noProof="0" dirty="0">
                  <a:ln>
                    <a:noFill/>
                  </a:ln>
                  <a:solidFill>
                    <a:srgbClr val="222222"/>
                  </a:solidFill>
                  <a:effectLst/>
                  <a:uLnTx/>
                  <a:uFillTx/>
                  <a:latin typeface="Mallory"/>
                  <a:ea typeface="+mn-ea"/>
                  <a:cs typeface="+mn-cs"/>
                </a:rPr>
                <a:t>t </a:t>
              </a:r>
              <a:r>
                <a:rPr kumimoji="0" lang="en-US" sz="1800" b="1" i="0" u="none" strike="noStrike" kern="1200" cap="none" spc="0" normalizeH="0" baseline="0" noProof="0" dirty="0">
                  <a:ln>
                    <a:noFill/>
                  </a:ln>
                  <a:solidFill>
                    <a:srgbClr val="222222"/>
                  </a:solidFill>
                  <a:effectLst/>
                  <a:uLnTx/>
                  <a:uFillTx/>
                  <a:latin typeface="Mallory"/>
                  <a:ea typeface="+mn-ea"/>
                  <a:cs typeface="+mn-cs"/>
                </a:rPr>
                <a:t>Y</a:t>
              </a:r>
              <a:r>
                <a:rPr kumimoji="0" lang="en-US" sz="1800" b="0" i="0" u="none" strike="noStrike" kern="1200" cap="none" spc="0" normalizeH="0" baseline="0" noProof="0" dirty="0">
                  <a:ln>
                    <a:noFill/>
                  </a:ln>
                  <a:solidFill>
                    <a:srgbClr val="222222"/>
                  </a:solidFill>
                  <a:effectLst/>
                  <a:uLnTx/>
                  <a:uFillTx/>
                  <a:latin typeface="Mallory"/>
                  <a:ea typeface="+mn-ea"/>
                  <a:cs typeface="+mn-cs"/>
                </a:rPr>
                <a:t>ale </a:t>
              </a:r>
              <a:r>
                <a:rPr kumimoji="0" lang="en-US" sz="1800" b="1" i="0" u="none" strike="noStrike" kern="1200" cap="none" spc="0" normalizeH="0" baseline="0" noProof="0" dirty="0">
                  <a:ln>
                    <a:noFill/>
                  </a:ln>
                  <a:solidFill>
                    <a:srgbClr val="222222"/>
                  </a:solidFill>
                  <a:effectLst/>
                  <a:uLnTx/>
                  <a:uFillTx/>
                  <a:latin typeface="Mallory"/>
                  <a:ea typeface="+mn-ea"/>
                  <a:cs typeface="+mn-cs"/>
                </a:rPr>
                <a:t>S</a:t>
              </a:r>
              <a:r>
                <a:rPr kumimoji="0" lang="en-US" sz="1800" b="0" i="0" u="none" strike="noStrike" kern="1200" cap="none" spc="0" normalizeH="0" baseline="0" noProof="0" dirty="0">
                  <a:ln>
                    <a:noFill/>
                  </a:ln>
                  <a:solidFill>
                    <a:srgbClr val="222222"/>
                  </a:solidFill>
                  <a:effectLst/>
                  <a:uLnTx/>
                  <a:uFillTx/>
                  <a:latin typeface="Mallory"/>
                  <a:ea typeface="+mn-ea"/>
                  <a:cs typeface="+mn-cs"/>
                </a:rPr>
                <a:t>ensitive </a:t>
              </a:r>
              <a:r>
                <a:rPr kumimoji="0" lang="en-US" sz="1800" b="1" i="0" u="none" strike="noStrike" kern="1200" cap="none" spc="0" normalizeH="0" baseline="0" noProof="0" dirty="0">
                  <a:ln>
                    <a:noFill/>
                  </a:ln>
                  <a:solidFill>
                    <a:srgbClr val="222222"/>
                  </a:solidFill>
                  <a:effectLst/>
                  <a:uLnTx/>
                  <a:uFillTx/>
                  <a:latin typeface="Mallory"/>
                  <a:ea typeface="+mn-ea"/>
                  <a:cs typeface="+mn-cs"/>
                </a:rPr>
                <a:t>T</a:t>
              </a:r>
              <a:r>
                <a:rPr kumimoji="0" lang="en-US" sz="1800" b="0" i="0" u="none" strike="noStrike" kern="1200" cap="none" spc="0" normalizeH="0" baseline="0" noProof="0" dirty="0">
                  <a:ln>
                    <a:noFill/>
                  </a:ln>
                  <a:solidFill>
                    <a:srgbClr val="222222"/>
                  </a:solidFill>
                  <a:effectLst/>
                  <a:uLnTx/>
                  <a:uFillTx/>
                  <a:latin typeface="Mallory"/>
                  <a:ea typeface="+mn-ea"/>
                  <a:cs typeface="+mn-cs"/>
                </a:rPr>
                <a:t>o </a:t>
              </a:r>
              <a:r>
                <a:rPr kumimoji="0" lang="en-US" sz="1800" b="1" i="0" u="none" strike="noStrike" kern="1200" cap="none" spc="0" normalizeH="0" baseline="0" noProof="0" dirty="0">
                  <a:ln>
                    <a:noFill/>
                  </a:ln>
                  <a:solidFill>
                    <a:srgbClr val="222222"/>
                  </a:solidFill>
                  <a:effectLst/>
                  <a:uLnTx/>
                  <a:uFillTx/>
                  <a:latin typeface="Mallory"/>
                  <a:ea typeface="+mn-ea"/>
                  <a:cs typeface="+mn-cs"/>
                </a:rPr>
                <a:t>A</a:t>
              </a:r>
              <a:r>
                <a:rPr kumimoji="0" lang="en-US" sz="1800" b="0" i="0" u="none" strike="noStrike" kern="1200" cap="none" spc="0" normalizeH="0" baseline="0" noProof="0" dirty="0">
                  <a:ln>
                    <a:noFill/>
                  </a:ln>
                  <a:solidFill>
                    <a:srgbClr val="222222"/>
                  </a:solidFill>
                  <a:effectLst/>
                  <a:uLnTx/>
                  <a:uFillTx/>
                  <a:latin typeface="Mallory"/>
                  <a:ea typeface="+mn-ea"/>
                  <a:cs typeface="+mn-cs"/>
                </a:rPr>
                <a:t>xion </a:t>
              </a:r>
              <a:r>
                <a:rPr kumimoji="0" lang="en-US" sz="1800" b="1" i="0" u="none" strike="noStrike" kern="1200" cap="none" spc="0" normalizeH="0" baseline="0" noProof="0" dirty="0">
                  <a:ln>
                    <a:noFill/>
                  </a:ln>
                  <a:solidFill>
                    <a:srgbClr val="222222"/>
                  </a:solidFill>
                  <a:effectLst/>
                  <a:uLnTx/>
                  <a:uFillTx/>
                  <a:latin typeface="Mallory"/>
                  <a:ea typeface="+mn-ea"/>
                  <a:cs typeface="+mn-cs"/>
                </a:rPr>
                <a:t>C</a:t>
              </a:r>
              <a:r>
                <a:rPr kumimoji="0" lang="en-US" sz="1800" b="0" i="0" u="none" strike="noStrike" kern="1200" cap="none" spc="0" normalizeH="0" baseline="0" noProof="0" dirty="0">
                  <a:ln>
                    <a:noFill/>
                  </a:ln>
                  <a:solidFill>
                    <a:srgbClr val="222222"/>
                  </a:solidFill>
                  <a:effectLst/>
                  <a:uLnTx/>
                  <a:uFillTx/>
                  <a:latin typeface="Mallory"/>
                  <a:ea typeface="+mn-ea"/>
                  <a:cs typeface="+mn-cs"/>
                </a:rPr>
                <a:t>DM</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30" name="Picture 29">
              <a:extLst>
                <a:ext uri="{FF2B5EF4-FFF2-40B4-BE49-F238E27FC236}">
                  <a16:creationId xmlns:a16="http://schemas.microsoft.com/office/drawing/2014/main" id="{1B7437C6-4DB2-434E-9665-CB222CA2C2F1}"/>
                </a:ext>
              </a:extLst>
            </p:cNvPr>
            <p:cNvPicPr>
              <a:picLocks noChangeAspect="1"/>
            </p:cNvPicPr>
            <p:nvPr/>
          </p:nvPicPr>
          <p:blipFill>
            <a:blip r:embed="rId14"/>
            <a:stretch>
              <a:fillRect/>
            </a:stretch>
          </p:blipFill>
          <p:spPr>
            <a:xfrm>
              <a:off x="6792257" y="5603926"/>
              <a:ext cx="2653441" cy="491378"/>
            </a:xfrm>
            <a:prstGeom prst="rect">
              <a:avLst/>
            </a:prstGeom>
          </p:spPr>
        </p:pic>
      </p:grpSp>
      <p:sp>
        <p:nvSpPr>
          <p:cNvPr id="8" name="Slide Number Placeholder 5">
            <a:extLst>
              <a:ext uri="{FF2B5EF4-FFF2-40B4-BE49-F238E27FC236}">
                <a16:creationId xmlns:a16="http://schemas.microsoft.com/office/drawing/2014/main" id="{3FCD09D7-E38E-2D8E-8C55-F560A82CD14A}"/>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40</a:t>
            </a:fld>
            <a:endParaRPr lang="en-US" dirty="0">
              <a:solidFill>
                <a:prstClr val="black">
                  <a:tint val="75000"/>
                </a:prstClr>
              </a:solidFill>
            </a:endParaRPr>
          </a:p>
        </p:txBody>
      </p:sp>
    </p:spTree>
    <p:extLst>
      <p:ext uri="{BB962C8B-B14F-4D97-AF65-F5344CB8AC3E}">
        <p14:creationId xmlns:p14="http://schemas.microsoft.com/office/powerpoint/2010/main" val="1630848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21628-A1A6-F90A-FA77-B317995DE9D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EC0DBC-9BC9-1997-3784-F85D2E6D334D}"/>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Classical fields: large amplitude but weak coupling to a sensor</a:t>
            </a:r>
            <a:endParaRPr lang="en-US" dirty="0"/>
          </a:p>
        </p:txBody>
      </p:sp>
      <p:sp>
        <p:nvSpPr>
          <p:cNvPr id="6" name="Slide Number Placeholder 5">
            <a:extLst>
              <a:ext uri="{FF2B5EF4-FFF2-40B4-BE49-F238E27FC236}">
                <a16:creationId xmlns:a16="http://schemas.microsoft.com/office/drawing/2014/main" id="{95695FC1-C1A0-B5BB-B4D5-7BCD5963F89F}"/>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5</a:t>
            </a:fld>
            <a:endParaRPr lang="en-US" dirty="0">
              <a:solidFill>
                <a:prstClr val="black">
                  <a:tint val="75000"/>
                </a:prstClr>
              </a:solidFill>
            </a:endParaRPr>
          </a:p>
        </p:txBody>
      </p:sp>
      <p:sp>
        <p:nvSpPr>
          <p:cNvPr id="2" name="Oval 1">
            <a:extLst>
              <a:ext uri="{FF2B5EF4-FFF2-40B4-BE49-F238E27FC236}">
                <a16:creationId xmlns:a16="http://schemas.microsoft.com/office/drawing/2014/main" id="{0659A2DB-5542-0609-87E0-1204750FAFAC}"/>
              </a:ext>
            </a:extLst>
          </p:cNvPr>
          <p:cNvSpPr/>
          <p:nvPr/>
        </p:nvSpPr>
        <p:spPr>
          <a:xfrm>
            <a:off x="4142799" y="2739211"/>
            <a:ext cx="1497098" cy="149709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AC8D1B8C-A80F-4295-4AF4-F73CCC4B3E85}"/>
              </a:ext>
            </a:extLst>
          </p:cNvPr>
          <p:cNvCxnSpPr/>
          <p:nvPr/>
        </p:nvCxnSpPr>
        <p:spPr>
          <a:xfrm>
            <a:off x="3139252" y="3489376"/>
            <a:ext cx="994590" cy="0"/>
          </a:xfrm>
          <a:prstGeom prst="line">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Explosion 1 4">
            <a:extLst>
              <a:ext uri="{FF2B5EF4-FFF2-40B4-BE49-F238E27FC236}">
                <a16:creationId xmlns:a16="http://schemas.microsoft.com/office/drawing/2014/main" id="{4BF4E56C-D020-FDFD-8300-147AC47F5882}"/>
              </a:ext>
            </a:extLst>
          </p:cNvPr>
          <p:cNvSpPr/>
          <p:nvPr/>
        </p:nvSpPr>
        <p:spPr>
          <a:xfrm>
            <a:off x="1583617" y="2790728"/>
            <a:ext cx="1819179" cy="1449212"/>
          </a:xfrm>
          <a:prstGeom prst="irregularSeal1">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09609E-91E4-D45D-72B0-35428D3EACE2}"/>
              </a:ext>
            </a:extLst>
          </p:cNvPr>
          <p:cNvSpPr txBox="1"/>
          <p:nvPr/>
        </p:nvSpPr>
        <p:spPr>
          <a:xfrm>
            <a:off x="4374407" y="3000583"/>
            <a:ext cx="1165419" cy="461665"/>
          </a:xfrm>
          <a:prstGeom prst="rect">
            <a:avLst/>
          </a:prstGeom>
          <a:noFill/>
        </p:spPr>
        <p:txBody>
          <a:bodyPr wrap="square" rtlCol="0">
            <a:spAutoFit/>
          </a:bodyPr>
          <a:lstStyle/>
          <a:p>
            <a:r>
              <a:rPr lang="en-US" sz="2400" dirty="0">
                <a:latin typeface="Arial" pitchFamily="34" charset="0"/>
                <a:cs typeface="Arial" pitchFamily="34" charset="0"/>
              </a:rPr>
              <a:t>high-</a:t>
            </a:r>
            <a:r>
              <a:rPr lang="en-US" sz="2400" i="1" dirty="0">
                <a:latin typeface="Times New Roman" panose="02020603050405020304" pitchFamily="18" charset="0"/>
                <a:cs typeface="Times New Roman" panose="02020603050405020304" pitchFamily="18" charset="0"/>
              </a:rPr>
              <a:t>Q</a:t>
            </a:r>
          </a:p>
        </p:txBody>
      </p:sp>
      <p:sp>
        <p:nvSpPr>
          <p:cNvPr id="8" name="TextBox 7">
            <a:extLst>
              <a:ext uri="{FF2B5EF4-FFF2-40B4-BE49-F238E27FC236}">
                <a16:creationId xmlns:a16="http://schemas.microsoft.com/office/drawing/2014/main" id="{47DE1038-E61C-2B8F-37B0-FEC51FA98C89}"/>
              </a:ext>
            </a:extLst>
          </p:cNvPr>
          <p:cNvSpPr txBox="1"/>
          <p:nvPr/>
        </p:nvSpPr>
        <p:spPr>
          <a:xfrm>
            <a:off x="4173997" y="3355140"/>
            <a:ext cx="1801923" cy="461665"/>
          </a:xfrm>
          <a:prstGeom prst="rect">
            <a:avLst/>
          </a:prstGeom>
          <a:noFill/>
        </p:spPr>
        <p:txBody>
          <a:bodyPr wrap="square" rtlCol="0">
            <a:spAutoFit/>
          </a:bodyPr>
          <a:lstStyle/>
          <a:p>
            <a:r>
              <a:rPr lang="en-US" sz="2400" dirty="0">
                <a:latin typeface="Arial" pitchFamily="34" charset="0"/>
                <a:cs typeface="Arial" pitchFamily="34" charset="0"/>
              </a:rPr>
              <a:t>resonator</a:t>
            </a:r>
          </a:p>
        </p:txBody>
      </p:sp>
      <p:sp>
        <p:nvSpPr>
          <p:cNvPr id="10" name="TextBox 9">
            <a:extLst>
              <a:ext uri="{FF2B5EF4-FFF2-40B4-BE49-F238E27FC236}">
                <a16:creationId xmlns:a16="http://schemas.microsoft.com/office/drawing/2014/main" id="{D9EA659F-57E8-60AC-7CA4-956DE9E3FC57}"/>
              </a:ext>
            </a:extLst>
          </p:cNvPr>
          <p:cNvSpPr txBox="1"/>
          <p:nvPr/>
        </p:nvSpPr>
        <p:spPr>
          <a:xfrm>
            <a:off x="1366500" y="2308393"/>
            <a:ext cx="2615184" cy="461665"/>
          </a:xfrm>
          <a:prstGeom prst="rect">
            <a:avLst/>
          </a:prstGeom>
          <a:noFill/>
        </p:spPr>
        <p:txBody>
          <a:bodyPr wrap="square" rtlCol="0">
            <a:spAutoFit/>
          </a:bodyPr>
          <a:lstStyle/>
          <a:p>
            <a:r>
              <a:rPr lang="en-US" sz="2400" dirty="0">
                <a:solidFill>
                  <a:srgbClr val="00B050"/>
                </a:solidFill>
                <a:latin typeface="Arial" pitchFamily="34" charset="0"/>
                <a:cs typeface="Arial" pitchFamily="34" charset="0"/>
              </a:rPr>
              <a:t>decoherence</a:t>
            </a:r>
          </a:p>
        </p:txBody>
      </p:sp>
      <p:cxnSp>
        <p:nvCxnSpPr>
          <p:cNvPr id="14" name="Straight Connector 13">
            <a:extLst>
              <a:ext uri="{FF2B5EF4-FFF2-40B4-BE49-F238E27FC236}">
                <a16:creationId xmlns:a16="http://schemas.microsoft.com/office/drawing/2014/main" id="{EF4C9C9E-5EC5-166B-CA76-F6EBA5B444AE}"/>
              </a:ext>
            </a:extLst>
          </p:cNvPr>
          <p:cNvCxnSpPr>
            <a:cxnSpLocks/>
          </p:cNvCxnSpPr>
          <p:nvPr/>
        </p:nvCxnSpPr>
        <p:spPr>
          <a:xfrm flipV="1">
            <a:off x="4897908" y="2455101"/>
            <a:ext cx="0" cy="284110"/>
          </a:xfrm>
          <a:prstGeom prst="line">
            <a:avLst/>
          </a:prstGeom>
          <a:ln w="19050">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B76BCEE-9269-B2A8-B624-CB4C89FD9A6D}"/>
              </a:ext>
            </a:extLst>
          </p:cNvPr>
          <p:cNvSpPr txBox="1"/>
          <p:nvPr/>
        </p:nvSpPr>
        <p:spPr>
          <a:xfrm>
            <a:off x="3981684" y="1312725"/>
            <a:ext cx="1994236" cy="830997"/>
          </a:xfrm>
          <a:prstGeom prst="rect">
            <a:avLst/>
          </a:prstGeom>
          <a:noFill/>
        </p:spPr>
        <p:txBody>
          <a:bodyPr wrap="square" rtlCol="0">
            <a:spAutoFit/>
          </a:bodyPr>
          <a:lstStyle/>
          <a:p>
            <a:r>
              <a:rPr lang="en-US" sz="2400" dirty="0">
                <a:solidFill>
                  <a:srgbClr val="0000FF"/>
                </a:solidFill>
                <a:latin typeface="Arial" pitchFamily="34" charset="0"/>
                <a:cs typeface="Arial" pitchFamily="34" charset="0"/>
              </a:rPr>
              <a:t>hypothetical field</a:t>
            </a:r>
          </a:p>
        </p:txBody>
      </p:sp>
      <p:sp>
        <p:nvSpPr>
          <p:cNvPr id="16" name="Cloud 15">
            <a:extLst>
              <a:ext uri="{FF2B5EF4-FFF2-40B4-BE49-F238E27FC236}">
                <a16:creationId xmlns:a16="http://schemas.microsoft.com/office/drawing/2014/main" id="{A3620AD3-95F5-83FA-07AE-5E64C09676B1}"/>
              </a:ext>
            </a:extLst>
          </p:cNvPr>
          <p:cNvSpPr/>
          <p:nvPr/>
        </p:nvSpPr>
        <p:spPr>
          <a:xfrm>
            <a:off x="3724206" y="958579"/>
            <a:ext cx="2246533" cy="1437676"/>
          </a:xfrm>
          <a:prstGeom prst="cloud">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0D29B63-9A1C-7C2D-D0D3-79DA844900AF}"/>
              </a:ext>
            </a:extLst>
          </p:cNvPr>
          <p:cNvSpPr txBox="1"/>
          <p:nvPr/>
        </p:nvSpPr>
        <p:spPr>
          <a:xfrm>
            <a:off x="1720602" y="5276650"/>
            <a:ext cx="2426420" cy="461665"/>
          </a:xfrm>
          <a:prstGeom prst="rect">
            <a:avLst/>
          </a:prstGeom>
          <a:noFill/>
        </p:spPr>
        <p:txBody>
          <a:bodyPr wrap="square" rtlCol="0">
            <a:spAutoFit/>
          </a:bodyPr>
          <a:lstStyle/>
          <a:p>
            <a:r>
              <a:rPr lang="en-US" sz="2400" dirty="0">
                <a:latin typeface="Arial" pitchFamily="34" charset="0"/>
                <a:cs typeface="Arial" pitchFamily="34" charset="0"/>
              </a:rPr>
              <a:t>null hypothesis</a:t>
            </a:r>
          </a:p>
        </p:txBody>
      </p:sp>
      <p:graphicFrame>
        <p:nvGraphicFramePr>
          <p:cNvPr id="18" name="Object 17">
            <a:extLst>
              <a:ext uri="{FF2B5EF4-FFF2-40B4-BE49-F238E27FC236}">
                <a16:creationId xmlns:a16="http://schemas.microsoft.com/office/drawing/2014/main" id="{C4350F16-D10E-4A9A-180B-26868853BFBD}"/>
              </a:ext>
            </a:extLst>
          </p:cNvPr>
          <p:cNvGraphicFramePr>
            <a:graphicFrameLocks noChangeAspect="1"/>
          </p:cNvGraphicFramePr>
          <p:nvPr>
            <p:extLst>
              <p:ext uri="{D42A27DB-BD31-4B8C-83A1-F6EECF244321}">
                <p14:modId xmlns:p14="http://schemas.microsoft.com/office/powerpoint/2010/main" val="2738594617"/>
              </p:ext>
            </p:extLst>
          </p:nvPr>
        </p:nvGraphicFramePr>
        <p:xfrm>
          <a:off x="5539826" y="5095582"/>
          <a:ext cx="2425700" cy="723900"/>
        </p:xfrm>
        <a:graphic>
          <a:graphicData uri="http://schemas.openxmlformats.org/presentationml/2006/ole">
            <mc:AlternateContent xmlns:mc="http://schemas.openxmlformats.org/markup-compatibility/2006">
              <mc:Choice xmlns:v="urn:schemas-microsoft-com:vml" Requires="v">
                <p:oleObj name="Equation" r:id="rId3" imgW="2425680" imgH="723600" progId="Equation.DSMT4">
                  <p:embed/>
                </p:oleObj>
              </mc:Choice>
              <mc:Fallback>
                <p:oleObj name="Equation" r:id="rId3" imgW="2425680" imgH="723600" progId="Equation.DSMT4">
                  <p:embed/>
                  <p:pic>
                    <p:nvPicPr>
                      <p:cNvPr id="19" name="Object 18">
                        <a:extLst>
                          <a:ext uri="{FF2B5EF4-FFF2-40B4-BE49-F238E27FC236}">
                            <a16:creationId xmlns:a16="http://schemas.microsoft.com/office/drawing/2014/main" id="{F0F053D0-AA1B-46C5-A6D0-C8C5716DAFC7}"/>
                          </a:ext>
                        </a:extLst>
                      </p:cNvPr>
                      <p:cNvPicPr>
                        <a:picLocks noChangeAspect="1" noChangeArrowheads="1"/>
                      </p:cNvPicPr>
                      <p:nvPr/>
                    </p:nvPicPr>
                    <p:blipFill>
                      <a:blip r:embed="rId4"/>
                      <a:srcRect/>
                      <a:stretch>
                        <a:fillRect/>
                      </a:stretch>
                    </p:blipFill>
                    <p:spPr bwMode="auto">
                      <a:xfrm>
                        <a:off x="5539826" y="5095582"/>
                        <a:ext cx="24257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a:extLst>
              <a:ext uri="{FF2B5EF4-FFF2-40B4-BE49-F238E27FC236}">
                <a16:creationId xmlns:a16="http://schemas.microsoft.com/office/drawing/2014/main" id="{523E9AA8-9D8A-A360-A9AB-8E789A6B4D0D}"/>
              </a:ext>
            </a:extLst>
          </p:cNvPr>
          <p:cNvGraphicFramePr>
            <a:graphicFrameLocks noChangeAspect="1"/>
          </p:cNvGraphicFramePr>
          <p:nvPr>
            <p:extLst>
              <p:ext uri="{D42A27DB-BD31-4B8C-83A1-F6EECF244321}">
                <p14:modId xmlns:p14="http://schemas.microsoft.com/office/powerpoint/2010/main" val="2996462182"/>
              </p:ext>
            </p:extLst>
          </p:nvPr>
        </p:nvGraphicFramePr>
        <p:xfrm>
          <a:off x="5451128" y="5943512"/>
          <a:ext cx="3467100" cy="723900"/>
        </p:xfrm>
        <a:graphic>
          <a:graphicData uri="http://schemas.openxmlformats.org/presentationml/2006/ole">
            <mc:AlternateContent xmlns:mc="http://schemas.openxmlformats.org/markup-compatibility/2006">
              <mc:Choice xmlns:v="urn:schemas-microsoft-com:vml" Requires="v">
                <p:oleObj name="Equation" r:id="rId5" imgW="3466800" imgH="723600" progId="Equation.DSMT4">
                  <p:embed/>
                </p:oleObj>
              </mc:Choice>
              <mc:Fallback>
                <p:oleObj name="Equation" r:id="rId5" imgW="3466800" imgH="723600" progId="Equation.DSMT4">
                  <p:embed/>
                  <p:pic>
                    <p:nvPicPr>
                      <p:cNvPr id="20" name="Object 19">
                        <a:extLst>
                          <a:ext uri="{FF2B5EF4-FFF2-40B4-BE49-F238E27FC236}">
                            <a16:creationId xmlns:a16="http://schemas.microsoft.com/office/drawing/2014/main" id="{A069AE89-85DF-46E3-B1A3-C4BB5392AD21}"/>
                          </a:ext>
                        </a:extLst>
                      </p:cNvPr>
                      <p:cNvPicPr>
                        <a:picLocks noChangeAspect="1" noChangeArrowheads="1"/>
                      </p:cNvPicPr>
                      <p:nvPr/>
                    </p:nvPicPr>
                    <p:blipFill>
                      <a:blip r:embed="rId6"/>
                      <a:srcRect/>
                      <a:stretch>
                        <a:fillRect/>
                      </a:stretch>
                    </p:blipFill>
                    <p:spPr bwMode="auto">
                      <a:xfrm>
                        <a:off x="5451128" y="5943512"/>
                        <a:ext cx="34671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a:extLst>
              <a:ext uri="{FF2B5EF4-FFF2-40B4-BE49-F238E27FC236}">
                <a16:creationId xmlns:a16="http://schemas.microsoft.com/office/drawing/2014/main" id="{1B107C92-5ABA-57B3-AD46-AA407287E6DF}"/>
              </a:ext>
            </a:extLst>
          </p:cNvPr>
          <p:cNvSpPr txBox="1"/>
          <p:nvPr/>
        </p:nvSpPr>
        <p:spPr>
          <a:xfrm>
            <a:off x="1715953" y="6000787"/>
            <a:ext cx="4693185" cy="461665"/>
          </a:xfrm>
          <a:prstGeom prst="rect">
            <a:avLst/>
          </a:prstGeom>
          <a:noFill/>
        </p:spPr>
        <p:txBody>
          <a:bodyPr wrap="square" rtlCol="0">
            <a:spAutoFit/>
          </a:bodyPr>
          <a:lstStyle/>
          <a:p>
            <a:r>
              <a:rPr lang="en-US" sz="2400" dirty="0">
                <a:solidFill>
                  <a:srgbClr val="0000FF"/>
                </a:solidFill>
                <a:latin typeface="Arial" pitchFamily="34" charset="0"/>
                <a:cs typeface="Arial" pitchFamily="34" charset="0"/>
              </a:rPr>
              <a:t>field hypothesis</a:t>
            </a:r>
          </a:p>
        </p:txBody>
      </p:sp>
      <p:sp>
        <p:nvSpPr>
          <p:cNvPr id="21" name="TextBox 20">
            <a:extLst>
              <a:ext uri="{FF2B5EF4-FFF2-40B4-BE49-F238E27FC236}">
                <a16:creationId xmlns:a16="http://schemas.microsoft.com/office/drawing/2014/main" id="{1B4FC99C-51A8-71C4-4CA4-F7433EC2666A}"/>
              </a:ext>
            </a:extLst>
          </p:cNvPr>
          <p:cNvSpPr txBox="1"/>
          <p:nvPr/>
        </p:nvSpPr>
        <p:spPr>
          <a:xfrm>
            <a:off x="757943" y="4637063"/>
            <a:ext cx="4693185" cy="461665"/>
          </a:xfrm>
          <a:prstGeom prst="rect">
            <a:avLst/>
          </a:prstGeom>
          <a:noFill/>
        </p:spPr>
        <p:txBody>
          <a:bodyPr wrap="square" rtlCol="0">
            <a:spAutoFit/>
          </a:bodyPr>
          <a:lstStyle/>
          <a:p>
            <a:r>
              <a:rPr lang="en-US" sz="2400" dirty="0">
                <a:latin typeface="Arial" pitchFamily="34" charset="0"/>
                <a:cs typeface="Arial" pitchFamily="34" charset="0"/>
              </a:rPr>
              <a:t>distinguish evolution under</a:t>
            </a:r>
            <a:endParaRPr lang="en-US" sz="2400" dirty="0">
              <a:solidFill>
                <a:srgbClr val="0000FF"/>
              </a:solidFill>
              <a:latin typeface="Arial" pitchFamily="34" charset="0"/>
              <a:cs typeface="Arial" pitchFamily="34" charset="0"/>
            </a:endParaRPr>
          </a:p>
        </p:txBody>
      </p:sp>
      <p:sp>
        <p:nvSpPr>
          <p:cNvPr id="22" name="TextBox 21">
            <a:extLst>
              <a:ext uri="{FF2B5EF4-FFF2-40B4-BE49-F238E27FC236}">
                <a16:creationId xmlns:a16="http://schemas.microsoft.com/office/drawing/2014/main" id="{9CA31A1D-A8D0-B292-B61F-95E0B0805D87}"/>
              </a:ext>
            </a:extLst>
          </p:cNvPr>
          <p:cNvSpPr txBox="1"/>
          <p:nvPr/>
        </p:nvSpPr>
        <p:spPr>
          <a:xfrm>
            <a:off x="6202347" y="2336882"/>
            <a:ext cx="5628577" cy="1938992"/>
          </a:xfrm>
          <a:prstGeom prst="rect">
            <a:avLst/>
          </a:prstGeom>
          <a:noFill/>
        </p:spPr>
        <p:txBody>
          <a:bodyPr wrap="square" rtlCol="0">
            <a:spAutoFit/>
          </a:bodyPr>
          <a:lstStyle/>
          <a:p>
            <a:pPr defTabSz="274320"/>
            <a:r>
              <a:rPr lang="en-US" sz="2400" u="sng" dirty="0">
                <a:latin typeface="Arial" pitchFamily="34" charset="0"/>
                <a:cs typeface="Arial" pitchFamily="34" charset="0"/>
              </a:rPr>
              <a:t>possible sensor</a:t>
            </a:r>
          </a:p>
          <a:p>
            <a:pPr defTabSz="274320"/>
            <a:r>
              <a:rPr lang="en-US" sz="2400" dirty="0">
                <a:latin typeface="Arial" pitchFamily="34" charset="0"/>
                <a:cs typeface="Arial" pitchFamily="34" charset="0"/>
              </a:rPr>
              <a:t>	resonant circuit (DM Radio)</a:t>
            </a:r>
          </a:p>
          <a:p>
            <a:pPr defTabSz="274320"/>
            <a:r>
              <a:rPr lang="en-US" sz="2400" dirty="0">
                <a:latin typeface="Arial" pitchFamily="34" charset="0"/>
                <a:cs typeface="Arial" pitchFamily="34" charset="0"/>
              </a:rPr>
              <a:t>	microwave cavity (ADMX/HAYSTAC)</a:t>
            </a:r>
          </a:p>
          <a:p>
            <a:pPr defTabSz="274320"/>
            <a:r>
              <a:rPr lang="en-US" sz="2400" dirty="0">
                <a:latin typeface="Arial" pitchFamily="34" charset="0"/>
                <a:cs typeface="Arial" pitchFamily="34" charset="0"/>
              </a:rPr>
              <a:t>	spin ensemble (CASPER)</a:t>
            </a:r>
          </a:p>
          <a:p>
            <a:pPr defTabSz="274320"/>
            <a:r>
              <a:rPr lang="en-US" sz="2400" dirty="0">
                <a:latin typeface="Arial" pitchFamily="34" charset="0"/>
                <a:cs typeface="Arial" pitchFamily="34" charset="0"/>
              </a:rPr>
              <a:t>	mechanical resonator (Windchime)</a:t>
            </a:r>
          </a:p>
        </p:txBody>
      </p:sp>
    </p:spTree>
    <p:extLst>
      <p:ext uri="{BB962C8B-B14F-4D97-AF65-F5344CB8AC3E}">
        <p14:creationId xmlns:p14="http://schemas.microsoft.com/office/powerpoint/2010/main" val="2756006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A5099-2EDD-906B-550A-80C9547B1951}"/>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If signal is an oscillatory “force” of unknown frequency</a:t>
            </a:r>
            <a:endParaRPr lang="en-US" dirty="0"/>
          </a:p>
        </p:txBody>
      </p:sp>
      <p:sp>
        <p:nvSpPr>
          <p:cNvPr id="3" name="Slide Number Placeholder 2">
            <a:extLst>
              <a:ext uri="{FF2B5EF4-FFF2-40B4-BE49-F238E27FC236}">
                <a16:creationId xmlns:a16="http://schemas.microsoft.com/office/drawing/2014/main" id="{997226FD-AB51-C6E7-4852-7DC85595224F}"/>
              </a:ext>
            </a:extLst>
          </p:cNvPr>
          <p:cNvSpPr>
            <a:spLocks noGrp="1"/>
          </p:cNvSpPr>
          <p:nvPr>
            <p:ph type="sldNum" sz="quarter" idx="12"/>
          </p:nvPr>
        </p:nvSpPr>
        <p:spPr/>
        <p:txBody>
          <a:bodyPr/>
          <a:lstStyle/>
          <a:p>
            <a:fld id="{F8F60CDD-D3CC-4C72-96AC-607670DB5530}" type="slidenum">
              <a:rPr lang="en-US" smtClean="0"/>
              <a:t>6</a:t>
            </a:fld>
            <a:endParaRPr lang="en-US" dirty="0"/>
          </a:p>
        </p:txBody>
      </p:sp>
      <p:grpSp>
        <p:nvGrpSpPr>
          <p:cNvPr id="5" name="群組 59">
            <a:extLst>
              <a:ext uri="{FF2B5EF4-FFF2-40B4-BE49-F238E27FC236}">
                <a16:creationId xmlns:a16="http://schemas.microsoft.com/office/drawing/2014/main" id="{AA5268B1-BBEE-0AAC-1DA8-011EE6CE5A0A}"/>
              </a:ext>
            </a:extLst>
          </p:cNvPr>
          <p:cNvGrpSpPr>
            <a:grpSpLocks/>
          </p:cNvGrpSpPr>
          <p:nvPr/>
        </p:nvGrpSpPr>
        <p:grpSpPr bwMode="auto">
          <a:xfrm>
            <a:off x="683125" y="4175963"/>
            <a:ext cx="2591066" cy="2500675"/>
            <a:chOff x="3667124" y="4303360"/>
            <a:chExt cx="2591082" cy="2500425"/>
          </a:xfrm>
        </p:grpSpPr>
        <p:cxnSp>
          <p:nvCxnSpPr>
            <p:cNvPr id="6" name="直線單箭頭接點 46">
              <a:extLst>
                <a:ext uri="{FF2B5EF4-FFF2-40B4-BE49-F238E27FC236}">
                  <a16:creationId xmlns:a16="http://schemas.microsoft.com/office/drawing/2014/main" id="{24E0DDFF-E4F5-CCD3-C3C4-C645C7F9F623}"/>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47">
              <a:extLst>
                <a:ext uri="{FF2B5EF4-FFF2-40B4-BE49-F238E27FC236}">
                  <a16:creationId xmlns:a16="http://schemas.microsoft.com/office/drawing/2014/main" id="{4D5ECFE5-16AB-E72E-73B4-CAE3E161BD70}"/>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8" name="Object 5">
              <a:extLst>
                <a:ext uri="{FF2B5EF4-FFF2-40B4-BE49-F238E27FC236}">
                  <a16:creationId xmlns:a16="http://schemas.microsoft.com/office/drawing/2014/main" id="{D1B68D4F-53EF-6EBF-308A-5313F6EA4A42}"/>
                </a:ext>
              </a:extLst>
            </p:cNvPr>
            <p:cNvGraphicFramePr>
              <a:graphicFrameLocks noChangeAspect="1"/>
            </p:cNvGraphicFramePr>
            <p:nvPr>
              <p:extLst>
                <p:ext uri="{D42A27DB-BD31-4B8C-83A1-F6EECF244321}">
                  <p14:modId xmlns:p14="http://schemas.microsoft.com/office/powerpoint/2010/main" val="2530910639"/>
                </p:ext>
              </p:extLst>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3" imgW="228600" imgH="355320" progId="Equation.DSMT4">
                    <p:embed/>
                  </p:oleObj>
                </mc:Choice>
                <mc:Fallback>
                  <p:oleObj name="Equation" r:id="rId3" imgW="228600" imgH="355320" progId="Equation.DSMT4">
                    <p:embed/>
                    <p:pic>
                      <p:nvPicPr>
                        <p:cNvPr id="19" name="Object 5"/>
                        <p:cNvPicPr>
                          <a:picLocks noChangeAspect="1" noChangeArrowheads="1"/>
                        </p:cNvPicPr>
                        <p:nvPr/>
                      </p:nvPicPr>
                      <p:blipFill>
                        <a:blip r:embed="rId4"/>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a:extLst>
                <a:ext uri="{FF2B5EF4-FFF2-40B4-BE49-F238E27FC236}">
                  <a16:creationId xmlns:a16="http://schemas.microsoft.com/office/drawing/2014/main" id="{D123A457-6691-4E62-C12E-759ACA41295E}"/>
                </a:ext>
              </a:extLst>
            </p:cNvPr>
            <p:cNvGraphicFramePr>
              <a:graphicFrameLocks noChangeAspect="1"/>
            </p:cNvGraphicFramePr>
            <p:nvPr>
              <p:extLst>
                <p:ext uri="{D42A27DB-BD31-4B8C-83A1-F6EECF244321}">
                  <p14:modId xmlns:p14="http://schemas.microsoft.com/office/powerpoint/2010/main" val="2485298645"/>
                </p:ext>
              </p:extLst>
            </p:nvPr>
          </p:nvGraphicFramePr>
          <p:xfrm>
            <a:off x="5899429" y="5522438"/>
            <a:ext cx="358777" cy="447630"/>
          </p:xfrm>
          <a:graphic>
            <a:graphicData uri="http://schemas.openxmlformats.org/presentationml/2006/ole">
              <mc:AlternateContent xmlns:mc="http://schemas.openxmlformats.org/markup-compatibility/2006">
                <mc:Choice xmlns:v="urn:schemas-microsoft-com:vml" Requires="v">
                  <p:oleObj name="Equation" r:id="rId5" imgW="304560" imgH="355320" progId="Equation.DSMT4">
                    <p:embed/>
                  </p:oleObj>
                </mc:Choice>
                <mc:Fallback>
                  <p:oleObj name="Equation" r:id="rId5" imgW="304560" imgH="355320" progId="Equation.DSMT4">
                    <p:embed/>
                    <p:pic>
                      <p:nvPicPr>
                        <p:cNvPr id="20" name="Object 8"/>
                        <p:cNvPicPr>
                          <a:picLocks noChangeAspect="1" noChangeArrowheads="1"/>
                        </p:cNvPicPr>
                        <p:nvPr/>
                      </p:nvPicPr>
                      <p:blipFill>
                        <a:blip r:embed="rId6"/>
                        <a:srcRect/>
                        <a:stretch>
                          <a:fillRect/>
                        </a:stretch>
                      </p:blipFill>
                      <p:spPr bwMode="auto">
                        <a:xfrm>
                          <a:off x="5899429" y="5522438"/>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0" name="群組 59">
            <a:extLst>
              <a:ext uri="{FF2B5EF4-FFF2-40B4-BE49-F238E27FC236}">
                <a16:creationId xmlns:a16="http://schemas.microsoft.com/office/drawing/2014/main" id="{BAB3D0D5-984B-B6A4-BF58-70C4DA2F4F76}"/>
              </a:ext>
            </a:extLst>
          </p:cNvPr>
          <p:cNvGrpSpPr>
            <a:grpSpLocks/>
          </p:cNvGrpSpPr>
          <p:nvPr/>
        </p:nvGrpSpPr>
        <p:grpSpPr bwMode="auto">
          <a:xfrm>
            <a:off x="5342793" y="4176747"/>
            <a:ext cx="2591441" cy="2499891"/>
            <a:chOff x="3667124" y="4304144"/>
            <a:chExt cx="2591457" cy="2499641"/>
          </a:xfrm>
        </p:grpSpPr>
        <p:cxnSp>
          <p:nvCxnSpPr>
            <p:cNvPr id="11" name="直線單箭頭接點 46">
              <a:extLst>
                <a:ext uri="{FF2B5EF4-FFF2-40B4-BE49-F238E27FC236}">
                  <a16:creationId xmlns:a16="http://schemas.microsoft.com/office/drawing/2014/main" id="{BE0B2A62-2975-49D0-4B62-D92A1AC6C450}"/>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47">
              <a:extLst>
                <a:ext uri="{FF2B5EF4-FFF2-40B4-BE49-F238E27FC236}">
                  <a16:creationId xmlns:a16="http://schemas.microsoft.com/office/drawing/2014/main" id="{8FDDC1F9-40A1-6F55-47DB-D048840056F3}"/>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3" name="Object 5">
              <a:extLst>
                <a:ext uri="{FF2B5EF4-FFF2-40B4-BE49-F238E27FC236}">
                  <a16:creationId xmlns:a16="http://schemas.microsoft.com/office/drawing/2014/main" id="{10FEEEB8-6F0C-8FA1-5963-7E469C97E3BD}"/>
                </a:ext>
              </a:extLst>
            </p:cNvPr>
            <p:cNvGraphicFramePr>
              <a:graphicFrameLocks noChangeAspect="1"/>
            </p:cNvGraphicFramePr>
            <p:nvPr>
              <p:extLst>
                <p:ext uri="{D42A27DB-BD31-4B8C-83A1-F6EECF244321}">
                  <p14:modId xmlns:p14="http://schemas.microsoft.com/office/powerpoint/2010/main" val="425126255"/>
                </p:ext>
              </p:extLst>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7" imgW="228600" imgH="355320" progId="Equation.DSMT4">
                    <p:embed/>
                  </p:oleObj>
                </mc:Choice>
                <mc:Fallback>
                  <p:oleObj name="Equation" r:id="rId7" imgW="228600" imgH="355320" progId="Equation.DSMT4">
                    <p:embed/>
                    <p:pic>
                      <p:nvPicPr>
                        <p:cNvPr id="37" name="Object 5"/>
                        <p:cNvPicPr>
                          <a:picLocks noChangeAspect="1" noChangeArrowheads="1"/>
                        </p:cNvPicPr>
                        <p:nvPr/>
                      </p:nvPicPr>
                      <p:blipFill>
                        <a:blip r:embed="rId8"/>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8">
              <a:extLst>
                <a:ext uri="{FF2B5EF4-FFF2-40B4-BE49-F238E27FC236}">
                  <a16:creationId xmlns:a16="http://schemas.microsoft.com/office/drawing/2014/main" id="{B94262F5-4500-A4C9-011C-314E5FABB240}"/>
                </a:ext>
              </a:extLst>
            </p:cNvPr>
            <p:cNvGraphicFramePr>
              <a:graphicFrameLocks noChangeAspect="1"/>
            </p:cNvGraphicFramePr>
            <p:nvPr>
              <p:extLst>
                <p:ext uri="{D42A27DB-BD31-4B8C-83A1-F6EECF244321}">
                  <p14:modId xmlns:p14="http://schemas.microsoft.com/office/powerpoint/2010/main" val="703592011"/>
                </p:ext>
              </p:extLst>
            </p:nvPr>
          </p:nvGraphicFramePr>
          <p:xfrm>
            <a:off x="5899804" y="5523223"/>
            <a:ext cx="358777" cy="449217"/>
          </p:xfrm>
          <a:graphic>
            <a:graphicData uri="http://schemas.openxmlformats.org/presentationml/2006/ole">
              <mc:AlternateContent xmlns:mc="http://schemas.openxmlformats.org/markup-compatibility/2006">
                <mc:Choice xmlns:v="urn:schemas-microsoft-com:vml" Requires="v">
                  <p:oleObj name="Equation" r:id="rId9" imgW="304560" imgH="355320" progId="Equation.DSMT4">
                    <p:embed/>
                  </p:oleObj>
                </mc:Choice>
                <mc:Fallback>
                  <p:oleObj name="Equation" r:id="rId9" imgW="304560" imgH="355320" progId="Equation.DSMT4">
                    <p:embed/>
                    <p:pic>
                      <p:nvPicPr>
                        <p:cNvPr id="38" name="Object 8"/>
                        <p:cNvPicPr>
                          <a:picLocks noChangeAspect="1" noChangeArrowheads="1"/>
                        </p:cNvPicPr>
                        <p:nvPr/>
                      </p:nvPicPr>
                      <p:blipFill>
                        <a:blip r:embed="rId10"/>
                        <a:srcRect/>
                        <a:stretch>
                          <a:fillRect/>
                        </a:stretch>
                      </p:blipFill>
                      <p:spPr bwMode="auto">
                        <a:xfrm>
                          <a:off x="5899804" y="5523223"/>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5" name="文字方塊 24">
            <a:extLst>
              <a:ext uri="{FF2B5EF4-FFF2-40B4-BE49-F238E27FC236}">
                <a16:creationId xmlns:a16="http://schemas.microsoft.com/office/drawing/2014/main" id="{1467E8CC-D156-ECCA-DFCC-F3B0905BB58E}"/>
              </a:ext>
            </a:extLst>
          </p:cNvPr>
          <p:cNvSpPr txBox="1">
            <a:spLocks noChangeArrowheads="1"/>
          </p:cNvSpPr>
          <p:nvPr/>
        </p:nvSpPr>
        <p:spPr bwMode="auto">
          <a:xfrm>
            <a:off x="12851411" y="4599765"/>
            <a:ext cx="8386286"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amplifiers measure cavity </a:t>
            </a:r>
            <a:r>
              <a:rPr lang="en-US" altLang="zh-TW" sz="2400" dirty="0" err="1">
                <a:solidFill>
                  <a:prstClr val="black"/>
                </a:solidFill>
                <a:latin typeface="Arial" panose="020B0604020202020204" pitchFamily="34" charset="0"/>
                <a:cs typeface="Arial" panose="020B0604020202020204" pitchFamily="34" charset="0"/>
              </a:rPr>
              <a:t>quadratures</a:t>
            </a:r>
            <a:r>
              <a:rPr lang="en-US" altLang="zh-TW" sz="2400" dirty="0">
                <a:solidFill>
                  <a:prstClr val="black"/>
                </a:solidFill>
                <a:latin typeface="Arial" panose="020B0604020202020204" pitchFamily="34" charset="0"/>
                <a:cs typeface="Arial" panose="020B0604020202020204" pitchFamily="34" charset="0"/>
              </a:rPr>
              <a:t>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1</a:t>
            </a:r>
            <a:r>
              <a:rPr lang="en-US" altLang="zh-TW" sz="2400" dirty="0">
                <a:solidFill>
                  <a:prstClr val="black"/>
                </a:solidFill>
                <a:latin typeface="Arial" panose="020B0604020202020204" pitchFamily="34" charset="0"/>
                <a:cs typeface="Arial" panose="020B0604020202020204" pitchFamily="34" charset="0"/>
              </a:rPr>
              <a:t> and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2</a:t>
            </a:r>
          </a:p>
        </p:txBody>
      </p:sp>
      <p:graphicFrame>
        <p:nvGraphicFramePr>
          <p:cNvPr id="16" name="Object 15">
            <a:extLst>
              <a:ext uri="{FF2B5EF4-FFF2-40B4-BE49-F238E27FC236}">
                <a16:creationId xmlns:a16="http://schemas.microsoft.com/office/drawing/2014/main" id="{43CDB63A-4956-7197-2BD1-A5766AF3F6BE}"/>
              </a:ext>
            </a:extLst>
          </p:cNvPr>
          <p:cNvGraphicFramePr>
            <a:graphicFrameLocks noChangeAspect="1"/>
          </p:cNvGraphicFramePr>
          <p:nvPr>
            <p:extLst>
              <p:ext uri="{D42A27DB-BD31-4B8C-83A1-F6EECF244321}">
                <p14:modId xmlns:p14="http://schemas.microsoft.com/office/powerpoint/2010/main" val="476727557"/>
              </p:ext>
            </p:extLst>
          </p:nvPr>
        </p:nvGraphicFramePr>
        <p:xfrm>
          <a:off x="784403" y="3711610"/>
          <a:ext cx="838200" cy="419100"/>
        </p:xfrm>
        <a:graphic>
          <a:graphicData uri="http://schemas.openxmlformats.org/presentationml/2006/ole">
            <mc:AlternateContent xmlns:mc="http://schemas.openxmlformats.org/markup-compatibility/2006">
              <mc:Choice xmlns:v="urn:schemas-microsoft-com:vml" Requires="v">
                <p:oleObj name="Equation" r:id="rId11" imgW="838080" imgH="419040" progId="Equation.DSMT4">
                  <p:embed/>
                </p:oleObj>
              </mc:Choice>
              <mc:Fallback>
                <p:oleObj name="Equation" r:id="rId11" imgW="838080" imgH="419040" progId="Equation.DSMT4">
                  <p:embed/>
                  <p:pic>
                    <p:nvPicPr>
                      <p:cNvPr id="40" name="Object 39"/>
                      <p:cNvPicPr>
                        <a:picLocks noChangeAspect="1" noChangeArrowheads="1"/>
                      </p:cNvPicPr>
                      <p:nvPr/>
                    </p:nvPicPr>
                    <p:blipFill>
                      <a:blip r:embed="rId12"/>
                      <a:srcRect/>
                      <a:stretch>
                        <a:fillRect/>
                      </a:stretch>
                    </p:blipFill>
                    <p:spPr bwMode="auto">
                      <a:xfrm>
                        <a:off x="784403" y="3711610"/>
                        <a:ext cx="8382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7" name="Straight Arrow Connector 16">
            <a:extLst>
              <a:ext uri="{FF2B5EF4-FFF2-40B4-BE49-F238E27FC236}">
                <a16:creationId xmlns:a16="http://schemas.microsoft.com/office/drawing/2014/main" id="{25CBDA99-54C9-1005-7D61-0756763294B6}"/>
              </a:ext>
            </a:extLst>
          </p:cNvPr>
          <p:cNvCxnSpPr>
            <a:cxnSpLocks/>
          </p:cNvCxnSpPr>
          <p:nvPr/>
        </p:nvCxnSpPr>
        <p:spPr>
          <a:xfrm flipV="1">
            <a:off x="6561223" y="4949652"/>
            <a:ext cx="749695" cy="619237"/>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18" name="Object 7">
            <a:extLst>
              <a:ext uri="{FF2B5EF4-FFF2-40B4-BE49-F238E27FC236}">
                <a16:creationId xmlns:a16="http://schemas.microsoft.com/office/drawing/2014/main" id="{A5C16FB1-F218-B4CB-F102-26DC3B9BF371}"/>
              </a:ext>
            </a:extLst>
          </p:cNvPr>
          <p:cNvGraphicFramePr>
            <a:graphicFrameLocks noChangeAspect="1"/>
          </p:cNvGraphicFramePr>
          <p:nvPr>
            <p:extLst>
              <p:ext uri="{D42A27DB-BD31-4B8C-83A1-F6EECF244321}">
                <p14:modId xmlns:p14="http://schemas.microsoft.com/office/powerpoint/2010/main" val="2242269184"/>
              </p:ext>
            </p:extLst>
          </p:nvPr>
        </p:nvGraphicFramePr>
        <p:xfrm>
          <a:off x="13033270" y="2524419"/>
          <a:ext cx="3441700" cy="723900"/>
        </p:xfrm>
        <a:graphic>
          <a:graphicData uri="http://schemas.openxmlformats.org/presentationml/2006/ole">
            <mc:AlternateContent xmlns:mc="http://schemas.openxmlformats.org/markup-compatibility/2006">
              <mc:Choice xmlns:v="urn:schemas-microsoft-com:vml" Requires="v">
                <p:oleObj name="Equation" r:id="rId13" imgW="3441600" imgH="723600" progId="Equation.DSMT4">
                  <p:embed/>
                </p:oleObj>
              </mc:Choice>
              <mc:Fallback>
                <p:oleObj name="Equation" r:id="rId13" imgW="3441600" imgH="723600" progId="Equation.DSMT4">
                  <p:embed/>
                  <p:pic>
                    <p:nvPicPr>
                      <p:cNvPr id="43" name="Object 7"/>
                      <p:cNvPicPr>
                        <a:picLocks noChangeAspect="1" noChangeArrowheads="1"/>
                      </p:cNvPicPr>
                      <p:nvPr/>
                    </p:nvPicPr>
                    <p:blipFill>
                      <a:blip r:embed="rId14"/>
                      <a:srcRect/>
                      <a:stretch>
                        <a:fillRect/>
                      </a:stretch>
                    </p:blipFill>
                    <p:spPr bwMode="auto">
                      <a:xfrm>
                        <a:off x="13033270" y="2524419"/>
                        <a:ext cx="3441700" cy="7239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19" name="Object 18">
            <a:extLst>
              <a:ext uri="{FF2B5EF4-FFF2-40B4-BE49-F238E27FC236}">
                <a16:creationId xmlns:a16="http://schemas.microsoft.com/office/drawing/2014/main" id="{4910A79A-48AA-FB9D-7D15-EFD926E38986}"/>
              </a:ext>
            </a:extLst>
          </p:cNvPr>
          <p:cNvGraphicFramePr>
            <a:graphicFrameLocks noChangeAspect="1"/>
          </p:cNvGraphicFramePr>
          <p:nvPr>
            <p:extLst>
              <p:ext uri="{D42A27DB-BD31-4B8C-83A1-F6EECF244321}">
                <p14:modId xmlns:p14="http://schemas.microsoft.com/office/powerpoint/2010/main" val="1000242499"/>
              </p:ext>
            </p:extLst>
          </p:nvPr>
        </p:nvGraphicFramePr>
        <p:xfrm>
          <a:off x="12728470" y="5367935"/>
          <a:ext cx="3746500" cy="812800"/>
        </p:xfrm>
        <a:graphic>
          <a:graphicData uri="http://schemas.openxmlformats.org/presentationml/2006/ole">
            <mc:AlternateContent xmlns:mc="http://schemas.openxmlformats.org/markup-compatibility/2006">
              <mc:Choice xmlns:v="urn:schemas-microsoft-com:vml" Requires="v">
                <p:oleObj name="Equation" r:id="rId15" imgW="3746160" imgH="812520" progId="Equation.DSMT4">
                  <p:embed/>
                </p:oleObj>
              </mc:Choice>
              <mc:Fallback>
                <p:oleObj name="Equation" r:id="rId15" imgW="3746160" imgH="812520" progId="Equation.DSMT4">
                  <p:embed/>
                  <p:pic>
                    <p:nvPicPr>
                      <p:cNvPr id="29" name="Object 28"/>
                      <p:cNvPicPr>
                        <a:picLocks noChangeAspect="1" noChangeArrowheads="1"/>
                      </p:cNvPicPr>
                      <p:nvPr/>
                    </p:nvPicPr>
                    <p:blipFill>
                      <a:blip r:embed="rId16"/>
                      <a:srcRect/>
                      <a:stretch>
                        <a:fillRect/>
                      </a:stretch>
                    </p:blipFill>
                    <p:spPr bwMode="auto">
                      <a:xfrm>
                        <a:off x="12728470" y="5367935"/>
                        <a:ext cx="37465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a:extLst>
              <a:ext uri="{FF2B5EF4-FFF2-40B4-BE49-F238E27FC236}">
                <a16:creationId xmlns:a16="http://schemas.microsoft.com/office/drawing/2014/main" id="{2FDE10F8-BD6A-F624-1D20-467AC29D689C}"/>
              </a:ext>
            </a:extLst>
          </p:cNvPr>
          <p:cNvGraphicFramePr>
            <a:graphicFrameLocks noChangeAspect="1"/>
          </p:cNvGraphicFramePr>
          <p:nvPr>
            <p:extLst>
              <p:ext uri="{D42A27DB-BD31-4B8C-83A1-F6EECF244321}">
                <p14:modId xmlns:p14="http://schemas.microsoft.com/office/powerpoint/2010/main" val="3832809531"/>
              </p:ext>
            </p:extLst>
          </p:nvPr>
        </p:nvGraphicFramePr>
        <p:xfrm>
          <a:off x="4711139" y="3711575"/>
          <a:ext cx="4241800" cy="444500"/>
        </p:xfrm>
        <a:graphic>
          <a:graphicData uri="http://schemas.openxmlformats.org/presentationml/2006/ole">
            <mc:AlternateContent xmlns:mc="http://schemas.openxmlformats.org/markup-compatibility/2006">
              <mc:Choice xmlns:v="urn:schemas-microsoft-com:vml" Requires="v">
                <p:oleObj name="Equation" r:id="rId17" imgW="4241520" imgH="444240" progId="Equation.DSMT4">
                  <p:embed/>
                </p:oleObj>
              </mc:Choice>
              <mc:Fallback>
                <p:oleObj name="Equation" r:id="rId17" imgW="4241520" imgH="444240" progId="Equation.DSMT4">
                  <p:embed/>
                  <p:pic>
                    <p:nvPicPr>
                      <p:cNvPr id="42" name="Object 41">
                        <a:extLst>
                          <a:ext uri="{FF2B5EF4-FFF2-40B4-BE49-F238E27FC236}">
                            <a16:creationId xmlns:a16="http://schemas.microsoft.com/office/drawing/2014/main" id="{AFF800DF-F538-480D-8C00-DBB03293AA0A}"/>
                          </a:ext>
                        </a:extLst>
                      </p:cNvPr>
                      <p:cNvPicPr>
                        <a:picLocks noChangeAspect="1" noChangeArrowheads="1"/>
                      </p:cNvPicPr>
                      <p:nvPr/>
                    </p:nvPicPr>
                    <p:blipFill>
                      <a:blip r:embed="rId18"/>
                      <a:srcRect/>
                      <a:stretch>
                        <a:fillRect/>
                      </a:stretch>
                    </p:blipFill>
                    <p:spPr bwMode="auto">
                      <a:xfrm>
                        <a:off x="4711139" y="3711575"/>
                        <a:ext cx="4241800"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Oval 20">
            <a:extLst>
              <a:ext uri="{FF2B5EF4-FFF2-40B4-BE49-F238E27FC236}">
                <a16:creationId xmlns:a16="http://schemas.microsoft.com/office/drawing/2014/main" id="{5B2ED1E0-7446-9920-FA01-46EF996A664E}"/>
              </a:ext>
            </a:extLst>
          </p:cNvPr>
          <p:cNvSpPr/>
          <p:nvPr/>
        </p:nvSpPr>
        <p:spPr>
          <a:xfrm>
            <a:off x="1884610" y="5536048"/>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文字方塊 24">
            <a:extLst>
              <a:ext uri="{FF2B5EF4-FFF2-40B4-BE49-F238E27FC236}">
                <a16:creationId xmlns:a16="http://schemas.microsoft.com/office/drawing/2014/main" id="{A1650ED2-62B1-5B49-1BA4-7B0040DB8F5B}"/>
              </a:ext>
            </a:extLst>
          </p:cNvPr>
          <p:cNvSpPr txBox="1">
            <a:spLocks noChangeArrowheads="1"/>
          </p:cNvSpPr>
          <p:nvPr/>
        </p:nvSpPr>
        <p:spPr bwMode="auto">
          <a:xfrm>
            <a:off x="371475" y="2970376"/>
            <a:ext cx="332863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null hypothesis</a:t>
            </a:r>
          </a:p>
        </p:txBody>
      </p:sp>
      <p:sp>
        <p:nvSpPr>
          <p:cNvPr id="23" name="文字方塊 24">
            <a:extLst>
              <a:ext uri="{FF2B5EF4-FFF2-40B4-BE49-F238E27FC236}">
                <a16:creationId xmlns:a16="http://schemas.microsoft.com/office/drawing/2014/main" id="{7CFAA2B7-885D-9A9B-BF86-34BFF61D10B6}"/>
              </a:ext>
            </a:extLst>
          </p:cNvPr>
          <p:cNvSpPr txBox="1">
            <a:spLocks noChangeArrowheads="1"/>
          </p:cNvSpPr>
          <p:nvPr/>
        </p:nvSpPr>
        <p:spPr bwMode="auto">
          <a:xfrm>
            <a:off x="4373699" y="2967335"/>
            <a:ext cx="332863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dark matter hypothesis</a:t>
            </a:r>
          </a:p>
        </p:txBody>
      </p:sp>
      <p:graphicFrame>
        <p:nvGraphicFramePr>
          <p:cNvPr id="24" name="Object 23">
            <a:extLst>
              <a:ext uri="{FF2B5EF4-FFF2-40B4-BE49-F238E27FC236}">
                <a16:creationId xmlns:a16="http://schemas.microsoft.com/office/drawing/2014/main" id="{2B657930-7866-E796-A81E-CEF35BCE2347}"/>
              </a:ext>
            </a:extLst>
          </p:cNvPr>
          <p:cNvGraphicFramePr>
            <a:graphicFrameLocks noChangeAspect="1"/>
          </p:cNvGraphicFramePr>
          <p:nvPr>
            <p:extLst>
              <p:ext uri="{D42A27DB-BD31-4B8C-83A1-F6EECF244321}">
                <p14:modId xmlns:p14="http://schemas.microsoft.com/office/powerpoint/2010/main" val="3105201888"/>
              </p:ext>
            </p:extLst>
          </p:nvPr>
        </p:nvGraphicFramePr>
        <p:xfrm>
          <a:off x="590771" y="1812418"/>
          <a:ext cx="1346200" cy="431800"/>
        </p:xfrm>
        <a:graphic>
          <a:graphicData uri="http://schemas.openxmlformats.org/presentationml/2006/ole">
            <mc:AlternateContent xmlns:mc="http://schemas.openxmlformats.org/markup-compatibility/2006">
              <mc:Choice xmlns:v="urn:schemas-microsoft-com:vml" Requires="v">
                <p:oleObj name="Equation" r:id="rId19" imgW="1346040" imgH="431640" progId="Equation.DSMT4">
                  <p:embed/>
                </p:oleObj>
              </mc:Choice>
              <mc:Fallback>
                <p:oleObj name="Equation" r:id="rId19" imgW="1346040" imgH="431640" progId="Equation.DSMT4">
                  <p:embed/>
                  <p:pic>
                    <p:nvPicPr>
                      <p:cNvPr id="46" name="Object 45">
                        <a:extLst>
                          <a:ext uri="{FF2B5EF4-FFF2-40B4-BE49-F238E27FC236}">
                            <a16:creationId xmlns:a16="http://schemas.microsoft.com/office/drawing/2014/main" id="{4514E9A6-6048-432A-8DB0-670AA3E72717}"/>
                          </a:ext>
                        </a:extLst>
                      </p:cNvPr>
                      <p:cNvPicPr>
                        <a:picLocks noChangeAspect="1" noChangeArrowheads="1"/>
                      </p:cNvPicPr>
                      <p:nvPr/>
                    </p:nvPicPr>
                    <p:blipFill>
                      <a:blip r:embed="rId20"/>
                      <a:srcRect/>
                      <a:stretch>
                        <a:fillRect/>
                      </a:stretch>
                    </p:blipFill>
                    <p:spPr bwMode="auto">
                      <a:xfrm>
                        <a:off x="590771" y="1812418"/>
                        <a:ext cx="13462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a:extLst>
              <a:ext uri="{FF2B5EF4-FFF2-40B4-BE49-F238E27FC236}">
                <a16:creationId xmlns:a16="http://schemas.microsoft.com/office/drawing/2014/main" id="{C920ADF0-D36F-0A46-9C56-19AEFDE277B1}"/>
              </a:ext>
            </a:extLst>
          </p:cNvPr>
          <p:cNvGraphicFramePr>
            <a:graphicFrameLocks noChangeAspect="1"/>
          </p:cNvGraphicFramePr>
          <p:nvPr>
            <p:extLst>
              <p:ext uri="{D42A27DB-BD31-4B8C-83A1-F6EECF244321}">
                <p14:modId xmlns:p14="http://schemas.microsoft.com/office/powerpoint/2010/main" val="773599206"/>
              </p:ext>
            </p:extLst>
          </p:nvPr>
        </p:nvGraphicFramePr>
        <p:xfrm>
          <a:off x="2332258" y="1812418"/>
          <a:ext cx="1270000" cy="368300"/>
        </p:xfrm>
        <a:graphic>
          <a:graphicData uri="http://schemas.openxmlformats.org/presentationml/2006/ole">
            <mc:AlternateContent xmlns:mc="http://schemas.openxmlformats.org/markup-compatibility/2006">
              <mc:Choice xmlns:v="urn:schemas-microsoft-com:vml" Requires="v">
                <p:oleObj name="Equation" r:id="rId21" imgW="1269720" imgH="368280" progId="Equation.DSMT4">
                  <p:embed/>
                </p:oleObj>
              </mc:Choice>
              <mc:Fallback>
                <p:oleObj name="Equation" r:id="rId21" imgW="1269720" imgH="368280" progId="Equation.DSMT4">
                  <p:embed/>
                  <p:pic>
                    <p:nvPicPr>
                      <p:cNvPr id="47" name="Object 46">
                        <a:extLst>
                          <a:ext uri="{FF2B5EF4-FFF2-40B4-BE49-F238E27FC236}">
                            <a16:creationId xmlns:a16="http://schemas.microsoft.com/office/drawing/2014/main" id="{B6C42821-4C0A-4B56-B212-7757880E8E4B}"/>
                          </a:ext>
                        </a:extLst>
                      </p:cNvPr>
                      <p:cNvPicPr>
                        <a:picLocks noChangeAspect="1" noChangeArrowheads="1"/>
                      </p:cNvPicPr>
                      <p:nvPr/>
                    </p:nvPicPr>
                    <p:blipFill>
                      <a:blip r:embed="rId22"/>
                      <a:srcRect/>
                      <a:stretch>
                        <a:fillRect/>
                      </a:stretch>
                    </p:blipFill>
                    <p:spPr bwMode="auto">
                      <a:xfrm>
                        <a:off x="2332258" y="1812418"/>
                        <a:ext cx="12700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25">
            <a:extLst>
              <a:ext uri="{FF2B5EF4-FFF2-40B4-BE49-F238E27FC236}">
                <a16:creationId xmlns:a16="http://schemas.microsoft.com/office/drawing/2014/main" id="{C4313A2B-45E1-9AE6-8FA0-143819A7A6AB}"/>
              </a:ext>
            </a:extLst>
          </p:cNvPr>
          <p:cNvGraphicFramePr>
            <a:graphicFrameLocks noChangeAspect="1"/>
          </p:cNvGraphicFramePr>
          <p:nvPr>
            <p:extLst>
              <p:ext uri="{D42A27DB-BD31-4B8C-83A1-F6EECF244321}">
                <p14:modId xmlns:p14="http://schemas.microsoft.com/office/powerpoint/2010/main" val="275694842"/>
              </p:ext>
            </p:extLst>
          </p:nvPr>
        </p:nvGraphicFramePr>
        <p:xfrm>
          <a:off x="590771" y="1029887"/>
          <a:ext cx="2540000" cy="381000"/>
        </p:xfrm>
        <a:graphic>
          <a:graphicData uri="http://schemas.openxmlformats.org/presentationml/2006/ole">
            <mc:AlternateContent xmlns:mc="http://schemas.openxmlformats.org/markup-compatibility/2006">
              <mc:Choice xmlns:v="urn:schemas-microsoft-com:vml" Requires="v">
                <p:oleObj name="Equation" r:id="rId23" imgW="2539800" imgH="380880" progId="Equation.DSMT4">
                  <p:embed/>
                </p:oleObj>
              </mc:Choice>
              <mc:Fallback>
                <p:oleObj name="Equation" r:id="rId23" imgW="2539800" imgH="380880" progId="Equation.DSMT4">
                  <p:embed/>
                  <p:pic>
                    <p:nvPicPr>
                      <p:cNvPr id="48" name="Object 47">
                        <a:extLst>
                          <a:ext uri="{FF2B5EF4-FFF2-40B4-BE49-F238E27FC236}">
                            <a16:creationId xmlns:a16="http://schemas.microsoft.com/office/drawing/2014/main" id="{FBD30A03-8D30-480C-B03C-F743440D996F}"/>
                          </a:ext>
                        </a:extLst>
                      </p:cNvPr>
                      <p:cNvPicPr>
                        <a:picLocks noChangeAspect="1" noChangeArrowheads="1"/>
                      </p:cNvPicPr>
                      <p:nvPr/>
                    </p:nvPicPr>
                    <p:blipFill>
                      <a:blip r:embed="rId24"/>
                      <a:srcRect/>
                      <a:stretch>
                        <a:fillRect/>
                      </a:stretch>
                    </p:blipFill>
                    <p:spPr bwMode="auto">
                      <a:xfrm>
                        <a:off x="590771" y="1029887"/>
                        <a:ext cx="2540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Oval 26">
            <a:extLst>
              <a:ext uri="{FF2B5EF4-FFF2-40B4-BE49-F238E27FC236}">
                <a16:creationId xmlns:a16="http://schemas.microsoft.com/office/drawing/2014/main" id="{4080D871-47D0-CA97-D678-96A2D995A3E3}"/>
              </a:ext>
            </a:extLst>
          </p:cNvPr>
          <p:cNvSpPr/>
          <p:nvPr/>
        </p:nvSpPr>
        <p:spPr>
          <a:xfrm>
            <a:off x="6061244" y="5005282"/>
            <a:ext cx="623843" cy="623843"/>
          </a:xfrm>
          <a:prstGeom prst="ellipse">
            <a:avLst/>
          </a:prstGeom>
          <a:noFill/>
          <a:ln w="19050">
            <a:solidFill>
              <a:srgbClr val="00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Object 27">
            <a:extLst>
              <a:ext uri="{FF2B5EF4-FFF2-40B4-BE49-F238E27FC236}">
                <a16:creationId xmlns:a16="http://schemas.microsoft.com/office/drawing/2014/main" id="{9F163CAF-A067-165C-0D11-BDD180D00848}"/>
              </a:ext>
            </a:extLst>
          </p:cNvPr>
          <p:cNvGraphicFramePr>
            <a:graphicFrameLocks noChangeAspect="1"/>
          </p:cNvGraphicFramePr>
          <p:nvPr>
            <p:extLst>
              <p:ext uri="{D42A27DB-BD31-4B8C-83A1-F6EECF244321}">
                <p14:modId xmlns:p14="http://schemas.microsoft.com/office/powerpoint/2010/main" val="3063203217"/>
              </p:ext>
            </p:extLst>
          </p:nvPr>
        </p:nvGraphicFramePr>
        <p:xfrm>
          <a:off x="7404802" y="4706440"/>
          <a:ext cx="863600" cy="381000"/>
        </p:xfrm>
        <a:graphic>
          <a:graphicData uri="http://schemas.openxmlformats.org/presentationml/2006/ole">
            <mc:AlternateContent xmlns:mc="http://schemas.openxmlformats.org/markup-compatibility/2006">
              <mc:Choice xmlns:v="urn:schemas-microsoft-com:vml" Requires="v">
                <p:oleObj name="Equation" r:id="rId25" imgW="863280" imgH="380880" progId="Equation.DSMT4">
                  <p:embed/>
                </p:oleObj>
              </mc:Choice>
              <mc:Fallback>
                <p:oleObj name="Equation" r:id="rId25" imgW="863280" imgH="380880" progId="Equation.DSMT4">
                  <p:embed/>
                  <p:pic>
                    <p:nvPicPr>
                      <p:cNvPr id="50" name="Object 49">
                        <a:extLst>
                          <a:ext uri="{FF2B5EF4-FFF2-40B4-BE49-F238E27FC236}">
                            <a16:creationId xmlns:a16="http://schemas.microsoft.com/office/drawing/2014/main" id="{B125D91E-7BCE-4F4C-82CA-C0F6D490867D}"/>
                          </a:ext>
                        </a:extLst>
                      </p:cNvPr>
                      <p:cNvPicPr>
                        <a:picLocks noChangeAspect="1" noChangeArrowheads="1"/>
                      </p:cNvPicPr>
                      <p:nvPr/>
                    </p:nvPicPr>
                    <p:blipFill>
                      <a:blip r:embed="rId26"/>
                      <a:srcRect/>
                      <a:stretch>
                        <a:fillRect/>
                      </a:stretch>
                    </p:blipFill>
                    <p:spPr bwMode="auto">
                      <a:xfrm>
                        <a:off x="7404802" y="4706440"/>
                        <a:ext cx="8636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ct 28">
            <a:extLst>
              <a:ext uri="{FF2B5EF4-FFF2-40B4-BE49-F238E27FC236}">
                <a16:creationId xmlns:a16="http://schemas.microsoft.com/office/drawing/2014/main" id="{BD970E97-0B7F-C8BC-E76D-14F561200C13}"/>
              </a:ext>
            </a:extLst>
          </p:cNvPr>
          <p:cNvGraphicFramePr>
            <a:graphicFrameLocks noChangeAspect="1"/>
          </p:cNvGraphicFramePr>
          <p:nvPr>
            <p:extLst>
              <p:ext uri="{D42A27DB-BD31-4B8C-83A1-F6EECF244321}">
                <p14:modId xmlns:p14="http://schemas.microsoft.com/office/powerpoint/2010/main" val="1695056550"/>
              </p:ext>
            </p:extLst>
          </p:nvPr>
        </p:nvGraphicFramePr>
        <p:xfrm>
          <a:off x="5215609" y="4784356"/>
          <a:ext cx="876300" cy="381000"/>
        </p:xfrm>
        <a:graphic>
          <a:graphicData uri="http://schemas.openxmlformats.org/presentationml/2006/ole">
            <mc:AlternateContent xmlns:mc="http://schemas.openxmlformats.org/markup-compatibility/2006">
              <mc:Choice xmlns:v="urn:schemas-microsoft-com:vml" Requires="v">
                <p:oleObj name="Equation" r:id="rId27" imgW="876240" imgH="380880" progId="Equation.DSMT4">
                  <p:embed/>
                </p:oleObj>
              </mc:Choice>
              <mc:Fallback>
                <p:oleObj name="Equation" r:id="rId27" imgW="876240" imgH="380880" progId="Equation.DSMT4">
                  <p:embed/>
                  <p:pic>
                    <p:nvPicPr>
                      <p:cNvPr id="51" name="Object 50">
                        <a:extLst>
                          <a:ext uri="{FF2B5EF4-FFF2-40B4-BE49-F238E27FC236}">
                            <a16:creationId xmlns:a16="http://schemas.microsoft.com/office/drawing/2014/main" id="{5A861EAB-FD5A-4334-94ED-68C7B92DB886}"/>
                          </a:ext>
                        </a:extLst>
                      </p:cNvPr>
                      <p:cNvPicPr>
                        <a:picLocks noChangeAspect="1" noChangeArrowheads="1"/>
                      </p:cNvPicPr>
                      <p:nvPr/>
                    </p:nvPicPr>
                    <p:blipFill>
                      <a:blip r:embed="rId28"/>
                      <a:srcRect/>
                      <a:stretch>
                        <a:fillRect/>
                      </a:stretch>
                    </p:blipFill>
                    <p:spPr bwMode="auto">
                      <a:xfrm>
                        <a:off x="5215609" y="4784356"/>
                        <a:ext cx="876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Object 29">
            <a:extLst>
              <a:ext uri="{FF2B5EF4-FFF2-40B4-BE49-F238E27FC236}">
                <a16:creationId xmlns:a16="http://schemas.microsoft.com/office/drawing/2014/main" id="{54AC92DA-DA9D-A4C3-AB53-3A01A13FBCFF}"/>
              </a:ext>
            </a:extLst>
          </p:cNvPr>
          <p:cNvGraphicFramePr>
            <a:graphicFrameLocks noChangeAspect="1"/>
          </p:cNvGraphicFramePr>
          <p:nvPr>
            <p:extLst>
              <p:ext uri="{D42A27DB-BD31-4B8C-83A1-F6EECF244321}">
                <p14:modId xmlns:p14="http://schemas.microsoft.com/office/powerpoint/2010/main" val="4172246893"/>
              </p:ext>
            </p:extLst>
          </p:nvPr>
        </p:nvGraphicFramePr>
        <p:xfrm>
          <a:off x="7636754" y="1863218"/>
          <a:ext cx="1587500" cy="381000"/>
        </p:xfrm>
        <a:graphic>
          <a:graphicData uri="http://schemas.openxmlformats.org/presentationml/2006/ole">
            <mc:AlternateContent xmlns:mc="http://schemas.openxmlformats.org/markup-compatibility/2006">
              <mc:Choice xmlns:v="urn:schemas-microsoft-com:vml" Requires="v">
                <p:oleObj name="Equation" r:id="rId29" imgW="1587240" imgH="380880" progId="Equation.DSMT4">
                  <p:embed/>
                </p:oleObj>
              </mc:Choice>
              <mc:Fallback>
                <p:oleObj name="Equation" r:id="rId29" imgW="1587240" imgH="380880" progId="Equation.DSMT4">
                  <p:embed/>
                  <p:pic>
                    <p:nvPicPr>
                      <p:cNvPr id="52" name="Object 51">
                        <a:extLst>
                          <a:ext uri="{FF2B5EF4-FFF2-40B4-BE49-F238E27FC236}">
                            <a16:creationId xmlns:a16="http://schemas.microsoft.com/office/drawing/2014/main" id="{902C7CF5-E6E7-4061-914D-1A2B09A01F45}"/>
                          </a:ext>
                        </a:extLst>
                      </p:cNvPr>
                      <p:cNvPicPr>
                        <a:picLocks noChangeAspect="1" noChangeArrowheads="1"/>
                      </p:cNvPicPr>
                      <p:nvPr/>
                    </p:nvPicPr>
                    <p:blipFill>
                      <a:blip r:embed="rId30"/>
                      <a:srcRect/>
                      <a:stretch>
                        <a:fillRect/>
                      </a:stretch>
                    </p:blipFill>
                    <p:spPr bwMode="auto">
                      <a:xfrm>
                        <a:off x="7636754" y="1863218"/>
                        <a:ext cx="1587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 name="文字方塊 24">
            <a:extLst>
              <a:ext uri="{FF2B5EF4-FFF2-40B4-BE49-F238E27FC236}">
                <a16:creationId xmlns:a16="http://schemas.microsoft.com/office/drawing/2014/main" id="{D90F1D77-503C-15C3-8F2D-177965BB7AB2}"/>
              </a:ext>
            </a:extLst>
          </p:cNvPr>
          <p:cNvSpPr txBox="1">
            <a:spLocks noChangeArrowheads="1"/>
          </p:cNvSpPr>
          <p:nvPr/>
        </p:nvSpPr>
        <p:spPr bwMode="auto">
          <a:xfrm>
            <a:off x="12597234" y="1350753"/>
            <a:ext cx="8128353"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rotating frame removes simple harmonic evolution </a:t>
            </a:r>
          </a:p>
        </p:txBody>
      </p:sp>
      <p:sp>
        <p:nvSpPr>
          <p:cNvPr id="32" name="文字方塊 24">
            <a:extLst>
              <a:ext uri="{FF2B5EF4-FFF2-40B4-BE49-F238E27FC236}">
                <a16:creationId xmlns:a16="http://schemas.microsoft.com/office/drawing/2014/main" id="{963D3702-ED66-7A5B-7E5C-707D16105730}"/>
              </a:ext>
            </a:extLst>
          </p:cNvPr>
          <p:cNvSpPr txBox="1">
            <a:spLocks noChangeArrowheads="1"/>
          </p:cNvSpPr>
          <p:nvPr/>
        </p:nvSpPr>
        <p:spPr bwMode="auto">
          <a:xfrm>
            <a:off x="3977162" y="1789879"/>
            <a:ext cx="3199925"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quadrature variables </a:t>
            </a:r>
          </a:p>
        </p:txBody>
      </p:sp>
      <p:graphicFrame>
        <p:nvGraphicFramePr>
          <p:cNvPr id="33" name="Object 32">
            <a:extLst>
              <a:ext uri="{FF2B5EF4-FFF2-40B4-BE49-F238E27FC236}">
                <a16:creationId xmlns:a16="http://schemas.microsoft.com/office/drawing/2014/main" id="{CC3940B4-B842-2245-1E27-5DF7CD48B4B9}"/>
              </a:ext>
            </a:extLst>
          </p:cNvPr>
          <p:cNvGraphicFramePr>
            <a:graphicFrameLocks noChangeAspect="1"/>
          </p:cNvGraphicFramePr>
          <p:nvPr>
            <p:extLst>
              <p:ext uri="{D42A27DB-BD31-4B8C-83A1-F6EECF244321}">
                <p14:modId xmlns:p14="http://schemas.microsoft.com/office/powerpoint/2010/main" val="580226878"/>
              </p:ext>
            </p:extLst>
          </p:nvPr>
        </p:nvGraphicFramePr>
        <p:xfrm>
          <a:off x="4714783" y="3711610"/>
          <a:ext cx="2044700" cy="444500"/>
        </p:xfrm>
        <a:graphic>
          <a:graphicData uri="http://schemas.openxmlformats.org/presentationml/2006/ole">
            <mc:AlternateContent xmlns:mc="http://schemas.openxmlformats.org/markup-compatibility/2006">
              <mc:Choice xmlns:v="urn:schemas-microsoft-com:vml" Requires="v">
                <p:oleObj name="Equation" r:id="rId31" imgW="2044440" imgH="444240" progId="Equation.DSMT4">
                  <p:embed/>
                </p:oleObj>
              </mc:Choice>
              <mc:Fallback>
                <p:oleObj name="Equation" r:id="rId31" imgW="2044440" imgH="444240" progId="Equation.DSMT4">
                  <p:embed/>
                  <p:pic>
                    <p:nvPicPr>
                      <p:cNvPr id="49" name="Object 48">
                        <a:extLst>
                          <a:ext uri="{FF2B5EF4-FFF2-40B4-BE49-F238E27FC236}">
                            <a16:creationId xmlns:a16="http://schemas.microsoft.com/office/drawing/2014/main" id="{D36AACA9-05C3-4DCB-A346-1CFA401BFB8C}"/>
                          </a:ext>
                        </a:extLst>
                      </p:cNvPr>
                      <p:cNvPicPr>
                        <a:picLocks noChangeAspect="1" noChangeArrowheads="1"/>
                      </p:cNvPicPr>
                      <p:nvPr/>
                    </p:nvPicPr>
                    <p:blipFill>
                      <a:blip r:embed="rId32"/>
                      <a:srcRect/>
                      <a:stretch>
                        <a:fillRect/>
                      </a:stretch>
                    </p:blipFill>
                    <p:spPr bwMode="auto">
                      <a:xfrm>
                        <a:off x="4714783" y="3711610"/>
                        <a:ext cx="2044700"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33">
            <a:extLst>
              <a:ext uri="{FF2B5EF4-FFF2-40B4-BE49-F238E27FC236}">
                <a16:creationId xmlns:a16="http://schemas.microsoft.com/office/drawing/2014/main" id="{70865B37-2092-79AF-5A8C-1BE716E833BA}"/>
              </a:ext>
            </a:extLst>
          </p:cNvPr>
          <p:cNvGraphicFramePr>
            <a:graphicFrameLocks noChangeAspect="1"/>
          </p:cNvGraphicFramePr>
          <p:nvPr>
            <p:extLst>
              <p:ext uri="{D42A27DB-BD31-4B8C-83A1-F6EECF244321}">
                <p14:modId xmlns:p14="http://schemas.microsoft.com/office/powerpoint/2010/main" val="1746315439"/>
              </p:ext>
            </p:extLst>
          </p:nvPr>
        </p:nvGraphicFramePr>
        <p:xfrm>
          <a:off x="4059238" y="1011238"/>
          <a:ext cx="1587500" cy="419100"/>
        </p:xfrm>
        <a:graphic>
          <a:graphicData uri="http://schemas.openxmlformats.org/presentationml/2006/ole">
            <mc:AlternateContent xmlns:mc="http://schemas.openxmlformats.org/markup-compatibility/2006">
              <mc:Choice xmlns:v="urn:schemas-microsoft-com:vml" Requires="v">
                <p:oleObj name="Equation" r:id="rId33" imgW="1587240" imgH="419040" progId="Equation.DSMT4">
                  <p:embed/>
                </p:oleObj>
              </mc:Choice>
              <mc:Fallback>
                <p:oleObj name="Equation" r:id="rId33" imgW="1587240" imgH="419040" progId="Equation.DSMT4">
                  <p:embed/>
                  <p:pic>
                    <p:nvPicPr>
                      <p:cNvPr id="54" name="Object 53">
                        <a:extLst>
                          <a:ext uri="{FF2B5EF4-FFF2-40B4-BE49-F238E27FC236}">
                            <a16:creationId xmlns:a16="http://schemas.microsoft.com/office/drawing/2014/main" id="{5C60F0B9-4BCE-49BF-8B4B-5FB05A4D37CF}"/>
                          </a:ext>
                        </a:extLst>
                      </p:cNvPr>
                      <p:cNvPicPr>
                        <a:picLocks noChangeAspect="1" noChangeArrowheads="1"/>
                      </p:cNvPicPr>
                      <p:nvPr/>
                    </p:nvPicPr>
                    <p:blipFill>
                      <a:blip r:embed="rId34"/>
                      <a:srcRect/>
                      <a:stretch>
                        <a:fillRect/>
                      </a:stretch>
                    </p:blipFill>
                    <p:spPr bwMode="auto">
                      <a:xfrm>
                        <a:off x="4059238" y="1011238"/>
                        <a:ext cx="15875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 name="TextBox 34">
            <a:extLst>
              <a:ext uri="{FF2B5EF4-FFF2-40B4-BE49-F238E27FC236}">
                <a16:creationId xmlns:a16="http://schemas.microsoft.com/office/drawing/2014/main" id="{793F6EAE-F557-518C-346A-D7F5F9298A92}"/>
              </a:ext>
            </a:extLst>
          </p:cNvPr>
          <p:cNvSpPr txBox="1"/>
          <p:nvPr/>
        </p:nvSpPr>
        <p:spPr>
          <a:xfrm>
            <a:off x="573024" y="469392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6418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7C3BE-9FAB-D62F-4E39-500694F99DF6}"/>
            </a:ext>
          </a:extLst>
        </p:cNvPr>
        <p:cNvGrpSpPr/>
        <p:nvPr/>
      </p:nvGrpSpPr>
      <p:grpSpPr>
        <a:xfrm>
          <a:off x="0" y="0"/>
          <a:ext cx="0" cy="0"/>
          <a:chOff x="0" y="0"/>
          <a:chExt cx="0" cy="0"/>
        </a:xfrm>
      </p:grpSpPr>
      <p:grpSp>
        <p:nvGrpSpPr>
          <p:cNvPr id="12" name="Group 36">
            <a:extLst>
              <a:ext uri="{FF2B5EF4-FFF2-40B4-BE49-F238E27FC236}">
                <a16:creationId xmlns:a16="http://schemas.microsoft.com/office/drawing/2014/main" id="{9E846C92-6851-0985-29F8-23D194F19FE6}"/>
              </a:ext>
            </a:extLst>
          </p:cNvPr>
          <p:cNvGrpSpPr>
            <a:grpSpLocks/>
          </p:cNvGrpSpPr>
          <p:nvPr/>
        </p:nvGrpSpPr>
        <p:grpSpPr bwMode="auto">
          <a:xfrm>
            <a:off x="320409" y="3821112"/>
            <a:ext cx="2591066" cy="2962340"/>
            <a:chOff x="3048000" y="1615711"/>
            <a:chExt cx="2591082" cy="2962044"/>
          </a:xfrm>
        </p:grpSpPr>
        <p:grpSp>
          <p:nvGrpSpPr>
            <p:cNvPr id="13" name="Group 26">
              <a:extLst>
                <a:ext uri="{FF2B5EF4-FFF2-40B4-BE49-F238E27FC236}">
                  <a16:creationId xmlns:a16="http://schemas.microsoft.com/office/drawing/2014/main" id="{430A2666-634D-2738-1E29-311AF925423C}"/>
                </a:ext>
              </a:extLst>
            </p:cNvPr>
            <p:cNvGrpSpPr>
              <a:grpSpLocks/>
            </p:cNvGrpSpPr>
            <p:nvPr/>
          </p:nvGrpSpPr>
          <p:grpSpPr bwMode="auto">
            <a:xfrm>
              <a:off x="3048000" y="1615711"/>
              <a:ext cx="2591082" cy="2500425"/>
              <a:chOff x="3810000" y="4587511"/>
              <a:chExt cx="2591082" cy="2500425"/>
            </a:xfrm>
          </p:grpSpPr>
          <p:sp>
            <p:nvSpPr>
              <p:cNvPr id="15" name="橢圓 8">
                <a:extLst>
                  <a:ext uri="{FF2B5EF4-FFF2-40B4-BE49-F238E27FC236}">
                    <a16:creationId xmlns:a16="http://schemas.microsoft.com/office/drawing/2014/main" id="{F3B9A80A-CC07-B14D-CA0F-736730A23575}"/>
                  </a:ext>
                </a:extLst>
              </p:cNvPr>
              <p:cNvSpPr/>
              <p:nvPr/>
            </p:nvSpPr>
            <p:spPr>
              <a:xfrm rot="16200000">
                <a:off x="4758784" y="5694953"/>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6" name="群組 59">
                <a:extLst>
                  <a:ext uri="{FF2B5EF4-FFF2-40B4-BE49-F238E27FC236}">
                    <a16:creationId xmlns:a16="http://schemas.microsoft.com/office/drawing/2014/main" id="{5B2AF4CE-174A-0C88-5A13-C03C9F39CC3F}"/>
                  </a:ext>
                </a:extLst>
              </p:cNvPr>
              <p:cNvGrpSpPr>
                <a:grpSpLocks/>
              </p:cNvGrpSpPr>
              <p:nvPr/>
            </p:nvGrpSpPr>
            <p:grpSpPr bwMode="auto">
              <a:xfrm>
                <a:off x="3810000" y="4587511"/>
                <a:ext cx="2591082" cy="2500425"/>
                <a:chOff x="3667124" y="4303360"/>
                <a:chExt cx="2591082" cy="2500425"/>
              </a:xfrm>
            </p:grpSpPr>
            <p:cxnSp>
              <p:nvCxnSpPr>
                <p:cNvPr id="17" name="直線單箭頭接點 46">
                  <a:extLst>
                    <a:ext uri="{FF2B5EF4-FFF2-40B4-BE49-F238E27FC236}">
                      <a16:creationId xmlns:a16="http://schemas.microsoft.com/office/drawing/2014/main" id="{0E248E1B-2BA0-22E4-77CE-AA6D2E2674E2}"/>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47">
                  <a:extLst>
                    <a:ext uri="{FF2B5EF4-FFF2-40B4-BE49-F238E27FC236}">
                      <a16:creationId xmlns:a16="http://schemas.microsoft.com/office/drawing/2014/main" id="{416CD986-592D-F6A0-C63C-A2029A7FEF76}"/>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9" name="Object 5">
                  <a:extLst>
                    <a:ext uri="{FF2B5EF4-FFF2-40B4-BE49-F238E27FC236}">
                      <a16:creationId xmlns:a16="http://schemas.microsoft.com/office/drawing/2014/main" id="{A3E93CF1-CCE0-B900-C436-109E12AEE795}"/>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2" imgW="228600" imgH="355320" progId="Equation.DSMT4">
                        <p:embed/>
                      </p:oleObj>
                    </mc:Choice>
                    <mc:Fallback>
                      <p:oleObj name="Equation" r:id="rId2" imgW="228600" imgH="355320" progId="Equation.DSMT4">
                        <p:embed/>
                        <p:pic>
                          <p:nvPicPr>
                            <p:cNvPr id="19" name="Object 5"/>
                            <p:cNvPicPr>
                              <a:picLocks noChangeAspect="1" noChangeArrowheads="1"/>
                            </p:cNvPicPr>
                            <p:nvPr/>
                          </p:nvPicPr>
                          <p:blipFill>
                            <a:blip r:embed="rId3"/>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8">
                  <a:extLst>
                    <a:ext uri="{FF2B5EF4-FFF2-40B4-BE49-F238E27FC236}">
                      <a16:creationId xmlns:a16="http://schemas.microsoft.com/office/drawing/2014/main" id="{1CEC5CD2-6785-7155-7B10-1AEB0B05CF55}"/>
                    </a:ext>
                  </a:extLst>
                </p:cNvPr>
                <p:cNvGraphicFramePr>
                  <a:graphicFrameLocks noChangeAspect="1"/>
                </p:cNvGraphicFramePr>
                <p:nvPr/>
              </p:nvGraphicFramePr>
              <p:xfrm>
                <a:off x="5899429" y="5522438"/>
                <a:ext cx="358777" cy="447630"/>
              </p:xfrm>
              <a:graphic>
                <a:graphicData uri="http://schemas.openxmlformats.org/presentationml/2006/ole">
                  <mc:AlternateContent xmlns:mc="http://schemas.openxmlformats.org/markup-compatibility/2006">
                    <mc:Choice xmlns:v="urn:schemas-microsoft-com:vml" Requires="v">
                      <p:oleObj name="Equation" r:id="rId4" imgW="304560" imgH="355320" progId="Equation.DSMT4">
                        <p:embed/>
                      </p:oleObj>
                    </mc:Choice>
                    <mc:Fallback>
                      <p:oleObj name="Equation" r:id="rId4" imgW="304560" imgH="355320" progId="Equation.DSMT4">
                        <p:embed/>
                        <p:pic>
                          <p:nvPicPr>
                            <p:cNvPr id="20" name="Object 8"/>
                            <p:cNvPicPr>
                              <a:picLocks noChangeAspect="1" noChangeArrowheads="1"/>
                            </p:cNvPicPr>
                            <p:nvPr/>
                          </p:nvPicPr>
                          <p:blipFill>
                            <a:blip r:embed="rId5"/>
                            <a:srcRect/>
                            <a:stretch>
                              <a:fillRect/>
                            </a:stretch>
                          </p:blipFill>
                          <p:spPr bwMode="auto">
                            <a:xfrm>
                              <a:off x="5899429" y="5522438"/>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4" name="文字方塊 24">
              <a:extLst>
                <a:ext uri="{FF2B5EF4-FFF2-40B4-BE49-F238E27FC236}">
                  <a16:creationId xmlns:a16="http://schemas.microsoft.com/office/drawing/2014/main" id="{B4C9F6E9-0489-43C3-DD01-AFC0430A0D27}"/>
                </a:ext>
              </a:extLst>
            </p:cNvPr>
            <p:cNvSpPr txBox="1">
              <a:spLocks noChangeArrowheads="1"/>
            </p:cNvSpPr>
            <p:nvPr/>
          </p:nvSpPr>
          <p:spPr bwMode="auto">
            <a:xfrm>
              <a:off x="3048000" y="4116136"/>
              <a:ext cx="2471824" cy="461619"/>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ground state</a:t>
              </a:r>
            </a:p>
          </p:txBody>
        </p:sp>
      </p:grpSp>
      <p:grpSp>
        <p:nvGrpSpPr>
          <p:cNvPr id="30" name="Group 36">
            <a:extLst>
              <a:ext uri="{FF2B5EF4-FFF2-40B4-BE49-F238E27FC236}">
                <a16:creationId xmlns:a16="http://schemas.microsoft.com/office/drawing/2014/main" id="{613BB8FA-6FFE-ED51-1D34-96F7D0D6B511}"/>
              </a:ext>
            </a:extLst>
          </p:cNvPr>
          <p:cNvGrpSpPr>
            <a:grpSpLocks/>
          </p:cNvGrpSpPr>
          <p:nvPr/>
        </p:nvGrpSpPr>
        <p:grpSpPr bwMode="auto">
          <a:xfrm>
            <a:off x="5099707" y="3659187"/>
            <a:ext cx="3305371" cy="2960220"/>
            <a:chOff x="2755607" y="1616495"/>
            <a:chExt cx="3305392" cy="2959924"/>
          </a:xfrm>
        </p:grpSpPr>
        <p:grpSp>
          <p:nvGrpSpPr>
            <p:cNvPr id="31" name="Group 26">
              <a:extLst>
                <a:ext uri="{FF2B5EF4-FFF2-40B4-BE49-F238E27FC236}">
                  <a16:creationId xmlns:a16="http://schemas.microsoft.com/office/drawing/2014/main" id="{6EE87A14-39FD-C281-F8CB-123FD0AD8B73}"/>
                </a:ext>
              </a:extLst>
            </p:cNvPr>
            <p:cNvGrpSpPr>
              <a:grpSpLocks/>
            </p:cNvGrpSpPr>
            <p:nvPr/>
          </p:nvGrpSpPr>
          <p:grpSpPr bwMode="auto">
            <a:xfrm>
              <a:off x="3048000" y="1616495"/>
              <a:ext cx="2591457" cy="2499641"/>
              <a:chOff x="3810000" y="4588295"/>
              <a:chExt cx="2591457" cy="2499641"/>
            </a:xfrm>
          </p:grpSpPr>
          <p:sp>
            <p:nvSpPr>
              <p:cNvPr id="33" name="橢圓 8">
                <a:extLst>
                  <a:ext uri="{FF2B5EF4-FFF2-40B4-BE49-F238E27FC236}">
                    <a16:creationId xmlns:a16="http://schemas.microsoft.com/office/drawing/2014/main" id="{0CCDA0B6-428F-73F0-498D-3FB3F14E9A05}"/>
                  </a:ext>
                </a:extLst>
              </p:cNvPr>
              <p:cNvSpPr/>
              <p:nvPr/>
            </p:nvSpPr>
            <p:spPr>
              <a:xfrm rot="16200000">
                <a:off x="5102543" y="5426851"/>
                <a:ext cx="553439" cy="553454"/>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34" name="群組 59">
                <a:extLst>
                  <a:ext uri="{FF2B5EF4-FFF2-40B4-BE49-F238E27FC236}">
                    <a16:creationId xmlns:a16="http://schemas.microsoft.com/office/drawing/2014/main" id="{FB5CDB9A-E098-EDA3-32A9-CACF73F3566C}"/>
                  </a:ext>
                </a:extLst>
              </p:cNvPr>
              <p:cNvGrpSpPr>
                <a:grpSpLocks/>
              </p:cNvGrpSpPr>
              <p:nvPr/>
            </p:nvGrpSpPr>
            <p:grpSpPr bwMode="auto">
              <a:xfrm>
                <a:off x="3810000" y="4588295"/>
                <a:ext cx="2591457" cy="2499641"/>
                <a:chOff x="3667124" y="4304144"/>
                <a:chExt cx="2591457" cy="2499641"/>
              </a:xfrm>
            </p:grpSpPr>
            <p:cxnSp>
              <p:nvCxnSpPr>
                <p:cNvPr id="35" name="直線單箭頭接點 46">
                  <a:extLst>
                    <a:ext uri="{FF2B5EF4-FFF2-40B4-BE49-F238E27FC236}">
                      <a16:creationId xmlns:a16="http://schemas.microsoft.com/office/drawing/2014/main" id="{01859041-DBFA-7D81-42FE-78AF1BF955DD}"/>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47">
                  <a:extLst>
                    <a:ext uri="{FF2B5EF4-FFF2-40B4-BE49-F238E27FC236}">
                      <a16:creationId xmlns:a16="http://schemas.microsoft.com/office/drawing/2014/main" id="{2D3385FD-A13E-4A7F-DBA2-506EA7A1112E}"/>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7" name="Object 5">
                  <a:extLst>
                    <a:ext uri="{FF2B5EF4-FFF2-40B4-BE49-F238E27FC236}">
                      <a16:creationId xmlns:a16="http://schemas.microsoft.com/office/drawing/2014/main" id="{90E355EF-42F8-4163-95D8-B246E24D20AA}"/>
                    </a:ext>
                  </a:extLst>
                </p:cNvPr>
                <p:cNvGraphicFramePr>
                  <a:graphicFrameLocks noChangeAspect="1"/>
                </p:cNvGraphicFramePr>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37" name="Object 5"/>
                            <p:cNvPicPr>
                              <a:picLocks noChangeAspect="1" noChangeArrowheads="1"/>
                            </p:cNvPicPr>
                            <p:nvPr/>
                          </p:nvPicPr>
                          <p:blipFill>
                            <a:blip r:embed="rId7"/>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8">
                  <a:extLst>
                    <a:ext uri="{FF2B5EF4-FFF2-40B4-BE49-F238E27FC236}">
                      <a16:creationId xmlns:a16="http://schemas.microsoft.com/office/drawing/2014/main" id="{13371D14-50D1-F0AA-E737-4826FCA8AFB4}"/>
                    </a:ext>
                  </a:extLst>
                </p:cNvPr>
                <p:cNvGraphicFramePr>
                  <a:graphicFrameLocks noChangeAspect="1"/>
                </p:cNvGraphicFramePr>
                <p:nvPr/>
              </p:nvGraphicFramePr>
              <p:xfrm>
                <a:off x="5899804" y="5523223"/>
                <a:ext cx="358777" cy="449217"/>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38" name="Object 8"/>
                            <p:cNvPicPr>
                              <a:picLocks noChangeAspect="1" noChangeArrowheads="1"/>
                            </p:cNvPicPr>
                            <p:nvPr/>
                          </p:nvPicPr>
                          <p:blipFill>
                            <a:blip r:embed="rId9"/>
                            <a:srcRect/>
                            <a:stretch>
                              <a:fillRect/>
                            </a:stretch>
                          </p:blipFill>
                          <p:spPr bwMode="auto">
                            <a:xfrm>
                              <a:off x="5899804" y="5523223"/>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2" name="文字方塊 24">
              <a:extLst>
                <a:ext uri="{FF2B5EF4-FFF2-40B4-BE49-F238E27FC236}">
                  <a16:creationId xmlns:a16="http://schemas.microsoft.com/office/drawing/2014/main" id="{4AAEF301-99E9-5002-2FBB-6B7389E7F802}"/>
                </a:ext>
              </a:extLst>
            </p:cNvPr>
            <p:cNvSpPr txBox="1">
              <a:spLocks noChangeArrowheads="1"/>
            </p:cNvSpPr>
            <p:nvPr/>
          </p:nvSpPr>
          <p:spPr bwMode="auto">
            <a:xfrm>
              <a:off x="2755607" y="4114800"/>
              <a:ext cx="3305392" cy="461619"/>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displaced ground state</a:t>
              </a:r>
            </a:p>
          </p:txBody>
        </p:sp>
      </p:grpSp>
      <p:sp>
        <p:nvSpPr>
          <p:cNvPr id="39" name="文字方塊 24">
            <a:extLst>
              <a:ext uri="{FF2B5EF4-FFF2-40B4-BE49-F238E27FC236}">
                <a16:creationId xmlns:a16="http://schemas.microsoft.com/office/drawing/2014/main" id="{837AC324-424A-09F0-A5E8-24990C169068}"/>
              </a:ext>
            </a:extLst>
          </p:cNvPr>
          <p:cNvSpPr txBox="1">
            <a:spLocks noChangeArrowheads="1"/>
          </p:cNvSpPr>
          <p:nvPr/>
        </p:nvSpPr>
        <p:spPr bwMode="auto">
          <a:xfrm>
            <a:off x="12851411" y="4599765"/>
            <a:ext cx="8386286"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amplifiers measure cavity </a:t>
            </a:r>
            <a:r>
              <a:rPr lang="en-US" altLang="zh-TW" sz="2400" dirty="0" err="1">
                <a:solidFill>
                  <a:prstClr val="black"/>
                </a:solidFill>
                <a:latin typeface="Arial" panose="020B0604020202020204" pitchFamily="34" charset="0"/>
                <a:cs typeface="Arial" panose="020B0604020202020204" pitchFamily="34" charset="0"/>
              </a:rPr>
              <a:t>quadratures</a:t>
            </a:r>
            <a:r>
              <a:rPr lang="en-US" altLang="zh-TW" sz="2400" dirty="0">
                <a:solidFill>
                  <a:prstClr val="black"/>
                </a:solidFill>
                <a:latin typeface="Arial" panose="020B0604020202020204" pitchFamily="34" charset="0"/>
                <a:cs typeface="Arial" panose="020B0604020202020204" pitchFamily="34" charset="0"/>
              </a:rPr>
              <a:t>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1</a:t>
            </a:r>
            <a:r>
              <a:rPr lang="en-US" altLang="zh-TW" sz="2400" dirty="0">
                <a:solidFill>
                  <a:prstClr val="black"/>
                </a:solidFill>
                <a:latin typeface="Arial" panose="020B0604020202020204" pitchFamily="34" charset="0"/>
                <a:cs typeface="Arial" panose="020B0604020202020204" pitchFamily="34" charset="0"/>
              </a:rPr>
              <a:t> and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2</a:t>
            </a:r>
          </a:p>
        </p:txBody>
      </p:sp>
      <p:cxnSp>
        <p:nvCxnSpPr>
          <p:cNvPr id="41" name="Straight Arrow Connector 40">
            <a:extLst>
              <a:ext uri="{FF2B5EF4-FFF2-40B4-BE49-F238E27FC236}">
                <a16:creationId xmlns:a16="http://schemas.microsoft.com/office/drawing/2014/main" id="{14ADAC5E-0EF2-4132-20D8-018B8392B0A2}"/>
              </a:ext>
            </a:extLst>
          </p:cNvPr>
          <p:cNvCxnSpPr/>
          <p:nvPr/>
        </p:nvCxnSpPr>
        <p:spPr>
          <a:xfrm flipV="1">
            <a:off x="6610528" y="4766735"/>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43" name="Object 7">
            <a:extLst>
              <a:ext uri="{FF2B5EF4-FFF2-40B4-BE49-F238E27FC236}">
                <a16:creationId xmlns:a16="http://schemas.microsoft.com/office/drawing/2014/main" id="{0E3CA094-75B0-4EFA-C6DE-348FA57BDACE}"/>
              </a:ext>
            </a:extLst>
          </p:cNvPr>
          <p:cNvGraphicFramePr>
            <a:graphicFrameLocks noChangeAspect="1"/>
          </p:cNvGraphicFramePr>
          <p:nvPr/>
        </p:nvGraphicFramePr>
        <p:xfrm>
          <a:off x="13033270" y="2524419"/>
          <a:ext cx="3441700" cy="723900"/>
        </p:xfrm>
        <a:graphic>
          <a:graphicData uri="http://schemas.openxmlformats.org/presentationml/2006/ole">
            <mc:AlternateContent xmlns:mc="http://schemas.openxmlformats.org/markup-compatibility/2006">
              <mc:Choice xmlns:v="urn:schemas-microsoft-com:vml" Requires="v">
                <p:oleObj name="Equation" r:id="rId10" imgW="3441600" imgH="723600" progId="Equation.DSMT4">
                  <p:embed/>
                </p:oleObj>
              </mc:Choice>
              <mc:Fallback>
                <p:oleObj name="Equation" r:id="rId10" imgW="3441600" imgH="723600" progId="Equation.DSMT4">
                  <p:embed/>
                  <p:pic>
                    <p:nvPicPr>
                      <p:cNvPr id="43" name="Object 7"/>
                      <p:cNvPicPr>
                        <a:picLocks noChangeAspect="1" noChangeArrowheads="1"/>
                      </p:cNvPicPr>
                      <p:nvPr/>
                    </p:nvPicPr>
                    <p:blipFill>
                      <a:blip r:embed="rId11"/>
                      <a:srcRect/>
                      <a:stretch>
                        <a:fillRect/>
                      </a:stretch>
                    </p:blipFill>
                    <p:spPr bwMode="auto">
                      <a:xfrm>
                        <a:off x="13033270" y="2524419"/>
                        <a:ext cx="3441700" cy="7239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29" name="Object 28">
            <a:extLst>
              <a:ext uri="{FF2B5EF4-FFF2-40B4-BE49-F238E27FC236}">
                <a16:creationId xmlns:a16="http://schemas.microsoft.com/office/drawing/2014/main" id="{7A6ABE67-F5F9-DD07-529F-9AA2A314F9FA}"/>
              </a:ext>
            </a:extLst>
          </p:cNvPr>
          <p:cNvGraphicFramePr>
            <a:graphicFrameLocks noChangeAspect="1"/>
          </p:cNvGraphicFramePr>
          <p:nvPr/>
        </p:nvGraphicFramePr>
        <p:xfrm>
          <a:off x="12728470" y="5367935"/>
          <a:ext cx="3746500" cy="812800"/>
        </p:xfrm>
        <a:graphic>
          <a:graphicData uri="http://schemas.openxmlformats.org/presentationml/2006/ole">
            <mc:AlternateContent xmlns:mc="http://schemas.openxmlformats.org/markup-compatibility/2006">
              <mc:Choice xmlns:v="urn:schemas-microsoft-com:vml" Requires="v">
                <p:oleObj name="Equation" r:id="rId12" imgW="3746160" imgH="812520" progId="Equation.DSMT4">
                  <p:embed/>
                </p:oleObj>
              </mc:Choice>
              <mc:Fallback>
                <p:oleObj name="Equation" r:id="rId12" imgW="3746160" imgH="812520" progId="Equation.DSMT4">
                  <p:embed/>
                  <p:pic>
                    <p:nvPicPr>
                      <p:cNvPr id="29" name="Object 28"/>
                      <p:cNvPicPr>
                        <a:picLocks noChangeAspect="1" noChangeArrowheads="1"/>
                      </p:cNvPicPr>
                      <p:nvPr/>
                    </p:nvPicPr>
                    <p:blipFill>
                      <a:blip r:embed="rId13"/>
                      <a:srcRect/>
                      <a:stretch>
                        <a:fillRect/>
                      </a:stretch>
                    </p:blipFill>
                    <p:spPr bwMode="auto">
                      <a:xfrm>
                        <a:off x="12728470" y="5367935"/>
                        <a:ext cx="37465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Oval 2">
            <a:extLst>
              <a:ext uri="{FF2B5EF4-FFF2-40B4-BE49-F238E27FC236}">
                <a16:creationId xmlns:a16="http://schemas.microsoft.com/office/drawing/2014/main" id="{6D1BDF02-1F87-341D-1B04-BFD644A4E10D}"/>
              </a:ext>
            </a:extLst>
          </p:cNvPr>
          <p:cNvSpPr/>
          <p:nvPr/>
        </p:nvSpPr>
        <p:spPr>
          <a:xfrm>
            <a:off x="1521894" y="5181197"/>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6" name="Object 45">
            <a:extLst>
              <a:ext uri="{FF2B5EF4-FFF2-40B4-BE49-F238E27FC236}">
                <a16:creationId xmlns:a16="http://schemas.microsoft.com/office/drawing/2014/main" id="{22B0A2E7-7356-C9B5-1AFE-D7A44AEF1CDF}"/>
              </a:ext>
            </a:extLst>
          </p:cNvPr>
          <p:cNvGraphicFramePr>
            <a:graphicFrameLocks noChangeAspect="1"/>
          </p:cNvGraphicFramePr>
          <p:nvPr/>
        </p:nvGraphicFramePr>
        <p:xfrm>
          <a:off x="577850" y="869950"/>
          <a:ext cx="1257300" cy="558800"/>
        </p:xfrm>
        <a:graphic>
          <a:graphicData uri="http://schemas.openxmlformats.org/presentationml/2006/ole">
            <mc:AlternateContent xmlns:mc="http://schemas.openxmlformats.org/markup-compatibility/2006">
              <mc:Choice xmlns:v="urn:schemas-microsoft-com:vml" Requires="v">
                <p:oleObj name="Equation" r:id="rId14" imgW="1257120" imgH="558720" progId="Equation.DSMT4">
                  <p:embed/>
                </p:oleObj>
              </mc:Choice>
              <mc:Fallback>
                <p:oleObj name="Equation" r:id="rId14" imgW="1257120" imgH="558720" progId="Equation.DSMT4">
                  <p:embed/>
                  <p:pic>
                    <p:nvPicPr>
                      <p:cNvPr id="46" name="Object 45">
                        <a:extLst>
                          <a:ext uri="{FF2B5EF4-FFF2-40B4-BE49-F238E27FC236}">
                            <a16:creationId xmlns:a16="http://schemas.microsoft.com/office/drawing/2014/main" id="{4514E9A6-6048-432A-8DB0-670AA3E72717}"/>
                          </a:ext>
                        </a:extLst>
                      </p:cNvPr>
                      <p:cNvPicPr>
                        <a:picLocks noChangeAspect="1" noChangeArrowheads="1"/>
                      </p:cNvPicPr>
                      <p:nvPr/>
                    </p:nvPicPr>
                    <p:blipFill>
                      <a:blip r:embed="rId15"/>
                      <a:srcRect/>
                      <a:stretch>
                        <a:fillRect/>
                      </a:stretch>
                    </p:blipFill>
                    <p:spPr bwMode="auto">
                      <a:xfrm>
                        <a:off x="577850" y="869950"/>
                        <a:ext cx="12573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9" name="Object 48">
            <a:extLst>
              <a:ext uri="{FF2B5EF4-FFF2-40B4-BE49-F238E27FC236}">
                <a16:creationId xmlns:a16="http://schemas.microsoft.com/office/drawing/2014/main" id="{4E43E5C6-0E81-6C1B-41F7-FCEB22732814}"/>
              </a:ext>
            </a:extLst>
          </p:cNvPr>
          <p:cNvGraphicFramePr>
            <a:graphicFrameLocks noChangeAspect="1"/>
          </p:cNvGraphicFramePr>
          <p:nvPr/>
        </p:nvGraphicFramePr>
        <p:xfrm>
          <a:off x="577850" y="1546829"/>
          <a:ext cx="1270000" cy="723900"/>
        </p:xfrm>
        <a:graphic>
          <a:graphicData uri="http://schemas.openxmlformats.org/presentationml/2006/ole">
            <mc:AlternateContent xmlns:mc="http://schemas.openxmlformats.org/markup-compatibility/2006">
              <mc:Choice xmlns:v="urn:schemas-microsoft-com:vml" Requires="v">
                <p:oleObj name="Equation" r:id="rId16" imgW="1269720" imgH="723600" progId="Equation.DSMT4">
                  <p:embed/>
                </p:oleObj>
              </mc:Choice>
              <mc:Fallback>
                <p:oleObj name="Equation" r:id="rId16" imgW="1269720" imgH="723600" progId="Equation.DSMT4">
                  <p:embed/>
                  <p:pic>
                    <p:nvPicPr>
                      <p:cNvPr id="49" name="Object 48">
                        <a:extLst>
                          <a:ext uri="{FF2B5EF4-FFF2-40B4-BE49-F238E27FC236}">
                            <a16:creationId xmlns:a16="http://schemas.microsoft.com/office/drawing/2014/main" id="{D807E44B-C69B-4423-9BC9-18F0D4464046}"/>
                          </a:ext>
                        </a:extLst>
                      </p:cNvPr>
                      <p:cNvPicPr>
                        <a:picLocks noChangeAspect="1" noChangeArrowheads="1"/>
                      </p:cNvPicPr>
                      <p:nvPr/>
                    </p:nvPicPr>
                    <p:blipFill>
                      <a:blip r:embed="rId17"/>
                      <a:srcRect/>
                      <a:stretch>
                        <a:fillRect/>
                      </a:stretch>
                    </p:blipFill>
                    <p:spPr bwMode="auto">
                      <a:xfrm>
                        <a:off x="577850" y="1546829"/>
                        <a:ext cx="1270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文字方塊 24">
            <a:extLst>
              <a:ext uri="{FF2B5EF4-FFF2-40B4-BE49-F238E27FC236}">
                <a16:creationId xmlns:a16="http://schemas.microsoft.com/office/drawing/2014/main" id="{FE5E5F52-27BB-0558-F4EF-CAAA3DB1A026}"/>
              </a:ext>
            </a:extLst>
          </p:cNvPr>
          <p:cNvSpPr txBox="1">
            <a:spLocks noChangeArrowheads="1"/>
          </p:cNvSpPr>
          <p:nvPr/>
        </p:nvSpPr>
        <p:spPr bwMode="auto">
          <a:xfrm>
            <a:off x="3062644" y="1074997"/>
            <a:ext cx="6897143"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coherent state limit (CSL) also “SQL”</a:t>
            </a:r>
          </a:p>
        </p:txBody>
      </p:sp>
      <p:sp>
        <p:nvSpPr>
          <p:cNvPr id="51" name="文字方塊 24">
            <a:extLst>
              <a:ext uri="{FF2B5EF4-FFF2-40B4-BE49-F238E27FC236}">
                <a16:creationId xmlns:a16="http://schemas.microsoft.com/office/drawing/2014/main" id="{19F374DE-6F48-6563-A85C-29E66213C674}"/>
              </a:ext>
            </a:extLst>
          </p:cNvPr>
          <p:cNvSpPr txBox="1">
            <a:spLocks noChangeArrowheads="1"/>
          </p:cNvSpPr>
          <p:nvPr/>
        </p:nvSpPr>
        <p:spPr bwMode="auto">
          <a:xfrm>
            <a:off x="3062644" y="1665534"/>
            <a:ext cx="7243583"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prepare in ground state, measure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dirty="0">
                <a:solidFill>
                  <a:prstClr val="black"/>
                </a:solidFill>
                <a:latin typeface="Arial" panose="020B0604020202020204" pitchFamily="34" charset="0"/>
                <a:cs typeface="Arial" panose="020B0604020202020204" pitchFamily="34" charset="0"/>
              </a:rPr>
              <a:t> or </a:t>
            </a:r>
            <a:r>
              <a:rPr lang="en-US" altLang="zh-TW" sz="2400" i="1" dirty="0">
                <a:solidFill>
                  <a:prstClr val="black"/>
                </a:solidFill>
                <a:latin typeface="Times New Roman" panose="02020603050405020304" pitchFamily="18" charset="0"/>
                <a:cs typeface="Times New Roman" panose="02020603050405020304" pitchFamily="18" charset="0"/>
              </a:rPr>
              <a:t>Y</a:t>
            </a:r>
            <a:r>
              <a:rPr lang="en-US" altLang="zh-TW" sz="2400" dirty="0">
                <a:solidFill>
                  <a:prstClr val="black"/>
                </a:solidFill>
                <a:latin typeface="Arial" panose="020B0604020202020204" pitchFamily="34" charset="0"/>
                <a:cs typeface="Arial" panose="020B0604020202020204" pitchFamily="34" charset="0"/>
              </a:rPr>
              <a:t> </a:t>
            </a:r>
          </a:p>
        </p:txBody>
      </p:sp>
      <p:sp>
        <p:nvSpPr>
          <p:cNvPr id="52" name="文字方塊 24">
            <a:extLst>
              <a:ext uri="{FF2B5EF4-FFF2-40B4-BE49-F238E27FC236}">
                <a16:creationId xmlns:a16="http://schemas.microsoft.com/office/drawing/2014/main" id="{9649B3D6-CCA7-6C70-D558-F6E6D5652304}"/>
              </a:ext>
            </a:extLst>
          </p:cNvPr>
          <p:cNvSpPr txBox="1">
            <a:spLocks noChangeArrowheads="1"/>
          </p:cNvSpPr>
          <p:nvPr/>
        </p:nvSpPr>
        <p:spPr bwMode="auto">
          <a:xfrm>
            <a:off x="364700" y="3106582"/>
            <a:ext cx="332863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null hypothesis</a:t>
            </a:r>
          </a:p>
        </p:txBody>
      </p:sp>
      <p:sp>
        <p:nvSpPr>
          <p:cNvPr id="53" name="文字方塊 24">
            <a:extLst>
              <a:ext uri="{FF2B5EF4-FFF2-40B4-BE49-F238E27FC236}">
                <a16:creationId xmlns:a16="http://schemas.microsoft.com/office/drawing/2014/main" id="{88B0FDDE-CE53-C04A-D23B-21E9874726D9}"/>
              </a:ext>
            </a:extLst>
          </p:cNvPr>
          <p:cNvSpPr txBox="1">
            <a:spLocks noChangeArrowheads="1"/>
          </p:cNvSpPr>
          <p:nvPr/>
        </p:nvSpPr>
        <p:spPr bwMode="auto">
          <a:xfrm>
            <a:off x="5099707" y="3059931"/>
            <a:ext cx="332863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field hypothesis</a:t>
            </a:r>
          </a:p>
        </p:txBody>
      </p:sp>
      <p:sp>
        <p:nvSpPr>
          <p:cNvPr id="5" name="Title 4">
            <a:extLst>
              <a:ext uri="{FF2B5EF4-FFF2-40B4-BE49-F238E27FC236}">
                <a16:creationId xmlns:a16="http://schemas.microsoft.com/office/drawing/2014/main" id="{17D91777-E32D-21EF-797D-077536CF78DB}"/>
              </a:ext>
            </a:extLst>
          </p:cNvPr>
          <p:cNvSpPr>
            <a:spLocks noGrp="1"/>
          </p:cNvSpPr>
          <p:nvPr>
            <p:ph type="title"/>
          </p:nvPr>
        </p:nvSpPr>
        <p:spPr>
          <a:xfrm>
            <a:off x="0" y="1"/>
            <a:ext cx="12192000" cy="584775"/>
          </a:xfrm>
        </p:spPr>
        <p:txBody>
          <a:bodyPr/>
          <a:lstStyle/>
          <a:p>
            <a:pPr algn="l"/>
            <a:r>
              <a:rPr lang="en-US" dirty="0">
                <a:solidFill>
                  <a:srgbClr val="1F497D">
                    <a:lumMod val="60000"/>
                    <a:lumOff val="40000"/>
                  </a:srgbClr>
                </a:solidFill>
                <a:latin typeface="Arial" pitchFamily="34" charset="0"/>
                <a:cs typeface="Arial" pitchFamily="34" charset="0"/>
              </a:rPr>
              <a:t>Quantum noise pollutes inference of classical force</a:t>
            </a:r>
            <a:endParaRPr lang="en-US" dirty="0"/>
          </a:p>
        </p:txBody>
      </p:sp>
      <p:sp>
        <p:nvSpPr>
          <p:cNvPr id="7" name="Slide Number Placeholder 5">
            <a:extLst>
              <a:ext uri="{FF2B5EF4-FFF2-40B4-BE49-F238E27FC236}">
                <a16:creationId xmlns:a16="http://schemas.microsoft.com/office/drawing/2014/main" id="{084B1DAA-3F30-3FAD-E2C2-8ED1D4FD9B63}"/>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364330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D0B81-FB66-CB39-C08C-2AD3EEC41F40}"/>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F6A99198-E293-5C4E-68F2-7ABB9118442A}"/>
              </a:ext>
            </a:extLst>
          </p:cNvPr>
          <p:cNvGrpSpPr/>
          <p:nvPr/>
        </p:nvGrpSpPr>
        <p:grpSpPr>
          <a:xfrm>
            <a:off x="1252856" y="1853736"/>
            <a:ext cx="2590799" cy="2500041"/>
            <a:chOff x="779301" y="1459395"/>
            <a:chExt cx="2590799" cy="2500041"/>
          </a:xfrm>
        </p:grpSpPr>
        <p:grpSp>
          <p:nvGrpSpPr>
            <p:cNvPr id="34" name="群組 59">
              <a:extLst>
                <a:ext uri="{FF2B5EF4-FFF2-40B4-BE49-F238E27FC236}">
                  <a16:creationId xmlns:a16="http://schemas.microsoft.com/office/drawing/2014/main" id="{CB002163-AFCD-414F-85A6-60679518640C}"/>
                </a:ext>
              </a:extLst>
            </p:cNvPr>
            <p:cNvGrpSpPr>
              <a:grpSpLocks/>
            </p:cNvGrpSpPr>
            <p:nvPr/>
          </p:nvGrpSpPr>
          <p:grpSpPr bwMode="auto">
            <a:xfrm>
              <a:off x="779301" y="1459395"/>
              <a:ext cx="2590799" cy="2500041"/>
              <a:chOff x="3667124" y="4303994"/>
              <a:chExt cx="2590816" cy="2499791"/>
            </a:xfrm>
          </p:grpSpPr>
          <p:cxnSp>
            <p:nvCxnSpPr>
              <p:cNvPr id="35" name="直線單箭頭接點 46">
                <a:extLst>
                  <a:ext uri="{FF2B5EF4-FFF2-40B4-BE49-F238E27FC236}">
                    <a16:creationId xmlns:a16="http://schemas.microsoft.com/office/drawing/2014/main" id="{9F1F1321-97EB-CF89-140F-7B3C819203F5}"/>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47">
                <a:extLst>
                  <a:ext uri="{FF2B5EF4-FFF2-40B4-BE49-F238E27FC236}">
                    <a16:creationId xmlns:a16="http://schemas.microsoft.com/office/drawing/2014/main" id="{7F47AEAB-20A1-89C5-D92E-10512DB2B5A4}"/>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7" name="Object 5">
                <a:extLst>
                  <a:ext uri="{FF2B5EF4-FFF2-40B4-BE49-F238E27FC236}">
                    <a16:creationId xmlns:a16="http://schemas.microsoft.com/office/drawing/2014/main" id="{9E92CF8E-9644-EA68-BC82-077F08ADCAAC}"/>
                  </a:ext>
                </a:extLst>
              </p:cNvPr>
              <p:cNvGraphicFramePr>
                <a:graphicFrameLocks noChangeAspect="1"/>
              </p:cNvGraphicFramePr>
              <p:nvPr/>
            </p:nvGraphicFramePr>
            <p:xfrm>
              <a:off x="4746630" y="4303994"/>
              <a:ext cx="268290" cy="447630"/>
            </p:xfrm>
            <a:graphic>
              <a:graphicData uri="http://schemas.openxmlformats.org/presentationml/2006/ole">
                <mc:AlternateContent xmlns:mc="http://schemas.openxmlformats.org/markup-compatibility/2006">
                  <mc:Choice xmlns:v="urn:schemas-microsoft-com:vml" Requires="v">
                    <p:oleObj name="Equation" r:id="rId2" imgW="228600" imgH="355320" progId="Equation.DSMT4">
                      <p:embed/>
                    </p:oleObj>
                  </mc:Choice>
                  <mc:Fallback>
                    <p:oleObj name="Equation" r:id="rId2" imgW="228600" imgH="355320" progId="Equation.DSMT4">
                      <p:embed/>
                      <p:pic>
                        <p:nvPicPr>
                          <p:cNvPr id="37" name="Object 5"/>
                          <p:cNvPicPr>
                            <a:picLocks noChangeAspect="1" noChangeArrowheads="1"/>
                          </p:cNvPicPr>
                          <p:nvPr/>
                        </p:nvPicPr>
                        <p:blipFill>
                          <a:blip r:embed="rId3"/>
                          <a:srcRect/>
                          <a:stretch>
                            <a:fillRect/>
                          </a:stretch>
                        </p:blipFill>
                        <p:spPr bwMode="auto">
                          <a:xfrm>
                            <a:off x="4746630" y="4303994"/>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8">
                <a:extLst>
                  <a:ext uri="{FF2B5EF4-FFF2-40B4-BE49-F238E27FC236}">
                    <a16:creationId xmlns:a16="http://schemas.microsoft.com/office/drawing/2014/main" id="{D5F6AC45-C137-907E-F5C4-C560EC684467}"/>
                  </a:ext>
                </a:extLst>
              </p:cNvPr>
              <p:cNvGraphicFramePr>
                <a:graphicFrameLocks noChangeAspect="1"/>
              </p:cNvGraphicFramePr>
              <p:nvPr/>
            </p:nvGraphicFramePr>
            <p:xfrm>
              <a:off x="5899163" y="5523073"/>
              <a:ext cx="358777" cy="449218"/>
            </p:xfrm>
            <a:graphic>
              <a:graphicData uri="http://schemas.openxmlformats.org/presentationml/2006/ole">
                <mc:AlternateContent xmlns:mc="http://schemas.openxmlformats.org/markup-compatibility/2006">
                  <mc:Choice xmlns:v="urn:schemas-microsoft-com:vml" Requires="v">
                    <p:oleObj name="Equation" r:id="rId4" imgW="304560" imgH="355320" progId="Equation.DSMT4">
                      <p:embed/>
                    </p:oleObj>
                  </mc:Choice>
                  <mc:Fallback>
                    <p:oleObj name="Equation" r:id="rId4" imgW="304560" imgH="355320" progId="Equation.DSMT4">
                      <p:embed/>
                      <p:pic>
                        <p:nvPicPr>
                          <p:cNvPr id="38" name="Object 8"/>
                          <p:cNvPicPr>
                            <a:picLocks noChangeAspect="1" noChangeArrowheads="1"/>
                          </p:cNvPicPr>
                          <p:nvPr/>
                        </p:nvPicPr>
                        <p:blipFill>
                          <a:blip r:embed="rId5"/>
                          <a:srcRect/>
                          <a:stretch>
                            <a:fillRect/>
                          </a:stretch>
                        </p:blipFill>
                        <p:spPr bwMode="auto">
                          <a:xfrm>
                            <a:off x="5899163" y="5523073"/>
                            <a:ext cx="358777" cy="4492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3" name="橢圓 8">
              <a:extLst>
                <a:ext uri="{FF2B5EF4-FFF2-40B4-BE49-F238E27FC236}">
                  <a16:creationId xmlns:a16="http://schemas.microsoft.com/office/drawing/2014/main" id="{161DB2B9-407D-B6B9-AA20-0CA961041F39}"/>
                </a:ext>
              </a:extLst>
            </p:cNvPr>
            <p:cNvSpPr/>
            <p:nvPr/>
          </p:nvSpPr>
          <p:spPr bwMode="auto">
            <a:xfrm rot="16200000">
              <a:off x="1727256" y="2545449"/>
              <a:ext cx="553494" cy="55345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sp>
        <p:nvSpPr>
          <p:cNvPr id="57" name="文字方塊 24">
            <a:extLst>
              <a:ext uri="{FF2B5EF4-FFF2-40B4-BE49-F238E27FC236}">
                <a16:creationId xmlns:a16="http://schemas.microsoft.com/office/drawing/2014/main" id="{C3F8E1D1-6A25-6330-AF89-6252143A3AC5}"/>
              </a:ext>
            </a:extLst>
          </p:cNvPr>
          <p:cNvSpPr txBox="1">
            <a:spLocks noChangeArrowheads="1"/>
          </p:cNvSpPr>
          <p:nvPr/>
        </p:nvSpPr>
        <p:spPr bwMode="auto">
          <a:xfrm>
            <a:off x="1271269" y="5080949"/>
            <a:ext cx="7522621" cy="1200329"/>
          </a:xfrm>
          <a:prstGeom prst="rect">
            <a:avLst/>
          </a:prstGeom>
          <a:noFill/>
          <a:ln w="9525">
            <a:noFill/>
            <a:miter lim="800000"/>
            <a:headEnd/>
            <a:tailEnd/>
          </a:ln>
        </p:spPr>
        <p:txBody>
          <a:bodyPr wrap="square">
            <a:spAutoFit/>
          </a:bodyPr>
          <a:lstStyle/>
          <a:p>
            <a:pPr defTabSz="274320"/>
            <a:r>
              <a:rPr lang="en-US" altLang="zh-TW" sz="2400" dirty="0">
                <a:solidFill>
                  <a:prstClr val="black"/>
                </a:solidFill>
                <a:latin typeface="Arial" panose="020B0604020202020204" pitchFamily="34" charset="0"/>
                <a:cs typeface="Arial" panose="020B0604020202020204" pitchFamily="34" charset="0"/>
              </a:rPr>
              <a:t>phase space volume conserved </a:t>
            </a:r>
            <a:endParaRPr lang="en-US" altLang="zh-TW" sz="2400" dirty="0">
              <a:solidFill>
                <a:prstClr val="black"/>
              </a:solidFill>
              <a:latin typeface="Arial" panose="020B0604020202020204" pitchFamily="34" charset="0"/>
              <a:cs typeface="Arial" panose="020B0604020202020204" pitchFamily="34" charset="0"/>
              <a:sym typeface="Wingdings" panose="05000000000000000000" pitchFamily="2" charset="2"/>
            </a:endParaRPr>
          </a:p>
          <a:p>
            <a:pPr defTabSz="274320"/>
            <a:r>
              <a:rPr lang="en-US" altLang="zh-TW" sz="2400" dirty="0">
                <a:solidFill>
                  <a:prstClr val="black"/>
                </a:solidFill>
                <a:latin typeface="Arial" panose="020B0604020202020204" pitchFamily="34" charset="0"/>
                <a:cs typeface="Arial" panose="020B0604020202020204" pitchFamily="34" charset="0"/>
                <a:sym typeface="Wingdings" panose="05000000000000000000" pitchFamily="2" charset="2"/>
              </a:rPr>
              <a:t>	commutator preserved </a:t>
            </a:r>
          </a:p>
          <a:p>
            <a:pPr defTabSz="274320"/>
            <a:r>
              <a:rPr lang="en-US" altLang="zh-TW" sz="2400" dirty="0">
                <a:solidFill>
                  <a:prstClr val="black"/>
                </a:solidFill>
                <a:latin typeface="Arial" panose="020B0604020202020204" pitchFamily="34" charset="0"/>
                <a:cs typeface="Arial" panose="020B0604020202020204" pitchFamily="34" charset="0"/>
              </a:rPr>
              <a:t>	no added noise</a:t>
            </a:r>
          </a:p>
        </p:txBody>
      </p:sp>
      <p:grpSp>
        <p:nvGrpSpPr>
          <p:cNvPr id="10" name="Group 9">
            <a:extLst>
              <a:ext uri="{FF2B5EF4-FFF2-40B4-BE49-F238E27FC236}">
                <a16:creationId xmlns:a16="http://schemas.microsoft.com/office/drawing/2014/main" id="{C9BB6998-E957-C455-3A39-B0F84C12D714}"/>
              </a:ext>
            </a:extLst>
          </p:cNvPr>
          <p:cNvGrpSpPr/>
          <p:nvPr/>
        </p:nvGrpSpPr>
        <p:grpSpPr>
          <a:xfrm>
            <a:off x="6660291" y="1882141"/>
            <a:ext cx="3902067" cy="2521051"/>
            <a:chOff x="5147167" y="2000967"/>
            <a:chExt cx="3902067" cy="2521051"/>
          </a:xfrm>
        </p:grpSpPr>
        <p:grpSp>
          <p:nvGrpSpPr>
            <p:cNvPr id="44" name="群組 59">
              <a:extLst>
                <a:ext uri="{FF2B5EF4-FFF2-40B4-BE49-F238E27FC236}">
                  <a16:creationId xmlns:a16="http://schemas.microsoft.com/office/drawing/2014/main" id="{6E083DD9-C834-C481-8C32-1CB2591F3C4B}"/>
                </a:ext>
              </a:extLst>
            </p:cNvPr>
            <p:cNvGrpSpPr>
              <a:grpSpLocks/>
            </p:cNvGrpSpPr>
            <p:nvPr/>
          </p:nvGrpSpPr>
          <p:grpSpPr bwMode="auto">
            <a:xfrm>
              <a:off x="5147167" y="2000967"/>
              <a:ext cx="3902067" cy="2521051"/>
              <a:chOff x="3815981" y="4282987"/>
              <a:chExt cx="3902093" cy="2520798"/>
            </a:xfrm>
          </p:grpSpPr>
          <p:cxnSp>
            <p:nvCxnSpPr>
              <p:cNvPr id="45" name="直線單箭頭接點 46">
                <a:extLst>
                  <a:ext uri="{FF2B5EF4-FFF2-40B4-BE49-F238E27FC236}">
                    <a16:creationId xmlns:a16="http://schemas.microsoft.com/office/drawing/2014/main" id="{E380E069-B064-CBA3-AB5C-BC9AD416E02F}"/>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直線單箭頭接點 47">
                <a:extLst>
                  <a:ext uri="{FF2B5EF4-FFF2-40B4-BE49-F238E27FC236}">
                    <a16:creationId xmlns:a16="http://schemas.microsoft.com/office/drawing/2014/main" id="{0EBC2E4E-2256-D942-6210-5742ECB77562}"/>
                  </a:ext>
                </a:extLst>
              </p:cNvPr>
              <p:cNvCxnSpPr/>
              <p:nvPr/>
            </p:nvCxnSpPr>
            <p:spPr>
              <a:xfrm>
                <a:off x="3815981"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Object 5">
                    <a:extLst>
                      <a:ext uri="{FF2B5EF4-FFF2-40B4-BE49-F238E27FC236}">
                        <a16:creationId xmlns:a16="http://schemas.microsoft.com/office/drawing/2014/main" id="{57DB1914-4DFD-EE32-14DF-9928FCC87152}"/>
                      </a:ext>
                    </a:extLst>
                  </p:cNvPr>
                  <p:cNvSpPr txBox="1"/>
                  <p:nvPr/>
                </p:nvSpPr>
                <p:spPr bwMode="auto">
                  <a:xfrm>
                    <a:off x="4508545" y="4282987"/>
                    <a:ext cx="1046169" cy="49525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acc>
                            <m:accPr>
                              <m:chr m:val="̂"/>
                              <m:ctrlPr>
                                <a:rPr lang="en-US" sz="2400" i="1">
                                  <a:solidFill>
                                    <a:srgbClr val="400040"/>
                                  </a:solidFill>
                                  <a:latin typeface="Cambria Math" panose="02040503050406030204" pitchFamily="18" charset="0"/>
                                </a:rPr>
                              </m:ctrlPr>
                            </m:accPr>
                            <m:e>
                              <m:r>
                                <a:rPr lang="en-US" sz="2400" i="1">
                                  <a:solidFill>
                                    <a:srgbClr val="400040"/>
                                  </a:solidFill>
                                  <a:latin typeface="Cambria Math" panose="02040503050406030204" pitchFamily="18" charset="0"/>
                                </a:rPr>
                                <m:t>𝑌</m:t>
                              </m:r>
                            </m:e>
                          </m:acc>
                          <m:rad>
                            <m:radPr>
                              <m:degHide m:val="on"/>
                              <m:ctrlPr>
                                <a:rPr lang="en-US" sz="2400" i="1" smtClean="0">
                                  <a:solidFill>
                                    <a:srgbClr val="400040"/>
                                  </a:solidFill>
                                  <a:latin typeface="Cambria Math" panose="02040503050406030204" pitchFamily="18" charset="0"/>
                                </a:rPr>
                              </m:ctrlPr>
                            </m:radPr>
                            <m:deg/>
                            <m:e>
                              <m:r>
                                <a:rPr lang="en-US" sz="2400" b="0" i="1" smtClean="0">
                                  <a:solidFill>
                                    <a:srgbClr val="400040"/>
                                  </a:solidFill>
                                  <a:latin typeface="Cambria Math" panose="02040503050406030204" pitchFamily="18" charset="0"/>
                                </a:rPr>
                                <m:t>𝐺</m:t>
                              </m:r>
                            </m:e>
                          </m:rad>
                        </m:oMath>
                      </m:oMathPara>
                    </a14:m>
                    <a:endParaRPr lang="en-US" sz="2400" dirty="0"/>
                  </a:p>
                </p:txBody>
              </p:sp>
            </mc:Choice>
            <mc:Fallback xmlns="">
              <p:sp>
                <p:nvSpPr>
                  <p:cNvPr id="47" name="Object 5">
                    <a:extLst>
                      <a:ext uri="{FF2B5EF4-FFF2-40B4-BE49-F238E27FC236}">
                        <a16:creationId xmlns:a16="http://schemas.microsoft.com/office/drawing/2014/main" id="{57DB1914-4DFD-EE32-14DF-9928FCC87152}"/>
                      </a:ext>
                    </a:extLst>
                  </p:cNvPr>
                  <p:cNvSpPr txBox="1">
                    <a:spLocks noRot="1" noChangeAspect="1" noMove="1" noResize="1" noEditPoints="1" noAdjustHandles="1" noChangeArrowheads="1" noChangeShapeType="1" noTextEdit="1"/>
                  </p:cNvSpPr>
                  <p:nvPr/>
                </p:nvSpPr>
                <p:spPr bwMode="auto">
                  <a:xfrm>
                    <a:off x="4508545" y="4282987"/>
                    <a:ext cx="1046169" cy="495250"/>
                  </a:xfrm>
                  <a:prstGeom prst="rect">
                    <a:avLst/>
                  </a:prstGeom>
                  <a:blipFill>
                    <a:blip r:embed="rId6"/>
                    <a:stretch>
                      <a:fillRect l="-1190" t="-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Object 8">
                    <a:extLst>
                      <a:ext uri="{FF2B5EF4-FFF2-40B4-BE49-F238E27FC236}">
                        <a16:creationId xmlns:a16="http://schemas.microsoft.com/office/drawing/2014/main" id="{229164B5-DFBA-CB8C-818C-F536B0692693}"/>
                      </a:ext>
                    </a:extLst>
                  </p:cNvPr>
                  <p:cNvSpPr txBox="1"/>
                  <p:nvPr/>
                </p:nvSpPr>
                <p:spPr bwMode="auto">
                  <a:xfrm>
                    <a:off x="6063762" y="5163813"/>
                    <a:ext cx="1654312" cy="1102950"/>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f>
                            <m:fPr>
                              <m:ctrlPr>
                                <a:rPr lang="en-US" sz="2400" b="0" i="1" smtClean="0">
                                  <a:solidFill>
                                    <a:srgbClr val="000000"/>
                                  </a:solidFill>
                                  <a:latin typeface="Cambria Math" panose="02040503050406030204" pitchFamily="18" charset="0"/>
                                </a:rPr>
                              </m:ctrlPr>
                            </m:fPr>
                            <m:num>
                              <m:acc>
                                <m:accPr>
                                  <m:chr m:val="̂"/>
                                  <m:ctrlPr>
                                    <a:rPr lang="en-US" sz="2400" b="0" i="1" smtClean="0">
                                      <a:solidFill>
                                        <a:srgbClr val="000000"/>
                                      </a:solidFill>
                                      <a:latin typeface="Cambria Math" panose="02040503050406030204" pitchFamily="18" charset="0"/>
                                    </a:rPr>
                                  </m:ctrlPr>
                                </m:accPr>
                                <m:e>
                                  <m:r>
                                    <a:rPr lang="en-US" sz="2400" b="0" i="1" smtClean="0">
                                      <a:solidFill>
                                        <a:srgbClr val="000000"/>
                                      </a:solidFill>
                                      <a:latin typeface="Cambria Math" panose="02040503050406030204" pitchFamily="18" charset="0"/>
                                    </a:rPr>
                                    <m:t>𝑋</m:t>
                                  </m:r>
                                </m:e>
                              </m:acc>
                            </m:num>
                            <m:den>
                              <m:rad>
                                <m:radPr>
                                  <m:degHide m:val="on"/>
                                  <m:ctrlPr>
                                    <a:rPr lang="en-US" sz="2400" b="0" i="1" smtClean="0">
                                      <a:solidFill>
                                        <a:srgbClr val="000000"/>
                                      </a:solidFill>
                                      <a:latin typeface="Cambria Math" panose="02040503050406030204" pitchFamily="18" charset="0"/>
                                    </a:rPr>
                                  </m:ctrlPr>
                                </m:radPr>
                                <m:deg/>
                                <m:e>
                                  <m:r>
                                    <a:rPr lang="en-US" sz="2400" b="0" i="1" smtClean="0">
                                      <a:solidFill>
                                        <a:srgbClr val="000000"/>
                                      </a:solidFill>
                                      <a:latin typeface="Cambria Math" panose="02040503050406030204" pitchFamily="18" charset="0"/>
                                    </a:rPr>
                                    <m:t>𝐺</m:t>
                                  </m:r>
                                </m:e>
                              </m:rad>
                              <m:r>
                                <a:rPr lang="en-US" sz="2400" b="0" i="1" smtClean="0">
                                  <a:solidFill>
                                    <a:srgbClr val="000000"/>
                                  </a:solidFill>
                                  <a:latin typeface="Cambria Math" panose="02040503050406030204" pitchFamily="18" charset="0"/>
                                </a:rPr>
                                <m:t> </m:t>
                              </m:r>
                            </m:den>
                          </m:f>
                        </m:oMath>
                      </m:oMathPara>
                    </a14:m>
                    <a:endParaRPr lang="en-US" sz="2400" dirty="0"/>
                  </a:p>
                </p:txBody>
              </p:sp>
            </mc:Choice>
            <mc:Fallback xmlns="">
              <p:sp>
                <p:nvSpPr>
                  <p:cNvPr id="48" name="Object 8">
                    <a:extLst>
                      <a:ext uri="{FF2B5EF4-FFF2-40B4-BE49-F238E27FC236}">
                        <a16:creationId xmlns:a16="http://schemas.microsoft.com/office/drawing/2014/main" id="{229164B5-DFBA-CB8C-818C-F536B0692693}"/>
                      </a:ext>
                    </a:extLst>
                  </p:cNvPr>
                  <p:cNvSpPr txBox="1">
                    <a:spLocks noRot="1" noChangeAspect="1" noMove="1" noResize="1" noEditPoints="1" noAdjustHandles="1" noChangeArrowheads="1" noChangeShapeType="1" noTextEdit="1"/>
                  </p:cNvSpPr>
                  <p:nvPr/>
                </p:nvSpPr>
                <p:spPr bwMode="auto">
                  <a:xfrm>
                    <a:off x="6063762" y="5163813"/>
                    <a:ext cx="1654312" cy="1102950"/>
                  </a:xfrm>
                  <a:prstGeom prst="rect">
                    <a:avLst/>
                  </a:prstGeom>
                  <a:blipFill>
                    <a:blip r:embed="rId7"/>
                    <a:stretch>
                      <a:fillRect t="-3409"/>
                    </a:stretch>
                  </a:blipFill>
                </p:spPr>
                <p:txBody>
                  <a:bodyPr/>
                  <a:lstStyle/>
                  <a:p>
                    <a:r>
                      <a:rPr lang="en-US">
                        <a:noFill/>
                      </a:rPr>
                      <a:t> </a:t>
                    </a:r>
                  </a:p>
                </p:txBody>
              </p:sp>
            </mc:Fallback>
          </mc:AlternateContent>
        </p:grpSp>
        <p:sp>
          <p:nvSpPr>
            <p:cNvPr id="39" name="橢圓 8">
              <a:extLst>
                <a:ext uri="{FF2B5EF4-FFF2-40B4-BE49-F238E27FC236}">
                  <a16:creationId xmlns:a16="http://schemas.microsoft.com/office/drawing/2014/main" id="{A0149F43-2057-3E7F-E4E1-BCFB24B2B0E6}"/>
                </a:ext>
              </a:extLst>
            </p:cNvPr>
            <p:cNvSpPr/>
            <p:nvPr/>
          </p:nvSpPr>
          <p:spPr bwMode="auto">
            <a:xfrm rot="10800000">
              <a:off x="6088486" y="2877117"/>
              <a:ext cx="274321" cy="1107825"/>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baseline="-25000" dirty="0">
                <a:solidFill>
                  <a:sysClr val="windowText" lastClr="000000"/>
                </a:solidFill>
              </a:endParaRPr>
            </a:p>
          </p:txBody>
        </p:sp>
      </p:grpSp>
      <p:sp>
        <p:nvSpPr>
          <p:cNvPr id="19" name="Title 18">
            <a:extLst>
              <a:ext uri="{FF2B5EF4-FFF2-40B4-BE49-F238E27FC236}">
                <a16:creationId xmlns:a16="http://schemas.microsoft.com/office/drawing/2014/main" id="{FCF7A6A5-7018-84BD-652C-BB82F732CFD8}"/>
              </a:ext>
            </a:extLst>
          </p:cNvPr>
          <p:cNvSpPr>
            <a:spLocks noGrp="1"/>
          </p:cNvSpPr>
          <p:nvPr>
            <p:ph type="title"/>
          </p:nvPr>
        </p:nvSpPr>
        <p:spPr>
          <a:xfrm>
            <a:off x="0" y="1"/>
            <a:ext cx="12192000" cy="584775"/>
          </a:xfrm>
        </p:spPr>
        <p:txBody>
          <a:bodyPr/>
          <a:lstStyle/>
          <a:p>
            <a:pPr algn="l"/>
            <a:r>
              <a:rPr lang="en-US" dirty="0">
                <a:latin typeface="Arial" panose="020B0604020202020204" pitchFamily="34" charset="0"/>
                <a:cs typeface="Arial" panose="020B0604020202020204" pitchFamily="34" charset="0"/>
              </a:rPr>
              <a:t>Squeezed states approximate quadrature eigenstates</a:t>
            </a:r>
          </a:p>
        </p:txBody>
      </p:sp>
      <p:sp>
        <p:nvSpPr>
          <p:cNvPr id="9" name="Slide Number Placeholder 8">
            <a:extLst>
              <a:ext uri="{FF2B5EF4-FFF2-40B4-BE49-F238E27FC236}">
                <a16:creationId xmlns:a16="http://schemas.microsoft.com/office/drawing/2014/main" id="{A69D21FC-37AB-41A4-F521-BF0362AC8864}"/>
              </a:ext>
            </a:extLst>
          </p:cNvPr>
          <p:cNvSpPr>
            <a:spLocks noGrp="1"/>
          </p:cNvSpPr>
          <p:nvPr>
            <p:ph type="sldNum" sz="quarter" idx="12"/>
          </p:nvPr>
        </p:nvSpPr>
        <p:spPr/>
        <p:txBody>
          <a:bodyPr/>
          <a:lstStyle/>
          <a:p>
            <a:fld id="{8836ACD2-14AF-4AE8-A05D-A9CE2A07C95C}" type="slidenum">
              <a:rPr lang="en-US" smtClean="0">
                <a:solidFill>
                  <a:prstClr val="black">
                    <a:tint val="75000"/>
                  </a:prstClr>
                </a:solidFill>
              </a:rPr>
              <a:pPr/>
              <a:t>8</a:t>
            </a:fld>
            <a:endParaRPr lang="en-US">
              <a:solidFill>
                <a:prstClr val="black">
                  <a:tint val="75000"/>
                </a:prstClr>
              </a:solidFill>
            </a:endParaRPr>
          </a:p>
        </p:txBody>
      </p:sp>
      <p:graphicFrame>
        <p:nvGraphicFramePr>
          <p:cNvPr id="13" name="Object 12">
            <a:extLst>
              <a:ext uri="{FF2B5EF4-FFF2-40B4-BE49-F238E27FC236}">
                <a16:creationId xmlns:a16="http://schemas.microsoft.com/office/drawing/2014/main" id="{17A9E30E-056B-4A9C-53C0-18C5C7B03A73}"/>
              </a:ext>
            </a:extLst>
          </p:cNvPr>
          <p:cNvGraphicFramePr>
            <a:graphicFrameLocks noChangeAspect="1"/>
          </p:cNvGraphicFramePr>
          <p:nvPr>
            <p:extLst>
              <p:ext uri="{D42A27DB-BD31-4B8C-83A1-F6EECF244321}">
                <p14:modId xmlns:p14="http://schemas.microsoft.com/office/powerpoint/2010/main" val="780924281"/>
              </p:ext>
            </p:extLst>
          </p:nvPr>
        </p:nvGraphicFramePr>
        <p:xfrm>
          <a:off x="1971993" y="1146512"/>
          <a:ext cx="1257300" cy="558800"/>
        </p:xfrm>
        <a:graphic>
          <a:graphicData uri="http://schemas.openxmlformats.org/presentationml/2006/ole">
            <mc:AlternateContent xmlns:mc="http://schemas.openxmlformats.org/markup-compatibility/2006">
              <mc:Choice xmlns:v="urn:schemas-microsoft-com:vml" Requires="v">
                <p:oleObj name="Equation" r:id="rId8" imgW="1257120" imgH="558720" progId="Equation.DSMT4">
                  <p:embed/>
                </p:oleObj>
              </mc:Choice>
              <mc:Fallback>
                <p:oleObj name="Equation" r:id="rId8" imgW="1257120" imgH="558720" progId="Equation.DSMT4">
                  <p:embed/>
                  <p:pic>
                    <p:nvPicPr>
                      <p:cNvPr id="46" name="Object 45">
                        <a:extLst>
                          <a:ext uri="{FF2B5EF4-FFF2-40B4-BE49-F238E27FC236}">
                            <a16:creationId xmlns:a16="http://schemas.microsoft.com/office/drawing/2014/main" id="{5EB3E0C4-6046-6B8C-3219-41513472E549}"/>
                          </a:ext>
                        </a:extLst>
                      </p:cNvPr>
                      <p:cNvPicPr>
                        <a:picLocks noChangeAspect="1" noChangeArrowheads="1"/>
                      </p:cNvPicPr>
                      <p:nvPr/>
                    </p:nvPicPr>
                    <p:blipFill>
                      <a:blip r:embed="rId9"/>
                      <a:srcRect/>
                      <a:stretch>
                        <a:fillRect/>
                      </a:stretch>
                    </p:blipFill>
                    <p:spPr bwMode="auto">
                      <a:xfrm>
                        <a:off x="1971993" y="1146512"/>
                        <a:ext cx="12573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15" name="Object 14">
                <a:extLst>
                  <a:ext uri="{FF2B5EF4-FFF2-40B4-BE49-F238E27FC236}">
                    <a16:creationId xmlns:a16="http://schemas.microsoft.com/office/drawing/2014/main" id="{91E40600-89E4-27CB-01C3-5F9CDEC10145}"/>
                  </a:ext>
                </a:extLst>
              </p:cNvPr>
              <p:cNvSpPr txBox="1"/>
              <p:nvPr/>
            </p:nvSpPr>
            <p:spPr bwMode="auto">
              <a:xfrm>
                <a:off x="7352850" y="1132915"/>
                <a:ext cx="2865568" cy="1023953"/>
              </a:xfrm>
              <a:prstGeom prst="rect">
                <a:avLst/>
              </a:prstGeom>
              <a:noFill/>
            </p:spPr>
            <p:txBody>
              <a:bodyPr>
                <a:noAutofit/>
              </a:bodyPr>
              <a:lstStyle/>
              <a:p>
                <a:pPr/>
                <a14:m>
                  <m:oMathPara xmlns:m="http://schemas.openxmlformats.org/officeDocument/2006/math">
                    <m:oMathParaPr>
                      <m:jc m:val="left"/>
                    </m:oMathParaPr>
                    <m:oMath xmlns:m="http://schemas.openxmlformats.org/officeDocument/2006/math">
                      <m:d>
                        <m:dPr>
                          <m:begChr m:val="["/>
                          <m:endChr m:val="]"/>
                          <m:ctrlPr>
                            <a:rPr lang="en-US" sz="2400" i="1" smtClean="0">
                              <a:solidFill>
                                <a:srgbClr val="000000"/>
                              </a:solidFill>
                              <a:latin typeface="Cambria Math" panose="02040503050406030204" pitchFamily="18" charset="0"/>
                            </a:rPr>
                          </m:ctrlPr>
                        </m:dPr>
                        <m:e>
                          <m:acc>
                            <m:accPr>
                              <m:chr m:val="̂"/>
                              <m:ctrlPr>
                                <a:rPr lang="en-US" sz="2400" i="1">
                                  <a:solidFill>
                                    <a:srgbClr val="000000"/>
                                  </a:solidFill>
                                  <a:latin typeface="Cambria Math" panose="02040503050406030204" pitchFamily="18" charset="0"/>
                                </a:rPr>
                              </m:ctrlPr>
                            </m:accPr>
                            <m:e>
                              <m:r>
                                <a:rPr lang="en-US" sz="2400" i="1">
                                  <a:solidFill>
                                    <a:srgbClr val="000000"/>
                                  </a:solidFill>
                                  <a:latin typeface="Cambria Math" panose="02040503050406030204" pitchFamily="18" charset="0"/>
                                </a:rPr>
                                <m:t>𝑋</m:t>
                              </m:r>
                            </m:e>
                          </m:acc>
                          <m:r>
                            <a:rPr lang="en-US" sz="2400" b="0" i="1" smtClean="0">
                              <a:solidFill>
                                <a:srgbClr val="000000"/>
                              </a:solidFill>
                              <a:latin typeface="Cambria Math" panose="02040503050406030204" pitchFamily="18" charset="0"/>
                            </a:rPr>
                            <m:t>/</m:t>
                          </m:r>
                          <m:rad>
                            <m:radPr>
                              <m:degHide m:val="on"/>
                              <m:ctrlPr>
                                <a:rPr lang="en-US" sz="2400" i="1" smtClean="0">
                                  <a:solidFill>
                                    <a:srgbClr val="000000"/>
                                  </a:solidFill>
                                  <a:latin typeface="Cambria Math" panose="02040503050406030204" pitchFamily="18" charset="0"/>
                                </a:rPr>
                              </m:ctrlPr>
                            </m:radPr>
                            <m:deg/>
                            <m:e>
                              <m:r>
                                <a:rPr lang="en-US" sz="2400" b="0" i="1" smtClean="0">
                                  <a:solidFill>
                                    <a:srgbClr val="000000"/>
                                  </a:solidFill>
                                  <a:latin typeface="Cambria Math" panose="02040503050406030204" pitchFamily="18" charset="0"/>
                                </a:rPr>
                                <m:t>𝐺</m:t>
                              </m:r>
                            </m:e>
                          </m:rad>
                          <m:r>
                            <a:rPr lang="en-US" sz="2400" i="1">
                              <a:solidFill>
                                <a:srgbClr val="000000"/>
                              </a:solidFill>
                              <a:latin typeface="Cambria Math" panose="02040503050406030204" pitchFamily="18" charset="0"/>
                            </a:rPr>
                            <m:t>,</m:t>
                          </m:r>
                          <m:acc>
                            <m:accPr>
                              <m:chr m:val="̂"/>
                              <m:ctrlPr>
                                <a:rPr lang="en-US" sz="2400" i="1">
                                  <a:solidFill>
                                    <a:srgbClr val="000000"/>
                                  </a:solidFill>
                                  <a:latin typeface="Cambria Math" panose="02040503050406030204" pitchFamily="18" charset="0"/>
                                </a:rPr>
                              </m:ctrlPr>
                            </m:accPr>
                            <m:e>
                              <m:r>
                                <a:rPr lang="en-US" sz="2400" i="1">
                                  <a:solidFill>
                                    <a:srgbClr val="000000"/>
                                  </a:solidFill>
                                  <a:latin typeface="Cambria Math" panose="02040503050406030204" pitchFamily="18" charset="0"/>
                                </a:rPr>
                                <m:t>𝑌</m:t>
                              </m:r>
                            </m:e>
                          </m:acc>
                          <m:rad>
                            <m:radPr>
                              <m:degHide m:val="on"/>
                              <m:ctrlPr>
                                <a:rPr lang="en-US" sz="2400" i="1" smtClean="0">
                                  <a:solidFill>
                                    <a:srgbClr val="000000"/>
                                  </a:solidFill>
                                  <a:latin typeface="Cambria Math" panose="02040503050406030204" pitchFamily="18" charset="0"/>
                                </a:rPr>
                              </m:ctrlPr>
                            </m:radPr>
                            <m:deg/>
                            <m:e>
                              <m:r>
                                <a:rPr lang="en-US" sz="2400" b="0" i="1" smtClean="0">
                                  <a:solidFill>
                                    <a:srgbClr val="000000"/>
                                  </a:solidFill>
                                  <a:latin typeface="Cambria Math" panose="02040503050406030204" pitchFamily="18" charset="0"/>
                                </a:rPr>
                                <m:t>𝐺</m:t>
                              </m:r>
                            </m:e>
                          </m:rad>
                        </m:e>
                      </m:d>
                      <m:r>
                        <a:rPr lang="en-US" sz="2400" i="1">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𝑖</m:t>
                      </m:r>
                    </m:oMath>
                  </m:oMathPara>
                </a14:m>
                <a:endParaRPr lang="en-US" sz="2400" dirty="0"/>
              </a:p>
            </p:txBody>
          </p:sp>
        </mc:Choice>
        <mc:Fallback xmlns="">
          <p:sp>
            <p:nvSpPr>
              <p:cNvPr id="15" name="Object 14">
                <a:extLst>
                  <a:ext uri="{FF2B5EF4-FFF2-40B4-BE49-F238E27FC236}">
                    <a16:creationId xmlns:a16="http://schemas.microsoft.com/office/drawing/2014/main" id="{91E40600-89E4-27CB-01C3-5F9CDEC10145}"/>
                  </a:ext>
                </a:extLst>
              </p:cNvPr>
              <p:cNvSpPr txBox="1">
                <a:spLocks noRot="1" noChangeAspect="1" noMove="1" noResize="1" noEditPoints="1" noAdjustHandles="1" noChangeArrowheads="1" noChangeShapeType="1" noTextEdit="1"/>
              </p:cNvSpPr>
              <p:nvPr/>
            </p:nvSpPr>
            <p:spPr bwMode="auto">
              <a:xfrm>
                <a:off x="7352850" y="1132915"/>
                <a:ext cx="2865568" cy="1023953"/>
              </a:xfrm>
              <a:prstGeom prst="rect">
                <a:avLst/>
              </a:prstGeom>
              <a:blipFill>
                <a:blip r:embed="rId10"/>
                <a:stretch>
                  <a:fillRect t="-1235"/>
                </a:stretch>
              </a:blipFill>
            </p:spPr>
            <p:txBody>
              <a:bodyPr/>
              <a:lstStyle/>
              <a:p>
                <a:r>
                  <a:rPr lang="en-US">
                    <a:noFill/>
                  </a:rPr>
                  <a:t> </a:t>
                </a:r>
              </a:p>
            </p:txBody>
          </p:sp>
        </mc:Fallback>
      </mc:AlternateContent>
    </p:spTree>
    <p:extLst>
      <p:ext uri="{BB962C8B-B14F-4D97-AF65-F5344CB8AC3E}">
        <p14:creationId xmlns:p14="http://schemas.microsoft.com/office/powerpoint/2010/main" val="3101309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8A81B-DDF1-0F3E-5720-04C71649FE25}"/>
            </a:ext>
          </a:extLst>
        </p:cNvPr>
        <p:cNvGrpSpPr/>
        <p:nvPr/>
      </p:nvGrpSpPr>
      <p:grpSpPr>
        <a:xfrm>
          <a:off x="0" y="0"/>
          <a:ext cx="0" cy="0"/>
          <a:chOff x="0" y="0"/>
          <a:chExt cx="0" cy="0"/>
        </a:xfrm>
      </p:grpSpPr>
      <p:grpSp>
        <p:nvGrpSpPr>
          <p:cNvPr id="12" name="Group 36">
            <a:extLst>
              <a:ext uri="{FF2B5EF4-FFF2-40B4-BE49-F238E27FC236}">
                <a16:creationId xmlns:a16="http://schemas.microsoft.com/office/drawing/2014/main" id="{A8CF0466-45EA-6E4A-A612-685CD8E5C85C}"/>
              </a:ext>
            </a:extLst>
          </p:cNvPr>
          <p:cNvGrpSpPr>
            <a:grpSpLocks/>
          </p:cNvGrpSpPr>
          <p:nvPr/>
        </p:nvGrpSpPr>
        <p:grpSpPr bwMode="auto">
          <a:xfrm>
            <a:off x="320409" y="3821112"/>
            <a:ext cx="2591066" cy="2962340"/>
            <a:chOff x="3048000" y="1615711"/>
            <a:chExt cx="2591082" cy="2962044"/>
          </a:xfrm>
        </p:grpSpPr>
        <p:grpSp>
          <p:nvGrpSpPr>
            <p:cNvPr id="13" name="Group 26">
              <a:extLst>
                <a:ext uri="{FF2B5EF4-FFF2-40B4-BE49-F238E27FC236}">
                  <a16:creationId xmlns:a16="http://schemas.microsoft.com/office/drawing/2014/main" id="{BF1A30C1-72DA-3766-E73A-D2F3E81D81AC}"/>
                </a:ext>
              </a:extLst>
            </p:cNvPr>
            <p:cNvGrpSpPr>
              <a:grpSpLocks/>
            </p:cNvGrpSpPr>
            <p:nvPr/>
          </p:nvGrpSpPr>
          <p:grpSpPr bwMode="auto">
            <a:xfrm>
              <a:off x="3048000" y="1615711"/>
              <a:ext cx="2591082" cy="2500425"/>
              <a:chOff x="3810000" y="4587511"/>
              <a:chExt cx="2591082" cy="2500425"/>
            </a:xfrm>
          </p:grpSpPr>
          <p:sp>
            <p:nvSpPr>
              <p:cNvPr id="15" name="橢圓 8">
                <a:extLst>
                  <a:ext uri="{FF2B5EF4-FFF2-40B4-BE49-F238E27FC236}">
                    <a16:creationId xmlns:a16="http://schemas.microsoft.com/office/drawing/2014/main" id="{F5C8C132-7B9D-A2BD-0EA1-9A624A60E1B8}"/>
                  </a:ext>
                </a:extLst>
              </p:cNvPr>
              <p:cNvSpPr/>
              <p:nvPr/>
            </p:nvSpPr>
            <p:spPr>
              <a:xfrm>
                <a:off x="4897191" y="5426865"/>
                <a:ext cx="274322" cy="1097170"/>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16" name="群組 59">
                <a:extLst>
                  <a:ext uri="{FF2B5EF4-FFF2-40B4-BE49-F238E27FC236}">
                    <a16:creationId xmlns:a16="http://schemas.microsoft.com/office/drawing/2014/main" id="{3C4E2054-C91C-3256-BBA2-573EBBBC0640}"/>
                  </a:ext>
                </a:extLst>
              </p:cNvPr>
              <p:cNvGrpSpPr>
                <a:grpSpLocks/>
              </p:cNvGrpSpPr>
              <p:nvPr/>
            </p:nvGrpSpPr>
            <p:grpSpPr bwMode="auto">
              <a:xfrm>
                <a:off x="3810000" y="4587511"/>
                <a:ext cx="2591082" cy="2500425"/>
                <a:chOff x="3667124" y="4303360"/>
                <a:chExt cx="2591082" cy="2500425"/>
              </a:xfrm>
            </p:grpSpPr>
            <p:cxnSp>
              <p:nvCxnSpPr>
                <p:cNvPr id="17" name="直線單箭頭接點 46">
                  <a:extLst>
                    <a:ext uri="{FF2B5EF4-FFF2-40B4-BE49-F238E27FC236}">
                      <a16:creationId xmlns:a16="http://schemas.microsoft.com/office/drawing/2014/main" id="{B1627048-086D-0575-7FE0-3F800B4B2E94}"/>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47">
                  <a:extLst>
                    <a:ext uri="{FF2B5EF4-FFF2-40B4-BE49-F238E27FC236}">
                      <a16:creationId xmlns:a16="http://schemas.microsoft.com/office/drawing/2014/main" id="{2099CC36-4E75-1B11-0905-A1373FA6AF84}"/>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9" name="Object 5">
                  <a:extLst>
                    <a:ext uri="{FF2B5EF4-FFF2-40B4-BE49-F238E27FC236}">
                      <a16:creationId xmlns:a16="http://schemas.microsoft.com/office/drawing/2014/main" id="{44DE88BA-912C-71B9-0482-5854ACDBEE41}"/>
                    </a:ext>
                  </a:extLst>
                </p:cNvPr>
                <p:cNvGraphicFramePr>
                  <a:graphicFrameLocks noChangeAspect="1"/>
                </p:cNvGraphicFramePr>
                <p:nvPr/>
              </p:nvGraphicFramePr>
              <p:xfrm>
                <a:off x="4746897" y="4303360"/>
                <a:ext cx="268290" cy="447630"/>
              </p:xfrm>
              <a:graphic>
                <a:graphicData uri="http://schemas.openxmlformats.org/presentationml/2006/ole">
                  <mc:AlternateContent xmlns:mc="http://schemas.openxmlformats.org/markup-compatibility/2006">
                    <mc:Choice xmlns:v="urn:schemas-microsoft-com:vml" Requires="v">
                      <p:oleObj name="Equation" r:id="rId2" imgW="228600" imgH="355320" progId="Equation.DSMT4">
                        <p:embed/>
                      </p:oleObj>
                    </mc:Choice>
                    <mc:Fallback>
                      <p:oleObj name="Equation" r:id="rId2" imgW="228600" imgH="355320" progId="Equation.DSMT4">
                        <p:embed/>
                        <p:pic>
                          <p:nvPicPr>
                            <p:cNvPr id="19" name="Object 5"/>
                            <p:cNvPicPr>
                              <a:picLocks noChangeAspect="1" noChangeArrowheads="1"/>
                            </p:cNvPicPr>
                            <p:nvPr/>
                          </p:nvPicPr>
                          <p:blipFill>
                            <a:blip r:embed="rId3"/>
                            <a:srcRect/>
                            <a:stretch>
                              <a:fillRect/>
                            </a:stretch>
                          </p:blipFill>
                          <p:spPr bwMode="auto">
                            <a:xfrm>
                              <a:off x="4746897" y="4303360"/>
                              <a:ext cx="268290"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8">
                  <a:extLst>
                    <a:ext uri="{FF2B5EF4-FFF2-40B4-BE49-F238E27FC236}">
                      <a16:creationId xmlns:a16="http://schemas.microsoft.com/office/drawing/2014/main" id="{6559FE97-17BC-C246-3701-293BDFBBCA99}"/>
                    </a:ext>
                  </a:extLst>
                </p:cNvPr>
                <p:cNvGraphicFramePr>
                  <a:graphicFrameLocks noChangeAspect="1"/>
                </p:cNvGraphicFramePr>
                <p:nvPr/>
              </p:nvGraphicFramePr>
              <p:xfrm>
                <a:off x="5899429" y="5522438"/>
                <a:ext cx="358777" cy="447630"/>
              </p:xfrm>
              <a:graphic>
                <a:graphicData uri="http://schemas.openxmlformats.org/presentationml/2006/ole">
                  <mc:AlternateContent xmlns:mc="http://schemas.openxmlformats.org/markup-compatibility/2006">
                    <mc:Choice xmlns:v="urn:schemas-microsoft-com:vml" Requires="v">
                      <p:oleObj name="Equation" r:id="rId4" imgW="304560" imgH="355320" progId="Equation.DSMT4">
                        <p:embed/>
                      </p:oleObj>
                    </mc:Choice>
                    <mc:Fallback>
                      <p:oleObj name="Equation" r:id="rId4" imgW="304560" imgH="355320" progId="Equation.DSMT4">
                        <p:embed/>
                        <p:pic>
                          <p:nvPicPr>
                            <p:cNvPr id="20" name="Object 8"/>
                            <p:cNvPicPr>
                              <a:picLocks noChangeAspect="1" noChangeArrowheads="1"/>
                            </p:cNvPicPr>
                            <p:nvPr/>
                          </p:nvPicPr>
                          <p:blipFill>
                            <a:blip r:embed="rId5"/>
                            <a:srcRect/>
                            <a:stretch>
                              <a:fillRect/>
                            </a:stretch>
                          </p:blipFill>
                          <p:spPr bwMode="auto">
                            <a:xfrm>
                              <a:off x="5899429" y="5522438"/>
                              <a:ext cx="358777"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4" name="文字方塊 24">
              <a:extLst>
                <a:ext uri="{FF2B5EF4-FFF2-40B4-BE49-F238E27FC236}">
                  <a16:creationId xmlns:a16="http://schemas.microsoft.com/office/drawing/2014/main" id="{D4E5362C-50D6-11E1-F7B3-178E39D1464B}"/>
                </a:ext>
              </a:extLst>
            </p:cNvPr>
            <p:cNvSpPr txBox="1">
              <a:spLocks noChangeArrowheads="1"/>
            </p:cNvSpPr>
            <p:nvPr/>
          </p:nvSpPr>
          <p:spPr bwMode="auto">
            <a:xfrm>
              <a:off x="3048000" y="4116136"/>
              <a:ext cx="2471824" cy="461619"/>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squeezed state</a:t>
              </a:r>
            </a:p>
          </p:txBody>
        </p:sp>
      </p:grpSp>
      <p:grpSp>
        <p:nvGrpSpPr>
          <p:cNvPr id="30" name="Group 36">
            <a:extLst>
              <a:ext uri="{FF2B5EF4-FFF2-40B4-BE49-F238E27FC236}">
                <a16:creationId xmlns:a16="http://schemas.microsoft.com/office/drawing/2014/main" id="{49ED84F3-2862-7C93-27F1-568393B9ED96}"/>
              </a:ext>
            </a:extLst>
          </p:cNvPr>
          <p:cNvGrpSpPr>
            <a:grpSpLocks/>
          </p:cNvGrpSpPr>
          <p:nvPr/>
        </p:nvGrpSpPr>
        <p:grpSpPr bwMode="auto">
          <a:xfrm>
            <a:off x="5099707" y="3659187"/>
            <a:ext cx="3799416" cy="2960220"/>
            <a:chOff x="2755607" y="1616495"/>
            <a:chExt cx="3799440" cy="2959924"/>
          </a:xfrm>
        </p:grpSpPr>
        <p:grpSp>
          <p:nvGrpSpPr>
            <p:cNvPr id="31" name="Group 26">
              <a:extLst>
                <a:ext uri="{FF2B5EF4-FFF2-40B4-BE49-F238E27FC236}">
                  <a16:creationId xmlns:a16="http://schemas.microsoft.com/office/drawing/2014/main" id="{517BDB0B-7597-10D9-E8AC-337BDFAE551C}"/>
                </a:ext>
              </a:extLst>
            </p:cNvPr>
            <p:cNvGrpSpPr>
              <a:grpSpLocks/>
            </p:cNvGrpSpPr>
            <p:nvPr/>
          </p:nvGrpSpPr>
          <p:grpSpPr bwMode="auto">
            <a:xfrm>
              <a:off x="3048000" y="1616495"/>
              <a:ext cx="2591457" cy="2499641"/>
              <a:chOff x="3810000" y="4588295"/>
              <a:chExt cx="2591457" cy="2499641"/>
            </a:xfrm>
          </p:grpSpPr>
          <p:sp>
            <p:nvSpPr>
              <p:cNvPr id="33" name="橢圓 8">
                <a:extLst>
                  <a:ext uri="{FF2B5EF4-FFF2-40B4-BE49-F238E27FC236}">
                    <a16:creationId xmlns:a16="http://schemas.microsoft.com/office/drawing/2014/main" id="{7D490112-E8CC-3108-0A3E-1AB5829AC558}"/>
                  </a:ext>
                </a:extLst>
              </p:cNvPr>
              <p:cNvSpPr/>
              <p:nvPr/>
            </p:nvSpPr>
            <p:spPr>
              <a:xfrm>
                <a:off x="5229616" y="5147830"/>
                <a:ext cx="276749" cy="1095803"/>
              </a:xfrm>
              <a:prstGeom prst="ellipse">
                <a:avLst/>
              </a:prstGeom>
              <a:solidFill>
                <a:srgbClr val="92D050"/>
              </a:solidFill>
              <a:ln>
                <a:noFill/>
              </a:ln>
              <a:effectLst>
                <a:softEdge rad="63500"/>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zh-TW" altLang="en-US" dirty="0">
                  <a:solidFill>
                    <a:sysClr val="windowText" lastClr="000000"/>
                  </a:solidFill>
                </a:endParaRPr>
              </a:p>
            </p:txBody>
          </p:sp>
          <p:grpSp>
            <p:nvGrpSpPr>
              <p:cNvPr id="34" name="群組 59">
                <a:extLst>
                  <a:ext uri="{FF2B5EF4-FFF2-40B4-BE49-F238E27FC236}">
                    <a16:creationId xmlns:a16="http://schemas.microsoft.com/office/drawing/2014/main" id="{A9F40686-ABEB-124E-9D98-0D1D8219AA7D}"/>
                  </a:ext>
                </a:extLst>
              </p:cNvPr>
              <p:cNvGrpSpPr>
                <a:grpSpLocks/>
              </p:cNvGrpSpPr>
              <p:nvPr/>
            </p:nvGrpSpPr>
            <p:grpSpPr bwMode="auto">
              <a:xfrm>
                <a:off x="3810000" y="4588295"/>
                <a:ext cx="2591457" cy="2499641"/>
                <a:chOff x="3667124" y="4304144"/>
                <a:chExt cx="2591457" cy="2499641"/>
              </a:xfrm>
            </p:grpSpPr>
            <p:cxnSp>
              <p:nvCxnSpPr>
                <p:cNvPr id="35" name="直線單箭頭接點 46">
                  <a:extLst>
                    <a:ext uri="{FF2B5EF4-FFF2-40B4-BE49-F238E27FC236}">
                      <a16:creationId xmlns:a16="http://schemas.microsoft.com/office/drawing/2014/main" id="{544758F0-9AED-4D75-3068-5FA64C100E38}"/>
                    </a:ext>
                  </a:extLst>
                </p:cNvPr>
                <p:cNvCxnSpPr/>
                <p:nvPr/>
              </p:nvCxnSpPr>
              <p:spPr>
                <a:xfrm rot="5400000" flipH="1" flipV="1">
                  <a:off x="3864031" y="5774394"/>
                  <a:ext cx="2057194"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47">
                  <a:extLst>
                    <a:ext uri="{FF2B5EF4-FFF2-40B4-BE49-F238E27FC236}">
                      <a16:creationId xmlns:a16="http://schemas.microsoft.com/office/drawing/2014/main" id="{63B6D739-4A7B-5446-D3AE-B263424D6D5A}"/>
                    </a:ext>
                  </a:extLst>
                </p:cNvPr>
                <p:cNvCxnSpPr/>
                <p:nvPr/>
              </p:nvCxnSpPr>
              <p:spPr>
                <a:xfrm>
                  <a:off x="3667124" y="5686736"/>
                  <a:ext cx="2133613" cy="1587"/>
                </a:xfrm>
                <a:prstGeom prst="straightConnector1">
                  <a:avLst/>
                </a:prstGeom>
                <a:ln w="1905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7" name="Object 5">
                  <a:extLst>
                    <a:ext uri="{FF2B5EF4-FFF2-40B4-BE49-F238E27FC236}">
                      <a16:creationId xmlns:a16="http://schemas.microsoft.com/office/drawing/2014/main" id="{33EB6D58-524F-E5C5-4E78-4659176770C3}"/>
                    </a:ext>
                  </a:extLst>
                </p:cNvPr>
                <p:cNvGraphicFramePr>
                  <a:graphicFrameLocks noChangeAspect="1"/>
                </p:cNvGraphicFramePr>
                <p:nvPr/>
              </p:nvGraphicFramePr>
              <p:xfrm>
                <a:off x="4747271" y="4304144"/>
                <a:ext cx="268289" cy="447630"/>
              </p:xfrm>
              <a:graphic>
                <a:graphicData uri="http://schemas.openxmlformats.org/presentationml/2006/ole">
                  <mc:AlternateContent xmlns:mc="http://schemas.openxmlformats.org/markup-compatibility/2006">
                    <mc:Choice xmlns:v="urn:schemas-microsoft-com:vml" Requires="v">
                      <p:oleObj name="Equation" r:id="rId6" imgW="228600" imgH="355320" progId="Equation.DSMT4">
                        <p:embed/>
                      </p:oleObj>
                    </mc:Choice>
                    <mc:Fallback>
                      <p:oleObj name="Equation" r:id="rId6" imgW="228600" imgH="355320" progId="Equation.DSMT4">
                        <p:embed/>
                        <p:pic>
                          <p:nvPicPr>
                            <p:cNvPr id="37" name="Object 5"/>
                            <p:cNvPicPr>
                              <a:picLocks noChangeAspect="1" noChangeArrowheads="1"/>
                            </p:cNvPicPr>
                            <p:nvPr/>
                          </p:nvPicPr>
                          <p:blipFill>
                            <a:blip r:embed="rId7"/>
                            <a:srcRect/>
                            <a:stretch>
                              <a:fillRect/>
                            </a:stretch>
                          </p:blipFill>
                          <p:spPr bwMode="auto">
                            <a:xfrm>
                              <a:off x="4747271" y="4304144"/>
                              <a:ext cx="268289" cy="447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8">
                  <a:extLst>
                    <a:ext uri="{FF2B5EF4-FFF2-40B4-BE49-F238E27FC236}">
                      <a16:creationId xmlns:a16="http://schemas.microsoft.com/office/drawing/2014/main" id="{51C71869-A8CC-3695-118C-274C83910849}"/>
                    </a:ext>
                  </a:extLst>
                </p:cNvPr>
                <p:cNvGraphicFramePr>
                  <a:graphicFrameLocks noChangeAspect="1"/>
                </p:cNvGraphicFramePr>
                <p:nvPr/>
              </p:nvGraphicFramePr>
              <p:xfrm>
                <a:off x="5899804" y="5523223"/>
                <a:ext cx="358777" cy="449217"/>
              </p:xfrm>
              <a:graphic>
                <a:graphicData uri="http://schemas.openxmlformats.org/presentationml/2006/ole">
                  <mc:AlternateContent xmlns:mc="http://schemas.openxmlformats.org/markup-compatibility/2006">
                    <mc:Choice xmlns:v="urn:schemas-microsoft-com:vml" Requires="v">
                      <p:oleObj name="Equation" r:id="rId8" imgW="304560" imgH="355320" progId="Equation.DSMT4">
                        <p:embed/>
                      </p:oleObj>
                    </mc:Choice>
                    <mc:Fallback>
                      <p:oleObj name="Equation" r:id="rId8" imgW="304560" imgH="355320" progId="Equation.DSMT4">
                        <p:embed/>
                        <p:pic>
                          <p:nvPicPr>
                            <p:cNvPr id="38" name="Object 8"/>
                            <p:cNvPicPr>
                              <a:picLocks noChangeAspect="1" noChangeArrowheads="1"/>
                            </p:cNvPicPr>
                            <p:nvPr/>
                          </p:nvPicPr>
                          <p:blipFill>
                            <a:blip r:embed="rId9"/>
                            <a:srcRect/>
                            <a:stretch>
                              <a:fillRect/>
                            </a:stretch>
                          </p:blipFill>
                          <p:spPr bwMode="auto">
                            <a:xfrm>
                              <a:off x="5899804" y="5523223"/>
                              <a:ext cx="358777" cy="4492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2" name="文字方塊 24">
              <a:extLst>
                <a:ext uri="{FF2B5EF4-FFF2-40B4-BE49-F238E27FC236}">
                  <a16:creationId xmlns:a16="http://schemas.microsoft.com/office/drawing/2014/main" id="{4069E261-DC20-A6F3-5A7D-381EE45E266D}"/>
                </a:ext>
              </a:extLst>
            </p:cNvPr>
            <p:cNvSpPr txBox="1">
              <a:spLocks noChangeArrowheads="1"/>
            </p:cNvSpPr>
            <p:nvPr/>
          </p:nvSpPr>
          <p:spPr bwMode="auto">
            <a:xfrm>
              <a:off x="2755607" y="4114800"/>
              <a:ext cx="3799440" cy="461619"/>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displaced squeezed state</a:t>
              </a:r>
            </a:p>
          </p:txBody>
        </p:sp>
      </p:grpSp>
      <p:sp>
        <p:nvSpPr>
          <p:cNvPr id="39" name="文字方塊 24">
            <a:extLst>
              <a:ext uri="{FF2B5EF4-FFF2-40B4-BE49-F238E27FC236}">
                <a16:creationId xmlns:a16="http://schemas.microsoft.com/office/drawing/2014/main" id="{5FA01F07-DE12-2598-3C7B-B5C00DC771EA}"/>
              </a:ext>
            </a:extLst>
          </p:cNvPr>
          <p:cNvSpPr txBox="1">
            <a:spLocks noChangeArrowheads="1"/>
          </p:cNvSpPr>
          <p:nvPr/>
        </p:nvSpPr>
        <p:spPr bwMode="auto">
          <a:xfrm>
            <a:off x="12851411" y="4599765"/>
            <a:ext cx="8386286"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amplifiers measure cavity </a:t>
            </a:r>
            <a:r>
              <a:rPr lang="en-US" altLang="zh-TW" sz="2400" dirty="0" err="1">
                <a:solidFill>
                  <a:prstClr val="black"/>
                </a:solidFill>
                <a:latin typeface="Arial" panose="020B0604020202020204" pitchFamily="34" charset="0"/>
                <a:cs typeface="Arial" panose="020B0604020202020204" pitchFamily="34" charset="0"/>
              </a:rPr>
              <a:t>quadratures</a:t>
            </a:r>
            <a:r>
              <a:rPr lang="en-US" altLang="zh-TW" sz="2400" dirty="0">
                <a:solidFill>
                  <a:prstClr val="black"/>
                </a:solidFill>
                <a:latin typeface="Arial" panose="020B0604020202020204" pitchFamily="34" charset="0"/>
                <a:cs typeface="Arial" panose="020B0604020202020204" pitchFamily="34" charset="0"/>
              </a:rPr>
              <a:t>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1</a:t>
            </a:r>
            <a:r>
              <a:rPr lang="en-US" altLang="zh-TW" sz="2400" dirty="0">
                <a:solidFill>
                  <a:prstClr val="black"/>
                </a:solidFill>
                <a:latin typeface="Arial" panose="020B0604020202020204" pitchFamily="34" charset="0"/>
                <a:cs typeface="Arial" panose="020B0604020202020204" pitchFamily="34" charset="0"/>
              </a:rPr>
              <a:t> and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baseline="-25000" dirty="0">
                <a:solidFill>
                  <a:prstClr val="black"/>
                </a:solidFill>
                <a:latin typeface="Times New Roman" panose="02020603050405020304" pitchFamily="18" charset="0"/>
                <a:cs typeface="Times New Roman" panose="02020603050405020304" pitchFamily="18" charset="0"/>
              </a:rPr>
              <a:t>2</a:t>
            </a:r>
          </a:p>
        </p:txBody>
      </p:sp>
      <p:cxnSp>
        <p:nvCxnSpPr>
          <p:cNvPr id="41" name="Straight Arrow Connector 40">
            <a:extLst>
              <a:ext uri="{FF2B5EF4-FFF2-40B4-BE49-F238E27FC236}">
                <a16:creationId xmlns:a16="http://schemas.microsoft.com/office/drawing/2014/main" id="{B3836C33-438B-870F-1C79-676E5298A859}"/>
              </a:ext>
            </a:extLst>
          </p:cNvPr>
          <p:cNvCxnSpPr/>
          <p:nvPr/>
        </p:nvCxnSpPr>
        <p:spPr>
          <a:xfrm flipV="1">
            <a:off x="6610528" y="4766735"/>
            <a:ext cx="344551" cy="284594"/>
          </a:xfrm>
          <a:prstGeom prst="straightConnector1">
            <a:avLst/>
          </a:prstGeom>
          <a:ln w="19050">
            <a:solidFill>
              <a:srgbClr val="0000FF"/>
            </a:solidFill>
            <a:tailEnd type="oval"/>
          </a:ln>
        </p:spPr>
        <p:style>
          <a:lnRef idx="1">
            <a:schemeClr val="accent1"/>
          </a:lnRef>
          <a:fillRef idx="0">
            <a:schemeClr val="accent1"/>
          </a:fillRef>
          <a:effectRef idx="0">
            <a:schemeClr val="accent1"/>
          </a:effectRef>
          <a:fontRef idx="minor">
            <a:schemeClr val="tx1"/>
          </a:fontRef>
        </p:style>
      </p:cxnSp>
      <p:graphicFrame>
        <p:nvGraphicFramePr>
          <p:cNvPr id="43" name="Object 7">
            <a:extLst>
              <a:ext uri="{FF2B5EF4-FFF2-40B4-BE49-F238E27FC236}">
                <a16:creationId xmlns:a16="http://schemas.microsoft.com/office/drawing/2014/main" id="{BBB17E07-7565-24A6-1160-8665C3DFEAC6}"/>
              </a:ext>
            </a:extLst>
          </p:cNvPr>
          <p:cNvGraphicFramePr>
            <a:graphicFrameLocks noChangeAspect="1"/>
          </p:cNvGraphicFramePr>
          <p:nvPr/>
        </p:nvGraphicFramePr>
        <p:xfrm>
          <a:off x="13033270" y="2524419"/>
          <a:ext cx="3441700" cy="723900"/>
        </p:xfrm>
        <a:graphic>
          <a:graphicData uri="http://schemas.openxmlformats.org/presentationml/2006/ole">
            <mc:AlternateContent xmlns:mc="http://schemas.openxmlformats.org/markup-compatibility/2006">
              <mc:Choice xmlns:v="urn:schemas-microsoft-com:vml" Requires="v">
                <p:oleObj name="Equation" r:id="rId10" imgW="3441600" imgH="723600" progId="Equation.DSMT4">
                  <p:embed/>
                </p:oleObj>
              </mc:Choice>
              <mc:Fallback>
                <p:oleObj name="Equation" r:id="rId10" imgW="3441600" imgH="723600" progId="Equation.DSMT4">
                  <p:embed/>
                  <p:pic>
                    <p:nvPicPr>
                      <p:cNvPr id="43" name="Object 7"/>
                      <p:cNvPicPr>
                        <a:picLocks noChangeAspect="1" noChangeArrowheads="1"/>
                      </p:cNvPicPr>
                      <p:nvPr/>
                    </p:nvPicPr>
                    <p:blipFill>
                      <a:blip r:embed="rId11"/>
                      <a:srcRect/>
                      <a:stretch>
                        <a:fillRect/>
                      </a:stretch>
                    </p:blipFill>
                    <p:spPr bwMode="auto">
                      <a:xfrm>
                        <a:off x="13033270" y="2524419"/>
                        <a:ext cx="3441700" cy="723900"/>
                      </a:xfrm>
                      <a:prstGeom prst="rect">
                        <a:avLst/>
                      </a:prstGeom>
                      <a:noFill/>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29" name="Object 28">
            <a:extLst>
              <a:ext uri="{FF2B5EF4-FFF2-40B4-BE49-F238E27FC236}">
                <a16:creationId xmlns:a16="http://schemas.microsoft.com/office/drawing/2014/main" id="{83345409-B096-760C-6B82-26A90A09562D}"/>
              </a:ext>
            </a:extLst>
          </p:cNvPr>
          <p:cNvGraphicFramePr>
            <a:graphicFrameLocks noChangeAspect="1"/>
          </p:cNvGraphicFramePr>
          <p:nvPr/>
        </p:nvGraphicFramePr>
        <p:xfrm>
          <a:off x="12728470" y="5367935"/>
          <a:ext cx="3746500" cy="812800"/>
        </p:xfrm>
        <a:graphic>
          <a:graphicData uri="http://schemas.openxmlformats.org/presentationml/2006/ole">
            <mc:AlternateContent xmlns:mc="http://schemas.openxmlformats.org/markup-compatibility/2006">
              <mc:Choice xmlns:v="urn:schemas-microsoft-com:vml" Requires="v">
                <p:oleObj name="Equation" r:id="rId12" imgW="3746160" imgH="812520" progId="Equation.DSMT4">
                  <p:embed/>
                </p:oleObj>
              </mc:Choice>
              <mc:Fallback>
                <p:oleObj name="Equation" r:id="rId12" imgW="3746160" imgH="812520" progId="Equation.DSMT4">
                  <p:embed/>
                  <p:pic>
                    <p:nvPicPr>
                      <p:cNvPr id="29" name="Object 28"/>
                      <p:cNvPicPr>
                        <a:picLocks noChangeAspect="1" noChangeArrowheads="1"/>
                      </p:cNvPicPr>
                      <p:nvPr/>
                    </p:nvPicPr>
                    <p:blipFill>
                      <a:blip r:embed="rId13"/>
                      <a:srcRect/>
                      <a:stretch>
                        <a:fillRect/>
                      </a:stretch>
                    </p:blipFill>
                    <p:spPr bwMode="auto">
                      <a:xfrm>
                        <a:off x="12728470" y="5367935"/>
                        <a:ext cx="37465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Oval 2">
            <a:extLst>
              <a:ext uri="{FF2B5EF4-FFF2-40B4-BE49-F238E27FC236}">
                <a16:creationId xmlns:a16="http://schemas.microsoft.com/office/drawing/2014/main" id="{A9782273-67A2-F6AD-6B86-EBC990A721A3}"/>
              </a:ext>
            </a:extLst>
          </p:cNvPr>
          <p:cNvSpPr/>
          <p:nvPr/>
        </p:nvSpPr>
        <p:spPr>
          <a:xfrm>
            <a:off x="1521894" y="5181197"/>
            <a:ext cx="45719" cy="45719"/>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6" name="Object 45">
            <a:extLst>
              <a:ext uri="{FF2B5EF4-FFF2-40B4-BE49-F238E27FC236}">
                <a16:creationId xmlns:a16="http://schemas.microsoft.com/office/drawing/2014/main" id="{5EB3E0C4-6046-6B8C-3219-41513472E549}"/>
              </a:ext>
            </a:extLst>
          </p:cNvPr>
          <p:cNvGraphicFramePr>
            <a:graphicFrameLocks noChangeAspect="1"/>
          </p:cNvGraphicFramePr>
          <p:nvPr/>
        </p:nvGraphicFramePr>
        <p:xfrm>
          <a:off x="577850" y="869950"/>
          <a:ext cx="1257300" cy="558800"/>
        </p:xfrm>
        <a:graphic>
          <a:graphicData uri="http://schemas.openxmlformats.org/presentationml/2006/ole">
            <mc:AlternateContent xmlns:mc="http://schemas.openxmlformats.org/markup-compatibility/2006">
              <mc:Choice xmlns:v="urn:schemas-microsoft-com:vml" Requires="v">
                <p:oleObj name="Equation" r:id="rId14" imgW="1257120" imgH="558720" progId="Equation.DSMT4">
                  <p:embed/>
                </p:oleObj>
              </mc:Choice>
              <mc:Fallback>
                <p:oleObj name="Equation" r:id="rId14" imgW="1257120" imgH="558720" progId="Equation.DSMT4">
                  <p:embed/>
                  <p:pic>
                    <p:nvPicPr>
                      <p:cNvPr id="46" name="Object 45">
                        <a:extLst>
                          <a:ext uri="{FF2B5EF4-FFF2-40B4-BE49-F238E27FC236}">
                            <a16:creationId xmlns:a16="http://schemas.microsoft.com/office/drawing/2014/main" id="{4514E9A6-6048-432A-8DB0-670AA3E72717}"/>
                          </a:ext>
                        </a:extLst>
                      </p:cNvPr>
                      <p:cNvPicPr>
                        <a:picLocks noChangeAspect="1" noChangeArrowheads="1"/>
                      </p:cNvPicPr>
                      <p:nvPr/>
                    </p:nvPicPr>
                    <p:blipFill>
                      <a:blip r:embed="rId15"/>
                      <a:srcRect/>
                      <a:stretch>
                        <a:fillRect/>
                      </a:stretch>
                    </p:blipFill>
                    <p:spPr bwMode="auto">
                      <a:xfrm>
                        <a:off x="577850" y="869950"/>
                        <a:ext cx="12573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9" name="Object 48">
            <a:extLst>
              <a:ext uri="{FF2B5EF4-FFF2-40B4-BE49-F238E27FC236}">
                <a16:creationId xmlns:a16="http://schemas.microsoft.com/office/drawing/2014/main" id="{D8F7A2E2-D2F0-0C5B-A8AD-4C256C62B77B}"/>
              </a:ext>
            </a:extLst>
          </p:cNvPr>
          <p:cNvGraphicFramePr>
            <a:graphicFrameLocks noChangeAspect="1"/>
          </p:cNvGraphicFramePr>
          <p:nvPr/>
        </p:nvGraphicFramePr>
        <p:xfrm>
          <a:off x="577850" y="1546829"/>
          <a:ext cx="1270000" cy="723900"/>
        </p:xfrm>
        <a:graphic>
          <a:graphicData uri="http://schemas.openxmlformats.org/presentationml/2006/ole">
            <mc:AlternateContent xmlns:mc="http://schemas.openxmlformats.org/markup-compatibility/2006">
              <mc:Choice xmlns:v="urn:schemas-microsoft-com:vml" Requires="v">
                <p:oleObj name="Equation" r:id="rId16" imgW="1269720" imgH="723600" progId="Equation.DSMT4">
                  <p:embed/>
                </p:oleObj>
              </mc:Choice>
              <mc:Fallback>
                <p:oleObj name="Equation" r:id="rId16" imgW="1269720" imgH="723600" progId="Equation.DSMT4">
                  <p:embed/>
                  <p:pic>
                    <p:nvPicPr>
                      <p:cNvPr id="49" name="Object 48">
                        <a:extLst>
                          <a:ext uri="{FF2B5EF4-FFF2-40B4-BE49-F238E27FC236}">
                            <a16:creationId xmlns:a16="http://schemas.microsoft.com/office/drawing/2014/main" id="{D807E44B-C69B-4423-9BC9-18F0D4464046}"/>
                          </a:ext>
                        </a:extLst>
                      </p:cNvPr>
                      <p:cNvPicPr>
                        <a:picLocks noChangeAspect="1" noChangeArrowheads="1"/>
                      </p:cNvPicPr>
                      <p:nvPr/>
                    </p:nvPicPr>
                    <p:blipFill>
                      <a:blip r:embed="rId17"/>
                      <a:srcRect/>
                      <a:stretch>
                        <a:fillRect/>
                      </a:stretch>
                    </p:blipFill>
                    <p:spPr bwMode="auto">
                      <a:xfrm>
                        <a:off x="577850" y="1546829"/>
                        <a:ext cx="1270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文字方塊 24">
            <a:extLst>
              <a:ext uri="{FF2B5EF4-FFF2-40B4-BE49-F238E27FC236}">
                <a16:creationId xmlns:a16="http://schemas.microsoft.com/office/drawing/2014/main" id="{F2365567-CAE7-CFCD-BE62-BDD729304C67}"/>
              </a:ext>
            </a:extLst>
          </p:cNvPr>
          <p:cNvSpPr txBox="1">
            <a:spLocks noChangeArrowheads="1"/>
          </p:cNvSpPr>
          <p:nvPr/>
        </p:nvSpPr>
        <p:spPr bwMode="auto">
          <a:xfrm>
            <a:off x="4008284" y="938641"/>
            <a:ext cx="4175432"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‘beat’ the CSL:</a:t>
            </a:r>
          </a:p>
        </p:txBody>
      </p:sp>
      <p:sp>
        <p:nvSpPr>
          <p:cNvPr id="51" name="文字方塊 24">
            <a:extLst>
              <a:ext uri="{FF2B5EF4-FFF2-40B4-BE49-F238E27FC236}">
                <a16:creationId xmlns:a16="http://schemas.microsoft.com/office/drawing/2014/main" id="{F13C5B16-7661-8E33-C457-25BDCAD3A7ED}"/>
              </a:ext>
            </a:extLst>
          </p:cNvPr>
          <p:cNvSpPr txBox="1">
            <a:spLocks noChangeArrowheads="1"/>
          </p:cNvSpPr>
          <p:nvPr/>
        </p:nvSpPr>
        <p:spPr bwMode="auto">
          <a:xfrm>
            <a:off x="4008283" y="1529178"/>
            <a:ext cx="7243583"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prepare in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dirty="0">
                <a:solidFill>
                  <a:prstClr val="black"/>
                </a:solidFill>
                <a:latin typeface="Arial" panose="020B0604020202020204" pitchFamily="34" charset="0"/>
                <a:cs typeface="Arial" panose="020B0604020202020204" pitchFamily="34" charset="0"/>
              </a:rPr>
              <a:t> squeezed state, measure </a:t>
            </a:r>
            <a:r>
              <a:rPr lang="en-US" altLang="zh-TW" sz="2400" i="1" dirty="0">
                <a:solidFill>
                  <a:prstClr val="black"/>
                </a:solidFill>
                <a:latin typeface="Times New Roman" panose="02020603050405020304" pitchFamily="18" charset="0"/>
                <a:cs typeface="Times New Roman" panose="02020603050405020304" pitchFamily="18" charset="0"/>
              </a:rPr>
              <a:t>X</a:t>
            </a:r>
            <a:r>
              <a:rPr lang="en-US" altLang="zh-TW" sz="2400" dirty="0">
                <a:solidFill>
                  <a:prstClr val="black"/>
                </a:solidFill>
                <a:latin typeface="Arial" panose="020B0604020202020204" pitchFamily="34" charset="0"/>
                <a:cs typeface="Arial" panose="020B0604020202020204" pitchFamily="34" charset="0"/>
              </a:rPr>
              <a:t> noiselessly </a:t>
            </a:r>
          </a:p>
        </p:txBody>
      </p:sp>
      <p:sp>
        <p:nvSpPr>
          <p:cNvPr id="52" name="文字方塊 24">
            <a:extLst>
              <a:ext uri="{FF2B5EF4-FFF2-40B4-BE49-F238E27FC236}">
                <a16:creationId xmlns:a16="http://schemas.microsoft.com/office/drawing/2014/main" id="{E7AF52E3-6A81-754B-CBA0-54C3DE41B558}"/>
              </a:ext>
            </a:extLst>
          </p:cNvPr>
          <p:cNvSpPr txBox="1">
            <a:spLocks noChangeArrowheads="1"/>
          </p:cNvSpPr>
          <p:nvPr/>
        </p:nvSpPr>
        <p:spPr bwMode="auto">
          <a:xfrm>
            <a:off x="364700" y="3106582"/>
            <a:ext cx="332863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null hypothesis</a:t>
            </a:r>
          </a:p>
        </p:txBody>
      </p:sp>
      <p:sp>
        <p:nvSpPr>
          <p:cNvPr id="53" name="文字方塊 24">
            <a:extLst>
              <a:ext uri="{FF2B5EF4-FFF2-40B4-BE49-F238E27FC236}">
                <a16:creationId xmlns:a16="http://schemas.microsoft.com/office/drawing/2014/main" id="{5928FFF0-1929-09D3-91C4-531924148BE1}"/>
              </a:ext>
            </a:extLst>
          </p:cNvPr>
          <p:cNvSpPr txBox="1">
            <a:spLocks noChangeArrowheads="1"/>
          </p:cNvSpPr>
          <p:nvPr/>
        </p:nvSpPr>
        <p:spPr bwMode="auto">
          <a:xfrm>
            <a:off x="5099707" y="3092130"/>
            <a:ext cx="3328630" cy="461665"/>
          </a:xfrm>
          <a:prstGeom prst="rect">
            <a:avLst/>
          </a:prstGeom>
          <a:noFill/>
          <a:ln w="9525">
            <a:noFill/>
            <a:miter lim="800000"/>
            <a:headEnd/>
            <a:tailEnd/>
          </a:ln>
        </p:spPr>
        <p:txBody>
          <a:bodyPr wrap="square">
            <a:spAutoFit/>
          </a:bodyPr>
          <a:lstStyle/>
          <a:p>
            <a:r>
              <a:rPr lang="en-US" altLang="zh-TW" sz="2400" dirty="0">
                <a:solidFill>
                  <a:prstClr val="black"/>
                </a:solidFill>
                <a:latin typeface="Arial" panose="020B0604020202020204" pitchFamily="34" charset="0"/>
                <a:cs typeface="Arial" panose="020B0604020202020204" pitchFamily="34" charset="0"/>
              </a:rPr>
              <a:t>field hypothesis</a:t>
            </a:r>
          </a:p>
        </p:txBody>
      </p:sp>
      <p:sp>
        <p:nvSpPr>
          <p:cNvPr id="7" name="Title 6">
            <a:extLst>
              <a:ext uri="{FF2B5EF4-FFF2-40B4-BE49-F238E27FC236}">
                <a16:creationId xmlns:a16="http://schemas.microsoft.com/office/drawing/2014/main" id="{AF8C7650-395E-732D-273A-97C7117864BD}"/>
              </a:ext>
            </a:extLst>
          </p:cNvPr>
          <p:cNvSpPr>
            <a:spLocks noGrp="1"/>
          </p:cNvSpPr>
          <p:nvPr>
            <p:ph type="title"/>
          </p:nvPr>
        </p:nvSpPr>
        <p:spPr>
          <a:xfrm>
            <a:off x="0" y="1"/>
            <a:ext cx="12192000" cy="584775"/>
          </a:xfrm>
        </p:spPr>
        <p:txBody>
          <a:bodyPr/>
          <a:lstStyle/>
          <a:p>
            <a:r>
              <a:rPr lang="en-US" dirty="0">
                <a:solidFill>
                  <a:srgbClr val="1F497D">
                    <a:lumMod val="60000"/>
                    <a:lumOff val="40000"/>
                  </a:srgbClr>
                </a:solidFill>
                <a:latin typeface="Arial" pitchFamily="34" charset="0"/>
                <a:cs typeface="Arial" pitchFamily="34" charset="0"/>
              </a:rPr>
              <a:t>Squeezing and noiseless measurement circumvent quantum limit</a:t>
            </a:r>
            <a:endParaRPr lang="en-US" dirty="0"/>
          </a:p>
        </p:txBody>
      </p:sp>
      <p:sp>
        <p:nvSpPr>
          <p:cNvPr id="8" name="Slide Number Placeholder 5">
            <a:extLst>
              <a:ext uri="{FF2B5EF4-FFF2-40B4-BE49-F238E27FC236}">
                <a16:creationId xmlns:a16="http://schemas.microsoft.com/office/drawing/2014/main" id="{86286E8A-6D64-8E76-8BB6-EB1482734723}"/>
              </a:ext>
            </a:extLst>
          </p:cNvPr>
          <p:cNvSpPr>
            <a:spLocks noGrp="1"/>
          </p:cNvSpPr>
          <p:nvPr>
            <p:ph type="sldNum" sz="quarter" idx="12"/>
          </p:nvPr>
        </p:nvSpPr>
        <p:spPr>
          <a:xfrm>
            <a:off x="10890606" y="22134"/>
            <a:ext cx="1301393" cy="378558"/>
          </a:xfrm>
        </p:spPr>
        <p:txBody>
          <a:bodyPr/>
          <a:lstStyle/>
          <a:p>
            <a:fld id="{8836ACD2-14AF-4AE8-A05D-A9CE2A07C95C}"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280178437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42129</TotalTime>
  <Words>2901</Words>
  <Application>Microsoft Macintosh PowerPoint</Application>
  <PresentationFormat>Widescreen</PresentationFormat>
  <Paragraphs>442</Paragraphs>
  <Slides>40</Slides>
  <Notes>22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9" baseType="lpstr">
      <vt:lpstr>Mallory</vt:lpstr>
      <vt:lpstr>Arial</vt:lpstr>
      <vt:lpstr>Avenir Book</vt:lpstr>
      <vt:lpstr>Calibri</vt:lpstr>
      <vt:lpstr>Cambria Math</vt:lpstr>
      <vt:lpstr>Symbol</vt:lpstr>
      <vt:lpstr>Times New Roman</vt:lpstr>
      <vt:lpstr>1_Office Theme</vt:lpstr>
      <vt:lpstr>Equation</vt:lpstr>
      <vt:lpstr>Quantum information for high-energy and nuclear particle physics</vt:lpstr>
      <vt:lpstr>What can Quantum info do for high-energy and nuclear particle physics?</vt:lpstr>
      <vt:lpstr>Summary</vt:lpstr>
      <vt:lpstr>Outline</vt:lpstr>
      <vt:lpstr>Classical fields: large amplitude but weak coupling to a sensor</vt:lpstr>
      <vt:lpstr>If signal is an oscillatory “force” of unknown frequency</vt:lpstr>
      <vt:lpstr>Quantum noise pollutes inference of classical force</vt:lpstr>
      <vt:lpstr>Squeezed states approximate quadrature eigenstates</vt:lpstr>
      <vt:lpstr>Squeezing and noiseless measurement circumvent quantum limit</vt:lpstr>
      <vt:lpstr>Quantum state preparation and measurement access quantum metrology </vt:lpstr>
      <vt:lpstr>Frequently asked questions</vt:lpstr>
      <vt:lpstr>Impact of loss and decoherence on squeezing and signal  </vt:lpstr>
      <vt:lpstr>Squeezing improves sensor bandwidth  </vt:lpstr>
      <vt:lpstr>Measuring both quadratures doubles the signal and noise power</vt:lpstr>
      <vt:lpstr>Two-mode squeezing operation is unitary</vt:lpstr>
      <vt:lpstr>Quantum enhanced measurement of both quadratures</vt:lpstr>
      <vt:lpstr>Squeezing in an axion dark matter search</vt:lpstr>
      <vt:lpstr>Ultralight dark matter must be bosonic</vt:lpstr>
      <vt:lpstr>Hypothetical QCD axion: a light particle that is cold and dense enough to contribute to dark matter  </vt:lpstr>
      <vt:lpstr>Axion field couples (weakly) to electromagnetism </vt:lpstr>
      <vt:lpstr>Scan narrowband cavity to search for resonant axion to photon conversion: haloscope (Sikivie 1983)</vt:lpstr>
      <vt:lpstr>Cool cavity and measure with noiseless amplifier to reach CSL</vt:lpstr>
      <vt:lpstr>Low noise amplification with Josephson parametric amplifiers </vt:lpstr>
      <vt:lpstr>Phase sensitive amplifier measures one quadrature noiselessly  </vt:lpstr>
      <vt:lpstr>JPA noiselessly transforms ground state into squeezed state </vt:lpstr>
      <vt:lpstr>Demonstration of squeezing and determination of loss: second JPA analyzes squeezed state created by first </vt:lpstr>
      <vt:lpstr>Squeezing achieves best sensitivity over a wider bandwidth  </vt:lpstr>
      <vt:lpstr>Scan rate enhancement, perfect efficiency </vt:lpstr>
      <vt:lpstr>Effect of propagation losses on the scan rate</vt:lpstr>
      <vt:lpstr>Quantum enhanced sensing is now routine in HAYSTAC</vt:lpstr>
      <vt:lpstr>The coherent state limit is hard to beat in a search for fundamental fields  </vt:lpstr>
      <vt:lpstr>strategy for more quantum enhancement</vt:lpstr>
      <vt:lpstr>Amplify signal before encountering measurement port noise</vt:lpstr>
      <vt:lpstr>Dynamically couple axion cavity and readout mode  by 3-wave mixing </vt:lpstr>
      <vt:lpstr>State swapping (C) interaction swaps states between two modes</vt:lpstr>
      <vt:lpstr>Two-mode squeezing (G) induces amplification and entanglement</vt:lpstr>
      <vt:lpstr>Two-mode squeezing (G) induces amplification and entanglement</vt:lpstr>
      <vt:lpstr>Quantum non-demolition interaction yields bandwidth increase</vt:lpstr>
      <vt:lpstr>Imbalanced GC operation for further scan rate enhancement</vt:lpstr>
      <vt:lpstr>Acknowledgements for CEASEFIRE data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lehnertk</dc:creator>
  <cp:lastModifiedBy>Su, Dong</cp:lastModifiedBy>
  <cp:revision>373</cp:revision>
  <dcterms:created xsi:type="dcterms:W3CDTF">2017-08-19T22:49:29Z</dcterms:created>
  <dcterms:modified xsi:type="dcterms:W3CDTF">2026-08-10T00:48:15Z</dcterms:modified>
</cp:coreProperties>
</file>