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bevel/>
            </a:ln>
          </a:left>
          <a:right>
            <a:ln w="25400" cap="flat">
              <a:solidFill>
                <a:srgbClr val="FFFFFF"/>
              </a:solidFill>
              <a:prstDash val="solid"/>
              <a:bevel/>
            </a:ln>
          </a:right>
          <a:top>
            <a:ln w="254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25400" cap="flat">
              <a:solidFill>
                <a:srgbClr val="FFFFFF"/>
              </a:solidFill>
              <a:prstDash val="solid"/>
              <a:bevel/>
            </a:ln>
          </a:insideH>
          <a:insideV>
            <a:ln w="254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bevel/>
            </a:ln>
          </a:left>
          <a:right>
            <a:ln w="25400" cap="flat">
              <a:solidFill>
                <a:srgbClr val="FFFFFF"/>
              </a:solidFill>
              <a:prstDash val="solid"/>
              <a:bevel/>
            </a:ln>
          </a:right>
          <a:top>
            <a:ln w="254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25400" cap="flat">
              <a:solidFill>
                <a:srgbClr val="FFFFFF"/>
              </a:solidFill>
              <a:prstDash val="solid"/>
              <a:bevel/>
            </a:ln>
          </a:insideH>
          <a:insideV>
            <a:ln w="254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bevel/>
            </a:ln>
          </a:left>
          <a:right>
            <a:ln w="25400" cap="flat">
              <a:solidFill>
                <a:srgbClr val="FFFFFF"/>
              </a:solidFill>
              <a:prstDash val="solid"/>
              <a:bevel/>
            </a:ln>
          </a:right>
          <a:top>
            <a:ln w="762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25400" cap="flat">
              <a:solidFill>
                <a:srgbClr val="FFFFFF"/>
              </a:solidFill>
              <a:prstDash val="solid"/>
              <a:bevel/>
            </a:ln>
          </a:insideH>
          <a:insideV>
            <a:ln w="254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bevel/>
            </a:ln>
          </a:left>
          <a:right>
            <a:ln w="25400" cap="flat">
              <a:solidFill>
                <a:srgbClr val="FFFFFF"/>
              </a:solidFill>
              <a:prstDash val="solid"/>
              <a:bevel/>
            </a:ln>
          </a:right>
          <a:top>
            <a:ln w="25400" cap="flat">
              <a:solidFill>
                <a:srgbClr val="FFFFFF"/>
              </a:solidFill>
              <a:prstDash val="solid"/>
              <a:bevel/>
            </a:ln>
          </a:top>
          <a:bottom>
            <a:ln w="76200" cap="flat">
              <a:solidFill>
                <a:srgbClr val="FFFFFF"/>
              </a:solidFill>
              <a:prstDash val="solid"/>
              <a:bevel/>
            </a:ln>
          </a:bottom>
          <a:insideH>
            <a:ln w="25400" cap="flat">
              <a:solidFill>
                <a:srgbClr val="FFFFFF"/>
              </a:solidFill>
              <a:prstDash val="solid"/>
              <a:bevel/>
            </a:ln>
          </a:insideH>
          <a:insideV>
            <a:ln w="254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bevel/>
            </a:ln>
          </a:left>
          <a:right>
            <a:ln w="25400" cap="flat">
              <a:solidFill>
                <a:srgbClr val="FFFFFF"/>
              </a:solidFill>
              <a:prstDash val="solid"/>
              <a:bevel/>
            </a:ln>
          </a:right>
          <a:top>
            <a:ln w="254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25400" cap="flat">
              <a:solidFill>
                <a:srgbClr val="FFFFFF"/>
              </a:solidFill>
              <a:prstDash val="solid"/>
              <a:bevel/>
            </a:ln>
          </a:insideH>
          <a:insideV>
            <a:ln w="254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bevel/>
            </a:ln>
          </a:left>
          <a:right>
            <a:ln w="25400" cap="flat">
              <a:solidFill>
                <a:srgbClr val="FFFFFF"/>
              </a:solidFill>
              <a:prstDash val="solid"/>
              <a:bevel/>
            </a:ln>
          </a:right>
          <a:top>
            <a:ln w="254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25400" cap="flat">
              <a:solidFill>
                <a:srgbClr val="FFFFFF"/>
              </a:solidFill>
              <a:prstDash val="solid"/>
              <a:bevel/>
            </a:ln>
          </a:insideH>
          <a:insideV>
            <a:ln w="254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bevel/>
            </a:ln>
          </a:left>
          <a:right>
            <a:ln w="25400" cap="flat">
              <a:solidFill>
                <a:srgbClr val="FFFFFF"/>
              </a:solidFill>
              <a:prstDash val="solid"/>
              <a:bevel/>
            </a:ln>
          </a:right>
          <a:top>
            <a:ln w="762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25400" cap="flat">
              <a:solidFill>
                <a:srgbClr val="FFFFFF"/>
              </a:solidFill>
              <a:prstDash val="solid"/>
              <a:bevel/>
            </a:ln>
          </a:insideH>
          <a:insideV>
            <a:ln w="254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bevel/>
            </a:ln>
          </a:left>
          <a:right>
            <a:ln w="25400" cap="flat">
              <a:solidFill>
                <a:srgbClr val="FFFFFF"/>
              </a:solidFill>
              <a:prstDash val="solid"/>
              <a:bevel/>
            </a:ln>
          </a:right>
          <a:top>
            <a:ln w="25400" cap="flat">
              <a:solidFill>
                <a:srgbClr val="FFFFFF"/>
              </a:solidFill>
              <a:prstDash val="solid"/>
              <a:bevel/>
            </a:ln>
          </a:top>
          <a:bottom>
            <a:ln w="76200" cap="flat">
              <a:solidFill>
                <a:srgbClr val="FFFFFF"/>
              </a:solidFill>
              <a:prstDash val="solid"/>
              <a:bevel/>
            </a:ln>
          </a:bottom>
          <a:insideH>
            <a:ln w="25400" cap="flat">
              <a:solidFill>
                <a:srgbClr val="FFFFFF"/>
              </a:solidFill>
              <a:prstDash val="solid"/>
              <a:bevel/>
            </a:ln>
          </a:insideH>
          <a:insideV>
            <a:ln w="254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bevel/>
            </a:ln>
          </a:left>
          <a:right>
            <a:ln w="25400" cap="flat">
              <a:solidFill>
                <a:srgbClr val="FFFFFF"/>
              </a:solidFill>
              <a:prstDash val="solid"/>
              <a:bevel/>
            </a:ln>
          </a:right>
          <a:top>
            <a:ln w="254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25400" cap="flat">
              <a:solidFill>
                <a:srgbClr val="FFFFFF"/>
              </a:solidFill>
              <a:prstDash val="solid"/>
              <a:bevel/>
            </a:ln>
          </a:insideH>
          <a:insideV>
            <a:ln w="254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bevel/>
            </a:ln>
          </a:left>
          <a:right>
            <a:ln w="25400" cap="flat">
              <a:solidFill>
                <a:srgbClr val="FFFFFF"/>
              </a:solidFill>
              <a:prstDash val="solid"/>
              <a:bevel/>
            </a:ln>
          </a:right>
          <a:top>
            <a:ln w="254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25400" cap="flat">
              <a:solidFill>
                <a:srgbClr val="FFFFFF"/>
              </a:solidFill>
              <a:prstDash val="solid"/>
              <a:bevel/>
            </a:ln>
          </a:insideH>
          <a:insideV>
            <a:ln w="254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bevel/>
            </a:ln>
          </a:left>
          <a:right>
            <a:ln w="25400" cap="flat">
              <a:solidFill>
                <a:srgbClr val="FFFFFF"/>
              </a:solidFill>
              <a:prstDash val="solid"/>
              <a:bevel/>
            </a:ln>
          </a:right>
          <a:top>
            <a:ln w="762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25400" cap="flat">
              <a:solidFill>
                <a:srgbClr val="FFFFFF"/>
              </a:solidFill>
              <a:prstDash val="solid"/>
              <a:bevel/>
            </a:ln>
          </a:insideH>
          <a:insideV>
            <a:ln w="254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bevel/>
            </a:ln>
          </a:left>
          <a:right>
            <a:ln w="25400" cap="flat">
              <a:solidFill>
                <a:srgbClr val="FFFFFF"/>
              </a:solidFill>
              <a:prstDash val="solid"/>
              <a:bevel/>
            </a:ln>
          </a:right>
          <a:top>
            <a:ln w="25400" cap="flat">
              <a:solidFill>
                <a:srgbClr val="FFFFFF"/>
              </a:solidFill>
              <a:prstDash val="solid"/>
              <a:bevel/>
            </a:ln>
          </a:top>
          <a:bottom>
            <a:ln w="76200" cap="flat">
              <a:solidFill>
                <a:srgbClr val="FFFFFF"/>
              </a:solidFill>
              <a:prstDash val="solid"/>
              <a:bevel/>
            </a:ln>
          </a:bottom>
          <a:insideH>
            <a:ln w="25400" cap="flat">
              <a:solidFill>
                <a:srgbClr val="FFFFFF"/>
              </a:solidFill>
              <a:prstDash val="solid"/>
              <a:bevel/>
            </a:ln>
          </a:insideH>
          <a:insideV>
            <a:ln w="254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bevel/>
            </a:ln>
          </a:top>
          <a:bottom>
            <a:ln w="50800" cap="flat">
              <a:solidFill>
                <a:srgbClr val="000000"/>
              </a:solidFill>
              <a:prstDash val="solid"/>
              <a:bevel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50800" cap="flat">
              <a:solidFill>
                <a:srgbClr val="000000"/>
              </a:solidFill>
              <a:prstDash val="solid"/>
              <a:bevel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bevel/>
            </a:ln>
          </a:left>
          <a:right>
            <a:ln w="25400" cap="flat">
              <a:solidFill>
                <a:srgbClr val="FFFFFF"/>
              </a:solidFill>
              <a:prstDash val="solid"/>
              <a:bevel/>
            </a:ln>
          </a:right>
          <a:top>
            <a:ln w="254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25400" cap="flat">
              <a:solidFill>
                <a:srgbClr val="FFFFFF"/>
              </a:solidFill>
              <a:prstDash val="solid"/>
              <a:bevel/>
            </a:ln>
          </a:insideH>
          <a:insideV>
            <a:ln w="254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bevel/>
            </a:ln>
          </a:left>
          <a:right>
            <a:ln w="25400" cap="flat">
              <a:solidFill>
                <a:srgbClr val="FFFFFF"/>
              </a:solidFill>
              <a:prstDash val="solid"/>
              <a:bevel/>
            </a:ln>
          </a:right>
          <a:top>
            <a:ln w="254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25400" cap="flat">
              <a:solidFill>
                <a:srgbClr val="FFFFFF"/>
              </a:solidFill>
              <a:prstDash val="solid"/>
              <a:bevel/>
            </a:ln>
          </a:insideH>
          <a:insideV>
            <a:ln w="254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bevel/>
            </a:ln>
          </a:left>
          <a:right>
            <a:ln w="25400" cap="flat">
              <a:solidFill>
                <a:srgbClr val="FFFFFF"/>
              </a:solidFill>
              <a:prstDash val="solid"/>
              <a:bevel/>
            </a:ln>
          </a:right>
          <a:top>
            <a:ln w="762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25400" cap="flat">
              <a:solidFill>
                <a:srgbClr val="FFFFFF"/>
              </a:solidFill>
              <a:prstDash val="solid"/>
              <a:bevel/>
            </a:ln>
          </a:insideH>
          <a:insideV>
            <a:ln w="254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bevel/>
            </a:ln>
          </a:left>
          <a:right>
            <a:ln w="25400" cap="flat">
              <a:solidFill>
                <a:srgbClr val="FFFFFF"/>
              </a:solidFill>
              <a:prstDash val="solid"/>
              <a:bevel/>
            </a:ln>
          </a:right>
          <a:top>
            <a:ln w="25400" cap="flat">
              <a:solidFill>
                <a:srgbClr val="FFFFFF"/>
              </a:solidFill>
              <a:prstDash val="solid"/>
              <a:bevel/>
            </a:ln>
          </a:top>
          <a:bottom>
            <a:ln w="76200" cap="flat">
              <a:solidFill>
                <a:srgbClr val="FFFFFF"/>
              </a:solidFill>
              <a:prstDash val="solid"/>
              <a:bevel/>
            </a:ln>
          </a:bottom>
          <a:insideH>
            <a:ln w="25400" cap="flat">
              <a:solidFill>
                <a:srgbClr val="FFFFFF"/>
              </a:solidFill>
              <a:prstDash val="solid"/>
              <a:bevel/>
            </a:ln>
          </a:insideH>
          <a:insideV>
            <a:ln w="254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bevel/>
            </a:ln>
          </a:left>
          <a:right>
            <a:ln w="25400" cap="flat">
              <a:solidFill>
                <a:srgbClr val="000000"/>
              </a:solidFill>
              <a:prstDash val="solid"/>
              <a:bevel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25400" cap="flat">
              <a:solidFill>
                <a:srgbClr val="000000"/>
              </a:solidFill>
              <a:prstDash val="solid"/>
              <a:bevel/>
            </a:ln>
          </a:insideH>
          <a:insideV>
            <a:ln w="254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bevel/>
            </a:ln>
          </a:left>
          <a:right>
            <a:ln w="25400" cap="flat">
              <a:solidFill>
                <a:srgbClr val="000000"/>
              </a:solidFill>
              <a:prstDash val="solid"/>
              <a:bevel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25400" cap="flat">
              <a:solidFill>
                <a:srgbClr val="000000"/>
              </a:solidFill>
              <a:prstDash val="solid"/>
              <a:bevel/>
            </a:ln>
          </a:insideH>
          <a:insideV>
            <a:ln w="254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bevel/>
            </a:ln>
          </a:left>
          <a:right>
            <a:ln w="25400" cap="flat">
              <a:solidFill>
                <a:srgbClr val="000000"/>
              </a:solidFill>
              <a:prstDash val="solid"/>
              <a:bevel/>
            </a:ln>
          </a:right>
          <a:top>
            <a:ln w="1016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25400" cap="flat">
              <a:solidFill>
                <a:srgbClr val="000000"/>
              </a:solidFill>
              <a:prstDash val="solid"/>
              <a:bevel/>
            </a:ln>
          </a:insideH>
          <a:insideV>
            <a:ln w="254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bevel/>
            </a:ln>
          </a:left>
          <a:right>
            <a:ln w="25400" cap="flat">
              <a:solidFill>
                <a:srgbClr val="000000"/>
              </a:solidFill>
              <a:prstDash val="solid"/>
              <a:bevel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50800" cap="flat">
              <a:solidFill>
                <a:srgbClr val="000000"/>
              </a:solidFill>
              <a:prstDash val="solid"/>
              <a:bevel/>
            </a:ln>
          </a:bottom>
          <a:insideH>
            <a:ln w="25400" cap="flat">
              <a:solidFill>
                <a:srgbClr val="000000"/>
              </a:solidFill>
              <a:prstDash val="solid"/>
              <a:bevel/>
            </a:ln>
          </a:insideH>
          <a:insideV>
            <a:ln w="254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lnSpc>
        <a:spcPct val="125000"/>
      </a:lnSpc>
      <a:defRPr sz="3200">
        <a:latin typeface="+mn-lt"/>
        <a:ea typeface="+mn-ea"/>
        <a:cs typeface="+mn-cs"/>
        <a:sym typeface="Helvetica"/>
      </a:defRPr>
    </a:lvl1pPr>
    <a:lvl2pPr indent="228600" latinLnBrk="0">
      <a:lnSpc>
        <a:spcPct val="125000"/>
      </a:lnSpc>
      <a:defRPr sz="3200">
        <a:latin typeface="+mn-lt"/>
        <a:ea typeface="+mn-ea"/>
        <a:cs typeface="+mn-cs"/>
        <a:sym typeface="Helvetica"/>
      </a:defRPr>
    </a:lvl2pPr>
    <a:lvl3pPr indent="457200" latinLnBrk="0">
      <a:lnSpc>
        <a:spcPct val="125000"/>
      </a:lnSpc>
      <a:defRPr sz="3200">
        <a:latin typeface="+mn-lt"/>
        <a:ea typeface="+mn-ea"/>
        <a:cs typeface="+mn-cs"/>
        <a:sym typeface="Helvetica"/>
      </a:defRPr>
    </a:lvl3pPr>
    <a:lvl4pPr indent="685800" latinLnBrk="0">
      <a:lnSpc>
        <a:spcPct val="125000"/>
      </a:lnSpc>
      <a:defRPr sz="3200">
        <a:latin typeface="+mn-lt"/>
        <a:ea typeface="+mn-ea"/>
        <a:cs typeface="+mn-cs"/>
        <a:sym typeface="Helvetica"/>
      </a:defRPr>
    </a:lvl4pPr>
    <a:lvl5pPr indent="914400" latinLnBrk="0">
      <a:lnSpc>
        <a:spcPct val="125000"/>
      </a:lnSpc>
      <a:defRPr sz="3200">
        <a:latin typeface="+mn-lt"/>
        <a:ea typeface="+mn-ea"/>
        <a:cs typeface="+mn-cs"/>
        <a:sym typeface="Helvetica"/>
      </a:defRPr>
    </a:lvl5pPr>
    <a:lvl6pPr indent="1143000" latinLnBrk="0">
      <a:lnSpc>
        <a:spcPct val="125000"/>
      </a:lnSpc>
      <a:defRPr sz="3200">
        <a:latin typeface="+mn-lt"/>
        <a:ea typeface="+mn-ea"/>
        <a:cs typeface="+mn-cs"/>
        <a:sym typeface="Helvetica"/>
      </a:defRPr>
    </a:lvl6pPr>
    <a:lvl7pPr indent="1371600" latinLnBrk="0">
      <a:lnSpc>
        <a:spcPct val="125000"/>
      </a:lnSpc>
      <a:defRPr sz="3200">
        <a:latin typeface="+mn-lt"/>
        <a:ea typeface="+mn-ea"/>
        <a:cs typeface="+mn-cs"/>
        <a:sym typeface="Helvetica"/>
      </a:defRPr>
    </a:lvl7pPr>
    <a:lvl8pPr indent="1600200" latinLnBrk="0">
      <a:lnSpc>
        <a:spcPct val="125000"/>
      </a:lnSpc>
      <a:defRPr sz="3200">
        <a:latin typeface="+mn-lt"/>
        <a:ea typeface="+mn-ea"/>
        <a:cs typeface="+mn-cs"/>
        <a:sym typeface="Helvetica"/>
      </a:defRPr>
    </a:lvl8pPr>
    <a:lvl9pPr indent="1828800" latinLnBrk="0">
      <a:lnSpc>
        <a:spcPct val="125000"/>
      </a:lnSpc>
      <a:defRPr sz="3200">
        <a:latin typeface="+mn-lt"/>
        <a:ea typeface="+mn-ea"/>
        <a:cs typeface="+mn-cs"/>
        <a:sym typeface="Helvetica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/>
          <p:cNvSpPr/>
          <p:nvPr/>
        </p:nvSpPr>
        <p:spPr>
          <a:xfrm>
            <a:off x="4703" y="-1"/>
            <a:ext cx="24374595" cy="4363516"/>
          </a:xfrm>
          <a:prstGeom prst="rect">
            <a:avLst/>
          </a:prstGeom>
          <a:solidFill>
            <a:srgbClr val="3284BF"/>
          </a:solidFill>
          <a:ln w="12700">
            <a:miter lim="400000"/>
          </a:ln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p:spPr>
        <p:txBody>
          <a:bodyPr tIns="91439" bIns="91439" anchor="ctr"/>
          <a:lstStyle/>
          <a:p>
            <a:pPr/>
          </a:p>
        </p:txBody>
      </p:sp>
      <p:sp>
        <p:nvSpPr>
          <p:cNvPr id="12" name="Title Text"/>
          <p:cNvSpPr txBox="1"/>
          <p:nvPr>
            <p:ph type="title"/>
          </p:nvPr>
        </p:nvSpPr>
        <p:spPr>
          <a:xfrm>
            <a:off x="-1648" y="72633"/>
            <a:ext cx="24384001" cy="4218248"/>
          </a:xfrm>
          <a:prstGeom prst="rect">
            <a:avLst/>
          </a:prstGeom>
        </p:spPr>
        <p:txBody>
          <a:bodyPr/>
          <a:lstStyle>
            <a:lvl1pPr indent="182879">
              <a:lnSpc>
                <a:spcPct val="100000"/>
              </a:lnSpc>
              <a:defRPr b="0" sz="12000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19050000" y="12986385"/>
            <a:ext cx="2286000" cy="7289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"/>
          <p:cNvSpPr/>
          <p:nvPr/>
        </p:nvSpPr>
        <p:spPr>
          <a:xfrm>
            <a:off x="196728" y="1523467"/>
            <a:ext cx="23991897" cy="102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0070" fill="norm" stroke="1" extrusionOk="0">
                <a:moveTo>
                  <a:pt x="51" y="104"/>
                </a:moveTo>
                <a:lnTo>
                  <a:pt x="21546" y="104"/>
                </a:lnTo>
                <a:cubicBezTo>
                  <a:pt x="21574" y="-765"/>
                  <a:pt x="21599" y="3925"/>
                  <a:pt x="21599" y="10033"/>
                </a:cubicBezTo>
                <a:cubicBezTo>
                  <a:pt x="21599" y="16143"/>
                  <a:pt x="21574" y="20835"/>
                  <a:pt x="21546" y="19966"/>
                </a:cubicBezTo>
                <a:lnTo>
                  <a:pt x="51" y="19966"/>
                </a:lnTo>
                <a:cubicBezTo>
                  <a:pt x="24" y="20690"/>
                  <a:pt x="0" y="16212"/>
                  <a:pt x="0" y="10322"/>
                </a:cubicBezTo>
                <a:cubicBezTo>
                  <a:pt x="-1" y="4221"/>
                  <a:pt x="23" y="-603"/>
                  <a:pt x="51" y="104"/>
                </a:cubicBezTo>
                <a:close/>
              </a:path>
            </a:pathLst>
          </a:custGeom>
          <a:solidFill>
            <a:srgbClr val="3284BF"/>
          </a:solidFill>
          <a:ln w="12700">
            <a:miter lim="400000"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101" name="Zhang, Dissertation Proposal"/>
          <p:cNvSpPr txBox="1"/>
          <p:nvPr/>
        </p:nvSpPr>
        <p:spPr>
          <a:xfrm>
            <a:off x="5191125" y="13070522"/>
            <a:ext cx="7000875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FFFFFF"/>
                </a:solidFill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Zhang, Dissertation Proposal</a:t>
            </a:r>
          </a:p>
        </p:txBody>
      </p:sp>
      <p:sp>
        <p:nvSpPr>
          <p:cNvPr id="102" name="Title Text"/>
          <p:cNvSpPr txBox="1"/>
          <p:nvPr>
            <p:ph type="title"/>
          </p:nvPr>
        </p:nvSpPr>
        <p:spPr>
          <a:xfrm>
            <a:off x="127000" y="2358"/>
            <a:ext cx="23876000" cy="1524001"/>
          </a:xfrm>
          <a:prstGeom prst="rect">
            <a:avLst/>
          </a:prstGeom>
        </p:spPr>
        <p:txBody>
          <a:bodyPr/>
          <a:lstStyle>
            <a:lvl1pPr>
              <a:defRPr b="0" sz="5600"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23545800" y="12953999"/>
            <a:ext cx="762000" cy="728981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pic>
        <p:nvPicPr>
          <p:cNvPr id="104" name="ucla-std-blu-rgb-1h.jpg" descr="ucla-std-blu-rgb-1h.jpg"/>
          <p:cNvPicPr>
            <a:picLocks noChangeAspect="1"/>
          </p:cNvPicPr>
          <p:nvPr/>
        </p:nvPicPr>
        <p:blipFill>
          <a:blip r:embed="rId2">
            <a:extLst/>
          </a:blip>
          <a:srcRect l="11307" t="19776" r="11307" b="19776"/>
          <a:stretch>
            <a:fillRect/>
          </a:stretch>
        </p:blipFill>
        <p:spPr>
          <a:xfrm>
            <a:off x="22872700" y="1045765"/>
            <a:ext cx="1270001" cy="4739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Zhang, Dissertation Proposal"/>
          <p:cNvSpPr txBox="1"/>
          <p:nvPr/>
        </p:nvSpPr>
        <p:spPr>
          <a:xfrm>
            <a:off x="5191125" y="13070522"/>
            <a:ext cx="7000875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FFFFFF"/>
                </a:solidFill>
              </a:defRPr>
            </a:lvl1pPr>
          </a:lstStyle>
          <a:p>
            <a:pPr>
              <a:defRPr sz="36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Zhang, Dissertation Proposal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"/>
          <p:cNvSpPr/>
          <p:nvPr/>
        </p:nvSpPr>
        <p:spPr>
          <a:xfrm>
            <a:off x="196728" y="1523467"/>
            <a:ext cx="23991897" cy="102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0070" fill="norm" stroke="1" extrusionOk="0">
                <a:moveTo>
                  <a:pt x="51" y="104"/>
                </a:moveTo>
                <a:lnTo>
                  <a:pt x="21546" y="104"/>
                </a:lnTo>
                <a:cubicBezTo>
                  <a:pt x="21574" y="-765"/>
                  <a:pt x="21599" y="3925"/>
                  <a:pt x="21599" y="10033"/>
                </a:cubicBezTo>
                <a:cubicBezTo>
                  <a:pt x="21599" y="16143"/>
                  <a:pt x="21574" y="20835"/>
                  <a:pt x="21546" y="19966"/>
                </a:cubicBezTo>
                <a:lnTo>
                  <a:pt x="51" y="19966"/>
                </a:lnTo>
                <a:cubicBezTo>
                  <a:pt x="24" y="20690"/>
                  <a:pt x="0" y="16212"/>
                  <a:pt x="0" y="10322"/>
                </a:cubicBezTo>
                <a:cubicBezTo>
                  <a:pt x="-1" y="4221"/>
                  <a:pt x="23" y="-603"/>
                  <a:pt x="51" y="104"/>
                </a:cubicBezTo>
                <a:close/>
              </a:path>
            </a:pathLst>
          </a:custGeom>
          <a:solidFill>
            <a:srgbClr val="3284BF"/>
          </a:solidFill>
          <a:ln w="12700">
            <a:miter lim="400000"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120" name="Zhang, Dissertation Proposal"/>
          <p:cNvSpPr txBox="1"/>
          <p:nvPr/>
        </p:nvSpPr>
        <p:spPr>
          <a:xfrm>
            <a:off x="5191125" y="13070522"/>
            <a:ext cx="7000875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FFFFFF"/>
                </a:solidFill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Zhang, Dissertation Proposal</a:t>
            </a:r>
          </a:p>
        </p:txBody>
      </p:sp>
      <p:sp>
        <p:nvSpPr>
          <p:cNvPr id="121" name="Title Text"/>
          <p:cNvSpPr txBox="1"/>
          <p:nvPr>
            <p:ph type="title"/>
          </p:nvPr>
        </p:nvSpPr>
        <p:spPr>
          <a:xfrm>
            <a:off x="127000" y="2358"/>
            <a:ext cx="23876000" cy="1524001"/>
          </a:xfrm>
          <a:prstGeom prst="rect">
            <a:avLst/>
          </a:prstGeom>
        </p:spPr>
        <p:txBody>
          <a:bodyPr/>
          <a:lstStyle>
            <a:lvl1pPr>
              <a:defRPr b="0" sz="5600"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xfrm>
            <a:off x="23554016" y="12960349"/>
            <a:ext cx="838201" cy="817881"/>
          </a:xfrm>
          <a:prstGeom prst="rect">
            <a:avLst/>
          </a:prstGeom>
        </p:spPr>
        <p:txBody>
          <a:bodyPr/>
          <a:lstStyle>
            <a:lvl1pPr algn="r">
              <a:spcBef>
                <a:spcPts val="800"/>
              </a:spcBef>
              <a:defRPr sz="420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23" name="ucla-std-blu-rgb-1h.jpg" descr="ucla-std-blu-rgb-1h.jpg"/>
          <p:cNvPicPr>
            <a:picLocks noChangeAspect="1"/>
          </p:cNvPicPr>
          <p:nvPr/>
        </p:nvPicPr>
        <p:blipFill>
          <a:blip r:embed="rId2">
            <a:extLst/>
          </a:blip>
          <a:srcRect l="11307" t="19776" r="11307" b="19776"/>
          <a:stretch>
            <a:fillRect/>
          </a:stretch>
        </p:blipFill>
        <p:spPr>
          <a:xfrm>
            <a:off x="22872700" y="1045765"/>
            <a:ext cx="1270001" cy="4739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"/>
          <p:cNvSpPr/>
          <p:nvPr/>
        </p:nvSpPr>
        <p:spPr>
          <a:xfrm>
            <a:off x="196728" y="1523467"/>
            <a:ext cx="23991897" cy="102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0070" fill="norm" stroke="1" extrusionOk="0">
                <a:moveTo>
                  <a:pt x="51" y="104"/>
                </a:moveTo>
                <a:lnTo>
                  <a:pt x="21546" y="104"/>
                </a:lnTo>
                <a:cubicBezTo>
                  <a:pt x="21574" y="-765"/>
                  <a:pt x="21599" y="3925"/>
                  <a:pt x="21599" y="10033"/>
                </a:cubicBezTo>
                <a:cubicBezTo>
                  <a:pt x="21599" y="16143"/>
                  <a:pt x="21574" y="20835"/>
                  <a:pt x="21546" y="19966"/>
                </a:cubicBezTo>
                <a:lnTo>
                  <a:pt x="51" y="19966"/>
                </a:lnTo>
                <a:cubicBezTo>
                  <a:pt x="24" y="20690"/>
                  <a:pt x="0" y="16212"/>
                  <a:pt x="0" y="10322"/>
                </a:cubicBezTo>
                <a:cubicBezTo>
                  <a:pt x="-1" y="4221"/>
                  <a:pt x="23" y="-603"/>
                  <a:pt x="51" y="104"/>
                </a:cubicBezTo>
                <a:close/>
              </a:path>
            </a:pathLst>
          </a:custGeom>
          <a:solidFill>
            <a:srgbClr val="3284BF"/>
          </a:solidFill>
          <a:ln w="12700">
            <a:miter lim="400000"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" y="2358"/>
            <a:ext cx="23876000" cy="1524001"/>
          </a:xfrm>
          <a:prstGeom prst="rect">
            <a:avLst/>
          </a:prstGeom>
        </p:spPr>
        <p:txBody>
          <a:bodyPr/>
          <a:lstStyle>
            <a:lvl1pPr>
              <a:defRPr b="0" sz="5600"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23545800" y="12953999"/>
            <a:ext cx="762000" cy="728981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pic>
        <p:nvPicPr>
          <p:cNvPr id="23" name="ucla-std-blu-rgb-1h.jpg" descr="ucla-std-blu-rgb-1h.jpg"/>
          <p:cNvPicPr>
            <a:picLocks noChangeAspect="1"/>
          </p:cNvPicPr>
          <p:nvPr/>
        </p:nvPicPr>
        <p:blipFill>
          <a:blip r:embed="rId2">
            <a:extLst/>
          </a:blip>
          <a:srcRect l="11307" t="19776" r="11307" b="19776"/>
          <a:stretch>
            <a:fillRect/>
          </a:stretch>
        </p:blipFill>
        <p:spPr>
          <a:xfrm>
            <a:off x="22872700" y="1045765"/>
            <a:ext cx="1270001" cy="4739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"/>
          <p:cNvSpPr/>
          <p:nvPr/>
        </p:nvSpPr>
        <p:spPr>
          <a:xfrm>
            <a:off x="196728" y="1523467"/>
            <a:ext cx="23991897" cy="102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0070" fill="norm" stroke="1" extrusionOk="0">
                <a:moveTo>
                  <a:pt x="51" y="104"/>
                </a:moveTo>
                <a:lnTo>
                  <a:pt x="21546" y="104"/>
                </a:lnTo>
                <a:cubicBezTo>
                  <a:pt x="21574" y="-765"/>
                  <a:pt x="21599" y="3925"/>
                  <a:pt x="21599" y="10033"/>
                </a:cubicBezTo>
                <a:cubicBezTo>
                  <a:pt x="21599" y="16143"/>
                  <a:pt x="21574" y="20835"/>
                  <a:pt x="21546" y="19966"/>
                </a:cubicBezTo>
                <a:lnTo>
                  <a:pt x="51" y="19966"/>
                </a:lnTo>
                <a:cubicBezTo>
                  <a:pt x="24" y="20690"/>
                  <a:pt x="0" y="16212"/>
                  <a:pt x="0" y="10322"/>
                </a:cubicBezTo>
                <a:cubicBezTo>
                  <a:pt x="-1" y="4221"/>
                  <a:pt x="23" y="-603"/>
                  <a:pt x="51" y="104"/>
                </a:cubicBezTo>
                <a:close/>
              </a:path>
            </a:pathLst>
          </a:custGeom>
          <a:solidFill>
            <a:srgbClr val="3284BF"/>
          </a:solidFill>
          <a:ln w="12700">
            <a:miter lim="400000"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38" name="Title Text"/>
          <p:cNvSpPr txBox="1"/>
          <p:nvPr>
            <p:ph type="title"/>
          </p:nvPr>
        </p:nvSpPr>
        <p:spPr>
          <a:xfrm>
            <a:off x="127000" y="2358"/>
            <a:ext cx="23876000" cy="1524001"/>
          </a:xfrm>
          <a:prstGeom prst="rect">
            <a:avLst/>
          </a:prstGeom>
        </p:spPr>
        <p:txBody>
          <a:bodyPr/>
          <a:lstStyle>
            <a:lvl1pPr>
              <a:defRPr b="0" sz="5600"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0" name="ucla-std-blu-rgb-1h.jpg" descr="ucla-std-blu-rgb-1h.jpg"/>
          <p:cNvPicPr>
            <a:picLocks noChangeAspect="1"/>
          </p:cNvPicPr>
          <p:nvPr/>
        </p:nvPicPr>
        <p:blipFill>
          <a:blip r:embed="rId2">
            <a:extLst/>
          </a:blip>
          <a:srcRect l="11307" t="19776" r="11307" b="19776"/>
          <a:stretch>
            <a:fillRect/>
          </a:stretch>
        </p:blipFill>
        <p:spPr>
          <a:xfrm>
            <a:off x="22872700" y="1045765"/>
            <a:ext cx="1270001" cy="4739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"/>
          <p:cNvSpPr/>
          <p:nvPr/>
        </p:nvSpPr>
        <p:spPr>
          <a:xfrm>
            <a:off x="254000" y="1524000"/>
            <a:ext cx="22606000" cy="101600"/>
          </a:xfrm>
          <a:prstGeom prst="rect">
            <a:avLst/>
          </a:prstGeom>
          <a:solidFill>
            <a:srgbClr val="3284BF"/>
          </a:solidFill>
          <a:ln w="12700">
            <a:miter lim="400000"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48" name="Title Text"/>
          <p:cNvSpPr txBox="1"/>
          <p:nvPr>
            <p:ph type="title"/>
          </p:nvPr>
        </p:nvSpPr>
        <p:spPr>
          <a:xfrm>
            <a:off x="254000" y="2358"/>
            <a:ext cx="23876000" cy="1524001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0" name="ucla-std-blu-rgb-1h.jpg" descr="ucla-std-blu-rgb-1h.jpg"/>
          <p:cNvPicPr>
            <a:picLocks noChangeAspect="1"/>
          </p:cNvPicPr>
          <p:nvPr/>
        </p:nvPicPr>
        <p:blipFill>
          <a:blip r:embed="rId2">
            <a:extLst/>
          </a:blip>
          <a:srcRect l="11307" t="19776" r="11307" b="19776"/>
          <a:stretch>
            <a:fillRect/>
          </a:stretch>
        </p:blipFill>
        <p:spPr>
          <a:xfrm>
            <a:off x="22987000" y="1210865"/>
            <a:ext cx="1270001" cy="4739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"/>
          <p:cNvSpPr/>
          <p:nvPr/>
        </p:nvSpPr>
        <p:spPr>
          <a:xfrm>
            <a:off x="196728" y="1523467"/>
            <a:ext cx="23991897" cy="102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0070" fill="norm" stroke="1" extrusionOk="0">
                <a:moveTo>
                  <a:pt x="51" y="104"/>
                </a:moveTo>
                <a:lnTo>
                  <a:pt x="21546" y="104"/>
                </a:lnTo>
                <a:cubicBezTo>
                  <a:pt x="21574" y="-765"/>
                  <a:pt x="21599" y="3925"/>
                  <a:pt x="21599" y="10033"/>
                </a:cubicBezTo>
                <a:cubicBezTo>
                  <a:pt x="21599" y="16143"/>
                  <a:pt x="21574" y="20835"/>
                  <a:pt x="21546" y="19966"/>
                </a:cubicBezTo>
                <a:lnTo>
                  <a:pt x="51" y="19966"/>
                </a:lnTo>
                <a:cubicBezTo>
                  <a:pt x="24" y="20690"/>
                  <a:pt x="0" y="16212"/>
                  <a:pt x="0" y="10322"/>
                </a:cubicBezTo>
                <a:cubicBezTo>
                  <a:pt x="-1" y="4221"/>
                  <a:pt x="23" y="-603"/>
                  <a:pt x="51" y="104"/>
                </a:cubicBezTo>
                <a:close/>
              </a:path>
            </a:pathLst>
          </a:custGeom>
          <a:solidFill>
            <a:srgbClr val="3284BF"/>
          </a:solidFill>
          <a:ln w="12700">
            <a:miter lim="400000"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58" name="Title Text"/>
          <p:cNvSpPr txBox="1"/>
          <p:nvPr>
            <p:ph type="title"/>
          </p:nvPr>
        </p:nvSpPr>
        <p:spPr>
          <a:xfrm>
            <a:off x="127000" y="2358"/>
            <a:ext cx="23876000" cy="1524001"/>
          </a:xfrm>
          <a:prstGeom prst="rect">
            <a:avLst/>
          </a:prstGeom>
        </p:spPr>
        <p:txBody>
          <a:bodyPr/>
          <a:lstStyle>
            <a:lvl1pPr>
              <a:defRPr b="0" sz="5600"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pic>
        <p:nvPicPr>
          <p:cNvPr id="60" name="ucla-std-blu-rgb-1h.jpg" descr="ucla-std-blu-rgb-1h.jpg"/>
          <p:cNvPicPr>
            <a:picLocks noChangeAspect="1"/>
          </p:cNvPicPr>
          <p:nvPr/>
        </p:nvPicPr>
        <p:blipFill>
          <a:blip r:embed="rId2">
            <a:extLst/>
          </a:blip>
          <a:srcRect l="11307" t="19776" r="11307" b="19776"/>
          <a:stretch>
            <a:fillRect/>
          </a:stretch>
        </p:blipFill>
        <p:spPr>
          <a:xfrm>
            <a:off x="22872700" y="1045765"/>
            <a:ext cx="1270001" cy="4739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"/>
          <p:cNvSpPr/>
          <p:nvPr/>
        </p:nvSpPr>
        <p:spPr>
          <a:xfrm>
            <a:off x="196728" y="1523467"/>
            <a:ext cx="23991897" cy="102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0070" fill="norm" stroke="1" extrusionOk="0">
                <a:moveTo>
                  <a:pt x="51" y="104"/>
                </a:moveTo>
                <a:lnTo>
                  <a:pt x="21546" y="104"/>
                </a:lnTo>
                <a:cubicBezTo>
                  <a:pt x="21574" y="-765"/>
                  <a:pt x="21599" y="3925"/>
                  <a:pt x="21599" y="10033"/>
                </a:cubicBezTo>
                <a:cubicBezTo>
                  <a:pt x="21599" y="16143"/>
                  <a:pt x="21574" y="20835"/>
                  <a:pt x="21546" y="19966"/>
                </a:cubicBezTo>
                <a:lnTo>
                  <a:pt x="51" y="19966"/>
                </a:lnTo>
                <a:cubicBezTo>
                  <a:pt x="24" y="20690"/>
                  <a:pt x="0" y="16212"/>
                  <a:pt x="0" y="10322"/>
                </a:cubicBezTo>
                <a:cubicBezTo>
                  <a:pt x="-1" y="4221"/>
                  <a:pt x="23" y="-603"/>
                  <a:pt x="51" y="104"/>
                </a:cubicBezTo>
                <a:close/>
              </a:path>
            </a:pathLst>
          </a:custGeom>
          <a:solidFill>
            <a:srgbClr val="3284BF"/>
          </a:solidFill>
          <a:ln w="12700">
            <a:miter lim="400000"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68" name="Zhang, Dissertation Proposal"/>
          <p:cNvSpPr txBox="1"/>
          <p:nvPr/>
        </p:nvSpPr>
        <p:spPr>
          <a:xfrm>
            <a:off x="5191125" y="13070522"/>
            <a:ext cx="7000875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FFFFFF"/>
                </a:solidFill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Zhang, Dissertation Proposal</a:t>
            </a:r>
          </a:p>
        </p:txBody>
      </p:sp>
      <p:sp>
        <p:nvSpPr>
          <p:cNvPr id="69" name="Title Text"/>
          <p:cNvSpPr txBox="1"/>
          <p:nvPr>
            <p:ph type="title"/>
          </p:nvPr>
        </p:nvSpPr>
        <p:spPr>
          <a:xfrm>
            <a:off x="127000" y="2358"/>
            <a:ext cx="23876000" cy="1524001"/>
          </a:xfrm>
          <a:prstGeom prst="rect">
            <a:avLst/>
          </a:prstGeom>
        </p:spPr>
        <p:txBody>
          <a:bodyPr/>
          <a:lstStyle>
            <a:lvl1pPr>
              <a:defRPr b="0" sz="5600"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pic>
        <p:nvPicPr>
          <p:cNvPr id="71" name="ucla-std-blu-rgb-1h.jpg" descr="ucla-std-blu-rgb-1h.jpg"/>
          <p:cNvPicPr>
            <a:picLocks noChangeAspect="1"/>
          </p:cNvPicPr>
          <p:nvPr/>
        </p:nvPicPr>
        <p:blipFill>
          <a:blip r:embed="rId2">
            <a:extLst/>
          </a:blip>
          <a:srcRect l="11307" t="19776" r="11307" b="19776"/>
          <a:stretch>
            <a:fillRect/>
          </a:stretch>
        </p:blipFill>
        <p:spPr>
          <a:xfrm>
            <a:off x="22872700" y="1045765"/>
            <a:ext cx="1270001" cy="4739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"/>
          <p:cNvSpPr/>
          <p:nvPr/>
        </p:nvSpPr>
        <p:spPr>
          <a:xfrm>
            <a:off x="196728" y="1523467"/>
            <a:ext cx="23991897" cy="102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0070" fill="norm" stroke="1" extrusionOk="0">
                <a:moveTo>
                  <a:pt x="51" y="104"/>
                </a:moveTo>
                <a:lnTo>
                  <a:pt x="21546" y="104"/>
                </a:lnTo>
                <a:cubicBezTo>
                  <a:pt x="21574" y="-765"/>
                  <a:pt x="21599" y="3925"/>
                  <a:pt x="21599" y="10033"/>
                </a:cubicBezTo>
                <a:cubicBezTo>
                  <a:pt x="21599" y="16143"/>
                  <a:pt x="21574" y="20835"/>
                  <a:pt x="21546" y="19966"/>
                </a:cubicBezTo>
                <a:lnTo>
                  <a:pt x="51" y="19966"/>
                </a:lnTo>
                <a:cubicBezTo>
                  <a:pt x="24" y="20690"/>
                  <a:pt x="0" y="16212"/>
                  <a:pt x="0" y="10322"/>
                </a:cubicBezTo>
                <a:cubicBezTo>
                  <a:pt x="-1" y="4221"/>
                  <a:pt x="23" y="-603"/>
                  <a:pt x="51" y="104"/>
                </a:cubicBezTo>
                <a:close/>
              </a:path>
            </a:pathLst>
          </a:custGeom>
          <a:solidFill>
            <a:srgbClr val="3284BF"/>
          </a:solidFill>
          <a:ln w="12700">
            <a:miter lim="400000"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79" name="Zhang, Dissertation Proposal"/>
          <p:cNvSpPr txBox="1"/>
          <p:nvPr/>
        </p:nvSpPr>
        <p:spPr>
          <a:xfrm>
            <a:off x="5191125" y="13070522"/>
            <a:ext cx="7000875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algn="r">
              <a:defRPr sz="2400">
                <a:solidFill>
                  <a:srgbClr val="FFFFFF"/>
                </a:solidFill>
              </a:defRPr>
            </a:lvl1pPr>
          </a:lstStyle>
          <a:p>
            <a:pPr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Zhang, Dissertation Proposal</a:t>
            </a:r>
          </a:p>
        </p:txBody>
      </p:sp>
      <p:sp>
        <p:nvSpPr>
          <p:cNvPr id="80" name="Title Text"/>
          <p:cNvSpPr txBox="1"/>
          <p:nvPr>
            <p:ph type="title"/>
          </p:nvPr>
        </p:nvSpPr>
        <p:spPr>
          <a:xfrm>
            <a:off x="127000" y="2358"/>
            <a:ext cx="23876000" cy="1524001"/>
          </a:xfrm>
          <a:prstGeom prst="rect">
            <a:avLst/>
          </a:prstGeom>
        </p:spPr>
        <p:txBody>
          <a:bodyPr/>
          <a:lstStyle>
            <a:lvl1pPr>
              <a:defRPr b="0" sz="5600"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2" name="ucla-std-blu-rgb-1h.jpg" descr="ucla-std-blu-rgb-1h.jpg"/>
          <p:cNvPicPr>
            <a:picLocks noChangeAspect="1"/>
          </p:cNvPicPr>
          <p:nvPr/>
        </p:nvPicPr>
        <p:blipFill>
          <a:blip r:embed="rId2">
            <a:extLst/>
          </a:blip>
          <a:srcRect l="11307" t="19776" r="11307" b="19776"/>
          <a:stretch>
            <a:fillRect/>
          </a:stretch>
        </p:blipFill>
        <p:spPr>
          <a:xfrm>
            <a:off x="22872700" y="1045765"/>
            <a:ext cx="1270001" cy="4739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"/>
          <p:cNvSpPr/>
          <p:nvPr/>
        </p:nvSpPr>
        <p:spPr>
          <a:xfrm>
            <a:off x="254000" y="1524000"/>
            <a:ext cx="23876000" cy="101600"/>
          </a:xfrm>
          <a:prstGeom prst="rect">
            <a:avLst/>
          </a:prstGeom>
          <a:solidFill>
            <a:srgbClr val="3284BF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/>
          </a:p>
        </p:txBody>
      </p:sp>
      <p:sp>
        <p:nvSpPr>
          <p:cNvPr id="90" name="Zhang, Dissertation Proposal"/>
          <p:cNvSpPr txBox="1"/>
          <p:nvPr/>
        </p:nvSpPr>
        <p:spPr>
          <a:xfrm>
            <a:off x="5191126" y="13070522"/>
            <a:ext cx="7000873" cy="5511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 anchor="ctr">
            <a:spAutoFit/>
          </a:bodyPr>
          <a:lstStyle>
            <a:lvl1pPr algn="r"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Zhang, Dissertation Proposal</a:t>
            </a:r>
          </a:p>
        </p:txBody>
      </p:sp>
      <p:sp>
        <p:nvSpPr>
          <p:cNvPr id="91" name="Title Text"/>
          <p:cNvSpPr txBox="1"/>
          <p:nvPr>
            <p:ph type="title"/>
          </p:nvPr>
        </p:nvSpPr>
        <p:spPr>
          <a:xfrm>
            <a:off x="254000" y="2357"/>
            <a:ext cx="22098000" cy="1524002"/>
          </a:xfrm>
          <a:prstGeom prst="rect">
            <a:avLst/>
          </a:prstGeom>
        </p:spPr>
        <p:txBody>
          <a:bodyPr lIns="91438" tIns="91438" rIns="91438" bIns="91438">
            <a:normAutofit fontScale="100000" lnSpcReduction="0"/>
          </a:bodyPr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pic>
        <p:nvPicPr>
          <p:cNvPr id="92" name="ucla-std-blu-rgb-1h.jpg" descr="ucla-std-blu-rgb-1h.jpg"/>
          <p:cNvPicPr>
            <a:picLocks noChangeAspect="1"/>
          </p:cNvPicPr>
          <p:nvPr/>
        </p:nvPicPr>
        <p:blipFill>
          <a:blip r:embed="rId2">
            <a:extLst/>
          </a:blip>
          <a:srcRect l="11307" t="19776" r="11307" b="19776"/>
          <a:stretch>
            <a:fillRect/>
          </a:stretch>
        </p:blipFill>
        <p:spPr>
          <a:xfrm>
            <a:off x="22872699" y="1045765"/>
            <a:ext cx="1270002" cy="473973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lide Number"/>
          <p:cNvSpPr txBox="1"/>
          <p:nvPr>
            <p:ph type="sldNum" sz="quarter" idx="2"/>
          </p:nvPr>
        </p:nvSpPr>
        <p:spPr>
          <a:xfrm>
            <a:off x="23622000" y="13004800"/>
            <a:ext cx="704124" cy="728979"/>
          </a:xfrm>
          <a:prstGeom prst="rect">
            <a:avLst/>
          </a:prstGeom>
        </p:spPr>
        <p:txBody>
          <a:bodyPr wrap="none" lIns="91438" tIns="91438" rIns="91438" bIns="9143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/>
          <p:nvPr>
            <p:ph type="sldNum" sz="quarter" idx="2"/>
          </p:nvPr>
        </p:nvSpPr>
        <p:spPr>
          <a:xfrm>
            <a:off x="23622000" y="13004799"/>
            <a:ext cx="762000" cy="728981"/>
          </a:xfrm>
          <a:prstGeom prst="rect">
            <a:avLst/>
          </a:prstGeom>
          <a:ln w="25400">
            <a:miter lim="400000"/>
          </a:ln>
        </p:spPr>
        <p:txBody>
          <a:bodyPr tIns="91439" bIns="91439" anchor="ctr">
            <a:spAutoFit/>
          </a:bodyPr>
          <a:lstStyle>
            <a:lvl1pPr>
              <a:spcBef>
                <a:spcPts val="3200"/>
              </a:spcBef>
              <a:defRPr>
                <a:solidFill>
                  <a:srgbClr val="0573A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" y="2358"/>
            <a:ext cx="22098000" cy="162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-4639681" y="-797354"/>
            <a:ext cx="22860001" cy="10109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2pPr marL="1016000" indent="-635000">
              <a:buSzPct val="120000"/>
            </a:lvl2pPr>
            <a:lvl3pPr marL="1397000" indent="-635000"/>
            <a:lvl4pPr marL="1778000" indent="-635000">
              <a:buChar char="-"/>
            </a:lvl4pPr>
            <a:lvl5pPr>
              <a:buSzPct val="40000"/>
              <a:buChar char="✦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5080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3284B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3284B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3284B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3284B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3284B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45720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3284B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91440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3284B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37160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3284B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3284B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1022684" marR="0" indent="-641684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403684" marR="0" indent="-641684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1784684" marR="0" indent="-641684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165684" marR="0" indent="-641684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2546684" marR="0" indent="-641684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2927684" marR="0" indent="-641684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3308684" marR="0" indent="-641684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3689684" marR="0" indent="-641684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l" defTabSz="182880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l" defTabSz="182880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l" defTabSz="182880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l" defTabSz="182880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l" defTabSz="182880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l" defTabSz="182880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l" defTabSz="182880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l" defTabSz="182880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l" defTabSz="182880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E304: Plan for FY26"/>
          <p:cNvSpPr txBox="1"/>
          <p:nvPr>
            <p:ph type="title"/>
          </p:nvPr>
        </p:nvSpPr>
        <p:spPr>
          <a:xfrm>
            <a:off x="254000" y="0"/>
            <a:ext cx="23622000" cy="436351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0" algn="ctr">
              <a:lnSpc>
                <a:spcPct val="90000"/>
              </a:lnSpc>
              <a:defRPr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/>
            <a:r>
              <a:t>E304: Plan for FY26</a:t>
            </a:r>
          </a:p>
        </p:txBody>
      </p:sp>
      <p:sp>
        <p:nvSpPr>
          <p:cNvPr id="133" name="Chaojie Zhang…"/>
          <p:cNvSpPr txBox="1"/>
          <p:nvPr/>
        </p:nvSpPr>
        <p:spPr>
          <a:xfrm>
            <a:off x="9302908" y="6026228"/>
            <a:ext cx="5778184" cy="287223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spcBef>
                <a:spcPts val="800"/>
              </a:spcBef>
              <a:defRPr sz="5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Chaojie Zhang</a:t>
            </a:r>
          </a:p>
          <a:p>
            <a:pPr algn="ctr">
              <a:spcBef>
                <a:spcPts val="800"/>
              </a:spcBef>
              <a:defRPr sz="50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(E300 collaboration)</a:t>
            </a:r>
          </a:p>
          <a:p>
            <a:pPr algn="ctr" defTabSz="914400">
              <a:spcBef>
                <a:spcPts val="500"/>
              </a:spcBef>
              <a:defRPr sz="1800">
                <a:latin typeface="Lato Bold"/>
                <a:ea typeface="Lato Bold"/>
                <a:cs typeface="Lato Bold"/>
                <a:sym typeface="Lato Bold"/>
              </a:defRPr>
            </a:pPr>
          </a:p>
          <a:p>
            <a:pPr algn="ctr">
              <a:spcBef>
                <a:spcPts val="800"/>
              </a:spcBef>
              <a:defRPr i="1" sz="4000">
                <a:solidFill>
                  <a:srgbClr val="3284BF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t>Feb 2, 2026</a:t>
            </a:r>
          </a:p>
        </p:txBody>
      </p:sp>
      <p:pic>
        <p:nvPicPr>
          <p:cNvPr id="134" name="ucla-std-blu-rgb-1h.jpg" descr="ucla-std-blu-rgb-1h.jpg"/>
          <p:cNvPicPr>
            <a:picLocks noChangeAspect="1"/>
          </p:cNvPicPr>
          <p:nvPr/>
        </p:nvPicPr>
        <p:blipFill>
          <a:blip r:embed="rId2">
            <a:extLst/>
          </a:blip>
          <a:srcRect l="11307" t="19776" r="11307" b="19776"/>
          <a:stretch>
            <a:fillRect/>
          </a:stretch>
        </p:blipFill>
        <p:spPr>
          <a:xfrm>
            <a:off x="20815169" y="12183357"/>
            <a:ext cx="3389207" cy="1264874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Work supported by DOE-HEP"/>
          <p:cNvSpPr txBox="1"/>
          <p:nvPr/>
        </p:nvSpPr>
        <p:spPr>
          <a:xfrm>
            <a:off x="352546" y="12490657"/>
            <a:ext cx="6182158" cy="6502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spcBef>
                <a:spcPts val="500"/>
              </a:spcBef>
              <a:defRPr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/>
            <a:r>
              <a:t>Work supported by DOE-HEP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We have published the “plasma wakefield transformer” paper, which reports a “regular downramp injection” experiment.…"/>
          <p:cNvSpPr txBox="1"/>
          <p:nvPr/>
        </p:nvSpPr>
        <p:spPr>
          <a:xfrm>
            <a:off x="413896" y="2262226"/>
            <a:ext cx="23556209" cy="104571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lnSpc>
                <a:spcPct val="120000"/>
              </a:lnSpc>
              <a:spcBef>
                <a:spcPts val="2000"/>
              </a:spcBef>
              <a:defRPr sz="46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We have published the “plasma wakefield transformer” paper, which reports a “regular downramp injection” experiment.</a:t>
            </a:r>
          </a:p>
          <a:p>
            <a:pPr>
              <a:lnSpc>
                <a:spcPct val="120000"/>
              </a:lnSpc>
              <a:spcBef>
                <a:spcPts val="2000"/>
              </a:spcBef>
              <a:defRPr sz="4600">
                <a:solidFill>
                  <a:srgbClr val="005493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t>Plan for FY26:</a:t>
            </a:r>
          </a:p>
          <a:p>
            <a:pPr lvl="1" marL="802105" indent="-421105">
              <a:lnSpc>
                <a:spcPct val="120000"/>
              </a:lnSpc>
              <a:spcBef>
                <a:spcPts val="2000"/>
              </a:spcBef>
              <a:buSzPct val="100000"/>
              <a:buChar char="•"/>
              <a:defRPr sz="46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>
                <a:solidFill>
                  <a:srgbClr val="FF2600"/>
                </a:solidFill>
                <a:latin typeface="Lato Bold"/>
                <a:ea typeface="Lato Bold"/>
                <a:cs typeface="Lato Bold"/>
                <a:sym typeface="Lato Bold"/>
              </a:rPr>
              <a:t>Modulated downramp injection</a:t>
            </a:r>
            <a:r>
              <a:t> experiment to generate bunched electrons</a:t>
            </a:r>
          </a:p>
          <a:p>
            <a:pPr lvl="2" marL="1183105" indent="-421105">
              <a:lnSpc>
                <a:spcPct val="120000"/>
              </a:lnSpc>
              <a:spcBef>
                <a:spcPts val="2000"/>
              </a:spcBef>
              <a:buSzPct val="100000"/>
              <a:buChar char="•"/>
              <a:defRPr sz="4600">
                <a:solidFill>
                  <a:srgbClr val="008F00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Plasma source: a new 15-cm slit nozzle (to get GeV e- beams)— Done</a:t>
            </a:r>
          </a:p>
          <a:p>
            <a:pPr lvl="2" marL="1183105" indent="-421105">
              <a:lnSpc>
                <a:spcPct val="120000"/>
              </a:lnSpc>
              <a:spcBef>
                <a:spcPts val="2000"/>
              </a:spcBef>
              <a:buSzPct val="100000"/>
              <a:buChar char="•"/>
              <a:defRPr sz="4600">
                <a:solidFill>
                  <a:srgbClr val="005493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Plasma density modulation: plasma grating — Technique developed</a:t>
            </a:r>
          </a:p>
          <a:p>
            <a:pPr lvl="2" marL="1183105" indent="-421105">
              <a:lnSpc>
                <a:spcPct val="120000"/>
              </a:lnSpc>
              <a:spcBef>
                <a:spcPts val="2000"/>
              </a:spcBef>
              <a:buSzPct val="100000"/>
              <a:buChar char="•"/>
              <a:defRPr sz="4600">
                <a:solidFill>
                  <a:srgbClr val="008F00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Numerical modeling: PIC simulations — Done</a:t>
            </a:r>
          </a:p>
          <a:p>
            <a:pPr lvl="2" marL="1183105" indent="-421105">
              <a:lnSpc>
                <a:spcPct val="120000"/>
              </a:lnSpc>
              <a:spcBef>
                <a:spcPts val="2000"/>
              </a:spcBef>
              <a:buSzPct val="100000"/>
              <a:buChar char="•"/>
              <a:defRPr sz="4600">
                <a:solidFill>
                  <a:srgbClr val="FF2600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Experimental setup/execution: Feb-July 2026</a:t>
            </a:r>
          </a:p>
          <a:p>
            <a:pPr lvl="1" marL="802105" indent="-421105">
              <a:lnSpc>
                <a:spcPct val="120000"/>
              </a:lnSpc>
              <a:spcBef>
                <a:spcPts val="2000"/>
              </a:spcBef>
              <a:buSzPct val="100000"/>
              <a:buChar char="•"/>
              <a:defRPr sz="46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Post-compression of downramp-injected bunches to generate attosecond beams</a:t>
            </a:r>
          </a:p>
          <a:p>
            <a:pPr lvl="2" marL="1183105" indent="-421105">
              <a:lnSpc>
                <a:spcPct val="120000"/>
              </a:lnSpc>
              <a:spcBef>
                <a:spcPts val="2000"/>
              </a:spcBef>
              <a:buSzPct val="100000"/>
              <a:buChar char="•"/>
              <a:defRPr sz="46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Simple calculations</a:t>
            </a:r>
          </a:p>
        </p:txBody>
      </p:sp>
      <p:sp>
        <p:nvSpPr>
          <p:cNvPr id="138" name="FY’26 plan for E30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FY’26 plan for E304</a:t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821" y="2319789"/>
            <a:ext cx="15700376" cy="9076422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Modulated downramp injection: the concep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Modulated downramp injection: the concept</a:t>
            </a:r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4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09073" y="7060686"/>
            <a:ext cx="8190111" cy="5366739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Xu, Xinlu, et al. &quot;Generation of ultrahigh-brightness pre-bunched beams from a plasma cathode for X-ray free-electron lasers.&quot; Nature communications 13.1 (2022): 3364."/>
          <p:cNvSpPr txBox="1"/>
          <p:nvPr/>
        </p:nvSpPr>
        <p:spPr>
          <a:xfrm>
            <a:off x="293776" y="12347007"/>
            <a:ext cx="18070932" cy="1300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457200">
              <a:defRPr>
                <a:solidFill>
                  <a:srgbClr val="22222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Xu, Xinlu, et al. "Generation of ultrahigh-brightness pre-bunched beams from a plasma cathode for X-ray free-electron lasers." </a:t>
            </a:r>
            <a:r>
              <a:rPr i="1"/>
              <a:t>Nature communications</a:t>
            </a:r>
            <a:r>
              <a:t> 13.1 (2022): 3364.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E304_150mm_2mm_slit_nozzle_simulation_density.PDF" descr="E304_150mm_2mm_slit_nozzle_simulation_density.PDF"/>
          <p:cNvPicPr>
            <a:picLocks noChangeAspect="1"/>
          </p:cNvPicPr>
          <p:nvPr/>
        </p:nvPicPr>
        <p:blipFill>
          <a:blip r:embed="rId2">
            <a:extLst/>
          </a:blip>
          <a:srcRect l="1626" t="42591" r="1626" b="28862"/>
          <a:stretch>
            <a:fillRect/>
          </a:stretch>
        </p:blipFill>
        <p:spPr>
          <a:xfrm>
            <a:off x="0" y="1790923"/>
            <a:ext cx="24384000" cy="5559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E304_150mm_2mm_slit_nozzle_view1.PDF" descr="E304_150mm_2mm_slit_nozzle_view1.PDF"/>
          <p:cNvPicPr>
            <a:picLocks noChangeAspect="1"/>
          </p:cNvPicPr>
          <p:nvPr/>
        </p:nvPicPr>
        <p:blipFill>
          <a:blip r:embed="rId3">
            <a:extLst/>
          </a:blip>
          <a:srcRect l="0" t="26848" r="0" b="30413"/>
          <a:stretch>
            <a:fillRect/>
          </a:stretch>
        </p:blipFill>
        <p:spPr>
          <a:xfrm>
            <a:off x="13424631" y="1857342"/>
            <a:ext cx="10058401" cy="3321779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he new plasma sour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new plasma source</a:t>
            </a: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1" name="15-cm slit nozzle, manufactured…"/>
          <p:cNvSpPr txBox="1"/>
          <p:nvPr/>
        </p:nvSpPr>
        <p:spPr>
          <a:xfrm>
            <a:off x="13432719" y="1733451"/>
            <a:ext cx="9423833" cy="17195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marL="419100" indent="-419100" defTabSz="233679">
              <a:lnSpc>
                <a:spcPct val="120000"/>
              </a:lnSpc>
              <a:buSzPct val="100000"/>
              <a:buChar char="•"/>
              <a:defRPr sz="46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15-cm slit nozzle, manufactured</a:t>
            </a:r>
          </a:p>
          <a:p>
            <a:pPr marL="419100" indent="-419100" defTabSz="233679">
              <a:lnSpc>
                <a:spcPct val="120000"/>
              </a:lnSpc>
              <a:buSzPct val="100000"/>
              <a:buChar char="•"/>
              <a:defRPr sz="46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a blade for creating the downramp</a:t>
            </a:r>
          </a:p>
        </p:txBody>
      </p:sp>
      <p:sp>
        <p:nvSpPr>
          <p:cNvPr id="152" name="Shock"/>
          <p:cNvSpPr txBox="1"/>
          <p:nvPr/>
        </p:nvSpPr>
        <p:spPr>
          <a:xfrm>
            <a:off x="4658692" y="1804111"/>
            <a:ext cx="1606158" cy="817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lnSpc>
                <a:spcPct val="120000"/>
              </a:lnSpc>
              <a:defRPr sz="4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Shock</a:t>
            </a:r>
          </a:p>
        </p:txBody>
      </p:sp>
      <p:sp>
        <p:nvSpPr>
          <p:cNvPr id="153" name="Line"/>
          <p:cNvSpPr/>
          <p:nvPr/>
        </p:nvSpPr>
        <p:spPr>
          <a:xfrm>
            <a:off x="363110" y="3518264"/>
            <a:ext cx="23657780" cy="1"/>
          </a:xfrm>
          <a:prstGeom prst="line">
            <a:avLst/>
          </a:prstGeom>
          <a:ln w="50800">
            <a:solidFill>
              <a:srgbClr val="FFFFFF"/>
            </a:solidFill>
            <a:miter lim="400000"/>
            <a:tailEnd type="triangle"/>
          </a:ln>
        </p:spPr>
        <p:txBody>
          <a:bodyPr tIns="91439" bIns="91439"/>
          <a:lstStyle/>
          <a:p>
            <a:pPr defTabSz="914400">
              <a:defRPr sz="2400"/>
            </a:pPr>
          </a:p>
        </p:txBody>
      </p:sp>
      <p:sp>
        <p:nvSpPr>
          <p:cNvPr id="154" name="Line"/>
          <p:cNvSpPr/>
          <p:nvPr/>
        </p:nvSpPr>
        <p:spPr>
          <a:xfrm flipH="1">
            <a:off x="4170459" y="2365261"/>
            <a:ext cx="467934" cy="803838"/>
          </a:xfrm>
          <a:prstGeom prst="line">
            <a:avLst/>
          </a:prstGeom>
          <a:ln w="50800">
            <a:solidFill>
              <a:srgbClr val="FFFFFF"/>
            </a:solidFill>
            <a:miter lim="400000"/>
            <a:tailEnd type="triangle"/>
          </a:ln>
        </p:spPr>
        <p:txBody>
          <a:bodyPr tIns="91439" bIns="91439"/>
          <a:lstStyle/>
          <a:p>
            <a:pPr defTabSz="914400">
              <a:defRPr sz="2400"/>
            </a:pPr>
          </a:p>
        </p:txBody>
      </p:sp>
      <p:sp>
        <p:nvSpPr>
          <p:cNvPr id="155" name="blade"/>
          <p:cNvSpPr txBox="1"/>
          <p:nvPr/>
        </p:nvSpPr>
        <p:spPr>
          <a:xfrm>
            <a:off x="689102" y="2184301"/>
            <a:ext cx="1465607" cy="817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lnSpc>
                <a:spcPct val="120000"/>
              </a:lnSpc>
              <a:defRPr sz="4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blade</a:t>
            </a:r>
          </a:p>
        </p:txBody>
      </p:sp>
      <p:sp>
        <p:nvSpPr>
          <p:cNvPr id="156" name="Line"/>
          <p:cNvSpPr/>
          <p:nvPr/>
        </p:nvSpPr>
        <p:spPr>
          <a:xfrm>
            <a:off x="1996588" y="2927106"/>
            <a:ext cx="744041" cy="744040"/>
          </a:xfrm>
          <a:prstGeom prst="line">
            <a:avLst/>
          </a:prstGeom>
          <a:ln w="50800">
            <a:solidFill>
              <a:srgbClr val="FFFFFF"/>
            </a:solidFill>
            <a:miter lim="400000"/>
            <a:tailEnd type="triangle"/>
          </a:ln>
        </p:spPr>
        <p:txBody>
          <a:bodyPr tIns="91439" bIns="91439"/>
          <a:lstStyle/>
          <a:p>
            <a:pPr defTabSz="914400">
              <a:defRPr sz="2400"/>
            </a:pPr>
          </a:p>
        </p:txBody>
      </p:sp>
      <p:sp>
        <p:nvSpPr>
          <p:cNvPr id="157" name="drive beam axis"/>
          <p:cNvSpPr txBox="1"/>
          <p:nvPr/>
        </p:nvSpPr>
        <p:spPr>
          <a:xfrm>
            <a:off x="8298706" y="2351850"/>
            <a:ext cx="3812833" cy="817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lnSpc>
                <a:spcPct val="120000"/>
              </a:lnSpc>
              <a:defRPr sz="4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drive beam axis</a:t>
            </a:r>
          </a:p>
        </p:txBody>
      </p:sp>
      <p:pic>
        <p:nvPicPr>
          <p:cNvPr id="158" name="E304_150mm_2mm_slit_nozzle_simulation_density.PDF" descr="E304_150mm_2mm_slit_nozzle_simulation_density.PDF"/>
          <p:cNvPicPr>
            <a:picLocks noChangeAspect="1"/>
          </p:cNvPicPr>
          <p:nvPr/>
        </p:nvPicPr>
        <p:blipFill>
          <a:blip r:embed="rId2">
            <a:extLst/>
          </a:blip>
          <a:srcRect l="49636" t="4544" r="43188" b="74234"/>
          <a:stretch>
            <a:fillRect/>
          </a:stretch>
        </p:blipFill>
        <p:spPr>
          <a:xfrm>
            <a:off x="21840241" y="3792790"/>
            <a:ext cx="2243864" cy="5128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shock7_density_3mm_height.pdf" descr="shock7_density_3mm_height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4327" y="6463932"/>
            <a:ext cx="10254888" cy="7178422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Rectangle"/>
          <p:cNvSpPr/>
          <p:nvPr/>
        </p:nvSpPr>
        <p:spPr>
          <a:xfrm>
            <a:off x="2588613" y="8320196"/>
            <a:ext cx="1219201" cy="1800559"/>
          </a:xfrm>
          <a:prstGeom prst="rect">
            <a:avLst/>
          </a:prstGeom>
          <a:ln w="50800">
            <a:solidFill>
              <a:srgbClr val="A7A7A7"/>
            </a:solidFill>
            <a:bevel/>
          </a:ln>
        </p:spPr>
        <p:txBody>
          <a:bodyPr tIns="91439" bIns="91439" anchor="ctr"/>
          <a:lstStyle/>
          <a:p>
            <a:pPr/>
          </a:p>
        </p:txBody>
      </p:sp>
      <p:sp>
        <p:nvSpPr>
          <p:cNvPr id="161" name="backing pressure 50 psi"/>
          <p:cNvSpPr txBox="1"/>
          <p:nvPr/>
        </p:nvSpPr>
        <p:spPr>
          <a:xfrm>
            <a:off x="2630572" y="7128036"/>
            <a:ext cx="5662398" cy="817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lnSpc>
                <a:spcPct val="90000"/>
              </a:lnSpc>
              <a:defRPr sz="420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/>
            <a:r>
              <a:t>backing pressure 50 psi</a:t>
            </a:r>
          </a:p>
        </p:txBody>
      </p:sp>
      <p:pic>
        <p:nvPicPr>
          <p:cNvPr id="162" name="shock7_density_3mm_height_zoomin.pdf" descr="shock7_density_3mm_height_zoomin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732188" y="7128036"/>
            <a:ext cx="7257144" cy="635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Line"/>
          <p:cNvSpPr/>
          <p:nvPr/>
        </p:nvSpPr>
        <p:spPr>
          <a:xfrm flipV="1">
            <a:off x="14267612" y="8868702"/>
            <a:ext cx="1" cy="2362101"/>
          </a:xfrm>
          <a:prstGeom prst="line">
            <a:avLst/>
          </a:prstGeom>
          <a:ln w="50800">
            <a:solidFill>
              <a:srgbClr val="A7A7A7"/>
            </a:solidFill>
            <a:miter lim="400000"/>
          </a:ln>
        </p:spPr>
        <p:txBody>
          <a:bodyPr tIns="91439" bIns="91439"/>
          <a:lstStyle/>
          <a:p>
            <a:pPr defTabSz="914400">
              <a:defRPr sz="2400"/>
            </a:pPr>
          </a:p>
        </p:txBody>
      </p:sp>
      <p:sp>
        <p:nvSpPr>
          <p:cNvPr id="164" name="Line"/>
          <p:cNvSpPr/>
          <p:nvPr/>
        </p:nvSpPr>
        <p:spPr>
          <a:xfrm flipV="1">
            <a:off x="14522201" y="9943092"/>
            <a:ext cx="1" cy="1287711"/>
          </a:xfrm>
          <a:prstGeom prst="line">
            <a:avLst/>
          </a:prstGeom>
          <a:ln w="50800">
            <a:solidFill>
              <a:srgbClr val="A7A7A7"/>
            </a:solidFill>
            <a:miter lim="400000"/>
          </a:ln>
        </p:spPr>
        <p:txBody>
          <a:bodyPr tIns="91439" bIns="91439"/>
          <a:lstStyle/>
          <a:p>
            <a:pPr defTabSz="914400">
              <a:defRPr sz="2400"/>
            </a:pPr>
          </a:p>
        </p:txBody>
      </p:sp>
      <p:sp>
        <p:nvSpPr>
          <p:cNvPr id="165" name="Line"/>
          <p:cNvSpPr/>
          <p:nvPr/>
        </p:nvSpPr>
        <p:spPr>
          <a:xfrm flipH="1">
            <a:off x="14611691" y="10612347"/>
            <a:ext cx="762001" cy="1"/>
          </a:xfrm>
          <a:prstGeom prst="line">
            <a:avLst/>
          </a:prstGeom>
          <a:ln w="50800">
            <a:solidFill>
              <a:srgbClr val="A7A7A7"/>
            </a:solidFill>
            <a:miter lim="400000"/>
            <a:tailEnd type="triangle"/>
          </a:ln>
        </p:spPr>
        <p:txBody>
          <a:bodyPr tIns="91439" bIns="91439"/>
          <a:lstStyle/>
          <a:p>
            <a:pPr defTabSz="914400">
              <a:defRPr sz="2400"/>
            </a:pPr>
          </a:p>
        </p:txBody>
      </p:sp>
      <p:sp>
        <p:nvSpPr>
          <p:cNvPr id="166" name="Line"/>
          <p:cNvSpPr/>
          <p:nvPr/>
        </p:nvSpPr>
        <p:spPr>
          <a:xfrm flipH="1">
            <a:off x="13836693" y="10612347"/>
            <a:ext cx="391053" cy="1"/>
          </a:xfrm>
          <a:prstGeom prst="line">
            <a:avLst/>
          </a:prstGeom>
          <a:ln w="50800">
            <a:solidFill>
              <a:srgbClr val="A7A7A7"/>
            </a:solidFill>
            <a:miter lim="400000"/>
            <a:headEnd type="triangle"/>
          </a:ln>
        </p:spPr>
        <p:txBody>
          <a:bodyPr tIns="91439" bIns="91439"/>
          <a:lstStyle/>
          <a:p>
            <a:pPr defTabSz="914400">
              <a:defRPr sz="2400"/>
            </a:pPr>
          </a:p>
        </p:txBody>
      </p:sp>
      <p:sp>
        <p:nvSpPr>
          <p:cNvPr id="167" name="ramp: 400 µm…"/>
          <p:cNvSpPr txBox="1"/>
          <p:nvPr/>
        </p:nvSpPr>
        <p:spPr>
          <a:xfrm>
            <a:off x="15756163" y="10405894"/>
            <a:ext cx="3507995" cy="1627090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lnSpc>
                <a:spcPct val="90000"/>
              </a:lnSpc>
              <a:defRPr sz="42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ramp: 400 µm</a:t>
            </a:r>
          </a:p>
          <a:p>
            <a:pPr>
              <a:lnSpc>
                <a:spcPct val="90000"/>
              </a:lnSpc>
              <a:defRPr sz="42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(29 </a:t>
            </a:r>
            <a14:m>
              <m:oMath>
                <m:f>
                  <m:fPr>
                    <m:ctrlPr>
                      <a:rPr xmlns:a="http://schemas.openxmlformats.org/drawingml/2006/main" sz="4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lin"/>
                  </m:fPr>
                  <m:num>
                    <m:r>
                      <a:rPr xmlns:a="http://schemas.openxmlformats.org/drawingml/2006/main" sz="4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</m:num>
                  <m:den>
                    <m:sSub>
                      <m:e>
                        <m:r>
                          <a:rPr xmlns:a="http://schemas.openxmlformats.org/drawingml/2006/main" sz="4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xmlns:a="http://schemas.openxmlformats.org/drawingml/2006/main" sz="4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den>
                </m:f>
              </m:oMath>
            </a14:m>
            <a:r>
              <a:t>)</a:t>
            </a:r>
          </a:p>
        </p:txBody>
      </p:sp>
      <p:sp>
        <p:nvSpPr>
          <p:cNvPr id="168" name="2.1e17 cm-3"/>
          <p:cNvSpPr txBox="1"/>
          <p:nvPr/>
        </p:nvSpPr>
        <p:spPr>
          <a:xfrm>
            <a:off x="14546422" y="8260669"/>
            <a:ext cx="3008910" cy="817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lnSpc>
                <a:spcPct val="120000"/>
              </a:lnSpc>
              <a:defRPr sz="42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2.1e17 cm</a:t>
            </a:r>
            <a:r>
              <a:rPr baseline="31999"/>
              <a:t>-3</a:t>
            </a:r>
          </a:p>
        </p:txBody>
      </p:sp>
      <p:sp>
        <p:nvSpPr>
          <p:cNvPr id="169" name="1.5e17 cm-3"/>
          <p:cNvSpPr txBox="1"/>
          <p:nvPr/>
        </p:nvSpPr>
        <p:spPr>
          <a:xfrm>
            <a:off x="17219314" y="9437850"/>
            <a:ext cx="3008911" cy="817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lnSpc>
                <a:spcPct val="120000"/>
              </a:lnSpc>
              <a:defRPr sz="42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1.5e17 cm</a:t>
            </a:r>
            <a:r>
              <a:rPr baseline="31999"/>
              <a:t>-3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reate a modulated downramp using plasma gra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Create a modulated downramp using plasma grating</a:t>
            </a:r>
          </a:p>
        </p:txBody>
      </p:sp>
      <p:sp>
        <p:nvSpPr>
          <p:cNvPr id="1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3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2095" y="1937358"/>
            <a:ext cx="10626473" cy="999865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C Zhang, et al. PPCF (2021);  PPCF (2026)"/>
          <p:cNvSpPr txBox="1"/>
          <p:nvPr/>
        </p:nvSpPr>
        <p:spPr>
          <a:xfrm>
            <a:off x="693330" y="12722459"/>
            <a:ext cx="8510220" cy="741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defTabSz="457200">
              <a:defRPr>
                <a:solidFill>
                  <a:srgbClr val="22222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C Zhang, et al. </a:t>
            </a:r>
            <a:r>
              <a:rPr i="1"/>
              <a:t>PPCF</a:t>
            </a:r>
            <a:r>
              <a:t> (2021);  PPCF (2026)</a:t>
            </a:r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69706" y="2900761"/>
            <a:ext cx="12517058" cy="98968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Evidence of microbunching in LWFA at UCL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Evidence of microbunching in LWFA at UCLA</a:t>
            </a:r>
          </a:p>
        </p:txBody>
      </p:sp>
      <p:sp>
        <p:nvSpPr>
          <p:cNvPr id="1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9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2095" y="1937358"/>
            <a:ext cx="10626473" cy="999865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C Zhang, et al. PPCF (2026);"/>
          <p:cNvSpPr txBox="1"/>
          <p:nvPr/>
        </p:nvSpPr>
        <p:spPr>
          <a:xfrm>
            <a:off x="693330" y="12722459"/>
            <a:ext cx="5751704" cy="741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defTabSz="457200">
              <a:defRPr>
                <a:solidFill>
                  <a:srgbClr val="22222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C Zhang, et al. </a:t>
            </a:r>
            <a:r>
              <a:rPr i="1"/>
              <a:t>PPCF</a:t>
            </a:r>
            <a:r>
              <a:t> (2026);</a:t>
            </a:r>
          </a:p>
        </p:txBody>
      </p:sp>
      <p:pic>
        <p:nvPicPr>
          <p:cNvPr id="18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76505" y="1891108"/>
            <a:ext cx="10342987" cy="113135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Modulated downramp to generate bunched be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Modulated downramp to generate bunched beams</a:t>
            </a:r>
          </a:p>
        </p:txBody>
      </p:sp>
      <p:sp>
        <p:nvSpPr>
          <p:cNvPr id="1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5" name="Fig 4 PWFA simulation.pdf" descr="Fig 4 PWFA simulatio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5057375"/>
            <a:ext cx="24384001" cy="717176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laser beams intersecting angle: 0.1 rad…"/>
          <p:cNvSpPr txBox="1"/>
          <p:nvPr/>
        </p:nvSpPr>
        <p:spPr>
          <a:xfrm>
            <a:off x="529418" y="1961728"/>
            <a:ext cx="14734312" cy="2341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marL="419100" indent="-419100">
              <a:lnSpc>
                <a:spcPct val="120000"/>
              </a:lnSpc>
              <a:buSzPct val="100000"/>
              <a:buChar char="•"/>
              <a:defRPr sz="42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laser beams intersecting angle: 0.1 rad</a:t>
            </a:r>
          </a:p>
          <a:p>
            <a:pPr marL="419100" indent="-419100">
              <a:lnSpc>
                <a:spcPct val="120000"/>
              </a:lnSpc>
              <a:buSzPct val="100000"/>
              <a:buChar char="•"/>
              <a:defRPr sz="42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downramp modulation period: 8 µm</a:t>
            </a:r>
          </a:p>
          <a:p>
            <a:pPr marL="419100" indent="-419100">
              <a:lnSpc>
                <a:spcPct val="120000"/>
              </a:lnSpc>
              <a:buSzPct val="100000"/>
              <a:buChar char="•"/>
              <a:defRPr sz="42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injected beam bunches at ~500 nm (makes diagnostic easier)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ost-comp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Post-compression</a:t>
            </a:r>
          </a:p>
        </p:txBody>
      </p:sp>
      <p:sp>
        <p:nvSpPr>
          <p:cNvPr id="1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0" name="Fig 7 Compression.pdf" descr="Fig 7 Compressio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8006" y="1916331"/>
            <a:ext cx="20047475" cy="117420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Diagnos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Diagnostics</a:t>
            </a:r>
          </a:p>
        </p:txBody>
      </p:sp>
      <p:sp>
        <p:nvSpPr>
          <p:cNvPr id="1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4" name="Fig 8 EUV spectrometer measurement.pdf" descr="Fig 8 EUV spectrometer measurement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61429"/>
          <a:stretch>
            <a:fillRect/>
          </a:stretch>
        </p:blipFill>
        <p:spPr>
          <a:xfrm>
            <a:off x="1011439" y="5774104"/>
            <a:ext cx="11061021" cy="6537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Fig 8 EUV spectrometer measurement.pdf" descr="Fig 8 EUV spectrometer measurement.pdf"/>
          <p:cNvPicPr>
            <a:picLocks noChangeAspect="1"/>
          </p:cNvPicPr>
          <p:nvPr/>
        </p:nvPicPr>
        <p:blipFill>
          <a:blip r:embed="rId2">
            <a:extLst/>
          </a:blip>
          <a:srcRect l="0" t="39437" r="0" b="0"/>
          <a:stretch>
            <a:fillRect/>
          </a:stretch>
        </p:blipFill>
        <p:spPr>
          <a:xfrm>
            <a:off x="13078373" y="3778658"/>
            <a:ext cx="10315662" cy="9572655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modulated energy spectrum directly…"/>
          <p:cNvSpPr txBox="1"/>
          <p:nvPr/>
        </p:nvSpPr>
        <p:spPr>
          <a:xfrm>
            <a:off x="1696878" y="2784256"/>
            <a:ext cx="8601431" cy="15798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>
              <a:lnSpc>
                <a:spcPct val="120000"/>
              </a:lnSpc>
              <a:defRPr sz="42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modulated energy spectrum directly</a:t>
            </a:r>
          </a:p>
          <a:p>
            <a:pPr>
              <a:lnSpc>
                <a:spcPct val="120000"/>
              </a:lnSpc>
              <a:defRPr sz="42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CTR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762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76200" dist="381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762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76200" dist="381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