
<file path=[Content_Types].xml><?xml version="1.0" encoding="utf-8"?>
<Types xmlns="http://schemas.openxmlformats.org/package/2006/content-types">
  <Default Extension="avi" ContentType="video/x-msvideo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1491" r:id="rId2"/>
    <p:sldId id="1596" r:id="rId3"/>
    <p:sldId id="1578" r:id="rId4"/>
    <p:sldId id="1614" r:id="rId5"/>
    <p:sldId id="1617" r:id="rId6"/>
    <p:sldId id="1581" r:id="rId7"/>
    <p:sldId id="1580" r:id="rId8"/>
    <p:sldId id="1594" r:id="rId9"/>
    <p:sldId id="1607" r:id="rId10"/>
    <p:sldId id="1615" r:id="rId11"/>
    <p:sldId id="1579" r:id="rId12"/>
    <p:sldId id="1595" r:id="rId13"/>
    <p:sldId id="1582" r:id="rId14"/>
    <p:sldId id="1613" r:id="rId15"/>
    <p:sldId id="1621" r:id="rId16"/>
    <p:sldId id="1622" r:id="rId17"/>
    <p:sldId id="1623" r:id="rId18"/>
    <p:sldId id="1583" r:id="rId19"/>
    <p:sldId id="1624" r:id="rId20"/>
    <p:sldId id="162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7AA"/>
    <a:srgbClr val="4F79CA"/>
    <a:srgbClr val="0070C0"/>
    <a:srgbClr val="CBB464"/>
    <a:srgbClr val="FF0000"/>
    <a:srgbClr val="540F0F"/>
    <a:srgbClr val="F38021"/>
    <a:srgbClr val="F8B57E"/>
    <a:srgbClr val="1E1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86250" autoAdjust="0"/>
  </p:normalViewPr>
  <p:slideViewPr>
    <p:cSldViewPr snapToGrid="0" snapToObjects="1">
      <p:cViewPr varScale="1">
        <p:scale>
          <a:sx n="94" d="100"/>
          <a:sy n="94" d="100"/>
        </p:scale>
        <p:origin x="1232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2/2/26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5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66C2F-48C0-93B1-5FA7-AA5BFF1E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89A64-5B43-4E2B-C7EC-288C62AEB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2E6D8-3986-087D-8CE2-9FF7E840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0C82-0910-4383-E3BC-A5D77A196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1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B81FF-68C3-7B6C-2D58-B88A9F6F3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9025A-0E5D-4B60-C05F-8264A6DBE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8F404-AC47-7563-8961-A9F69C629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B889-4F83-05C6-CCFB-AB668C671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93BED-9C5C-4869-86AE-8D12A477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9B108-2A5C-8346-BF8B-8B8A04ACB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30256-0C4E-4BD7-DB97-DE821C83E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B8D01-A8BC-4390-B51C-15BCF7D40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FACET-II PWFA Meeting - Feb. 2, 2026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FACET-II PWFA Meeting - Feb. 2, 2026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1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23876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Potential Use of EOS-BPM in PWFA Experiments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FACET-II PWFA Meeting</a:t>
            </a:r>
          </a:p>
          <a:p>
            <a:r>
              <a:rPr lang="en-US" dirty="0">
                <a:solidFill>
                  <a:schemeClr val="bg1"/>
                </a:solidFill>
              </a:rPr>
              <a:t>February 2, 2026</a:t>
            </a:r>
          </a:p>
          <a:p>
            <a:r>
              <a:rPr lang="en-US" dirty="0">
                <a:solidFill>
                  <a:schemeClr val="bg1"/>
                </a:solidFill>
              </a:rPr>
              <a:t>Michael Litos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39895-2C62-1619-ACED-53A94331C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70A531-63ED-FC44-5C42-5368ACC6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4D5903-1D7C-7570-A488-31FF8B9C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51" y="48065"/>
            <a:ext cx="11078311" cy="624843"/>
          </a:xfrm>
        </p:spPr>
        <p:txBody>
          <a:bodyPr/>
          <a:lstStyle/>
          <a:p>
            <a:r>
              <a:rPr lang="en-US" dirty="0"/>
              <a:t>EOS-BPM Mk. 2 Photos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9A7C9-B890-7203-CA45-FC920016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07" y="1575477"/>
            <a:ext cx="3518587" cy="469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D747AA-4A12-0387-109C-DCBE79577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925" y="1575478"/>
            <a:ext cx="3518588" cy="4691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F35BEA-E8B1-0A0A-9887-F0AAC297C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0" y="1575477"/>
            <a:ext cx="3518587" cy="4691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F8659-11E1-B3C4-F06E-AA0637A82163}"/>
              </a:ext>
            </a:extLst>
          </p:cNvPr>
          <p:cNvSpPr txBox="1"/>
          <p:nvPr/>
        </p:nvSpPr>
        <p:spPr>
          <a:xfrm>
            <a:off x="275489" y="1095737"/>
            <a:ext cx="351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Outside PB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49DF1-E09F-C3AC-F41F-E1D9095EA735}"/>
              </a:ext>
            </a:extLst>
          </p:cNvPr>
          <p:cNvSpPr txBox="1"/>
          <p:nvPr/>
        </p:nvSpPr>
        <p:spPr>
          <a:xfrm>
            <a:off x="4325814" y="1095737"/>
            <a:ext cx="351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Inside PB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3F765-A919-EBA5-1E10-B05B3EA14840}"/>
              </a:ext>
            </a:extLst>
          </p:cNvPr>
          <p:cNvSpPr txBox="1"/>
          <p:nvPr/>
        </p:nvSpPr>
        <p:spPr>
          <a:xfrm>
            <a:off x="8397925" y="1095737"/>
            <a:ext cx="351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EO Crystals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CFA794-7CB5-1F0D-9745-924211B7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2FE9-CBCB-E7C6-05BD-EA5A9C6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81DCD-50E4-E7C6-008E-2AE5E481492E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2B1752-70FA-390F-1610-5DD67877743F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CE436DCB-90D9-6635-C2C1-7C28E720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F9083-4AD2-3B98-848B-AC98CE18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DD43C-98D4-9C66-65BF-4D17D00B6ED7}"/>
              </a:ext>
            </a:extLst>
          </p:cNvPr>
          <p:cNvSpPr txBox="1"/>
          <p:nvPr/>
        </p:nvSpPr>
        <p:spPr>
          <a:xfrm>
            <a:off x="493740" y="53889"/>
            <a:ext cx="4475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Simulation</a:t>
            </a:r>
            <a:endParaRPr lang="en-US" sz="3200" dirty="0">
              <a:latin typeface="+mj-lt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F11E81-E998-A2E0-4621-9D61B62512CD}"/>
              </a:ext>
            </a:extLst>
          </p:cNvPr>
          <p:cNvCxnSpPr/>
          <p:nvPr/>
        </p:nvCxnSpPr>
        <p:spPr>
          <a:xfrm>
            <a:off x="5901375" y="1485537"/>
            <a:ext cx="610674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BED58C9-16EC-5902-E79F-49EEAE68C05C}"/>
              </a:ext>
            </a:extLst>
          </p:cNvPr>
          <p:cNvGrpSpPr/>
          <p:nvPr/>
        </p:nvGrpSpPr>
        <p:grpSpPr>
          <a:xfrm>
            <a:off x="132515" y="1190533"/>
            <a:ext cx="5544312" cy="4892040"/>
            <a:chOff x="99386" y="892900"/>
            <a:chExt cx="4158234" cy="366903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1DF7BC-9EA7-9866-C28E-39026E53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86" y="892900"/>
              <a:ext cx="4158234" cy="3669030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DD1DD7C-6C48-223B-0287-55F4EB8A3F61}"/>
                </a:ext>
              </a:extLst>
            </p:cNvPr>
            <p:cNvGrpSpPr/>
            <p:nvPr/>
          </p:nvGrpSpPr>
          <p:grpSpPr>
            <a:xfrm>
              <a:off x="650301" y="1129192"/>
              <a:ext cx="2961782" cy="2944200"/>
              <a:chOff x="650301" y="1129192"/>
              <a:chExt cx="2961782" cy="294420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B254D01-5648-35CF-ACAD-6F0E4DD91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6212" y="1129192"/>
                <a:ext cx="1495871" cy="1494096"/>
              </a:xfrm>
              <a:prstGeom prst="straightConnector1">
                <a:avLst/>
              </a:prstGeom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dash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D8EDE38-FE1A-0D35-38E8-65D985716E30}"/>
                  </a:ext>
                </a:extLst>
              </p:cNvPr>
              <p:cNvSpPr txBox="1"/>
              <p:nvPr/>
            </p:nvSpPr>
            <p:spPr>
              <a:xfrm>
                <a:off x="2960532" y="1656099"/>
                <a:ext cx="19019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8335F8E-908C-1F81-59EA-0BCB4D7D61F8}"/>
                  </a:ext>
                </a:extLst>
              </p:cNvPr>
              <p:cNvSpPr/>
              <p:nvPr/>
            </p:nvSpPr>
            <p:spPr>
              <a:xfrm>
                <a:off x="2099848" y="2589802"/>
                <a:ext cx="45719" cy="4571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873E953F-2217-933D-0E85-164F67194A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8157" y="3302997"/>
                <a:ext cx="482375" cy="440861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C14DA9F-A856-0A1D-7107-A53DCB5181E1}"/>
                  </a:ext>
                </a:extLst>
              </p:cNvPr>
              <p:cNvSpPr txBox="1"/>
              <p:nvPr/>
            </p:nvSpPr>
            <p:spPr>
              <a:xfrm>
                <a:off x="2911865" y="3665299"/>
                <a:ext cx="520287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Drive</a:t>
                </a:r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A3CDA12-BB56-9F92-5F1E-86B8E9F354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1069" y="3456727"/>
                <a:ext cx="483139" cy="208572"/>
              </a:xfrm>
              <a:prstGeom prst="straightConnector1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91CF785-5F13-D426-059A-788595AA365D}"/>
                  </a:ext>
                </a:extLst>
              </p:cNvPr>
              <p:cNvSpPr txBox="1"/>
              <p:nvPr/>
            </p:nvSpPr>
            <p:spPr>
              <a:xfrm>
                <a:off x="702005" y="3632258"/>
                <a:ext cx="72159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Witness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7036914-913F-5DC7-413B-E59D4889A070}"/>
                  </a:ext>
                </a:extLst>
              </p:cNvPr>
              <p:cNvSpPr/>
              <p:nvPr/>
            </p:nvSpPr>
            <p:spPr>
              <a:xfrm>
                <a:off x="1580225" y="1181790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72838FE-1BAC-9A8E-8864-ED78C75FFB1E}"/>
                  </a:ext>
                </a:extLst>
              </p:cNvPr>
              <p:cNvSpPr/>
              <p:nvPr/>
            </p:nvSpPr>
            <p:spPr>
              <a:xfrm rot="5400000">
                <a:off x="2595870" y="219973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79C647D-CEC8-0EA5-D3A1-93011E242B94}"/>
                  </a:ext>
                </a:extLst>
              </p:cNvPr>
              <p:cNvSpPr/>
              <p:nvPr/>
            </p:nvSpPr>
            <p:spPr>
              <a:xfrm>
                <a:off x="1589270" y="3191124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C358E57-15E2-6940-9F2B-2212CB1AE97B}"/>
                  </a:ext>
                </a:extLst>
              </p:cNvPr>
              <p:cNvSpPr/>
              <p:nvPr/>
            </p:nvSpPr>
            <p:spPr>
              <a:xfrm rot="5400000">
                <a:off x="569872" y="2194387"/>
                <a:ext cx="1043126" cy="882268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FEE912-E4FA-8300-7947-F5B055E0BE0A}"/>
              </a:ext>
            </a:extLst>
          </p:cNvPr>
          <p:cNvGraphicFramePr>
            <a:graphicFrameLocks noGrp="1"/>
          </p:cNvGraphicFramePr>
          <p:nvPr/>
        </p:nvGraphicFramePr>
        <p:xfrm>
          <a:off x="5901377" y="1048173"/>
          <a:ext cx="6106748" cy="525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069">
                  <a:extLst>
                    <a:ext uri="{9D8B030D-6E8A-4147-A177-3AD203B41FA5}">
                      <a16:colId xmlns:a16="http://schemas.microsoft.com/office/drawing/2014/main" val="2293141250"/>
                    </a:ext>
                  </a:extLst>
                </a:gridCol>
                <a:gridCol w="1477096">
                  <a:extLst>
                    <a:ext uri="{9D8B030D-6E8A-4147-A177-3AD203B41FA5}">
                      <a16:colId xmlns:a16="http://schemas.microsoft.com/office/drawing/2014/main" val="4203444884"/>
                    </a:ext>
                  </a:extLst>
                </a:gridCol>
                <a:gridCol w="2035583">
                  <a:extLst>
                    <a:ext uri="{9D8B030D-6E8A-4147-A177-3AD203B41FA5}">
                      <a16:colId xmlns:a16="http://schemas.microsoft.com/office/drawing/2014/main" val="1275113776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Value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/>
                          </a:solidFill>
                        </a:rPr>
                        <a:t>Unit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4456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Laser Wavelength</a:t>
                      </a:r>
                    </a:p>
                  </a:txBody>
                  <a:tcPr marL="121920" marR="121920" marT="60960" marB="6096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800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nm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83677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Laser Angle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degree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81923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 err="1"/>
                        <a:t>GaP</a:t>
                      </a:r>
                      <a:r>
                        <a:rPr lang="en-US" sz="1700" dirty="0"/>
                        <a:t> Wafer Thickness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/>
                        <a:t>μ</a:t>
                      </a:r>
                      <a:r>
                        <a:rPr lang="en-US" sz="1700" dirty="0"/>
                        <a:t>m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83663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Drive Beam Charge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1000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pC</a:t>
                      </a:r>
                      <a:endParaRPr lang="en-US" sz="1700" dirty="0"/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45892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Witness Beam Charge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800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pC</a:t>
                      </a:r>
                      <a:endParaRPr lang="en-US" sz="1700" dirty="0"/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0746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Time Delay btw. Beams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450/135 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fs/</a:t>
                      </a:r>
                      <a:r>
                        <a:rPr lang="el-GR" sz="1700" dirty="0"/>
                        <a:t>μ</a:t>
                      </a:r>
                      <a:r>
                        <a:rPr lang="en-US" sz="1700" dirty="0"/>
                        <a:t>m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5830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Transverse Beam Offset Drive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~10 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700" dirty="0"/>
                        <a:t>μ</a:t>
                      </a:r>
                      <a:r>
                        <a:rPr lang="en-US" sz="1700" dirty="0"/>
                        <a:t>m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39579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Transverse Beam Offset Witness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~10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700" dirty="0"/>
                        <a:t>μ</a:t>
                      </a:r>
                      <a:r>
                        <a:rPr lang="en-US" sz="1700" dirty="0"/>
                        <a:t>m</a:t>
                      </a:r>
                    </a:p>
                    <a:p>
                      <a:pPr algn="ctr"/>
                      <a:endParaRPr lang="en-US" sz="1700" dirty="0"/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5874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Bunch Length (Both)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50/15</a:t>
                      </a: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fs/</a:t>
                      </a:r>
                      <a:r>
                        <a:rPr lang="el-GR" sz="1700" dirty="0"/>
                        <a:t>μ</a:t>
                      </a:r>
                      <a:r>
                        <a:rPr lang="en-US" sz="1700" dirty="0"/>
                        <a:t>m</a:t>
                      </a: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4473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49698-1163-0DC7-EE0C-7C8D0F8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7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1ABB1-FEB1-21C9-8713-B5B5AB62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5C41C3-40DF-FB8A-3556-96635803C370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54F098-8198-F3A5-5288-A6ABE6DF3E86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7F7D2CB7-B0F4-A865-23C3-471C29BCE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2742BB-F265-FF24-A34B-F0214375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50F695-580B-457C-303E-0D8DCB2639B3}"/>
              </a:ext>
            </a:extLst>
          </p:cNvPr>
          <p:cNvSpPr txBox="1"/>
          <p:nvPr/>
        </p:nvSpPr>
        <p:spPr>
          <a:xfrm>
            <a:off x="493741" y="53889"/>
            <a:ext cx="6539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 Analysis</a:t>
            </a:r>
            <a:endParaRPr lang="en-US" sz="3200" dirty="0">
              <a:latin typeface="+mj-lt"/>
            </a:endParaRPr>
          </a:p>
        </p:txBody>
      </p:sp>
      <p:pic>
        <p:nvPicPr>
          <p:cNvPr id="8" name="Radial_bin_animation_8">
            <a:hlinkClick r:id="" action="ppaction://media"/>
            <a:extLst>
              <a:ext uri="{FF2B5EF4-FFF2-40B4-BE49-F238E27FC236}">
                <a16:creationId xmlns:a16="http://schemas.microsoft.com/office/drawing/2014/main" id="{0BAC5E58-46D8-D753-4CF6-2AE460BFF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5816"/>
            <a:ext cx="11740152" cy="50323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E63916-9D9D-6768-20B8-1617F6D2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8384-7F1B-E91E-6576-4B01036C1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9711EAB-1A36-509E-D6CA-D24A86796C3C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E014E1-7DFA-5DD0-9823-7B0FE5003591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E8FD4A3-55E0-EE9E-90D5-91540F8B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C5E1B-9B1F-23A1-FAA2-47206EA5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06295-E4E6-4038-2E0F-11A5C60A5880}"/>
              </a:ext>
            </a:extLst>
          </p:cNvPr>
          <p:cNvSpPr txBox="1"/>
          <p:nvPr/>
        </p:nvSpPr>
        <p:spPr>
          <a:xfrm>
            <a:off x="493740" y="53889"/>
            <a:ext cx="513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Time of Arrival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853D9-6BD6-B522-CC75-B321BA923939}"/>
              </a:ext>
            </a:extLst>
          </p:cNvPr>
          <p:cNvSpPr txBox="1"/>
          <p:nvPr/>
        </p:nvSpPr>
        <p:spPr>
          <a:xfrm>
            <a:off x="1985328" y="5313642"/>
            <a:ext cx="256512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SNR Drive Beam: 2.20</a:t>
            </a:r>
          </a:p>
          <a:p>
            <a:pPr algn="ctr"/>
            <a:r>
              <a:rPr lang="en-US" sz="1867" dirty="0"/>
              <a:t>SNR Witness Beam: 0.92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6E0EE-1028-9D76-7ACB-C4C3D190C9C8}"/>
              </a:ext>
            </a:extLst>
          </p:cNvPr>
          <p:cNvSpPr txBox="1"/>
          <p:nvPr/>
        </p:nvSpPr>
        <p:spPr>
          <a:xfrm>
            <a:off x="7929592" y="5313642"/>
            <a:ext cx="256512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dirty="0"/>
              <a:t>SNR Drive Beam: 73.1</a:t>
            </a:r>
          </a:p>
          <a:p>
            <a:pPr algn="ctr"/>
            <a:r>
              <a:rPr lang="en-US" sz="1867" dirty="0"/>
              <a:t>SNR Witness Beam: 50.4</a:t>
            </a:r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C7B5A6BC-4D5C-D782-E262-C92C3929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0" y="1006161"/>
            <a:ext cx="11641321" cy="40977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B0A203-620B-0E90-453F-AFE9AD9C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0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A9B6A-8D96-0602-FD4E-15ACCCBB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814C782-18C4-E7CE-1535-C39F98032546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AFF9B2-63D0-C9B1-6D25-65CD58AD9FB4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994D2D90-CE61-D173-B4B8-4D1D6D98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CF0398-9316-88A4-F548-A0F85CE5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6C780-8B24-F07B-4D01-F7107398C64C}"/>
              </a:ext>
            </a:extLst>
          </p:cNvPr>
          <p:cNvSpPr txBox="1"/>
          <p:nvPr/>
        </p:nvSpPr>
        <p:spPr>
          <a:xfrm>
            <a:off x="493741" y="53889"/>
            <a:ext cx="4834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Analysis Algorithm</a:t>
            </a:r>
            <a:endParaRPr lang="en-US" sz="32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6ABB8E-3A05-CF22-C1E7-482D84C1FA9F}"/>
              </a:ext>
            </a:extLst>
          </p:cNvPr>
          <p:cNvGrpSpPr/>
          <p:nvPr/>
        </p:nvGrpSpPr>
        <p:grpSpPr>
          <a:xfrm>
            <a:off x="6032671" y="1202974"/>
            <a:ext cx="5887453" cy="2342580"/>
            <a:chOff x="4524503" y="1203982"/>
            <a:chExt cx="4415590" cy="175693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88B542-9D4D-8292-D91D-FBAF9FA64868}"/>
                </a:ext>
              </a:extLst>
            </p:cNvPr>
            <p:cNvGrpSpPr/>
            <p:nvPr/>
          </p:nvGrpSpPr>
          <p:grpSpPr>
            <a:xfrm>
              <a:off x="4524503" y="1203982"/>
              <a:ext cx="4415590" cy="900994"/>
              <a:chOff x="4653904" y="1451299"/>
              <a:chExt cx="4415590" cy="90099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CEC3895-D750-9984-1415-BEE6F1EBAF17}"/>
                      </a:ext>
                    </a:extLst>
                  </p:cNvPr>
                  <p:cNvSpPr txBox="1"/>
                  <p:nvPr/>
                </p:nvSpPr>
                <p:spPr>
                  <a:xfrm>
                    <a:off x="4653904" y="1942998"/>
                    <a:ext cx="4415590" cy="40929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67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sz="1867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67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67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867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a:rPr lang="en-US" sz="1867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67" i="1">
                                      <a:latin typeface="Cambria Math" panose="02040503050406030204" pitchFamily="18" charset="0"/>
                                    </a:rPr>
                                    <m:t>1+3</m:t>
                                  </m:r>
                                  <m:func>
                                    <m:funcPr>
                                      <m:ctrlPr>
                                        <a:rPr lang="en-US" sz="18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sz="186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67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e>
                                        <m:sup>
                                          <m:r>
                                            <a:rPr lang="en-US" sz="1867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867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67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sz="1867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rad>
                            </m:e>
                          </m:d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FCEC3895-D750-9984-1415-BEE6F1EBAF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3904" y="1942998"/>
                    <a:ext cx="4415590" cy="40929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B7B2B3-49D1-F984-A60F-23790F8AEFED}"/>
                  </a:ext>
                </a:extLst>
              </p:cNvPr>
              <p:cNvSpPr txBox="1"/>
              <p:nvPr/>
            </p:nvSpPr>
            <p:spPr>
              <a:xfrm>
                <a:off x="6037242" y="1451299"/>
                <a:ext cx="160034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Expected Signal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FB5008-CD57-3480-25AF-3186327917FE}"/>
                    </a:ext>
                  </a:extLst>
                </p:cNvPr>
                <p:cNvSpPr txBox="1"/>
                <p:nvPr/>
              </p:nvSpPr>
              <p:spPr>
                <a:xfrm>
                  <a:off x="4524503" y="2181813"/>
                  <a:ext cx="4415590" cy="4092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sz="1867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67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67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867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67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6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67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US" sz="1867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67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867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867" i="1">
                                    <a:latin typeface="Cambria Math" panose="02040503050406030204" pitchFamily="18" charset="0"/>
                                  </a:rPr>
                                  <m:t>1+3</m:t>
                                </m:r>
                                <m:func>
                                  <m:funcPr>
                                    <m:ctrlPr>
                                      <a:rPr lang="en-US" sz="1867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1867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67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sz="1867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867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67" i="1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en-US" sz="1867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867" dirty="0"/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FB5008-CD57-3480-25AF-3186327917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4503" y="2181813"/>
                  <a:ext cx="4415590" cy="409295"/>
                </a:xfrm>
                <a:prstGeom prst="rect">
                  <a:avLst/>
                </a:prstGeom>
                <a:blipFill>
                  <a:blip r:embed="rId5"/>
                  <a:stretch>
                    <a:fillRect t="-2273" b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D14C0F-D765-F099-BC56-3F03671DA2D9}"/>
                </a:ext>
              </a:extLst>
            </p:cNvPr>
            <p:cNvSpPr txBox="1"/>
            <p:nvPr/>
          </p:nvSpPr>
          <p:spPr>
            <a:xfrm>
              <a:off x="6141140" y="2676175"/>
              <a:ext cx="96444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867" dirty="0"/>
                <a:t>α</a:t>
              </a:r>
              <a:r>
                <a:rPr lang="el-GR" sz="1867" baseline="-25000" dirty="0"/>
                <a:t>1</a:t>
              </a:r>
              <a:r>
                <a:rPr lang="el-GR" sz="1867" dirty="0"/>
                <a:t> = α +π</a:t>
              </a:r>
              <a:r>
                <a:rPr lang="en-US" sz="1867" dirty="0"/>
                <a:t>/2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1642D4-67C9-B298-2E28-DB6EE66AA3C5}"/>
              </a:ext>
            </a:extLst>
          </p:cNvPr>
          <p:cNvSpPr txBox="1"/>
          <p:nvPr/>
        </p:nvSpPr>
        <p:spPr>
          <a:xfrm>
            <a:off x="6784140" y="4063477"/>
            <a:ext cx="5289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2400" dirty="0"/>
              <a:t>Mask to get 1 ring</a:t>
            </a:r>
          </a:p>
          <a:p>
            <a:pPr marL="457189" indent="-457189">
              <a:buAutoNum type="arabicPeriod"/>
            </a:pPr>
            <a:r>
              <a:rPr lang="en-US" sz="2400" dirty="0"/>
              <a:t>Piecewise fit to model</a:t>
            </a:r>
          </a:p>
          <a:p>
            <a:pPr marL="457189" indent="-457189">
              <a:buAutoNum type="arabicPeriod"/>
            </a:pPr>
            <a:r>
              <a:rPr lang="en-US" sz="2400" dirty="0"/>
              <a:t>Extract r and </a:t>
            </a:r>
            <a:r>
              <a:rPr lang="el-GR" sz="2400" dirty="0"/>
              <a:t>α</a:t>
            </a:r>
            <a:r>
              <a:rPr lang="en-US" sz="2400" dirty="0"/>
              <a:t> to find bunch position</a:t>
            </a:r>
          </a:p>
          <a:p>
            <a:pPr marL="457189" indent="-457189">
              <a:buAutoNum type="arabicPeriod"/>
            </a:pPr>
            <a:r>
              <a:rPr lang="en-US" sz="2400" dirty="0"/>
              <a:t>Repeat for 2</a:t>
            </a:r>
            <a:r>
              <a:rPr lang="en-US" sz="2400" baseline="30000" dirty="0"/>
              <a:t>nd</a:t>
            </a:r>
            <a:r>
              <a:rPr lang="en-US" sz="2400" dirty="0"/>
              <a:t> ring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9478B7-D865-E702-A8FF-9F5DB1159133}"/>
              </a:ext>
            </a:extLst>
          </p:cNvPr>
          <p:cNvGrpSpPr/>
          <p:nvPr/>
        </p:nvGrpSpPr>
        <p:grpSpPr>
          <a:xfrm>
            <a:off x="349101" y="1202974"/>
            <a:ext cx="5259360" cy="5018807"/>
            <a:chOff x="370305" y="906235"/>
            <a:chExt cx="3944520" cy="376410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AB42A52-A70A-C185-7711-9636AF6E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5873" t="63264" r="39148" b="13966"/>
            <a:stretch>
              <a:fillRect/>
            </a:stretch>
          </p:blipFill>
          <p:spPr>
            <a:xfrm>
              <a:off x="1739797" y="3348578"/>
              <a:ext cx="1192365" cy="95906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3C3679E-D19F-C202-01A6-97A22AF19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5571" t="8862" r="39450" b="68157"/>
            <a:stretch>
              <a:fillRect/>
            </a:stretch>
          </p:blipFill>
          <p:spPr>
            <a:xfrm>
              <a:off x="1737411" y="1259186"/>
              <a:ext cx="1192365" cy="967931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12BA0F7-0249-144F-C75F-E0B8BD351C41}"/>
                </a:ext>
              </a:extLst>
            </p:cNvPr>
            <p:cNvGrpSpPr/>
            <p:nvPr/>
          </p:nvGrpSpPr>
          <p:grpSpPr>
            <a:xfrm>
              <a:off x="370305" y="906235"/>
              <a:ext cx="3944520" cy="3764105"/>
              <a:chOff x="174171" y="830943"/>
              <a:chExt cx="3490685" cy="33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D822CC3-32BE-8855-1F8F-07E0331DBF9F}"/>
                  </a:ext>
                </a:extLst>
              </p:cNvPr>
              <p:cNvSpPr/>
              <p:nvPr/>
            </p:nvSpPr>
            <p:spPr>
              <a:xfrm>
                <a:off x="1385305" y="1140570"/>
                <a:ext cx="1055192" cy="856566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5909687-9059-9B46-440C-6809BA0C9BE3}"/>
                  </a:ext>
                </a:extLst>
              </p:cNvPr>
              <p:cNvGrpSpPr/>
              <p:nvPr/>
            </p:nvGrpSpPr>
            <p:grpSpPr>
              <a:xfrm>
                <a:off x="529428" y="1992679"/>
                <a:ext cx="2775289" cy="1008859"/>
                <a:chOff x="609257" y="2230040"/>
                <a:chExt cx="2775289" cy="1008859"/>
              </a:xfrm>
            </p:grpSpPr>
            <p:pic>
              <p:nvPicPr>
                <p:cNvPr id="98" name="Picture 97" descr="A blue square with a blue circle with a blue background&#10;&#10;AI-generated content may be incorrect.">
                  <a:extLst>
                    <a:ext uri="{FF2B5EF4-FFF2-40B4-BE49-F238E27FC236}">
                      <a16:creationId xmlns:a16="http://schemas.microsoft.com/office/drawing/2014/main" id="{9203BD9D-A125-0A83-2EE9-8C59E31460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61414" t="33687" r="17761" b="38679"/>
                <a:stretch>
                  <a:fillRect/>
                </a:stretch>
              </p:blipFill>
              <p:spPr>
                <a:xfrm>
                  <a:off x="2522437" y="2230040"/>
                  <a:ext cx="862109" cy="1008859"/>
                </a:xfrm>
                <a:prstGeom prst="rect">
                  <a:avLst/>
                </a:prstGeom>
              </p:spPr>
            </p:pic>
            <p:pic>
              <p:nvPicPr>
                <p:cNvPr id="99" name="Picture 98" descr="A blue square with a blue circle with a blue background&#10;&#10;AI-generated content may be incorrect.">
                  <a:extLst>
                    <a:ext uri="{FF2B5EF4-FFF2-40B4-BE49-F238E27FC236}">
                      <a16:creationId xmlns:a16="http://schemas.microsoft.com/office/drawing/2014/main" id="{6523E129-DB24-C7A8-36AB-2B8313930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13201" t="33751" r="65974" b="38615"/>
                <a:stretch>
                  <a:fillRect/>
                </a:stretch>
              </p:blipFill>
              <p:spPr>
                <a:xfrm>
                  <a:off x="609257" y="2230040"/>
                  <a:ext cx="862109" cy="1008859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9261CB4-A5CB-9976-1161-FE9524C12A2D}"/>
                  </a:ext>
                </a:extLst>
              </p:cNvPr>
              <p:cNvSpPr/>
              <p:nvPr/>
            </p:nvSpPr>
            <p:spPr>
              <a:xfrm>
                <a:off x="1386591" y="2994938"/>
                <a:ext cx="1052573" cy="846063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4CB0657-DE35-59FC-DAA7-8E2AE781028C}"/>
                  </a:ext>
                </a:extLst>
              </p:cNvPr>
              <p:cNvSpPr/>
              <p:nvPr/>
            </p:nvSpPr>
            <p:spPr>
              <a:xfrm rot="5400000">
                <a:off x="460391" y="2066174"/>
                <a:ext cx="1000180" cy="862105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84D0F36-5B94-6375-CC36-366C2C5DBF15}"/>
                  </a:ext>
                </a:extLst>
              </p:cNvPr>
              <p:cNvSpPr/>
              <p:nvPr/>
            </p:nvSpPr>
            <p:spPr>
              <a:xfrm rot="5400000">
                <a:off x="2369621" y="2062222"/>
                <a:ext cx="1008859" cy="86133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4AB8E52-5F67-0C2A-E15B-3E988DC080B9}"/>
                  </a:ext>
                </a:extLst>
              </p:cNvPr>
              <p:cNvCxnSpPr/>
              <p:nvPr/>
            </p:nvCxnSpPr>
            <p:spPr>
              <a:xfrm>
                <a:off x="174171" y="2496457"/>
                <a:ext cx="3483428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0CCCAABD-8DDB-432B-0D27-C821F92701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3142" y="830943"/>
                <a:ext cx="0" cy="3331028"/>
              </a:xfrm>
              <a:prstGeom prst="straightConnector1">
                <a:avLst/>
              </a:prstGeom>
              <a:ln w="12700" cmpd="sng">
                <a:solidFill>
                  <a:schemeClr val="bg1">
                    <a:lumMod val="75000"/>
                  </a:schemeClr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88CE1713-80E9-F36F-DF0C-3950CC9EF292}"/>
                  </a:ext>
                </a:extLst>
              </p:cNvPr>
              <p:cNvCxnSpPr/>
              <p:nvPr/>
            </p:nvCxnSpPr>
            <p:spPr>
              <a:xfrm>
                <a:off x="181428" y="2373244"/>
                <a:ext cx="3483428" cy="0"/>
              </a:xfrm>
              <a:prstGeom prst="straightConnector1">
                <a:avLst/>
              </a:prstGeom>
              <a:ln w="12700">
                <a:solidFill>
                  <a:schemeClr val="accent6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1AEE9EC1-091E-CACB-35F4-75E89CF1C7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33734" y="830943"/>
                <a:ext cx="0" cy="3331028"/>
              </a:xfrm>
              <a:prstGeom prst="straightConnector1">
                <a:avLst/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9C05ECA-F043-F668-E99E-D1E0DF516B4B}"/>
                  </a:ext>
                </a:extLst>
              </p:cNvPr>
              <p:cNvSpPr/>
              <p:nvPr/>
            </p:nvSpPr>
            <p:spPr>
              <a:xfrm>
                <a:off x="2079305" y="2322444"/>
                <a:ext cx="108858" cy="1016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317DB224-06AE-8CB4-7D9C-FD28A46227C2}"/>
                  </a:ext>
                </a:extLst>
              </p:cNvPr>
              <p:cNvCxnSpPr>
                <a:cxnSpLocks/>
                <a:stCxn id="92" idx="7"/>
              </p:cNvCxnSpPr>
              <p:nvPr/>
            </p:nvCxnSpPr>
            <p:spPr>
              <a:xfrm flipV="1">
                <a:off x="2172221" y="2101442"/>
                <a:ext cx="379856" cy="235881"/>
              </a:xfrm>
              <a:prstGeom prst="straightConnector1">
                <a:avLst/>
              </a:prstGeom>
              <a:ln w="15875">
                <a:solidFill>
                  <a:schemeClr val="accent6"/>
                </a:solidFill>
                <a:headEnd type="none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AAF89EAB-6369-4225-EA2A-B7AF84651022}"/>
                  </a:ext>
                </a:extLst>
              </p:cNvPr>
              <p:cNvSpPr/>
              <p:nvPr/>
            </p:nvSpPr>
            <p:spPr>
              <a:xfrm rot="1790114">
                <a:off x="2202897" y="2271710"/>
                <a:ext cx="125488" cy="136126"/>
              </a:xfrm>
              <a:prstGeom prst="arc">
                <a:avLst>
                  <a:gd name="adj1" fmla="val 15262942"/>
                  <a:gd name="adj2" fmla="val 0"/>
                </a:avLst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B9455C1-BE18-E052-1A14-91283173F75A}"/>
                  </a:ext>
                </a:extLst>
              </p:cNvPr>
              <p:cNvSpPr txBox="1"/>
              <p:nvPr/>
            </p:nvSpPr>
            <p:spPr>
              <a:xfrm>
                <a:off x="1910696" y="1969176"/>
                <a:ext cx="322686" cy="251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867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α</a:t>
                </a:r>
                <a:r>
                  <a:rPr lang="en-US" sz="1867" baseline="-25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1</a:t>
                </a:r>
                <a:endParaRPr lang="en-US" sz="1867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598762F-AF6C-24DA-0E77-F9E820AA54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72221" y="2409166"/>
                <a:ext cx="886429" cy="997759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EA0FDF-F879-71BD-053B-318260C45851}"/>
                  </a:ext>
                </a:extLst>
              </p:cNvPr>
              <p:cNvSpPr txBox="1"/>
              <p:nvPr/>
            </p:nvSpPr>
            <p:spPr>
              <a:xfrm>
                <a:off x="2710841" y="3371444"/>
                <a:ext cx="598141" cy="251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rgbClr val="C00000"/>
                    </a:solidFill>
                  </a:rPr>
                  <a:t>e</a:t>
                </a:r>
                <a:r>
                  <a:rPr lang="en-US" sz="1867" baseline="30000" dirty="0">
                    <a:solidFill>
                      <a:srgbClr val="C00000"/>
                    </a:solidFill>
                  </a:rPr>
                  <a:t>-</a:t>
                </a:r>
                <a:r>
                  <a:rPr lang="en-US" sz="1867" dirty="0">
                    <a:solidFill>
                      <a:srgbClr val="C00000"/>
                    </a:solidFill>
                  </a:rPr>
                  <a:t>beam</a:t>
                </a: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1D322D6-9BED-1559-1D9E-62595BFD1AC2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 flipV="1">
              <a:off x="2124370" y="2041237"/>
              <a:ext cx="416776" cy="567227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DC68D30C-7BDB-4875-1981-CFDF3E7489E4}"/>
                </a:ext>
              </a:extLst>
            </p:cNvPr>
            <p:cNvSpPr/>
            <p:nvPr/>
          </p:nvSpPr>
          <p:spPr>
            <a:xfrm rot="19316770">
              <a:off x="2455238" y="2455987"/>
              <a:ext cx="141803" cy="153824"/>
            </a:xfrm>
            <a:prstGeom prst="arc">
              <a:avLst>
                <a:gd name="adj1" fmla="val 15262942"/>
                <a:gd name="adj2" fmla="val 0"/>
              </a:avLst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FBA8827-9E85-F91A-C59C-CAB6C7B14F33}"/>
                </a:ext>
              </a:extLst>
            </p:cNvPr>
            <p:cNvSpPr txBox="1"/>
            <p:nvPr/>
          </p:nvSpPr>
          <p:spPr>
            <a:xfrm>
              <a:off x="2723151" y="2386453"/>
              <a:ext cx="364639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867" dirty="0">
                  <a:solidFill>
                    <a:schemeClr val="accent6"/>
                  </a:solidFill>
                </a:rPr>
                <a:t>α</a:t>
              </a:r>
              <a:endParaRPr lang="en-US" sz="1867" dirty="0">
                <a:solidFill>
                  <a:schemeClr val="accent6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F878A2E-7A99-FCE5-03AF-D90BE640C793}"/>
                </a:ext>
              </a:extLst>
            </p:cNvPr>
            <p:cNvSpPr txBox="1"/>
            <p:nvPr/>
          </p:nvSpPr>
          <p:spPr>
            <a:xfrm>
              <a:off x="623751" y="916704"/>
              <a:ext cx="1497718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Crystal rotated 90</a:t>
              </a:r>
              <a:r>
                <a:rPr lang="en-US" sz="1867" baseline="30000" dirty="0"/>
                <a:t>o</a:t>
              </a:r>
              <a:endParaRPr lang="en-US" sz="1867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C2DC75D-0309-E711-76B3-BDBA89945D9A}"/>
                </a:ext>
              </a:extLst>
            </p:cNvPr>
            <p:cNvSpPr txBox="1"/>
            <p:nvPr/>
          </p:nvSpPr>
          <p:spPr>
            <a:xfrm>
              <a:off x="1740356" y="1241408"/>
              <a:ext cx="25992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b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AD5493E-747D-8FD1-BCFD-AA19AA1BECD5}"/>
                </a:ext>
              </a:extLst>
            </p:cNvPr>
            <p:cNvSpPr txBox="1"/>
            <p:nvPr/>
          </p:nvSpPr>
          <p:spPr>
            <a:xfrm>
              <a:off x="3643841" y="2190962"/>
              <a:ext cx="24910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4EDEB95-B00D-16B4-ADE5-026245EF9331}"/>
                </a:ext>
              </a:extLst>
            </p:cNvPr>
            <p:cNvSpPr txBox="1"/>
            <p:nvPr/>
          </p:nvSpPr>
          <p:spPr>
            <a:xfrm>
              <a:off x="766066" y="2193531"/>
              <a:ext cx="24910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a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574043A-381C-2AC0-6E96-DE60D66E2540}"/>
                </a:ext>
              </a:extLst>
            </p:cNvPr>
            <p:cNvSpPr txBox="1"/>
            <p:nvPr/>
          </p:nvSpPr>
          <p:spPr>
            <a:xfrm>
              <a:off x="1712357" y="3961274"/>
              <a:ext cx="25992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</a:rPr>
                <a:t>b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23BF2A-7421-7351-BC03-B0D27967FCF5}"/>
              </a:ext>
            </a:extLst>
          </p:cNvPr>
          <p:cNvGrpSpPr/>
          <p:nvPr/>
        </p:nvGrpSpPr>
        <p:grpSpPr>
          <a:xfrm>
            <a:off x="349102" y="1197592"/>
            <a:ext cx="5248425" cy="5018808"/>
            <a:chOff x="2665164" y="926745"/>
            <a:chExt cx="3936319" cy="376410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5DFD597-4792-640F-B92E-BB48103E2CD5}"/>
                </a:ext>
              </a:extLst>
            </p:cNvPr>
            <p:cNvGrpSpPr/>
            <p:nvPr/>
          </p:nvGrpSpPr>
          <p:grpSpPr>
            <a:xfrm>
              <a:off x="2665164" y="926745"/>
              <a:ext cx="3936319" cy="3764106"/>
              <a:chOff x="367998" y="903805"/>
              <a:chExt cx="3936319" cy="3764106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F5E9472B-4063-EEFB-C87D-A6B8946D80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4370" y="2041237"/>
                <a:ext cx="416776" cy="567227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151004A6-1D9B-C736-5255-2CEA1D2C2953}"/>
                  </a:ext>
                </a:extLst>
              </p:cNvPr>
              <p:cNvSpPr/>
              <p:nvPr/>
            </p:nvSpPr>
            <p:spPr>
              <a:xfrm rot="19316770">
                <a:off x="2455238" y="2455987"/>
                <a:ext cx="141803" cy="153824"/>
              </a:xfrm>
              <a:prstGeom prst="arc">
                <a:avLst>
                  <a:gd name="adj1" fmla="val 15262942"/>
                  <a:gd name="adj2" fmla="val 0"/>
                </a:avLst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121D952-D335-F3E2-7531-F8B36030F44C}"/>
                  </a:ext>
                </a:extLst>
              </p:cNvPr>
              <p:cNvSpPr txBox="1"/>
              <p:nvPr/>
            </p:nvSpPr>
            <p:spPr>
              <a:xfrm>
                <a:off x="2723151" y="2386453"/>
                <a:ext cx="364639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867" dirty="0">
                    <a:solidFill>
                      <a:schemeClr val="accent6"/>
                    </a:solidFill>
                  </a:rPr>
                  <a:t>α</a:t>
                </a:r>
                <a:endParaRPr lang="en-US" sz="1867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DAF98F98-C210-31F0-DB7C-7440F93BFA23}"/>
                  </a:ext>
                </a:extLst>
              </p:cNvPr>
              <p:cNvSpPr/>
              <p:nvPr/>
            </p:nvSpPr>
            <p:spPr>
              <a:xfrm rot="19316770">
                <a:off x="2456181" y="2456726"/>
                <a:ext cx="141803" cy="153824"/>
              </a:xfrm>
              <a:prstGeom prst="arc">
                <a:avLst>
                  <a:gd name="adj1" fmla="val 15262942"/>
                  <a:gd name="adj2" fmla="val 0"/>
                </a:avLst>
              </a:prstGeom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E17451D0-D673-09DD-FF52-F63B17C765B8}"/>
                  </a:ext>
                </a:extLst>
              </p:cNvPr>
              <p:cNvSpPr/>
              <p:nvPr/>
            </p:nvSpPr>
            <p:spPr>
              <a:xfrm rot="1790114">
                <a:off x="2656558" y="2528487"/>
                <a:ext cx="141803" cy="153824"/>
              </a:xfrm>
              <a:prstGeom prst="arc">
                <a:avLst>
                  <a:gd name="adj1" fmla="val 15262942"/>
                  <a:gd name="adj2" fmla="val 0"/>
                </a:avLst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AB064F1-BC80-F93F-DADC-673D5575D680}"/>
                  </a:ext>
                </a:extLst>
              </p:cNvPr>
              <p:cNvGrpSpPr/>
              <p:nvPr/>
            </p:nvGrpSpPr>
            <p:grpSpPr>
              <a:xfrm>
                <a:off x="367998" y="903805"/>
                <a:ext cx="3936319" cy="3764106"/>
                <a:chOff x="4341146" y="822616"/>
                <a:chExt cx="3936319" cy="3764106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D805332C-4CD8-E6BE-E976-E92463ED1A53}"/>
                    </a:ext>
                  </a:extLst>
                </p:cNvPr>
                <p:cNvGrpSpPr/>
                <p:nvPr/>
              </p:nvGrpSpPr>
              <p:grpSpPr>
                <a:xfrm>
                  <a:off x="4341146" y="822616"/>
                  <a:ext cx="3936319" cy="3764106"/>
                  <a:chOff x="4355244" y="892515"/>
                  <a:chExt cx="3936319" cy="3764106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BF270551-F81F-3C33-1C32-8E89A20C95BE}"/>
                      </a:ext>
                    </a:extLst>
                  </p:cNvPr>
                  <p:cNvGrpSpPr/>
                  <p:nvPr/>
                </p:nvGrpSpPr>
                <p:grpSpPr>
                  <a:xfrm>
                    <a:off x="4753053" y="1258939"/>
                    <a:ext cx="3134963" cy="3041032"/>
                    <a:chOff x="772650" y="1262432"/>
                    <a:chExt cx="3134963" cy="3041032"/>
                  </a:xfrm>
                </p:grpSpPr>
                <p:pic>
                  <p:nvPicPr>
                    <p:cNvPr id="25" name="Picture 24">
                      <a:extLst>
                        <a:ext uri="{FF2B5EF4-FFF2-40B4-BE49-F238E27FC236}">
                          <a16:creationId xmlns:a16="http://schemas.microsoft.com/office/drawing/2014/main" id="{B9B423D6-BBBE-7D6E-E664-150EBFCE23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62017" t="34248" r="16631" b="38056"/>
                    <a:stretch>
                      <a:fillRect/>
                    </a:stretch>
                  </p:blipFill>
                  <p:spPr>
                    <a:xfrm>
                      <a:off x="2941370" y="2223024"/>
                      <a:ext cx="966243" cy="11101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Picture 35">
                      <a:extLst>
                        <a:ext uri="{FF2B5EF4-FFF2-40B4-BE49-F238E27FC236}">
                          <a16:creationId xmlns:a16="http://schemas.microsoft.com/office/drawing/2014/main" id="{AD95BEDD-E69A-2510-99B7-ACB2D7FEDD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2574" t="33446" r="66073" b="39424"/>
                    <a:stretch>
                      <a:fillRect/>
                    </a:stretch>
                  </p:blipFill>
                  <p:spPr>
                    <a:xfrm>
                      <a:off x="772650" y="2240540"/>
                      <a:ext cx="966260" cy="108742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AD78F715-3EB5-B775-1729-835ED000B57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34763" t="8292" r="39088" b="68034"/>
                    <a:stretch>
                      <a:fillRect/>
                    </a:stretch>
                  </p:blipFill>
                  <p:spPr>
                    <a:xfrm>
                      <a:off x="1747226" y="1262432"/>
                      <a:ext cx="1183428" cy="9489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140CD993-E20B-DA2D-95C6-13FD496411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35627" t="63230" r="38951" b="13074"/>
                    <a:stretch>
                      <a:fillRect/>
                    </a:stretch>
                  </p:blipFill>
                  <p:spPr>
                    <a:xfrm>
                      <a:off x="1762349" y="3353627"/>
                      <a:ext cx="1150480" cy="949837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4FC30C21-3BC0-28A2-4FAA-0D65CA8F89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31604" y="892516"/>
                    <a:ext cx="0" cy="3764105"/>
                  </a:xfrm>
                  <a:prstGeom prst="straightConnector1">
                    <a:avLst/>
                  </a:prstGeom>
                  <a:ln w="12700" cmpd="sng">
                    <a:solidFill>
                      <a:schemeClr val="bg1">
                        <a:lumMod val="75000"/>
                      </a:schemeClr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66418298-8CF8-923F-96D5-E850FB09C1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69575" y="892515"/>
                    <a:ext cx="0" cy="3764105"/>
                  </a:xfrm>
                  <a:prstGeom prst="straightConnector1">
                    <a:avLst/>
                  </a:prstGeom>
                  <a:ln w="127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0F98E1AB-B74F-0D27-1271-8466784FD0EB}"/>
                      </a:ext>
                    </a:extLst>
                  </p:cNvPr>
                  <p:cNvCxnSpPr/>
                  <p:nvPr/>
                </p:nvCxnSpPr>
                <p:spPr>
                  <a:xfrm>
                    <a:off x="4355244" y="2778441"/>
                    <a:ext cx="3936319" cy="0"/>
                  </a:xfrm>
                  <a:prstGeom prst="straightConnector1">
                    <a:avLst/>
                  </a:prstGeom>
                  <a:ln w="12700">
                    <a:solidFill>
                      <a:schemeClr val="bg1">
                        <a:lumMod val="75000"/>
                      </a:schemeClr>
                    </a:solidFill>
                    <a:prstDash val="solid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CE6141D1-6CFE-9B8F-4902-C719933DA7D3}"/>
                      </a:ext>
                    </a:extLst>
                  </p:cNvPr>
                  <p:cNvCxnSpPr/>
                  <p:nvPr/>
                </p:nvCxnSpPr>
                <p:spPr>
                  <a:xfrm>
                    <a:off x="4355244" y="2640616"/>
                    <a:ext cx="3936319" cy="0"/>
                  </a:xfrm>
                  <a:prstGeom prst="straightConnector1">
                    <a:avLst/>
                  </a:prstGeom>
                  <a:ln w="12700">
                    <a:solidFill>
                      <a:schemeClr val="accent6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7B6DAE56-1309-D3C1-0583-E96D07CC25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130762" y="2060010"/>
                    <a:ext cx="416776" cy="567227"/>
                  </a:xfrm>
                  <a:prstGeom prst="straightConnector1">
                    <a:avLst/>
                  </a:prstGeom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ABF100E-0B69-074D-303E-91642D323018}"/>
                      </a:ext>
                    </a:extLst>
                  </p:cNvPr>
                  <p:cNvSpPr txBox="1"/>
                  <p:nvPr/>
                </p:nvSpPr>
                <p:spPr>
                  <a:xfrm>
                    <a:off x="6320154" y="2181801"/>
                    <a:ext cx="364639" cy="2847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867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α</a:t>
                    </a:r>
                    <a:r>
                      <a:rPr lang="en-US" sz="1867" baseline="-25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1</a:t>
                    </a:r>
                    <a:endParaRPr lang="en-US" sz="1867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F6FA87C6-A90F-C6D3-5A4D-A76D900DEA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72092" y="2358039"/>
                    <a:ext cx="429242" cy="266549"/>
                  </a:xfrm>
                  <a:prstGeom prst="straightConnector1">
                    <a:avLst/>
                  </a:prstGeom>
                  <a:ln w="15875">
                    <a:solidFill>
                      <a:schemeClr val="accent6"/>
                    </a:solidFill>
                    <a:headEnd type="none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EB2EE2A-0FCB-4620-0339-316C91B5380C}"/>
                      </a:ext>
                    </a:extLst>
                  </p:cNvPr>
                  <p:cNvSpPr txBox="1"/>
                  <p:nvPr/>
                </p:nvSpPr>
                <p:spPr>
                  <a:xfrm>
                    <a:off x="6708809" y="2374489"/>
                    <a:ext cx="364639" cy="2847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867" dirty="0">
                        <a:solidFill>
                          <a:schemeClr val="accent6"/>
                        </a:solidFill>
                      </a:rPr>
                      <a:t>α</a:t>
                    </a:r>
                    <a:endParaRPr lang="en-US" sz="1867" dirty="0">
                      <a:solidFill>
                        <a:schemeClr val="accent6"/>
                      </a:solidFill>
                    </a:endParaRPr>
                  </a:p>
                </p:txBody>
              </p:sp>
            </p:grp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BAAE995-3228-AE6A-E2A1-001C33FBCAD7}"/>
                    </a:ext>
                  </a:extLst>
                </p:cNvPr>
                <p:cNvSpPr txBox="1"/>
                <p:nvPr/>
              </p:nvSpPr>
              <p:spPr>
                <a:xfrm>
                  <a:off x="5646183" y="1154733"/>
                  <a:ext cx="259928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95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9CAE38C-DA50-C690-CB56-97BDDFE25A55}"/>
                    </a:ext>
                  </a:extLst>
                </p:cNvPr>
                <p:cNvSpPr txBox="1"/>
                <p:nvPr/>
              </p:nvSpPr>
              <p:spPr>
                <a:xfrm>
                  <a:off x="7589025" y="2081135"/>
                  <a:ext cx="24910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95000"/>
                        </a:schemeClr>
                      </a:solidFill>
                    </a:rPr>
                    <a:t>a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AB041DE-578B-609B-4B41-784E7354D466}"/>
                    </a:ext>
                  </a:extLst>
                </p:cNvPr>
                <p:cNvSpPr txBox="1"/>
                <p:nvPr/>
              </p:nvSpPr>
              <p:spPr>
                <a:xfrm>
                  <a:off x="4728591" y="2119961"/>
                  <a:ext cx="24910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95000"/>
                        </a:schemeClr>
                      </a:solidFill>
                    </a:rPr>
                    <a:t>a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27020C5-EF70-2275-2853-F4A61DB51FF2}"/>
                    </a:ext>
                  </a:extLst>
                </p:cNvPr>
                <p:cNvSpPr txBox="1"/>
                <p:nvPr/>
              </p:nvSpPr>
              <p:spPr>
                <a:xfrm>
                  <a:off x="5674940" y="3871753"/>
                  <a:ext cx="259928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>
                          <a:lumMod val="95000"/>
                        </a:schemeClr>
                      </a:solidFill>
                    </a:rPr>
                    <a:t>b</a:t>
                  </a:r>
                </a:p>
              </p:txBody>
            </p:sp>
          </p:grpSp>
        </p:grp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8504E7D-9BF7-CE54-25E9-CF3BD81ED5C4}"/>
                </a:ext>
              </a:extLst>
            </p:cNvPr>
            <p:cNvSpPr/>
            <p:nvPr/>
          </p:nvSpPr>
          <p:spPr>
            <a:xfrm>
              <a:off x="4819641" y="2620321"/>
              <a:ext cx="123011" cy="114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829C9-F6E8-6B40-FE11-6A687BEF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4DA9D2-6466-F08A-D53C-616ADF23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03E7E5-1667-5E7C-0610-1F8204AF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 Beam Position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6E63C-B679-6569-BFB1-787E5D099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542"/>
            <a:ext cx="9393381" cy="3226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0BFFA-23AB-306B-A8E1-7772D1D86660}"/>
              </a:ext>
            </a:extLst>
          </p:cNvPr>
          <p:cNvSpPr txBox="1"/>
          <p:nvPr/>
        </p:nvSpPr>
        <p:spPr>
          <a:xfrm>
            <a:off x="9907521" y="3583865"/>
            <a:ext cx="22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(996 um, -999 um)</a:t>
            </a:r>
          </a:p>
          <a:p>
            <a:r>
              <a:rPr lang="en-US" dirty="0"/>
              <a:t>Pixels = (2856, 2856)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8185C-65DF-0875-531D-5094CFF2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1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C201F6-7D72-6454-F113-2ED46174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0BCC90-6BDF-1568-F5AE-4BE70BB4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Offset Bunch with Different TOAs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0E6C7-9D06-CAAD-765E-E4B887272E2A}"/>
              </a:ext>
            </a:extLst>
          </p:cNvPr>
          <p:cNvSpPr txBox="1"/>
          <p:nvPr/>
        </p:nvSpPr>
        <p:spPr>
          <a:xfrm>
            <a:off x="10515600" y="3158836"/>
            <a:ext cx="1441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Parameters: </a:t>
            </a:r>
          </a:p>
          <a:p>
            <a:r>
              <a:rPr lang="en-US" dirty="0"/>
              <a:t>1.6 </a:t>
            </a:r>
            <a:r>
              <a:rPr lang="en-US" dirty="0" err="1"/>
              <a:t>nC</a:t>
            </a:r>
            <a:endParaRPr lang="en-US" dirty="0"/>
          </a:p>
          <a:p>
            <a:r>
              <a:rPr lang="en-US" dirty="0"/>
              <a:t>40 um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E093E-306E-1218-3D5D-5F245925143E}"/>
              </a:ext>
            </a:extLst>
          </p:cNvPr>
          <p:cNvSpPr txBox="1"/>
          <p:nvPr/>
        </p:nvSpPr>
        <p:spPr>
          <a:xfrm>
            <a:off x="3639387" y="1909134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t: 0.1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r>
              <a:rPr lang="en-US" dirty="0"/>
              <a:t>T: 2.4 %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F6E61-57A2-0DD5-262D-E88A73875B80}"/>
              </a:ext>
            </a:extLst>
          </p:cNvPr>
          <p:cNvSpPr txBox="1"/>
          <p:nvPr/>
        </p:nvSpPr>
        <p:spPr>
          <a:xfrm>
            <a:off x="3639387" y="4951912"/>
            <a:ext cx="10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t: 1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r>
              <a:rPr lang="en-US" dirty="0"/>
              <a:t>T: 0.53%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6E05C-7A04-09C2-31FA-354E09524E65}"/>
              </a:ext>
            </a:extLst>
          </p:cNvPr>
          <p:cNvSpPr txBox="1"/>
          <p:nvPr/>
        </p:nvSpPr>
        <p:spPr>
          <a:xfrm>
            <a:off x="8613169" y="1908236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t: 0.5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r>
              <a:rPr lang="en-US" dirty="0"/>
              <a:t>T: 1.1%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3101B-26F0-A373-9D81-27D41D4A32D6}"/>
              </a:ext>
            </a:extLst>
          </p:cNvPr>
          <p:cNvSpPr txBox="1"/>
          <p:nvPr/>
        </p:nvSpPr>
        <p:spPr>
          <a:xfrm>
            <a:off x="8715653" y="4951912"/>
            <a:ext cx="102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t: 2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r>
              <a:rPr lang="en-US" dirty="0"/>
              <a:t>T: 0.21%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7DA07-D920-E828-AE0C-2A931D81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115585" y="803554"/>
            <a:ext cx="3470564" cy="3037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B739C-2F32-AE1B-EB56-E94A2BF4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5004432" y="803554"/>
            <a:ext cx="3470566" cy="3037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470DD-6E40-074F-98FF-3CFB1C8E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115585" y="3756276"/>
            <a:ext cx="3470564" cy="3037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209679-6ACC-A6D7-1A83-7E99D21CF3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000"/>
          <a:stretch>
            <a:fillRect/>
          </a:stretch>
        </p:blipFill>
        <p:spPr>
          <a:xfrm>
            <a:off x="5004432" y="3756276"/>
            <a:ext cx="3526412" cy="303760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A6FA9C4-FDBF-051E-3C16-45F2336F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3107D1-991A-8819-CB3B-FFF9D1F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DBDED-3D91-D7D9-BA7A-B5EA29FF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Two-Bunch Simulation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D6755-A90F-DA5A-196D-BAFE9177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1282713" y="1104037"/>
            <a:ext cx="4813287" cy="4174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26407D-3BAE-86ED-9E58-2F9A1663D134}"/>
              </a:ext>
            </a:extLst>
          </p:cNvPr>
          <p:cNvSpPr txBox="1"/>
          <p:nvPr/>
        </p:nvSpPr>
        <p:spPr>
          <a:xfrm>
            <a:off x="2289806" y="5403420"/>
            <a:ext cx="3965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Parameters: </a:t>
            </a:r>
          </a:p>
          <a:p>
            <a:r>
              <a:rPr lang="en-US" dirty="0"/>
              <a:t>Drive: 1 </a:t>
            </a:r>
            <a:r>
              <a:rPr lang="en-US" dirty="0" err="1"/>
              <a:t>nC</a:t>
            </a:r>
            <a:r>
              <a:rPr lang="en-US" dirty="0"/>
              <a:t> , Witness: 0.5 </a:t>
            </a:r>
            <a:r>
              <a:rPr lang="en-US" dirty="0" err="1"/>
              <a:t>nC</a:t>
            </a:r>
            <a:endParaRPr lang="en-US" dirty="0"/>
          </a:p>
          <a:p>
            <a:r>
              <a:rPr lang="en-US" dirty="0"/>
              <a:t>30 um bunch length, 400 fs </a:t>
            </a:r>
            <a:r>
              <a:rPr lang="en-US" dirty="0" err="1"/>
              <a:t>seperation</a:t>
            </a:r>
            <a:endParaRPr lang="en-US" dirty="0"/>
          </a:p>
          <a:p>
            <a:r>
              <a:rPr lang="el-GR" dirty="0"/>
              <a:t>Δ</a:t>
            </a:r>
            <a:r>
              <a:rPr lang="en-US" dirty="0"/>
              <a:t>t (laser &amp; </a:t>
            </a:r>
            <a:r>
              <a:rPr lang="en-US" dirty="0" err="1"/>
              <a:t>ebeam</a:t>
            </a:r>
            <a:r>
              <a:rPr lang="en-US" dirty="0"/>
              <a:t>): 0.5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006DF-6B24-BCF3-FC18-BAE7193AF4D2}"/>
              </a:ext>
            </a:extLst>
          </p:cNvPr>
          <p:cNvSpPr txBox="1"/>
          <p:nvPr/>
        </p:nvSpPr>
        <p:spPr>
          <a:xfrm>
            <a:off x="7135091" y="5689660"/>
            <a:ext cx="338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This assumes t= 0 is the inner edge of the donut beam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5C232-5440-CEBB-2659-02DA46640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405" y="1332294"/>
            <a:ext cx="4813287" cy="3789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E3E21-4E85-4F16-C977-0EB7263F6E2A}"/>
              </a:ext>
            </a:extLst>
          </p:cNvPr>
          <p:cNvSpPr txBox="1"/>
          <p:nvPr/>
        </p:nvSpPr>
        <p:spPr>
          <a:xfrm>
            <a:off x="7620176" y="962962"/>
            <a:ext cx="328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Lineout Through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86C5C-8597-7681-F12B-172F06F8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8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0B9B-F545-D0E5-B585-87377712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8534A3D-CCBF-12B7-13D6-4FA9FC637735}"/>
              </a:ext>
            </a:extLst>
          </p:cNvPr>
          <p:cNvGrpSpPr/>
          <p:nvPr/>
        </p:nvGrpSpPr>
        <p:grpSpPr>
          <a:xfrm>
            <a:off x="87343" y="841232"/>
            <a:ext cx="6118579" cy="5168235"/>
            <a:chOff x="65507" y="630924"/>
            <a:chExt cx="4588934" cy="38761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F47DED-96C9-8A57-63C0-E0CD68FF49AC}"/>
                </a:ext>
              </a:extLst>
            </p:cNvPr>
            <p:cNvSpPr/>
            <p:nvPr/>
          </p:nvSpPr>
          <p:spPr>
            <a:xfrm>
              <a:off x="65507" y="630924"/>
              <a:ext cx="4588934" cy="38761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0" name="Picture 19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22DEB695-D873-46BD-17F5-1EC98F66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129" y="690987"/>
              <a:ext cx="4339690" cy="378958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99B924-A674-93B3-0D5D-7CDC17F5CC6E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9AB218-24F7-6FEE-66DA-1EEDBC987D8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1E9F1406-C6D5-365F-941C-0AB9F8603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8AC6A-633D-38BA-C7BE-D832FE6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A2851-B71B-DB6F-0C2A-C77588B17CDC}"/>
              </a:ext>
            </a:extLst>
          </p:cNvPr>
          <p:cNvSpPr txBox="1"/>
          <p:nvPr/>
        </p:nvSpPr>
        <p:spPr>
          <a:xfrm>
            <a:off x="493740" y="53889"/>
            <a:ext cx="6250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BPM and TOA Results</a:t>
            </a:r>
            <a:endParaRPr lang="en-US" sz="32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37CA4-3013-3C68-3FE2-BEFBF905E279}"/>
              </a:ext>
            </a:extLst>
          </p:cNvPr>
          <p:cNvSpPr txBox="1"/>
          <p:nvPr/>
        </p:nvSpPr>
        <p:spPr>
          <a:xfrm>
            <a:off x="1882293" y="6016768"/>
            <a:ext cx="317946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3 fs relative TOA resolution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73297-1DEC-8630-CD15-EF8C5298E147}"/>
              </a:ext>
            </a:extLst>
          </p:cNvPr>
          <p:cNvSpPr txBox="1"/>
          <p:nvPr/>
        </p:nvSpPr>
        <p:spPr>
          <a:xfrm>
            <a:off x="8113289" y="6005767"/>
            <a:ext cx="329301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&lt;5 </a:t>
            </a:r>
            <a:r>
              <a:rPr lang="en-US" sz="2133" dirty="0" err="1"/>
              <a:t>μm</a:t>
            </a:r>
            <a:r>
              <a:rPr lang="en-US" sz="2133" dirty="0"/>
              <a:t> transverse resolution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872E0-D1C0-06EB-1CCD-CC48492C98D1}"/>
              </a:ext>
            </a:extLst>
          </p:cNvPr>
          <p:cNvSpPr/>
          <p:nvPr/>
        </p:nvSpPr>
        <p:spPr>
          <a:xfrm>
            <a:off x="6319660" y="841232"/>
            <a:ext cx="5729985" cy="5168235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Picture 2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6FC65D-4C75-6720-9E22-26B93855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59" y="1140688"/>
            <a:ext cx="5547924" cy="45656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7D36F-F289-2256-8B52-360CED7F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78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19D588-23E6-A35B-5A09-B8FD1E2C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CE9B54-DEDD-DAE0-41A2-D53D5A1EC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Laser Donut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66CC1-6105-B864-241A-9B4B3CD3C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0458"/>
            <a:ext cx="6213651" cy="4647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8A355-B71B-9ED6-8D05-1F8EB864A13D}"/>
              </a:ext>
            </a:extLst>
          </p:cNvPr>
          <p:cNvSpPr txBox="1"/>
          <p:nvPr/>
        </p:nvSpPr>
        <p:spPr>
          <a:xfrm>
            <a:off x="7245823" y="1737431"/>
            <a:ext cx="454785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Good enough for commissioning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Need alignment improvement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Apparent spherical aberration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 can be corrected in analysis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 still want to improve!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Prefer more uniform intensity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 background camera coming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BA2C-57DB-7EF6-53EF-79DF5188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4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F3EC-3680-D080-9210-F3DFCE87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72F8973-4E07-2E89-AFE7-BD62559B7FB4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BFC3C9-CB8D-7BF8-53B9-4C958F6A7AD0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9DFCC3B-D286-7F12-43BF-736A47244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69750E-DEE7-4C53-352E-3799638F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0A66C-8D1C-3368-D2B3-28A80578ADA3}"/>
              </a:ext>
            </a:extLst>
          </p:cNvPr>
          <p:cNvSpPr txBox="1"/>
          <p:nvPr/>
        </p:nvSpPr>
        <p:spPr>
          <a:xfrm>
            <a:off x="493741" y="53889"/>
            <a:ext cx="504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 Cross Polarization Scheme</a:t>
            </a:r>
            <a:endParaRPr lang="en-US" sz="3200" dirty="0">
              <a:latin typeface="+mj-lt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7A4E14D-AEF8-954F-C9AC-66231AE3E0A6}"/>
              </a:ext>
            </a:extLst>
          </p:cNvPr>
          <p:cNvGrpSpPr/>
          <p:nvPr/>
        </p:nvGrpSpPr>
        <p:grpSpPr>
          <a:xfrm>
            <a:off x="161545" y="1372559"/>
            <a:ext cx="5533276" cy="4308104"/>
            <a:chOff x="121158" y="1733089"/>
            <a:chExt cx="4149957" cy="32310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33ECF3F-3946-6F96-A27E-424AD3D21BB7}"/>
                </a:ext>
              </a:extLst>
            </p:cNvPr>
            <p:cNvSpPr/>
            <p:nvPr/>
          </p:nvSpPr>
          <p:spPr>
            <a:xfrm>
              <a:off x="2567476" y="2735245"/>
              <a:ext cx="75750" cy="118456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C9C4B1-47A0-6AE1-D2A3-CAE2E0E10D8C}"/>
                </a:ext>
              </a:extLst>
            </p:cNvPr>
            <p:cNvGrpSpPr/>
            <p:nvPr/>
          </p:nvGrpSpPr>
          <p:grpSpPr>
            <a:xfrm>
              <a:off x="420647" y="1733089"/>
              <a:ext cx="864973" cy="1234717"/>
              <a:chOff x="567937" y="1804472"/>
              <a:chExt cx="864973" cy="12347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CA246D7-DCD3-55D2-DCF6-3703041FAE9C}"/>
                  </a:ext>
                </a:extLst>
              </p:cNvPr>
              <p:cNvSpPr/>
              <p:nvPr/>
            </p:nvSpPr>
            <p:spPr>
              <a:xfrm rot="1974162">
                <a:off x="1029396" y="1804472"/>
                <a:ext cx="132314" cy="12347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6DD697F-D502-C9FF-0BCE-9A95274C51BA}"/>
                  </a:ext>
                </a:extLst>
              </p:cNvPr>
              <p:cNvSpPr txBox="1"/>
              <p:nvPr/>
            </p:nvSpPr>
            <p:spPr>
              <a:xfrm rot="2102616">
                <a:off x="1243783" y="2349359"/>
                <a:ext cx="189127" cy="22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33" dirty="0">
                    <a:solidFill>
                      <a:schemeClr val="accent1">
                        <a:lumMod val="75000"/>
                      </a:schemeClr>
                    </a:solidFill>
                  </a:rPr>
                  <a:t>k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27DD6977-D785-32F6-139E-2F3F10255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4114" y="2460904"/>
                <a:ext cx="283013" cy="195596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7D0E1-04D6-97C3-03C8-2E69E836982B}"/>
                  </a:ext>
                </a:extLst>
              </p:cNvPr>
              <p:cNvSpPr txBox="1"/>
              <p:nvPr/>
            </p:nvSpPr>
            <p:spPr>
              <a:xfrm rot="18168611">
                <a:off x="460936" y="2583814"/>
                <a:ext cx="467917" cy="253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Laser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D7A3CED-4198-8410-08C6-80D60148F6CD}"/>
                </a:ext>
              </a:extLst>
            </p:cNvPr>
            <p:cNvSpPr/>
            <p:nvPr/>
          </p:nvSpPr>
          <p:spPr>
            <a:xfrm rot="1895775">
              <a:off x="1407633" y="2123910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2EF530-D5D4-EF4E-CFEF-F6ABC55DEDBF}"/>
                </a:ext>
              </a:extLst>
            </p:cNvPr>
            <p:cNvSpPr txBox="1"/>
            <p:nvPr/>
          </p:nvSpPr>
          <p:spPr>
            <a:xfrm>
              <a:off x="677055" y="3119267"/>
              <a:ext cx="6825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1E0999-0743-807C-15DA-F1FD27499D8E}"/>
                </a:ext>
              </a:extLst>
            </p:cNvPr>
            <p:cNvSpPr/>
            <p:nvPr/>
          </p:nvSpPr>
          <p:spPr>
            <a:xfrm rot="1974162">
              <a:off x="1851785" y="2373298"/>
              <a:ext cx="132314" cy="1234717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70152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A58290-4D2B-AF9C-C124-D4CE0F2DBE52}"/>
                </a:ext>
              </a:extLst>
            </p:cNvPr>
            <p:cNvSpPr txBox="1"/>
            <p:nvPr/>
          </p:nvSpPr>
          <p:spPr>
            <a:xfrm>
              <a:off x="121158" y="3626362"/>
              <a:ext cx="106715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Horizontally polarized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2D4B6-30B7-5A52-FC16-05A5413D0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487" y="3479370"/>
              <a:ext cx="389727" cy="22693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44E1D30-29EF-50A8-0D52-4999140E3D22}"/>
                </a:ext>
              </a:extLst>
            </p:cNvPr>
            <p:cNvGrpSpPr/>
            <p:nvPr/>
          </p:nvGrpSpPr>
          <p:grpSpPr>
            <a:xfrm>
              <a:off x="2190467" y="2012656"/>
              <a:ext cx="1196047" cy="637676"/>
              <a:chOff x="2332255" y="1701909"/>
              <a:chExt cx="1196047" cy="6376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88AEF6A-FAC1-BF2B-104F-390823DBD958}"/>
                  </a:ext>
                </a:extLst>
              </p:cNvPr>
              <p:cNvGrpSpPr/>
              <p:nvPr/>
            </p:nvGrpSpPr>
            <p:grpSpPr>
              <a:xfrm>
                <a:off x="2332255" y="1701909"/>
                <a:ext cx="1196047" cy="637676"/>
                <a:chOff x="762244" y="863494"/>
                <a:chExt cx="1196047" cy="63767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B8FEF0B-B44D-202F-C156-1963C1641285}"/>
                    </a:ext>
                  </a:extLst>
                </p:cNvPr>
                <p:cNvGrpSpPr/>
                <p:nvPr/>
              </p:nvGrpSpPr>
              <p:grpSpPr>
                <a:xfrm>
                  <a:off x="1363975" y="1110326"/>
                  <a:ext cx="214182" cy="390844"/>
                  <a:chOff x="1416068" y="1060448"/>
                  <a:chExt cx="214182" cy="390844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72C8D404-8304-674D-771D-C716A51D7099}"/>
                      </a:ext>
                    </a:extLst>
                  </p:cNvPr>
                  <p:cNvSpPr/>
                  <p:nvPr/>
                </p:nvSpPr>
                <p:spPr>
                  <a:xfrm>
                    <a:off x="1416068" y="1219562"/>
                    <a:ext cx="214182" cy="8657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A814ECA-4286-7167-2531-86E33DEF0D97}"/>
                      </a:ext>
                    </a:extLst>
                  </p:cNvPr>
                  <p:cNvGrpSpPr/>
                  <p:nvPr/>
                </p:nvGrpSpPr>
                <p:grpSpPr>
                  <a:xfrm>
                    <a:off x="1444558" y="10604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B0AE4CB1-766B-342E-F2E7-6229F5363B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5F86990F-F41E-7645-EA71-1047CF2766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CB74C2C5-7A9A-1443-D56E-27C343D81E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86E19253-FFE6-8ED0-B271-9270EEC40D90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447402" y="1321048"/>
                    <a:ext cx="152400" cy="130244"/>
                    <a:chOff x="1444558" y="1060448"/>
                    <a:chExt cx="152400" cy="130244"/>
                  </a:xfrm>
                </p:grpSpPr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0D074B26-61E6-CF9C-2506-BC1AA4A40D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444558" y="1116886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>
                      <a:extLst>
                        <a:ext uri="{FF2B5EF4-FFF2-40B4-BE49-F238E27FC236}">
                          <a16:creationId xmlns:a16="http://schemas.microsoft.com/office/drawing/2014/main" id="{634DF83C-95B7-E9A2-E295-7E6BFE3D7D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96958" y="1116358"/>
                      <a:ext cx="0" cy="738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7E3543DF-E121-9BCC-A506-8F9E193338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23152" y="1060448"/>
                      <a:ext cx="0" cy="12600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stealth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456C718-B410-72C8-AF17-126C20412D40}"/>
                    </a:ext>
                  </a:extLst>
                </p:cNvPr>
                <p:cNvSpPr txBox="1"/>
                <p:nvPr/>
              </p:nvSpPr>
              <p:spPr>
                <a:xfrm>
                  <a:off x="1664208" y="1130044"/>
                  <a:ext cx="184185" cy="1924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sz="1067" dirty="0">
                      <a:solidFill>
                        <a:srgbClr val="C00000"/>
                      </a:solidFill>
                    </a:rPr>
                    <a:t>γ</a:t>
                  </a:r>
                  <a:endParaRPr lang="en-US" sz="1067" dirty="0">
                    <a:solidFill>
                      <a:srgbClr val="C00000"/>
                    </a:solidFill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A242FB62-3159-EF76-2810-0DAED20FF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7989" y="1312725"/>
                  <a:ext cx="330302" cy="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7F8795B-FDBA-AB4D-4D3E-B8453D4CA863}"/>
                    </a:ext>
                  </a:extLst>
                </p:cNvPr>
                <p:cNvSpPr txBox="1"/>
                <p:nvPr/>
              </p:nvSpPr>
              <p:spPr>
                <a:xfrm>
                  <a:off x="762244" y="863494"/>
                  <a:ext cx="635030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e</a:t>
                  </a:r>
                  <a:r>
                    <a:rPr lang="en-US" sz="1600" baseline="30000" dirty="0">
                      <a:solidFill>
                        <a:srgbClr val="C00000"/>
                      </a:solidFill>
                    </a:rPr>
                    <a:t>-</a:t>
                  </a:r>
                  <a:r>
                    <a:rPr lang="en-US" sz="1600" dirty="0">
                      <a:solidFill>
                        <a:srgbClr val="C00000"/>
                      </a:solidFill>
                    </a:rPr>
                    <a:t> beam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BD1799E-3CF8-8A50-42D8-9ECAF4AD1BDD}"/>
                  </a:ext>
                </a:extLst>
              </p:cNvPr>
              <p:cNvGrpSpPr/>
              <p:nvPr/>
            </p:nvGrpSpPr>
            <p:grpSpPr>
              <a:xfrm>
                <a:off x="2670944" y="1991773"/>
                <a:ext cx="162790" cy="297062"/>
                <a:chOff x="1416068" y="1060448"/>
                <a:chExt cx="214182" cy="390844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9D1E378-756D-DE30-2478-46822806D286}"/>
                    </a:ext>
                  </a:extLst>
                </p:cNvPr>
                <p:cNvSpPr/>
                <p:nvPr/>
              </p:nvSpPr>
              <p:spPr>
                <a:xfrm>
                  <a:off x="1416068" y="1219562"/>
                  <a:ext cx="214182" cy="8657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F0B8219-0981-7B81-DE5F-A1E22BE44EEE}"/>
                    </a:ext>
                  </a:extLst>
                </p:cNvPr>
                <p:cNvGrpSpPr/>
                <p:nvPr/>
              </p:nvGrpSpPr>
              <p:grpSpPr>
                <a:xfrm>
                  <a:off x="1444558" y="10604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5E0E3EF1-714B-D57E-F328-F18A68ED8E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7746DD1D-5796-2307-2645-5E98DBD6E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0899527C-2C3D-F990-FB07-0347A9AF91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7190FC7-DE83-26BA-CAD6-E0D521929038}"/>
                    </a:ext>
                  </a:extLst>
                </p:cNvPr>
                <p:cNvGrpSpPr/>
                <p:nvPr/>
              </p:nvGrpSpPr>
              <p:grpSpPr>
                <a:xfrm rot="10800000">
                  <a:off x="1447402" y="1321048"/>
                  <a:ext cx="152400" cy="130244"/>
                  <a:chOff x="1444558" y="1060448"/>
                  <a:chExt cx="152400" cy="130244"/>
                </a:xfrm>
              </p:grpSpPr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1671D3A0-D925-B9C6-FDFA-D745FC50F1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44558" y="1116886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A8E81551-CEC7-19C9-17E9-153AFE51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96958" y="1116358"/>
                    <a:ext cx="0" cy="7380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B26197CA-E399-9328-CFB8-7D88565868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23152" y="1060448"/>
                    <a:ext cx="0" cy="12600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B4043CA-15BF-51C1-046F-7CE5D3AC3484}"/>
                </a:ext>
              </a:extLst>
            </p:cNvPr>
            <p:cNvGrpSpPr/>
            <p:nvPr/>
          </p:nvGrpSpPr>
          <p:grpSpPr>
            <a:xfrm>
              <a:off x="2570651" y="2893172"/>
              <a:ext cx="348435" cy="1234717"/>
              <a:chOff x="2570651" y="2893172"/>
              <a:chExt cx="348435" cy="123471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40FD741-5A06-DA41-395D-BCAB162AA1FB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70152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9F66103-CD4E-BD0C-BBB7-7ADCB288D9D7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68" name="Right Triangle 67">
                  <a:extLst>
                    <a:ext uri="{FF2B5EF4-FFF2-40B4-BE49-F238E27FC236}">
                      <a16:creationId xmlns:a16="http://schemas.microsoft.com/office/drawing/2014/main" id="{DE4D0A7C-D2E5-8A27-17EA-9C316B1F838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9" name="Right Triangle 68">
                  <a:extLst>
                    <a:ext uri="{FF2B5EF4-FFF2-40B4-BE49-F238E27FC236}">
                      <a16:creationId xmlns:a16="http://schemas.microsoft.com/office/drawing/2014/main" id="{08FB7BB8-AF18-B895-8832-6845853E516F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B548E30-0F33-7E2E-8485-FC071DEBA26B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DD10F4D-83EE-6CE3-C9FE-A3F00F591331}"/>
                  </a:ext>
                </a:extLst>
              </p:cNvPr>
              <p:cNvGrpSpPr/>
              <p:nvPr/>
            </p:nvGrpSpPr>
            <p:grpSpPr>
              <a:xfrm>
                <a:off x="2847775" y="3097444"/>
                <a:ext cx="71311" cy="346224"/>
                <a:chOff x="2568881" y="3524267"/>
                <a:chExt cx="71311" cy="346224"/>
              </a:xfrm>
              <a:solidFill>
                <a:srgbClr val="002060"/>
              </a:solidFill>
            </p:grpSpPr>
            <p:sp>
              <p:nvSpPr>
                <p:cNvPr id="73" name="Right Triangle 72">
                  <a:extLst>
                    <a:ext uri="{FF2B5EF4-FFF2-40B4-BE49-F238E27FC236}">
                      <a16:creationId xmlns:a16="http://schemas.microsoft.com/office/drawing/2014/main" id="{480C0FC4-8DE0-54D4-BBF1-AAA0A3EEF119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4" name="Right Triangle 73">
                  <a:extLst>
                    <a:ext uri="{FF2B5EF4-FFF2-40B4-BE49-F238E27FC236}">
                      <a16:creationId xmlns:a16="http://schemas.microsoft.com/office/drawing/2014/main" id="{890C583B-0A10-7465-2124-E22C2049EAE6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29C4F91-1944-D006-96AD-BAC194EB9311}"/>
                    </a:ext>
                  </a:extLst>
                </p:cNvPr>
                <p:cNvSpPr/>
                <p:nvPr/>
              </p:nvSpPr>
              <p:spPr>
                <a:xfrm>
                  <a:off x="2568881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419D27C-7E22-3CA7-D5F1-A2B364F2AA08}"/>
                </a:ext>
              </a:extLst>
            </p:cNvPr>
            <p:cNvGrpSpPr/>
            <p:nvPr/>
          </p:nvGrpSpPr>
          <p:grpSpPr>
            <a:xfrm rot="21352175">
              <a:off x="3434296" y="3843402"/>
              <a:ext cx="836819" cy="788085"/>
              <a:chOff x="3263861" y="3787477"/>
              <a:chExt cx="836819" cy="788085"/>
            </a:xfrm>
          </p:grpSpPr>
          <p:sp>
            <p:nvSpPr>
              <p:cNvPr id="76" name="Diagonal Stripe 75">
                <a:extLst>
                  <a:ext uri="{FF2B5EF4-FFF2-40B4-BE49-F238E27FC236}">
                    <a16:creationId xmlns:a16="http://schemas.microsoft.com/office/drawing/2014/main" id="{0938EE04-A4D0-0467-8B51-EAF5CEEC6102}"/>
                  </a:ext>
                </a:extLst>
              </p:cNvPr>
              <p:cNvSpPr/>
              <p:nvPr/>
            </p:nvSpPr>
            <p:spPr>
              <a:xfrm rot="10370212">
                <a:off x="3263861" y="3787477"/>
                <a:ext cx="489550" cy="515440"/>
              </a:xfrm>
              <a:prstGeom prst="diagStrip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11DCC00-E7A0-B687-BCB2-551E074C97CB}"/>
                  </a:ext>
                </a:extLst>
              </p:cNvPr>
              <p:cNvSpPr/>
              <p:nvPr/>
            </p:nvSpPr>
            <p:spPr>
              <a:xfrm rot="18422784">
                <a:off x="3562523" y="4037406"/>
                <a:ext cx="554557" cy="52175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F03FC7D-E9AA-C3F5-72B5-E3B3B33C5E07}"/>
                </a:ext>
              </a:extLst>
            </p:cNvPr>
            <p:cNvSpPr/>
            <p:nvPr/>
          </p:nvSpPr>
          <p:spPr>
            <a:xfrm rot="1895775">
              <a:off x="3047329" y="3202042"/>
              <a:ext cx="126175" cy="11490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5149DC4-03D5-1D7E-50D6-81F403B45670}"/>
                </a:ext>
              </a:extLst>
            </p:cNvPr>
            <p:cNvSpPr txBox="1"/>
            <p:nvPr/>
          </p:nvSpPr>
          <p:spPr>
            <a:xfrm>
              <a:off x="2389536" y="4207761"/>
              <a:ext cx="68259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Polarizer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88C0804-535C-E659-DFFA-C5003B84D065}"/>
                </a:ext>
              </a:extLst>
            </p:cNvPr>
            <p:cNvGrpSpPr/>
            <p:nvPr/>
          </p:nvGrpSpPr>
          <p:grpSpPr>
            <a:xfrm>
              <a:off x="3273509" y="3353959"/>
              <a:ext cx="349329" cy="1234717"/>
              <a:chOff x="2570651" y="2893172"/>
              <a:chExt cx="349329" cy="1234717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CE441A-3CFE-D6BE-A68E-7B0C93F13CF9}"/>
                  </a:ext>
                </a:extLst>
              </p:cNvPr>
              <p:cNvSpPr/>
              <p:nvPr/>
            </p:nvSpPr>
            <p:spPr>
              <a:xfrm rot="1974162">
                <a:off x="2658788" y="2893172"/>
                <a:ext cx="132314" cy="123471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B309805-8993-B0F6-6D42-B1EB7BEE9718}"/>
                  </a:ext>
                </a:extLst>
              </p:cNvPr>
              <p:cNvGrpSpPr/>
              <p:nvPr/>
            </p:nvGrpSpPr>
            <p:grpSpPr>
              <a:xfrm>
                <a:off x="2570651" y="3524267"/>
                <a:ext cx="70435" cy="346224"/>
                <a:chOff x="2570651" y="3524267"/>
                <a:chExt cx="70435" cy="346224"/>
              </a:xfrm>
            </p:grpSpPr>
            <p:sp>
              <p:nvSpPr>
                <p:cNvPr id="98" name="Right Triangle 97">
                  <a:extLst>
                    <a:ext uri="{FF2B5EF4-FFF2-40B4-BE49-F238E27FC236}">
                      <a16:creationId xmlns:a16="http://schemas.microsoft.com/office/drawing/2014/main" id="{2DEB75EF-FD8C-93F3-5221-247F034D02C3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9" name="Right Triangle 98">
                  <a:extLst>
                    <a:ext uri="{FF2B5EF4-FFF2-40B4-BE49-F238E27FC236}">
                      <a16:creationId xmlns:a16="http://schemas.microsoft.com/office/drawing/2014/main" id="{A577D3FA-5A5D-BE63-08DD-870DF9457E24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AA9E876-A332-457E-20ED-8580D6120677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solidFill>
                  <a:srgbClr val="8D1743"/>
                </a:solidFill>
                <a:ln>
                  <a:solidFill>
                    <a:srgbClr val="8D174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75CC8D-D6E5-2C5C-EE66-72E5E2362CFE}"/>
                  </a:ext>
                </a:extLst>
              </p:cNvPr>
              <p:cNvGrpSpPr/>
              <p:nvPr/>
            </p:nvGrpSpPr>
            <p:grpSpPr>
              <a:xfrm>
                <a:off x="2849545" y="3097444"/>
                <a:ext cx="70435" cy="346224"/>
                <a:chOff x="2570651" y="3524267"/>
                <a:chExt cx="70435" cy="346224"/>
              </a:xfrm>
              <a:solidFill>
                <a:srgbClr val="002060"/>
              </a:solidFill>
            </p:grpSpPr>
            <p:sp>
              <p:nvSpPr>
                <p:cNvPr id="95" name="Right Triangle 94">
                  <a:extLst>
                    <a:ext uri="{FF2B5EF4-FFF2-40B4-BE49-F238E27FC236}">
                      <a16:creationId xmlns:a16="http://schemas.microsoft.com/office/drawing/2014/main" id="{73D08C3A-3BD4-301F-45AF-7E46088E629D}"/>
                    </a:ext>
                  </a:extLst>
                </p:cNvPr>
                <p:cNvSpPr/>
                <p:nvPr/>
              </p:nvSpPr>
              <p:spPr>
                <a:xfrm rot="5400000">
                  <a:off x="2551498" y="3781797"/>
                  <a:ext cx="107847" cy="69541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6" name="Right Triangle 95">
                  <a:extLst>
                    <a:ext uri="{FF2B5EF4-FFF2-40B4-BE49-F238E27FC236}">
                      <a16:creationId xmlns:a16="http://schemas.microsoft.com/office/drawing/2014/main" id="{B5A530A8-3572-87DC-8DD8-8688494F24A0}"/>
                    </a:ext>
                  </a:extLst>
                </p:cNvPr>
                <p:cNvSpPr/>
                <p:nvPr/>
              </p:nvSpPr>
              <p:spPr>
                <a:xfrm rot="16200000">
                  <a:off x="2554152" y="3541659"/>
                  <a:ext cx="103362" cy="68578"/>
                </a:xfrm>
                <a:prstGeom prst="rtTriangl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FF65F7B-0910-2D37-A442-ACD708FADE84}"/>
                    </a:ext>
                  </a:extLst>
                </p:cNvPr>
                <p:cNvSpPr/>
                <p:nvPr/>
              </p:nvSpPr>
              <p:spPr>
                <a:xfrm>
                  <a:off x="2571544" y="3629536"/>
                  <a:ext cx="69542" cy="129431"/>
                </a:xfrm>
                <a:prstGeom prst="rect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30114CF-FF55-F6B6-FDEB-215529B34064}"/>
                </a:ext>
              </a:extLst>
            </p:cNvPr>
            <p:cNvSpPr txBox="1"/>
            <p:nvPr/>
          </p:nvSpPr>
          <p:spPr>
            <a:xfrm>
              <a:off x="1905929" y="4525586"/>
              <a:ext cx="106715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</a:rPr>
                <a:t>Vertically  Polarized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5011A71-68D3-6A8D-C631-F18A73E04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163" y="4277354"/>
              <a:ext cx="501591" cy="31953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E9E7F0-4C86-692A-1D5D-F527C40A5AE4}"/>
              </a:ext>
            </a:extLst>
          </p:cNvPr>
          <p:cNvGrpSpPr/>
          <p:nvPr/>
        </p:nvGrpSpPr>
        <p:grpSpPr>
          <a:xfrm>
            <a:off x="6581919" y="1031445"/>
            <a:ext cx="5063247" cy="4284503"/>
            <a:chOff x="4936439" y="773583"/>
            <a:chExt cx="3797435" cy="32133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7064DD-4904-4CC4-68E1-E92A3239D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0089" y="1251351"/>
              <a:ext cx="3733800" cy="2654300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77EAFB6-A7A8-4E1F-A0DC-FF186235E642}"/>
                </a:ext>
              </a:extLst>
            </p:cNvPr>
            <p:cNvSpPr/>
            <p:nvPr/>
          </p:nvSpPr>
          <p:spPr>
            <a:xfrm>
              <a:off x="4936439" y="1170043"/>
              <a:ext cx="3797435" cy="281691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F96AF3-CB3A-7CAE-B0AD-4D43CC874339}"/>
                </a:ext>
              </a:extLst>
            </p:cNvPr>
            <p:cNvSpPr txBox="1"/>
            <p:nvPr/>
          </p:nvSpPr>
          <p:spPr>
            <a:xfrm>
              <a:off x="5876084" y="773583"/>
              <a:ext cx="17505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Image on camera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E76A152-5D24-799B-F215-FAA1E6D05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3397" y="2221091"/>
              <a:ext cx="354376" cy="336093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2810A3F-2A41-901C-F98A-12089AF2250B}"/>
                </a:ext>
              </a:extLst>
            </p:cNvPr>
            <p:cNvSpPr txBox="1"/>
            <p:nvPr/>
          </p:nvSpPr>
          <p:spPr>
            <a:xfrm>
              <a:off x="7051412" y="1908540"/>
              <a:ext cx="72159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Witness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323DD29-AE7F-3D3B-A9A7-181856E700AF}"/>
                </a:ext>
              </a:extLst>
            </p:cNvPr>
            <p:cNvSpPr txBox="1"/>
            <p:nvPr/>
          </p:nvSpPr>
          <p:spPr>
            <a:xfrm>
              <a:off x="5360741" y="1697339"/>
              <a:ext cx="52028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Drive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F756729-011E-7426-11B1-F0BBE3F86240}"/>
                </a:ext>
              </a:extLst>
            </p:cNvPr>
            <p:cNvCxnSpPr>
              <a:cxnSpLocks/>
            </p:cNvCxnSpPr>
            <p:nvPr/>
          </p:nvCxnSpPr>
          <p:spPr>
            <a:xfrm>
              <a:off x="5831729" y="1968315"/>
              <a:ext cx="342794" cy="292212"/>
            </a:xfrm>
            <a:prstGeom prst="straightConnector1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6A8B4C8E-CDE0-788A-BB5A-D1135256A546}"/>
              </a:ext>
            </a:extLst>
          </p:cNvPr>
          <p:cNvSpPr txBox="1"/>
          <p:nvPr/>
        </p:nvSpPr>
        <p:spPr>
          <a:xfrm>
            <a:off x="4642979" y="5417300"/>
            <a:ext cx="1384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CMOS Camera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E5E8A11-6770-605B-E5F3-9FC71D3D1239}"/>
              </a:ext>
            </a:extLst>
          </p:cNvPr>
          <p:cNvCxnSpPr>
            <a:endCxn id="68" idx="4"/>
          </p:cNvCxnSpPr>
          <p:nvPr/>
        </p:nvCxnSpPr>
        <p:spPr>
          <a:xfrm>
            <a:off x="3423302" y="3896924"/>
            <a:ext cx="4233" cy="325505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36E263D-7985-EB87-3205-5A2AC5FA9AEE}"/>
              </a:ext>
            </a:extLst>
          </p:cNvPr>
          <p:cNvCxnSpPr/>
          <p:nvPr/>
        </p:nvCxnSpPr>
        <p:spPr>
          <a:xfrm>
            <a:off x="3523910" y="3752490"/>
            <a:ext cx="4233" cy="325505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1517F4C-C5D2-CCB3-3DBC-94DE20E212E3}"/>
              </a:ext>
            </a:extLst>
          </p:cNvPr>
          <p:cNvCxnSpPr/>
          <p:nvPr/>
        </p:nvCxnSpPr>
        <p:spPr>
          <a:xfrm>
            <a:off x="3798038" y="3324520"/>
            <a:ext cx="4233" cy="325505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0864EB5-D206-A660-E2E8-C94EAB56ED15}"/>
              </a:ext>
            </a:extLst>
          </p:cNvPr>
          <p:cNvCxnSpPr/>
          <p:nvPr/>
        </p:nvCxnSpPr>
        <p:spPr>
          <a:xfrm>
            <a:off x="3890517" y="3173697"/>
            <a:ext cx="4233" cy="325505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06F0F5A-5767-31E4-21C1-3E1FE5E013C9}"/>
              </a:ext>
            </a:extLst>
          </p:cNvPr>
          <p:cNvCxnSpPr/>
          <p:nvPr/>
        </p:nvCxnSpPr>
        <p:spPr>
          <a:xfrm>
            <a:off x="4729593" y="3941852"/>
            <a:ext cx="4233" cy="325505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5D625CD-1E92-8252-888F-7ECC095192B5}"/>
              </a:ext>
            </a:extLst>
          </p:cNvPr>
          <p:cNvCxnSpPr/>
          <p:nvPr/>
        </p:nvCxnSpPr>
        <p:spPr>
          <a:xfrm>
            <a:off x="4828128" y="3800460"/>
            <a:ext cx="4233" cy="325505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6A38E07-B400-52D1-392D-418C6A1F69AA}"/>
              </a:ext>
            </a:extLst>
          </p:cNvPr>
          <p:cNvCxnSpPr/>
          <p:nvPr/>
        </p:nvCxnSpPr>
        <p:spPr>
          <a:xfrm>
            <a:off x="4355420" y="4511306"/>
            <a:ext cx="4233" cy="325505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6EB2B8C-47BF-F009-44A2-01F894EBA471}"/>
              </a:ext>
            </a:extLst>
          </p:cNvPr>
          <p:cNvCxnSpPr/>
          <p:nvPr/>
        </p:nvCxnSpPr>
        <p:spPr>
          <a:xfrm>
            <a:off x="4456412" y="4361337"/>
            <a:ext cx="4233" cy="325505"/>
          </a:xfrm>
          <a:prstGeom prst="line">
            <a:avLst/>
          </a:prstGeom>
          <a:ln w="12700">
            <a:solidFill>
              <a:srgbClr val="8D17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60B0D0-FDFC-53B3-A390-BDDEB121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7D95F6-0A6E-4019-6E6E-7F7417A8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22D460-591F-51DE-4DA4-065B33D7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EOS-BPM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0A8ABB-BAA4-CF4F-9292-0A1A14B6FF0F}"/>
              </a:ext>
            </a:extLst>
          </p:cNvPr>
          <p:cNvSpPr txBox="1"/>
          <p:nvPr/>
        </p:nvSpPr>
        <p:spPr>
          <a:xfrm>
            <a:off x="275491" y="979227"/>
            <a:ext cx="114888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EOS-BPM Mk. 1 pretty promising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EOS-BPM Mk. 2 installed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configuration strangled signal (too much ND, bad polarization)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Signal search this week with improved setup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Science shifts in mid-Feb.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Hope for ~fs TOA and &lt;5 µm BPM capability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Often &gt;1m upstream of e-beam waist </a:t>
            </a:r>
            <a:r>
              <a:rPr lang="en-US" sz="2400" dirty="0">
                <a:sym typeface="Wingdings" pitchFamily="2" charset="2"/>
              </a:rPr>
              <a:t> ~µm effective BPM resolution at waist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Goal: live analysis tool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Longitudinal bunch separation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Transverse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Use in ML algorithms?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Importance to PWFA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Chromatic emittance growth from transverse offset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Hosing instability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BECDA-26D9-BB62-60EE-5F93899A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0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0021-9B8F-4DD2-215B-57E78184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6A1CCB-8028-29F1-055F-49BD6F239B59}"/>
              </a:ext>
            </a:extLst>
          </p:cNvPr>
          <p:cNvSpPr/>
          <p:nvPr/>
        </p:nvSpPr>
        <p:spPr>
          <a:xfrm>
            <a:off x="4749555" y="1046592"/>
            <a:ext cx="7053075" cy="4295573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45A48-0DEA-145E-6773-E2CE4402D378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CB9207-0598-E0CF-5786-29BF1FEEF1D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00127FD-D4D9-126A-B442-81601038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A2A22A-0FB4-DAD0-02CA-DA160214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12B54-51EA-D843-81EA-6E8E1B1BB0FC}"/>
              </a:ext>
            </a:extLst>
          </p:cNvPr>
          <p:cNvSpPr txBox="1"/>
          <p:nvPr/>
        </p:nvSpPr>
        <p:spPr>
          <a:xfrm>
            <a:off x="493740" y="53889"/>
            <a:ext cx="2756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EOS-BPM Mk. 1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2D49D-A9BE-3197-7F69-F505EA5A787C}"/>
              </a:ext>
            </a:extLst>
          </p:cNvPr>
          <p:cNvSpPr txBox="1"/>
          <p:nvPr/>
        </p:nvSpPr>
        <p:spPr>
          <a:xfrm>
            <a:off x="1054631" y="1026012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EOS BPM Mk.1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2EE109-AE15-253A-12BB-29932240F3EB}"/>
              </a:ext>
            </a:extLst>
          </p:cNvPr>
          <p:cNvGrpSpPr/>
          <p:nvPr/>
        </p:nvGrpSpPr>
        <p:grpSpPr>
          <a:xfrm>
            <a:off x="3192149" y="1820527"/>
            <a:ext cx="80417" cy="2415243"/>
            <a:chOff x="2160431" y="1363383"/>
            <a:chExt cx="60313" cy="18114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BC0653-249F-F095-9152-C07FBA20F376}"/>
                </a:ext>
              </a:extLst>
            </p:cNvPr>
            <p:cNvSpPr/>
            <p:nvPr/>
          </p:nvSpPr>
          <p:spPr>
            <a:xfrm>
              <a:off x="2160431" y="1363383"/>
              <a:ext cx="60313" cy="77480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C758C-BC30-4951-8651-4EB9A8E49142}"/>
                </a:ext>
              </a:extLst>
            </p:cNvPr>
            <p:cNvSpPr/>
            <p:nvPr/>
          </p:nvSpPr>
          <p:spPr>
            <a:xfrm>
              <a:off x="2160431" y="2400013"/>
              <a:ext cx="60313" cy="77480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152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FF4E3C-2BC8-EE14-19E9-302BD89DECD0}"/>
              </a:ext>
            </a:extLst>
          </p:cNvPr>
          <p:cNvGrpSpPr/>
          <p:nvPr/>
        </p:nvGrpSpPr>
        <p:grpSpPr>
          <a:xfrm>
            <a:off x="695408" y="1791208"/>
            <a:ext cx="1706417" cy="570845"/>
            <a:chOff x="521555" y="1312926"/>
            <a:chExt cx="1279813" cy="42813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4C3D3A-6135-B448-DD2E-E5C3958E6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555" y="1312926"/>
              <a:ext cx="291936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DE1BCE-DB36-4DF1-F04F-79608E9D9A76}"/>
                </a:ext>
              </a:extLst>
            </p:cNvPr>
            <p:cNvCxnSpPr>
              <a:cxnSpLocks/>
            </p:cNvCxnSpPr>
            <p:nvPr/>
          </p:nvCxnSpPr>
          <p:spPr>
            <a:xfrm>
              <a:off x="1527048" y="1329552"/>
              <a:ext cx="274320" cy="4115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1DC4F6-AD42-6944-046C-2EE7255BDEE4}"/>
              </a:ext>
            </a:extLst>
          </p:cNvPr>
          <p:cNvCxnSpPr>
            <a:cxnSpLocks/>
          </p:cNvCxnSpPr>
          <p:nvPr/>
        </p:nvCxnSpPr>
        <p:spPr>
          <a:xfrm rot="10800000">
            <a:off x="749903" y="3555516"/>
            <a:ext cx="365760" cy="5486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3529BE-2E8C-9124-CECE-B1C35965943E}"/>
              </a:ext>
            </a:extLst>
          </p:cNvPr>
          <p:cNvCxnSpPr>
            <a:cxnSpLocks/>
          </p:cNvCxnSpPr>
          <p:nvPr/>
        </p:nvCxnSpPr>
        <p:spPr>
          <a:xfrm>
            <a:off x="2401824" y="3518026"/>
            <a:ext cx="365760" cy="5486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81AB34B-FC27-C6A3-931D-A1E78EDB2865}"/>
              </a:ext>
            </a:extLst>
          </p:cNvPr>
          <p:cNvCxnSpPr>
            <a:cxnSpLocks/>
          </p:cNvCxnSpPr>
          <p:nvPr/>
        </p:nvCxnSpPr>
        <p:spPr>
          <a:xfrm>
            <a:off x="327642" y="3000587"/>
            <a:ext cx="3763452" cy="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CD6E16B-5A5B-BA89-685D-640006E7254A}"/>
              </a:ext>
            </a:extLst>
          </p:cNvPr>
          <p:cNvCxnSpPr/>
          <p:nvPr/>
        </p:nvCxnSpPr>
        <p:spPr>
          <a:xfrm flipV="1">
            <a:off x="2584704" y="3792365"/>
            <a:ext cx="0" cy="180240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05FC9E-28A4-0D15-EC73-714034D7C453}"/>
              </a:ext>
            </a:extLst>
          </p:cNvPr>
          <p:cNvCxnSpPr>
            <a:cxnSpLocks/>
          </p:cNvCxnSpPr>
          <p:nvPr/>
        </p:nvCxnSpPr>
        <p:spPr>
          <a:xfrm flipH="1">
            <a:off x="929747" y="3813948"/>
            <a:ext cx="165495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87F494-30DA-B3F4-EC61-FEEC92C6A16D}"/>
              </a:ext>
            </a:extLst>
          </p:cNvPr>
          <p:cNvCxnSpPr>
            <a:cxnSpLocks/>
          </p:cNvCxnSpPr>
          <p:nvPr/>
        </p:nvCxnSpPr>
        <p:spPr>
          <a:xfrm flipH="1">
            <a:off x="941490" y="2076229"/>
            <a:ext cx="2686375" cy="173588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47BD974-0328-CC5D-1D72-A0F420B88126}"/>
              </a:ext>
            </a:extLst>
          </p:cNvPr>
          <p:cNvCxnSpPr>
            <a:cxnSpLocks/>
          </p:cNvCxnSpPr>
          <p:nvPr/>
        </p:nvCxnSpPr>
        <p:spPr>
          <a:xfrm flipH="1" flipV="1">
            <a:off x="2206658" y="2087715"/>
            <a:ext cx="12287" cy="3507059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C4245BA-175D-569B-67A6-C680EA02C792}"/>
              </a:ext>
            </a:extLst>
          </p:cNvPr>
          <p:cNvCxnSpPr>
            <a:cxnSpLocks/>
          </p:cNvCxnSpPr>
          <p:nvPr/>
        </p:nvCxnSpPr>
        <p:spPr>
          <a:xfrm flipH="1">
            <a:off x="890910" y="2084281"/>
            <a:ext cx="1302201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76587A5-30E9-A312-E0CF-2E25F72AAFB6}"/>
              </a:ext>
            </a:extLst>
          </p:cNvPr>
          <p:cNvCxnSpPr>
            <a:cxnSpLocks/>
          </p:cNvCxnSpPr>
          <p:nvPr/>
        </p:nvCxnSpPr>
        <p:spPr>
          <a:xfrm flipH="1" flipV="1">
            <a:off x="890909" y="2076230"/>
            <a:ext cx="2736955" cy="1849748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EA0D92D-33C8-7787-0AF3-6CE06ADFB285}"/>
              </a:ext>
            </a:extLst>
          </p:cNvPr>
          <p:cNvSpPr txBox="1"/>
          <p:nvPr/>
        </p:nvSpPr>
        <p:spPr>
          <a:xfrm>
            <a:off x="2688360" y="4235770"/>
            <a:ext cx="1026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EO Crystal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F73FFE6-3449-617C-5026-EC2EA32D03EB}"/>
              </a:ext>
            </a:extLst>
          </p:cNvPr>
          <p:cNvSpPr txBox="1"/>
          <p:nvPr/>
        </p:nvSpPr>
        <p:spPr>
          <a:xfrm>
            <a:off x="2022232" y="5536579"/>
            <a:ext cx="69602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Laser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97E109-776D-E8B6-5BA6-40D133DD8F6C}"/>
              </a:ext>
            </a:extLst>
          </p:cNvPr>
          <p:cNvSpPr txBox="1"/>
          <p:nvPr/>
        </p:nvSpPr>
        <p:spPr>
          <a:xfrm>
            <a:off x="2648152" y="1487755"/>
            <a:ext cx="1026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EO Crystal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6FD2FC0-3B1E-0A72-FEDD-84D33955C445}"/>
              </a:ext>
            </a:extLst>
          </p:cNvPr>
          <p:cNvSpPr txBox="1"/>
          <p:nvPr/>
        </p:nvSpPr>
        <p:spPr>
          <a:xfrm>
            <a:off x="19173" y="2639211"/>
            <a:ext cx="95571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C00000"/>
                </a:solidFill>
              </a:rPr>
              <a:t>e</a:t>
            </a:r>
            <a:r>
              <a:rPr lang="en-US" sz="1867" baseline="30000" dirty="0">
                <a:solidFill>
                  <a:srgbClr val="C00000"/>
                </a:solidFill>
              </a:rPr>
              <a:t>-</a:t>
            </a:r>
            <a:r>
              <a:rPr lang="en-US" sz="1867" dirty="0">
                <a:solidFill>
                  <a:srgbClr val="C00000"/>
                </a:solidFill>
              </a:rPr>
              <a:t> beam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041A53-9291-880E-1636-49F8E2E8A800}"/>
              </a:ext>
            </a:extLst>
          </p:cNvPr>
          <p:cNvSpPr txBox="1"/>
          <p:nvPr/>
        </p:nvSpPr>
        <p:spPr>
          <a:xfrm>
            <a:off x="4415156" y="5498895"/>
            <a:ext cx="782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Leverages correlation between strength of phase retardation and location of e</a:t>
            </a:r>
            <a:r>
              <a:rPr lang="en-US" sz="2400" baseline="30000" dirty="0"/>
              <a:t>-</a:t>
            </a:r>
            <a:r>
              <a:rPr lang="en-US" sz="2400" dirty="0"/>
              <a:t> beam with respect to crystal</a:t>
            </a:r>
            <a:r>
              <a:rPr lang="en-US" sz="2400" baseline="30000" dirty="0"/>
              <a:t>2</a:t>
            </a:r>
            <a:r>
              <a:rPr lang="en-US" sz="2400" dirty="0"/>
              <a:t>.</a:t>
            </a:r>
          </a:p>
        </p:txBody>
      </p:sp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C70EEE5F-3AC2-2BE3-24D8-332F6AF0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5" b="2122"/>
          <a:stretch>
            <a:fillRect/>
          </a:stretch>
        </p:blipFill>
        <p:spPr>
          <a:xfrm>
            <a:off x="4868988" y="1075739"/>
            <a:ext cx="6807008" cy="420354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64ED14-D019-7888-E4E8-4EB640ECEB43}"/>
              </a:ext>
            </a:extLst>
          </p:cNvPr>
          <p:cNvCxnSpPr>
            <a:cxnSpLocks/>
          </p:cNvCxnSpPr>
          <p:nvPr/>
        </p:nvCxnSpPr>
        <p:spPr>
          <a:xfrm>
            <a:off x="7998652" y="1618670"/>
            <a:ext cx="2420993" cy="1325501"/>
          </a:xfrm>
          <a:prstGeom prst="straightConnector1">
            <a:avLst/>
          </a:prstGeom>
          <a:ln w="25400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93C25-8742-6125-A2FC-B9753240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8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83036E-E529-B4F0-DFD7-7C5399DB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D08359-0578-EB41-C18A-4A9CD27EC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EOS-BPM Mk. 1 - Signal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D7F83-7624-E015-AE30-3143F9074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54" y="2519000"/>
            <a:ext cx="4632941" cy="38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0A11A-08A1-4B4A-C861-00F8E5C6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87" r="53873" b="39562"/>
          <a:stretch/>
        </p:blipFill>
        <p:spPr>
          <a:xfrm>
            <a:off x="1544733" y="2519000"/>
            <a:ext cx="2885186" cy="38238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088ED3-AD74-DF77-DBB4-9AACA4678AD1}"/>
              </a:ext>
            </a:extLst>
          </p:cNvPr>
          <p:cNvSpPr txBox="1"/>
          <p:nvPr/>
        </p:nvSpPr>
        <p:spPr>
          <a:xfrm>
            <a:off x="1494164" y="900752"/>
            <a:ext cx="298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Unapertured: Significant clipping on optics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strong diffraction; However, stronger signal/noise won out.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289A7-CD66-59F0-5119-A7B522713C9E}"/>
              </a:ext>
            </a:extLst>
          </p:cNvPr>
          <p:cNvSpPr txBox="1"/>
          <p:nvPr/>
        </p:nvSpPr>
        <p:spPr>
          <a:xfrm>
            <a:off x="7403698" y="901303"/>
            <a:ext cx="3243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Apertured: Laser was reduced in size to avoid clipping, but signal/noise suffered as a result.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04536CF-8DA1-3DE7-3805-73E5CF55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5564B-19D1-C781-857D-76B19718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512BA2-36FA-DF43-5F26-A0B4908F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F99076-302C-197C-0DB5-38C96B4F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EOS-BPM Mk. 1 – Laser Timing Stabilization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939E5-6BC5-0CA6-721E-14A069BC147C}"/>
              </a:ext>
            </a:extLst>
          </p:cNvPr>
          <p:cNvGrpSpPr/>
          <p:nvPr/>
        </p:nvGrpSpPr>
        <p:grpSpPr>
          <a:xfrm>
            <a:off x="403090" y="1061018"/>
            <a:ext cx="11385820" cy="5095302"/>
            <a:chOff x="275491" y="1132763"/>
            <a:chExt cx="11385820" cy="50953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0BB7092-5FAC-6304-D3DD-53C0DCC9E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2035"/>
            <a:stretch/>
          </p:blipFill>
          <p:spPr>
            <a:xfrm>
              <a:off x="275491" y="1132763"/>
              <a:ext cx="11385820" cy="509530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BF9583-CE2E-A44D-694B-DEB9F87A1313}"/>
                </a:ext>
              </a:extLst>
            </p:cNvPr>
            <p:cNvSpPr/>
            <p:nvPr/>
          </p:nvSpPr>
          <p:spPr>
            <a:xfrm>
              <a:off x="11204812" y="5854890"/>
              <a:ext cx="456499" cy="373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E9D99-2CFD-FE2B-C59F-4950F73F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8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E357-951A-82A0-2F7B-5E2CD889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13A68-88A5-6581-AA72-8B07E34DFE3D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DD3BBF-2F7A-3736-2BB9-3E961FAFD6A7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BAF012B9-27CB-5C81-4371-BCFFBE97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E272D6-71EE-C327-98A1-73BC77FA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435" y="6438987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3BE4D-2D94-7111-18B0-F9149BC24A97}"/>
              </a:ext>
            </a:extLst>
          </p:cNvPr>
          <p:cNvSpPr txBox="1"/>
          <p:nvPr/>
        </p:nvSpPr>
        <p:spPr>
          <a:xfrm>
            <a:off x="493740" y="53889"/>
            <a:ext cx="69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Mk.1 – FY25 Experimental Data</a:t>
            </a:r>
            <a:endParaRPr lang="en-US" sz="32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83D04-24CD-09EC-77D0-6EC54FFEA56D}"/>
              </a:ext>
            </a:extLst>
          </p:cNvPr>
          <p:cNvSpPr/>
          <p:nvPr/>
        </p:nvSpPr>
        <p:spPr>
          <a:xfrm>
            <a:off x="6467309" y="1511468"/>
            <a:ext cx="5617028" cy="32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8A81EF-7B2C-3775-4D68-57EA9378A515}"/>
              </a:ext>
            </a:extLst>
          </p:cNvPr>
          <p:cNvGrpSpPr/>
          <p:nvPr/>
        </p:nvGrpSpPr>
        <p:grpSpPr>
          <a:xfrm>
            <a:off x="10733" y="913361"/>
            <a:ext cx="12162823" cy="5170048"/>
            <a:chOff x="8049" y="717677"/>
            <a:chExt cx="9122117" cy="38775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1900B4-1F03-DDAA-45CD-AB411B089CF8}"/>
                </a:ext>
              </a:extLst>
            </p:cNvPr>
            <p:cNvGrpSpPr/>
            <p:nvPr/>
          </p:nvGrpSpPr>
          <p:grpSpPr>
            <a:xfrm>
              <a:off x="8049" y="717677"/>
              <a:ext cx="9122117" cy="3877536"/>
              <a:chOff x="8049" y="791153"/>
              <a:chExt cx="9122117" cy="38775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AB2240B-AAAD-E9AF-0EEA-F29828FCBF2C}"/>
                  </a:ext>
                </a:extLst>
              </p:cNvPr>
              <p:cNvGrpSpPr/>
              <p:nvPr/>
            </p:nvGrpSpPr>
            <p:grpSpPr>
              <a:xfrm>
                <a:off x="8049" y="867289"/>
                <a:ext cx="4896099" cy="3739714"/>
                <a:chOff x="-10239" y="867289"/>
                <a:chExt cx="4896099" cy="3739714"/>
              </a:xfrm>
            </p:grpSpPr>
            <p:pic>
              <p:nvPicPr>
                <p:cNvPr id="5" name="Picture 4" descr="A graph of a beam position&#10;&#10;AI-generated content may be incorrect.">
                  <a:extLst>
                    <a:ext uri="{FF2B5EF4-FFF2-40B4-BE49-F238E27FC236}">
                      <a16:creationId xmlns:a16="http://schemas.microsoft.com/office/drawing/2014/main" id="{A490078A-F1AC-5599-EFAB-924CAAF4E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6973" r="7025"/>
                <a:stretch>
                  <a:fillRect/>
                </a:stretch>
              </p:blipFill>
              <p:spPr>
                <a:xfrm>
                  <a:off x="0" y="867289"/>
                  <a:ext cx="4885860" cy="3739714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DB7646-922D-269E-741B-1E1D6346FEB5}"/>
                    </a:ext>
                  </a:extLst>
                </p:cNvPr>
                <p:cNvSpPr/>
                <p:nvPr/>
              </p:nvSpPr>
              <p:spPr>
                <a:xfrm rot="16200000">
                  <a:off x="-784199" y="3545065"/>
                  <a:ext cx="1814811" cy="255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33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EOS2 Signal Strength (arb)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50AEE9AF-D299-CB76-F565-9DCCBAD9F345}"/>
                    </a:ext>
                  </a:extLst>
                </p:cNvPr>
                <p:cNvSpPr/>
                <p:nvPr/>
              </p:nvSpPr>
              <p:spPr>
                <a:xfrm rot="16200000">
                  <a:off x="-803348" y="1839149"/>
                  <a:ext cx="1814810" cy="2285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33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EOS1 Signal Strength (arb)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6248FA-65D3-0D00-C9DE-9E430169569A}"/>
                  </a:ext>
                </a:extLst>
              </p:cNvPr>
              <p:cNvSpPr/>
              <p:nvPr/>
            </p:nvSpPr>
            <p:spPr>
              <a:xfrm>
                <a:off x="551345" y="4413368"/>
                <a:ext cx="3394710" cy="2553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333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1333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measured at OTR (</a:t>
                </a:r>
                <a:r>
                  <a:rPr lang="el-GR" sz="1333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1333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8D84B56-D47E-4138-5A01-25EBA9AC944D}"/>
                  </a:ext>
                </a:extLst>
              </p:cNvPr>
              <p:cNvGrpSpPr/>
              <p:nvPr/>
            </p:nvGrpSpPr>
            <p:grpSpPr>
              <a:xfrm>
                <a:off x="4709259" y="1117273"/>
                <a:ext cx="4420907" cy="3472237"/>
                <a:chOff x="4700115" y="1117273"/>
                <a:chExt cx="4420907" cy="3472237"/>
              </a:xfrm>
            </p:grpSpPr>
            <p:pic>
              <p:nvPicPr>
                <p:cNvPr id="7" name="Picture 6" descr="A graph of a beam position&#10;&#10;AI-generated content may be incorrect.">
                  <a:extLst>
                    <a:ext uri="{FF2B5EF4-FFF2-40B4-BE49-F238E27FC236}">
                      <a16:creationId xmlns:a16="http://schemas.microsoft.com/office/drawing/2014/main" id="{E1989406-9BED-C18D-3809-073C04592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2676"/>
                <a:stretch>
                  <a:fillRect/>
                </a:stretch>
              </p:blipFill>
              <p:spPr>
                <a:xfrm>
                  <a:off x="4700115" y="1117273"/>
                  <a:ext cx="4420907" cy="3296095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6C78E2F-7F87-A6DF-CABA-BE49C0D60E0C}"/>
                    </a:ext>
                  </a:extLst>
                </p:cNvPr>
                <p:cNvSpPr/>
                <p:nvPr/>
              </p:nvSpPr>
              <p:spPr>
                <a:xfrm rot="16200000">
                  <a:off x="3518156" y="2594498"/>
                  <a:ext cx="2894500" cy="3416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Δ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 measured at OTR (</a:t>
                  </a:r>
                  <a:r>
                    <a:rPr lang="el-GR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m)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1FB484C-3F0E-A023-45A8-079B14449B50}"/>
                    </a:ext>
                  </a:extLst>
                </p:cNvPr>
                <p:cNvSpPr/>
                <p:nvPr/>
              </p:nvSpPr>
              <p:spPr>
                <a:xfrm>
                  <a:off x="5463318" y="4247867"/>
                  <a:ext cx="2894500" cy="3416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Δ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 from EOS-BPM (</a:t>
                  </a:r>
                  <a:r>
                    <a:rPr lang="el-GR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m)</a:t>
                  </a:r>
                </a:p>
              </p:txBody>
            </p:sp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3EBA21D-3AA1-500C-FC4D-654AB13E97FB}"/>
                  </a:ext>
                </a:extLst>
              </p:cNvPr>
              <p:cNvSpPr/>
              <p:nvPr/>
            </p:nvSpPr>
            <p:spPr>
              <a:xfrm>
                <a:off x="2490996" y="791153"/>
                <a:ext cx="4212771" cy="2458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67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position monitor for high intensity environments 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6C7E5A-61C9-BBA5-7FC2-4FF0DEBC5D18}"/>
                </a:ext>
              </a:extLst>
            </p:cNvPr>
            <p:cNvSpPr/>
            <p:nvPr/>
          </p:nvSpPr>
          <p:spPr>
            <a:xfrm>
              <a:off x="425432" y="830619"/>
              <a:ext cx="2106385" cy="2458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20AECE3-4A24-4E5D-2ACC-31CCEA0A4052}"/>
              </a:ext>
            </a:extLst>
          </p:cNvPr>
          <p:cNvSpPr/>
          <p:nvPr/>
        </p:nvSpPr>
        <p:spPr>
          <a:xfrm>
            <a:off x="308155" y="1316223"/>
            <a:ext cx="5617028" cy="195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9AD316-A817-E716-999D-D6C2CEB96E68}"/>
              </a:ext>
            </a:extLst>
          </p:cNvPr>
          <p:cNvSpPr/>
          <p:nvPr/>
        </p:nvSpPr>
        <p:spPr>
          <a:xfrm>
            <a:off x="6574973" y="1369836"/>
            <a:ext cx="5617028" cy="32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67F3DD-0B8F-ADE5-736E-A9EA50F4FACF}"/>
              </a:ext>
            </a:extLst>
          </p:cNvPr>
          <p:cNvSpPr txBox="1"/>
          <p:nvPr/>
        </p:nvSpPr>
        <p:spPr>
          <a:xfrm>
            <a:off x="-58251" y="742050"/>
            <a:ext cx="180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Claire Hansel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88534-1091-93E7-FFA7-075EBC56A0CB}"/>
              </a:ext>
            </a:extLst>
          </p:cNvPr>
          <p:cNvSpPr txBox="1"/>
          <p:nvPr/>
        </p:nvSpPr>
        <p:spPr>
          <a:xfrm>
            <a:off x="5071496" y="6111742"/>
            <a:ext cx="2476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65 </a:t>
            </a:r>
            <a:r>
              <a:rPr lang="el-GR" sz="2400" dirty="0"/>
              <a:t>μ</a:t>
            </a:r>
            <a:r>
              <a:rPr lang="en-US" sz="2400" dirty="0"/>
              <a:t>m Resolution!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85DD19-0B22-2EDD-F50D-2D375EDF2585}"/>
              </a:ext>
            </a:extLst>
          </p:cNvPr>
          <p:cNvSpPr txBox="1"/>
          <p:nvPr/>
        </p:nvSpPr>
        <p:spPr>
          <a:xfrm>
            <a:off x="832618" y="1516021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EOS1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C5959B-C042-029C-1605-6FFF287E8257}"/>
              </a:ext>
            </a:extLst>
          </p:cNvPr>
          <p:cNvSpPr txBox="1"/>
          <p:nvPr/>
        </p:nvSpPr>
        <p:spPr>
          <a:xfrm>
            <a:off x="832618" y="3623448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EOS2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F0D7FF1-4046-8803-7984-B79B9DCF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F1EB-AB10-27D3-3B1E-73D7EF1D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8F84FD8-9785-6945-D2E2-28C8D6226A5F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DCCAD4-884D-F773-5CDE-4B3BBA1E6CBB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2937B13C-E6D9-1E87-C1F4-2382AAA8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8527D8-0BA5-DD84-63EB-A38875E9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788CE3-E6D6-E0EC-A285-64FF841F986A}"/>
              </a:ext>
            </a:extLst>
          </p:cNvPr>
          <p:cNvSpPr txBox="1"/>
          <p:nvPr/>
        </p:nvSpPr>
        <p:spPr>
          <a:xfrm>
            <a:off x="493741" y="53889"/>
            <a:ext cx="3831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 BPM Mk.2 Design</a:t>
            </a:r>
            <a:endParaRPr lang="en-US" sz="3200" dirty="0">
              <a:latin typeface="+mj-lt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4F7BE23-8F9F-C75C-E585-3A57745677FE}"/>
              </a:ext>
            </a:extLst>
          </p:cNvPr>
          <p:cNvGrpSpPr/>
          <p:nvPr/>
        </p:nvGrpSpPr>
        <p:grpSpPr>
          <a:xfrm>
            <a:off x="-311026" y="1279105"/>
            <a:ext cx="8131577" cy="4732528"/>
            <a:chOff x="164673" y="726518"/>
            <a:chExt cx="5467286" cy="318192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632E1AA-05DE-21B9-D0B5-CEFE5815399F}"/>
                </a:ext>
              </a:extLst>
            </p:cNvPr>
            <p:cNvGrpSpPr/>
            <p:nvPr/>
          </p:nvGrpSpPr>
          <p:grpSpPr>
            <a:xfrm>
              <a:off x="164673" y="726518"/>
              <a:ext cx="5467286" cy="3181927"/>
              <a:chOff x="164673" y="552894"/>
              <a:chExt cx="5467286" cy="318192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FE87487-3FC4-00FE-3E4D-57E276DBE392}"/>
                  </a:ext>
                </a:extLst>
              </p:cNvPr>
              <p:cNvGrpSpPr/>
              <p:nvPr/>
            </p:nvGrpSpPr>
            <p:grpSpPr>
              <a:xfrm>
                <a:off x="164673" y="827233"/>
                <a:ext cx="5467286" cy="2907588"/>
                <a:chOff x="-756211" y="63712"/>
                <a:chExt cx="12948211" cy="6886060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9FAAA4C-7291-3B63-ACCD-646BE6BBB47A}"/>
                    </a:ext>
                  </a:extLst>
                </p:cNvPr>
                <p:cNvSpPr/>
                <p:nvPr/>
              </p:nvSpPr>
              <p:spPr>
                <a:xfrm>
                  <a:off x="7764728" y="63712"/>
                  <a:ext cx="286603" cy="125478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436FB6A-417A-857C-56C8-10D994404E92}"/>
                    </a:ext>
                  </a:extLst>
                </p:cNvPr>
                <p:cNvGrpSpPr/>
                <p:nvPr/>
              </p:nvGrpSpPr>
              <p:grpSpPr>
                <a:xfrm>
                  <a:off x="0" y="84762"/>
                  <a:ext cx="12192000" cy="6536997"/>
                  <a:chOff x="0" y="84762"/>
                  <a:chExt cx="12192000" cy="6536997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23E81B42-B638-58E3-040E-93321E1412F7}"/>
                      </a:ext>
                    </a:extLst>
                  </p:cNvPr>
                  <p:cNvGrpSpPr/>
                  <p:nvPr/>
                </p:nvGrpSpPr>
                <p:grpSpPr>
                  <a:xfrm>
                    <a:off x="1531521" y="84762"/>
                    <a:ext cx="7121255" cy="6536997"/>
                    <a:chOff x="1531521" y="84762"/>
                    <a:chExt cx="7121255" cy="6536997"/>
                  </a:xfrm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7C55E32F-464F-D671-BA0A-1F7774866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0946" y="1862683"/>
                      <a:ext cx="286603" cy="1254782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58D5C3F4-A287-4B0F-0774-0E06E7021C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531521" y="691103"/>
                      <a:ext cx="1840285" cy="1833874"/>
                    </a:xfrm>
                    <a:prstGeom prst="line">
                      <a:avLst/>
                    </a:prstGeom>
                    <a:ln w="6350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B33380D7-2EF2-7E5D-5540-C4AEE40069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165503" y="84762"/>
                      <a:ext cx="5487273" cy="78997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none"/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8B6EEB5C-F26D-55DC-C57A-3589D786AF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927412" y="2197039"/>
                      <a:ext cx="6701252" cy="913445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  <a:head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Triangle 36">
                      <a:extLst>
                        <a:ext uri="{FF2B5EF4-FFF2-40B4-BE49-F238E27FC236}">
                          <a16:creationId xmlns:a16="http://schemas.microsoft.com/office/drawing/2014/main" id="{C5ACA341-CCA9-6D89-1959-070F7C45E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1971" y="6548036"/>
                      <a:ext cx="919386" cy="73723"/>
                    </a:xfrm>
                    <a:prstGeom prst="triangle">
                      <a:avLst/>
                    </a:prstGeom>
                    <a:solidFill>
                      <a:schemeClr val="accent1">
                        <a:alpha val="44045"/>
                      </a:schemeClr>
                    </a:solidFill>
                    <a:ln w="12700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D40F9FDA-8731-9AEF-5D99-2A24A01FEF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2862" y="621944"/>
                      <a:ext cx="5738204" cy="77716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FC747FE4-B7B2-B82B-E48A-11EEAABD2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322416" y="1782071"/>
                      <a:ext cx="6068650" cy="7705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headEnd type="triangle"/>
                      <a:tailEnd type="non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4BC7269-72F7-7B5C-5717-36581A250E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451665" y="869851"/>
                      <a:ext cx="717197" cy="5645767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7AFA3649-2F89-9BDD-89D7-5E2E859C0DE3}"/>
                        </a:ext>
                      </a:extLst>
                    </p:cNvPr>
                    <p:cNvCxnSpPr>
                      <a:cxnSpLocks/>
                      <a:stCxn id="37" idx="0"/>
                    </p:cNvCxnSpPr>
                    <p:nvPr/>
                  </p:nvCxnSpPr>
                  <p:spPr>
                    <a:xfrm flipH="1" flipV="1">
                      <a:off x="1927412" y="2197038"/>
                      <a:ext cx="524252" cy="4350998"/>
                    </a:xfrm>
                    <a:prstGeom prst="line">
                      <a:avLst/>
                    </a:prstGeom>
                    <a:ln>
                      <a:solidFill>
                        <a:srgbClr val="92D05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D8F9F267-D416-7432-D915-D448212639CC}"/>
                        </a:ext>
                      </a:extLst>
                    </p:cNvPr>
                    <p:cNvCxnSpPr>
                      <a:cxnSpLocks/>
                      <a:stCxn id="37" idx="4"/>
                    </p:cNvCxnSpPr>
                    <p:nvPr/>
                  </p:nvCxnSpPr>
                  <p:spPr>
                    <a:xfrm flipH="1" flipV="1">
                      <a:off x="2322415" y="1782072"/>
                      <a:ext cx="588942" cy="483968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69E9E4A0-9F64-F645-D18D-71F168B2B2A8}"/>
                        </a:ext>
                      </a:extLst>
                    </p:cNvPr>
                    <p:cNvSpPr/>
                    <p:nvPr/>
                  </p:nvSpPr>
                  <p:spPr>
                    <a:xfrm rot="8142752">
                      <a:off x="2359006" y="1474941"/>
                      <a:ext cx="263451" cy="1942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C3300E75-1616-9571-F0AB-943202EBE7B7}"/>
                        </a:ext>
                      </a:extLst>
                    </p:cNvPr>
                    <p:cNvCxnSpPr>
                      <a:cxnSpLocks/>
                      <a:stCxn id="37" idx="2"/>
                    </p:cNvCxnSpPr>
                    <p:nvPr/>
                  </p:nvCxnSpPr>
                  <p:spPr>
                    <a:xfrm flipV="1">
                      <a:off x="1991971" y="1382885"/>
                      <a:ext cx="660891" cy="523887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2CAA9935-D69E-9E12-5254-E9B5530CB9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0" y="1602823"/>
                    <a:ext cx="12192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C5ABC95-5221-6AFD-6FC4-4405E794F4D0}"/>
                    </a:ext>
                  </a:extLst>
                </p:cNvPr>
                <p:cNvGrpSpPr/>
                <p:nvPr/>
              </p:nvGrpSpPr>
              <p:grpSpPr>
                <a:xfrm>
                  <a:off x="8733181" y="2464844"/>
                  <a:ext cx="3143250" cy="2723313"/>
                  <a:chOff x="4409743" y="3443584"/>
                  <a:chExt cx="3143250" cy="2723313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362F222-6988-1691-9957-515710CA90AA}"/>
                      </a:ext>
                    </a:extLst>
                  </p:cNvPr>
                  <p:cNvGrpSpPr/>
                  <p:nvPr/>
                </p:nvGrpSpPr>
                <p:grpSpPr>
                  <a:xfrm>
                    <a:off x="4987480" y="3983196"/>
                    <a:ext cx="2171532" cy="2183701"/>
                    <a:chOff x="5184982" y="3871032"/>
                    <a:chExt cx="2752390" cy="2767814"/>
                  </a:xfrm>
                </p:grpSpPr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AD165955-EBDD-746C-867D-2266F3E44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4982" y="3871032"/>
                      <a:ext cx="2752390" cy="2767814"/>
                    </a:xfrm>
                    <a:prstGeom prst="rect">
                      <a:avLst/>
                    </a:prstGeom>
                    <a:solidFill>
                      <a:schemeClr val="bg1">
                        <a:alpha val="0"/>
                      </a:schemeClr>
                    </a:solidFill>
                    <a:ln w="254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C3D26472-52DD-F73A-4FF5-BC308854A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1" y="3896961"/>
                      <a:ext cx="923370" cy="888467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00119EA1-5078-EB49-2B20-EA8E4B619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5699826"/>
                      <a:ext cx="923370" cy="90910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FD615D8-9F73-C82A-F7EF-E0584BD7DE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192666" y="4791196"/>
                      <a:ext cx="909102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209C196-4D7F-31A8-F15B-8BDA7B1B0F5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013604" y="4791196"/>
                      <a:ext cx="909104" cy="897571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/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41689B8-3AEB-7680-4203-63D614F81905}"/>
                      </a:ext>
                    </a:extLst>
                  </p:cNvPr>
                  <p:cNvSpPr txBox="1"/>
                  <p:nvPr/>
                </p:nvSpPr>
                <p:spPr>
                  <a:xfrm>
                    <a:off x="4409743" y="3443584"/>
                    <a:ext cx="3143250" cy="5390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4 Crystal Design</a:t>
                    </a:r>
                  </a:p>
                </p:txBody>
              </p:sp>
              <p:sp>
                <p:nvSpPr>
                  <p:cNvPr id="24" name="Donut 23">
                    <a:extLst>
                      <a:ext uri="{FF2B5EF4-FFF2-40B4-BE49-F238E27FC236}">
                        <a16:creationId xmlns:a16="http://schemas.microsoft.com/office/drawing/2014/main" id="{5C386E82-364A-F605-1732-F39495E7DE34}"/>
                      </a:ext>
                    </a:extLst>
                  </p:cNvPr>
                  <p:cNvSpPr/>
                  <p:nvPr/>
                </p:nvSpPr>
                <p:spPr>
                  <a:xfrm>
                    <a:off x="5171334" y="4180709"/>
                    <a:ext cx="1800225" cy="1782348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92D050"/>
                  </a:soli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" name="Donut 24">
                    <a:extLst>
                      <a:ext uri="{FF2B5EF4-FFF2-40B4-BE49-F238E27FC236}">
                        <a16:creationId xmlns:a16="http://schemas.microsoft.com/office/drawing/2014/main" id="{B5603A08-0C49-EE30-174B-4E6FEF4DEEDF}"/>
                      </a:ext>
                    </a:extLst>
                  </p:cNvPr>
                  <p:cNvSpPr/>
                  <p:nvPr/>
                </p:nvSpPr>
                <p:spPr>
                  <a:xfrm>
                    <a:off x="5448254" y="4458988"/>
                    <a:ext cx="1244474" cy="1232116"/>
                  </a:xfrm>
                  <a:prstGeom prst="donut">
                    <a:avLst>
                      <a:gd name="adj" fmla="val 2314"/>
                    </a:avLst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312D6DC6-13DA-6291-9619-46AC3744A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8995" y="1877431"/>
                  <a:ext cx="1255805" cy="112284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93EEDC3-D7F8-D2D0-7F73-2FEED666D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55113" y="3085495"/>
                  <a:ext cx="1195322" cy="2079059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51E43BB-7997-9AB6-428D-DD0EF8E6D456}"/>
                    </a:ext>
                  </a:extLst>
                </p:cNvPr>
                <p:cNvSpPr txBox="1"/>
                <p:nvPr/>
              </p:nvSpPr>
              <p:spPr>
                <a:xfrm>
                  <a:off x="-231894" y="6345232"/>
                  <a:ext cx="3143249" cy="6045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67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Axicon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1D87596-0D97-3886-99F0-7D2730D3B60E}"/>
                    </a:ext>
                  </a:extLst>
                </p:cNvPr>
                <p:cNvSpPr txBox="1"/>
                <p:nvPr/>
              </p:nvSpPr>
              <p:spPr>
                <a:xfrm>
                  <a:off x="-756211" y="989802"/>
                  <a:ext cx="3143249" cy="6045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67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</a:t>
                  </a:r>
                  <a:r>
                    <a:rPr lang="en-US" sz="1867" baseline="30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-</a:t>
                  </a:r>
                  <a:r>
                    <a:rPr lang="en-US" sz="1867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beam </a:t>
                  </a: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05DA6107-0F63-565E-C998-B3920290D9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6367" y="1580923"/>
                  <a:ext cx="757842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07749E37-ED8F-0BDD-9F99-918C65FD3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91971" y="5580993"/>
                  <a:ext cx="0" cy="10407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2FCF0FE8-6B74-CBF9-E190-E5E40D8D1536}"/>
                    </a:ext>
                  </a:extLst>
                </p:cNvPr>
                <p:cNvSpPr/>
                <p:nvPr/>
              </p:nvSpPr>
              <p:spPr>
                <a:xfrm rot="19527413">
                  <a:off x="1979359" y="5902608"/>
                  <a:ext cx="101690" cy="126124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B1E9BC7-6EF4-F603-03B6-325D88A758B1}"/>
                    </a:ext>
                  </a:extLst>
                </p:cNvPr>
                <p:cNvSpPr txBox="1"/>
                <p:nvPr/>
              </p:nvSpPr>
              <p:spPr>
                <a:xfrm>
                  <a:off x="1109940" y="5439412"/>
                  <a:ext cx="342282" cy="53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θ</a:t>
                  </a:r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A72457B-4204-CC7C-7843-102C6C853C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28514" y="5803866"/>
                  <a:ext cx="501690" cy="221745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headEnd type="none" w="sm" len="med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4D317D3-64E7-12D4-BBA5-E514C12D0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63667" y="63712"/>
                  <a:ext cx="3402665" cy="2936568"/>
                </a:xfrm>
                <a:prstGeom prst="line">
                  <a:avLst/>
                </a:prstGeom>
                <a:ln w="9525">
                  <a:solidFill>
                    <a:schemeClr val="tx2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6E3AADB-5CED-4C74-1C31-09BFF79CC453}"/>
                  </a:ext>
                </a:extLst>
              </p:cNvPr>
              <p:cNvSpPr txBox="1"/>
              <p:nvPr/>
            </p:nvSpPr>
            <p:spPr>
              <a:xfrm>
                <a:off x="3436081" y="552894"/>
                <a:ext cx="690471" cy="227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75000"/>
                      </a:schemeClr>
                    </a:solidFill>
                  </a:rPr>
                  <a:t>EO Crystal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4CFF8E6-7F33-B341-69E6-8A7645F3E9A4}"/>
                </a:ext>
              </a:extLst>
            </p:cNvPr>
            <p:cNvGrpSpPr/>
            <p:nvPr/>
          </p:nvGrpSpPr>
          <p:grpSpPr>
            <a:xfrm rot="21145114">
              <a:off x="3063844" y="1067342"/>
              <a:ext cx="216460" cy="413926"/>
              <a:chOff x="3037056" y="1081499"/>
              <a:chExt cx="216460" cy="413926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3CAD0D-FD0B-E5EB-314F-6C9438A5D3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F23931-E8AB-9670-67EC-67A8F47CC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DFCDCA8-1A53-BAE7-0193-32FC500D5010}"/>
                </a:ext>
              </a:extLst>
            </p:cNvPr>
            <p:cNvGrpSpPr/>
            <p:nvPr/>
          </p:nvGrpSpPr>
          <p:grpSpPr>
            <a:xfrm rot="479000">
              <a:off x="3062682" y="1854652"/>
              <a:ext cx="216460" cy="413926"/>
              <a:chOff x="3037056" y="1081499"/>
              <a:chExt cx="216460" cy="413926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2D16BB9-BC89-97F5-CE2D-353045404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081499"/>
                <a:ext cx="0" cy="41392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4C7F696-ABEF-DB1E-846D-FC52E0CAF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7056" y="1279664"/>
                <a:ext cx="216460" cy="0"/>
              </a:xfrm>
              <a:prstGeom prst="straightConnector1">
                <a:avLst/>
              </a:prstGeom>
              <a:ln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1EEA8F7-3F55-62FF-8FD9-A52FFBA974B4}"/>
                </a:ext>
              </a:extLst>
            </p:cNvPr>
            <p:cNvSpPr txBox="1"/>
            <p:nvPr/>
          </p:nvSpPr>
          <p:spPr>
            <a:xfrm rot="444424">
              <a:off x="3066825" y="1915680"/>
              <a:ext cx="171583" cy="186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238414D-FA7F-B093-FDDE-5E119809044D}"/>
                </a:ext>
              </a:extLst>
            </p:cNvPr>
            <p:cNvSpPr txBox="1"/>
            <p:nvPr/>
          </p:nvSpPr>
          <p:spPr>
            <a:xfrm rot="21066815">
              <a:off x="3052182" y="1121744"/>
              <a:ext cx="171583" cy="186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k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C6F33C4-0745-7CA9-7827-667481F79F8E}"/>
                </a:ext>
              </a:extLst>
            </p:cNvPr>
            <p:cNvSpPr txBox="1"/>
            <p:nvPr/>
          </p:nvSpPr>
          <p:spPr>
            <a:xfrm>
              <a:off x="2495691" y="2264403"/>
              <a:ext cx="1099942" cy="227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Tilted Pulse Front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74D04497-79D5-854E-A9DD-7B7C9AE6CBD9}"/>
              </a:ext>
            </a:extLst>
          </p:cNvPr>
          <p:cNvSpPr txBox="1"/>
          <p:nvPr/>
        </p:nvSpPr>
        <p:spPr>
          <a:xfrm>
            <a:off x="7939669" y="1134215"/>
            <a:ext cx="4129961" cy="5015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133" dirty="0"/>
              <a:t>Axicon creates circular donut</a:t>
            </a:r>
          </a:p>
          <a:p>
            <a:pPr marL="380990" indent="-380990">
              <a:buFontTx/>
              <a:buChar char="-"/>
            </a:pPr>
            <a:endParaRPr lang="en-US" sz="2133" dirty="0"/>
          </a:p>
          <a:p>
            <a:pPr marL="380990" indent="-380990">
              <a:buFontTx/>
              <a:buChar char="-"/>
            </a:pPr>
            <a:r>
              <a:rPr lang="en-US" sz="2133" dirty="0"/>
              <a:t>4 crystals around e</a:t>
            </a:r>
            <a:r>
              <a:rPr lang="en-US" sz="2133" baseline="30000" dirty="0"/>
              <a:t>-</a:t>
            </a:r>
            <a:r>
              <a:rPr lang="en-US" sz="2133" dirty="0"/>
              <a:t> beam axis</a:t>
            </a:r>
          </a:p>
          <a:p>
            <a:pPr marL="380990" indent="-380990">
              <a:buFontTx/>
              <a:buChar char="-"/>
            </a:pPr>
            <a:endParaRPr lang="en-US" sz="2133" dirty="0"/>
          </a:p>
          <a:p>
            <a:pPr marL="380990" indent="-380990">
              <a:buFontTx/>
              <a:buChar char="-"/>
            </a:pPr>
            <a:r>
              <a:rPr lang="en-US" sz="2133" dirty="0"/>
              <a:t>Easier alignment more uniform laser intensity </a:t>
            </a:r>
          </a:p>
          <a:p>
            <a:pPr marL="380990" indent="-380990">
              <a:buFontTx/>
              <a:buChar char="-"/>
            </a:pPr>
            <a:endParaRPr lang="en-US" sz="2133" dirty="0"/>
          </a:p>
          <a:p>
            <a:pPr marL="380990" indent="-380990">
              <a:buFontTx/>
              <a:buChar char="-"/>
            </a:pPr>
            <a:r>
              <a:rPr lang="en-US" sz="2133" dirty="0"/>
              <a:t>More complete azimuthal coverage allows for position measurement in x and y. </a:t>
            </a:r>
          </a:p>
          <a:p>
            <a:pPr marL="380990" indent="-380990">
              <a:buFontTx/>
              <a:buChar char="-"/>
            </a:pPr>
            <a:endParaRPr lang="en-US" sz="2133" dirty="0"/>
          </a:p>
          <a:p>
            <a:pPr marL="380990" indent="-380990">
              <a:buFontTx/>
              <a:buChar char="-"/>
            </a:pPr>
            <a:r>
              <a:rPr lang="en-US" sz="2133" dirty="0"/>
              <a:t>Enhanced signal to noise leads to better temporal and transverse resolution. </a:t>
            </a:r>
          </a:p>
          <a:p>
            <a:pPr marL="380990" indent="-380990">
              <a:buFontTx/>
              <a:buChar char="-"/>
            </a:pPr>
            <a:endParaRPr lang="en-US" sz="2133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1EC8AE-BE76-5AD0-38C4-7D549156C278}"/>
              </a:ext>
            </a:extLst>
          </p:cNvPr>
          <p:cNvGrpSpPr/>
          <p:nvPr/>
        </p:nvGrpSpPr>
        <p:grpSpPr>
          <a:xfrm>
            <a:off x="2657146" y="4374980"/>
            <a:ext cx="2786978" cy="1519680"/>
            <a:chOff x="1895530" y="3202359"/>
            <a:chExt cx="2090234" cy="113976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8FB80F4-11CB-9D42-EE25-E5177CB747BD}"/>
                </a:ext>
              </a:extLst>
            </p:cNvPr>
            <p:cNvSpPr/>
            <p:nvPr/>
          </p:nvSpPr>
          <p:spPr>
            <a:xfrm>
              <a:off x="1895530" y="3202359"/>
              <a:ext cx="2090234" cy="113976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F4635D5-5330-BE7F-193E-AC78839F1ACE}"/>
                </a:ext>
              </a:extLst>
            </p:cNvPr>
            <p:cNvGrpSpPr/>
            <p:nvPr/>
          </p:nvGrpSpPr>
          <p:grpSpPr>
            <a:xfrm>
              <a:off x="1916001" y="3223863"/>
              <a:ext cx="2046981" cy="1104815"/>
              <a:chOff x="1916001" y="3223863"/>
              <a:chExt cx="2046981" cy="1104815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5FBB73E-6C33-DE1E-0017-2B4F1252DEEE}"/>
                  </a:ext>
                </a:extLst>
              </p:cNvPr>
              <p:cNvSpPr txBox="1"/>
              <p:nvPr/>
            </p:nvSpPr>
            <p:spPr>
              <a:xfrm>
                <a:off x="1994541" y="3223863"/>
                <a:ext cx="1897395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/>
                  <a:t>5</a:t>
                </a:r>
                <a:r>
                  <a:rPr lang="en-US" sz="1867" baseline="30000" dirty="0"/>
                  <a:t>o</a:t>
                </a:r>
                <a:r>
                  <a:rPr lang="en-US" sz="1867" dirty="0"/>
                  <a:t> angle of incidence (</a:t>
                </a:r>
                <a:r>
                  <a:rPr lang="el-GR" sz="1867" dirty="0"/>
                  <a:t>θ</a:t>
                </a:r>
                <a:r>
                  <a:rPr lang="en-US" sz="1867" dirty="0"/>
                  <a:t>)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7187FC4-4FE9-2D24-BAE1-C8ED23A992FB}"/>
                  </a:ext>
                </a:extLst>
              </p:cNvPr>
              <p:cNvSpPr txBox="1"/>
              <p:nvPr/>
            </p:nvSpPr>
            <p:spPr>
              <a:xfrm>
                <a:off x="2052439" y="3530825"/>
                <a:ext cx="1760337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/>
                  <a:t>3 </a:t>
                </a:r>
                <a:r>
                  <a:rPr lang="en-US" sz="1867" dirty="0" err="1"/>
                  <a:t>ps</a:t>
                </a:r>
                <a:r>
                  <a:rPr lang="en-US" sz="1867" dirty="0"/>
                  <a:t> temporal window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26F447E-DFA2-F415-5CA4-E1F0C9E47D94}"/>
                  </a:ext>
                </a:extLst>
              </p:cNvPr>
              <p:cNvSpPr txBox="1"/>
              <p:nvPr/>
            </p:nvSpPr>
            <p:spPr>
              <a:xfrm>
                <a:off x="1916001" y="3828445"/>
                <a:ext cx="2046981" cy="500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67" dirty="0"/>
                  <a:t>4 10mm x 10mm 100</a:t>
                </a:r>
                <a:r>
                  <a:rPr lang="el-GR" sz="1867" dirty="0"/>
                  <a:t>μ</a:t>
                </a:r>
                <a:r>
                  <a:rPr lang="en-US" sz="1867" dirty="0"/>
                  <a:t>m thick </a:t>
                </a:r>
                <a:r>
                  <a:rPr lang="en-US" sz="1867" dirty="0" err="1"/>
                  <a:t>GaP</a:t>
                </a:r>
                <a:r>
                  <a:rPr lang="en-US" sz="1867" dirty="0"/>
                  <a:t> wafers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A4F065-8A7A-9406-A023-C026916D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06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BAB58-03F3-5577-AB4F-7D7A79372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49DFAB5-2E61-8758-416A-2B20E1234FD1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9DE907-5CC9-7321-7870-0FADD29F0852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A10AFCF2-1110-88D9-CEE8-0A0E287F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223DAA-D10F-CDF5-5C80-498CE9C4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32969-8451-7853-E5DB-EA62A9BB4A2F}"/>
              </a:ext>
            </a:extLst>
          </p:cNvPr>
          <p:cNvSpPr txBox="1"/>
          <p:nvPr/>
        </p:nvSpPr>
        <p:spPr>
          <a:xfrm>
            <a:off x="493740" y="53889"/>
            <a:ext cx="617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EOS-BPM Mk. 2 CAD Model/Pictures</a:t>
            </a:r>
            <a:endParaRPr lang="en-US" sz="32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999E68-0E17-A74E-B946-F7313247B11D}"/>
              </a:ext>
            </a:extLst>
          </p:cNvPr>
          <p:cNvSpPr txBox="1"/>
          <p:nvPr/>
        </p:nvSpPr>
        <p:spPr>
          <a:xfrm>
            <a:off x="6668693" y="5414131"/>
            <a:ext cx="5452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Mounted 100</a:t>
            </a:r>
            <a:r>
              <a:rPr lang="el-GR" sz="1600" dirty="0"/>
              <a:t>μ</a:t>
            </a:r>
            <a:r>
              <a:rPr lang="en-US" sz="1600" dirty="0"/>
              <a:t>m Glass Wafers in EOS BPM Mk.2 Crystal Holder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0CDFB3-03FD-4CB0-7AB2-F5FD60946F76}"/>
              </a:ext>
            </a:extLst>
          </p:cNvPr>
          <p:cNvGrpSpPr/>
          <p:nvPr/>
        </p:nvGrpSpPr>
        <p:grpSpPr>
          <a:xfrm>
            <a:off x="7292429" y="1667595"/>
            <a:ext cx="4275832" cy="3572859"/>
            <a:chOff x="5439135" y="728454"/>
            <a:chExt cx="3206874" cy="2679644"/>
          </a:xfrm>
        </p:grpSpPr>
        <p:pic>
          <p:nvPicPr>
            <p:cNvPr id="46" name="Picture 45" descr="A clear plastic piece with screws&#10;&#10;AI-generated content may be incorrect.">
              <a:extLst>
                <a:ext uri="{FF2B5EF4-FFF2-40B4-BE49-F238E27FC236}">
                  <a16:creationId xmlns:a16="http://schemas.microsoft.com/office/drawing/2014/main" id="{430D54F0-34C8-B511-A4D9-2A6B1604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44" t="-108" r="24548" b="108"/>
            <a:stretch/>
          </p:blipFill>
          <p:spPr>
            <a:xfrm rot="5400000">
              <a:off x="5710084" y="464081"/>
              <a:ext cx="2671551" cy="320029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F9441C0-56A4-E208-EEFD-2BAD48FC7ABB}"/>
                </a:ext>
              </a:extLst>
            </p:cNvPr>
            <p:cNvSpPr/>
            <p:nvPr/>
          </p:nvSpPr>
          <p:spPr>
            <a:xfrm>
              <a:off x="5439135" y="736546"/>
              <a:ext cx="3200299" cy="26715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9A659F-1179-DCC3-6C51-6A7490986937}"/>
              </a:ext>
            </a:extLst>
          </p:cNvPr>
          <p:cNvGrpSpPr/>
          <p:nvPr/>
        </p:nvGrpSpPr>
        <p:grpSpPr>
          <a:xfrm>
            <a:off x="493741" y="1065967"/>
            <a:ext cx="6805581" cy="4341843"/>
            <a:chOff x="370305" y="640669"/>
            <a:chExt cx="5104186" cy="325638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0BF3EF6-3E30-DD03-A03C-8DAD3E24CFDD}"/>
                </a:ext>
              </a:extLst>
            </p:cNvPr>
            <p:cNvGrpSpPr/>
            <p:nvPr/>
          </p:nvGrpSpPr>
          <p:grpSpPr>
            <a:xfrm>
              <a:off x="370305" y="949755"/>
              <a:ext cx="4528511" cy="2947296"/>
              <a:chOff x="114583" y="1357013"/>
              <a:chExt cx="4528511" cy="2947296"/>
            </a:xfrm>
          </p:grpSpPr>
          <p:pic>
            <p:nvPicPr>
              <p:cNvPr id="53" name="Picture 52" descr="A diagram of a machine&#10;&#10;AI-generated content may be incorrect.">
                <a:extLst>
                  <a:ext uri="{FF2B5EF4-FFF2-40B4-BE49-F238E27FC236}">
                    <a16:creationId xmlns:a16="http://schemas.microsoft.com/office/drawing/2014/main" id="{FE184CC9-84B1-833E-E4A3-4A16CE919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158" y="1357013"/>
                <a:ext cx="4521936" cy="2947296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18613E2-4163-89B9-F74A-EDA392B0B8F6}"/>
                  </a:ext>
                </a:extLst>
              </p:cNvPr>
              <p:cNvSpPr/>
              <p:nvPr/>
            </p:nvSpPr>
            <p:spPr>
              <a:xfrm>
                <a:off x="114583" y="1373633"/>
                <a:ext cx="4521935" cy="2930675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938D57-C7C1-6395-D88E-833D79E27BB9}"/>
                </a:ext>
              </a:extLst>
            </p:cNvPr>
            <p:cNvSpPr txBox="1"/>
            <p:nvPr/>
          </p:nvSpPr>
          <p:spPr>
            <a:xfrm>
              <a:off x="4672348" y="640669"/>
              <a:ext cx="802143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sz="2133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  <a:r>
                <a:rPr lang="en-US" sz="2133" dirty="0">
                  <a:solidFill>
                    <a:schemeClr val="accent6">
                      <a:lumMod val="75000"/>
                    </a:schemeClr>
                  </a:solidFill>
                </a:rPr>
                <a:t> beam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3562E71-4CDE-AD67-3821-5B8DA4A4CE76}"/>
                </a:ext>
              </a:extLst>
            </p:cNvPr>
            <p:cNvCxnSpPr/>
            <p:nvPr/>
          </p:nvCxnSpPr>
          <p:spPr>
            <a:xfrm flipH="1">
              <a:off x="4655127" y="949755"/>
              <a:ext cx="440575" cy="687852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A8490-3090-E82E-B8D6-5DFE6D91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7AF8-7CB6-D954-A36A-C76378E8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67CED-9BF7-EBDB-3C71-DD7E946806F7}"/>
              </a:ext>
            </a:extLst>
          </p:cNvPr>
          <p:cNvGrpSpPr/>
          <p:nvPr/>
        </p:nvGrpSpPr>
        <p:grpSpPr>
          <a:xfrm>
            <a:off x="-1" y="0"/>
            <a:ext cx="12192001" cy="723331"/>
            <a:chOff x="8292" y="0"/>
            <a:chExt cx="9144001" cy="5424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85231F-EACC-F632-1E52-B193DB1AD5F9}"/>
                </a:ext>
              </a:extLst>
            </p:cNvPr>
            <p:cNvSpPr/>
            <p:nvPr/>
          </p:nvSpPr>
          <p:spPr>
            <a:xfrm>
              <a:off x="8292" y="0"/>
              <a:ext cx="9135707" cy="5424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4" name="Picture 13" descr="A black and white sign with white text&#10;&#10;AI-generated content may be incorrect.">
              <a:extLst>
                <a:ext uri="{FF2B5EF4-FFF2-40B4-BE49-F238E27FC236}">
                  <a16:creationId xmlns:a16="http://schemas.microsoft.com/office/drawing/2014/main" id="{D755FD05-1526-9270-AC53-87737A622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540" y="0"/>
              <a:ext cx="2497753" cy="495809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C79564-E930-43F0-1E5E-BAB158FF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544" y="6360670"/>
            <a:ext cx="4114800" cy="365125"/>
          </a:xfrm>
        </p:spPr>
        <p:txBody>
          <a:bodyPr/>
          <a:lstStyle/>
          <a:p>
            <a:pPr algn="l"/>
            <a:r>
              <a:rPr lang="en-US"/>
              <a:t>FACET-II PWFA Meeting - Feb. 2, 2026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2536A-A157-52FA-F950-47CDF5C6F988}"/>
              </a:ext>
            </a:extLst>
          </p:cNvPr>
          <p:cNvSpPr txBox="1"/>
          <p:nvPr/>
        </p:nvSpPr>
        <p:spPr>
          <a:xfrm>
            <a:off x="493740" y="53889"/>
            <a:ext cx="3064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Limiting Aperture</a:t>
            </a:r>
            <a:endParaRPr lang="en-US" sz="32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C0535B-BC06-BD25-5AF6-C9FC66C309B3}"/>
              </a:ext>
            </a:extLst>
          </p:cNvPr>
          <p:cNvSpPr txBox="1"/>
          <p:nvPr/>
        </p:nvSpPr>
        <p:spPr>
          <a:xfrm>
            <a:off x="7745255" y="5059623"/>
            <a:ext cx="3141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Crystal minimum aperture is 1 cm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3A399DA-CFD9-0822-A394-89B281EFF5E9}"/>
              </a:ext>
            </a:extLst>
          </p:cNvPr>
          <p:cNvGrpSpPr/>
          <p:nvPr/>
        </p:nvGrpSpPr>
        <p:grpSpPr>
          <a:xfrm>
            <a:off x="7292429" y="1255759"/>
            <a:ext cx="4275832" cy="3563692"/>
            <a:chOff x="5439135" y="728454"/>
            <a:chExt cx="3206874" cy="2672769"/>
          </a:xfrm>
        </p:grpSpPr>
        <p:pic>
          <p:nvPicPr>
            <p:cNvPr id="46" name="Picture 45" descr="A clear plastic piece with screws&#10;&#10;AI-generated content may be incorrect.">
              <a:extLst>
                <a:ext uri="{FF2B5EF4-FFF2-40B4-BE49-F238E27FC236}">
                  <a16:creationId xmlns:a16="http://schemas.microsoft.com/office/drawing/2014/main" id="{8624A4BD-D2A4-1677-6EDB-A0EDF85B2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844" t="-108" r="24548" b="108"/>
            <a:stretch/>
          </p:blipFill>
          <p:spPr>
            <a:xfrm rot="5400000">
              <a:off x="5710084" y="464081"/>
              <a:ext cx="2671551" cy="3200298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AEA27CC-01A2-F8F2-8DA6-9D025C34FF4D}"/>
                </a:ext>
              </a:extLst>
            </p:cNvPr>
            <p:cNvSpPr/>
            <p:nvPr/>
          </p:nvSpPr>
          <p:spPr>
            <a:xfrm>
              <a:off x="5439135" y="729671"/>
              <a:ext cx="3200299" cy="267155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BB2117-08C2-EEB5-2380-FF4CEBA8F08D}"/>
              </a:ext>
            </a:extLst>
          </p:cNvPr>
          <p:cNvGrpSpPr/>
          <p:nvPr/>
        </p:nvGrpSpPr>
        <p:grpSpPr>
          <a:xfrm>
            <a:off x="896072" y="1176721"/>
            <a:ext cx="5029569" cy="3784020"/>
            <a:chOff x="370305" y="1235203"/>
            <a:chExt cx="3772177" cy="28380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CA59C4-A7F7-FC65-6739-838D5196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476" y="1239781"/>
              <a:ext cx="3764006" cy="28334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233BC6-2CA1-A003-2391-A37A84561B31}"/>
                </a:ext>
              </a:extLst>
            </p:cNvPr>
            <p:cNvSpPr/>
            <p:nvPr/>
          </p:nvSpPr>
          <p:spPr>
            <a:xfrm>
              <a:off x="370305" y="1235203"/>
              <a:ext cx="3744275" cy="283343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91065AB-6F30-A425-9CB4-3C304349AE83}"/>
              </a:ext>
            </a:extLst>
          </p:cNvPr>
          <p:cNvSpPr txBox="1"/>
          <p:nvPr/>
        </p:nvSpPr>
        <p:spPr>
          <a:xfrm>
            <a:off x="797736" y="5059623"/>
            <a:ext cx="5189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Tx/>
              <a:buChar char="-"/>
            </a:pPr>
            <a:r>
              <a:rPr lang="en-US" sz="1600" dirty="0"/>
              <a:t>Mirrors have 4 mm hole diameter and are 6.7 mm thick.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58FD9-4873-817C-7EF5-136783D1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57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41984</TotalTime>
  <Words>958</Words>
  <Application>Microsoft Macintosh PowerPoint</Application>
  <PresentationFormat>Widescreen</PresentationFormat>
  <Paragraphs>225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Potential Use of EOS-BPM in PWFA Experiments</vt:lpstr>
      <vt:lpstr>PowerPoint Presentation</vt:lpstr>
      <vt:lpstr>PowerPoint Presentation</vt:lpstr>
      <vt:lpstr>EOS-BPM Mk. 1 - Signal</vt:lpstr>
      <vt:lpstr>EOS-BPM Mk. 1 – Laser Timing Stabilization</vt:lpstr>
      <vt:lpstr>PowerPoint Presentation</vt:lpstr>
      <vt:lpstr>PowerPoint Presentation</vt:lpstr>
      <vt:lpstr>PowerPoint Presentation</vt:lpstr>
      <vt:lpstr>PowerPoint Presentation</vt:lpstr>
      <vt:lpstr>EOS-BPM Mk. 2 Photos</vt:lpstr>
      <vt:lpstr>PowerPoint Presentation</vt:lpstr>
      <vt:lpstr>PowerPoint Presentation</vt:lpstr>
      <vt:lpstr>PowerPoint Presentation</vt:lpstr>
      <vt:lpstr>PowerPoint Presentation</vt:lpstr>
      <vt:lpstr>Drive Beam Position Reconstruction</vt:lpstr>
      <vt:lpstr>Offset Bunch with Different TOAs</vt:lpstr>
      <vt:lpstr>On-Axis Two-Bunch Simulation</vt:lpstr>
      <vt:lpstr>PowerPoint Presentation</vt:lpstr>
      <vt:lpstr>Current Laser Donut Profile</vt:lpstr>
      <vt:lpstr>EOS-BPM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Michael Dennis Litos</cp:lastModifiedBy>
  <cp:revision>1471</cp:revision>
  <cp:lastPrinted>2023-09-13T22:51:52Z</cp:lastPrinted>
  <dcterms:created xsi:type="dcterms:W3CDTF">2016-01-26T18:12:20Z</dcterms:created>
  <dcterms:modified xsi:type="dcterms:W3CDTF">2026-02-02T19:50:21Z</dcterms:modified>
</cp:coreProperties>
</file>