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1491" r:id="rId2"/>
    <p:sldId id="1626" r:id="rId3"/>
    <p:sldId id="1627" r:id="rId4"/>
    <p:sldId id="1636" r:id="rId5"/>
    <p:sldId id="1498" r:id="rId6"/>
    <p:sldId id="1489" r:id="rId7"/>
    <p:sldId id="1613" r:id="rId8"/>
    <p:sldId id="1620" r:id="rId9"/>
    <p:sldId id="1637" r:id="rId10"/>
    <p:sldId id="1487" r:id="rId11"/>
    <p:sldId id="1492" r:id="rId12"/>
    <p:sldId id="1641" r:id="rId13"/>
    <p:sldId id="1639" r:id="rId14"/>
    <p:sldId id="1640" r:id="rId15"/>
    <p:sldId id="1628" r:id="rId16"/>
    <p:sldId id="1615" r:id="rId17"/>
    <p:sldId id="1475" r:id="rId18"/>
    <p:sldId id="1470" r:id="rId19"/>
    <p:sldId id="1471" r:id="rId20"/>
    <p:sldId id="1629" r:id="rId21"/>
    <p:sldId id="163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" initials="r" lastIdx="1" clrIdx="0">
    <p:extLst>
      <p:ext uri="{19B8F6BF-5375-455C-9EA6-DF929625EA0E}">
        <p15:presenceInfo xmlns:p15="http://schemas.microsoft.com/office/powerpoint/2012/main" userId="ro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7AA"/>
    <a:srgbClr val="4F79CA"/>
    <a:srgbClr val="0070C0"/>
    <a:srgbClr val="CBB464"/>
    <a:srgbClr val="FF0000"/>
    <a:srgbClr val="540F0F"/>
    <a:srgbClr val="F38021"/>
    <a:srgbClr val="F8B57E"/>
    <a:srgbClr val="1E1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7" autoAdjust="0"/>
    <p:restoredTop sz="86250" autoAdjust="0"/>
  </p:normalViewPr>
  <p:slideViewPr>
    <p:cSldViewPr snapToGrid="0" snapToObjects="1">
      <p:cViewPr varScale="1">
        <p:scale>
          <a:sx n="94" d="100"/>
          <a:sy n="94" d="100"/>
        </p:scale>
        <p:origin x="1232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B6387-52B1-834D-B17E-344E077383B1}" type="datetime1">
              <a:rPr lang="en-US" smtClean="0"/>
              <a:t>2/2/26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8E63F-DF94-9B42-B5E6-43C62F0A6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427-D8F9-394C-9C99-6898FB93661D}" type="datetime1">
              <a:rPr lang="en-US" smtClean="0"/>
              <a:t>2/2/26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E7691-A93E-264A-93A6-CD1131F73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6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8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110"/>
            <a:ext cx="10515600" cy="5208221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927B8A9-2613-4345-BF55-A21DF2456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FACET-II PWFA Meeting - Feb. 2, 2026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7213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04753"/>
            <a:ext cx="10515600" cy="6248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3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FACET-II PWFA Meeting - Feb. 2, 2026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3308" y="64877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EDD59-AD4F-400D-9F0E-0E03AAA69E64}"/>
              </a:ext>
            </a:extLst>
          </p:cNvPr>
          <p:cNvSpPr/>
          <p:nvPr/>
        </p:nvSpPr>
        <p:spPr>
          <a:xfrm>
            <a:off x="6" y="0"/>
            <a:ext cx="12192000" cy="72959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7E2812C-203F-4CAD-BB5A-1B16DF903B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59168" y="133489"/>
            <a:ext cx="3032394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8120524" cy="72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0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CCB56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9.01747v1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valentina.lee@colorado.edu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B44B8C-FF24-264B-3910-88258AB57240}"/>
              </a:ext>
            </a:extLst>
          </p:cNvPr>
          <p:cNvSpPr/>
          <p:nvPr/>
        </p:nvSpPr>
        <p:spPr>
          <a:xfrm>
            <a:off x="1" y="723331"/>
            <a:ext cx="12192000" cy="61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166" y="1041400"/>
            <a:ext cx="11087668" cy="23876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Plans for E-301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BB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FACET-II PWFA Meeting</a:t>
            </a:r>
          </a:p>
          <a:p>
            <a:r>
              <a:rPr lang="en-US" dirty="0">
                <a:solidFill>
                  <a:schemeClr val="bg1"/>
                </a:solidFill>
              </a:rPr>
              <a:t>February 2, 2026</a:t>
            </a:r>
          </a:p>
          <a:p>
            <a:r>
              <a:rPr lang="en-US" dirty="0">
                <a:solidFill>
                  <a:schemeClr val="bg1"/>
                </a:solidFill>
              </a:rPr>
              <a:t>Michael Litos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57F3F-BA18-D491-5AF9-90F77EA7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042" y="480704"/>
            <a:ext cx="1121392" cy="11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0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9A42F-CDF5-F803-2B7A-7303F8D16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8B3D-CF7F-6202-9571-88CC381D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10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6398605-4A47-8944-1A48-7FB18C37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120524" cy="729595"/>
          </a:xfrm>
        </p:spPr>
        <p:txBody>
          <a:bodyPr/>
          <a:lstStyle/>
          <a:p>
            <a:r>
              <a:rPr lang="en-US" dirty="0"/>
              <a:t>High-Energy, High-Efficiency PWFA</a:t>
            </a:r>
          </a:p>
        </p:txBody>
      </p:sp>
      <p:pic>
        <p:nvPicPr>
          <p:cNvPr id="12" name="Picture 11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8545EFDB-7EFA-2C88-B4AA-D6A0CB222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5" y="823544"/>
            <a:ext cx="3208827" cy="6029325"/>
          </a:xfrm>
          <a:prstGeom prst="rect">
            <a:avLst/>
          </a:prstGeom>
        </p:spPr>
      </p:pic>
      <p:pic>
        <p:nvPicPr>
          <p:cNvPr id="16" name="Picture 15" descr="A diagram of a waveform&#10;&#10;AI-generated content may be incorrect.">
            <a:extLst>
              <a:ext uri="{FF2B5EF4-FFF2-40B4-BE49-F238E27FC236}">
                <a16:creationId xmlns:a16="http://schemas.microsoft.com/office/drawing/2014/main" id="{A5EBA077-F124-7B30-B457-C17FA03FD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23" y="2083999"/>
            <a:ext cx="5392801" cy="3508413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363AFB5-304B-E85F-9BA8-396F1022E561}"/>
              </a:ext>
            </a:extLst>
          </p:cNvPr>
          <p:cNvGraphicFramePr>
            <a:graphicFrameLocks noGrp="1"/>
          </p:cNvGraphicFramePr>
          <p:nvPr/>
        </p:nvGraphicFramePr>
        <p:xfrm>
          <a:off x="9173308" y="1321792"/>
          <a:ext cx="2817797" cy="4964985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1718584">
                  <a:extLst>
                    <a:ext uri="{9D8B030D-6E8A-4147-A177-3AD203B41FA5}">
                      <a16:colId xmlns:a16="http://schemas.microsoft.com/office/drawing/2014/main" val="3951653757"/>
                    </a:ext>
                  </a:extLst>
                </a:gridCol>
                <a:gridCol w="1099213">
                  <a:extLst>
                    <a:ext uri="{9D8B030D-6E8A-4147-A177-3AD203B41FA5}">
                      <a16:colId xmlns:a16="http://schemas.microsoft.com/office/drawing/2014/main" val="54265234"/>
                    </a:ext>
                  </a:extLst>
                </a:gridCol>
              </a:tblGrid>
              <a:tr h="484425">
                <a:tc>
                  <a:txBody>
                    <a:bodyPr/>
                    <a:lstStyle/>
                    <a:p>
                      <a:r>
                        <a:rPr lang="en-US" sz="1800" dirty="0"/>
                        <a:t>Parameters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FACET-II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14136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/>
                        <a:t>Energy gain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GeV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94216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Driver charge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1.6 </a:t>
                      </a:r>
                      <a:r>
                        <a:rPr lang="en-US" sz="1800" dirty="0" err="1">
                          <a:solidFill>
                            <a:sysClr val="windowText" lastClr="000000"/>
                          </a:solidFill>
                        </a:rPr>
                        <a:t>nC</a:t>
                      </a:r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63091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/>
                        <a:t>Driver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 GeV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84872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Energy deposits to plasma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5.9 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88305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Total Energy transfer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432 </a:t>
                      </a:r>
                      <a:r>
                        <a:rPr lang="en-US" sz="1800" dirty="0" err="1"/>
                        <a:t>mJ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025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Drive to wake efficiency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37%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94634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Total efficiency (</a:t>
                      </a:r>
                      <a:r>
                        <a:rPr lang="el-GR" sz="1800" dirty="0">
                          <a:solidFill>
                            <a:schemeClr val="bg1"/>
                          </a:solidFill>
                        </a:rPr>
                        <a:t>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2.7%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092163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BF5C0B-E4B7-0FB1-9DAC-840275BE2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PWFA Meeting - Feb. 2, 2026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2625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112B5-F315-03F8-8CB4-F9492555F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DEC78-40C4-D53F-FE19-62481B69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A close-up of a graph&#10;&#10;AI-generated content may be incorrect.">
            <a:extLst>
              <a:ext uri="{FF2B5EF4-FFF2-40B4-BE49-F238E27FC236}">
                <a16:creationId xmlns:a16="http://schemas.microsoft.com/office/drawing/2014/main" id="{2BA22602-6916-E81B-57DA-7BC83FFD2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0" y="1117220"/>
            <a:ext cx="6865191" cy="47333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E4A2FB-508F-39EE-BC17-31A814810360}"/>
              </a:ext>
            </a:extLst>
          </p:cNvPr>
          <p:cNvSpPr txBox="1"/>
          <p:nvPr/>
        </p:nvSpPr>
        <p:spPr>
          <a:xfrm>
            <a:off x="997528" y="6309287"/>
            <a:ext cx="9368443" cy="369332"/>
          </a:xfrm>
          <a:prstGeom prst="rect">
            <a:avLst/>
          </a:prstGeom>
          <a:gradFill flip="none" rotWithShape="1">
            <a:gsLst>
              <a:gs pos="0">
                <a:srgbClr val="CCB567">
                  <a:tint val="66000"/>
                  <a:satMod val="160000"/>
                </a:srgbClr>
              </a:gs>
              <a:gs pos="50000">
                <a:srgbClr val="CCB567">
                  <a:tint val="44500"/>
                  <a:satMod val="160000"/>
                </a:srgbClr>
              </a:gs>
              <a:gs pos="100000">
                <a:srgbClr val="CCB567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CCB5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Clr>
                <a:srgbClr val="CFB87C"/>
              </a:buClr>
            </a:pPr>
            <a:r>
              <a:rPr lang="en-US" dirty="0">
                <a:ea typeface="Noto Sans CJK SC"/>
                <a:cs typeface="Lohit Devanagari"/>
              </a:rPr>
              <a:t>First demonstration of multi-hundred </a:t>
            </a:r>
            <a:r>
              <a:rPr lang="en-US" dirty="0" err="1">
                <a:ea typeface="Noto Sans CJK SC"/>
                <a:cs typeface="Lohit Devanagari"/>
              </a:rPr>
              <a:t>mJ</a:t>
            </a:r>
            <a:r>
              <a:rPr lang="en-US" dirty="0">
                <a:ea typeface="Noto Sans CJK SC"/>
                <a:cs typeface="Lohit Devanagari"/>
              </a:rPr>
              <a:t>, high total efficiency PWFA with complete charge capture.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CBDA07-D961-A94B-4E51-A8D6FC59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120524" cy="729595"/>
          </a:xfrm>
        </p:spPr>
        <p:txBody>
          <a:bodyPr/>
          <a:lstStyle/>
          <a:p>
            <a:r>
              <a:rPr lang="en-US" dirty="0"/>
              <a:t>High-Energy, High-Efficiency PWFA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484436B-FD07-BE58-2E3C-CD56B18703D6}"/>
              </a:ext>
            </a:extLst>
          </p:cNvPr>
          <p:cNvGraphicFramePr>
            <a:graphicFrameLocks noGrp="1"/>
          </p:cNvGraphicFramePr>
          <p:nvPr/>
        </p:nvGraphicFramePr>
        <p:xfrm>
          <a:off x="6972574" y="1118847"/>
          <a:ext cx="5016223" cy="484632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1718584">
                  <a:extLst>
                    <a:ext uri="{9D8B030D-6E8A-4147-A177-3AD203B41FA5}">
                      <a16:colId xmlns:a16="http://schemas.microsoft.com/office/drawing/2014/main" val="3951653757"/>
                    </a:ext>
                  </a:extLst>
                </a:gridCol>
                <a:gridCol w="1099213">
                  <a:extLst>
                    <a:ext uri="{9D8B030D-6E8A-4147-A177-3AD203B41FA5}">
                      <a16:colId xmlns:a16="http://schemas.microsoft.com/office/drawing/2014/main" val="54265234"/>
                    </a:ext>
                  </a:extLst>
                </a:gridCol>
                <a:gridCol w="1099213">
                  <a:extLst>
                    <a:ext uri="{9D8B030D-6E8A-4147-A177-3AD203B41FA5}">
                      <a16:colId xmlns:a16="http://schemas.microsoft.com/office/drawing/2014/main" val="1366131102"/>
                    </a:ext>
                  </a:extLst>
                </a:gridCol>
                <a:gridCol w="1099213">
                  <a:extLst>
                    <a:ext uri="{9D8B030D-6E8A-4147-A177-3AD203B41FA5}">
                      <a16:colId xmlns:a16="http://schemas.microsoft.com/office/drawing/2014/main" val="3799754121"/>
                    </a:ext>
                  </a:extLst>
                </a:gridCol>
              </a:tblGrid>
              <a:tr h="3391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Parameters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FACET-II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HALHF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14136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/>
                        <a:t>Energy gain per stage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GeV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0.045 GeV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7.8 GeV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94216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Driver charge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1.6 </a:t>
                      </a:r>
                      <a:r>
                        <a:rPr lang="en-US" sz="1800" dirty="0" err="1">
                          <a:solidFill>
                            <a:sysClr val="windowText" lastClr="000000"/>
                          </a:solidFill>
                        </a:rPr>
                        <a:t>nC</a:t>
                      </a:r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0.49 </a:t>
                      </a:r>
                      <a:r>
                        <a:rPr lang="en-US" sz="1800" dirty="0" err="1">
                          <a:solidFill>
                            <a:sysClr val="windowText" lastClr="000000"/>
                          </a:solidFill>
                        </a:rPr>
                        <a:t>nC</a:t>
                      </a:r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8 </a:t>
                      </a:r>
                      <a:r>
                        <a:rPr lang="en-US" sz="1800" dirty="0" err="1">
                          <a:solidFill>
                            <a:sysClr val="windowText" lastClr="000000"/>
                          </a:solidFill>
                        </a:rPr>
                        <a:t>nC</a:t>
                      </a:r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63091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/>
                        <a:t>Driver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 GeV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GeV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GeV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84872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Energy deposits to plasma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5.9 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0.2 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25.6 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88305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Total Energy transfer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432 </a:t>
                      </a:r>
                      <a:r>
                        <a:rPr lang="en-US" sz="1800" dirty="0" err="1"/>
                        <a:t>mJ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</a:t>
                      </a:r>
                      <a:r>
                        <a:rPr lang="en-US" sz="1800" dirty="0" err="1"/>
                        <a:t>mJ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12.8 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025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Drive to wake efficiency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37%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30-50%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94634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Total efficiency (</a:t>
                      </a:r>
                      <a:r>
                        <a:rPr lang="el-GR" sz="1800" dirty="0">
                          <a:solidFill>
                            <a:schemeClr val="bg1"/>
                          </a:solidFill>
                        </a:rPr>
                        <a:t>η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2.7%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0.9%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40%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5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09216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494FA65-5DE0-7518-952A-FB84034C12C6}"/>
              </a:ext>
            </a:extLst>
          </p:cNvPr>
          <p:cNvSpPr/>
          <p:nvPr/>
        </p:nvSpPr>
        <p:spPr>
          <a:xfrm>
            <a:off x="8620125" y="1036620"/>
            <a:ext cx="1210408" cy="504032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7D83B-DA04-E5B7-1723-363C4809B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PWFA Meeting - Feb. 2, 2026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17679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860682-2BAB-6E2E-664E-F6B1D3C3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D1B52E-8692-2D40-7E2D-8F099A5A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E-301 FY25 – PWFA Energy Spread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909968-D09F-0B49-EF22-D4B7B828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505" y="2229471"/>
            <a:ext cx="5214989" cy="3890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955A3-9E92-EEDF-AA1A-467321B20791}"/>
              </a:ext>
            </a:extLst>
          </p:cNvPr>
          <p:cNvSpPr txBox="1"/>
          <p:nvPr/>
        </p:nvSpPr>
        <p:spPr>
          <a:xfrm>
            <a:off x="3161730" y="1676491"/>
            <a:ext cx="586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Ongoing analysis points toward underloading of wake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F4050E-ED47-19D2-20C1-798FC697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1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41585-B4C8-F0F9-EF43-2A5400F33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781A02-FFA1-0BC3-7505-C23B464E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779F32-8B7E-67C2-9D41-FE0035BBD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E-333: Narrow-Channel PWFA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09EB2-E853-C80D-5CD8-8C563DB51612}"/>
              </a:ext>
            </a:extLst>
          </p:cNvPr>
          <p:cNvSpPr txBox="1"/>
          <p:nvPr/>
        </p:nvSpPr>
        <p:spPr>
          <a:xfrm>
            <a:off x="232011" y="820300"/>
            <a:ext cx="7942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PWFA in a narrow plasma channel </a:t>
            </a:r>
            <a:r>
              <a:rPr lang="en-US" sz="2400" b="1" u="sng" dirty="0">
                <a:sym typeface="Wingdings" pitchFamily="2" charset="2"/>
              </a:rPr>
              <a:t> </a:t>
            </a:r>
            <a:r>
              <a:rPr lang="en-US" sz="2400" b="1" u="sng" dirty="0"/>
              <a:t>toward positron PWFA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EC416-D2B6-5D24-8A05-B69E7A429880}"/>
              </a:ext>
            </a:extLst>
          </p:cNvPr>
          <p:cNvSpPr txBox="1"/>
          <p:nvPr/>
        </p:nvSpPr>
        <p:spPr>
          <a:xfrm>
            <a:off x="232011" y="4859601"/>
            <a:ext cx="59620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Science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 ability to control plasma channel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PWFA response to narrowing of plasma channel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Guiding of e-beams along channel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Elongation of plasma wake bubble</a:t>
            </a:r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8CD2DBEB-402D-12D7-98E7-57660FE76B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787" y="1432779"/>
            <a:ext cx="7942999" cy="3426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BA12C7-A377-6523-D9A4-8C268C60B121}"/>
              </a:ext>
            </a:extLst>
          </p:cNvPr>
          <p:cNvSpPr txBox="1"/>
          <p:nvPr/>
        </p:nvSpPr>
        <p:spPr>
          <a:xfrm>
            <a:off x="6129733" y="5008786"/>
            <a:ext cx="226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Focusing for </a:t>
            </a:r>
            <a:r>
              <a:rPr lang="en-US" b="1" dirty="0"/>
              <a:t>Positrons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9C6EE-7CCC-5212-7EBE-059B9032B9C8}"/>
              </a:ext>
            </a:extLst>
          </p:cNvPr>
          <p:cNvSpPr txBox="1"/>
          <p:nvPr/>
        </p:nvSpPr>
        <p:spPr>
          <a:xfrm>
            <a:off x="8431942" y="5009686"/>
            <a:ext cx="2655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Accelerating for </a:t>
            </a:r>
            <a:r>
              <a:rPr lang="en-US" b="1" dirty="0"/>
              <a:t>Positrons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AE12E4-236A-1C19-6AC3-CE6CA62401E0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261550" y="4039737"/>
            <a:ext cx="0" cy="9690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33126A-51CD-ED94-E9AC-42A12A22568A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759870" y="4039737"/>
            <a:ext cx="0" cy="969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EC38BE4-475C-A9EF-B096-E15E326DF030}"/>
              </a:ext>
            </a:extLst>
          </p:cNvPr>
          <p:cNvSpPr/>
          <p:nvPr/>
        </p:nvSpPr>
        <p:spPr>
          <a:xfrm>
            <a:off x="6952153" y="3598877"/>
            <a:ext cx="625475" cy="44086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3C44F20-2716-84D7-0CFC-76651E860FED}"/>
              </a:ext>
            </a:extLst>
          </p:cNvPr>
          <p:cNvSpPr/>
          <p:nvPr/>
        </p:nvSpPr>
        <p:spPr>
          <a:xfrm>
            <a:off x="9449798" y="3598877"/>
            <a:ext cx="625475" cy="44086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3BDC47-B5D9-4A8A-3547-52483DEE1DCA}"/>
              </a:ext>
            </a:extLst>
          </p:cNvPr>
          <p:cNvSpPr txBox="1"/>
          <p:nvPr/>
        </p:nvSpPr>
        <p:spPr>
          <a:xfrm>
            <a:off x="4357988" y="2662665"/>
            <a:ext cx="181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Wide Channel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53D59-A496-DEEA-25BE-6834DA31EB67}"/>
              </a:ext>
            </a:extLst>
          </p:cNvPr>
          <p:cNvSpPr txBox="1"/>
          <p:nvPr/>
        </p:nvSpPr>
        <p:spPr>
          <a:xfrm>
            <a:off x="4404092" y="4261883"/>
            <a:ext cx="181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Narrow Channel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3B2F90-90FF-AEA7-44E9-635C811D6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81" y="1838321"/>
            <a:ext cx="3121930" cy="257871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3342C75-2441-1F41-C4A2-FFD0C8E46B82}"/>
              </a:ext>
            </a:extLst>
          </p:cNvPr>
          <p:cNvSpPr/>
          <p:nvPr/>
        </p:nvSpPr>
        <p:spPr>
          <a:xfrm>
            <a:off x="629735" y="2981026"/>
            <a:ext cx="390338" cy="19682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C28B51F-F6DD-FA21-5612-7794FA824F16}"/>
              </a:ext>
            </a:extLst>
          </p:cNvPr>
          <p:cNvSpPr/>
          <p:nvPr/>
        </p:nvSpPr>
        <p:spPr>
          <a:xfrm>
            <a:off x="4453834" y="3599779"/>
            <a:ext cx="625475" cy="440860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C6D826-A0A8-D2A3-2602-6E204AF42A22}"/>
              </a:ext>
            </a:extLst>
          </p:cNvPr>
          <p:cNvSpPr txBox="1"/>
          <p:nvPr/>
        </p:nvSpPr>
        <p:spPr>
          <a:xfrm>
            <a:off x="713883" y="3474276"/>
            <a:ext cx="1023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goes here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04E8470-AA0C-E7B5-EEE1-4B1516848D05}"/>
              </a:ext>
            </a:extLst>
          </p:cNvPr>
          <p:cNvCxnSpPr>
            <a:cxnSpLocks/>
            <a:stCxn id="27" idx="0"/>
            <a:endCxn id="25" idx="5"/>
          </p:cNvCxnSpPr>
          <p:nvPr/>
        </p:nvCxnSpPr>
        <p:spPr>
          <a:xfrm flipH="1" flipV="1">
            <a:off x="962909" y="3149024"/>
            <a:ext cx="262765" cy="325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93B59BA4-9173-CC15-09CD-066D0D2C0CBB}"/>
              </a:ext>
            </a:extLst>
          </p:cNvPr>
          <p:cNvSpPr/>
          <p:nvPr/>
        </p:nvSpPr>
        <p:spPr>
          <a:xfrm>
            <a:off x="2153732" y="2980764"/>
            <a:ext cx="390338" cy="19682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09C253-E0C8-EEB6-DBD7-1210B5B80016}"/>
              </a:ext>
            </a:extLst>
          </p:cNvPr>
          <p:cNvSpPr txBox="1"/>
          <p:nvPr/>
        </p:nvSpPr>
        <p:spPr>
          <a:xfrm>
            <a:off x="1766827" y="1988406"/>
            <a:ext cx="102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driver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34EB60-3498-B1F1-C058-EBFEDF3E12F9}"/>
              </a:ext>
            </a:extLst>
          </p:cNvPr>
          <p:cNvCxnSpPr>
            <a:cxnSpLocks/>
            <a:stCxn id="33" idx="2"/>
            <a:endCxn id="32" idx="0"/>
          </p:cNvCxnSpPr>
          <p:nvPr/>
        </p:nvCxnSpPr>
        <p:spPr>
          <a:xfrm>
            <a:off x="2278618" y="2357738"/>
            <a:ext cx="70283" cy="623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B322A9C-A9C4-3FD7-7CCA-DCB0227CAAC0}"/>
              </a:ext>
            </a:extLst>
          </p:cNvPr>
          <p:cNvSpPr txBox="1"/>
          <p:nvPr/>
        </p:nvSpPr>
        <p:spPr>
          <a:xfrm>
            <a:off x="449148" y="1600799"/>
            <a:ext cx="229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Diederichs</a:t>
            </a:r>
            <a:r>
              <a:rPr lang="en-US" sz="1200" dirty="0"/>
              <a:t>, et al., Phys. Rev. Accel. Beams 22, 081301 (2019)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D6BC6-B9E9-082E-89BD-8577DB0FF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1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7A99-A0F4-6C1F-7186-DF3CF1E44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68CAC8-557A-37DE-A189-2226812F2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46878"/>
            <a:ext cx="4946326" cy="5629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C3AD3-583B-D747-AA80-B176C0B5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E-333: Elongated Wake Measurement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C4531-1C32-8F9A-754F-4CEBB70EB165}"/>
              </a:ext>
            </a:extLst>
          </p:cNvPr>
          <p:cNvSpPr txBox="1"/>
          <p:nvPr/>
        </p:nvSpPr>
        <p:spPr>
          <a:xfrm>
            <a:off x="3193701" y="1757871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Wide Channel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B0EDC0-4C12-AADD-A8F2-59429C3C6C3A}"/>
              </a:ext>
            </a:extLst>
          </p:cNvPr>
          <p:cNvSpPr txBox="1"/>
          <p:nvPr/>
        </p:nvSpPr>
        <p:spPr>
          <a:xfrm>
            <a:off x="3090211" y="4126133"/>
            <a:ext cx="170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Narrow Channel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BCD2E-48DF-F3B5-665E-1AE6C4D34A01}"/>
              </a:ext>
            </a:extLst>
          </p:cNvPr>
          <p:cNvSpPr txBox="1"/>
          <p:nvPr/>
        </p:nvSpPr>
        <p:spPr>
          <a:xfrm>
            <a:off x="2620369" y="5507466"/>
            <a:ext cx="213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A340"/>
                </a:solidFill>
              </a:rPr>
              <a:t>orange: min. </a:t>
            </a:r>
            <a:r>
              <a:rPr lang="en-US" dirty="0" err="1">
                <a:solidFill>
                  <a:srgbClr val="F5A340"/>
                </a:solidFill>
              </a:rPr>
              <a:t>decel</a:t>
            </a:r>
            <a:r>
              <a:rPr lang="en-US" dirty="0">
                <a:solidFill>
                  <a:srgbClr val="F5A340"/>
                </a:solidFill>
              </a:rPr>
              <a:t>.</a:t>
            </a:r>
          </a:p>
          <a:p>
            <a:r>
              <a:rPr lang="en-US" dirty="0">
                <a:solidFill>
                  <a:srgbClr val="ED3832"/>
                </a:solidFill>
              </a:rPr>
              <a:t>red: max accel.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507B3B-6918-9188-BC79-57FD16557E5A}"/>
              </a:ext>
            </a:extLst>
          </p:cNvPr>
          <p:cNvGrpSpPr/>
          <p:nvPr/>
        </p:nvGrpSpPr>
        <p:grpSpPr>
          <a:xfrm>
            <a:off x="7080142" y="3076714"/>
            <a:ext cx="3033395" cy="3593592"/>
            <a:chOff x="6576290" y="1312646"/>
            <a:chExt cx="4222617" cy="5000254"/>
          </a:xfrm>
        </p:grpSpPr>
        <p:pic>
          <p:nvPicPr>
            <p:cNvPr id="13" name="Picture 12" descr="A screenshot of a graph&#10;&#10;Description automatically generated">
              <a:extLst>
                <a:ext uri="{FF2B5EF4-FFF2-40B4-BE49-F238E27FC236}">
                  <a16:creationId xmlns:a16="http://schemas.microsoft.com/office/drawing/2014/main" id="{D24B96CF-13B8-5084-9F4E-2D1C4787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76290" y="1312646"/>
              <a:ext cx="4222617" cy="5000254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9C6D08F-D0EA-D64D-BDBA-ED8427D6F36B}"/>
                </a:ext>
              </a:extLst>
            </p:cNvPr>
            <p:cNvCxnSpPr>
              <a:cxnSpLocks/>
            </p:cNvCxnSpPr>
            <p:nvPr/>
          </p:nvCxnSpPr>
          <p:spPr>
            <a:xfrm>
              <a:off x="8134066" y="1365909"/>
              <a:ext cx="0" cy="2291691"/>
            </a:xfrm>
            <a:prstGeom prst="line">
              <a:avLst/>
            </a:prstGeom>
            <a:ln>
              <a:solidFill>
                <a:srgbClr val="ED38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88EADBA-B7A1-C9D5-F3D0-698A237005DD}"/>
                </a:ext>
              </a:extLst>
            </p:cNvPr>
            <p:cNvCxnSpPr>
              <a:cxnSpLocks/>
            </p:cNvCxnSpPr>
            <p:nvPr/>
          </p:nvCxnSpPr>
          <p:spPr>
            <a:xfrm>
              <a:off x="7951104" y="3657600"/>
              <a:ext cx="0" cy="2291691"/>
            </a:xfrm>
            <a:prstGeom prst="line">
              <a:avLst/>
            </a:prstGeom>
            <a:ln>
              <a:solidFill>
                <a:srgbClr val="ED38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7E0F6D-B7A6-4083-1761-72B4EFC305A8}"/>
                </a:ext>
              </a:extLst>
            </p:cNvPr>
            <p:cNvCxnSpPr>
              <a:cxnSpLocks/>
            </p:cNvCxnSpPr>
            <p:nvPr/>
          </p:nvCxnSpPr>
          <p:spPr>
            <a:xfrm>
              <a:off x="8420632" y="3657600"/>
              <a:ext cx="0" cy="2291691"/>
            </a:xfrm>
            <a:prstGeom prst="line">
              <a:avLst/>
            </a:prstGeom>
            <a:ln>
              <a:solidFill>
                <a:srgbClr val="F5A3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B5BB84-57DF-1067-5059-0BF08206629B}"/>
                </a:ext>
              </a:extLst>
            </p:cNvPr>
            <p:cNvCxnSpPr>
              <a:cxnSpLocks/>
            </p:cNvCxnSpPr>
            <p:nvPr/>
          </p:nvCxnSpPr>
          <p:spPr>
            <a:xfrm>
              <a:off x="8618561" y="1365909"/>
              <a:ext cx="0" cy="2291691"/>
            </a:xfrm>
            <a:prstGeom prst="line">
              <a:avLst/>
            </a:prstGeom>
            <a:ln>
              <a:solidFill>
                <a:srgbClr val="F5A3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7231FC8-5069-1BE4-4FC3-73F88DD3FB8A}"/>
              </a:ext>
            </a:extLst>
          </p:cNvPr>
          <p:cNvSpPr txBox="1"/>
          <p:nvPr/>
        </p:nvSpPr>
        <p:spPr>
          <a:xfrm rot="16200000">
            <a:off x="1087610" y="5079583"/>
            <a:ext cx="113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[no data]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BD0921-8E24-E95D-FC53-AB5CF8F64AAA}"/>
              </a:ext>
            </a:extLst>
          </p:cNvPr>
          <p:cNvSpPr txBox="1"/>
          <p:nvPr/>
        </p:nvSpPr>
        <p:spPr>
          <a:xfrm>
            <a:off x="6096000" y="905064"/>
            <a:ext cx="56274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Drive-Witness Separation Scan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plasma width by reducing laser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Scanned drive/witness separation from 0 to 400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Observed shift of max acceleration and min deceleration location by ~20 µm in narrow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Qualitative agreement with expectations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Detailed simulation campaign ongoing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BC9880-2642-EE55-CD8F-652BD54BE1D1}"/>
              </a:ext>
            </a:extLst>
          </p:cNvPr>
          <p:cNvCxnSpPr>
            <a:cxnSpLocks/>
          </p:cNvCxnSpPr>
          <p:nvPr/>
        </p:nvCxnSpPr>
        <p:spPr>
          <a:xfrm>
            <a:off x="2512791" y="1499499"/>
            <a:ext cx="0" cy="2600225"/>
          </a:xfrm>
          <a:prstGeom prst="line">
            <a:avLst/>
          </a:prstGeom>
          <a:ln w="28575">
            <a:solidFill>
              <a:srgbClr val="ED3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034FA-496A-40DF-24EF-40704D72E5B4}"/>
              </a:ext>
            </a:extLst>
          </p:cNvPr>
          <p:cNvCxnSpPr>
            <a:cxnSpLocks/>
          </p:cNvCxnSpPr>
          <p:nvPr/>
        </p:nvCxnSpPr>
        <p:spPr>
          <a:xfrm>
            <a:off x="2665191" y="1457324"/>
            <a:ext cx="0" cy="5007600"/>
          </a:xfrm>
          <a:prstGeom prst="line">
            <a:avLst/>
          </a:prstGeom>
          <a:ln w="28575">
            <a:solidFill>
              <a:srgbClr val="ED3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CAF1C3-F934-004B-D9DF-87DEC7F5F319}"/>
              </a:ext>
            </a:extLst>
          </p:cNvPr>
          <p:cNvCxnSpPr/>
          <p:nvPr/>
        </p:nvCxnSpPr>
        <p:spPr>
          <a:xfrm flipH="1">
            <a:off x="1469326" y="1499499"/>
            <a:ext cx="1043465" cy="0"/>
          </a:xfrm>
          <a:prstGeom prst="line">
            <a:avLst/>
          </a:prstGeom>
          <a:ln>
            <a:solidFill>
              <a:srgbClr val="ED3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1469C5-3F28-61E6-0F17-367945A63251}"/>
              </a:ext>
            </a:extLst>
          </p:cNvPr>
          <p:cNvCxnSpPr>
            <a:cxnSpLocks/>
          </p:cNvCxnSpPr>
          <p:nvPr/>
        </p:nvCxnSpPr>
        <p:spPr>
          <a:xfrm flipH="1">
            <a:off x="1469326" y="1457324"/>
            <a:ext cx="1195865" cy="0"/>
          </a:xfrm>
          <a:prstGeom prst="line">
            <a:avLst/>
          </a:prstGeom>
          <a:ln>
            <a:solidFill>
              <a:srgbClr val="ED3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0A386CD7-9FE3-1C85-4DE9-E88578854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PWFA Meeting - Feb. 2, 2026</a:t>
            </a:r>
            <a:endParaRPr lang="en-US" sz="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57C3A-6B22-009E-BFE1-D6CB35FB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80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8633FA-C89F-4A8E-EB58-9FC780FF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A60DEA-CA29-2878-C74F-D102502C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During Last Run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D4F0F-E9F7-634F-9F5C-BC2AC7F6E284}"/>
              </a:ext>
            </a:extLst>
          </p:cNvPr>
          <p:cNvSpPr txBox="1"/>
          <p:nvPr/>
        </p:nvSpPr>
        <p:spPr>
          <a:xfrm>
            <a:off x="275490" y="729595"/>
            <a:ext cx="11641017" cy="502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Laser far from ideal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General laser quality had drifted significantly from optimum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Compressor window caused very detrimental nonlinearities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Plasma barely wide enough for PWFA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Would be true even under ideal conditions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Difficult to maintain alignment while tuning e-beam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E-beam far from ideal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lots of dispersion and dispersion’ – difficulty correcting for both simultaneously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current profile not great – overlap of drive beam tail and witness beam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E41A2-5BD2-52F1-237E-B917A527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16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CFEF9A-F098-9412-0911-AEF07FC0D9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6138" y="4930647"/>
            <a:ext cx="3692259" cy="1822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E9542C-7338-7EFA-1082-710CF821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9EE6A2-56BB-9D99-A420-4CB5D0B7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FY25 Axial Intensity Profile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3C8F8-B90D-3ACC-67D7-1E123D26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75" y="2898916"/>
            <a:ext cx="3387529" cy="34911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7BB1D4-56D8-640B-4A6F-4A5449829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38" y="878452"/>
            <a:ext cx="8378951" cy="2118168"/>
          </a:xfrm>
          <a:prstGeom prst="rect">
            <a:avLst/>
          </a:prstGeom>
        </p:spPr>
      </p:pic>
      <p:pic>
        <p:nvPicPr>
          <p:cNvPr id="16" name="Picture 15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C1AE1C89-73E2-2B1E-7DAF-2AF01F1D0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925" y="2120403"/>
            <a:ext cx="3158683" cy="26171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371768-9AB2-B7FF-6492-F03C8EBFDF34}"/>
              </a:ext>
            </a:extLst>
          </p:cNvPr>
          <p:cNvSpPr txBox="1"/>
          <p:nvPr/>
        </p:nvSpPr>
        <p:spPr>
          <a:xfrm>
            <a:off x="3753134" y="3094324"/>
            <a:ext cx="46230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Left:</a:t>
            </a:r>
            <a:r>
              <a:rPr lang="en-US" dirty="0"/>
              <a:t> At low intensity, laser profile matches prediction with excellent accuracy.</a:t>
            </a:r>
          </a:p>
          <a:p>
            <a:endParaRPr lang="en-US" b="1" dirty="0"/>
          </a:p>
          <a:p>
            <a:r>
              <a:rPr lang="en-US" b="1" dirty="0"/>
              <a:t>Right:</a:t>
            </a:r>
            <a:r>
              <a:rPr lang="en-US" dirty="0"/>
              <a:t> At high intensity, nonlinear effects in a window between Lens A and Lens B produce aberrations in the wave front leading to distortion of the axial intensity profile.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~85 cm x 250 µm, 4x10</a:t>
            </a:r>
            <a:r>
              <a:rPr lang="en-US" b="1" baseline="30000" dirty="0"/>
              <a:t>16</a:t>
            </a:r>
            <a:r>
              <a:rPr lang="en-US" b="1" dirty="0"/>
              <a:t> cm</a:t>
            </a:r>
            <a:r>
              <a:rPr lang="en-US" b="1" baseline="30000" dirty="0"/>
              <a:t>-3</a:t>
            </a:r>
            <a:r>
              <a:rPr lang="en-US" b="1" dirty="0"/>
              <a:t> plasma filament.</a:t>
            </a:r>
          </a:p>
          <a:p>
            <a:r>
              <a:rPr lang="en-US" b="1" dirty="0"/>
              <a:t>Not ideal, but useable.</a:t>
            </a:r>
          </a:p>
          <a:p>
            <a:r>
              <a:rPr lang="en-US" b="1" dirty="0"/>
              <a:t>Window has been removed for upcoming run.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678AC2-CBE0-D1D0-B716-51D65188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96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52BBE-2D1C-9A3E-0488-67C215D43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DB9B1-76EE-726A-7CF4-5631666E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FY25 Laser Quality </a:t>
            </a:r>
          </a:p>
        </p:txBody>
      </p:sp>
      <p:pic>
        <p:nvPicPr>
          <p:cNvPr id="6" name="Picture 5" descr="A close-up of a satellite monitor&#10;&#10;AI-generated content may be incorrect.">
            <a:extLst>
              <a:ext uri="{FF2B5EF4-FFF2-40B4-BE49-F238E27FC236}">
                <a16:creationId xmlns:a16="http://schemas.microsoft.com/office/drawing/2014/main" id="{5CBDD8B9-99F3-542D-31D2-76BEE4758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49" y="2540292"/>
            <a:ext cx="4524375" cy="3486150"/>
          </a:xfrm>
          <a:prstGeom prst="rect">
            <a:avLst/>
          </a:prstGeom>
        </p:spPr>
      </p:pic>
      <p:pic>
        <p:nvPicPr>
          <p:cNvPr id="8" name="Picture 7" descr="A graph of dataset data&#10;&#10;AI-generated content may be incorrect.">
            <a:extLst>
              <a:ext uri="{FF2B5EF4-FFF2-40B4-BE49-F238E27FC236}">
                <a16:creationId xmlns:a16="http://schemas.microsoft.com/office/drawing/2014/main" id="{69E1E07D-37C6-BEC7-A7E3-564D5852F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758" y="3887559"/>
            <a:ext cx="3124200" cy="2390775"/>
          </a:xfrm>
          <a:prstGeom prst="rect">
            <a:avLst/>
          </a:prstGeom>
        </p:spPr>
      </p:pic>
      <p:pic>
        <p:nvPicPr>
          <p:cNvPr id="10" name="Picture 9" descr="A graph showing a blue line&#10;&#10;AI-generated content may be incorrect.">
            <a:extLst>
              <a:ext uri="{FF2B5EF4-FFF2-40B4-BE49-F238E27FC236}">
                <a16:creationId xmlns:a16="http://schemas.microsoft.com/office/drawing/2014/main" id="{EDEDD57D-EA39-6A61-E0A7-0F3ADFDF7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062" y="3897084"/>
            <a:ext cx="3019425" cy="2381250"/>
          </a:xfrm>
          <a:prstGeom prst="rect">
            <a:avLst/>
          </a:prstGeom>
        </p:spPr>
      </p:pic>
      <p:pic>
        <p:nvPicPr>
          <p:cNvPr id="12" name="Picture 11" descr="A graph of dataset data&#10;&#10;AI-generated content may be incorrect.">
            <a:extLst>
              <a:ext uri="{FF2B5EF4-FFF2-40B4-BE49-F238E27FC236}">
                <a16:creationId xmlns:a16="http://schemas.microsoft.com/office/drawing/2014/main" id="{20D2CB6E-A05A-084E-8B22-4112A84B1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570" y="1314138"/>
            <a:ext cx="3076575" cy="2438400"/>
          </a:xfrm>
          <a:prstGeom prst="rect">
            <a:avLst/>
          </a:prstGeom>
        </p:spPr>
      </p:pic>
      <p:pic>
        <p:nvPicPr>
          <p:cNvPr id="14" name="Picture 13" descr="A blue graph with white text&#10;&#10;AI-generated content may be incorrect.">
            <a:extLst>
              <a:ext uri="{FF2B5EF4-FFF2-40B4-BE49-F238E27FC236}">
                <a16:creationId xmlns:a16="http://schemas.microsoft.com/office/drawing/2014/main" id="{CBE4DD62-A031-DDFF-D2DE-EFBCA1462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662" y="1299851"/>
            <a:ext cx="3171825" cy="24669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EA465F-3853-3F37-843D-0A54254DE543}"/>
              </a:ext>
            </a:extLst>
          </p:cNvPr>
          <p:cNvSpPr txBox="1"/>
          <p:nvPr/>
        </p:nvSpPr>
        <p:spPr>
          <a:xfrm>
            <a:off x="6664388" y="900976"/>
            <a:ext cx="122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power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273B1A-99AA-38E7-828C-9A6B17F1B49D}"/>
              </a:ext>
            </a:extLst>
          </p:cNvPr>
          <p:cNvSpPr txBox="1"/>
          <p:nvPr/>
        </p:nvSpPr>
        <p:spPr>
          <a:xfrm>
            <a:off x="9890112" y="871956"/>
            <a:ext cx="126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power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3C898-65B1-2392-DBC2-FE52CC03945B}"/>
              </a:ext>
            </a:extLst>
          </p:cNvPr>
          <p:cNvSpPr txBox="1"/>
          <p:nvPr/>
        </p:nvSpPr>
        <p:spPr>
          <a:xfrm>
            <a:off x="4889407" y="217096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FY24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9AFFE9-8DAD-ACE3-5068-5D2AF77AD84D}"/>
              </a:ext>
            </a:extLst>
          </p:cNvPr>
          <p:cNvSpPr txBox="1"/>
          <p:nvPr/>
        </p:nvSpPr>
        <p:spPr>
          <a:xfrm>
            <a:off x="4898462" y="480261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FY25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AC05-0058-AE7E-EA21-AEFF466AB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PWFA Meeting - Feb. 2, 2026</a:t>
            </a:r>
            <a:endParaRPr 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5C8C4-BBE6-F8FF-C831-C3A7980DF1C0}"/>
              </a:ext>
            </a:extLst>
          </p:cNvPr>
          <p:cNvSpPr txBox="1"/>
          <p:nvPr/>
        </p:nvSpPr>
        <p:spPr>
          <a:xfrm>
            <a:off x="461736" y="1242608"/>
            <a:ext cx="4150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Intensity profile very non-uniform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Uncertain wavefront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Uncertain compression quality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D5D0B2-278F-001A-2CB5-73673C57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62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D213C-5089-28F0-7720-51AC4CFE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FY25 e-Beam Quality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04C01-0D06-D074-F573-5DC795A90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110"/>
            <a:ext cx="10173929" cy="444712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 energy part of the drive was aligned with witness in time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F390C1-02F5-26CC-1038-C2222045207A}"/>
              </a:ext>
            </a:extLst>
          </p:cNvPr>
          <p:cNvGrpSpPr/>
          <p:nvPr/>
        </p:nvGrpSpPr>
        <p:grpSpPr>
          <a:xfrm>
            <a:off x="2140301" y="1780099"/>
            <a:ext cx="8871828" cy="4558872"/>
            <a:chOff x="1399728" y="2149850"/>
            <a:chExt cx="7215254" cy="3707626"/>
          </a:xfrm>
        </p:grpSpPr>
        <p:pic>
          <p:nvPicPr>
            <p:cNvPr id="15" name="Picture 14" descr="A blue screen with a rainbow colored line&#10;&#10;AI-generated content may be incorrect.">
              <a:extLst>
                <a:ext uri="{FF2B5EF4-FFF2-40B4-BE49-F238E27FC236}">
                  <a16:creationId xmlns:a16="http://schemas.microsoft.com/office/drawing/2014/main" id="{538C2054-E731-E0C4-46EB-B444D2198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8909" y="2149850"/>
              <a:ext cx="2270405" cy="1723555"/>
            </a:xfrm>
            <a:prstGeom prst="rect">
              <a:avLst/>
            </a:prstGeom>
          </p:spPr>
        </p:pic>
        <p:pic>
          <p:nvPicPr>
            <p:cNvPr id="17" name="Picture 16" descr="A blue screen with a blue background&#10;&#10;AI-generated content may be incorrect.">
              <a:extLst>
                <a:ext uri="{FF2B5EF4-FFF2-40B4-BE49-F238E27FC236}">
                  <a16:creationId xmlns:a16="http://schemas.microsoft.com/office/drawing/2014/main" id="{11B9B04E-2BD4-CB6E-C56B-0FAC2B72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8142" y="2221637"/>
              <a:ext cx="2286840" cy="1723555"/>
            </a:xfrm>
            <a:prstGeom prst="rect">
              <a:avLst/>
            </a:prstGeom>
          </p:spPr>
        </p:pic>
        <p:pic>
          <p:nvPicPr>
            <p:cNvPr id="19" name="Picture 18" descr="A blue square with a rainbow colored line&#10;&#10;AI-generated content may be incorrect.">
              <a:extLst>
                <a:ext uri="{FF2B5EF4-FFF2-40B4-BE49-F238E27FC236}">
                  <a16:creationId xmlns:a16="http://schemas.microsoft.com/office/drawing/2014/main" id="{D69F81E4-A420-F2D2-C2FA-9846477BD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728" y="2221639"/>
              <a:ext cx="2246863" cy="1723555"/>
            </a:xfrm>
            <a:prstGeom prst="rect">
              <a:avLst/>
            </a:prstGeom>
          </p:spPr>
        </p:pic>
        <p:pic>
          <p:nvPicPr>
            <p:cNvPr id="5" name="Picture 4" descr="A blue screen with a rainbow colored line&#10;&#10;AI-generated content may be incorrect.">
              <a:extLst>
                <a:ext uri="{FF2B5EF4-FFF2-40B4-BE49-F238E27FC236}">
                  <a16:creationId xmlns:a16="http://schemas.microsoft.com/office/drawing/2014/main" id="{452647CB-A7D0-20DB-C624-46307DBC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9222" y="4133920"/>
              <a:ext cx="2220092" cy="1723555"/>
            </a:xfrm>
            <a:prstGeom prst="rect">
              <a:avLst/>
            </a:prstGeom>
          </p:spPr>
        </p:pic>
        <p:pic>
          <p:nvPicPr>
            <p:cNvPr id="6" name="Picture 5" descr="A blue screen with a blue background&#10;&#10;AI-generated content may be incorrect.">
              <a:extLst>
                <a:ext uri="{FF2B5EF4-FFF2-40B4-BE49-F238E27FC236}">
                  <a16:creationId xmlns:a16="http://schemas.microsoft.com/office/drawing/2014/main" id="{01BA720D-97D3-BC31-E6F4-84097A0BD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2710" y="4133921"/>
              <a:ext cx="2233881" cy="1723555"/>
            </a:xfrm>
            <a:prstGeom prst="rect">
              <a:avLst/>
            </a:prstGeom>
          </p:spPr>
        </p:pic>
        <p:pic>
          <p:nvPicPr>
            <p:cNvPr id="7" name="Picture 6" descr="A blue screen with a rainbow colored line&#10;&#10;AI-generated content may be incorrect.">
              <a:extLst>
                <a:ext uri="{FF2B5EF4-FFF2-40B4-BE49-F238E27FC236}">
                  <a16:creationId xmlns:a16="http://schemas.microsoft.com/office/drawing/2014/main" id="{92536508-ABFD-713D-4819-4C78BC793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8142" y="4133919"/>
              <a:ext cx="2277035" cy="1723555"/>
            </a:xfrm>
            <a:prstGeom prst="rect">
              <a:avLst/>
            </a:prstGeom>
          </p:spPr>
        </p:pic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FA183-4F0B-CDDD-CBA9-05C96E179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PWFA Meeting - Feb. 2, 2026</a:t>
            </a:r>
            <a:endParaRPr 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9A547-E30E-D3E1-26F0-93410C3363A8}"/>
              </a:ext>
            </a:extLst>
          </p:cNvPr>
          <p:cNvSpPr txBox="1"/>
          <p:nvPr/>
        </p:nvSpPr>
        <p:spPr>
          <a:xfrm>
            <a:off x="2773030" y="2101755"/>
            <a:ext cx="122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TCAV: -90º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E41BF-9592-1C83-3A7D-8FC5296431FA}"/>
              </a:ext>
            </a:extLst>
          </p:cNvPr>
          <p:cNvSpPr txBox="1"/>
          <p:nvPr/>
        </p:nvSpPr>
        <p:spPr>
          <a:xfrm>
            <a:off x="8958724" y="2101755"/>
            <a:ext cx="122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TCAV: +90º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C16D80-4F1B-6705-6814-1AD88189A35B}"/>
              </a:ext>
            </a:extLst>
          </p:cNvPr>
          <p:cNvSpPr txBox="1"/>
          <p:nvPr/>
        </p:nvSpPr>
        <p:spPr>
          <a:xfrm>
            <a:off x="6057712" y="2101755"/>
            <a:ext cx="122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TCAV: Off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21F895-CDCB-4181-4D61-6927141EF4D3}"/>
              </a:ext>
            </a:extLst>
          </p:cNvPr>
          <p:cNvSpPr txBox="1"/>
          <p:nvPr/>
        </p:nvSpPr>
        <p:spPr>
          <a:xfrm>
            <a:off x="254411" y="2655069"/>
            <a:ext cx="159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TCAV Scan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8D109F-6144-4A1F-6EAE-96EEADBE5D37}"/>
              </a:ext>
            </a:extLst>
          </p:cNvPr>
          <p:cNvSpPr txBox="1"/>
          <p:nvPr/>
        </p:nvSpPr>
        <p:spPr>
          <a:xfrm>
            <a:off x="254411" y="4910001"/>
            <a:ext cx="159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TCAV Scan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EA669-6523-7943-47CC-AF7AFBDADF11}"/>
              </a:ext>
            </a:extLst>
          </p:cNvPr>
          <p:cNvSpPr txBox="1"/>
          <p:nvPr/>
        </p:nvSpPr>
        <p:spPr>
          <a:xfrm>
            <a:off x="2773030" y="4481895"/>
            <a:ext cx="122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TCAV: -90º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271A2-E952-038E-C4E4-9DD239444BA7}"/>
              </a:ext>
            </a:extLst>
          </p:cNvPr>
          <p:cNvSpPr txBox="1"/>
          <p:nvPr/>
        </p:nvSpPr>
        <p:spPr>
          <a:xfrm>
            <a:off x="8958724" y="4481895"/>
            <a:ext cx="122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TCAV: +90º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AA08B0-207D-031D-DC1F-46E35461F6DA}"/>
              </a:ext>
            </a:extLst>
          </p:cNvPr>
          <p:cNvSpPr txBox="1"/>
          <p:nvPr/>
        </p:nvSpPr>
        <p:spPr>
          <a:xfrm>
            <a:off x="6057712" y="4481895"/>
            <a:ext cx="122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TCAV: 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EEFF6-6FFC-A8D3-5B65-F13B2195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92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30008-31A8-B0B4-6B4F-10AB01B9D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03ED9-90B5-BE7D-E7DB-17C9F430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FY25 Dispersion and Dispersion’ </a:t>
            </a:r>
          </a:p>
        </p:txBody>
      </p:sp>
      <p:pic>
        <p:nvPicPr>
          <p:cNvPr id="6" name="Picture 5" descr="Several diagrams showing the same size of a slice energy&#10;&#10;AI-generated content may be incorrect.">
            <a:extLst>
              <a:ext uri="{FF2B5EF4-FFF2-40B4-BE49-F238E27FC236}">
                <a16:creationId xmlns:a16="http://schemas.microsoft.com/office/drawing/2014/main" id="{E63C9703-AD55-3C62-666B-9E40DFFF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59404" y="1270312"/>
            <a:ext cx="4073191" cy="2926080"/>
          </a:xfrm>
          <a:prstGeom prst="rect">
            <a:avLst/>
          </a:prstGeom>
        </p:spPr>
      </p:pic>
      <p:pic>
        <p:nvPicPr>
          <p:cNvPr id="8" name="Picture 7" descr="A group of diagrams showing the same size of a slice&#10;&#10;AI-generated content may be incorrect.">
            <a:extLst>
              <a:ext uri="{FF2B5EF4-FFF2-40B4-BE49-F238E27FC236}">
                <a16:creationId xmlns:a16="http://schemas.microsoft.com/office/drawing/2014/main" id="{3578C2EA-C559-E317-2791-DC2F6B25B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9342" y="1270312"/>
            <a:ext cx="4017644" cy="2926080"/>
          </a:xfrm>
          <a:prstGeom prst="rect">
            <a:avLst/>
          </a:prstGeom>
        </p:spPr>
      </p:pic>
      <p:pic>
        <p:nvPicPr>
          <p:cNvPr id="10" name="Picture 9" descr="A diagram of a slice energy&#10;&#10;AI-generated content may be incorrect.">
            <a:extLst>
              <a:ext uri="{FF2B5EF4-FFF2-40B4-BE49-F238E27FC236}">
                <a16:creationId xmlns:a16="http://schemas.microsoft.com/office/drawing/2014/main" id="{7B869EE6-52E4-CB64-EAC8-4DB4BBB2F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64" y="1286065"/>
            <a:ext cx="4183496" cy="2926080"/>
          </a:xfrm>
          <a:prstGeom prst="rect">
            <a:avLst/>
          </a:prstGeom>
        </p:spPr>
      </p:pic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13622E53-DAD4-52CB-D5B4-1FC6868B1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943" y="4264991"/>
            <a:ext cx="3395430" cy="2593009"/>
          </a:xfrm>
          <a:prstGeom prst="rect">
            <a:avLst/>
          </a:prstGeom>
        </p:spPr>
      </p:pic>
      <p:pic>
        <p:nvPicPr>
          <p:cNvPr id="15" name="Picture 14" descr="A graph with a red line&#10;&#10;AI-generated content may be incorrect.">
            <a:extLst>
              <a:ext uri="{FF2B5EF4-FFF2-40B4-BE49-F238E27FC236}">
                <a16:creationId xmlns:a16="http://schemas.microsoft.com/office/drawing/2014/main" id="{963A723D-D872-BD41-AF98-F26C90060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781" y="4212145"/>
            <a:ext cx="3374953" cy="260458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C893-750A-2AD7-CC22-67F96A549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PWFA Meeting - Feb. 2, 2026</a:t>
            </a: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A45B69-D7EF-5F2B-8421-D56B1B42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26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501BD7-734F-F8B9-BB9F-E4654B03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4949A4-6421-ADEB-6B30-95440D60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from Last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6891EF-4E82-B584-9CB8-782FDC29BD4F}"/>
              </a:ext>
            </a:extLst>
          </p:cNvPr>
          <p:cNvSpPr txBox="1"/>
          <p:nvPr/>
        </p:nvSpPr>
        <p:spPr>
          <a:xfrm>
            <a:off x="275490" y="977179"/>
            <a:ext cx="116410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Methods, Techniques, and Design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V. Lee, “Experimental parameters for plasma wakefield acceleration in a narrow plasma column”, Journal of Physics: Conference Series 3124, 012009 (2025) [EAAC 2023 Proc.]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R. Ariniello, “Demonstration of a tandem lens for producing shaped laser-ionized plasmas for plasma wakefield acceleration”, Optics Express 33, 52019 (2025)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V. Lee, “Precision alignment and tolerance of a plasma wakefield accelerator in a laser-ionized plasma source”, arXiv:2508.16864 (2025, PRAB)</a:t>
            </a:r>
          </a:p>
          <a:p>
            <a:endParaRPr lang="en-US" sz="2400" dirty="0"/>
          </a:p>
          <a:p>
            <a:r>
              <a:rPr lang="en-US" sz="2400" b="1" dirty="0"/>
              <a:t>PWFA Experimental Results: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R. Ariniello, “Drive beam depletion with multi-Joule energy transfer in a plasma wakefield accelerator”, arXiv:2511.15143 (2025, PRAB)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V. Lee, Two-bunch PWFA results: high charge-capture efficiency,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V. Lee, Narrow-channel PWFA results (E333), in progress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28B67-17FE-439F-D4DF-149220FF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64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79F0DF-BD86-70DC-A9C2-F8577A672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99BFBE-E890-559D-4DA2-7DB734A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This Run?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7F755-0CEA-745B-AC75-5660C4C49E69}"/>
              </a:ext>
            </a:extLst>
          </p:cNvPr>
          <p:cNvSpPr txBox="1"/>
          <p:nvPr/>
        </p:nvSpPr>
        <p:spPr>
          <a:xfrm>
            <a:off x="275491" y="729595"/>
            <a:ext cx="11641017" cy="294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Compressor window removable – more ideal plasma source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Will try to use plasma expansion – successful technique demonstrated in E308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EOS-BPM to provide transverse drive-witness separation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Utilize improved e-beam tuning and diagnostic methods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6803F7-A933-0169-3169-F0AD8DF06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81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360F55-08FD-8F23-B144-9C52C8527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845B18-2A6D-EB2D-EAE0-02EE3469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Goals for This Run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ACFE1-6B74-B00A-327D-A9548F808CFE}"/>
              </a:ext>
            </a:extLst>
          </p:cNvPr>
          <p:cNvSpPr txBox="1"/>
          <p:nvPr/>
        </p:nvSpPr>
        <p:spPr>
          <a:xfrm>
            <a:off x="275491" y="729596"/>
            <a:ext cx="11641017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Collider-level energetics with 100% charge capture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Few hundred </a:t>
            </a:r>
            <a:r>
              <a:rPr lang="en-US" sz="2400" dirty="0" err="1"/>
              <a:t>pC</a:t>
            </a:r>
            <a:r>
              <a:rPr lang="en-US" sz="2400" dirty="0"/>
              <a:t>, &gt;5 GeV gain, &lt;1% E-spread, &gt;10% total efficiency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Begin studying transverse dynamics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Emittance growth as a function of vacuum waist, witness alignment, plasma profile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 a nutshell: same goals as E-300. So why bother with E-301? Opens several doors...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Long ramps </a:t>
            </a:r>
            <a:r>
              <a:rPr lang="en-US" sz="2400" dirty="0">
                <a:sym typeface="Wingdings" pitchFamily="2" charset="2"/>
              </a:rPr>
              <a:t> matching at smaller emittance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Parametric scans of plasma parameters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Enables many injections schemes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Path to high rep. rate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Compatible with plasma lens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55F7C0-7942-CEE0-84BC-8772837CE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7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876C36-7B60-C282-A021-7C046A453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054AA6-7840-3842-7C22-B994F2B3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from Last Run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A3911-665A-4AAF-3FCF-DF6CD962DEA6}"/>
              </a:ext>
            </a:extLst>
          </p:cNvPr>
          <p:cNvSpPr txBox="1"/>
          <p:nvPr/>
        </p:nvSpPr>
        <p:spPr>
          <a:xfrm>
            <a:off x="275490" y="729596"/>
            <a:ext cx="11641017" cy="220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Developed fast, semi-automated alignment technique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Single bunch drive depletion similar to E300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Two-bunch PWFA with high charge capture efficiency, similar energetics to E300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8CE784-060C-CC70-CC1E-BDED605E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6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AA2B3-26DB-497F-4B0C-DA14F0961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E49605-4456-C643-8103-EBA20874E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CD5376-5AAA-9705-8A26-654B513BC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Tandem Lens Focusing of Ionization Laser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47F3B-3B14-C380-ECF4-B7641657E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74" y="3553331"/>
            <a:ext cx="7945679" cy="2734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B73BD5-8E04-509F-E577-309FBC8961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154" y="729596"/>
            <a:ext cx="2685430" cy="26029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311BA3C-4805-630B-0811-1B698FF0C401}"/>
              </a:ext>
            </a:extLst>
          </p:cNvPr>
          <p:cNvGrpSpPr/>
          <p:nvPr/>
        </p:nvGrpSpPr>
        <p:grpSpPr>
          <a:xfrm>
            <a:off x="2512876" y="1030928"/>
            <a:ext cx="1906735" cy="2301586"/>
            <a:chOff x="1832751" y="4642991"/>
            <a:chExt cx="1906735" cy="23015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26A5A5-3DD4-A834-C869-A146C8317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2751" y="5227093"/>
              <a:ext cx="1906735" cy="17174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399384-9009-0E80-518A-4713C1C0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"/>
            <a:stretch/>
          </p:blipFill>
          <p:spPr>
            <a:xfrm>
              <a:off x="1832751" y="4642991"/>
              <a:ext cx="1906735" cy="58410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5130D9-47A1-1658-4902-C3A69AB442E9}"/>
              </a:ext>
            </a:extLst>
          </p:cNvPr>
          <p:cNvGrpSpPr/>
          <p:nvPr/>
        </p:nvGrpSpPr>
        <p:grpSpPr>
          <a:xfrm>
            <a:off x="477295" y="1067170"/>
            <a:ext cx="1906736" cy="2286251"/>
            <a:chOff x="977625" y="1250514"/>
            <a:chExt cx="1906736" cy="22862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E80061-CF73-F7B9-EE92-CFC061583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626" y="1250514"/>
              <a:ext cx="1906735" cy="185424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0EE28B-39B2-31A7-082D-0F1D53809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625" y="3083852"/>
              <a:ext cx="1906735" cy="45291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467C5E7-6EC4-6AF2-0D1B-B71572923541}"/>
              </a:ext>
            </a:extLst>
          </p:cNvPr>
          <p:cNvSpPr txBox="1"/>
          <p:nvPr/>
        </p:nvSpPr>
        <p:spPr>
          <a:xfrm>
            <a:off x="8481875" y="1117297"/>
            <a:ext cx="34346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pair of diffractive optics acts in tandem to shape the laser intensity profile.</a:t>
            </a:r>
          </a:p>
          <a:p>
            <a:endParaRPr lang="en-US" sz="2000" dirty="0"/>
          </a:p>
          <a:p>
            <a:r>
              <a:rPr lang="en-US" sz="2000" dirty="0"/>
              <a:t>Lens A controls initial intensity profile at Lens B.</a:t>
            </a:r>
          </a:p>
          <a:p>
            <a:endParaRPr lang="en-US" sz="2000" dirty="0"/>
          </a:p>
          <a:p>
            <a:r>
              <a:rPr lang="en-US" sz="2000" dirty="0"/>
              <a:t>Lens B produces axicon-like Bessel focusing.</a:t>
            </a:r>
          </a:p>
          <a:p>
            <a:endParaRPr lang="en-US" sz="2000" dirty="0"/>
          </a:p>
          <a:p>
            <a:r>
              <a:rPr lang="en-US" sz="2000" dirty="0"/>
              <a:t>Shape of donut profile at Lens B determines axial intensity profile downstream.</a:t>
            </a:r>
          </a:p>
          <a:p>
            <a:endParaRPr lang="en-US" sz="2000" dirty="0"/>
          </a:p>
          <a:p>
            <a:r>
              <a:rPr lang="en-US" sz="2000" dirty="0"/>
              <a:t>Plasma refraction helps to broaden plasma filament.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CB637FD-4F0E-C00A-2015-AD250259588C}"/>
              </a:ext>
            </a:extLst>
          </p:cNvPr>
          <p:cNvCxnSpPr>
            <a:cxnSpLocks/>
          </p:cNvCxnSpPr>
          <p:nvPr/>
        </p:nvCxnSpPr>
        <p:spPr>
          <a:xfrm>
            <a:off x="1759627" y="2376135"/>
            <a:ext cx="1270176" cy="14725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0352581-334E-EAAE-649E-8FA428F8A156}"/>
              </a:ext>
            </a:extLst>
          </p:cNvPr>
          <p:cNvCxnSpPr>
            <a:cxnSpLocks/>
          </p:cNvCxnSpPr>
          <p:nvPr/>
        </p:nvCxnSpPr>
        <p:spPr>
          <a:xfrm>
            <a:off x="3739487" y="2265528"/>
            <a:ext cx="369730" cy="15831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E09B68-C177-2B85-2B17-B727FAC0518F}"/>
              </a:ext>
            </a:extLst>
          </p:cNvPr>
          <p:cNvCxnSpPr>
            <a:cxnSpLocks/>
          </p:cNvCxnSpPr>
          <p:nvPr/>
        </p:nvCxnSpPr>
        <p:spPr>
          <a:xfrm>
            <a:off x="6329464" y="2661805"/>
            <a:ext cx="0" cy="13026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F179851-2128-103E-7A67-41029A25A1C3}"/>
              </a:ext>
            </a:extLst>
          </p:cNvPr>
          <p:cNvSpPr txBox="1"/>
          <p:nvPr/>
        </p:nvSpPr>
        <p:spPr>
          <a:xfrm>
            <a:off x="2384030" y="6326500"/>
            <a:ext cx="5452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R. Ariniello, V. Lee, M. Litos, “Demonstration of a tandem lens for producing shaped laser-ionized plasmas for plasma wakefield acceleration”, </a:t>
            </a:r>
            <a:r>
              <a:rPr lang="en-US" sz="1200" dirty="0">
                <a:hlinkClick r:id="rId8"/>
              </a:rPr>
              <a:t>arXiv:2509.01747</a:t>
            </a:r>
            <a:r>
              <a:rPr lang="en-US" sz="1200" dirty="0"/>
              <a:t> (2025)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5C9672-816D-A234-123A-515C9593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8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B697E-83A6-7FEB-5C2A-722829885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8B86C-E597-BB94-17B8-569B26E7A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0"/>
            <a:ext cx="8506237" cy="729595"/>
          </a:xfrm>
        </p:spPr>
        <p:txBody>
          <a:bodyPr>
            <a:normAutofit/>
          </a:bodyPr>
          <a:lstStyle/>
          <a:p>
            <a:r>
              <a:rPr lang="en-US" dirty="0"/>
              <a:t>Laser-ionized Plasma Source – Plasma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4263C-670D-B8FA-243A-205C7879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8E8E4E-7D15-DA31-A62B-0ECC37080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9" y="1100279"/>
            <a:ext cx="12192000" cy="21640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AFC07E-7716-5451-8074-43991DBBDBAE}"/>
              </a:ext>
            </a:extLst>
          </p:cNvPr>
          <p:cNvSpPr/>
          <p:nvPr/>
        </p:nvSpPr>
        <p:spPr>
          <a:xfrm>
            <a:off x="7796981" y="2782529"/>
            <a:ext cx="4395019" cy="953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BFB895C4-2B56-0F5C-9BF2-A0CACE44F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458" y="3077853"/>
            <a:ext cx="3962817" cy="29799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0B7CC9-9709-528B-CEDE-54B2ECA16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92" y="5472378"/>
            <a:ext cx="7345531" cy="1170753"/>
          </a:xfrm>
        </p:spPr>
        <p:txBody>
          <a:bodyPr/>
          <a:lstStyle/>
          <a:p>
            <a:pPr marL="285750" indent="-285750">
              <a:buClr>
                <a:srgbClr val="CFB87C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Understand the plasma source through simulations:</a:t>
            </a:r>
          </a:p>
          <a:p>
            <a:pPr marL="742950" lvl="1" indent="-285750">
              <a:buClr>
                <a:srgbClr val="CFB87C"/>
              </a:buClr>
            </a:pPr>
            <a:r>
              <a:rPr lang="en-US" sz="1800" dirty="0"/>
              <a:t>Verify on-axis laser intensity against data (Includes diffraction, GVD, Kerr effect, self phase modulation, and broadband chromatic effect)</a:t>
            </a:r>
          </a:p>
          <a:p>
            <a:pPr marL="742950" lvl="1" indent="-285750">
              <a:buClr>
                <a:srgbClr val="CFB87C"/>
              </a:buClr>
            </a:pPr>
            <a:r>
              <a:rPr lang="en-US" sz="1800" dirty="0"/>
              <a:t>Simulate ionization with the ADK model</a:t>
            </a:r>
          </a:p>
        </p:txBody>
      </p:sp>
      <p:pic>
        <p:nvPicPr>
          <p:cNvPr id="12" name="Picture 11" descr="A blue and yellow image of a light&#10;&#10;AI-generated content may be incorrect.">
            <a:extLst>
              <a:ext uri="{FF2B5EF4-FFF2-40B4-BE49-F238E27FC236}">
                <a16:creationId xmlns:a16="http://schemas.microsoft.com/office/drawing/2014/main" id="{4CEF2C4B-AAB4-914B-2EC3-349883DD4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68" y="3360876"/>
            <a:ext cx="5477775" cy="20422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89BE61-9708-8193-CF1D-B90862C045EA}"/>
              </a:ext>
            </a:extLst>
          </p:cNvPr>
          <p:cNvSpPr txBox="1"/>
          <p:nvPr/>
        </p:nvSpPr>
        <p:spPr>
          <a:xfrm>
            <a:off x="8003458" y="6075662"/>
            <a:ext cx="430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Contact Valentina at </a:t>
            </a:r>
            <a:r>
              <a:rPr lang="en-US" sz="1200" dirty="0">
                <a:hlinkClick r:id="rId5"/>
              </a:rPr>
              <a:t>valentina.lee@colorado.edu</a:t>
            </a:r>
            <a:r>
              <a:rPr lang="en-US" sz="1200" dirty="0"/>
              <a:t> if you are interested in using this GPU enabled laser plasma code.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491BA-4AE8-AB18-EFD5-4B55450A6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PWFA Meeting - Feb. 2, 2026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16891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CAFE6-F180-267E-2E1E-C58D0375B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2D34193-97B8-6E9D-2675-68FC1D903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9" y="1100279"/>
            <a:ext cx="12192000" cy="2164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CF9CAE-063B-DB4C-9282-677A312A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0"/>
            <a:ext cx="8506237" cy="729595"/>
          </a:xfrm>
        </p:spPr>
        <p:txBody>
          <a:bodyPr>
            <a:normAutofit/>
          </a:bodyPr>
          <a:lstStyle/>
          <a:p>
            <a:r>
              <a:rPr lang="en-US" dirty="0"/>
              <a:t>Laser-ionized Plasma Source – Plasma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5AF61-0CB5-0282-F627-AF408477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6</a:t>
            </a:fld>
            <a:endParaRPr lang="en-US" dirty="0"/>
          </a:p>
        </p:txBody>
      </p:sp>
      <p:pic>
        <p:nvPicPr>
          <p:cNvPr id="16" name="Picture 15" descr="A blue and yellow image of a light&#10;&#10;AI-generated content may be incorrect.">
            <a:extLst>
              <a:ext uri="{FF2B5EF4-FFF2-40B4-BE49-F238E27FC236}">
                <a16:creationId xmlns:a16="http://schemas.microsoft.com/office/drawing/2014/main" id="{7DEF7D33-B254-20B6-AC2B-B37584213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68" y="3360876"/>
            <a:ext cx="5477775" cy="2042223"/>
          </a:xfrm>
          <a:prstGeom prst="rect">
            <a:avLst/>
          </a:prstGeom>
        </p:spPr>
      </p:pic>
      <p:pic>
        <p:nvPicPr>
          <p:cNvPr id="18" name="Picture 17" descr="A collage of different colored graphs&#10;&#10;AI-generated content may be incorrect.">
            <a:extLst>
              <a:ext uri="{FF2B5EF4-FFF2-40B4-BE49-F238E27FC236}">
                <a16:creationId xmlns:a16="http://schemas.microsoft.com/office/drawing/2014/main" id="{6F812864-4829-805F-8809-50E6DAA3A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700" y="796626"/>
            <a:ext cx="5045300" cy="44913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B52126-2C9F-5991-758C-48D8E073CF2C}"/>
              </a:ext>
            </a:extLst>
          </p:cNvPr>
          <p:cNvCxnSpPr>
            <a:cxnSpLocks/>
          </p:cNvCxnSpPr>
          <p:nvPr/>
        </p:nvCxnSpPr>
        <p:spPr>
          <a:xfrm>
            <a:off x="2639682" y="3403122"/>
            <a:ext cx="0" cy="16327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D2B7BB-20A4-52FD-5825-99FD65865AF1}"/>
              </a:ext>
            </a:extLst>
          </p:cNvPr>
          <p:cNvCxnSpPr/>
          <p:nvPr/>
        </p:nvCxnSpPr>
        <p:spPr>
          <a:xfrm flipH="1">
            <a:off x="2708694" y="3821502"/>
            <a:ext cx="4537495" cy="0"/>
          </a:xfrm>
          <a:prstGeom prst="straightConnector1">
            <a:avLst/>
          </a:prstGeom>
          <a:ln w="28575">
            <a:solidFill>
              <a:srgbClr val="FF0000"/>
            </a:solidFill>
            <a:headEnd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7BEC8A-242B-A225-2566-B32E987DF9FE}"/>
              </a:ext>
            </a:extLst>
          </p:cNvPr>
          <p:cNvCxnSpPr>
            <a:cxnSpLocks/>
          </p:cNvCxnSpPr>
          <p:nvPr/>
        </p:nvCxnSpPr>
        <p:spPr>
          <a:xfrm>
            <a:off x="4861029" y="3410528"/>
            <a:ext cx="0" cy="1632762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111E3E-B4F5-B550-1743-2020FBF545E1}"/>
              </a:ext>
            </a:extLst>
          </p:cNvPr>
          <p:cNvCxnSpPr>
            <a:cxnSpLocks/>
          </p:cNvCxnSpPr>
          <p:nvPr/>
        </p:nvCxnSpPr>
        <p:spPr>
          <a:xfrm flipH="1">
            <a:off x="4977441" y="4805175"/>
            <a:ext cx="5875286" cy="0"/>
          </a:xfrm>
          <a:prstGeom prst="straightConnector1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headEnd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E3EC552-4C0B-20AB-CB86-2A04B0568D90}"/>
              </a:ext>
            </a:extLst>
          </p:cNvPr>
          <p:cNvSpPr txBox="1">
            <a:spLocks/>
          </p:cNvSpPr>
          <p:nvPr/>
        </p:nvSpPr>
        <p:spPr>
          <a:xfrm>
            <a:off x="296268" y="5499664"/>
            <a:ext cx="6627774" cy="930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CFB87C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Verify the plasma source experiments:</a:t>
            </a:r>
          </a:p>
          <a:p>
            <a:pPr marL="742950" lvl="1" indent="-285750">
              <a:buClr>
                <a:srgbClr val="CFB87C"/>
              </a:buClr>
            </a:pPr>
            <a:r>
              <a:rPr lang="en-US" sz="1800" dirty="0"/>
              <a:t>Plasma entrance measurement through </a:t>
            </a:r>
            <a:r>
              <a:rPr lang="en-US" sz="1800" b="1" dirty="0"/>
              <a:t>e-beam waist scan</a:t>
            </a:r>
          </a:p>
          <a:p>
            <a:pPr marL="742950" lvl="1" indent="-285750">
              <a:buClr>
                <a:srgbClr val="CFB87C"/>
              </a:buClr>
            </a:pPr>
            <a:r>
              <a:rPr lang="en-US" sz="1800" dirty="0"/>
              <a:t>Plasma exit measurement through </a:t>
            </a:r>
            <a:r>
              <a:rPr lang="en-US" sz="1800" b="1" dirty="0"/>
              <a:t>object plane scan</a:t>
            </a:r>
          </a:p>
          <a:p>
            <a:pPr marL="742950" lvl="1" indent="-285750">
              <a:buClr>
                <a:srgbClr val="CFB87C"/>
              </a:buClr>
            </a:pP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302AF-F43F-69FE-6128-91A19F5680CE}"/>
              </a:ext>
            </a:extLst>
          </p:cNvPr>
          <p:cNvSpPr txBox="1"/>
          <p:nvPr/>
        </p:nvSpPr>
        <p:spPr>
          <a:xfrm>
            <a:off x="20676" y="6575870"/>
            <a:ext cx="1024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Ariniello</a:t>
            </a:r>
            <a:r>
              <a:rPr lang="en-US" sz="1200" dirty="0"/>
              <a:t>, R., V. Lee, et. al., "Drive beam depletion with multi-Joule energy transfer in a plasma </a:t>
            </a:r>
            <a:r>
              <a:rPr lang="en-US" sz="1200" dirty="0" err="1"/>
              <a:t>wakefield</a:t>
            </a:r>
            <a:r>
              <a:rPr lang="en-US" sz="1200" dirty="0"/>
              <a:t> accelerator" submitting to PRAB, </a:t>
            </a:r>
            <a:r>
              <a:rPr lang="en-US" sz="1200" dirty="0" err="1"/>
              <a:t>arXiv</a:t>
            </a:r>
            <a:r>
              <a:rPr lang="en-US" sz="1200" dirty="0"/>
              <a:t>: XXXX.XXXX (2025).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15DDE2-AA75-F55D-0A51-BDFF8E0842E2}"/>
              </a:ext>
            </a:extLst>
          </p:cNvPr>
          <p:cNvSpPr txBox="1"/>
          <p:nvPr/>
        </p:nvSpPr>
        <p:spPr>
          <a:xfrm>
            <a:off x="7347911" y="5540141"/>
            <a:ext cx="4642878" cy="646331"/>
          </a:xfrm>
          <a:prstGeom prst="rect">
            <a:avLst/>
          </a:prstGeom>
          <a:gradFill flip="none" rotWithShape="1">
            <a:gsLst>
              <a:gs pos="0">
                <a:srgbClr val="CCB567">
                  <a:tint val="66000"/>
                  <a:satMod val="160000"/>
                </a:srgbClr>
              </a:gs>
              <a:gs pos="50000">
                <a:srgbClr val="CCB567">
                  <a:tint val="44500"/>
                  <a:satMod val="160000"/>
                </a:srgbClr>
              </a:gs>
              <a:gs pos="100000">
                <a:srgbClr val="CCB567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CCB5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kern="150" dirty="0">
                <a:ea typeface="Noto Sans CJK SC"/>
                <a:cs typeface="Lohit Devanagari"/>
              </a:rPr>
              <a:t>By comparing the data with our simulation, the laser-ionized plasma source is well understood. </a:t>
            </a:r>
            <a:endParaRPr lang="en-US" sz="1800" kern="150" dirty="0">
              <a:effectLst/>
              <a:ea typeface="Noto Sans CJK SC"/>
              <a:cs typeface="Lohit Devanaga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F5733F-9D57-999A-CF6A-5DD9448FB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PWFA Meeting - Feb. 2, 2026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2026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381BA1-4210-8DDA-23ED-633126D5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B1B85A-7A40-ADFA-DFF0-B25A63FB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of Plasma Source to e-Beam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8FA3D-F21D-83C5-048B-23324072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92" y="1004112"/>
            <a:ext cx="3511641" cy="2397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417B15-6F68-0C32-108C-EF0DE6A8B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66" y="3676394"/>
            <a:ext cx="3290896" cy="2634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BD53AD-AF56-07E4-73C0-827278363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659" y="823787"/>
            <a:ext cx="5130620" cy="2062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3819C7-5602-FAB8-48C1-4805F269F74F}"/>
              </a:ext>
            </a:extLst>
          </p:cNvPr>
          <p:cNvSpPr txBox="1"/>
          <p:nvPr/>
        </p:nvSpPr>
        <p:spPr>
          <a:xfrm>
            <a:off x="4931500" y="2976986"/>
            <a:ext cx="7260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method was developed for rapid alignment of plasma source to e-beam.</a:t>
            </a:r>
          </a:p>
          <a:p>
            <a:endParaRPr lang="en-US" dirty="0"/>
          </a:p>
          <a:p>
            <a:r>
              <a:rPr lang="en-US" dirty="0"/>
              <a:t>Initial coarse alignment achieved using OTR foils.</a:t>
            </a:r>
          </a:p>
          <a:p>
            <a:endParaRPr lang="en-US" dirty="0"/>
          </a:p>
          <a:p>
            <a:r>
              <a:rPr lang="en-US" dirty="0"/>
              <a:t>Fine alignment achieved using plasma glow after interaction with e-beam. Brighter light = better alignment.</a:t>
            </a:r>
          </a:p>
          <a:p>
            <a:endParaRPr lang="en-US" dirty="0"/>
          </a:p>
          <a:p>
            <a:r>
              <a:rPr lang="en-US" dirty="0"/>
              <a:t>Measurement of drive and witness beam interaction confirmed simple geometric alignment constraint:</a:t>
            </a:r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Δ</a:t>
            </a:r>
            <a:r>
              <a:rPr lang="en-US" dirty="0"/>
              <a:t>r: radial offset, </a:t>
            </a:r>
            <a:r>
              <a:rPr lang="el-GR" dirty="0" err="1"/>
              <a:t>Δθ</a:t>
            </a:r>
            <a:r>
              <a:rPr lang="en-US" dirty="0"/>
              <a:t>: angular offset</a:t>
            </a:r>
          </a:p>
          <a:p>
            <a:r>
              <a:rPr lang="en-US" dirty="0"/>
              <a:t>L: length of plasma, R</a:t>
            </a:r>
            <a:r>
              <a:rPr lang="en-US" baseline="-25000" dirty="0"/>
              <a:t>p</a:t>
            </a:r>
            <a:r>
              <a:rPr lang="en-US" dirty="0"/>
              <a:t>: radius of plasma, R</a:t>
            </a:r>
            <a:r>
              <a:rPr lang="en-US" baseline="-25000" dirty="0"/>
              <a:t>b</a:t>
            </a:r>
            <a:r>
              <a:rPr lang="en-US" dirty="0"/>
              <a:t> radius of blowout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F273FC-1073-6752-8BF8-7EE77EC6F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258" y="5576160"/>
            <a:ext cx="3882544" cy="321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0B1182-519A-B81F-99B1-E30E087E2709}"/>
              </a:ext>
            </a:extLst>
          </p:cNvPr>
          <p:cNvSpPr txBox="1"/>
          <p:nvPr/>
        </p:nvSpPr>
        <p:spPr>
          <a:xfrm>
            <a:off x="1405719" y="3676394"/>
            <a:ext cx="1405720" cy="369332"/>
          </a:xfrm>
          <a:prstGeom prst="rect">
            <a:avLst/>
          </a:prstGeom>
          <a:solidFill>
            <a:srgbClr val="E7E6E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misaligned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FCCE94-081B-87DE-FA6B-18BB7314EB37}"/>
              </a:ext>
            </a:extLst>
          </p:cNvPr>
          <p:cNvSpPr txBox="1"/>
          <p:nvPr/>
        </p:nvSpPr>
        <p:spPr>
          <a:xfrm>
            <a:off x="1405719" y="4953328"/>
            <a:ext cx="1405720" cy="369332"/>
          </a:xfrm>
          <a:prstGeom prst="rect">
            <a:avLst/>
          </a:prstGeom>
          <a:solidFill>
            <a:srgbClr val="E7E6E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aligned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AD3D3D-20FD-1685-51FC-76121E244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18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8DF8E5-629F-BB38-5BC1-18C15E97C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E625C6-48F0-2EFE-F5DA-1AF17780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Interaction Optimization Process</a:t>
            </a: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E96A6FE1-00A7-2E34-DAE2-B75AB83F8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6765" y="1866028"/>
            <a:ext cx="1887501" cy="45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F250A0-14A1-2F4F-5A5F-D507D3AE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086" y="1866028"/>
            <a:ext cx="1887501" cy="45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6">
            <a:extLst>
              <a:ext uri="{FF2B5EF4-FFF2-40B4-BE49-F238E27FC236}">
                <a16:creationId xmlns:a16="http://schemas.microsoft.com/office/drawing/2014/main" id="{BB77AC59-017F-20BA-5FA7-A6108A2EF970}"/>
              </a:ext>
            </a:extLst>
          </p:cNvPr>
          <p:cNvSpPr/>
          <p:nvPr/>
        </p:nvSpPr>
        <p:spPr>
          <a:xfrm>
            <a:off x="2897749" y="3667992"/>
            <a:ext cx="73598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5719D1C-8C69-2E44-5AEF-8E5C258A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659" y="1866028"/>
            <a:ext cx="1887501" cy="45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6">
            <a:extLst>
              <a:ext uri="{FF2B5EF4-FFF2-40B4-BE49-F238E27FC236}">
                <a16:creationId xmlns:a16="http://schemas.microsoft.com/office/drawing/2014/main" id="{D40F2B41-DB35-AD14-106F-22A693AED04B}"/>
              </a:ext>
            </a:extLst>
          </p:cNvPr>
          <p:cNvSpPr/>
          <p:nvPr/>
        </p:nvSpPr>
        <p:spPr>
          <a:xfrm>
            <a:off x="8687682" y="3667992"/>
            <a:ext cx="73598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square with a rainbow colored line&#10;&#10;AI-generated content may be incorrect.">
            <a:extLst>
              <a:ext uri="{FF2B5EF4-FFF2-40B4-BE49-F238E27FC236}">
                <a16:creationId xmlns:a16="http://schemas.microsoft.com/office/drawing/2014/main" id="{D929DFED-EF34-CADA-3E42-F20565DCA8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35" b="1776"/>
          <a:stretch/>
        </p:blipFill>
        <p:spPr>
          <a:xfrm>
            <a:off x="532955" y="1870650"/>
            <a:ext cx="2285873" cy="1618254"/>
          </a:xfrm>
          <a:prstGeom prst="rect">
            <a:avLst/>
          </a:prstGeom>
        </p:spPr>
      </p:pic>
      <p:pic>
        <p:nvPicPr>
          <p:cNvPr id="13" name="Picture 12" descr="A blue screen with a rainbow colored line&#10;&#10;AI-generated content may be incorrect.">
            <a:extLst>
              <a:ext uri="{FF2B5EF4-FFF2-40B4-BE49-F238E27FC236}">
                <a16:creationId xmlns:a16="http://schemas.microsoft.com/office/drawing/2014/main" id="{6EE46983-0F1D-5C29-3AC9-A829B96577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45"/>
          <a:stretch/>
        </p:blipFill>
        <p:spPr>
          <a:xfrm>
            <a:off x="532955" y="3312495"/>
            <a:ext cx="2285873" cy="1618254"/>
          </a:xfrm>
          <a:prstGeom prst="rect">
            <a:avLst/>
          </a:prstGeom>
        </p:spPr>
      </p:pic>
      <p:pic>
        <p:nvPicPr>
          <p:cNvPr id="14" name="Picture 13" descr="A blue screen with a blue background&#10;&#10;AI-generated content may be incorrect.">
            <a:extLst>
              <a:ext uri="{FF2B5EF4-FFF2-40B4-BE49-F238E27FC236}">
                <a16:creationId xmlns:a16="http://schemas.microsoft.com/office/drawing/2014/main" id="{FDFE35DA-E460-A35D-EABE-01161EA57D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70"/>
          <a:stretch/>
        </p:blipFill>
        <p:spPr>
          <a:xfrm>
            <a:off x="532955" y="4731437"/>
            <a:ext cx="2318224" cy="16411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78F6CE-D49D-CD88-1B89-7E4CDF3A694A}"/>
              </a:ext>
            </a:extLst>
          </p:cNvPr>
          <p:cNvSpPr txBox="1"/>
          <p:nvPr/>
        </p:nvSpPr>
        <p:spPr>
          <a:xfrm>
            <a:off x="1055089" y="1870650"/>
            <a:ext cx="136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TCAV: -90º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C66DA5-ECF1-0A55-2F33-C7383091246D}"/>
              </a:ext>
            </a:extLst>
          </p:cNvPr>
          <p:cNvSpPr txBox="1"/>
          <p:nvPr/>
        </p:nvSpPr>
        <p:spPr>
          <a:xfrm>
            <a:off x="1042953" y="4735221"/>
            <a:ext cx="1321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TCAV: +90º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E77CCC-1E7C-A1AC-6615-4D592DCDC531}"/>
              </a:ext>
            </a:extLst>
          </p:cNvPr>
          <p:cNvSpPr txBox="1"/>
          <p:nvPr/>
        </p:nvSpPr>
        <p:spPr>
          <a:xfrm>
            <a:off x="1097772" y="3334004"/>
            <a:ext cx="1156237" cy="30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 Off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FF599-21CD-0BD6-78EB-2269CC2E7DA1}"/>
              </a:ext>
            </a:extLst>
          </p:cNvPr>
          <p:cNvSpPr txBox="1"/>
          <p:nvPr/>
        </p:nvSpPr>
        <p:spPr>
          <a:xfrm>
            <a:off x="1265701" y="5677517"/>
            <a:ext cx="808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time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02AD3E-322E-0197-6EFF-7795841CB11E}"/>
              </a:ext>
            </a:extLst>
          </p:cNvPr>
          <p:cNvCxnSpPr/>
          <p:nvPr/>
        </p:nvCxnSpPr>
        <p:spPr>
          <a:xfrm>
            <a:off x="1139325" y="5987317"/>
            <a:ext cx="1060783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6B29D46-E86F-6997-8543-08142C827DDC}"/>
              </a:ext>
            </a:extLst>
          </p:cNvPr>
          <p:cNvSpPr txBox="1"/>
          <p:nvPr/>
        </p:nvSpPr>
        <p:spPr>
          <a:xfrm>
            <a:off x="482409" y="828548"/>
            <a:ext cx="26996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Step 1:</a:t>
            </a:r>
            <a:r>
              <a:rPr lang="en-US" dirty="0"/>
              <a:t> Overlap drive and witness in time – both will lose energy driving wake</a:t>
            </a:r>
          </a:p>
        </p:txBody>
      </p:sp>
      <p:sp>
        <p:nvSpPr>
          <p:cNvPr id="27" name="Arrow: Right 6">
            <a:extLst>
              <a:ext uri="{FF2B5EF4-FFF2-40B4-BE49-F238E27FC236}">
                <a16:creationId xmlns:a16="http://schemas.microsoft.com/office/drawing/2014/main" id="{82C17749-E48B-0D14-C406-3FA4C94BE381}"/>
              </a:ext>
            </a:extLst>
          </p:cNvPr>
          <p:cNvSpPr/>
          <p:nvPr/>
        </p:nvSpPr>
        <p:spPr>
          <a:xfrm>
            <a:off x="5758003" y="3667992"/>
            <a:ext cx="73598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06EF83-4FD7-1140-5A6F-0CE367139FC7}"/>
              </a:ext>
            </a:extLst>
          </p:cNvPr>
          <p:cNvSpPr txBox="1"/>
          <p:nvPr/>
        </p:nvSpPr>
        <p:spPr>
          <a:xfrm>
            <a:off x="3712659" y="832401"/>
            <a:ext cx="2180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Step 2: </a:t>
            </a:r>
            <a:r>
              <a:rPr lang="en-US" dirty="0"/>
              <a:t>Send into plasma and observe energy loss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333C77-817B-8FD9-8407-1C36B54FEE5A}"/>
              </a:ext>
            </a:extLst>
          </p:cNvPr>
          <p:cNvSpPr txBox="1"/>
          <p:nvPr/>
        </p:nvSpPr>
        <p:spPr>
          <a:xfrm>
            <a:off x="6686922" y="828548"/>
            <a:ext cx="18875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Step 3:</a:t>
            </a:r>
            <a:r>
              <a:rPr lang="en-US" dirty="0"/>
              <a:t> optimize longitudinal waist location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CB700D-9B4D-FF3B-65CD-97A05B3AD5FA}"/>
              </a:ext>
            </a:extLst>
          </p:cNvPr>
          <p:cNvSpPr txBox="1"/>
          <p:nvPr/>
        </p:nvSpPr>
        <p:spPr>
          <a:xfrm>
            <a:off x="9601157" y="828548"/>
            <a:ext cx="23153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Step 4:</a:t>
            </a:r>
            <a:r>
              <a:rPr lang="en-US" dirty="0"/>
              <a:t> Optimize </a:t>
            </a:r>
            <a:r>
              <a:rPr lang="en-US" dirty="0" err="1"/>
              <a:t>sextupole</a:t>
            </a:r>
            <a:r>
              <a:rPr lang="en-US" dirty="0"/>
              <a:t> tuning to minimize dispersion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66BC8F-5ABF-ABD9-76BB-4F87EDB14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7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83607-1BEB-43D5-DADC-BC405952E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922F0B-DFC3-5A7C-27A2-D28BD53D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FACET-II PWFA Meeting - Feb. 2, 2026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F50709-C2A3-F6FD-0808-BB6F656C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E-301: Drive Bunch Depletion and High Efficiency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E532-9CF1-4E01-B659-E164EE504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4" y="2589490"/>
            <a:ext cx="453167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5F123-0067-C556-5D17-8329859B1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036" y="2589490"/>
            <a:ext cx="4496472" cy="3657600"/>
          </a:xfrm>
          <a:prstGeom prst="rect">
            <a:avLst/>
          </a:prstGeom>
        </p:spPr>
      </p:pic>
      <p:pic>
        <p:nvPicPr>
          <p:cNvPr id="8" name="Picture 7" descr="A close-up of a blue line&#10;&#10;Description automatically generated">
            <a:extLst>
              <a:ext uri="{FF2B5EF4-FFF2-40B4-BE49-F238E27FC236}">
                <a16:creationId xmlns:a16="http://schemas.microsoft.com/office/drawing/2014/main" id="{887A630B-EA5F-816E-E906-C500291BBE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694" y="2589490"/>
            <a:ext cx="1524000" cy="3657600"/>
          </a:xfrm>
          <a:prstGeom prst="rect">
            <a:avLst/>
          </a:prstGeom>
        </p:spPr>
      </p:pic>
      <p:pic>
        <p:nvPicPr>
          <p:cNvPr id="9" name="Picture 8" descr="A comparison of a blue and purple line&#10;&#10;Description automatically generated with medium confidence">
            <a:extLst>
              <a:ext uri="{FF2B5EF4-FFF2-40B4-BE49-F238E27FC236}">
                <a16:creationId xmlns:a16="http://schemas.microsoft.com/office/drawing/2014/main" id="{A0BE6A7D-AA85-B8A9-698C-D1F6A448A1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508" y="2589490"/>
            <a:ext cx="1524000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5A582B-B193-A059-A1B8-94506FDD1E44}"/>
              </a:ext>
            </a:extLst>
          </p:cNvPr>
          <p:cNvSpPr txBox="1"/>
          <p:nvPr/>
        </p:nvSpPr>
        <p:spPr>
          <a:xfrm>
            <a:off x="6171527" y="871510"/>
            <a:ext cx="54285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High Drive-to-Wake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Spectrometer set to image charge at 3.5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</a:t>
            </a:r>
            <a:r>
              <a:rPr lang="en-US" sz="1800" dirty="0"/>
              <a:t>30% of drive beam energy transferred plasma wake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US" sz="1800" dirty="0"/>
              <a:t>est shot achieving 37%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5.6 Joules of energy deposited in the plasma.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57F33-D4A2-5947-4793-3148D0B1D14B}"/>
              </a:ext>
            </a:extLst>
          </p:cNvPr>
          <p:cNvSpPr txBox="1"/>
          <p:nvPr/>
        </p:nvSpPr>
        <p:spPr>
          <a:xfrm>
            <a:off x="184082" y="871510"/>
            <a:ext cx="59046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Drive Beam Depletion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sz="1800" dirty="0"/>
              <a:t>pectrometer was set to image charge at ≤1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sz="1800" dirty="0"/>
              <a:t>any shots show deceleration below 1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this data,</a:t>
            </a:r>
            <a:r>
              <a:rPr lang="en-US" sz="1800" dirty="0"/>
              <a:t> &gt;200 </a:t>
            </a:r>
            <a:r>
              <a:rPr lang="en-US" sz="1800" dirty="0" err="1"/>
              <a:t>pC</a:t>
            </a:r>
            <a:r>
              <a:rPr lang="en-US" sz="1800" dirty="0"/>
              <a:t> did not participate strongly in the beam-plasma interaction.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88D75A-2F04-C070-1BD2-3E48092D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07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41833</TotalTime>
  <Words>1497</Words>
  <Application>Microsoft Macintosh PowerPoint</Application>
  <PresentationFormat>Widescreen</PresentationFormat>
  <Paragraphs>247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Noto Sans CJK SC</vt:lpstr>
      <vt:lpstr>Wingdings</vt:lpstr>
      <vt:lpstr>Office Theme</vt:lpstr>
      <vt:lpstr>Plans for E-301</vt:lpstr>
      <vt:lpstr>Publications from Last Year</vt:lpstr>
      <vt:lpstr>Key Results from Last Run</vt:lpstr>
      <vt:lpstr>Tandem Lens Focusing of Ionization Laser</vt:lpstr>
      <vt:lpstr>Laser-ionized Plasma Source – Plasma </vt:lpstr>
      <vt:lpstr>Laser-ionized Plasma Source – Plasma </vt:lpstr>
      <vt:lpstr>Alignment of Plasma Source to e-Beam</vt:lpstr>
      <vt:lpstr>Plasma Interaction Optimization Process</vt:lpstr>
      <vt:lpstr>E-301: Drive Bunch Depletion and High Efficiency</vt:lpstr>
      <vt:lpstr>High-Energy, High-Efficiency PWFA</vt:lpstr>
      <vt:lpstr>High-Energy, High-Efficiency PWFA</vt:lpstr>
      <vt:lpstr>E-301 FY25 – PWFA Energy Spread</vt:lpstr>
      <vt:lpstr>E-333: Narrow-Channel PWFA</vt:lpstr>
      <vt:lpstr>E-333: Elongated Wake Measurement</vt:lpstr>
      <vt:lpstr>Challenges During Last Run</vt:lpstr>
      <vt:lpstr>FY25 Axial Intensity Profile</vt:lpstr>
      <vt:lpstr>FY25 Laser Quality </vt:lpstr>
      <vt:lpstr>FY25 e-Beam Quality </vt:lpstr>
      <vt:lpstr>FY25 Dispersion and Dispersion’ </vt:lpstr>
      <vt:lpstr>What’s New This Run?</vt:lpstr>
      <vt:lpstr>Science Goals for This Run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EmittanceGrowth</dc:title>
  <dc:creator>Robert Ariniello</dc:creator>
  <cp:lastModifiedBy>Michael Dennis Litos</cp:lastModifiedBy>
  <cp:revision>1456</cp:revision>
  <cp:lastPrinted>2023-09-13T22:51:52Z</cp:lastPrinted>
  <dcterms:created xsi:type="dcterms:W3CDTF">2016-01-26T18:12:20Z</dcterms:created>
  <dcterms:modified xsi:type="dcterms:W3CDTF">2026-02-02T22:44:06Z</dcterms:modified>
</cp:coreProperties>
</file>