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5"/>
  </p:notesMasterIdLst>
  <p:sldIdLst>
    <p:sldId id="396" r:id="rId5"/>
    <p:sldId id="398" r:id="rId6"/>
    <p:sldId id="399" r:id="rId7"/>
    <p:sldId id="409" r:id="rId8"/>
    <p:sldId id="410" r:id="rId9"/>
    <p:sldId id="411" r:id="rId10"/>
    <p:sldId id="413" r:id="rId11"/>
    <p:sldId id="414" r:id="rId12"/>
    <p:sldId id="416" r:id="rId13"/>
    <p:sldId id="417" r:id="rId14"/>
    <p:sldId id="415" r:id="rId15"/>
    <p:sldId id="404" r:id="rId16"/>
    <p:sldId id="419" r:id="rId17"/>
    <p:sldId id="406" r:id="rId18"/>
    <p:sldId id="407" r:id="rId19"/>
    <p:sldId id="402" r:id="rId20"/>
    <p:sldId id="403" r:id="rId21"/>
    <p:sldId id="418" r:id="rId22"/>
    <p:sldId id="405" r:id="rId23"/>
    <p:sldId id="400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Black" panose="020F0502020204030203" pitchFamily="34" charset="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8C1515"/>
    <a:srgbClr val="AF2D24"/>
    <a:srgbClr val="E04F39"/>
    <a:srgbClr val="B83A4B"/>
    <a:srgbClr val="53565A"/>
    <a:srgbClr val="5F574F"/>
    <a:srgbClr val="B6B1A9"/>
    <a:srgbClr val="D4D1D1"/>
    <a:srgbClr val="544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18" y="444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00:32:19.1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00:32:40.2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00:32:54.2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00:33:04.8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2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T_II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FA8EE143-94B8-4D65-A4DC-0F4CA7369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396" y="4799725"/>
            <a:ext cx="5947564" cy="276999"/>
          </a:xfrm>
          <a:noFill/>
        </p:spPr>
        <p:txBody>
          <a:bodyPr wrap="square" rtlCol="0">
            <a:spAutoFit/>
          </a:bodyPr>
          <a:lstStyle>
            <a:lvl1pPr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 fontAlgn="auto">
              <a:buClrTx/>
              <a:buSzTx/>
              <a:tabLst/>
            </a:pPr>
            <a:r>
              <a:rPr lang="en-US" dirty="0"/>
              <a:t>Date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39F9769-AA97-43E6-A95D-190869B3C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31" y="3102139"/>
            <a:ext cx="5947565" cy="461665"/>
          </a:xfr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en-US" sz="2400" kern="1200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59618" y="838203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7448918" y="1775936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C3D2EF6C-D51B-4734-A8E2-B2098034C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</a:blip>
          <a:srcRect l="1733" t="23639" r="28885" b="15179"/>
          <a:stretch/>
        </p:blipFill>
        <p:spPr>
          <a:xfrm>
            <a:off x="0" y="-19050"/>
            <a:ext cx="121920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1000">
                <a:schemeClr val="tx1"/>
              </a:gs>
              <a:gs pos="100000">
                <a:schemeClr val="bg1"/>
              </a:gs>
            </a:gsLst>
            <a:lin ang="192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 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Date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67C48-9A51-4C48-A257-8C82E1E6466C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25144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D5C995-BBE7-4DC5-82A7-3AFCEC0F3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wo Columns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1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0354DFA-1D8F-4A37-B7A4-CD949480DF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1066800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C4B82A9-5706-4C80-A1CB-56774C7E5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383238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7E2317E-A3EE-43F0-BB3D-A33EDFB3C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388315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71E42E3-FBA9-4F51-9A01-A8FE1A67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52002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368C866-1792-47B5-986D-1E269CD8C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695" r:id="rId3"/>
    <p:sldLayoutId id="2147483696" r:id="rId4"/>
    <p:sldLayoutId id="2147483691" r:id="rId5"/>
    <p:sldLayoutId id="2147483692" r:id="rId6"/>
    <p:sldLayoutId id="2147483694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4" Type="http://schemas.openxmlformats.org/officeDocument/2006/relationships/image" Target="../media/image21.png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E752F-C5DF-A526-9231-44D629C44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2/2/2026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B0DCA-AC92-017C-CC99-76118D13E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E300 Collaboration Meeting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074CF-BCB8-4CED-A8E1-555571C40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E300 FY26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0C265-E4F7-3E6D-18FC-61F8EC623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Doug Storey | AARD</a:t>
            </a:r>
          </a:p>
        </p:txBody>
      </p:sp>
    </p:spTree>
    <p:extLst>
      <p:ext uri="{BB962C8B-B14F-4D97-AF65-F5344CB8AC3E}">
        <p14:creationId xmlns:p14="http://schemas.microsoft.com/office/powerpoint/2010/main" val="194166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EB549-70CB-C878-D286-80476BEDD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61B0-A698-68CD-6FC6-9B6E76F8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plan/ideas for Jan. to July 2026, continued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A2FF0-732D-A00C-5E37-F371CCD56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3F867-0B1F-8139-FB41-414576D27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6DFFA45-D4B7-60CC-999E-C9FC3078CE33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11258550" cy="5182839"/>
              </a:xfrm>
            </p:spPr>
            <p:txBody>
              <a:bodyPr/>
              <a:lstStyle/>
              <a:p>
                <a:r>
                  <a:rPr lang="en-US" dirty="0"/>
                  <a:t>Two bunch studies – </a:t>
                </a:r>
                <a:r>
                  <a:rPr lang="en-US" b="1" dirty="0"/>
                  <a:t>No plasma studies</a:t>
                </a:r>
                <a:r>
                  <a:rPr lang="en-US" dirty="0"/>
                  <a:t> (few shifts)</a:t>
                </a:r>
              </a:p>
              <a:p>
                <a:pPr lvl="1"/>
                <a:r>
                  <a:rPr lang="en-US" dirty="0"/>
                  <a:t>Longitudinal setup – with more XTCAV power</a:t>
                </a:r>
              </a:p>
              <a:p>
                <a:pPr lvl="2"/>
                <a:r>
                  <a:rPr lang="en-US" dirty="0"/>
                  <a:t>No-plasma shifts dedicated to Virtual TCAV (</a:t>
                </a:r>
                <a:r>
                  <a:rPr lang="en-US" dirty="0" err="1"/>
                  <a:t>Jinseo</a:t>
                </a:r>
                <a:r>
                  <a:rPr lang="en-US" dirty="0"/>
                  <a:t>), SYAG charge reconstruction</a:t>
                </a:r>
              </a:p>
              <a:p>
                <a:pPr lvl="2"/>
                <a:r>
                  <a:rPr lang="en-US" b="1" dirty="0"/>
                  <a:t>Metric</a:t>
                </a:r>
                <a:r>
                  <a:rPr lang="en-US" dirty="0"/>
                  <a:t>: </a:t>
                </a:r>
                <a:r>
                  <a:rPr lang="en-US" i="1" dirty="0"/>
                  <a:t>Can use virtual TCAV/SYAG to predict shot-by-shot longitudinal profiles &amp; charges</a:t>
                </a:r>
              </a:p>
              <a:p>
                <a:pPr lvl="1"/>
                <a:r>
                  <a:rPr lang="en-US" dirty="0"/>
                  <a:t>Transverse setup (Yiheng) – tuning directly on dispersion/dispersion</a:t>
                </a:r>
              </a:p>
              <a:p>
                <a:pPr lvl="1"/>
                <a:r>
                  <a:rPr lang="en-US" dirty="0"/>
                  <a:t>Low beta function commissioning</a:t>
                </a:r>
              </a:p>
              <a:p>
                <a:pPr lvl="2"/>
                <a:r>
                  <a:rPr lang="en-US" b="1" dirty="0"/>
                  <a:t>Metric:</a:t>
                </a:r>
                <a:r>
                  <a:rPr lang="en-US" dirty="0"/>
                  <a:t> </a:t>
                </a:r>
                <a:r>
                  <a:rPr lang="en-US" i="1" dirty="0"/>
                  <a:t>Measure spot sizes commensurate with emittance and beta down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 </m:t>
                    </m:r>
                  </m:oMath>
                </a14:m>
                <a:r>
                  <a:rPr lang="en-US" i="1" dirty="0"/>
                  <a:t>cm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Two bunch - </a:t>
                </a:r>
                <a:r>
                  <a:rPr lang="en-US" b="1" dirty="0"/>
                  <a:t>With plasma </a:t>
                </a:r>
                <a:r>
                  <a:rPr lang="en-US" dirty="0"/>
                  <a:t>(~3 shifts, every two weeks, starting in mid-Feb/Mar)</a:t>
                </a:r>
              </a:p>
              <a:p>
                <a:pPr lvl="1"/>
                <a:r>
                  <a:rPr lang="en-US" dirty="0"/>
                  <a:t>Improved “PWFA Live” analysis tools (Sheldon) – Integration with ML</a:t>
                </a:r>
              </a:p>
              <a:p>
                <a:pPr lvl="1"/>
                <a:r>
                  <a:rPr lang="en-US" dirty="0"/>
                  <a:t>More of the same:</a:t>
                </a:r>
              </a:p>
              <a:p>
                <a:pPr lvl="2"/>
                <a:r>
                  <a:rPr lang="en-US" dirty="0"/>
                  <a:t>Linac longitudinal optimization, notch/jaw beam loading optimization</a:t>
                </a:r>
              </a:p>
              <a:p>
                <a:pPr lvl="2"/>
                <a:r>
                  <a:rPr lang="en-US" dirty="0"/>
                  <a:t>Transverse tuning – </a:t>
                </a:r>
                <a:r>
                  <a:rPr lang="en-US" dirty="0" err="1"/>
                  <a:t>sextupoles</a:t>
                </a:r>
                <a:r>
                  <a:rPr lang="en-US" dirty="0"/>
                  <a:t>, ML, dispersion tuning, </a:t>
                </a:r>
                <a:r>
                  <a:rPr lang="en-US" dirty="0" err="1"/>
                  <a:t>etc</a:t>
                </a:r>
                <a:endParaRPr lang="en-US" dirty="0"/>
              </a:p>
              <a:p>
                <a:pPr lvl="2"/>
                <a:r>
                  <a:rPr lang="en-US" dirty="0"/>
                  <a:t>Starting at lower density (~1 Torr), then increasing when we think we are doing it right</a:t>
                </a:r>
              </a:p>
              <a:p>
                <a:pPr lvl="1"/>
                <a:r>
                  <a:rPr lang="en-US" dirty="0"/>
                  <a:t>Transverse instability studies (Daniel)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6DFFA45-D4B7-60CC-999E-C9FC3078C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11258550" cy="5182839"/>
              </a:xfrm>
              <a:blipFill>
                <a:blip r:embed="rId2"/>
                <a:stretch>
                  <a:fillRect l="-1841" t="-1765" b="-7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41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A746-E825-8C16-2D21-82FA3E3F0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 requirements for FY26 E300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2890-1367-A506-BEB6-800DC1AA1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1DD1E-39F2-8A1F-30F0-840800763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8D21E-8181-6B86-7EE9-8A4E05078B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Last spring we ran E300 for 30 days in total (25 with the oven on)</a:t>
            </a:r>
          </a:p>
          <a:p>
            <a:pPr lvl="3"/>
            <a:endParaRPr lang="en-US" dirty="0"/>
          </a:p>
          <a:p>
            <a:r>
              <a:rPr lang="en-US" dirty="0"/>
              <a:t>How should we do it this year?</a:t>
            </a:r>
          </a:p>
          <a:p>
            <a:pPr lvl="1"/>
            <a:r>
              <a:rPr lang="en-US" b="1" dirty="0"/>
              <a:t>Li oven operators: </a:t>
            </a:r>
            <a:r>
              <a:rPr lang="en-US" dirty="0"/>
              <a:t>oven startup/shutdown, on shift heat management, on-call for issues</a:t>
            </a:r>
          </a:p>
          <a:p>
            <a:pPr lvl="2"/>
            <a:r>
              <a:rPr lang="en-US" dirty="0"/>
              <a:t>Ivan, Kelly, Daniel, Yiheng, ??</a:t>
            </a:r>
          </a:p>
          <a:p>
            <a:pPr lvl="3"/>
            <a:endParaRPr lang="en-US" dirty="0"/>
          </a:p>
          <a:p>
            <a:pPr lvl="1"/>
            <a:r>
              <a:rPr lang="en-US" b="1" dirty="0"/>
              <a:t>Laser operators: </a:t>
            </a:r>
            <a:r>
              <a:rPr lang="en-US" dirty="0"/>
              <a:t>Laser startup, EOS setup/monitoring, Laser alignment and on-shift management</a:t>
            </a:r>
          </a:p>
          <a:p>
            <a:pPr lvl="2"/>
            <a:r>
              <a:rPr lang="en-US" dirty="0"/>
              <a:t>Alex, Junzhi, Claire, Sheldon (</a:t>
            </a:r>
            <a:r>
              <a:rPr lang="en-US" i="1" dirty="0"/>
              <a:t>Mar-May</a:t>
            </a:r>
            <a:r>
              <a:rPr lang="en-US" dirty="0"/>
              <a:t>), ???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2 bunch specialists: </a:t>
            </a:r>
            <a:r>
              <a:rPr lang="en-US" dirty="0"/>
              <a:t>Assist with daytime beam setup/tuning, understanding of machine setup</a:t>
            </a:r>
          </a:p>
          <a:p>
            <a:pPr lvl="2"/>
            <a:r>
              <a:rPr lang="en-US" dirty="0"/>
              <a:t>Zack, New-Nathan??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On-shift specialists, data analyzers</a:t>
            </a:r>
            <a:r>
              <a:rPr lang="en-US" dirty="0"/>
              <a:t>, visitors, well-wishers, distant relations, very old friends</a:t>
            </a:r>
          </a:p>
        </p:txBody>
      </p:sp>
    </p:spTree>
    <p:extLst>
      <p:ext uri="{BB962C8B-B14F-4D97-AF65-F5344CB8AC3E}">
        <p14:creationId xmlns:p14="http://schemas.microsoft.com/office/powerpoint/2010/main" val="391949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19CF-A00E-C699-4005-396AB85C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A681F-1447-C3FF-B77B-C631ECF13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55299-17E5-7951-F426-AB6E4620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E625D-3522-9930-2CF6-1A132AC2E5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420350" cy="518283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do we need to do to do better?</a:t>
            </a:r>
          </a:p>
          <a:p>
            <a:endParaRPr lang="en-US" dirty="0"/>
          </a:p>
          <a:p>
            <a:r>
              <a:rPr lang="en-US" dirty="0"/>
              <a:t>Get the S20 beam back to “nominal” state</a:t>
            </a:r>
          </a:p>
          <a:p>
            <a:endParaRPr lang="en-US" dirty="0"/>
          </a:p>
          <a:p>
            <a:r>
              <a:rPr lang="en-US" dirty="0"/>
              <a:t>Be better at both longitudinal and transverse tuning,</a:t>
            </a:r>
            <a:br>
              <a:rPr lang="en-US" dirty="0"/>
            </a:br>
            <a:r>
              <a:rPr lang="en-US" dirty="0"/>
              <a:t>at the same time,</a:t>
            </a:r>
            <a:br>
              <a:rPr lang="en-US" dirty="0"/>
            </a:br>
            <a:r>
              <a:rPr lang="en-US" dirty="0"/>
              <a:t>every time (or at least 10% of the time)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0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76B1-868B-9382-578A-0CAF22C6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2DA5B-EB0D-8F1B-D595-825E2C823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FF441-9CBD-A5EE-0614-41DC417F5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E79F9-857B-6551-2FC9-4E80AA17B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86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215C-7E9E-A7C3-05E1-519B617F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the nominal working point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826B6-FAEE-F5B5-4189-9A90A7DD6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84B3A-5B3D-EB8C-B2D6-BE7D6646E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blue and yellow sound wave&#10;&#10;AI-generated content may be incorrect.">
            <a:extLst>
              <a:ext uri="{FF2B5EF4-FFF2-40B4-BE49-F238E27FC236}">
                <a16:creationId xmlns:a16="http://schemas.microsoft.com/office/drawing/2014/main" id="{69CFBC89-F69B-657D-3FD3-0897AE3A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188965"/>
            <a:ext cx="5210602" cy="31426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77C0E3A-6812-4229-5B93-1D5DF296E751}"/>
              </a:ext>
            </a:extLst>
          </p:cNvPr>
          <p:cNvSpPr txBox="1">
            <a:spLocks/>
          </p:cNvSpPr>
          <p:nvPr/>
        </p:nvSpPr>
        <p:spPr>
          <a:xfrm>
            <a:off x="609600" y="1078034"/>
            <a:ext cx="5000625" cy="2350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85750" marR="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573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Two-bunch from cathode, with collimators</a:t>
            </a:r>
          </a:p>
          <a:p>
            <a:pPr lvl="1"/>
            <a:r>
              <a:rPr lang="en-US" sz="1600" dirty="0"/>
              <a:t>Driver: ~1.2 </a:t>
            </a:r>
            <a:r>
              <a:rPr lang="en-US" sz="1600" dirty="0" err="1"/>
              <a:t>nC</a:t>
            </a:r>
            <a:r>
              <a:rPr lang="en-US" sz="1600" dirty="0"/>
              <a:t>, 6-8 kA</a:t>
            </a:r>
          </a:p>
          <a:p>
            <a:pPr lvl="1"/>
            <a:r>
              <a:rPr lang="en-US" sz="1600" dirty="0"/>
              <a:t>Witness: 150-250 </a:t>
            </a:r>
            <a:r>
              <a:rPr lang="en-US" sz="1600" dirty="0" err="1"/>
              <a:t>pC</a:t>
            </a:r>
            <a:r>
              <a:rPr lang="en-US" sz="1600" dirty="0"/>
              <a:t> incoming charge</a:t>
            </a:r>
          </a:p>
          <a:p>
            <a:pPr lvl="1"/>
            <a:r>
              <a:rPr lang="en-US" sz="1600" dirty="0"/>
              <a:t>Plasma: 40cm long lithium plasma, 4e16 cm</a:t>
            </a:r>
            <a:r>
              <a:rPr lang="en-US" sz="1600" baseline="30000" dirty="0"/>
              <a:t>-3</a:t>
            </a:r>
          </a:p>
          <a:p>
            <a:pPr lvl="3"/>
            <a:endParaRPr lang="en-US" sz="900" baseline="30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r>
              <a:rPr lang="en-US" sz="1800" dirty="0"/>
              <a:t>Sorted by figure of merit:</a:t>
            </a:r>
            <a:endParaRPr lang="en-US" sz="1400" dirty="0"/>
          </a:p>
          <a:p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6B81F4-312B-E7DF-96BB-E71583C5269E}"/>
                  </a:ext>
                </a:extLst>
              </p:cNvPr>
              <p:cNvSpPr txBox="1"/>
              <p:nvPr/>
            </p:nvSpPr>
            <p:spPr>
              <a:xfrm>
                <a:off x="3659179" y="2466897"/>
                <a:ext cx="1835374" cy="1000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GeV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6B81F4-312B-E7DF-96BB-E71583C52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179" y="2466897"/>
                <a:ext cx="1835374" cy="1000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BFC2769-C175-F436-3908-0C9103948EDA}"/>
              </a:ext>
            </a:extLst>
          </p:cNvPr>
          <p:cNvSpPr txBox="1"/>
          <p:nvPr/>
        </p:nvSpPr>
        <p:spPr>
          <a:xfrm>
            <a:off x="7668489" y="89885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Full dataset (laser pre-ionized)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5C6437-E953-4A0D-593C-B5B5081F4A6E}"/>
              </a:ext>
            </a:extLst>
          </p:cNvPr>
          <p:cNvGrpSpPr/>
          <p:nvPr/>
        </p:nvGrpSpPr>
        <p:grpSpPr>
          <a:xfrm>
            <a:off x="2619881" y="3575673"/>
            <a:ext cx="3221145" cy="2888004"/>
            <a:chOff x="1789568" y="978805"/>
            <a:chExt cx="3861972" cy="3462555"/>
          </a:xfrm>
        </p:grpSpPr>
        <p:pic>
          <p:nvPicPr>
            <p:cNvPr id="21" name="Picture 20" descr="A graph showing the energy and energy&#10;&#10;AI-generated content may be incorrect.">
              <a:extLst>
                <a:ext uri="{FF2B5EF4-FFF2-40B4-BE49-F238E27FC236}">
                  <a16:creationId xmlns:a16="http://schemas.microsoft.com/office/drawing/2014/main" id="{DE8D268D-5AF9-9C42-6271-76C5675CB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9568" y="978805"/>
              <a:ext cx="2126445" cy="346255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4406C5-5213-7A7D-5A9C-1E2886BB3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0203" y="1062205"/>
              <a:ext cx="1561337" cy="3295754"/>
            </a:xfrm>
            <a:prstGeom prst="rect">
              <a:avLst/>
            </a:prstGeom>
          </p:spPr>
        </p:pic>
      </p:grpSp>
      <p:pic>
        <p:nvPicPr>
          <p:cNvPr id="23" name="Picture 22" descr="A diagram of energy and charge&#10;&#10;AI-generated content may be incorrect.">
            <a:extLst>
              <a:ext uri="{FF2B5EF4-FFF2-40B4-BE49-F238E27FC236}">
                <a16:creationId xmlns:a16="http://schemas.microsoft.com/office/drawing/2014/main" id="{07841131-A210-2A57-ACA8-5A77A4EB9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55" y="3564217"/>
            <a:ext cx="1719434" cy="2888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CC03EA-AB2D-A8AF-D7FE-C71C4D6DA6C6}"/>
                  </a:ext>
                </a:extLst>
              </p:cNvPr>
              <p:cNvSpPr txBox="1"/>
              <p:nvPr/>
            </p:nvSpPr>
            <p:spPr>
              <a:xfrm>
                <a:off x="6705600" y="4844408"/>
                <a:ext cx="2251013" cy="1407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0" dirty="0"/>
                  <a:t>14 GeV bunch: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=3.8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600" dirty="0"/>
                  <a:t>GeV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=0.76 %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=6 %</m:t>
                    </m:r>
                  </m:oMath>
                </a14:m>
                <a:r>
                  <a:rPr lang="en-US" sz="1600" b="0" dirty="0"/>
                  <a:t> 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=180</m:t>
                    </m:r>
                  </m:oMath>
                </a14:m>
                <a:r>
                  <a:rPr lang="en-US" sz="1600" dirty="0"/>
                  <a:t> pC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CC03EA-AB2D-A8AF-D7FE-C71C4D6DA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844408"/>
                <a:ext cx="2251013" cy="1407373"/>
              </a:xfrm>
              <a:prstGeom prst="rect">
                <a:avLst/>
              </a:prstGeom>
              <a:blipFill>
                <a:blip r:embed="rId7"/>
                <a:stretch>
                  <a:fillRect l="-2168" t="-2597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E773E09-698D-BA54-ACD0-3D3044097109}"/>
                  </a:ext>
                </a:extLst>
              </p:cNvPr>
              <p:cNvSpPr txBox="1"/>
              <p:nvPr/>
            </p:nvSpPr>
            <p:spPr>
              <a:xfrm>
                <a:off x="9267060" y="4848621"/>
                <a:ext cx="2251013" cy="1407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0" dirty="0"/>
                  <a:t>16 GeV bunch: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600" dirty="0"/>
                  <a:t>GeV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=0.69 %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=3 %</m:t>
                    </m:r>
                  </m:oMath>
                </a14:m>
                <a:r>
                  <a:rPr lang="en-US" sz="1600" b="0" dirty="0"/>
                  <a:t> </a:t>
                </a:r>
              </a:p>
              <a:p>
                <a:pPr marL="52070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en-US" sz="1600" dirty="0"/>
                  <a:t> pC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E773E09-698D-BA54-ACD0-3D3044097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060" y="4848621"/>
                <a:ext cx="2251013" cy="1407373"/>
              </a:xfrm>
              <a:prstGeom prst="rect">
                <a:avLst/>
              </a:prstGeom>
              <a:blipFill>
                <a:blip r:embed="rId8"/>
                <a:stretch>
                  <a:fillRect l="-2168" t="-2165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99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8CFEC-ACD3-3BA2-3CEC-E41270FB4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A726-2DE4-81FB-E9DF-1A06C127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predict what shots are going to be higher quality?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872D2-0107-C6ED-A19D-93F8D0F5A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3442" y="6579844"/>
            <a:ext cx="8153566" cy="278156"/>
          </a:xfrm>
        </p:spPr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201D7-9028-CF86-0D71-603291D93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71A43B6C-C8F8-3BD6-82E9-8FAE0760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98" y="2099588"/>
            <a:ext cx="4305300" cy="41269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467362-A799-BF79-BCF9-BEA9D02420D4}"/>
              </a:ext>
            </a:extLst>
          </p:cNvPr>
          <p:cNvSpPr txBox="1"/>
          <p:nvPr/>
        </p:nvSpPr>
        <p:spPr>
          <a:xfrm>
            <a:off x="66013" y="1283926"/>
            <a:ext cx="50104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Brendan’s analysis: </a:t>
            </a:r>
            <a:r>
              <a:rPr lang="en-US" b="1" dirty="0">
                <a:solidFill>
                  <a:srgbClr val="1D1C1D"/>
                </a:solidFill>
                <a:latin typeface="Slack-Lato"/>
              </a:rPr>
              <a:t>l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inear regression coupled with feature importance permutation</a:t>
            </a:r>
          </a:p>
          <a:p>
            <a:r>
              <a:rPr lang="en-US" dirty="0">
                <a:solidFill>
                  <a:srgbClr val="1D1C1D"/>
                </a:solidFill>
                <a:latin typeface="Slack-Lato"/>
              </a:rPr>
              <a:t> - Finds a list PV’s with high correlation with FOM</a:t>
            </a:r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B6B4057-0C5A-4ADD-D4CE-E101940FDBF9}"/>
              </a:ext>
            </a:extLst>
          </p:cNvPr>
          <p:cNvSpPr/>
          <p:nvPr/>
        </p:nvSpPr>
        <p:spPr>
          <a:xfrm>
            <a:off x="3704280" y="3354823"/>
            <a:ext cx="3481203" cy="5968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 data by PVs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F62FD-BBAB-4161-8854-659E2BC2F355}"/>
              </a:ext>
            </a:extLst>
          </p:cNvPr>
          <p:cNvSpPr txBox="1"/>
          <p:nvPr/>
        </p:nvSpPr>
        <p:spPr>
          <a:xfrm>
            <a:off x="4854824" y="3906103"/>
            <a:ext cx="13195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 333 X</a:t>
            </a:r>
          </a:p>
          <a:p>
            <a:r>
              <a:rPr lang="en-US" dirty="0"/>
              <a:t>BPM 511 X</a:t>
            </a:r>
          </a:p>
          <a:p>
            <a:r>
              <a:rPr lang="en-US" dirty="0"/>
              <a:t>BPM 801 X</a:t>
            </a:r>
          </a:p>
          <a:p>
            <a:r>
              <a:rPr lang="en-US" dirty="0"/>
              <a:t>BPM 2445 X</a:t>
            </a:r>
          </a:p>
          <a:p>
            <a:r>
              <a:rPr lang="en-US" dirty="0"/>
              <a:t>BPM 3156 X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BC11 BLEN</a:t>
            </a:r>
          </a:p>
          <a:p>
            <a:r>
              <a:rPr lang="en-US" dirty="0"/>
              <a:t>BC14 BLEN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9F2D2-8FFA-2F55-B159-C3FD9CE21D6A}"/>
              </a:ext>
            </a:extLst>
          </p:cNvPr>
          <p:cNvSpPr txBox="1"/>
          <p:nvPr/>
        </p:nvSpPr>
        <p:spPr>
          <a:xfrm>
            <a:off x="3255126" y="2648142"/>
            <a:ext cx="406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Further analysis to determin</a:t>
            </a:r>
            <a:r>
              <a:rPr lang="en-US" b="1" dirty="0">
                <a:solidFill>
                  <a:srgbClr val="1D1C1D"/>
                </a:solidFill>
                <a:latin typeface="Slack-Lato"/>
              </a:rPr>
              <a:t>e optimal range of these PV’s that minimizes FOM</a:t>
            </a:r>
            <a:endParaRPr lang="en-US" b="1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829D050-87E6-D359-419C-F65170E7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09" y="1275360"/>
            <a:ext cx="4707517" cy="33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5A9C31-62E0-DF0A-9622-B6E1198852A8}"/>
              </a:ext>
            </a:extLst>
          </p:cNvPr>
          <p:cNvSpPr txBox="1"/>
          <p:nvPr/>
        </p:nvSpPr>
        <p:spPr>
          <a:xfrm>
            <a:off x="7986887" y="983887"/>
            <a:ext cx="4037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On</a:t>
            </a:r>
            <a:r>
              <a:rPr lang="en-US" b="1" dirty="0">
                <a:solidFill>
                  <a:srgbClr val="1D1C1D"/>
                </a:solidFill>
                <a:latin typeface="Slack-Lato"/>
              </a:rPr>
              <a:t>ly shots with similar incoming PV’s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BC1BE5B-3112-B06E-1F54-50AABAEC9B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5062120"/>
                  </p:ext>
                </p:extLst>
              </p:nvPr>
            </p:nvGraphicFramePr>
            <p:xfrm>
              <a:off x="7665284" y="4753171"/>
              <a:ext cx="4305300" cy="1864043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716569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58873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257117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Energy gain,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oMath>
                          </a14:m>
                          <a:endParaRPr 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(4.1 ± 0.3)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257117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Gradient,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(10 ± 1.0) GeV/m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257117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Field uniformity,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𝐄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400" b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oMath>
                          </a14:m>
                          <a:endParaRPr 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(2.0 ± 0.2)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257117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Witness charge capture,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(62 ± 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211329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Instantaneous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𝑖𝑛𝑠𝑡</m:t>
                                  </m:r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257117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Total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𝒕𝒐𝒕</m:t>
                                  </m:r>
                                </m:sub>
                              </m:sSub>
                            </m:oMath>
                          </a14:m>
                          <a:endParaRPr lang="en-US" sz="1400" b="1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(4.9 ± 0.5)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BC1BE5B-3112-B06E-1F54-50AABAEC9B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5062120"/>
                  </p:ext>
                </p:extLst>
              </p:nvPr>
            </p:nvGraphicFramePr>
            <p:xfrm>
              <a:off x="7665284" y="4753171"/>
              <a:ext cx="4305300" cy="1864043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716569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58873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000" r="-58744" b="-53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(4.1 ± 0.3)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212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96226" r="-58744" b="-4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(10 ± 1.0) GeV/m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3235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96226" r="-58744" b="-3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(2.0 ± 0.2)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7843" r="-58744" b="-2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(62 ± 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416000" r="-58744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516000" r="-58744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(4.9 ± 0.5)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01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0E3C8-10E7-C7BF-6193-DEEC23C4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1"/>
            <a:ext cx="6885057" cy="632152"/>
          </a:xfrm>
        </p:spPr>
        <p:txBody>
          <a:bodyPr>
            <a:normAutofit fontScale="90000"/>
          </a:bodyPr>
          <a:lstStyle/>
          <a:p>
            <a:r>
              <a:rPr lang="en-US" dirty="0"/>
              <a:t>FY26 fall run - </a:t>
            </a:r>
            <a:r>
              <a:rPr lang="en-US" dirty="0" err="1"/>
              <a:t>xOpt</a:t>
            </a:r>
            <a:r>
              <a:rPr lang="en-US" dirty="0"/>
              <a:t> Optimization of Drive-to-Wake Transfer Efficiency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6AB38-FC95-C8EE-12BC-FE9EEDB75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1951F-DA84-C8DC-BA96-5A77F3903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2359E-B7E8-35F3-63FB-396CC40405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6885057" cy="2681637"/>
          </a:xfrm>
        </p:spPr>
        <p:txBody>
          <a:bodyPr/>
          <a:lstStyle/>
          <a:p>
            <a:r>
              <a:rPr lang="en-US" sz="2000" dirty="0"/>
              <a:t>Challenges:</a:t>
            </a:r>
          </a:p>
          <a:p>
            <a:pPr lvl="1"/>
            <a:r>
              <a:rPr lang="en-US" sz="1800" dirty="0"/>
              <a:t>Ensuring BSA acquisition of camera and scalar data</a:t>
            </a:r>
          </a:p>
          <a:p>
            <a:pPr lvl="1"/>
            <a:r>
              <a:rPr lang="en-US" sz="1800" dirty="0" err="1"/>
              <a:t>xOpt</a:t>
            </a:r>
            <a:r>
              <a:rPr lang="en-US" sz="1800" dirty="0"/>
              <a:t> setup (Thanks Ryan Roussel)</a:t>
            </a:r>
          </a:p>
          <a:p>
            <a:pPr lvl="4"/>
            <a:endParaRPr lang="en-US" sz="900" dirty="0"/>
          </a:p>
          <a:p>
            <a:r>
              <a:rPr lang="en-US" sz="2000" dirty="0"/>
              <a:t>Optimum found with ~25% drive-to-wake efficiency</a:t>
            </a:r>
          </a:p>
          <a:p>
            <a:pPr lvl="1"/>
            <a:r>
              <a:rPr lang="en-US" sz="1800" dirty="0"/>
              <a:t>Comparable to best performance</a:t>
            </a:r>
          </a:p>
          <a:p>
            <a:pPr lvl="2"/>
            <a:r>
              <a:rPr lang="en-US" sz="1600" dirty="0"/>
              <a:t>(43% efficiency, but with a much longer oven)</a:t>
            </a:r>
          </a:p>
          <a:p>
            <a:r>
              <a:rPr lang="en-US" sz="2000" dirty="0"/>
              <a:t>Minimum energy particles down to &lt;4 GeV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3033C-DE9E-D01D-AFDA-57CD1A24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657" y="0"/>
            <a:ext cx="4536483" cy="3513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4855D-795F-26A8-98C8-C62500D2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56" y="3513734"/>
            <a:ext cx="4188187" cy="3211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CBDF4D-5756-1257-584D-F35EE4096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0588"/>
            <a:ext cx="3690077" cy="2877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62F90-97CB-D8E0-0A4E-9F59D947E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778" y="3748437"/>
            <a:ext cx="3711879" cy="28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0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4C10-FCEF-AF51-78C4-F6739918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FY26 fall run - Post-optimization characterization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AC9B9-4E5F-7219-1EBD-80EB25D06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AD87E-6168-D52C-106A-2805F4094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35B6F-29BA-DA8A-D7AB-7D518FDF60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5249027"/>
            <a:ext cx="7850659" cy="1000612"/>
          </a:xfrm>
        </p:spPr>
        <p:txBody>
          <a:bodyPr/>
          <a:lstStyle/>
          <a:p>
            <a:r>
              <a:rPr lang="en-US" sz="2000" dirty="0"/>
              <a:t>Slice dispersion and dispersion’ much improved by optimization</a:t>
            </a:r>
          </a:p>
          <a:p>
            <a:r>
              <a:rPr lang="en-US" sz="2000" dirty="0"/>
              <a:t>Offset in x and y waist positions persists after optimization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F6B5D-E0D7-C6DA-B63D-77382FCAC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21" y="1274814"/>
            <a:ext cx="4316464" cy="3746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7AFBC-7090-B46C-4965-A26F2BC81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02" y="1274814"/>
            <a:ext cx="4257919" cy="3704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20F9DD-4DAB-3BE8-A1D5-9A51E00C0985}"/>
              </a:ext>
            </a:extLst>
          </p:cNvPr>
          <p:cNvSpPr txBox="1"/>
          <p:nvPr/>
        </p:nvSpPr>
        <p:spPr>
          <a:xfrm>
            <a:off x="863600" y="1047569"/>
            <a:ext cx="334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Slice Dispersion Plots -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CA545-440F-A548-A7C1-C8326CEA4D18}"/>
              </a:ext>
            </a:extLst>
          </p:cNvPr>
          <p:cNvSpPr txBox="1"/>
          <p:nvPr/>
        </p:nvSpPr>
        <p:spPr>
          <a:xfrm>
            <a:off x="4880767" y="1047569"/>
            <a:ext cx="374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Slice Dispersion Plots – After </a:t>
            </a:r>
            <a:r>
              <a:rPr lang="en-US" b="1" dirty="0" err="1"/>
              <a:t>xOpt</a:t>
            </a:r>
            <a:endParaRPr lang="en-US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5CE6C6B-5DEC-60DA-17F3-FB55E081929D}"/>
              </a:ext>
            </a:extLst>
          </p:cNvPr>
          <p:cNvSpPr/>
          <p:nvPr/>
        </p:nvSpPr>
        <p:spPr>
          <a:xfrm>
            <a:off x="4360479" y="2294590"/>
            <a:ext cx="398079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852E91-7C4E-AA1D-54AF-A2796EBA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41" y="1382772"/>
            <a:ext cx="3299157" cy="2571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FCCEB9-E8AF-8209-D7DC-EBCCA3910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772" y="4227756"/>
            <a:ext cx="3280726" cy="2552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DCA32E-0FC6-A5D0-615C-927E0BEDAB9B}"/>
              </a:ext>
            </a:extLst>
          </p:cNvPr>
          <p:cNvSpPr txBox="1"/>
          <p:nvPr/>
        </p:nvSpPr>
        <p:spPr>
          <a:xfrm>
            <a:off x="9492426" y="988040"/>
            <a:ext cx="251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Quad scans after </a:t>
            </a:r>
            <a:r>
              <a:rPr lang="en-US" b="1" dirty="0" err="1"/>
              <a:t>xOpt</a:t>
            </a:r>
            <a:endParaRPr lang="en-US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00DAA40-10D6-3D9B-A58F-9F4BAACBADC7}"/>
              </a:ext>
            </a:extLst>
          </p:cNvPr>
          <p:cNvSpPr/>
          <p:nvPr/>
        </p:nvSpPr>
        <p:spPr>
          <a:xfrm>
            <a:off x="10467976" y="1468220"/>
            <a:ext cx="1489314" cy="166687"/>
          </a:xfrm>
          <a:prstGeom prst="roundRect">
            <a:avLst/>
          </a:prstGeom>
          <a:solidFill>
            <a:srgbClr val="FFC000">
              <a:alpha val="47059"/>
            </a:srgb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5B621A-E536-DF80-9330-85EC1D1BA305}"/>
              </a:ext>
            </a:extLst>
          </p:cNvPr>
          <p:cNvSpPr/>
          <p:nvPr/>
        </p:nvSpPr>
        <p:spPr>
          <a:xfrm>
            <a:off x="10523710" y="4303454"/>
            <a:ext cx="1376307" cy="166687"/>
          </a:xfrm>
          <a:prstGeom prst="roundRect">
            <a:avLst/>
          </a:prstGeom>
          <a:solidFill>
            <a:srgbClr val="FFC000">
              <a:alpha val="47059"/>
            </a:srgb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82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9E6B-51C6-268F-4621-FD5DD0BB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thoughts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26E2D-4007-571F-4301-CF2D90C84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49180-A28C-6603-CB95-A8F15126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92E2D-FFC8-A642-6E78-749BDD9140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Witness transport: Is there an aperture that is limiting witness transport</a:t>
            </a:r>
          </a:p>
          <a:p>
            <a:r>
              <a:rPr lang="en-US" dirty="0"/>
              <a:t>Data – save more data!</a:t>
            </a:r>
          </a:p>
          <a:p>
            <a:pPr lvl="1"/>
            <a:r>
              <a:rPr lang="en-US" dirty="0"/>
              <a:t>Do the CMOS IOCs allow for smaller images to be saved??</a:t>
            </a:r>
          </a:p>
        </p:txBody>
      </p:sp>
    </p:spTree>
    <p:extLst>
      <p:ext uri="{BB962C8B-B14F-4D97-AF65-F5344CB8AC3E}">
        <p14:creationId xmlns:p14="http://schemas.microsoft.com/office/powerpoint/2010/main" val="3506903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417B7-B5DB-F48F-64FB-4F0B8828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results from FY24 run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2AB30-411D-F50E-3A99-2AB561DDD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253BB-4356-0576-58C1-63CB94F5C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EA7715B-708A-00C2-C097-949004376586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323975"/>
                <a:ext cx="4914900" cy="4925664"/>
              </a:xfrm>
            </p:spPr>
            <p:txBody>
              <a:bodyPr/>
              <a:lstStyle/>
              <a:p>
                <a:r>
                  <a:rPr lang="en-US" dirty="0"/>
                  <a:t>Single bunch</a:t>
                </a:r>
              </a:p>
              <a:p>
                <a:pPr lvl="1"/>
                <a:r>
                  <a:rPr lang="en-US" dirty="0"/>
                  <a:t>Long oven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𝐷𝑟𝑖𝑣𝑒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𝑤𝑎𝑘𝑒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&gt;40%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Two bunch</a:t>
                </a:r>
              </a:p>
              <a:p>
                <a:pPr lvl="1"/>
                <a:r>
                  <a:rPr lang="en-US" dirty="0"/>
                  <a:t>Short (damaged) Li oven</a:t>
                </a:r>
              </a:p>
              <a:p>
                <a:pPr lvl="1"/>
                <a:r>
                  <a:rPr lang="en-US" dirty="0"/>
                  <a:t>~1.5-2 GeV energy gain,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~4%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Energy spread &lt;4%</a:t>
                </a:r>
              </a:p>
              <a:p>
                <a:pPr lvl="1"/>
                <a:r>
                  <a:rPr lang="en-US" dirty="0"/>
                  <a:t>Emittance &gt; 200 µm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EA7715B-708A-00C2-C097-9490043765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323975"/>
                <a:ext cx="4914900" cy="4925664"/>
              </a:xfrm>
              <a:blipFill>
                <a:blip r:embed="rId2"/>
                <a:stretch>
                  <a:fillRect l="-4218" t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CAF59D0-0292-1EA5-E827-0B5D6ED8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356" y="175257"/>
            <a:ext cx="5821445" cy="3088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FABE35-811F-AAE5-4F73-B2E747B50C8F}"/>
              </a:ext>
            </a:extLst>
          </p:cNvPr>
          <p:cNvGrpSpPr/>
          <p:nvPr/>
        </p:nvGrpSpPr>
        <p:grpSpPr>
          <a:xfrm>
            <a:off x="6314440" y="3375646"/>
            <a:ext cx="5877560" cy="3343276"/>
            <a:chOff x="6020921" y="3764481"/>
            <a:chExt cx="5179358" cy="2946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4877CA-5EBD-1FB3-9878-BB12C317A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0921" y="3764481"/>
              <a:ext cx="5179358" cy="294612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7F0A4D2-D908-3B35-5673-EB952F01C6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4850" y="4502150"/>
              <a:ext cx="64165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C4B6BB-7E30-E7F3-99E0-6D70F85F64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200" y="4641850"/>
              <a:ext cx="64165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87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CD23D-F9D9-BBB8-59A3-F750B359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do in FY25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11F448-1A33-16A1-C3D9-A55D86885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F200-D9D9-5997-E257-2260D2BA6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6F463CD4-5C17-DE57-AC2D-9E6732A7CED9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5848350" cy="5182839"/>
              </a:xfrm>
            </p:spPr>
            <p:txBody>
              <a:bodyPr/>
              <a:lstStyle/>
              <a:p>
                <a:r>
                  <a:rPr lang="en-US" sz="2000" b="1" dirty="0"/>
                  <a:t>Laser </a:t>
                </a:r>
                <a:r>
                  <a:rPr lang="en-US" sz="2000" b="1" dirty="0" err="1"/>
                  <a:t>preionization</a:t>
                </a:r>
                <a:r>
                  <a:rPr lang="en-US" sz="2000" b="1" dirty="0"/>
                  <a:t> of Li oven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Longitudinal characterization and optimization</a:t>
                </a:r>
              </a:p>
              <a:p>
                <a:pPr lvl="1"/>
                <a:r>
                  <a:rPr lang="en-US" sz="1800" dirty="0"/>
                  <a:t>Increased XTCAV resolution</a:t>
                </a:r>
              </a:p>
              <a:p>
                <a:pPr lvl="1"/>
                <a:r>
                  <a:rPr lang="en-US" sz="1800" dirty="0"/>
                  <a:t>Use of notch/jaw </a:t>
                </a:r>
                <a:r>
                  <a:rPr lang="en-US" sz="1800" dirty="0">
                    <a:sym typeface="Wingdings" panose="05000000000000000000" pitchFamily="2" charset="2"/>
                  </a:rPr>
                  <a:t> optimization of beam loading</a:t>
                </a:r>
              </a:p>
              <a:p>
                <a:pPr lvl="1"/>
                <a:endParaRPr lang="en-US" sz="1800" dirty="0"/>
              </a:p>
              <a:p>
                <a:r>
                  <a:rPr lang="en-US" sz="2000" b="1" dirty="0"/>
                  <a:t>Transverse tuning tools</a:t>
                </a:r>
              </a:p>
              <a:p>
                <a:pPr lvl="1"/>
                <a:r>
                  <a:rPr lang="en-US" sz="1800" dirty="0"/>
                  <a:t>BPM slice dispersion tool</a:t>
                </a:r>
              </a:p>
              <a:p>
                <a:pPr lvl="1"/>
                <a:r>
                  <a:rPr lang="en-US" sz="1800" dirty="0"/>
                  <a:t>First attempts at matching </a:t>
                </a:r>
                <a:r>
                  <a:rPr lang="en-US" sz="18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𝛽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∗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→10 </m:t>
                    </m:r>
                  </m:oMath>
                </a14:m>
                <a:r>
                  <a:rPr lang="en-US" sz="1800" dirty="0"/>
                  <a:t>cm, 1 Torr Li</a:t>
                </a:r>
              </a:p>
              <a:p>
                <a:pPr lvl="1"/>
                <a:r>
                  <a:rPr lang="en-US" sz="1800" dirty="0"/>
                  <a:t>ML optimization of </a:t>
                </a:r>
                <a:r>
                  <a:rPr lang="en-US" sz="1800" dirty="0" err="1"/>
                  <a:t>Eloss</a:t>
                </a:r>
                <a:r>
                  <a:rPr lang="en-US" sz="1800" dirty="0"/>
                  <a:t>/</a:t>
                </a:r>
                <a:r>
                  <a:rPr lang="en-US" sz="1800" dirty="0" err="1"/>
                  <a:t>Egain</a:t>
                </a:r>
                <a:endParaRPr lang="en-US" sz="1800" dirty="0"/>
              </a:p>
              <a:p>
                <a:endParaRPr lang="en-US" sz="2000" dirty="0"/>
              </a:p>
              <a:p>
                <a:r>
                  <a:rPr lang="en-US" sz="2000" dirty="0"/>
                  <a:t>Resulted in repeatable, high-quality acceleration of witness bunches with high efficiency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6F463CD4-5C17-DE57-AC2D-9E6732A7CE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5848350" cy="5182839"/>
              </a:xfrm>
              <a:blipFill>
                <a:blip r:embed="rId2"/>
                <a:stretch>
                  <a:fillRect l="-2920" t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9EF64D3D-BA36-6C81-7592-9FDFEFB9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960994"/>
            <a:ext cx="5200651" cy="369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3F2353-6178-9542-9678-AA96ACB69E04}"/>
              </a:ext>
            </a:extLst>
          </p:cNvPr>
          <p:cNvSpPr txBox="1"/>
          <p:nvPr/>
        </p:nvSpPr>
        <p:spPr>
          <a:xfrm>
            <a:off x="7378960" y="1685674"/>
            <a:ext cx="445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High-quality acceleration of witness bunches</a:t>
            </a:r>
          </a:p>
        </p:txBody>
      </p:sp>
    </p:spTree>
    <p:extLst>
      <p:ext uri="{BB962C8B-B14F-4D97-AF65-F5344CB8AC3E}">
        <p14:creationId xmlns:p14="http://schemas.microsoft.com/office/powerpoint/2010/main" val="38040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0B50-0E21-C0CF-A8A9-3DACE320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this past fall – Single E300 oven run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6CF3F-AE5E-8CE9-29F2-3E6D4F2F8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61D07-D8CB-BC46-8666-6A5D70A17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A2FA2-9A0C-44EB-DA48-C5FBF5C962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Shift goals: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xOpt</a:t>
            </a:r>
            <a:r>
              <a:rPr lang="en-US" dirty="0"/>
              <a:t> with BSA-acquisition to optimize PWFA</a:t>
            </a:r>
          </a:p>
          <a:p>
            <a:pPr lvl="2"/>
            <a:r>
              <a:rPr lang="en-US" dirty="0"/>
              <a:t>Goal: Maximum drive-to-wake energy transfer</a:t>
            </a:r>
          </a:p>
          <a:p>
            <a:pPr lvl="2"/>
            <a:r>
              <a:rPr lang="en-US" dirty="0"/>
              <a:t>Actuator: 8 </a:t>
            </a:r>
            <a:r>
              <a:rPr lang="en-US" dirty="0" err="1"/>
              <a:t>sextupole</a:t>
            </a:r>
            <a:r>
              <a:rPr lang="en-US" dirty="0"/>
              <a:t> mover positions</a:t>
            </a:r>
          </a:p>
          <a:p>
            <a:pPr lvl="1"/>
            <a:r>
              <a:rPr lang="en-US" dirty="0"/>
              <a:t>Compare optimization performance to Nelder-Mead optimizer</a:t>
            </a:r>
          </a:p>
          <a:p>
            <a:pPr lvl="1"/>
            <a:r>
              <a:rPr lang="en-US" dirty="0"/>
              <a:t>Use the new slice dispersion measurement GUI and quad scans to measure the beam</a:t>
            </a:r>
          </a:p>
          <a:p>
            <a:pPr lvl="1"/>
            <a:r>
              <a:rPr lang="en-US" dirty="0"/>
              <a:t>Support E324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0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BD480-074F-B94B-6209-158247E8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PWFA in FACET-II so far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DF6CC-580F-C46A-60BE-DEBAC2F61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5554B-DC26-A5FC-0640-A43B62100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F232314-5633-6D12-C1A4-200F39FDB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57863"/>
              </p:ext>
            </p:extLst>
          </p:nvPr>
        </p:nvGraphicFramePr>
        <p:xfrm>
          <a:off x="299909" y="1231546"/>
          <a:ext cx="8639670" cy="2225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14687">
                  <a:extLst>
                    <a:ext uri="{9D8B030D-6E8A-4147-A177-3AD203B41FA5}">
                      <a16:colId xmlns:a16="http://schemas.microsoft.com/office/drawing/2014/main" val="242893176"/>
                    </a:ext>
                  </a:extLst>
                </a:gridCol>
                <a:gridCol w="904465">
                  <a:extLst>
                    <a:ext uri="{9D8B030D-6E8A-4147-A177-3AD203B41FA5}">
                      <a16:colId xmlns:a16="http://schemas.microsoft.com/office/drawing/2014/main" val="1005007472"/>
                    </a:ext>
                  </a:extLst>
                </a:gridCol>
                <a:gridCol w="1480146">
                  <a:extLst>
                    <a:ext uri="{9D8B030D-6E8A-4147-A177-3AD203B41FA5}">
                      <a16:colId xmlns:a16="http://schemas.microsoft.com/office/drawing/2014/main" val="432321498"/>
                    </a:ext>
                  </a:extLst>
                </a:gridCol>
                <a:gridCol w="2370168">
                  <a:extLst>
                    <a:ext uri="{9D8B030D-6E8A-4147-A177-3AD203B41FA5}">
                      <a16:colId xmlns:a16="http://schemas.microsoft.com/office/drawing/2014/main" val="3106052381"/>
                    </a:ext>
                  </a:extLst>
                </a:gridCol>
                <a:gridCol w="1770204">
                  <a:extLst>
                    <a:ext uri="{9D8B030D-6E8A-4147-A177-3AD203B41FA5}">
                      <a16:colId xmlns:a16="http://schemas.microsoft.com/office/drawing/2014/main" val="3713780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FY24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FY25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2016 AAC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34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~200*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39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&lt;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39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Energy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76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Charge Accelerated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~100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05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&gt;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5595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817E4A1-F32B-6945-14E3-A773945C1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172"/>
          <a:stretch/>
        </p:blipFill>
        <p:spPr>
          <a:xfrm>
            <a:off x="8027606" y="3732865"/>
            <a:ext cx="3868461" cy="284515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Arrow: Up 11">
            <a:extLst>
              <a:ext uri="{FF2B5EF4-FFF2-40B4-BE49-F238E27FC236}">
                <a16:creationId xmlns:a16="http://schemas.microsoft.com/office/drawing/2014/main" id="{6B93B400-A5B8-A8C0-6324-ADE0A20E3C38}"/>
              </a:ext>
            </a:extLst>
          </p:cNvPr>
          <p:cNvSpPr/>
          <p:nvPr/>
        </p:nvSpPr>
        <p:spPr>
          <a:xfrm rot="18972048">
            <a:off x="9055591" y="2876576"/>
            <a:ext cx="371475" cy="206182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6396093-D502-702B-221D-D56A8B64B8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3905249"/>
            <a:ext cx="7198272" cy="2344389"/>
          </a:xfrm>
        </p:spPr>
        <p:txBody>
          <a:bodyPr/>
          <a:lstStyle/>
          <a:p>
            <a:r>
              <a:rPr lang="en-US" dirty="0"/>
              <a:t>Overall state:</a:t>
            </a:r>
          </a:p>
          <a:p>
            <a:pPr lvl="1"/>
            <a:r>
              <a:rPr lang="en-US" dirty="0"/>
              <a:t>Energy gain and energy spread is ok with this oven length</a:t>
            </a:r>
          </a:p>
          <a:p>
            <a:pPr lvl="1"/>
            <a:r>
              <a:rPr lang="en-US" dirty="0"/>
              <a:t>Efficiency and charge capture needs improvement</a:t>
            </a:r>
          </a:p>
          <a:p>
            <a:pPr lvl="1"/>
            <a:r>
              <a:rPr lang="en-US" dirty="0"/>
              <a:t>Lots of work towards emittance preservation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6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29097-6159-96CF-2261-F665AC47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97CF-E870-1481-D532-A0D833E4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PWFA goals for FY26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2594C-23AD-4093-CF51-71209BDD1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2FADC-48E8-99CC-0427-DF0ECF5CE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706993-8249-D8EE-7630-16FA7F447606}"/>
              </a:ext>
            </a:extLst>
          </p:cNvPr>
          <p:cNvGraphicFramePr>
            <a:graphicFrameLocks noGrp="1"/>
          </p:cNvGraphicFramePr>
          <p:nvPr/>
        </p:nvGraphicFramePr>
        <p:xfrm>
          <a:off x="299909" y="1231546"/>
          <a:ext cx="8639670" cy="2225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14687">
                  <a:extLst>
                    <a:ext uri="{9D8B030D-6E8A-4147-A177-3AD203B41FA5}">
                      <a16:colId xmlns:a16="http://schemas.microsoft.com/office/drawing/2014/main" val="242893176"/>
                    </a:ext>
                  </a:extLst>
                </a:gridCol>
                <a:gridCol w="904465">
                  <a:extLst>
                    <a:ext uri="{9D8B030D-6E8A-4147-A177-3AD203B41FA5}">
                      <a16:colId xmlns:a16="http://schemas.microsoft.com/office/drawing/2014/main" val="1005007472"/>
                    </a:ext>
                  </a:extLst>
                </a:gridCol>
                <a:gridCol w="1480146">
                  <a:extLst>
                    <a:ext uri="{9D8B030D-6E8A-4147-A177-3AD203B41FA5}">
                      <a16:colId xmlns:a16="http://schemas.microsoft.com/office/drawing/2014/main" val="432321498"/>
                    </a:ext>
                  </a:extLst>
                </a:gridCol>
                <a:gridCol w="2370168">
                  <a:extLst>
                    <a:ext uri="{9D8B030D-6E8A-4147-A177-3AD203B41FA5}">
                      <a16:colId xmlns:a16="http://schemas.microsoft.com/office/drawing/2014/main" val="3106052381"/>
                    </a:ext>
                  </a:extLst>
                </a:gridCol>
                <a:gridCol w="1770204">
                  <a:extLst>
                    <a:ext uri="{9D8B030D-6E8A-4147-A177-3AD203B41FA5}">
                      <a16:colId xmlns:a16="http://schemas.microsoft.com/office/drawing/2014/main" val="3713780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FY24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FY25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2016 AAC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34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39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&lt;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39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Energy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76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Charge Accelerated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~100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05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&gt;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55951"/>
                  </a:ext>
                </a:extLst>
              </a:tr>
            </a:tbl>
          </a:graphicData>
        </a:graphic>
      </p:graphicFrame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F4B754D-032D-7F97-736F-880E0B4E6E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3412" y="3944899"/>
            <a:ext cx="11702389" cy="2344389"/>
          </a:xfrm>
        </p:spPr>
        <p:txBody>
          <a:bodyPr/>
          <a:lstStyle/>
          <a:p>
            <a:r>
              <a:rPr lang="en-US" dirty="0"/>
              <a:t>How do we do better?  </a:t>
            </a:r>
            <a:r>
              <a:rPr lang="en-US" b="1" i="1" dirty="0"/>
              <a:t>Better longitudinal and transverse control</a:t>
            </a:r>
          </a:p>
          <a:p>
            <a:pPr marL="457200" lvl="1" indent="-171450"/>
            <a:endParaRPr lang="en-US" dirty="0"/>
          </a:p>
          <a:p>
            <a:pPr marL="457200" lvl="1" indent="-171450"/>
            <a:r>
              <a:rPr lang="en-US" dirty="0"/>
              <a:t> Stable longitudinal working point </a:t>
            </a:r>
            <a:r>
              <a:rPr lang="en-US" dirty="0">
                <a:sym typeface="Wingdings" panose="05000000000000000000" pitchFamily="2" charset="2"/>
              </a:rPr>
              <a:t> Fine tuning of drive/witness current profile and notch/jaw to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                                                         optimize charge capture, beam loading</a:t>
            </a:r>
          </a:p>
          <a:p>
            <a:pPr marL="1143000" lvl="4" indent="-171450"/>
            <a:endParaRPr lang="en-US" dirty="0"/>
          </a:p>
          <a:p>
            <a:pPr marL="457200" lvl="1" indent="-171450"/>
            <a:r>
              <a:rPr lang="en-US" dirty="0"/>
              <a:t> Matching into the plasma </a:t>
            </a:r>
            <a:r>
              <a:rPr lang="en-US" dirty="0">
                <a:sym typeface="Wingdings" panose="05000000000000000000" pitchFamily="2" charset="2"/>
              </a:rPr>
              <a:t> emittance preservation, improved charge capture, efficiency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09D952-781B-66C1-255F-23C51CF4C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544342"/>
              </p:ext>
            </p:extLst>
          </p:nvPr>
        </p:nvGraphicFramePr>
        <p:xfrm>
          <a:off x="9839489" y="1231546"/>
          <a:ext cx="1742911" cy="2225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42911">
                  <a:extLst>
                    <a:ext uri="{9D8B030D-6E8A-4147-A177-3AD203B41FA5}">
                      <a16:colId xmlns:a16="http://schemas.microsoft.com/office/drawing/2014/main" val="24104008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FY26 Goals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1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~10’s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9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340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52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&gt;100 </a:t>
                      </a:r>
                      <a:r>
                        <a:rPr lang="en-US" dirty="0" err="1"/>
                        <a:t>pC</a:t>
                      </a:r>
                      <a:r>
                        <a:rPr lang="en-US" dirty="0"/>
                        <a:t> (100%)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749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358010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669027-21E2-FF62-5742-E023648732B3}"/>
              </a:ext>
            </a:extLst>
          </p:cNvPr>
          <p:cNvSpPr/>
          <p:nvPr/>
        </p:nvSpPr>
        <p:spPr>
          <a:xfrm>
            <a:off x="6257858" y="1637051"/>
            <a:ext cx="4133918" cy="129837"/>
          </a:xfrm>
          <a:custGeom>
            <a:avLst/>
            <a:gdLst>
              <a:gd name="connsiteX0" fmla="*/ 0 w 3714750"/>
              <a:gd name="connsiteY0" fmla="*/ 0 h 9525"/>
              <a:gd name="connsiteX1" fmla="*/ 3714750 w 3714750"/>
              <a:gd name="connsiteY1" fmla="*/ 9525 h 9525"/>
              <a:gd name="connsiteX0" fmla="*/ 0 w 10013"/>
              <a:gd name="connsiteY0" fmla="*/ 963 h 1924"/>
              <a:gd name="connsiteX1" fmla="*/ 10013 w 10013"/>
              <a:gd name="connsiteY1" fmla="*/ 963 h 1924"/>
              <a:gd name="connsiteX0" fmla="*/ 0 w 10000"/>
              <a:gd name="connsiteY0" fmla="*/ 331066 h 331064"/>
              <a:gd name="connsiteX1" fmla="*/ 10000 w 10000"/>
              <a:gd name="connsiteY1" fmla="*/ 331066 h 331064"/>
              <a:gd name="connsiteX0" fmla="*/ 0 w 10000"/>
              <a:gd name="connsiteY0" fmla="*/ 526456 h 526454"/>
              <a:gd name="connsiteX1" fmla="*/ 10000 w 10000"/>
              <a:gd name="connsiteY1" fmla="*/ 526456 h 5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526454">
                <a:moveTo>
                  <a:pt x="0" y="526456"/>
                </a:moveTo>
                <a:cubicBezTo>
                  <a:pt x="3265" y="-209700"/>
                  <a:pt x="6761" y="-140420"/>
                  <a:pt x="10000" y="526456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7C083B7-08CD-E4DE-D6F6-7EB670269C72}"/>
              </a:ext>
            </a:extLst>
          </p:cNvPr>
          <p:cNvSpPr/>
          <p:nvPr/>
        </p:nvSpPr>
        <p:spPr>
          <a:xfrm>
            <a:off x="6257858" y="3099801"/>
            <a:ext cx="4133918" cy="129837"/>
          </a:xfrm>
          <a:custGeom>
            <a:avLst/>
            <a:gdLst>
              <a:gd name="connsiteX0" fmla="*/ 0 w 3714750"/>
              <a:gd name="connsiteY0" fmla="*/ 0 h 9525"/>
              <a:gd name="connsiteX1" fmla="*/ 3714750 w 3714750"/>
              <a:gd name="connsiteY1" fmla="*/ 9525 h 9525"/>
              <a:gd name="connsiteX0" fmla="*/ 0 w 10013"/>
              <a:gd name="connsiteY0" fmla="*/ 963 h 1924"/>
              <a:gd name="connsiteX1" fmla="*/ 10013 w 10013"/>
              <a:gd name="connsiteY1" fmla="*/ 963 h 1924"/>
              <a:gd name="connsiteX0" fmla="*/ 0 w 10000"/>
              <a:gd name="connsiteY0" fmla="*/ 331066 h 331064"/>
              <a:gd name="connsiteX1" fmla="*/ 10000 w 10000"/>
              <a:gd name="connsiteY1" fmla="*/ 331066 h 331064"/>
              <a:gd name="connsiteX0" fmla="*/ 0 w 10000"/>
              <a:gd name="connsiteY0" fmla="*/ 526456 h 526454"/>
              <a:gd name="connsiteX1" fmla="*/ 10000 w 10000"/>
              <a:gd name="connsiteY1" fmla="*/ 526456 h 5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526454">
                <a:moveTo>
                  <a:pt x="0" y="526456"/>
                </a:moveTo>
                <a:cubicBezTo>
                  <a:pt x="3265" y="-209700"/>
                  <a:pt x="6761" y="-140420"/>
                  <a:pt x="10000" y="526456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EDA6A9-DFA9-8C17-72A4-83AB6804F94E}"/>
              </a:ext>
            </a:extLst>
          </p:cNvPr>
          <p:cNvSpPr/>
          <p:nvPr/>
        </p:nvSpPr>
        <p:spPr>
          <a:xfrm>
            <a:off x="6257858" y="2738699"/>
            <a:ext cx="3629092" cy="129837"/>
          </a:xfrm>
          <a:custGeom>
            <a:avLst/>
            <a:gdLst>
              <a:gd name="connsiteX0" fmla="*/ 0 w 3714750"/>
              <a:gd name="connsiteY0" fmla="*/ 0 h 9525"/>
              <a:gd name="connsiteX1" fmla="*/ 3714750 w 3714750"/>
              <a:gd name="connsiteY1" fmla="*/ 9525 h 9525"/>
              <a:gd name="connsiteX0" fmla="*/ 0 w 10013"/>
              <a:gd name="connsiteY0" fmla="*/ 963 h 1924"/>
              <a:gd name="connsiteX1" fmla="*/ 10013 w 10013"/>
              <a:gd name="connsiteY1" fmla="*/ 963 h 1924"/>
              <a:gd name="connsiteX0" fmla="*/ 0 w 10000"/>
              <a:gd name="connsiteY0" fmla="*/ 331066 h 331064"/>
              <a:gd name="connsiteX1" fmla="*/ 10000 w 10000"/>
              <a:gd name="connsiteY1" fmla="*/ 331066 h 331064"/>
              <a:gd name="connsiteX0" fmla="*/ 0 w 10000"/>
              <a:gd name="connsiteY0" fmla="*/ 526456 h 526454"/>
              <a:gd name="connsiteX1" fmla="*/ 10000 w 10000"/>
              <a:gd name="connsiteY1" fmla="*/ 526456 h 5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526454">
                <a:moveTo>
                  <a:pt x="0" y="526456"/>
                </a:moveTo>
                <a:cubicBezTo>
                  <a:pt x="3265" y="-209700"/>
                  <a:pt x="6761" y="-140420"/>
                  <a:pt x="10000" y="526456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2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FCE1EB2-178A-1107-C555-2C6D1F166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0"/>
          <a:stretch>
            <a:fillRect/>
          </a:stretch>
        </p:blipFill>
        <p:spPr bwMode="auto">
          <a:xfrm>
            <a:off x="7365636" y="5062194"/>
            <a:ext cx="4622209" cy="160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1BC038-A329-56DF-8126-70351ECA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from simulation studies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F4C12-3322-F12E-3199-933F26359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3543C-FF7A-1151-F5F2-2CBF566A6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227C6785-A9D7-D70A-FF9E-E366C8F3F03D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357616" y="1300846"/>
                <a:ext cx="4080648" cy="5119004"/>
              </a:xfrm>
            </p:spPr>
            <p:txBody>
              <a:bodyPr/>
              <a:lstStyle/>
              <a:p>
                <a:r>
                  <a:rPr lang="en-US" sz="2000" b="1" dirty="0"/>
                  <a:t>Simulation setup:</a:t>
                </a:r>
              </a:p>
              <a:p>
                <a:pPr lvl="1"/>
                <a:r>
                  <a:rPr lang="en-US" sz="1800" dirty="0"/>
                  <a:t>Drive current profile from XTCAV data</a:t>
                </a:r>
              </a:p>
              <a:p>
                <a:pPr lvl="1"/>
                <a:r>
                  <a:rPr lang="en-US" sz="1800" dirty="0"/>
                  <a:t>Witness current profile from ML reconstruction</a:t>
                </a:r>
              </a:p>
              <a:p>
                <a:pPr lvl="1"/>
                <a:r>
                  <a:rPr lang="en-US" sz="1800" dirty="0"/>
                  <a:t>Transverse properties from quad scan data:</a:t>
                </a:r>
              </a:p>
              <a:p>
                <a:pPr lvl="2"/>
                <a:r>
                  <a:rPr lang="en-US" sz="1600" dirty="0"/>
                  <a:t>Drive: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=25 </m:t>
                    </m:r>
                  </m:oMath>
                </a14:m>
                <a:r>
                  <a:rPr lang="en-US" sz="1600" dirty="0"/>
                  <a:t>µm,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=60 </m:t>
                    </m:r>
                  </m:oMath>
                </a14:m>
                <a:r>
                  <a:rPr lang="en-US" sz="1600" dirty="0"/>
                  <a:t>cm</a:t>
                </a:r>
              </a:p>
              <a:p>
                <a:pPr lvl="2"/>
                <a:r>
                  <a:rPr lang="en-US" sz="1600" dirty="0"/>
                  <a:t>Witness: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=40 </m:t>
                    </m:r>
                  </m:oMath>
                </a14:m>
                <a:r>
                  <a:rPr lang="en-US" sz="1600" dirty="0"/>
                  <a:t>µm,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sz="1600" dirty="0"/>
                  <a:t>cm</a:t>
                </a:r>
              </a:p>
              <a:p>
                <a:pPr lvl="1"/>
                <a:endParaRPr lang="en-US" sz="1800" dirty="0"/>
              </a:p>
              <a:p>
                <a:r>
                  <a:rPr lang="en-US" sz="2000" b="1" dirty="0"/>
                  <a:t>Results:</a:t>
                </a:r>
              </a:p>
              <a:p>
                <a:pPr lvl="1"/>
                <a:r>
                  <a:rPr lang="en-US" sz="1800" dirty="0"/>
                  <a:t>Excellent agreement to energy spectrum of drive and witness</a:t>
                </a:r>
              </a:p>
              <a:p>
                <a:pPr lvl="1"/>
                <a:r>
                  <a:rPr lang="en-US" sz="1800" dirty="0"/>
                  <a:t>Emittance grows to </a:t>
                </a:r>
                <a:r>
                  <a:rPr lang="en-US" sz="1800" dirty="0">
                    <a:sym typeface="Wingdings" panose="05000000000000000000" pitchFamily="2" charset="2"/>
                  </a:rPr>
                  <a:t>~130 µm</a:t>
                </a:r>
              </a:p>
              <a:p>
                <a:pPr lvl="1"/>
                <a:r>
                  <a:rPr lang="en-US" sz="1800" dirty="0"/>
                  <a:t>Beam spot &lt;10 µm, so fully contained in bubble</a:t>
                </a:r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227C6785-A9D7-D70A-FF9E-E366C8F3F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357616" y="1300846"/>
                <a:ext cx="4080648" cy="5119004"/>
              </a:xfrm>
              <a:blipFill>
                <a:blip r:embed="rId3"/>
                <a:stretch>
                  <a:fillRect l="-4335" t="-1310" r="-2093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62EAA3E-3480-B4A7-B9AB-318009937B7D}"/>
              </a:ext>
            </a:extLst>
          </p:cNvPr>
          <p:cNvGrpSpPr/>
          <p:nvPr/>
        </p:nvGrpSpPr>
        <p:grpSpPr>
          <a:xfrm>
            <a:off x="4794044" y="1246807"/>
            <a:ext cx="2352675" cy="4262092"/>
            <a:chOff x="0" y="904875"/>
            <a:chExt cx="3286125" cy="595312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66E71E1-9A90-4A02-0AD1-C2F2C63D5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66"/>
            <a:stretch>
              <a:fillRect/>
            </a:stretch>
          </p:blipFill>
          <p:spPr bwMode="auto">
            <a:xfrm>
              <a:off x="514350" y="904875"/>
              <a:ext cx="2771775" cy="595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F3EB8FF-C7C5-AE56-3331-0A6F2DB37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28"/>
            <a:stretch>
              <a:fillRect/>
            </a:stretch>
          </p:blipFill>
          <p:spPr bwMode="auto">
            <a:xfrm>
              <a:off x="0" y="904875"/>
              <a:ext cx="447675" cy="595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1AEF1B91-A450-3194-4727-E17E2CDD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379" y="496253"/>
            <a:ext cx="4530725" cy="453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D9042-BA9E-0937-EBB5-71E3899C5BFC}"/>
              </a:ext>
            </a:extLst>
          </p:cNvPr>
          <p:cNvSpPr txBox="1"/>
          <p:nvPr/>
        </p:nvSpPr>
        <p:spPr>
          <a:xfrm>
            <a:off x="7905065" y="122857"/>
            <a:ext cx="4037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Witness evolution through the plasma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86C39-9BF6-2DBC-F24E-5A73CD2B6C0E}"/>
              </a:ext>
            </a:extLst>
          </p:cNvPr>
          <p:cNvSpPr txBox="1"/>
          <p:nvPr/>
        </p:nvSpPr>
        <p:spPr>
          <a:xfrm>
            <a:off x="5335465" y="1246807"/>
            <a:ext cx="1984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Energy Spectrum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8E06C-D8F0-1879-7766-DB96D542177E}"/>
              </a:ext>
            </a:extLst>
          </p:cNvPr>
          <p:cNvSpPr txBox="1"/>
          <p:nvPr/>
        </p:nvSpPr>
        <p:spPr>
          <a:xfrm>
            <a:off x="4454031" y="6195004"/>
            <a:ext cx="295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Simulations by T. </a:t>
            </a:r>
            <a:r>
              <a:rPr lang="en-US" i="1" dirty="0" err="1"/>
              <a:t>Dalichaouch</a:t>
            </a:r>
            <a:endParaRPr lang="en-U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DA4C98-B89F-BAC4-7294-7D4586021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488" y="5031177"/>
            <a:ext cx="1200307" cy="4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96B53C27-E069-AD5E-0FC1-AD76A325E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90"/>
          <a:stretch>
            <a:fillRect/>
          </a:stretch>
        </p:blipFill>
        <p:spPr bwMode="auto">
          <a:xfrm>
            <a:off x="7084563" y="4855234"/>
            <a:ext cx="4617163" cy="1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0D000A-3BC7-F807-814A-7E88E7186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303" y="327898"/>
            <a:ext cx="4517423" cy="45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FF7359C-18D4-0E0B-4785-1AB355916F10}"/>
                  </a:ext>
                </a:extLst>
              </p14:cNvPr>
              <p14:cNvContentPartPr/>
              <p14:nvPr/>
            </p14:nvContentPartPr>
            <p14:xfrm>
              <a:off x="8110849" y="5958888"/>
              <a:ext cx="320" cy="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FF7359C-18D4-0E0B-4785-1AB355916F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78849" y="5926888"/>
                <a:ext cx="64000" cy="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668CD25-FD9A-22C4-FD57-4011F3FF68FC}"/>
                  </a:ext>
                </a:extLst>
              </p14:cNvPr>
              <p14:cNvContentPartPr/>
              <p14:nvPr/>
            </p14:nvContentPartPr>
            <p14:xfrm>
              <a:off x="8669146" y="5781969"/>
              <a:ext cx="320" cy="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668CD25-FD9A-22C4-FD57-4011F3FF68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7146" y="5749969"/>
                <a:ext cx="64000" cy="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31E7E0-54D4-555C-5407-E270580D5A3E}"/>
                  </a:ext>
                </a:extLst>
              </p14:cNvPr>
              <p14:cNvContentPartPr/>
              <p14:nvPr/>
            </p14:nvContentPartPr>
            <p14:xfrm>
              <a:off x="9182786" y="5431116"/>
              <a:ext cx="320" cy="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31E7E0-54D4-555C-5407-E270580D5A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50786" y="5399116"/>
                <a:ext cx="64000" cy="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E4AF2D7-964C-4CF8-631C-00A0C3A7549D}"/>
                  </a:ext>
                </a:extLst>
              </p14:cNvPr>
              <p14:cNvContentPartPr/>
              <p14:nvPr/>
            </p14:nvContentPartPr>
            <p14:xfrm>
              <a:off x="9890538" y="5540982"/>
              <a:ext cx="320" cy="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E4AF2D7-964C-4CF8-631C-00A0C3A7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8538" y="5508982"/>
                <a:ext cx="64000" cy="64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B3C05B5-8EC7-1F64-3FB6-14D3F467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1"/>
            <a:ext cx="6629397" cy="632152"/>
          </a:xfrm>
        </p:spPr>
        <p:txBody>
          <a:bodyPr>
            <a:noAutofit/>
          </a:bodyPr>
          <a:lstStyle/>
          <a:p>
            <a:r>
              <a:rPr lang="en-US" sz="2800" dirty="0"/>
              <a:t>Path to higher energy transfer efficiency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C9389-CEDE-D8D8-D506-4DA303101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E50B1-362C-1073-31B6-A97F674A8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8DF93-B57E-9739-97D6-5CDCA495A5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476375"/>
            <a:ext cx="5881926" cy="3628431"/>
          </a:xfrm>
        </p:spPr>
        <p:txBody>
          <a:bodyPr/>
          <a:lstStyle/>
          <a:p>
            <a:r>
              <a:rPr lang="en-US" sz="2000" dirty="0"/>
              <a:t>Optimization of bunch separation alone </a:t>
            </a:r>
            <a:r>
              <a:rPr lang="en-US" sz="2000" b="1" dirty="0"/>
              <a:t>will not </a:t>
            </a:r>
            <a:r>
              <a:rPr lang="en-US" sz="2000" dirty="0"/>
              <a:t>get us from ~5% </a:t>
            </a:r>
            <a:r>
              <a:rPr lang="en-US" sz="2000" dirty="0">
                <a:sym typeface="Wingdings" panose="05000000000000000000" pitchFamily="2" charset="2"/>
              </a:rPr>
              <a:t> 10%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Charge capture/transport: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Starting to study transverse offsets in simulation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We think there is an additional aperture in the beamline that is limiting charge transport</a:t>
            </a:r>
          </a:p>
          <a:p>
            <a:pPr lvl="2"/>
            <a:r>
              <a:rPr lang="en-US" sz="1400" dirty="0">
                <a:sym typeface="Wingdings" panose="05000000000000000000" pitchFamily="2" charset="2"/>
              </a:rPr>
              <a:t>Solutions: 1) smaller outgoing divergence, 2) improve aperture</a:t>
            </a:r>
          </a:p>
          <a:p>
            <a:pPr lvl="1"/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Need to better optimize: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Drive current profile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Drive participating charge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Witness “charge participation” / charge transport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Matching/witness offset</a:t>
            </a:r>
          </a:p>
          <a:p>
            <a:pPr lvl="1"/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A7067-0578-8B66-BBDA-617016F4DF29}"/>
              </a:ext>
            </a:extLst>
          </p:cNvPr>
          <p:cNvSpPr txBox="1"/>
          <p:nvPr/>
        </p:nvSpPr>
        <p:spPr>
          <a:xfrm>
            <a:off x="8981286" y="6381750"/>
            <a:ext cx="295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Simulations by T. </a:t>
            </a:r>
            <a:r>
              <a:rPr lang="en-US" i="1" dirty="0" err="1"/>
              <a:t>Dalichaouch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5306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1EC7-02FB-51BC-4D83-B79A0D01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1"/>
            <a:ext cx="6714163" cy="632152"/>
          </a:xfrm>
        </p:spPr>
        <p:txBody>
          <a:bodyPr>
            <a:normAutofit/>
          </a:bodyPr>
          <a:lstStyle/>
          <a:p>
            <a:r>
              <a:rPr lang="en-US" sz="2800" dirty="0"/>
              <a:t>1) Improve Drive-to-Wake energy transfer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B5BDAE-B39A-7836-1AA8-6A406C791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8170A-5E58-2703-10B9-18DBD49E6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AA677-6E42-1880-2625-01F2E82184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863" y="1268186"/>
            <a:ext cx="6946900" cy="1808698"/>
          </a:xfrm>
        </p:spPr>
        <p:txBody>
          <a:bodyPr/>
          <a:lstStyle/>
          <a:p>
            <a:r>
              <a:rPr lang="en-US" sz="2000" dirty="0"/>
              <a:t>Need to extract at least 30% energy from the drive bunch</a:t>
            </a:r>
          </a:p>
          <a:p>
            <a:pPr lvl="1"/>
            <a:r>
              <a:rPr lang="en-US" sz="1600" b="1" dirty="0"/>
              <a:t>Need a minimum of 20 µm bunch length x 20 µm spot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E8060C-F753-AAE8-7E8C-F65032113ED6}"/>
                  </a:ext>
                </a:extLst>
              </p:cNvPr>
              <p:cNvSpPr txBox="1"/>
              <p:nvPr/>
            </p:nvSpPr>
            <p:spPr>
              <a:xfrm>
                <a:off x="1242335" y="2172535"/>
                <a:ext cx="4906728" cy="61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pC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×5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GeV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30%×30% →~10%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E8060C-F753-AAE8-7E8C-F65032113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335" y="2172535"/>
                <a:ext cx="4906728" cy="6183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F5124D1B-1907-C049-3E10-5313044FE35D}"/>
              </a:ext>
            </a:extLst>
          </p:cNvPr>
          <p:cNvGrpSpPr/>
          <p:nvPr/>
        </p:nvGrpSpPr>
        <p:grpSpPr>
          <a:xfrm>
            <a:off x="1011131" y="3079403"/>
            <a:ext cx="4629154" cy="3471866"/>
            <a:chOff x="6553204" y="3076884"/>
            <a:chExt cx="4629154" cy="3471866"/>
          </a:xfrm>
        </p:grpSpPr>
        <p:pic>
          <p:nvPicPr>
            <p:cNvPr id="10" name="Picture 9" descr="A graph of a graph of a number of objects&#10;&#10;AI-generated content may be incorrect.">
              <a:extLst>
                <a:ext uri="{FF2B5EF4-FFF2-40B4-BE49-F238E27FC236}">
                  <a16:creationId xmlns:a16="http://schemas.microsoft.com/office/drawing/2014/main" id="{EF065D7D-AD35-E135-77D3-A6B94715D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4" y="3076884"/>
              <a:ext cx="4629154" cy="347186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960D64-C66C-A2CC-60A2-AB9CCB1C145F}"/>
                </a:ext>
              </a:extLst>
            </p:cNvPr>
            <p:cNvSpPr/>
            <p:nvPr/>
          </p:nvSpPr>
          <p:spPr>
            <a:xfrm>
              <a:off x="9143744" y="5598393"/>
              <a:ext cx="400050" cy="4000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/>
                <a:t>FY25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36E259-CD51-5921-2E84-895D8C6ADED2}"/>
                </a:ext>
              </a:extLst>
            </p:cNvPr>
            <p:cNvSpPr/>
            <p:nvPr/>
          </p:nvSpPr>
          <p:spPr>
            <a:xfrm>
              <a:off x="8601081" y="4976535"/>
              <a:ext cx="400050" cy="400050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/>
                <a:t>FY26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91638D-23FC-4959-334C-56E2D9D80EB6}"/>
              </a:ext>
            </a:extLst>
          </p:cNvPr>
          <p:cNvGrpSpPr/>
          <p:nvPr/>
        </p:nvGrpSpPr>
        <p:grpSpPr>
          <a:xfrm>
            <a:off x="6321322" y="3076884"/>
            <a:ext cx="4629154" cy="3471866"/>
            <a:chOff x="1257298" y="3082573"/>
            <a:chExt cx="4629154" cy="3471866"/>
          </a:xfrm>
        </p:grpSpPr>
        <p:pic>
          <p:nvPicPr>
            <p:cNvPr id="8" name="Picture 7" descr="A graph of a number of different colored lines&#10;&#10;AI-generated content may be incorrect.">
              <a:extLst>
                <a:ext uri="{FF2B5EF4-FFF2-40B4-BE49-F238E27FC236}">
                  <a16:creationId xmlns:a16="http://schemas.microsoft.com/office/drawing/2014/main" id="{7BC927A0-8BFB-9D66-10CA-5DB28B838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7298" y="3082573"/>
              <a:ext cx="4629154" cy="347186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809CF17-8AF5-507A-EE60-C67A3504EB1F}"/>
                </a:ext>
              </a:extLst>
            </p:cNvPr>
            <p:cNvSpPr/>
            <p:nvPr/>
          </p:nvSpPr>
          <p:spPr>
            <a:xfrm>
              <a:off x="3819527" y="3128389"/>
              <a:ext cx="400050" cy="4000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/>
                <a:t>FY25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BEB6AF-2DF8-E4F3-02F8-44C21D7AE285}"/>
                </a:ext>
              </a:extLst>
            </p:cNvPr>
            <p:cNvSpPr/>
            <p:nvPr/>
          </p:nvSpPr>
          <p:spPr>
            <a:xfrm>
              <a:off x="3152775" y="3699203"/>
              <a:ext cx="400050" cy="400050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/>
                <a:t>FY26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46D160-A41A-12FA-AAFB-F236C0FDB6B1}"/>
              </a:ext>
            </a:extLst>
          </p:cNvPr>
          <p:cNvGrpSpPr/>
          <p:nvPr/>
        </p:nvGrpSpPr>
        <p:grpSpPr>
          <a:xfrm>
            <a:off x="7436271" y="266701"/>
            <a:ext cx="4592886" cy="2810183"/>
            <a:chOff x="2137795" y="0"/>
            <a:chExt cx="11909776" cy="7287062"/>
          </a:xfrm>
        </p:grpSpPr>
        <p:pic>
          <p:nvPicPr>
            <p:cNvPr id="18" name="Picture 17" descr="A blue and yellow line graph&#10;&#10;AI-generated content may be incorrect.">
              <a:extLst>
                <a:ext uri="{FF2B5EF4-FFF2-40B4-BE49-F238E27FC236}">
                  <a16:creationId xmlns:a16="http://schemas.microsoft.com/office/drawing/2014/main" id="{086A2517-D034-95AA-94D7-6FCA52233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7795" y="0"/>
              <a:ext cx="7916410" cy="6858000"/>
            </a:xfrm>
            <a:prstGeom prst="rect">
              <a:avLst/>
            </a:prstGeom>
          </p:spPr>
        </p:pic>
        <p:pic>
          <p:nvPicPr>
            <p:cNvPr id="19" name="Picture 18" descr="A close up of a blue and white object&#10;&#10;AI-generated content may be incorrect.">
              <a:extLst>
                <a:ext uri="{FF2B5EF4-FFF2-40B4-BE49-F238E27FC236}">
                  <a16:creationId xmlns:a16="http://schemas.microsoft.com/office/drawing/2014/main" id="{39C8DA5F-B26E-B4B3-EC10-A0566836C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45948" y="190501"/>
              <a:ext cx="2326727" cy="6740023"/>
            </a:xfrm>
            <a:prstGeom prst="rect">
              <a:avLst/>
            </a:prstGeom>
          </p:spPr>
        </p:pic>
        <p:pic>
          <p:nvPicPr>
            <p:cNvPr id="20" name="Picture 19" descr="A blue line on a white background&#10;&#10;AI-generated content may be incorrect.">
              <a:extLst>
                <a:ext uri="{FF2B5EF4-FFF2-40B4-BE49-F238E27FC236}">
                  <a16:creationId xmlns:a16="http://schemas.microsoft.com/office/drawing/2014/main" id="{FE0A7657-38CB-2A78-0F60-885066FD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42540" y="279401"/>
              <a:ext cx="1305031" cy="700766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1C889FA-1FD4-1129-637A-C06C390968E6}"/>
              </a:ext>
            </a:extLst>
          </p:cNvPr>
          <p:cNvSpPr txBox="1"/>
          <p:nvPr/>
        </p:nvSpPr>
        <p:spPr>
          <a:xfrm>
            <a:off x="9391392" y="6347365"/>
            <a:ext cx="241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Simulations by C. Zhang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3737CB-AFAB-DA34-D56F-16094C3C8A4E}"/>
                  </a:ext>
                </a:extLst>
              </p:cNvPr>
              <p:cNvSpPr txBox="1"/>
              <p:nvPr/>
            </p:nvSpPr>
            <p:spPr>
              <a:xfrm>
                <a:off x="9911119" y="-16704"/>
                <a:ext cx="2280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FY25 Results 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~23%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3737CB-AFAB-DA34-D56F-16094C3C8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119" y="-16704"/>
                <a:ext cx="2280881" cy="369332"/>
              </a:xfrm>
              <a:prstGeom prst="rect">
                <a:avLst/>
              </a:prstGeom>
              <a:blipFill>
                <a:blip r:embed="rId9"/>
                <a:stretch>
                  <a:fillRect l="-240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92F94E-DCB0-9437-6517-A63B722F1217}"/>
              </a:ext>
            </a:extLst>
          </p:cNvPr>
          <p:cNvCxnSpPr>
            <a:stCxn id="12" idx="3"/>
            <a:endCxn id="16" idx="7"/>
          </p:cNvCxnSpPr>
          <p:nvPr/>
        </p:nvCxnSpPr>
        <p:spPr>
          <a:xfrm flipH="1">
            <a:off x="8558263" y="3464164"/>
            <a:ext cx="383874" cy="287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50DC30-7A56-55CB-1002-E042643E9825}"/>
              </a:ext>
            </a:extLst>
          </p:cNvPr>
          <p:cNvCxnSpPr>
            <a:cxnSpLocks/>
            <a:stCxn id="13" idx="1"/>
            <a:endCxn id="15" idx="5"/>
          </p:cNvCxnSpPr>
          <p:nvPr/>
        </p:nvCxnSpPr>
        <p:spPr>
          <a:xfrm flipH="1" flipV="1">
            <a:off x="3400472" y="5320518"/>
            <a:ext cx="259785" cy="338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477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0881-F963-3D45-0FE0-DB4ADFFC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Improved transverse performance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51CE7D-84D3-4BDF-42AF-65254CA7E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ABF16-B4CF-9965-3B93-4BACDF89A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08F3FBE4-9FF9-D12A-72EA-B1205BEA2187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5696018" cy="5067300"/>
              </a:xfrm>
            </p:spPr>
            <p:txBody>
              <a:bodyPr/>
              <a:lstStyle/>
              <a:p>
                <a:r>
                  <a:rPr lang="en-US" dirty="0"/>
                  <a:t>Matching</a:t>
                </a:r>
              </a:p>
              <a:p>
                <a:pPr lvl="1"/>
                <a:r>
                  <a:rPr lang="en-US" dirty="0"/>
                  <a:t>Need to focus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&lt;10 </m:t>
                    </m:r>
                  </m:oMath>
                </a14:m>
                <a:r>
                  <a:rPr lang="en-US" dirty="0"/>
                  <a:t>cm</a:t>
                </a:r>
              </a:p>
              <a:p>
                <a:pPr lvl="1"/>
                <a:r>
                  <a:rPr lang="en-US" dirty="0"/>
                  <a:t>With energy slices focused at the same plane</a:t>
                </a:r>
              </a:p>
              <a:p>
                <a:endParaRPr lang="en-US" dirty="0"/>
              </a:p>
              <a:p>
                <a:r>
                  <a:rPr lang="en-US" dirty="0"/>
                  <a:t>Dispersion/dispersion’ tuning</a:t>
                </a:r>
              </a:p>
              <a:p>
                <a:pPr lvl="1"/>
                <a:r>
                  <a:rPr lang="en-US" dirty="0"/>
                  <a:t>Offset witness can lead to increased emittance growth, transverse instabilities, charge loss</a:t>
                </a:r>
              </a:p>
              <a:p>
                <a:pPr lvl="1"/>
                <a:r>
                  <a:rPr lang="en-US" dirty="0"/>
                  <a:t>Optimized through linac tuning and </a:t>
                </a:r>
                <a:r>
                  <a:rPr lang="en-US" dirty="0" err="1"/>
                  <a:t>sextupoles</a:t>
                </a:r>
                <a:endParaRPr lang="en-US" dirty="0"/>
              </a:p>
              <a:p>
                <a:pPr lvl="2"/>
                <a:r>
                  <a:rPr lang="en-US" dirty="0"/>
                  <a:t>Simulation studies to quantify the requirement are underway (</a:t>
                </a:r>
                <a:r>
                  <a:rPr lang="en-US" dirty="0" err="1"/>
                  <a:t>Thamine</a:t>
                </a:r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New optimization tools under development</a:t>
                </a:r>
              </a:p>
              <a:p>
                <a:pPr lvl="3"/>
                <a:r>
                  <a:rPr lang="en-US" dirty="0"/>
                  <a:t>Sheldon/Brendan – </a:t>
                </a:r>
                <a:r>
                  <a:rPr lang="en-US" dirty="0" err="1"/>
                  <a:t>xOpt</a:t>
                </a:r>
                <a:r>
                  <a:rPr lang="en-US" dirty="0"/>
                  <a:t>/Badger tuning</a:t>
                </a:r>
              </a:p>
              <a:p>
                <a:pPr lvl="3"/>
                <a:r>
                  <a:rPr lang="en-US" dirty="0"/>
                  <a:t>Yiheng – ML optimization of dispersion/dispersion’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08F3FBE4-9FF9-D12A-72EA-B1205BEA21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1066800"/>
                <a:ext cx="5696018" cy="5067300"/>
              </a:xfrm>
              <a:blipFill>
                <a:blip r:embed="rId2"/>
                <a:stretch>
                  <a:fillRect l="-3640" t="-1805" r="-857" b="-6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C59E145-7322-8A1F-10D4-4CC1B714C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622" y="1224054"/>
            <a:ext cx="2803388" cy="2037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4274FD-0C0E-71B8-3CCB-F15988B5E5AA}"/>
              </a:ext>
            </a:extLst>
          </p:cNvPr>
          <p:cNvSpPr txBox="1"/>
          <p:nvPr/>
        </p:nvSpPr>
        <p:spPr>
          <a:xfrm>
            <a:off x="10379863" y="866098"/>
            <a:ext cx="17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Plots by C. Zhang</a:t>
            </a:r>
          </a:p>
        </p:txBody>
      </p:sp>
      <p:pic>
        <p:nvPicPr>
          <p:cNvPr id="13" name="Picture 12" descr="A graph of a function&#10;&#10;AI-generated content may be incorrect.">
            <a:extLst>
              <a:ext uri="{FF2B5EF4-FFF2-40B4-BE49-F238E27FC236}">
                <a16:creationId xmlns:a16="http://schemas.microsoft.com/office/drawing/2014/main" id="{B01836E4-702C-87D6-8324-73E353C00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446" y="3691436"/>
            <a:ext cx="2171823" cy="19901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07C5ED-1621-6637-F647-87F229C70A4F}"/>
              </a:ext>
            </a:extLst>
          </p:cNvPr>
          <p:cNvCxnSpPr>
            <a:cxnSpLocks/>
          </p:cNvCxnSpPr>
          <p:nvPr/>
        </p:nvCxnSpPr>
        <p:spPr>
          <a:xfrm>
            <a:off x="6451117" y="6158438"/>
            <a:ext cx="578754" cy="35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FB7EC2C-7839-5C07-E8C0-C564FD1A0A48}"/>
              </a:ext>
            </a:extLst>
          </p:cNvPr>
          <p:cNvSpPr/>
          <p:nvPr/>
        </p:nvSpPr>
        <p:spPr>
          <a:xfrm rot="716957">
            <a:off x="7043587" y="6172619"/>
            <a:ext cx="233983" cy="65629"/>
          </a:xfrm>
          <a:prstGeom prst="ellipse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37CF71-4A16-AD46-4CD8-F0966C46A749}"/>
              </a:ext>
            </a:extLst>
          </p:cNvPr>
          <p:cNvSpPr txBox="1"/>
          <p:nvPr/>
        </p:nvSpPr>
        <p:spPr>
          <a:xfrm>
            <a:off x="7047674" y="5955268"/>
            <a:ext cx="408864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ED86B-34DB-0D72-FA80-BB96BCFB29EA}"/>
              </a:ext>
            </a:extLst>
          </p:cNvPr>
          <p:cNvSpPr txBox="1"/>
          <p:nvPr/>
        </p:nvSpPr>
        <p:spPr>
          <a:xfrm>
            <a:off x="6779000" y="6373195"/>
            <a:ext cx="548345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Witness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C7D3CF-82BF-79A1-8724-114E52128151}"/>
              </a:ext>
            </a:extLst>
          </p:cNvPr>
          <p:cNvSpPr/>
          <p:nvPr/>
        </p:nvSpPr>
        <p:spPr>
          <a:xfrm>
            <a:off x="7416770" y="5845638"/>
            <a:ext cx="1682524" cy="79328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Plasma</a:t>
            </a:r>
          </a:p>
        </p:txBody>
      </p:sp>
      <p:pic>
        <p:nvPicPr>
          <p:cNvPr id="19" name="Picture 18" descr="A graph of a diagram&#10;&#10;AI-generated content may be incorrect.">
            <a:extLst>
              <a:ext uri="{FF2B5EF4-FFF2-40B4-BE49-F238E27FC236}">
                <a16:creationId xmlns:a16="http://schemas.microsoft.com/office/drawing/2014/main" id="{647C8236-ADAD-EE6A-7EA3-C4D9DE837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982" y="3717431"/>
            <a:ext cx="2283060" cy="19785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F6BF49-A6AF-6B80-771B-B0D936BC1376}"/>
              </a:ext>
            </a:extLst>
          </p:cNvPr>
          <p:cNvSpPr/>
          <p:nvPr/>
        </p:nvSpPr>
        <p:spPr>
          <a:xfrm>
            <a:off x="7169149" y="3768177"/>
            <a:ext cx="371475" cy="1600747"/>
          </a:xfrm>
          <a:prstGeom prst="rect">
            <a:avLst/>
          </a:prstGeom>
          <a:solidFill>
            <a:srgbClr val="8C151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380F27-988D-C38E-8C4E-10A319B4BCC5}"/>
              </a:ext>
            </a:extLst>
          </p:cNvPr>
          <p:cNvSpPr/>
          <p:nvPr/>
        </p:nvSpPr>
        <p:spPr>
          <a:xfrm>
            <a:off x="9967180" y="3736934"/>
            <a:ext cx="371422" cy="1608584"/>
          </a:xfrm>
          <a:prstGeom prst="rect">
            <a:avLst/>
          </a:prstGeom>
          <a:solidFill>
            <a:srgbClr val="8C151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5F4B0-92F3-3BC4-FCB5-D0D531B1AF9D}"/>
              </a:ext>
            </a:extLst>
          </p:cNvPr>
          <p:cNvSpPr txBox="1"/>
          <p:nvPr/>
        </p:nvSpPr>
        <p:spPr>
          <a:xfrm>
            <a:off x="8074969" y="4106776"/>
            <a:ext cx="368509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725B34-3CF0-FCE7-CEA5-DF80783718E2}"/>
              </a:ext>
            </a:extLst>
          </p:cNvPr>
          <p:cNvSpPr txBox="1"/>
          <p:nvPr/>
        </p:nvSpPr>
        <p:spPr>
          <a:xfrm>
            <a:off x="7252106" y="4205663"/>
            <a:ext cx="483104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Witness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64AC94-0731-30BD-317F-E325BF5B4DD0}"/>
              </a:ext>
            </a:extLst>
          </p:cNvPr>
          <p:cNvSpPr txBox="1"/>
          <p:nvPr/>
        </p:nvSpPr>
        <p:spPr>
          <a:xfrm>
            <a:off x="10856522" y="4106776"/>
            <a:ext cx="368509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94F0BB-FDC1-81AD-1D3D-358BA5388A80}"/>
              </a:ext>
            </a:extLst>
          </p:cNvPr>
          <p:cNvSpPr txBox="1"/>
          <p:nvPr/>
        </p:nvSpPr>
        <p:spPr>
          <a:xfrm>
            <a:off x="9967180" y="4251351"/>
            <a:ext cx="483104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Witness</a:t>
            </a: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791B1F08-81C5-9999-7351-7417466C4F6A}"/>
              </a:ext>
            </a:extLst>
          </p:cNvPr>
          <p:cNvSpPr/>
          <p:nvPr/>
        </p:nvSpPr>
        <p:spPr>
          <a:xfrm rot="16353298">
            <a:off x="7870415" y="5240144"/>
            <a:ext cx="189338" cy="2004274"/>
          </a:xfrm>
          <a:prstGeom prst="trapezoid">
            <a:avLst/>
          </a:prstGeom>
          <a:solidFill>
            <a:srgbClr val="0000FF">
              <a:alpha val="37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3D3587-E053-2BA1-CC77-AC53F5D2AD3D}"/>
              </a:ext>
            </a:extLst>
          </p:cNvPr>
          <p:cNvCxnSpPr>
            <a:cxnSpLocks/>
            <a:stCxn id="26" idx="2"/>
          </p:cNvCxnSpPr>
          <p:nvPr/>
        </p:nvCxnSpPr>
        <p:spPr>
          <a:xfrm flipH="1" flipV="1">
            <a:off x="7252106" y="6213384"/>
            <a:ext cx="1714119" cy="73570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DCDEE2-693F-B016-2887-2B6D1CF986C1}"/>
              </a:ext>
            </a:extLst>
          </p:cNvPr>
          <p:cNvGrpSpPr/>
          <p:nvPr/>
        </p:nvGrpSpPr>
        <p:grpSpPr>
          <a:xfrm>
            <a:off x="6389641" y="6296794"/>
            <a:ext cx="1259160" cy="137408"/>
            <a:chOff x="6389641" y="6068194"/>
            <a:chExt cx="1259160" cy="137408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A455F2D-1BE2-8755-5F64-7BB0CF1C6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9641" y="6159927"/>
              <a:ext cx="459832" cy="232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CB911F6-4F5D-0735-F841-AC23682CEA95}"/>
                </a:ext>
              </a:extLst>
            </p:cNvPr>
            <p:cNvSpPr/>
            <p:nvPr/>
          </p:nvSpPr>
          <p:spPr>
            <a:xfrm rot="20735634" flipV="1">
              <a:off x="6875469" y="6137068"/>
              <a:ext cx="106195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8610D35E-2A44-849F-5226-FA75AF97DA2C}"/>
                </a:ext>
              </a:extLst>
            </p:cNvPr>
            <p:cNvSpPr/>
            <p:nvPr/>
          </p:nvSpPr>
          <p:spPr>
            <a:xfrm rot="16012759">
              <a:off x="7151091" y="5707892"/>
              <a:ext cx="137408" cy="858012"/>
            </a:xfrm>
            <a:prstGeom prst="trapezoid">
              <a:avLst/>
            </a:prstGeom>
            <a:solidFill>
              <a:srgbClr val="8C1515">
                <a:alpha val="37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7B2BE07-F0B7-0B95-4C28-51BE0FD24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682" y="6112150"/>
              <a:ext cx="605743" cy="39442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6F48263-7D9A-46F3-5360-AB737B777E62}"/>
              </a:ext>
            </a:extLst>
          </p:cNvPr>
          <p:cNvSpPr txBox="1"/>
          <p:nvPr/>
        </p:nvSpPr>
        <p:spPr>
          <a:xfrm>
            <a:off x="9574823" y="6426316"/>
            <a:ext cx="548345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Witness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72735C4-11C7-CAF5-6C92-42280F221EE3}"/>
              </a:ext>
            </a:extLst>
          </p:cNvPr>
          <p:cNvSpPr/>
          <p:nvPr/>
        </p:nvSpPr>
        <p:spPr>
          <a:xfrm>
            <a:off x="10200224" y="5859935"/>
            <a:ext cx="1682524" cy="79328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Plasma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0489DE-3229-5088-CA04-310F4BE46EE5}"/>
              </a:ext>
            </a:extLst>
          </p:cNvPr>
          <p:cNvGrpSpPr/>
          <p:nvPr/>
        </p:nvGrpSpPr>
        <p:grpSpPr>
          <a:xfrm rot="194286">
            <a:off x="9234571" y="6142859"/>
            <a:ext cx="2516104" cy="189338"/>
            <a:chOff x="9234571" y="5933309"/>
            <a:chExt cx="2516104" cy="189338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BC4AED3-989F-59FC-E70D-274D3410D9E6}"/>
                </a:ext>
              </a:extLst>
            </p:cNvPr>
            <p:cNvCxnSpPr>
              <a:cxnSpLocks/>
            </p:cNvCxnSpPr>
            <p:nvPr/>
          </p:nvCxnSpPr>
          <p:spPr>
            <a:xfrm>
              <a:off x="9234571" y="5944135"/>
              <a:ext cx="578754" cy="357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579A980-04D4-5B03-26EE-7346FBF9F507}"/>
                </a:ext>
              </a:extLst>
            </p:cNvPr>
            <p:cNvSpPr/>
            <p:nvPr/>
          </p:nvSpPr>
          <p:spPr>
            <a:xfrm rot="716957">
              <a:off x="9827041" y="5958316"/>
              <a:ext cx="233983" cy="6562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455E62F6-7132-0331-2F2B-31E0AE19DB0E}"/>
                </a:ext>
              </a:extLst>
            </p:cNvPr>
            <p:cNvSpPr/>
            <p:nvPr/>
          </p:nvSpPr>
          <p:spPr>
            <a:xfrm rot="16353298">
              <a:off x="10653869" y="5025841"/>
              <a:ext cx="189338" cy="2004274"/>
            </a:xfrm>
            <a:prstGeom prst="trapezoid">
              <a:avLst/>
            </a:prstGeom>
            <a:solidFill>
              <a:srgbClr val="0000FF">
                <a:alpha val="37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27A7945-D560-FFD9-A541-8F2088FF7DBC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 flipV="1">
              <a:off x="10035560" y="5999081"/>
              <a:ext cx="1714119" cy="73570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14BF32-7A66-8E77-05AC-275CCD2E3D6B}"/>
              </a:ext>
            </a:extLst>
          </p:cNvPr>
          <p:cNvGrpSpPr/>
          <p:nvPr/>
        </p:nvGrpSpPr>
        <p:grpSpPr>
          <a:xfrm rot="21247033">
            <a:off x="9221432" y="6263232"/>
            <a:ext cx="1259160" cy="137408"/>
            <a:chOff x="9173095" y="6018991"/>
            <a:chExt cx="1259160" cy="13740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96A1EF9-2F85-70DA-1F93-EE56DB3EC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3095" y="6110724"/>
              <a:ext cx="459832" cy="232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0029496-DC65-D085-7B12-0927FE0362D6}"/>
                </a:ext>
              </a:extLst>
            </p:cNvPr>
            <p:cNvSpPr/>
            <p:nvPr/>
          </p:nvSpPr>
          <p:spPr>
            <a:xfrm rot="20735634" flipV="1">
              <a:off x="9658923" y="6087865"/>
              <a:ext cx="106195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C5BF2068-934C-62CE-E07A-F18F45395131}"/>
                </a:ext>
              </a:extLst>
            </p:cNvPr>
            <p:cNvSpPr/>
            <p:nvPr/>
          </p:nvSpPr>
          <p:spPr>
            <a:xfrm rot="16012759">
              <a:off x="9934545" y="5658689"/>
              <a:ext cx="137408" cy="858012"/>
            </a:xfrm>
            <a:prstGeom prst="trapezoid">
              <a:avLst/>
            </a:prstGeom>
            <a:solidFill>
              <a:srgbClr val="8C1515">
                <a:alpha val="37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68800F6-0887-7E27-7FF7-FF85AA3BC8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9136" y="6062947"/>
              <a:ext cx="605743" cy="39442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E3EE78D-2586-2145-F5AD-DBCD93063746}"/>
              </a:ext>
            </a:extLst>
          </p:cNvPr>
          <p:cNvSpPr txBox="1"/>
          <p:nvPr/>
        </p:nvSpPr>
        <p:spPr>
          <a:xfrm>
            <a:off x="9788706" y="5895670"/>
            <a:ext cx="408864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Drive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17AB1CF-D241-C7C7-95E3-96718D928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0758" y="1229088"/>
            <a:ext cx="2742022" cy="19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51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5A17D-42B9-43C1-A486-DF93B16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plan/ideas for Jan. to July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728A2-E42F-4DCC-7BCD-00FF2C3A1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B095B-6144-4980-CE67-7B930CA27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D731D6D-A86E-0466-7906-46EC4EAB4982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Get the S20 beam back to “nominal” state</a:t>
                </a:r>
              </a:p>
              <a:p>
                <a:pPr lvl="1"/>
                <a:r>
                  <a:rPr lang="en-US" dirty="0"/>
                  <a:t>Beam matched going into the Final Focus</a:t>
                </a:r>
              </a:p>
              <a:p>
                <a:pPr lvl="1"/>
                <a:r>
                  <a:rPr lang="en-US" dirty="0" err="1"/>
                  <a:t>Sextupoles</a:t>
                </a:r>
                <a:r>
                  <a:rPr lang="en-US" dirty="0"/>
                  <a:t> de-scrambled, or understood why they are acting different than last run</a:t>
                </a:r>
              </a:p>
              <a:p>
                <a:pPr lvl="2"/>
                <a:r>
                  <a:rPr lang="en-US" b="1" dirty="0"/>
                  <a:t>Metric: </a:t>
                </a:r>
                <a:r>
                  <a:rPr lang="en-US" i="1" dirty="0"/>
                  <a:t>Nominal beam should have spot size of ~20um, waist locations within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i="1" dirty="0"/>
                  <a:t>/2 of setpoint</a:t>
                </a:r>
              </a:p>
              <a:p>
                <a:pPr marL="571500" lvl="2" indent="0">
                  <a:buNone/>
                </a:pPr>
                <a:endParaRPr lang="en-US" dirty="0"/>
              </a:p>
              <a:p>
                <a:r>
                  <a:rPr lang="en-US" dirty="0"/>
                  <a:t>Tool development </a:t>
                </a:r>
              </a:p>
              <a:p>
                <a:pPr lvl="1"/>
                <a:r>
                  <a:rPr lang="en-US" dirty="0"/>
                  <a:t>TCAV GUI (Peter) – improved analysis and DAQ integration</a:t>
                </a:r>
              </a:p>
              <a:p>
                <a:pPr lvl="1"/>
                <a:r>
                  <a:rPr lang="en-US" dirty="0"/>
                  <a:t>Slice BPM tool (Yiheng) – More user friendly, extend to ML tuning of dispersion/dispersion’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Single bunch PWFA studies (~2-3 shifts)</a:t>
                </a:r>
              </a:p>
              <a:p>
                <a:pPr lvl="1"/>
                <a:r>
                  <a:rPr lang="en-US" dirty="0"/>
                  <a:t>Finish commissioning ML optimization tools, aim for</a:t>
                </a:r>
                <a:br>
                  <a:rPr lang="en-US" dirty="0"/>
                </a:br>
                <a:r>
                  <a:rPr lang="en-US" dirty="0"/>
                  <a:t>&gt;40% drive to wake energy transfer</a:t>
                </a:r>
              </a:p>
              <a:p>
                <a:pPr lvl="2"/>
                <a:r>
                  <a:rPr lang="en-US" dirty="0" err="1"/>
                  <a:t>xOpt</a:t>
                </a:r>
                <a:r>
                  <a:rPr lang="en-US" dirty="0"/>
                  <a:t> </a:t>
                </a:r>
                <a:r>
                  <a:rPr lang="en-US" dirty="0" err="1"/>
                  <a:t>sextupole</a:t>
                </a:r>
                <a:r>
                  <a:rPr lang="en-US" dirty="0"/>
                  <a:t> optimization (Sheldon)</a:t>
                </a:r>
              </a:p>
              <a:p>
                <a:pPr lvl="2"/>
                <a:r>
                  <a:rPr lang="en-US" b="1" dirty="0"/>
                  <a:t>Metric: </a:t>
                </a:r>
                <a:r>
                  <a:rPr lang="en-US" i="1" dirty="0"/>
                  <a:t>Aiming for &gt;30% energy transfer, prefer &gt;40%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D731D6D-A86E-0466-7906-46EC4EAB49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889" t="-1765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8F3C4420-77CA-BF97-40F2-283D596B2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829" y="4269131"/>
            <a:ext cx="3451825" cy="25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2c676331-9f32-46eb-870f-c0db5a96f88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AAE978D3FDF41AB37F4EFF5CCC60F" ma:contentTypeVersion="7" ma:contentTypeDescription="Create a new document." ma:contentTypeScope="" ma:versionID="9c4bf91aa233bb0983647f4156dff6b1">
  <xsd:schema xmlns:xsd="http://www.w3.org/2001/XMLSchema" xmlns:xs="http://www.w3.org/2001/XMLSchema" xmlns:p="http://schemas.microsoft.com/office/2006/metadata/properties" xmlns:ns2="2c676331-9f32-46eb-870f-c0db5a96f88a" targetNamespace="http://schemas.microsoft.com/office/2006/metadata/properties" ma:root="true" ma:fieldsID="0853cb6a7d1325730dc3d1a494d1525c" ns2:_="">
    <xsd:import namespace="2c676331-9f32-46eb-870f-c0db5a96f88a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6331-9f32-46eb-870f-c0db5a96f88a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6d6a317-a20e-4679-9a5c-ddd41d10aa53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6d6a317-a20e-4679-9a5c-ddd41d10aa53}" ma:internalName="Agenda_x0020_Session_x003a_Speaker" ma:readOnly="true" ma:showField="Speaker" ma:web="2168e73c-25b2-4896-81b7-aa81e600c41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1AAF7-9938-41DF-A097-3903652D29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EA3DC0-EABB-4073-9CE7-09A2919D95C8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c676331-9f32-46eb-870f-c0db5a96f88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35A492-4EFA-481B-A42F-199DD75C7F52}">
  <ds:schemaRefs>
    <ds:schemaRef ds:uri="2c676331-9f32-46eb-870f-c0db5a96f8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10532</TotalTime>
  <Words>1620</Words>
  <Application>Microsoft Office PowerPoint</Application>
  <PresentationFormat>Widescreen</PresentationFormat>
  <Paragraphs>327</Paragraphs>
  <Slides>20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Slack-Lato</vt:lpstr>
      <vt:lpstr>Lato Black</vt:lpstr>
      <vt:lpstr>Cambria Math</vt:lpstr>
      <vt:lpstr>Calibri</vt:lpstr>
      <vt:lpstr>Arial</vt:lpstr>
      <vt:lpstr>Lato</vt:lpstr>
      <vt:lpstr>Wingdings</vt:lpstr>
      <vt:lpstr>FACET-II Main</vt:lpstr>
      <vt:lpstr>PowerPoint Presentation</vt:lpstr>
      <vt:lpstr>What did we do in FY25</vt:lpstr>
      <vt:lpstr>Progress on PWFA in FACET-II so far</vt:lpstr>
      <vt:lpstr>PWFA goals for FY26</vt:lpstr>
      <vt:lpstr>Guidance from simulation studies</vt:lpstr>
      <vt:lpstr>Path to higher energy transfer efficiency</vt:lpstr>
      <vt:lpstr>1) Improve Drive-to-Wake energy transfer</vt:lpstr>
      <vt:lpstr>2) Improved transverse performance</vt:lpstr>
      <vt:lpstr>Shift plan/ideas for Jan. to July 2026</vt:lpstr>
      <vt:lpstr>Shift plan/ideas for Jan. to July 2026, continued</vt:lpstr>
      <vt:lpstr>Person requirements for FY26 E300</vt:lpstr>
      <vt:lpstr>Summary</vt:lpstr>
      <vt:lpstr>PowerPoint Presentation</vt:lpstr>
      <vt:lpstr>Characterizing the nominal working point</vt:lpstr>
      <vt:lpstr>Can we predict what shots are going to be higher quality?</vt:lpstr>
      <vt:lpstr>FY26 fall run - xOpt Optimization of Drive-to-Wake Transfer Efficiency</vt:lpstr>
      <vt:lpstr>FY26 fall run - Post-optimization characterization</vt:lpstr>
      <vt:lpstr>Additional thoughts</vt:lpstr>
      <vt:lpstr>Main results from FY24 run</vt:lpstr>
      <vt:lpstr>Progress this past fall – Single E300 oven run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FACET-II</dc:title>
  <dc:subject/>
  <dc:creator>dstorey@slac.stanford.edu</dc:creator>
  <cp:keywords/>
  <dc:description/>
  <cp:lastModifiedBy>Storey, Doug</cp:lastModifiedBy>
  <cp:revision>311</cp:revision>
  <dcterms:created xsi:type="dcterms:W3CDTF">2022-04-22T00:44:22Z</dcterms:created>
  <dcterms:modified xsi:type="dcterms:W3CDTF">2026-02-01T18:23:31Z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0x01010034EAAE978D3FDF41AB37F4EFF5CCC60F</vt:lpwstr>
  </property>
</Properties>
</file>