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4"/>
    <p:sldMasterId id="2147483840" r:id="rId5"/>
  </p:sldMasterIdLst>
  <p:notesMasterIdLst>
    <p:notesMasterId r:id="rId25"/>
  </p:notesMasterIdLst>
  <p:handoutMasterIdLst>
    <p:handoutMasterId r:id="rId26"/>
  </p:handoutMasterIdLst>
  <p:sldIdLst>
    <p:sldId id="6403" r:id="rId6"/>
    <p:sldId id="6479" r:id="rId7"/>
    <p:sldId id="6470" r:id="rId8"/>
    <p:sldId id="6489" r:id="rId9"/>
    <p:sldId id="6476" r:id="rId10"/>
    <p:sldId id="6478" r:id="rId11"/>
    <p:sldId id="6477" r:id="rId12"/>
    <p:sldId id="6496" r:id="rId13"/>
    <p:sldId id="6497" r:id="rId14"/>
    <p:sldId id="6495" r:id="rId15"/>
    <p:sldId id="6481" r:id="rId16"/>
    <p:sldId id="6480" r:id="rId17"/>
    <p:sldId id="6453" r:id="rId18"/>
    <p:sldId id="6485" r:id="rId19"/>
    <p:sldId id="6493" r:id="rId20"/>
    <p:sldId id="6484" r:id="rId21"/>
    <p:sldId id="6491" r:id="rId22"/>
    <p:sldId id="6471" r:id="rId23"/>
    <p:sldId id="6464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P Paris" id="{EA149491-56E3-4F55-B06B-920AC46B359B}">
          <p14:sldIdLst>
            <p14:sldId id="6403"/>
            <p14:sldId id="6479"/>
            <p14:sldId id="6470"/>
            <p14:sldId id="6489"/>
            <p14:sldId id="6476"/>
            <p14:sldId id="6478"/>
            <p14:sldId id="6477"/>
            <p14:sldId id="6496"/>
            <p14:sldId id="6497"/>
            <p14:sldId id="6495"/>
            <p14:sldId id="6481"/>
            <p14:sldId id="6480"/>
            <p14:sldId id="6453"/>
            <p14:sldId id="6485"/>
            <p14:sldId id="6493"/>
            <p14:sldId id="6484"/>
            <p14:sldId id="6491"/>
            <p14:sldId id="6471"/>
            <p14:sldId id="6464"/>
          </p14:sldIdLst>
        </p14:section>
        <p14:section name="Méthodologie" id="{619EFA48-ABB0-4D8F-A06E-2281CBB736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E23"/>
    <a:srgbClr val="FFFFFF"/>
    <a:srgbClr val="539AD5"/>
    <a:srgbClr val="FD5002"/>
    <a:srgbClr val="F69339"/>
    <a:srgbClr val="96BB51"/>
    <a:srgbClr val="805FA1"/>
    <a:srgbClr val="C14B48"/>
    <a:srgbClr val="4B7EBD"/>
    <a:srgbClr val="284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4682" autoAdjust="0"/>
  </p:normalViewPr>
  <p:slideViewPr>
    <p:cSldViewPr showGuides="1">
      <p:cViewPr varScale="1">
        <p:scale>
          <a:sx n="88" d="100"/>
          <a:sy n="88" d="100"/>
        </p:scale>
        <p:origin x="830" y="288"/>
      </p:cViewPr>
      <p:guideLst>
        <p:guide orient="horz" pos="1620"/>
        <p:guide orient="horz" pos="191"/>
        <p:guide orient="horz" pos="854"/>
        <p:guide orient="horz" pos="821"/>
        <p:guide orient="horz" pos="3072"/>
        <p:guide orient="horz" pos="3151"/>
        <p:guide pos="2880"/>
        <p:guide pos="567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55" d="100"/>
        <a:sy n="155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3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4BB25C3-9F1F-1F42-AF7A-D57CC8FF0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6E864E-97A8-4E42-9744-A863702D14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13D6-7C17-0C4D-A030-D619149F1802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B7C66B-1E49-D641-BCB5-BF2D6600C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4C31A6-07E7-874F-88C7-7D18CEF78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9D6B-1D48-DF4F-A7A0-AF9FF39A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15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02/02/2026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28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55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549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36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198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71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PWFA?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34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12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through 5, 6,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05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17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overlay of what is needed for </a:t>
            </a:r>
            <a:r>
              <a:rPr lang="en-US" dirty="0" err="1"/>
              <a:t>xopt</a:t>
            </a:r>
            <a:r>
              <a:rPr lang="en-US" dirty="0"/>
              <a:t> and Live Spectrometer (not the same) [ also shut off waterfall when </a:t>
            </a:r>
            <a:r>
              <a:rPr lang="en-US" dirty="0" err="1"/>
              <a:t>xopt</a:t>
            </a:r>
            <a:r>
              <a:rPr lang="en-US" dirty="0"/>
              <a:t> is running to save computation]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41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23FA0-A51C-F2B0-B778-F17563EB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02D61F-E104-18D6-F20C-6DB7FE1E8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25CCE7-37AF-3585-9A4C-C3D384277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overlay of what is needed for </a:t>
            </a:r>
            <a:r>
              <a:rPr lang="en-US" dirty="0" err="1"/>
              <a:t>xopt</a:t>
            </a:r>
            <a:r>
              <a:rPr lang="en-US" dirty="0"/>
              <a:t> and Live Spectrometer (not the same) [ also shut off waterfall when </a:t>
            </a:r>
            <a:r>
              <a:rPr lang="en-US" dirty="0" err="1"/>
              <a:t>xopt</a:t>
            </a:r>
            <a:r>
              <a:rPr lang="en-US" dirty="0"/>
              <a:t> is running to save computation]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A52BF-4750-8BF3-EAF0-80D5A822F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4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ABCD-1EAD-14F7-DF58-6FD90ECF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D3213E-9751-8CFC-F513-424108959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14E7FF-E953-88E9-87F3-B78FA3AC8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overlay of what is needed for </a:t>
            </a:r>
            <a:r>
              <a:rPr lang="en-US" dirty="0" err="1"/>
              <a:t>xopt</a:t>
            </a:r>
            <a:r>
              <a:rPr lang="en-US" dirty="0"/>
              <a:t> and Live Spectrometer (not the same) [ also shut off waterfall when </a:t>
            </a:r>
            <a:r>
              <a:rPr lang="en-US" dirty="0" err="1"/>
              <a:t>xopt</a:t>
            </a:r>
            <a:r>
              <a:rPr lang="en-US" dirty="0"/>
              <a:t> is running to save computation]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1F514D-89D0-2173-886C-662824957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08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D9CD-D531-B5FC-6C66-A675A2AF1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6CBE5-D522-9279-455C-383D130F2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B3F5-FCC4-5F42-7383-EEFD2388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C8789-7EF1-DC5D-84AC-F5E89F54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noProof="0" dirty="0"/>
              <a:t>Nom de la présentation / le xx/xx/xxxx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0441-3ADF-5B4C-34BA-F91AD97C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313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943498"/>
            <a:ext cx="5292000" cy="828000"/>
          </a:xfrm>
          <a:prstGeom prst="rect">
            <a:avLst/>
          </a:prstGeom>
        </p:spPr>
        <p:txBody>
          <a:bodyPr anchor="b" anchorCtr="0"/>
          <a:lstStyle>
            <a:lvl1pPr>
              <a:defRPr sz="24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3" y="2839141"/>
            <a:ext cx="5292000" cy="1080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600"/>
            </a:lvl2pPr>
          </a:lstStyle>
          <a:p>
            <a:r>
              <a:rPr lang="fr-FR" sz="1400" dirty="0"/>
              <a:t>Author1, Author2,…</a:t>
            </a:r>
          </a:p>
          <a:p>
            <a:pPr>
              <a:spcBef>
                <a:spcPts val="1200"/>
              </a:spcBef>
            </a:pPr>
            <a:r>
              <a:rPr lang="fr-FR" sz="1000" i="0" dirty="0"/>
              <a:t>Laboratoire d’Optique Appliquée, Institut Polytechnique de Paris, CNRS</a:t>
            </a:r>
          </a:p>
          <a:p>
            <a:r>
              <a:rPr lang="fr-FR" sz="1000" i="0" dirty="0"/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7504" y="411510"/>
            <a:ext cx="2183560" cy="742632"/>
          </a:xfrm>
          <a:prstGeom prst="rect">
            <a:avLst/>
          </a:prstGeom>
        </p:spPr>
      </p:pic>
      <p:cxnSp>
        <p:nvCxnSpPr>
          <p:cNvPr id="24" name="Connecteur droit 23"/>
          <p:cNvCxnSpPr/>
          <p:nvPr userDrawn="1"/>
        </p:nvCxnSpPr>
        <p:spPr bwMode="gray">
          <a:xfrm>
            <a:off x="4041638" y="448746"/>
            <a:ext cx="0" cy="61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446" y="317875"/>
            <a:ext cx="666037" cy="971356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 userDrawn="1"/>
        </p:nvSpPr>
        <p:spPr>
          <a:xfrm>
            <a:off x="1001764" y="4640237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loa.ensta-paris.fr</a:t>
            </a:r>
          </a:p>
        </p:txBody>
      </p:sp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2000" y="2339100"/>
            <a:ext cx="6012000" cy="28044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48000" y="-1390"/>
            <a:ext cx="3096000" cy="2339961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26" name="Forme libre : forme 7">
            <a:extLst>
              <a:ext uri="{FF2B5EF4-FFF2-40B4-BE49-F238E27FC236}">
                <a16:creationId xmlns:a16="http://schemas.microsoft.com/office/drawing/2014/main" id="{1BA8803D-45D5-4119-BD17-48077F67A2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577137" y="1350000"/>
            <a:ext cx="1566863" cy="3420000"/>
          </a:xfrm>
          <a:custGeom>
            <a:avLst/>
            <a:gdLst>
              <a:gd name="connsiteX0" fmla="*/ 1566863 w 1566863"/>
              <a:gd name="connsiteY0" fmla="*/ 0 h 3429000"/>
              <a:gd name="connsiteX1" fmla="*/ 1566863 w 1566863"/>
              <a:gd name="connsiteY1" fmla="*/ 3429000 h 3429000"/>
              <a:gd name="connsiteX2" fmla="*/ 0 w 1566863"/>
              <a:gd name="connsiteY2" fmla="*/ 99240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3429000">
                <a:moveTo>
                  <a:pt x="1566863" y="0"/>
                </a:moveTo>
                <a:lnTo>
                  <a:pt x="1566863" y="3429000"/>
                </a:lnTo>
                <a:lnTo>
                  <a:pt x="0" y="9924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440000" anchor="ctr" anchorCtr="0">
            <a:noAutofit/>
          </a:bodyPr>
          <a:lstStyle>
            <a:lvl1pPr algn="ctr">
              <a:lnSpc>
                <a:spcPct val="100000"/>
              </a:lnSpc>
              <a:defRPr sz="800" b="1" i="0"/>
            </a:lvl1pPr>
          </a:lstStyle>
          <a:p>
            <a:r>
              <a:rPr lang="fr-FR" noProof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29" name="Espace réservé du texte 3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880000" y="3738032"/>
            <a:ext cx="1711345" cy="1405467"/>
          </a:xfrm>
          <a:prstGeom prst="rect">
            <a:avLst/>
          </a:prstGeom>
          <a:blipFill>
            <a:blip r:embed="rId6" cstate="email">
              <a:lum bright="-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08" y="4484454"/>
            <a:ext cx="508781" cy="461083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3A76CDE-3ED2-1EE4-498E-78CE36C14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1" y="447323"/>
            <a:ext cx="612001" cy="6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27821D-7D76-2EAE-B2D5-D2197902F09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-1" r="46606"/>
          <a:stretch/>
        </p:blipFill>
        <p:spPr>
          <a:xfrm>
            <a:off x="2889798" y="487824"/>
            <a:ext cx="1035133" cy="571500"/>
          </a:xfrm>
          <a:prstGeom prst="rect">
            <a:avLst/>
          </a:prstGeom>
        </p:spPr>
      </p:pic>
      <p:pic>
        <p:nvPicPr>
          <p:cNvPr id="3" name="Picture 2" descr="C:\Users\Haessler\ownCloud\admin_professional\LOA\LOA_logo_fond-clair.png">
            <a:extLst>
              <a:ext uri="{FF2B5EF4-FFF2-40B4-BE49-F238E27FC236}">
                <a16:creationId xmlns:a16="http://schemas.microsoft.com/office/drawing/2014/main" id="{8F37DD6C-5543-20AF-62C9-453AC0FDE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1995686"/>
            <a:ext cx="924187" cy="11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943498"/>
            <a:ext cx="5292000" cy="828000"/>
          </a:xfrm>
          <a:prstGeom prst="rect">
            <a:avLst/>
          </a:prstGeom>
        </p:spPr>
        <p:txBody>
          <a:bodyPr anchor="b" anchorCtr="0"/>
          <a:lstStyle>
            <a:lvl1pPr>
              <a:defRPr sz="2400" b="1">
                <a:solidFill>
                  <a:schemeClr val="accent3"/>
                </a:solidFill>
                <a:latin typeface="Verdana Pro Cond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3" y="2839141"/>
            <a:ext cx="5292000" cy="108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 Pro Cond" pitchFamily="34" charset="0"/>
              </a:defRPr>
            </a:lvl1pPr>
            <a:lvl2pPr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6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Author1, Author2,…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Laboratoire d’Optique Appliquée, Institut Polytechnique de Paris, CNRS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Palaiseau, FRANCE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7504" y="411510"/>
            <a:ext cx="2183560" cy="74263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0FBE55D-6880-442D-BD51-02336CD28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08" y="4484454"/>
            <a:ext cx="508781" cy="461083"/>
          </a:xfrm>
          <a:prstGeom prst="rect">
            <a:avLst/>
          </a:prstGeom>
        </p:spPr>
      </p:pic>
      <p:pic>
        <p:nvPicPr>
          <p:cNvPr id="30" name="Picture 4" descr="C:\Users\Haessler\ownCloud\confs\logos\Polytechnique_horizontal-Ecole IP PAris-RVB.p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17875"/>
            <a:ext cx="666037" cy="971356"/>
          </a:xfrm>
          <a:prstGeom prst="rect">
            <a:avLst/>
          </a:prstGeom>
          <a:noFill/>
        </p:spPr>
      </p:pic>
      <p:pic>
        <p:nvPicPr>
          <p:cNvPr id="22" name="Espace réservé pour une image  32">
            <a:extLst>
              <a:ext uri="{FF2B5EF4-FFF2-40B4-BE49-F238E27FC236}">
                <a16:creationId xmlns:a16="http://schemas.microsoft.com/office/drawing/2014/main" id="{AB0C8B3D-28CF-0F41-AE28-2CB41B13B8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2000" y="2339100"/>
            <a:ext cx="6012000" cy="28044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25" name="Espace réservé pour une image  13">
            <a:extLst>
              <a:ext uri="{FF2B5EF4-FFF2-40B4-BE49-F238E27FC236}">
                <a16:creationId xmlns:a16="http://schemas.microsoft.com/office/drawing/2014/main" id="{744B681A-D3A4-3347-88A9-4D484FEAD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48000" y="-1390"/>
            <a:ext cx="3096000" cy="2339961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1026" name="Picture 2" descr="C:\Users\Haessler\ownCloud\confs\title-target.png"/>
          <p:cNvPicPr>
            <a:picLocks noChangeAspect="1" noChangeArrowheads="1"/>
          </p:cNvPicPr>
          <p:nvPr userDrawn="1"/>
        </p:nvPicPr>
        <p:blipFill>
          <a:blip r:embed="rId7" cstate="email">
            <a:lum bright="-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884" y="-12700"/>
            <a:ext cx="6272213" cy="515620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 userDrawn="1"/>
        </p:nvSpPr>
        <p:spPr>
          <a:xfrm>
            <a:off x="1001764" y="4640237"/>
            <a:ext cx="108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ln w="3175">
                  <a:noFill/>
                </a:ln>
                <a:solidFill>
                  <a:schemeClr val="accent2"/>
                </a:solidFill>
                <a:latin typeface="Verdana Pro Cond Semibold" pitchFamily="34" charset="0"/>
                <a:ea typeface="Tahoma" pitchFamily="34" charset="0"/>
                <a:cs typeface="Tahoma" pitchFamily="34" charset="0"/>
              </a:rPr>
              <a:t>loa.ensta.fr</a:t>
            </a:r>
            <a:endParaRPr lang="fr-FR" sz="1400" b="1" dirty="0">
              <a:ln w="3175">
                <a:noFill/>
              </a:ln>
              <a:solidFill>
                <a:schemeClr val="accent2"/>
              </a:solidFill>
              <a:latin typeface="Verdana Pro Cond Semibold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1995686"/>
            <a:ext cx="924187" cy="1152000"/>
          </a:xfrm>
          <a:prstGeom prst="rect">
            <a:avLst/>
          </a:prstGeom>
          <a:noFill/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7A4776C-30D6-E6D6-A3C4-62E86446D577}"/>
              </a:ext>
            </a:extLst>
          </p:cNvPr>
          <p:cNvCxnSpPr/>
          <p:nvPr userDrawn="1"/>
        </p:nvCxnSpPr>
        <p:spPr bwMode="gray">
          <a:xfrm>
            <a:off x="3851920" y="448746"/>
            <a:ext cx="0" cy="61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4563DBE0-BDE1-19A2-27DC-3828519B3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13" y="447323"/>
            <a:ext cx="612001" cy="6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4FECE5-29BE-F9CB-99A3-AE349342E5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-1" r="46606"/>
          <a:stretch/>
        </p:blipFill>
        <p:spPr>
          <a:xfrm>
            <a:off x="2700080" y="487824"/>
            <a:ext cx="103513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anc - intertitre flashy orange">
    <p:bg>
      <p:bgPr>
        <a:gradFill>
          <a:gsLst>
            <a:gs pos="0">
              <a:schemeClr val="accent6"/>
            </a:gs>
            <a:gs pos="30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225" y="1926000"/>
            <a:ext cx="4752000" cy="241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2600"/>
              </a:spcAft>
              <a:defRPr sz="2300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100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-900"/>
            <a:ext cx="9144000" cy="487690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3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277211" y="0"/>
            <a:ext cx="5866789" cy="5143500"/>
          </a:xfrm>
          <a:prstGeom prst="rect">
            <a:avLst/>
          </a:prstGeom>
          <a:noFill/>
        </p:spPr>
      </p:pic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8172000" y="4987804"/>
            <a:ext cx="972000" cy="155696"/>
          </a:xfrm>
          <a:prstGeom prst="rect">
            <a:avLst/>
          </a:prstGeom>
        </p:spPr>
        <p:txBody>
          <a:bodyPr lIns="0" tIns="0" rIns="9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800" smtClean="0">
                <a:solidFill>
                  <a:schemeClr val="bg1"/>
                </a:solidFill>
              </a:rPr>
              <a:pPr algn="r"/>
              <a:t>‹N°›</a:t>
            </a:fld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43608" y="4948014"/>
            <a:ext cx="7056784" cy="195486"/>
          </a:xfrm>
          <a:prstGeom prst="rect">
            <a:avLst/>
          </a:prstGeom>
        </p:spPr>
        <p:txBody>
          <a:bodyPr lIns="0" rIns="9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err="1">
                <a:solidFill>
                  <a:schemeClr val="bg1"/>
                </a:solidFill>
              </a:rPr>
              <a:t>You</a:t>
            </a:r>
            <a:r>
              <a:rPr lang="fr-FR" sz="800" baseline="0" dirty="0" err="1">
                <a:solidFill>
                  <a:schemeClr val="bg1"/>
                </a:solidFill>
              </a:rPr>
              <a:t>r</a:t>
            </a:r>
            <a:r>
              <a:rPr lang="fr-FR" sz="800" baseline="0" dirty="0">
                <a:solidFill>
                  <a:schemeClr val="bg1"/>
                </a:solidFill>
              </a:rPr>
              <a:t> </a:t>
            </a:r>
            <a:r>
              <a:rPr lang="fr-FR" sz="800" baseline="0" dirty="0" err="1">
                <a:solidFill>
                  <a:schemeClr val="bg1"/>
                </a:solidFill>
              </a:rPr>
              <a:t>name</a:t>
            </a:r>
            <a:r>
              <a:rPr lang="fr-FR" sz="800" baseline="0" dirty="0">
                <a:solidFill>
                  <a:schemeClr val="bg1"/>
                </a:solidFill>
              </a:rPr>
              <a:t> – </a:t>
            </a:r>
            <a:r>
              <a:rPr lang="fr-FR" sz="800" baseline="0" dirty="0" err="1">
                <a:solidFill>
                  <a:schemeClr val="bg1"/>
                </a:solidFill>
              </a:rPr>
              <a:t>conference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4976720"/>
            <a:ext cx="971600" cy="155696"/>
          </a:xfrm>
          <a:prstGeom prst="rect">
            <a:avLst/>
          </a:prstGeom>
        </p:spPr>
        <p:txBody>
          <a:bodyPr lIns="9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baseline="0" dirty="0">
                <a:solidFill>
                  <a:schemeClr val="bg1"/>
                </a:solidFill>
              </a:rPr>
              <a:t>date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625" y="2078400"/>
            <a:ext cx="4752000" cy="241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2600"/>
              </a:spcAft>
              <a:defRPr sz="2300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100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700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 blanc - intertitre flashy blue-vert">
    <p:bg>
      <p:bgPr>
        <a:gradFill>
          <a:gsLst>
            <a:gs pos="0">
              <a:schemeClr val="accent3"/>
            </a:gs>
            <a:gs pos="100000">
              <a:srgbClr val="8DBE2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-450"/>
            <a:ext cx="9144000" cy="487645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277211" y="0"/>
            <a:ext cx="5866789" cy="5143500"/>
          </a:xfrm>
          <a:prstGeom prst="rect">
            <a:avLst/>
          </a:prstGeom>
          <a:noFill/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8172000" y="4987804"/>
            <a:ext cx="972000" cy="155696"/>
          </a:xfrm>
          <a:prstGeom prst="rect">
            <a:avLst/>
          </a:prstGeom>
        </p:spPr>
        <p:txBody>
          <a:bodyPr lIns="0" tIns="0" rIns="9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800" smtClean="0">
                <a:solidFill>
                  <a:schemeClr val="bg1"/>
                </a:solidFill>
              </a:rPr>
              <a:pPr algn="r"/>
              <a:t>‹N°›</a:t>
            </a:fld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1043608" y="4948014"/>
            <a:ext cx="7056784" cy="195486"/>
          </a:xfrm>
          <a:prstGeom prst="rect">
            <a:avLst/>
          </a:prstGeom>
        </p:spPr>
        <p:txBody>
          <a:bodyPr lIns="0" rIns="9000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err="1">
                <a:solidFill>
                  <a:schemeClr val="bg1"/>
                </a:solidFill>
              </a:rPr>
              <a:t>You</a:t>
            </a:r>
            <a:r>
              <a:rPr lang="fr-FR" sz="800" baseline="0" dirty="0" err="1">
                <a:solidFill>
                  <a:schemeClr val="bg1"/>
                </a:solidFill>
              </a:rPr>
              <a:t>r</a:t>
            </a:r>
            <a:r>
              <a:rPr lang="fr-FR" sz="800" baseline="0" dirty="0">
                <a:solidFill>
                  <a:schemeClr val="bg1"/>
                </a:solidFill>
              </a:rPr>
              <a:t> </a:t>
            </a:r>
            <a:r>
              <a:rPr lang="fr-FR" sz="800" baseline="0" dirty="0" err="1">
                <a:solidFill>
                  <a:schemeClr val="bg1"/>
                </a:solidFill>
              </a:rPr>
              <a:t>name</a:t>
            </a:r>
            <a:r>
              <a:rPr lang="fr-FR" sz="800" baseline="0" dirty="0">
                <a:solidFill>
                  <a:schemeClr val="bg1"/>
                </a:solidFill>
              </a:rPr>
              <a:t> – </a:t>
            </a:r>
            <a:r>
              <a:rPr lang="fr-FR" sz="800" baseline="0" dirty="0" err="1">
                <a:solidFill>
                  <a:schemeClr val="bg1"/>
                </a:solidFill>
              </a:rPr>
              <a:t>conference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0" y="4976720"/>
            <a:ext cx="971600" cy="155696"/>
          </a:xfrm>
          <a:prstGeom prst="rect">
            <a:avLst/>
          </a:prstGeom>
        </p:spPr>
        <p:txBody>
          <a:bodyPr lIns="9000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baseline="0" dirty="0">
                <a:solidFill>
                  <a:schemeClr val="bg1"/>
                </a:solidFill>
              </a:rPr>
              <a:t>date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225" y="1926000"/>
            <a:ext cx="4752000" cy="241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spcAft>
                <a:spcPts val="2600"/>
              </a:spcAft>
              <a:defRPr sz="2300" b="1" i="0">
                <a:solidFill>
                  <a:schemeClr val="bg1"/>
                </a:solidFill>
                <a:latin typeface="Verdana Pro Cond" pitchFamily="34" charset="0"/>
              </a:defRPr>
            </a:lvl1pPr>
            <a:lvl2pPr>
              <a:lnSpc>
                <a:spcPct val="130000"/>
              </a:lnSpc>
              <a:defRPr sz="1100" b="0" i="1">
                <a:solidFill>
                  <a:schemeClr val="bg1"/>
                </a:solidFill>
                <a:latin typeface="Verdana Pro Cond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9300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sans cibl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67494"/>
            <a:ext cx="7920880" cy="363980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1800" b="1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23358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 blanc - cible droite - sans 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280E9-21B2-44F4-B7EE-8D348269A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0"/>
          <a:stretch/>
        </p:blipFill>
        <p:spPr bwMode="gray">
          <a:xfrm>
            <a:off x="3285240" y="0"/>
            <a:ext cx="5857172" cy="5143500"/>
          </a:xfrm>
          <a:prstGeom prst="rect">
            <a:avLst/>
          </a:prstGeom>
        </p:spPr>
      </p:pic>
      <p:sp>
        <p:nvSpPr>
          <p:cNvPr id="7" name="Espace réservé du texte 31">
            <a:extLst>
              <a:ext uri="{FF2B5EF4-FFF2-40B4-BE49-F238E27FC236}">
                <a16:creationId xmlns:a16="http://schemas.microsoft.com/office/drawing/2014/main" id="{7CBA8BF1-186B-46D8-9F40-18323DA80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520" y="191546"/>
            <a:ext cx="8352000" cy="363980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lnSpc>
                <a:spcPct val="114000"/>
              </a:lnSpc>
              <a:defRPr sz="1800" b="1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one line</a:t>
            </a:r>
          </a:p>
        </p:txBody>
      </p:sp>
    </p:spTree>
    <p:extLst>
      <p:ext uri="{BB962C8B-B14F-4D97-AF65-F5344CB8AC3E}">
        <p14:creationId xmlns:p14="http://schemas.microsoft.com/office/powerpoint/2010/main" val="190717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944000" y="0"/>
            <a:ext cx="7200000" cy="514547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80652" y="287426"/>
            <a:ext cx="7704000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68652" y="1070490"/>
            <a:ext cx="8316000" cy="35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18652" y="4670092"/>
            <a:ext cx="7866000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5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noProof="0" dirty="0"/>
              <a:t>Nom de la présentation / le xx/xx/xxxx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67999" y="4716000"/>
            <a:ext cx="396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900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2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91440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144000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144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aessler\ownCloud\admin_professional\LOA\LOA_logo_fond-clair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97" y="123478"/>
            <a:ext cx="462094" cy="576000"/>
          </a:xfrm>
          <a:prstGeom prst="rect">
            <a:avLst/>
          </a:prstGeom>
          <a:noFill/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ADC5793-CDFA-4F5F-8BB9-326F05DAC697}"/>
              </a:ext>
            </a:extLst>
          </p:cNvPr>
          <p:cNvCxnSpPr>
            <a:cxnSpLocks/>
          </p:cNvCxnSpPr>
          <p:nvPr userDrawn="1"/>
        </p:nvCxnSpPr>
        <p:spPr>
          <a:xfrm>
            <a:off x="273555" y="771550"/>
            <a:ext cx="8474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5E290F0C-5DF2-4002-866C-35F201F38248}"/>
              </a:ext>
            </a:extLst>
          </p:cNvPr>
          <p:cNvSpPr txBox="1">
            <a:spLocks/>
          </p:cNvSpPr>
          <p:nvPr userDrawn="1"/>
        </p:nvSpPr>
        <p:spPr>
          <a:xfrm>
            <a:off x="8064496" y="4876006"/>
            <a:ext cx="972000" cy="155696"/>
          </a:xfrm>
          <a:prstGeom prst="rect">
            <a:avLst/>
          </a:prstGeom>
        </p:spPr>
        <p:txBody>
          <a:bodyPr lIns="0" tIns="0" rIns="90000" bIns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1050" b="1" smtClean="0">
                <a:solidFill>
                  <a:srgbClr val="8EBE24"/>
                </a:solidFill>
              </a:rPr>
              <a:pPr algn="r"/>
              <a:t>‹N°›</a:t>
            </a:fld>
            <a:endParaRPr lang="fr-FR" sz="1050" b="1" dirty="0">
              <a:solidFill>
                <a:srgbClr val="8EB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8" r:id="rId5"/>
    <p:sldLayoutId id="2147483849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 cap="none" baseline="0">
          <a:solidFill>
            <a:srgbClr val="0099CC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91440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144000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144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r.wikipedia.org/wiki/Laboratoire_d%27optique_appliqu%C3%A9e#cite_note-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r.wikipedia.org/wiki/Laboratoire_d%27optique_appliqu%C3%A9e#cite_note-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fr.wikipedia.org/wiki/Laboratoire_d%27optique_appliqu%C3%A9e#cite_note-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aboratoire_d%27optique_appliqu%C3%A9e#cite_note-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2E99722-78C0-4448-8797-28E81B99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Beam Synchronous ML for E300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72ABC7-44EF-4842-9184-E32DFB741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3" y="2839140"/>
            <a:ext cx="5292000" cy="1316785"/>
          </a:xfrm>
        </p:spPr>
        <p:txBody>
          <a:bodyPr/>
          <a:lstStyle/>
          <a:p>
            <a:r>
              <a:rPr lang="en-US" noProof="0" dirty="0"/>
              <a:t>Sheldon Rego</a:t>
            </a:r>
          </a:p>
          <a:p>
            <a:r>
              <a:rPr lang="en-US" dirty="0"/>
              <a:t>E300 collaboration meeting</a:t>
            </a:r>
          </a:p>
          <a:p>
            <a:r>
              <a:rPr lang="en-US" dirty="0"/>
              <a:t>2/2/26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38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B3849C-5BB7-66E0-8065-3A8DBDEC7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User interface: old design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</p:txBody>
      </p:sp>
      <p:pic>
        <p:nvPicPr>
          <p:cNvPr id="4" name="Image 3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3896676E-399D-5A91-88D4-95F19357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9582"/>
            <a:ext cx="6335009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AEBA-7F97-3BEA-080A-F4642DBC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11BF21E-2CEF-C0E7-D287-E9114F5F0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User interface: Qt Creator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EA7B172-DBE7-7FAB-03F6-43E685151452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2"/>
            </a:endParaRPr>
          </a:p>
          <a:p>
            <a:endParaRPr lang="en-US" sz="1000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59F0D5-76A4-1293-83DD-A0BF0256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26959"/>
            <a:ext cx="6624736" cy="4049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BAB231-C860-D11C-A8B3-C70CC6496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733040"/>
            <a:ext cx="1084429" cy="8687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48A7E5-9EFF-8362-A2B1-46361917FA62}"/>
              </a:ext>
            </a:extLst>
          </p:cNvPr>
          <p:cNvSpPr txBox="1"/>
          <p:nvPr/>
        </p:nvSpPr>
        <p:spPr>
          <a:xfrm>
            <a:off x="5094304" y="1907709"/>
            <a:ext cx="280831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Electron Spectrum waterfall plot display window [charge density vs shot number]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4E7D9-3163-0298-6C9A-96A84C258E91}"/>
              </a:ext>
            </a:extLst>
          </p:cNvPr>
          <p:cNvSpPr txBox="1"/>
          <p:nvPr/>
        </p:nvSpPr>
        <p:spPr>
          <a:xfrm>
            <a:off x="5112576" y="3068088"/>
            <a:ext cx="221397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2 independent Spectrometer Display windows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D34B3A7-349E-3854-4A12-9BADF67C3899}"/>
              </a:ext>
            </a:extLst>
          </p:cNvPr>
          <p:cNvCxnSpPr/>
          <p:nvPr/>
        </p:nvCxnSpPr>
        <p:spPr>
          <a:xfrm flipV="1">
            <a:off x="4211960" y="3507854"/>
            <a:ext cx="882344" cy="504056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249A685-CFAE-AACD-F7B4-BAA7B9A6472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407957" y="4011910"/>
            <a:ext cx="1795891" cy="15548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211C1B1-441B-F8A1-F958-E23181E90DF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407957" y="4167395"/>
            <a:ext cx="1795891" cy="13786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5E12FB3-0EF5-1924-3D03-C7DF79865509}"/>
              </a:ext>
            </a:extLst>
          </p:cNvPr>
          <p:cNvSpPr txBox="1"/>
          <p:nvPr/>
        </p:nvSpPr>
        <p:spPr>
          <a:xfrm>
            <a:off x="4216322" y="4597199"/>
            <a:ext cx="438812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Spectrometer diagnostics for most recent shot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C7F5372-B6FC-B8C4-13F6-185C41157F54}"/>
              </a:ext>
            </a:extLst>
          </p:cNvPr>
          <p:cNvSpPr txBox="1"/>
          <p:nvPr/>
        </p:nvSpPr>
        <p:spPr>
          <a:xfrm>
            <a:off x="323528" y="2194206"/>
            <a:ext cx="139658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noProof="0" dirty="0"/>
              <a:t>Set configuration and global calculation variables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AAB20FB-5A8C-8EB5-8C93-AD9F8E14A4D7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1824923"/>
            <a:ext cx="619643" cy="95405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EC1A1E3-3DCC-0CC2-189A-BE7BF5EC26F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2277041"/>
            <a:ext cx="691651" cy="50194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B09F51B-A010-FD03-69FF-153D404B8D6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2646373"/>
            <a:ext cx="440163" cy="1326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50CD0D7-4D13-12A9-F429-013874A22EC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15548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B77CDE0-BB80-8FFA-800E-65E03D7F044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43772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208FC77-6EC8-3565-DE75-A394357D37F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7288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07A5249-F603-99C6-4DBC-BA365DBCCBE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101392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C50ACD53-46CA-C869-0DE3-411580B5C954}"/>
              </a:ext>
            </a:extLst>
          </p:cNvPr>
          <p:cNvSpPr txBox="1"/>
          <p:nvPr/>
        </p:nvSpPr>
        <p:spPr>
          <a:xfrm>
            <a:off x="438978" y="1316440"/>
            <a:ext cx="11656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noProof="0" dirty="0"/>
              <a:t>Start/stop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737DCF29-5368-328D-44CC-F8CB439301A4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604657" y="1470329"/>
            <a:ext cx="764115" cy="5860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4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2584-EDCB-BCD0-076B-44262D8B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92A578-F0B4-4299-25E0-FCEED709A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User interface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2E77C0D-B235-B44F-995C-953A890137EF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2"/>
            </a:endParaRPr>
          </a:p>
          <a:p>
            <a:endParaRPr lang="en-US" sz="1000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476F2-B3CF-616C-ACF3-0021AA6993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979712" y="826959"/>
            <a:ext cx="6624736" cy="4049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895F7F-06B7-9B2D-EB40-12A647D908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3528" y="3733040"/>
            <a:ext cx="1084429" cy="8687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6F4F13-B608-16A5-C61A-73B09753B4F8}"/>
              </a:ext>
            </a:extLst>
          </p:cNvPr>
          <p:cNvSpPr txBox="1"/>
          <p:nvPr/>
        </p:nvSpPr>
        <p:spPr>
          <a:xfrm>
            <a:off x="5094304" y="1907709"/>
            <a:ext cx="280831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Electron Spectrum waterfall plot display window [charge density vs shot number]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0F62B2-2808-328E-9004-0080004D2D62}"/>
              </a:ext>
            </a:extLst>
          </p:cNvPr>
          <p:cNvSpPr txBox="1"/>
          <p:nvPr/>
        </p:nvSpPr>
        <p:spPr>
          <a:xfrm>
            <a:off x="5112576" y="3068088"/>
            <a:ext cx="221397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2 independent Spectrometer Display windows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186986-9BB9-4B11-A8DB-72062C00D3C3}"/>
              </a:ext>
            </a:extLst>
          </p:cNvPr>
          <p:cNvCxnSpPr/>
          <p:nvPr/>
        </p:nvCxnSpPr>
        <p:spPr>
          <a:xfrm flipV="1">
            <a:off x="4211960" y="3507854"/>
            <a:ext cx="882344" cy="50405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2A55A66-31F6-2E1B-B737-EB8270F5013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407957" y="4011910"/>
            <a:ext cx="1795891" cy="1554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D43C086-BEC5-4B00-8B68-9BE1BDAC5D8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407957" y="4167395"/>
            <a:ext cx="1795891" cy="13786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788B861-8400-42C6-5DF7-DEE2037E8789}"/>
              </a:ext>
            </a:extLst>
          </p:cNvPr>
          <p:cNvSpPr txBox="1"/>
          <p:nvPr/>
        </p:nvSpPr>
        <p:spPr>
          <a:xfrm>
            <a:off x="4216322" y="4597199"/>
            <a:ext cx="438812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Spectrometer diagnostics for most recent shot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E9DCBAA-7C54-1CEB-9160-1A61D4D5149F}"/>
              </a:ext>
            </a:extLst>
          </p:cNvPr>
          <p:cNvSpPr txBox="1"/>
          <p:nvPr/>
        </p:nvSpPr>
        <p:spPr>
          <a:xfrm>
            <a:off x="323528" y="2194206"/>
            <a:ext cx="1396581" cy="116955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configuration and global calculation variables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2C51D3A-6A8C-FC0B-CF4A-5C66861C9A97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1824923"/>
            <a:ext cx="619643" cy="95405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5DD081C-3230-DD1F-63AB-9B413D1C555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2277041"/>
            <a:ext cx="691651" cy="50194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F162CFD-F062-39C7-5FD3-349E7E0FC360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720109" y="2646373"/>
            <a:ext cx="440163" cy="13260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3457BC4-3A67-CC96-5528-94E1332EC81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1554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9CC6B36-A4BC-71F1-7007-0ADBAFF14B7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4377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B0F898D-8DD5-A7AD-6390-9CCBE4E003B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72887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7FC1465-9EFE-9B77-B6F2-CE93F70A6BE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720109" y="2778982"/>
            <a:ext cx="440163" cy="10139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9C711468-0F4C-BF95-BB90-70981BFD3067}"/>
              </a:ext>
            </a:extLst>
          </p:cNvPr>
          <p:cNvSpPr txBox="1"/>
          <p:nvPr/>
        </p:nvSpPr>
        <p:spPr>
          <a:xfrm>
            <a:off x="438978" y="1316440"/>
            <a:ext cx="1165679" cy="3077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Start/stop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E4B18003-E059-D765-339F-171E76AABB66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604657" y="1470329"/>
            <a:ext cx="764115" cy="5860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32E40C3-7AD5-D56E-5098-D163625584C1}"/>
              </a:ext>
            </a:extLst>
          </p:cNvPr>
          <p:cNvSpPr txBox="1"/>
          <p:nvPr/>
        </p:nvSpPr>
        <p:spPr>
          <a:xfrm>
            <a:off x="3339232" y="1040229"/>
            <a:ext cx="4491376" cy="646331"/>
          </a:xfrm>
          <a:prstGeom prst="rect">
            <a:avLst/>
          </a:prstGeom>
          <a:solidFill>
            <a:schemeClr val="lt1">
              <a:alpha val="80313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6"/>
                </a:solidFill>
              </a:rPr>
              <a:t>Graphics plotting does not work right now…goal </a:t>
            </a:r>
            <a:r>
              <a:rPr lang="en-US" dirty="0">
                <a:solidFill>
                  <a:schemeClr val="accent6"/>
                </a:solidFill>
              </a:rPr>
              <a:t>for upcoming E300 run</a:t>
            </a:r>
            <a:endParaRPr lang="en-US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9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2E26-4C78-F8BF-080C-567BE261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1934AF-0670-D538-A78D-E478A6105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Summary of E300 25/11-26/11 shift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2C172D5-DC52-6DBA-5FCE-255BE02B4910}"/>
              </a:ext>
            </a:extLst>
          </p:cNvPr>
          <p:cNvSpPr txBox="1">
            <a:spLocks/>
          </p:cNvSpPr>
          <p:nvPr/>
        </p:nvSpPr>
        <p:spPr>
          <a:xfrm>
            <a:off x="5165324" y="564151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CBB042-2052-9E3A-468B-E66E541440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59" t="14610" r="31541"/>
          <a:stretch>
            <a:fillRect/>
          </a:stretch>
        </p:blipFill>
        <p:spPr>
          <a:xfrm>
            <a:off x="4285754" y="1285659"/>
            <a:ext cx="4571388" cy="3311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0692B77-75C3-EFB0-512F-E02F0EB87601}"/>
              </a:ext>
            </a:extLst>
          </p:cNvPr>
          <p:cNvSpPr txBox="1"/>
          <p:nvPr/>
        </p:nvSpPr>
        <p:spPr>
          <a:xfrm>
            <a:off x="323528" y="843558"/>
            <a:ext cx="838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Tested BSA acquisition script </a:t>
            </a:r>
            <a:r>
              <a:rPr lang="en-US" dirty="0"/>
              <a:t>over 2 </a:t>
            </a:r>
            <a:r>
              <a:rPr lang="en-US" noProof="0" dirty="0"/>
              <a:t>shifts in late November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ACF2293-C877-765F-53EF-CF3D8490755B}"/>
              </a:ext>
            </a:extLst>
          </p:cNvPr>
          <p:cNvSpPr txBox="1"/>
          <p:nvPr/>
        </p:nvSpPr>
        <p:spPr>
          <a:xfrm>
            <a:off x="7497190" y="21690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Day 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13A9C2-A480-5F33-1621-B77E4F997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0" t="16898" r="32397" b="-765"/>
          <a:stretch>
            <a:fillRect/>
          </a:stretch>
        </p:blipFill>
        <p:spPr>
          <a:xfrm>
            <a:off x="347467" y="1424974"/>
            <a:ext cx="4530004" cy="3280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85DD95A-BBB6-0425-5500-5A0A078FEBA0}"/>
              </a:ext>
            </a:extLst>
          </p:cNvPr>
          <p:cNvSpPr txBox="1"/>
          <p:nvPr/>
        </p:nvSpPr>
        <p:spPr>
          <a:xfrm>
            <a:off x="3606093" y="22150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67835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3806F36D-8C65-C8B3-5C9C-3437EAEB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9" y="1232804"/>
            <a:ext cx="3102646" cy="2666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F9596EB-E665-B911-CCD2-5DEA63FFA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Summary of E300 25/11-26/11 shift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E58BBD-D7F7-85FA-BCC7-BABAD662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3618" y="1242952"/>
            <a:ext cx="3102646" cy="2657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2C8E92-D72C-FBA5-B21D-BBAE7FE78C18}"/>
              </a:ext>
            </a:extLst>
          </p:cNvPr>
          <p:cNvSpPr txBox="1"/>
          <p:nvPr/>
        </p:nvSpPr>
        <p:spPr>
          <a:xfrm>
            <a:off x="166319" y="3949516"/>
            <a:ext cx="268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Initial e</a:t>
            </a:r>
            <a:r>
              <a:rPr lang="en-US" sz="1200" noProof="0" dirty="0" err="1"/>
              <a:t>nergy</a:t>
            </a:r>
            <a:r>
              <a:rPr lang="en-US" sz="1200" noProof="0" dirty="0"/>
              <a:t> loss = 3.26 J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/>
              <a:t>Initial drive to wake transfer efficiency ~</a:t>
            </a:r>
            <a:r>
              <a:rPr lang="en-US" sz="1200" b="1" noProof="0" dirty="0"/>
              <a:t>18%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E647EE-DB11-CB2E-A38E-BB7DFCF02147}"/>
              </a:ext>
            </a:extLst>
          </p:cNvPr>
          <p:cNvSpPr txBox="1"/>
          <p:nvPr/>
        </p:nvSpPr>
        <p:spPr>
          <a:xfrm>
            <a:off x="6135712" y="3945876"/>
            <a:ext cx="249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Final e</a:t>
            </a:r>
            <a:r>
              <a:rPr lang="en-US" sz="1200" noProof="0" dirty="0" err="1"/>
              <a:t>nergy</a:t>
            </a:r>
            <a:r>
              <a:rPr lang="en-US" sz="1200" noProof="0" dirty="0"/>
              <a:t> loss = 3.89 J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Final d</a:t>
            </a:r>
            <a:r>
              <a:rPr lang="en-US" sz="1200" noProof="0" dirty="0"/>
              <a:t>rive to wake transfer efficiency ~</a:t>
            </a:r>
            <a:r>
              <a:rPr lang="en-US" sz="1200" b="1" dirty="0"/>
              <a:t>24.3</a:t>
            </a:r>
            <a:r>
              <a:rPr lang="en-US" sz="1200" b="1" noProof="0" dirty="0"/>
              <a:t>%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920F219-3BC9-B21F-FDBE-2D9272535EAD}"/>
              </a:ext>
            </a:extLst>
          </p:cNvPr>
          <p:cNvCxnSpPr>
            <a:cxnSpLocks/>
          </p:cNvCxnSpPr>
          <p:nvPr/>
        </p:nvCxnSpPr>
        <p:spPr>
          <a:xfrm flipH="1">
            <a:off x="6842873" y="1539415"/>
            <a:ext cx="25857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DDC3AF2-ABFB-2FDE-971C-8D41A49CB715}"/>
              </a:ext>
            </a:extLst>
          </p:cNvPr>
          <p:cNvCxnSpPr>
            <a:cxnSpLocks/>
          </p:cNvCxnSpPr>
          <p:nvPr/>
        </p:nvCxnSpPr>
        <p:spPr>
          <a:xfrm>
            <a:off x="6378480" y="2787774"/>
            <a:ext cx="28803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C66C0772-5C8C-6E63-1388-F2B820585208}"/>
              </a:ext>
            </a:extLst>
          </p:cNvPr>
          <p:cNvSpPr/>
          <p:nvPr/>
        </p:nvSpPr>
        <p:spPr>
          <a:xfrm>
            <a:off x="3522066" y="2277677"/>
            <a:ext cx="2098407" cy="5881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err="1">
                <a:solidFill>
                  <a:schemeClr val="tx1"/>
                </a:solidFill>
              </a:rPr>
              <a:t>Sextupole</a:t>
            </a:r>
            <a:r>
              <a:rPr lang="en-US" sz="1600" noProof="0" dirty="0">
                <a:solidFill>
                  <a:schemeClr val="tx1"/>
                </a:solidFill>
              </a:rPr>
              <a:t> tuning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3DEC35B-F3FE-2002-13B7-2B74ADE76E09}"/>
              </a:ext>
            </a:extLst>
          </p:cNvPr>
          <p:cNvSpPr txBox="1"/>
          <p:nvPr/>
        </p:nvSpPr>
        <p:spPr>
          <a:xfrm>
            <a:off x="659139" y="924549"/>
            <a:ext cx="2148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Energy loss - Before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AA83D18-8079-A575-A3FD-C034297243F7}"/>
              </a:ext>
            </a:extLst>
          </p:cNvPr>
          <p:cNvSpPr txBox="1"/>
          <p:nvPr/>
        </p:nvSpPr>
        <p:spPr>
          <a:xfrm>
            <a:off x="6456911" y="941061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Energy loss - After</a:t>
            </a:r>
          </a:p>
        </p:txBody>
      </p:sp>
    </p:spTree>
    <p:extLst>
      <p:ext uri="{BB962C8B-B14F-4D97-AF65-F5344CB8AC3E}">
        <p14:creationId xmlns:p14="http://schemas.microsoft.com/office/powerpoint/2010/main" val="124046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957533-C1A1-AB5E-DC64-6F329063C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Slice Dispersion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36C03DB6-A701-4715-F1BF-5863092DE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43" y="1309543"/>
            <a:ext cx="3237348" cy="2810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A5C6124-2355-1634-C043-D7A44646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41477"/>
            <a:ext cx="3193439" cy="2778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35F0B7A8-49FE-9DE1-6CFC-4AC522A3071C}"/>
              </a:ext>
            </a:extLst>
          </p:cNvPr>
          <p:cNvSpPr txBox="1"/>
          <p:nvPr/>
        </p:nvSpPr>
        <p:spPr>
          <a:xfrm>
            <a:off x="428854" y="932030"/>
            <a:ext cx="31261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Slice Dispersion Plots - Before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68E3573-B1AF-8297-893F-17FA97CD4554}"/>
              </a:ext>
            </a:extLst>
          </p:cNvPr>
          <p:cNvSpPr txBox="1"/>
          <p:nvPr/>
        </p:nvSpPr>
        <p:spPr>
          <a:xfrm>
            <a:off x="5549444" y="956738"/>
            <a:ext cx="35365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Slice Dispersion Plots – After </a:t>
            </a:r>
            <a:r>
              <a:rPr lang="en-US" sz="1350" b="1" dirty="0" err="1"/>
              <a:t>xOpt</a:t>
            </a:r>
            <a:endParaRPr lang="en-US" sz="135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63413D-F3CC-F12A-4BA2-CE94BDA11DC7}"/>
              </a:ext>
            </a:extLst>
          </p:cNvPr>
          <p:cNvSpPr txBox="1"/>
          <p:nvPr/>
        </p:nvSpPr>
        <p:spPr>
          <a:xfrm>
            <a:off x="373626" y="4244259"/>
            <a:ext cx="830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Sextupole</a:t>
            </a:r>
            <a:r>
              <a:rPr lang="en-US" sz="1600" dirty="0"/>
              <a:t> tuning significantly improved the shaping of the electron beam – smaller x and y size and angular dispersion after ML optimization!</a:t>
            </a:r>
            <a:endParaRPr lang="en-US" sz="1600" b="1" noProof="0" dirty="0"/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4454DF8C-E921-2631-A933-1D073EF8CA08}"/>
              </a:ext>
            </a:extLst>
          </p:cNvPr>
          <p:cNvSpPr/>
          <p:nvPr/>
        </p:nvSpPr>
        <p:spPr>
          <a:xfrm>
            <a:off x="3522066" y="2277677"/>
            <a:ext cx="2098407" cy="5881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err="1">
                <a:solidFill>
                  <a:schemeClr val="tx1"/>
                </a:solidFill>
              </a:rPr>
              <a:t>Sextupole</a:t>
            </a:r>
            <a:r>
              <a:rPr lang="en-US" sz="1600" noProof="0" dirty="0">
                <a:solidFill>
                  <a:schemeClr val="tx1"/>
                </a:solidFill>
              </a:rPr>
              <a:t> tuning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F7D61-25AB-C625-8E46-37AA5D236DF6}"/>
              </a:ext>
            </a:extLst>
          </p:cNvPr>
          <p:cNvSpPr txBox="1"/>
          <p:nvPr/>
        </p:nvSpPr>
        <p:spPr>
          <a:xfrm>
            <a:off x="7524419" y="764037"/>
            <a:ext cx="16205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Credit: Doug </a:t>
            </a:r>
            <a:r>
              <a:rPr lang="en-US" sz="1050" i="1" dirty="0" err="1"/>
              <a:t>Storey</a:t>
            </a:r>
            <a:endParaRPr lang="en-US" sz="1050" i="1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C75966C-C25A-89E7-A90B-59576043A894}"/>
              </a:ext>
            </a:extLst>
          </p:cNvPr>
          <p:cNvCxnSpPr>
            <a:cxnSpLocks/>
          </p:cNvCxnSpPr>
          <p:nvPr/>
        </p:nvCxnSpPr>
        <p:spPr>
          <a:xfrm>
            <a:off x="1691680" y="1635646"/>
            <a:ext cx="0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6CECAE6-8B22-F53E-A9E1-481374B331A6}"/>
              </a:ext>
            </a:extLst>
          </p:cNvPr>
          <p:cNvSpPr txBox="1"/>
          <p:nvPr/>
        </p:nvSpPr>
        <p:spPr>
          <a:xfrm>
            <a:off x="998375" y="1837030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~100 </a:t>
            </a:r>
            <a:r>
              <a:rPr lang="el-GR" sz="1000" dirty="0"/>
              <a:t>μ</a:t>
            </a:r>
            <a:r>
              <a:rPr lang="en-US" sz="1000" dirty="0"/>
              <a:t>m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05B15A-9C07-C2B7-A2D9-87533530399E}"/>
              </a:ext>
            </a:extLst>
          </p:cNvPr>
          <p:cNvCxnSpPr>
            <a:cxnSpLocks/>
          </p:cNvCxnSpPr>
          <p:nvPr/>
        </p:nvCxnSpPr>
        <p:spPr>
          <a:xfrm>
            <a:off x="3203848" y="1445607"/>
            <a:ext cx="0" cy="6220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0593E20-1CBE-22C5-228E-2C0EBF0921EA}"/>
              </a:ext>
            </a:extLst>
          </p:cNvPr>
          <p:cNvSpPr txBox="1"/>
          <p:nvPr/>
        </p:nvSpPr>
        <p:spPr>
          <a:xfrm>
            <a:off x="2411760" y="144560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~100 </a:t>
            </a:r>
            <a:r>
              <a:rPr lang="el-GR" sz="1000" dirty="0"/>
              <a:t>μ</a:t>
            </a:r>
            <a:r>
              <a:rPr lang="en-US" sz="1000" dirty="0"/>
              <a:t>rad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5B4D0BE-0F73-D3EE-2B2E-FF0115C874C3}"/>
              </a:ext>
            </a:extLst>
          </p:cNvPr>
          <p:cNvCxnSpPr>
            <a:cxnSpLocks/>
          </p:cNvCxnSpPr>
          <p:nvPr/>
        </p:nvCxnSpPr>
        <p:spPr>
          <a:xfrm>
            <a:off x="683568" y="2391730"/>
            <a:ext cx="0" cy="396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1F6EF3-00F0-931A-77F0-B779E0F97569}"/>
              </a:ext>
            </a:extLst>
          </p:cNvPr>
          <p:cNvSpPr txBox="1"/>
          <p:nvPr/>
        </p:nvSpPr>
        <p:spPr>
          <a:xfrm>
            <a:off x="619690" y="2650918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~180 </a:t>
            </a:r>
            <a:r>
              <a:rPr lang="el-GR" sz="1000" dirty="0"/>
              <a:t>μ</a:t>
            </a:r>
            <a:r>
              <a:rPr lang="en-US" sz="1000" dirty="0"/>
              <a:t>m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CD9114-2EFF-F590-5CB4-7E8D1066ACD8}"/>
              </a:ext>
            </a:extLst>
          </p:cNvPr>
          <p:cNvCxnSpPr>
            <a:cxnSpLocks/>
          </p:cNvCxnSpPr>
          <p:nvPr/>
        </p:nvCxnSpPr>
        <p:spPr>
          <a:xfrm>
            <a:off x="2267744" y="2501095"/>
            <a:ext cx="0" cy="396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00DD89E-3DDE-EA41-5F22-EA3F5CF1453E}"/>
              </a:ext>
            </a:extLst>
          </p:cNvPr>
          <p:cNvSpPr txBox="1"/>
          <p:nvPr/>
        </p:nvSpPr>
        <p:spPr>
          <a:xfrm>
            <a:off x="2267744" y="2699117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~125 </a:t>
            </a:r>
            <a:r>
              <a:rPr lang="el-GR" sz="1000" dirty="0"/>
              <a:t>μ</a:t>
            </a:r>
            <a:r>
              <a:rPr lang="en-US" sz="1000" dirty="0"/>
              <a:t>rad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A3D252D-29E9-F880-10FD-9018A07F0CEE}"/>
              </a:ext>
            </a:extLst>
          </p:cNvPr>
          <p:cNvCxnSpPr>
            <a:cxnSpLocks/>
          </p:cNvCxnSpPr>
          <p:nvPr/>
        </p:nvCxnSpPr>
        <p:spPr>
          <a:xfrm>
            <a:off x="6228184" y="1491630"/>
            <a:ext cx="0" cy="4606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E9E3D9AE-E1F3-481E-04A7-193834197962}"/>
              </a:ext>
            </a:extLst>
          </p:cNvPr>
          <p:cNvSpPr txBox="1"/>
          <p:nvPr/>
        </p:nvSpPr>
        <p:spPr>
          <a:xfrm>
            <a:off x="6171470" y="1773399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~40 </a:t>
            </a:r>
            <a:r>
              <a:rPr lang="el-GR" sz="1000" dirty="0"/>
              <a:t>μ</a:t>
            </a:r>
            <a:r>
              <a:rPr lang="en-US" sz="1000" dirty="0"/>
              <a:t>m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0C6D8FF-651F-1BE0-032C-2CFFF41A779D}"/>
              </a:ext>
            </a:extLst>
          </p:cNvPr>
          <p:cNvCxnSpPr>
            <a:cxnSpLocks/>
          </p:cNvCxnSpPr>
          <p:nvPr/>
        </p:nvCxnSpPr>
        <p:spPr>
          <a:xfrm>
            <a:off x="8002551" y="1554513"/>
            <a:ext cx="0" cy="39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E1BE774-AE9B-8C01-E165-DCA344B66A50}"/>
              </a:ext>
            </a:extLst>
          </p:cNvPr>
          <p:cNvSpPr txBox="1"/>
          <p:nvPr/>
        </p:nvSpPr>
        <p:spPr>
          <a:xfrm>
            <a:off x="7952916" y="1749465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~20 </a:t>
            </a:r>
            <a:r>
              <a:rPr lang="el-GR" sz="1000" dirty="0"/>
              <a:t>μ</a:t>
            </a:r>
            <a:r>
              <a:rPr lang="en-US" sz="1000" dirty="0"/>
              <a:t>rad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2D89D08-DD0A-BE16-2F22-51DD8BB9A049}"/>
              </a:ext>
            </a:extLst>
          </p:cNvPr>
          <p:cNvCxnSpPr>
            <a:cxnSpLocks/>
          </p:cNvCxnSpPr>
          <p:nvPr/>
        </p:nvCxnSpPr>
        <p:spPr>
          <a:xfrm>
            <a:off x="8748464" y="2452048"/>
            <a:ext cx="0" cy="4932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AA34A633-D646-D817-C2A0-484DFD34BC42}"/>
              </a:ext>
            </a:extLst>
          </p:cNvPr>
          <p:cNvSpPr txBox="1"/>
          <p:nvPr/>
        </p:nvSpPr>
        <p:spPr>
          <a:xfrm>
            <a:off x="7975067" y="2328937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~50 </a:t>
            </a:r>
            <a:r>
              <a:rPr lang="el-GR" sz="1000" dirty="0"/>
              <a:t>μ</a:t>
            </a:r>
            <a:r>
              <a:rPr lang="en-US" sz="1000" dirty="0"/>
              <a:t>rad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C221E83-2FBE-051A-9E41-A1C1FE426169}"/>
              </a:ext>
            </a:extLst>
          </p:cNvPr>
          <p:cNvCxnSpPr>
            <a:cxnSpLocks/>
          </p:cNvCxnSpPr>
          <p:nvPr/>
        </p:nvCxnSpPr>
        <p:spPr>
          <a:xfrm>
            <a:off x="7173505" y="2501095"/>
            <a:ext cx="0" cy="286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22555BF-7C2C-D1EC-1C17-1C276F8440BB}"/>
              </a:ext>
            </a:extLst>
          </p:cNvPr>
          <p:cNvSpPr txBox="1"/>
          <p:nvPr/>
        </p:nvSpPr>
        <p:spPr>
          <a:xfrm>
            <a:off x="6527463" y="2343531"/>
            <a:ext cx="790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~40 </a:t>
            </a:r>
            <a:r>
              <a:rPr lang="el-GR" sz="1000" dirty="0"/>
              <a:t>μ</a:t>
            </a:r>
            <a:r>
              <a:rPr lang="en-US" sz="1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1361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D0746-D995-1381-C990-5340F883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e image contenant capture d’écran, Caractère coloré, diagramme, carré&#10;&#10;Le contenu généré par l’IA peut être incorrect.">
            <a:extLst>
              <a:ext uri="{FF2B5EF4-FFF2-40B4-BE49-F238E27FC236}">
                <a16:creationId xmlns:a16="http://schemas.microsoft.com/office/drawing/2014/main" id="{2151F1EE-E28A-7BBE-62DD-4B397052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8" y="805138"/>
            <a:ext cx="5494906" cy="433598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3382C8-0FAF-B5B5-856D-92A7C479C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ML optimizer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3C1225C4-61C7-2CB0-4EB9-D91B0F455810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4"/>
            </a:endParaRPr>
          </a:p>
          <a:p>
            <a:endParaRPr lang="en-US" sz="1000" noProof="0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2B06996-C77F-1F22-603C-B283FFF2C25C}"/>
              </a:ext>
            </a:extLst>
          </p:cNvPr>
          <p:cNvGrpSpPr/>
          <p:nvPr/>
        </p:nvGrpSpPr>
        <p:grpSpPr>
          <a:xfrm>
            <a:off x="6230775" y="839428"/>
            <a:ext cx="2803582" cy="4036578"/>
            <a:chOff x="6183204" y="820923"/>
            <a:chExt cx="2803582" cy="4036578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02734122-84B0-0C58-A382-25A1FEE9C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183204" y="820923"/>
              <a:ext cx="2765192" cy="2025935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75CD20B-38A9-007F-A1DF-CC7B7225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221594" y="2831565"/>
              <a:ext cx="2765192" cy="2025936"/>
            </a:xfrm>
            <a:prstGeom prst="rect">
              <a:avLst/>
            </a:prstGeom>
          </p:spPr>
        </p:pic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7161E477-1DAF-7CEF-0E61-30A97537CB6D}"/>
              </a:ext>
            </a:extLst>
          </p:cNvPr>
          <p:cNvSpPr txBox="1"/>
          <p:nvPr/>
        </p:nvSpPr>
        <p:spPr>
          <a:xfrm>
            <a:off x="3417997" y="1021398"/>
            <a:ext cx="27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(*) set optimizer to TURBO mode at step 45, </a:t>
            </a:r>
            <a:r>
              <a:rPr lang="en-US" sz="1200" noProof="0" dirty="0" err="1"/>
              <a:t>ie</a:t>
            </a:r>
            <a:r>
              <a:rPr lang="en-US" sz="1200" noProof="0" dirty="0"/>
              <a:t>. force converge in narrow region around best point till step 45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C66FB47-7476-6236-6FD3-3FC82133731A}"/>
              </a:ext>
            </a:extLst>
          </p:cNvPr>
          <p:cNvSpPr txBox="1"/>
          <p:nvPr/>
        </p:nvSpPr>
        <p:spPr>
          <a:xfrm>
            <a:off x="8062429" y="2250354"/>
            <a:ext cx="53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(*)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077A20A-070E-D943-D502-40C69C59947F}"/>
              </a:ext>
            </a:extLst>
          </p:cNvPr>
          <p:cNvSpPr txBox="1"/>
          <p:nvPr/>
        </p:nvSpPr>
        <p:spPr>
          <a:xfrm>
            <a:off x="3835111" y="264947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noProof="0" dirty="0"/>
              <a:t>Set acceptable BLEN range to accept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noProof="0" dirty="0"/>
              <a:t>For each </a:t>
            </a:r>
            <a:r>
              <a:rPr lang="en-US" sz="1200" noProof="0" dirty="0" err="1"/>
              <a:t>sextupole</a:t>
            </a:r>
            <a:r>
              <a:rPr lang="en-US" sz="1200" noProof="0" dirty="0"/>
              <a:t> configuration, </a:t>
            </a:r>
            <a:r>
              <a:rPr lang="en-US" sz="1200" noProof="0" dirty="0" err="1"/>
              <a:t>Eloss</a:t>
            </a:r>
            <a:r>
              <a:rPr lang="en-US" sz="1200" noProof="0" dirty="0"/>
              <a:t> was the average of 20 good shots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83A4BE3-E18F-288C-FDD3-F51B7517C42C}"/>
              </a:ext>
            </a:extLst>
          </p:cNvPr>
          <p:cNvSpPr txBox="1"/>
          <p:nvPr/>
        </p:nvSpPr>
        <p:spPr>
          <a:xfrm>
            <a:off x="8062429" y="2878875"/>
            <a:ext cx="53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(*)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860F43D-59F3-C4F4-36DE-050949097C18}"/>
              </a:ext>
            </a:extLst>
          </p:cNvPr>
          <p:cNvSpPr txBox="1"/>
          <p:nvPr/>
        </p:nvSpPr>
        <p:spPr>
          <a:xfrm>
            <a:off x="1245354" y="769117"/>
            <a:ext cx="201725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noProof="0" dirty="0"/>
              <a:t>Bayesian optimizer surrogate function: “how sensitive is the optimum </a:t>
            </a:r>
            <a:r>
              <a:rPr lang="en-US" sz="1100" noProof="0" dirty="0" err="1"/>
              <a:t>w.r.t.</a:t>
            </a:r>
            <a:r>
              <a:rPr lang="en-US" sz="1100" noProof="0" dirty="0"/>
              <a:t> </a:t>
            </a:r>
            <a:r>
              <a:rPr lang="en-US" sz="1100" noProof="0" dirty="0" err="1"/>
              <a:t>sextupole</a:t>
            </a:r>
            <a:r>
              <a:rPr lang="en-US" sz="1100" noProof="0" dirty="0"/>
              <a:t> moves?”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AACEDC-0267-FFA8-B073-8CF46608B2BA}"/>
              </a:ext>
            </a:extLst>
          </p:cNvPr>
          <p:cNvSpPr txBox="1"/>
          <p:nvPr/>
        </p:nvSpPr>
        <p:spPr>
          <a:xfrm>
            <a:off x="1797479" y="1580788"/>
            <a:ext cx="16205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Credit: Doug </a:t>
            </a:r>
            <a:r>
              <a:rPr lang="en-US" sz="1050" i="1" dirty="0" err="1"/>
              <a:t>Storey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2862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404A69-8595-E884-1FD3-E3ED6E38E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Beam Synchronous Acquisition…. or is it?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CD2AB3-E715-FBD7-70CD-B98ACDAD1FE2}"/>
              </a:ext>
            </a:extLst>
          </p:cNvPr>
          <p:cNvSpPr txBox="1"/>
          <p:nvPr/>
        </p:nvSpPr>
        <p:spPr>
          <a:xfrm>
            <a:off x="611560" y="1048599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Current program assumes that if we acquire </a:t>
            </a:r>
            <a:r>
              <a:rPr lang="en-US" sz="1600" dirty="0"/>
              <a:t>a sensor/camera and its Pulse ID on the next line of code, then they are synchronized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chance that the Pulse ID update (at 10 Hz) occurs between these two lines ⟶ </a:t>
            </a:r>
            <a:r>
              <a:rPr lang="en-US" sz="1600" b="1" dirty="0"/>
              <a:t>we occasionally have a misaligned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 dealbreaker (optimizer still improves PWFA performance), but not the optimal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rigorous method is to </a:t>
            </a:r>
            <a:r>
              <a:rPr lang="en-US" sz="1600" b="1" dirty="0"/>
              <a:t>synchronize with the timestamp metadata </a:t>
            </a:r>
            <a:r>
              <a:rPr lang="en-US" sz="1600" dirty="0"/>
              <a:t>sent by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Works for some cameras but not others</a:t>
            </a:r>
          </a:p>
        </p:txBody>
      </p:sp>
    </p:spTree>
    <p:extLst>
      <p:ext uri="{BB962C8B-B14F-4D97-AF65-F5344CB8AC3E}">
        <p14:creationId xmlns:p14="http://schemas.microsoft.com/office/powerpoint/2010/main" val="330443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8183-1644-DC3B-48DB-B2AC8934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8C5E49-D83F-C36B-1693-C92A02252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Progress Summary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6AAFF56-411E-508F-BE18-6BAC15DD0476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A944D6-2341-CB91-D505-EB5E45A692F5}"/>
              </a:ext>
            </a:extLst>
          </p:cNvPr>
          <p:cNvSpPr txBox="1"/>
          <p:nvPr/>
        </p:nvSpPr>
        <p:spPr>
          <a:xfrm>
            <a:off x="611560" y="1048599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noProof="0" dirty="0"/>
              <a:t>Completed:</a:t>
            </a:r>
            <a:r>
              <a:rPr lang="en-US" sz="1600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Designed </a:t>
            </a:r>
            <a:r>
              <a:rPr lang="en-US" sz="1600" dirty="0"/>
              <a:t>backend for </a:t>
            </a:r>
            <a:r>
              <a:rPr lang="en-US" sz="1600" noProof="0" dirty="0"/>
              <a:t>acquisition, matching and calculation program for </a:t>
            </a:r>
            <a:r>
              <a:rPr lang="en-US" sz="1600" b="1" noProof="0" dirty="0"/>
              <a:t>single bunch </a:t>
            </a:r>
            <a:r>
              <a:rPr lang="en-US" sz="1600" noProof="0" dirty="0"/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noProof="0" dirty="0" err="1"/>
              <a:t>repared</a:t>
            </a:r>
            <a:r>
              <a:rPr lang="en-US" sz="1600" noProof="0" dirty="0"/>
              <a:t> preliminary framework for full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ML optimizer successfully improves drive bunch energy loss, dispersion and dispersion’</a:t>
            </a:r>
            <a:endParaRPr lang="en-US" sz="1600" noProof="0" dirty="0"/>
          </a:p>
          <a:p>
            <a:r>
              <a:rPr lang="en-US" sz="1600" u="sng" noProof="0" dirty="0"/>
              <a:t>To prepare for upcoming run:</a:t>
            </a:r>
            <a:r>
              <a:rPr lang="en-US" sz="1600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Complete and commission all tools (acquisition, matching, calculation, GUI) for single and </a:t>
            </a:r>
            <a:r>
              <a:rPr lang="en-US" sz="1600" b="1" noProof="0" dirty="0"/>
              <a:t>two bunch </a:t>
            </a:r>
            <a:r>
              <a:rPr lang="en-US" sz="1600" noProof="0" dirty="0"/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noProof="0" dirty="0" err="1"/>
              <a:t>est</a:t>
            </a:r>
            <a:r>
              <a:rPr lang="en-US" sz="1600" noProof="0" dirty="0"/>
              <a:t> ML optimization with various figures of merit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 timestamp based BSA matching</a:t>
            </a:r>
            <a:endParaRPr lang="en-US" sz="1600" noProof="0" dirty="0"/>
          </a:p>
          <a:p>
            <a:r>
              <a:rPr lang="en-US" sz="1600" u="sng" dirty="0"/>
              <a:t>Impact for E300: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&gt;30% drive to wake transfer efficiency to achieve total efficiency goals of FACET-II – rigorous ML optimization needed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in slice dispersion measurements are promising</a:t>
            </a:r>
          </a:p>
        </p:txBody>
      </p:sp>
    </p:spTree>
    <p:extLst>
      <p:ext uri="{BB962C8B-B14F-4D97-AF65-F5344CB8AC3E}">
        <p14:creationId xmlns:p14="http://schemas.microsoft.com/office/powerpoint/2010/main" val="260197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45E55-4CB3-35EB-6FC8-37DFABAD8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 you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E9FD47-5096-40E3-F6A8-08933BB93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Questions?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1B923-9101-AC92-DEC1-E225D4C7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B55FC-3997-DE57-D7F1-3D5B9FC9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92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6ED709-0812-33B5-72D8-035163913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6" t="4187" r="9427" b="16859"/>
          <a:stretch>
            <a:fillRect/>
          </a:stretch>
        </p:blipFill>
        <p:spPr>
          <a:xfrm>
            <a:off x="6757481" y="843558"/>
            <a:ext cx="2066277" cy="18761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B2202C-E245-31D7-7A1D-D95EDF6EC796}"/>
              </a:ext>
            </a:extLst>
          </p:cNvPr>
          <p:cNvSpPr txBox="1"/>
          <p:nvPr/>
        </p:nvSpPr>
        <p:spPr>
          <a:xfrm>
            <a:off x="6656770" y="2895725"/>
            <a:ext cx="226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noProof="0" dirty="0" err="1"/>
              <a:t>Sextupole</a:t>
            </a:r>
            <a:r>
              <a:rPr lang="en-US" sz="1100" noProof="0" dirty="0"/>
              <a:t> magnet field lines. </a:t>
            </a:r>
          </a:p>
          <a:p>
            <a:r>
              <a:rPr lang="en-US" sz="1100" noProof="0" dirty="0"/>
              <a:t>Credit: Andy Wolski, U. of Liverpool, Linear dynamics, Lecture 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F9383A-B6E6-9DF2-8A2C-4531B7358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err="1"/>
              <a:t>Sextupole</a:t>
            </a:r>
            <a:r>
              <a:rPr lang="en-US" noProof="0" dirty="0"/>
              <a:t> optimization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A5254B-39CB-8B02-275D-297886971495}"/>
              </a:ext>
            </a:extLst>
          </p:cNvPr>
          <p:cNvSpPr txBox="1"/>
          <p:nvPr/>
        </p:nvSpPr>
        <p:spPr>
          <a:xfrm>
            <a:off x="603522" y="1232922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noProof="0" dirty="0" err="1"/>
              <a:t>Sextupole</a:t>
            </a:r>
            <a:r>
              <a:rPr lang="en-US" sz="1400" noProof="0" dirty="0"/>
              <a:t> magnets </a:t>
            </a:r>
            <a:r>
              <a:rPr lang="en-US" sz="1400" b="1" noProof="0" dirty="0"/>
              <a:t>tune higher order momentum dispersion</a:t>
            </a:r>
            <a:r>
              <a:rPr lang="en-US" sz="1400" noProof="0" dirty="0"/>
              <a:t> and handle precise shaping of the particle beam.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PWFA performance is very sensitive to </a:t>
            </a:r>
            <a:r>
              <a:rPr lang="en-US" sz="1400" dirty="0" err="1"/>
              <a:t>sextupole</a:t>
            </a:r>
            <a:r>
              <a:rPr lang="en-US" sz="1400" dirty="0"/>
              <a:t> settings</a:t>
            </a:r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4 </a:t>
            </a:r>
            <a:r>
              <a:rPr lang="en-US" sz="1400" noProof="0" dirty="0" err="1"/>
              <a:t>sextupoles</a:t>
            </a:r>
            <a:r>
              <a:rPr lang="en-US" sz="1400" noProof="0" dirty="0"/>
              <a:t> at FACET-II x [X, Y]→ </a:t>
            </a:r>
            <a:r>
              <a:rPr lang="en-US" sz="1400" b="1" u="sng" noProof="0" dirty="0"/>
              <a:t>8</a:t>
            </a:r>
            <a:r>
              <a:rPr lang="en-US" sz="1400" noProof="0" dirty="0"/>
              <a:t> 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Enormous parameter space to search by hand….ML!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However, the ML optimizer needs to </a:t>
            </a:r>
            <a:r>
              <a:rPr lang="en-US" sz="1400" b="1" dirty="0"/>
              <a:t>ignore bad shots </a:t>
            </a:r>
            <a:r>
              <a:rPr lang="en-US" sz="1400" dirty="0"/>
              <a:t>caused by shot-to-shot machine jitter rather than sub-optimal </a:t>
            </a:r>
            <a:r>
              <a:rPr lang="en-US" sz="1400" dirty="0" err="1"/>
              <a:t>sextupole</a:t>
            </a:r>
            <a:r>
              <a:rPr lang="en-US" sz="1400" dirty="0"/>
              <a:t> settings. </a:t>
            </a:r>
          </a:p>
          <a:p>
            <a:endParaRPr lang="en-US" sz="1400" dirty="0"/>
          </a:p>
          <a:p>
            <a:r>
              <a:rPr lang="en-US" sz="1400" dirty="0"/>
              <a:t>Bad shot filtering is done by filtering on S14 BLEN.</a:t>
            </a:r>
          </a:p>
          <a:p>
            <a:endParaRPr lang="en-US" sz="1400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22C995-BFCE-6C97-4486-832BD91F39B4}"/>
              </a:ext>
            </a:extLst>
          </p:cNvPr>
          <p:cNvSpPr txBox="1"/>
          <p:nvPr/>
        </p:nvSpPr>
        <p:spPr>
          <a:xfrm>
            <a:off x="603522" y="376059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noProof="0" dirty="0"/>
          </a:p>
          <a:p>
            <a:r>
              <a:rPr lang="en-US" sz="1400" noProof="0" dirty="0"/>
              <a:t>Thus, we need a program that </a:t>
            </a:r>
            <a:r>
              <a:rPr lang="en-US" sz="1400" b="1" noProof="0" dirty="0"/>
              <a:t>beam synchronously matches scalar diagnostics with the spectrometer cameras</a:t>
            </a:r>
            <a:r>
              <a:rPr lang="en-US" sz="1400" noProof="0" dirty="0"/>
              <a:t> in real time to provide inputs to the optimizer. </a:t>
            </a:r>
          </a:p>
        </p:txBody>
      </p:sp>
    </p:spTree>
    <p:extLst>
      <p:ext uri="{BB962C8B-B14F-4D97-AF65-F5344CB8AC3E}">
        <p14:creationId xmlns:p14="http://schemas.microsoft.com/office/powerpoint/2010/main" val="352087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7B9B-2C95-EC3B-154E-FBD4839A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FB1ABA-EB14-083E-C856-63163415D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Objectives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D112E0-5981-2E8B-4A61-9A69CBC23B2F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0C32E1-060E-D80F-7B93-DBB7B20A32BE}"/>
              </a:ext>
            </a:extLst>
          </p:cNvPr>
          <p:cNvSpPr txBox="1"/>
          <p:nvPr/>
        </p:nvSpPr>
        <p:spPr>
          <a:xfrm>
            <a:off x="611560" y="1069199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noProof="0" dirty="0"/>
              <a:t>Project goal:</a:t>
            </a:r>
            <a:r>
              <a:rPr lang="en-US" sz="1600" noProof="0" dirty="0"/>
              <a:t> Build PWFA spectrometer tool that interfaces with:</a:t>
            </a:r>
          </a:p>
          <a:p>
            <a:pPr marL="400050" indent="-400050">
              <a:buAutoNum type="romanLcParenBoth"/>
            </a:pPr>
            <a:r>
              <a:rPr lang="en-US" sz="1600" noProof="0" dirty="0"/>
              <a:t>ML optimizer</a:t>
            </a:r>
          </a:p>
          <a:p>
            <a:pPr marL="400050" indent="-400050">
              <a:buAutoNum type="romanLcParenBoth"/>
            </a:pPr>
            <a:r>
              <a:rPr lang="en-US" sz="1600" noProof="0" dirty="0"/>
              <a:t>Live </a:t>
            </a:r>
            <a:r>
              <a:rPr lang="en-US" sz="1600" dirty="0"/>
              <a:t>display </a:t>
            </a:r>
            <a:r>
              <a:rPr lang="en-US" sz="1600" noProof="0" dirty="0"/>
              <a:t>GUI </a:t>
            </a:r>
          </a:p>
          <a:p>
            <a:pPr marL="400050" indent="-400050">
              <a:buAutoNum type="romanLcParenBoth"/>
            </a:pPr>
            <a:endParaRPr lang="en-US" sz="1600" noProof="0" dirty="0"/>
          </a:p>
          <a:p>
            <a:endParaRPr lang="en-US" sz="1600" noProof="0" dirty="0"/>
          </a:p>
          <a:p>
            <a:r>
              <a:rPr lang="en-US" sz="1600" u="sng" noProof="0" dirty="0"/>
              <a:t>Main challenge:</a:t>
            </a:r>
            <a:r>
              <a:rPr lang="en-US" sz="1600" noProof="0" dirty="0"/>
              <a:t> Acquisition needs to be </a:t>
            </a:r>
            <a:r>
              <a:rPr lang="en-US" sz="1600" b="1" noProof="0" dirty="0"/>
              <a:t>beam synchronous (BSA)</a:t>
            </a:r>
            <a:endParaRPr lang="en-US" sz="1600" noProof="0" dirty="0"/>
          </a:p>
          <a:p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320571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E8B5CF-FE57-4494-4EB5-E172F7B48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Optimization goals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50753E3-743F-7D0D-4024-7CB43A44ECC0}"/>
              </a:ext>
            </a:extLst>
          </p:cNvPr>
          <p:cNvGrpSpPr/>
          <p:nvPr/>
        </p:nvGrpSpPr>
        <p:grpSpPr>
          <a:xfrm>
            <a:off x="194696" y="2283718"/>
            <a:ext cx="7647923" cy="1048274"/>
            <a:chOff x="838200" y="3581964"/>
            <a:chExt cx="9464799" cy="1309814"/>
          </a:xfrm>
        </p:grpSpPr>
        <p:pic>
          <p:nvPicPr>
            <p:cNvPr id="16" name="Espace réservé du contenu 5">
              <a:extLst>
                <a:ext uri="{FF2B5EF4-FFF2-40B4-BE49-F238E27FC236}">
                  <a16:creationId xmlns:a16="http://schemas.microsoft.com/office/drawing/2014/main" id="{C81C68B5-146E-87BD-FAD1-C1A815E7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3581964"/>
              <a:ext cx="5285851" cy="12613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6390059-72E3-4C74-15F0-C0FE445BD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l="25992" r="1"/>
            <a:stretch>
              <a:fillRect/>
            </a:stretch>
          </p:blipFill>
          <p:spPr>
            <a:xfrm>
              <a:off x="6473228" y="4048886"/>
              <a:ext cx="3829771" cy="842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2E35186-A34F-2ABA-6DF6-ADE905E70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l="2111" t="26066" r="63059"/>
            <a:stretch>
              <a:fillRect/>
            </a:stretch>
          </p:blipFill>
          <p:spPr>
            <a:xfrm>
              <a:off x="5194796" y="4268596"/>
              <a:ext cx="1802408" cy="623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C1CD8-2C98-FB1F-D56A-AAE36FD5624D}"/>
              </a:ext>
            </a:extLst>
          </p:cNvPr>
          <p:cNvSpPr/>
          <p:nvPr/>
        </p:nvSpPr>
        <p:spPr>
          <a:xfrm>
            <a:off x="194696" y="3453948"/>
            <a:ext cx="7543800" cy="1198054"/>
          </a:xfrm>
          <a:prstGeom prst="rect">
            <a:avLst/>
          </a:pr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F25CCE-610B-6A9B-2AD5-36C70A7830C9}"/>
              </a:ext>
            </a:extLst>
          </p:cNvPr>
          <p:cNvSpPr/>
          <p:nvPr/>
        </p:nvSpPr>
        <p:spPr>
          <a:xfrm>
            <a:off x="7158833" y="2878214"/>
            <a:ext cx="545865" cy="346898"/>
          </a:xfrm>
          <a:prstGeom prst="rect">
            <a:avLst/>
          </a:prstGeom>
          <a:noFill/>
          <a:ln w="38100"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FEB058A-23FF-853D-B6CE-170C3FCBF6B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431766" y="3225112"/>
            <a:ext cx="1306" cy="228836"/>
          </a:xfrm>
          <a:prstGeom prst="straightConnector1">
            <a:avLst/>
          </a:prstGeom>
          <a:ln w="38100">
            <a:solidFill>
              <a:schemeClr val="accent5">
                <a:alpha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6">
            <a:extLst>
              <a:ext uri="{FF2B5EF4-FFF2-40B4-BE49-F238E27FC236}">
                <a16:creationId xmlns:a16="http://schemas.microsoft.com/office/drawing/2014/main" id="{41C9608A-1A34-EFE3-B8AD-5FA23F3706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96" y="3396898"/>
            <a:ext cx="7543800" cy="1278173"/>
          </a:xfrm>
          <a:prstGeom prst="rect">
            <a:avLst/>
          </a:prstGeom>
        </p:spPr>
      </p:pic>
      <p:grpSp>
        <p:nvGrpSpPr>
          <p:cNvPr id="26" name="Group 142">
            <a:extLst>
              <a:ext uri="{FF2B5EF4-FFF2-40B4-BE49-F238E27FC236}">
                <a16:creationId xmlns:a16="http://schemas.microsoft.com/office/drawing/2014/main" id="{6A99C9BA-6A31-DE8B-094C-CD38991155AA}"/>
              </a:ext>
            </a:extLst>
          </p:cNvPr>
          <p:cNvGrpSpPr/>
          <p:nvPr/>
        </p:nvGrpSpPr>
        <p:grpSpPr>
          <a:xfrm>
            <a:off x="1135208" y="1562541"/>
            <a:ext cx="6507805" cy="572700"/>
            <a:chOff x="-1" y="5724656"/>
            <a:chExt cx="10426255" cy="917531"/>
          </a:xfrm>
        </p:grpSpPr>
        <p:pic>
          <p:nvPicPr>
            <p:cNvPr id="27" name="Picture 75">
              <a:extLst>
                <a:ext uri="{FF2B5EF4-FFF2-40B4-BE49-F238E27FC236}">
                  <a16:creationId xmlns:a16="http://schemas.microsoft.com/office/drawing/2014/main" id="{2F177766-3B7A-257B-1DE4-6FC169248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467" t="21146"/>
            <a:stretch>
              <a:fillRect/>
            </a:stretch>
          </p:blipFill>
          <p:spPr>
            <a:xfrm>
              <a:off x="1523176" y="5853467"/>
              <a:ext cx="8903078" cy="788720"/>
            </a:xfrm>
            <a:prstGeom prst="rect">
              <a:avLst/>
            </a:prstGeom>
          </p:spPr>
        </p:pic>
        <p:grpSp>
          <p:nvGrpSpPr>
            <p:cNvPr id="28" name="Group 132">
              <a:extLst>
                <a:ext uri="{FF2B5EF4-FFF2-40B4-BE49-F238E27FC236}">
                  <a16:creationId xmlns:a16="http://schemas.microsoft.com/office/drawing/2014/main" id="{CF5695D5-66C4-AA19-0066-5FD75C13E7E4}"/>
                </a:ext>
              </a:extLst>
            </p:cNvPr>
            <p:cNvGrpSpPr/>
            <p:nvPr/>
          </p:nvGrpSpPr>
          <p:grpSpPr>
            <a:xfrm>
              <a:off x="-1" y="5965357"/>
              <a:ext cx="1554480" cy="15890"/>
              <a:chOff x="0" y="5965357"/>
              <a:chExt cx="1409699" cy="15890"/>
            </a:xfrm>
          </p:grpSpPr>
          <p:cxnSp>
            <p:nvCxnSpPr>
              <p:cNvPr id="35" name="Straight Connector 76">
                <a:extLst>
                  <a:ext uri="{FF2B5EF4-FFF2-40B4-BE49-F238E27FC236}">
                    <a16:creationId xmlns:a16="http://schemas.microsoft.com/office/drawing/2014/main" id="{93CC988F-203B-141C-946D-D91DE57887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5981247"/>
                <a:ext cx="140731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81">
                <a:extLst>
                  <a:ext uri="{FF2B5EF4-FFF2-40B4-BE49-F238E27FC236}">
                    <a16:creationId xmlns:a16="http://schemas.microsoft.com/office/drawing/2014/main" id="{34C51A40-76A1-7053-2A30-738AF8A7AC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1" y="5965357"/>
                <a:ext cx="140731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BA42CA-93D0-6DDB-9DBD-B5F8F7BDB61E}"/>
                </a:ext>
              </a:extLst>
            </p:cNvPr>
            <p:cNvSpPr/>
            <p:nvPr/>
          </p:nvSpPr>
          <p:spPr>
            <a:xfrm>
              <a:off x="1523176" y="6164580"/>
              <a:ext cx="176084" cy="123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5E89BC-A276-3450-87E0-60E78C11A7F3}"/>
                </a:ext>
              </a:extLst>
            </p:cNvPr>
            <p:cNvSpPr/>
            <p:nvPr/>
          </p:nvSpPr>
          <p:spPr>
            <a:xfrm>
              <a:off x="8499154" y="5724656"/>
              <a:ext cx="721906" cy="210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3BF87A-BF64-A9E3-C5AD-978C7479C7DF}"/>
                </a:ext>
              </a:extLst>
            </p:cNvPr>
            <p:cNvSpPr/>
            <p:nvPr/>
          </p:nvSpPr>
          <p:spPr>
            <a:xfrm>
              <a:off x="7993855" y="5954147"/>
              <a:ext cx="547302" cy="210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B9CCCE-1276-0014-DAC2-AD5470B48035}"/>
                </a:ext>
              </a:extLst>
            </p:cNvPr>
            <p:cNvSpPr/>
            <p:nvPr/>
          </p:nvSpPr>
          <p:spPr>
            <a:xfrm>
              <a:off x="8181387" y="6158575"/>
              <a:ext cx="112214" cy="210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302118-7254-EA4C-9836-495F1C8060BD}"/>
                </a:ext>
              </a:extLst>
            </p:cNvPr>
            <p:cNvSpPr/>
            <p:nvPr/>
          </p:nvSpPr>
          <p:spPr>
            <a:xfrm rot="20460000">
              <a:off x="8177097" y="6344094"/>
              <a:ext cx="324206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41">
              <a:extLst>
                <a:ext uri="{FF2B5EF4-FFF2-40B4-BE49-F238E27FC236}">
                  <a16:creationId xmlns:a16="http://schemas.microsoft.com/office/drawing/2014/main" id="{40D3F472-7283-524B-D13A-128B9380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955" t="69211" r="79275" b="15612"/>
            <a:stretch>
              <a:fillRect/>
            </a:stretch>
          </p:blipFill>
          <p:spPr>
            <a:xfrm flipH="1">
              <a:off x="8171043" y="6334468"/>
              <a:ext cx="347472" cy="12856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4C2D37E-E05D-08C1-54CA-A3A538E982E9}"/>
              </a:ext>
            </a:extLst>
          </p:cNvPr>
          <p:cNvSpPr/>
          <p:nvPr/>
        </p:nvSpPr>
        <p:spPr>
          <a:xfrm>
            <a:off x="6947565" y="2950067"/>
            <a:ext cx="272933" cy="203192"/>
          </a:xfrm>
          <a:prstGeom prst="rect">
            <a:avLst/>
          </a:prstGeom>
          <a:noFill/>
          <a:ln w="38100"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562ABF8-7B84-004A-36E2-6B4B75D67CE3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406581" y="2249491"/>
            <a:ext cx="540984" cy="802172"/>
          </a:xfrm>
          <a:prstGeom prst="straightConnector1">
            <a:avLst/>
          </a:prstGeom>
          <a:ln w="38100">
            <a:solidFill>
              <a:schemeClr val="accent5">
                <a:alpha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1155FD6-4EA0-876E-696C-3A0056452F9C}"/>
              </a:ext>
            </a:extLst>
          </p:cNvPr>
          <p:cNvSpPr/>
          <p:nvPr/>
        </p:nvSpPr>
        <p:spPr>
          <a:xfrm>
            <a:off x="1038915" y="1562541"/>
            <a:ext cx="6665763" cy="685897"/>
          </a:xfrm>
          <a:prstGeom prst="rect">
            <a:avLst/>
          </a:pr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F9DA8BC-CBE0-D132-7E4B-08A89B8744D4}"/>
              </a:ext>
            </a:extLst>
          </p:cNvPr>
          <p:cNvSpPr/>
          <p:nvPr/>
        </p:nvSpPr>
        <p:spPr>
          <a:xfrm>
            <a:off x="3487188" y="1943170"/>
            <a:ext cx="144016" cy="19207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46A19F3-2E2B-F91C-46EC-599A2DEBD73B}"/>
              </a:ext>
            </a:extLst>
          </p:cNvPr>
          <p:cNvSpPr/>
          <p:nvPr/>
        </p:nvSpPr>
        <p:spPr>
          <a:xfrm>
            <a:off x="3756889" y="1898980"/>
            <a:ext cx="144016" cy="19207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AAD79CF6-D250-465F-0973-2F518B646287}"/>
              </a:ext>
            </a:extLst>
          </p:cNvPr>
          <p:cNvSpPr/>
          <p:nvPr/>
        </p:nvSpPr>
        <p:spPr>
          <a:xfrm>
            <a:off x="5443557" y="1868693"/>
            <a:ext cx="144016" cy="19207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ED7DA93-C50A-0123-4AEC-BF72BDD48864}"/>
              </a:ext>
            </a:extLst>
          </p:cNvPr>
          <p:cNvSpPr/>
          <p:nvPr/>
        </p:nvSpPr>
        <p:spPr>
          <a:xfrm>
            <a:off x="5769791" y="1914159"/>
            <a:ext cx="144016" cy="192071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8E1F699-B5E3-4AA6-6946-04A964D484AD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7092280" y="4110095"/>
            <a:ext cx="778024" cy="647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2501BB1F-9A49-4A74-BED5-C83493ED4136}"/>
              </a:ext>
            </a:extLst>
          </p:cNvPr>
          <p:cNvCxnSpPr>
            <a:cxnSpLocks/>
          </p:cNvCxnSpPr>
          <p:nvPr/>
        </p:nvCxnSpPr>
        <p:spPr>
          <a:xfrm>
            <a:off x="6682358" y="1480857"/>
            <a:ext cx="0" cy="395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356D91C2-DA9C-3DD4-09BF-4406DA367DD8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228092" y="2463912"/>
            <a:ext cx="651017" cy="530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5BFD6F2-B854-EA01-F7C1-3CE1EE21E5BE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3347864" y="4155926"/>
            <a:ext cx="911762" cy="584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D4455309-926D-3F52-4C69-55F630F529DC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3571866" y="1151100"/>
            <a:ext cx="1407070" cy="80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7694BA1-DD71-83D7-3C52-C13ABC77042F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3828574" y="1151100"/>
            <a:ext cx="1150362" cy="75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3018A258-E69D-A9EA-4BEB-9031AF846649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4978936" y="1151100"/>
            <a:ext cx="546977" cy="72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CA622C36-FB1E-DE0A-3585-741872D55977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4978936" y="1151100"/>
            <a:ext cx="874994" cy="76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54F373F-75C4-AA62-41B1-39E009A7F759}"/>
              </a:ext>
            </a:extLst>
          </p:cNvPr>
          <p:cNvSpPr/>
          <p:nvPr/>
        </p:nvSpPr>
        <p:spPr>
          <a:xfrm>
            <a:off x="4528006" y="977734"/>
            <a:ext cx="901860" cy="173366"/>
          </a:xfrm>
          <a:prstGeom prst="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 err="1"/>
              <a:t>Sextupoles</a:t>
            </a:r>
            <a:endParaRPr lang="en-US" sz="1000" noProof="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DD75766-F1DC-DE91-AC16-836AB586E3E7}"/>
              </a:ext>
            </a:extLst>
          </p:cNvPr>
          <p:cNvSpPr/>
          <p:nvPr/>
        </p:nvSpPr>
        <p:spPr>
          <a:xfrm>
            <a:off x="1259632" y="2305488"/>
            <a:ext cx="968460" cy="3168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S14 BLEN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85EBF5-3179-3131-22F3-AD11E442B417}"/>
              </a:ext>
            </a:extLst>
          </p:cNvPr>
          <p:cNvSpPr/>
          <p:nvPr/>
        </p:nvSpPr>
        <p:spPr>
          <a:xfrm>
            <a:off x="3870614" y="4739978"/>
            <a:ext cx="778024" cy="2622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IP TORO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E537318-1BAD-82A7-CF1D-8E30317416C1}"/>
              </a:ext>
            </a:extLst>
          </p:cNvPr>
          <p:cNvSpPr/>
          <p:nvPr/>
        </p:nvSpPr>
        <p:spPr>
          <a:xfrm>
            <a:off x="6340938" y="1234636"/>
            <a:ext cx="606628" cy="246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SYAG</a:t>
            </a:r>
          </a:p>
        </p:txBody>
      </p:sp>
      <p:pic>
        <p:nvPicPr>
          <p:cNvPr id="90" name="Picture 172">
            <a:extLst>
              <a:ext uri="{FF2B5EF4-FFF2-40B4-BE49-F238E27FC236}">
                <a16:creationId xmlns:a16="http://schemas.microsoft.com/office/drawing/2014/main" id="{9D88CF33-B0B8-3394-1A9F-1E95EF44E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067" y="805788"/>
            <a:ext cx="901860" cy="488218"/>
          </a:xfrm>
          <a:prstGeom prst="rect">
            <a:avLst/>
          </a:prstGeom>
          <a:ln>
            <a:solidFill>
              <a:srgbClr val="3E0000"/>
            </a:solidFill>
          </a:ln>
        </p:spPr>
      </p:pic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2312AEE3-388B-9146-3154-120D1C07DAF0}"/>
              </a:ext>
            </a:extLst>
          </p:cNvPr>
          <p:cNvCxnSpPr/>
          <p:nvPr/>
        </p:nvCxnSpPr>
        <p:spPr>
          <a:xfrm>
            <a:off x="7004031" y="1384337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CA246D8E-759B-B480-CEC8-99CCFA32D6FC}"/>
              </a:ext>
            </a:extLst>
          </p:cNvPr>
          <p:cNvSpPr txBox="1"/>
          <p:nvPr/>
        </p:nvSpPr>
        <p:spPr>
          <a:xfrm>
            <a:off x="7169469" y="135305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Energy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4AC2CE2-4602-FFA3-2797-3F9412BC08A1}"/>
              </a:ext>
            </a:extLst>
          </p:cNvPr>
          <p:cNvGrpSpPr/>
          <p:nvPr/>
        </p:nvGrpSpPr>
        <p:grpSpPr>
          <a:xfrm>
            <a:off x="7779924" y="2789598"/>
            <a:ext cx="1223616" cy="1815462"/>
            <a:chOff x="5824004" y="2069519"/>
            <a:chExt cx="1907891" cy="2794733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8043EA2F-0C20-07D6-8A34-30616E90C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80933" t="-594" r="1025" b="594"/>
            <a:stretch>
              <a:fillRect/>
            </a:stretch>
          </p:blipFill>
          <p:spPr>
            <a:xfrm>
              <a:off x="7172115" y="2069519"/>
              <a:ext cx="559780" cy="2778929"/>
            </a:xfrm>
            <a:prstGeom prst="rect">
              <a:avLst/>
            </a:prstGeom>
          </p:spPr>
        </p:pic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98ABC494-9694-C4E6-C1FA-0B69F7D1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56472"/>
            <a:stretch>
              <a:fillRect/>
            </a:stretch>
          </p:blipFill>
          <p:spPr>
            <a:xfrm>
              <a:off x="5824004" y="2085323"/>
              <a:ext cx="1350519" cy="2778929"/>
            </a:xfrm>
            <a:prstGeom prst="rect">
              <a:avLst/>
            </a:prstGeom>
          </p:spPr>
        </p:pic>
      </p:grp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DF5BE73D-6294-3936-7002-23F2C2A41A35}"/>
              </a:ext>
            </a:extLst>
          </p:cNvPr>
          <p:cNvSpPr/>
          <p:nvPr/>
        </p:nvSpPr>
        <p:spPr>
          <a:xfrm>
            <a:off x="7870304" y="4652002"/>
            <a:ext cx="590128" cy="2110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CHER</a:t>
            </a:r>
          </a:p>
        </p:txBody>
      </p:sp>
    </p:spTree>
    <p:extLst>
      <p:ext uri="{BB962C8B-B14F-4D97-AF65-F5344CB8AC3E}">
        <p14:creationId xmlns:p14="http://schemas.microsoft.com/office/powerpoint/2010/main" val="70536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30C7-63A5-0205-828F-A2526913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E8CD02-A670-BFE2-DEAF-1D62D741D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BSA ML optimizer workflow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D276769E-91AA-4166-F324-113C3F793663}"/>
              </a:ext>
            </a:extLst>
          </p:cNvPr>
          <p:cNvSpPr txBox="1">
            <a:spLocks/>
          </p:cNvSpPr>
          <p:nvPr/>
        </p:nvSpPr>
        <p:spPr>
          <a:xfrm>
            <a:off x="1003755" y="131273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0F6BE4C-3B59-E3D2-227D-6F535BB082A9}"/>
              </a:ext>
            </a:extLst>
          </p:cNvPr>
          <p:cNvSpPr/>
          <p:nvPr/>
        </p:nvSpPr>
        <p:spPr>
          <a:xfrm>
            <a:off x="1688864" y="3300409"/>
            <a:ext cx="632738" cy="3931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SYAG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472A2-BFA3-09FB-3D60-AD5412C140DD}"/>
              </a:ext>
            </a:extLst>
          </p:cNvPr>
          <p:cNvSpPr/>
          <p:nvPr/>
        </p:nvSpPr>
        <p:spPr>
          <a:xfrm>
            <a:off x="1688864" y="2497061"/>
            <a:ext cx="550768" cy="36398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TORO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24A57-9526-B424-6765-FF6AA71D4DE2}"/>
              </a:ext>
            </a:extLst>
          </p:cNvPr>
          <p:cNvSpPr/>
          <p:nvPr/>
        </p:nvSpPr>
        <p:spPr>
          <a:xfrm>
            <a:off x="955981" y="2497061"/>
            <a:ext cx="550768" cy="36398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BLEN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487DD0-8358-13EC-477B-FDD5622B6487}"/>
              </a:ext>
            </a:extLst>
          </p:cNvPr>
          <p:cNvSpPr txBox="1"/>
          <p:nvPr/>
        </p:nvSpPr>
        <p:spPr>
          <a:xfrm>
            <a:off x="1089015" y="301525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Cameras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7BE8B5-021D-577C-BF98-F056FB07160F}"/>
              </a:ext>
            </a:extLst>
          </p:cNvPr>
          <p:cNvSpPr txBox="1"/>
          <p:nvPr/>
        </p:nvSpPr>
        <p:spPr>
          <a:xfrm>
            <a:off x="1167225" y="2225881"/>
            <a:ext cx="85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Scalars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A35FF9-580B-F020-C538-BD1915DD57DA}"/>
              </a:ext>
            </a:extLst>
          </p:cNvPr>
          <p:cNvSpPr/>
          <p:nvPr/>
        </p:nvSpPr>
        <p:spPr>
          <a:xfrm>
            <a:off x="772962" y="1408460"/>
            <a:ext cx="1627957" cy="24101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377E69-A510-7E66-787A-4C09E5CD114A}"/>
              </a:ext>
            </a:extLst>
          </p:cNvPr>
          <p:cNvSpPr txBox="1"/>
          <p:nvPr/>
        </p:nvSpPr>
        <p:spPr>
          <a:xfrm>
            <a:off x="670888" y="1408460"/>
            <a:ext cx="186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chemeClr val="accent6"/>
                </a:solidFill>
              </a:rPr>
              <a:t>Collect measurements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C53F89D-7222-0EBA-BC9C-38FC8F95B217}"/>
              </a:ext>
            </a:extLst>
          </p:cNvPr>
          <p:cNvSpPr/>
          <p:nvPr/>
        </p:nvSpPr>
        <p:spPr>
          <a:xfrm>
            <a:off x="3841079" y="1363306"/>
            <a:ext cx="1584176" cy="11521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PWFA Spec. calculation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EE17B4E-3DD3-D817-3268-17B80EB0049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00919" y="1939370"/>
            <a:ext cx="144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9185E43-BA01-1335-6AD0-C8E20683451E}"/>
              </a:ext>
            </a:extLst>
          </p:cNvPr>
          <p:cNvSpPr/>
          <p:nvPr/>
        </p:nvSpPr>
        <p:spPr>
          <a:xfrm>
            <a:off x="2959712" y="2561683"/>
            <a:ext cx="3573877" cy="17431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 err="1"/>
              <a:t>Eloss</a:t>
            </a:r>
            <a:r>
              <a:rPr lang="en-US" sz="1200" noProof="0" dirty="0"/>
              <a:t>: Total energy lost by drive bunch (below 10 GeV)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 err="1"/>
              <a:t>Egain</a:t>
            </a:r>
            <a:r>
              <a:rPr lang="en-US" sz="1200" noProof="0" dirty="0"/>
              <a:t>: Total energy gained by trailing bunch (above 10 GeV)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 err="1"/>
              <a:t>Qaccel</a:t>
            </a:r>
            <a:r>
              <a:rPr lang="en-US" sz="1200" noProof="0" dirty="0"/>
              <a:t>: Total charge accelerated above 10 GeV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 err="1"/>
              <a:t>Eta_tot</a:t>
            </a:r>
            <a:r>
              <a:rPr lang="en-US" sz="1200" noProof="0" dirty="0"/>
              <a:t>: Total drive to trailing energy transfer efficiency 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A4126FD-2E67-7515-6C05-2C6BFB5CB8BC}"/>
              </a:ext>
            </a:extLst>
          </p:cNvPr>
          <p:cNvCxnSpPr>
            <a:cxnSpLocks/>
          </p:cNvCxnSpPr>
          <p:nvPr/>
        </p:nvCxnSpPr>
        <p:spPr>
          <a:xfrm>
            <a:off x="5425255" y="1969418"/>
            <a:ext cx="18110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Rectangle : avec coins arrondis en diagonale 34">
            <a:extLst>
              <a:ext uri="{FF2B5EF4-FFF2-40B4-BE49-F238E27FC236}">
                <a16:creationId xmlns:a16="http://schemas.microsoft.com/office/drawing/2014/main" id="{3FA2EB39-514D-AD46-ADB4-DB9718E42DBA}"/>
              </a:ext>
            </a:extLst>
          </p:cNvPr>
          <p:cNvSpPr/>
          <p:nvPr/>
        </p:nvSpPr>
        <p:spPr>
          <a:xfrm>
            <a:off x="7236296" y="1533407"/>
            <a:ext cx="1440160" cy="919656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Machine</a:t>
            </a:r>
          </a:p>
          <a:p>
            <a:pPr algn="ctr"/>
            <a:r>
              <a:rPr lang="en-US" noProof="0" dirty="0"/>
              <a:t>Learning Optimizer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57A9405-6DAA-BAF6-86AC-10850B7B67AA}"/>
              </a:ext>
            </a:extLst>
          </p:cNvPr>
          <p:cNvSpPr/>
          <p:nvPr/>
        </p:nvSpPr>
        <p:spPr>
          <a:xfrm>
            <a:off x="868956" y="3297285"/>
            <a:ext cx="632738" cy="3931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CHER</a:t>
            </a:r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7B2A072E-F4A0-6DD1-4DAB-CAE7485F69C4}"/>
              </a:ext>
            </a:extLst>
          </p:cNvPr>
          <p:cNvSpPr/>
          <p:nvPr/>
        </p:nvSpPr>
        <p:spPr>
          <a:xfrm>
            <a:off x="7236296" y="3450876"/>
            <a:ext cx="1440160" cy="1125672"/>
          </a:xfrm>
          <a:prstGeom prst="round2Diag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Try new </a:t>
            </a:r>
            <a:r>
              <a:rPr lang="en-US" noProof="0" dirty="0" err="1"/>
              <a:t>sextupole</a:t>
            </a:r>
            <a:r>
              <a:rPr lang="en-US" noProof="0" dirty="0"/>
              <a:t> position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2E29FB2-47FA-0EEA-5FE0-575C9FF633DB}"/>
              </a:ext>
            </a:extLst>
          </p:cNvPr>
          <p:cNvCxnSpPr>
            <a:cxnSpLocks/>
            <a:stCxn id="35" idx="1"/>
            <a:endCxn id="26" idx="3"/>
          </p:cNvCxnSpPr>
          <p:nvPr/>
        </p:nvCxnSpPr>
        <p:spPr>
          <a:xfrm>
            <a:off x="7956376" y="2453063"/>
            <a:ext cx="0" cy="997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AA053BE-3223-D5C5-4DB5-877C456F1143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1586941" y="3818581"/>
            <a:ext cx="11029" cy="918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2624F09-7860-EF8D-3CFD-E81DDA40DD2B}"/>
              </a:ext>
            </a:extLst>
          </p:cNvPr>
          <p:cNvCxnSpPr>
            <a:cxnSpLocks/>
          </p:cNvCxnSpPr>
          <p:nvPr/>
        </p:nvCxnSpPr>
        <p:spPr>
          <a:xfrm>
            <a:off x="1597970" y="4736888"/>
            <a:ext cx="6368905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224F9F0-FB7B-9E1A-C302-47A357B405AA}"/>
              </a:ext>
            </a:extLst>
          </p:cNvPr>
          <p:cNvCxnSpPr>
            <a:cxnSpLocks/>
          </p:cNvCxnSpPr>
          <p:nvPr/>
        </p:nvCxnSpPr>
        <p:spPr>
          <a:xfrm flipV="1">
            <a:off x="7973763" y="4582319"/>
            <a:ext cx="0" cy="154569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4D8968-8167-AA5D-F560-7F875B34B6CC}"/>
              </a:ext>
            </a:extLst>
          </p:cNvPr>
          <p:cNvSpPr/>
          <p:nvPr/>
        </p:nvSpPr>
        <p:spPr>
          <a:xfrm>
            <a:off x="5594224" y="1677314"/>
            <a:ext cx="723012" cy="56166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0" dirty="0"/>
              <a:t>BLEN within range?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2EB69EF-BEEA-F8A9-6654-D988E4F57012}"/>
              </a:ext>
            </a:extLst>
          </p:cNvPr>
          <p:cNvSpPr txBox="1"/>
          <p:nvPr/>
        </p:nvSpPr>
        <p:spPr>
          <a:xfrm>
            <a:off x="6657298" y="1669330"/>
            <a:ext cx="484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160F05E-D719-FB31-BB36-305DD325968A}"/>
              </a:ext>
            </a:extLst>
          </p:cNvPr>
          <p:cNvCxnSpPr>
            <a:cxnSpLocks/>
          </p:cNvCxnSpPr>
          <p:nvPr/>
        </p:nvCxnSpPr>
        <p:spPr>
          <a:xfrm flipV="1">
            <a:off x="6461595" y="1208496"/>
            <a:ext cx="0" cy="76092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C432E229-5E16-99B8-2BCC-5A0D5ED18E8B}"/>
              </a:ext>
            </a:extLst>
          </p:cNvPr>
          <p:cNvCxnSpPr>
            <a:cxnSpLocks/>
          </p:cNvCxnSpPr>
          <p:nvPr/>
        </p:nvCxnSpPr>
        <p:spPr>
          <a:xfrm>
            <a:off x="6461595" y="1218695"/>
            <a:ext cx="13507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E0D01F15-9D82-FC29-4DB0-4F8BCBAAAD44}"/>
              </a:ext>
            </a:extLst>
          </p:cNvPr>
          <p:cNvSpPr txBox="1"/>
          <p:nvPr/>
        </p:nvSpPr>
        <p:spPr>
          <a:xfrm>
            <a:off x="6697324" y="93981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pic>
        <p:nvPicPr>
          <p:cNvPr id="1026" name="Picture 2" descr="Trash - Free interface icons">
            <a:extLst>
              <a:ext uri="{FF2B5EF4-FFF2-40B4-BE49-F238E27FC236}">
                <a16:creationId xmlns:a16="http://schemas.microsoft.com/office/drawing/2014/main" id="{D4EED578-03F7-C10C-BBE8-601CA883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31" y="957191"/>
            <a:ext cx="443463" cy="4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1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BD2C-FD22-9427-23E4-8F0C23C7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E30B40-B87F-9A08-4F73-B49D93F86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BSA acquisition</a:t>
            </a:r>
            <a:r>
              <a:rPr lang="en-US" sz="2000" noProof="0" dirty="0"/>
              <a:t>: Single bunch configuration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6CD90726-F149-D10F-F9AC-844F7A50F810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93EECE-2043-586E-B385-0BBA980974E1}"/>
              </a:ext>
            </a:extLst>
          </p:cNvPr>
          <p:cNvSpPr/>
          <p:nvPr/>
        </p:nvSpPr>
        <p:spPr>
          <a:xfrm>
            <a:off x="218502" y="1175212"/>
            <a:ext cx="1728192" cy="10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93BE3-F899-66A9-9AEB-739B50C6A61C}"/>
              </a:ext>
            </a:extLst>
          </p:cNvPr>
          <p:cNvSpPr/>
          <p:nvPr/>
        </p:nvSpPr>
        <p:spPr>
          <a:xfrm>
            <a:off x="6012160" y="842316"/>
            <a:ext cx="2913337" cy="16574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52318-0EDE-27B9-EDED-BCD29CE5EF6F}"/>
              </a:ext>
            </a:extLst>
          </p:cNvPr>
          <p:cNvSpPr/>
          <p:nvPr/>
        </p:nvSpPr>
        <p:spPr>
          <a:xfrm>
            <a:off x="2661255" y="951607"/>
            <a:ext cx="2736304" cy="1456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AB328C-4DDD-BA36-433B-F1ED776D6133}"/>
              </a:ext>
            </a:extLst>
          </p:cNvPr>
          <p:cNvSpPr txBox="1"/>
          <p:nvPr/>
        </p:nvSpPr>
        <p:spPr>
          <a:xfrm>
            <a:off x="210581" y="124527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noProof="0" dirty="0"/>
              <a:t>Controls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169913-209B-826B-48B4-5FE878630D78}"/>
              </a:ext>
            </a:extLst>
          </p:cNvPr>
          <p:cNvSpPr txBox="1"/>
          <p:nvPr/>
        </p:nvSpPr>
        <p:spPr>
          <a:xfrm>
            <a:off x="1082598" y="1250778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CHER PID 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D77752-6CE9-838D-4BFF-6F3EB3A3C0B8}"/>
              </a:ext>
            </a:extLst>
          </p:cNvPr>
          <p:cNvSpPr txBox="1"/>
          <p:nvPr/>
        </p:nvSpPr>
        <p:spPr>
          <a:xfrm>
            <a:off x="1082598" y="1727187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SYAG PID PV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9723FB-AAB8-B8D2-CB55-7D6F197BC356}"/>
              </a:ext>
            </a:extLst>
          </p:cNvPr>
          <p:cNvSpPr txBox="1"/>
          <p:nvPr/>
        </p:nvSpPr>
        <p:spPr>
          <a:xfrm>
            <a:off x="3380729" y="949380"/>
            <a:ext cx="127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acquisition.py</a:t>
            </a:r>
            <a:endParaRPr lang="en-US" sz="1200" u="sng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70AD45-3762-E964-58C2-3BA049627750}"/>
              </a:ext>
            </a:extLst>
          </p:cNvPr>
          <p:cNvSpPr txBox="1"/>
          <p:nvPr/>
        </p:nvSpPr>
        <p:spPr>
          <a:xfrm>
            <a:off x="2710375" y="1249870"/>
            <a:ext cx="2615176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CHER Image Array and CHER Pulse ID PV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5"/>
                </a:solidFill>
              </a:rPr>
              <a:t>tell </a:t>
            </a:r>
            <a:r>
              <a:rPr lang="en-US" sz="1100" noProof="0" dirty="0" err="1">
                <a:solidFill>
                  <a:schemeClr val="accent5"/>
                </a:solidFill>
              </a:rPr>
              <a:t>matching.py</a:t>
            </a:r>
            <a:r>
              <a:rPr lang="en-US" sz="1100" noProof="0" dirty="0">
                <a:solidFill>
                  <a:schemeClr val="accent5"/>
                </a:solidFill>
              </a:rPr>
              <a:t> to start matching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84E58E-3A1E-76AA-552F-305FBAC2401B}"/>
              </a:ext>
            </a:extLst>
          </p:cNvPr>
          <p:cNvSpPr txBox="1"/>
          <p:nvPr/>
        </p:nvSpPr>
        <p:spPr>
          <a:xfrm>
            <a:off x="2710373" y="1918946"/>
            <a:ext cx="2615176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SYAG Image Array and SYAG Pulse ID PV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07A323-EBD4-325D-B137-84F2E3E78A34}"/>
              </a:ext>
            </a:extLst>
          </p:cNvPr>
          <p:cNvSpPr txBox="1"/>
          <p:nvPr/>
        </p:nvSpPr>
        <p:spPr>
          <a:xfrm>
            <a:off x="6995674" y="842317"/>
            <a:ext cx="94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buffer.dat</a:t>
            </a:r>
            <a:endParaRPr lang="en-US" sz="1200" u="sng" noProof="0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970CEDBD-9545-499C-A490-C0BBB19E7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10362"/>
              </p:ext>
            </p:extLst>
          </p:nvPr>
        </p:nvGraphicFramePr>
        <p:xfrm>
          <a:off x="6071289" y="1144927"/>
          <a:ext cx="2795077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07926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  <a:tr h="257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6868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5925E62-DC1F-3B2E-9DC6-92B2F59F593C}"/>
              </a:ext>
            </a:extLst>
          </p:cNvPr>
          <p:cNvSpPr/>
          <p:nvPr/>
        </p:nvSpPr>
        <p:spPr>
          <a:xfrm>
            <a:off x="2656456" y="2568746"/>
            <a:ext cx="2758330" cy="121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936902-98DE-B9CC-404A-1280460F1C9F}"/>
              </a:ext>
            </a:extLst>
          </p:cNvPr>
          <p:cNvSpPr/>
          <p:nvPr/>
        </p:nvSpPr>
        <p:spPr>
          <a:xfrm>
            <a:off x="6012160" y="2671178"/>
            <a:ext cx="2913337" cy="13407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00ED10-118A-5DE3-124A-54D55327B67F}"/>
              </a:ext>
            </a:extLst>
          </p:cNvPr>
          <p:cNvSpPr txBox="1"/>
          <p:nvPr/>
        </p:nvSpPr>
        <p:spPr>
          <a:xfrm>
            <a:off x="6604730" y="26824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/>
              <a:t>10 Hz Scalar Buffer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E5962450-5786-16D8-5A6B-0C3F97516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6359"/>
              </p:ext>
            </p:extLst>
          </p:nvPr>
        </p:nvGraphicFramePr>
        <p:xfrm>
          <a:off x="6071288" y="2931790"/>
          <a:ext cx="279507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Scalar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07926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TORO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987E8552-A457-AB73-F658-4A04862637C4}"/>
              </a:ext>
            </a:extLst>
          </p:cNvPr>
          <p:cNvSpPr txBox="1"/>
          <p:nvPr/>
        </p:nvSpPr>
        <p:spPr>
          <a:xfrm>
            <a:off x="3456111" y="2562678"/>
            <a:ext cx="114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noProof="0" dirty="0" err="1"/>
              <a:t>matching.py</a:t>
            </a:r>
            <a:endParaRPr lang="en-US" sz="1200" u="sng" noProof="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F02787-1FBC-93A8-32AF-D554DF526B2C}"/>
              </a:ext>
            </a:extLst>
          </p:cNvPr>
          <p:cNvSpPr txBox="1"/>
          <p:nvPr/>
        </p:nvSpPr>
        <p:spPr>
          <a:xfrm>
            <a:off x="2705575" y="2832017"/>
            <a:ext cx="263763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Search for SYAG and Scalar PID match for given CHER PID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9CB0291-895F-1CEB-0E0D-9E3B8B2D55CE}"/>
              </a:ext>
            </a:extLst>
          </p:cNvPr>
          <p:cNvSpPr txBox="1"/>
          <p:nvPr/>
        </p:nvSpPr>
        <p:spPr>
          <a:xfrm>
            <a:off x="2705575" y="3472668"/>
            <a:ext cx="263763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Calculate </a:t>
            </a:r>
            <a:r>
              <a:rPr lang="en-US" sz="1100" noProof="0" dirty="0" err="1"/>
              <a:t>Eloss</a:t>
            </a:r>
            <a:endParaRPr lang="en-US" sz="1100" noProof="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5551FA-4118-8E55-03AA-3BFBD2836F8D}"/>
              </a:ext>
            </a:extLst>
          </p:cNvPr>
          <p:cNvCxnSpPr>
            <a:cxnSpLocks/>
          </p:cNvCxnSpPr>
          <p:nvPr/>
        </p:nvCxnSpPr>
        <p:spPr>
          <a:xfrm>
            <a:off x="2360526" y="1550490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E03F671-2111-9064-71B7-F3025DB39AB9}"/>
              </a:ext>
            </a:extLst>
          </p:cNvPr>
          <p:cNvCxnSpPr>
            <a:cxnSpLocks/>
          </p:cNvCxnSpPr>
          <p:nvPr/>
        </p:nvCxnSpPr>
        <p:spPr>
          <a:xfrm flipV="1">
            <a:off x="5325551" y="1465313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3D1DE60-2871-EF75-C8A8-441FDA409EC1}"/>
              </a:ext>
            </a:extLst>
          </p:cNvPr>
          <p:cNvCxnSpPr>
            <a:cxnSpLocks/>
          </p:cNvCxnSpPr>
          <p:nvPr/>
        </p:nvCxnSpPr>
        <p:spPr>
          <a:xfrm flipV="1">
            <a:off x="5335690" y="1963301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8DD98CD-80FD-150B-3239-8DE76612E3C7}"/>
              </a:ext>
            </a:extLst>
          </p:cNvPr>
          <p:cNvCxnSpPr>
            <a:cxnSpLocks/>
          </p:cNvCxnSpPr>
          <p:nvPr/>
        </p:nvCxnSpPr>
        <p:spPr>
          <a:xfrm flipH="1">
            <a:off x="5530900" y="1669115"/>
            <a:ext cx="4059" cy="95313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E70EA75-1B93-F1CF-8C94-945030639A9C}"/>
              </a:ext>
            </a:extLst>
          </p:cNvPr>
          <p:cNvCxnSpPr>
            <a:cxnSpLocks/>
          </p:cNvCxnSpPr>
          <p:nvPr/>
        </p:nvCxnSpPr>
        <p:spPr>
          <a:xfrm>
            <a:off x="2360526" y="2134389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4E2CF28-9C26-4CD5-C215-883FB74D7590}"/>
              </a:ext>
            </a:extLst>
          </p:cNvPr>
          <p:cNvCxnSpPr>
            <a:stCxn id="10" idx="3"/>
          </p:cNvCxnSpPr>
          <p:nvPr/>
        </p:nvCxnSpPr>
        <p:spPr>
          <a:xfrm flipV="1">
            <a:off x="1874686" y="1465313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DEFD4CA-9818-FD94-FFB8-D19A1EB12B53}"/>
              </a:ext>
            </a:extLst>
          </p:cNvPr>
          <p:cNvCxnSpPr/>
          <p:nvPr/>
        </p:nvCxnSpPr>
        <p:spPr>
          <a:xfrm flipV="1">
            <a:off x="1881261" y="1941721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932EAFB-193D-36BA-1572-71F13E6A651F}"/>
              </a:ext>
            </a:extLst>
          </p:cNvPr>
          <p:cNvCxnSpPr>
            <a:cxnSpLocks/>
          </p:cNvCxnSpPr>
          <p:nvPr/>
        </p:nvCxnSpPr>
        <p:spPr>
          <a:xfrm>
            <a:off x="2360526" y="1465313"/>
            <a:ext cx="0" cy="8587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426825BD-9839-948F-D3CC-DBD6E5290ECE}"/>
              </a:ext>
            </a:extLst>
          </p:cNvPr>
          <p:cNvCxnSpPr>
            <a:cxnSpLocks/>
          </p:cNvCxnSpPr>
          <p:nvPr/>
        </p:nvCxnSpPr>
        <p:spPr>
          <a:xfrm>
            <a:off x="2367101" y="1941721"/>
            <a:ext cx="0" cy="19266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C1BA5DD5-086E-7334-1C7A-3CC035007377}"/>
              </a:ext>
            </a:extLst>
          </p:cNvPr>
          <p:cNvCxnSpPr>
            <a:cxnSpLocks/>
          </p:cNvCxnSpPr>
          <p:nvPr/>
        </p:nvCxnSpPr>
        <p:spPr>
          <a:xfrm flipV="1">
            <a:off x="4996035" y="2629359"/>
            <a:ext cx="544695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478CAC43-760B-E5DF-27FC-39D5853FE0AC}"/>
              </a:ext>
            </a:extLst>
          </p:cNvPr>
          <p:cNvCxnSpPr>
            <a:cxnSpLocks/>
          </p:cNvCxnSpPr>
          <p:nvPr/>
        </p:nvCxnSpPr>
        <p:spPr>
          <a:xfrm flipV="1">
            <a:off x="5325549" y="1674853"/>
            <a:ext cx="217331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81196834-BA69-F723-C69B-46BDD1400553}"/>
              </a:ext>
            </a:extLst>
          </p:cNvPr>
          <p:cNvCxnSpPr>
            <a:cxnSpLocks/>
          </p:cNvCxnSpPr>
          <p:nvPr/>
        </p:nvCxnSpPr>
        <p:spPr>
          <a:xfrm>
            <a:off x="5000464" y="2622253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E7255176-1712-E3BB-DEA9-0144AB4F7E01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4024392" y="3262904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7181229A-FB42-497B-7679-E7B115DC5B82}"/>
              </a:ext>
            </a:extLst>
          </p:cNvPr>
          <p:cNvSpPr txBox="1"/>
          <p:nvPr/>
        </p:nvSpPr>
        <p:spPr>
          <a:xfrm>
            <a:off x="5678707" y="1724469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D3B1A53-C92F-2E6C-D1ED-39CFAD27915D}"/>
              </a:ext>
            </a:extLst>
          </p:cNvPr>
          <p:cNvSpPr txBox="1"/>
          <p:nvPr/>
        </p:nvSpPr>
        <p:spPr>
          <a:xfrm>
            <a:off x="5678707" y="1210763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0287BDCE-E08F-7F45-620E-47F06AA43F64}"/>
              </a:ext>
            </a:extLst>
          </p:cNvPr>
          <p:cNvCxnSpPr>
            <a:cxnSpLocks/>
          </p:cNvCxnSpPr>
          <p:nvPr/>
        </p:nvCxnSpPr>
        <p:spPr>
          <a:xfrm>
            <a:off x="5678707" y="2349833"/>
            <a:ext cx="34359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A645139-F1CD-094F-6A46-3A9A45D3F18E}"/>
              </a:ext>
            </a:extLst>
          </p:cNvPr>
          <p:cNvCxnSpPr>
            <a:cxnSpLocks/>
          </p:cNvCxnSpPr>
          <p:nvPr/>
        </p:nvCxnSpPr>
        <p:spPr>
          <a:xfrm>
            <a:off x="5677626" y="2349833"/>
            <a:ext cx="0" cy="58496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34797D1-4790-60E2-CAAE-9EC4B7B51E7D}"/>
              </a:ext>
            </a:extLst>
          </p:cNvPr>
          <p:cNvCxnSpPr>
            <a:cxnSpLocks/>
          </p:cNvCxnSpPr>
          <p:nvPr/>
        </p:nvCxnSpPr>
        <p:spPr>
          <a:xfrm flipV="1">
            <a:off x="5344174" y="2928150"/>
            <a:ext cx="333452" cy="225"/>
          </a:xfrm>
          <a:prstGeom prst="line">
            <a:avLst/>
          </a:prstGeom>
          <a:ln w="1905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8A2DDD9F-5AC0-CEBA-28ED-8079429D00F8}"/>
              </a:ext>
            </a:extLst>
          </p:cNvPr>
          <p:cNvSpPr txBox="1"/>
          <p:nvPr/>
        </p:nvSpPr>
        <p:spPr>
          <a:xfrm>
            <a:off x="5726619" y="2104382"/>
            <a:ext cx="2503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r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20563011-D43A-3BD8-2139-1F2F3A24D579}"/>
              </a:ext>
            </a:extLst>
          </p:cNvPr>
          <p:cNvCxnSpPr>
            <a:cxnSpLocks/>
          </p:cNvCxnSpPr>
          <p:nvPr/>
        </p:nvCxnSpPr>
        <p:spPr>
          <a:xfrm>
            <a:off x="5348005" y="3169789"/>
            <a:ext cx="6641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6ED16CC0-6500-CC61-6E87-718DE792137E}"/>
              </a:ext>
            </a:extLst>
          </p:cNvPr>
          <p:cNvSpPr txBox="1"/>
          <p:nvPr/>
        </p:nvSpPr>
        <p:spPr>
          <a:xfrm>
            <a:off x="279903" y="1724236"/>
            <a:ext cx="7446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Calc. PVs</a:t>
            </a:r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5FF84B39-83A5-81B7-E5F4-003D21D16653}"/>
              </a:ext>
            </a:extLst>
          </p:cNvPr>
          <p:cNvCxnSpPr>
            <a:cxnSpLocks/>
          </p:cNvCxnSpPr>
          <p:nvPr/>
        </p:nvCxnSpPr>
        <p:spPr>
          <a:xfrm flipH="1">
            <a:off x="2376000" y="3579862"/>
            <a:ext cx="329575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44E026A8-5D5E-D876-0A99-61CAA55A9443}"/>
              </a:ext>
            </a:extLst>
          </p:cNvPr>
          <p:cNvCxnSpPr>
            <a:cxnSpLocks/>
          </p:cNvCxnSpPr>
          <p:nvPr/>
        </p:nvCxnSpPr>
        <p:spPr>
          <a:xfrm>
            <a:off x="2376000" y="2283718"/>
            <a:ext cx="0" cy="1296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5908E711-981C-DFAB-6B3F-07E69E8ADAB8}"/>
              </a:ext>
            </a:extLst>
          </p:cNvPr>
          <p:cNvCxnSpPr>
            <a:cxnSpLocks/>
          </p:cNvCxnSpPr>
          <p:nvPr/>
        </p:nvCxnSpPr>
        <p:spPr>
          <a:xfrm>
            <a:off x="827584" y="2286303"/>
            <a:ext cx="1555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9A8A548-8D42-9216-0AA9-D0BD5FFE2CA6}"/>
              </a:ext>
            </a:extLst>
          </p:cNvPr>
          <p:cNvCxnSpPr>
            <a:cxnSpLocks/>
          </p:cNvCxnSpPr>
          <p:nvPr/>
        </p:nvCxnSpPr>
        <p:spPr>
          <a:xfrm>
            <a:off x="833103" y="2164301"/>
            <a:ext cx="0" cy="1189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C808AC38-6DE2-DF97-C693-4D2555DDF651}"/>
              </a:ext>
            </a:extLst>
          </p:cNvPr>
          <p:cNvCxnSpPr>
            <a:cxnSpLocks/>
          </p:cNvCxnSpPr>
          <p:nvPr/>
        </p:nvCxnSpPr>
        <p:spPr>
          <a:xfrm flipH="1">
            <a:off x="7433869" y="4449093"/>
            <a:ext cx="9797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4B8921A0-297E-53D8-17EB-F4717DA77D2B}"/>
              </a:ext>
            </a:extLst>
          </p:cNvPr>
          <p:cNvSpPr txBox="1"/>
          <p:nvPr/>
        </p:nvSpPr>
        <p:spPr>
          <a:xfrm>
            <a:off x="7433869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1"/>
              </a:solidFill>
            </a:endParaRPr>
          </a:p>
          <a:p>
            <a:r>
              <a:rPr lang="en-US" sz="800" noProof="0" dirty="0" err="1">
                <a:solidFill>
                  <a:schemeClr val="accent1"/>
                </a:solidFill>
              </a:rPr>
              <a:t>caget</a:t>
            </a:r>
            <a:r>
              <a:rPr lang="en-US" sz="800" noProof="0" dirty="0">
                <a:solidFill>
                  <a:schemeClr val="accent1"/>
                </a:solidFill>
              </a:rPr>
              <a:t>/caput with EPICS PV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E8B9493B-25C1-F68B-98A6-AF6948B9DAC7}"/>
              </a:ext>
            </a:extLst>
          </p:cNvPr>
          <p:cNvCxnSpPr>
            <a:cxnSpLocks/>
          </p:cNvCxnSpPr>
          <p:nvPr/>
        </p:nvCxnSpPr>
        <p:spPr>
          <a:xfrm flipH="1">
            <a:off x="6230651" y="4449093"/>
            <a:ext cx="9797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EC503160-8597-23A1-39C2-195EEC2B8AAE}"/>
              </a:ext>
            </a:extLst>
          </p:cNvPr>
          <p:cNvSpPr txBox="1"/>
          <p:nvPr/>
        </p:nvSpPr>
        <p:spPr>
          <a:xfrm>
            <a:off x="6230651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3"/>
              </a:solidFill>
            </a:endParaRPr>
          </a:p>
          <a:p>
            <a:r>
              <a:rPr lang="en-US" sz="800" noProof="0" dirty="0">
                <a:solidFill>
                  <a:schemeClr val="accent3"/>
                </a:solidFill>
              </a:rPr>
              <a:t>read/write to </a:t>
            </a:r>
            <a:r>
              <a:rPr lang="en-US" sz="800" noProof="0" dirty="0" err="1">
                <a:solidFill>
                  <a:schemeClr val="accent3"/>
                </a:solidFill>
              </a:rPr>
              <a:t>np.memmap</a:t>
            </a:r>
            <a:endParaRPr lang="en-US" sz="800" noProof="0" dirty="0">
              <a:solidFill>
                <a:schemeClr val="accent3"/>
              </a:solidFill>
            </a:endParaRP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D21A9570-A0E5-7E14-4EDD-D9F5C56B13EA}"/>
              </a:ext>
            </a:extLst>
          </p:cNvPr>
          <p:cNvCxnSpPr>
            <a:cxnSpLocks/>
          </p:cNvCxnSpPr>
          <p:nvPr/>
        </p:nvCxnSpPr>
        <p:spPr>
          <a:xfrm flipH="1">
            <a:off x="6225545" y="4900363"/>
            <a:ext cx="9797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3DC2D5D9-23DD-DB50-9869-94AF0C5A84BB}"/>
              </a:ext>
            </a:extLst>
          </p:cNvPr>
          <p:cNvSpPr txBox="1"/>
          <p:nvPr/>
        </p:nvSpPr>
        <p:spPr>
          <a:xfrm>
            <a:off x="6230651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5"/>
                </a:solidFill>
              </a:rPr>
              <a:t>PySide6 signal/slot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04982F15-3792-6738-54F3-FBA91E97C2A9}"/>
              </a:ext>
            </a:extLst>
          </p:cNvPr>
          <p:cNvSpPr txBox="1"/>
          <p:nvPr/>
        </p:nvSpPr>
        <p:spPr>
          <a:xfrm>
            <a:off x="2699747" y="3946065"/>
            <a:ext cx="2637633" cy="26161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ML optimizer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D68C649B-4CE0-6AAF-9580-BAFB54ED653A}"/>
              </a:ext>
            </a:extLst>
          </p:cNvPr>
          <p:cNvCxnSpPr/>
          <p:nvPr/>
        </p:nvCxnSpPr>
        <p:spPr>
          <a:xfrm>
            <a:off x="4024391" y="3734278"/>
            <a:ext cx="0" cy="209764"/>
          </a:xfrm>
          <a:prstGeom prst="straightConnector1">
            <a:avLst/>
          </a:prstGeom>
          <a:ln w="19050">
            <a:solidFill>
              <a:srgbClr val="8DBE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D1F6359-9C7C-2F5F-A6CF-1F8D8111483C}"/>
              </a:ext>
            </a:extLst>
          </p:cNvPr>
          <p:cNvSpPr txBox="1"/>
          <p:nvPr/>
        </p:nvSpPr>
        <p:spPr>
          <a:xfrm>
            <a:off x="147498" y="3197138"/>
            <a:ext cx="2065561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u="sng" noProof="0" dirty="0"/>
              <a:t>Current status:</a:t>
            </a:r>
            <a:r>
              <a:rPr lang="en-US" sz="1200" i="1" noProof="0" dirty="0"/>
              <a:t> </a:t>
            </a:r>
          </a:p>
          <a:p>
            <a:r>
              <a:rPr lang="en-US" sz="1200" i="1" noProof="0" dirty="0"/>
              <a:t>Full process takes ~0.3s</a:t>
            </a:r>
          </a:p>
          <a:p>
            <a:r>
              <a:rPr lang="en-US" sz="1200" i="1" noProof="0" dirty="0"/>
              <a:t>→ 1/3</a:t>
            </a:r>
            <a:r>
              <a:rPr lang="en-US" sz="1200" i="1" baseline="30000" noProof="0" dirty="0"/>
              <a:t>rd</a:t>
            </a:r>
            <a:r>
              <a:rPr lang="en-US" sz="1200" i="1" noProof="0" dirty="0"/>
              <a:t> of all shots are acquired, matched and calculated at 10 Hz beam repetition rate</a:t>
            </a:r>
          </a:p>
        </p:txBody>
      </p:sp>
    </p:spTree>
    <p:extLst>
      <p:ext uri="{BB962C8B-B14F-4D97-AF65-F5344CB8AC3E}">
        <p14:creationId xmlns:p14="http://schemas.microsoft.com/office/powerpoint/2010/main" val="115018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BFD4-0BCE-13CC-D6C9-EB10F09F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C93DD9-0246-CACA-FFF3-FE1D81F95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BSA acquisition</a:t>
            </a:r>
            <a:r>
              <a:rPr lang="en-US" sz="2000" noProof="0" dirty="0"/>
              <a:t>: Final design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78BE188-FDB0-5D04-EA75-51369064771D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E7412-2D9D-1CBC-8550-D11D3C1A67B4}"/>
              </a:ext>
            </a:extLst>
          </p:cNvPr>
          <p:cNvSpPr/>
          <p:nvPr/>
        </p:nvSpPr>
        <p:spPr>
          <a:xfrm>
            <a:off x="218502" y="1175212"/>
            <a:ext cx="1728192" cy="10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2C3C4-7BB1-1037-F20E-A9E6B039275E}"/>
              </a:ext>
            </a:extLst>
          </p:cNvPr>
          <p:cNvSpPr/>
          <p:nvPr/>
        </p:nvSpPr>
        <p:spPr>
          <a:xfrm>
            <a:off x="6012160" y="842316"/>
            <a:ext cx="2913337" cy="16574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B5558-6B55-E2F2-75A4-562ECF8C58CF}"/>
              </a:ext>
            </a:extLst>
          </p:cNvPr>
          <p:cNvSpPr/>
          <p:nvPr/>
        </p:nvSpPr>
        <p:spPr>
          <a:xfrm>
            <a:off x="2661255" y="951607"/>
            <a:ext cx="2736304" cy="1456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5D0C2D-2503-9FE3-49B8-5C7BB71A6227}"/>
              </a:ext>
            </a:extLst>
          </p:cNvPr>
          <p:cNvSpPr txBox="1"/>
          <p:nvPr/>
        </p:nvSpPr>
        <p:spPr>
          <a:xfrm>
            <a:off x="210581" y="124527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noProof="0" dirty="0"/>
              <a:t>Controls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3FD937-2099-C338-A9B8-02251565FED6}"/>
              </a:ext>
            </a:extLst>
          </p:cNvPr>
          <p:cNvSpPr txBox="1"/>
          <p:nvPr/>
        </p:nvSpPr>
        <p:spPr>
          <a:xfrm>
            <a:off x="1082598" y="1250778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CHER PID 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194CC0-B1E1-83BC-A433-1115386EF888}"/>
              </a:ext>
            </a:extLst>
          </p:cNvPr>
          <p:cNvSpPr txBox="1"/>
          <p:nvPr/>
        </p:nvSpPr>
        <p:spPr>
          <a:xfrm>
            <a:off x="1082598" y="1727187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SYAG PID PV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B77FCB-7A0E-F163-A30A-8F1673CBBFC6}"/>
              </a:ext>
            </a:extLst>
          </p:cNvPr>
          <p:cNvSpPr txBox="1"/>
          <p:nvPr/>
        </p:nvSpPr>
        <p:spPr>
          <a:xfrm>
            <a:off x="3380729" y="949380"/>
            <a:ext cx="127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acquisition.py</a:t>
            </a:r>
            <a:endParaRPr lang="en-US" sz="1200" u="sng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49A315-E28D-0635-281F-E7D692FF7886}"/>
              </a:ext>
            </a:extLst>
          </p:cNvPr>
          <p:cNvSpPr txBox="1"/>
          <p:nvPr/>
        </p:nvSpPr>
        <p:spPr>
          <a:xfrm>
            <a:off x="2710375" y="1249870"/>
            <a:ext cx="2615176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CHER Image Array and CHER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5"/>
                </a:solidFill>
              </a:rPr>
              <a:t>tell matching.py to start matching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A86BC9-070F-751E-386A-A851334539E4}"/>
              </a:ext>
            </a:extLst>
          </p:cNvPr>
          <p:cNvSpPr txBox="1"/>
          <p:nvPr/>
        </p:nvSpPr>
        <p:spPr>
          <a:xfrm>
            <a:off x="2710373" y="1918946"/>
            <a:ext cx="2615176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SYAG Image Array and SYAG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C101C4-D422-C888-245F-A68A020024E8}"/>
              </a:ext>
            </a:extLst>
          </p:cNvPr>
          <p:cNvSpPr txBox="1"/>
          <p:nvPr/>
        </p:nvSpPr>
        <p:spPr>
          <a:xfrm>
            <a:off x="6995674" y="842317"/>
            <a:ext cx="94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buffer.dat</a:t>
            </a:r>
            <a:endParaRPr lang="en-US" sz="1200" u="sng" noProof="0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D097EC8-492C-C81B-BC88-238059D70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9985"/>
              </p:ext>
            </p:extLst>
          </p:nvPr>
        </p:nvGraphicFramePr>
        <p:xfrm>
          <a:off x="6071289" y="1144927"/>
          <a:ext cx="2795077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07926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  <a:tr h="257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6868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1EC331A-00C1-EFE1-CC5B-444F911A6963}"/>
              </a:ext>
            </a:extLst>
          </p:cNvPr>
          <p:cNvSpPr/>
          <p:nvPr/>
        </p:nvSpPr>
        <p:spPr>
          <a:xfrm>
            <a:off x="2656456" y="2568746"/>
            <a:ext cx="2758330" cy="121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99BC0-7C10-0D8D-A925-4E0EF3FC03C7}"/>
              </a:ext>
            </a:extLst>
          </p:cNvPr>
          <p:cNvSpPr/>
          <p:nvPr/>
        </p:nvSpPr>
        <p:spPr>
          <a:xfrm>
            <a:off x="210581" y="2509066"/>
            <a:ext cx="1728191" cy="130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734DC6-7284-81DC-FE75-76D2313111AC}"/>
              </a:ext>
            </a:extLst>
          </p:cNvPr>
          <p:cNvSpPr/>
          <p:nvPr/>
        </p:nvSpPr>
        <p:spPr>
          <a:xfrm>
            <a:off x="6012160" y="2671178"/>
            <a:ext cx="2913337" cy="110966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B5F3BE-B8F7-831B-EF8A-F4C85B1EF99F}"/>
              </a:ext>
            </a:extLst>
          </p:cNvPr>
          <p:cNvSpPr txBox="1"/>
          <p:nvPr/>
        </p:nvSpPr>
        <p:spPr>
          <a:xfrm>
            <a:off x="6604730" y="26824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/>
              <a:t>10 Hz Scalar Buffer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84B941C-9742-B829-2A2F-0818FDCC3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02458"/>
              </p:ext>
            </p:extLst>
          </p:nvPr>
        </p:nvGraphicFramePr>
        <p:xfrm>
          <a:off x="6071288" y="2931790"/>
          <a:ext cx="279507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TORO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7735E31A-236B-7C50-EAAD-B0B3E27F1D6F}"/>
              </a:ext>
            </a:extLst>
          </p:cNvPr>
          <p:cNvSpPr txBox="1"/>
          <p:nvPr/>
        </p:nvSpPr>
        <p:spPr>
          <a:xfrm>
            <a:off x="3456111" y="2562678"/>
            <a:ext cx="114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noProof="0" dirty="0" err="1"/>
              <a:t>matching.py</a:t>
            </a:r>
            <a:endParaRPr lang="en-US" sz="1200" u="sng" noProof="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9ADB432-B4C0-7BFB-CBA8-4B4BEAE0AE9F}"/>
              </a:ext>
            </a:extLst>
          </p:cNvPr>
          <p:cNvSpPr txBox="1"/>
          <p:nvPr/>
        </p:nvSpPr>
        <p:spPr>
          <a:xfrm>
            <a:off x="619632" y="2518244"/>
            <a:ext cx="836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main.py</a:t>
            </a:r>
            <a:endParaRPr lang="en-US" sz="1200" u="sng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AAB9E-57BB-357F-5044-7C419B05595A}"/>
              </a:ext>
            </a:extLst>
          </p:cNvPr>
          <p:cNvSpPr/>
          <p:nvPr/>
        </p:nvSpPr>
        <p:spPr>
          <a:xfrm>
            <a:off x="204754" y="4385385"/>
            <a:ext cx="5210032" cy="625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D5280D-7B3F-6479-461B-BC1B0AA5D9AC}"/>
              </a:ext>
            </a:extLst>
          </p:cNvPr>
          <p:cNvSpPr txBox="1"/>
          <p:nvPr/>
        </p:nvSpPr>
        <p:spPr>
          <a:xfrm>
            <a:off x="2142822" y="4528477"/>
            <a:ext cx="1330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Front end GUI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C6CA19F-A72B-18A0-FDDC-1CF3DF0CFAA5}"/>
              </a:ext>
            </a:extLst>
          </p:cNvPr>
          <p:cNvSpPr txBox="1"/>
          <p:nvPr/>
        </p:nvSpPr>
        <p:spPr>
          <a:xfrm>
            <a:off x="2705575" y="2832017"/>
            <a:ext cx="263763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Search for Pulse ID match across buffers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47CBCAB-EA10-B2E3-4091-C12743DB3F6A}"/>
              </a:ext>
            </a:extLst>
          </p:cNvPr>
          <p:cNvSpPr txBox="1"/>
          <p:nvPr/>
        </p:nvSpPr>
        <p:spPr>
          <a:xfrm>
            <a:off x="2705575" y="3472668"/>
            <a:ext cx="263763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Calculate everything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9E0479F-BF6C-44AE-6453-AF0F87743E18}"/>
              </a:ext>
            </a:extLst>
          </p:cNvPr>
          <p:cNvCxnSpPr>
            <a:cxnSpLocks/>
          </p:cNvCxnSpPr>
          <p:nvPr/>
        </p:nvCxnSpPr>
        <p:spPr>
          <a:xfrm>
            <a:off x="2360526" y="1550490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61DE245-6C43-061B-A353-7020DDD98205}"/>
              </a:ext>
            </a:extLst>
          </p:cNvPr>
          <p:cNvCxnSpPr>
            <a:cxnSpLocks/>
          </p:cNvCxnSpPr>
          <p:nvPr/>
        </p:nvCxnSpPr>
        <p:spPr>
          <a:xfrm flipV="1">
            <a:off x="5325551" y="1465313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CC78EA4-AD33-5C99-26B0-705F8EF9C225}"/>
              </a:ext>
            </a:extLst>
          </p:cNvPr>
          <p:cNvCxnSpPr>
            <a:cxnSpLocks/>
          </p:cNvCxnSpPr>
          <p:nvPr/>
        </p:nvCxnSpPr>
        <p:spPr>
          <a:xfrm flipV="1">
            <a:off x="5335690" y="1963301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C888CF0-CA96-8279-98B2-BACE29316AE3}"/>
              </a:ext>
            </a:extLst>
          </p:cNvPr>
          <p:cNvCxnSpPr>
            <a:cxnSpLocks/>
          </p:cNvCxnSpPr>
          <p:nvPr/>
        </p:nvCxnSpPr>
        <p:spPr>
          <a:xfrm flipH="1">
            <a:off x="5530900" y="1669115"/>
            <a:ext cx="4059" cy="95313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25799EA-DC34-2390-FCCF-FB848608921E}"/>
              </a:ext>
            </a:extLst>
          </p:cNvPr>
          <p:cNvCxnSpPr>
            <a:cxnSpLocks/>
          </p:cNvCxnSpPr>
          <p:nvPr/>
        </p:nvCxnSpPr>
        <p:spPr>
          <a:xfrm>
            <a:off x="2360526" y="2134389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1C87E99-6DC7-EB37-5F96-FF3D6CB4475D}"/>
              </a:ext>
            </a:extLst>
          </p:cNvPr>
          <p:cNvCxnSpPr>
            <a:stCxn id="10" idx="3"/>
          </p:cNvCxnSpPr>
          <p:nvPr/>
        </p:nvCxnSpPr>
        <p:spPr>
          <a:xfrm flipV="1">
            <a:off x="1874686" y="1465313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CFBE1B4-15A5-77AC-B459-3D34C0994ABF}"/>
              </a:ext>
            </a:extLst>
          </p:cNvPr>
          <p:cNvCxnSpPr/>
          <p:nvPr/>
        </p:nvCxnSpPr>
        <p:spPr>
          <a:xfrm flipV="1">
            <a:off x="1881261" y="1941721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226421C-6A08-0F3A-89F6-1D1F2824C638}"/>
              </a:ext>
            </a:extLst>
          </p:cNvPr>
          <p:cNvCxnSpPr>
            <a:cxnSpLocks/>
          </p:cNvCxnSpPr>
          <p:nvPr/>
        </p:nvCxnSpPr>
        <p:spPr>
          <a:xfrm>
            <a:off x="2360526" y="1465313"/>
            <a:ext cx="0" cy="8587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8A27E4E-4C84-4F0F-395D-FEF8F057B023}"/>
              </a:ext>
            </a:extLst>
          </p:cNvPr>
          <p:cNvCxnSpPr>
            <a:cxnSpLocks/>
          </p:cNvCxnSpPr>
          <p:nvPr/>
        </p:nvCxnSpPr>
        <p:spPr>
          <a:xfrm>
            <a:off x="2367101" y="1941721"/>
            <a:ext cx="0" cy="19266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3751862-5A64-2C69-3417-367A8842D21E}"/>
              </a:ext>
            </a:extLst>
          </p:cNvPr>
          <p:cNvCxnSpPr>
            <a:cxnSpLocks/>
          </p:cNvCxnSpPr>
          <p:nvPr/>
        </p:nvCxnSpPr>
        <p:spPr>
          <a:xfrm flipV="1">
            <a:off x="4996035" y="2629359"/>
            <a:ext cx="544695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3DD311A-D75D-3AC0-4C27-2DAE601C06AC}"/>
              </a:ext>
            </a:extLst>
          </p:cNvPr>
          <p:cNvCxnSpPr>
            <a:cxnSpLocks/>
          </p:cNvCxnSpPr>
          <p:nvPr/>
        </p:nvCxnSpPr>
        <p:spPr>
          <a:xfrm flipV="1">
            <a:off x="5325549" y="1674853"/>
            <a:ext cx="217331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3AFF78A3-2E2F-CE7D-9EB8-410E89CDB9C8}"/>
              </a:ext>
            </a:extLst>
          </p:cNvPr>
          <p:cNvCxnSpPr>
            <a:cxnSpLocks/>
          </p:cNvCxnSpPr>
          <p:nvPr/>
        </p:nvCxnSpPr>
        <p:spPr>
          <a:xfrm>
            <a:off x="5000464" y="2622253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FE69328D-8553-10FA-CBCA-C01495CB3FA8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4024392" y="3262904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08C9E319-CC52-A74A-C316-D8A541705759}"/>
              </a:ext>
            </a:extLst>
          </p:cNvPr>
          <p:cNvSpPr txBox="1"/>
          <p:nvPr/>
        </p:nvSpPr>
        <p:spPr>
          <a:xfrm>
            <a:off x="5678707" y="1724469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DC04CCC-0F6A-F1E8-27C2-D80034516D28}"/>
              </a:ext>
            </a:extLst>
          </p:cNvPr>
          <p:cNvSpPr txBox="1"/>
          <p:nvPr/>
        </p:nvSpPr>
        <p:spPr>
          <a:xfrm>
            <a:off x="5678707" y="1210763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F13B9EC5-5932-BF2C-6A9B-4CA36AA496AB}"/>
              </a:ext>
            </a:extLst>
          </p:cNvPr>
          <p:cNvCxnSpPr>
            <a:cxnSpLocks/>
          </p:cNvCxnSpPr>
          <p:nvPr/>
        </p:nvCxnSpPr>
        <p:spPr>
          <a:xfrm>
            <a:off x="5678707" y="2349833"/>
            <a:ext cx="34359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3085E93-0ED0-1BFF-544D-573DC1C7EB5E}"/>
              </a:ext>
            </a:extLst>
          </p:cNvPr>
          <p:cNvCxnSpPr>
            <a:cxnSpLocks/>
          </p:cNvCxnSpPr>
          <p:nvPr/>
        </p:nvCxnSpPr>
        <p:spPr>
          <a:xfrm>
            <a:off x="5677626" y="2349833"/>
            <a:ext cx="0" cy="58496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7339DE9-8167-63BF-9462-E5F2719196D8}"/>
              </a:ext>
            </a:extLst>
          </p:cNvPr>
          <p:cNvCxnSpPr>
            <a:cxnSpLocks/>
          </p:cNvCxnSpPr>
          <p:nvPr/>
        </p:nvCxnSpPr>
        <p:spPr>
          <a:xfrm flipV="1">
            <a:off x="5344174" y="2928150"/>
            <a:ext cx="333452" cy="225"/>
          </a:xfrm>
          <a:prstGeom prst="line">
            <a:avLst/>
          </a:prstGeom>
          <a:ln w="1905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7CB8D765-F803-8754-BEEF-C0EA8F641AEB}"/>
              </a:ext>
            </a:extLst>
          </p:cNvPr>
          <p:cNvSpPr txBox="1"/>
          <p:nvPr/>
        </p:nvSpPr>
        <p:spPr>
          <a:xfrm>
            <a:off x="5726619" y="2104382"/>
            <a:ext cx="2503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r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D1D68DF1-9420-337E-210A-62CB0326D54C}"/>
              </a:ext>
            </a:extLst>
          </p:cNvPr>
          <p:cNvCxnSpPr>
            <a:cxnSpLocks/>
          </p:cNvCxnSpPr>
          <p:nvPr/>
        </p:nvCxnSpPr>
        <p:spPr>
          <a:xfrm>
            <a:off x="5348005" y="3169789"/>
            <a:ext cx="6641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F471468D-DEEC-698F-8FBB-958F33B0AF63}"/>
              </a:ext>
            </a:extLst>
          </p:cNvPr>
          <p:cNvSpPr txBox="1"/>
          <p:nvPr/>
        </p:nvSpPr>
        <p:spPr>
          <a:xfrm>
            <a:off x="312102" y="3309917"/>
            <a:ext cx="15293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rgbClr val="7030A0"/>
                </a:solidFill>
              </a:rPr>
              <a:t>GUI </a:t>
            </a:r>
            <a:r>
              <a:rPr lang="en-US" sz="1100" noProof="0" dirty="0">
                <a:solidFill>
                  <a:schemeClr val="accent1"/>
                </a:solidFill>
              </a:rPr>
              <a:t>push buttons and edit fields</a:t>
            </a:r>
          </a:p>
        </p:txBody>
      </p:sp>
      <p:sp>
        <p:nvSpPr>
          <p:cNvPr id="100" name="Flèche vers le bas 99">
            <a:extLst>
              <a:ext uri="{FF2B5EF4-FFF2-40B4-BE49-F238E27FC236}">
                <a16:creationId xmlns:a16="http://schemas.microsoft.com/office/drawing/2014/main" id="{C91A3C67-1EFD-7181-003F-5DC28A76FE86}"/>
              </a:ext>
            </a:extLst>
          </p:cNvPr>
          <p:cNvSpPr/>
          <p:nvPr/>
        </p:nvSpPr>
        <p:spPr>
          <a:xfrm>
            <a:off x="619633" y="3734278"/>
            <a:ext cx="68716" cy="625021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2" name="Flèche vers le haut 101">
            <a:extLst>
              <a:ext uri="{FF2B5EF4-FFF2-40B4-BE49-F238E27FC236}">
                <a16:creationId xmlns:a16="http://schemas.microsoft.com/office/drawing/2014/main" id="{03D356E9-EECE-237C-BFA2-3C61DC790A2D}"/>
              </a:ext>
            </a:extLst>
          </p:cNvPr>
          <p:cNvSpPr/>
          <p:nvPr/>
        </p:nvSpPr>
        <p:spPr>
          <a:xfrm>
            <a:off x="1490686" y="3734278"/>
            <a:ext cx="68400" cy="6264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C07FEEBF-6203-8525-47CB-A7A148D7EE8E}"/>
              </a:ext>
            </a:extLst>
          </p:cNvPr>
          <p:cNvSpPr txBox="1"/>
          <p:nvPr/>
        </p:nvSpPr>
        <p:spPr>
          <a:xfrm>
            <a:off x="313144" y="2804421"/>
            <a:ext cx="15293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5"/>
                </a:solidFill>
              </a:rPr>
              <a:t>Update front end graphics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75872E50-4BD4-E89C-1999-6A744CF1C9FA}"/>
              </a:ext>
            </a:extLst>
          </p:cNvPr>
          <p:cNvCxnSpPr>
            <a:cxnSpLocks/>
          </p:cNvCxnSpPr>
          <p:nvPr/>
        </p:nvCxnSpPr>
        <p:spPr>
          <a:xfrm>
            <a:off x="2483768" y="3686400"/>
            <a:ext cx="22180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2ECB447A-B18C-4D39-7F4A-1382DC44FADE}"/>
              </a:ext>
            </a:extLst>
          </p:cNvPr>
          <p:cNvCxnSpPr>
            <a:cxnSpLocks/>
          </p:cNvCxnSpPr>
          <p:nvPr/>
        </p:nvCxnSpPr>
        <p:spPr>
          <a:xfrm>
            <a:off x="2490688" y="2916301"/>
            <a:ext cx="0" cy="77866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106C9D0F-C1DD-E6DC-460E-0CC1EDEA8B12}"/>
              </a:ext>
            </a:extLst>
          </p:cNvPr>
          <p:cNvCxnSpPr>
            <a:cxnSpLocks/>
          </p:cNvCxnSpPr>
          <p:nvPr/>
        </p:nvCxnSpPr>
        <p:spPr>
          <a:xfrm flipH="1">
            <a:off x="1841479" y="2916301"/>
            <a:ext cx="64920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17472F39-6104-B850-C689-B8D17C22ECDB}"/>
              </a:ext>
            </a:extLst>
          </p:cNvPr>
          <p:cNvCxnSpPr>
            <a:cxnSpLocks/>
          </p:cNvCxnSpPr>
          <p:nvPr/>
        </p:nvCxnSpPr>
        <p:spPr>
          <a:xfrm>
            <a:off x="1841479" y="3065051"/>
            <a:ext cx="21024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0861D742-C622-B638-B51B-42DC04ACD469}"/>
              </a:ext>
            </a:extLst>
          </p:cNvPr>
          <p:cNvCxnSpPr>
            <a:cxnSpLocks/>
          </p:cNvCxnSpPr>
          <p:nvPr/>
        </p:nvCxnSpPr>
        <p:spPr>
          <a:xfrm>
            <a:off x="2051720" y="3074111"/>
            <a:ext cx="0" cy="132033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33B6FC01-57BF-390B-626B-3A67A231205D}"/>
              </a:ext>
            </a:extLst>
          </p:cNvPr>
          <p:cNvSpPr txBox="1"/>
          <p:nvPr/>
        </p:nvSpPr>
        <p:spPr>
          <a:xfrm>
            <a:off x="279903" y="1724236"/>
            <a:ext cx="7446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Calc. PVs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0EB97FC8-A456-02F9-FF1D-222AB64128BA}"/>
              </a:ext>
            </a:extLst>
          </p:cNvPr>
          <p:cNvCxnSpPr>
            <a:cxnSpLocks/>
          </p:cNvCxnSpPr>
          <p:nvPr/>
        </p:nvCxnSpPr>
        <p:spPr>
          <a:xfrm>
            <a:off x="474044" y="2155123"/>
            <a:ext cx="0" cy="23398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357FB4CF-5DB3-7E87-A8B8-6270ECCF44AE}"/>
              </a:ext>
            </a:extLst>
          </p:cNvPr>
          <p:cNvCxnSpPr/>
          <p:nvPr/>
        </p:nvCxnSpPr>
        <p:spPr>
          <a:xfrm>
            <a:off x="467998" y="2389104"/>
            <a:ext cx="16854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E361BF2A-70B3-4F61-7543-1861B3D3C1B1}"/>
              </a:ext>
            </a:extLst>
          </p:cNvPr>
          <p:cNvCxnSpPr>
            <a:cxnSpLocks/>
          </p:cNvCxnSpPr>
          <p:nvPr/>
        </p:nvCxnSpPr>
        <p:spPr>
          <a:xfrm>
            <a:off x="2142822" y="2389104"/>
            <a:ext cx="0" cy="11907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C13EC348-0E32-5B45-8D51-11A81542A1D9}"/>
              </a:ext>
            </a:extLst>
          </p:cNvPr>
          <p:cNvCxnSpPr>
            <a:cxnSpLocks/>
          </p:cNvCxnSpPr>
          <p:nvPr/>
        </p:nvCxnSpPr>
        <p:spPr>
          <a:xfrm>
            <a:off x="1841479" y="3579862"/>
            <a:ext cx="3119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22B5A266-ACED-F818-72C2-435DCBE366C3}"/>
              </a:ext>
            </a:extLst>
          </p:cNvPr>
          <p:cNvCxnSpPr>
            <a:cxnSpLocks/>
          </p:cNvCxnSpPr>
          <p:nvPr/>
        </p:nvCxnSpPr>
        <p:spPr>
          <a:xfrm flipH="1">
            <a:off x="2376000" y="3579862"/>
            <a:ext cx="329575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BADB0849-B1AB-37AC-5109-567A0DBD298C}"/>
              </a:ext>
            </a:extLst>
          </p:cNvPr>
          <p:cNvCxnSpPr>
            <a:cxnSpLocks/>
          </p:cNvCxnSpPr>
          <p:nvPr/>
        </p:nvCxnSpPr>
        <p:spPr>
          <a:xfrm>
            <a:off x="2376000" y="2283718"/>
            <a:ext cx="0" cy="1296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B55B07FC-980C-F8E5-D961-3E9A5B036D7A}"/>
              </a:ext>
            </a:extLst>
          </p:cNvPr>
          <p:cNvCxnSpPr>
            <a:cxnSpLocks/>
          </p:cNvCxnSpPr>
          <p:nvPr/>
        </p:nvCxnSpPr>
        <p:spPr>
          <a:xfrm>
            <a:off x="827584" y="2286303"/>
            <a:ext cx="1555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A6D1C82-C0FA-8D9D-FE04-75ED92727495}"/>
              </a:ext>
            </a:extLst>
          </p:cNvPr>
          <p:cNvCxnSpPr>
            <a:cxnSpLocks/>
          </p:cNvCxnSpPr>
          <p:nvPr/>
        </p:nvCxnSpPr>
        <p:spPr>
          <a:xfrm>
            <a:off x="833103" y="2164301"/>
            <a:ext cx="0" cy="1189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DE6B31C1-3A5E-7A9A-0F1D-B253DB1F7F97}"/>
              </a:ext>
            </a:extLst>
          </p:cNvPr>
          <p:cNvCxnSpPr>
            <a:cxnSpLocks/>
          </p:cNvCxnSpPr>
          <p:nvPr/>
        </p:nvCxnSpPr>
        <p:spPr>
          <a:xfrm flipH="1">
            <a:off x="7433869" y="4449093"/>
            <a:ext cx="9797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557D53F5-751A-601E-3925-B2B4F3584DF1}"/>
              </a:ext>
            </a:extLst>
          </p:cNvPr>
          <p:cNvSpPr txBox="1"/>
          <p:nvPr/>
        </p:nvSpPr>
        <p:spPr>
          <a:xfrm>
            <a:off x="7433869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1"/>
              </a:solidFill>
            </a:endParaRPr>
          </a:p>
          <a:p>
            <a:r>
              <a:rPr lang="en-US" sz="800" noProof="0" dirty="0" err="1">
                <a:solidFill>
                  <a:schemeClr val="accent1"/>
                </a:solidFill>
              </a:rPr>
              <a:t>caget</a:t>
            </a:r>
            <a:r>
              <a:rPr lang="en-US" sz="800" noProof="0" dirty="0">
                <a:solidFill>
                  <a:schemeClr val="accent1"/>
                </a:solidFill>
              </a:rPr>
              <a:t>/caput with EPICS PV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CCAECF8-D70C-529D-7FCC-82D9A50B64DE}"/>
              </a:ext>
            </a:extLst>
          </p:cNvPr>
          <p:cNvCxnSpPr>
            <a:cxnSpLocks/>
          </p:cNvCxnSpPr>
          <p:nvPr/>
        </p:nvCxnSpPr>
        <p:spPr>
          <a:xfrm flipH="1">
            <a:off x="6230651" y="4449093"/>
            <a:ext cx="9797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5305EB23-9924-7366-839B-237E74BB4E74}"/>
              </a:ext>
            </a:extLst>
          </p:cNvPr>
          <p:cNvSpPr txBox="1"/>
          <p:nvPr/>
        </p:nvSpPr>
        <p:spPr>
          <a:xfrm>
            <a:off x="6230651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3"/>
              </a:solidFill>
            </a:endParaRPr>
          </a:p>
          <a:p>
            <a:r>
              <a:rPr lang="en-US" sz="800" noProof="0" dirty="0">
                <a:solidFill>
                  <a:schemeClr val="accent3"/>
                </a:solidFill>
              </a:rPr>
              <a:t>read/write to </a:t>
            </a:r>
            <a:r>
              <a:rPr lang="en-US" sz="800" noProof="0" dirty="0" err="1">
                <a:solidFill>
                  <a:schemeClr val="accent3"/>
                </a:solidFill>
              </a:rPr>
              <a:t>np.memmap</a:t>
            </a:r>
            <a:endParaRPr lang="en-US" sz="800" noProof="0" dirty="0">
              <a:solidFill>
                <a:schemeClr val="accent3"/>
              </a:solidFill>
            </a:endParaRP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36DBC67-EBA4-D737-A117-9CD5A30FE04B}"/>
              </a:ext>
            </a:extLst>
          </p:cNvPr>
          <p:cNvCxnSpPr>
            <a:cxnSpLocks/>
          </p:cNvCxnSpPr>
          <p:nvPr/>
        </p:nvCxnSpPr>
        <p:spPr>
          <a:xfrm flipH="1">
            <a:off x="7433555" y="4900363"/>
            <a:ext cx="9797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ZoneTexte 179">
            <a:extLst>
              <a:ext uri="{FF2B5EF4-FFF2-40B4-BE49-F238E27FC236}">
                <a16:creationId xmlns:a16="http://schemas.microsoft.com/office/drawing/2014/main" id="{B6586C54-E036-D504-EF4B-5D0F58960846}"/>
              </a:ext>
            </a:extLst>
          </p:cNvPr>
          <p:cNvSpPr txBox="1"/>
          <p:nvPr/>
        </p:nvSpPr>
        <p:spPr>
          <a:xfrm>
            <a:off x="7439373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rgbClr val="7030A0"/>
                </a:solidFill>
              </a:rPr>
              <a:t>GUI front </a:t>
            </a:r>
          </a:p>
          <a:p>
            <a:r>
              <a:rPr lang="en-US" sz="800" noProof="0" dirty="0">
                <a:solidFill>
                  <a:srgbClr val="7030A0"/>
                </a:solidFill>
              </a:rPr>
              <a:t>end update</a:t>
            </a: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DDFC6EC0-3DF2-49C7-884B-81B070700790}"/>
              </a:ext>
            </a:extLst>
          </p:cNvPr>
          <p:cNvCxnSpPr>
            <a:cxnSpLocks/>
          </p:cNvCxnSpPr>
          <p:nvPr/>
        </p:nvCxnSpPr>
        <p:spPr>
          <a:xfrm flipH="1">
            <a:off x="6225545" y="4900363"/>
            <a:ext cx="9797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EA613AD2-4489-CB83-C09D-C7A2597DADDE}"/>
              </a:ext>
            </a:extLst>
          </p:cNvPr>
          <p:cNvSpPr txBox="1"/>
          <p:nvPr/>
        </p:nvSpPr>
        <p:spPr>
          <a:xfrm>
            <a:off x="6230651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5"/>
                </a:solidFill>
              </a:rPr>
              <a:t>PySide6 signal/slot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DAB0C8D5-9A66-726A-3FB2-C740A8A7CDD7}"/>
              </a:ext>
            </a:extLst>
          </p:cNvPr>
          <p:cNvSpPr txBox="1"/>
          <p:nvPr/>
        </p:nvSpPr>
        <p:spPr>
          <a:xfrm>
            <a:off x="2699747" y="3946065"/>
            <a:ext cx="2637633" cy="26161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ML optimizer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649A0FCA-FD7C-01BF-66A0-96297B067CFE}"/>
              </a:ext>
            </a:extLst>
          </p:cNvPr>
          <p:cNvCxnSpPr/>
          <p:nvPr/>
        </p:nvCxnSpPr>
        <p:spPr>
          <a:xfrm>
            <a:off x="4024391" y="3734278"/>
            <a:ext cx="0" cy="209764"/>
          </a:xfrm>
          <a:prstGeom prst="straightConnector1">
            <a:avLst/>
          </a:prstGeom>
          <a:ln w="19050">
            <a:solidFill>
              <a:srgbClr val="8DBE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1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D1F91-D2D0-0C67-3E55-7E6611F53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680584-3A0E-7C31-4AA3-889BC4FC8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noProof="0" dirty="0"/>
              <a:t>ML optimization workflow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75E0D25-3CF2-DE1A-E4BA-AB16A765F3D7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BA7E0-5A01-740A-0305-E8409D2FDDC0}"/>
              </a:ext>
            </a:extLst>
          </p:cNvPr>
          <p:cNvSpPr/>
          <p:nvPr/>
        </p:nvSpPr>
        <p:spPr>
          <a:xfrm>
            <a:off x="218502" y="1175212"/>
            <a:ext cx="1728192" cy="10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95BE5-5A18-49A8-B92E-EFEFAB10DDB1}"/>
              </a:ext>
            </a:extLst>
          </p:cNvPr>
          <p:cNvSpPr/>
          <p:nvPr/>
        </p:nvSpPr>
        <p:spPr>
          <a:xfrm>
            <a:off x="6012160" y="842316"/>
            <a:ext cx="2913337" cy="16574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EB5D1-0178-3FAA-12A3-8F51F9E38CE8}"/>
              </a:ext>
            </a:extLst>
          </p:cNvPr>
          <p:cNvSpPr/>
          <p:nvPr/>
        </p:nvSpPr>
        <p:spPr>
          <a:xfrm>
            <a:off x="2661255" y="951607"/>
            <a:ext cx="2736304" cy="1456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7995D3-2E69-D4D4-40E0-CA99E46C992A}"/>
              </a:ext>
            </a:extLst>
          </p:cNvPr>
          <p:cNvSpPr txBox="1"/>
          <p:nvPr/>
        </p:nvSpPr>
        <p:spPr>
          <a:xfrm>
            <a:off x="210581" y="124527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noProof="0" dirty="0"/>
              <a:t>Controls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FCE9BD-251A-B8EC-3FF9-CBBC76CD5D41}"/>
              </a:ext>
            </a:extLst>
          </p:cNvPr>
          <p:cNvSpPr txBox="1"/>
          <p:nvPr/>
        </p:nvSpPr>
        <p:spPr>
          <a:xfrm>
            <a:off x="1082598" y="1250778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CHER PID 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D7D305-832E-58B0-D095-B99EEF835D87}"/>
              </a:ext>
            </a:extLst>
          </p:cNvPr>
          <p:cNvSpPr txBox="1"/>
          <p:nvPr/>
        </p:nvSpPr>
        <p:spPr>
          <a:xfrm>
            <a:off x="1082598" y="1727187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SYAG PID PV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86D3BE-3A20-210E-AC35-E1CC37BB54FA}"/>
              </a:ext>
            </a:extLst>
          </p:cNvPr>
          <p:cNvSpPr txBox="1"/>
          <p:nvPr/>
        </p:nvSpPr>
        <p:spPr>
          <a:xfrm>
            <a:off x="3380729" y="949380"/>
            <a:ext cx="127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acquisition.py</a:t>
            </a:r>
            <a:endParaRPr lang="en-US" sz="1200" u="sng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8BAB29-7384-7AA3-AD63-876182DD1E26}"/>
              </a:ext>
            </a:extLst>
          </p:cNvPr>
          <p:cNvSpPr txBox="1"/>
          <p:nvPr/>
        </p:nvSpPr>
        <p:spPr>
          <a:xfrm>
            <a:off x="2710375" y="1249870"/>
            <a:ext cx="2615176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CHER Image Array and CHER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5"/>
                </a:solidFill>
              </a:rPr>
              <a:t>tell matching.py to start matching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9A7F1D-F7F9-8D53-23B7-BF1C18F69CA2}"/>
              </a:ext>
            </a:extLst>
          </p:cNvPr>
          <p:cNvSpPr txBox="1"/>
          <p:nvPr/>
        </p:nvSpPr>
        <p:spPr>
          <a:xfrm>
            <a:off x="2710373" y="1918946"/>
            <a:ext cx="2615176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SYAG Image Array and SYAG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30D72E-BF12-0B53-7EB9-EAD0E9BA0A40}"/>
              </a:ext>
            </a:extLst>
          </p:cNvPr>
          <p:cNvSpPr txBox="1"/>
          <p:nvPr/>
        </p:nvSpPr>
        <p:spPr>
          <a:xfrm>
            <a:off x="6995674" y="842317"/>
            <a:ext cx="94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buffer.dat</a:t>
            </a:r>
            <a:endParaRPr lang="en-US" sz="1200" u="sng" noProof="0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7412E98-4F46-5185-241E-3B7CD685E8C7}"/>
              </a:ext>
            </a:extLst>
          </p:cNvPr>
          <p:cNvGraphicFramePr>
            <a:graphicFrameLocks noGrp="1"/>
          </p:cNvGraphicFramePr>
          <p:nvPr/>
        </p:nvGraphicFramePr>
        <p:xfrm>
          <a:off x="6071289" y="1144927"/>
          <a:ext cx="2795077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07926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  <a:tr h="257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6868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97E0EA0-0CF6-C290-E5F9-D6E19ED68C36}"/>
              </a:ext>
            </a:extLst>
          </p:cNvPr>
          <p:cNvSpPr/>
          <p:nvPr/>
        </p:nvSpPr>
        <p:spPr>
          <a:xfrm>
            <a:off x="2656456" y="2568746"/>
            <a:ext cx="2758330" cy="121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AA397-B14E-79F4-4F64-994E9BA45F2B}"/>
              </a:ext>
            </a:extLst>
          </p:cNvPr>
          <p:cNvSpPr/>
          <p:nvPr/>
        </p:nvSpPr>
        <p:spPr>
          <a:xfrm>
            <a:off x="210581" y="2509066"/>
            <a:ext cx="1728191" cy="130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F7F13C-4575-1E90-3BD5-85B47ABBCB20}"/>
              </a:ext>
            </a:extLst>
          </p:cNvPr>
          <p:cNvSpPr/>
          <p:nvPr/>
        </p:nvSpPr>
        <p:spPr>
          <a:xfrm>
            <a:off x="6012160" y="2671177"/>
            <a:ext cx="2913337" cy="1109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85EE82-B08C-FEFD-2CA4-3557C2E27350}"/>
              </a:ext>
            </a:extLst>
          </p:cNvPr>
          <p:cNvSpPr txBox="1"/>
          <p:nvPr/>
        </p:nvSpPr>
        <p:spPr>
          <a:xfrm>
            <a:off x="6604730" y="26824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/>
              <a:t>10 Hz Scalar Buffer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7AD7562-5B8B-5186-3815-EA1EDA998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08716"/>
              </p:ext>
            </p:extLst>
          </p:nvPr>
        </p:nvGraphicFramePr>
        <p:xfrm>
          <a:off x="6071288" y="2931790"/>
          <a:ext cx="279507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TORO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2DAF2C5B-5989-C664-C3B8-C09AAF85D5BF}"/>
              </a:ext>
            </a:extLst>
          </p:cNvPr>
          <p:cNvSpPr txBox="1"/>
          <p:nvPr/>
        </p:nvSpPr>
        <p:spPr>
          <a:xfrm>
            <a:off x="3456111" y="2562678"/>
            <a:ext cx="114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noProof="0" dirty="0" err="1"/>
              <a:t>matching.py</a:t>
            </a:r>
            <a:endParaRPr lang="en-US" sz="1200" u="sng" noProof="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1ED2FC-CAC9-A2CD-A759-4F8B06CD0FBE}"/>
              </a:ext>
            </a:extLst>
          </p:cNvPr>
          <p:cNvSpPr txBox="1"/>
          <p:nvPr/>
        </p:nvSpPr>
        <p:spPr>
          <a:xfrm>
            <a:off x="619632" y="2518244"/>
            <a:ext cx="836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main.py</a:t>
            </a:r>
            <a:endParaRPr lang="en-US" sz="1200" u="sng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3FF19-BCAA-F310-DFD6-355ED5ECDF5D}"/>
              </a:ext>
            </a:extLst>
          </p:cNvPr>
          <p:cNvSpPr/>
          <p:nvPr/>
        </p:nvSpPr>
        <p:spPr>
          <a:xfrm>
            <a:off x="204754" y="4385385"/>
            <a:ext cx="5210032" cy="625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A11CD12-0440-BFCA-6C05-2014D37459B2}"/>
              </a:ext>
            </a:extLst>
          </p:cNvPr>
          <p:cNvSpPr txBox="1"/>
          <p:nvPr/>
        </p:nvSpPr>
        <p:spPr>
          <a:xfrm>
            <a:off x="2142822" y="4528477"/>
            <a:ext cx="1330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Front end GUI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F641F6A-82D1-B5EB-559C-0D4067FD65D5}"/>
              </a:ext>
            </a:extLst>
          </p:cNvPr>
          <p:cNvSpPr txBox="1"/>
          <p:nvPr/>
        </p:nvSpPr>
        <p:spPr>
          <a:xfrm>
            <a:off x="2705575" y="2832017"/>
            <a:ext cx="263763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Search for Pulse ID match across buffers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2615FE8-2791-47AF-1014-524ED56E5916}"/>
              </a:ext>
            </a:extLst>
          </p:cNvPr>
          <p:cNvSpPr txBox="1"/>
          <p:nvPr/>
        </p:nvSpPr>
        <p:spPr>
          <a:xfrm>
            <a:off x="2705575" y="3472668"/>
            <a:ext cx="263763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Calculate everything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46AA2B0-2DB8-622B-DC12-A97AAFEFA4E2}"/>
              </a:ext>
            </a:extLst>
          </p:cNvPr>
          <p:cNvCxnSpPr>
            <a:cxnSpLocks/>
          </p:cNvCxnSpPr>
          <p:nvPr/>
        </p:nvCxnSpPr>
        <p:spPr>
          <a:xfrm>
            <a:off x="2360526" y="1550490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5C1A344-92B2-F50E-2318-09133DA9ECB4}"/>
              </a:ext>
            </a:extLst>
          </p:cNvPr>
          <p:cNvCxnSpPr>
            <a:cxnSpLocks/>
          </p:cNvCxnSpPr>
          <p:nvPr/>
        </p:nvCxnSpPr>
        <p:spPr>
          <a:xfrm flipV="1">
            <a:off x="5325551" y="1465313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4BE176C-6FE3-157B-1096-6858C25EF020}"/>
              </a:ext>
            </a:extLst>
          </p:cNvPr>
          <p:cNvCxnSpPr>
            <a:cxnSpLocks/>
          </p:cNvCxnSpPr>
          <p:nvPr/>
        </p:nvCxnSpPr>
        <p:spPr>
          <a:xfrm flipV="1">
            <a:off x="5335690" y="1963301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E650986-88A6-23BA-AFD2-7374CFA1CC03}"/>
              </a:ext>
            </a:extLst>
          </p:cNvPr>
          <p:cNvCxnSpPr>
            <a:cxnSpLocks/>
          </p:cNvCxnSpPr>
          <p:nvPr/>
        </p:nvCxnSpPr>
        <p:spPr>
          <a:xfrm flipH="1">
            <a:off x="5530900" y="1669115"/>
            <a:ext cx="4059" cy="95313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D469D65-4F57-00B2-0429-EB3C3D9223FC}"/>
              </a:ext>
            </a:extLst>
          </p:cNvPr>
          <p:cNvCxnSpPr>
            <a:cxnSpLocks/>
          </p:cNvCxnSpPr>
          <p:nvPr/>
        </p:nvCxnSpPr>
        <p:spPr>
          <a:xfrm>
            <a:off x="2360526" y="2134389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8394219-467A-0B62-AFE3-825EAE91CC15}"/>
              </a:ext>
            </a:extLst>
          </p:cNvPr>
          <p:cNvCxnSpPr>
            <a:stCxn id="10" idx="3"/>
          </p:cNvCxnSpPr>
          <p:nvPr/>
        </p:nvCxnSpPr>
        <p:spPr>
          <a:xfrm flipV="1">
            <a:off x="1874686" y="1465313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20F9677-19A0-3326-4BF6-89E92801DBDC}"/>
              </a:ext>
            </a:extLst>
          </p:cNvPr>
          <p:cNvCxnSpPr/>
          <p:nvPr/>
        </p:nvCxnSpPr>
        <p:spPr>
          <a:xfrm flipV="1">
            <a:off x="1881261" y="1941721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AC75B4C-17FA-85B9-BBB6-92953B716ED2}"/>
              </a:ext>
            </a:extLst>
          </p:cNvPr>
          <p:cNvCxnSpPr>
            <a:cxnSpLocks/>
          </p:cNvCxnSpPr>
          <p:nvPr/>
        </p:nvCxnSpPr>
        <p:spPr>
          <a:xfrm>
            <a:off x="2360526" y="1465313"/>
            <a:ext cx="0" cy="8587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AD0CA74-5D13-2523-E230-0567AC025578}"/>
              </a:ext>
            </a:extLst>
          </p:cNvPr>
          <p:cNvCxnSpPr>
            <a:cxnSpLocks/>
          </p:cNvCxnSpPr>
          <p:nvPr/>
        </p:nvCxnSpPr>
        <p:spPr>
          <a:xfrm>
            <a:off x="2367101" y="1941721"/>
            <a:ext cx="0" cy="19266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83773A4-C396-E273-D468-DE207582A4F8}"/>
              </a:ext>
            </a:extLst>
          </p:cNvPr>
          <p:cNvCxnSpPr>
            <a:cxnSpLocks/>
          </p:cNvCxnSpPr>
          <p:nvPr/>
        </p:nvCxnSpPr>
        <p:spPr>
          <a:xfrm flipV="1">
            <a:off x="4996035" y="2629359"/>
            <a:ext cx="544695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B84F157-6AB4-9F67-A780-6185D5D0F067}"/>
              </a:ext>
            </a:extLst>
          </p:cNvPr>
          <p:cNvCxnSpPr>
            <a:cxnSpLocks/>
          </p:cNvCxnSpPr>
          <p:nvPr/>
        </p:nvCxnSpPr>
        <p:spPr>
          <a:xfrm flipV="1">
            <a:off x="5325549" y="1674853"/>
            <a:ext cx="217331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DCDF4843-8D01-4371-EFA8-9A35C758DBEF}"/>
              </a:ext>
            </a:extLst>
          </p:cNvPr>
          <p:cNvCxnSpPr>
            <a:cxnSpLocks/>
          </p:cNvCxnSpPr>
          <p:nvPr/>
        </p:nvCxnSpPr>
        <p:spPr>
          <a:xfrm>
            <a:off x="5000464" y="2622253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56C6394A-8504-4215-CBD3-EBF5DB35EAE7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4024392" y="3262904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8F6DAA6F-1850-3380-4A23-DEB10ED86D0A}"/>
              </a:ext>
            </a:extLst>
          </p:cNvPr>
          <p:cNvSpPr txBox="1"/>
          <p:nvPr/>
        </p:nvSpPr>
        <p:spPr>
          <a:xfrm>
            <a:off x="5678707" y="1724469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2481D60-6FA0-7AC4-6D6C-F36F0FA2F408}"/>
              </a:ext>
            </a:extLst>
          </p:cNvPr>
          <p:cNvSpPr txBox="1"/>
          <p:nvPr/>
        </p:nvSpPr>
        <p:spPr>
          <a:xfrm>
            <a:off x="5678707" y="1210763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56473FD0-68F6-F58D-5156-4B549CBC18A9}"/>
              </a:ext>
            </a:extLst>
          </p:cNvPr>
          <p:cNvCxnSpPr>
            <a:cxnSpLocks/>
          </p:cNvCxnSpPr>
          <p:nvPr/>
        </p:nvCxnSpPr>
        <p:spPr>
          <a:xfrm>
            <a:off x="5678707" y="2349833"/>
            <a:ext cx="34359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8E0C30D-96D3-271F-9AD3-4690A78939E4}"/>
              </a:ext>
            </a:extLst>
          </p:cNvPr>
          <p:cNvCxnSpPr>
            <a:cxnSpLocks/>
          </p:cNvCxnSpPr>
          <p:nvPr/>
        </p:nvCxnSpPr>
        <p:spPr>
          <a:xfrm>
            <a:off x="5677626" y="2349833"/>
            <a:ext cx="0" cy="58496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0EA20D9F-2944-28E8-3426-1DAD45504793}"/>
              </a:ext>
            </a:extLst>
          </p:cNvPr>
          <p:cNvCxnSpPr>
            <a:cxnSpLocks/>
          </p:cNvCxnSpPr>
          <p:nvPr/>
        </p:nvCxnSpPr>
        <p:spPr>
          <a:xfrm flipV="1">
            <a:off x="5344174" y="2928150"/>
            <a:ext cx="333452" cy="225"/>
          </a:xfrm>
          <a:prstGeom prst="line">
            <a:avLst/>
          </a:prstGeom>
          <a:ln w="1905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5F58C775-AFF1-ACD6-7CAE-1EF166D65B18}"/>
              </a:ext>
            </a:extLst>
          </p:cNvPr>
          <p:cNvSpPr txBox="1"/>
          <p:nvPr/>
        </p:nvSpPr>
        <p:spPr>
          <a:xfrm>
            <a:off x="5726619" y="2104382"/>
            <a:ext cx="2503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r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4AAFD2CC-5450-662E-A09D-6532D6ABC0B0}"/>
              </a:ext>
            </a:extLst>
          </p:cNvPr>
          <p:cNvCxnSpPr>
            <a:cxnSpLocks/>
          </p:cNvCxnSpPr>
          <p:nvPr/>
        </p:nvCxnSpPr>
        <p:spPr>
          <a:xfrm>
            <a:off x="5348005" y="3169789"/>
            <a:ext cx="6641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49C30333-EB81-A8ED-B667-FBF97A43067B}"/>
              </a:ext>
            </a:extLst>
          </p:cNvPr>
          <p:cNvSpPr txBox="1"/>
          <p:nvPr/>
        </p:nvSpPr>
        <p:spPr>
          <a:xfrm>
            <a:off x="312102" y="3309917"/>
            <a:ext cx="1529377" cy="4308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rgbClr val="7030A0"/>
                </a:solidFill>
              </a:rPr>
              <a:t>GUI </a:t>
            </a:r>
            <a:r>
              <a:rPr lang="en-US" sz="1100" noProof="0" dirty="0">
                <a:solidFill>
                  <a:schemeClr val="accent1"/>
                </a:solidFill>
              </a:rPr>
              <a:t>push buttons and edit fields</a:t>
            </a:r>
          </a:p>
        </p:txBody>
      </p:sp>
      <p:sp>
        <p:nvSpPr>
          <p:cNvPr id="100" name="Flèche vers le bas 99">
            <a:extLst>
              <a:ext uri="{FF2B5EF4-FFF2-40B4-BE49-F238E27FC236}">
                <a16:creationId xmlns:a16="http://schemas.microsoft.com/office/drawing/2014/main" id="{7B908FF7-4AAA-78A3-922F-AEEAE68FAA10}"/>
              </a:ext>
            </a:extLst>
          </p:cNvPr>
          <p:cNvSpPr/>
          <p:nvPr/>
        </p:nvSpPr>
        <p:spPr>
          <a:xfrm>
            <a:off x="619633" y="3734278"/>
            <a:ext cx="68716" cy="625021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2" name="Flèche vers le haut 101">
            <a:extLst>
              <a:ext uri="{FF2B5EF4-FFF2-40B4-BE49-F238E27FC236}">
                <a16:creationId xmlns:a16="http://schemas.microsoft.com/office/drawing/2014/main" id="{7AF2C1DC-5ECB-6C7E-3FAD-83EC46BC9C35}"/>
              </a:ext>
            </a:extLst>
          </p:cNvPr>
          <p:cNvSpPr/>
          <p:nvPr/>
        </p:nvSpPr>
        <p:spPr>
          <a:xfrm>
            <a:off x="1490686" y="3734278"/>
            <a:ext cx="68400" cy="626400"/>
          </a:xfrm>
          <a:prstGeom prst="up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9B5DCEA-206D-C155-A78C-74D5076E243D}"/>
              </a:ext>
            </a:extLst>
          </p:cNvPr>
          <p:cNvSpPr txBox="1"/>
          <p:nvPr/>
        </p:nvSpPr>
        <p:spPr>
          <a:xfrm>
            <a:off x="313144" y="2804421"/>
            <a:ext cx="1529377" cy="4308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5"/>
                </a:solidFill>
              </a:rPr>
              <a:t>Update front end graphics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608E83F1-1471-B4C3-4A09-6963CCE47EF7}"/>
              </a:ext>
            </a:extLst>
          </p:cNvPr>
          <p:cNvCxnSpPr>
            <a:cxnSpLocks/>
          </p:cNvCxnSpPr>
          <p:nvPr/>
        </p:nvCxnSpPr>
        <p:spPr>
          <a:xfrm>
            <a:off x="2483768" y="3686400"/>
            <a:ext cx="22180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FEE14238-F4BB-F00C-D29B-57B4EE31BD45}"/>
              </a:ext>
            </a:extLst>
          </p:cNvPr>
          <p:cNvCxnSpPr>
            <a:cxnSpLocks/>
          </p:cNvCxnSpPr>
          <p:nvPr/>
        </p:nvCxnSpPr>
        <p:spPr>
          <a:xfrm>
            <a:off x="2490688" y="2916301"/>
            <a:ext cx="0" cy="77866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14C638CC-7912-E58B-C05A-61B54942BCE1}"/>
              </a:ext>
            </a:extLst>
          </p:cNvPr>
          <p:cNvCxnSpPr>
            <a:cxnSpLocks/>
          </p:cNvCxnSpPr>
          <p:nvPr/>
        </p:nvCxnSpPr>
        <p:spPr>
          <a:xfrm flipH="1">
            <a:off x="1841479" y="2916301"/>
            <a:ext cx="64920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9EEED480-AEAD-B7E8-926A-0FF035726102}"/>
              </a:ext>
            </a:extLst>
          </p:cNvPr>
          <p:cNvCxnSpPr>
            <a:cxnSpLocks/>
          </p:cNvCxnSpPr>
          <p:nvPr/>
        </p:nvCxnSpPr>
        <p:spPr>
          <a:xfrm>
            <a:off x="1841479" y="3065051"/>
            <a:ext cx="21024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0EC68BF4-1812-0725-8C76-092CDC692A93}"/>
              </a:ext>
            </a:extLst>
          </p:cNvPr>
          <p:cNvCxnSpPr>
            <a:cxnSpLocks/>
          </p:cNvCxnSpPr>
          <p:nvPr/>
        </p:nvCxnSpPr>
        <p:spPr>
          <a:xfrm>
            <a:off x="2051720" y="3074111"/>
            <a:ext cx="0" cy="132033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0062A49A-CFC9-E0CB-7DE0-9E2ABFDA1444}"/>
              </a:ext>
            </a:extLst>
          </p:cNvPr>
          <p:cNvSpPr txBox="1"/>
          <p:nvPr/>
        </p:nvSpPr>
        <p:spPr>
          <a:xfrm>
            <a:off x="279903" y="1724236"/>
            <a:ext cx="7446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Calc. PVs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617C2172-EF52-899B-75C0-A16C6786A8FA}"/>
              </a:ext>
            </a:extLst>
          </p:cNvPr>
          <p:cNvCxnSpPr>
            <a:cxnSpLocks/>
          </p:cNvCxnSpPr>
          <p:nvPr/>
        </p:nvCxnSpPr>
        <p:spPr>
          <a:xfrm>
            <a:off x="474044" y="2155123"/>
            <a:ext cx="0" cy="23398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9B6B6519-AE69-9E7A-C811-0B9E90CA0F6D}"/>
              </a:ext>
            </a:extLst>
          </p:cNvPr>
          <p:cNvCxnSpPr/>
          <p:nvPr/>
        </p:nvCxnSpPr>
        <p:spPr>
          <a:xfrm>
            <a:off x="467998" y="2389104"/>
            <a:ext cx="16854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7C794047-9DA5-FE85-943D-8D01D7690ECE}"/>
              </a:ext>
            </a:extLst>
          </p:cNvPr>
          <p:cNvCxnSpPr>
            <a:cxnSpLocks/>
          </p:cNvCxnSpPr>
          <p:nvPr/>
        </p:nvCxnSpPr>
        <p:spPr>
          <a:xfrm>
            <a:off x="2142822" y="2389104"/>
            <a:ext cx="0" cy="11907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30119AA-2A52-B2C4-18F8-C6A35CFCFBF2}"/>
              </a:ext>
            </a:extLst>
          </p:cNvPr>
          <p:cNvCxnSpPr>
            <a:cxnSpLocks/>
          </p:cNvCxnSpPr>
          <p:nvPr/>
        </p:nvCxnSpPr>
        <p:spPr>
          <a:xfrm>
            <a:off x="1841479" y="3579862"/>
            <a:ext cx="3119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191E218E-703F-19C7-11F0-23A24ACF3A32}"/>
              </a:ext>
            </a:extLst>
          </p:cNvPr>
          <p:cNvCxnSpPr>
            <a:cxnSpLocks/>
          </p:cNvCxnSpPr>
          <p:nvPr/>
        </p:nvCxnSpPr>
        <p:spPr>
          <a:xfrm flipH="1">
            <a:off x="2376000" y="3579862"/>
            <a:ext cx="329575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58810344-8733-5322-F690-F6C776F9D3FD}"/>
              </a:ext>
            </a:extLst>
          </p:cNvPr>
          <p:cNvCxnSpPr>
            <a:cxnSpLocks/>
          </p:cNvCxnSpPr>
          <p:nvPr/>
        </p:nvCxnSpPr>
        <p:spPr>
          <a:xfrm>
            <a:off x="2376000" y="2283718"/>
            <a:ext cx="0" cy="1296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FFE6A365-1278-435A-49B2-D2AA6C94587E}"/>
              </a:ext>
            </a:extLst>
          </p:cNvPr>
          <p:cNvCxnSpPr>
            <a:cxnSpLocks/>
          </p:cNvCxnSpPr>
          <p:nvPr/>
        </p:nvCxnSpPr>
        <p:spPr>
          <a:xfrm>
            <a:off x="827584" y="2286303"/>
            <a:ext cx="1555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D4C34334-135B-658E-DFE8-774F9EE05B60}"/>
              </a:ext>
            </a:extLst>
          </p:cNvPr>
          <p:cNvCxnSpPr>
            <a:cxnSpLocks/>
          </p:cNvCxnSpPr>
          <p:nvPr/>
        </p:nvCxnSpPr>
        <p:spPr>
          <a:xfrm>
            <a:off x="833103" y="2164301"/>
            <a:ext cx="0" cy="1189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55176CFA-7C0B-BFE1-0CBD-376C04AD4361}"/>
              </a:ext>
            </a:extLst>
          </p:cNvPr>
          <p:cNvCxnSpPr>
            <a:cxnSpLocks/>
          </p:cNvCxnSpPr>
          <p:nvPr/>
        </p:nvCxnSpPr>
        <p:spPr>
          <a:xfrm flipH="1">
            <a:off x="7433869" y="4449093"/>
            <a:ext cx="9797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D1BB89F9-3703-B456-81D6-988DCC9F66ED}"/>
              </a:ext>
            </a:extLst>
          </p:cNvPr>
          <p:cNvSpPr txBox="1"/>
          <p:nvPr/>
        </p:nvSpPr>
        <p:spPr>
          <a:xfrm>
            <a:off x="7433869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1"/>
              </a:solidFill>
            </a:endParaRPr>
          </a:p>
          <a:p>
            <a:r>
              <a:rPr lang="en-US" sz="800" noProof="0" dirty="0" err="1">
                <a:solidFill>
                  <a:schemeClr val="accent1"/>
                </a:solidFill>
              </a:rPr>
              <a:t>caget</a:t>
            </a:r>
            <a:r>
              <a:rPr lang="en-US" sz="800" noProof="0" dirty="0">
                <a:solidFill>
                  <a:schemeClr val="accent1"/>
                </a:solidFill>
              </a:rPr>
              <a:t>/caput with EPICS PV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7D6140BC-7D9E-1513-BC03-59AB71D9308F}"/>
              </a:ext>
            </a:extLst>
          </p:cNvPr>
          <p:cNvCxnSpPr>
            <a:cxnSpLocks/>
          </p:cNvCxnSpPr>
          <p:nvPr/>
        </p:nvCxnSpPr>
        <p:spPr>
          <a:xfrm flipH="1">
            <a:off x="6230651" y="4449093"/>
            <a:ext cx="9797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8C516667-3759-6DAA-171C-675401875133}"/>
              </a:ext>
            </a:extLst>
          </p:cNvPr>
          <p:cNvSpPr txBox="1"/>
          <p:nvPr/>
        </p:nvSpPr>
        <p:spPr>
          <a:xfrm>
            <a:off x="6230651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3"/>
              </a:solidFill>
            </a:endParaRPr>
          </a:p>
          <a:p>
            <a:r>
              <a:rPr lang="en-US" sz="800" noProof="0" dirty="0">
                <a:solidFill>
                  <a:schemeClr val="accent3"/>
                </a:solidFill>
              </a:rPr>
              <a:t>read/write to </a:t>
            </a:r>
            <a:r>
              <a:rPr lang="en-US" sz="800" noProof="0" dirty="0" err="1">
                <a:solidFill>
                  <a:schemeClr val="accent3"/>
                </a:solidFill>
              </a:rPr>
              <a:t>np.memmap</a:t>
            </a:r>
            <a:endParaRPr lang="en-US" sz="800" noProof="0" dirty="0">
              <a:solidFill>
                <a:schemeClr val="accent3"/>
              </a:solidFill>
            </a:endParaRP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B9DDE5D4-7ACB-DBCB-640B-D4444E5C48A9}"/>
              </a:ext>
            </a:extLst>
          </p:cNvPr>
          <p:cNvCxnSpPr>
            <a:cxnSpLocks/>
          </p:cNvCxnSpPr>
          <p:nvPr/>
        </p:nvCxnSpPr>
        <p:spPr>
          <a:xfrm flipH="1">
            <a:off x="7433555" y="4900363"/>
            <a:ext cx="9797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ZoneTexte 179">
            <a:extLst>
              <a:ext uri="{FF2B5EF4-FFF2-40B4-BE49-F238E27FC236}">
                <a16:creationId xmlns:a16="http://schemas.microsoft.com/office/drawing/2014/main" id="{DB632B76-95EA-46C4-8473-E4A2FD95F72A}"/>
              </a:ext>
            </a:extLst>
          </p:cNvPr>
          <p:cNvSpPr txBox="1"/>
          <p:nvPr/>
        </p:nvSpPr>
        <p:spPr>
          <a:xfrm>
            <a:off x="7439373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rgbClr val="7030A0"/>
                </a:solidFill>
              </a:rPr>
              <a:t>GUI front </a:t>
            </a:r>
          </a:p>
          <a:p>
            <a:r>
              <a:rPr lang="en-US" sz="800" noProof="0" dirty="0">
                <a:solidFill>
                  <a:srgbClr val="7030A0"/>
                </a:solidFill>
              </a:rPr>
              <a:t>end update</a:t>
            </a: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5EC2230A-FA2D-E2E6-781C-B574A413B26F}"/>
              </a:ext>
            </a:extLst>
          </p:cNvPr>
          <p:cNvCxnSpPr>
            <a:cxnSpLocks/>
          </p:cNvCxnSpPr>
          <p:nvPr/>
        </p:nvCxnSpPr>
        <p:spPr>
          <a:xfrm flipH="1">
            <a:off x="6225545" y="4900363"/>
            <a:ext cx="9797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F86BD55C-A509-B9E4-1C28-CBF7C2F55D19}"/>
              </a:ext>
            </a:extLst>
          </p:cNvPr>
          <p:cNvSpPr txBox="1"/>
          <p:nvPr/>
        </p:nvSpPr>
        <p:spPr>
          <a:xfrm>
            <a:off x="6230651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5"/>
                </a:solidFill>
              </a:rPr>
              <a:t>PySide6 signal/slot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1C47D05E-17A8-2E60-31A4-CC0F337D06D8}"/>
              </a:ext>
            </a:extLst>
          </p:cNvPr>
          <p:cNvSpPr txBox="1"/>
          <p:nvPr/>
        </p:nvSpPr>
        <p:spPr>
          <a:xfrm>
            <a:off x="2699747" y="3946065"/>
            <a:ext cx="2637633" cy="26161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ML optimizer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ED770372-FBF1-5CFB-F924-2DF48600C974}"/>
              </a:ext>
            </a:extLst>
          </p:cNvPr>
          <p:cNvCxnSpPr/>
          <p:nvPr/>
        </p:nvCxnSpPr>
        <p:spPr>
          <a:xfrm>
            <a:off x="4024391" y="3734278"/>
            <a:ext cx="0" cy="209764"/>
          </a:xfrm>
          <a:prstGeom prst="straightConnector1">
            <a:avLst/>
          </a:prstGeom>
          <a:ln w="19050">
            <a:solidFill>
              <a:srgbClr val="8DBE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44EE859-1253-05F7-48BF-F9B5670BCA21}"/>
              </a:ext>
            </a:extLst>
          </p:cNvPr>
          <p:cNvSpPr/>
          <p:nvPr/>
        </p:nvSpPr>
        <p:spPr>
          <a:xfrm>
            <a:off x="107504" y="2440327"/>
            <a:ext cx="1983236" cy="263236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D9CB9-0EFA-4216-667E-33B59E5938B1}"/>
              </a:ext>
            </a:extLst>
          </p:cNvPr>
          <p:cNvSpPr/>
          <p:nvPr/>
        </p:nvSpPr>
        <p:spPr>
          <a:xfrm>
            <a:off x="2090740" y="4323917"/>
            <a:ext cx="3552293" cy="74877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F07C-3AEB-45E5-2143-11A31B8A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3CA0358-A713-6767-5F27-1CA94A0F0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PWFA spectrometer GUI workflow</a:t>
            </a:r>
            <a:endParaRPr lang="en-US" sz="2000" noProof="0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F845C54-9FC6-55C9-B0B3-3CD086AD46EB}"/>
              </a:ext>
            </a:extLst>
          </p:cNvPr>
          <p:cNvSpPr txBox="1">
            <a:spLocks/>
          </p:cNvSpPr>
          <p:nvPr/>
        </p:nvSpPr>
        <p:spPr>
          <a:xfrm>
            <a:off x="467998" y="1069199"/>
            <a:ext cx="4680066" cy="352800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144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Verdana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sz="1000" i="0" baseline="30000" noProof="0" dirty="0">
              <a:hlinkClick r:id="rId3"/>
            </a:endParaRPr>
          </a:p>
          <a:p>
            <a:endParaRPr lang="en-US" sz="10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B9C84-5926-110A-BC4A-0E55A10BA7AB}"/>
              </a:ext>
            </a:extLst>
          </p:cNvPr>
          <p:cNvSpPr/>
          <p:nvPr/>
        </p:nvSpPr>
        <p:spPr>
          <a:xfrm>
            <a:off x="218502" y="1175212"/>
            <a:ext cx="1728192" cy="10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4222E-27BB-321D-8D74-E761CE1011FD}"/>
              </a:ext>
            </a:extLst>
          </p:cNvPr>
          <p:cNvSpPr/>
          <p:nvPr/>
        </p:nvSpPr>
        <p:spPr>
          <a:xfrm>
            <a:off x="6012160" y="842316"/>
            <a:ext cx="2913337" cy="16574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D5769-C57F-B31C-E6E7-CDB770A89C81}"/>
              </a:ext>
            </a:extLst>
          </p:cNvPr>
          <p:cNvSpPr/>
          <p:nvPr/>
        </p:nvSpPr>
        <p:spPr>
          <a:xfrm>
            <a:off x="2661255" y="951607"/>
            <a:ext cx="2736304" cy="1456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3AEBD3-8A1C-CD7C-3182-171D931517E2}"/>
              </a:ext>
            </a:extLst>
          </p:cNvPr>
          <p:cNvSpPr txBox="1"/>
          <p:nvPr/>
        </p:nvSpPr>
        <p:spPr>
          <a:xfrm>
            <a:off x="210581" y="124527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noProof="0" dirty="0"/>
              <a:t>Controls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D9A959-CD0F-274E-C718-DB796985C0F0}"/>
              </a:ext>
            </a:extLst>
          </p:cNvPr>
          <p:cNvSpPr txBox="1"/>
          <p:nvPr/>
        </p:nvSpPr>
        <p:spPr>
          <a:xfrm>
            <a:off x="1082598" y="1250778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CHER PID 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FE5167-5F60-F89F-B7DB-B1619635B530}"/>
              </a:ext>
            </a:extLst>
          </p:cNvPr>
          <p:cNvSpPr txBox="1"/>
          <p:nvPr/>
        </p:nvSpPr>
        <p:spPr>
          <a:xfrm>
            <a:off x="1082598" y="1727187"/>
            <a:ext cx="7920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SYAG PID PV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4707C7-D8CD-F355-2F75-AD72C8FC411F}"/>
              </a:ext>
            </a:extLst>
          </p:cNvPr>
          <p:cNvSpPr txBox="1"/>
          <p:nvPr/>
        </p:nvSpPr>
        <p:spPr>
          <a:xfrm>
            <a:off x="3380729" y="949380"/>
            <a:ext cx="127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acquisition.py</a:t>
            </a:r>
            <a:endParaRPr lang="en-US" sz="1200" u="sng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E2F2D3-1C99-84F1-9C78-F08E65296420}"/>
              </a:ext>
            </a:extLst>
          </p:cNvPr>
          <p:cNvSpPr txBox="1"/>
          <p:nvPr/>
        </p:nvSpPr>
        <p:spPr>
          <a:xfrm>
            <a:off x="2710375" y="1249870"/>
            <a:ext cx="2615176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CHER Image Array and CHER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5"/>
                </a:solidFill>
              </a:rPr>
              <a:t>tell matching.py to start matching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EBC808A-FE11-92F8-C8CF-993367DC6A46}"/>
              </a:ext>
            </a:extLst>
          </p:cNvPr>
          <p:cNvSpPr txBox="1"/>
          <p:nvPr/>
        </p:nvSpPr>
        <p:spPr>
          <a:xfrm>
            <a:off x="2710373" y="1918946"/>
            <a:ext cx="2615176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1"/>
                </a:solidFill>
              </a:rPr>
              <a:t>Read SYAG Image Array and SYAG Pulse ID</a:t>
            </a:r>
            <a:r>
              <a:rPr lang="en-US" sz="1100" noProof="0" dirty="0"/>
              <a:t>, </a:t>
            </a:r>
            <a:r>
              <a:rPr lang="en-US" sz="1100" noProof="0" dirty="0">
                <a:solidFill>
                  <a:schemeClr val="accent3"/>
                </a:solidFill>
              </a:rPr>
              <a:t>write to buffer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15680F-CDD1-B638-B6FF-ED86CED592C2}"/>
              </a:ext>
            </a:extLst>
          </p:cNvPr>
          <p:cNvSpPr txBox="1"/>
          <p:nvPr/>
        </p:nvSpPr>
        <p:spPr>
          <a:xfrm>
            <a:off x="6995674" y="842317"/>
            <a:ext cx="94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buffer.dat</a:t>
            </a:r>
            <a:endParaRPr lang="en-US" sz="1200" u="sng" noProof="0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6A9B299-FB5B-BD5A-E192-FDAC51D913C4}"/>
              </a:ext>
            </a:extLst>
          </p:cNvPr>
          <p:cNvGraphicFramePr>
            <a:graphicFrameLocks noGrp="1"/>
          </p:cNvGraphicFramePr>
          <p:nvPr/>
        </p:nvGraphicFramePr>
        <p:xfrm>
          <a:off x="6071289" y="1144927"/>
          <a:ext cx="2795077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07926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CHER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Image Array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  <a:tr h="257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SYAG Pulse 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6868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96885E4-6930-AF1B-0712-3778C866A007}"/>
              </a:ext>
            </a:extLst>
          </p:cNvPr>
          <p:cNvSpPr/>
          <p:nvPr/>
        </p:nvSpPr>
        <p:spPr>
          <a:xfrm>
            <a:off x="2656456" y="2568746"/>
            <a:ext cx="2758330" cy="1212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8E0F53-B6AB-08D8-4A87-EB0495382B18}"/>
              </a:ext>
            </a:extLst>
          </p:cNvPr>
          <p:cNvSpPr/>
          <p:nvPr/>
        </p:nvSpPr>
        <p:spPr>
          <a:xfrm>
            <a:off x="210581" y="2509066"/>
            <a:ext cx="1728191" cy="130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339C50-B73B-FC6F-D738-B21FE8FCD17A}"/>
              </a:ext>
            </a:extLst>
          </p:cNvPr>
          <p:cNvSpPr/>
          <p:nvPr/>
        </p:nvSpPr>
        <p:spPr>
          <a:xfrm>
            <a:off x="6012160" y="2671178"/>
            <a:ext cx="2913337" cy="110966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F1B96B2-160A-CD70-1C46-681B585C95BA}"/>
              </a:ext>
            </a:extLst>
          </p:cNvPr>
          <p:cNvSpPr txBox="1"/>
          <p:nvPr/>
        </p:nvSpPr>
        <p:spPr>
          <a:xfrm>
            <a:off x="6604730" y="26824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/>
              <a:t>10 Hz Scalar Buffer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35F1EA95-9662-F0D9-26F3-9B3A9D2E1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50156"/>
              </p:ext>
            </p:extLst>
          </p:nvPr>
        </p:nvGraphicFramePr>
        <p:xfrm>
          <a:off x="6071288" y="2931790"/>
          <a:ext cx="2795077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83">
                  <a:extLst>
                    <a:ext uri="{9D8B030D-6E8A-4147-A177-3AD203B41FA5}">
                      <a16:colId xmlns:a16="http://schemas.microsoft.com/office/drawing/2014/main" val="74779024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398961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8234166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014578956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3108388799"/>
                    </a:ext>
                  </a:extLst>
                </a:gridCol>
              </a:tblGrid>
              <a:tr h="12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Buffer name</a:t>
                      </a: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100" noProof="0" dirty="0"/>
                        <a:t>Stored data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87463"/>
                  </a:ext>
                </a:extLst>
              </a:tr>
              <a:tr h="25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BLEN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0865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TORO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02178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93C6468B-FA14-7725-950E-6AAA532B8FFB}"/>
              </a:ext>
            </a:extLst>
          </p:cNvPr>
          <p:cNvSpPr txBox="1"/>
          <p:nvPr/>
        </p:nvSpPr>
        <p:spPr>
          <a:xfrm>
            <a:off x="3456111" y="2562678"/>
            <a:ext cx="114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noProof="0" dirty="0" err="1"/>
              <a:t>matching.py</a:t>
            </a:r>
            <a:endParaRPr lang="en-US" sz="1200" u="sng" noProof="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756B59C-89A0-0D52-114B-E4AECD0D2C1A}"/>
              </a:ext>
            </a:extLst>
          </p:cNvPr>
          <p:cNvSpPr txBox="1"/>
          <p:nvPr/>
        </p:nvSpPr>
        <p:spPr>
          <a:xfrm>
            <a:off x="619632" y="2518244"/>
            <a:ext cx="836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noProof="0" dirty="0" err="1"/>
              <a:t>main.py</a:t>
            </a:r>
            <a:endParaRPr lang="en-US" sz="1200" u="sng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997FC7-7848-D479-5CCD-C39DFDDAA8AD}"/>
              </a:ext>
            </a:extLst>
          </p:cNvPr>
          <p:cNvSpPr/>
          <p:nvPr/>
        </p:nvSpPr>
        <p:spPr>
          <a:xfrm>
            <a:off x="204754" y="4385385"/>
            <a:ext cx="5210032" cy="625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304FB3A-D168-E199-5DF0-C851CB2DD869}"/>
              </a:ext>
            </a:extLst>
          </p:cNvPr>
          <p:cNvSpPr txBox="1"/>
          <p:nvPr/>
        </p:nvSpPr>
        <p:spPr>
          <a:xfrm>
            <a:off x="2142822" y="4528477"/>
            <a:ext cx="1330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Front end GUI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9D75471-3410-6D4E-00D2-EB01371F5265}"/>
              </a:ext>
            </a:extLst>
          </p:cNvPr>
          <p:cNvSpPr txBox="1"/>
          <p:nvPr/>
        </p:nvSpPr>
        <p:spPr>
          <a:xfrm>
            <a:off x="2705575" y="2832017"/>
            <a:ext cx="263763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Search for Pulse ID match across buffers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EFD013D-980C-1960-3A45-494CFBE76524}"/>
              </a:ext>
            </a:extLst>
          </p:cNvPr>
          <p:cNvSpPr txBox="1"/>
          <p:nvPr/>
        </p:nvSpPr>
        <p:spPr>
          <a:xfrm>
            <a:off x="2705575" y="3472668"/>
            <a:ext cx="263763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Calculate everything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E5FD9BF-374E-AB13-D042-C9F37370358C}"/>
              </a:ext>
            </a:extLst>
          </p:cNvPr>
          <p:cNvCxnSpPr>
            <a:cxnSpLocks/>
          </p:cNvCxnSpPr>
          <p:nvPr/>
        </p:nvCxnSpPr>
        <p:spPr>
          <a:xfrm>
            <a:off x="2360526" y="1550490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5F974CC-000F-1B1A-609A-816E1DAAAF5C}"/>
              </a:ext>
            </a:extLst>
          </p:cNvPr>
          <p:cNvCxnSpPr>
            <a:cxnSpLocks/>
          </p:cNvCxnSpPr>
          <p:nvPr/>
        </p:nvCxnSpPr>
        <p:spPr>
          <a:xfrm flipV="1">
            <a:off x="5325551" y="1465313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A356843-5732-6969-C949-533B5F792C4F}"/>
              </a:ext>
            </a:extLst>
          </p:cNvPr>
          <p:cNvCxnSpPr>
            <a:cxnSpLocks/>
          </p:cNvCxnSpPr>
          <p:nvPr/>
        </p:nvCxnSpPr>
        <p:spPr>
          <a:xfrm flipV="1">
            <a:off x="5335690" y="1963301"/>
            <a:ext cx="686607" cy="9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179B3B5-FE56-BF6D-8F50-11FFB4E36CB8}"/>
              </a:ext>
            </a:extLst>
          </p:cNvPr>
          <p:cNvCxnSpPr>
            <a:cxnSpLocks/>
          </p:cNvCxnSpPr>
          <p:nvPr/>
        </p:nvCxnSpPr>
        <p:spPr>
          <a:xfrm flipH="1">
            <a:off x="5530900" y="1669115"/>
            <a:ext cx="4059" cy="95313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FE1D9EF-73FC-8CA9-BD3C-4F8C50C759CC}"/>
              </a:ext>
            </a:extLst>
          </p:cNvPr>
          <p:cNvCxnSpPr>
            <a:cxnSpLocks/>
          </p:cNvCxnSpPr>
          <p:nvPr/>
        </p:nvCxnSpPr>
        <p:spPr>
          <a:xfrm>
            <a:off x="2360526" y="2134389"/>
            <a:ext cx="3450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D23BC8D-19AB-50CF-EB13-184ADAE2CFD8}"/>
              </a:ext>
            </a:extLst>
          </p:cNvPr>
          <p:cNvCxnSpPr>
            <a:stCxn id="10" idx="3"/>
          </p:cNvCxnSpPr>
          <p:nvPr/>
        </p:nvCxnSpPr>
        <p:spPr>
          <a:xfrm flipV="1">
            <a:off x="1874686" y="1465313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CF9331D-6FC0-399B-21FC-8C74528C6CC9}"/>
              </a:ext>
            </a:extLst>
          </p:cNvPr>
          <p:cNvCxnSpPr/>
          <p:nvPr/>
        </p:nvCxnSpPr>
        <p:spPr>
          <a:xfrm flipV="1">
            <a:off x="1881261" y="1941721"/>
            <a:ext cx="485840" cy="9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785B6EF-6B7A-5A02-A646-E8B97E7E5FA0}"/>
              </a:ext>
            </a:extLst>
          </p:cNvPr>
          <p:cNvCxnSpPr>
            <a:cxnSpLocks/>
          </p:cNvCxnSpPr>
          <p:nvPr/>
        </p:nvCxnSpPr>
        <p:spPr>
          <a:xfrm>
            <a:off x="2360526" y="1465313"/>
            <a:ext cx="0" cy="8587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2079664-30EE-2CA1-82A4-A7AA0589BAB6}"/>
              </a:ext>
            </a:extLst>
          </p:cNvPr>
          <p:cNvCxnSpPr>
            <a:cxnSpLocks/>
          </p:cNvCxnSpPr>
          <p:nvPr/>
        </p:nvCxnSpPr>
        <p:spPr>
          <a:xfrm>
            <a:off x="2367101" y="1941721"/>
            <a:ext cx="0" cy="19266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2A95656-0C8B-D3D1-F147-55796C54DCEE}"/>
              </a:ext>
            </a:extLst>
          </p:cNvPr>
          <p:cNvCxnSpPr>
            <a:cxnSpLocks/>
          </p:cNvCxnSpPr>
          <p:nvPr/>
        </p:nvCxnSpPr>
        <p:spPr>
          <a:xfrm flipV="1">
            <a:off x="4996035" y="2629359"/>
            <a:ext cx="544695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0E4537B-E87B-5504-94D1-B48EF2CDBABB}"/>
              </a:ext>
            </a:extLst>
          </p:cNvPr>
          <p:cNvCxnSpPr>
            <a:cxnSpLocks/>
          </p:cNvCxnSpPr>
          <p:nvPr/>
        </p:nvCxnSpPr>
        <p:spPr>
          <a:xfrm flipV="1">
            <a:off x="5325549" y="1674853"/>
            <a:ext cx="217331" cy="50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5C2430FE-8F5E-CB3A-81AE-AA8058BB637E}"/>
              </a:ext>
            </a:extLst>
          </p:cNvPr>
          <p:cNvCxnSpPr>
            <a:cxnSpLocks/>
          </p:cNvCxnSpPr>
          <p:nvPr/>
        </p:nvCxnSpPr>
        <p:spPr>
          <a:xfrm>
            <a:off x="5000464" y="2622253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59711719-4064-408C-2D3C-FD877D67C66C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4024392" y="3262904"/>
            <a:ext cx="0" cy="20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71682927-0531-64E3-F3EC-1EFB6BE105DE}"/>
              </a:ext>
            </a:extLst>
          </p:cNvPr>
          <p:cNvSpPr txBox="1"/>
          <p:nvPr/>
        </p:nvSpPr>
        <p:spPr>
          <a:xfrm>
            <a:off x="5678707" y="1724469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6CF048B-1251-3A1A-6709-3D98FCA5B08B}"/>
              </a:ext>
            </a:extLst>
          </p:cNvPr>
          <p:cNvSpPr txBox="1"/>
          <p:nvPr/>
        </p:nvSpPr>
        <p:spPr>
          <a:xfrm>
            <a:off x="5678707" y="1210763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w+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8E2DAC5F-2E05-41FE-0644-8CB6D6EF4B32}"/>
              </a:ext>
            </a:extLst>
          </p:cNvPr>
          <p:cNvCxnSpPr>
            <a:cxnSpLocks/>
          </p:cNvCxnSpPr>
          <p:nvPr/>
        </p:nvCxnSpPr>
        <p:spPr>
          <a:xfrm>
            <a:off x="5678707" y="2349833"/>
            <a:ext cx="34359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028FF7F-B56E-DBBC-5009-0F363BBBCCB4}"/>
              </a:ext>
            </a:extLst>
          </p:cNvPr>
          <p:cNvCxnSpPr>
            <a:cxnSpLocks/>
          </p:cNvCxnSpPr>
          <p:nvPr/>
        </p:nvCxnSpPr>
        <p:spPr>
          <a:xfrm>
            <a:off x="5677626" y="2349833"/>
            <a:ext cx="0" cy="58496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F250497D-D246-8E54-E08C-31D9588FC7C8}"/>
              </a:ext>
            </a:extLst>
          </p:cNvPr>
          <p:cNvCxnSpPr>
            <a:cxnSpLocks/>
          </p:cNvCxnSpPr>
          <p:nvPr/>
        </p:nvCxnSpPr>
        <p:spPr>
          <a:xfrm flipV="1">
            <a:off x="5344174" y="2928150"/>
            <a:ext cx="333452" cy="225"/>
          </a:xfrm>
          <a:prstGeom prst="line">
            <a:avLst/>
          </a:prstGeom>
          <a:ln w="1905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A4755779-051A-8FAE-4FE4-2C07AD4A0416}"/>
              </a:ext>
            </a:extLst>
          </p:cNvPr>
          <p:cNvSpPr txBox="1"/>
          <p:nvPr/>
        </p:nvSpPr>
        <p:spPr>
          <a:xfrm>
            <a:off x="5726619" y="2104382"/>
            <a:ext cx="2503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chemeClr val="accent3"/>
                </a:solidFill>
              </a:rPr>
              <a:t>r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FD3AFBFD-773F-71EB-BA98-0F7DF4B4B20D}"/>
              </a:ext>
            </a:extLst>
          </p:cNvPr>
          <p:cNvCxnSpPr>
            <a:cxnSpLocks/>
          </p:cNvCxnSpPr>
          <p:nvPr/>
        </p:nvCxnSpPr>
        <p:spPr>
          <a:xfrm>
            <a:off x="5348005" y="3169789"/>
            <a:ext cx="664153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085E091D-5793-D5FE-FD13-3E4959EF6AD4}"/>
              </a:ext>
            </a:extLst>
          </p:cNvPr>
          <p:cNvSpPr txBox="1"/>
          <p:nvPr/>
        </p:nvSpPr>
        <p:spPr>
          <a:xfrm>
            <a:off x="312102" y="3309917"/>
            <a:ext cx="15293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rgbClr val="7030A0"/>
                </a:solidFill>
              </a:rPr>
              <a:t>GUI </a:t>
            </a:r>
            <a:r>
              <a:rPr lang="en-US" sz="1100" noProof="0" dirty="0">
                <a:solidFill>
                  <a:schemeClr val="accent1"/>
                </a:solidFill>
              </a:rPr>
              <a:t>push buttons and edit fields</a:t>
            </a:r>
          </a:p>
        </p:txBody>
      </p:sp>
      <p:sp>
        <p:nvSpPr>
          <p:cNvPr id="100" name="Flèche vers le bas 99">
            <a:extLst>
              <a:ext uri="{FF2B5EF4-FFF2-40B4-BE49-F238E27FC236}">
                <a16:creationId xmlns:a16="http://schemas.microsoft.com/office/drawing/2014/main" id="{154484C0-F7E4-F42D-63E3-FCB811548C51}"/>
              </a:ext>
            </a:extLst>
          </p:cNvPr>
          <p:cNvSpPr/>
          <p:nvPr/>
        </p:nvSpPr>
        <p:spPr>
          <a:xfrm>
            <a:off x="619633" y="3734278"/>
            <a:ext cx="68716" cy="625021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2" name="Flèche vers le haut 101">
            <a:extLst>
              <a:ext uri="{FF2B5EF4-FFF2-40B4-BE49-F238E27FC236}">
                <a16:creationId xmlns:a16="http://schemas.microsoft.com/office/drawing/2014/main" id="{DC724FA9-D800-CE79-C6BD-58A9615BACC2}"/>
              </a:ext>
            </a:extLst>
          </p:cNvPr>
          <p:cNvSpPr/>
          <p:nvPr/>
        </p:nvSpPr>
        <p:spPr>
          <a:xfrm>
            <a:off x="1490686" y="3734278"/>
            <a:ext cx="68400" cy="6264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94A6213-5636-172B-9227-D42C69265B5A}"/>
              </a:ext>
            </a:extLst>
          </p:cNvPr>
          <p:cNvSpPr txBox="1"/>
          <p:nvPr/>
        </p:nvSpPr>
        <p:spPr>
          <a:xfrm>
            <a:off x="313144" y="2804421"/>
            <a:ext cx="15293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>
                <a:solidFill>
                  <a:schemeClr val="accent5"/>
                </a:solidFill>
              </a:rPr>
              <a:t>Update front end graphics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274BA9B8-CAE4-F0E3-8662-EBB8EA25B308}"/>
              </a:ext>
            </a:extLst>
          </p:cNvPr>
          <p:cNvCxnSpPr>
            <a:cxnSpLocks/>
          </p:cNvCxnSpPr>
          <p:nvPr/>
        </p:nvCxnSpPr>
        <p:spPr>
          <a:xfrm>
            <a:off x="2483768" y="3686400"/>
            <a:ext cx="22180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0516C657-C743-D6BF-847D-1E82EC15E7F7}"/>
              </a:ext>
            </a:extLst>
          </p:cNvPr>
          <p:cNvCxnSpPr>
            <a:cxnSpLocks/>
          </p:cNvCxnSpPr>
          <p:nvPr/>
        </p:nvCxnSpPr>
        <p:spPr>
          <a:xfrm>
            <a:off x="2490688" y="2916301"/>
            <a:ext cx="0" cy="77866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ADCE14CC-2103-B797-1DD8-644FAE7031F2}"/>
              </a:ext>
            </a:extLst>
          </p:cNvPr>
          <p:cNvCxnSpPr>
            <a:cxnSpLocks/>
          </p:cNvCxnSpPr>
          <p:nvPr/>
        </p:nvCxnSpPr>
        <p:spPr>
          <a:xfrm flipH="1">
            <a:off x="1841479" y="2916301"/>
            <a:ext cx="64920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F3F49832-71D4-62CA-D146-204FA9896DAE}"/>
              </a:ext>
            </a:extLst>
          </p:cNvPr>
          <p:cNvCxnSpPr>
            <a:cxnSpLocks/>
          </p:cNvCxnSpPr>
          <p:nvPr/>
        </p:nvCxnSpPr>
        <p:spPr>
          <a:xfrm>
            <a:off x="1841479" y="3065051"/>
            <a:ext cx="21024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1729E497-DB0B-918F-AFA0-D38FD0367481}"/>
              </a:ext>
            </a:extLst>
          </p:cNvPr>
          <p:cNvCxnSpPr>
            <a:cxnSpLocks/>
          </p:cNvCxnSpPr>
          <p:nvPr/>
        </p:nvCxnSpPr>
        <p:spPr>
          <a:xfrm>
            <a:off x="2051720" y="3074111"/>
            <a:ext cx="0" cy="132033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12EBF7F1-7A6B-A30D-E8D9-EB146F7449FF}"/>
              </a:ext>
            </a:extLst>
          </p:cNvPr>
          <p:cNvSpPr txBox="1"/>
          <p:nvPr/>
        </p:nvSpPr>
        <p:spPr>
          <a:xfrm>
            <a:off x="279903" y="1724236"/>
            <a:ext cx="7446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Calc. PVs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917600EB-09C0-97DC-1E46-1F43205B51DF}"/>
              </a:ext>
            </a:extLst>
          </p:cNvPr>
          <p:cNvCxnSpPr>
            <a:cxnSpLocks/>
          </p:cNvCxnSpPr>
          <p:nvPr/>
        </p:nvCxnSpPr>
        <p:spPr>
          <a:xfrm>
            <a:off x="474044" y="2155123"/>
            <a:ext cx="0" cy="23398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56E10C1-BA55-F2E8-BCB5-3A0F30606C11}"/>
              </a:ext>
            </a:extLst>
          </p:cNvPr>
          <p:cNvCxnSpPr/>
          <p:nvPr/>
        </p:nvCxnSpPr>
        <p:spPr>
          <a:xfrm>
            <a:off x="467998" y="2389104"/>
            <a:ext cx="16854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09C5EE0F-039A-E153-B84B-4177857C08B0}"/>
              </a:ext>
            </a:extLst>
          </p:cNvPr>
          <p:cNvCxnSpPr>
            <a:cxnSpLocks/>
          </p:cNvCxnSpPr>
          <p:nvPr/>
        </p:nvCxnSpPr>
        <p:spPr>
          <a:xfrm>
            <a:off x="2142822" y="2389104"/>
            <a:ext cx="0" cy="11907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5FFF852C-23F6-8A04-F55D-A41031D4DF27}"/>
              </a:ext>
            </a:extLst>
          </p:cNvPr>
          <p:cNvCxnSpPr>
            <a:cxnSpLocks/>
          </p:cNvCxnSpPr>
          <p:nvPr/>
        </p:nvCxnSpPr>
        <p:spPr>
          <a:xfrm>
            <a:off x="1841479" y="3579862"/>
            <a:ext cx="3119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3A68E096-FF17-0FE1-152D-AC63C174CA04}"/>
              </a:ext>
            </a:extLst>
          </p:cNvPr>
          <p:cNvCxnSpPr>
            <a:cxnSpLocks/>
          </p:cNvCxnSpPr>
          <p:nvPr/>
        </p:nvCxnSpPr>
        <p:spPr>
          <a:xfrm flipH="1">
            <a:off x="2376000" y="3579862"/>
            <a:ext cx="329575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71CD08F4-975D-58AC-83AE-07940BF07412}"/>
              </a:ext>
            </a:extLst>
          </p:cNvPr>
          <p:cNvCxnSpPr>
            <a:cxnSpLocks/>
          </p:cNvCxnSpPr>
          <p:nvPr/>
        </p:nvCxnSpPr>
        <p:spPr>
          <a:xfrm>
            <a:off x="2376000" y="2283718"/>
            <a:ext cx="0" cy="1296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D40712DA-47D9-8116-5785-A392E7F9FDEB}"/>
              </a:ext>
            </a:extLst>
          </p:cNvPr>
          <p:cNvCxnSpPr>
            <a:cxnSpLocks/>
          </p:cNvCxnSpPr>
          <p:nvPr/>
        </p:nvCxnSpPr>
        <p:spPr>
          <a:xfrm>
            <a:off x="827584" y="2286303"/>
            <a:ext cx="1555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3B929E1F-3016-25F9-6FA9-C8031DC13C2F}"/>
              </a:ext>
            </a:extLst>
          </p:cNvPr>
          <p:cNvCxnSpPr>
            <a:cxnSpLocks/>
          </p:cNvCxnSpPr>
          <p:nvPr/>
        </p:nvCxnSpPr>
        <p:spPr>
          <a:xfrm>
            <a:off x="833103" y="2164301"/>
            <a:ext cx="0" cy="1189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75EF1322-7C23-B825-BC04-84B90CEA13E6}"/>
              </a:ext>
            </a:extLst>
          </p:cNvPr>
          <p:cNvCxnSpPr>
            <a:cxnSpLocks/>
          </p:cNvCxnSpPr>
          <p:nvPr/>
        </p:nvCxnSpPr>
        <p:spPr>
          <a:xfrm flipH="1">
            <a:off x="7433869" y="4449093"/>
            <a:ext cx="9797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A1248AD7-B413-4638-DE7C-5E14DCA9B28E}"/>
              </a:ext>
            </a:extLst>
          </p:cNvPr>
          <p:cNvSpPr txBox="1"/>
          <p:nvPr/>
        </p:nvSpPr>
        <p:spPr>
          <a:xfrm>
            <a:off x="7433869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1"/>
              </a:solidFill>
            </a:endParaRPr>
          </a:p>
          <a:p>
            <a:r>
              <a:rPr lang="en-US" sz="800" noProof="0" dirty="0" err="1">
                <a:solidFill>
                  <a:schemeClr val="accent1"/>
                </a:solidFill>
              </a:rPr>
              <a:t>caget</a:t>
            </a:r>
            <a:r>
              <a:rPr lang="en-US" sz="800" noProof="0" dirty="0">
                <a:solidFill>
                  <a:schemeClr val="accent1"/>
                </a:solidFill>
              </a:rPr>
              <a:t>/caput with EPICS PV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E30A6594-E784-5E80-9EE4-96FAF2596549}"/>
              </a:ext>
            </a:extLst>
          </p:cNvPr>
          <p:cNvCxnSpPr>
            <a:cxnSpLocks/>
          </p:cNvCxnSpPr>
          <p:nvPr/>
        </p:nvCxnSpPr>
        <p:spPr>
          <a:xfrm flipH="1">
            <a:off x="6230651" y="4449093"/>
            <a:ext cx="97975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0A551D8-CE3E-7B60-3B62-A21472A64E02}"/>
              </a:ext>
            </a:extLst>
          </p:cNvPr>
          <p:cNvSpPr txBox="1"/>
          <p:nvPr/>
        </p:nvSpPr>
        <p:spPr>
          <a:xfrm>
            <a:off x="6230651" y="3967987"/>
            <a:ext cx="9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noProof="0" dirty="0">
              <a:solidFill>
                <a:schemeClr val="accent3"/>
              </a:solidFill>
            </a:endParaRPr>
          </a:p>
          <a:p>
            <a:r>
              <a:rPr lang="en-US" sz="800" noProof="0" dirty="0">
                <a:solidFill>
                  <a:schemeClr val="accent3"/>
                </a:solidFill>
              </a:rPr>
              <a:t>read/write to </a:t>
            </a:r>
            <a:r>
              <a:rPr lang="en-US" sz="800" noProof="0" dirty="0" err="1">
                <a:solidFill>
                  <a:schemeClr val="accent3"/>
                </a:solidFill>
              </a:rPr>
              <a:t>np.memmap</a:t>
            </a:r>
            <a:endParaRPr lang="en-US" sz="800" noProof="0" dirty="0">
              <a:solidFill>
                <a:schemeClr val="accent3"/>
              </a:solidFill>
            </a:endParaRP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A2B735F2-DCB7-8556-1E9E-C874B41F3A09}"/>
              </a:ext>
            </a:extLst>
          </p:cNvPr>
          <p:cNvCxnSpPr>
            <a:cxnSpLocks/>
          </p:cNvCxnSpPr>
          <p:nvPr/>
        </p:nvCxnSpPr>
        <p:spPr>
          <a:xfrm flipH="1">
            <a:off x="7433555" y="4900363"/>
            <a:ext cx="9797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ZoneTexte 179">
            <a:extLst>
              <a:ext uri="{FF2B5EF4-FFF2-40B4-BE49-F238E27FC236}">
                <a16:creationId xmlns:a16="http://schemas.microsoft.com/office/drawing/2014/main" id="{EEA524DA-71B0-3608-994E-10C3590ACC51}"/>
              </a:ext>
            </a:extLst>
          </p:cNvPr>
          <p:cNvSpPr txBox="1"/>
          <p:nvPr/>
        </p:nvSpPr>
        <p:spPr>
          <a:xfrm>
            <a:off x="7439373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rgbClr val="7030A0"/>
                </a:solidFill>
              </a:rPr>
              <a:t>GUI front </a:t>
            </a:r>
          </a:p>
          <a:p>
            <a:r>
              <a:rPr lang="en-US" sz="800" noProof="0" dirty="0">
                <a:solidFill>
                  <a:srgbClr val="7030A0"/>
                </a:solidFill>
              </a:rPr>
              <a:t>end update</a:t>
            </a: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4C30F8F8-CF0B-4160-7F76-EE28FE439DEE}"/>
              </a:ext>
            </a:extLst>
          </p:cNvPr>
          <p:cNvCxnSpPr>
            <a:cxnSpLocks/>
          </p:cNvCxnSpPr>
          <p:nvPr/>
        </p:nvCxnSpPr>
        <p:spPr>
          <a:xfrm flipH="1">
            <a:off x="6225545" y="4900363"/>
            <a:ext cx="9797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07E9AC2E-5320-D0A3-5B62-BF5063D9F3C6}"/>
              </a:ext>
            </a:extLst>
          </p:cNvPr>
          <p:cNvSpPr txBox="1"/>
          <p:nvPr/>
        </p:nvSpPr>
        <p:spPr>
          <a:xfrm>
            <a:off x="6230651" y="4561809"/>
            <a:ext cx="97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5"/>
                </a:solidFill>
              </a:rPr>
              <a:t>PySide6 signal/slot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B92008DC-A167-0B8C-3C60-87FA1EA31F34}"/>
              </a:ext>
            </a:extLst>
          </p:cNvPr>
          <p:cNvSpPr txBox="1"/>
          <p:nvPr/>
        </p:nvSpPr>
        <p:spPr>
          <a:xfrm>
            <a:off x="2699747" y="3946065"/>
            <a:ext cx="2637633" cy="26161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noProof="0" dirty="0"/>
              <a:t>ML optimizer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9CB03103-0B37-5C87-F769-A21239F96331}"/>
              </a:ext>
            </a:extLst>
          </p:cNvPr>
          <p:cNvCxnSpPr/>
          <p:nvPr/>
        </p:nvCxnSpPr>
        <p:spPr>
          <a:xfrm>
            <a:off x="4024391" y="3734278"/>
            <a:ext cx="0" cy="209764"/>
          </a:xfrm>
          <a:prstGeom prst="straightConnector1">
            <a:avLst/>
          </a:prstGeom>
          <a:ln w="19050">
            <a:solidFill>
              <a:srgbClr val="8DBE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DB0869B-32D5-601C-0218-52DA3AE58A69}"/>
              </a:ext>
            </a:extLst>
          </p:cNvPr>
          <p:cNvSpPr/>
          <p:nvPr/>
        </p:nvSpPr>
        <p:spPr>
          <a:xfrm>
            <a:off x="2581774" y="3915644"/>
            <a:ext cx="2918508" cy="369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982"/>
      </p:ext>
    </p:extLst>
  </p:cSld>
  <p:clrMapOvr>
    <a:masterClrMapping/>
  </p:clrMapOvr>
</p:sld>
</file>

<file path=ppt/theme/theme1.xml><?xml version="1.0" encoding="utf-8"?>
<a:theme xmlns:a="http://schemas.openxmlformats.org/drawingml/2006/main" name="1_IP Paris">
  <a:themeElements>
    <a:clrScheme name="IP Paris PPT">
      <a:dk1>
        <a:sysClr val="windowText" lastClr="000000"/>
      </a:dk1>
      <a:lt1>
        <a:sysClr val="window" lastClr="FFFFFF"/>
      </a:lt1>
      <a:dk2>
        <a:srgbClr val="E9500E"/>
      </a:dk2>
      <a:lt2>
        <a:srgbClr val="D9D9D9"/>
      </a:lt2>
      <a:accent1>
        <a:srgbClr val="8DBE23"/>
      </a:accent1>
      <a:accent2>
        <a:srgbClr val="32BEF0"/>
      </a:accent2>
      <a:accent3>
        <a:srgbClr val="008BD2"/>
      </a:accent3>
      <a:accent4>
        <a:srgbClr val="E4003B"/>
      </a:accent4>
      <a:accent5>
        <a:srgbClr val="E95013"/>
      </a:accent5>
      <a:accent6>
        <a:srgbClr val="FAB600"/>
      </a:accent6>
      <a:hlink>
        <a:srgbClr val="000000"/>
      </a:hlink>
      <a:folHlink>
        <a:srgbClr val="00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ppt/theme/theme2.xml><?xml version="1.0" encoding="utf-8"?>
<a:theme xmlns:a="http://schemas.openxmlformats.org/drawingml/2006/main" name="fond blanc">
  <a:themeElements>
    <a:clrScheme name="LOA_IP-Paris_Theme">
      <a:dk1>
        <a:srgbClr val="000000"/>
      </a:dk1>
      <a:lt1>
        <a:srgbClr val="FFFFFF"/>
      </a:lt1>
      <a:dk2>
        <a:srgbClr val="000000"/>
      </a:dk2>
      <a:lt2>
        <a:srgbClr val="00A7FA"/>
      </a:lt2>
      <a:accent1>
        <a:srgbClr val="8DBE23"/>
      </a:accent1>
      <a:accent2>
        <a:srgbClr val="557115"/>
      </a:accent2>
      <a:accent3>
        <a:srgbClr val="004569"/>
      </a:accent3>
      <a:accent4>
        <a:srgbClr val="FAB600"/>
      </a:accent4>
      <a:accent5>
        <a:srgbClr val="E9500E"/>
      </a:accent5>
      <a:accent6>
        <a:srgbClr val="E4003B"/>
      </a:accent6>
      <a:hlink>
        <a:srgbClr val="7030A0"/>
      </a:hlink>
      <a:folHlink>
        <a:srgbClr val="FF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622b86-db8d-4557-b6e7-cdc1d0ec07a5">
      <Terms xmlns="http://schemas.microsoft.com/office/infopath/2007/PartnerControls"/>
    </lcf76f155ced4ddcb4097134ff3c332f>
    <TaxCatchAll xmlns="7cf17aa6-2aec-4f44-9c0a-a992151e12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77777561CB145A70CCD04E2C8EC19" ma:contentTypeVersion="16" ma:contentTypeDescription="Crée un document." ma:contentTypeScope="" ma:versionID="38d594e4d5195482707e899ae1c7096c">
  <xsd:schema xmlns:xsd="http://www.w3.org/2001/XMLSchema" xmlns:xs="http://www.w3.org/2001/XMLSchema" xmlns:p="http://schemas.microsoft.com/office/2006/metadata/properties" xmlns:ns2="bb622b86-db8d-4557-b6e7-cdc1d0ec07a5" xmlns:ns3="7cf17aa6-2aec-4f44-9c0a-a992151e1208" targetNamespace="http://schemas.microsoft.com/office/2006/metadata/properties" ma:root="true" ma:fieldsID="8fb54707472f5d2c5da27bf2dde90345" ns2:_="" ns3:_="">
    <xsd:import namespace="bb622b86-db8d-4557-b6e7-cdc1d0ec07a5"/>
    <xsd:import namespace="7cf17aa6-2aec-4f44-9c0a-a992151e1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22b86-db8d-4557-b6e7-cdc1d0ec0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395fa4d-03d7-40be-af55-868bfcda40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17aa6-2aec-4f44-9c0a-a992151e120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2547fd-434f-4830-b769-a448998d2238}" ma:internalName="TaxCatchAll" ma:showField="CatchAllData" ma:web="7cf17aa6-2aec-4f44-9c0a-a992151e1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B3CB44-A6F2-43F4-8D39-15D2278E8584}">
  <ds:schemaRefs>
    <ds:schemaRef ds:uri="http://schemas.microsoft.com/office/2006/metadata/properties"/>
    <ds:schemaRef ds:uri="http://www.w3.org/2000/xmlns/"/>
    <ds:schemaRef ds:uri="bb622b86-db8d-4557-b6e7-cdc1d0ec07a5"/>
    <ds:schemaRef ds:uri="http://schemas.microsoft.com/office/infopath/2007/PartnerControls"/>
    <ds:schemaRef ds:uri="7cf17aa6-2aec-4f44-9c0a-a992151e1208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599DE0E-9F60-44BB-8F53-08435609E3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b622b86-db8d-4557-b6e7-cdc1d0ec07a5"/>
    <ds:schemaRef ds:uri="7cf17aa6-2aec-4f44-9c0a-a992151e120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C9C94-95C0-4CAD-8925-15777AA6E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IP_ppt_</Template>
  <TotalTime>50597</TotalTime>
  <Words>1530</Words>
  <Application>Microsoft Office PowerPoint</Application>
  <PresentationFormat>Affichage à l'écran (16:9)</PresentationFormat>
  <Paragraphs>390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Verdana</vt:lpstr>
      <vt:lpstr>Verdana Pro Cond</vt:lpstr>
      <vt:lpstr>Verdana Pro Cond Semibold</vt:lpstr>
      <vt:lpstr>1_IP Paris</vt:lpstr>
      <vt:lpstr>fond blanc</vt:lpstr>
      <vt:lpstr>Beam Synchronous ML for E300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Manager>IP PARIS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>IP PARIS</dc:subject>
  <dc:creator>Salcedo Astrid (Mme)</dc:creator>
  <cp:lastModifiedBy>Sheldon Rego</cp:lastModifiedBy>
  <cp:revision>771</cp:revision>
  <cp:lastPrinted>2023-07-03T09:38:34Z</cp:lastPrinted>
  <dcterms:created xsi:type="dcterms:W3CDTF">2020-06-16T21:00:13Z</dcterms:created>
  <dcterms:modified xsi:type="dcterms:W3CDTF">2026-02-04T12:24:59Z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0x0101008AD77777561CB145A70CCD04E2C8EC19</vt:lpwstr>
  </property>
</Properties>
</file>