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4"/>
  </p:sldMasterIdLst>
  <p:notesMasterIdLst>
    <p:notesMasterId r:id="rId18"/>
  </p:notesMasterIdLst>
  <p:sldIdLst>
    <p:sldId id="396" r:id="rId5"/>
    <p:sldId id="407" r:id="rId6"/>
    <p:sldId id="408" r:id="rId7"/>
    <p:sldId id="409" r:id="rId8"/>
    <p:sldId id="397" r:id="rId9"/>
    <p:sldId id="404" r:id="rId10"/>
    <p:sldId id="398" r:id="rId11"/>
    <p:sldId id="399" r:id="rId12"/>
    <p:sldId id="406" r:id="rId13"/>
    <p:sldId id="402" r:id="rId14"/>
    <p:sldId id="401" r:id="rId15"/>
    <p:sldId id="545" r:id="rId16"/>
    <p:sldId id="546" r:id="rId17"/>
  </p:sldIdLst>
  <p:sldSz cx="12192000" cy="6858000"/>
  <p:notesSz cx="6858000" cy="9144000"/>
  <p:embeddedFontLst>
    <p:embeddedFont>
      <p:font typeface="Cambria Math" panose="02040503050406030204" pitchFamily="18" charset="0"/>
      <p:regular r:id="rId19"/>
    </p:embeddedFont>
    <p:embeddedFont>
      <p:font typeface="Lato" panose="020F0502020204030203" pitchFamily="34" charset="0"/>
      <p:regular r:id="rId20"/>
      <p:bold r:id="rId21"/>
      <p:italic r:id="rId22"/>
      <p:boldItalic r:id="rId23"/>
    </p:embeddedFont>
    <p:embeddedFont>
      <p:font typeface="Lato Black" panose="020F0502020204030203" pitchFamily="34" charset="0"/>
      <p:bold r:id="rId24"/>
      <p:italic r:id="rId25"/>
      <p:boldItalic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2" userDrawn="1">
          <p15:clr>
            <a:srgbClr val="A4A3A4"/>
          </p15:clr>
        </p15:guide>
        <p15:guide id="2" pos="3840" userDrawn="1">
          <p15:clr>
            <a:srgbClr val="A4A3A4"/>
          </p15:clr>
        </p15:guide>
        <p15:guide id="3" pos="504" userDrawn="1">
          <p15:clr>
            <a:srgbClr val="A4A3A4"/>
          </p15:clr>
        </p15:guide>
        <p15:guide id="4" orient="horz" pos="120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C1515"/>
    <a:srgbClr val="AF2D24"/>
    <a:srgbClr val="E04F39"/>
    <a:srgbClr val="B83A4B"/>
    <a:srgbClr val="53565A"/>
    <a:srgbClr val="5F574F"/>
    <a:srgbClr val="B6B1A9"/>
    <a:srgbClr val="D4D1D1"/>
    <a:srgbClr val="544948"/>
    <a:srgbClr val="0069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52" autoAdjust="0"/>
    <p:restoredTop sz="94660"/>
  </p:normalViewPr>
  <p:slideViewPr>
    <p:cSldViewPr snapToGrid="0">
      <p:cViewPr>
        <p:scale>
          <a:sx n="100" d="100"/>
          <a:sy n="100" d="100"/>
        </p:scale>
        <p:origin x="828" y="444"/>
      </p:cViewPr>
      <p:guideLst>
        <p:guide orient="horz" pos="2112"/>
        <p:guide pos="3840"/>
        <p:guide pos="504"/>
        <p:guide orient="horz" pos="120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7.fntdata"/><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571494-3951-FA47-A2D9-E3AB10964ECE}" type="datetimeFigureOut">
              <a:rPr lang="en-US" smtClean="0"/>
              <a:t>1/28/2026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D19C58-D451-C54B-A6BB-965E69BFF736}" type="slidenum">
              <a:rPr lang="en-US" smtClean="0"/>
              <a:t>‹#›</a:t>
            </a:fld>
            <a:endParaRPr lang="en-US"/>
          </a:p>
        </p:txBody>
      </p:sp>
    </p:spTree>
    <p:extLst>
      <p:ext uri="{BB962C8B-B14F-4D97-AF65-F5344CB8AC3E}">
        <p14:creationId xmlns:p14="http://schemas.microsoft.com/office/powerpoint/2010/main" val="27094623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BD19C58-D451-C54B-A6BB-965E69BFF736}" type="slidenum">
              <a:rPr lang="en-US" smtClean="0"/>
              <a:t>8</a:t>
            </a:fld>
            <a:endParaRPr lang="en-US"/>
          </a:p>
        </p:txBody>
      </p:sp>
    </p:spTree>
    <p:extLst>
      <p:ext uri="{BB962C8B-B14F-4D97-AF65-F5344CB8AC3E}">
        <p14:creationId xmlns:p14="http://schemas.microsoft.com/office/powerpoint/2010/main" val="179608973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tiff"/><Relationship Id="rId2" Type="http://schemas.openxmlformats.org/officeDocument/2006/relationships/image" Target="../media/image8.jpeg"/><Relationship Id="rId1" Type="http://schemas.openxmlformats.org/officeDocument/2006/relationships/slideMaster" Target="../slideMasters/slideMaster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4.sv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FACET_II Title Slide">
    <p:bg>
      <p:bgPr>
        <a:solidFill>
          <a:schemeClr val="bg1"/>
        </a:solidFill>
        <a:effectLst/>
      </p:bgPr>
    </p:bg>
    <p:spTree>
      <p:nvGrpSpPr>
        <p:cNvPr id="1" name=""/>
        <p:cNvGrpSpPr/>
        <p:nvPr/>
      </p:nvGrpSpPr>
      <p:grpSpPr>
        <a:xfrm>
          <a:off x="0" y="0"/>
          <a:ext cx="0" cy="0"/>
          <a:chOff x="0" y="0"/>
          <a:chExt cx="0" cy="0"/>
        </a:xfrm>
      </p:grpSpPr>
      <p:sp>
        <p:nvSpPr>
          <p:cNvPr id="16" name="Text Placeholder 31">
            <a:extLst>
              <a:ext uri="{FF2B5EF4-FFF2-40B4-BE49-F238E27FC236}">
                <a16:creationId xmlns:a16="http://schemas.microsoft.com/office/drawing/2014/main" id="{FA8EE143-94B8-4D65-A4DC-0F4CA7369D65}"/>
              </a:ext>
            </a:extLst>
          </p:cNvPr>
          <p:cNvSpPr>
            <a:spLocks noGrp="1"/>
          </p:cNvSpPr>
          <p:nvPr>
            <p:ph type="body" sz="quarter" idx="14" hasCustomPrompt="1"/>
          </p:nvPr>
        </p:nvSpPr>
        <p:spPr>
          <a:xfrm>
            <a:off x="687396" y="4799725"/>
            <a:ext cx="5947564" cy="276999"/>
          </a:xfrm>
          <a:noFill/>
        </p:spPr>
        <p:txBody>
          <a:bodyPr wrap="square" rtlCol="0">
            <a:spAutoFit/>
          </a:bodyPr>
          <a:lstStyle>
            <a:lvl1pPr>
              <a:defRPr kumimoji="0" lang="en-US" sz="1200" b="0" i="0" u="none" strike="noStrike" cap="none" spc="0" normalizeH="0" baseline="0" dirty="0">
                <a:ln>
                  <a:noFill/>
                </a:ln>
                <a:solidFill>
                  <a:srgbClr val="000000">
                    <a:lumMod val="75000"/>
                    <a:lumOff val="25000"/>
                  </a:srgbClr>
                </a:solidFill>
                <a:effectLst/>
                <a:uLnTx/>
                <a:uFillTx/>
                <a:latin typeface="Lato Black" panose="020F0502020204030203" pitchFamily="34" charset="0"/>
                <a:ea typeface="Lato Black" panose="020F0502020204030203" pitchFamily="34" charset="0"/>
                <a:cs typeface="Lato Black" panose="020F0502020204030203" pitchFamily="34" charset="0"/>
              </a:defRPr>
            </a:lvl1pPr>
          </a:lstStyle>
          <a:p>
            <a:pPr lvl="0" fontAlgn="auto">
              <a:buClrTx/>
              <a:buSzTx/>
              <a:tabLst/>
            </a:pPr>
            <a:r>
              <a:rPr lang="en-US" dirty="0"/>
              <a:t>Date</a:t>
            </a:r>
          </a:p>
        </p:txBody>
      </p:sp>
      <p:sp>
        <p:nvSpPr>
          <p:cNvPr id="13" name="Text Placeholder 27">
            <a:extLst>
              <a:ext uri="{FF2B5EF4-FFF2-40B4-BE49-F238E27FC236}">
                <a16:creationId xmlns:a16="http://schemas.microsoft.com/office/drawing/2014/main" id="{039F9769-AA97-43E6-A95D-190869B3C714}"/>
              </a:ext>
            </a:extLst>
          </p:cNvPr>
          <p:cNvSpPr>
            <a:spLocks noGrp="1"/>
          </p:cNvSpPr>
          <p:nvPr>
            <p:ph type="body" sz="quarter" idx="13" hasCustomPrompt="1"/>
          </p:nvPr>
        </p:nvSpPr>
        <p:spPr>
          <a:xfrm>
            <a:off x="800631" y="3102139"/>
            <a:ext cx="5947565" cy="461665"/>
          </a:xfrm>
          <a:noFill/>
        </p:spPr>
        <p:txBody>
          <a:bodyPr wrap="square" rtlCol="0">
            <a:spAutoFit/>
          </a:bodyPr>
          <a:lstStyle>
            <a:lvl1pPr>
              <a:defRPr lang="en-US" sz="2400" b="1" dirty="0">
                <a:solidFill>
                  <a:srgbClr val="8C1515"/>
                </a:solidFill>
                <a:latin typeface="Lato" panose="020F0502020204030203" pitchFamily="34" charset="0"/>
                <a:ea typeface="Lato" panose="020F0502020204030203" pitchFamily="34" charset="0"/>
                <a:cs typeface="Lato" panose="020F0502020204030203" pitchFamily="34" charset="0"/>
              </a:defRPr>
            </a:lvl1pPr>
          </a:lstStyle>
          <a:p>
            <a:pPr lvl="0"/>
            <a:r>
              <a:rPr lang="en-US" dirty="0"/>
              <a:t>Click to edit sub heading</a:t>
            </a:r>
          </a:p>
        </p:txBody>
      </p:sp>
      <p:sp>
        <p:nvSpPr>
          <p:cNvPr id="28" name="Text Placeholder 27">
            <a:extLst>
              <a:ext uri="{FF2B5EF4-FFF2-40B4-BE49-F238E27FC236}">
                <a16:creationId xmlns:a16="http://schemas.microsoft.com/office/drawing/2014/main" id="{A96C29BD-F121-614E-937A-0FE2936909DD}"/>
              </a:ext>
            </a:extLst>
          </p:cNvPr>
          <p:cNvSpPr>
            <a:spLocks noGrp="1"/>
          </p:cNvSpPr>
          <p:nvPr>
            <p:ph type="body" sz="quarter" idx="10" hasCustomPrompt="1"/>
          </p:nvPr>
        </p:nvSpPr>
        <p:spPr>
          <a:xfrm>
            <a:off x="688785" y="487442"/>
            <a:ext cx="5947565" cy="2246574"/>
          </a:xfrm>
        </p:spPr>
        <p:txBody>
          <a:bodyPr anchor="b">
            <a:normAutofit/>
          </a:bodyPr>
          <a:lstStyle>
            <a:lvl1pPr>
              <a:defRPr sz="4800">
                <a:solidFill>
                  <a:schemeClr val="tx1">
                    <a:lumMod val="75000"/>
                    <a:lumOff val="25000"/>
                  </a:schemeClr>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Title which can be up to three lines</a:t>
            </a:r>
          </a:p>
        </p:txBody>
      </p:sp>
      <p:sp>
        <p:nvSpPr>
          <p:cNvPr id="32" name="Text Placeholder 31">
            <a:extLst>
              <a:ext uri="{FF2B5EF4-FFF2-40B4-BE49-F238E27FC236}">
                <a16:creationId xmlns:a16="http://schemas.microsoft.com/office/drawing/2014/main" id="{E48681D7-BD26-DD4A-83F8-CC4789ACF986}"/>
              </a:ext>
            </a:extLst>
          </p:cNvPr>
          <p:cNvSpPr>
            <a:spLocks noGrp="1"/>
          </p:cNvSpPr>
          <p:nvPr>
            <p:ph type="body" sz="quarter" idx="12" hasCustomPrompt="1"/>
          </p:nvPr>
        </p:nvSpPr>
        <p:spPr>
          <a:xfrm>
            <a:off x="688786" y="4413375"/>
            <a:ext cx="5947564" cy="374254"/>
          </a:xfrm>
        </p:spPr>
        <p:txBody>
          <a:bodyPr anchor="t">
            <a:noAutofit/>
          </a:bodyPr>
          <a:lstStyle>
            <a:lvl1pPr>
              <a:defRPr sz="1800">
                <a:solidFill>
                  <a:schemeClr val="tx1">
                    <a:lumMod val="75000"/>
                    <a:lumOff val="25000"/>
                  </a:schemeClr>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Speaker Name / Title / Department</a:t>
            </a:r>
          </a:p>
        </p:txBody>
      </p:sp>
      <p:cxnSp>
        <p:nvCxnSpPr>
          <p:cNvPr id="7" name="Straight Connector 6">
            <a:extLst>
              <a:ext uri="{FF2B5EF4-FFF2-40B4-BE49-F238E27FC236}">
                <a16:creationId xmlns:a16="http://schemas.microsoft.com/office/drawing/2014/main" id="{B5D2C9AD-CFDA-224D-8C1F-3CF1600D138A}"/>
              </a:ext>
            </a:extLst>
          </p:cNvPr>
          <p:cNvCxnSpPr>
            <a:cxnSpLocks/>
          </p:cNvCxnSpPr>
          <p:nvPr userDrawn="1"/>
        </p:nvCxnSpPr>
        <p:spPr>
          <a:xfrm>
            <a:off x="0" y="4191000"/>
            <a:ext cx="7340828" cy="0"/>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325F811-2A79-9F4C-80E3-5C2145650C93}"/>
              </a:ext>
            </a:extLst>
          </p:cNvPr>
          <p:cNvCxnSpPr>
            <a:cxnSpLocks/>
          </p:cNvCxnSpPr>
          <p:nvPr userDrawn="1"/>
        </p:nvCxnSpPr>
        <p:spPr>
          <a:xfrm>
            <a:off x="0" y="5868971"/>
            <a:ext cx="12192000" cy="0"/>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22" name="Graphic 21">
            <a:extLst>
              <a:ext uri="{FF2B5EF4-FFF2-40B4-BE49-F238E27FC236}">
                <a16:creationId xmlns:a16="http://schemas.microsoft.com/office/drawing/2014/main" id="{2BBD6D63-68E7-7543-862D-BA63B5F68FB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30766" y="6016339"/>
            <a:ext cx="2423615" cy="462690"/>
          </a:xfrm>
          <a:prstGeom prst="rect">
            <a:avLst/>
          </a:prstGeom>
        </p:spPr>
      </p:pic>
      <p:pic>
        <p:nvPicPr>
          <p:cNvPr id="23" name="Graphic 22">
            <a:extLst>
              <a:ext uri="{FF2B5EF4-FFF2-40B4-BE49-F238E27FC236}">
                <a16:creationId xmlns:a16="http://schemas.microsoft.com/office/drawing/2014/main" id="{C2D8E87E-D5FA-C044-B53C-5AD169C3FB67}"/>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845604" y="6057901"/>
            <a:ext cx="2611668" cy="435278"/>
          </a:xfrm>
          <a:prstGeom prst="rect">
            <a:avLst/>
          </a:prstGeom>
        </p:spPr>
      </p:pic>
      <p:sp>
        <p:nvSpPr>
          <p:cNvPr id="6" name="TextBox 5">
            <a:extLst>
              <a:ext uri="{FF2B5EF4-FFF2-40B4-BE49-F238E27FC236}">
                <a16:creationId xmlns:a16="http://schemas.microsoft.com/office/drawing/2014/main" id="{EC9B2673-022A-46B7-8B2A-C3C7E3169351}"/>
              </a:ext>
            </a:extLst>
          </p:cNvPr>
          <p:cNvSpPr txBox="1"/>
          <p:nvPr userDrawn="1"/>
        </p:nvSpPr>
        <p:spPr>
          <a:xfrm>
            <a:off x="592815" y="2951501"/>
            <a:ext cx="5947562" cy="478161"/>
          </a:xfrm>
          <a:prstGeom prst="rect">
            <a:avLst/>
          </a:prstGeom>
          <a:noFill/>
        </p:spPr>
        <p:txBody>
          <a:bodyPr wrap="square" rtlCol="0">
            <a:spAutoFit/>
          </a:bodyPr>
          <a:lstStyle/>
          <a:p>
            <a:pPr defTabSz="914400">
              <a:defRPr sz="2400">
                <a:latin typeface="Arial"/>
                <a:ea typeface="Arial"/>
                <a:cs typeface="Arial"/>
                <a:sym typeface="Arial"/>
              </a:defRPr>
            </a:pPr>
            <a:endParaRPr lang="en-US" sz="2400" kern="1200" dirty="0">
              <a:solidFill>
                <a:srgbClr val="8C1515"/>
              </a:solidFill>
              <a:latin typeface="Lato" panose="020F0502020204030203" pitchFamily="34" charset="0"/>
              <a:ea typeface="Lato" panose="020F0502020204030203" pitchFamily="34" charset="0"/>
              <a:cs typeface="Lato" panose="020F0502020204030203" pitchFamily="34" charset="0"/>
            </a:endParaRPr>
          </a:p>
        </p:txBody>
      </p:sp>
      <p:pic>
        <p:nvPicPr>
          <p:cNvPr id="3" name="Picture 2">
            <a:extLst>
              <a:ext uri="{FF2B5EF4-FFF2-40B4-BE49-F238E27FC236}">
                <a16:creationId xmlns:a16="http://schemas.microsoft.com/office/drawing/2014/main" id="{1B3AF7FE-0961-4A74-9539-A5881EDE347C}"/>
              </a:ext>
            </a:extLst>
          </p:cNvPr>
          <p:cNvPicPr>
            <a:picLocks noChangeAspect="1"/>
          </p:cNvPicPr>
          <p:nvPr userDrawn="1"/>
        </p:nvPicPr>
        <p:blipFill>
          <a:blip r:embed="rId6"/>
          <a:stretch>
            <a:fillRect/>
          </a:stretch>
        </p:blipFill>
        <p:spPr>
          <a:xfrm>
            <a:off x="7359618" y="838203"/>
            <a:ext cx="3994182" cy="914398"/>
          </a:xfrm>
          <a:prstGeom prst="rect">
            <a:avLst/>
          </a:prstGeom>
        </p:spPr>
      </p:pic>
      <p:sp>
        <p:nvSpPr>
          <p:cNvPr id="14" name="TextBox 13">
            <a:extLst>
              <a:ext uri="{FF2B5EF4-FFF2-40B4-BE49-F238E27FC236}">
                <a16:creationId xmlns:a16="http://schemas.microsoft.com/office/drawing/2014/main" id="{405971B4-41AC-4B5F-A8A1-DE6213F4440D}"/>
              </a:ext>
            </a:extLst>
          </p:cNvPr>
          <p:cNvSpPr txBox="1"/>
          <p:nvPr userDrawn="1"/>
        </p:nvSpPr>
        <p:spPr>
          <a:xfrm>
            <a:off x="7448918" y="1775936"/>
            <a:ext cx="4057282" cy="738664"/>
          </a:xfrm>
          <a:prstGeom prst="rect">
            <a:avLst/>
          </a:prstGeom>
          <a:noFill/>
        </p:spPr>
        <p:txBody>
          <a:bodyPr wrap="square" rtlCol="0">
            <a:spAutoFit/>
          </a:bodyPr>
          <a:lstStyle/>
          <a:p>
            <a:r>
              <a:rPr lang="en-US" sz="2100" b="1" kern="1200">
                <a:solidFill>
                  <a:schemeClr val="tx1">
                    <a:lumMod val="75000"/>
                    <a:lumOff val="25000"/>
                  </a:schemeClr>
                </a:solidFill>
                <a:latin typeface="Lato" panose="020F0502020204030203" pitchFamily="34" charset="77"/>
                <a:ea typeface="+mn-ea"/>
                <a:cs typeface="+mn-cs"/>
              </a:rPr>
              <a:t>Facility for Advanced Accelerator Experimental Tests</a:t>
            </a:r>
            <a:endParaRPr lang="en-US" sz="2100" b="1">
              <a:ln w="6350">
                <a:noFill/>
              </a:ln>
              <a:solidFill>
                <a:schemeClr val="bg2">
                  <a:lumMod val="25000"/>
                </a:schemeClr>
              </a:solidFill>
            </a:endParaRPr>
          </a:p>
        </p:txBody>
      </p:sp>
    </p:spTree>
    <p:extLst>
      <p:ext uri="{BB962C8B-B14F-4D97-AF65-F5344CB8AC3E}">
        <p14:creationId xmlns:p14="http://schemas.microsoft.com/office/powerpoint/2010/main" val="2625350705"/>
      </p:ext>
    </p:extLst>
  </p:cSld>
  <p:clrMapOvr>
    <a:masterClrMapping/>
  </p:clrMapOvr>
  <p:extLst>
    <p:ext uri="{DCECCB84-F9BA-43D5-87BE-67443E8EF086}">
      <p15:sldGuideLst xmlns:p15="http://schemas.microsoft.com/office/powerpoint/2012/main">
        <p15:guide id="1" pos="4632" userDrawn="1">
          <p15:clr>
            <a:srgbClr val="FBAE40"/>
          </p15:clr>
        </p15:guide>
        <p15:guide id="2" orient="horz" pos="2160" userDrawn="1">
          <p15:clr>
            <a:srgbClr val="FBAE40"/>
          </p15:clr>
        </p15:guide>
        <p15:guide id="3" orient="horz" pos="3696" userDrawn="1">
          <p15:clr>
            <a:srgbClr val="FBAE40"/>
          </p15:clr>
        </p15:guide>
        <p15:guide id="4" orient="horz" pos="26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2_FACET_II Title Slide_bg">
    <p:bg>
      <p:bgPr>
        <a:gradFill flip="none" rotWithShape="1">
          <a:gsLst>
            <a:gs pos="31000">
              <a:schemeClr val="tx1">
                <a:lumMod val="100000"/>
              </a:schemeClr>
            </a:gs>
            <a:gs pos="90000">
              <a:schemeClr val="bg1"/>
            </a:gs>
          </a:gsLst>
          <a:lin ang="18900000" scaled="1"/>
          <a:tileRect/>
        </a:gradFill>
        <a:effectLst/>
      </p:bgPr>
    </p:bg>
    <p:spTree>
      <p:nvGrpSpPr>
        <p:cNvPr id="1" name=""/>
        <p:cNvGrpSpPr/>
        <p:nvPr/>
      </p:nvGrpSpPr>
      <p:grpSpPr>
        <a:xfrm>
          <a:off x="0" y="0"/>
          <a:ext cx="0" cy="0"/>
          <a:chOff x="0" y="0"/>
          <a:chExt cx="0" cy="0"/>
        </a:xfrm>
      </p:grpSpPr>
      <p:pic>
        <p:nvPicPr>
          <p:cNvPr id="13" name="Picture 12" descr="A picture containing sky, grass, outdoor, nature&#10;&#10;Description automatically generated">
            <a:extLst>
              <a:ext uri="{FF2B5EF4-FFF2-40B4-BE49-F238E27FC236}">
                <a16:creationId xmlns:a16="http://schemas.microsoft.com/office/drawing/2014/main" id="{C3D2EF6C-D51B-4734-A8E2-B2098034C35E}"/>
              </a:ext>
            </a:extLst>
          </p:cNvPr>
          <p:cNvPicPr>
            <a:picLocks noChangeAspect="1"/>
          </p:cNvPicPr>
          <p:nvPr userDrawn="1"/>
        </p:nvPicPr>
        <p:blipFill rotWithShape="1">
          <a:blip r:embed="rId2">
            <a:alphaModFix amt="32000"/>
          </a:blip>
          <a:srcRect l="1733" t="23639" r="28885" b="15179"/>
          <a:stretch/>
        </p:blipFill>
        <p:spPr>
          <a:xfrm>
            <a:off x="0" y="-19050"/>
            <a:ext cx="12192000" cy="6858000"/>
          </a:xfrm>
          <a:prstGeom prst="rect">
            <a:avLst/>
          </a:prstGeom>
          <a:gradFill>
            <a:gsLst>
              <a:gs pos="91000">
                <a:srgbClr val="808080"/>
              </a:gs>
              <a:gs pos="61000">
                <a:schemeClr val="tx1"/>
              </a:gs>
              <a:gs pos="100000">
                <a:schemeClr val="bg1"/>
              </a:gs>
            </a:gsLst>
            <a:lin ang="19200000" scaled="0"/>
          </a:gradFill>
        </p:spPr>
      </p:pic>
      <p:sp>
        <p:nvSpPr>
          <p:cNvPr id="28" name="Text Placeholder 27">
            <a:extLst>
              <a:ext uri="{FF2B5EF4-FFF2-40B4-BE49-F238E27FC236}">
                <a16:creationId xmlns:a16="http://schemas.microsoft.com/office/drawing/2014/main" id="{A96C29BD-F121-614E-937A-0FE2936909DD}"/>
              </a:ext>
            </a:extLst>
          </p:cNvPr>
          <p:cNvSpPr>
            <a:spLocks noGrp="1"/>
          </p:cNvSpPr>
          <p:nvPr>
            <p:ph type="body" sz="quarter" idx="10" hasCustomPrompt="1"/>
          </p:nvPr>
        </p:nvSpPr>
        <p:spPr>
          <a:xfrm>
            <a:off x="688785" y="487442"/>
            <a:ext cx="5947565" cy="2246574"/>
          </a:xfrm>
        </p:spPr>
        <p:txBody>
          <a:bodyPr anchor="b">
            <a:normAutofit/>
          </a:bodyPr>
          <a:lstStyle>
            <a:lvl1pPr>
              <a:defRPr sz="48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Title which can be up to three lines</a:t>
            </a:r>
          </a:p>
        </p:txBody>
      </p:sp>
      <p:sp>
        <p:nvSpPr>
          <p:cNvPr id="32" name="Text Placeholder 31">
            <a:extLst>
              <a:ext uri="{FF2B5EF4-FFF2-40B4-BE49-F238E27FC236}">
                <a16:creationId xmlns:a16="http://schemas.microsoft.com/office/drawing/2014/main" id="{E48681D7-BD26-DD4A-83F8-CC4789ACF986}"/>
              </a:ext>
            </a:extLst>
          </p:cNvPr>
          <p:cNvSpPr>
            <a:spLocks noGrp="1"/>
          </p:cNvSpPr>
          <p:nvPr>
            <p:ph type="body" sz="quarter" idx="12" hasCustomPrompt="1"/>
          </p:nvPr>
        </p:nvSpPr>
        <p:spPr>
          <a:xfrm>
            <a:off x="688786" y="4413375"/>
            <a:ext cx="5947564" cy="374254"/>
          </a:xfrm>
        </p:spPr>
        <p:txBody>
          <a:bodyPr anchor="t">
            <a:noAutofit/>
          </a:bodyPr>
          <a:lstStyle>
            <a:lvl1pPr>
              <a:defRPr sz="1800"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Speaker Name / Title / Department</a:t>
            </a:r>
          </a:p>
        </p:txBody>
      </p:sp>
      <p:cxnSp>
        <p:nvCxnSpPr>
          <p:cNvPr id="7" name="Straight Connector 6">
            <a:extLst>
              <a:ext uri="{FF2B5EF4-FFF2-40B4-BE49-F238E27FC236}">
                <a16:creationId xmlns:a16="http://schemas.microsoft.com/office/drawing/2014/main" id="{B5D2C9AD-CFDA-224D-8C1F-3CF1600D138A}"/>
              </a:ext>
            </a:extLst>
          </p:cNvPr>
          <p:cNvCxnSpPr>
            <a:cxnSpLocks/>
          </p:cNvCxnSpPr>
          <p:nvPr userDrawn="1"/>
        </p:nvCxnSpPr>
        <p:spPr>
          <a:xfrm>
            <a:off x="0" y="4191000"/>
            <a:ext cx="7340828" cy="0"/>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325F811-2A79-9F4C-80E3-5C2145650C93}"/>
              </a:ext>
            </a:extLst>
          </p:cNvPr>
          <p:cNvCxnSpPr>
            <a:cxnSpLocks/>
          </p:cNvCxnSpPr>
          <p:nvPr userDrawn="1"/>
        </p:nvCxnSpPr>
        <p:spPr>
          <a:xfrm>
            <a:off x="0" y="5868971"/>
            <a:ext cx="12192000" cy="0"/>
          </a:xfrm>
          <a:prstGeom prst="line">
            <a:avLst/>
          </a:prstGeom>
          <a:ln w="3175">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22" name="Graphic 21">
            <a:extLst>
              <a:ext uri="{FF2B5EF4-FFF2-40B4-BE49-F238E27FC236}">
                <a16:creationId xmlns:a16="http://schemas.microsoft.com/office/drawing/2014/main" id="{2BBD6D63-68E7-7543-862D-BA63B5F68FB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430766" y="6016339"/>
            <a:ext cx="2423615" cy="462690"/>
          </a:xfrm>
          <a:prstGeom prst="rect">
            <a:avLst/>
          </a:prstGeom>
        </p:spPr>
      </p:pic>
      <p:pic>
        <p:nvPicPr>
          <p:cNvPr id="23" name="Graphic 22">
            <a:extLst>
              <a:ext uri="{FF2B5EF4-FFF2-40B4-BE49-F238E27FC236}">
                <a16:creationId xmlns:a16="http://schemas.microsoft.com/office/drawing/2014/main" id="{C2D8E87E-D5FA-C044-B53C-5AD169C3FB67}"/>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8845604" y="6057901"/>
            <a:ext cx="2611668" cy="435278"/>
          </a:xfrm>
          <a:prstGeom prst="rect">
            <a:avLst/>
          </a:prstGeom>
        </p:spPr>
      </p:pic>
      <p:sp>
        <p:nvSpPr>
          <p:cNvPr id="6" name="TextBox 5">
            <a:extLst>
              <a:ext uri="{FF2B5EF4-FFF2-40B4-BE49-F238E27FC236}">
                <a16:creationId xmlns:a16="http://schemas.microsoft.com/office/drawing/2014/main" id="{EC9B2673-022A-46B7-8B2A-C3C7E3169351}"/>
              </a:ext>
            </a:extLst>
          </p:cNvPr>
          <p:cNvSpPr txBox="1"/>
          <p:nvPr userDrawn="1"/>
        </p:nvSpPr>
        <p:spPr>
          <a:xfrm>
            <a:off x="592815" y="2951501"/>
            <a:ext cx="5947562" cy="478161"/>
          </a:xfrm>
          <a:prstGeom prst="rect">
            <a:avLst/>
          </a:prstGeom>
          <a:noFill/>
        </p:spPr>
        <p:txBody>
          <a:bodyPr wrap="square" rtlCol="0">
            <a:spAutoFit/>
          </a:bodyPr>
          <a:lstStyle/>
          <a:p>
            <a:pPr defTabSz="914400">
              <a:defRPr sz="2400">
                <a:latin typeface="Arial"/>
                <a:ea typeface="Arial"/>
                <a:cs typeface="Arial"/>
                <a:sym typeface="Arial"/>
              </a:defRPr>
            </a:pPr>
            <a:r>
              <a:rPr lang="en-US" sz="2400" b="1" kern="1200" dirty="0">
                <a:solidFill>
                  <a:srgbClr val="8C1515"/>
                </a:solidFill>
                <a:latin typeface="Lato" panose="020F0502020204030203" pitchFamily="34" charset="0"/>
                <a:ea typeface="Lato" panose="020F0502020204030203" pitchFamily="34" charset="0"/>
                <a:cs typeface="Lato" panose="020F0502020204030203" pitchFamily="34" charset="0"/>
              </a:rPr>
              <a:t>Sub heading</a:t>
            </a:r>
          </a:p>
        </p:txBody>
      </p:sp>
      <p:sp>
        <p:nvSpPr>
          <p:cNvPr id="8" name="TextBox 7">
            <a:extLst>
              <a:ext uri="{FF2B5EF4-FFF2-40B4-BE49-F238E27FC236}">
                <a16:creationId xmlns:a16="http://schemas.microsoft.com/office/drawing/2014/main" id="{C00BAB68-6093-4068-B0C5-CE584BDA001E}"/>
              </a:ext>
            </a:extLst>
          </p:cNvPr>
          <p:cNvSpPr txBox="1"/>
          <p:nvPr userDrawn="1"/>
        </p:nvSpPr>
        <p:spPr>
          <a:xfrm>
            <a:off x="601325" y="4805678"/>
            <a:ext cx="2404276"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500"/>
              </a:spcBef>
              <a:spcAft>
                <a:spcPts val="0"/>
              </a:spcAft>
              <a:buClrTx/>
              <a:buSzTx/>
              <a:buFontTx/>
              <a:buNone/>
              <a:tabLst/>
              <a:defRPr/>
            </a:pPr>
            <a:r>
              <a:rPr kumimoji="0" lang="en-US" sz="1200" b="1" i="0" u="none" strike="noStrike" kern="1200" cap="none" spc="0" normalizeH="0" baseline="0" noProof="0" dirty="0">
                <a:ln>
                  <a:noFill/>
                </a:ln>
                <a:solidFill>
                  <a:schemeClr val="bg1"/>
                </a:solidFill>
                <a:effectLst/>
                <a:uLnTx/>
                <a:uFillTx/>
                <a:latin typeface="Lato Black" panose="020F0502020204030203" pitchFamily="34" charset="0"/>
                <a:ea typeface="Lato Black" panose="020F0502020204030203" pitchFamily="34" charset="0"/>
                <a:cs typeface="Lato Black" panose="020F0502020204030203" pitchFamily="34" charset="0"/>
              </a:rPr>
              <a:t>Date</a:t>
            </a:r>
          </a:p>
        </p:txBody>
      </p:sp>
      <p:pic>
        <p:nvPicPr>
          <p:cNvPr id="20" name="Picture 19" descr="Logo&#10;&#10;Description automatically generated">
            <a:extLst>
              <a:ext uri="{FF2B5EF4-FFF2-40B4-BE49-F238E27FC236}">
                <a16:creationId xmlns:a16="http://schemas.microsoft.com/office/drawing/2014/main" id="{CBE3232B-6DE7-4CA7-A6A6-E4034019A3AB}"/>
              </a:ext>
            </a:extLst>
          </p:cNvPr>
          <p:cNvPicPr>
            <a:picLocks noChangeAspect="1"/>
          </p:cNvPicPr>
          <p:nvPr userDrawn="1"/>
        </p:nvPicPr>
        <p:blipFill>
          <a:blip r:embed="rId7"/>
          <a:stretch>
            <a:fillRect/>
          </a:stretch>
        </p:blipFill>
        <p:spPr>
          <a:xfrm>
            <a:off x="7375013" y="838200"/>
            <a:ext cx="3978787" cy="914400"/>
          </a:xfrm>
          <a:prstGeom prst="rect">
            <a:avLst/>
          </a:prstGeom>
        </p:spPr>
      </p:pic>
      <p:sp>
        <p:nvSpPr>
          <p:cNvPr id="21" name="TextBox 20">
            <a:extLst>
              <a:ext uri="{FF2B5EF4-FFF2-40B4-BE49-F238E27FC236}">
                <a16:creationId xmlns:a16="http://schemas.microsoft.com/office/drawing/2014/main" id="{7D867C48-9A51-4C48-A257-8C82E1E6466C}"/>
              </a:ext>
            </a:extLst>
          </p:cNvPr>
          <p:cNvSpPr txBox="1"/>
          <p:nvPr userDrawn="1"/>
        </p:nvSpPr>
        <p:spPr>
          <a:xfrm>
            <a:off x="7451903" y="1775936"/>
            <a:ext cx="4206697" cy="738664"/>
          </a:xfrm>
          <a:prstGeom prst="rect">
            <a:avLst/>
          </a:prstGeom>
          <a:noFill/>
        </p:spPr>
        <p:txBody>
          <a:bodyPr wrap="square" rtlCol="0">
            <a:spAutoFit/>
          </a:bodyPr>
          <a:lstStyle/>
          <a:p>
            <a:r>
              <a:rPr lang="en-US" sz="2100" b="1">
                <a:ln w="6350">
                  <a:solidFill>
                    <a:schemeClr val="tx1"/>
                  </a:solidFill>
                </a:ln>
                <a:solidFill>
                  <a:schemeClr val="bg1"/>
                </a:solidFill>
                <a:latin typeface="Lato" panose="020F0502020204030203" pitchFamily="34" charset="0"/>
                <a:ea typeface="Lato" panose="020F0502020204030203" pitchFamily="34" charset="0"/>
                <a:cs typeface="Lato" panose="020F0502020204030203" pitchFamily="34" charset="0"/>
              </a:rPr>
              <a:t>Facility for Advanced</a:t>
            </a:r>
          </a:p>
          <a:p>
            <a:r>
              <a:rPr lang="en-US" sz="2100" b="1">
                <a:ln w="6350">
                  <a:solidFill>
                    <a:schemeClr val="tx1"/>
                  </a:solidFill>
                </a:ln>
                <a:solidFill>
                  <a:schemeClr val="bg1"/>
                </a:solidFill>
                <a:latin typeface="Lato" panose="020F0502020204030203" pitchFamily="34" charset="0"/>
                <a:ea typeface="Lato" panose="020F0502020204030203" pitchFamily="34" charset="0"/>
                <a:cs typeface="Lato" panose="020F0502020204030203" pitchFamily="34" charset="0"/>
              </a:rPr>
              <a:t>Accelerator Experimental Tests</a:t>
            </a:r>
          </a:p>
        </p:txBody>
      </p:sp>
    </p:spTree>
    <p:extLst>
      <p:ext uri="{BB962C8B-B14F-4D97-AF65-F5344CB8AC3E}">
        <p14:creationId xmlns:p14="http://schemas.microsoft.com/office/powerpoint/2010/main" val="2514457546"/>
      </p:ext>
    </p:extLst>
  </p:cSld>
  <p:clrMapOvr>
    <a:masterClrMapping/>
  </p:clrMapOvr>
  <p:extLst>
    <p:ext uri="{DCECCB84-F9BA-43D5-87BE-67443E8EF086}">
      <p15:sldGuideLst xmlns:p15="http://schemas.microsoft.com/office/powerpoint/2012/main">
        <p15:guide id="1" pos="4632" userDrawn="1">
          <p15:clr>
            <a:srgbClr val="FBAE40"/>
          </p15:clr>
        </p15:guide>
        <p15:guide id="2" orient="horz" pos="2160" userDrawn="1">
          <p15:clr>
            <a:srgbClr val="FBAE40"/>
          </p15:clr>
        </p15:guide>
        <p15:guide id="3" orient="horz" pos="3696" userDrawn="1">
          <p15:clr>
            <a:srgbClr val="FBAE40"/>
          </p15:clr>
        </p15:guide>
        <p15:guide id="4" orient="horz" pos="26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FACET-II One Column Bullets">
    <p:bg>
      <p:bgPr>
        <a:solidFill>
          <a:schemeClr val="bg1"/>
        </a:solidFill>
        <a:effectLst/>
      </p:bgPr>
    </p:bg>
    <p:spTree>
      <p:nvGrpSpPr>
        <p:cNvPr id="1" name=""/>
        <p:cNvGrpSpPr/>
        <p:nvPr/>
      </p:nvGrpSpPr>
      <p:grpSpPr>
        <a:xfrm>
          <a:off x="0" y="0"/>
          <a:ext cx="0" cy="0"/>
          <a:chOff x="0" y="0"/>
          <a:chExt cx="0" cy="0"/>
        </a:xfrm>
      </p:grpSpPr>
      <p:sp>
        <p:nvSpPr>
          <p:cNvPr id="11" name="Title Placeholder 1">
            <a:extLst>
              <a:ext uri="{FF2B5EF4-FFF2-40B4-BE49-F238E27FC236}">
                <a16:creationId xmlns:a16="http://schemas.microsoft.com/office/drawing/2014/main" id="{7C9BA041-A961-B54B-BD07-995D6718F7EB}"/>
              </a:ext>
            </a:extLst>
          </p:cNvPr>
          <p:cNvSpPr>
            <a:spLocks noGrp="1"/>
          </p:cNvSpPr>
          <p:nvPr>
            <p:ph type="title" hasCustomPrompt="1"/>
          </p:nvPr>
        </p:nvSpPr>
        <p:spPr>
          <a:xfrm>
            <a:off x="609600" y="266701"/>
            <a:ext cx="10972800" cy="632152"/>
          </a:xfrm>
          <a:prstGeom prst="rect">
            <a:avLst/>
          </a:prstGeom>
        </p:spPr>
        <p:txBody>
          <a:bodyPr vert="horz" lIns="0" tIns="45720" rIns="91440" bIns="45720" rtlCol="0" anchor="b">
            <a:normAutofit/>
          </a:bodyPr>
          <a:lstStyle>
            <a:lvl1pPr>
              <a:defRPr sz="3200"/>
            </a:lvl1pPr>
          </a:lstStyle>
          <a:p>
            <a:r>
              <a:rPr lang="en-US"/>
              <a:t>Sample One-Column Text Slide – Title</a:t>
            </a:r>
          </a:p>
        </p:txBody>
      </p:sp>
      <p:cxnSp>
        <p:nvCxnSpPr>
          <p:cNvPr id="14" name="Straight Connector 13">
            <a:extLst>
              <a:ext uri="{FF2B5EF4-FFF2-40B4-BE49-F238E27FC236}">
                <a16:creationId xmlns:a16="http://schemas.microsoft.com/office/drawing/2014/main" id="{C8389983-A0A6-C548-B38F-3D123AFC7D3D}"/>
              </a:ext>
            </a:extLst>
          </p:cNvPr>
          <p:cNvCxnSpPr>
            <a:cxnSpLocks/>
          </p:cNvCxnSpPr>
          <p:nvPr userDrawn="1"/>
        </p:nvCxnSpPr>
        <p:spPr>
          <a:xfrm>
            <a:off x="0" y="927135"/>
            <a:ext cx="11582400" cy="0"/>
          </a:xfrm>
          <a:prstGeom prst="line">
            <a:avLst/>
          </a:prstGeom>
          <a:ln w="9525">
            <a:solidFill>
              <a:srgbClr val="8C1515"/>
            </a:solidFill>
          </a:ln>
        </p:spPr>
        <p:style>
          <a:lnRef idx="1">
            <a:schemeClr val="accent1"/>
          </a:lnRef>
          <a:fillRef idx="0">
            <a:schemeClr val="accent1"/>
          </a:fillRef>
          <a:effectRef idx="0">
            <a:schemeClr val="accent1"/>
          </a:effectRef>
          <a:fontRef idx="minor">
            <a:schemeClr val="tx1"/>
          </a:fontRef>
        </p:style>
      </p:cxnSp>
      <p:sp>
        <p:nvSpPr>
          <p:cNvPr id="20" name="Footer Placeholder 2">
            <a:extLst>
              <a:ext uri="{FF2B5EF4-FFF2-40B4-BE49-F238E27FC236}">
                <a16:creationId xmlns:a16="http://schemas.microsoft.com/office/drawing/2014/main" id="{377FB660-230D-49E5-9FAD-9056526E4267}"/>
              </a:ext>
            </a:extLst>
          </p:cNvPr>
          <p:cNvSpPr>
            <a:spLocks noGrp="1"/>
          </p:cNvSpPr>
          <p:nvPr>
            <p:ph type="ftr" sz="quarter" idx="3"/>
          </p:nvPr>
        </p:nvSpPr>
        <p:spPr>
          <a:xfrm>
            <a:off x="1523176" y="6579844"/>
            <a:ext cx="8153566" cy="278156"/>
          </a:xfrm>
          <a:prstGeom prst="rect">
            <a:avLst/>
          </a:prstGeom>
        </p:spPr>
        <p:txBody>
          <a:bodyPr vert="horz" lIns="0" tIns="45720" rIns="91440" bIns="45720" rtlCol="0" anchor="ctr"/>
          <a:lstStyle>
            <a:lvl1pPr algn="l">
              <a:defRPr sz="1100">
                <a:solidFill>
                  <a:schemeClr val="tx1">
                    <a:lumMod val="75000"/>
                    <a:lumOff val="25000"/>
                  </a:schemeClr>
                </a:solidFill>
                <a:latin typeface="Lato" panose="020F0502020204030203" pitchFamily="34" charset="77"/>
              </a:defRPr>
            </a:lvl1pPr>
          </a:lstStyle>
          <a:p>
            <a:r>
              <a:rPr lang="en-US" dirty="0"/>
              <a:t>D. Storey</a:t>
            </a:r>
          </a:p>
        </p:txBody>
      </p:sp>
      <p:sp>
        <p:nvSpPr>
          <p:cNvPr id="21" name="Slide Number Placeholder 4">
            <a:extLst>
              <a:ext uri="{FF2B5EF4-FFF2-40B4-BE49-F238E27FC236}">
                <a16:creationId xmlns:a16="http://schemas.microsoft.com/office/drawing/2014/main" id="{52B5695C-A1FA-4F3C-B8F1-5354C8407A75}"/>
              </a:ext>
            </a:extLst>
          </p:cNvPr>
          <p:cNvSpPr>
            <a:spLocks noGrp="1"/>
          </p:cNvSpPr>
          <p:nvPr>
            <p:ph type="sldNum" sz="quarter" idx="4"/>
          </p:nvPr>
        </p:nvSpPr>
        <p:spPr>
          <a:xfrm>
            <a:off x="11430000" y="6579845"/>
            <a:ext cx="685801" cy="278155"/>
          </a:xfrm>
          <a:prstGeom prst="rect">
            <a:avLst/>
          </a:prstGeom>
        </p:spPr>
        <p:txBody>
          <a:bodyPr vert="horz" lIns="91440" tIns="45720" rIns="0" bIns="45720" rtlCol="0" anchor="ctr"/>
          <a:lstStyle>
            <a:lvl1pPr algn="r">
              <a:defRPr sz="1100">
                <a:solidFill>
                  <a:schemeClr val="tx1">
                    <a:lumMod val="75000"/>
                    <a:lumOff val="25000"/>
                  </a:schemeClr>
                </a:solidFill>
                <a:latin typeface="Lato" panose="020F0502020204030203" pitchFamily="34" charset="77"/>
              </a:defRPr>
            </a:lvl1pPr>
          </a:lstStyle>
          <a:p>
            <a:fld id="{52B60363-7E9F-BF4A-894A-A30319D3939A}" type="slidenum">
              <a:rPr lang="en-US" smtClean="0"/>
              <a:pPr/>
              <a:t>‹#›</a:t>
            </a:fld>
            <a:endParaRPr lang="en-US"/>
          </a:p>
        </p:txBody>
      </p:sp>
      <p:sp>
        <p:nvSpPr>
          <p:cNvPr id="22" name="Text Placeholder 2">
            <a:extLst>
              <a:ext uri="{FF2B5EF4-FFF2-40B4-BE49-F238E27FC236}">
                <a16:creationId xmlns:a16="http://schemas.microsoft.com/office/drawing/2014/main" id="{EE9CB027-2821-4240-8431-A7F7AFE16A6B}"/>
              </a:ext>
            </a:extLst>
          </p:cNvPr>
          <p:cNvSpPr>
            <a:spLocks noGrp="1"/>
          </p:cNvSpPr>
          <p:nvPr>
            <p:ph type="body" sz="quarter" idx="18" hasCustomPrompt="1"/>
          </p:nvPr>
        </p:nvSpPr>
        <p:spPr>
          <a:xfrm>
            <a:off x="609600" y="1066800"/>
            <a:ext cx="10972800" cy="5182839"/>
          </a:xfrm>
        </p:spPr>
        <p:txBody>
          <a:bodyPr/>
          <a:lstStyle>
            <a:lvl1pPr marL="285750" indent="-285750">
              <a:buClr>
                <a:srgbClr val="8C1515"/>
              </a:buClr>
              <a:buSzPct val="120000"/>
              <a:buFont typeface="Arial" panose="020B0604020202020204" pitchFamily="34" charset="0"/>
              <a:buChar char="•"/>
              <a:defRPr sz="2400">
                <a:solidFill>
                  <a:schemeClr val="tx1">
                    <a:lumMod val="75000"/>
                    <a:lumOff val="25000"/>
                  </a:schemeClr>
                </a:solidFill>
              </a:defRPr>
            </a:lvl1pPr>
            <a:lvl2pPr marL="571500" indent="-282575">
              <a:buClr>
                <a:srgbClr val="8C1515"/>
              </a:buClr>
              <a:buSzPct val="120000"/>
              <a:buFont typeface="Lato" panose="020F0502020204030203" pitchFamily="34" charset="0"/>
              <a:buChar char="-"/>
              <a:defRPr sz="2000">
                <a:solidFill>
                  <a:schemeClr val="tx1">
                    <a:lumMod val="75000"/>
                    <a:lumOff val="25000"/>
                  </a:schemeClr>
                </a:solidFill>
              </a:defRPr>
            </a:lvl2pPr>
            <a:lvl3pPr marL="800100" indent="-228600">
              <a:buClr>
                <a:srgbClr val="8C1515"/>
              </a:buClr>
              <a:buSzPct val="120000"/>
              <a:tabLst>
                <a:tab pos="800100" algn="l"/>
              </a:tabLst>
              <a:defRPr sz="1800">
                <a:solidFill>
                  <a:schemeClr val="tx1">
                    <a:lumMod val="75000"/>
                    <a:lumOff val="25000"/>
                  </a:schemeClr>
                </a:solidFill>
              </a:defRPr>
            </a:lvl3pPr>
            <a:lvl4pPr marL="1028700" indent="-228600">
              <a:buClr>
                <a:srgbClr val="8C1515"/>
              </a:buClr>
              <a:buSzPct val="120000"/>
              <a:buFont typeface="Lato" panose="020F0502020204030203" pitchFamily="34" charset="0"/>
              <a:buChar char="-"/>
              <a:defRPr sz="1600">
                <a:solidFill>
                  <a:schemeClr val="tx1">
                    <a:lumMod val="75000"/>
                    <a:lumOff val="25000"/>
                  </a:schemeClr>
                </a:solidFill>
              </a:defRPr>
            </a:lvl4pPr>
            <a:lvl5pPr marL="1257300" indent="-228600">
              <a:buClr>
                <a:srgbClr val="8C1515"/>
              </a:buClr>
              <a:buSzPct val="120000"/>
              <a:tabLst>
                <a:tab pos="1257300" algn="l"/>
              </a:tabLst>
              <a:defRPr sz="1600" i="0">
                <a:solidFill>
                  <a:schemeClr val="tx1">
                    <a:lumMod val="75000"/>
                    <a:lumOff val="25000"/>
                  </a:schemeClr>
                </a:solidFill>
              </a:defRPr>
            </a:lvl5pPr>
          </a:lstStyle>
          <a:p>
            <a:r>
              <a:rPr lang="en-US"/>
              <a:t>Body Level One</a:t>
            </a:r>
          </a:p>
          <a:p>
            <a:pPr lvl="1"/>
            <a:r>
              <a:rPr lang="en-US"/>
              <a:t>Body Level Two</a:t>
            </a:r>
          </a:p>
          <a:p>
            <a:pPr lvl="2"/>
            <a:r>
              <a:rPr lang="en-US"/>
              <a:t>Body Level Three</a:t>
            </a:r>
          </a:p>
          <a:p>
            <a:pPr lvl="3"/>
            <a:r>
              <a:rPr lang="en-US"/>
              <a:t>Body Level Four</a:t>
            </a:r>
          </a:p>
          <a:p>
            <a:pPr lvl="4"/>
            <a:r>
              <a:rPr lang="en-US"/>
              <a:t>Body Level Five</a:t>
            </a:r>
          </a:p>
          <a:p>
            <a:endParaRPr lang="en-US"/>
          </a:p>
        </p:txBody>
      </p:sp>
    </p:spTree>
    <p:extLst>
      <p:ext uri="{BB962C8B-B14F-4D97-AF65-F5344CB8AC3E}">
        <p14:creationId xmlns:p14="http://schemas.microsoft.com/office/powerpoint/2010/main" val="1238739602"/>
      </p:ext>
    </p:extLst>
  </p:cSld>
  <p:clrMapOvr>
    <a:masterClrMapping/>
  </p:clrMapOvr>
  <p:extLst>
    <p:ext uri="{DCECCB84-F9BA-43D5-87BE-67443E8EF086}">
      <p15:sldGuideLst xmlns:p15="http://schemas.microsoft.com/office/powerpoint/2012/main">
        <p15:guide id="1" orient="horz" pos="48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FACET-II One Column Enumerated">
    <p:bg>
      <p:bgPr>
        <a:solidFill>
          <a:schemeClr val="bg1"/>
        </a:solidFill>
        <a:effectLst/>
      </p:bgPr>
    </p:bg>
    <p:spTree>
      <p:nvGrpSpPr>
        <p:cNvPr id="1" name=""/>
        <p:cNvGrpSpPr/>
        <p:nvPr/>
      </p:nvGrpSpPr>
      <p:grpSpPr>
        <a:xfrm>
          <a:off x="0" y="0"/>
          <a:ext cx="0" cy="0"/>
          <a:chOff x="0" y="0"/>
          <a:chExt cx="0" cy="0"/>
        </a:xfrm>
      </p:grpSpPr>
      <p:sp>
        <p:nvSpPr>
          <p:cNvPr id="11" name="Title Placeholder 1">
            <a:extLst>
              <a:ext uri="{FF2B5EF4-FFF2-40B4-BE49-F238E27FC236}">
                <a16:creationId xmlns:a16="http://schemas.microsoft.com/office/drawing/2014/main" id="{7C9BA041-A961-B54B-BD07-995D6718F7EB}"/>
              </a:ext>
            </a:extLst>
          </p:cNvPr>
          <p:cNvSpPr>
            <a:spLocks noGrp="1"/>
          </p:cNvSpPr>
          <p:nvPr>
            <p:ph type="title" hasCustomPrompt="1"/>
          </p:nvPr>
        </p:nvSpPr>
        <p:spPr>
          <a:xfrm>
            <a:off x="609600" y="266701"/>
            <a:ext cx="10972800" cy="632152"/>
          </a:xfrm>
          <a:prstGeom prst="rect">
            <a:avLst/>
          </a:prstGeom>
        </p:spPr>
        <p:txBody>
          <a:bodyPr vert="horz" lIns="0" tIns="45720" rIns="91440" bIns="45720" rtlCol="0" anchor="b">
            <a:normAutofit/>
          </a:bodyPr>
          <a:lstStyle>
            <a:lvl1pPr>
              <a:defRPr sz="3200"/>
            </a:lvl1pPr>
          </a:lstStyle>
          <a:p>
            <a:r>
              <a:rPr lang="en-US"/>
              <a:t>Sample One-Column Text Slide – Title</a:t>
            </a:r>
          </a:p>
        </p:txBody>
      </p:sp>
      <p:cxnSp>
        <p:nvCxnSpPr>
          <p:cNvPr id="14" name="Straight Connector 13">
            <a:extLst>
              <a:ext uri="{FF2B5EF4-FFF2-40B4-BE49-F238E27FC236}">
                <a16:creationId xmlns:a16="http://schemas.microsoft.com/office/drawing/2014/main" id="{C8389983-A0A6-C548-B38F-3D123AFC7D3D}"/>
              </a:ext>
            </a:extLst>
          </p:cNvPr>
          <p:cNvCxnSpPr>
            <a:cxnSpLocks/>
          </p:cNvCxnSpPr>
          <p:nvPr userDrawn="1"/>
        </p:nvCxnSpPr>
        <p:spPr>
          <a:xfrm>
            <a:off x="0" y="927135"/>
            <a:ext cx="11582400" cy="0"/>
          </a:xfrm>
          <a:prstGeom prst="line">
            <a:avLst/>
          </a:prstGeom>
          <a:ln w="9525">
            <a:solidFill>
              <a:srgbClr val="8C1515"/>
            </a:solidFill>
          </a:ln>
        </p:spPr>
        <p:style>
          <a:lnRef idx="1">
            <a:schemeClr val="accent1"/>
          </a:lnRef>
          <a:fillRef idx="0">
            <a:schemeClr val="accent1"/>
          </a:fillRef>
          <a:effectRef idx="0">
            <a:schemeClr val="accent1"/>
          </a:effectRef>
          <a:fontRef idx="minor">
            <a:schemeClr val="tx1"/>
          </a:fontRef>
        </p:style>
      </p:cxnSp>
      <p:sp>
        <p:nvSpPr>
          <p:cNvPr id="21" name="Slide Number Placeholder 4">
            <a:extLst>
              <a:ext uri="{FF2B5EF4-FFF2-40B4-BE49-F238E27FC236}">
                <a16:creationId xmlns:a16="http://schemas.microsoft.com/office/drawing/2014/main" id="{52B5695C-A1FA-4F3C-B8F1-5354C8407A75}"/>
              </a:ext>
            </a:extLst>
          </p:cNvPr>
          <p:cNvSpPr>
            <a:spLocks noGrp="1"/>
          </p:cNvSpPr>
          <p:nvPr>
            <p:ph type="sldNum" sz="quarter" idx="4"/>
          </p:nvPr>
        </p:nvSpPr>
        <p:spPr>
          <a:xfrm>
            <a:off x="11430000" y="6579845"/>
            <a:ext cx="685801" cy="278155"/>
          </a:xfrm>
          <a:prstGeom prst="rect">
            <a:avLst/>
          </a:prstGeom>
        </p:spPr>
        <p:txBody>
          <a:bodyPr vert="horz" lIns="91440" tIns="45720" rIns="0" bIns="45720" rtlCol="0" anchor="ctr"/>
          <a:lstStyle>
            <a:lvl1pPr algn="r">
              <a:defRPr sz="1100">
                <a:solidFill>
                  <a:schemeClr val="tx1">
                    <a:lumMod val="75000"/>
                    <a:lumOff val="25000"/>
                  </a:schemeClr>
                </a:solidFill>
                <a:latin typeface="Lato" panose="020F0502020204030203" pitchFamily="34" charset="77"/>
              </a:defRPr>
            </a:lvl1pPr>
          </a:lstStyle>
          <a:p>
            <a:fld id="{52B60363-7E9F-BF4A-894A-A30319D3939A}" type="slidenum">
              <a:rPr lang="en-US" smtClean="0"/>
              <a:pPr/>
              <a:t>‹#›</a:t>
            </a:fld>
            <a:endParaRPr lang="en-US"/>
          </a:p>
        </p:txBody>
      </p:sp>
      <p:sp>
        <p:nvSpPr>
          <p:cNvPr id="22" name="Text Placeholder 2">
            <a:extLst>
              <a:ext uri="{FF2B5EF4-FFF2-40B4-BE49-F238E27FC236}">
                <a16:creationId xmlns:a16="http://schemas.microsoft.com/office/drawing/2014/main" id="{EE9CB027-2821-4240-8431-A7F7AFE16A6B}"/>
              </a:ext>
            </a:extLst>
          </p:cNvPr>
          <p:cNvSpPr>
            <a:spLocks noGrp="1"/>
          </p:cNvSpPr>
          <p:nvPr>
            <p:ph type="body" sz="quarter" idx="18" hasCustomPrompt="1"/>
          </p:nvPr>
        </p:nvSpPr>
        <p:spPr>
          <a:xfrm>
            <a:off x="609600" y="1066800"/>
            <a:ext cx="10972800" cy="5182839"/>
          </a:xfrm>
        </p:spPr>
        <p:txBody>
          <a:bodyPr/>
          <a:lstStyle>
            <a:lvl1pPr marL="457200" indent="-457200">
              <a:buClr>
                <a:srgbClr val="8C1515"/>
              </a:buClr>
              <a:buSzPct val="120000"/>
              <a:buFont typeface="+mj-lt"/>
              <a:buAutoNum type="arabicPeriod"/>
              <a:defRPr sz="2400">
                <a:solidFill>
                  <a:schemeClr val="tx1">
                    <a:lumMod val="75000"/>
                    <a:lumOff val="25000"/>
                  </a:schemeClr>
                </a:solidFill>
              </a:defRPr>
            </a:lvl1pPr>
            <a:lvl2pPr marL="860425" indent="-403225">
              <a:buClr>
                <a:srgbClr val="8C1515"/>
              </a:buClr>
              <a:buSzPct val="120000"/>
              <a:buFont typeface="+mj-lt"/>
              <a:buAutoNum type="alphaLcPeriod"/>
              <a:defRPr sz="2000">
                <a:solidFill>
                  <a:schemeClr val="tx1">
                    <a:lumMod val="75000"/>
                    <a:lumOff val="25000"/>
                  </a:schemeClr>
                </a:solidFill>
              </a:defRPr>
            </a:lvl2pPr>
            <a:lvl3pPr marL="1257300" indent="-396875">
              <a:buClr>
                <a:srgbClr val="8C1515"/>
              </a:buClr>
              <a:buSzPct val="120000"/>
              <a:buFont typeface="+mj-lt"/>
              <a:buAutoNum type="romanLcPeriod"/>
              <a:tabLst>
                <a:tab pos="800100" algn="l"/>
              </a:tabLst>
              <a:defRPr sz="1800">
                <a:solidFill>
                  <a:schemeClr val="tx1">
                    <a:lumMod val="75000"/>
                    <a:lumOff val="25000"/>
                  </a:schemeClr>
                </a:solidFill>
              </a:defRPr>
            </a:lvl3pPr>
            <a:lvl4pPr marL="1485900" indent="-288925">
              <a:buClr>
                <a:srgbClr val="8C1515"/>
              </a:buClr>
              <a:buSzPct val="120000"/>
              <a:buFont typeface="+mj-lt"/>
              <a:buAutoNum type="alphaLcPeriod"/>
              <a:tabLst>
                <a:tab pos="1546225" algn="l"/>
              </a:tabLst>
              <a:defRPr sz="1600">
                <a:solidFill>
                  <a:schemeClr val="tx1">
                    <a:lumMod val="75000"/>
                    <a:lumOff val="25000"/>
                  </a:schemeClr>
                </a:solidFill>
              </a:defRPr>
            </a:lvl4pPr>
            <a:lvl5pPr marL="1828800" indent="-342900">
              <a:buClr>
                <a:srgbClr val="8C1515"/>
              </a:buClr>
              <a:buSzPct val="120000"/>
              <a:buFont typeface="+mj-lt"/>
              <a:buAutoNum type="romanLcPeriod"/>
              <a:tabLst>
                <a:tab pos="1257300" algn="l"/>
              </a:tabLst>
              <a:defRPr sz="1600" i="0">
                <a:solidFill>
                  <a:schemeClr val="tx1">
                    <a:lumMod val="75000"/>
                    <a:lumOff val="25000"/>
                  </a:schemeClr>
                </a:solidFill>
              </a:defRPr>
            </a:lvl5pPr>
          </a:lstStyle>
          <a:p>
            <a:r>
              <a:rPr lang="en-US"/>
              <a:t>Body Level One</a:t>
            </a:r>
          </a:p>
          <a:p>
            <a:pPr lvl="1"/>
            <a:r>
              <a:rPr lang="en-US"/>
              <a:t>Body Level Two</a:t>
            </a:r>
          </a:p>
          <a:p>
            <a:pPr lvl="2"/>
            <a:r>
              <a:rPr lang="en-US"/>
              <a:t>Body Level Three</a:t>
            </a:r>
          </a:p>
          <a:p>
            <a:pPr lvl="3"/>
            <a:r>
              <a:rPr lang="en-US"/>
              <a:t>Body Level Four</a:t>
            </a:r>
          </a:p>
          <a:p>
            <a:pPr lvl="4"/>
            <a:r>
              <a:rPr lang="en-US"/>
              <a:t>Body Level Five</a:t>
            </a:r>
          </a:p>
          <a:p>
            <a:endParaRPr lang="en-US"/>
          </a:p>
        </p:txBody>
      </p:sp>
      <p:sp>
        <p:nvSpPr>
          <p:cNvPr id="7" name="Footer Placeholder 2">
            <a:extLst>
              <a:ext uri="{FF2B5EF4-FFF2-40B4-BE49-F238E27FC236}">
                <a16:creationId xmlns:a16="http://schemas.microsoft.com/office/drawing/2014/main" id="{C5D5C995-BBE7-4DC5-82A7-3AFCEC0F3B2E}"/>
              </a:ext>
            </a:extLst>
          </p:cNvPr>
          <p:cNvSpPr>
            <a:spLocks noGrp="1"/>
          </p:cNvSpPr>
          <p:nvPr>
            <p:ph type="ftr" sz="quarter" idx="3"/>
          </p:nvPr>
        </p:nvSpPr>
        <p:spPr>
          <a:xfrm>
            <a:off x="1523176" y="6579844"/>
            <a:ext cx="8153566" cy="278156"/>
          </a:xfrm>
          <a:prstGeom prst="rect">
            <a:avLst/>
          </a:prstGeom>
        </p:spPr>
        <p:txBody>
          <a:bodyPr vert="horz" lIns="0" tIns="45720" rIns="91440" bIns="45720" rtlCol="0" anchor="ctr"/>
          <a:lstStyle>
            <a:lvl1pPr algn="l">
              <a:defRPr sz="1100">
                <a:solidFill>
                  <a:schemeClr val="tx1">
                    <a:lumMod val="75000"/>
                    <a:lumOff val="25000"/>
                  </a:schemeClr>
                </a:solidFill>
                <a:latin typeface="Lato" panose="020F0502020204030203" pitchFamily="34" charset="77"/>
              </a:defRPr>
            </a:lvl1pPr>
          </a:lstStyle>
          <a:p>
            <a:r>
              <a:rPr lang="en-US" dirty="0"/>
              <a:t>D. Storey</a:t>
            </a:r>
          </a:p>
        </p:txBody>
      </p:sp>
    </p:spTree>
    <p:extLst>
      <p:ext uri="{BB962C8B-B14F-4D97-AF65-F5344CB8AC3E}">
        <p14:creationId xmlns:p14="http://schemas.microsoft.com/office/powerpoint/2010/main" val="2735702742"/>
      </p:ext>
    </p:extLst>
  </p:cSld>
  <p:clrMapOvr>
    <a:masterClrMapping/>
  </p:clrMapOvr>
  <p:extLst>
    <p:ext uri="{DCECCB84-F9BA-43D5-87BE-67443E8EF086}">
      <p15:sldGuideLst xmlns:p15="http://schemas.microsoft.com/office/powerpoint/2012/main">
        <p15:guide id="1" orient="horz" pos="48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FACET-II Two Columns Bullets">
    <p:bg>
      <p:bgPr>
        <a:solidFill>
          <a:schemeClr val="bg1"/>
        </a:solidFill>
        <a:effectLst/>
      </p:bgPr>
    </p:bg>
    <p:spTree>
      <p:nvGrpSpPr>
        <p:cNvPr id="1" name=""/>
        <p:cNvGrpSpPr/>
        <p:nvPr/>
      </p:nvGrpSpPr>
      <p:grpSpPr>
        <a:xfrm>
          <a:off x="0" y="0"/>
          <a:ext cx="0" cy="0"/>
          <a:chOff x="0" y="0"/>
          <a:chExt cx="0" cy="0"/>
        </a:xfrm>
      </p:grpSpPr>
      <p:sp>
        <p:nvSpPr>
          <p:cNvPr id="16" name="Title Placeholder 1">
            <a:extLst>
              <a:ext uri="{FF2B5EF4-FFF2-40B4-BE49-F238E27FC236}">
                <a16:creationId xmlns:a16="http://schemas.microsoft.com/office/drawing/2014/main" id="{8E85F4AE-8C31-4DC0-B0F0-1CF63A6BB6A9}"/>
              </a:ext>
            </a:extLst>
          </p:cNvPr>
          <p:cNvSpPr>
            <a:spLocks noGrp="1"/>
          </p:cNvSpPr>
          <p:nvPr>
            <p:ph type="title" hasCustomPrompt="1"/>
          </p:nvPr>
        </p:nvSpPr>
        <p:spPr>
          <a:xfrm>
            <a:off x="609600" y="266701"/>
            <a:ext cx="10972800" cy="632152"/>
          </a:xfrm>
          <a:prstGeom prst="rect">
            <a:avLst/>
          </a:prstGeom>
        </p:spPr>
        <p:txBody>
          <a:bodyPr vert="horz" lIns="0" tIns="45720" rIns="91440" bIns="45720" rtlCol="0" anchor="b">
            <a:normAutofit/>
          </a:bodyPr>
          <a:lstStyle>
            <a:lvl1pPr>
              <a:defRPr sz="3200"/>
            </a:lvl1pPr>
          </a:lstStyle>
          <a:p>
            <a:r>
              <a:rPr lang="en-US"/>
              <a:t>Sample Two-Column Text Slide – Title</a:t>
            </a:r>
          </a:p>
        </p:txBody>
      </p:sp>
      <p:cxnSp>
        <p:nvCxnSpPr>
          <p:cNvPr id="17" name="Straight Connector 16">
            <a:extLst>
              <a:ext uri="{FF2B5EF4-FFF2-40B4-BE49-F238E27FC236}">
                <a16:creationId xmlns:a16="http://schemas.microsoft.com/office/drawing/2014/main" id="{28BA3048-A13F-4292-9A2E-11D4117D5B07}"/>
              </a:ext>
            </a:extLst>
          </p:cNvPr>
          <p:cNvCxnSpPr>
            <a:cxnSpLocks/>
          </p:cNvCxnSpPr>
          <p:nvPr userDrawn="1"/>
        </p:nvCxnSpPr>
        <p:spPr>
          <a:xfrm>
            <a:off x="0" y="927135"/>
            <a:ext cx="11582400" cy="0"/>
          </a:xfrm>
          <a:prstGeom prst="line">
            <a:avLst/>
          </a:prstGeom>
          <a:ln w="9525">
            <a:solidFill>
              <a:srgbClr val="8C1515"/>
            </a:solidFill>
          </a:ln>
        </p:spPr>
        <p:style>
          <a:lnRef idx="1">
            <a:schemeClr val="accent1"/>
          </a:lnRef>
          <a:fillRef idx="0">
            <a:schemeClr val="accent1"/>
          </a:fillRef>
          <a:effectRef idx="0">
            <a:schemeClr val="accent1"/>
          </a:effectRef>
          <a:fontRef idx="minor">
            <a:schemeClr val="tx1"/>
          </a:fontRef>
        </p:style>
      </p:cxnSp>
      <p:sp>
        <p:nvSpPr>
          <p:cNvPr id="19" name="Slide Number Placeholder 4">
            <a:extLst>
              <a:ext uri="{FF2B5EF4-FFF2-40B4-BE49-F238E27FC236}">
                <a16:creationId xmlns:a16="http://schemas.microsoft.com/office/drawing/2014/main" id="{E4120259-0FA4-4A76-90B1-F00606DC03C6}"/>
              </a:ext>
            </a:extLst>
          </p:cNvPr>
          <p:cNvSpPr>
            <a:spLocks noGrp="1"/>
          </p:cNvSpPr>
          <p:nvPr>
            <p:ph type="sldNum" sz="quarter" idx="4"/>
          </p:nvPr>
        </p:nvSpPr>
        <p:spPr>
          <a:xfrm>
            <a:off x="11430000" y="6579845"/>
            <a:ext cx="685801" cy="278155"/>
          </a:xfrm>
          <a:prstGeom prst="rect">
            <a:avLst/>
          </a:prstGeom>
        </p:spPr>
        <p:txBody>
          <a:bodyPr vert="horz" lIns="91440" tIns="45720" rIns="0" bIns="45720" rtlCol="0" anchor="ctr"/>
          <a:lstStyle>
            <a:lvl1pPr algn="r">
              <a:defRPr sz="1100">
                <a:solidFill>
                  <a:schemeClr val="tx1">
                    <a:lumMod val="75000"/>
                    <a:lumOff val="25000"/>
                  </a:schemeClr>
                </a:solidFill>
                <a:latin typeface="Lato" panose="020F0502020204030203" pitchFamily="34" charset="77"/>
              </a:defRPr>
            </a:lvl1pPr>
          </a:lstStyle>
          <a:p>
            <a:fld id="{52B60363-7E9F-BF4A-894A-A30319D3939A}" type="slidenum">
              <a:rPr lang="en-US" smtClean="0"/>
              <a:pPr/>
              <a:t>‹#›</a:t>
            </a:fld>
            <a:endParaRPr lang="en-US"/>
          </a:p>
        </p:txBody>
      </p:sp>
      <p:sp>
        <p:nvSpPr>
          <p:cNvPr id="20" name="Text Placeholder 2">
            <a:extLst>
              <a:ext uri="{FF2B5EF4-FFF2-40B4-BE49-F238E27FC236}">
                <a16:creationId xmlns:a16="http://schemas.microsoft.com/office/drawing/2014/main" id="{C1DC9EE3-392F-415F-A850-42E2B809F4D3}"/>
              </a:ext>
            </a:extLst>
          </p:cNvPr>
          <p:cNvSpPr>
            <a:spLocks noGrp="1"/>
          </p:cNvSpPr>
          <p:nvPr>
            <p:ph type="body" sz="quarter" idx="18" hasCustomPrompt="1"/>
          </p:nvPr>
        </p:nvSpPr>
        <p:spPr>
          <a:xfrm>
            <a:off x="609600" y="1066801"/>
            <a:ext cx="5334000" cy="4991100"/>
          </a:xfrm>
        </p:spPr>
        <p:txBody>
          <a:bodyPr/>
          <a:lstStyle>
            <a:lvl1pPr marL="285750" indent="-285750">
              <a:buClr>
                <a:srgbClr val="8C1515"/>
              </a:buClr>
              <a:buSzPct val="120000"/>
              <a:buFont typeface="Arial" panose="020B0604020202020204" pitchFamily="34" charset="0"/>
              <a:buChar char="•"/>
              <a:defRPr sz="2400">
                <a:solidFill>
                  <a:schemeClr val="tx1">
                    <a:lumMod val="75000"/>
                    <a:lumOff val="25000"/>
                  </a:schemeClr>
                </a:solidFill>
              </a:defRPr>
            </a:lvl1pPr>
            <a:lvl2pPr marL="571500" indent="-282575">
              <a:buClr>
                <a:srgbClr val="8C1515"/>
              </a:buClr>
              <a:buSzPct val="120000"/>
              <a:buFont typeface="Lato" panose="020F0502020204030203" pitchFamily="34" charset="0"/>
              <a:buChar char="-"/>
              <a:defRPr sz="2000">
                <a:solidFill>
                  <a:schemeClr val="tx1">
                    <a:lumMod val="75000"/>
                    <a:lumOff val="25000"/>
                  </a:schemeClr>
                </a:solidFill>
              </a:defRPr>
            </a:lvl2pPr>
            <a:lvl3pPr marL="800100" indent="-228600">
              <a:buClr>
                <a:srgbClr val="8C1515"/>
              </a:buClr>
              <a:buSzPct val="120000"/>
              <a:tabLst>
                <a:tab pos="800100" algn="l"/>
              </a:tabLst>
              <a:defRPr sz="1800">
                <a:solidFill>
                  <a:schemeClr val="tx1">
                    <a:lumMod val="75000"/>
                    <a:lumOff val="25000"/>
                  </a:schemeClr>
                </a:solidFill>
              </a:defRPr>
            </a:lvl3pPr>
            <a:lvl4pPr marL="1028700" indent="-228600">
              <a:buClr>
                <a:srgbClr val="8C1515"/>
              </a:buClr>
              <a:buSzPct val="120000"/>
              <a:buFont typeface="Lato" panose="020F0502020204030203" pitchFamily="34" charset="0"/>
              <a:buChar char="-"/>
              <a:defRPr sz="1600">
                <a:solidFill>
                  <a:schemeClr val="tx1">
                    <a:lumMod val="75000"/>
                    <a:lumOff val="25000"/>
                  </a:schemeClr>
                </a:solidFill>
              </a:defRPr>
            </a:lvl4pPr>
            <a:lvl5pPr marL="1257300" indent="-228600">
              <a:buClr>
                <a:srgbClr val="8C1515"/>
              </a:buClr>
              <a:buSzPct val="120000"/>
              <a:tabLst>
                <a:tab pos="1257300" algn="l"/>
              </a:tabLst>
              <a:defRPr sz="1600" i="0">
                <a:solidFill>
                  <a:schemeClr val="tx1">
                    <a:lumMod val="75000"/>
                    <a:lumOff val="25000"/>
                  </a:schemeClr>
                </a:solidFill>
              </a:defRPr>
            </a:lvl5pPr>
          </a:lstStyle>
          <a:p>
            <a:r>
              <a:rPr lang="en-US"/>
              <a:t>Body Level One</a:t>
            </a:r>
          </a:p>
          <a:p>
            <a:pPr lvl="1"/>
            <a:r>
              <a:rPr lang="en-US"/>
              <a:t>Body Level Two</a:t>
            </a:r>
          </a:p>
          <a:p>
            <a:pPr lvl="2"/>
            <a:r>
              <a:rPr lang="en-US"/>
              <a:t>Body Level Three</a:t>
            </a:r>
          </a:p>
          <a:p>
            <a:pPr lvl="3"/>
            <a:r>
              <a:rPr lang="en-US"/>
              <a:t>Body Level Four</a:t>
            </a:r>
          </a:p>
          <a:p>
            <a:pPr lvl="4"/>
            <a:r>
              <a:rPr lang="en-US"/>
              <a:t>Body Level Five</a:t>
            </a:r>
          </a:p>
          <a:p>
            <a:endParaRPr lang="en-US"/>
          </a:p>
        </p:txBody>
      </p:sp>
      <p:sp>
        <p:nvSpPr>
          <p:cNvPr id="22" name="Text Placeholder 2">
            <a:extLst>
              <a:ext uri="{FF2B5EF4-FFF2-40B4-BE49-F238E27FC236}">
                <a16:creationId xmlns:a16="http://schemas.microsoft.com/office/drawing/2014/main" id="{30354DFA-1D8F-4A37-B7A4-CD949480DF1C}"/>
              </a:ext>
            </a:extLst>
          </p:cNvPr>
          <p:cNvSpPr>
            <a:spLocks noGrp="1"/>
          </p:cNvSpPr>
          <p:nvPr>
            <p:ph type="body" sz="quarter" idx="19" hasCustomPrompt="1"/>
          </p:nvPr>
        </p:nvSpPr>
        <p:spPr>
          <a:xfrm>
            <a:off x="6248400" y="1066800"/>
            <a:ext cx="5334000" cy="4991100"/>
          </a:xfrm>
        </p:spPr>
        <p:txBody>
          <a:bodyPr/>
          <a:lstStyle>
            <a:lvl1pPr marL="285750" indent="-285750">
              <a:buClr>
                <a:srgbClr val="8C1515"/>
              </a:buClr>
              <a:buSzPct val="120000"/>
              <a:buFont typeface="Arial" panose="020B0604020202020204" pitchFamily="34" charset="0"/>
              <a:buChar char="•"/>
              <a:defRPr sz="2400">
                <a:solidFill>
                  <a:schemeClr val="tx1">
                    <a:lumMod val="75000"/>
                    <a:lumOff val="25000"/>
                  </a:schemeClr>
                </a:solidFill>
              </a:defRPr>
            </a:lvl1pPr>
            <a:lvl2pPr marL="571500" indent="-282575">
              <a:buClr>
                <a:srgbClr val="8C1515"/>
              </a:buClr>
              <a:buSzPct val="120000"/>
              <a:buFont typeface="Lato" panose="020F0502020204030203" pitchFamily="34" charset="0"/>
              <a:buChar char="-"/>
              <a:defRPr sz="2000">
                <a:solidFill>
                  <a:schemeClr val="tx1">
                    <a:lumMod val="75000"/>
                    <a:lumOff val="25000"/>
                  </a:schemeClr>
                </a:solidFill>
              </a:defRPr>
            </a:lvl2pPr>
            <a:lvl3pPr marL="800100" indent="-228600">
              <a:buClr>
                <a:srgbClr val="8C1515"/>
              </a:buClr>
              <a:buSzPct val="120000"/>
              <a:tabLst>
                <a:tab pos="800100" algn="l"/>
              </a:tabLst>
              <a:defRPr sz="1800">
                <a:solidFill>
                  <a:schemeClr val="tx1">
                    <a:lumMod val="75000"/>
                    <a:lumOff val="25000"/>
                  </a:schemeClr>
                </a:solidFill>
              </a:defRPr>
            </a:lvl3pPr>
            <a:lvl4pPr marL="1028700" indent="-228600">
              <a:buClr>
                <a:srgbClr val="8C1515"/>
              </a:buClr>
              <a:buSzPct val="120000"/>
              <a:buFont typeface="Lato" panose="020F0502020204030203" pitchFamily="34" charset="0"/>
              <a:buChar char="-"/>
              <a:defRPr sz="1600">
                <a:solidFill>
                  <a:schemeClr val="tx1">
                    <a:lumMod val="75000"/>
                    <a:lumOff val="25000"/>
                  </a:schemeClr>
                </a:solidFill>
              </a:defRPr>
            </a:lvl4pPr>
            <a:lvl5pPr marL="1257300" indent="-228600">
              <a:buClr>
                <a:srgbClr val="8C1515"/>
              </a:buClr>
              <a:buSzPct val="120000"/>
              <a:tabLst>
                <a:tab pos="1257300" algn="l"/>
              </a:tabLst>
              <a:defRPr sz="1600" i="0">
                <a:solidFill>
                  <a:schemeClr val="tx1">
                    <a:lumMod val="75000"/>
                    <a:lumOff val="25000"/>
                  </a:schemeClr>
                </a:solidFill>
              </a:defRPr>
            </a:lvl5pPr>
          </a:lstStyle>
          <a:p>
            <a:r>
              <a:rPr lang="en-US"/>
              <a:t>Body Level One</a:t>
            </a:r>
          </a:p>
          <a:p>
            <a:pPr lvl="1"/>
            <a:r>
              <a:rPr lang="en-US"/>
              <a:t>Body Level Two</a:t>
            </a:r>
          </a:p>
          <a:p>
            <a:pPr lvl="2"/>
            <a:r>
              <a:rPr lang="en-US"/>
              <a:t>Body Level Three</a:t>
            </a:r>
          </a:p>
          <a:p>
            <a:pPr lvl="3"/>
            <a:r>
              <a:rPr lang="en-US"/>
              <a:t>Body Level Four</a:t>
            </a:r>
          </a:p>
          <a:p>
            <a:pPr lvl="4"/>
            <a:r>
              <a:rPr lang="en-US"/>
              <a:t>Body Level Five</a:t>
            </a:r>
          </a:p>
          <a:p>
            <a:endParaRPr lang="en-US"/>
          </a:p>
        </p:txBody>
      </p:sp>
      <p:sp>
        <p:nvSpPr>
          <p:cNvPr id="8" name="Footer Placeholder 2">
            <a:extLst>
              <a:ext uri="{FF2B5EF4-FFF2-40B4-BE49-F238E27FC236}">
                <a16:creationId xmlns:a16="http://schemas.microsoft.com/office/drawing/2014/main" id="{0C4B82A9-5706-4C80-A1CB-56774C7E5C53}"/>
              </a:ext>
            </a:extLst>
          </p:cNvPr>
          <p:cNvSpPr>
            <a:spLocks noGrp="1"/>
          </p:cNvSpPr>
          <p:nvPr>
            <p:ph type="ftr" sz="quarter" idx="3"/>
          </p:nvPr>
        </p:nvSpPr>
        <p:spPr>
          <a:xfrm>
            <a:off x="1523176" y="6579844"/>
            <a:ext cx="8153566" cy="278156"/>
          </a:xfrm>
          <a:prstGeom prst="rect">
            <a:avLst/>
          </a:prstGeom>
        </p:spPr>
        <p:txBody>
          <a:bodyPr vert="horz" lIns="0" tIns="45720" rIns="91440" bIns="45720" rtlCol="0" anchor="ctr"/>
          <a:lstStyle>
            <a:lvl1pPr algn="l">
              <a:defRPr sz="1100">
                <a:solidFill>
                  <a:schemeClr val="tx1">
                    <a:lumMod val="75000"/>
                    <a:lumOff val="25000"/>
                  </a:schemeClr>
                </a:solidFill>
                <a:latin typeface="Lato" panose="020F0502020204030203" pitchFamily="34" charset="77"/>
              </a:defRPr>
            </a:lvl1pPr>
          </a:lstStyle>
          <a:p>
            <a:r>
              <a:rPr lang="en-US" dirty="0"/>
              <a:t>D. Storey</a:t>
            </a:r>
          </a:p>
        </p:txBody>
      </p:sp>
    </p:spTree>
    <p:extLst>
      <p:ext uri="{BB962C8B-B14F-4D97-AF65-F5344CB8AC3E}">
        <p14:creationId xmlns:p14="http://schemas.microsoft.com/office/powerpoint/2010/main" val="3832388061"/>
      </p:ext>
    </p:extLst>
  </p:cSld>
  <p:clrMapOvr>
    <a:masterClrMapping/>
  </p:clrMapOvr>
  <p:extLst>
    <p:ext uri="{DCECCB84-F9BA-43D5-87BE-67443E8EF086}">
      <p15:sldGuideLst xmlns:p15="http://schemas.microsoft.com/office/powerpoint/2012/main">
        <p15:guide id="1" pos="7176">
          <p15:clr>
            <a:srgbClr val="FBAE40"/>
          </p15:clr>
        </p15:guide>
        <p15:guide id="2" orient="horz" pos="888">
          <p15:clr>
            <a:srgbClr val="FBAE40"/>
          </p15:clr>
        </p15:guide>
        <p15:guide id="3" orient="horz" pos="3816">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FACET-II One Picture">
    <p:bg>
      <p:bgPr>
        <a:solidFill>
          <a:schemeClr val="bg1"/>
        </a:solidFill>
        <a:effectLst/>
      </p:bgPr>
    </p:bg>
    <p:spTree>
      <p:nvGrpSpPr>
        <p:cNvPr id="1" name=""/>
        <p:cNvGrpSpPr/>
        <p:nvPr/>
      </p:nvGrpSpPr>
      <p:grpSpPr>
        <a:xfrm>
          <a:off x="0" y="0"/>
          <a:ext cx="0" cy="0"/>
          <a:chOff x="0" y="0"/>
          <a:chExt cx="0" cy="0"/>
        </a:xfrm>
      </p:grpSpPr>
      <p:sp>
        <p:nvSpPr>
          <p:cNvPr id="7" name="Picture Placeholder 2">
            <a:extLst>
              <a:ext uri="{FF2B5EF4-FFF2-40B4-BE49-F238E27FC236}">
                <a16:creationId xmlns:a16="http://schemas.microsoft.com/office/drawing/2014/main" id="{540163D6-781A-724D-8FD5-B6254B8285EF}"/>
              </a:ext>
            </a:extLst>
          </p:cNvPr>
          <p:cNvSpPr>
            <a:spLocks noGrp="1"/>
          </p:cNvSpPr>
          <p:nvPr>
            <p:ph type="pic" idx="1"/>
          </p:nvPr>
        </p:nvSpPr>
        <p:spPr>
          <a:xfrm>
            <a:off x="609600" y="1107621"/>
            <a:ext cx="6929879" cy="4950264"/>
          </a:xfrm>
          <a:no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9" name="Text Placeholder 10">
            <a:extLst>
              <a:ext uri="{FF2B5EF4-FFF2-40B4-BE49-F238E27FC236}">
                <a16:creationId xmlns:a16="http://schemas.microsoft.com/office/drawing/2014/main" id="{D7304A26-5011-724E-8C96-DFA08D60CFCA}"/>
              </a:ext>
            </a:extLst>
          </p:cNvPr>
          <p:cNvSpPr>
            <a:spLocks noGrp="1"/>
          </p:cNvSpPr>
          <p:nvPr>
            <p:ph type="body" sz="quarter" idx="13" hasCustomPrompt="1"/>
          </p:nvPr>
        </p:nvSpPr>
        <p:spPr>
          <a:xfrm>
            <a:off x="7869048" y="1107621"/>
            <a:ext cx="3373438" cy="398482"/>
          </a:xfrm>
        </p:spPr>
        <p:txBody>
          <a:bodyPr/>
          <a:lstStyle>
            <a:lvl1pPr>
              <a:defRPr sz="2000">
                <a:solidFill>
                  <a:srgbClr val="8C1515"/>
                </a:solidFill>
                <a:latin typeface="Lato" panose="020F0502020204030203" pitchFamily="34" charset="77"/>
              </a:defRPr>
            </a:lvl1pPr>
            <a:lvl2pPr>
              <a:defRPr sz="2000">
                <a:latin typeface="Lato" panose="020F0502020204030203" pitchFamily="34" charset="77"/>
              </a:defRPr>
            </a:lvl2pPr>
          </a:lstStyle>
          <a:p>
            <a:pPr lvl="0"/>
            <a:r>
              <a:rPr lang="en-US"/>
              <a:t>Click to edit Subtitle style</a:t>
            </a:r>
          </a:p>
        </p:txBody>
      </p:sp>
      <p:sp>
        <p:nvSpPr>
          <p:cNvPr id="22" name="Text Placeholder 21">
            <a:extLst>
              <a:ext uri="{FF2B5EF4-FFF2-40B4-BE49-F238E27FC236}">
                <a16:creationId xmlns:a16="http://schemas.microsoft.com/office/drawing/2014/main" id="{DA0C1017-97FA-6D48-9A0D-090E555BB0D3}"/>
              </a:ext>
            </a:extLst>
          </p:cNvPr>
          <p:cNvSpPr>
            <a:spLocks noGrp="1"/>
          </p:cNvSpPr>
          <p:nvPr>
            <p:ph type="body" sz="quarter" idx="18"/>
          </p:nvPr>
        </p:nvSpPr>
        <p:spPr>
          <a:xfrm>
            <a:off x="7869049" y="1602470"/>
            <a:ext cx="3373437" cy="4455415"/>
          </a:xfrm>
        </p:spPr>
        <p:txBody>
          <a:bodyPr/>
          <a:lstStyle>
            <a:lvl1pPr>
              <a:defRPr sz="1400">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en-US"/>
              <a:t>Click to edit Master text styles</a:t>
            </a:r>
          </a:p>
        </p:txBody>
      </p:sp>
      <p:sp>
        <p:nvSpPr>
          <p:cNvPr id="11" name="Title Placeholder 1">
            <a:extLst>
              <a:ext uri="{FF2B5EF4-FFF2-40B4-BE49-F238E27FC236}">
                <a16:creationId xmlns:a16="http://schemas.microsoft.com/office/drawing/2014/main" id="{D21CDA69-321C-44F8-8792-49CF7CDB232C}"/>
              </a:ext>
            </a:extLst>
          </p:cNvPr>
          <p:cNvSpPr>
            <a:spLocks noGrp="1"/>
          </p:cNvSpPr>
          <p:nvPr>
            <p:ph type="title" hasCustomPrompt="1"/>
          </p:nvPr>
        </p:nvSpPr>
        <p:spPr>
          <a:xfrm>
            <a:off x="609600" y="266701"/>
            <a:ext cx="10972800" cy="632152"/>
          </a:xfrm>
          <a:prstGeom prst="rect">
            <a:avLst/>
          </a:prstGeom>
        </p:spPr>
        <p:txBody>
          <a:bodyPr vert="horz" lIns="0" tIns="45720" rIns="91440" bIns="45720" rtlCol="0" anchor="b">
            <a:normAutofit/>
          </a:bodyPr>
          <a:lstStyle>
            <a:lvl1pPr>
              <a:defRPr sz="3200"/>
            </a:lvl1pPr>
          </a:lstStyle>
          <a:p>
            <a:r>
              <a:rPr lang="en-US"/>
              <a:t>Sample Picture Slide – Title</a:t>
            </a:r>
          </a:p>
        </p:txBody>
      </p:sp>
      <p:cxnSp>
        <p:nvCxnSpPr>
          <p:cNvPr id="12" name="Straight Connector 11">
            <a:extLst>
              <a:ext uri="{FF2B5EF4-FFF2-40B4-BE49-F238E27FC236}">
                <a16:creationId xmlns:a16="http://schemas.microsoft.com/office/drawing/2014/main" id="{2CCC9877-C055-4691-8C6D-2AD61E840EC3}"/>
              </a:ext>
            </a:extLst>
          </p:cNvPr>
          <p:cNvCxnSpPr>
            <a:cxnSpLocks/>
          </p:cNvCxnSpPr>
          <p:nvPr userDrawn="1"/>
        </p:nvCxnSpPr>
        <p:spPr>
          <a:xfrm>
            <a:off x="0" y="927135"/>
            <a:ext cx="11582400" cy="0"/>
          </a:xfrm>
          <a:prstGeom prst="line">
            <a:avLst/>
          </a:prstGeom>
          <a:ln w="9525">
            <a:solidFill>
              <a:srgbClr val="8C1515"/>
            </a:solidFill>
          </a:ln>
        </p:spPr>
        <p:style>
          <a:lnRef idx="1">
            <a:schemeClr val="accent1"/>
          </a:lnRef>
          <a:fillRef idx="0">
            <a:schemeClr val="accent1"/>
          </a:fillRef>
          <a:effectRef idx="0">
            <a:schemeClr val="accent1"/>
          </a:effectRef>
          <a:fontRef idx="minor">
            <a:schemeClr val="tx1"/>
          </a:fontRef>
        </p:style>
      </p:cxnSp>
      <p:sp>
        <p:nvSpPr>
          <p:cNvPr id="14" name="Slide Number Placeholder 4">
            <a:extLst>
              <a:ext uri="{FF2B5EF4-FFF2-40B4-BE49-F238E27FC236}">
                <a16:creationId xmlns:a16="http://schemas.microsoft.com/office/drawing/2014/main" id="{DD4D98FE-9D3E-4384-A871-87C9B47FC68F}"/>
              </a:ext>
            </a:extLst>
          </p:cNvPr>
          <p:cNvSpPr>
            <a:spLocks noGrp="1"/>
          </p:cNvSpPr>
          <p:nvPr>
            <p:ph type="sldNum" sz="quarter" idx="4"/>
          </p:nvPr>
        </p:nvSpPr>
        <p:spPr>
          <a:xfrm>
            <a:off x="11430000" y="6579845"/>
            <a:ext cx="685801" cy="278155"/>
          </a:xfrm>
          <a:prstGeom prst="rect">
            <a:avLst/>
          </a:prstGeom>
        </p:spPr>
        <p:txBody>
          <a:bodyPr vert="horz" lIns="91440" tIns="45720" rIns="0" bIns="45720" rtlCol="0" anchor="ctr"/>
          <a:lstStyle>
            <a:lvl1pPr algn="r">
              <a:defRPr sz="1100">
                <a:solidFill>
                  <a:schemeClr val="tx1">
                    <a:lumMod val="75000"/>
                    <a:lumOff val="25000"/>
                  </a:schemeClr>
                </a:solidFill>
                <a:latin typeface="Lato" panose="020F0502020204030203" pitchFamily="34" charset="77"/>
              </a:defRPr>
            </a:lvl1pPr>
          </a:lstStyle>
          <a:p>
            <a:fld id="{52B60363-7E9F-BF4A-894A-A30319D3939A}" type="slidenum">
              <a:rPr lang="en-US" smtClean="0"/>
              <a:pPr/>
              <a:t>‹#›</a:t>
            </a:fld>
            <a:endParaRPr lang="en-US"/>
          </a:p>
        </p:txBody>
      </p:sp>
      <p:sp>
        <p:nvSpPr>
          <p:cNvPr id="9" name="Footer Placeholder 2">
            <a:extLst>
              <a:ext uri="{FF2B5EF4-FFF2-40B4-BE49-F238E27FC236}">
                <a16:creationId xmlns:a16="http://schemas.microsoft.com/office/drawing/2014/main" id="{97E2317E-A3EE-43F0-BB3D-A33EDFB3C4B5}"/>
              </a:ext>
            </a:extLst>
          </p:cNvPr>
          <p:cNvSpPr>
            <a:spLocks noGrp="1"/>
          </p:cNvSpPr>
          <p:nvPr>
            <p:ph type="ftr" sz="quarter" idx="3"/>
          </p:nvPr>
        </p:nvSpPr>
        <p:spPr>
          <a:xfrm>
            <a:off x="1523176" y="6579844"/>
            <a:ext cx="8153566" cy="278156"/>
          </a:xfrm>
          <a:prstGeom prst="rect">
            <a:avLst/>
          </a:prstGeom>
        </p:spPr>
        <p:txBody>
          <a:bodyPr vert="horz" lIns="0" tIns="45720" rIns="91440" bIns="45720" rtlCol="0" anchor="ctr"/>
          <a:lstStyle>
            <a:lvl1pPr algn="l">
              <a:defRPr sz="1100">
                <a:solidFill>
                  <a:schemeClr val="tx1">
                    <a:lumMod val="75000"/>
                    <a:lumOff val="25000"/>
                  </a:schemeClr>
                </a:solidFill>
                <a:latin typeface="Lato" panose="020F0502020204030203" pitchFamily="34" charset="77"/>
              </a:defRPr>
            </a:lvl1pPr>
          </a:lstStyle>
          <a:p>
            <a:r>
              <a:rPr lang="en-US" dirty="0"/>
              <a:t>D. Storey</a:t>
            </a:r>
          </a:p>
        </p:txBody>
      </p:sp>
    </p:spTree>
    <p:extLst>
      <p:ext uri="{BB962C8B-B14F-4D97-AF65-F5344CB8AC3E}">
        <p14:creationId xmlns:p14="http://schemas.microsoft.com/office/powerpoint/2010/main" val="38831552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FACET-II Three Pictures">
    <p:bg>
      <p:bgPr>
        <a:solidFill>
          <a:schemeClr val="bg1"/>
        </a:solidFill>
        <a:effectLst/>
      </p:bgPr>
    </p:bg>
    <p:spTree>
      <p:nvGrpSpPr>
        <p:cNvPr id="1" name=""/>
        <p:cNvGrpSpPr/>
        <p:nvPr/>
      </p:nvGrpSpPr>
      <p:grpSpPr>
        <a:xfrm>
          <a:off x="0" y="0"/>
          <a:ext cx="0" cy="0"/>
          <a:chOff x="0" y="0"/>
          <a:chExt cx="0" cy="0"/>
        </a:xfrm>
      </p:grpSpPr>
      <p:sp>
        <p:nvSpPr>
          <p:cNvPr id="7" name="Text Placeholder 2">
            <a:extLst>
              <a:ext uri="{FF2B5EF4-FFF2-40B4-BE49-F238E27FC236}">
                <a16:creationId xmlns:a16="http://schemas.microsoft.com/office/drawing/2014/main" id="{B900D276-A095-C04E-87EF-52D8AB07589E}"/>
              </a:ext>
            </a:extLst>
          </p:cNvPr>
          <p:cNvSpPr>
            <a:spLocks noGrp="1"/>
          </p:cNvSpPr>
          <p:nvPr>
            <p:ph type="body" sz="quarter" idx="13" hasCustomPrompt="1"/>
          </p:nvPr>
        </p:nvSpPr>
        <p:spPr>
          <a:xfrm>
            <a:off x="609600" y="4601585"/>
            <a:ext cx="3367810" cy="1456300"/>
          </a:xfrm>
        </p:spPr>
        <p:txBody>
          <a:bodyPr/>
          <a:lstStyle>
            <a:lvl1pPr>
              <a:defRPr sz="1400">
                <a:solidFill>
                  <a:schemeClr val="tx1">
                    <a:lumMod val="75000"/>
                    <a:lumOff val="25000"/>
                  </a:schemeClr>
                </a:solidFill>
              </a:defRPr>
            </a:lvl1pPr>
          </a:lstStyle>
          <a:p>
            <a:pPr lvl="0"/>
            <a:r>
              <a:rPr lang="en-US"/>
              <a:t>Click to edit text style</a:t>
            </a:r>
          </a:p>
        </p:txBody>
      </p:sp>
      <p:sp>
        <p:nvSpPr>
          <p:cNvPr id="21" name="Text Placeholder 10">
            <a:extLst>
              <a:ext uri="{FF2B5EF4-FFF2-40B4-BE49-F238E27FC236}">
                <a16:creationId xmlns:a16="http://schemas.microsoft.com/office/drawing/2014/main" id="{B8441375-8C84-C841-911D-88542B35A79F}"/>
              </a:ext>
            </a:extLst>
          </p:cNvPr>
          <p:cNvSpPr>
            <a:spLocks noGrp="1"/>
          </p:cNvSpPr>
          <p:nvPr>
            <p:ph type="body" sz="quarter" idx="19" hasCustomPrompt="1"/>
          </p:nvPr>
        </p:nvSpPr>
        <p:spPr>
          <a:xfrm>
            <a:off x="609600" y="4104388"/>
            <a:ext cx="3367810" cy="398482"/>
          </a:xfrm>
        </p:spPr>
        <p:txBody>
          <a:bodyPr/>
          <a:lstStyle>
            <a:lvl1pPr>
              <a:defRPr sz="2000">
                <a:solidFill>
                  <a:srgbClr val="8C1515"/>
                </a:solidFill>
                <a:latin typeface="Lato" panose="020F0502020204030203" pitchFamily="34" charset="77"/>
              </a:defRPr>
            </a:lvl1pPr>
            <a:lvl2pPr>
              <a:defRPr sz="2000">
                <a:latin typeface="Lato" panose="020F0502020204030203" pitchFamily="34" charset="77"/>
              </a:defRPr>
            </a:lvl2pPr>
          </a:lstStyle>
          <a:p>
            <a:pPr lvl="0"/>
            <a:r>
              <a:rPr lang="en-US"/>
              <a:t>Click to edit Subtitle style</a:t>
            </a:r>
          </a:p>
        </p:txBody>
      </p:sp>
      <p:sp>
        <p:nvSpPr>
          <p:cNvPr id="32" name="Text Placeholder 2">
            <a:extLst>
              <a:ext uri="{FF2B5EF4-FFF2-40B4-BE49-F238E27FC236}">
                <a16:creationId xmlns:a16="http://schemas.microsoft.com/office/drawing/2014/main" id="{BB74CA02-6ACC-C34A-93C2-F1C4FBF691FB}"/>
              </a:ext>
            </a:extLst>
          </p:cNvPr>
          <p:cNvSpPr>
            <a:spLocks noGrp="1"/>
          </p:cNvSpPr>
          <p:nvPr>
            <p:ph type="body" sz="quarter" idx="21" hasCustomPrompt="1"/>
          </p:nvPr>
        </p:nvSpPr>
        <p:spPr>
          <a:xfrm>
            <a:off x="4419600" y="4601585"/>
            <a:ext cx="3367810" cy="1456300"/>
          </a:xfrm>
        </p:spPr>
        <p:txBody>
          <a:bodyPr/>
          <a:lstStyle>
            <a:lvl1pPr>
              <a:defRPr sz="1400">
                <a:solidFill>
                  <a:schemeClr val="tx1">
                    <a:lumMod val="75000"/>
                    <a:lumOff val="25000"/>
                  </a:schemeClr>
                </a:solidFill>
              </a:defRPr>
            </a:lvl1pPr>
          </a:lstStyle>
          <a:p>
            <a:pPr lvl="0"/>
            <a:r>
              <a:rPr lang="en-US"/>
              <a:t>Click to edit text style</a:t>
            </a:r>
          </a:p>
        </p:txBody>
      </p:sp>
      <p:sp>
        <p:nvSpPr>
          <p:cNvPr id="33" name="Text Placeholder 10">
            <a:extLst>
              <a:ext uri="{FF2B5EF4-FFF2-40B4-BE49-F238E27FC236}">
                <a16:creationId xmlns:a16="http://schemas.microsoft.com/office/drawing/2014/main" id="{F5CB8DA2-2802-6844-8B57-D6BA2C9B5B70}"/>
              </a:ext>
            </a:extLst>
          </p:cNvPr>
          <p:cNvSpPr>
            <a:spLocks noGrp="1"/>
          </p:cNvSpPr>
          <p:nvPr>
            <p:ph type="body" sz="quarter" idx="22" hasCustomPrompt="1"/>
          </p:nvPr>
        </p:nvSpPr>
        <p:spPr>
          <a:xfrm>
            <a:off x="4419600" y="4104388"/>
            <a:ext cx="3367810" cy="398482"/>
          </a:xfrm>
        </p:spPr>
        <p:txBody>
          <a:bodyPr/>
          <a:lstStyle>
            <a:lvl1pPr>
              <a:defRPr sz="2000">
                <a:solidFill>
                  <a:srgbClr val="8C1515"/>
                </a:solidFill>
                <a:latin typeface="Lato" panose="020F0502020204030203" pitchFamily="34" charset="77"/>
              </a:defRPr>
            </a:lvl1pPr>
            <a:lvl2pPr>
              <a:defRPr sz="2000">
                <a:latin typeface="Lato" panose="020F0502020204030203" pitchFamily="34" charset="77"/>
              </a:defRPr>
            </a:lvl2pPr>
          </a:lstStyle>
          <a:p>
            <a:pPr lvl="0"/>
            <a:r>
              <a:rPr lang="en-US"/>
              <a:t>Click to edit Subtitle style</a:t>
            </a:r>
          </a:p>
        </p:txBody>
      </p:sp>
      <p:sp>
        <p:nvSpPr>
          <p:cNvPr id="35" name="Text Placeholder 2">
            <a:extLst>
              <a:ext uri="{FF2B5EF4-FFF2-40B4-BE49-F238E27FC236}">
                <a16:creationId xmlns:a16="http://schemas.microsoft.com/office/drawing/2014/main" id="{DB7BAAD2-9EFA-544C-A721-31CB8385573B}"/>
              </a:ext>
            </a:extLst>
          </p:cNvPr>
          <p:cNvSpPr>
            <a:spLocks noGrp="1"/>
          </p:cNvSpPr>
          <p:nvPr>
            <p:ph type="body" sz="quarter" idx="24" hasCustomPrompt="1"/>
          </p:nvPr>
        </p:nvSpPr>
        <p:spPr>
          <a:xfrm>
            <a:off x="8214589" y="4601585"/>
            <a:ext cx="3367810" cy="1456300"/>
          </a:xfrm>
        </p:spPr>
        <p:txBody>
          <a:bodyPr/>
          <a:lstStyle>
            <a:lvl1pPr>
              <a:defRPr sz="1400">
                <a:solidFill>
                  <a:schemeClr val="tx1">
                    <a:lumMod val="75000"/>
                    <a:lumOff val="25000"/>
                  </a:schemeClr>
                </a:solidFill>
              </a:defRPr>
            </a:lvl1pPr>
          </a:lstStyle>
          <a:p>
            <a:pPr lvl="0"/>
            <a:r>
              <a:rPr lang="en-US"/>
              <a:t>Click to edit text style</a:t>
            </a:r>
          </a:p>
        </p:txBody>
      </p:sp>
      <p:sp>
        <p:nvSpPr>
          <p:cNvPr id="36" name="Text Placeholder 10">
            <a:extLst>
              <a:ext uri="{FF2B5EF4-FFF2-40B4-BE49-F238E27FC236}">
                <a16:creationId xmlns:a16="http://schemas.microsoft.com/office/drawing/2014/main" id="{416148D1-6829-5046-B19C-F0DDDE27D466}"/>
              </a:ext>
            </a:extLst>
          </p:cNvPr>
          <p:cNvSpPr>
            <a:spLocks noGrp="1"/>
          </p:cNvSpPr>
          <p:nvPr>
            <p:ph type="body" sz="quarter" idx="25" hasCustomPrompt="1"/>
          </p:nvPr>
        </p:nvSpPr>
        <p:spPr>
          <a:xfrm>
            <a:off x="8214589" y="4104388"/>
            <a:ext cx="3367810" cy="398482"/>
          </a:xfrm>
        </p:spPr>
        <p:txBody>
          <a:bodyPr/>
          <a:lstStyle>
            <a:lvl1pPr>
              <a:defRPr sz="2000">
                <a:solidFill>
                  <a:srgbClr val="8C1515"/>
                </a:solidFill>
                <a:latin typeface="Lato" panose="020F0502020204030203" pitchFamily="34" charset="77"/>
              </a:defRPr>
            </a:lvl1pPr>
            <a:lvl2pPr>
              <a:defRPr sz="2000">
                <a:latin typeface="Lato" panose="020F0502020204030203" pitchFamily="34" charset="77"/>
              </a:defRPr>
            </a:lvl2pPr>
          </a:lstStyle>
          <a:p>
            <a:pPr lvl="0"/>
            <a:r>
              <a:rPr lang="en-US"/>
              <a:t>Click to edit Subtitle style</a:t>
            </a:r>
          </a:p>
        </p:txBody>
      </p:sp>
      <p:sp>
        <p:nvSpPr>
          <p:cNvPr id="14" name="Title Placeholder 1">
            <a:extLst>
              <a:ext uri="{FF2B5EF4-FFF2-40B4-BE49-F238E27FC236}">
                <a16:creationId xmlns:a16="http://schemas.microsoft.com/office/drawing/2014/main" id="{EA372B3D-7EB0-4019-9D38-F88D2013C8B9}"/>
              </a:ext>
            </a:extLst>
          </p:cNvPr>
          <p:cNvSpPr>
            <a:spLocks noGrp="1"/>
          </p:cNvSpPr>
          <p:nvPr>
            <p:ph type="title" hasCustomPrompt="1"/>
          </p:nvPr>
        </p:nvSpPr>
        <p:spPr>
          <a:xfrm>
            <a:off x="609600" y="266701"/>
            <a:ext cx="10972800" cy="632152"/>
          </a:xfrm>
          <a:prstGeom prst="rect">
            <a:avLst/>
          </a:prstGeom>
        </p:spPr>
        <p:txBody>
          <a:bodyPr vert="horz" lIns="0" tIns="45720" rIns="91440" bIns="45720" rtlCol="0" anchor="b">
            <a:normAutofit/>
          </a:bodyPr>
          <a:lstStyle>
            <a:lvl1pPr>
              <a:defRPr sz="3200"/>
            </a:lvl1pPr>
          </a:lstStyle>
          <a:p>
            <a:r>
              <a:rPr lang="en-US"/>
              <a:t>Sample 3 Picture Slide -Title</a:t>
            </a:r>
          </a:p>
        </p:txBody>
      </p:sp>
      <p:cxnSp>
        <p:nvCxnSpPr>
          <p:cNvPr id="15" name="Straight Connector 14">
            <a:extLst>
              <a:ext uri="{FF2B5EF4-FFF2-40B4-BE49-F238E27FC236}">
                <a16:creationId xmlns:a16="http://schemas.microsoft.com/office/drawing/2014/main" id="{EF128717-5F15-43AC-B84B-E4AA663506C9}"/>
              </a:ext>
            </a:extLst>
          </p:cNvPr>
          <p:cNvCxnSpPr>
            <a:cxnSpLocks/>
          </p:cNvCxnSpPr>
          <p:nvPr userDrawn="1"/>
        </p:nvCxnSpPr>
        <p:spPr>
          <a:xfrm>
            <a:off x="0" y="927135"/>
            <a:ext cx="11582400" cy="0"/>
          </a:xfrm>
          <a:prstGeom prst="line">
            <a:avLst/>
          </a:prstGeom>
          <a:ln w="9525">
            <a:solidFill>
              <a:srgbClr val="8C1515"/>
            </a:solidFill>
          </a:ln>
        </p:spPr>
        <p:style>
          <a:lnRef idx="1">
            <a:schemeClr val="accent1"/>
          </a:lnRef>
          <a:fillRef idx="0">
            <a:schemeClr val="accent1"/>
          </a:fillRef>
          <a:effectRef idx="0">
            <a:schemeClr val="accent1"/>
          </a:effectRef>
          <a:fontRef idx="minor">
            <a:schemeClr val="tx1"/>
          </a:fontRef>
        </p:style>
      </p:cxnSp>
      <p:sp>
        <p:nvSpPr>
          <p:cNvPr id="19" name="Slide Number Placeholder 4">
            <a:extLst>
              <a:ext uri="{FF2B5EF4-FFF2-40B4-BE49-F238E27FC236}">
                <a16:creationId xmlns:a16="http://schemas.microsoft.com/office/drawing/2014/main" id="{94CB06E2-3A86-44AF-A85C-BA34696CB89D}"/>
              </a:ext>
            </a:extLst>
          </p:cNvPr>
          <p:cNvSpPr>
            <a:spLocks noGrp="1"/>
          </p:cNvSpPr>
          <p:nvPr>
            <p:ph type="sldNum" sz="quarter" idx="4"/>
          </p:nvPr>
        </p:nvSpPr>
        <p:spPr>
          <a:xfrm>
            <a:off x="11430000" y="6579845"/>
            <a:ext cx="685801" cy="278155"/>
          </a:xfrm>
          <a:prstGeom prst="rect">
            <a:avLst/>
          </a:prstGeom>
        </p:spPr>
        <p:txBody>
          <a:bodyPr vert="horz" lIns="91440" tIns="45720" rIns="0" bIns="45720" rtlCol="0" anchor="ctr"/>
          <a:lstStyle>
            <a:lvl1pPr algn="r">
              <a:defRPr sz="1100">
                <a:solidFill>
                  <a:schemeClr val="tx1">
                    <a:lumMod val="75000"/>
                    <a:lumOff val="25000"/>
                  </a:schemeClr>
                </a:solidFill>
                <a:latin typeface="Lato" panose="020F0502020204030203" pitchFamily="34" charset="77"/>
              </a:defRPr>
            </a:lvl1pPr>
          </a:lstStyle>
          <a:p>
            <a:fld id="{52B60363-7E9F-BF4A-894A-A30319D3939A}" type="slidenum">
              <a:rPr lang="en-US" smtClean="0"/>
              <a:pPr/>
              <a:t>‹#›</a:t>
            </a:fld>
            <a:endParaRPr lang="en-US"/>
          </a:p>
        </p:txBody>
      </p:sp>
      <p:sp>
        <p:nvSpPr>
          <p:cNvPr id="20" name="Picture Placeholder 2">
            <a:extLst>
              <a:ext uri="{FF2B5EF4-FFF2-40B4-BE49-F238E27FC236}">
                <a16:creationId xmlns:a16="http://schemas.microsoft.com/office/drawing/2014/main" id="{164815CB-8216-45B0-9872-22A8B28E3161}"/>
              </a:ext>
            </a:extLst>
          </p:cNvPr>
          <p:cNvSpPr>
            <a:spLocks noGrp="1"/>
          </p:cNvSpPr>
          <p:nvPr>
            <p:ph type="pic" idx="12"/>
          </p:nvPr>
        </p:nvSpPr>
        <p:spPr>
          <a:xfrm>
            <a:off x="609600" y="1103200"/>
            <a:ext cx="3367810" cy="2814642"/>
          </a:xfrm>
          <a:no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2" name="Picture Placeholder 2">
            <a:extLst>
              <a:ext uri="{FF2B5EF4-FFF2-40B4-BE49-F238E27FC236}">
                <a16:creationId xmlns:a16="http://schemas.microsoft.com/office/drawing/2014/main" id="{157DB597-DE05-44FF-8DC6-F352AC4508AD}"/>
              </a:ext>
            </a:extLst>
          </p:cNvPr>
          <p:cNvSpPr>
            <a:spLocks noGrp="1"/>
          </p:cNvSpPr>
          <p:nvPr>
            <p:ph type="pic" idx="26"/>
          </p:nvPr>
        </p:nvSpPr>
        <p:spPr>
          <a:xfrm>
            <a:off x="4419599" y="1098442"/>
            <a:ext cx="3367810" cy="2814642"/>
          </a:xfrm>
          <a:no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23" name="Picture Placeholder 2">
            <a:extLst>
              <a:ext uri="{FF2B5EF4-FFF2-40B4-BE49-F238E27FC236}">
                <a16:creationId xmlns:a16="http://schemas.microsoft.com/office/drawing/2014/main" id="{38AC483F-E4F7-4805-87A0-3E64A9D882CB}"/>
              </a:ext>
            </a:extLst>
          </p:cNvPr>
          <p:cNvSpPr>
            <a:spLocks noGrp="1"/>
          </p:cNvSpPr>
          <p:nvPr>
            <p:ph type="pic" idx="27"/>
          </p:nvPr>
        </p:nvSpPr>
        <p:spPr>
          <a:xfrm>
            <a:off x="8214589" y="1103200"/>
            <a:ext cx="3367810" cy="2814642"/>
          </a:xfrm>
          <a:no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16" name="Footer Placeholder 2">
            <a:extLst>
              <a:ext uri="{FF2B5EF4-FFF2-40B4-BE49-F238E27FC236}">
                <a16:creationId xmlns:a16="http://schemas.microsoft.com/office/drawing/2014/main" id="{271E42E3-FBA9-4F51-9A01-A8FE1A6793F3}"/>
              </a:ext>
            </a:extLst>
          </p:cNvPr>
          <p:cNvSpPr>
            <a:spLocks noGrp="1"/>
          </p:cNvSpPr>
          <p:nvPr>
            <p:ph type="ftr" sz="quarter" idx="3"/>
          </p:nvPr>
        </p:nvSpPr>
        <p:spPr>
          <a:xfrm>
            <a:off x="1523176" y="6579844"/>
            <a:ext cx="8153566" cy="278156"/>
          </a:xfrm>
          <a:prstGeom prst="rect">
            <a:avLst/>
          </a:prstGeom>
        </p:spPr>
        <p:txBody>
          <a:bodyPr vert="horz" lIns="0" tIns="45720" rIns="91440" bIns="45720" rtlCol="0" anchor="ctr"/>
          <a:lstStyle>
            <a:lvl1pPr algn="l">
              <a:defRPr sz="1100">
                <a:solidFill>
                  <a:schemeClr val="tx1">
                    <a:lumMod val="75000"/>
                    <a:lumOff val="25000"/>
                  </a:schemeClr>
                </a:solidFill>
                <a:latin typeface="Lato" panose="020F0502020204030203" pitchFamily="34" charset="77"/>
              </a:defRPr>
            </a:lvl1pPr>
          </a:lstStyle>
          <a:p>
            <a:r>
              <a:rPr lang="en-US" dirty="0"/>
              <a:t>D. Storey</a:t>
            </a:r>
          </a:p>
        </p:txBody>
      </p:sp>
    </p:spTree>
    <p:extLst>
      <p:ext uri="{BB962C8B-B14F-4D97-AF65-F5344CB8AC3E}">
        <p14:creationId xmlns:p14="http://schemas.microsoft.com/office/powerpoint/2010/main" val="25200215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sv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6D01802-AD12-A14F-B8F8-0BBD77EB8027}"/>
              </a:ext>
            </a:extLst>
          </p:cNvPr>
          <p:cNvSpPr>
            <a:spLocks noGrp="1"/>
          </p:cNvSpPr>
          <p:nvPr>
            <p:ph type="title"/>
          </p:nvPr>
        </p:nvSpPr>
        <p:spPr>
          <a:xfrm>
            <a:off x="688786" y="636586"/>
            <a:ext cx="10825858" cy="1074519"/>
          </a:xfrm>
          <a:prstGeom prst="rect">
            <a:avLst/>
          </a:prstGeom>
        </p:spPr>
        <p:txBody>
          <a:bodyPr vert="horz" lIns="0" tIns="45720" rIns="91440" bIns="45720" rtlCol="0" anchor="b">
            <a:noAutofit/>
          </a:bodyPr>
          <a:lstStyle/>
          <a:p>
            <a:r>
              <a:rPr lang="en-US"/>
              <a:t>Click to edit Master title style</a:t>
            </a:r>
          </a:p>
        </p:txBody>
      </p:sp>
      <p:sp>
        <p:nvSpPr>
          <p:cNvPr id="3" name="Text Placeholder 2">
            <a:extLst>
              <a:ext uri="{FF2B5EF4-FFF2-40B4-BE49-F238E27FC236}">
                <a16:creationId xmlns:a16="http://schemas.microsoft.com/office/drawing/2014/main" id="{FDCDFEB2-9325-5E46-8613-F4E89B140699}"/>
              </a:ext>
            </a:extLst>
          </p:cNvPr>
          <p:cNvSpPr>
            <a:spLocks noGrp="1"/>
          </p:cNvSpPr>
          <p:nvPr>
            <p:ph type="body" idx="1"/>
          </p:nvPr>
        </p:nvSpPr>
        <p:spPr>
          <a:xfrm>
            <a:off x="688786" y="1998482"/>
            <a:ext cx="10825858" cy="3996966"/>
          </a:xfrm>
          <a:prstGeom prst="rect">
            <a:avLst/>
          </a:prstGeom>
        </p:spPr>
        <p:txBody>
          <a:bodyPr vert="horz" lIns="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sz="1400">
              <a:solidFill>
                <a:srgbClr val="544948"/>
              </a:solidFill>
              <a:latin typeface="Lato" panose="020F0502020204030203" pitchFamily="34" charset="77"/>
            </a:endParaRPr>
          </a:p>
        </p:txBody>
      </p:sp>
      <p:sp>
        <p:nvSpPr>
          <p:cNvPr id="5" name="Slide Number Placeholder 4">
            <a:extLst>
              <a:ext uri="{FF2B5EF4-FFF2-40B4-BE49-F238E27FC236}">
                <a16:creationId xmlns:a16="http://schemas.microsoft.com/office/drawing/2014/main" id="{FAD2AA61-9E2F-423C-B88A-1BEC3051E454}"/>
              </a:ext>
            </a:extLst>
          </p:cNvPr>
          <p:cNvSpPr>
            <a:spLocks noGrp="1"/>
          </p:cNvSpPr>
          <p:nvPr>
            <p:ph type="sldNum" sz="quarter" idx="4"/>
          </p:nvPr>
        </p:nvSpPr>
        <p:spPr>
          <a:xfrm>
            <a:off x="11430000" y="6579845"/>
            <a:ext cx="685801" cy="278155"/>
          </a:xfrm>
          <a:prstGeom prst="rect">
            <a:avLst/>
          </a:prstGeom>
        </p:spPr>
        <p:txBody>
          <a:bodyPr vert="horz" lIns="91440" tIns="45720" rIns="0" bIns="45720" rtlCol="0" anchor="ctr"/>
          <a:lstStyle>
            <a:lvl1pPr algn="r">
              <a:defRPr sz="1100">
                <a:solidFill>
                  <a:schemeClr val="tx1">
                    <a:lumMod val="75000"/>
                    <a:lumOff val="25000"/>
                  </a:schemeClr>
                </a:solidFill>
                <a:latin typeface="Lato" panose="020F0502020204030203" pitchFamily="34" charset="77"/>
              </a:defRPr>
            </a:lvl1pPr>
          </a:lstStyle>
          <a:p>
            <a:fld id="{52B60363-7E9F-BF4A-894A-A30319D3939A}" type="slidenum">
              <a:rPr lang="en-US" smtClean="0"/>
              <a:pPr/>
              <a:t>‹#›</a:t>
            </a:fld>
            <a:endParaRPr lang="en-US"/>
          </a:p>
        </p:txBody>
      </p:sp>
      <p:pic>
        <p:nvPicPr>
          <p:cNvPr id="6" name="Graphic 5">
            <a:extLst>
              <a:ext uri="{FF2B5EF4-FFF2-40B4-BE49-F238E27FC236}">
                <a16:creationId xmlns:a16="http://schemas.microsoft.com/office/drawing/2014/main" id="{819E1CD8-FE97-40C8-8154-1E5EFDF68A7E}"/>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76048" y="6617293"/>
            <a:ext cx="643152" cy="212519"/>
          </a:xfrm>
          <a:prstGeom prst="rect">
            <a:avLst/>
          </a:prstGeom>
        </p:spPr>
      </p:pic>
      <p:sp>
        <p:nvSpPr>
          <p:cNvPr id="8" name="Footer Placeholder 2">
            <a:extLst>
              <a:ext uri="{FF2B5EF4-FFF2-40B4-BE49-F238E27FC236}">
                <a16:creationId xmlns:a16="http://schemas.microsoft.com/office/drawing/2014/main" id="{6368C866-1792-47B5-986D-1E269CD8CADD}"/>
              </a:ext>
            </a:extLst>
          </p:cNvPr>
          <p:cNvSpPr>
            <a:spLocks noGrp="1"/>
          </p:cNvSpPr>
          <p:nvPr>
            <p:ph type="ftr" sz="quarter" idx="3"/>
          </p:nvPr>
        </p:nvSpPr>
        <p:spPr>
          <a:xfrm>
            <a:off x="1523176" y="6579844"/>
            <a:ext cx="8153566" cy="278156"/>
          </a:xfrm>
          <a:prstGeom prst="rect">
            <a:avLst/>
          </a:prstGeom>
        </p:spPr>
        <p:txBody>
          <a:bodyPr vert="horz" lIns="0" tIns="45720" rIns="91440" bIns="45720" rtlCol="0" anchor="ctr"/>
          <a:lstStyle>
            <a:lvl1pPr algn="l">
              <a:defRPr sz="1100">
                <a:solidFill>
                  <a:schemeClr val="tx1">
                    <a:lumMod val="75000"/>
                    <a:lumOff val="25000"/>
                  </a:schemeClr>
                </a:solidFill>
                <a:latin typeface="Lato" panose="020F0502020204030203" pitchFamily="34" charset="77"/>
              </a:defRPr>
            </a:lvl1pPr>
          </a:lstStyle>
          <a:p>
            <a:r>
              <a:rPr lang="en-US" dirty="0"/>
              <a:t>D. Storey</a:t>
            </a:r>
          </a:p>
        </p:txBody>
      </p:sp>
    </p:spTree>
    <p:extLst>
      <p:ext uri="{BB962C8B-B14F-4D97-AF65-F5344CB8AC3E}">
        <p14:creationId xmlns:p14="http://schemas.microsoft.com/office/powerpoint/2010/main" val="2684540695"/>
      </p:ext>
    </p:extLst>
  </p:cSld>
  <p:clrMap bg1="lt1" tx1="dk1" bg2="lt2" tx2="dk2" accent1="accent1" accent2="accent2" accent3="accent3" accent4="accent4" accent5="accent5" accent6="accent6" hlink="hlink" folHlink="folHlink"/>
  <p:sldLayoutIdLst>
    <p:sldLayoutId id="2147483700" r:id="rId1"/>
    <p:sldLayoutId id="2147483702" r:id="rId2"/>
    <p:sldLayoutId id="2147483695" r:id="rId3"/>
    <p:sldLayoutId id="2147483696" r:id="rId4"/>
    <p:sldLayoutId id="2147483691" r:id="rId5"/>
    <p:sldLayoutId id="2147483692" r:id="rId6"/>
    <p:sldLayoutId id="2147483694" r:id="rId7"/>
  </p:sldLayoutIdLst>
  <p:hf hdr="0" dt="0"/>
  <p:txStyles>
    <p:titleStyle>
      <a:lvl1pPr algn="l" defTabSz="914400" rtl="0" eaLnBrk="1" latinLnBrk="0" hangingPunct="1">
        <a:lnSpc>
          <a:spcPct val="90000"/>
        </a:lnSpc>
        <a:spcBef>
          <a:spcPct val="0"/>
        </a:spcBef>
        <a:buNone/>
        <a:defRPr sz="4800" kern="1200">
          <a:solidFill>
            <a:srgbClr val="8C1515"/>
          </a:solidFill>
          <a:latin typeface="Lato" panose="020F0502020204030203" pitchFamily="34" charset="77"/>
          <a:ea typeface="+mj-ea"/>
          <a:cs typeface="+mj-cs"/>
        </a:defRPr>
      </a:lvl1pPr>
    </p:titleStyle>
    <p:bodyStyle>
      <a:lvl1pPr marL="0" marR="0" indent="0" algn="l" defTabSz="914400" rtl="0" eaLnBrk="1" latinLnBrk="0" hangingPunct="1">
        <a:lnSpc>
          <a:spcPct val="100000"/>
        </a:lnSpc>
        <a:spcBef>
          <a:spcPts val="500"/>
        </a:spcBef>
        <a:spcAft>
          <a:spcPts val="0"/>
        </a:spcAft>
        <a:buFontTx/>
        <a:buNone/>
        <a:defRPr sz="1600" kern="1200">
          <a:solidFill>
            <a:schemeClr val="tx1">
              <a:lumMod val="75000"/>
              <a:lumOff val="25000"/>
            </a:schemeClr>
          </a:solidFill>
          <a:latin typeface="Lato" panose="020F0502020204030203" pitchFamily="34" charset="77"/>
          <a:ea typeface="+mn-ea"/>
          <a:cs typeface="+mn-cs"/>
        </a:defRPr>
      </a:lvl1pPr>
      <a:lvl2pPr marL="457200" marR="0" indent="-168275" algn="l" defTabSz="914400" rtl="0" eaLnBrk="1" latinLnBrk="0" hangingPunct="1">
        <a:lnSpc>
          <a:spcPct val="100000"/>
        </a:lnSpc>
        <a:spcBef>
          <a:spcPts val="500"/>
        </a:spcBef>
        <a:spcAft>
          <a:spcPts val="0"/>
        </a:spcAft>
        <a:buClr>
          <a:srgbClr val="8C1515"/>
        </a:buClr>
        <a:buSzPct val="120000"/>
        <a:buFont typeface="Arial" panose="020B0604020202020204" pitchFamily="34" charset="0"/>
        <a:buChar char="•"/>
        <a:tabLst/>
        <a:defRPr sz="1600" kern="1200">
          <a:solidFill>
            <a:schemeClr val="tx1">
              <a:lumMod val="75000"/>
              <a:lumOff val="25000"/>
            </a:schemeClr>
          </a:solidFill>
          <a:latin typeface="Lato" panose="020F0502020204030203" pitchFamily="34" charset="77"/>
          <a:ea typeface="+mn-ea"/>
          <a:cs typeface="+mn-cs"/>
        </a:defRPr>
      </a:lvl2pPr>
      <a:lvl3pPr marL="858838" marR="0" indent="-168275" algn="l" defTabSz="914400" rtl="0" eaLnBrk="1" latinLnBrk="0" hangingPunct="1">
        <a:lnSpc>
          <a:spcPct val="100000"/>
        </a:lnSpc>
        <a:spcBef>
          <a:spcPts val="500"/>
        </a:spcBef>
        <a:spcAft>
          <a:spcPts val="0"/>
        </a:spcAft>
        <a:buClr>
          <a:srgbClr val="8C1515"/>
        </a:buClr>
        <a:buSzPct val="120000"/>
        <a:buFont typeface="Arial" panose="020B0604020202020204" pitchFamily="34" charset="0"/>
        <a:buChar char="•"/>
        <a:tabLst/>
        <a:defRPr sz="1600" kern="1200">
          <a:solidFill>
            <a:schemeClr val="tx1">
              <a:lumMod val="75000"/>
              <a:lumOff val="25000"/>
            </a:schemeClr>
          </a:solidFill>
          <a:latin typeface="Lato" panose="020F0502020204030203" pitchFamily="34" charset="77"/>
          <a:ea typeface="+mn-ea"/>
          <a:cs typeface="+mn-cs"/>
        </a:defRPr>
      </a:lvl3pPr>
      <a:lvl4pPr marL="1316038" indent="-168275" algn="l" defTabSz="914400" rtl="0" eaLnBrk="1" latinLnBrk="0" hangingPunct="1">
        <a:lnSpc>
          <a:spcPct val="100000"/>
        </a:lnSpc>
        <a:spcBef>
          <a:spcPts val="500"/>
        </a:spcBef>
        <a:buClr>
          <a:srgbClr val="8C1515"/>
        </a:buClr>
        <a:buSzPct val="120000"/>
        <a:buFont typeface="Arial" panose="020B0604020202020204" pitchFamily="34" charset="0"/>
        <a:buChar char="•"/>
        <a:tabLst/>
        <a:defRPr sz="1400" kern="1200">
          <a:solidFill>
            <a:schemeClr val="tx1">
              <a:lumMod val="75000"/>
              <a:lumOff val="25000"/>
            </a:schemeClr>
          </a:solidFill>
          <a:latin typeface="Lato" panose="020F0502020204030203" pitchFamily="34" charset="77"/>
          <a:ea typeface="+mn-ea"/>
          <a:cs typeface="+mn-cs"/>
        </a:defRPr>
      </a:lvl4pPr>
      <a:lvl5pPr marL="1662113" indent="-168275" algn="l" defTabSz="914400" rtl="0" eaLnBrk="1" latinLnBrk="0" hangingPunct="1">
        <a:lnSpc>
          <a:spcPct val="100000"/>
        </a:lnSpc>
        <a:spcBef>
          <a:spcPts val="500"/>
        </a:spcBef>
        <a:buClr>
          <a:srgbClr val="8C1515"/>
        </a:buClr>
        <a:buSzPct val="120000"/>
        <a:buFont typeface="Arial" panose="020B0604020202020204" pitchFamily="34" charset="0"/>
        <a:buChar char="•"/>
        <a:tabLst/>
        <a:defRPr sz="1400" b="0" i="1" kern="1200">
          <a:solidFill>
            <a:schemeClr val="tx1">
              <a:lumMod val="75000"/>
              <a:lumOff val="25000"/>
            </a:schemeClr>
          </a:solidFill>
          <a:latin typeface="Lato" panose="020F05020202040302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88" userDrawn="1">
          <p15:clr>
            <a:srgbClr val="F26B43"/>
          </p15:clr>
        </p15:guide>
        <p15:guide id="2" orient="horz" pos="408" userDrawn="1">
          <p15:clr>
            <a:srgbClr val="F26B43"/>
          </p15:clr>
        </p15:guide>
        <p15:guide id="3" orient="horz" pos="1104" userDrawn="1">
          <p15:clr>
            <a:srgbClr val="F26B43"/>
          </p15:clr>
        </p15:guide>
        <p15:guide id="4" orient="horz" pos="1464" userDrawn="1">
          <p15:clr>
            <a:srgbClr val="F26B43"/>
          </p15:clr>
        </p15:guide>
        <p15:guide id="5" pos="3840" userDrawn="1">
          <p15:clr>
            <a:srgbClr val="F26B43"/>
          </p15:clr>
        </p15:guide>
        <p15:guide id="6" pos="504" userDrawn="1">
          <p15:clr>
            <a:srgbClr val="F26B43"/>
          </p15:clr>
        </p15:guide>
        <p15:guide id="7" pos="7152" userDrawn="1">
          <p15:clr>
            <a:srgbClr val="F26B43"/>
          </p15:clr>
        </p15:guide>
        <p15:guide id="8" orient="horz" pos="3984" userDrawn="1">
          <p15:clr>
            <a:srgbClr val="F26B43"/>
          </p15:clr>
        </p15:guide>
        <p15:guide id="9" orient="horz" pos="4128" userDrawn="1">
          <p15:clr>
            <a:srgbClr val="F26B43"/>
          </p15:clr>
        </p15:guide>
        <p15:guide id="10" orient="horz" pos="3816" userDrawn="1">
          <p15:clr>
            <a:srgbClr val="F26B43"/>
          </p15:clr>
        </p15:guide>
        <p15:guide id="11" pos="432"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4.jpg"/><Relationship Id="rId1" Type="http://schemas.openxmlformats.org/officeDocument/2006/relationships/slideLayout" Target="../slideLayouts/slideLayout3.xml"/><Relationship Id="rId6" Type="http://schemas.openxmlformats.org/officeDocument/2006/relationships/image" Target="../media/image18.jpg"/><Relationship Id="rId5" Type="http://schemas.openxmlformats.org/officeDocument/2006/relationships/image" Target="../media/image17.png"/><Relationship Id="rId4" Type="http://schemas.openxmlformats.org/officeDocument/2006/relationships/image" Target="../media/image15.jp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9.png"/><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3.xml"/><Relationship Id="rId6" Type="http://schemas.openxmlformats.org/officeDocument/2006/relationships/image" Target="../media/image26.png"/><Relationship Id="rId5" Type="http://schemas.openxmlformats.org/officeDocument/2006/relationships/image" Target="../media/image18.jp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3.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843E752F-C5DF-A526-9231-44D629C445AF}"/>
              </a:ext>
            </a:extLst>
          </p:cNvPr>
          <p:cNvSpPr>
            <a:spLocks noGrp="1"/>
          </p:cNvSpPr>
          <p:nvPr>
            <p:ph type="body" sz="quarter" idx="14"/>
          </p:nvPr>
        </p:nvSpPr>
        <p:spPr/>
        <p:txBody>
          <a:bodyPr/>
          <a:lstStyle/>
          <a:p>
            <a:r>
              <a:rPr lang="en-US" dirty="0"/>
              <a:t>2/2/2026</a:t>
            </a:r>
          </a:p>
        </p:txBody>
      </p:sp>
      <p:sp>
        <p:nvSpPr>
          <p:cNvPr id="4" name="Text Placeholder 3">
            <a:extLst>
              <a:ext uri="{FF2B5EF4-FFF2-40B4-BE49-F238E27FC236}">
                <a16:creationId xmlns:a16="http://schemas.microsoft.com/office/drawing/2014/main" id="{520B0DCA-AC92-017C-CC99-76118D13EB03}"/>
              </a:ext>
            </a:extLst>
          </p:cNvPr>
          <p:cNvSpPr>
            <a:spLocks noGrp="1"/>
          </p:cNvSpPr>
          <p:nvPr>
            <p:ph type="body" sz="quarter" idx="13"/>
          </p:nvPr>
        </p:nvSpPr>
        <p:spPr>
          <a:xfrm>
            <a:off x="687395" y="3112030"/>
            <a:ext cx="5947565" cy="461665"/>
          </a:xfrm>
        </p:spPr>
        <p:txBody>
          <a:bodyPr/>
          <a:lstStyle/>
          <a:p>
            <a:r>
              <a:rPr lang="en-US" dirty="0"/>
              <a:t>E300 Collaboration Meeting</a:t>
            </a:r>
          </a:p>
        </p:txBody>
      </p:sp>
      <p:sp>
        <p:nvSpPr>
          <p:cNvPr id="2" name="Text Placeholder 1">
            <a:extLst>
              <a:ext uri="{FF2B5EF4-FFF2-40B4-BE49-F238E27FC236}">
                <a16:creationId xmlns:a16="http://schemas.microsoft.com/office/drawing/2014/main" id="{DB1074CF-BCB8-4CED-A8E1-555571C40DB8}"/>
              </a:ext>
            </a:extLst>
          </p:cNvPr>
          <p:cNvSpPr>
            <a:spLocks noGrp="1"/>
          </p:cNvSpPr>
          <p:nvPr>
            <p:ph type="body" sz="quarter" idx="10"/>
          </p:nvPr>
        </p:nvSpPr>
        <p:spPr/>
        <p:txBody>
          <a:bodyPr>
            <a:normAutofit/>
          </a:bodyPr>
          <a:lstStyle/>
          <a:p>
            <a:r>
              <a:rPr lang="en-US" sz="3200" dirty="0"/>
              <a:t>E300 FY25 Results and Papers</a:t>
            </a:r>
          </a:p>
        </p:txBody>
      </p:sp>
      <p:sp>
        <p:nvSpPr>
          <p:cNvPr id="3" name="Text Placeholder 2">
            <a:extLst>
              <a:ext uri="{FF2B5EF4-FFF2-40B4-BE49-F238E27FC236}">
                <a16:creationId xmlns:a16="http://schemas.microsoft.com/office/drawing/2014/main" id="{3580C265-E4F7-3E6D-18FC-61F8EC62361B}"/>
              </a:ext>
            </a:extLst>
          </p:cNvPr>
          <p:cNvSpPr>
            <a:spLocks noGrp="1"/>
          </p:cNvSpPr>
          <p:nvPr>
            <p:ph type="body" sz="quarter" idx="12"/>
          </p:nvPr>
        </p:nvSpPr>
        <p:spPr/>
        <p:txBody>
          <a:bodyPr/>
          <a:lstStyle/>
          <a:p>
            <a:r>
              <a:rPr lang="en-US" dirty="0"/>
              <a:t>Doug Storey | AARD</a:t>
            </a:r>
          </a:p>
        </p:txBody>
      </p:sp>
    </p:spTree>
    <p:extLst>
      <p:ext uri="{BB962C8B-B14F-4D97-AF65-F5344CB8AC3E}">
        <p14:creationId xmlns:p14="http://schemas.microsoft.com/office/powerpoint/2010/main" val="19416644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CD23D-F9D9-BBB8-59A3-F750B359E5F1}"/>
              </a:ext>
            </a:extLst>
          </p:cNvPr>
          <p:cNvSpPr>
            <a:spLocks noGrp="1"/>
          </p:cNvSpPr>
          <p:nvPr>
            <p:ph type="title"/>
          </p:nvPr>
        </p:nvSpPr>
        <p:spPr/>
        <p:txBody>
          <a:bodyPr/>
          <a:lstStyle/>
          <a:p>
            <a:r>
              <a:rPr lang="en-US" dirty="0"/>
              <a:t>What did we do in FY25</a:t>
            </a:r>
          </a:p>
        </p:txBody>
      </p:sp>
      <p:sp>
        <p:nvSpPr>
          <p:cNvPr id="3" name="Footer Placeholder 2">
            <a:extLst>
              <a:ext uri="{FF2B5EF4-FFF2-40B4-BE49-F238E27FC236}">
                <a16:creationId xmlns:a16="http://schemas.microsoft.com/office/drawing/2014/main" id="{4F11F448-1A33-16A1-C3D9-A55D86885689}"/>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605BF200-D9D9-5997-E257-2260D2BA6F06}"/>
              </a:ext>
            </a:extLst>
          </p:cNvPr>
          <p:cNvSpPr>
            <a:spLocks noGrp="1"/>
          </p:cNvSpPr>
          <p:nvPr>
            <p:ph type="sldNum" sz="quarter" idx="4"/>
          </p:nvPr>
        </p:nvSpPr>
        <p:spPr/>
        <p:txBody>
          <a:bodyPr/>
          <a:lstStyle/>
          <a:p>
            <a:fld id="{52B60363-7E9F-BF4A-894A-A30319D3939A}" type="slidenum">
              <a:rPr lang="en-US" smtClean="0"/>
              <a:pPr/>
              <a:t>2</a:t>
            </a:fld>
            <a:endParaRPr lang="en-US"/>
          </a:p>
        </p:txBody>
      </p:sp>
      <mc:AlternateContent xmlns:mc="http://schemas.openxmlformats.org/markup-compatibility/2006">
        <mc:Choice xmlns:a14="http://schemas.microsoft.com/office/drawing/2010/main" Requires="a14">
          <p:sp>
            <p:nvSpPr>
              <p:cNvPr id="5" name="Text Placeholder 4">
                <a:extLst>
                  <a:ext uri="{FF2B5EF4-FFF2-40B4-BE49-F238E27FC236}">
                    <a16:creationId xmlns:a16="http://schemas.microsoft.com/office/drawing/2014/main" id="{6F463CD4-5C17-DE57-AC2D-9E6732A7CED9}"/>
                  </a:ext>
                </a:extLst>
              </p:cNvPr>
              <p:cNvSpPr>
                <a:spLocks noGrp="1"/>
              </p:cNvSpPr>
              <p:nvPr>
                <p:ph type="body" sz="quarter" idx="18"/>
              </p:nvPr>
            </p:nvSpPr>
            <p:spPr>
              <a:xfrm>
                <a:off x="609600" y="1066800"/>
                <a:ext cx="5848350" cy="5182839"/>
              </a:xfrm>
            </p:spPr>
            <p:txBody>
              <a:bodyPr/>
              <a:lstStyle/>
              <a:p>
                <a:r>
                  <a:rPr lang="en-US" sz="2000" b="1" dirty="0"/>
                  <a:t>Laser </a:t>
                </a:r>
                <a:r>
                  <a:rPr lang="en-US" sz="2000" b="1" dirty="0" err="1"/>
                  <a:t>preionization</a:t>
                </a:r>
                <a:r>
                  <a:rPr lang="en-US" sz="2000" b="1" dirty="0"/>
                  <a:t> of Li oven</a:t>
                </a:r>
              </a:p>
              <a:p>
                <a:pPr marL="0" indent="0">
                  <a:buNone/>
                </a:pPr>
                <a:endParaRPr lang="en-US" sz="2000" dirty="0"/>
              </a:p>
              <a:p>
                <a:r>
                  <a:rPr lang="en-US" sz="2000" b="1" dirty="0"/>
                  <a:t>Longitudinal characterization and optimization</a:t>
                </a:r>
              </a:p>
              <a:p>
                <a:pPr lvl="1"/>
                <a:r>
                  <a:rPr lang="en-US" sz="1800" dirty="0"/>
                  <a:t>Increased XTCAV resolution</a:t>
                </a:r>
              </a:p>
              <a:p>
                <a:pPr lvl="1"/>
                <a:r>
                  <a:rPr lang="en-US" sz="1800" dirty="0"/>
                  <a:t>Use of notch/jaw – Notched single and two-bunch</a:t>
                </a:r>
              </a:p>
              <a:p>
                <a:pPr marL="571500" lvl="2" indent="0">
                  <a:buNone/>
                </a:pPr>
                <a:r>
                  <a:rPr lang="en-US" sz="1600" dirty="0">
                    <a:sym typeface="Wingdings" panose="05000000000000000000" pitchFamily="2" charset="2"/>
                  </a:rPr>
                  <a:t> optimization of beam loading</a:t>
                </a:r>
              </a:p>
              <a:p>
                <a:pPr lvl="1"/>
                <a:endParaRPr lang="en-US" sz="1800" dirty="0"/>
              </a:p>
              <a:p>
                <a:r>
                  <a:rPr lang="en-US" sz="2000" b="1" dirty="0"/>
                  <a:t>Transverse tuning tools</a:t>
                </a:r>
              </a:p>
              <a:p>
                <a:pPr lvl="1"/>
                <a:r>
                  <a:rPr lang="en-US" sz="1800" dirty="0"/>
                  <a:t>BPM slice dispersion tool</a:t>
                </a:r>
              </a:p>
              <a:p>
                <a:pPr lvl="1"/>
                <a:r>
                  <a:rPr lang="en-US" sz="1800" dirty="0"/>
                  <a:t>First attempts at matching </a:t>
                </a:r>
                <a:r>
                  <a:rPr lang="en-US" sz="1800" dirty="0">
                    <a:sym typeface="Wingdings" panose="05000000000000000000" pitchFamily="2" charset="2"/>
                  </a:rPr>
                  <a:t> </a:t>
                </a:r>
                <a14:m>
                  <m:oMath xmlns:m="http://schemas.openxmlformats.org/officeDocument/2006/math">
                    <m:sSup>
                      <m:sSupPr>
                        <m:ctrlPr>
                          <a:rPr lang="en-US" sz="1800" b="0" i="1" smtClean="0">
                            <a:latin typeface="Cambria Math" panose="02040503050406030204" pitchFamily="18" charset="0"/>
                            <a:sym typeface="Wingdings" panose="05000000000000000000" pitchFamily="2" charset="2"/>
                          </a:rPr>
                        </m:ctrlPr>
                      </m:sSupPr>
                      <m:e>
                        <m:r>
                          <a:rPr lang="en-US" sz="1800" b="0" i="1" smtClean="0">
                            <a:latin typeface="Cambria Math" panose="02040503050406030204" pitchFamily="18" charset="0"/>
                            <a:sym typeface="Wingdings" panose="05000000000000000000" pitchFamily="2" charset="2"/>
                          </a:rPr>
                          <m:t>𝛽</m:t>
                        </m:r>
                      </m:e>
                      <m:sup>
                        <m:r>
                          <a:rPr lang="en-US" sz="1800" b="0" i="1" smtClean="0">
                            <a:latin typeface="Cambria Math" panose="02040503050406030204" pitchFamily="18" charset="0"/>
                            <a:sym typeface="Wingdings" panose="05000000000000000000" pitchFamily="2" charset="2"/>
                          </a:rPr>
                          <m:t>∗</m:t>
                        </m:r>
                      </m:sup>
                    </m:sSup>
                    <m:r>
                      <a:rPr lang="en-US" sz="1800" b="0" i="1" smtClean="0">
                        <a:latin typeface="Cambria Math" panose="02040503050406030204" pitchFamily="18" charset="0"/>
                        <a:sym typeface="Wingdings" panose="05000000000000000000" pitchFamily="2" charset="2"/>
                      </a:rPr>
                      <m:t>→10 </m:t>
                    </m:r>
                  </m:oMath>
                </a14:m>
                <a:r>
                  <a:rPr lang="en-US" sz="1800" dirty="0"/>
                  <a:t>cm, 1 Torr Li</a:t>
                </a:r>
              </a:p>
              <a:p>
                <a:pPr lvl="1"/>
                <a:r>
                  <a:rPr lang="en-US" sz="1800" dirty="0"/>
                  <a:t>ML optimization of </a:t>
                </a:r>
                <a:r>
                  <a:rPr lang="en-US" sz="1800" dirty="0" err="1"/>
                  <a:t>Eloss</a:t>
                </a:r>
                <a:r>
                  <a:rPr lang="en-US" sz="1800" dirty="0"/>
                  <a:t>/</a:t>
                </a:r>
                <a:r>
                  <a:rPr lang="en-US" sz="1800" dirty="0" err="1"/>
                  <a:t>Egain</a:t>
                </a:r>
                <a:endParaRPr lang="en-US" sz="1800" dirty="0"/>
              </a:p>
              <a:p>
                <a:endParaRPr lang="en-US" sz="2000" dirty="0"/>
              </a:p>
              <a:p>
                <a:r>
                  <a:rPr lang="en-US" sz="2000" dirty="0"/>
                  <a:t>Resulted in repeatable, high-quality acceleration of witness bunches with high efficiency</a:t>
                </a:r>
              </a:p>
            </p:txBody>
          </p:sp>
        </mc:Choice>
        <mc:Fallback>
          <p:sp>
            <p:nvSpPr>
              <p:cNvPr id="5" name="Text Placeholder 4">
                <a:extLst>
                  <a:ext uri="{FF2B5EF4-FFF2-40B4-BE49-F238E27FC236}">
                    <a16:creationId xmlns:a16="http://schemas.microsoft.com/office/drawing/2014/main" id="{6F463CD4-5C17-DE57-AC2D-9E6732A7CED9}"/>
                  </a:ext>
                </a:extLst>
              </p:cNvPr>
              <p:cNvSpPr>
                <a:spLocks noGrp="1" noRot="1" noChangeAspect="1" noMove="1" noResize="1" noEditPoints="1" noAdjustHandles="1" noChangeArrowheads="1" noChangeShapeType="1" noTextEdit="1"/>
              </p:cNvSpPr>
              <p:nvPr>
                <p:ph type="body" sz="quarter" idx="18"/>
              </p:nvPr>
            </p:nvSpPr>
            <p:spPr>
              <a:xfrm>
                <a:off x="609600" y="1066800"/>
                <a:ext cx="5848350" cy="5182839"/>
              </a:xfrm>
              <a:blipFill>
                <a:blip r:embed="rId2"/>
                <a:stretch>
                  <a:fillRect l="-2920" t="-1294"/>
                </a:stretch>
              </a:blipFill>
            </p:spPr>
            <p:txBody>
              <a:bodyPr/>
              <a:lstStyle/>
              <a:p>
                <a:r>
                  <a:rPr lang="en-US">
                    <a:noFill/>
                  </a:rPr>
                  <a:t> </a:t>
                </a:r>
              </a:p>
            </p:txBody>
          </p:sp>
        </mc:Fallback>
      </mc:AlternateContent>
      <p:pic>
        <p:nvPicPr>
          <p:cNvPr id="6" name="Picture 4">
            <a:extLst>
              <a:ext uri="{FF2B5EF4-FFF2-40B4-BE49-F238E27FC236}">
                <a16:creationId xmlns:a16="http://schemas.microsoft.com/office/drawing/2014/main" id="{9EF64D3D-BA36-6C81-7592-9FDFEFB923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3700" y="1960994"/>
            <a:ext cx="5200651" cy="369459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B73F2353-6178-9542-9678-AA96ACB69E04}"/>
              </a:ext>
            </a:extLst>
          </p:cNvPr>
          <p:cNvSpPr txBox="1"/>
          <p:nvPr/>
        </p:nvSpPr>
        <p:spPr>
          <a:xfrm>
            <a:off x="7378960" y="1685674"/>
            <a:ext cx="4451090" cy="369332"/>
          </a:xfrm>
          <a:prstGeom prst="rect">
            <a:avLst/>
          </a:prstGeom>
          <a:noFill/>
        </p:spPr>
        <p:txBody>
          <a:bodyPr wrap="none" rtlCol="0">
            <a:spAutoFit/>
          </a:bodyPr>
          <a:lstStyle/>
          <a:p>
            <a:r>
              <a:rPr lang="en-US" b="1" dirty="0"/>
              <a:t>High-quality acceleration of witness bunches</a:t>
            </a:r>
          </a:p>
        </p:txBody>
      </p:sp>
    </p:spTree>
    <p:extLst>
      <p:ext uri="{BB962C8B-B14F-4D97-AF65-F5344CB8AC3E}">
        <p14:creationId xmlns:p14="http://schemas.microsoft.com/office/powerpoint/2010/main" val="3804090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1215C-7E9E-A7C3-05E1-519B617F0227}"/>
              </a:ext>
            </a:extLst>
          </p:cNvPr>
          <p:cNvSpPr>
            <a:spLocks noGrp="1"/>
          </p:cNvSpPr>
          <p:nvPr>
            <p:ph type="title"/>
          </p:nvPr>
        </p:nvSpPr>
        <p:spPr/>
        <p:txBody>
          <a:bodyPr/>
          <a:lstStyle/>
          <a:p>
            <a:r>
              <a:rPr lang="en-US" dirty="0"/>
              <a:t>Characterizing the nominal working point</a:t>
            </a:r>
          </a:p>
        </p:txBody>
      </p:sp>
      <p:sp>
        <p:nvSpPr>
          <p:cNvPr id="3" name="Footer Placeholder 2">
            <a:extLst>
              <a:ext uri="{FF2B5EF4-FFF2-40B4-BE49-F238E27FC236}">
                <a16:creationId xmlns:a16="http://schemas.microsoft.com/office/drawing/2014/main" id="{523826B6-FAEE-F5B5-4189-9A90A7DD6E56}"/>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98E84B3A-5B3D-EB8C-B2D6-BE7D6646E9A7}"/>
              </a:ext>
            </a:extLst>
          </p:cNvPr>
          <p:cNvSpPr>
            <a:spLocks noGrp="1"/>
          </p:cNvSpPr>
          <p:nvPr>
            <p:ph type="sldNum" sz="quarter" idx="4"/>
          </p:nvPr>
        </p:nvSpPr>
        <p:spPr/>
        <p:txBody>
          <a:bodyPr/>
          <a:lstStyle/>
          <a:p>
            <a:fld id="{52B60363-7E9F-BF4A-894A-A30319D3939A}" type="slidenum">
              <a:rPr lang="en-US" smtClean="0"/>
              <a:pPr/>
              <a:t>3</a:t>
            </a:fld>
            <a:endParaRPr lang="en-US"/>
          </a:p>
        </p:txBody>
      </p:sp>
      <p:pic>
        <p:nvPicPr>
          <p:cNvPr id="6" name="Picture 5" descr="A blue and yellow sound wave&#10;&#10;AI-generated content may be incorrect.">
            <a:extLst>
              <a:ext uri="{FF2B5EF4-FFF2-40B4-BE49-F238E27FC236}">
                <a16:creationId xmlns:a16="http://schemas.microsoft.com/office/drawing/2014/main" id="{69CFBC89-F69B-657D-3FD3-0897AE3A0C5E}"/>
              </a:ext>
            </a:extLst>
          </p:cNvPr>
          <p:cNvPicPr>
            <a:picLocks noChangeAspect="1"/>
          </p:cNvPicPr>
          <p:nvPr/>
        </p:nvPicPr>
        <p:blipFill>
          <a:blip r:embed="rId2"/>
          <a:stretch>
            <a:fillRect/>
          </a:stretch>
        </p:blipFill>
        <p:spPr>
          <a:xfrm>
            <a:off x="6705600" y="1188965"/>
            <a:ext cx="5210602" cy="3142692"/>
          </a:xfrm>
          <a:prstGeom prst="rect">
            <a:avLst/>
          </a:prstGeom>
        </p:spPr>
      </p:pic>
      <p:sp>
        <p:nvSpPr>
          <p:cNvPr id="7" name="Text Placeholder 4">
            <a:extLst>
              <a:ext uri="{FF2B5EF4-FFF2-40B4-BE49-F238E27FC236}">
                <a16:creationId xmlns:a16="http://schemas.microsoft.com/office/drawing/2014/main" id="{377C0E3A-6812-4229-5B93-1D5DF296E751}"/>
              </a:ext>
            </a:extLst>
          </p:cNvPr>
          <p:cNvSpPr txBox="1">
            <a:spLocks/>
          </p:cNvSpPr>
          <p:nvPr/>
        </p:nvSpPr>
        <p:spPr>
          <a:xfrm>
            <a:off x="609600" y="1078034"/>
            <a:ext cx="5000625" cy="2350966"/>
          </a:xfrm>
          <a:prstGeom prst="rect">
            <a:avLst/>
          </a:prstGeom>
        </p:spPr>
        <p:txBody>
          <a:bodyPr vert="horz" lIns="0" tIns="45720" rIns="91440" bIns="45720" rtlCol="0">
            <a:noAutofit/>
          </a:bodyPr>
          <a:lstStyle>
            <a:lvl1pPr marL="285750" marR="0" indent="-285750" algn="l" defTabSz="914400" rtl="0" eaLnBrk="1" latinLnBrk="0" hangingPunct="1">
              <a:lnSpc>
                <a:spcPct val="100000"/>
              </a:lnSpc>
              <a:spcBef>
                <a:spcPts val="500"/>
              </a:spcBef>
              <a:spcAft>
                <a:spcPts val="0"/>
              </a:spcAft>
              <a:buClr>
                <a:srgbClr val="8C1515"/>
              </a:buClr>
              <a:buSzPct val="120000"/>
              <a:buFont typeface="Arial" panose="020B0604020202020204" pitchFamily="34" charset="0"/>
              <a:buChar char="•"/>
              <a:defRPr sz="2400" kern="1200">
                <a:solidFill>
                  <a:schemeClr val="tx1">
                    <a:lumMod val="75000"/>
                    <a:lumOff val="25000"/>
                  </a:schemeClr>
                </a:solidFill>
                <a:latin typeface="Lato" panose="020F0502020204030203" pitchFamily="34" charset="77"/>
                <a:ea typeface="+mn-ea"/>
                <a:cs typeface="+mn-cs"/>
              </a:defRPr>
            </a:lvl1pPr>
            <a:lvl2pPr marL="571500" marR="0" indent="-282575" algn="l" defTabSz="914400" rtl="0" eaLnBrk="1" latinLnBrk="0" hangingPunct="1">
              <a:lnSpc>
                <a:spcPct val="100000"/>
              </a:lnSpc>
              <a:spcBef>
                <a:spcPts val="500"/>
              </a:spcBef>
              <a:spcAft>
                <a:spcPts val="0"/>
              </a:spcAft>
              <a:buClr>
                <a:srgbClr val="8C1515"/>
              </a:buClr>
              <a:buSzPct val="120000"/>
              <a:buFont typeface="Lato" panose="020F0502020204030203" pitchFamily="34" charset="0"/>
              <a:buChar char="-"/>
              <a:tabLst/>
              <a:defRPr sz="2000" kern="1200">
                <a:solidFill>
                  <a:schemeClr val="tx1">
                    <a:lumMod val="75000"/>
                    <a:lumOff val="25000"/>
                  </a:schemeClr>
                </a:solidFill>
                <a:latin typeface="Lato" panose="020F0502020204030203" pitchFamily="34" charset="77"/>
                <a:ea typeface="+mn-ea"/>
                <a:cs typeface="+mn-cs"/>
              </a:defRPr>
            </a:lvl2pPr>
            <a:lvl3pPr marL="800100" marR="0" indent="-228600" algn="l" defTabSz="914400" rtl="0" eaLnBrk="1" latinLnBrk="0" hangingPunct="1">
              <a:lnSpc>
                <a:spcPct val="100000"/>
              </a:lnSpc>
              <a:spcBef>
                <a:spcPts val="500"/>
              </a:spcBef>
              <a:spcAft>
                <a:spcPts val="0"/>
              </a:spcAft>
              <a:buClr>
                <a:srgbClr val="8C1515"/>
              </a:buClr>
              <a:buSzPct val="120000"/>
              <a:buFont typeface="Arial" panose="020B0604020202020204" pitchFamily="34" charset="0"/>
              <a:buChar char="•"/>
              <a:tabLst>
                <a:tab pos="800100" algn="l"/>
              </a:tabLst>
              <a:defRPr sz="1800" kern="1200">
                <a:solidFill>
                  <a:schemeClr val="tx1">
                    <a:lumMod val="75000"/>
                    <a:lumOff val="25000"/>
                  </a:schemeClr>
                </a:solidFill>
                <a:latin typeface="Lato" panose="020F0502020204030203" pitchFamily="34" charset="77"/>
                <a:ea typeface="+mn-ea"/>
                <a:cs typeface="+mn-cs"/>
              </a:defRPr>
            </a:lvl3pPr>
            <a:lvl4pPr marL="1028700" indent="-228600" algn="l" defTabSz="914400" rtl="0" eaLnBrk="1" latinLnBrk="0" hangingPunct="1">
              <a:lnSpc>
                <a:spcPct val="100000"/>
              </a:lnSpc>
              <a:spcBef>
                <a:spcPts val="500"/>
              </a:spcBef>
              <a:buClr>
                <a:srgbClr val="8C1515"/>
              </a:buClr>
              <a:buSzPct val="120000"/>
              <a:buFont typeface="Lato" panose="020F0502020204030203" pitchFamily="34" charset="0"/>
              <a:buChar char="-"/>
              <a:tabLst/>
              <a:defRPr sz="1600" kern="1200">
                <a:solidFill>
                  <a:schemeClr val="tx1">
                    <a:lumMod val="75000"/>
                    <a:lumOff val="25000"/>
                  </a:schemeClr>
                </a:solidFill>
                <a:latin typeface="Lato" panose="020F0502020204030203" pitchFamily="34" charset="77"/>
                <a:ea typeface="+mn-ea"/>
                <a:cs typeface="+mn-cs"/>
              </a:defRPr>
            </a:lvl4pPr>
            <a:lvl5pPr marL="1257300" indent="-228600" algn="l" defTabSz="914400" rtl="0" eaLnBrk="1" latinLnBrk="0" hangingPunct="1">
              <a:lnSpc>
                <a:spcPct val="100000"/>
              </a:lnSpc>
              <a:spcBef>
                <a:spcPts val="500"/>
              </a:spcBef>
              <a:buClr>
                <a:srgbClr val="8C1515"/>
              </a:buClr>
              <a:buSzPct val="120000"/>
              <a:buFont typeface="Arial" panose="020B0604020202020204" pitchFamily="34" charset="0"/>
              <a:buChar char="•"/>
              <a:tabLst>
                <a:tab pos="1257300" algn="l"/>
              </a:tabLst>
              <a:defRPr sz="1600" b="0" i="0" kern="1200">
                <a:solidFill>
                  <a:schemeClr val="tx1">
                    <a:lumMod val="75000"/>
                    <a:lumOff val="25000"/>
                  </a:schemeClr>
                </a:solidFill>
                <a:latin typeface="Lato" panose="020F0502020204030203" pitchFamily="34"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dirty="0"/>
              <a:t>Two-bunch from cathode, with collimators</a:t>
            </a:r>
          </a:p>
          <a:p>
            <a:pPr lvl="1"/>
            <a:r>
              <a:rPr lang="en-US" sz="1600" dirty="0"/>
              <a:t>Driver: ~1.2 </a:t>
            </a:r>
            <a:r>
              <a:rPr lang="en-US" sz="1600" dirty="0" err="1"/>
              <a:t>nC</a:t>
            </a:r>
            <a:r>
              <a:rPr lang="en-US" sz="1600" dirty="0"/>
              <a:t>, 6-8 kA</a:t>
            </a:r>
          </a:p>
          <a:p>
            <a:pPr lvl="1"/>
            <a:r>
              <a:rPr lang="en-US" sz="1600" dirty="0"/>
              <a:t>Witness: 150-250 </a:t>
            </a:r>
            <a:r>
              <a:rPr lang="en-US" sz="1600" dirty="0" err="1"/>
              <a:t>pC</a:t>
            </a:r>
            <a:r>
              <a:rPr lang="en-US" sz="1600" dirty="0"/>
              <a:t> incoming charge</a:t>
            </a:r>
          </a:p>
          <a:p>
            <a:pPr lvl="1"/>
            <a:r>
              <a:rPr lang="en-US" sz="1600" dirty="0"/>
              <a:t>Plasma: 40cm long lithium plasma, 4e16 cm</a:t>
            </a:r>
            <a:r>
              <a:rPr lang="en-US" sz="1600" baseline="30000" dirty="0"/>
              <a:t>-3</a:t>
            </a:r>
          </a:p>
          <a:p>
            <a:pPr lvl="3"/>
            <a:endParaRPr lang="en-US" sz="900" baseline="30000" dirty="0"/>
          </a:p>
          <a:p>
            <a:pPr marL="0" indent="0">
              <a:buFont typeface="Arial" panose="020B0604020202020204" pitchFamily="34" charset="0"/>
              <a:buNone/>
            </a:pPr>
            <a:endParaRPr lang="en-US" sz="1400" dirty="0"/>
          </a:p>
          <a:p>
            <a:r>
              <a:rPr lang="en-US" sz="1800" dirty="0"/>
              <a:t>Sorted by figure of merit:</a:t>
            </a:r>
            <a:endParaRPr lang="en-US" sz="1400" dirty="0"/>
          </a:p>
          <a:p>
            <a:endParaRPr lang="en-US" sz="1800" dirty="0"/>
          </a:p>
        </p:txBody>
      </p:sp>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816B81F4-312B-E7DF-96BB-E71583C5269E}"/>
                  </a:ext>
                </a:extLst>
              </p:cNvPr>
              <p:cNvSpPr txBox="1"/>
              <p:nvPr/>
            </p:nvSpPr>
            <p:spPr>
              <a:xfrm>
                <a:off x="3659179" y="2466897"/>
                <a:ext cx="1835374" cy="1000659"/>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r>
                        <m:rPr>
                          <m:sty m:val="p"/>
                        </m:rPr>
                        <a:rPr lang="en-US" sz="1600" b="0" i="0" smtClean="0">
                          <a:latin typeface="Cambria Math" panose="02040503050406030204" pitchFamily="18" charset="0"/>
                        </a:rPr>
                        <m:t>Ω</m:t>
                      </m:r>
                      <m:r>
                        <a:rPr lang="en-US" sz="1600" b="0" i="1" smtClean="0">
                          <a:latin typeface="Cambria Math" panose="02040503050406030204" pitchFamily="18" charset="0"/>
                        </a:rPr>
                        <m:t>=</m:t>
                      </m:r>
                      <m:f>
                        <m:fPr>
                          <m:ctrlPr>
                            <a:rPr lang="en-US" sz="1600" b="0" i="1" smtClean="0">
                              <a:latin typeface="Cambria Math" panose="02040503050406030204" pitchFamily="18" charset="0"/>
                            </a:rPr>
                          </m:ctrlPr>
                        </m:fPr>
                        <m:num>
                          <m:d>
                            <m:dPr>
                              <m:ctrlPr>
                                <a:rPr lang="en-US" sz="1600" b="0" i="1" smtClean="0">
                                  <a:latin typeface="Cambria Math" panose="02040503050406030204" pitchFamily="18" charset="0"/>
                                </a:rPr>
                              </m:ctrlPr>
                            </m:dPr>
                            <m:e>
                              <m:f>
                                <m:fPr>
                                  <m:ctrlPr>
                                    <a:rPr lang="en-US" sz="1600" i="1">
                                      <a:latin typeface="Cambria Math" panose="02040503050406030204" pitchFamily="18" charset="0"/>
                                    </a:rPr>
                                  </m:ctrlPr>
                                </m:fPr>
                                <m:num>
                                  <m:sSub>
                                    <m:sSubPr>
                                      <m:ctrlPr>
                                        <a:rPr lang="en-US" sz="1600" i="1">
                                          <a:latin typeface="Cambria Math" panose="02040503050406030204" pitchFamily="18" charset="0"/>
                                        </a:rPr>
                                      </m:ctrlPr>
                                    </m:sSubPr>
                                    <m:e>
                                      <m:r>
                                        <a:rPr lang="en-US" sz="1600" i="1">
                                          <a:latin typeface="Cambria Math" panose="02040503050406030204" pitchFamily="18" charset="0"/>
                                        </a:rPr>
                                        <m:t>𝜎</m:t>
                                      </m:r>
                                    </m:e>
                                    <m:sub>
                                      <m:sSub>
                                        <m:sSubPr>
                                          <m:ctrlPr>
                                            <a:rPr lang="en-US" sz="1600" i="1">
                                              <a:latin typeface="Cambria Math" panose="02040503050406030204" pitchFamily="18" charset="0"/>
                                            </a:rPr>
                                          </m:ctrlPr>
                                        </m:sSubPr>
                                        <m:e>
                                          <m:r>
                                            <a:rPr lang="en-US" sz="1600" i="1">
                                              <a:latin typeface="Cambria Math" panose="02040503050406030204" pitchFamily="18" charset="0"/>
                                            </a:rPr>
                                            <m:t>𝐸</m:t>
                                          </m:r>
                                        </m:e>
                                        <m:sub>
                                          <m:r>
                                            <a:rPr lang="en-US" sz="1600" i="1">
                                              <a:latin typeface="Cambria Math" panose="02040503050406030204" pitchFamily="18" charset="0"/>
                                            </a:rPr>
                                            <m:t>𝑊</m:t>
                                          </m:r>
                                        </m:sub>
                                      </m:sSub>
                                    </m:sub>
                                  </m:sSub>
                                </m:num>
                                <m:den>
                                  <m:r>
                                    <m:rPr>
                                      <m:sty m:val="p"/>
                                    </m:rPr>
                                    <a:rPr lang="en-US" sz="1600">
                                      <a:latin typeface="Cambria Math" panose="02040503050406030204" pitchFamily="18" charset="0"/>
                                    </a:rPr>
                                    <m:t>Δ</m:t>
                                  </m:r>
                                  <m:sSub>
                                    <m:sSubPr>
                                      <m:ctrlPr>
                                        <a:rPr lang="en-US" sz="1600" i="1">
                                          <a:latin typeface="Cambria Math" panose="02040503050406030204" pitchFamily="18" charset="0"/>
                                        </a:rPr>
                                      </m:ctrlPr>
                                    </m:sSubPr>
                                    <m:e>
                                      <m:r>
                                        <a:rPr lang="en-US" sz="1600" i="1">
                                          <a:latin typeface="Cambria Math" panose="02040503050406030204" pitchFamily="18" charset="0"/>
                                        </a:rPr>
                                        <m:t>𝐸</m:t>
                                      </m:r>
                                    </m:e>
                                    <m:sub>
                                      <m:r>
                                        <a:rPr lang="en-US" sz="1600" i="1">
                                          <a:latin typeface="Cambria Math" panose="02040503050406030204" pitchFamily="18" charset="0"/>
                                        </a:rPr>
                                        <m:t>𝑊</m:t>
                                      </m:r>
                                    </m:sub>
                                  </m:sSub>
                                </m:den>
                              </m:f>
                            </m:e>
                          </m:d>
                        </m:num>
                        <m:den>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𝜂</m:t>
                              </m:r>
                            </m:e>
                            <m:sub>
                              <m:r>
                                <a:rPr lang="en-US" sz="1600" b="0" i="1" smtClean="0">
                                  <a:latin typeface="Cambria Math" panose="02040503050406030204" pitchFamily="18" charset="0"/>
                                </a:rPr>
                                <m:t>𝑡𝑜𝑡</m:t>
                              </m:r>
                            </m:sub>
                          </m:sSub>
                          <m:d>
                            <m:dPr>
                              <m:ctrlPr>
                                <a:rPr lang="en-US" sz="1600" b="0" i="1" smtClean="0">
                                  <a:latin typeface="Cambria Math" panose="02040503050406030204" pitchFamily="18" charset="0"/>
                                </a:rPr>
                              </m:ctrlPr>
                            </m:dPr>
                            <m:e>
                              <m:f>
                                <m:fPr>
                                  <m:ctrlPr>
                                    <a:rPr lang="en-US" sz="1600" i="1">
                                      <a:latin typeface="Cambria Math" panose="02040503050406030204" pitchFamily="18" charset="0"/>
                                    </a:rPr>
                                  </m:ctrlPr>
                                </m:fPr>
                                <m:num>
                                  <m:r>
                                    <m:rPr>
                                      <m:sty m:val="p"/>
                                    </m:rPr>
                                    <a:rPr lang="en-US" sz="1600">
                                      <a:latin typeface="Cambria Math" panose="02040503050406030204" pitchFamily="18" charset="0"/>
                                    </a:rPr>
                                    <m:t>Δ</m:t>
                                  </m:r>
                                  <m:sSub>
                                    <m:sSubPr>
                                      <m:ctrlPr>
                                        <a:rPr lang="en-US" sz="1600" i="1">
                                          <a:latin typeface="Cambria Math" panose="02040503050406030204" pitchFamily="18" charset="0"/>
                                        </a:rPr>
                                      </m:ctrlPr>
                                    </m:sSubPr>
                                    <m:e>
                                      <m:r>
                                        <a:rPr lang="en-US" sz="1600" i="1">
                                          <a:latin typeface="Cambria Math" panose="02040503050406030204" pitchFamily="18" charset="0"/>
                                        </a:rPr>
                                        <m:t>𝐸</m:t>
                                      </m:r>
                                    </m:e>
                                    <m:sub>
                                      <m:r>
                                        <a:rPr lang="en-US" sz="1600" i="1">
                                          <a:latin typeface="Cambria Math" panose="02040503050406030204" pitchFamily="18" charset="0"/>
                                        </a:rPr>
                                        <m:t>𝑊</m:t>
                                      </m:r>
                                    </m:sub>
                                  </m:sSub>
                                </m:num>
                                <m:den>
                                  <m:r>
                                    <a:rPr lang="en-US" sz="1600" i="1">
                                      <a:latin typeface="Cambria Math" panose="02040503050406030204" pitchFamily="18" charset="0"/>
                                    </a:rPr>
                                    <m:t>10 </m:t>
                                  </m:r>
                                  <m:r>
                                    <m:rPr>
                                      <m:sty m:val="p"/>
                                    </m:rPr>
                                    <a:rPr lang="en-US" sz="1600">
                                      <a:latin typeface="Cambria Math" panose="02040503050406030204" pitchFamily="18" charset="0"/>
                                    </a:rPr>
                                    <m:t>GeV</m:t>
                                  </m:r>
                                </m:den>
                              </m:f>
                            </m:e>
                          </m:d>
                        </m:den>
                      </m:f>
                    </m:oMath>
                  </m:oMathPara>
                </a14:m>
                <a:endParaRPr lang="en-US" sz="1600" dirty="0"/>
              </a:p>
            </p:txBody>
          </p:sp>
        </mc:Choice>
        <mc:Fallback xmlns="">
          <p:sp>
            <p:nvSpPr>
              <p:cNvPr id="8" name="TextBox 7">
                <a:extLst>
                  <a:ext uri="{FF2B5EF4-FFF2-40B4-BE49-F238E27FC236}">
                    <a16:creationId xmlns:a16="http://schemas.microsoft.com/office/drawing/2014/main" id="{816B81F4-312B-E7DF-96BB-E71583C5269E}"/>
                  </a:ext>
                </a:extLst>
              </p:cNvPr>
              <p:cNvSpPr txBox="1">
                <a:spLocks noRot="1" noChangeAspect="1" noMove="1" noResize="1" noEditPoints="1" noAdjustHandles="1" noChangeArrowheads="1" noChangeShapeType="1" noTextEdit="1"/>
              </p:cNvSpPr>
              <p:nvPr/>
            </p:nvSpPr>
            <p:spPr>
              <a:xfrm>
                <a:off x="3659179" y="2466897"/>
                <a:ext cx="1835374" cy="1000659"/>
              </a:xfrm>
              <a:prstGeom prst="rect">
                <a:avLst/>
              </a:prstGeom>
              <a:blipFill>
                <a:blip r:embed="rId3"/>
                <a:stretch>
                  <a:fillRect/>
                </a:stretch>
              </a:blipFill>
            </p:spPr>
            <p:txBody>
              <a:bodyPr/>
              <a:lstStyle/>
              <a:p>
                <a:r>
                  <a:rPr lang="en-US">
                    <a:noFill/>
                  </a:rPr>
                  <a:t> </a:t>
                </a:r>
              </a:p>
            </p:txBody>
          </p:sp>
        </mc:Fallback>
      </mc:AlternateContent>
      <p:sp>
        <p:nvSpPr>
          <p:cNvPr id="14" name="TextBox 13">
            <a:extLst>
              <a:ext uri="{FF2B5EF4-FFF2-40B4-BE49-F238E27FC236}">
                <a16:creationId xmlns:a16="http://schemas.microsoft.com/office/drawing/2014/main" id="{ABFC2769-C175-F436-3908-0C9103948EDA}"/>
              </a:ext>
            </a:extLst>
          </p:cNvPr>
          <p:cNvSpPr txBox="1"/>
          <p:nvPr/>
        </p:nvSpPr>
        <p:spPr>
          <a:xfrm>
            <a:off x="7668489" y="898853"/>
            <a:ext cx="3073277" cy="369332"/>
          </a:xfrm>
          <a:prstGeom prst="rect">
            <a:avLst/>
          </a:prstGeom>
          <a:noFill/>
        </p:spPr>
        <p:txBody>
          <a:bodyPr wrap="none" rtlCol="0">
            <a:spAutoFit/>
          </a:bodyPr>
          <a:lstStyle/>
          <a:p>
            <a:r>
              <a:rPr lang="en-US" b="1" dirty="0"/>
              <a:t>Full dataset (laser pre-ionized)</a:t>
            </a:r>
          </a:p>
        </p:txBody>
      </p:sp>
      <p:grpSp>
        <p:nvGrpSpPr>
          <p:cNvPr id="20" name="Group 19">
            <a:extLst>
              <a:ext uri="{FF2B5EF4-FFF2-40B4-BE49-F238E27FC236}">
                <a16:creationId xmlns:a16="http://schemas.microsoft.com/office/drawing/2014/main" id="{1C5C6437-E953-4A0D-593C-B5B5081F4A6E}"/>
              </a:ext>
            </a:extLst>
          </p:cNvPr>
          <p:cNvGrpSpPr/>
          <p:nvPr/>
        </p:nvGrpSpPr>
        <p:grpSpPr>
          <a:xfrm>
            <a:off x="2619881" y="3575673"/>
            <a:ext cx="3221145" cy="2888004"/>
            <a:chOff x="1789568" y="978805"/>
            <a:chExt cx="3861972" cy="3462555"/>
          </a:xfrm>
        </p:grpSpPr>
        <p:pic>
          <p:nvPicPr>
            <p:cNvPr id="21" name="Picture 20" descr="A graph showing the energy and energy&#10;&#10;AI-generated content may be incorrect.">
              <a:extLst>
                <a:ext uri="{FF2B5EF4-FFF2-40B4-BE49-F238E27FC236}">
                  <a16:creationId xmlns:a16="http://schemas.microsoft.com/office/drawing/2014/main" id="{DE8D268D-5AF9-9C42-6271-76C5675CBD9E}"/>
                </a:ext>
              </a:extLst>
            </p:cNvPr>
            <p:cNvPicPr>
              <a:picLocks noChangeAspect="1"/>
            </p:cNvPicPr>
            <p:nvPr/>
          </p:nvPicPr>
          <p:blipFill>
            <a:blip r:embed="rId4"/>
            <a:stretch>
              <a:fillRect/>
            </a:stretch>
          </p:blipFill>
          <p:spPr>
            <a:xfrm>
              <a:off x="1789568" y="978805"/>
              <a:ext cx="2126445" cy="3462555"/>
            </a:xfrm>
            <a:prstGeom prst="rect">
              <a:avLst/>
            </a:prstGeom>
          </p:spPr>
        </p:pic>
        <p:pic>
          <p:nvPicPr>
            <p:cNvPr id="22" name="Picture 21">
              <a:extLst>
                <a:ext uri="{FF2B5EF4-FFF2-40B4-BE49-F238E27FC236}">
                  <a16:creationId xmlns:a16="http://schemas.microsoft.com/office/drawing/2014/main" id="{434406C5-5213-7A7D-5A9C-1E2886BB312E}"/>
                </a:ext>
              </a:extLst>
            </p:cNvPr>
            <p:cNvPicPr>
              <a:picLocks noChangeAspect="1"/>
            </p:cNvPicPr>
            <p:nvPr/>
          </p:nvPicPr>
          <p:blipFill>
            <a:blip r:embed="rId5"/>
            <a:stretch>
              <a:fillRect/>
            </a:stretch>
          </p:blipFill>
          <p:spPr>
            <a:xfrm>
              <a:off x="4090203" y="1062205"/>
              <a:ext cx="1561337" cy="3295754"/>
            </a:xfrm>
            <a:prstGeom prst="rect">
              <a:avLst/>
            </a:prstGeom>
          </p:spPr>
        </p:pic>
      </p:grpSp>
      <p:pic>
        <p:nvPicPr>
          <p:cNvPr id="23" name="Picture 22" descr="A diagram of energy and charge&#10;&#10;AI-generated content may be incorrect.">
            <a:extLst>
              <a:ext uri="{FF2B5EF4-FFF2-40B4-BE49-F238E27FC236}">
                <a16:creationId xmlns:a16="http://schemas.microsoft.com/office/drawing/2014/main" id="{07841131-A210-2A57-ACA8-5A77A4EB9238}"/>
              </a:ext>
            </a:extLst>
          </p:cNvPr>
          <p:cNvPicPr>
            <a:picLocks noChangeAspect="1"/>
          </p:cNvPicPr>
          <p:nvPr/>
        </p:nvPicPr>
        <p:blipFill>
          <a:blip r:embed="rId6"/>
          <a:stretch>
            <a:fillRect/>
          </a:stretch>
        </p:blipFill>
        <p:spPr>
          <a:xfrm>
            <a:off x="762655" y="3564217"/>
            <a:ext cx="1719434" cy="2888005"/>
          </a:xfrm>
          <a:prstGeom prst="rect">
            <a:avLst/>
          </a:prstGeom>
        </p:spPr>
      </p:pic>
      <mc:AlternateContent xmlns:mc="http://schemas.openxmlformats.org/markup-compatibility/2006" xmlns:a14="http://schemas.microsoft.com/office/drawing/2010/main">
        <mc:Choice Requires="a14">
          <p:sp>
            <p:nvSpPr>
              <p:cNvPr id="24" name="TextBox 23">
                <a:extLst>
                  <a:ext uri="{FF2B5EF4-FFF2-40B4-BE49-F238E27FC236}">
                    <a16:creationId xmlns:a16="http://schemas.microsoft.com/office/drawing/2014/main" id="{5ECC03EA-AB2D-A8AF-D7FE-C71C4D6DA6C6}"/>
                  </a:ext>
                </a:extLst>
              </p:cNvPr>
              <p:cNvSpPr txBox="1"/>
              <p:nvPr/>
            </p:nvSpPr>
            <p:spPr>
              <a:xfrm>
                <a:off x="6705600" y="4844408"/>
                <a:ext cx="2251013" cy="1407373"/>
              </a:xfrm>
              <a:prstGeom prst="rect">
                <a:avLst/>
              </a:prstGeom>
              <a:noFill/>
            </p:spPr>
            <p:txBody>
              <a:bodyPr wrap="square" rtlCol="0">
                <a:spAutoFit/>
              </a:bodyPr>
              <a:lstStyle/>
              <a:p>
                <a:r>
                  <a:rPr lang="en-US" b="1" i="0" dirty="0"/>
                  <a:t>14 GeV bunch:</a:t>
                </a:r>
              </a:p>
              <a:p>
                <a:pPr marL="520700" indent="-285750">
                  <a:buFont typeface="Arial" panose="020B0604020202020204" pitchFamily="34" charset="0"/>
                  <a:buChar char="•"/>
                </a:pPr>
                <a14:m>
                  <m:oMath xmlns:m="http://schemas.openxmlformats.org/officeDocument/2006/math">
                    <m:r>
                      <m:rPr>
                        <m:sty m:val="p"/>
                      </m:rPr>
                      <a:rPr lang="en-US" sz="1600" b="0" i="0" smtClean="0">
                        <a:latin typeface="Cambria Math" panose="02040503050406030204" pitchFamily="18" charset="0"/>
                      </a:rPr>
                      <m:t>Δ</m:t>
                    </m:r>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𝐸</m:t>
                        </m:r>
                      </m:e>
                      <m:sub>
                        <m:r>
                          <a:rPr lang="en-US" sz="1600" b="0" i="1" smtClean="0">
                            <a:latin typeface="Cambria Math" panose="02040503050406030204" pitchFamily="18" charset="0"/>
                          </a:rPr>
                          <m:t>𝑊</m:t>
                        </m:r>
                      </m:sub>
                    </m:sSub>
                    <m:r>
                      <a:rPr lang="en-US" sz="1600" b="0" i="1" smtClean="0">
                        <a:latin typeface="Cambria Math" panose="02040503050406030204" pitchFamily="18" charset="0"/>
                      </a:rPr>
                      <m:t>=3.8</m:t>
                    </m:r>
                  </m:oMath>
                </a14:m>
                <a:r>
                  <a:rPr lang="en-US" sz="1600" i="1" dirty="0">
                    <a:latin typeface="Cambria Math" panose="02040503050406030204" pitchFamily="18" charset="0"/>
                  </a:rPr>
                  <a:t> </a:t>
                </a:r>
                <a:r>
                  <a:rPr lang="en-US" sz="1600" dirty="0"/>
                  <a:t>GeV</a:t>
                </a:r>
              </a:p>
              <a:p>
                <a:pPr marL="520700" indent="-285750">
                  <a:buFont typeface="Arial" panose="020B0604020202020204" pitchFamily="34" charset="0"/>
                  <a:buChar char="•"/>
                </a:pPr>
                <a14:m>
                  <m:oMath xmlns:m="http://schemas.openxmlformats.org/officeDocument/2006/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𝜎</m:t>
                        </m:r>
                      </m:e>
                      <m:sub>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𝐸</m:t>
                            </m:r>
                          </m:e>
                          <m:sub>
                            <m:r>
                              <a:rPr lang="en-US" sz="1600" b="0" i="1" smtClean="0">
                                <a:latin typeface="Cambria Math" panose="02040503050406030204" pitchFamily="18" charset="0"/>
                              </a:rPr>
                              <m:t>𝑊</m:t>
                            </m:r>
                          </m:sub>
                        </m:sSub>
                      </m:sub>
                    </m:sSub>
                    <m:r>
                      <a:rPr lang="en-US" sz="1600" b="0" i="1" smtClean="0">
                        <a:latin typeface="Cambria Math" panose="02040503050406030204" pitchFamily="18" charset="0"/>
                      </a:rPr>
                      <m:t>=0.76 %</m:t>
                    </m:r>
                  </m:oMath>
                </a14:m>
                <a:r>
                  <a:rPr lang="en-US" sz="1600" dirty="0"/>
                  <a:t> </a:t>
                </a:r>
              </a:p>
              <a:p>
                <a:pPr marL="520700" indent="-285750">
                  <a:buFont typeface="Arial" panose="020B0604020202020204" pitchFamily="34" charset="0"/>
                  <a:buChar char="•"/>
                </a:pPr>
                <a14:m>
                  <m:oMath xmlns:m="http://schemas.openxmlformats.org/officeDocument/2006/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𝜂</m:t>
                        </m:r>
                      </m:e>
                      <m:sub>
                        <m:r>
                          <a:rPr lang="en-US" sz="1600" b="0" i="1" smtClean="0">
                            <a:latin typeface="Cambria Math" panose="02040503050406030204" pitchFamily="18" charset="0"/>
                          </a:rPr>
                          <m:t>𝑡𝑜𝑡</m:t>
                        </m:r>
                      </m:sub>
                    </m:sSub>
                    <m:r>
                      <a:rPr lang="en-US" sz="1600" b="0" i="1" smtClean="0">
                        <a:latin typeface="Cambria Math" panose="02040503050406030204" pitchFamily="18" charset="0"/>
                      </a:rPr>
                      <m:t>=6 %</m:t>
                    </m:r>
                  </m:oMath>
                </a14:m>
                <a:r>
                  <a:rPr lang="en-US" sz="1600" b="0" dirty="0"/>
                  <a:t> </a:t>
                </a:r>
              </a:p>
              <a:p>
                <a:pPr marL="520700" indent="-285750">
                  <a:buFont typeface="Arial" panose="020B0604020202020204" pitchFamily="34" charset="0"/>
                  <a:buChar char="•"/>
                </a:pPr>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𝑄</m:t>
                        </m:r>
                      </m:e>
                      <m:sub>
                        <m:r>
                          <a:rPr lang="en-US" sz="1600" i="1">
                            <a:latin typeface="Cambria Math" panose="02040503050406030204" pitchFamily="18" charset="0"/>
                          </a:rPr>
                          <m:t>𝑤</m:t>
                        </m:r>
                      </m:sub>
                    </m:sSub>
                    <m:r>
                      <a:rPr lang="en-US" sz="1600" i="1">
                        <a:latin typeface="Cambria Math" panose="02040503050406030204" pitchFamily="18" charset="0"/>
                      </a:rPr>
                      <m:t>=180</m:t>
                    </m:r>
                  </m:oMath>
                </a14:m>
                <a:r>
                  <a:rPr lang="en-US" sz="1600" dirty="0"/>
                  <a:t> pC</a:t>
                </a:r>
              </a:p>
            </p:txBody>
          </p:sp>
        </mc:Choice>
        <mc:Fallback xmlns="">
          <p:sp>
            <p:nvSpPr>
              <p:cNvPr id="24" name="TextBox 23">
                <a:extLst>
                  <a:ext uri="{FF2B5EF4-FFF2-40B4-BE49-F238E27FC236}">
                    <a16:creationId xmlns:a16="http://schemas.microsoft.com/office/drawing/2014/main" id="{5ECC03EA-AB2D-A8AF-D7FE-C71C4D6DA6C6}"/>
                  </a:ext>
                </a:extLst>
              </p:cNvPr>
              <p:cNvSpPr txBox="1">
                <a:spLocks noRot="1" noChangeAspect="1" noMove="1" noResize="1" noEditPoints="1" noAdjustHandles="1" noChangeArrowheads="1" noChangeShapeType="1" noTextEdit="1"/>
              </p:cNvSpPr>
              <p:nvPr/>
            </p:nvSpPr>
            <p:spPr>
              <a:xfrm>
                <a:off x="6705600" y="4844408"/>
                <a:ext cx="2251013" cy="1407373"/>
              </a:xfrm>
              <a:prstGeom prst="rect">
                <a:avLst/>
              </a:prstGeom>
              <a:blipFill>
                <a:blip r:embed="rId7"/>
                <a:stretch>
                  <a:fillRect l="-2168" t="-2597" b="-2597"/>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25" name="TextBox 24">
                <a:extLst>
                  <a:ext uri="{FF2B5EF4-FFF2-40B4-BE49-F238E27FC236}">
                    <a16:creationId xmlns:a16="http://schemas.microsoft.com/office/drawing/2014/main" id="{8E773E09-698D-BA54-ACD0-3D3044097109}"/>
                  </a:ext>
                </a:extLst>
              </p:cNvPr>
              <p:cNvSpPr txBox="1"/>
              <p:nvPr/>
            </p:nvSpPr>
            <p:spPr>
              <a:xfrm>
                <a:off x="9267060" y="4848621"/>
                <a:ext cx="2251013" cy="1407373"/>
              </a:xfrm>
              <a:prstGeom prst="rect">
                <a:avLst/>
              </a:prstGeom>
              <a:noFill/>
            </p:spPr>
            <p:txBody>
              <a:bodyPr wrap="square" rtlCol="0">
                <a:spAutoFit/>
              </a:bodyPr>
              <a:lstStyle/>
              <a:p>
                <a:r>
                  <a:rPr lang="en-US" b="1" i="0" dirty="0"/>
                  <a:t>16 GeV bunch:</a:t>
                </a:r>
              </a:p>
              <a:p>
                <a:pPr marL="520700" indent="-285750">
                  <a:buFont typeface="Arial" panose="020B0604020202020204" pitchFamily="34" charset="0"/>
                  <a:buChar char="•"/>
                </a:pPr>
                <a14:m>
                  <m:oMath xmlns:m="http://schemas.openxmlformats.org/officeDocument/2006/math">
                    <m:r>
                      <m:rPr>
                        <m:sty m:val="p"/>
                      </m:rPr>
                      <a:rPr lang="en-US" sz="1600" b="0" i="0" smtClean="0">
                        <a:latin typeface="Cambria Math" panose="02040503050406030204" pitchFamily="18" charset="0"/>
                      </a:rPr>
                      <m:t>Δ</m:t>
                    </m:r>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𝐸</m:t>
                        </m:r>
                      </m:e>
                      <m:sub>
                        <m:r>
                          <a:rPr lang="en-US" sz="1600" b="0" i="1" smtClean="0">
                            <a:latin typeface="Cambria Math" panose="02040503050406030204" pitchFamily="18" charset="0"/>
                          </a:rPr>
                          <m:t>𝑊</m:t>
                        </m:r>
                      </m:sub>
                    </m:sSub>
                    <m:r>
                      <a:rPr lang="en-US" sz="1600" b="0" i="1" smtClean="0">
                        <a:latin typeface="Cambria Math" panose="02040503050406030204" pitchFamily="18" charset="0"/>
                      </a:rPr>
                      <m:t>=6</m:t>
                    </m:r>
                  </m:oMath>
                </a14:m>
                <a:r>
                  <a:rPr lang="en-US" sz="1600" i="1" dirty="0">
                    <a:latin typeface="Cambria Math" panose="02040503050406030204" pitchFamily="18" charset="0"/>
                  </a:rPr>
                  <a:t> </a:t>
                </a:r>
                <a:r>
                  <a:rPr lang="en-US" sz="1600" dirty="0"/>
                  <a:t>GeV</a:t>
                </a:r>
              </a:p>
              <a:p>
                <a:pPr marL="520700" indent="-285750">
                  <a:buFont typeface="Arial" panose="020B0604020202020204" pitchFamily="34" charset="0"/>
                  <a:buChar char="•"/>
                </a:pPr>
                <a14:m>
                  <m:oMath xmlns:m="http://schemas.openxmlformats.org/officeDocument/2006/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𝜎</m:t>
                        </m:r>
                      </m:e>
                      <m:sub>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𝐸</m:t>
                            </m:r>
                          </m:e>
                          <m:sub>
                            <m:r>
                              <a:rPr lang="en-US" sz="1600" b="0" i="1" smtClean="0">
                                <a:latin typeface="Cambria Math" panose="02040503050406030204" pitchFamily="18" charset="0"/>
                              </a:rPr>
                              <m:t>𝑊</m:t>
                            </m:r>
                          </m:sub>
                        </m:sSub>
                      </m:sub>
                    </m:sSub>
                    <m:r>
                      <a:rPr lang="en-US" sz="1600" b="0" i="1" smtClean="0">
                        <a:latin typeface="Cambria Math" panose="02040503050406030204" pitchFamily="18" charset="0"/>
                      </a:rPr>
                      <m:t>=0.69 %</m:t>
                    </m:r>
                  </m:oMath>
                </a14:m>
                <a:r>
                  <a:rPr lang="en-US" sz="1600" dirty="0"/>
                  <a:t> </a:t>
                </a:r>
              </a:p>
              <a:p>
                <a:pPr marL="520700" indent="-285750">
                  <a:buFont typeface="Arial" panose="020B0604020202020204" pitchFamily="34" charset="0"/>
                  <a:buChar char="•"/>
                </a:pPr>
                <a14:m>
                  <m:oMath xmlns:m="http://schemas.openxmlformats.org/officeDocument/2006/math">
                    <m:sSub>
                      <m:sSubPr>
                        <m:ctrlPr>
                          <a:rPr lang="en-US" sz="1600" b="0" i="1" smtClean="0">
                            <a:latin typeface="Cambria Math" panose="02040503050406030204" pitchFamily="18" charset="0"/>
                          </a:rPr>
                        </m:ctrlPr>
                      </m:sSubPr>
                      <m:e>
                        <m:r>
                          <a:rPr lang="en-US" sz="1600" b="0" i="1" smtClean="0">
                            <a:latin typeface="Cambria Math" panose="02040503050406030204" pitchFamily="18" charset="0"/>
                          </a:rPr>
                          <m:t>𝜂</m:t>
                        </m:r>
                      </m:e>
                      <m:sub>
                        <m:r>
                          <a:rPr lang="en-US" sz="1600" b="0" i="1" smtClean="0">
                            <a:latin typeface="Cambria Math" panose="02040503050406030204" pitchFamily="18" charset="0"/>
                          </a:rPr>
                          <m:t>𝑡𝑜𝑡</m:t>
                        </m:r>
                      </m:sub>
                    </m:sSub>
                    <m:r>
                      <a:rPr lang="en-US" sz="1600" b="0" i="1" smtClean="0">
                        <a:latin typeface="Cambria Math" panose="02040503050406030204" pitchFamily="18" charset="0"/>
                      </a:rPr>
                      <m:t>=3 %</m:t>
                    </m:r>
                  </m:oMath>
                </a14:m>
                <a:r>
                  <a:rPr lang="en-US" sz="1600" b="0" dirty="0"/>
                  <a:t> </a:t>
                </a:r>
              </a:p>
              <a:p>
                <a:pPr marL="520700" indent="-285750">
                  <a:buFont typeface="Arial" panose="020B0604020202020204" pitchFamily="34" charset="0"/>
                  <a:buChar char="•"/>
                </a:pPr>
                <a14:m>
                  <m:oMath xmlns:m="http://schemas.openxmlformats.org/officeDocument/2006/math">
                    <m:sSub>
                      <m:sSubPr>
                        <m:ctrlPr>
                          <a:rPr lang="en-US" sz="1600" i="1">
                            <a:latin typeface="Cambria Math" panose="02040503050406030204" pitchFamily="18" charset="0"/>
                          </a:rPr>
                        </m:ctrlPr>
                      </m:sSubPr>
                      <m:e>
                        <m:r>
                          <a:rPr lang="en-US" sz="1600" i="1">
                            <a:latin typeface="Cambria Math" panose="02040503050406030204" pitchFamily="18" charset="0"/>
                          </a:rPr>
                          <m:t>𝑄</m:t>
                        </m:r>
                      </m:e>
                      <m:sub>
                        <m:r>
                          <a:rPr lang="en-US" sz="1600" i="1">
                            <a:latin typeface="Cambria Math" panose="02040503050406030204" pitchFamily="18" charset="0"/>
                          </a:rPr>
                          <m:t>𝑤</m:t>
                        </m:r>
                      </m:sub>
                    </m:sSub>
                    <m:r>
                      <a:rPr lang="en-US" sz="1600" i="1">
                        <a:latin typeface="Cambria Math" panose="02040503050406030204" pitchFamily="18" charset="0"/>
                      </a:rPr>
                      <m:t>=</m:t>
                    </m:r>
                    <m:r>
                      <a:rPr lang="en-US" sz="1600" b="0" i="1" smtClean="0">
                        <a:latin typeface="Cambria Math" panose="02040503050406030204" pitchFamily="18" charset="0"/>
                      </a:rPr>
                      <m:t>60</m:t>
                    </m:r>
                  </m:oMath>
                </a14:m>
                <a:r>
                  <a:rPr lang="en-US" sz="1600" dirty="0"/>
                  <a:t> pC</a:t>
                </a:r>
              </a:p>
            </p:txBody>
          </p:sp>
        </mc:Choice>
        <mc:Fallback xmlns="">
          <p:sp>
            <p:nvSpPr>
              <p:cNvPr id="25" name="TextBox 24">
                <a:extLst>
                  <a:ext uri="{FF2B5EF4-FFF2-40B4-BE49-F238E27FC236}">
                    <a16:creationId xmlns:a16="http://schemas.microsoft.com/office/drawing/2014/main" id="{8E773E09-698D-BA54-ACD0-3D3044097109}"/>
                  </a:ext>
                </a:extLst>
              </p:cNvPr>
              <p:cNvSpPr txBox="1">
                <a:spLocks noRot="1" noChangeAspect="1" noMove="1" noResize="1" noEditPoints="1" noAdjustHandles="1" noChangeArrowheads="1" noChangeShapeType="1" noTextEdit="1"/>
              </p:cNvSpPr>
              <p:nvPr/>
            </p:nvSpPr>
            <p:spPr>
              <a:xfrm>
                <a:off x="9267060" y="4848621"/>
                <a:ext cx="2251013" cy="1407373"/>
              </a:xfrm>
              <a:prstGeom prst="rect">
                <a:avLst/>
              </a:prstGeom>
              <a:blipFill>
                <a:blip r:embed="rId8"/>
                <a:stretch>
                  <a:fillRect l="-2168" t="-2165" b="-2597"/>
                </a:stretch>
              </a:blipFill>
            </p:spPr>
            <p:txBody>
              <a:bodyPr/>
              <a:lstStyle/>
              <a:p>
                <a:r>
                  <a:rPr lang="en-US">
                    <a:noFill/>
                  </a:rPr>
                  <a:t> </a:t>
                </a:r>
              </a:p>
            </p:txBody>
          </p:sp>
        </mc:Fallback>
      </mc:AlternateContent>
    </p:spTree>
    <p:extLst>
      <p:ext uri="{BB962C8B-B14F-4D97-AF65-F5344CB8AC3E}">
        <p14:creationId xmlns:p14="http://schemas.microsoft.com/office/powerpoint/2010/main" val="19879961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8CFEC-ACD3-3BA2-3CEC-E41270FB46A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BEA726-2DE4-81FB-E9DF-1A06C127AB29}"/>
              </a:ext>
            </a:extLst>
          </p:cNvPr>
          <p:cNvSpPr>
            <a:spLocks noGrp="1"/>
          </p:cNvSpPr>
          <p:nvPr>
            <p:ph type="title"/>
          </p:nvPr>
        </p:nvSpPr>
        <p:spPr/>
        <p:txBody>
          <a:bodyPr/>
          <a:lstStyle/>
          <a:p>
            <a:r>
              <a:rPr lang="en-US" dirty="0"/>
              <a:t>Can we predict what shots are going to be higher quality?</a:t>
            </a:r>
          </a:p>
        </p:txBody>
      </p:sp>
      <p:sp>
        <p:nvSpPr>
          <p:cNvPr id="3" name="Footer Placeholder 2">
            <a:extLst>
              <a:ext uri="{FF2B5EF4-FFF2-40B4-BE49-F238E27FC236}">
                <a16:creationId xmlns:a16="http://schemas.microsoft.com/office/drawing/2014/main" id="{F4A872D2-0107-C6ED-A19D-93F8D0F5A480}"/>
              </a:ext>
            </a:extLst>
          </p:cNvPr>
          <p:cNvSpPr>
            <a:spLocks noGrp="1"/>
          </p:cNvSpPr>
          <p:nvPr>
            <p:ph type="ftr" sz="quarter" idx="3"/>
          </p:nvPr>
        </p:nvSpPr>
        <p:spPr>
          <a:xfrm>
            <a:off x="1533442" y="6579844"/>
            <a:ext cx="8153566" cy="278156"/>
          </a:xfrm>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61D201D7-9028-CF86-0D71-603291D939C1}"/>
              </a:ext>
            </a:extLst>
          </p:cNvPr>
          <p:cNvSpPr>
            <a:spLocks noGrp="1"/>
          </p:cNvSpPr>
          <p:nvPr>
            <p:ph type="sldNum" sz="quarter" idx="4"/>
          </p:nvPr>
        </p:nvSpPr>
        <p:spPr/>
        <p:txBody>
          <a:bodyPr/>
          <a:lstStyle/>
          <a:p>
            <a:fld id="{52B60363-7E9F-BF4A-894A-A30319D3939A}" type="slidenum">
              <a:rPr lang="en-US" smtClean="0"/>
              <a:pPr/>
              <a:t>4</a:t>
            </a:fld>
            <a:endParaRPr lang="en-US"/>
          </a:p>
        </p:txBody>
      </p:sp>
      <p:pic>
        <p:nvPicPr>
          <p:cNvPr id="11" name="Picture 10" descr="A screenshot of a graph&#10;&#10;AI-generated content may be incorrect.">
            <a:extLst>
              <a:ext uri="{FF2B5EF4-FFF2-40B4-BE49-F238E27FC236}">
                <a16:creationId xmlns:a16="http://schemas.microsoft.com/office/drawing/2014/main" id="{71A43B6C-C8F8-3BD6-82E9-8FAE0760ED73}"/>
              </a:ext>
            </a:extLst>
          </p:cNvPr>
          <p:cNvPicPr>
            <a:picLocks noChangeAspect="1"/>
          </p:cNvPicPr>
          <p:nvPr/>
        </p:nvPicPr>
        <p:blipFill>
          <a:blip r:embed="rId2"/>
          <a:stretch>
            <a:fillRect/>
          </a:stretch>
        </p:blipFill>
        <p:spPr>
          <a:xfrm>
            <a:off x="418598" y="2099588"/>
            <a:ext cx="4305300" cy="4126916"/>
          </a:xfrm>
          <a:prstGeom prst="rect">
            <a:avLst/>
          </a:prstGeom>
        </p:spPr>
      </p:pic>
      <p:sp>
        <p:nvSpPr>
          <p:cNvPr id="17" name="TextBox 16">
            <a:extLst>
              <a:ext uri="{FF2B5EF4-FFF2-40B4-BE49-F238E27FC236}">
                <a16:creationId xmlns:a16="http://schemas.microsoft.com/office/drawing/2014/main" id="{10467362-A799-BF79-BCF9-BEA9D02420D4}"/>
              </a:ext>
            </a:extLst>
          </p:cNvPr>
          <p:cNvSpPr txBox="1"/>
          <p:nvPr/>
        </p:nvSpPr>
        <p:spPr>
          <a:xfrm>
            <a:off x="66013" y="1283926"/>
            <a:ext cx="5010469" cy="923330"/>
          </a:xfrm>
          <a:prstGeom prst="rect">
            <a:avLst/>
          </a:prstGeom>
          <a:noFill/>
        </p:spPr>
        <p:txBody>
          <a:bodyPr wrap="square">
            <a:spAutoFit/>
          </a:bodyPr>
          <a:lstStyle/>
          <a:p>
            <a:r>
              <a:rPr lang="en-US" b="1" i="0" dirty="0">
                <a:solidFill>
                  <a:srgbClr val="1D1C1D"/>
                </a:solidFill>
                <a:effectLst/>
                <a:latin typeface="Slack-Lato"/>
              </a:rPr>
              <a:t>Brendan’s analysis: </a:t>
            </a:r>
            <a:r>
              <a:rPr lang="en-US" b="1" dirty="0">
                <a:solidFill>
                  <a:srgbClr val="1D1C1D"/>
                </a:solidFill>
                <a:latin typeface="Slack-Lato"/>
              </a:rPr>
              <a:t>l</a:t>
            </a:r>
            <a:r>
              <a:rPr lang="en-US" b="1" i="0" dirty="0">
                <a:solidFill>
                  <a:srgbClr val="1D1C1D"/>
                </a:solidFill>
                <a:effectLst/>
                <a:latin typeface="Slack-Lato"/>
              </a:rPr>
              <a:t>inear regression coupled with feature importance permutation</a:t>
            </a:r>
          </a:p>
          <a:p>
            <a:r>
              <a:rPr lang="en-US" dirty="0">
                <a:solidFill>
                  <a:srgbClr val="1D1C1D"/>
                </a:solidFill>
                <a:latin typeface="Slack-Lato"/>
              </a:rPr>
              <a:t> - Finds a list PV’s with high correlation with FOM</a:t>
            </a:r>
            <a:endParaRPr lang="en-US" dirty="0"/>
          </a:p>
        </p:txBody>
      </p:sp>
      <p:sp>
        <p:nvSpPr>
          <p:cNvPr id="18" name="Arrow: Right 17">
            <a:extLst>
              <a:ext uri="{FF2B5EF4-FFF2-40B4-BE49-F238E27FC236}">
                <a16:creationId xmlns:a16="http://schemas.microsoft.com/office/drawing/2014/main" id="{8B6B4057-0C5A-4ADD-D4CE-E101940FDBF9}"/>
              </a:ext>
            </a:extLst>
          </p:cNvPr>
          <p:cNvSpPr/>
          <p:nvPr/>
        </p:nvSpPr>
        <p:spPr>
          <a:xfrm>
            <a:off x="3704280" y="3354823"/>
            <a:ext cx="3481203" cy="596899"/>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Filter data by PVs</a:t>
            </a:r>
          </a:p>
        </p:txBody>
      </p:sp>
      <p:sp>
        <p:nvSpPr>
          <p:cNvPr id="19" name="TextBox 18">
            <a:extLst>
              <a:ext uri="{FF2B5EF4-FFF2-40B4-BE49-F238E27FC236}">
                <a16:creationId xmlns:a16="http://schemas.microsoft.com/office/drawing/2014/main" id="{692F62FD-BBAB-4161-8854-659E2BC2F355}"/>
              </a:ext>
            </a:extLst>
          </p:cNvPr>
          <p:cNvSpPr txBox="1"/>
          <p:nvPr/>
        </p:nvSpPr>
        <p:spPr>
          <a:xfrm>
            <a:off x="4854824" y="3906103"/>
            <a:ext cx="1319592" cy="2031325"/>
          </a:xfrm>
          <a:prstGeom prst="rect">
            <a:avLst/>
          </a:prstGeom>
          <a:noFill/>
        </p:spPr>
        <p:txBody>
          <a:bodyPr wrap="none" rtlCol="0">
            <a:spAutoFit/>
          </a:bodyPr>
          <a:lstStyle/>
          <a:p>
            <a:r>
              <a:rPr lang="en-US" dirty="0"/>
              <a:t>BPM 333 X</a:t>
            </a:r>
          </a:p>
          <a:p>
            <a:r>
              <a:rPr lang="en-US" dirty="0"/>
              <a:t>BPM 511 X</a:t>
            </a:r>
          </a:p>
          <a:p>
            <a:r>
              <a:rPr lang="en-US" dirty="0"/>
              <a:t>BPM 801 X</a:t>
            </a:r>
          </a:p>
          <a:p>
            <a:r>
              <a:rPr lang="en-US" dirty="0"/>
              <a:t>BPM 2445 X</a:t>
            </a:r>
          </a:p>
          <a:p>
            <a:r>
              <a:rPr lang="en-US" dirty="0"/>
              <a:t>BPM 3156 X</a:t>
            </a:r>
          </a:p>
          <a:p>
            <a:r>
              <a:rPr lang="en-US" dirty="0">
                <a:solidFill>
                  <a:schemeClr val="bg1">
                    <a:lumMod val="65000"/>
                  </a:schemeClr>
                </a:solidFill>
              </a:rPr>
              <a:t>BC11 BLEN</a:t>
            </a:r>
          </a:p>
          <a:p>
            <a:r>
              <a:rPr lang="en-US" dirty="0"/>
              <a:t>BC14 BLEN</a:t>
            </a:r>
          </a:p>
        </p:txBody>
      </p:sp>
      <p:sp>
        <p:nvSpPr>
          <p:cNvPr id="9" name="TextBox 8">
            <a:extLst>
              <a:ext uri="{FF2B5EF4-FFF2-40B4-BE49-F238E27FC236}">
                <a16:creationId xmlns:a16="http://schemas.microsoft.com/office/drawing/2014/main" id="{61A9F2D2-8FFA-2F55-B159-C3FD9CE21D6A}"/>
              </a:ext>
            </a:extLst>
          </p:cNvPr>
          <p:cNvSpPr txBox="1"/>
          <p:nvPr/>
        </p:nvSpPr>
        <p:spPr>
          <a:xfrm>
            <a:off x="3255126" y="2648142"/>
            <a:ext cx="4061283" cy="646331"/>
          </a:xfrm>
          <a:prstGeom prst="rect">
            <a:avLst/>
          </a:prstGeom>
          <a:noFill/>
        </p:spPr>
        <p:txBody>
          <a:bodyPr wrap="square">
            <a:spAutoFit/>
          </a:bodyPr>
          <a:lstStyle/>
          <a:p>
            <a:r>
              <a:rPr lang="en-US" b="1" i="0" dirty="0">
                <a:solidFill>
                  <a:srgbClr val="1D1C1D"/>
                </a:solidFill>
                <a:effectLst/>
                <a:latin typeface="Slack-Lato"/>
              </a:rPr>
              <a:t>Further analysis to determin</a:t>
            </a:r>
            <a:r>
              <a:rPr lang="en-US" b="1" dirty="0">
                <a:solidFill>
                  <a:srgbClr val="1D1C1D"/>
                </a:solidFill>
                <a:latin typeface="Slack-Lato"/>
              </a:rPr>
              <a:t>e optimal range of these PV’s that minimizes FOM</a:t>
            </a:r>
            <a:endParaRPr lang="en-US" b="1" dirty="0"/>
          </a:p>
        </p:txBody>
      </p:sp>
      <p:pic>
        <p:nvPicPr>
          <p:cNvPr id="10" name="Picture 4">
            <a:extLst>
              <a:ext uri="{FF2B5EF4-FFF2-40B4-BE49-F238E27FC236}">
                <a16:creationId xmlns:a16="http://schemas.microsoft.com/office/drawing/2014/main" id="{E829D050-87E6-D359-419C-F65170E7DE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6409" y="1275360"/>
            <a:ext cx="4707517" cy="334426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A5A9C31-62E0-DF0A-9622-B6E1198852A8}"/>
              </a:ext>
            </a:extLst>
          </p:cNvPr>
          <p:cNvSpPr txBox="1"/>
          <p:nvPr/>
        </p:nvSpPr>
        <p:spPr>
          <a:xfrm>
            <a:off x="7986887" y="983887"/>
            <a:ext cx="4037039" cy="369332"/>
          </a:xfrm>
          <a:prstGeom prst="rect">
            <a:avLst/>
          </a:prstGeom>
          <a:noFill/>
        </p:spPr>
        <p:txBody>
          <a:bodyPr wrap="square">
            <a:spAutoFit/>
          </a:bodyPr>
          <a:lstStyle/>
          <a:p>
            <a:r>
              <a:rPr lang="en-US" b="1" i="0" dirty="0">
                <a:solidFill>
                  <a:srgbClr val="1D1C1D"/>
                </a:solidFill>
                <a:effectLst/>
                <a:latin typeface="Slack-Lato"/>
              </a:rPr>
              <a:t>On</a:t>
            </a:r>
            <a:r>
              <a:rPr lang="en-US" b="1" dirty="0">
                <a:solidFill>
                  <a:srgbClr val="1D1C1D"/>
                </a:solidFill>
                <a:latin typeface="Slack-Lato"/>
              </a:rPr>
              <a:t>ly shots with similar incoming PV’s</a:t>
            </a:r>
            <a:endParaRPr lang="en-US" b="1" dirty="0"/>
          </a:p>
        </p:txBody>
      </p:sp>
      <mc:AlternateContent xmlns:mc="http://schemas.openxmlformats.org/markup-compatibility/2006">
        <mc:Choice xmlns:a14="http://schemas.microsoft.com/office/drawing/2010/main" Requires="a14">
          <p:graphicFrame>
            <p:nvGraphicFramePr>
              <p:cNvPr id="13" name="Table 12">
                <a:extLst>
                  <a:ext uri="{FF2B5EF4-FFF2-40B4-BE49-F238E27FC236}">
                    <a16:creationId xmlns:a16="http://schemas.microsoft.com/office/drawing/2014/main" id="{8BC1BE5B-3112-B06E-1F54-50AABAEC9BCA}"/>
                  </a:ext>
                </a:extLst>
              </p:cNvPr>
              <p:cNvGraphicFramePr>
                <a:graphicFrameLocks noGrp="1"/>
              </p:cNvGraphicFramePr>
              <p:nvPr/>
            </p:nvGraphicFramePr>
            <p:xfrm>
              <a:off x="7665284" y="4753171"/>
              <a:ext cx="4305300" cy="1864043"/>
            </p:xfrm>
            <a:graphic>
              <a:graphicData uri="http://schemas.openxmlformats.org/drawingml/2006/table">
                <a:tbl>
                  <a:tblPr bandRow="1">
                    <a:tableStyleId>{3B4B98B0-60AC-42C2-AFA5-B58CD77FA1E5}</a:tableStyleId>
                  </a:tblPr>
                  <a:tblGrid>
                    <a:gridCol w="2716569">
                      <a:extLst>
                        <a:ext uri="{9D8B030D-6E8A-4147-A177-3AD203B41FA5}">
                          <a16:colId xmlns:a16="http://schemas.microsoft.com/office/drawing/2014/main" val="1067093543"/>
                        </a:ext>
                      </a:extLst>
                    </a:gridCol>
                    <a:gridCol w="1588731">
                      <a:extLst>
                        <a:ext uri="{9D8B030D-6E8A-4147-A177-3AD203B41FA5}">
                          <a16:colId xmlns:a16="http://schemas.microsoft.com/office/drawing/2014/main" val="1977180720"/>
                        </a:ext>
                      </a:extLst>
                    </a:gridCol>
                  </a:tblGrid>
                  <a:tr h="257117">
                    <a:tc>
                      <a:txBody>
                        <a:bodyPr/>
                        <a:lstStyle/>
                        <a:p>
                          <a:r>
                            <a:rPr lang="en-US" sz="1400" b="1" dirty="0"/>
                            <a:t>Energy gain, </a:t>
                          </a:r>
                          <a14:m>
                            <m:oMath xmlns:m="http://schemas.openxmlformats.org/officeDocument/2006/math">
                              <m:r>
                                <a:rPr lang="en-US" sz="1400" b="1" i="1" smtClean="0">
                                  <a:latin typeface="Cambria Math" panose="02040503050406030204" pitchFamily="18" charset="0"/>
                                </a:rPr>
                                <m:t>𝚫</m:t>
                              </m:r>
                              <m:sSub>
                                <m:sSubPr>
                                  <m:ctrlPr>
                                    <a:rPr lang="en-US" sz="1400" b="1" i="1" smtClean="0">
                                      <a:latin typeface="Cambria Math" panose="02040503050406030204" pitchFamily="18" charset="0"/>
                                    </a:rPr>
                                  </m:ctrlPr>
                                </m:sSubPr>
                                <m:e>
                                  <m:r>
                                    <a:rPr lang="en-US" sz="1400" b="1" i="1" smtClean="0">
                                      <a:latin typeface="Cambria Math" panose="02040503050406030204" pitchFamily="18" charset="0"/>
                                    </a:rPr>
                                    <m:t>𝑬</m:t>
                                  </m:r>
                                </m:e>
                                <m:sub>
                                  <m:r>
                                    <a:rPr lang="en-US" sz="1400" b="1" i="1" smtClean="0">
                                      <a:latin typeface="Cambria Math" panose="02040503050406030204" pitchFamily="18" charset="0"/>
                                    </a:rPr>
                                    <m:t>𝒘</m:t>
                                  </m:r>
                                </m:sub>
                              </m:sSub>
                            </m:oMath>
                          </a14:m>
                          <a:endParaRPr lang="en-US" sz="1400" b="1" dirty="0"/>
                        </a:p>
                      </a:txBody>
                      <a:tcPr/>
                    </a:tc>
                    <a:tc>
                      <a:txBody>
                        <a:bodyPr/>
                        <a:lstStyle/>
                        <a:p>
                          <a:pPr algn="ctr"/>
                          <a:r>
                            <a:rPr lang="en-US" sz="1400" b="1" dirty="0"/>
                            <a:t>(4.1 ± 0.3) GeV</a:t>
                          </a:r>
                        </a:p>
                      </a:txBody>
                      <a:tcPr/>
                    </a:tc>
                    <a:extLst>
                      <a:ext uri="{0D108BD9-81ED-4DB2-BD59-A6C34878D82A}">
                        <a16:rowId xmlns:a16="http://schemas.microsoft.com/office/drawing/2014/main" val="4018674906"/>
                      </a:ext>
                    </a:extLst>
                  </a:tr>
                  <a:tr h="257117">
                    <a:tc>
                      <a:txBody>
                        <a:bodyPr/>
                        <a:lstStyle/>
                        <a:p>
                          <a:r>
                            <a:rPr lang="en-US" sz="1400" dirty="0"/>
                            <a:t>Gradient, </a:t>
                          </a:r>
                          <a14:m>
                            <m:oMath xmlns:m="http://schemas.openxmlformats.org/officeDocument/2006/math">
                              <m:r>
                                <m:rPr>
                                  <m:sty m:val="p"/>
                                </m:rPr>
                                <a:rPr lang="en-US" sz="1400" b="0" smtClean="0">
                                  <a:latin typeface="Cambria Math" panose="02040503050406030204" pitchFamily="18" charset="0"/>
                                </a:rPr>
                                <m:t>Δ</m:t>
                              </m:r>
                              <m:sSub>
                                <m:sSubPr>
                                  <m:ctrlPr>
                                    <a:rPr lang="en-US" sz="1400" b="0" i="1" smtClean="0">
                                      <a:latin typeface="Cambria Math" panose="02040503050406030204" pitchFamily="18" charset="0"/>
                                    </a:rPr>
                                  </m:ctrlPr>
                                </m:sSubPr>
                                <m:e>
                                  <m:r>
                                    <a:rPr lang="en-US" sz="1400" b="0" smtClean="0">
                                      <a:latin typeface="Cambria Math" panose="02040503050406030204" pitchFamily="18" charset="0"/>
                                    </a:rPr>
                                    <m:t>𝐸</m:t>
                                  </m:r>
                                </m:e>
                                <m:sub>
                                  <m:r>
                                    <a:rPr lang="en-US" sz="1400" b="0" smtClean="0">
                                      <a:latin typeface="Cambria Math" panose="02040503050406030204" pitchFamily="18" charset="0"/>
                                    </a:rPr>
                                    <m:t>𝑤</m:t>
                                  </m:r>
                                </m:sub>
                              </m:sSub>
                              <m:r>
                                <a:rPr lang="en-US" sz="1400" b="0" smtClean="0">
                                  <a:latin typeface="Cambria Math" panose="02040503050406030204" pitchFamily="18" charset="0"/>
                                </a:rPr>
                                <m:t>/</m:t>
                              </m:r>
                              <m:sSub>
                                <m:sSubPr>
                                  <m:ctrlPr>
                                    <a:rPr lang="en-US" sz="1400" b="0" i="1" smtClean="0">
                                      <a:latin typeface="Cambria Math" panose="02040503050406030204" pitchFamily="18" charset="0"/>
                                    </a:rPr>
                                  </m:ctrlPr>
                                </m:sSubPr>
                                <m:e>
                                  <m:r>
                                    <a:rPr lang="en-US" sz="1400" b="0" smtClean="0">
                                      <a:latin typeface="Cambria Math" panose="02040503050406030204" pitchFamily="18" charset="0"/>
                                    </a:rPr>
                                    <m:t>𝐿</m:t>
                                  </m:r>
                                </m:e>
                                <m:sub>
                                  <m:r>
                                    <a:rPr lang="en-US" sz="1400" b="0" smtClean="0">
                                      <a:latin typeface="Cambria Math" panose="02040503050406030204" pitchFamily="18" charset="0"/>
                                    </a:rPr>
                                    <m:t>𝑝</m:t>
                                  </m:r>
                                </m:sub>
                              </m:sSub>
                            </m:oMath>
                          </a14:m>
                          <a:endParaRPr lang="en-US" sz="1400" dirty="0"/>
                        </a:p>
                      </a:txBody>
                      <a:tcPr/>
                    </a:tc>
                    <a:tc>
                      <a:txBody>
                        <a:bodyPr/>
                        <a:lstStyle/>
                        <a:p>
                          <a:pPr algn="ctr"/>
                          <a:r>
                            <a:rPr lang="en-US" sz="1400" dirty="0"/>
                            <a:t>(10 ± 1.0) GeV/m</a:t>
                          </a:r>
                        </a:p>
                      </a:txBody>
                      <a:tcPr/>
                    </a:tc>
                    <a:extLst>
                      <a:ext uri="{0D108BD9-81ED-4DB2-BD59-A6C34878D82A}">
                        <a16:rowId xmlns:a16="http://schemas.microsoft.com/office/drawing/2014/main" val="3051150229"/>
                      </a:ext>
                    </a:extLst>
                  </a:tr>
                  <a:tr h="257117">
                    <a:tc>
                      <a:txBody>
                        <a:bodyPr/>
                        <a:lstStyle/>
                        <a:p>
                          <a:r>
                            <a:rPr lang="en-US" sz="1400" b="1" dirty="0"/>
                            <a:t>Field uniformity, </a:t>
                          </a:r>
                          <a14:m>
                            <m:oMath xmlns:m="http://schemas.openxmlformats.org/officeDocument/2006/math">
                              <m:sSub>
                                <m:sSubPr>
                                  <m:ctrlPr>
                                    <a:rPr lang="en-US" sz="1400" b="1" i="1" smtClean="0">
                                      <a:latin typeface="Cambria Math" panose="02040503050406030204" pitchFamily="18" charset="0"/>
                                    </a:rPr>
                                  </m:ctrlPr>
                                </m:sSubPr>
                                <m:e>
                                  <m:r>
                                    <a:rPr lang="en-US" sz="1400" b="1" i="1" smtClean="0">
                                      <a:latin typeface="Cambria Math" panose="02040503050406030204" pitchFamily="18" charset="0"/>
                                    </a:rPr>
                                    <m:t>𝛔</m:t>
                                  </m:r>
                                </m:e>
                                <m:sub>
                                  <m:sSub>
                                    <m:sSubPr>
                                      <m:ctrlPr>
                                        <a:rPr lang="en-US" sz="1400" b="1" i="1" smtClean="0">
                                          <a:latin typeface="Cambria Math" panose="02040503050406030204" pitchFamily="18" charset="0"/>
                                        </a:rPr>
                                      </m:ctrlPr>
                                    </m:sSubPr>
                                    <m:e>
                                      <m:r>
                                        <a:rPr lang="en-US" sz="1400" b="1" i="1" smtClean="0">
                                          <a:latin typeface="Cambria Math" panose="02040503050406030204" pitchFamily="18" charset="0"/>
                                        </a:rPr>
                                        <m:t>𝐄</m:t>
                                      </m:r>
                                    </m:e>
                                    <m:sub>
                                      <m:r>
                                        <a:rPr lang="en-US" sz="1400" b="1" i="1" smtClean="0">
                                          <a:latin typeface="Cambria Math" panose="02040503050406030204" pitchFamily="18" charset="0"/>
                                        </a:rPr>
                                        <m:t>𝐰</m:t>
                                      </m:r>
                                    </m:sub>
                                  </m:sSub>
                                </m:sub>
                              </m:sSub>
                              <m:r>
                                <a:rPr lang="en-US" sz="1400" b="1" smtClean="0">
                                  <a:latin typeface="Cambria Math" panose="02040503050406030204" pitchFamily="18" charset="0"/>
                                </a:rPr>
                                <m:t>/</m:t>
                              </m:r>
                              <m:r>
                                <a:rPr lang="en-US" sz="1400" b="1" i="1" smtClean="0">
                                  <a:latin typeface="Cambria Math" panose="02040503050406030204" pitchFamily="18" charset="0"/>
                                </a:rPr>
                                <m:t>𝚫</m:t>
                              </m:r>
                              <m:r>
                                <a:rPr lang="en-US" sz="1400" b="1" i="1" smtClean="0">
                                  <a:latin typeface="Cambria Math" panose="02040503050406030204" pitchFamily="18" charset="0"/>
                                </a:rPr>
                                <m:t>𝐄</m:t>
                              </m:r>
                            </m:oMath>
                          </a14:m>
                          <a:endParaRPr lang="en-US" sz="1400" b="1" dirty="0"/>
                        </a:p>
                      </a:txBody>
                      <a:tcPr/>
                    </a:tc>
                    <a:tc>
                      <a:txBody>
                        <a:bodyPr/>
                        <a:lstStyle/>
                        <a:p>
                          <a:pPr algn="ctr"/>
                          <a:r>
                            <a:rPr lang="en-US" sz="1400" b="1" dirty="0"/>
                            <a:t>(2.0 ± 0.2) %</a:t>
                          </a:r>
                        </a:p>
                      </a:txBody>
                      <a:tcPr/>
                    </a:tc>
                    <a:extLst>
                      <a:ext uri="{0D108BD9-81ED-4DB2-BD59-A6C34878D82A}">
                        <a16:rowId xmlns:a16="http://schemas.microsoft.com/office/drawing/2014/main" val="942378236"/>
                      </a:ext>
                    </a:extLst>
                  </a:tr>
                  <a:tr h="257117">
                    <a:tc>
                      <a:txBody>
                        <a:bodyPr/>
                        <a:lstStyle/>
                        <a:p>
                          <a:r>
                            <a:rPr lang="en-US" sz="1400" dirty="0"/>
                            <a:t>Witness charge capture, </a:t>
                          </a:r>
                          <a14:m>
                            <m:oMath xmlns:m="http://schemas.openxmlformats.org/officeDocument/2006/math">
                              <m:sSub>
                                <m:sSubPr>
                                  <m:ctrlPr>
                                    <a:rPr lang="en-US" sz="1400" b="0" i="1" smtClean="0">
                                      <a:latin typeface="Cambria Math" panose="02040503050406030204" pitchFamily="18" charset="0"/>
                                    </a:rPr>
                                  </m:ctrlPr>
                                </m:sSubPr>
                                <m:e>
                                  <m:r>
                                    <a:rPr lang="en-US" sz="1400" b="0" smtClean="0">
                                      <a:latin typeface="Cambria Math" panose="02040503050406030204" pitchFamily="18" charset="0"/>
                                    </a:rPr>
                                    <m:t>𝑄</m:t>
                                  </m:r>
                                </m:e>
                                <m:sub>
                                  <m:r>
                                    <a:rPr lang="en-US" sz="1400" b="0" smtClean="0">
                                      <a:latin typeface="Cambria Math" panose="02040503050406030204" pitchFamily="18" charset="0"/>
                                    </a:rPr>
                                    <m:t>𝑤</m:t>
                                  </m:r>
                                </m:sub>
                              </m:sSub>
                            </m:oMath>
                          </a14:m>
                          <a:endParaRPr lang="en-US" sz="1400" dirty="0"/>
                        </a:p>
                      </a:txBody>
                      <a:tcPr/>
                    </a:tc>
                    <a:tc>
                      <a:txBody>
                        <a:bodyPr/>
                        <a:lstStyle/>
                        <a:p>
                          <a:pPr algn="ctr"/>
                          <a:r>
                            <a:rPr lang="en-US" sz="1400" dirty="0"/>
                            <a:t>(62 ± 4) %</a:t>
                          </a:r>
                        </a:p>
                      </a:txBody>
                      <a:tcPr/>
                    </a:tc>
                    <a:extLst>
                      <a:ext uri="{0D108BD9-81ED-4DB2-BD59-A6C34878D82A}">
                        <a16:rowId xmlns:a16="http://schemas.microsoft.com/office/drawing/2014/main" val="2698104012"/>
                      </a:ext>
                    </a:extLst>
                  </a:tr>
                  <a:tr h="211329">
                    <a:tc>
                      <a:txBody>
                        <a:bodyPr/>
                        <a:lstStyle/>
                        <a:p>
                          <a:r>
                            <a:rPr lang="en-US" sz="1400" dirty="0"/>
                            <a:t>Instantaneous efficiency, </a:t>
                          </a:r>
                          <a14:m>
                            <m:oMath xmlns:m="http://schemas.openxmlformats.org/officeDocument/2006/math">
                              <m:sSub>
                                <m:sSubPr>
                                  <m:ctrlPr>
                                    <a:rPr lang="en-US" sz="1400" b="0" i="1" smtClean="0">
                                      <a:latin typeface="Cambria Math" panose="02040503050406030204" pitchFamily="18" charset="0"/>
                                    </a:rPr>
                                  </m:ctrlPr>
                                </m:sSubPr>
                                <m:e>
                                  <m:r>
                                    <a:rPr lang="en-US" sz="1400" b="0" smtClean="0">
                                      <a:latin typeface="Cambria Math" panose="02040503050406030204" pitchFamily="18" charset="0"/>
                                    </a:rPr>
                                    <m:t>𝜂</m:t>
                                  </m:r>
                                </m:e>
                                <m:sub>
                                  <m:r>
                                    <a:rPr lang="en-US" sz="1400" b="0" smtClean="0">
                                      <a:latin typeface="Cambria Math" panose="02040503050406030204" pitchFamily="18" charset="0"/>
                                    </a:rPr>
                                    <m:t>𝑖𝑛𝑠𝑡</m:t>
                                  </m:r>
                                  <m:r>
                                    <a:rPr lang="en-US" sz="1400" b="0" smtClean="0">
                                      <a:latin typeface="Cambria Math" panose="02040503050406030204" pitchFamily="18" charset="0"/>
                                    </a:rPr>
                                    <m:t>.</m:t>
                                  </m:r>
                                </m:sub>
                              </m:sSub>
                            </m:oMath>
                          </a14:m>
                          <a:endParaRPr lang="en-US" sz="1400" dirty="0"/>
                        </a:p>
                      </a:txBody>
                      <a:tcPr/>
                    </a:tc>
                    <a:tc>
                      <a:txBody>
                        <a:bodyPr/>
                        <a:lstStyle/>
                        <a:p>
                          <a:pPr algn="ctr"/>
                          <a:r>
                            <a:rPr lang="en-US" sz="1400" dirty="0"/>
                            <a:t>~20-30 %</a:t>
                          </a:r>
                        </a:p>
                      </a:txBody>
                      <a:tcPr/>
                    </a:tc>
                    <a:extLst>
                      <a:ext uri="{0D108BD9-81ED-4DB2-BD59-A6C34878D82A}">
                        <a16:rowId xmlns:a16="http://schemas.microsoft.com/office/drawing/2014/main" val="586919177"/>
                      </a:ext>
                    </a:extLst>
                  </a:tr>
                  <a:tr h="257117">
                    <a:tc>
                      <a:txBody>
                        <a:bodyPr/>
                        <a:lstStyle/>
                        <a:p>
                          <a:r>
                            <a:rPr lang="en-US" sz="1400" b="1" dirty="0"/>
                            <a:t>Total efficiency, </a:t>
                          </a:r>
                          <a14:m>
                            <m:oMath xmlns:m="http://schemas.openxmlformats.org/officeDocument/2006/math">
                              <m:sSub>
                                <m:sSubPr>
                                  <m:ctrlPr>
                                    <a:rPr lang="en-US" sz="1400" b="1" i="1" smtClean="0">
                                      <a:latin typeface="Cambria Math" panose="02040503050406030204" pitchFamily="18" charset="0"/>
                                    </a:rPr>
                                  </m:ctrlPr>
                                </m:sSubPr>
                                <m:e>
                                  <m:r>
                                    <a:rPr lang="en-US" sz="1400" b="1" i="1" smtClean="0">
                                      <a:latin typeface="Cambria Math" panose="02040503050406030204" pitchFamily="18" charset="0"/>
                                    </a:rPr>
                                    <m:t>𝜼</m:t>
                                  </m:r>
                                </m:e>
                                <m:sub>
                                  <m:r>
                                    <a:rPr lang="en-US" sz="1400" b="1" i="1" smtClean="0">
                                      <a:latin typeface="Cambria Math" panose="02040503050406030204" pitchFamily="18" charset="0"/>
                                    </a:rPr>
                                    <m:t>𝒕𝒐𝒕</m:t>
                                  </m:r>
                                </m:sub>
                              </m:sSub>
                            </m:oMath>
                          </a14:m>
                          <a:endParaRPr lang="en-US" sz="1400" b="1" i="1" dirty="0"/>
                        </a:p>
                      </a:txBody>
                      <a:tcPr/>
                    </a:tc>
                    <a:tc>
                      <a:txBody>
                        <a:bodyPr/>
                        <a:lstStyle/>
                        <a:p>
                          <a:pPr algn="ctr"/>
                          <a:r>
                            <a:rPr lang="en-US" sz="1400" b="1" dirty="0"/>
                            <a:t>(4.9 ± 0.5) %</a:t>
                          </a:r>
                        </a:p>
                      </a:txBody>
                      <a:tcPr/>
                    </a:tc>
                    <a:extLst>
                      <a:ext uri="{0D108BD9-81ED-4DB2-BD59-A6C34878D82A}">
                        <a16:rowId xmlns:a16="http://schemas.microsoft.com/office/drawing/2014/main" val="1106843470"/>
                      </a:ext>
                    </a:extLst>
                  </a:tr>
                </a:tbl>
              </a:graphicData>
            </a:graphic>
          </p:graphicFrame>
        </mc:Choice>
        <mc:Fallback>
          <p:graphicFrame>
            <p:nvGraphicFramePr>
              <p:cNvPr id="13" name="Table 12">
                <a:extLst>
                  <a:ext uri="{FF2B5EF4-FFF2-40B4-BE49-F238E27FC236}">
                    <a16:creationId xmlns:a16="http://schemas.microsoft.com/office/drawing/2014/main" id="{8BC1BE5B-3112-B06E-1F54-50AABAEC9BCA}"/>
                  </a:ext>
                </a:extLst>
              </p:cNvPr>
              <p:cNvGraphicFramePr>
                <a:graphicFrameLocks noGrp="1"/>
              </p:cNvGraphicFramePr>
              <p:nvPr/>
            </p:nvGraphicFramePr>
            <p:xfrm>
              <a:off x="7665284" y="4753171"/>
              <a:ext cx="4305300" cy="1864043"/>
            </p:xfrm>
            <a:graphic>
              <a:graphicData uri="http://schemas.openxmlformats.org/drawingml/2006/table">
                <a:tbl>
                  <a:tblPr bandRow="1">
                    <a:tableStyleId>{3B4B98B0-60AC-42C2-AFA5-B58CD77FA1E5}</a:tableStyleId>
                  </a:tblPr>
                  <a:tblGrid>
                    <a:gridCol w="2716569">
                      <a:extLst>
                        <a:ext uri="{9D8B030D-6E8A-4147-A177-3AD203B41FA5}">
                          <a16:colId xmlns:a16="http://schemas.microsoft.com/office/drawing/2014/main" val="1067093543"/>
                        </a:ext>
                      </a:extLst>
                    </a:gridCol>
                    <a:gridCol w="1588731">
                      <a:extLst>
                        <a:ext uri="{9D8B030D-6E8A-4147-A177-3AD203B41FA5}">
                          <a16:colId xmlns:a16="http://schemas.microsoft.com/office/drawing/2014/main" val="1977180720"/>
                        </a:ext>
                      </a:extLst>
                    </a:gridCol>
                  </a:tblGrid>
                  <a:tr h="304800">
                    <a:tc>
                      <a:txBody>
                        <a:bodyPr/>
                        <a:lstStyle/>
                        <a:p>
                          <a:endParaRPr lang="en-US"/>
                        </a:p>
                      </a:txBody>
                      <a:tcPr>
                        <a:blipFill>
                          <a:blip r:embed="rId4"/>
                          <a:stretch>
                            <a:fillRect t="-2000" r="-58744" b="-534000"/>
                          </a:stretch>
                        </a:blipFill>
                      </a:tcPr>
                    </a:tc>
                    <a:tc>
                      <a:txBody>
                        <a:bodyPr/>
                        <a:lstStyle/>
                        <a:p>
                          <a:pPr algn="ctr"/>
                          <a:r>
                            <a:rPr lang="en-US" sz="1400" b="1" dirty="0"/>
                            <a:t>(4.1 ± 0.3) GeV</a:t>
                          </a:r>
                        </a:p>
                      </a:txBody>
                      <a:tcPr/>
                    </a:tc>
                    <a:extLst>
                      <a:ext uri="{0D108BD9-81ED-4DB2-BD59-A6C34878D82A}">
                        <a16:rowId xmlns:a16="http://schemas.microsoft.com/office/drawing/2014/main" val="4018674906"/>
                      </a:ext>
                    </a:extLst>
                  </a:tr>
                  <a:tr h="321247">
                    <a:tc>
                      <a:txBody>
                        <a:bodyPr/>
                        <a:lstStyle/>
                        <a:p>
                          <a:endParaRPr lang="en-US"/>
                        </a:p>
                      </a:txBody>
                      <a:tcPr>
                        <a:blipFill>
                          <a:blip r:embed="rId4"/>
                          <a:stretch>
                            <a:fillRect t="-96226" r="-58744" b="-403774"/>
                          </a:stretch>
                        </a:blipFill>
                      </a:tcPr>
                    </a:tc>
                    <a:tc>
                      <a:txBody>
                        <a:bodyPr/>
                        <a:lstStyle/>
                        <a:p>
                          <a:pPr algn="ctr"/>
                          <a:r>
                            <a:rPr lang="en-US" sz="1400" dirty="0"/>
                            <a:t>(10 ± 1.0) GeV/m</a:t>
                          </a:r>
                        </a:p>
                      </a:txBody>
                      <a:tcPr/>
                    </a:tc>
                    <a:extLst>
                      <a:ext uri="{0D108BD9-81ED-4DB2-BD59-A6C34878D82A}">
                        <a16:rowId xmlns:a16="http://schemas.microsoft.com/office/drawing/2014/main" val="3051150229"/>
                      </a:ext>
                    </a:extLst>
                  </a:tr>
                  <a:tr h="323596">
                    <a:tc>
                      <a:txBody>
                        <a:bodyPr/>
                        <a:lstStyle/>
                        <a:p>
                          <a:endParaRPr lang="en-US"/>
                        </a:p>
                      </a:txBody>
                      <a:tcPr>
                        <a:blipFill>
                          <a:blip r:embed="rId4"/>
                          <a:stretch>
                            <a:fillRect t="-196226" r="-58744" b="-303774"/>
                          </a:stretch>
                        </a:blipFill>
                      </a:tcPr>
                    </a:tc>
                    <a:tc>
                      <a:txBody>
                        <a:bodyPr/>
                        <a:lstStyle/>
                        <a:p>
                          <a:pPr algn="ctr"/>
                          <a:r>
                            <a:rPr lang="en-US" sz="1400" b="1" dirty="0"/>
                            <a:t>(2.0 ± 0.2) %</a:t>
                          </a:r>
                        </a:p>
                      </a:txBody>
                      <a:tcPr/>
                    </a:tc>
                    <a:extLst>
                      <a:ext uri="{0D108BD9-81ED-4DB2-BD59-A6C34878D82A}">
                        <a16:rowId xmlns:a16="http://schemas.microsoft.com/office/drawing/2014/main" val="942378236"/>
                      </a:ext>
                    </a:extLst>
                  </a:tr>
                  <a:tr h="304800">
                    <a:tc>
                      <a:txBody>
                        <a:bodyPr/>
                        <a:lstStyle/>
                        <a:p>
                          <a:endParaRPr lang="en-US"/>
                        </a:p>
                      </a:txBody>
                      <a:tcPr>
                        <a:blipFill>
                          <a:blip r:embed="rId4"/>
                          <a:stretch>
                            <a:fillRect t="-307843" r="-58744" b="-215686"/>
                          </a:stretch>
                        </a:blipFill>
                      </a:tcPr>
                    </a:tc>
                    <a:tc>
                      <a:txBody>
                        <a:bodyPr/>
                        <a:lstStyle/>
                        <a:p>
                          <a:pPr algn="ctr"/>
                          <a:r>
                            <a:rPr lang="en-US" sz="1400" dirty="0"/>
                            <a:t>(62 ± 4) %</a:t>
                          </a:r>
                        </a:p>
                      </a:txBody>
                      <a:tcPr/>
                    </a:tc>
                    <a:extLst>
                      <a:ext uri="{0D108BD9-81ED-4DB2-BD59-A6C34878D82A}">
                        <a16:rowId xmlns:a16="http://schemas.microsoft.com/office/drawing/2014/main" val="2698104012"/>
                      </a:ext>
                    </a:extLst>
                  </a:tr>
                  <a:tr h="304800">
                    <a:tc>
                      <a:txBody>
                        <a:bodyPr/>
                        <a:lstStyle/>
                        <a:p>
                          <a:endParaRPr lang="en-US"/>
                        </a:p>
                      </a:txBody>
                      <a:tcPr>
                        <a:blipFill>
                          <a:blip r:embed="rId4"/>
                          <a:stretch>
                            <a:fillRect t="-416000" r="-58744" b="-120000"/>
                          </a:stretch>
                        </a:blipFill>
                      </a:tcPr>
                    </a:tc>
                    <a:tc>
                      <a:txBody>
                        <a:bodyPr/>
                        <a:lstStyle/>
                        <a:p>
                          <a:pPr algn="ctr"/>
                          <a:r>
                            <a:rPr lang="en-US" sz="1400" dirty="0"/>
                            <a:t>~20-30 %</a:t>
                          </a:r>
                        </a:p>
                      </a:txBody>
                      <a:tcPr/>
                    </a:tc>
                    <a:extLst>
                      <a:ext uri="{0D108BD9-81ED-4DB2-BD59-A6C34878D82A}">
                        <a16:rowId xmlns:a16="http://schemas.microsoft.com/office/drawing/2014/main" val="586919177"/>
                      </a:ext>
                    </a:extLst>
                  </a:tr>
                  <a:tr h="304800">
                    <a:tc>
                      <a:txBody>
                        <a:bodyPr/>
                        <a:lstStyle/>
                        <a:p>
                          <a:endParaRPr lang="en-US"/>
                        </a:p>
                      </a:txBody>
                      <a:tcPr>
                        <a:blipFill>
                          <a:blip r:embed="rId4"/>
                          <a:stretch>
                            <a:fillRect t="-516000" r="-58744" b="-20000"/>
                          </a:stretch>
                        </a:blipFill>
                      </a:tcPr>
                    </a:tc>
                    <a:tc>
                      <a:txBody>
                        <a:bodyPr/>
                        <a:lstStyle/>
                        <a:p>
                          <a:pPr algn="ctr"/>
                          <a:r>
                            <a:rPr lang="en-US" sz="1400" b="1" dirty="0"/>
                            <a:t>(4.9 ± 0.5) %</a:t>
                          </a:r>
                        </a:p>
                      </a:txBody>
                      <a:tcPr/>
                    </a:tc>
                    <a:extLst>
                      <a:ext uri="{0D108BD9-81ED-4DB2-BD59-A6C34878D82A}">
                        <a16:rowId xmlns:a16="http://schemas.microsoft.com/office/drawing/2014/main" val="1106843470"/>
                      </a:ext>
                    </a:extLst>
                  </a:tr>
                </a:tbl>
              </a:graphicData>
            </a:graphic>
          </p:graphicFrame>
        </mc:Fallback>
      </mc:AlternateContent>
    </p:spTree>
    <p:extLst>
      <p:ext uri="{BB962C8B-B14F-4D97-AF65-F5344CB8AC3E}">
        <p14:creationId xmlns:p14="http://schemas.microsoft.com/office/powerpoint/2010/main" val="33015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375ED-F2D6-74B2-D568-8DC587DADB4B}"/>
              </a:ext>
            </a:extLst>
          </p:cNvPr>
          <p:cNvSpPr>
            <a:spLocks noGrp="1"/>
          </p:cNvSpPr>
          <p:nvPr>
            <p:ph type="title"/>
          </p:nvPr>
        </p:nvSpPr>
        <p:spPr/>
        <p:txBody>
          <a:bodyPr/>
          <a:lstStyle/>
          <a:p>
            <a:r>
              <a:rPr lang="en-US" dirty="0"/>
              <a:t>Planned publications</a:t>
            </a:r>
          </a:p>
        </p:txBody>
      </p:sp>
      <p:sp>
        <p:nvSpPr>
          <p:cNvPr id="3" name="Footer Placeholder 2">
            <a:extLst>
              <a:ext uri="{FF2B5EF4-FFF2-40B4-BE49-F238E27FC236}">
                <a16:creationId xmlns:a16="http://schemas.microsoft.com/office/drawing/2014/main" id="{2BFBAFD0-F19E-7735-CBC6-74B8C265D475}"/>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E1FDE0EF-A380-25AE-4979-D2BB5354A6E5}"/>
              </a:ext>
            </a:extLst>
          </p:cNvPr>
          <p:cNvSpPr>
            <a:spLocks noGrp="1"/>
          </p:cNvSpPr>
          <p:nvPr>
            <p:ph type="sldNum" sz="quarter" idx="4"/>
          </p:nvPr>
        </p:nvSpPr>
        <p:spPr/>
        <p:txBody>
          <a:bodyPr/>
          <a:lstStyle/>
          <a:p>
            <a:fld id="{52B60363-7E9F-BF4A-894A-A30319D3939A}" type="slidenum">
              <a:rPr lang="en-US" smtClean="0"/>
              <a:pPr/>
              <a:t>5</a:t>
            </a:fld>
            <a:endParaRPr lang="en-US"/>
          </a:p>
        </p:txBody>
      </p:sp>
      <p:sp>
        <p:nvSpPr>
          <p:cNvPr id="5" name="Text Placeholder 4">
            <a:extLst>
              <a:ext uri="{FF2B5EF4-FFF2-40B4-BE49-F238E27FC236}">
                <a16:creationId xmlns:a16="http://schemas.microsoft.com/office/drawing/2014/main" id="{8DF7B257-3101-6682-689B-1853C015F145}"/>
              </a:ext>
            </a:extLst>
          </p:cNvPr>
          <p:cNvSpPr>
            <a:spLocks noGrp="1"/>
          </p:cNvSpPr>
          <p:nvPr>
            <p:ph type="body" sz="quarter" idx="18"/>
          </p:nvPr>
        </p:nvSpPr>
        <p:spPr/>
        <p:txBody>
          <a:bodyPr/>
          <a:lstStyle/>
          <a:p>
            <a:pPr marL="0" indent="0">
              <a:buNone/>
            </a:pPr>
            <a:r>
              <a:rPr lang="en-US" dirty="0"/>
              <a:t>1) PRL – High quality plasma wakefield acceleration at collider relevant energies</a:t>
            </a:r>
          </a:p>
          <a:p>
            <a:pPr lvl="1"/>
            <a:r>
              <a:rPr lang="en-US" dirty="0"/>
              <a:t>Results from two-bunch config:</a:t>
            </a:r>
          </a:p>
          <a:p>
            <a:pPr lvl="2"/>
            <a:r>
              <a:rPr lang="en-US" dirty="0"/>
              <a:t>Multi-GeV energy gain</a:t>
            </a:r>
          </a:p>
          <a:p>
            <a:pPr lvl="2"/>
            <a:r>
              <a:rPr lang="en-US" dirty="0"/>
              <a:t>~2% field uniformity</a:t>
            </a:r>
          </a:p>
          <a:p>
            <a:pPr lvl="2"/>
            <a:r>
              <a:rPr lang="en-US" dirty="0"/>
              <a:t>~5% efficiency</a:t>
            </a:r>
          </a:p>
          <a:p>
            <a:endParaRPr lang="en-US" dirty="0"/>
          </a:p>
          <a:p>
            <a:pPr marL="0" indent="0">
              <a:buNone/>
            </a:pPr>
            <a:r>
              <a:rPr lang="en-US" dirty="0"/>
              <a:t>2) Deeper dive into beam loading – PRAB, PRX, </a:t>
            </a:r>
            <a:r>
              <a:rPr lang="en-US" dirty="0" err="1"/>
              <a:t>etc</a:t>
            </a:r>
            <a:endParaRPr lang="en-US" dirty="0"/>
          </a:p>
          <a:p>
            <a:pPr lvl="1"/>
            <a:r>
              <a:rPr lang="en-US" dirty="0"/>
              <a:t>We have extensive data in notched two-bunch config</a:t>
            </a:r>
          </a:p>
          <a:p>
            <a:pPr lvl="1"/>
            <a:r>
              <a:rPr lang="en-US" dirty="0"/>
              <a:t>Different LPS to get overload, underloaded, optimal loading</a:t>
            </a:r>
          </a:p>
          <a:p>
            <a:pPr lvl="1"/>
            <a:r>
              <a:rPr lang="en-US" dirty="0"/>
              <a:t>Achieved ~3% field uniformity with ~2 GeV energy gain</a:t>
            </a:r>
          </a:p>
        </p:txBody>
      </p:sp>
    </p:spTree>
    <p:extLst>
      <p:ext uri="{BB962C8B-B14F-4D97-AF65-F5344CB8AC3E}">
        <p14:creationId xmlns:p14="http://schemas.microsoft.com/office/powerpoint/2010/main" val="1104992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3E59D5-F672-32D4-4396-31923111C9C0}"/>
              </a:ext>
            </a:extLst>
          </p:cNvPr>
          <p:cNvSpPr>
            <a:spLocks noGrp="1"/>
          </p:cNvSpPr>
          <p:nvPr>
            <p:ph type="title"/>
          </p:nvPr>
        </p:nvSpPr>
        <p:spPr/>
        <p:txBody>
          <a:bodyPr>
            <a:normAutofit fontScale="90000"/>
          </a:bodyPr>
          <a:lstStyle/>
          <a:p>
            <a:r>
              <a:rPr lang="en-US" dirty="0"/>
              <a:t>Multi-GeV Acceleration with High Field-Uniformity and Efficiency in a Plasma-Wakefield Accelerator</a:t>
            </a:r>
          </a:p>
        </p:txBody>
      </p:sp>
      <p:sp>
        <p:nvSpPr>
          <p:cNvPr id="3" name="Footer Placeholder 2">
            <a:extLst>
              <a:ext uri="{FF2B5EF4-FFF2-40B4-BE49-F238E27FC236}">
                <a16:creationId xmlns:a16="http://schemas.microsoft.com/office/drawing/2014/main" id="{B29467F6-5C40-4189-79B6-BDF218BEEF7A}"/>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18CD7D62-D712-BDBF-AE00-A871FFC1B5A6}"/>
              </a:ext>
            </a:extLst>
          </p:cNvPr>
          <p:cNvSpPr>
            <a:spLocks noGrp="1"/>
          </p:cNvSpPr>
          <p:nvPr>
            <p:ph type="sldNum" sz="quarter" idx="4"/>
          </p:nvPr>
        </p:nvSpPr>
        <p:spPr/>
        <p:txBody>
          <a:bodyPr/>
          <a:lstStyle/>
          <a:p>
            <a:fld id="{52B60363-7E9F-BF4A-894A-A30319D3939A}" type="slidenum">
              <a:rPr lang="en-US" smtClean="0"/>
              <a:pPr/>
              <a:t>6</a:t>
            </a:fld>
            <a:endParaRPr lang="en-US"/>
          </a:p>
        </p:txBody>
      </p:sp>
      <p:sp>
        <p:nvSpPr>
          <p:cNvPr id="5" name="Text Placeholder 4">
            <a:extLst>
              <a:ext uri="{FF2B5EF4-FFF2-40B4-BE49-F238E27FC236}">
                <a16:creationId xmlns:a16="http://schemas.microsoft.com/office/drawing/2014/main" id="{FEF55139-DD51-C561-2295-9340086183DA}"/>
              </a:ext>
            </a:extLst>
          </p:cNvPr>
          <p:cNvSpPr>
            <a:spLocks noGrp="1"/>
          </p:cNvSpPr>
          <p:nvPr>
            <p:ph type="body" sz="quarter" idx="18"/>
          </p:nvPr>
        </p:nvSpPr>
        <p:spPr/>
        <p:txBody>
          <a:bodyPr/>
          <a:lstStyle/>
          <a:p>
            <a:r>
              <a:rPr lang="en-US" dirty="0"/>
              <a:t>What is the story?</a:t>
            </a:r>
          </a:p>
          <a:p>
            <a:endParaRPr lang="en-US" dirty="0"/>
          </a:p>
          <a:p>
            <a:r>
              <a:rPr lang="en-US" dirty="0"/>
              <a:t>Precision PWFA with high field uniformity, at a scale that is required for collider and light source</a:t>
            </a:r>
          </a:p>
          <a:p>
            <a:pPr lvl="1"/>
            <a:r>
              <a:rPr lang="en-US" b="1" dirty="0"/>
              <a:t>Precision: </a:t>
            </a:r>
            <a:r>
              <a:rPr lang="en-US" dirty="0"/>
              <a:t>Wakefield parameter comparable to </a:t>
            </a:r>
            <a:r>
              <a:rPr lang="en-US" dirty="0" err="1"/>
              <a:t>FlashForward</a:t>
            </a:r>
            <a:r>
              <a:rPr lang="en-US" dirty="0"/>
              <a:t> results</a:t>
            </a:r>
          </a:p>
          <a:p>
            <a:pPr lvl="1"/>
            <a:r>
              <a:rPr lang="en-US" b="1" dirty="0"/>
              <a:t>Scale: </a:t>
            </a:r>
            <a:r>
              <a:rPr lang="en-US" dirty="0"/>
              <a:t>Multi-GeV acceleration</a:t>
            </a:r>
          </a:p>
          <a:p>
            <a:pPr lvl="2"/>
            <a:r>
              <a:rPr lang="en-US" dirty="0"/>
              <a:t>Joule-scale energy gain of witness bunch</a:t>
            </a:r>
          </a:p>
          <a:p>
            <a:pPr lvl="2"/>
            <a:r>
              <a:rPr lang="en-US" dirty="0"/>
              <a:t>For colliders you need ~</a:t>
            </a:r>
            <a:r>
              <a:rPr lang="en-US" dirty="0" err="1"/>
              <a:t>nC</a:t>
            </a:r>
            <a:r>
              <a:rPr lang="en-US" dirty="0"/>
              <a:t> charge, accelerated by multi-GeV = Order(10 J)</a:t>
            </a:r>
          </a:p>
          <a:p>
            <a:pPr lvl="1"/>
            <a:r>
              <a:rPr lang="en-US" b="1" dirty="0"/>
              <a:t>Efficiency: </a:t>
            </a:r>
            <a:r>
              <a:rPr lang="en-US" dirty="0"/>
              <a:t>Up to ~6%</a:t>
            </a:r>
          </a:p>
          <a:p>
            <a:pPr marL="0" indent="0">
              <a:buNone/>
            </a:pPr>
            <a:endParaRPr lang="en-US" dirty="0"/>
          </a:p>
        </p:txBody>
      </p:sp>
    </p:spTree>
    <p:extLst>
      <p:ext uri="{BB962C8B-B14F-4D97-AF65-F5344CB8AC3E}">
        <p14:creationId xmlns:p14="http://schemas.microsoft.com/office/powerpoint/2010/main" val="3158234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a:extLst>
              <a:ext uri="{FF2B5EF4-FFF2-40B4-BE49-F238E27FC236}">
                <a16:creationId xmlns:a16="http://schemas.microsoft.com/office/drawing/2014/main" id="{EA0EBEBE-63F7-1BCF-B44F-92A86D193BD8}"/>
              </a:ext>
            </a:extLst>
          </p:cNvPr>
          <p:cNvPicPr>
            <a:picLocks noChangeAspect="1"/>
          </p:cNvPicPr>
          <p:nvPr/>
        </p:nvPicPr>
        <p:blipFill>
          <a:blip r:embed="rId2"/>
          <a:stretch>
            <a:fillRect/>
          </a:stretch>
        </p:blipFill>
        <p:spPr>
          <a:xfrm>
            <a:off x="1237481" y="3429000"/>
            <a:ext cx="3756179" cy="2085878"/>
          </a:xfrm>
          <a:prstGeom prst="rect">
            <a:avLst/>
          </a:prstGeom>
        </p:spPr>
      </p:pic>
      <p:pic>
        <p:nvPicPr>
          <p:cNvPr id="31" name="Picture 30">
            <a:extLst>
              <a:ext uri="{FF2B5EF4-FFF2-40B4-BE49-F238E27FC236}">
                <a16:creationId xmlns:a16="http://schemas.microsoft.com/office/drawing/2014/main" id="{7D06899C-65A8-9B91-DD38-12DAEE8767A7}"/>
              </a:ext>
            </a:extLst>
          </p:cNvPr>
          <p:cNvPicPr>
            <a:picLocks noChangeAspect="1"/>
          </p:cNvPicPr>
          <p:nvPr/>
        </p:nvPicPr>
        <p:blipFill>
          <a:blip r:embed="rId3"/>
          <a:stretch>
            <a:fillRect/>
          </a:stretch>
        </p:blipFill>
        <p:spPr>
          <a:xfrm>
            <a:off x="5189347" y="1190089"/>
            <a:ext cx="2434469" cy="1262837"/>
          </a:xfrm>
          <a:prstGeom prst="rect">
            <a:avLst/>
          </a:prstGeom>
        </p:spPr>
      </p:pic>
      <p:pic>
        <p:nvPicPr>
          <p:cNvPr id="28" name="Picture 27">
            <a:extLst>
              <a:ext uri="{FF2B5EF4-FFF2-40B4-BE49-F238E27FC236}">
                <a16:creationId xmlns:a16="http://schemas.microsoft.com/office/drawing/2014/main" id="{A59016BC-6C7E-5F5F-7554-DF26BDF7B358}"/>
              </a:ext>
            </a:extLst>
          </p:cNvPr>
          <p:cNvPicPr>
            <a:picLocks noChangeAspect="1"/>
          </p:cNvPicPr>
          <p:nvPr/>
        </p:nvPicPr>
        <p:blipFill>
          <a:blip r:embed="rId4"/>
          <a:stretch>
            <a:fillRect/>
          </a:stretch>
        </p:blipFill>
        <p:spPr>
          <a:xfrm>
            <a:off x="2736372" y="1177142"/>
            <a:ext cx="2436141" cy="1284384"/>
          </a:xfrm>
          <a:prstGeom prst="rect">
            <a:avLst/>
          </a:prstGeom>
        </p:spPr>
      </p:pic>
      <p:sp>
        <p:nvSpPr>
          <p:cNvPr id="2" name="Title 1">
            <a:extLst>
              <a:ext uri="{FF2B5EF4-FFF2-40B4-BE49-F238E27FC236}">
                <a16:creationId xmlns:a16="http://schemas.microsoft.com/office/drawing/2014/main" id="{D4F4EE46-FCDF-0521-45BB-B7CFCC8799D9}"/>
              </a:ext>
            </a:extLst>
          </p:cNvPr>
          <p:cNvSpPr>
            <a:spLocks noGrp="1"/>
          </p:cNvSpPr>
          <p:nvPr>
            <p:ph type="title"/>
          </p:nvPr>
        </p:nvSpPr>
        <p:spPr/>
        <p:txBody>
          <a:bodyPr/>
          <a:lstStyle/>
          <a:p>
            <a:r>
              <a:rPr lang="en-US" dirty="0"/>
              <a:t>Figure 1 – Schematic and diagnostics</a:t>
            </a:r>
          </a:p>
        </p:txBody>
      </p:sp>
      <p:sp>
        <p:nvSpPr>
          <p:cNvPr id="3" name="Footer Placeholder 2">
            <a:extLst>
              <a:ext uri="{FF2B5EF4-FFF2-40B4-BE49-F238E27FC236}">
                <a16:creationId xmlns:a16="http://schemas.microsoft.com/office/drawing/2014/main" id="{463F8FF0-30DB-48F7-3649-040FF29FA1F5}"/>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C2959CEF-C56A-2D86-CE39-45F86A20CFFE}"/>
              </a:ext>
            </a:extLst>
          </p:cNvPr>
          <p:cNvSpPr>
            <a:spLocks noGrp="1"/>
          </p:cNvSpPr>
          <p:nvPr>
            <p:ph type="sldNum" sz="quarter" idx="4"/>
          </p:nvPr>
        </p:nvSpPr>
        <p:spPr/>
        <p:txBody>
          <a:bodyPr/>
          <a:lstStyle/>
          <a:p>
            <a:fld id="{52B60363-7E9F-BF4A-894A-A30319D3939A}" type="slidenum">
              <a:rPr lang="en-US" smtClean="0"/>
              <a:pPr/>
              <a:t>7</a:t>
            </a:fld>
            <a:endParaRPr lang="en-US"/>
          </a:p>
        </p:txBody>
      </p:sp>
      <p:sp>
        <p:nvSpPr>
          <p:cNvPr id="112" name="Rectangle 111">
            <a:extLst>
              <a:ext uri="{FF2B5EF4-FFF2-40B4-BE49-F238E27FC236}">
                <a16:creationId xmlns:a16="http://schemas.microsoft.com/office/drawing/2014/main" id="{75DB0B73-6535-BBE8-E487-CAC3D94C1725}"/>
              </a:ext>
            </a:extLst>
          </p:cNvPr>
          <p:cNvSpPr/>
          <p:nvPr/>
        </p:nvSpPr>
        <p:spPr>
          <a:xfrm flipH="1">
            <a:off x="8250392" y="3425923"/>
            <a:ext cx="349130" cy="212205"/>
          </a:xfrm>
          <a:prstGeom prst="rect">
            <a:avLst/>
          </a:prstGeom>
          <a:solidFill>
            <a:srgbClr val="0070C0"/>
          </a:solidFill>
          <a:ln>
            <a:noFill/>
          </a:ln>
          <a:scene3d>
            <a:camera prst="isometricOffAxis2Left"/>
            <a:lightRig rig="flood" dir="t"/>
          </a:scene3d>
          <a:sp3d extrusionH="31750" prstMaterial="meta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grpSp>
        <p:nvGrpSpPr>
          <p:cNvPr id="83" name="Group 82">
            <a:extLst>
              <a:ext uri="{FF2B5EF4-FFF2-40B4-BE49-F238E27FC236}">
                <a16:creationId xmlns:a16="http://schemas.microsoft.com/office/drawing/2014/main" id="{50C1004F-2D92-12C6-F48B-2EC32F8C9F55}"/>
              </a:ext>
            </a:extLst>
          </p:cNvPr>
          <p:cNvGrpSpPr/>
          <p:nvPr/>
        </p:nvGrpSpPr>
        <p:grpSpPr>
          <a:xfrm>
            <a:off x="341587" y="2233072"/>
            <a:ext cx="4587161" cy="874895"/>
            <a:chOff x="75228" y="4677066"/>
            <a:chExt cx="3342561" cy="637516"/>
          </a:xfrm>
        </p:grpSpPr>
        <p:sp>
          <p:nvSpPr>
            <p:cNvPr id="61" name="Rectangle 60">
              <a:extLst>
                <a:ext uri="{FF2B5EF4-FFF2-40B4-BE49-F238E27FC236}">
                  <a16:creationId xmlns:a16="http://schemas.microsoft.com/office/drawing/2014/main" id="{082BB281-1142-AD2D-9EC0-BB8787C837BD}"/>
                </a:ext>
              </a:extLst>
            </p:cNvPr>
            <p:cNvSpPr/>
            <p:nvPr/>
          </p:nvSpPr>
          <p:spPr>
            <a:xfrm flipH="1">
              <a:off x="2613302" y="5030690"/>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62" name="Rectangle 61">
              <a:extLst>
                <a:ext uri="{FF2B5EF4-FFF2-40B4-BE49-F238E27FC236}">
                  <a16:creationId xmlns:a16="http://schemas.microsoft.com/office/drawing/2014/main" id="{593CC188-7941-6AE9-DC3B-A59F7B1BB023}"/>
                </a:ext>
              </a:extLst>
            </p:cNvPr>
            <p:cNvSpPr/>
            <p:nvPr/>
          </p:nvSpPr>
          <p:spPr>
            <a:xfrm flipH="1">
              <a:off x="2074955" y="5159953"/>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63" name="Rectangle 62">
              <a:extLst>
                <a:ext uri="{FF2B5EF4-FFF2-40B4-BE49-F238E27FC236}">
                  <a16:creationId xmlns:a16="http://schemas.microsoft.com/office/drawing/2014/main" id="{C59BB506-79B6-EF93-F455-3E4118D2512B}"/>
                </a:ext>
              </a:extLst>
            </p:cNvPr>
            <p:cNvSpPr/>
            <p:nvPr/>
          </p:nvSpPr>
          <p:spPr>
            <a:xfrm flipH="1">
              <a:off x="1770803" y="4957700"/>
              <a:ext cx="124060"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54" name="Rectangle 53">
              <a:extLst>
                <a:ext uri="{FF2B5EF4-FFF2-40B4-BE49-F238E27FC236}">
                  <a16:creationId xmlns:a16="http://schemas.microsoft.com/office/drawing/2014/main" id="{7090D188-A729-B238-B190-96E7864F9B89}"/>
                </a:ext>
              </a:extLst>
            </p:cNvPr>
            <p:cNvSpPr/>
            <p:nvPr/>
          </p:nvSpPr>
          <p:spPr>
            <a:xfrm>
              <a:off x="640820" y="4724611"/>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55" name="Rectangle 54">
              <a:extLst>
                <a:ext uri="{FF2B5EF4-FFF2-40B4-BE49-F238E27FC236}">
                  <a16:creationId xmlns:a16="http://schemas.microsoft.com/office/drawing/2014/main" id="{47B1D5ED-5161-B5AA-D425-F09A37E09505}"/>
                </a:ext>
              </a:extLst>
            </p:cNvPr>
            <p:cNvSpPr/>
            <p:nvPr/>
          </p:nvSpPr>
          <p:spPr>
            <a:xfrm>
              <a:off x="1146885" y="5020255"/>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dirty="0"/>
            </a:p>
          </p:txBody>
        </p:sp>
        <p:sp>
          <p:nvSpPr>
            <p:cNvPr id="56" name="Rectangle 55">
              <a:extLst>
                <a:ext uri="{FF2B5EF4-FFF2-40B4-BE49-F238E27FC236}">
                  <a16:creationId xmlns:a16="http://schemas.microsoft.com/office/drawing/2014/main" id="{3981FB10-5C4C-75B8-1A05-9F6938D6DD30}"/>
                </a:ext>
              </a:extLst>
            </p:cNvPr>
            <p:cNvSpPr/>
            <p:nvPr/>
          </p:nvSpPr>
          <p:spPr>
            <a:xfrm>
              <a:off x="1593004" y="4932219"/>
              <a:ext cx="124060"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grpSp>
          <p:nvGrpSpPr>
            <p:cNvPr id="75" name="Group 74">
              <a:extLst>
                <a:ext uri="{FF2B5EF4-FFF2-40B4-BE49-F238E27FC236}">
                  <a16:creationId xmlns:a16="http://schemas.microsoft.com/office/drawing/2014/main" id="{21B39F07-2384-9547-CC35-D17D8CEF7566}"/>
                </a:ext>
              </a:extLst>
            </p:cNvPr>
            <p:cNvGrpSpPr/>
            <p:nvPr/>
          </p:nvGrpSpPr>
          <p:grpSpPr>
            <a:xfrm>
              <a:off x="75228" y="4932219"/>
              <a:ext cx="3342561" cy="257034"/>
              <a:chOff x="75228" y="4932219"/>
              <a:chExt cx="3342561" cy="257034"/>
            </a:xfrm>
            <a:scene3d>
              <a:camera prst="isometricOffAxis2Left"/>
              <a:lightRig rig="threePt" dir="t"/>
            </a:scene3d>
          </p:grpSpPr>
          <p:cxnSp>
            <p:nvCxnSpPr>
              <p:cNvPr id="64" name="Straight Connector 63">
                <a:extLst>
                  <a:ext uri="{FF2B5EF4-FFF2-40B4-BE49-F238E27FC236}">
                    <a16:creationId xmlns:a16="http://schemas.microsoft.com/office/drawing/2014/main" id="{C00C5488-9777-8880-C823-02F596200B6A}"/>
                  </a:ext>
                </a:extLst>
              </p:cNvPr>
              <p:cNvCxnSpPr>
                <a:cxnSpLocks/>
              </p:cNvCxnSpPr>
              <p:nvPr/>
            </p:nvCxnSpPr>
            <p:spPr>
              <a:xfrm flipH="1">
                <a:off x="2266698" y="4932219"/>
                <a:ext cx="539427" cy="257034"/>
              </a:xfrm>
              <a:prstGeom prst="line">
                <a:avLst/>
              </a:prstGeom>
              <a:ln w="19050"/>
            </p:spPr>
            <p:style>
              <a:lnRef idx="1">
                <a:schemeClr val="dk1"/>
              </a:lnRef>
              <a:fillRef idx="0">
                <a:schemeClr val="dk1"/>
              </a:fillRef>
              <a:effectRef idx="0">
                <a:schemeClr val="dk1"/>
              </a:effectRef>
              <a:fontRef idx="minor">
                <a:schemeClr val="tx1"/>
              </a:fontRef>
            </p:style>
          </p:cxnSp>
          <p:cxnSp>
            <p:nvCxnSpPr>
              <p:cNvPr id="65" name="Straight Connector 64">
                <a:extLst>
                  <a:ext uri="{FF2B5EF4-FFF2-40B4-BE49-F238E27FC236}">
                    <a16:creationId xmlns:a16="http://schemas.microsoft.com/office/drawing/2014/main" id="{ED2DB01E-3701-8672-624F-57AB725E8F26}"/>
                  </a:ext>
                </a:extLst>
              </p:cNvPr>
              <p:cNvCxnSpPr>
                <a:cxnSpLocks/>
              </p:cNvCxnSpPr>
              <p:nvPr/>
            </p:nvCxnSpPr>
            <p:spPr>
              <a:xfrm flipH="1">
                <a:off x="2806125" y="4932219"/>
                <a:ext cx="611664"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66" name="Straight Connector 65">
                <a:extLst>
                  <a:ext uri="{FF2B5EF4-FFF2-40B4-BE49-F238E27FC236}">
                    <a16:creationId xmlns:a16="http://schemas.microsoft.com/office/drawing/2014/main" id="{CA307DB0-4FF9-5757-4F8F-2D5F2C2F006F}"/>
                  </a:ext>
                </a:extLst>
              </p:cNvPr>
              <p:cNvCxnSpPr>
                <a:cxnSpLocks/>
              </p:cNvCxnSpPr>
              <p:nvPr/>
            </p:nvCxnSpPr>
            <p:spPr>
              <a:xfrm flipH="1" flipV="1">
                <a:off x="1854472" y="5017171"/>
                <a:ext cx="415367" cy="172082"/>
              </a:xfrm>
              <a:prstGeom prst="line">
                <a:avLst/>
              </a:prstGeom>
              <a:ln w="19050"/>
            </p:spPr>
            <p:style>
              <a:lnRef idx="1">
                <a:schemeClr val="dk1"/>
              </a:lnRef>
              <a:fillRef idx="0">
                <a:schemeClr val="dk1"/>
              </a:fillRef>
              <a:effectRef idx="0">
                <a:schemeClr val="dk1"/>
              </a:effectRef>
              <a:fontRef idx="minor">
                <a:schemeClr val="tx1"/>
              </a:fontRef>
            </p:style>
          </p:cxnSp>
          <p:cxnSp>
            <p:nvCxnSpPr>
              <p:cNvPr id="57" name="Straight Connector 56">
                <a:extLst>
                  <a:ext uri="{FF2B5EF4-FFF2-40B4-BE49-F238E27FC236}">
                    <a16:creationId xmlns:a16="http://schemas.microsoft.com/office/drawing/2014/main" id="{AF6BE179-54D6-6AF9-1CBC-E891BE06FDA4}"/>
                  </a:ext>
                </a:extLst>
              </p:cNvPr>
              <p:cNvCxnSpPr>
                <a:cxnSpLocks/>
              </p:cNvCxnSpPr>
              <p:nvPr/>
            </p:nvCxnSpPr>
            <p:spPr>
              <a:xfrm>
                <a:off x="686892" y="4932219"/>
                <a:ext cx="539427" cy="257034"/>
              </a:xfrm>
              <a:prstGeom prst="line">
                <a:avLst/>
              </a:prstGeom>
              <a:ln w="19050"/>
            </p:spPr>
            <p:style>
              <a:lnRef idx="1">
                <a:schemeClr val="dk1"/>
              </a:lnRef>
              <a:fillRef idx="0">
                <a:schemeClr val="dk1"/>
              </a:fillRef>
              <a:effectRef idx="0">
                <a:schemeClr val="dk1"/>
              </a:effectRef>
              <a:fontRef idx="minor">
                <a:schemeClr val="tx1"/>
              </a:fontRef>
            </p:style>
          </p:cxnSp>
          <p:cxnSp>
            <p:nvCxnSpPr>
              <p:cNvPr id="58" name="Straight Connector 57">
                <a:extLst>
                  <a:ext uri="{FF2B5EF4-FFF2-40B4-BE49-F238E27FC236}">
                    <a16:creationId xmlns:a16="http://schemas.microsoft.com/office/drawing/2014/main" id="{AFD4BB60-B9D0-FC55-C22B-FFDBDC79035E}"/>
                  </a:ext>
                </a:extLst>
              </p:cNvPr>
              <p:cNvCxnSpPr>
                <a:cxnSpLocks/>
              </p:cNvCxnSpPr>
              <p:nvPr/>
            </p:nvCxnSpPr>
            <p:spPr>
              <a:xfrm>
                <a:off x="75228" y="4932219"/>
                <a:ext cx="611664" cy="0"/>
              </a:xfrm>
              <a:prstGeom prst="line">
                <a:avLst/>
              </a:prstGeom>
              <a:ln w="19050"/>
            </p:spPr>
            <p:style>
              <a:lnRef idx="1">
                <a:schemeClr val="dk1"/>
              </a:lnRef>
              <a:fillRef idx="0">
                <a:schemeClr val="dk1"/>
              </a:fillRef>
              <a:effectRef idx="0">
                <a:schemeClr val="dk1"/>
              </a:effectRef>
              <a:fontRef idx="minor">
                <a:schemeClr val="tx1"/>
              </a:fontRef>
            </p:style>
          </p:cxnSp>
          <p:cxnSp>
            <p:nvCxnSpPr>
              <p:cNvPr id="59" name="Straight Connector 58">
                <a:extLst>
                  <a:ext uri="{FF2B5EF4-FFF2-40B4-BE49-F238E27FC236}">
                    <a16:creationId xmlns:a16="http://schemas.microsoft.com/office/drawing/2014/main" id="{F0231CCA-00F8-C546-BF83-E807AE1E3F39}"/>
                  </a:ext>
                </a:extLst>
              </p:cNvPr>
              <p:cNvCxnSpPr>
                <a:cxnSpLocks/>
              </p:cNvCxnSpPr>
              <p:nvPr/>
            </p:nvCxnSpPr>
            <p:spPr>
              <a:xfrm flipV="1">
                <a:off x="1223178" y="5017171"/>
                <a:ext cx="415367" cy="172082"/>
              </a:xfrm>
              <a:prstGeom prst="line">
                <a:avLst/>
              </a:prstGeom>
              <a:ln w="19050"/>
            </p:spPr>
            <p:style>
              <a:lnRef idx="1">
                <a:schemeClr val="dk1"/>
              </a:lnRef>
              <a:fillRef idx="0">
                <a:schemeClr val="dk1"/>
              </a:fillRef>
              <a:effectRef idx="0">
                <a:schemeClr val="dk1"/>
              </a:effectRef>
              <a:fontRef idx="minor">
                <a:schemeClr val="tx1"/>
              </a:fontRef>
            </p:style>
          </p:cxnSp>
          <p:cxnSp>
            <p:nvCxnSpPr>
              <p:cNvPr id="60" name="Straight Connector 59">
                <a:extLst>
                  <a:ext uri="{FF2B5EF4-FFF2-40B4-BE49-F238E27FC236}">
                    <a16:creationId xmlns:a16="http://schemas.microsoft.com/office/drawing/2014/main" id="{FFCBCBE3-A2F3-99B0-B4CB-AC1C706B41B3}"/>
                  </a:ext>
                </a:extLst>
              </p:cNvPr>
              <p:cNvCxnSpPr>
                <a:cxnSpLocks/>
              </p:cNvCxnSpPr>
              <p:nvPr/>
            </p:nvCxnSpPr>
            <p:spPr>
              <a:xfrm>
                <a:off x="1638545" y="5017171"/>
                <a:ext cx="214620" cy="0"/>
              </a:xfrm>
              <a:prstGeom prst="line">
                <a:avLst/>
              </a:prstGeom>
              <a:ln w="19050"/>
            </p:spPr>
            <p:style>
              <a:lnRef idx="1">
                <a:schemeClr val="dk1"/>
              </a:lnRef>
              <a:fillRef idx="0">
                <a:schemeClr val="dk1"/>
              </a:fillRef>
              <a:effectRef idx="0">
                <a:schemeClr val="dk1"/>
              </a:effectRef>
              <a:fontRef idx="minor">
                <a:schemeClr val="tx1"/>
              </a:fontRef>
            </p:style>
          </p:cxnSp>
        </p:grpSp>
        <p:sp>
          <p:nvSpPr>
            <p:cNvPr id="77" name="Rectangle 76">
              <a:extLst>
                <a:ext uri="{FF2B5EF4-FFF2-40B4-BE49-F238E27FC236}">
                  <a16:creationId xmlns:a16="http://schemas.microsoft.com/office/drawing/2014/main" id="{DFCAE561-4AEF-3F93-7CDC-D5EC5274709F}"/>
                </a:ext>
              </a:extLst>
            </p:cNvPr>
            <p:cNvSpPr/>
            <p:nvPr/>
          </p:nvSpPr>
          <p:spPr>
            <a:xfrm flipH="1">
              <a:off x="2610947" y="4983145"/>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78" name="Rectangle 77">
              <a:extLst>
                <a:ext uri="{FF2B5EF4-FFF2-40B4-BE49-F238E27FC236}">
                  <a16:creationId xmlns:a16="http://schemas.microsoft.com/office/drawing/2014/main" id="{0AC45945-9B2D-DDB8-D0D3-3EF00E7E162F}"/>
                </a:ext>
              </a:extLst>
            </p:cNvPr>
            <p:cNvSpPr/>
            <p:nvPr/>
          </p:nvSpPr>
          <p:spPr>
            <a:xfrm flipH="1">
              <a:off x="2072600" y="5112408"/>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79" name="Rectangle 78">
              <a:extLst>
                <a:ext uri="{FF2B5EF4-FFF2-40B4-BE49-F238E27FC236}">
                  <a16:creationId xmlns:a16="http://schemas.microsoft.com/office/drawing/2014/main" id="{8CD2D976-1B35-91E0-2BD4-78F82C8DA96E}"/>
                </a:ext>
              </a:extLst>
            </p:cNvPr>
            <p:cNvSpPr/>
            <p:nvPr/>
          </p:nvSpPr>
          <p:spPr>
            <a:xfrm flipH="1">
              <a:off x="1768448" y="4910155"/>
              <a:ext cx="124060"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80" name="Rectangle 79">
              <a:extLst>
                <a:ext uri="{FF2B5EF4-FFF2-40B4-BE49-F238E27FC236}">
                  <a16:creationId xmlns:a16="http://schemas.microsoft.com/office/drawing/2014/main" id="{98CD80B8-0E53-B3EC-4079-206FA96EAA7B}"/>
                </a:ext>
              </a:extLst>
            </p:cNvPr>
            <p:cNvSpPr/>
            <p:nvPr/>
          </p:nvSpPr>
          <p:spPr>
            <a:xfrm>
              <a:off x="638465" y="4677066"/>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81" name="Rectangle 80">
              <a:extLst>
                <a:ext uri="{FF2B5EF4-FFF2-40B4-BE49-F238E27FC236}">
                  <a16:creationId xmlns:a16="http://schemas.microsoft.com/office/drawing/2014/main" id="{43E3C8BB-79FF-7A65-E5E5-FD8495CAD582}"/>
                </a:ext>
              </a:extLst>
            </p:cNvPr>
            <p:cNvSpPr/>
            <p:nvPr/>
          </p:nvSpPr>
          <p:spPr>
            <a:xfrm>
              <a:off x="1144530" y="4972710"/>
              <a:ext cx="254403"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dirty="0"/>
            </a:p>
          </p:txBody>
        </p:sp>
        <p:sp>
          <p:nvSpPr>
            <p:cNvPr id="82" name="Rectangle 81">
              <a:extLst>
                <a:ext uri="{FF2B5EF4-FFF2-40B4-BE49-F238E27FC236}">
                  <a16:creationId xmlns:a16="http://schemas.microsoft.com/office/drawing/2014/main" id="{B85C3A61-5D67-2679-F954-A8328D713314}"/>
                </a:ext>
              </a:extLst>
            </p:cNvPr>
            <p:cNvSpPr/>
            <p:nvPr/>
          </p:nvSpPr>
          <p:spPr>
            <a:xfrm>
              <a:off x="1590649" y="4884674"/>
              <a:ext cx="124060" cy="154629"/>
            </a:xfrm>
            <a:prstGeom prst="rect">
              <a:avLst/>
            </a:prstGeom>
            <a:solidFill>
              <a:srgbClr val="0070C0"/>
            </a:solidFill>
            <a:ln>
              <a:noFill/>
            </a:ln>
            <a:scene3d>
              <a:camera prst="isometricOffAxis2Top"/>
              <a:lightRig rig="harsh" dir="t"/>
            </a:scene3d>
            <a:sp3d extrusionH="31750"/>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grpSp>
      <p:cxnSp>
        <p:nvCxnSpPr>
          <p:cNvPr id="88" name="Straight Arrow Connector 87">
            <a:extLst>
              <a:ext uri="{FF2B5EF4-FFF2-40B4-BE49-F238E27FC236}">
                <a16:creationId xmlns:a16="http://schemas.microsoft.com/office/drawing/2014/main" id="{9D78B51D-7942-3E2D-AB02-6BBFDBD29B61}"/>
              </a:ext>
            </a:extLst>
          </p:cNvPr>
          <p:cNvCxnSpPr>
            <a:cxnSpLocks/>
          </p:cNvCxnSpPr>
          <p:nvPr/>
        </p:nvCxnSpPr>
        <p:spPr>
          <a:xfrm>
            <a:off x="318087" y="2235642"/>
            <a:ext cx="234664" cy="33989"/>
          </a:xfrm>
          <a:prstGeom prst="straightConnector1">
            <a:avLst/>
          </a:prstGeom>
          <a:ln w="190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4" name="Oval 93">
            <a:extLst>
              <a:ext uri="{FF2B5EF4-FFF2-40B4-BE49-F238E27FC236}">
                <a16:creationId xmlns:a16="http://schemas.microsoft.com/office/drawing/2014/main" id="{A5C05106-F157-06CF-AE23-8559668F52FF}"/>
              </a:ext>
            </a:extLst>
          </p:cNvPr>
          <p:cNvSpPr/>
          <p:nvPr/>
        </p:nvSpPr>
        <p:spPr>
          <a:xfrm>
            <a:off x="4270465" y="2715260"/>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95" name="Oval 94">
            <a:extLst>
              <a:ext uri="{FF2B5EF4-FFF2-40B4-BE49-F238E27FC236}">
                <a16:creationId xmlns:a16="http://schemas.microsoft.com/office/drawing/2014/main" id="{D3C6BE2D-40A3-C54C-49D5-1397D9FCEEC3}"/>
              </a:ext>
            </a:extLst>
          </p:cNvPr>
          <p:cNvSpPr/>
          <p:nvPr/>
        </p:nvSpPr>
        <p:spPr>
          <a:xfrm>
            <a:off x="5010014" y="2887095"/>
            <a:ext cx="170254" cy="170254"/>
          </a:xfrm>
          <a:prstGeom prst="ellipse">
            <a:avLst/>
          </a:prstGeom>
          <a:solidFill>
            <a:srgbClr val="FFC000"/>
          </a:solidFill>
          <a:ln>
            <a:noFill/>
          </a:ln>
          <a:scene3d>
            <a:camera prst="isometricOffAxis2Right"/>
            <a:lightRig rig="threePt" dir="t"/>
          </a:scene3d>
          <a:sp3d extrusionH="2984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96" name="Oval 95">
            <a:extLst>
              <a:ext uri="{FF2B5EF4-FFF2-40B4-BE49-F238E27FC236}">
                <a16:creationId xmlns:a16="http://schemas.microsoft.com/office/drawing/2014/main" id="{1468E6DF-53CA-9F7C-458A-D65734C6F361}"/>
              </a:ext>
            </a:extLst>
          </p:cNvPr>
          <p:cNvSpPr/>
          <p:nvPr/>
        </p:nvSpPr>
        <p:spPr>
          <a:xfrm>
            <a:off x="4408419" y="2739661"/>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97" name="Oval 96">
            <a:extLst>
              <a:ext uri="{FF2B5EF4-FFF2-40B4-BE49-F238E27FC236}">
                <a16:creationId xmlns:a16="http://schemas.microsoft.com/office/drawing/2014/main" id="{03617295-9695-32F7-5E6F-5A297A670019}"/>
              </a:ext>
            </a:extLst>
          </p:cNvPr>
          <p:cNvSpPr/>
          <p:nvPr/>
        </p:nvSpPr>
        <p:spPr>
          <a:xfrm>
            <a:off x="4544162" y="2758796"/>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98" name="Oval 97">
            <a:extLst>
              <a:ext uri="{FF2B5EF4-FFF2-40B4-BE49-F238E27FC236}">
                <a16:creationId xmlns:a16="http://schemas.microsoft.com/office/drawing/2014/main" id="{3C4A8D40-27A3-BE4D-0B8F-7BF3A830E0C0}"/>
              </a:ext>
            </a:extLst>
          </p:cNvPr>
          <p:cNvSpPr/>
          <p:nvPr/>
        </p:nvSpPr>
        <p:spPr>
          <a:xfrm>
            <a:off x="5172513" y="2872715"/>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99" name="Oval 98">
            <a:extLst>
              <a:ext uri="{FF2B5EF4-FFF2-40B4-BE49-F238E27FC236}">
                <a16:creationId xmlns:a16="http://schemas.microsoft.com/office/drawing/2014/main" id="{B9B7EB1E-3D31-D074-AF1C-B94C56F533EA}"/>
              </a:ext>
            </a:extLst>
          </p:cNvPr>
          <p:cNvSpPr/>
          <p:nvPr/>
        </p:nvSpPr>
        <p:spPr>
          <a:xfrm>
            <a:off x="5310467" y="2897117"/>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00" name="Oval 99">
            <a:extLst>
              <a:ext uri="{FF2B5EF4-FFF2-40B4-BE49-F238E27FC236}">
                <a16:creationId xmlns:a16="http://schemas.microsoft.com/office/drawing/2014/main" id="{7C9C0DCE-60C5-B55D-C5A7-7317EB636A92}"/>
              </a:ext>
            </a:extLst>
          </p:cNvPr>
          <p:cNvSpPr/>
          <p:nvPr/>
        </p:nvSpPr>
        <p:spPr>
          <a:xfrm>
            <a:off x="5446210" y="2916252"/>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01" name="Oval 100">
            <a:extLst>
              <a:ext uri="{FF2B5EF4-FFF2-40B4-BE49-F238E27FC236}">
                <a16:creationId xmlns:a16="http://schemas.microsoft.com/office/drawing/2014/main" id="{4BFC5848-B663-9E11-A358-38F2F44E313B}"/>
              </a:ext>
            </a:extLst>
          </p:cNvPr>
          <p:cNvSpPr/>
          <p:nvPr/>
        </p:nvSpPr>
        <p:spPr>
          <a:xfrm>
            <a:off x="7374106" y="3224858"/>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04" name="Oval 103">
            <a:extLst>
              <a:ext uri="{FF2B5EF4-FFF2-40B4-BE49-F238E27FC236}">
                <a16:creationId xmlns:a16="http://schemas.microsoft.com/office/drawing/2014/main" id="{33BD30D5-B641-656E-B053-B93E6FFDA1C9}"/>
              </a:ext>
            </a:extLst>
          </p:cNvPr>
          <p:cNvSpPr/>
          <p:nvPr/>
        </p:nvSpPr>
        <p:spPr>
          <a:xfrm>
            <a:off x="6829632" y="3218583"/>
            <a:ext cx="85607" cy="85607"/>
          </a:xfrm>
          <a:prstGeom prst="ellipse">
            <a:avLst/>
          </a:prstGeom>
          <a:solidFill>
            <a:srgbClr val="00B0F0">
              <a:alpha val="65000"/>
            </a:srgbClr>
          </a:solidFill>
          <a:ln>
            <a:noFill/>
          </a:ln>
          <a:scene3d>
            <a:camera prst="isometricOffAxis2Right"/>
            <a:lightRig rig="threePt" dir="t"/>
          </a:scene3d>
          <a:sp3d extrusionH="2984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09" name="Rectangle 108">
            <a:extLst>
              <a:ext uri="{FF2B5EF4-FFF2-40B4-BE49-F238E27FC236}">
                <a16:creationId xmlns:a16="http://schemas.microsoft.com/office/drawing/2014/main" id="{A558A6A3-0505-5D39-C050-751725E1BA0D}"/>
              </a:ext>
            </a:extLst>
          </p:cNvPr>
          <p:cNvSpPr/>
          <p:nvPr/>
        </p:nvSpPr>
        <p:spPr>
          <a:xfrm>
            <a:off x="6857405" y="3136149"/>
            <a:ext cx="241846" cy="241846"/>
          </a:xfrm>
          <a:prstGeom prst="rect">
            <a:avLst/>
          </a:prstGeom>
          <a:solidFill>
            <a:schemeClr val="bg1">
              <a:lumMod val="50000"/>
              <a:alpha val="41000"/>
            </a:schemeClr>
          </a:solidFill>
          <a:ln>
            <a:noFill/>
          </a:ln>
          <a:scene3d>
            <a:camera prst="isometricOffAxis2Right"/>
            <a:lightRig rig="threePt" dir="t"/>
          </a:scene3d>
          <a:sp3d extrusionH="4254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15" name="Isosceles Triangle 114">
            <a:extLst>
              <a:ext uri="{FF2B5EF4-FFF2-40B4-BE49-F238E27FC236}">
                <a16:creationId xmlns:a16="http://schemas.microsoft.com/office/drawing/2014/main" id="{26C320FD-DD5C-14D3-9950-6EF209A3957F}"/>
              </a:ext>
            </a:extLst>
          </p:cNvPr>
          <p:cNvSpPr/>
          <p:nvPr/>
        </p:nvSpPr>
        <p:spPr>
          <a:xfrm rot="17548085">
            <a:off x="8799485" y="3034498"/>
            <a:ext cx="324994" cy="1405681"/>
          </a:xfrm>
          <a:prstGeom prst="triangle">
            <a:avLst/>
          </a:prstGeom>
          <a:gradFill flip="none" rotWithShape="1">
            <a:gsLst>
              <a:gs pos="0">
                <a:schemeClr val="tx1"/>
              </a:gs>
              <a:gs pos="100000">
                <a:schemeClr val="tx1">
                  <a:alpha val="0"/>
                </a:schemeClr>
              </a:gs>
            </a:gsLst>
            <a:path path="circle">
              <a:fillToRect r="100000" b="100000"/>
            </a:path>
            <a:tileRect l="-100000" t="-100000"/>
          </a:gra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sz="1200"/>
          </a:p>
        </p:txBody>
      </p:sp>
      <p:sp>
        <p:nvSpPr>
          <p:cNvPr id="116" name="Rectangle 115">
            <a:extLst>
              <a:ext uri="{FF2B5EF4-FFF2-40B4-BE49-F238E27FC236}">
                <a16:creationId xmlns:a16="http://schemas.microsoft.com/office/drawing/2014/main" id="{8F242C11-0D3F-88BB-1721-3C297598BEEA}"/>
              </a:ext>
            </a:extLst>
          </p:cNvPr>
          <p:cNvSpPr/>
          <p:nvPr/>
        </p:nvSpPr>
        <p:spPr>
          <a:xfrm>
            <a:off x="9481299" y="3707929"/>
            <a:ext cx="239646" cy="566437"/>
          </a:xfrm>
          <a:prstGeom prst="rect">
            <a:avLst/>
          </a:prstGeom>
          <a:solidFill>
            <a:srgbClr val="92D050"/>
          </a:solidFill>
          <a:ln>
            <a:solidFill>
              <a:srgbClr val="00B050"/>
            </a:solidFill>
          </a:ln>
          <a:scene3d>
            <a:camera prst="isometricOffAxis2Right"/>
            <a:lightRig rig="harsh" dir="t"/>
          </a:scene3d>
          <a:sp3d extrusionH="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19" name="Oval 118">
            <a:extLst>
              <a:ext uri="{FF2B5EF4-FFF2-40B4-BE49-F238E27FC236}">
                <a16:creationId xmlns:a16="http://schemas.microsoft.com/office/drawing/2014/main" id="{A204C951-D09F-5FA3-7CA4-DC45E7CBBFF3}"/>
              </a:ext>
            </a:extLst>
          </p:cNvPr>
          <p:cNvSpPr/>
          <p:nvPr/>
        </p:nvSpPr>
        <p:spPr>
          <a:xfrm>
            <a:off x="5631164" y="3040338"/>
            <a:ext cx="47520" cy="45719"/>
          </a:xfrm>
          <a:prstGeom prst="ellipse">
            <a:avLst/>
          </a:prstGeom>
          <a:noFill/>
          <a:ln>
            <a:solidFill>
              <a:srgbClr val="00B050"/>
            </a:solidFill>
          </a:ln>
          <a:scene3d>
            <a:camera prst="isometricOffAxis2Right"/>
            <a:lightRig rig="threePt" dir="t"/>
          </a:scene3d>
          <a:sp3d extrusionH="635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20" name="Oval 119">
            <a:extLst>
              <a:ext uri="{FF2B5EF4-FFF2-40B4-BE49-F238E27FC236}">
                <a16:creationId xmlns:a16="http://schemas.microsoft.com/office/drawing/2014/main" id="{EDF1AC50-E7F0-BEF7-C3B7-F813CEB58C3C}"/>
              </a:ext>
            </a:extLst>
          </p:cNvPr>
          <p:cNvSpPr/>
          <p:nvPr/>
        </p:nvSpPr>
        <p:spPr>
          <a:xfrm>
            <a:off x="7539691" y="3357516"/>
            <a:ext cx="47520" cy="45719"/>
          </a:xfrm>
          <a:prstGeom prst="ellipse">
            <a:avLst/>
          </a:prstGeom>
          <a:noFill/>
          <a:ln>
            <a:solidFill>
              <a:srgbClr val="00B050"/>
            </a:solidFill>
          </a:ln>
          <a:scene3d>
            <a:camera prst="isometricOffAxis2Right"/>
            <a:lightRig rig="threePt" dir="t"/>
          </a:scene3d>
          <a:sp3d extrusionH="635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02" name="Oval 101">
            <a:extLst>
              <a:ext uri="{FF2B5EF4-FFF2-40B4-BE49-F238E27FC236}">
                <a16:creationId xmlns:a16="http://schemas.microsoft.com/office/drawing/2014/main" id="{7B145003-FD9B-B30D-12DB-42B034F678DA}"/>
              </a:ext>
            </a:extLst>
          </p:cNvPr>
          <p:cNvSpPr/>
          <p:nvPr/>
        </p:nvSpPr>
        <p:spPr>
          <a:xfrm>
            <a:off x="7512060" y="3249260"/>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03" name="Oval 102">
            <a:extLst>
              <a:ext uri="{FF2B5EF4-FFF2-40B4-BE49-F238E27FC236}">
                <a16:creationId xmlns:a16="http://schemas.microsoft.com/office/drawing/2014/main" id="{6FAD8A6D-65CB-329E-77E6-9159031A4BB0}"/>
              </a:ext>
            </a:extLst>
          </p:cNvPr>
          <p:cNvSpPr/>
          <p:nvPr/>
        </p:nvSpPr>
        <p:spPr>
          <a:xfrm>
            <a:off x="7647803" y="3268394"/>
            <a:ext cx="271488" cy="271488"/>
          </a:xfrm>
          <a:prstGeom prst="ellipse">
            <a:avLst/>
          </a:prstGeom>
          <a:solidFill>
            <a:srgbClr val="FF0000"/>
          </a:solidFill>
          <a:ln>
            <a:noFill/>
          </a:ln>
          <a:scene3d>
            <a:camera prst="isometricOffAxis2Right"/>
            <a:lightRig rig="threePt" dir="t"/>
          </a:scene3d>
          <a:sp3d extrusionH="698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cxnSp>
        <p:nvCxnSpPr>
          <p:cNvPr id="121" name="Straight Connector 120">
            <a:extLst>
              <a:ext uri="{FF2B5EF4-FFF2-40B4-BE49-F238E27FC236}">
                <a16:creationId xmlns:a16="http://schemas.microsoft.com/office/drawing/2014/main" id="{F1C907FC-3ECE-A30C-81DF-750549F39FE7}"/>
              </a:ext>
            </a:extLst>
          </p:cNvPr>
          <p:cNvCxnSpPr>
            <a:cxnSpLocks/>
          </p:cNvCxnSpPr>
          <p:nvPr/>
        </p:nvCxnSpPr>
        <p:spPr>
          <a:xfrm>
            <a:off x="4691308" y="2899318"/>
            <a:ext cx="104017" cy="16934"/>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26" name="Straight Connector 125">
            <a:extLst>
              <a:ext uri="{FF2B5EF4-FFF2-40B4-BE49-F238E27FC236}">
                <a16:creationId xmlns:a16="http://schemas.microsoft.com/office/drawing/2014/main" id="{F9880291-776F-EF6B-A61A-FC58EB9A5A50}"/>
              </a:ext>
            </a:extLst>
          </p:cNvPr>
          <p:cNvCxnSpPr>
            <a:cxnSpLocks/>
          </p:cNvCxnSpPr>
          <p:nvPr/>
        </p:nvCxnSpPr>
        <p:spPr>
          <a:xfrm>
            <a:off x="5108844" y="2972222"/>
            <a:ext cx="80930" cy="13175"/>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29" name="Straight Connector 128">
            <a:extLst>
              <a:ext uri="{FF2B5EF4-FFF2-40B4-BE49-F238E27FC236}">
                <a16:creationId xmlns:a16="http://schemas.microsoft.com/office/drawing/2014/main" id="{38FA7082-2041-2A35-9703-5D672E86EE2B}"/>
              </a:ext>
            </a:extLst>
          </p:cNvPr>
          <p:cNvCxnSpPr>
            <a:cxnSpLocks/>
          </p:cNvCxnSpPr>
          <p:nvPr/>
        </p:nvCxnSpPr>
        <p:spPr>
          <a:xfrm>
            <a:off x="5657049" y="3062649"/>
            <a:ext cx="1734950" cy="287527"/>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cxnSp>
        <p:nvCxnSpPr>
          <p:cNvPr id="131" name="Straight Connector 130">
            <a:extLst>
              <a:ext uri="{FF2B5EF4-FFF2-40B4-BE49-F238E27FC236}">
                <a16:creationId xmlns:a16="http://schemas.microsoft.com/office/drawing/2014/main" id="{D189FC99-042E-76AB-69D1-6793A1353D14}"/>
              </a:ext>
            </a:extLst>
          </p:cNvPr>
          <p:cNvCxnSpPr>
            <a:cxnSpLocks/>
          </p:cNvCxnSpPr>
          <p:nvPr/>
        </p:nvCxnSpPr>
        <p:spPr>
          <a:xfrm>
            <a:off x="7793242" y="3411575"/>
            <a:ext cx="493634" cy="81808"/>
          </a:xfrm>
          <a:prstGeom prst="line">
            <a:avLst/>
          </a:prstGeom>
          <a:ln w="19050">
            <a:solidFill>
              <a:schemeClr val="tx1"/>
            </a:solidFill>
          </a:ln>
        </p:spPr>
        <p:style>
          <a:lnRef idx="1">
            <a:schemeClr val="dk1"/>
          </a:lnRef>
          <a:fillRef idx="0">
            <a:schemeClr val="dk1"/>
          </a:fillRef>
          <a:effectRef idx="0">
            <a:schemeClr val="dk1"/>
          </a:effectRef>
          <a:fontRef idx="minor">
            <a:schemeClr val="tx1"/>
          </a:fontRef>
        </p:style>
      </p:cxnSp>
      <p:sp>
        <p:nvSpPr>
          <p:cNvPr id="111" name="Rectangle 110">
            <a:extLst>
              <a:ext uri="{FF2B5EF4-FFF2-40B4-BE49-F238E27FC236}">
                <a16:creationId xmlns:a16="http://schemas.microsoft.com/office/drawing/2014/main" id="{1C2A8A34-C58C-2105-DBB6-08A9C92008F2}"/>
              </a:ext>
            </a:extLst>
          </p:cNvPr>
          <p:cNvSpPr/>
          <p:nvPr/>
        </p:nvSpPr>
        <p:spPr>
          <a:xfrm flipH="1">
            <a:off x="8203020" y="3455565"/>
            <a:ext cx="349130" cy="212205"/>
          </a:xfrm>
          <a:prstGeom prst="rect">
            <a:avLst/>
          </a:prstGeom>
          <a:solidFill>
            <a:srgbClr val="0070C0"/>
          </a:solidFill>
          <a:ln>
            <a:noFill/>
          </a:ln>
          <a:scene3d>
            <a:camera prst="isometricOffAxis2Left"/>
            <a:lightRig rig="flood" dir="t"/>
          </a:scene3d>
          <a:sp3d extrusionH="31750" prstMaterial="metal"/>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sz="1200"/>
          </a:p>
        </p:txBody>
      </p:sp>
      <p:sp>
        <p:nvSpPr>
          <p:cNvPr id="139" name="Rectangle 138">
            <a:extLst>
              <a:ext uri="{FF2B5EF4-FFF2-40B4-BE49-F238E27FC236}">
                <a16:creationId xmlns:a16="http://schemas.microsoft.com/office/drawing/2014/main" id="{974BC342-D317-991E-53BB-EAB7ADBEA51E}"/>
              </a:ext>
            </a:extLst>
          </p:cNvPr>
          <p:cNvSpPr/>
          <p:nvPr/>
        </p:nvSpPr>
        <p:spPr>
          <a:xfrm>
            <a:off x="5898195" y="3136149"/>
            <a:ext cx="60683" cy="45719"/>
          </a:xfrm>
          <a:prstGeom prst="rect">
            <a:avLst/>
          </a:prstGeom>
          <a:solidFill>
            <a:srgbClr val="92D050"/>
          </a:solidFill>
          <a:ln>
            <a:solidFill>
              <a:srgbClr val="00B050"/>
            </a:solidFill>
          </a:ln>
          <a:scene3d>
            <a:camera prst="isometricOffAxis2Right"/>
            <a:lightRig rig="harsh" dir="t"/>
          </a:scene3d>
          <a:sp3d extrusionH="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40" name="Oval 139">
            <a:extLst>
              <a:ext uri="{FF2B5EF4-FFF2-40B4-BE49-F238E27FC236}">
                <a16:creationId xmlns:a16="http://schemas.microsoft.com/office/drawing/2014/main" id="{C1144A0C-48F7-63B1-7395-9900ECC89671}"/>
              </a:ext>
            </a:extLst>
          </p:cNvPr>
          <p:cNvSpPr/>
          <p:nvPr/>
        </p:nvSpPr>
        <p:spPr>
          <a:xfrm>
            <a:off x="7196221" y="3295506"/>
            <a:ext cx="45720" cy="45720"/>
          </a:xfrm>
          <a:prstGeom prst="ellipse">
            <a:avLst/>
          </a:prstGeom>
          <a:solidFill>
            <a:srgbClr val="FFFF00">
              <a:alpha val="50000"/>
            </a:srgbClr>
          </a:solidFill>
          <a:ln>
            <a:noFill/>
          </a:ln>
          <a:scene3d>
            <a:camera prst="isometricOffAxis2Right"/>
            <a:lightRig rig="threePt" dir="t"/>
          </a:scene3d>
          <a:sp3d extrusionH="10160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41" name="Rectangle 140">
            <a:extLst>
              <a:ext uri="{FF2B5EF4-FFF2-40B4-BE49-F238E27FC236}">
                <a16:creationId xmlns:a16="http://schemas.microsoft.com/office/drawing/2014/main" id="{955473E6-27C4-EB73-4571-DEB6BD25E922}"/>
              </a:ext>
            </a:extLst>
          </p:cNvPr>
          <p:cNvSpPr/>
          <p:nvPr/>
        </p:nvSpPr>
        <p:spPr>
          <a:xfrm>
            <a:off x="1499280" y="2652718"/>
            <a:ext cx="202007" cy="71584"/>
          </a:xfrm>
          <a:prstGeom prst="rect">
            <a:avLst/>
          </a:prstGeom>
          <a:solidFill>
            <a:schemeClr val="bg1">
              <a:lumMod val="50000"/>
            </a:schemeClr>
          </a:solidFill>
          <a:ln>
            <a:noFill/>
          </a:ln>
          <a:scene3d>
            <a:camera prst="isometricOffAxis1Right"/>
            <a:lightRig rig="threePt" dir="t"/>
          </a:scene3d>
          <a:sp3d extrusionH="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42" name="Rectangle 141">
            <a:extLst>
              <a:ext uri="{FF2B5EF4-FFF2-40B4-BE49-F238E27FC236}">
                <a16:creationId xmlns:a16="http://schemas.microsoft.com/office/drawing/2014/main" id="{12A7F55D-9BD2-4803-38C6-927F72E463B4}"/>
              </a:ext>
            </a:extLst>
          </p:cNvPr>
          <p:cNvSpPr/>
          <p:nvPr/>
        </p:nvSpPr>
        <p:spPr>
          <a:xfrm>
            <a:off x="1754537" y="2569939"/>
            <a:ext cx="202007" cy="71584"/>
          </a:xfrm>
          <a:prstGeom prst="rect">
            <a:avLst/>
          </a:prstGeom>
          <a:solidFill>
            <a:schemeClr val="bg1">
              <a:lumMod val="50000"/>
            </a:schemeClr>
          </a:solidFill>
          <a:ln>
            <a:noFill/>
          </a:ln>
          <a:scene3d>
            <a:camera prst="isometricOffAxis1Right"/>
            <a:lightRig rig="threePt" dir="t"/>
          </a:scene3d>
          <a:sp3d extrusionH="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43" name="Rectangle 142">
            <a:extLst>
              <a:ext uri="{FF2B5EF4-FFF2-40B4-BE49-F238E27FC236}">
                <a16:creationId xmlns:a16="http://schemas.microsoft.com/office/drawing/2014/main" id="{8EC3A64E-451F-86AB-44AA-43DAAFC9803E}"/>
              </a:ext>
            </a:extLst>
          </p:cNvPr>
          <p:cNvSpPr/>
          <p:nvPr/>
        </p:nvSpPr>
        <p:spPr>
          <a:xfrm>
            <a:off x="1692143" y="2319960"/>
            <a:ext cx="18288" cy="242493"/>
          </a:xfrm>
          <a:prstGeom prst="rect">
            <a:avLst/>
          </a:prstGeom>
          <a:solidFill>
            <a:schemeClr val="bg1">
              <a:lumMod val="50000"/>
            </a:schemeClr>
          </a:solidFill>
          <a:ln>
            <a:noFill/>
          </a:ln>
          <a:scene3d>
            <a:camera prst="isometricOffAxis1Right"/>
            <a:lightRig rig="threePt" dir="t"/>
          </a:scene3d>
          <a:sp3d extrusionH="5715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47" name="Rectangle 146">
            <a:extLst>
              <a:ext uri="{FF2B5EF4-FFF2-40B4-BE49-F238E27FC236}">
                <a16:creationId xmlns:a16="http://schemas.microsoft.com/office/drawing/2014/main" id="{C148DD09-9A20-EA7A-3C86-C5587BDC8689}"/>
              </a:ext>
            </a:extLst>
          </p:cNvPr>
          <p:cNvSpPr/>
          <p:nvPr/>
        </p:nvSpPr>
        <p:spPr>
          <a:xfrm>
            <a:off x="3571652" y="2785866"/>
            <a:ext cx="262450" cy="74722"/>
          </a:xfrm>
          <a:prstGeom prst="rect">
            <a:avLst/>
          </a:prstGeom>
          <a:solidFill>
            <a:srgbClr val="92D050"/>
          </a:solidFill>
          <a:ln>
            <a:solidFill>
              <a:srgbClr val="00B050"/>
            </a:solidFill>
          </a:ln>
          <a:scene3d>
            <a:camera prst="isometricOffAxis2Right">
              <a:rot lat="600000" lon="15000000" rev="0"/>
            </a:camera>
            <a:lightRig rig="harsh" dir="t"/>
          </a:scene3d>
          <a:sp3d extrusionH="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pic>
        <p:nvPicPr>
          <p:cNvPr id="153" name="Picture 152" descr="A diagram of energy and charge&#10;&#10;AI-generated content may be incorrect.">
            <a:extLst>
              <a:ext uri="{FF2B5EF4-FFF2-40B4-BE49-F238E27FC236}">
                <a16:creationId xmlns:a16="http://schemas.microsoft.com/office/drawing/2014/main" id="{A011F70E-9D6F-8B91-1E01-B0E0F4FA17CB}"/>
              </a:ext>
            </a:extLst>
          </p:cNvPr>
          <p:cNvPicPr>
            <a:picLocks noChangeAspect="1"/>
          </p:cNvPicPr>
          <p:nvPr/>
        </p:nvPicPr>
        <p:blipFill>
          <a:blip r:embed="rId5"/>
          <a:stretch>
            <a:fillRect/>
          </a:stretch>
        </p:blipFill>
        <p:spPr>
          <a:xfrm>
            <a:off x="9805613" y="1571462"/>
            <a:ext cx="2181154" cy="3663522"/>
          </a:xfrm>
          <a:prstGeom prst="rect">
            <a:avLst/>
          </a:prstGeom>
        </p:spPr>
      </p:pic>
      <p:sp>
        <p:nvSpPr>
          <p:cNvPr id="158" name="Rectangle 157">
            <a:extLst>
              <a:ext uri="{FF2B5EF4-FFF2-40B4-BE49-F238E27FC236}">
                <a16:creationId xmlns:a16="http://schemas.microsoft.com/office/drawing/2014/main" id="{B5B5C29D-ACDE-BFDE-E240-2BB27591D3CC}"/>
              </a:ext>
            </a:extLst>
          </p:cNvPr>
          <p:cNvSpPr/>
          <p:nvPr/>
        </p:nvSpPr>
        <p:spPr>
          <a:xfrm>
            <a:off x="9300256" y="3694616"/>
            <a:ext cx="181043" cy="194774"/>
          </a:xfrm>
          <a:prstGeom prst="rect">
            <a:avLst/>
          </a:prstGeom>
          <a:solidFill>
            <a:srgbClr val="92D050"/>
          </a:solidFill>
          <a:ln>
            <a:solidFill>
              <a:srgbClr val="00B050"/>
            </a:solidFill>
          </a:ln>
          <a:scene3d>
            <a:camera prst="isometricOffAxis2Right"/>
            <a:lightRig rig="harsh" dir="t"/>
          </a:scene3d>
          <a:sp3d extrusionH="12700"/>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200"/>
          </a:p>
        </p:txBody>
      </p:sp>
      <p:sp>
        <p:nvSpPr>
          <p:cNvPr id="159" name="TextBox 158">
            <a:extLst>
              <a:ext uri="{FF2B5EF4-FFF2-40B4-BE49-F238E27FC236}">
                <a16:creationId xmlns:a16="http://schemas.microsoft.com/office/drawing/2014/main" id="{8D5BD125-0F96-2242-2D02-0A148E4FFB06}"/>
              </a:ext>
            </a:extLst>
          </p:cNvPr>
          <p:cNvSpPr txBox="1"/>
          <p:nvPr/>
        </p:nvSpPr>
        <p:spPr>
          <a:xfrm>
            <a:off x="224251" y="5643455"/>
            <a:ext cx="11582400" cy="2308324"/>
          </a:xfrm>
          <a:prstGeom prst="rect">
            <a:avLst/>
          </a:prstGeom>
          <a:solidFill>
            <a:schemeClr val="bg1"/>
          </a:solidFill>
        </p:spPr>
        <p:txBody>
          <a:bodyPr wrap="square" rtlCol="0">
            <a:spAutoFit/>
          </a:bodyPr>
          <a:lstStyle/>
          <a:p>
            <a:r>
              <a:rPr lang="en-US" dirty="0"/>
              <a:t>FIG. 1.  Experimental setup. Two co-accelerated bunches – drive and witness, at full energy from the linac enter the final bunch compressor. A set of collimators in the first dispersive section are used to block different energy slices to modify the bunch current profile. The a) energy distribution and b) bunch separation are viewed non-destructively on every shot. A destructive measurement of the full longitudinal phase space (e-g) may be imaged using a transverse deflecting cavity. A set of final focus quads are used to focus the beam into the laser-</a:t>
            </a:r>
            <a:r>
              <a:rPr lang="en-US" dirty="0" err="1"/>
              <a:t>preionized</a:t>
            </a:r>
            <a:r>
              <a:rPr lang="en-US" dirty="0"/>
              <a:t> lithium plasma oven (h).  Additional diagnostics on the beam entering into the plasma are </a:t>
            </a:r>
            <a:r>
              <a:rPr lang="en-US" dirty="0" err="1"/>
              <a:t>toroids</a:t>
            </a:r>
            <a:r>
              <a:rPr lang="en-US" dirty="0"/>
              <a:t> and BPMs. Post plasma – a set of imaging quadrupoles and vertical deflecting dipole make up the spectrometer beamline to measure energy spectra on both (c) high resolution and (d) large field of view beam spectrometers.</a:t>
            </a:r>
          </a:p>
        </p:txBody>
      </p:sp>
      <p:sp>
        <p:nvSpPr>
          <p:cNvPr id="6" name="TextBox 5">
            <a:extLst>
              <a:ext uri="{FF2B5EF4-FFF2-40B4-BE49-F238E27FC236}">
                <a16:creationId xmlns:a16="http://schemas.microsoft.com/office/drawing/2014/main" id="{97C8AA97-AC3F-AE82-188B-FDB612A57B0F}"/>
              </a:ext>
            </a:extLst>
          </p:cNvPr>
          <p:cNvSpPr txBox="1"/>
          <p:nvPr/>
        </p:nvSpPr>
        <p:spPr>
          <a:xfrm>
            <a:off x="2865272" y="1232849"/>
            <a:ext cx="351378" cy="276999"/>
          </a:xfrm>
          <a:prstGeom prst="rect">
            <a:avLst/>
          </a:prstGeom>
          <a:noFill/>
        </p:spPr>
        <p:txBody>
          <a:bodyPr wrap="none" rtlCol="0">
            <a:spAutoFit/>
          </a:bodyPr>
          <a:lstStyle/>
          <a:p>
            <a:r>
              <a:rPr lang="en-US" sz="1200" dirty="0"/>
              <a:t>(a)</a:t>
            </a:r>
          </a:p>
        </p:txBody>
      </p:sp>
      <p:sp>
        <p:nvSpPr>
          <p:cNvPr id="7" name="TextBox 6">
            <a:extLst>
              <a:ext uri="{FF2B5EF4-FFF2-40B4-BE49-F238E27FC236}">
                <a16:creationId xmlns:a16="http://schemas.microsoft.com/office/drawing/2014/main" id="{46854B24-2C13-39D8-23FE-16C0B606C3D0}"/>
              </a:ext>
            </a:extLst>
          </p:cNvPr>
          <p:cNvSpPr txBox="1"/>
          <p:nvPr/>
        </p:nvSpPr>
        <p:spPr>
          <a:xfrm>
            <a:off x="5403059" y="1237253"/>
            <a:ext cx="357790" cy="276999"/>
          </a:xfrm>
          <a:prstGeom prst="rect">
            <a:avLst/>
          </a:prstGeom>
          <a:noFill/>
        </p:spPr>
        <p:txBody>
          <a:bodyPr wrap="none" rtlCol="0">
            <a:spAutoFit/>
          </a:bodyPr>
          <a:lstStyle/>
          <a:p>
            <a:r>
              <a:rPr lang="en-US" sz="1200" dirty="0"/>
              <a:t>(b)</a:t>
            </a:r>
          </a:p>
        </p:txBody>
      </p:sp>
      <p:sp>
        <p:nvSpPr>
          <p:cNvPr id="8" name="TextBox 7">
            <a:extLst>
              <a:ext uri="{FF2B5EF4-FFF2-40B4-BE49-F238E27FC236}">
                <a16:creationId xmlns:a16="http://schemas.microsoft.com/office/drawing/2014/main" id="{07DB6DB2-E42D-D6C7-F91F-8ECA45D78570}"/>
              </a:ext>
            </a:extLst>
          </p:cNvPr>
          <p:cNvSpPr txBox="1"/>
          <p:nvPr/>
        </p:nvSpPr>
        <p:spPr>
          <a:xfrm>
            <a:off x="1652326" y="2144865"/>
            <a:ext cx="892488" cy="276999"/>
          </a:xfrm>
          <a:prstGeom prst="rect">
            <a:avLst/>
          </a:prstGeom>
          <a:noFill/>
        </p:spPr>
        <p:txBody>
          <a:bodyPr wrap="none" rtlCol="0">
            <a:spAutoFit/>
          </a:bodyPr>
          <a:lstStyle/>
          <a:p>
            <a:r>
              <a:rPr lang="en-US" sz="1200" dirty="0"/>
              <a:t>Collimators</a:t>
            </a:r>
          </a:p>
        </p:txBody>
      </p:sp>
      <p:sp>
        <p:nvSpPr>
          <p:cNvPr id="9" name="TextBox 8">
            <a:extLst>
              <a:ext uri="{FF2B5EF4-FFF2-40B4-BE49-F238E27FC236}">
                <a16:creationId xmlns:a16="http://schemas.microsoft.com/office/drawing/2014/main" id="{3BBAFF5C-6198-F014-0C23-7BF5BDBC036E}"/>
              </a:ext>
            </a:extLst>
          </p:cNvPr>
          <p:cNvSpPr txBox="1"/>
          <p:nvPr/>
        </p:nvSpPr>
        <p:spPr>
          <a:xfrm>
            <a:off x="1502174" y="2895653"/>
            <a:ext cx="1282210" cy="276999"/>
          </a:xfrm>
          <a:prstGeom prst="rect">
            <a:avLst/>
          </a:prstGeom>
          <a:noFill/>
        </p:spPr>
        <p:txBody>
          <a:bodyPr wrap="none" rtlCol="0">
            <a:spAutoFit/>
          </a:bodyPr>
          <a:lstStyle/>
          <a:p>
            <a:r>
              <a:rPr lang="en-US" sz="1200" dirty="0"/>
              <a:t>Magnetic chicane</a:t>
            </a:r>
          </a:p>
        </p:txBody>
      </p:sp>
      <p:sp>
        <p:nvSpPr>
          <p:cNvPr id="10" name="TextBox 9">
            <a:extLst>
              <a:ext uri="{FF2B5EF4-FFF2-40B4-BE49-F238E27FC236}">
                <a16:creationId xmlns:a16="http://schemas.microsoft.com/office/drawing/2014/main" id="{55D17814-EF9E-EF04-5ABA-77D0F577F846}"/>
              </a:ext>
            </a:extLst>
          </p:cNvPr>
          <p:cNvSpPr txBox="1"/>
          <p:nvPr/>
        </p:nvSpPr>
        <p:spPr>
          <a:xfrm>
            <a:off x="3216650" y="2283423"/>
            <a:ext cx="596189" cy="461665"/>
          </a:xfrm>
          <a:prstGeom prst="rect">
            <a:avLst/>
          </a:prstGeom>
          <a:noFill/>
        </p:spPr>
        <p:txBody>
          <a:bodyPr wrap="none" rtlCol="0">
            <a:spAutoFit/>
          </a:bodyPr>
          <a:lstStyle/>
          <a:p>
            <a:pPr algn="ctr"/>
            <a:r>
              <a:rPr lang="en-US" sz="1200" dirty="0"/>
              <a:t>YAG</a:t>
            </a:r>
          </a:p>
          <a:p>
            <a:pPr algn="ctr"/>
            <a:r>
              <a:rPr lang="en-US" sz="1200" dirty="0"/>
              <a:t>screen</a:t>
            </a:r>
          </a:p>
        </p:txBody>
      </p:sp>
      <p:sp>
        <p:nvSpPr>
          <p:cNvPr id="11" name="TextBox 10">
            <a:extLst>
              <a:ext uri="{FF2B5EF4-FFF2-40B4-BE49-F238E27FC236}">
                <a16:creationId xmlns:a16="http://schemas.microsoft.com/office/drawing/2014/main" id="{C5FC3EDD-41FC-BBC1-7D21-076406CDC286}"/>
              </a:ext>
            </a:extLst>
          </p:cNvPr>
          <p:cNvSpPr txBox="1"/>
          <p:nvPr/>
        </p:nvSpPr>
        <p:spPr>
          <a:xfrm>
            <a:off x="4440783" y="2511619"/>
            <a:ext cx="1664238" cy="276999"/>
          </a:xfrm>
          <a:prstGeom prst="rect">
            <a:avLst/>
          </a:prstGeom>
          <a:noFill/>
        </p:spPr>
        <p:txBody>
          <a:bodyPr wrap="none" rtlCol="0">
            <a:spAutoFit/>
          </a:bodyPr>
          <a:lstStyle/>
          <a:p>
            <a:pPr algn="ctr"/>
            <a:r>
              <a:rPr lang="en-US" sz="1200" dirty="0"/>
              <a:t>Final focus quadrupoles</a:t>
            </a:r>
          </a:p>
        </p:txBody>
      </p:sp>
      <p:sp>
        <p:nvSpPr>
          <p:cNvPr id="14" name="TextBox 13">
            <a:extLst>
              <a:ext uri="{FF2B5EF4-FFF2-40B4-BE49-F238E27FC236}">
                <a16:creationId xmlns:a16="http://schemas.microsoft.com/office/drawing/2014/main" id="{59439EB6-87FB-5D70-7D08-393468E331BA}"/>
              </a:ext>
            </a:extLst>
          </p:cNvPr>
          <p:cNvSpPr txBox="1"/>
          <p:nvPr/>
        </p:nvSpPr>
        <p:spPr>
          <a:xfrm>
            <a:off x="5280886" y="3173533"/>
            <a:ext cx="1258905" cy="276999"/>
          </a:xfrm>
          <a:prstGeom prst="rect">
            <a:avLst/>
          </a:prstGeom>
          <a:noFill/>
        </p:spPr>
        <p:txBody>
          <a:bodyPr wrap="square" rtlCol="0">
            <a:spAutoFit/>
          </a:bodyPr>
          <a:lstStyle/>
          <a:p>
            <a:pPr algn="ctr"/>
            <a:r>
              <a:rPr lang="en-US" sz="1200" dirty="0"/>
              <a:t>EOS</a:t>
            </a:r>
          </a:p>
        </p:txBody>
      </p:sp>
      <p:sp>
        <p:nvSpPr>
          <p:cNvPr id="15" name="TextBox 14">
            <a:extLst>
              <a:ext uri="{FF2B5EF4-FFF2-40B4-BE49-F238E27FC236}">
                <a16:creationId xmlns:a16="http://schemas.microsoft.com/office/drawing/2014/main" id="{CA520CC6-9632-9B1F-E650-64CC17BE3719}"/>
              </a:ext>
            </a:extLst>
          </p:cNvPr>
          <p:cNvSpPr txBox="1"/>
          <p:nvPr/>
        </p:nvSpPr>
        <p:spPr>
          <a:xfrm>
            <a:off x="7116085" y="2754564"/>
            <a:ext cx="1258905" cy="461665"/>
          </a:xfrm>
          <a:prstGeom prst="rect">
            <a:avLst/>
          </a:prstGeom>
          <a:noFill/>
        </p:spPr>
        <p:txBody>
          <a:bodyPr wrap="square" rtlCol="0">
            <a:spAutoFit/>
          </a:bodyPr>
          <a:lstStyle/>
          <a:p>
            <a:pPr algn="ctr"/>
            <a:r>
              <a:rPr lang="en-US" sz="1200" dirty="0"/>
              <a:t>Spectrometer quadrupoles</a:t>
            </a:r>
          </a:p>
        </p:txBody>
      </p:sp>
      <p:sp>
        <p:nvSpPr>
          <p:cNvPr id="16" name="TextBox 15">
            <a:extLst>
              <a:ext uri="{FF2B5EF4-FFF2-40B4-BE49-F238E27FC236}">
                <a16:creationId xmlns:a16="http://schemas.microsoft.com/office/drawing/2014/main" id="{18450560-70BA-A926-7D8B-5B41F2CA29BC}"/>
              </a:ext>
            </a:extLst>
          </p:cNvPr>
          <p:cNvSpPr txBox="1"/>
          <p:nvPr/>
        </p:nvSpPr>
        <p:spPr>
          <a:xfrm>
            <a:off x="8097132" y="2954112"/>
            <a:ext cx="1258905" cy="461665"/>
          </a:xfrm>
          <a:prstGeom prst="rect">
            <a:avLst/>
          </a:prstGeom>
          <a:noFill/>
        </p:spPr>
        <p:txBody>
          <a:bodyPr wrap="square" rtlCol="0">
            <a:spAutoFit/>
          </a:bodyPr>
          <a:lstStyle/>
          <a:p>
            <a:pPr algn="ctr"/>
            <a:r>
              <a:rPr lang="en-US" sz="1200" dirty="0"/>
              <a:t>Spectrometer dipole</a:t>
            </a:r>
          </a:p>
        </p:txBody>
      </p:sp>
      <p:sp>
        <p:nvSpPr>
          <p:cNvPr id="18" name="TextBox 17">
            <a:extLst>
              <a:ext uri="{FF2B5EF4-FFF2-40B4-BE49-F238E27FC236}">
                <a16:creationId xmlns:a16="http://schemas.microsoft.com/office/drawing/2014/main" id="{AD26879A-F761-54DC-E799-B2D119189FF4}"/>
              </a:ext>
            </a:extLst>
          </p:cNvPr>
          <p:cNvSpPr txBox="1"/>
          <p:nvPr/>
        </p:nvSpPr>
        <p:spPr>
          <a:xfrm>
            <a:off x="8806379" y="4288066"/>
            <a:ext cx="1168795" cy="461665"/>
          </a:xfrm>
          <a:prstGeom prst="rect">
            <a:avLst/>
          </a:prstGeom>
          <a:noFill/>
        </p:spPr>
        <p:txBody>
          <a:bodyPr wrap="square" rtlCol="0">
            <a:spAutoFit/>
          </a:bodyPr>
          <a:lstStyle/>
          <a:p>
            <a:pPr algn="ctr"/>
            <a:r>
              <a:rPr lang="en-US" sz="1200" dirty="0"/>
              <a:t>Cherenkov spectrometer</a:t>
            </a:r>
          </a:p>
        </p:txBody>
      </p:sp>
      <p:sp>
        <p:nvSpPr>
          <p:cNvPr id="19" name="TextBox 18">
            <a:extLst>
              <a:ext uri="{FF2B5EF4-FFF2-40B4-BE49-F238E27FC236}">
                <a16:creationId xmlns:a16="http://schemas.microsoft.com/office/drawing/2014/main" id="{6FCE3DF1-A5F9-3B29-7BAB-B5EF61D31271}"/>
              </a:ext>
            </a:extLst>
          </p:cNvPr>
          <p:cNvSpPr txBox="1"/>
          <p:nvPr/>
        </p:nvSpPr>
        <p:spPr>
          <a:xfrm>
            <a:off x="1600283" y="3468227"/>
            <a:ext cx="354584" cy="276999"/>
          </a:xfrm>
          <a:prstGeom prst="rect">
            <a:avLst/>
          </a:prstGeom>
          <a:noFill/>
        </p:spPr>
        <p:txBody>
          <a:bodyPr wrap="none" rtlCol="0">
            <a:spAutoFit/>
          </a:bodyPr>
          <a:lstStyle/>
          <a:p>
            <a:r>
              <a:rPr lang="en-US" sz="1200" dirty="0"/>
              <a:t>(e)</a:t>
            </a:r>
          </a:p>
        </p:txBody>
      </p:sp>
      <p:sp>
        <p:nvSpPr>
          <p:cNvPr id="20" name="TextBox 19">
            <a:extLst>
              <a:ext uri="{FF2B5EF4-FFF2-40B4-BE49-F238E27FC236}">
                <a16:creationId xmlns:a16="http://schemas.microsoft.com/office/drawing/2014/main" id="{62973ADF-810B-4B88-FAB9-5ADAB8A52D5D}"/>
              </a:ext>
            </a:extLst>
          </p:cNvPr>
          <p:cNvSpPr txBox="1"/>
          <p:nvPr/>
        </p:nvSpPr>
        <p:spPr>
          <a:xfrm>
            <a:off x="10162178" y="1703751"/>
            <a:ext cx="357790" cy="276999"/>
          </a:xfrm>
          <a:prstGeom prst="rect">
            <a:avLst/>
          </a:prstGeom>
          <a:noFill/>
        </p:spPr>
        <p:txBody>
          <a:bodyPr wrap="none" rtlCol="0">
            <a:spAutoFit/>
          </a:bodyPr>
          <a:lstStyle/>
          <a:p>
            <a:r>
              <a:rPr lang="en-US" sz="1200" dirty="0"/>
              <a:t>(d)</a:t>
            </a:r>
          </a:p>
        </p:txBody>
      </p:sp>
      <p:sp>
        <p:nvSpPr>
          <p:cNvPr id="34" name="TextBox 33">
            <a:extLst>
              <a:ext uri="{FF2B5EF4-FFF2-40B4-BE49-F238E27FC236}">
                <a16:creationId xmlns:a16="http://schemas.microsoft.com/office/drawing/2014/main" id="{4943B549-8E11-D788-EA8C-BC271A68550F}"/>
              </a:ext>
            </a:extLst>
          </p:cNvPr>
          <p:cNvSpPr txBox="1"/>
          <p:nvPr/>
        </p:nvSpPr>
        <p:spPr>
          <a:xfrm>
            <a:off x="4386206" y="3448178"/>
            <a:ext cx="326371" cy="276999"/>
          </a:xfrm>
          <a:prstGeom prst="rect">
            <a:avLst/>
          </a:prstGeom>
          <a:noFill/>
        </p:spPr>
        <p:txBody>
          <a:bodyPr wrap="none" rtlCol="0">
            <a:spAutoFit/>
          </a:bodyPr>
          <a:lstStyle/>
          <a:p>
            <a:r>
              <a:rPr lang="en-US" sz="1200" dirty="0"/>
              <a:t>(f)</a:t>
            </a:r>
          </a:p>
        </p:txBody>
      </p:sp>
      <p:sp>
        <p:nvSpPr>
          <p:cNvPr id="35" name="TextBox 34">
            <a:extLst>
              <a:ext uri="{FF2B5EF4-FFF2-40B4-BE49-F238E27FC236}">
                <a16:creationId xmlns:a16="http://schemas.microsoft.com/office/drawing/2014/main" id="{A08A3C18-00C6-D8E0-CDF2-F89FD67F0A34}"/>
              </a:ext>
            </a:extLst>
          </p:cNvPr>
          <p:cNvSpPr txBox="1"/>
          <p:nvPr/>
        </p:nvSpPr>
        <p:spPr>
          <a:xfrm>
            <a:off x="1575642" y="4771986"/>
            <a:ext cx="350545" cy="276999"/>
          </a:xfrm>
          <a:prstGeom prst="rect">
            <a:avLst/>
          </a:prstGeom>
          <a:noFill/>
        </p:spPr>
        <p:txBody>
          <a:bodyPr wrap="none" rtlCol="0">
            <a:spAutoFit/>
          </a:bodyPr>
          <a:lstStyle/>
          <a:p>
            <a:r>
              <a:rPr lang="en-US" sz="1200" dirty="0"/>
              <a:t>(g)</a:t>
            </a:r>
          </a:p>
        </p:txBody>
      </p:sp>
      <p:pic>
        <p:nvPicPr>
          <p:cNvPr id="36" name="pasted-movie.png" descr="pasted-movie.png">
            <a:extLst>
              <a:ext uri="{FF2B5EF4-FFF2-40B4-BE49-F238E27FC236}">
                <a16:creationId xmlns:a16="http://schemas.microsoft.com/office/drawing/2014/main" id="{5CCE59DE-E266-A5F3-9C24-420058BA4F8D}"/>
              </a:ext>
            </a:extLst>
          </p:cNvPr>
          <p:cNvPicPr>
            <a:picLocks noChangeAspect="1"/>
          </p:cNvPicPr>
          <p:nvPr/>
        </p:nvPicPr>
        <p:blipFill>
          <a:blip r:embed="rId6"/>
          <a:srcRect/>
          <a:stretch>
            <a:fillRect/>
          </a:stretch>
        </p:blipFill>
        <p:spPr>
          <a:xfrm>
            <a:off x="5820007" y="4015866"/>
            <a:ext cx="2316641" cy="1494498"/>
          </a:xfrm>
          <a:prstGeom prst="rect">
            <a:avLst/>
          </a:prstGeom>
          <a:ln w="12700" cap="flat">
            <a:noFill/>
            <a:miter lim="400000"/>
          </a:ln>
          <a:effectLst/>
        </p:spPr>
      </p:pic>
      <p:sp>
        <p:nvSpPr>
          <p:cNvPr id="37" name="TextBox 36">
            <a:extLst>
              <a:ext uri="{FF2B5EF4-FFF2-40B4-BE49-F238E27FC236}">
                <a16:creationId xmlns:a16="http://schemas.microsoft.com/office/drawing/2014/main" id="{15E9C8B6-9DBF-E0B7-8525-B244DE91B2D2}"/>
              </a:ext>
            </a:extLst>
          </p:cNvPr>
          <p:cNvSpPr txBox="1"/>
          <p:nvPr/>
        </p:nvSpPr>
        <p:spPr>
          <a:xfrm>
            <a:off x="5689080" y="3997899"/>
            <a:ext cx="357790" cy="276999"/>
          </a:xfrm>
          <a:prstGeom prst="rect">
            <a:avLst/>
          </a:prstGeom>
          <a:noFill/>
        </p:spPr>
        <p:txBody>
          <a:bodyPr wrap="none" rtlCol="0">
            <a:spAutoFit/>
          </a:bodyPr>
          <a:lstStyle/>
          <a:p>
            <a:r>
              <a:rPr lang="en-US" sz="1200" dirty="0"/>
              <a:t>(h)</a:t>
            </a:r>
          </a:p>
        </p:txBody>
      </p:sp>
      <p:cxnSp>
        <p:nvCxnSpPr>
          <p:cNvPr id="39" name="Straight Connector 38">
            <a:extLst>
              <a:ext uri="{FF2B5EF4-FFF2-40B4-BE49-F238E27FC236}">
                <a16:creationId xmlns:a16="http://schemas.microsoft.com/office/drawing/2014/main" id="{6E883B5A-E97B-3B53-3A33-DFC9A91EF448}"/>
              </a:ext>
            </a:extLst>
          </p:cNvPr>
          <p:cNvCxnSpPr>
            <a:cxnSpLocks/>
          </p:cNvCxnSpPr>
          <p:nvPr/>
        </p:nvCxnSpPr>
        <p:spPr>
          <a:xfrm flipH="1" flipV="1">
            <a:off x="2987566" y="2319960"/>
            <a:ext cx="711626" cy="441225"/>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E1ED3FDA-C97F-BFE4-A81B-B9BD22005B32}"/>
              </a:ext>
            </a:extLst>
          </p:cNvPr>
          <p:cNvCxnSpPr>
            <a:cxnSpLocks/>
          </p:cNvCxnSpPr>
          <p:nvPr/>
        </p:nvCxnSpPr>
        <p:spPr>
          <a:xfrm flipV="1">
            <a:off x="3703881" y="2314577"/>
            <a:ext cx="1194208" cy="446608"/>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7" name="Straight Connector 46">
            <a:extLst>
              <a:ext uri="{FF2B5EF4-FFF2-40B4-BE49-F238E27FC236}">
                <a16:creationId xmlns:a16="http://schemas.microsoft.com/office/drawing/2014/main" id="{F4D802FB-95C6-3CC9-25A5-0C74C6452A7A}"/>
              </a:ext>
            </a:extLst>
          </p:cNvPr>
          <p:cNvCxnSpPr>
            <a:cxnSpLocks/>
            <a:stCxn id="139" idx="0"/>
          </p:cNvCxnSpPr>
          <p:nvPr/>
        </p:nvCxnSpPr>
        <p:spPr>
          <a:xfrm flipV="1">
            <a:off x="5928537" y="2292440"/>
            <a:ext cx="1526335" cy="843709"/>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6612342E-0748-86B2-5179-95CE387617D3}"/>
              </a:ext>
            </a:extLst>
          </p:cNvPr>
          <p:cNvCxnSpPr>
            <a:cxnSpLocks/>
            <a:stCxn id="139" idx="0"/>
          </p:cNvCxnSpPr>
          <p:nvPr/>
        </p:nvCxnSpPr>
        <p:spPr>
          <a:xfrm flipH="1" flipV="1">
            <a:off x="5487093" y="2332052"/>
            <a:ext cx="441444" cy="804097"/>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B51F2997-319C-7D11-8FFE-F730002205BA}"/>
              </a:ext>
            </a:extLst>
          </p:cNvPr>
          <p:cNvCxnSpPr>
            <a:cxnSpLocks/>
            <a:endCxn id="19" idx="0"/>
          </p:cNvCxnSpPr>
          <p:nvPr/>
        </p:nvCxnSpPr>
        <p:spPr>
          <a:xfrm flipH="1">
            <a:off x="1777575" y="3065289"/>
            <a:ext cx="3043095" cy="402938"/>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5A9B15B6-5F25-0E31-852E-12A7239C4BA5}"/>
              </a:ext>
            </a:extLst>
          </p:cNvPr>
          <p:cNvCxnSpPr>
            <a:cxnSpLocks/>
          </p:cNvCxnSpPr>
          <p:nvPr/>
        </p:nvCxnSpPr>
        <p:spPr>
          <a:xfrm flipH="1">
            <a:off x="3727569" y="3062649"/>
            <a:ext cx="1090890" cy="402569"/>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E421E704-2FBC-D86A-8020-5A790C16FA95}"/>
              </a:ext>
            </a:extLst>
          </p:cNvPr>
          <p:cNvSpPr txBox="1"/>
          <p:nvPr/>
        </p:nvSpPr>
        <p:spPr>
          <a:xfrm>
            <a:off x="3680040" y="3040888"/>
            <a:ext cx="1657346" cy="461665"/>
          </a:xfrm>
          <a:prstGeom prst="rect">
            <a:avLst/>
          </a:prstGeom>
          <a:noFill/>
        </p:spPr>
        <p:txBody>
          <a:bodyPr wrap="square" rtlCol="0">
            <a:spAutoFit/>
          </a:bodyPr>
          <a:lstStyle/>
          <a:p>
            <a:pPr algn="ctr"/>
            <a:r>
              <a:rPr lang="en-US" sz="1200" dirty="0"/>
              <a:t>Transverse deflecting cavity</a:t>
            </a:r>
          </a:p>
        </p:txBody>
      </p:sp>
      <p:cxnSp>
        <p:nvCxnSpPr>
          <p:cNvPr id="76" name="Straight Connector 75">
            <a:extLst>
              <a:ext uri="{FF2B5EF4-FFF2-40B4-BE49-F238E27FC236}">
                <a16:creationId xmlns:a16="http://schemas.microsoft.com/office/drawing/2014/main" id="{CC85F143-8AB1-3CC7-0544-B4CF713F7CC2}"/>
              </a:ext>
            </a:extLst>
          </p:cNvPr>
          <p:cNvCxnSpPr>
            <a:cxnSpLocks/>
          </p:cNvCxnSpPr>
          <p:nvPr/>
        </p:nvCxnSpPr>
        <p:spPr>
          <a:xfrm flipH="1">
            <a:off x="6120467" y="3378767"/>
            <a:ext cx="563238" cy="653016"/>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02125731-C35B-5EF3-2D5D-4E44A97B1471}"/>
              </a:ext>
            </a:extLst>
          </p:cNvPr>
          <p:cNvCxnSpPr>
            <a:cxnSpLocks/>
          </p:cNvCxnSpPr>
          <p:nvPr/>
        </p:nvCxnSpPr>
        <p:spPr>
          <a:xfrm>
            <a:off x="6785673" y="3395145"/>
            <a:ext cx="1264087" cy="657903"/>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5358A764-4DFD-1F23-0E26-BC1FA30483CA}"/>
              </a:ext>
            </a:extLst>
          </p:cNvPr>
          <p:cNvSpPr txBox="1"/>
          <p:nvPr/>
        </p:nvSpPr>
        <p:spPr>
          <a:xfrm>
            <a:off x="5899101" y="3362328"/>
            <a:ext cx="1258905" cy="646331"/>
          </a:xfrm>
          <a:prstGeom prst="rect">
            <a:avLst/>
          </a:prstGeom>
          <a:noFill/>
        </p:spPr>
        <p:txBody>
          <a:bodyPr wrap="square" rtlCol="0">
            <a:spAutoFit/>
          </a:bodyPr>
          <a:lstStyle/>
          <a:p>
            <a:pPr algn="ctr"/>
            <a:r>
              <a:rPr lang="en-US" sz="1200" dirty="0"/>
              <a:t>Li oven</a:t>
            </a:r>
          </a:p>
          <a:p>
            <a:pPr algn="ctr"/>
            <a:r>
              <a:rPr lang="en-US" sz="1200" dirty="0"/>
              <a:t>plasma source</a:t>
            </a:r>
          </a:p>
          <a:p>
            <a:pPr algn="ctr"/>
            <a:r>
              <a:rPr lang="en-US" sz="1200" dirty="0"/>
              <a:t>(retractable)</a:t>
            </a:r>
          </a:p>
        </p:txBody>
      </p:sp>
      <p:cxnSp>
        <p:nvCxnSpPr>
          <p:cNvPr id="105" name="Straight Connector 104">
            <a:extLst>
              <a:ext uri="{FF2B5EF4-FFF2-40B4-BE49-F238E27FC236}">
                <a16:creationId xmlns:a16="http://schemas.microsoft.com/office/drawing/2014/main" id="{ABD292FA-34D9-9179-4FF3-BB93D47236DB}"/>
              </a:ext>
            </a:extLst>
          </p:cNvPr>
          <p:cNvCxnSpPr>
            <a:cxnSpLocks/>
            <a:stCxn id="116" idx="0"/>
          </p:cNvCxnSpPr>
          <p:nvPr/>
        </p:nvCxnSpPr>
        <p:spPr>
          <a:xfrm flipV="1">
            <a:off x="9601122" y="1703751"/>
            <a:ext cx="578543" cy="2004178"/>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A0A05991-60A1-FFF7-4477-5E6C9504EA1D}"/>
              </a:ext>
            </a:extLst>
          </p:cNvPr>
          <p:cNvCxnSpPr>
            <a:cxnSpLocks/>
            <a:stCxn id="116" idx="2"/>
          </p:cNvCxnSpPr>
          <p:nvPr/>
        </p:nvCxnSpPr>
        <p:spPr>
          <a:xfrm>
            <a:off x="9601122" y="4274366"/>
            <a:ext cx="578543" cy="591118"/>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0BD02205-A1CF-E7FF-A4EE-63D59702AF97}"/>
              </a:ext>
            </a:extLst>
          </p:cNvPr>
          <p:cNvSpPr txBox="1"/>
          <p:nvPr/>
        </p:nvSpPr>
        <p:spPr>
          <a:xfrm>
            <a:off x="8950078" y="3164313"/>
            <a:ext cx="809715" cy="461665"/>
          </a:xfrm>
          <a:prstGeom prst="rect">
            <a:avLst/>
          </a:prstGeom>
          <a:noFill/>
        </p:spPr>
        <p:txBody>
          <a:bodyPr wrap="square" rtlCol="0">
            <a:spAutoFit/>
          </a:bodyPr>
          <a:lstStyle/>
          <a:p>
            <a:pPr algn="ctr"/>
            <a:r>
              <a:rPr lang="en-US" sz="1200" dirty="0"/>
              <a:t>YAG</a:t>
            </a:r>
          </a:p>
          <a:p>
            <a:pPr algn="ctr"/>
            <a:r>
              <a:rPr lang="en-US" sz="1200" dirty="0"/>
              <a:t>screen</a:t>
            </a:r>
          </a:p>
        </p:txBody>
      </p:sp>
      <p:sp>
        <p:nvSpPr>
          <p:cNvPr id="134" name="Rectangle 133">
            <a:extLst>
              <a:ext uri="{FF2B5EF4-FFF2-40B4-BE49-F238E27FC236}">
                <a16:creationId xmlns:a16="http://schemas.microsoft.com/office/drawing/2014/main" id="{E89D2AB6-FADA-C0EC-AB8C-E251680DF662}"/>
              </a:ext>
            </a:extLst>
          </p:cNvPr>
          <p:cNvSpPr/>
          <p:nvPr/>
        </p:nvSpPr>
        <p:spPr>
          <a:xfrm>
            <a:off x="7738155" y="1273575"/>
            <a:ext cx="2021638" cy="98587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dirty="0"/>
              <a:t>No plasma image</a:t>
            </a:r>
          </a:p>
        </p:txBody>
      </p:sp>
      <p:sp>
        <p:nvSpPr>
          <p:cNvPr id="135" name="TextBox 134">
            <a:extLst>
              <a:ext uri="{FF2B5EF4-FFF2-40B4-BE49-F238E27FC236}">
                <a16:creationId xmlns:a16="http://schemas.microsoft.com/office/drawing/2014/main" id="{C23C60FC-8473-2343-2D17-CA8C1981C1A1}"/>
              </a:ext>
            </a:extLst>
          </p:cNvPr>
          <p:cNvSpPr txBox="1"/>
          <p:nvPr/>
        </p:nvSpPr>
        <p:spPr>
          <a:xfrm>
            <a:off x="7682269" y="1264030"/>
            <a:ext cx="357790" cy="276999"/>
          </a:xfrm>
          <a:prstGeom prst="rect">
            <a:avLst/>
          </a:prstGeom>
          <a:noFill/>
        </p:spPr>
        <p:txBody>
          <a:bodyPr wrap="none" rtlCol="0">
            <a:spAutoFit/>
          </a:bodyPr>
          <a:lstStyle/>
          <a:p>
            <a:r>
              <a:rPr lang="en-US" sz="1200" dirty="0"/>
              <a:t>(d)</a:t>
            </a:r>
          </a:p>
        </p:txBody>
      </p:sp>
      <p:cxnSp>
        <p:nvCxnSpPr>
          <p:cNvPr id="136" name="Straight Connector 135">
            <a:extLst>
              <a:ext uri="{FF2B5EF4-FFF2-40B4-BE49-F238E27FC236}">
                <a16:creationId xmlns:a16="http://schemas.microsoft.com/office/drawing/2014/main" id="{874EF6AA-2B5C-75DF-57F9-78379E19C53E}"/>
              </a:ext>
            </a:extLst>
          </p:cNvPr>
          <p:cNvCxnSpPr>
            <a:cxnSpLocks/>
          </p:cNvCxnSpPr>
          <p:nvPr/>
        </p:nvCxnSpPr>
        <p:spPr>
          <a:xfrm flipV="1">
            <a:off x="9416497" y="2267410"/>
            <a:ext cx="341744" cy="1402636"/>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138" name="Straight Connector 137">
            <a:extLst>
              <a:ext uri="{FF2B5EF4-FFF2-40B4-BE49-F238E27FC236}">
                <a16:creationId xmlns:a16="http://schemas.microsoft.com/office/drawing/2014/main" id="{403FB3AE-B2B0-DDAD-73F4-166B337DC3AF}"/>
              </a:ext>
            </a:extLst>
          </p:cNvPr>
          <p:cNvCxnSpPr>
            <a:cxnSpLocks/>
          </p:cNvCxnSpPr>
          <p:nvPr/>
        </p:nvCxnSpPr>
        <p:spPr>
          <a:xfrm flipH="1" flipV="1">
            <a:off x="7744059" y="2267410"/>
            <a:ext cx="1610680" cy="1455186"/>
          </a:xfrm>
          <a:prstGeom prst="line">
            <a:avLst/>
          </a:prstGeom>
          <a:ln>
            <a:gradFill>
              <a:gsLst>
                <a:gs pos="0">
                  <a:schemeClr val="bg1">
                    <a:lumMod val="50000"/>
                  </a:schemeClr>
                </a:gs>
                <a:gs pos="100000">
                  <a:schemeClr val="bg1">
                    <a:lumMod val="85000"/>
                  </a:schemeClr>
                </a:gs>
              </a:gsLst>
              <a:lin ang="5400000" scaled="1"/>
            </a:gra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220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4">
            <a:extLst>
              <a:ext uri="{FF2B5EF4-FFF2-40B4-BE49-F238E27FC236}">
                <a16:creationId xmlns:a16="http://schemas.microsoft.com/office/drawing/2014/main" id="{DAB26A9A-AA3C-DE84-F0BB-888A2122C5BC}"/>
              </a:ext>
            </a:extLst>
          </p:cNvPr>
          <p:cNvPicPr>
            <a:picLocks noChangeAspect="1"/>
          </p:cNvPicPr>
          <p:nvPr/>
        </p:nvPicPr>
        <p:blipFill>
          <a:blip r:embed="rId3"/>
          <a:stretch>
            <a:fillRect/>
          </a:stretch>
        </p:blipFill>
        <p:spPr>
          <a:xfrm>
            <a:off x="6242960" y="1137451"/>
            <a:ext cx="5872841" cy="2826410"/>
          </a:xfrm>
          <a:prstGeom prst="rect">
            <a:avLst/>
          </a:prstGeom>
        </p:spPr>
      </p:pic>
      <p:sp>
        <p:nvSpPr>
          <p:cNvPr id="2" name="Title 1">
            <a:extLst>
              <a:ext uri="{FF2B5EF4-FFF2-40B4-BE49-F238E27FC236}">
                <a16:creationId xmlns:a16="http://schemas.microsoft.com/office/drawing/2014/main" id="{B4B3A116-AFF6-89E8-6527-963D15692CB0}"/>
              </a:ext>
            </a:extLst>
          </p:cNvPr>
          <p:cNvSpPr>
            <a:spLocks noGrp="1"/>
          </p:cNvSpPr>
          <p:nvPr>
            <p:ph type="title"/>
          </p:nvPr>
        </p:nvSpPr>
        <p:spPr>
          <a:xfrm>
            <a:off x="609600" y="266701"/>
            <a:ext cx="11029950" cy="632152"/>
          </a:xfrm>
        </p:spPr>
        <p:txBody>
          <a:bodyPr>
            <a:noAutofit/>
          </a:bodyPr>
          <a:lstStyle/>
          <a:p>
            <a:r>
              <a:rPr lang="en-US" sz="2700" dirty="0"/>
              <a:t>Figure 2: </a:t>
            </a:r>
            <a:r>
              <a:rPr lang="en-US" sz="2700" b="1" dirty="0"/>
              <a:t>Scale</a:t>
            </a:r>
            <a:r>
              <a:rPr lang="en-US" sz="2700" dirty="0"/>
              <a:t> – J level energy gain, and approaching energy depletion</a:t>
            </a:r>
          </a:p>
        </p:txBody>
      </p:sp>
      <p:sp>
        <p:nvSpPr>
          <p:cNvPr id="3" name="Footer Placeholder 2">
            <a:extLst>
              <a:ext uri="{FF2B5EF4-FFF2-40B4-BE49-F238E27FC236}">
                <a16:creationId xmlns:a16="http://schemas.microsoft.com/office/drawing/2014/main" id="{3335D632-611F-329E-8F60-C835466661ED}"/>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EA4C674A-C921-BF47-2635-284B1A13ED4D}"/>
              </a:ext>
            </a:extLst>
          </p:cNvPr>
          <p:cNvSpPr>
            <a:spLocks noGrp="1"/>
          </p:cNvSpPr>
          <p:nvPr>
            <p:ph type="sldNum" sz="quarter" idx="4"/>
          </p:nvPr>
        </p:nvSpPr>
        <p:spPr/>
        <p:txBody>
          <a:bodyPr/>
          <a:lstStyle/>
          <a:p>
            <a:fld id="{52B60363-7E9F-BF4A-894A-A30319D3939A}" type="slidenum">
              <a:rPr lang="en-US" smtClean="0"/>
              <a:pPr/>
              <a:t>8</a:t>
            </a:fld>
            <a:endParaRPr lang="en-US"/>
          </a:p>
        </p:txBody>
      </p:sp>
      <p:sp>
        <p:nvSpPr>
          <p:cNvPr id="11" name="TextBox 10">
            <a:extLst>
              <a:ext uri="{FF2B5EF4-FFF2-40B4-BE49-F238E27FC236}">
                <a16:creationId xmlns:a16="http://schemas.microsoft.com/office/drawing/2014/main" id="{A44FA2F3-8E20-3147-F867-CA00A4D6AA44}"/>
              </a:ext>
            </a:extLst>
          </p:cNvPr>
          <p:cNvSpPr txBox="1"/>
          <p:nvPr/>
        </p:nvSpPr>
        <p:spPr>
          <a:xfrm>
            <a:off x="419100" y="1600255"/>
            <a:ext cx="5529942" cy="4801314"/>
          </a:xfrm>
          <a:prstGeom prst="rect">
            <a:avLst/>
          </a:prstGeom>
          <a:noFill/>
        </p:spPr>
        <p:txBody>
          <a:bodyPr wrap="square" rtlCol="0">
            <a:spAutoFit/>
          </a:bodyPr>
          <a:lstStyle/>
          <a:p>
            <a:r>
              <a:rPr lang="en-US" dirty="0"/>
              <a:t>FIG. 2.  Post-plasma energy spectra measured by the electron spectrometer.</a:t>
            </a:r>
          </a:p>
          <a:p>
            <a:r>
              <a:rPr lang="en-US" dirty="0"/>
              <a:t>(a) Drive and witness energy profiles for shots selected solely by incoming beam parameters, specifically measured parameters related to the longitudinal ___ of the beam. All shots are shown to have similar PWFA performance… The spectrometer was set to image particles at an energy of 14 GeV here.</a:t>
            </a:r>
          </a:p>
          <a:p>
            <a:r>
              <a:rPr lang="en-US" dirty="0"/>
              <a:t>(b) The energy gained by the witness bunch and total energy transfer efficiency for these shots.</a:t>
            </a:r>
          </a:p>
          <a:p>
            <a:r>
              <a:rPr lang="en-US" dirty="0"/>
              <a:t>(c-e) The energy spectra of the drive beam, with the witness beam blocked by the collimators, and the spectrometer imaging 6 GeV.</a:t>
            </a:r>
          </a:p>
          <a:p>
            <a:r>
              <a:rPr lang="en-US" dirty="0"/>
              <a:t>(d and e) show the profile for a single shot, with the same incoming beam parameters as (a).</a:t>
            </a:r>
          </a:p>
          <a:p>
            <a:endParaRPr lang="en-US" dirty="0"/>
          </a:p>
          <a:p>
            <a:r>
              <a:rPr lang="en-US" dirty="0"/>
              <a:t>In text – talk about filtering by PVs, drive-to-wake ~23%</a:t>
            </a:r>
          </a:p>
        </p:txBody>
      </p:sp>
      <p:grpSp>
        <p:nvGrpSpPr>
          <p:cNvPr id="23" name="Group 22">
            <a:extLst>
              <a:ext uri="{FF2B5EF4-FFF2-40B4-BE49-F238E27FC236}">
                <a16:creationId xmlns:a16="http://schemas.microsoft.com/office/drawing/2014/main" id="{43FA9886-4876-CC29-7F1B-D1A6A474B9A2}"/>
              </a:ext>
            </a:extLst>
          </p:cNvPr>
          <p:cNvGrpSpPr/>
          <p:nvPr/>
        </p:nvGrpSpPr>
        <p:grpSpPr>
          <a:xfrm>
            <a:off x="6581775" y="3901670"/>
            <a:ext cx="5317859" cy="2783807"/>
            <a:chOff x="5719581" y="958808"/>
            <a:chExt cx="5710419" cy="2989305"/>
          </a:xfrm>
        </p:grpSpPr>
        <p:pic>
          <p:nvPicPr>
            <p:cNvPr id="16" name="Picture 15">
              <a:extLst>
                <a:ext uri="{FF2B5EF4-FFF2-40B4-BE49-F238E27FC236}">
                  <a16:creationId xmlns:a16="http://schemas.microsoft.com/office/drawing/2014/main" id="{1B641F5E-AFDF-A5C0-6B61-E1C2759C0730}"/>
                </a:ext>
              </a:extLst>
            </p:cNvPr>
            <p:cNvPicPr>
              <a:picLocks noChangeAspect="1"/>
            </p:cNvPicPr>
            <p:nvPr/>
          </p:nvPicPr>
          <p:blipFill>
            <a:blip r:embed="rId4"/>
            <a:srcRect b="848"/>
            <a:stretch>
              <a:fillRect/>
            </a:stretch>
          </p:blipFill>
          <p:spPr>
            <a:xfrm>
              <a:off x="5719581" y="958808"/>
              <a:ext cx="5710419" cy="2989305"/>
            </a:xfrm>
            <a:prstGeom prst="rect">
              <a:avLst/>
            </a:prstGeom>
          </p:spPr>
        </p:pic>
        <p:sp>
          <p:nvSpPr>
            <p:cNvPr id="17" name="TextBox 16">
              <a:extLst>
                <a:ext uri="{FF2B5EF4-FFF2-40B4-BE49-F238E27FC236}">
                  <a16:creationId xmlns:a16="http://schemas.microsoft.com/office/drawing/2014/main" id="{4E6F8FAE-E333-C2F9-E37A-E51C94EAEE95}"/>
                </a:ext>
              </a:extLst>
            </p:cNvPr>
            <p:cNvSpPr txBox="1"/>
            <p:nvPr/>
          </p:nvSpPr>
          <p:spPr>
            <a:xfrm>
              <a:off x="6185535" y="1092376"/>
              <a:ext cx="369012" cy="307777"/>
            </a:xfrm>
            <a:prstGeom prst="rect">
              <a:avLst/>
            </a:prstGeom>
            <a:noFill/>
          </p:spPr>
          <p:txBody>
            <a:bodyPr wrap="none" rtlCol="0">
              <a:spAutoFit/>
            </a:bodyPr>
            <a:lstStyle/>
            <a:p>
              <a:r>
                <a:rPr lang="en-US" sz="1200" dirty="0"/>
                <a:t>(c)</a:t>
              </a:r>
            </a:p>
          </p:txBody>
        </p:sp>
        <p:sp>
          <p:nvSpPr>
            <p:cNvPr id="18" name="TextBox 17">
              <a:extLst>
                <a:ext uri="{FF2B5EF4-FFF2-40B4-BE49-F238E27FC236}">
                  <a16:creationId xmlns:a16="http://schemas.microsoft.com/office/drawing/2014/main" id="{590F694D-355E-32AD-D6DA-C71D3B283D94}"/>
                </a:ext>
              </a:extLst>
            </p:cNvPr>
            <p:cNvSpPr txBox="1"/>
            <p:nvPr/>
          </p:nvSpPr>
          <p:spPr>
            <a:xfrm>
              <a:off x="9486626" y="1092375"/>
              <a:ext cx="388248" cy="307777"/>
            </a:xfrm>
            <a:prstGeom prst="rect">
              <a:avLst/>
            </a:prstGeom>
            <a:noFill/>
          </p:spPr>
          <p:txBody>
            <a:bodyPr wrap="none" rtlCol="0">
              <a:spAutoFit/>
            </a:bodyPr>
            <a:lstStyle/>
            <a:p>
              <a:r>
                <a:rPr lang="en-US" sz="1200" dirty="0"/>
                <a:t>(d)</a:t>
              </a:r>
            </a:p>
          </p:txBody>
        </p:sp>
        <p:sp>
          <p:nvSpPr>
            <p:cNvPr id="19" name="TextBox 18">
              <a:extLst>
                <a:ext uri="{FF2B5EF4-FFF2-40B4-BE49-F238E27FC236}">
                  <a16:creationId xmlns:a16="http://schemas.microsoft.com/office/drawing/2014/main" id="{D6142223-C599-093D-3C2C-E1B1C97E0686}"/>
                </a:ext>
              </a:extLst>
            </p:cNvPr>
            <p:cNvSpPr txBox="1"/>
            <p:nvPr/>
          </p:nvSpPr>
          <p:spPr>
            <a:xfrm>
              <a:off x="10467931" y="1092374"/>
              <a:ext cx="383438" cy="307777"/>
            </a:xfrm>
            <a:prstGeom prst="rect">
              <a:avLst/>
            </a:prstGeom>
            <a:noFill/>
          </p:spPr>
          <p:txBody>
            <a:bodyPr wrap="none" rtlCol="0">
              <a:spAutoFit/>
            </a:bodyPr>
            <a:lstStyle/>
            <a:p>
              <a:r>
                <a:rPr lang="en-US" sz="1200" dirty="0"/>
                <a:t>(e)</a:t>
              </a:r>
            </a:p>
          </p:txBody>
        </p:sp>
      </p:grpSp>
      <p:grpSp>
        <p:nvGrpSpPr>
          <p:cNvPr id="22" name="Group 21">
            <a:extLst>
              <a:ext uri="{FF2B5EF4-FFF2-40B4-BE49-F238E27FC236}">
                <a16:creationId xmlns:a16="http://schemas.microsoft.com/office/drawing/2014/main" id="{91C170A2-E98D-9FBA-5A18-8B88441CBF92}"/>
              </a:ext>
            </a:extLst>
          </p:cNvPr>
          <p:cNvGrpSpPr/>
          <p:nvPr/>
        </p:nvGrpSpPr>
        <p:grpSpPr>
          <a:xfrm>
            <a:off x="6948552" y="1313635"/>
            <a:ext cx="410793" cy="1766495"/>
            <a:chOff x="6229052" y="4133387"/>
            <a:chExt cx="441117" cy="1896896"/>
          </a:xfrm>
        </p:grpSpPr>
        <p:sp>
          <p:nvSpPr>
            <p:cNvPr id="20" name="TextBox 19">
              <a:extLst>
                <a:ext uri="{FF2B5EF4-FFF2-40B4-BE49-F238E27FC236}">
                  <a16:creationId xmlns:a16="http://schemas.microsoft.com/office/drawing/2014/main" id="{0476F19E-BDE5-ACCC-257B-3AB7F490D750}"/>
                </a:ext>
              </a:extLst>
            </p:cNvPr>
            <p:cNvSpPr txBox="1"/>
            <p:nvPr/>
          </p:nvSpPr>
          <p:spPr>
            <a:xfrm>
              <a:off x="6289937" y="4133387"/>
              <a:ext cx="380232" cy="307777"/>
            </a:xfrm>
            <a:prstGeom prst="rect">
              <a:avLst/>
            </a:prstGeom>
            <a:noFill/>
          </p:spPr>
          <p:txBody>
            <a:bodyPr wrap="none" rtlCol="0">
              <a:spAutoFit/>
            </a:bodyPr>
            <a:lstStyle/>
            <a:p>
              <a:r>
                <a:rPr lang="en-US" sz="1200" dirty="0"/>
                <a:t>(a)</a:t>
              </a:r>
            </a:p>
          </p:txBody>
        </p:sp>
        <p:sp>
          <p:nvSpPr>
            <p:cNvPr id="21" name="TextBox 20">
              <a:extLst>
                <a:ext uri="{FF2B5EF4-FFF2-40B4-BE49-F238E27FC236}">
                  <a16:creationId xmlns:a16="http://schemas.microsoft.com/office/drawing/2014/main" id="{750158AA-5852-C5F2-2CC2-C53DB6C59DA7}"/>
                </a:ext>
              </a:extLst>
            </p:cNvPr>
            <p:cNvSpPr txBox="1"/>
            <p:nvPr/>
          </p:nvSpPr>
          <p:spPr>
            <a:xfrm>
              <a:off x="6229052" y="5722506"/>
              <a:ext cx="388249" cy="307777"/>
            </a:xfrm>
            <a:prstGeom prst="rect">
              <a:avLst/>
            </a:prstGeom>
            <a:noFill/>
          </p:spPr>
          <p:txBody>
            <a:bodyPr wrap="none" rtlCol="0">
              <a:spAutoFit/>
            </a:bodyPr>
            <a:lstStyle/>
            <a:p>
              <a:r>
                <a:rPr lang="en-US" sz="1200" dirty="0"/>
                <a:t>(b)</a:t>
              </a:r>
            </a:p>
          </p:txBody>
        </p:sp>
      </p:grpSp>
      <p:cxnSp>
        <p:nvCxnSpPr>
          <p:cNvPr id="27" name="Straight Connector 26">
            <a:extLst>
              <a:ext uri="{FF2B5EF4-FFF2-40B4-BE49-F238E27FC236}">
                <a16:creationId xmlns:a16="http://schemas.microsoft.com/office/drawing/2014/main" id="{C1B82683-4738-31EA-1C51-204FB3182BF4}"/>
              </a:ext>
            </a:extLst>
          </p:cNvPr>
          <p:cNvCxnSpPr/>
          <p:nvPr/>
        </p:nvCxnSpPr>
        <p:spPr>
          <a:xfrm>
            <a:off x="7018872" y="1682750"/>
            <a:ext cx="4345084" cy="0"/>
          </a:xfrm>
          <a:prstGeom prst="line">
            <a:avLst/>
          </a:prstGeom>
          <a:ln>
            <a:solidFill>
              <a:schemeClr val="bg1">
                <a:lumMod val="50000"/>
              </a:schemeClr>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085019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75B3C-687A-2512-6A16-7B67A61D9463}"/>
              </a:ext>
            </a:extLst>
          </p:cNvPr>
          <p:cNvSpPr>
            <a:spLocks noGrp="1"/>
          </p:cNvSpPr>
          <p:nvPr>
            <p:ph type="title"/>
          </p:nvPr>
        </p:nvSpPr>
        <p:spPr>
          <a:xfrm>
            <a:off x="127000" y="266701"/>
            <a:ext cx="12065000" cy="632152"/>
          </a:xfrm>
        </p:spPr>
        <p:txBody>
          <a:bodyPr>
            <a:noAutofit/>
          </a:bodyPr>
          <a:lstStyle/>
          <a:p>
            <a:r>
              <a:rPr lang="en-US" sz="2700" dirty="0"/>
              <a:t>Figure 3: </a:t>
            </a:r>
            <a:r>
              <a:rPr lang="en-US" sz="2700" b="1" dirty="0"/>
              <a:t>Precision</a:t>
            </a:r>
            <a:r>
              <a:rPr lang="en-US" sz="2700" dirty="0"/>
              <a:t> – approaching the energy precision required for applications</a:t>
            </a:r>
          </a:p>
        </p:txBody>
      </p:sp>
      <p:sp>
        <p:nvSpPr>
          <p:cNvPr id="3" name="Footer Placeholder 2">
            <a:extLst>
              <a:ext uri="{FF2B5EF4-FFF2-40B4-BE49-F238E27FC236}">
                <a16:creationId xmlns:a16="http://schemas.microsoft.com/office/drawing/2014/main" id="{6B5A940E-1E2C-78FF-76D8-A136D5C72735}"/>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2E8B2284-5ABE-D011-40C6-4A8371DD25F5}"/>
              </a:ext>
            </a:extLst>
          </p:cNvPr>
          <p:cNvSpPr>
            <a:spLocks noGrp="1"/>
          </p:cNvSpPr>
          <p:nvPr>
            <p:ph type="sldNum" sz="quarter" idx="4"/>
          </p:nvPr>
        </p:nvSpPr>
        <p:spPr/>
        <p:txBody>
          <a:bodyPr/>
          <a:lstStyle/>
          <a:p>
            <a:fld id="{52B60363-7E9F-BF4A-894A-A30319D3939A}" type="slidenum">
              <a:rPr lang="en-US" smtClean="0"/>
              <a:pPr/>
              <a:t>9</a:t>
            </a:fld>
            <a:endParaRPr lang="en-US"/>
          </a:p>
        </p:txBody>
      </p:sp>
      <p:sp>
        <p:nvSpPr>
          <p:cNvPr id="7" name="TextBox 6">
            <a:extLst>
              <a:ext uri="{FF2B5EF4-FFF2-40B4-BE49-F238E27FC236}">
                <a16:creationId xmlns:a16="http://schemas.microsoft.com/office/drawing/2014/main" id="{7A8A2636-0AB8-C4B5-4BB9-B947F875125F}"/>
              </a:ext>
            </a:extLst>
          </p:cNvPr>
          <p:cNvSpPr txBox="1"/>
          <p:nvPr/>
        </p:nvSpPr>
        <p:spPr>
          <a:xfrm>
            <a:off x="361950" y="1305173"/>
            <a:ext cx="11334750" cy="2031325"/>
          </a:xfrm>
          <a:prstGeom prst="rect">
            <a:avLst/>
          </a:prstGeom>
          <a:noFill/>
        </p:spPr>
        <p:txBody>
          <a:bodyPr wrap="square" rtlCol="0">
            <a:spAutoFit/>
          </a:bodyPr>
          <a:lstStyle/>
          <a:p>
            <a:r>
              <a:rPr lang="en-US" dirty="0"/>
              <a:t>FIG. 3. (a-b) Energy spectra of the drive and witness bunch measured without the plasma, and (c) after plasma acceleration for particles accelerated by 2, 4, and 6 GeV. In (d), the projected relative energy spectra, divided by the energy gained by the witness. Comment of field uniformity.</a:t>
            </a:r>
          </a:p>
          <a:p>
            <a:endParaRPr lang="en-US" dirty="0"/>
          </a:p>
          <a:p>
            <a:r>
              <a:rPr lang="en-US" dirty="0"/>
              <a:t>In text – discuss field uniformity. Increase in energy spread sets the upper limit on the variation in the field across the witness bunch</a:t>
            </a:r>
          </a:p>
          <a:p>
            <a:endParaRPr lang="en-US" dirty="0"/>
          </a:p>
        </p:txBody>
      </p:sp>
      <p:sp>
        <p:nvSpPr>
          <p:cNvPr id="15" name="Rectangle 14">
            <a:extLst>
              <a:ext uri="{FF2B5EF4-FFF2-40B4-BE49-F238E27FC236}">
                <a16:creationId xmlns:a16="http://schemas.microsoft.com/office/drawing/2014/main" id="{274C6C59-6726-8C23-66ED-5E5F77D57FB2}"/>
              </a:ext>
            </a:extLst>
          </p:cNvPr>
          <p:cNvSpPr/>
          <p:nvPr/>
        </p:nvSpPr>
        <p:spPr>
          <a:xfrm>
            <a:off x="10591852" y="3540356"/>
            <a:ext cx="1411625" cy="24413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Projections of energy profile </a:t>
            </a:r>
          </a:p>
        </p:txBody>
      </p:sp>
      <p:sp>
        <p:nvSpPr>
          <p:cNvPr id="5" name="TextBox 4">
            <a:extLst>
              <a:ext uri="{FF2B5EF4-FFF2-40B4-BE49-F238E27FC236}">
                <a16:creationId xmlns:a16="http://schemas.microsoft.com/office/drawing/2014/main" id="{42248281-90FF-7989-2FBD-0CD283B00B49}"/>
              </a:ext>
            </a:extLst>
          </p:cNvPr>
          <p:cNvSpPr txBox="1"/>
          <p:nvPr/>
        </p:nvSpPr>
        <p:spPr>
          <a:xfrm>
            <a:off x="1708982" y="3742818"/>
            <a:ext cx="2022541" cy="584775"/>
          </a:xfrm>
          <a:prstGeom prst="rect">
            <a:avLst/>
          </a:prstGeom>
          <a:noFill/>
        </p:spPr>
        <p:txBody>
          <a:bodyPr wrap="none" rtlCol="0">
            <a:spAutoFit/>
          </a:bodyPr>
          <a:lstStyle/>
          <a:p>
            <a:r>
              <a:rPr lang="en-US" sz="3200" dirty="0">
                <a:solidFill>
                  <a:srgbClr val="FF0000"/>
                </a:solidFill>
              </a:rPr>
              <a:t>In progress</a:t>
            </a:r>
          </a:p>
        </p:txBody>
      </p:sp>
      <p:sp>
        <p:nvSpPr>
          <p:cNvPr id="14" name="TextBox 13">
            <a:extLst>
              <a:ext uri="{FF2B5EF4-FFF2-40B4-BE49-F238E27FC236}">
                <a16:creationId xmlns:a16="http://schemas.microsoft.com/office/drawing/2014/main" id="{CFE90D5F-115E-C9B2-74DA-D479866589FB}"/>
              </a:ext>
            </a:extLst>
          </p:cNvPr>
          <p:cNvSpPr txBox="1"/>
          <p:nvPr/>
        </p:nvSpPr>
        <p:spPr>
          <a:xfrm>
            <a:off x="188522" y="4486076"/>
            <a:ext cx="5055743" cy="1754326"/>
          </a:xfrm>
          <a:prstGeom prst="rect">
            <a:avLst/>
          </a:prstGeom>
          <a:noFill/>
        </p:spPr>
        <p:txBody>
          <a:bodyPr wrap="none" rtlCol="0">
            <a:spAutoFit/>
          </a:bodyPr>
          <a:lstStyle/>
          <a:p>
            <a:r>
              <a:rPr lang="en-US" dirty="0"/>
              <a:t>Plot 1 – energy profile of incoming witness</a:t>
            </a:r>
          </a:p>
          <a:p>
            <a:r>
              <a:rPr lang="en-US" dirty="0"/>
              <a:t>	- with E spread</a:t>
            </a:r>
          </a:p>
          <a:p>
            <a:r>
              <a:rPr lang="en-US" dirty="0"/>
              <a:t>Plot 2 – energy profile of good 2, 4, and 6 GeV shots</a:t>
            </a:r>
          </a:p>
          <a:p>
            <a:r>
              <a:rPr lang="en-US" dirty="0"/>
              <a:t>	- with E spread</a:t>
            </a:r>
          </a:p>
          <a:p>
            <a:r>
              <a:rPr lang="en-US" dirty="0"/>
              <a:t>Plot 3 -  field uniformity of acc. shots</a:t>
            </a:r>
          </a:p>
          <a:p>
            <a:r>
              <a:rPr lang="en-US" dirty="0"/>
              <a:t>	- Rel. energy over E gain for these shots</a:t>
            </a:r>
          </a:p>
        </p:txBody>
      </p:sp>
      <p:sp>
        <p:nvSpPr>
          <p:cNvPr id="16" name="Rectangle 15">
            <a:extLst>
              <a:ext uri="{FF2B5EF4-FFF2-40B4-BE49-F238E27FC236}">
                <a16:creationId xmlns:a16="http://schemas.microsoft.com/office/drawing/2014/main" id="{90052136-0DFB-88D1-03D0-E26186B92E7A}"/>
              </a:ext>
            </a:extLst>
          </p:cNvPr>
          <p:cNvSpPr/>
          <p:nvPr/>
        </p:nvSpPr>
        <p:spPr>
          <a:xfrm>
            <a:off x="7463899" y="3540355"/>
            <a:ext cx="3019119" cy="24413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t>energy profile of good 2, 4, and 6 GeV shots</a:t>
            </a:r>
          </a:p>
        </p:txBody>
      </p:sp>
      <p:pic>
        <p:nvPicPr>
          <p:cNvPr id="20" name="Picture 19">
            <a:extLst>
              <a:ext uri="{FF2B5EF4-FFF2-40B4-BE49-F238E27FC236}">
                <a16:creationId xmlns:a16="http://schemas.microsoft.com/office/drawing/2014/main" id="{A5429B7C-6045-8306-1399-AFD996391F83}"/>
              </a:ext>
            </a:extLst>
          </p:cNvPr>
          <p:cNvPicPr>
            <a:picLocks noChangeAspect="1"/>
          </p:cNvPicPr>
          <p:nvPr/>
        </p:nvPicPr>
        <p:blipFill>
          <a:blip r:embed="rId2"/>
          <a:stretch>
            <a:fillRect/>
          </a:stretch>
        </p:blipFill>
        <p:spPr>
          <a:xfrm>
            <a:off x="5244265" y="3429000"/>
            <a:ext cx="2219635" cy="3000794"/>
          </a:xfrm>
          <a:prstGeom prst="rect">
            <a:avLst/>
          </a:prstGeom>
        </p:spPr>
      </p:pic>
      <p:sp>
        <p:nvSpPr>
          <p:cNvPr id="21" name="TextBox 20">
            <a:extLst>
              <a:ext uri="{FF2B5EF4-FFF2-40B4-BE49-F238E27FC236}">
                <a16:creationId xmlns:a16="http://schemas.microsoft.com/office/drawing/2014/main" id="{69DF031D-E22D-236B-525C-CDA0736D1292}"/>
              </a:ext>
            </a:extLst>
          </p:cNvPr>
          <p:cNvSpPr txBox="1"/>
          <p:nvPr/>
        </p:nvSpPr>
        <p:spPr>
          <a:xfrm>
            <a:off x="5599959" y="3540355"/>
            <a:ext cx="354093" cy="286619"/>
          </a:xfrm>
          <a:prstGeom prst="rect">
            <a:avLst/>
          </a:prstGeom>
          <a:noFill/>
        </p:spPr>
        <p:txBody>
          <a:bodyPr wrap="none" rtlCol="0">
            <a:spAutoFit/>
          </a:bodyPr>
          <a:lstStyle/>
          <a:p>
            <a:r>
              <a:rPr lang="en-US" sz="1200" dirty="0"/>
              <a:t>(a)</a:t>
            </a:r>
          </a:p>
        </p:txBody>
      </p:sp>
      <p:sp>
        <p:nvSpPr>
          <p:cNvPr id="22" name="TextBox 21">
            <a:extLst>
              <a:ext uri="{FF2B5EF4-FFF2-40B4-BE49-F238E27FC236}">
                <a16:creationId xmlns:a16="http://schemas.microsoft.com/office/drawing/2014/main" id="{36B41EC1-D273-76EE-F062-C6DEC61994DC}"/>
              </a:ext>
            </a:extLst>
          </p:cNvPr>
          <p:cNvSpPr txBox="1"/>
          <p:nvPr/>
        </p:nvSpPr>
        <p:spPr>
          <a:xfrm>
            <a:off x="6682428" y="3540355"/>
            <a:ext cx="357790" cy="276999"/>
          </a:xfrm>
          <a:prstGeom prst="rect">
            <a:avLst/>
          </a:prstGeom>
          <a:noFill/>
        </p:spPr>
        <p:txBody>
          <a:bodyPr wrap="none" rtlCol="0">
            <a:spAutoFit/>
          </a:bodyPr>
          <a:lstStyle/>
          <a:p>
            <a:r>
              <a:rPr lang="en-US" sz="1200" dirty="0"/>
              <a:t>(b)</a:t>
            </a:r>
          </a:p>
        </p:txBody>
      </p:sp>
    </p:spTree>
    <p:extLst>
      <p:ext uri="{BB962C8B-B14F-4D97-AF65-F5344CB8AC3E}">
        <p14:creationId xmlns:p14="http://schemas.microsoft.com/office/powerpoint/2010/main" val="909497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CDAD9E58-2416-4EDD-2EDC-E9EB6D11C5A3}"/>
              </a:ext>
            </a:extLst>
          </p:cNvPr>
          <p:cNvPicPr>
            <a:picLocks noChangeAspect="1"/>
          </p:cNvPicPr>
          <p:nvPr/>
        </p:nvPicPr>
        <p:blipFill>
          <a:blip r:embed="rId2"/>
          <a:stretch>
            <a:fillRect/>
          </a:stretch>
        </p:blipFill>
        <p:spPr>
          <a:xfrm>
            <a:off x="4875875" y="1645511"/>
            <a:ext cx="4834740" cy="3723868"/>
          </a:xfrm>
          <a:prstGeom prst="rect">
            <a:avLst/>
          </a:prstGeom>
        </p:spPr>
      </p:pic>
      <p:grpSp>
        <p:nvGrpSpPr>
          <p:cNvPr id="6" name="Group 5">
            <a:extLst>
              <a:ext uri="{FF2B5EF4-FFF2-40B4-BE49-F238E27FC236}">
                <a16:creationId xmlns:a16="http://schemas.microsoft.com/office/drawing/2014/main" id="{62FC6369-7034-6612-70F4-572FB17EBFC6}"/>
              </a:ext>
            </a:extLst>
          </p:cNvPr>
          <p:cNvGrpSpPr/>
          <p:nvPr/>
        </p:nvGrpSpPr>
        <p:grpSpPr>
          <a:xfrm>
            <a:off x="9710615" y="1297954"/>
            <a:ext cx="2352675" cy="4262092"/>
            <a:chOff x="0" y="904875"/>
            <a:chExt cx="3286125" cy="5953125"/>
          </a:xfrm>
        </p:grpSpPr>
        <p:pic>
          <p:nvPicPr>
            <p:cNvPr id="7" name="Picture 2">
              <a:extLst>
                <a:ext uri="{FF2B5EF4-FFF2-40B4-BE49-F238E27FC236}">
                  <a16:creationId xmlns:a16="http://schemas.microsoft.com/office/drawing/2014/main" id="{30DD5B14-D372-2469-0592-79AA630C15C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7266"/>
            <a:stretch>
              <a:fillRect/>
            </a:stretch>
          </p:blipFill>
          <p:spPr bwMode="auto">
            <a:xfrm>
              <a:off x="514350" y="904875"/>
              <a:ext cx="2771775" cy="59531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925A3BF6-2F99-39A7-DD58-3F1E43EEB61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96328"/>
            <a:stretch>
              <a:fillRect/>
            </a:stretch>
          </p:blipFill>
          <p:spPr bwMode="auto">
            <a:xfrm>
              <a:off x="0" y="904875"/>
              <a:ext cx="447675" cy="5953125"/>
            </a:xfrm>
            <a:prstGeom prst="rect">
              <a:avLst/>
            </a:prstGeom>
            <a:noFill/>
            <a:extLst>
              <a:ext uri="{909E8E84-426E-40DD-AFC4-6F175D3DCCD1}">
                <a14:hiddenFill xmlns:a14="http://schemas.microsoft.com/office/drawing/2010/main">
                  <a:solidFill>
                    <a:srgbClr val="FFFFFF"/>
                  </a:solidFill>
                </a14:hiddenFill>
              </a:ext>
            </a:extLst>
          </p:spPr>
        </p:pic>
      </p:grpSp>
      <p:sp>
        <p:nvSpPr>
          <p:cNvPr id="2" name="Title 1">
            <a:extLst>
              <a:ext uri="{FF2B5EF4-FFF2-40B4-BE49-F238E27FC236}">
                <a16:creationId xmlns:a16="http://schemas.microsoft.com/office/drawing/2014/main" id="{A83BAE6E-1A92-E04C-8827-3E28923FBB94}"/>
              </a:ext>
            </a:extLst>
          </p:cNvPr>
          <p:cNvSpPr>
            <a:spLocks noGrp="1"/>
          </p:cNvSpPr>
          <p:nvPr>
            <p:ph type="title"/>
          </p:nvPr>
        </p:nvSpPr>
        <p:spPr/>
        <p:txBody>
          <a:bodyPr/>
          <a:lstStyle/>
          <a:p>
            <a:r>
              <a:rPr lang="en-US" dirty="0"/>
              <a:t>Figure 4 – Simulation results</a:t>
            </a:r>
          </a:p>
        </p:txBody>
      </p:sp>
      <p:sp>
        <p:nvSpPr>
          <p:cNvPr id="3" name="Footer Placeholder 2">
            <a:extLst>
              <a:ext uri="{FF2B5EF4-FFF2-40B4-BE49-F238E27FC236}">
                <a16:creationId xmlns:a16="http://schemas.microsoft.com/office/drawing/2014/main" id="{97230B43-57DD-E841-5F54-E81B49CD45CF}"/>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3E9E7C7D-DDA6-F010-ACCA-C93DFE9F242D}"/>
              </a:ext>
            </a:extLst>
          </p:cNvPr>
          <p:cNvSpPr>
            <a:spLocks noGrp="1"/>
          </p:cNvSpPr>
          <p:nvPr>
            <p:ph type="sldNum" sz="quarter" idx="4"/>
          </p:nvPr>
        </p:nvSpPr>
        <p:spPr/>
        <p:txBody>
          <a:bodyPr/>
          <a:lstStyle/>
          <a:p>
            <a:fld id="{52B60363-7E9F-BF4A-894A-A30319D3939A}" type="slidenum">
              <a:rPr lang="en-US" smtClean="0"/>
              <a:pPr/>
              <a:t>10</a:t>
            </a:fld>
            <a:endParaRPr lang="en-US"/>
          </a:p>
        </p:txBody>
      </p:sp>
      <p:sp>
        <p:nvSpPr>
          <p:cNvPr id="9" name="TextBox 8">
            <a:extLst>
              <a:ext uri="{FF2B5EF4-FFF2-40B4-BE49-F238E27FC236}">
                <a16:creationId xmlns:a16="http://schemas.microsoft.com/office/drawing/2014/main" id="{F5648362-30E2-076C-08CB-3611258EE20E}"/>
              </a:ext>
            </a:extLst>
          </p:cNvPr>
          <p:cNvSpPr txBox="1"/>
          <p:nvPr/>
        </p:nvSpPr>
        <p:spPr>
          <a:xfrm>
            <a:off x="254581" y="1397675"/>
            <a:ext cx="4249295" cy="5078313"/>
          </a:xfrm>
          <a:prstGeom prst="rect">
            <a:avLst/>
          </a:prstGeom>
          <a:noFill/>
        </p:spPr>
        <p:txBody>
          <a:bodyPr wrap="square" rtlCol="0">
            <a:spAutoFit/>
          </a:bodyPr>
          <a:lstStyle/>
          <a:p>
            <a:r>
              <a:rPr lang="en-US" dirty="0"/>
              <a:t>FIG. 3.  Simulation results. (a) snapshot of the simulation halfway through the plasma, and (b) the longitudinal electric field, showing the wake is flattened across the witness bunch through optimal loading</a:t>
            </a:r>
          </a:p>
          <a:p>
            <a:r>
              <a:rPr lang="en-US" dirty="0"/>
              <a:t>(c) The resulting energy spectra of the drive and witness bunches from simulation overlaid with experimental data.</a:t>
            </a:r>
          </a:p>
          <a:p>
            <a:endParaRPr lang="en-US" dirty="0"/>
          </a:p>
          <a:p>
            <a:r>
              <a:rPr lang="en-US" dirty="0"/>
              <a:t>In text: The drive current profile was taken directly from LPS measurement from the TCAV. The resolution was insufficient resolution to determine the precise current profile of the witness bunch, so this was estimated through ML reconstruction.</a:t>
            </a:r>
          </a:p>
          <a:p>
            <a:endParaRPr lang="en-US" dirty="0"/>
          </a:p>
          <a:p>
            <a:r>
              <a:rPr lang="en-US" dirty="0"/>
              <a:t>Will discuss the requirement to reach optimal beam loading here </a:t>
            </a:r>
          </a:p>
        </p:txBody>
      </p:sp>
    </p:spTree>
    <p:extLst>
      <p:ext uri="{BB962C8B-B14F-4D97-AF65-F5344CB8AC3E}">
        <p14:creationId xmlns:p14="http://schemas.microsoft.com/office/powerpoint/2010/main" val="1864259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1D8B2-4BA1-1043-51FA-2A1BBD1C6FCD}"/>
              </a:ext>
            </a:extLst>
          </p:cNvPr>
          <p:cNvSpPr>
            <a:spLocks noGrp="1"/>
          </p:cNvSpPr>
          <p:nvPr>
            <p:ph type="title"/>
          </p:nvPr>
        </p:nvSpPr>
        <p:spPr/>
        <p:txBody>
          <a:bodyPr/>
          <a:lstStyle/>
          <a:p>
            <a:r>
              <a:rPr lang="en-US" dirty="0"/>
              <a:t>Supplemental Materials</a:t>
            </a:r>
          </a:p>
        </p:txBody>
      </p:sp>
      <p:sp>
        <p:nvSpPr>
          <p:cNvPr id="3" name="Footer Placeholder 2">
            <a:extLst>
              <a:ext uri="{FF2B5EF4-FFF2-40B4-BE49-F238E27FC236}">
                <a16:creationId xmlns:a16="http://schemas.microsoft.com/office/drawing/2014/main" id="{C08FBE54-7809-EDDE-8460-19E310DF02DC}"/>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59D9DE33-F571-86E0-7CA5-541AC9140B1D}"/>
              </a:ext>
            </a:extLst>
          </p:cNvPr>
          <p:cNvSpPr>
            <a:spLocks noGrp="1"/>
          </p:cNvSpPr>
          <p:nvPr>
            <p:ph type="sldNum" sz="quarter" idx="4"/>
          </p:nvPr>
        </p:nvSpPr>
        <p:spPr/>
        <p:txBody>
          <a:bodyPr/>
          <a:lstStyle/>
          <a:p>
            <a:fld id="{52B60363-7E9F-BF4A-894A-A30319D3939A}" type="slidenum">
              <a:rPr lang="en-US" smtClean="0"/>
              <a:pPr/>
              <a:t>11</a:t>
            </a:fld>
            <a:endParaRPr lang="en-US"/>
          </a:p>
        </p:txBody>
      </p:sp>
      <p:sp>
        <p:nvSpPr>
          <p:cNvPr id="5" name="Text Placeholder 4">
            <a:extLst>
              <a:ext uri="{FF2B5EF4-FFF2-40B4-BE49-F238E27FC236}">
                <a16:creationId xmlns:a16="http://schemas.microsoft.com/office/drawing/2014/main" id="{730E2E16-6CE4-E654-7EB2-67C7D73EA1FA}"/>
              </a:ext>
            </a:extLst>
          </p:cNvPr>
          <p:cNvSpPr>
            <a:spLocks noGrp="1"/>
          </p:cNvSpPr>
          <p:nvPr>
            <p:ph type="body" sz="quarter" idx="18"/>
          </p:nvPr>
        </p:nvSpPr>
        <p:spPr/>
        <p:txBody>
          <a:bodyPr/>
          <a:lstStyle/>
          <a:p>
            <a:r>
              <a:rPr lang="en-US" dirty="0"/>
              <a:t>Full dataset</a:t>
            </a:r>
          </a:p>
          <a:p>
            <a:r>
              <a:rPr lang="en-US" dirty="0"/>
              <a:t>Sorting by FOM (Wakefield parameter)</a:t>
            </a:r>
          </a:p>
          <a:p>
            <a:r>
              <a:rPr lang="en-US" dirty="0"/>
              <a:t>PV filtering</a:t>
            </a:r>
          </a:p>
          <a:p>
            <a:r>
              <a:rPr lang="en-US" dirty="0"/>
              <a:t>Demonstrate how for every shot that has the same incoming beam parameters, we get roughly the same PWFA performance.</a:t>
            </a:r>
          </a:p>
          <a:p>
            <a:endParaRPr lang="en-US" dirty="0"/>
          </a:p>
        </p:txBody>
      </p:sp>
      <p:pic>
        <p:nvPicPr>
          <p:cNvPr id="6" name="Picture 5" descr="A blue and yellow sound wave&#10;&#10;AI-generated content may be incorrect.">
            <a:extLst>
              <a:ext uri="{FF2B5EF4-FFF2-40B4-BE49-F238E27FC236}">
                <a16:creationId xmlns:a16="http://schemas.microsoft.com/office/drawing/2014/main" id="{09EDB08D-62D5-CE3E-7380-F84EE231124B}"/>
              </a:ext>
            </a:extLst>
          </p:cNvPr>
          <p:cNvPicPr>
            <a:picLocks noChangeAspect="1"/>
          </p:cNvPicPr>
          <p:nvPr/>
        </p:nvPicPr>
        <p:blipFill>
          <a:blip r:embed="rId2"/>
          <a:stretch>
            <a:fillRect/>
          </a:stretch>
        </p:blipFill>
        <p:spPr>
          <a:xfrm>
            <a:off x="388775" y="3661901"/>
            <a:ext cx="4564225" cy="2752840"/>
          </a:xfrm>
          <a:prstGeom prst="rect">
            <a:avLst/>
          </a:prstGeom>
        </p:spPr>
      </p:pic>
      <p:sp>
        <p:nvSpPr>
          <p:cNvPr id="7" name="Arrow: Right 6">
            <a:extLst>
              <a:ext uri="{FF2B5EF4-FFF2-40B4-BE49-F238E27FC236}">
                <a16:creationId xmlns:a16="http://schemas.microsoft.com/office/drawing/2014/main" id="{CB3C731F-AD73-9F1A-093D-11D9A44BC429}"/>
              </a:ext>
            </a:extLst>
          </p:cNvPr>
          <p:cNvSpPr/>
          <p:nvPr/>
        </p:nvSpPr>
        <p:spPr>
          <a:xfrm>
            <a:off x="5435600" y="4389893"/>
            <a:ext cx="774700" cy="7239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186FBEF-1E41-94AD-1822-AECF04F806DF}"/>
              </a:ext>
            </a:extLst>
          </p:cNvPr>
          <p:cNvSpPr/>
          <p:nvPr/>
        </p:nvSpPr>
        <p:spPr>
          <a:xfrm>
            <a:off x="6563899" y="3661901"/>
            <a:ext cx="954845" cy="258532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t>Plots of energy PVs</a:t>
            </a:r>
          </a:p>
        </p:txBody>
      </p:sp>
      <p:sp>
        <p:nvSpPr>
          <p:cNvPr id="9" name="Rectangle 8">
            <a:extLst>
              <a:ext uri="{FF2B5EF4-FFF2-40B4-BE49-F238E27FC236}">
                <a16:creationId xmlns:a16="http://schemas.microsoft.com/office/drawing/2014/main" id="{3CDC4E07-DDFB-0E69-00E2-D7BD66658657}"/>
              </a:ext>
            </a:extLst>
          </p:cNvPr>
          <p:cNvSpPr/>
          <p:nvPr/>
        </p:nvSpPr>
        <p:spPr>
          <a:xfrm>
            <a:off x="9865899" y="3661900"/>
            <a:ext cx="1716501" cy="2585323"/>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err="1"/>
              <a:t>Downselected</a:t>
            </a:r>
            <a:r>
              <a:rPr lang="en-US" dirty="0"/>
              <a:t> dataset</a:t>
            </a:r>
          </a:p>
        </p:txBody>
      </p:sp>
      <p:sp>
        <p:nvSpPr>
          <p:cNvPr id="10" name="Arrow: Right 9">
            <a:extLst>
              <a:ext uri="{FF2B5EF4-FFF2-40B4-BE49-F238E27FC236}">
                <a16:creationId xmlns:a16="http://schemas.microsoft.com/office/drawing/2014/main" id="{9C60B88A-2063-A548-A8C6-83986F3D4F43}"/>
              </a:ext>
            </a:extLst>
          </p:cNvPr>
          <p:cNvSpPr/>
          <p:nvPr/>
        </p:nvSpPr>
        <p:spPr>
          <a:xfrm>
            <a:off x="8388522" y="4491493"/>
            <a:ext cx="774700" cy="7239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89415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52057A-BAB0-9B03-9EDA-70F1D15E5E8E}"/>
            </a:ext>
          </a:extLst>
        </p:cNvPr>
        <p:cNvGrpSpPr/>
        <p:nvPr/>
      </p:nvGrpSpPr>
      <p:grpSpPr>
        <a:xfrm>
          <a:off x="0" y="0"/>
          <a:ext cx="0" cy="0"/>
          <a:chOff x="0" y="0"/>
          <a:chExt cx="0" cy="0"/>
        </a:xfrm>
      </p:grpSpPr>
      <p:pic>
        <p:nvPicPr>
          <p:cNvPr id="1028" name="Picture 4" descr="Figure 2">
            <a:extLst>
              <a:ext uri="{FF2B5EF4-FFF2-40B4-BE49-F238E27FC236}">
                <a16:creationId xmlns:a16="http://schemas.microsoft.com/office/drawing/2014/main" id="{C07A9B86-A318-48D4-166D-F111748975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511" y="998171"/>
            <a:ext cx="2112342" cy="259832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Title 3">
            <a:extLst>
              <a:ext uri="{FF2B5EF4-FFF2-40B4-BE49-F238E27FC236}">
                <a16:creationId xmlns:a16="http://schemas.microsoft.com/office/drawing/2014/main" id="{E7E322F2-AD2E-7EB9-E904-942EB2414B8B}"/>
              </a:ext>
            </a:extLst>
          </p:cNvPr>
          <p:cNvSpPr>
            <a:spLocks noGrp="1"/>
          </p:cNvSpPr>
          <p:nvPr>
            <p:ph type="title"/>
          </p:nvPr>
        </p:nvSpPr>
        <p:spPr/>
        <p:txBody>
          <a:bodyPr/>
          <a:lstStyle/>
          <a:p>
            <a:r>
              <a:rPr lang="en-US" dirty="0"/>
              <a:t>Overview of past beam driven PWFA results</a:t>
            </a:r>
          </a:p>
        </p:txBody>
      </p:sp>
      <p:pic>
        <p:nvPicPr>
          <p:cNvPr id="1026" name="Picture 2" descr="figure 2">
            <a:extLst>
              <a:ext uri="{FF2B5EF4-FFF2-40B4-BE49-F238E27FC236}">
                <a16:creationId xmlns:a16="http://schemas.microsoft.com/office/drawing/2014/main" id="{8765F324-C829-9D20-A14B-3B82EB1ADE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36241" y="1013585"/>
            <a:ext cx="2112342" cy="247298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7" name="Picture 6">
            <a:extLst>
              <a:ext uri="{FF2B5EF4-FFF2-40B4-BE49-F238E27FC236}">
                <a16:creationId xmlns:a16="http://schemas.microsoft.com/office/drawing/2014/main" id="{F98E9975-8619-CEFA-B4EF-89527CAF957D}"/>
              </a:ext>
            </a:extLst>
          </p:cNvPr>
          <p:cNvPicPr>
            <a:picLocks noChangeAspect="1"/>
          </p:cNvPicPr>
          <p:nvPr/>
        </p:nvPicPr>
        <p:blipFill>
          <a:blip r:embed="rId4"/>
          <a:stretch>
            <a:fillRect/>
          </a:stretch>
        </p:blipFill>
        <p:spPr>
          <a:xfrm>
            <a:off x="4854184" y="1013585"/>
            <a:ext cx="1908190" cy="25971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 name="Picture 8">
            <a:extLst>
              <a:ext uri="{FF2B5EF4-FFF2-40B4-BE49-F238E27FC236}">
                <a16:creationId xmlns:a16="http://schemas.microsoft.com/office/drawing/2014/main" id="{D3379F8B-618E-6068-4512-FE099498A389}"/>
              </a:ext>
            </a:extLst>
          </p:cNvPr>
          <p:cNvPicPr>
            <a:picLocks noChangeAspect="1"/>
          </p:cNvPicPr>
          <p:nvPr/>
        </p:nvPicPr>
        <p:blipFill>
          <a:blip r:embed="rId5"/>
          <a:stretch>
            <a:fillRect/>
          </a:stretch>
        </p:blipFill>
        <p:spPr>
          <a:xfrm>
            <a:off x="6978787" y="1013585"/>
            <a:ext cx="2174980" cy="259714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Picture 10">
            <a:extLst>
              <a:ext uri="{FF2B5EF4-FFF2-40B4-BE49-F238E27FC236}">
                <a16:creationId xmlns:a16="http://schemas.microsoft.com/office/drawing/2014/main" id="{BF727580-8598-7E8A-9EA6-5FBB51567DD9}"/>
              </a:ext>
            </a:extLst>
          </p:cNvPr>
          <p:cNvPicPr>
            <a:picLocks noChangeAspect="1"/>
          </p:cNvPicPr>
          <p:nvPr/>
        </p:nvPicPr>
        <p:blipFill>
          <a:blip r:embed="rId6"/>
          <a:stretch>
            <a:fillRect/>
          </a:stretch>
        </p:blipFill>
        <p:spPr>
          <a:xfrm>
            <a:off x="9348350" y="1013585"/>
            <a:ext cx="2625590" cy="186887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aphicFrame>
        <p:nvGraphicFramePr>
          <p:cNvPr id="2" name="Table 1">
            <a:extLst>
              <a:ext uri="{FF2B5EF4-FFF2-40B4-BE49-F238E27FC236}">
                <a16:creationId xmlns:a16="http://schemas.microsoft.com/office/drawing/2014/main" id="{6E6BED8E-7C23-3FB1-7AFE-497B7AD0D79F}"/>
              </a:ext>
            </a:extLst>
          </p:cNvPr>
          <p:cNvGraphicFramePr>
            <a:graphicFrameLocks noGrp="1"/>
          </p:cNvGraphicFramePr>
          <p:nvPr/>
        </p:nvGraphicFramePr>
        <p:xfrm>
          <a:off x="234511" y="3782608"/>
          <a:ext cx="11739429" cy="2962860"/>
        </p:xfrm>
        <a:graphic>
          <a:graphicData uri="http://schemas.openxmlformats.org/drawingml/2006/table">
            <a:tbl>
              <a:tblPr/>
              <a:tblGrid>
                <a:gridCol w="3118289">
                  <a:extLst>
                    <a:ext uri="{9D8B030D-6E8A-4147-A177-3AD203B41FA5}">
                      <a16:colId xmlns:a16="http://schemas.microsoft.com/office/drawing/2014/main" val="250171395"/>
                    </a:ext>
                  </a:extLst>
                </a:gridCol>
                <a:gridCol w="1352550">
                  <a:extLst>
                    <a:ext uri="{9D8B030D-6E8A-4147-A177-3AD203B41FA5}">
                      <a16:colId xmlns:a16="http://schemas.microsoft.com/office/drawing/2014/main" val="871595844"/>
                    </a:ext>
                  </a:extLst>
                </a:gridCol>
                <a:gridCol w="1285875">
                  <a:extLst>
                    <a:ext uri="{9D8B030D-6E8A-4147-A177-3AD203B41FA5}">
                      <a16:colId xmlns:a16="http://schemas.microsoft.com/office/drawing/2014/main" val="3158324190"/>
                    </a:ext>
                  </a:extLst>
                </a:gridCol>
                <a:gridCol w="1476375">
                  <a:extLst>
                    <a:ext uri="{9D8B030D-6E8A-4147-A177-3AD203B41FA5}">
                      <a16:colId xmlns:a16="http://schemas.microsoft.com/office/drawing/2014/main" val="4102356232"/>
                    </a:ext>
                  </a:extLst>
                </a:gridCol>
                <a:gridCol w="1266825">
                  <a:extLst>
                    <a:ext uri="{9D8B030D-6E8A-4147-A177-3AD203B41FA5}">
                      <a16:colId xmlns:a16="http://schemas.microsoft.com/office/drawing/2014/main" val="2384599605"/>
                    </a:ext>
                  </a:extLst>
                </a:gridCol>
                <a:gridCol w="1724025">
                  <a:extLst>
                    <a:ext uri="{9D8B030D-6E8A-4147-A177-3AD203B41FA5}">
                      <a16:colId xmlns:a16="http://schemas.microsoft.com/office/drawing/2014/main" val="3526401904"/>
                    </a:ext>
                  </a:extLst>
                </a:gridCol>
                <a:gridCol w="1515490">
                  <a:extLst>
                    <a:ext uri="{9D8B030D-6E8A-4147-A177-3AD203B41FA5}">
                      <a16:colId xmlns:a16="http://schemas.microsoft.com/office/drawing/2014/main" val="970134460"/>
                    </a:ext>
                  </a:extLst>
                </a:gridCol>
              </a:tblGrid>
              <a:tr h="493980">
                <a:tc>
                  <a:txBody>
                    <a:bodyPr/>
                    <a:lstStyle/>
                    <a:p>
                      <a:pPr rtl="0" fontAlgn="base">
                        <a:buNone/>
                      </a:pPr>
                      <a:endParaRPr lang="en-US" sz="1600" dirty="0">
                        <a:solidFill>
                          <a:srgbClr val="000000"/>
                        </a:solidFill>
                        <a:effectLst/>
                        <a:latin typeface="Aptos" panose="020B0004020202020204" pitchFamily="34" charset="0"/>
                      </a:endParaRPr>
                    </a:p>
                    <a:p>
                      <a:pPr rtl="0" fontAlgn="base">
                        <a:buNone/>
                      </a:pPr>
                      <a:r>
                        <a:rPr lang="en-US" sz="1600" b="1" dirty="0">
                          <a:solidFill>
                            <a:srgbClr val="000000"/>
                          </a:solidFill>
                          <a:effectLst/>
                          <a:latin typeface="inherit"/>
                        </a:rPr>
                        <a:t>Parameter</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Blumenfeld</a:t>
                      </a:r>
                    </a:p>
                    <a:p>
                      <a:pPr rtl="0" fontAlgn="base">
                        <a:buNone/>
                      </a:pPr>
                      <a:r>
                        <a:rPr lang="en-US" sz="1600" dirty="0">
                          <a:solidFill>
                            <a:srgbClr val="000000"/>
                          </a:solidFill>
                          <a:effectLst/>
                          <a:latin typeface="Aptos" panose="020B0004020202020204" pitchFamily="34" charset="0"/>
                        </a:rPr>
                        <a:t>Nature 2007</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Litos</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Nature 2014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Litos</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PPCF 2016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Lindstrøm</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PRL 2021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Wood</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IPAC Proc. 2024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b="1" dirty="0">
                          <a:solidFill>
                            <a:srgbClr val="000000"/>
                          </a:solidFill>
                          <a:effectLst/>
                          <a:latin typeface="Aptos" panose="020B0004020202020204" pitchFamily="34" charset="0"/>
                        </a:rPr>
                        <a:t>Present work</a:t>
                      </a:r>
                    </a:p>
                    <a:p>
                      <a:pPr rtl="0" fontAlgn="base">
                        <a:buNone/>
                      </a:pPr>
                      <a:r>
                        <a:rPr lang="en-US" sz="1600" b="1" dirty="0">
                          <a:solidFill>
                            <a:srgbClr val="000000"/>
                          </a:solidFill>
                          <a:effectLst/>
                          <a:latin typeface="Aptos" panose="020B0004020202020204" pitchFamily="34" charset="0"/>
                        </a:rPr>
                        <a:t>14 GeV shots</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93776450"/>
                  </a:ext>
                </a:extLst>
              </a:tr>
              <a:tr h="298021">
                <a:tc>
                  <a:txBody>
                    <a:bodyPr/>
                    <a:lstStyle/>
                    <a:p>
                      <a:pPr rtl="0" fontAlgn="base">
                        <a:buNone/>
                      </a:pPr>
                      <a:r>
                        <a:rPr lang="en-US" sz="1600" b="0" dirty="0">
                          <a:solidFill>
                            <a:srgbClr val="000000"/>
                          </a:solidFill>
                          <a:effectLst/>
                          <a:latin typeface="Aptos" panose="020B0004020202020204" pitchFamily="34" charset="0"/>
                        </a:rPr>
                        <a:t>Energy Gain, GeV</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42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5.3 / 9</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0.045</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0.252</a:t>
                      </a:r>
                      <a:r>
                        <a:rPr lang="en-US" sz="1600" b="0" dirty="0">
                          <a:solidFill>
                            <a:srgbClr val="000000"/>
                          </a:solidFill>
                          <a:effectLst/>
                          <a:latin typeface="Aptos" panose="020B0004020202020204" pitchFamily="34" charset="0"/>
                        </a:rPr>
                        <a:t> ± 0.006</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4.1 ± 0.3</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02299546"/>
                  </a:ext>
                </a:extLst>
              </a:tr>
              <a:tr h="298021">
                <a:tc>
                  <a:txBody>
                    <a:bodyPr/>
                    <a:lstStyle/>
                    <a:p>
                      <a:pPr rtl="0" fontAlgn="base">
                        <a:buNone/>
                      </a:pPr>
                      <a:r>
                        <a:rPr lang="en-US" sz="1600" dirty="0">
                          <a:solidFill>
                            <a:srgbClr val="000000"/>
                          </a:solidFill>
                          <a:effectLst/>
                          <a:latin typeface="Aptos" panose="020B0004020202020204" pitchFamily="34" charset="0"/>
                        </a:rPr>
                        <a:t>Gradient, GeV/m</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52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a:solidFill>
                            <a:srgbClr val="000000"/>
                          </a:solidFill>
                          <a:effectLst/>
                          <a:latin typeface="Aptos" panose="020B0004020202020204" pitchFamily="34" charset="0"/>
                        </a:rPr>
                        <a:t>4.4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4.0 / 6.9</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1.3</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1.3</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10.0 ± 1.0</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00024961"/>
                  </a:ext>
                </a:extLst>
              </a:tr>
              <a:tr h="493980">
                <a:tc>
                  <a:txBody>
                    <a:bodyPr/>
                    <a:lstStyle/>
                    <a:p>
                      <a:pPr rtl="0" fontAlgn="base">
                        <a:buNone/>
                      </a:pPr>
                      <a:r>
                        <a:rPr lang="en-US" sz="1600" dirty="0">
                          <a:solidFill>
                            <a:srgbClr val="000000"/>
                          </a:solidFill>
                          <a:effectLst/>
                          <a:latin typeface="Aptos" panose="020B0004020202020204" pitchFamily="34" charset="0"/>
                        </a:rPr>
                        <a:t>Energy spread over energy gain</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~100%</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a:solidFill>
                            <a:srgbClr val="000000"/>
                          </a:solidFill>
                          <a:effectLst/>
                          <a:latin typeface="Aptos" panose="020B0004020202020204" pitchFamily="34" charset="0"/>
                        </a:rPr>
                        <a:t>9.6%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25% /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2.8%</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1.0%</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2.0 ± 0.2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05948671"/>
                  </a:ext>
                </a:extLst>
              </a:tr>
              <a:tr h="298021">
                <a:tc>
                  <a:txBody>
                    <a:bodyPr/>
                    <a:lstStyle/>
                    <a:p>
                      <a:pPr rtl="0" fontAlgn="base">
                        <a:buNone/>
                      </a:pPr>
                      <a:r>
                        <a:rPr lang="en-US" sz="1600" dirty="0">
                          <a:solidFill>
                            <a:srgbClr val="000000"/>
                          </a:solidFill>
                          <a:effectLst/>
                          <a:latin typeface="Aptos" panose="020B0004020202020204" pitchFamily="34" charset="0"/>
                        </a:rPr>
                        <a:t>Total efficiency**</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a:solidFill>
                            <a:srgbClr val="000000"/>
                          </a:solidFill>
                          <a:effectLst/>
                          <a:latin typeface="Aptos" panose="020B0004020202020204" pitchFamily="34" charset="0"/>
                        </a:rPr>
                        <a:t>0.6%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5% / 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3.6 </a:t>
                      </a:r>
                      <a:r>
                        <a:rPr lang="en-US" sz="1600" b="0" dirty="0">
                          <a:solidFill>
                            <a:srgbClr val="000000"/>
                          </a:solidFill>
                          <a:effectLst/>
                          <a:latin typeface="Aptos" panose="020B0004020202020204" pitchFamily="34" charset="0"/>
                        </a:rPr>
                        <a:t>± 0.3</a:t>
                      </a:r>
                      <a:r>
                        <a:rPr lang="en-US" sz="1600" dirty="0">
                          <a:solidFill>
                            <a:srgbClr val="000000"/>
                          </a:solidFill>
                          <a:effectLst/>
                          <a:latin typeface="Aptos" panose="020B0004020202020204" pitchFamily="34" charset="0"/>
                        </a:rPr>
                        <a:t>%</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4.9 ± 0.5</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08061006"/>
                  </a:ext>
                </a:extLst>
              </a:tr>
              <a:tr h="298021">
                <a:tc>
                  <a:txBody>
                    <a:bodyPr/>
                    <a:lstStyle/>
                    <a:p>
                      <a:pPr rtl="0" fontAlgn="base">
                        <a:buNone/>
                      </a:pPr>
                      <a:r>
                        <a:rPr lang="en-US" sz="1600" dirty="0">
                          <a:solidFill>
                            <a:srgbClr val="000000"/>
                          </a:solidFill>
                          <a:effectLst/>
                          <a:latin typeface="Aptos" panose="020B0004020202020204" pitchFamily="34" charset="0"/>
                        </a:rPr>
                        <a:t>Charge accelerated, </a:t>
                      </a:r>
                      <a:r>
                        <a:rPr lang="en-US" sz="1600" dirty="0" err="1">
                          <a:solidFill>
                            <a:srgbClr val="000000"/>
                          </a:solidFill>
                          <a:effectLst/>
                          <a:latin typeface="Aptos" panose="020B0004020202020204" pitchFamily="34" charset="0"/>
                        </a:rPr>
                        <a:t>pC</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74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115 / 28</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100</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40</a:t>
                      </a:r>
                      <a:r>
                        <a:rPr lang="en-US" sz="1600" b="0" dirty="0">
                          <a:solidFill>
                            <a:srgbClr val="000000"/>
                          </a:solidFill>
                          <a:effectLst/>
                          <a:latin typeface="Aptos" panose="020B0004020202020204" pitchFamily="34" charset="0"/>
                        </a:rPr>
                        <a:t> ± 3</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~150-200 (62%)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48360887"/>
                  </a:ext>
                </a:extLst>
              </a:tr>
              <a:tr h="298021">
                <a:tc>
                  <a:txBody>
                    <a:bodyPr/>
                    <a:lstStyle/>
                    <a:p>
                      <a:pPr rtl="0" fontAlgn="base">
                        <a:buNone/>
                      </a:pPr>
                      <a:r>
                        <a:rPr lang="en-US" sz="1600" dirty="0">
                          <a:solidFill>
                            <a:srgbClr val="000000"/>
                          </a:solidFill>
                          <a:effectLst/>
                          <a:latin typeface="Aptos" panose="020B0004020202020204" pitchFamily="34" charset="0"/>
                        </a:rPr>
                        <a:t>Energy gain, J</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0.6 / .25</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0.0045</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0" dirty="0">
                          <a:solidFill>
                            <a:srgbClr val="000000"/>
                          </a:solidFill>
                          <a:effectLst/>
                          <a:latin typeface="Aptos" panose="020B0004020202020204" pitchFamily="34" charset="0"/>
                        </a:rPr>
                        <a:t>0.01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0.72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25758210"/>
                  </a:ext>
                </a:extLst>
              </a:tr>
            </a:tbl>
          </a:graphicData>
        </a:graphic>
      </p:graphicFrame>
    </p:spTree>
    <p:extLst>
      <p:ext uri="{BB962C8B-B14F-4D97-AF65-F5344CB8AC3E}">
        <p14:creationId xmlns:p14="http://schemas.microsoft.com/office/powerpoint/2010/main" val="4188927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329381-3078-E65F-063C-F9772DEED159}"/>
              </a:ext>
            </a:extLst>
          </p:cNvPr>
          <p:cNvSpPr>
            <a:spLocks noGrp="1"/>
          </p:cNvSpPr>
          <p:nvPr>
            <p:ph type="title"/>
          </p:nvPr>
        </p:nvSpPr>
        <p:spPr/>
        <p:txBody>
          <a:bodyPr/>
          <a:lstStyle/>
          <a:p>
            <a:r>
              <a:rPr lang="en-US" dirty="0"/>
              <a:t>Where do we need to be for a collider application?</a:t>
            </a:r>
          </a:p>
        </p:txBody>
      </p:sp>
      <p:sp>
        <p:nvSpPr>
          <p:cNvPr id="3" name="Footer Placeholder 2">
            <a:extLst>
              <a:ext uri="{FF2B5EF4-FFF2-40B4-BE49-F238E27FC236}">
                <a16:creationId xmlns:a16="http://schemas.microsoft.com/office/drawing/2014/main" id="{01E2E150-8066-B0FC-3C81-63539CC13835}"/>
              </a:ext>
            </a:extLst>
          </p:cNvPr>
          <p:cNvSpPr>
            <a:spLocks noGrp="1"/>
          </p:cNvSpPr>
          <p:nvPr>
            <p:ph type="ftr" sz="quarter" idx="3"/>
          </p:nvPr>
        </p:nvSpPr>
        <p:spPr/>
        <p:txBody>
          <a:bodyPr/>
          <a:lstStyle/>
          <a:p>
            <a:r>
              <a:rPr lang="en-US"/>
              <a:t>D. Storey</a:t>
            </a:r>
            <a:endParaRPr lang="en-US" dirty="0"/>
          </a:p>
        </p:txBody>
      </p:sp>
      <p:sp>
        <p:nvSpPr>
          <p:cNvPr id="4" name="Slide Number Placeholder 3">
            <a:extLst>
              <a:ext uri="{FF2B5EF4-FFF2-40B4-BE49-F238E27FC236}">
                <a16:creationId xmlns:a16="http://schemas.microsoft.com/office/drawing/2014/main" id="{A03CFA38-191B-0199-9028-5665119F66E2}"/>
              </a:ext>
            </a:extLst>
          </p:cNvPr>
          <p:cNvSpPr>
            <a:spLocks noGrp="1"/>
          </p:cNvSpPr>
          <p:nvPr>
            <p:ph type="sldNum" sz="quarter" idx="4"/>
          </p:nvPr>
        </p:nvSpPr>
        <p:spPr/>
        <p:txBody>
          <a:bodyPr/>
          <a:lstStyle/>
          <a:p>
            <a:fld id="{52B60363-7E9F-BF4A-894A-A30319D3939A}" type="slidenum">
              <a:rPr lang="en-US" smtClean="0"/>
              <a:pPr/>
              <a:t>13</a:t>
            </a:fld>
            <a:endParaRPr lang="en-US"/>
          </a:p>
        </p:txBody>
      </p:sp>
      <p:sp>
        <p:nvSpPr>
          <p:cNvPr id="5" name="Text Placeholder 4">
            <a:extLst>
              <a:ext uri="{FF2B5EF4-FFF2-40B4-BE49-F238E27FC236}">
                <a16:creationId xmlns:a16="http://schemas.microsoft.com/office/drawing/2014/main" id="{13DFAC9F-9CC2-69E6-072F-CDF7717961D2}"/>
              </a:ext>
            </a:extLst>
          </p:cNvPr>
          <p:cNvSpPr>
            <a:spLocks noGrp="1"/>
          </p:cNvSpPr>
          <p:nvPr>
            <p:ph type="body" sz="quarter" idx="18"/>
          </p:nvPr>
        </p:nvSpPr>
        <p:spPr>
          <a:xfrm>
            <a:off x="609600" y="1000896"/>
            <a:ext cx="10972800" cy="3216875"/>
          </a:xfrm>
        </p:spPr>
        <p:txBody>
          <a:bodyPr/>
          <a:lstStyle/>
          <a:p>
            <a:pPr marL="0" indent="0">
              <a:buNone/>
            </a:pPr>
            <a:r>
              <a:rPr lang="en-US" sz="1800" dirty="0"/>
              <a:t>					        	</a:t>
            </a:r>
            <a:r>
              <a:rPr lang="en-US" sz="1800" b="1" u="sng" dirty="0"/>
              <a:t>HALHF (375 GeV e-)</a:t>
            </a:r>
          </a:p>
          <a:p>
            <a:r>
              <a:rPr lang="en-US" sz="1800" dirty="0"/>
              <a:t>Energy gain per stage:  		~10+ GeV	   7.8 GeV</a:t>
            </a:r>
          </a:p>
          <a:p>
            <a:pPr lvl="1"/>
            <a:r>
              <a:rPr lang="en-US" sz="1600" dirty="0"/>
              <a:t>Gradient, can be relatively low 			   1 GeV/m x 48 stages</a:t>
            </a:r>
          </a:p>
          <a:p>
            <a:r>
              <a:rPr lang="en-US" sz="1800" dirty="0"/>
              <a:t>Final energy spread: 		sub %		   0.15%</a:t>
            </a:r>
          </a:p>
          <a:p>
            <a:pPr lvl="1"/>
            <a:r>
              <a:rPr lang="en-US" sz="1600" dirty="0"/>
              <a:t>Field uniformity must be better than sub % in a stage</a:t>
            </a:r>
          </a:p>
          <a:p>
            <a:r>
              <a:rPr lang="en-US" sz="1800" dirty="0"/>
              <a:t>Charge: 			</a:t>
            </a:r>
            <a:r>
              <a:rPr lang="en-US" sz="1800" dirty="0" err="1"/>
              <a:t>nC’s</a:t>
            </a:r>
            <a:r>
              <a:rPr lang="en-US" sz="1800" dirty="0"/>
              <a:t>		   1.6 </a:t>
            </a:r>
            <a:r>
              <a:rPr lang="en-US" sz="1800" dirty="0" err="1"/>
              <a:t>nC</a:t>
            </a:r>
            <a:endParaRPr lang="en-US" sz="1800" dirty="0"/>
          </a:p>
          <a:p>
            <a:r>
              <a:rPr lang="en-US" sz="1800" dirty="0"/>
              <a:t>Total efficiency: 		~40%		   40%	</a:t>
            </a:r>
          </a:p>
          <a:p>
            <a:r>
              <a:rPr lang="en-US" sz="1800" dirty="0"/>
              <a:t>Energy gained by witness:	10+ J		   12.5 J</a:t>
            </a:r>
          </a:p>
        </p:txBody>
      </p:sp>
      <p:graphicFrame>
        <p:nvGraphicFramePr>
          <p:cNvPr id="7" name="Table 6">
            <a:extLst>
              <a:ext uri="{FF2B5EF4-FFF2-40B4-BE49-F238E27FC236}">
                <a16:creationId xmlns:a16="http://schemas.microsoft.com/office/drawing/2014/main" id="{8EECD801-DCCB-D764-458E-E75F0979D059}"/>
              </a:ext>
            </a:extLst>
          </p:cNvPr>
          <p:cNvGraphicFramePr>
            <a:graphicFrameLocks noGrp="1"/>
          </p:cNvGraphicFramePr>
          <p:nvPr/>
        </p:nvGraphicFramePr>
        <p:xfrm>
          <a:off x="234511" y="3782608"/>
          <a:ext cx="11739429" cy="2962860"/>
        </p:xfrm>
        <a:graphic>
          <a:graphicData uri="http://schemas.openxmlformats.org/drawingml/2006/table">
            <a:tbl>
              <a:tblPr/>
              <a:tblGrid>
                <a:gridCol w="3118289">
                  <a:extLst>
                    <a:ext uri="{9D8B030D-6E8A-4147-A177-3AD203B41FA5}">
                      <a16:colId xmlns:a16="http://schemas.microsoft.com/office/drawing/2014/main" val="250171395"/>
                    </a:ext>
                  </a:extLst>
                </a:gridCol>
                <a:gridCol w="1352550">
                  <a:extLst>
                    <a:ext uri="{9D8B030D-6E8A-4147-A177-3AD203B41FA5}">
                      <a16:colId xmlns:a16="http://schemas.microsoft.com/office/drawing/2014/main" val="871595844"/>
                    </a:ext>
                  </a:extLst>
                </a:gridCol>
                <a:gridCol w="1285875">
                  <a:extLst>
                    <a:ext uri="{9D8B030D-6E8A-4147-A177-3AD203B41FA5}">
                      <a16:colId xmlns:a16="http://schemas.microsoft.com/office/drawing/2014/main" val="3158324190"/>
                    </a:ext>
                  </a:extLst>
                </a:gridCol>
                <a:gridCol w="1476375">
                  <a:extLst>
                    <a:ext uri="{9D8B030D-6E8A-4147-A177-3AD203B41FA5}">
                      <a16:colId xmlns:a16="http://schemas.microsoft.com/office/drawing/2014/main" val="4102356232"/>
                    </a:ext>
                  </a:extLst>
                </a:gridCol>
                <a:gridCol w="1266825">
                  <a:extLst>
                    <a:ext uri="{9D8B030D-6E8A-4147-A177-3AD203B41FA5}">
                      <a16:colId xmlns:a16="http://schemas.microsoft.com/office/drawing/2014/main" val="2384599605"/>
                    </a:ext>
                  </a:extLst>
                </a:gridCol>
                <a:gridCol w="1724025">
                  <a:extLst>
                    <a:ext uri="{9D8B030D-6E8A-4147-A177-3AD203B41FA5}">
                      <a16:colId xmlns:a16="http://schemas.microsoft.com/office/drawing/2014/main" val="3526401904"/>
                    </a:ext>
                  </a:extLst>
                </a:gridCol>
                <a:gridCol w="1515490">
                  <a:extLst>
                    <a:ext uri="{9D8B030D-6E8A-4147-A177-3AD203B41FA5}">
                      <a16:colId xmlns:a16="http://schemas.microsoft.com/office/drawing/2014/main" val="970134460"/>
                    </a:ext>
                  </a:extLst>
                </a:gridCol>
              </a:tblGrid>
              <a:tr h="493980">
                <a:tc>
                  <a:txBody>
                    <a:bodyPr/>
                    <a:lstStyle/>
                    <a:p>
                      <a:pPr rtl="0" fontAlgn="base">
                        <a:buNone/>
                      </a:pPr>
                      <a:endParaRPr lang="en-US" sz="1600" dirty="0">
                        <a:solidFill>
                          <a:srgbClr val="000000"/>
                        </a:solidFill>
                        <a:effectLst/>
                        <a:latin typeface="Aptos" panose="020B0004020202020204" pitchFamily="34" charset="0"/>
                      </a:endParaRPr>
                    </a:p>
                    <a:p>
                      <a:pPr rtl="0" fontAlgn="base">
                        <a:buNone/>
                      </a:pPr>
                      <a:r>
                        <a:rPr lang="en-US" sz="1600" b="1" dirty="0">
                          <a:solidFill>
                            <a:srgbClr val="000000"/>
                          </a:solidFill>
                          <a:effectLst/>
                          <a:latin typeface="inherit"/>
                        </a:rPr>
                        <a:t>Parameter</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Blumenfeld</a:t>
                      </a:r>
                    </a:p>
                    <a:p>
                      <a:pPr rtl="0" fontAlgn="base">
                        <a:buNone/>
                      </a:pPr>
                      <a:r>
                        <a:rPr lang="en-US" sz="1600" dirty="0">
                          <a:solidFill>
                            <a:srgbClr val="000000"/>
                          </a:solidFill>
                          <a:effectLst/>
                          <a:latin typeface="Aptos" panose="020B0004020202020204" pitchFamily="34" charset="0"/>
                        </a:rPr>
                        <a:t>Nature 2007</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Litos</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Nature 2014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Litos</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PPCF 2016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Lindstrøm</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PRL 2021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Wood</a:t>
                      </a:r>
                      <a:br>
                        <a:rPr lang="en-US" sz="1600" dirty="0">
                          <a:solidFill>
                            <a:srgbClr val="000000"/>
                          </a:solidFill>
                          <a:effectLst/>
                          <a:latin typeface="Aptos" panose="020B0004020202020204" pitchFamily="34" charset="0"/>
                        </a:rPr>
                      </a:br>
                      <a:r>
                        <a:rPr lang="en-US" sz="1600" dirty="0">
                          <a:solidFill>
                            <a:srgbClr val="000000"/>
                          </a:solidFill>
                          <a:effectLst/>
                          <a:latin typeface="Aptos" panose="020B0004020202020204" pitchFamily="34" charset="0"/>
                        </a:rPr>
                        <a:t>IPAC Proc. 2024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rtl="0" fontAlgn="base">
                        <a:buNone/>
                      </a:pPr>
                      <a:r>
                        <a:rPr lang="en-US" sz="1600" dirty="0">
                          <a:solidFill>
                            <a:srgbClr val="000000"/>
                          </a:solidFill>
                          <a:effectLst/>
                          <a:latin typeface="Aptos" panose="020B0004020202020204" pitchFamily="34" charset="0"/>
                        </a:rPr>
                        <a:t>Present work</a:t>
                      </a:r>
                    </a:p>
                    <a:p>
                      <a:pPr rtl="0" fontAlgn="base">
                        <a:buNone/>
                      </a:pPr>
                      <a:r>
                        <a:rPr lang="en-US" sz="1600" dirty="0">
                          <a:solidFill>
                            <a:srgbClr val="000000"/>
                          </a:solidFill>
                          <a:effectLst/>
                          <a:latin typeface="Aptos" panose="020B0004020202020204" pitchFamily="34" charset="0"/>
                        </a:rPr>
                        <a:t>14 GeV shots</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393776450"/>
                  </a:ext>
                </a:extLst>
              </a:tr>
              <a:tr h="298021">
                <a:tc>
                  <a:txBody>
                    <a:bodyPr/>
                    <a:lstStyle/>
                    <a:p>
                      <a:pPr rtl="0" fontAlgn="base">
                        <a:buNone/>
                      </a:pPr>
                      <a:r>
                        <a:rPr lang="en-US" sz="1600" dirty="0">
                          <a:solidFill>
                            <a:srgbClr val="000000"/>
                          </a:solidFill>
                          <a:effectLst/>
                          <a:latin typeface="Aptos" panose="020B0004020202020204" pitchFamily="34" charset="0"/>
                        </a:rPr>
                        <a:t>Energy Gain, GeV</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42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5.3 / 9</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0.045</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0.252</a:t>
                      </a:r>
                      <a:r>
                        <a:rPr lang="en-US" sz="1600" b="0" dirty="0">
                          <a:solidFill>
                            <a:srgbClr val="000000"/>
                          </a:solidFill>
                          <a:effectLst/>
                          <a:latin typeface="Aptos" panose="020B0004020202020204" pitchFamily="34" charset="0"/>
                        </a:rPr>
                        <a:t> ± 0.006</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4.1 ± 0.3</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02299546"/>
                  </a:ext>
                </a:extLst>
              </a:tr>
              <a:tr h="298021">
                <a:tc>
                  <a:txBody>
                    <a:bodyPr/>
                    <a:lstStyle/>
                    <a:p>
                      <a:pPr rtl="0" fontAlgn="base">
                        <a:buNone/>
                      </a:pPr>
                      <a:r>
                        <a:rPr lang="en-US" sz="1600" dirty="0">
                          <a:solidFill>
                            <a:srgbClr val="000000"/>
                          </a:solidFill>
                          <a:effectLst/>
                          <a:latin typeface="Aptos" panose="020B0004020202020204" pitchFamily="34" charset="0"/>
                        </a:rPr>
                        <a:t>Gradient, GeV/m</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52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a:solidFill>
                            <a:srgbClr val="000000"/>
                          </a:solidFill>
                          <a:effectLst/>
                          <a:latin typeface="Aptos" panose="020B0004020202020204" pitchFamily="34" charset="0"/>
                        </a:rPr>
                        <a:t>4.4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4.0 / 6.9</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1.3</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1.3</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10.0 ± 1.0</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800024961"/>
                  </a:ext>
                </a:extLst>
              </a:tr>
              <a:tr h="493980">
                <a:tc>
                  <a:txBody>
                    <a:bodyPr/>
                    <a:lstStyle/>
                    <a:p>
                      <a:pPr rtl="0" fontAlgn="base">
                        <a:buNone/>
                      </a:pPr>
                      <a:r>
                        <a:rPr lang="en-US" sz="1600" dirty="0">
                          <a:solidFill>
                            <a:srgbClr val="000000"/>
                          </a:solidFill>
                          <a:effectLst/>
                          <a:latin typeface="Aptos" panose="020B0004020202020204" pitchFamily="34" charset="0"/>
                        </a:rPr>
                        <a:t>Energy spread over energy gain</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~100%</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a:solidFill>
                            <a:srgbClr val="000000"/>
                          </a:solidFill>
                          <a:effectLst/>
                          <a:latin typeface="Aptos" panose="020B0004020202020204" pitchFamily="34" charset="0"/>
                        </a:rPr>
                        <a:t>9.6%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25% / </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2.8%</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1.0%</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2.0 ± 0.2</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05948671"/>
                  </a:ext>
                </a:extLst>
              </a:tr>
              <a:tr h="298021">
                <a:tc>
                  <a:txBody>
                    <a:bodyPr/>
                    <a:lstStyle/>
                    <a:p>
                      <a:pPr rtl="0" fontAlgn="base">
                        <a:buNone/>
                      </a:pPr>
                      <a:r>
                        <a:rPr lang="en-US" sz="1600" dirty="0">
                          <a:solidFill>
                            <a:srgbClr val="000000"/>
                          </a:solidFill>
                          <a:effectLst/>
                          <a:latin typeface="Aptos" panose="020B0004020202020204" pitchFamily="34" charset="0"/>
                        </a:rPr>
                        <a:t>Total efficiency**</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a:solidFill>
                            <a:srgbClr val="000000"/>
                          </a:solidFill>
                          <a:effectLst/>
                          <a:latin typeface="Aptos" panose="020B0004020202020204" pitchFamily="34" charset="0"/>
                        </a:rPr>
                        <a:t>0.6%</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5% / 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3.6 </a:t>
                      </a:r>
                      <a:r>
                        <a:rPr lang="en-US" sz="1600" b="0" dirty="0">
                          <a:solidFill>
                            <a:srgbClr val="000000"/>
                          </a:solidFill>
                          <a:effectLst/>
                          <a:latin typeface="Aptos" panose="020B0004020202020204" pitchFamily="34" charset="0"/>
                        </a:rPr>
                        <a:t>± 0.3</a:t>
                      </a:r>
                      <a:r>
                        <a:rPr lang="en-US" sz="1600" dirty="0">
                          <a:solidFill>
                            <a:srgbClr val="000000"/>
                          </a:solidFill>
                          <a:effectLst/>
                          <a:latin typeface="Aptos" panose="020B0004020202020204" pitchFamily="34" charset="0"/>
                        </a:rPr>
                        <a:t>%</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1" dirty="0">
                          <a:solidFill>
                            <a:srgbClr val="000000"/>
                          </a:solidFill>
                          <a:effectLst/>
                          <a:latin typeface="Aptos" panose="020B0004020202020204" pitchFamily="34" charset="0"/>
                        </a:rPr>
                        <a:t>4.9 ± 0.5</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908061006"/>
                  </a:ext>
                </a:extLst>
              </a:tr>
              <a:tr h="298021">
                <a:tc>
                  <a:txBody>
                    <a:bodyPr/>
                    <a:lstStyle/>
                    <a:p>
                      <a:pPr rtl="0" fontAlgn="base">
                        <a:buNone/>
                      </a:pPr>
                      <a:r>
                        <a:rPr lang="en-US" sz="1600" dirty="0">
                          <a:solidFill>
                            <a:srgbClr val="000000"/>
                          </a:solidFill>
                          <a:effectLst/>
                          <a:latin typeface="Aptos" panose="020B0004020202020204" pitchFamily="34" charset="0"/>
                        </a:rPr>
                        <a:t>Charge accelerated, </a:t>
                      </a:r>
                      <a:r>
                        <a:rPr lang="en-US" sz="1600" dirty="0" err="1">
                          <a:solidFill>
                            <a:srgbClr val="000000"/>
                          </a:solidFill>
                          <a:effectLst/>
                          <a:latin typeface="Aptos" panose="020B0004020202020204" pitchFamily="34" charset="0"/>
                        </a:rPr>
                        <a:t>pC</a:t>
                      </a: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74</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115 / 28</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100</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40</a:t>
                      </a:r>
                      <a:r>
                        <a:rPr lang="en-US" sz="1600" b="0" dirty="0">
                          <a:solidFill>
                            <a:srgbClr val="000000"/>
                          </a:solidFill>
                          <a:effectLst/>
                          <a:latin typeface="Aptos" panose="020B0004020202020204" pitchFamily="34" charset="0"/>
                        </a:rPr>
                        <a:t> ± 3</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~150-200 (62%)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48360887"/>
                  </a:ext>
                </a:extLst>
              </a:tr>
              <a:tr h="298021">
                <a:tc>
                  <a:txBody>
                    <a:bodyPr/>
                    <a:lstStyle/>
                    <a:p>
                      <a:pPr rtl="0" fontAlgn="base">
                        <a:buNone/>
                      </a:pPr>
                      <a:r>
                        <a:rPr lang="en-US" sz="1600" dirty="0">
                          <a:solidFill>
                            <a:srgbClr val="000000"/>
                          </a:solidFill>
                          <a:effectLst/>
                          <a:latin typeface="Aptos" panose="020B0004020202020204" pitchFamily="34" charset="0"/>
                        </a:rPr>
                        <a:t>Energy gain, J</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endParaRPr lang="en-US" sz="1600" dirty="0">
                        <a:solidFill>
                          <a:srgbClr val="000000"/>
                        </a:solidFill>
                        <a:effectLst/>
                        <a:latin typeface="Aptos" panose="020B0004020202020204" pitchFamily="34" charset="0"/>
                      </a:endParaRP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0.6 / .25</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0.0045</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b="0" dirty="0">
                          <a:solidFill>
                            <a:srgbClr val="000000"/>
                          </a:solidFill>
                          <a:effectLst/>
                          <a:latin typeface="Aptos" panose="020B0004020202020204" pitchFamily="34" charset="0"/>
                        </a:rPr>
                        <a:t>0.01</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base">
                        <a:buNone/>
                      </a:pPr>
                      <a:r>
                        <a:rPr lang="en-US" sz="1600" dirty="0">
                          <a:solidFill>
                            <a:srgbClr val="000000"/>
                          </a:solidFill>
                          <a:effectLst/>
                          <a:latin typeface="Aptos" panose="020B0004020202020204" pitchFamily="34" charset="0"/>
                        </a:rPr>
                        <a:t>0.72</a:t>
                      </a:r>
                    </a:p>
                  </a:txBody>
                  <a:tcPr marL="63500" marR="63500" marT="63500" marB="6350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25758210"/>
                  </a:ext>
                </a:extLst>
              </a:tr>
            </a:tbl>
          </a:graphicData>
        </a:graphic>
      </p:graphicFrame>
    </p:spTree>
    <p:extLst>
      <p:ext uri="{BB962C8B-B14F-4D97-AF65-F5344CB8AC3E}">
        <p14:creationId xmlns:p14="http://schemas.microsoft.com/office/powerpoint/2010/main" val="3457349682"/>
      </p:ext>
    </p:extLst>
  </p:cSld>
  <p:clrMapOvr>
    <a:masterClrMapping/>
  </p:clrMapOvr>
</p:sld>
</file>

<file path=ppt/theme/theme1.xml><?xml version="1.0" encoding="utf-8"?>
<a:theme xmlns:a="http://schemas.openxmlformats.org/drawingml/2006/main" name="FACET-II Main">
  <a:themeElements>
    <a:clrScheme name="Custom 3">
      <a:dk1>
        <a:srgbClr val="000000"/>
      </a:dk1>
      <a:lt1>
        <a:srgbClr val="FFFFFF"/>
      </a:lt1>
      <a:dk2>
        <a:srgbClr val="44546A"/>
      </a:dk2>
      <a:lt2>
        <a:srgbClr val="E7E6E6"/>
      </a:lt2>
      <a:accent1>
        <a:srgbClr val="8C1515"/>
      </a:accent1>
      <a:accent2>
        <a:srgbClr val="4198B5"/>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LAC_PPT_Presentation_031622" id="{4765C110-CC2B-6E45-B2B3-75F5A1911DB3}" vid="{9DA077EA-6666-B14D-81C9-2FD28442B6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Agenda_x0020_Session xmlns="2c676331-9f32-46eb-870f-c0db5a96f88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EAAE978D3FDF41AB37F4EFF5CCC60F" ma:contentTypeVersion="7" ma:contentTypeDescription="Create a new document." ma:contentTypeScope="" ma:versionID="9c4bf91aa233bb0983647f4156dff6b1">
  <xsd:schema xmlns:xsd="http://www.w3.org/2001/XMLSchema" xmlns:xs="http://www.w3.org/2001/XMLSchema" xmlns:p="http://schemas.microsoft.com/office/2006/metadata/properties" xmlns:ns2="2c676331-9f32-46eb-870f-c0db5a96f88a" targetNamespace="http://schemas.microsoft.com/office/2006/metadata/properties" ma:root="true" ma:fieldsID="0853cb6a7d1325730dc3d1a494d1525c" ns2:_="">
    <xsd:import namespace="2c676331-9f32-46eb-870f-c0db5a96f88a"/>
    <xsd:element name="properties">
      <xsd:complexType>
        <xsd:sequence>
          <xsd:element name="documentManagement">
            <xsd:complexType>
              <xsd:all>
                <xsd:element ref="ns2:Agenda_x0020_Session" minOccurs="0"/>
                <xsd:element ref="ns2:Agenda_x0020_Session_x003a_Speaker" minOccurs="0"/>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c676331-9f32-46eb-870f-c0db5a96f88a" elementFormDefault="qualified">
    <xsd:import namespace="http://schemas.microsoft.com/office/2006/documentManagement/types"/>
    <xsd:import namespace="http://schemas.microsoft.com/office/infopath/2007/PartnerControls"/>
    <xsd:element name="Agenda_x0020_Session" ma:index="8" nillable="true" ma:displayName="Agenda Session" ma:list="{96d6a317-a20e-4679-9a5c-ddd41d10aa53}" ma:internalName="Agenda_x0020_Session" ma:readOnly="false" ma:showField="Title">
      <xsd:simpleType>
        <xsd:restriction base="dms:Lookup"/>
      </xsd:simpleType>
    </xsd:element>
    <xsd:element name="Agenda_x0020_Session_x003a_Speaker" ma:index="9" nillable="true" ma:displayName="Agenda Session:Speaker" ma:list="{96d6a317-a20e-4679-9a5c-ddd41d10aa53}" ma:internalName="Agenda_x0020_Session_x003a_Speaker" ma:readOnly="true" ma:showField="Speaker" ma:web="2168e73c-25b2-4896-81b7-aa81e600c41e">
      <xsd:simpleType>
        <xsd:restriction base="dms:Lookup"/>
      </xsd:simple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9EA3DC0-EABB-4073-9CE7-09A2919D95C8}">
  <ds:schemaRefs>
    <ds:schemaRef ds:uri="http://purl.org/dc/terms/"/>
    <ds:schemaRef ds:uri="http://purl.org/dc/elements/1.1/"/>
    <ds:schemaRef ds:uri="http://schemas.microsoft.com/office/2006/metadata/properties"/>
    <ds:schemaRef ds:uri="http://schemas.microsoft.com/office/2006/documentManagement/types"/>
    <ds:schemaRef ds:uri="http://purl.org/dc/dcmitype/"/>
    <ds:schemaRef ds:uri="http://schemas.microsoft.com/office/infopath/2007/PartnerControls"/>
    <ds:schemaRef ds:uri="http://schemas.openxmlformats.org/package/2006/metadata/core-properties"/>
    <ds:schemaRef ds:uri="2c676331-9f32-46eb-870f-c0db5a96f88a"/>
    <ds:schemaRef ds:uri="http://www.w3.org/XML/1998/namespace"/>
  </ds:schemaRefs>
</ds:datastoreItem>
</file>

<file path=customXml/itemProps2.xml><?xml version="1.0" encoding="utf-8"?>
<ds:datastoreItem xmlns:ds="http://schemas.openxmlformats.org/officeDocument/2006/customXml" ds:itemID="{3B61AAF7-9938-41DF-A097-3903652D29CF}">
  <ds:schemaRefs>
    <ds:schemaRef ds:uri="http://schemas.microsoft.com/sharepoint/v3/contenttype/forms"/>
  </ds:schemaRefs>
</ds:datastoreItem>
</file>

<file path=customXml/itemProps3.xml><?xml version="1.0" encoding="utf-8"?>
<ds:datastoreItem xmlns:ds="http://schemas.openxmlformats.org/officeDocument/2006/customXml" ds:itemID="{4B35A492-4EFA-481B-A42F-199DD75C7F52}">
  <ds:schemaRefs>
    <ds:schemaRef ds:uri="2c676331-9f32-46eb-870f-c0db5a96f8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SLAC_PPT_Presentation_template_031622 (3)</Template>
  <TotalTime>8460</TotalTime>
  <Words>1626</Words>
  <Application>Microsoft Office PowerPoint</Application>
  <PresentationFormat>Widescreen</PresentationFormat>
  <Paragraphs>283</Paragraphs>
  <Slides>13</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13</vt:i4>
      </vt:variant>
    </vt:vector>
  </HeadingPairs>
  <TitlesOfParts>
    <vt:vector size="23" baseType="lpstr">
      <vt:lpstr>inherit</vt:lpstr>
      <vt:lpstr>Slack-Lato</vt:lpstr>
      <vt:lpstr>Lato Black</vt:lpstr>
      <vt:lpstr>Cambria Math</vt:lpstr>
      <vt:lpstr>Calibri</vt:lpstr>
      <vt:lpstr>Arial</vt:lpstr>
      <vt:lpstr>Lato</vt:lpstr>
      <vt:lpstr>Aptos</vt:lpstr>
      <vt:lpstr>Wingdings</vt:lpstr>
      <vt:lpstr>FACET-II Main</vt:lpstr>
      <vt:lpstr>PowerPoint Presentation</vt:lpstr>
      <vt:lpstr>What did we do in FY25</vt:lpstr>
      <vt:lpstr>Characterizing the nominal working point</vt:lpstr>
      <vt:lpstr>Can we predict what shots are going to be higher quality?</vt:lpstr>
      <vt:lpstr>Planned publications</vt:lpstr>
      <vt:lpstr>Multi-GeV Acceleration with High Field-Uniformity and Efficiency in a Plasma-Wakefield Accelerator</vt:lpstr>
      <vt:lpstr>Figure 1 – Schematic and diagnostics</vt:lpstr>
      <vt:lpstr>Figure 2: Scale – J level energy gain, and approaching energy depletion</vt:lpstr>
      <vt:lpstr>Figure 3: Precision – approaching the energy precision required for applications</vt:lpstr>
      <vt:lpstr>Figure 4 – Simulation results</vt:lpstr>
      <vt:lpstr>Supplemental Materials</vt:lpstr>
      <vt:lpstr>Overview of past beam driven PWFA results</vt:lpstr>
      <vt:lpstr>Where do we need to be for a collider application?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FACET-II</dc:title>
  <dc:subject/>
  <dc:creator>dstorey@slac.stanford.edu</dc:creator>
  <cp:keywords/>
  <dc:description/>
  <cp:lastModifiedBy>Storey, Doug</cp:lastModifiedBy>
  <cp:revision>306</cp:revision>
  <dcterms:created xsi:type="dcterms:W3CDTF">2022-04-22T00:44:22Z</dcterms:created>
  <dcterms:modified xsi:type="dcterms:W3CDTF">2026-02-02T06:27:50Z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0x01010034EAAE978D3FDF41AB37F4EFF5CCC60F</vt:lpwstr>
  </property>
</Properties>
</file>