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embeddedFontLst>
    <p:embeddedFont>
      <p:font typeface="Roboto"/>
      <p:regular r:id="rId26"/>
      <p:bold r:id="rId27"/>
      <p:italic r:id="rId28"/>
      <p:boldItalic r:id="rId29"/>
    </p:embeddedFont>
    <p:embeddedFont>
      <p:font typeface="Nunito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regular.fntdata"/><Relationship Id="rId25" Type="http://schemas.openxmlformats.org/officeDocument/2006/relationships/slide" Target="slides/slide20.xml"/><Relationship Id="rId28" Type="http://schemas.openxmlformats.org/officeDocument/2006/relationships/font" Target="fonts/Roboto-italic.fntdata"/><Relationship Id="rId27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Nunito-bold.fntdata"/><Relationship Id="rId30" Type="http://schemas.openxmlformats.org/officeDocument/2006/relationships/font" Target="fonts/Nunito-regular.fntdata"/><Relationship Id="rId11" Type="http://schemas.openxmlformats.org/officeDocument/2006/relationships/slide" Target="slides/slide6.xml"/><Relationship Id="rId33" Type="http://schemas.openxmlformats.org/officeDocument/2006/relationships/font" Target="fonts/Nunito-boldItalic.fntdata"/><Relationship Id="rId10" Type="http://schemas.openxmlformats.org/officeDocument/2006/relationships/slide" Target="slides/slide5.xml"/><Relationship Id="rId32" Type="http://schemas.openxmlformats.org/officeDocument/2006/relationships/font" Target="fonts/Nunit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f648a0f370_1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f648a0f370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f624795fc5_19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f624795fc5_19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f624795fc5_19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f624795fc5_19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f64c16f181_85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f64c16f181_85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f64c16f181_3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f64c16f181_3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f64c16f181_3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f64c16f181_3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f64c16f181_3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3f64c16f181_3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f627df8f6f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3f627df8f6f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f624795fc5_19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f624795fc5_1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f64c16f181_3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3f64c16f181_3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f627df8f6f_2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f627df8f6f_2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f6400024c9_10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f6400024c9_10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f64c16f181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f64c16f181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64c16f181_3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f64c16f181_3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648a0f370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f648a0f370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f6400024c9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f6400024c9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6254eeeaf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6254eeeaf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f627df8f6f_2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f627df8f6f_2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624795fc5_19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f624795fc5_19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Relationship Id="rId4" Type="http://schemas.openxmlformats.org/officeDocument/2006/relationships/image" Target="../media/image25.png"/><Relationship Id="rId5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Relationship Id="rId4" Type="http://schemas.openxmlformats.org/officeDocument/2006/relationships/image" Target="../media/image22.png"/><Relationship Id="rId5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6.png"/><Relationship Id="rId4" Type="http://schemas.openxmlformats.org/officeDocument/2006/relationships/image" Target="../media/image16.png"/><Relationship Id="rId5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2.png"/><Relationship Id="rId4" Type="http://schemas.openxmlformats.org/officeDocument/2006/relationships/image" Target="../media/image3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8.png"/><Relationship Id="rId4" Type="http://schemas.openxmlformats.org/officeDocument/2006/relationships/image" Target="../media/image34.png"/><Relationship Id="rId5" Type="http://schemas.openxmlformats.org/officeDocument/2006/relationships/hyperlink" Target="http://drive.google.com/file/d/14bGdDuGcboNKR-HZDiAi688I_sbVFqyI/view" TargetMode="External"/><Relationship Id="rId6" Type="http://schemas.openxmlformats.org/officeDocument/2006/relationships/image" Target="../media/image3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2.jpg"/><Relationship Id="rId5" Type="http://schemas.openxmlformats.org/officeDocument/2006/relationships/image" Target="../media/image8.png"/><Relationship Id="rId6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.png"/><Relationship Id="rId5" Type="http://schemas.openxmlformats.org/officeDocument/2006/relationships/image" Target="../media/image18.png"/><Relationship Id="rId6" Type="http://schemas.openxmlformats.org/officeDocument/2006/relationships/image" Target="../media/image23.png"/><Relationship Id="rId7" Type="http://schemas.openxmlformats.org/officeDocument/2006/relationships/image" Target="../media/image20.png"/><Relationship Id="rId8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7.png"/><Relationship Id="rId4" Type="http://schemas.openxmlformats.org/officeDocument/2006/relationships/image" Target="../media/image21.png"/><Relationship Id="rId5" Type="http://schemas.openxmlformats.org/officeDocument/2006/relationships/image" Target="../media/image15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14.png"/><Relationship Id="rId6" Type="http://schemas.openxmlformats.org/officeDocument/2006/relationships/image" Target="../media/image29.jpg"/><Relationship Id="rId7" Type="http://schemas.openxmlformats.org/officeDocument/2006/relationships/image" Target="../media/image2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374100" y="1654875"/>
            <a:ext cx="8395800" cy="228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TCAD+ALLPIX  Simulation of the Operations Hands-On</a:t>
            </a:r>
            <a:endParaRPr/>
          </a:p>
        </p:txBody>
      </p:sp>
      <p:sp>
        <p:nvSpPr>
          <p:cNvPr id="129" name="Google Shape;129;p13"/>
          <p:cNvSpPr txBox="1"/>
          <p:nvPr>
            <p:ph idx="1" type="subTitle"/>
          </p:nvPr>
        </p:nvSpPr>
        <p:spPr>
          <a:xfrm>
            <a:off x="623400" y="38756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OG C</a:t>
            </a:r>
            <a:r>
              <a:rPr lang="en"/>
              <a:t>artographers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Pierce, Vito (aka Yuto), Penri (aka Punit)</a:t>
            </a:r>
            <a:endParaRPr/>
          </a:p>
        </p:txBody>
      </p:sp>
      <p:pic>
        <p:nvPicPr>
          <p:cNvPr id="130" name="Google Shape;130;p13" title="logo-mapsacademy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6722" y="265125"/>
            <a:ext cx="3768924" cy="189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3"/>
          <p:cNvSpPr txBox="1"/>
          <p:nvPr>
            <p:ph idx="4294967295" type="title"/>
          </p:nvPr>
        </p:nvSpPr>
        <p:spPr>
          <a:xfrm>
            <a:off x="4127550" y="2007700"/>
            <a:ext cx="888900" cy="50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400"/>
              <a:t>2</a:t>
            </a:r>
            <a:endParaRPr b="1" sz="2000"/>
          </a:p>
        </p:txBody>
      </p:sp>
      <p:pic>
        <p:nvPicPr>
          <p:cNvPr id="132" name="Google Shape;13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78925" y="4458350"/>
            <a:ext cx="2447525" cy="44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2"/>
          <p:cNvSpPr txBox="1"/>
          <p:nvPr>
            <p:ph type="title"/>
          </p:nvPr>
        </p:nvSpPr>
        <p:spPr>
          <a:xfrm>
            <a:off x="726950" y="174687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did we do it?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Setup Overview</a:t>
            </a:r>
            <a:endParaRPr/>
          </a:p>
        </p:txBody>
      </p:sp>
      <p:cxnSp>
        <p:nvCxnSpPr>
          <p:cNvPr id="240" name="Google Shape;240;p22"/>
          <p:cNvCxnSpPr/>
          <p:nvPr/>
        </p:nvCxnSpPr>
        <p:spPr>
          <a:xfrm>
            <a:off x="726950" y="2279125"/>
            <a:ext cx="75057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41" name="Google Shape;241;p22"/>
          <p:cNvPicPr preferRelativeResize="0"/>
          <p:nvPr/>
        </p:nvPicPr>
        <p:blipFill>
          <a:blip r:embed="rId3">
            <a:alphaModFix amt="11000"/>
          </a:blip>
          <a:stretch>
            <a:fillRect/>
          </a:stretch>
        </p:blipFill>
        <p:spPr>
          <a:xfrm>
            <a:off x="8018727" y="4593500"/>
            <a:ext cx="599350" cy="28872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2"/>
          <p:cNvSpPr txBox="1"/>
          <p:nvPr>
            <p:ph idx="12" type="sldNum"/>
          </p:nvPr>
        </p:nvSpPr>
        <p:spPr>
          <a:xfrm>
            <a:off x="8618075" y="4543675"/>
            <a:ext cx="3213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3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TCAD</a:t>
            </a:r>
            <a:endParaRPr/>
          </a:p>
        </p:txBody>
      </p:sp>
      <p:sp>
        <p:nvSpPr>
          <p:cNvPr id="248" name="Google Shape;248;p23"/>
          <p:cNvSpPr txBox="1"/>
          <p:nvPr>
            <p:ph idx="1" type="body"/>
          </p:nvPr>
        </p:nvSpPr>
        <p:spPr>
          <a:xfrm>
            <a:off x="646500" y="1990725"/>
            <a:ext cx="2807400" cy="264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M</a:t>
            </a:r>
            <a:r>
              <a:rPr lang="en" sz="1500"/>
              <a:t>odeled </a:t>
            </a:r>
            <a:r>
              <a:rPr b="1" lang="en" sz="1500">
                <a:solidFill>
                  <a:schemeClr val="accent2"/>
                </a:solidFill>
              </a:rPr>
              <a:t>Miomsa28</a:t>
            </a:r>
            <a:r>
              <a:rPr lang="en" sz="1500">
                <a:solidFill>
                  <a:srgbClr val="FF0000"/>
                </a:solidFill>
              </a:rPr>
              <a:t> </a:t>
            </a:r>
            <a:r>
              <a:rPr lang="en" sz="1500"/>
              <a:t>Pixel in </a:t>
            </a:r>
            <a:r>
              <a:rPr lang="en" sz="1500"/>
              <a:t>Sentaurus</a:t>
            </a:r>
            <a:r>
              <a:rPr lang="en" sz="1500"/>
              <a:t> TCAD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t/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Simple </a:t>
            </a:r>
            <a:r>
              <a:rPr b="1" lang="en" sz="1500">
                <a:solidFill>
                  <a:schemeClr val="accent1"/>
                </a:solidFill>
              </a:rPr>
              <a:t>3D diode</a:t>
            </a:r>
            <a:r>
              <a:rPr lang="en" sz="1500"/>
              <a:t> with 20.7 μm pitch and 50 μm depth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t/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Applied </a:t>
            </a:r>
            <a:r>
              <a:rPr b="1" lang="en" sz="1500">
                <a:solidFill>
                  <a:schemeClr val="accent6"/>
                </a:solidFill>
              </a:rPr>
              <a:t>10V</a:t>
            </a:r>
            <a:r>
              <a:rPr lang="en" sz="1500"/>
              <a:t> and exported electric field to allpix2</a:t>
            </a:r>
            <a:endParaRPr/>
          </a:p>
        </p:txBody>
      </p:sp>
      <p:pic>
        <p:nvPicPr>
          <p:cNvPr id="249" name="Google Shape;249;p23" title="Screenshot 2026-08-03 at 8.55.35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7500" y="811500"/>
            <a:ext cx="5022976" cy="3520499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4"/>
          <p:cNvSpPr txBox="1"/>
          <p:nvPr>
            <p:ph type="title"/>
          </p:nvPr>
        </p:nvSpPr>
        <p:spPr>
          <a:xfrm>
            <a:off x="232996" y="248979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ALLPIX  </a:t>
            </a:r>
            <a:endParaRPr/>
          </a:p>
        </p:txBody>
      </p:sp>
      <p:sp>
        <p:nvSpPr>
          <p:cNvPr id="256" name="Google Shape;256;p24"/>
          <p:cNvSpPr txBox="1"/>
          <p:nvPr>
            <p:ph idx="1" type="body"/>
          </p:nvPr>
        </p:nvSpPr>
        <p:spPr>
          <a:xfrm>
            <a:off x="484200" y="825097"/>
            <a:ext cx="4582800" cy="399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Mimosa28: </a:t>
            </a:r>
            <a:r>
              <a:rPr lang="en" sz="1500"/>
              <a:t>928 x 960 pixel</a:t>
            </a:r>
            <a:r>
              <a:rPr lang="en" sz="1500"/>
              <a:t> sensor; used 3x3 sensors per plane (to see full beam spot)</a:t>
            </a:r>
            <a:endParaRPr sz="1500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 sz="1400">
                <a:solidFill>
                  <a:srgbClr val="000000"/>
                </a:solidFill>
              </a:rPr>
              <a:t>Pixel size = </a:t>
            </a:r>
            <a:r>
              <a:rPr lang="en" sz="1400">
                <a:solidFill>
                  <a:srgbClr val="000000"/>
                </a:solidFill>
              </a:rPr>
              <a:t>20.7um x 20.7um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 sz="1400">
                <a:solidFill>
                  <a:srgbClr val="000000"/>
                </a:solidFill>
              </a:rPr>
              <a:t>sensor_thickness = 50um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Modeled the setup similar to the </a:t>
            </a:r>
            <a:r>
              <a:rPr b="1" lang="en" sz="1500">
                <a:solidFill>
                  <a:schemeClr val="accent6"/>
                </a:solidFill>
              </a:rPr>
              <a:t>operations lab</a:t>
            </a:r>
            <a:r>
              <a:rPr lang="en" sz="1500"/>
              <a:t>:</a:t>
            </a:r>
            <a:endParaRPr sz="1500"/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4 sensors in </a:t>
            </a:r>
            <a:r>
              <a:rPr b="1" lang="en" sz="1500">
                <a:solidFill>
                  <a:schemeClr val="accent1"/>
                </a:solidFill>
              </a:rPr>
              <a:t>telescope</a:t>
            </a:r>
            <a:r>
              <a:rPr lang="en" sz="1500"/>
              <a:t> configuration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2 double-layers of sensors 5mm apart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12mm from uniform 0.3T </a:t>
            </a:r>
            <a:r>
              <a:rPr b="1" lang="en" sz="1500">
                <a:solidFill>
                  <a:schemeClr val="accent2"/>
                </a:solidFill>
              </a:rPr>
              <a:t>magnetic field</a:t>
            </a:r>
            <a:r>
              <a:rPr lang="en" sz="1500"/>
              <a:t> 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r = 5mm, h = 10mm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⁹⁰Sr (⁹⁰Y) source 5mm from top </a:t>
            </a:r>
            <a:endParaRPr sz="1500"/>
          </a:p>
          <a:p>
            <a:pPr indent="-3238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○"/>
            </a:pPr>
            <a:r>
              <a:rPr lang="en" sz="900">
                <a:solidFill>
                  <a:srgbClr val="000000"/>
                </a:solidFill>
              </a:rPr>
              <a:t>particle_type           = "ion/39/90/0/0eV/true"</a:t>
            </a:r>
            <a:endParaRPr sz="900">
              <a:solidFill>
                <a:srgbClr val="000000"/>
              </a:solidFill>
            </a:endParaRPr>
          </a:p>
          <a:p>
            <a:pPr indent="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00000"/>
                </a:solidFill>
              </a:rPr>
              <a:t>source_energy        = 0eV</a:t>
            </a:r>
            <a:endParaRPr sz="900">
              <a:solidFill>
                <a:srgbClr val="000000"/>
              </a:solidFill>
            </a:endParaRPr>
          </a:p>
          <a:p>
            <a:pPr indent="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00000"/>
                </a:solidFill>
              </a:rPr>
              <a:t>source_type            = "point"</a:t>
            </a:r>
            <a:endParaRPr sz="9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257" name="Google Shape;257;p24"/>
          <p:cNvSpPr/>
          <p:nvPr/>
        </p:nvSpPr>
        <p:spPr>
          <a:xfrm>
            <a:off x="5859550" y="1499725"/>
            <a:ext cx="2465300" cy="266150"/>
          </a:xfrm>
          <a:prstGeom prst="flowChartManualOperation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4"/>
          <p:cNvSpPr/>
          <p:nvPr/>
        </p:nvSpPr>
        <p:spPr>
          <a:xfrm>
            <a:off x="5859550" y="1928000"/>
            <a:ext cx="2465300" cy="266150"/>
          </a:xfrm>
          <a:prstGeom prst="flowChartManualOperation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4"/>
          <p:cNvSpPr/>
          <p:nvPr/>
        </p:nvSpPr>
        <p:spPr>
          <a:xfrm>
            <a:off x="5859550" y="3735775"/>
            <a:ext cx="2465300" cy="266150"/>
          </a:xfrm>
          <a:prstGeom prst="flowChartManualOperation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4"/>
          <p:cNvSpPr/>
          <p:nvPr/>
        </p:nvSpPr>
        <p:spPr>
          <a:xfrm>
            <a:off x="5859550" y="4172575"/>
            <a:ext cx="2465300" cy="266150"/>
          </a:xfrm>
          <a:prstGeom prst="flowChartManualOperation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4"/>
          <p:cNvSpPr/>
          <p:nvPr/>
        </p:nvSpPr>
        <p:spPr>
          <a:xfrm>
            <a:off x="5928925" y="2787200"/>
            <a:ext cx="2395800" cy="355500"/>
          </a:xfrm>
          <a:prstGeom prst="cube">
            <a:avLst>
              <a:gd fmla="val 25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4"/>
          <p:cNvSpPr/>
          <p:nvPr/>
        </p:nvSpPr>
        <p:spPr>
          <a:xfrm>
            <a:off x="6721100" y="2787212"/>
            <a:ext cx="742200" cy="355500"/>
          </a:xfrm>
          <a:prstGeom prst="can">
            <a:avLst>
              <a:gd fmla="val 25000" name="adj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4"/>
          <p:cNvSpPr/>
          <p:nvPr/>
        </p:nvSpPr>
        <p:spPr>
          <a:xfrm>
            <a:off x="6366525" y="1575925"/>
            <a:ext cx="1451350" cy="113750"/>
          </a:xfrm>
          <a:prstGeom prst="flowChartManualOperation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4"/>
          <p:cNvSpPr/>
          <p:nvPr/>
        </p:nvSpPr>
        <p:spPr>
          <a:xfrm>
            <a:off x="6366525" y="2004200"/>
            <a:ext cx="1451350" cy="113750"/>
          </a:xfrm>
          <a:prstGeom prst="flowChartManualOperation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4"/>
          <p:cNvSpPr/>
          <p:nvPr/>
        </p:nvSpPr>
        <p:spPr>
          <a:xfrm>
            <a:off x="6366525" y="3811950"/>
            <a:ext cx="1451350" cy="113750"/>
          </a:xfrm>
          <a:prstGeom prst="flowChartManualOperation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4"/>
          <p:cNvSpPr/>
          <p:nvPr/>
        </p:nvSpPr>
        <p:spPr>
          <a:xfrm>
            <a:off x="6401150" y="4240225"/>
            <a:ext cx="1451350" cy="113750"/>
          </a:xfrm>
          <a:prstGeom prst="flowChartManualOperation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7" name="Google Shape;267;p24" title="{&quot;red&quot;:0,&quot;green&quot;:0,&quot;blue&quot;:0,&quot;origURL&quot;:&quot;https://saxarona.github.io/mathjax-viewer/?input=%5Codot%20%20%20%5Cvec%7BB%7D#2&quot;,&quot;size&quot;:19,&quot;width&quot;:181.96062992125985,&quot;height&quot;:39.354330708661415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5925" y="3150975"/>
            <a:ext cx="408051" cy="312039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4"/>
          <p:cNvSpPr/>
          <p:nvPr/>
        </p:nvSpPr>
        <p:spPr>
          <a:xfrm>
            <a:off x="6755725" y="581237"/>
            <a:ext cx="742200" cy="355500"/>
          </a:xfrm>
          <a:prstGeom prst="can">
            <a:avLst>
              <a:gd fmla="val 25000" name="adj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p24" title="{&quot;red&quot;:35,&quot;green&quot;:58,&quot;blue&quot;:68,&quot;origURL&quot;:&quot;https://saxarona.github.io/mathjax-viewer/?input=%5E%7B90%7DSr#2&quot;,&quot;size&quot;:20,&quot;width&quot;:82.22834645669292,&quot;height&quot;:27.992125984251967}"/>
          <p:cNvPicPr preferRelativeResize="0"/>
          <p:nvPr/>
        </p:nvPicPr>
        <p:blipFill rotWithShape="1">
          <a:blip r:embed="rId4">
            <a:alphaModFix/>
          </a:blip>
          <a:srcRect b="0" l="-1980" r="1980" t="0"/>
          <a:stretch/>
        </p:blipFill>
        <p:spPr>
          <a:xfrm>
            <a:off x="7672825" y="632963"/>
            <a:ext cx="528066" cy="2520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0" name="Google Shape;270;p24"/>
          <p:cNvCxnSpPr/>
          <p:nvPr/>
        </p:nvCxnSpPr>
        <p:spPr>
          <a:xfrm>
            <a:off x="7243900" y="930975"/>
            <a:ext cx="96900" cy="75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1" name="Google Shape;271;p24"/>
          <p:cNvCxnSpPr/>
          <p:nvPr/>
        </p:nvCxnSpPr>
        <p:spPr>
          <a:xfrm flipH="1">
            <a:off x="6888175" y="930975"/>
            <a:ext cx="96900" cy="75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2" name="Google Shape;272;p24"/>
          <p:cNvCxnSpPr>
            <a:endCxn id="273" idx="2"/>
          </p:cNvCxnSpPr>
          <p:nvPr/>
        </p:nvCxnSpPr>
        <p:spPr>
          <a:xfrm flipH="1">
            <a:off x="6910121" y="2096287"/>
            <a:ext cx="75000" cy="699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4" name="Google Shape;274;p24"/>
          <p:cNvCxnSpPr/>
          <p:nvPr/>
        </p:nvCxnSpPr>
        <p:spPr>
          <a:xfrm flipH="1">
            <a:off x="6624300" y="2031550"/>
            <a:ext cx="192600" cy="731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5" name="Google Shape;275;p24"/>
          <p:cNvCxnSpPr>
            <a:endCxn id="276" idx="2"/>
          </p:cNvCxnSpPr>
          <p:nvPr/>
        </p:nvCxnSpPr>
        <p:spPr>
          <a:xfrm>
            <a:off x="7192025" y="2104249"/>
            <a:ext cx="103200" cy="69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7" name="Google Shape;277;p24"/>
          <p:cNvCxnSpPr/>
          <p:nvPr/>
        </p:nvCxnSpPr>
        <p:spPr>
          <a:xfrm>
            <a:off x="7392575" y="2031550"/>
            <a:ext cx="202200" cy="731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3" name="Google Shape;273;p24"/>
          <p:cNvSpPr/>
          <p:nvPr/>
        </p:nvSpPr>
        <p:spPr>
          <a:xfrm rot="-10165589">
            <a:off x="6909149" y="2438431"/>
            <a:ext cx="114443" cy="735311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24"/>
          <p:cNvSpPr/>
          <p:nvPr/>
        </p:nvSpPr>
        <p:spPr>
          <a:xfrm rot="10494258">
            <a:off x="7295038" y="2439598"/>
            <a:ext cx="94574" cy="716502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8" name="Google Shape;278;p24"/>
          <p:cNvCxnSpPr>
            <a:stCxn id="273" idx="0"/>
          </p:cNvCxnSpPr>
          <p:nvPr/>
        </p:nvCxnSpPr>
        <p:spPr>
          <a:xfrm>
            <a:off x="6898571" y="3167437"/>
            <a:ext cx="155400" cy="729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9" name="Google Shape;279;p24"/>
          <p:cNvCxnSpPr>
            <a:stCxn id="276" idx="0"/>
            <a:endCxn id="265" idx="3"/>
          </p:cNvCxnSpPr>
          <p:nvPr/>
        </p:nvCxnSpPr>
        <p:spPr>
          <a:xfrm>
            <a:off x="7373975" y="3154699"/>
            <a:ext cx="298800" cy="714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0" name="Google Shape;280;p24"/>
          <p:cNvCxnSpPr/>
          <p:nvPr/>
        </p:nvCxnSpPr>
        <p:spPr>
          <a:xfrm>
            <a:off x="7241646" y="4240237"/>
            <a:ext cx="101400" cy="59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1" name="Google Shape;281;p24"/>
          <p:cNvCxnSpPr/>
          <p:nvPr/>
        </p:nvCxnSpPr>
        <p:spPr>
          <a:xfrm>
            <a:off x="7497921" y="4240237"/>
            <a:ext cx="186900" cy="575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82" name="Google Shape;282;p24" title="{&quot;red&quot;:35,&quot;green&quot;:58,&quot;blue&quot;:68,&quot;origURL&quot;:&quot;https://saxarona.github.io/mathjax-viewer/?input=%5Cbeta%20%5E-#2&quot;,&quot;size&quot;:20,&quot;width&quot;:85.60629921259843,&quot;height&quot;:27.992125984251967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06275" y="1074213"/>
            <a:ext cx="336042" cy="288036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4"/>
          <p:cNvSpPr txBox="1"/>
          <p:nvPr>
            <p:ph type="title"/>
          </p:nvPr>
        </p:nvSpPr>
        <p:spPr>
          <a:xfrm>
            <a:off x="1528621" y="171079"/>
            <a:ext cx="1037400" cy="50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/>
              <a:t>2</a:t>
            </a:r>
            <a:endParaRPr sz="1600"/>
          </a:p>
        </p:txBody>
      </p:sp>
      <p:sp>
        <p:nvSpPr>
          <p:cNvPr id="284" name="Google Shape;284;p2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2MeV electron beam</a:t>
            </a:r>
            <a:endParaRPr/>
          </a:p>
        </p:txBody>
      </p:sp>
      <p:sp>
        <p:nvSpPr>
          <p:cNvPr id="290" name="Google Shape;290;p25"/>
          <p:cNvSpPr/>
          <p:nvPr/>
        </p:nvSpPr>
        <p:spPr>
          <a:xfrm>
            <a:off x="514474" y="3316222"/>
            <a:ext cx="77100" cy="321300"/>
          </a:xfrm>
          <a:prstGeom prst="up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83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0225" lIns="80225" spcFirstLastPara="1" rIns="80225" wrap="square" tIns="802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29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5"/>
          <p:cNvSpPr/>
          <p:nvPr/>
        </p:nvSpPr>
        <p:spPr>
          <a:xfrm>
            <a:off x="514474" y="3675003"/>
            <a:ext cx="77100" cy="321300"/>
          </a:xfrm>
          <a:prstGeom prst="up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83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0225" lIns="80225" spcFirstLastPara="1" rIns="80225" wrap="square" tIns="802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29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5"/>
          <p:cNvSpPr/>
          <p:nvPr/>
        </p:nvSpPr>
        <p:spPr>
          <a:xfrm>
            <a:off x="514474" y="4098064"/>
            <a:ext cx="77100" cy="321300"/>
          </a:xfrm>
          <a:prstGeom prst="up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83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0225" lIns="80225" spcFirstLastPara="1" rIns="80225" wrap="square" tIns="802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29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5"/>
          <p:cNvSpPr txBox="1"/>
          <p:nvPr/>
        </p:nvSpPr>
        <p:spPr>
          <a:xfrm>
            <a:off x="774479" y="3328332"/>
            <a:ext cx="531900" cy="2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80225" lIns="80225" spcFirstLastPara="1" rIns="80225" wrap="square" tIns="802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78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10 mm</a:t>
            </a:r>
            <a:endParaRPr sz="878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4" name="Google Shape;294;p25"/>
          <p:cNvCxnSpPr/>
          <p:nvPr/>
        </p:nvCxnSpPr>
        <p:spPr>
          <a:xfrm flipH="1" rot="10800000">
            <a:off x="374550" y="3625615"/>
            <a:ext cx="357000" cy="8100"/>
          </a:xfrm>
          <a:prstGeom prst="straightConnector1">
            <a:avLst/>
          </a:prstGeom>
          <a:noFill/>
          <a:ln cap="flat" cmpd="sng" w="83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5" name="Google Shape;295;p25"/>
          <p:cNvCxnSpPr/>
          <p:nvPr/>
        </p:nvCxnSpPr>
        <p:spPr>
          <a:xfrm flipH="1" rot="10800000">
            <a:off x="374550" y="3312202"/>
            <a:ext cx="357000" cy="8100"/>
          </a:xfrm>
          <a:prstGeom prst="straightConnector1">
            <a:avLst/>
          </a:prstGeom>
          <a:noFill/>
          <a:ln cap="flat" cmpd="sng" w="83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6" name="Google Shape;296;p25"/>
          <p:cNvCxnSpPr/>
          <p:nvPr/>
        </p:nvCxnSpPr>
        <p:spPr>
          <a:xfrm flipH="1" rot="10800000">
            <a:off x="374550" y="4043235"/>
            <a:ext cx="357000" cy="8100"/>
          </a:xfrm>
          <a:prstGeom prst="straightConnector1">
            <a:avLst/>
          </a:prstGeom>
          <a:noFill/>
          <a:ln cap="flat" cmpd="sng" w="83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7" name="Google Shape;297;p25"/>
          <p:cNvCxnSpPr/>
          <p:nvPr/>
        </p:nvCxnSpPr>
        <p:spPr>
          <a:xfrm flipH="1" rot="10800000">
            <a:off x="374550" y="4456907"/>
            <a:ext cx="357000" cy="8100"/>
          </a:xfrm>
          <a:prstGeom prst="straightConnector1">
            <a:avLst/>
          </a:prstGeom>
          <a:noFill/>
          <a:ln cap="flat" cmpd="sng" w="83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98" name="Google Shape;298;p25"/>
          <p:cNvSpPr txBox="1"/>
          <p:nvPr/>
        </p:nvSpPr>
        <p:spPr>
          <a:xfrm>
            <a:off x="774479" y="3687113"/>
            <a:ext cx="531900" cy="2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80225" lIns="80225" spcFirstLastPara="1" rIns="80225" wrap="square" tIns="802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78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12 mm</a:t>
            </a:r>
            <a:endParaRPr sz="878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5"/>
          <p:cNvSpPr txBox="1"/>
          <p:nvPr/>
        </p:nvSpPr>
        <p:spPr>
          <a:xfrm>
            <a:off x="774479" y="4098064"/>
            <a:ext cx="531900" cy="2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80225" lIns="80225" spcFirstLastPara="1" rIns="80225" wrap="square" tIns="802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78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20 mm</a:t>
            </a:r>
            <a:endParaRPr sz="878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5"/>
          <p:cNvSpPr/>
          <p:nvPr/>
        </p:nvSpPr>
        <p:spPr>
          <a:xfrm>
            <a:off x="1251477" y="2328553"/>
            <a:ext cx="1845327" cy="199218"/>
          </a:xfrm>
          <a:prstGeom prst="flowChartManualOperation">
            <a:avLst/>
          </a:prstGeom>
          <a:solidFill>
            <a:schemeClr val="lt2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5"/>
          <p:cNvSpPr/>
          <p:nvPr/>
        </p:nvSpPr>
        <p:spPr>
          <a:xfrm>
            <a:off x="1251477" y="2649124"/>
            <a:ext cx="1845327" cy="199218"/>
          </a:xfrm>
          <a:prstGeom prst="flowChartManualOperation">
            <a:avLst/>
          </a:prstGeom>
          <a:solidFill>
            <a:schemeClr val="lt2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5"/>
          <p:cNvSpPr/>
          <p:nvPr/>
        </p:nvSpPr>
        <p:spPr>
          <a:xfrm>
            <a:off x="1251477" y="4002274"/>
            <a:ext cx="1845327" cy="199218"/>
          </a:xfrm>
          <a:prstGeom prst="flowChartManualOperation">
            <a:avLst/>
          </a:prstGeom>
          <a:solidFill>
            <a:schemeClr val="lt2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5"/>
          <p:cNvSpPr/>
          <p:nvPr/>
        </p:nvSpPr>
        <p:spPr>
          <a:xfrm>
            <a:off x="1251477" y="4329226"/>
            <a:ext cx="1845327" cy="199218"/>
          </a:xfrm>
          <a:prstGeom prst="flowChartManualOperation">
            <a:avLst/>
          </a:prstGeom>
          <a:solidFill>
            <a:schemeClr val="lt2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5"/>
          <p:cNvSpPr/>
          <p:nvPr/>
        </p:nvSpPr>
        <p:spPr>
          <a:xfrm>
            <a:off x="1303405" y="3292250"/>
            <a:ext cx="1793100" cy="266100"/>
          </a:xfrm>
          <a:prstGeom prst="cube">
            <a:avLst>
              <a:gd fmla="val 25000" name="adj"/>
            </a:avLst>
          </a:prstGeom>
          <a:solidFill>
            <a:schemeClr val="lt2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25"/>
          <p:cNvSpPr/>
          <p:nvPr/>
        </p:nvSpPr>
        <p:spPr>
          <a:xfrm>
            <a:off x="1896365" y="3292259"/>
            <a:ext cx="555300" cy="266100"/>
          </a:xfrm>
          <a:prstGeom prst="can">
            <a:avLst>
              <a:gd fmla="val 25000" name="adj"/>
            </a:avLst>
          </a:prstGeom>
          <a:solidFill>
            <a:schemeClr val="dk2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25"/>
          <p:cNvSpPr/>
          <p:nvPr/>
        </p:nvSpPr>
        <p:spPr>
          <a:xfrm>
            <a:off x="1630958" y="2385590"/>
            <a:ext cx="1086365" cy="85144"/>
          </a:xfrm>
          <a:prstGeom prst="flowChartManualOperation">
            <a:avLst/>
          </a:prstGeom>
          <a:solidFill>
            <a:schemeClr val="lt1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5"/>
          <p:cNvSpPr/>
          <p:nvPr/>
        </p:nvSpPr>
        <p:spPr>
          <a:xfrm>
            <a:off x="1630958" y="2706161"/>
            <a:ext cx="1086365" cy="85144"/>
          </a:xfrm>
          <a:prstGeom prst="flowChartManualOperation">
            <a:avLst/>
          </a:prstGeom>
          <a:solidFill>
            <a:schemeClr val="lt1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5"/>
          <p:cNvSpPr/>
          <p:nvPr/>
        </p:nvSpPr>
        <p:spPr>
          <a:xfrm>
            <a:off x="1630958" y="4059293"/>
            <a:ext cx="1086365" cy="85144"/>
          </a:xfrm>
          <a:prstGeom prst="flowChartManualOperation">
            <a:avLst/>
          </a:prstGeom>
          <a:solidFill>
            <a:schemeClr val="lt1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5"/>
          <p:cNvSpPr/>
          <p:nvPr/>
        </p:nvSpPr>
        <p:spPr>
          <a:xfrm>
            <a:off x="1656875" y="4379864"/>
            <a:ext cx="1086365" cy="85144"/>
          </a:xfrm>
          <a:prstGeom prst="flowChartManualOperation">
            <a:avLst/>
          </a:prstGeom>
          <a:solidFill>
            <a:schemeClr val="lt1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0" name="Google Shape;310;p25" title="{&quot;red&quot;:0,&quot;green&quot;:0,&quot;blue&quot;:0,&quot;origURL&quot;:&quot;https://saxarona.github.io/mathjax-viewer/?input=%5Codot%20%20%20%5Cvec%7BB%7D#2&quot;,&quot;size&quot;:19,&quot;width&quot;:181.96062992125985,&quot;height&quot;:39.354330708661415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9621" y="3564542"/>
            <a:ext cx="305433" cy="23356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5"/>
          <p:cNvSpPr/>
          <p:nvPr/>
        </p:nvSpPr>
        <p:spPr>
          <a:xfrm>
            <a:off x="1896365" y="1641068"/>
            <a:ext cx="555300" cy="266100"/>
          </a:xfrm>
          <a:prstGeom prst="can">
            <a:avLst>
              <a:gd fmla="val 25000" name="adj"/>
            </a:avLst>
          </a:prstGeom>
          <a:solidFill>
            <a:srgbClr val="FF9900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2" name="Google Shape;312;p25"/>
          <p:cNvCxnSpPr>
            <a:stCxn id="311" idx="3"/>
            <a:endCxn id="306" idx="0"/>
          </p:cNvCxnSpPr>
          <p:nvPr/>
        </p:nvCxnSpPr>
        <p:spPr>
          <a:xfrm>
            <a:off x="2174015" y="1907168"/>
            <a:ext cx="0" cy="478500"/>
          </a:xfrm>
          <a:prstGeom prst="straightConnector1">
            <a:avLst/>
          </a:prstGeom>
          <a:noFill/>
          <a:ln cap="flat" cmpd="sng" w="71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13" name="Google Shape;313;p25"/>
          <p:cNvCxnSpPr>
            <a:stCxn id="307" idx="2"/>
            <a:endCxn id="305" idx="1"/>
          </p:cNvCxnSpPr>
          <p:nvPr/>
        </p:nvCxnSpPr>
        <p:spPr>
          <a:xfrm>
            <a:off x="2174140" y="2791305"/>
            <a:ext cx="0" cy="501000"/>
          </a:xfrm>
          <a:prstGeom prst="straightConnector1">
            <a:avLst/>
          </a:prstGeom>
          <a:noFill/>
          <a:ln cap="flat" cmpd="sng" w="71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14" name="Google Shape;314;p25"/>
          <p:cNvSpPr/>
          <p:nvPr/>
        </p:nvSpPr>
        <p:spPr>
          <a:xfrm rot="10493611">
            <a:off x="2177351" y="3025605"/>
            <a:ext cx="70781" cy="53610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71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5" name="Google Shape;315;p25"/>
          <p:cNvCxnSpPr>
            <a:stCxn id="314" idx="0"/>
          </p:cNvCxnSpPr>
          <p:nvPr/>
        </p:nvCxnSpPr>
        <p:spPr>
          <a:xfrm>
            <a:off x="2236441" y="3560655"/>
            <a:ext cx="165000" cy="540300"/>
          </a:xfrm>
          <a:prstGeom prst="straightConnector1">
            <a:avLst/>
          </a:prstGeom>
          <a:noFill/>
          <a:ln cap="flat" cmpd="sng" w="71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16" name="Google Shape;316;p25"/>
          <p:cNvCxnSpPr/>
          <p:nvPr/>
        </p:nvCxnSpPr>
        <p:spPr>
          <a:xfrm>
            <a:off x="2477831" y="4379873"/>
            <a:ext cx="140100" cy="430800"/>
          </a:xfrm>
          <a:prstGeom prst="straightConnector1">
            <a:avLst/>
          </a:prstGeom>
          <a:noFill/>
          <a:ln cap="flat" cmpd="sng" w="71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317" name="Google Shape;317;p25" title="{&quot;red&quot;:35,&quot;green&quot;:58,&quot;blue&quot;:68,&quot;origURL&quot;:&quot;https://saxarona.github.io/mathjax-viewer/?input=%5Cbeta%20%5E-#2&quot;,&quot;size&quot;:20,&quot;width&quot;:85.60629921259843,&quot;height&quot;:27.992125984251967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5564" y="2010050"/>
            <a:ext cx="251533" cy="21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25"/>
          <p:cNvSpPr txBox="1"/>
          <p:nvPr/>
        </p:nvSpPr>
        <p:spPr>
          <a:xfrm>
            <a:off x="2686765" y="1611549"/>
            <a:ext cx="5553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425" lIns="68425" spcFirstLastPara="1" rIns="68425" wrap="square" tIns="68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73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BEAM</a:t>
            </a:r>
            <a:endParaRPr sz="973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9" name="Google Shape;319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22612" y="1977125"/>
            <a:ext cx="3351539" cy="95460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25"/>
          <p:cNvSpPr txBox="1"/>
          <p:nvPr/>
        </p:nvSpPr>
        <p:spPr>
          <a:xfrm>
            <a:off x="4238175" y="1521400"/>
            <a:ext cx="4605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Calculation</a:t>
            </a:r>
            <a:endParaRPr b="1" sz="17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25"/>
          <p:cNvSpPr txBox="1"/>
          <p:nvPr/>
        </p:nvSpPr>
        <p:spPr>
          <a:xfrm>
            <a:off x="4696425" y="2941050"/>
            <a:ext cx="460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Δα: refraction angle</a:t>
            </a:r>
            <a:endParaRPr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5"/>
          <p:cNvSpPr/>
          <p:nvPr/>
        </p:nvSpPr>
        <p:spPr>
          <a:xfrm rot="-5401721">
            <a:off x="6699535" y="2769925"/>
            <a:ext cx="599100" cy="1413900"/>
          </a:xfrm>
          <a:prstGeom prst="rtTriangl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25"/>
          <p:cNvSpPr txBox="1"/>
          <p:nvPr/>
        </p:nvSpPr>
        <p:spPr>
          <a:xfrm>
            <a:off x="6558600" y="3499125"/>
            <a:ext cx="760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Δα</a:t>
            </a:r>
            <a:endParaRPr sz="1100"/>
          </a:p>
        </p:txBody>
      </p:sp>
      <p:sp>
        <p:nvSpPr>
          <p:cNvPr id="324" name="Google Shape;324;p25"/>
          <p:cNvSpPr txBox="1"/>
          <p:nvPr/>
        </p:nvSpPr>
        <p:spPr>
          <a:xfrm>
            <a:off x="6594975" y="3687125"/>
            <a:ext cx="1185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drift deviated</a:t>
            </a:r>
            <a:r>
              <a:rPr lang="en"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length (L)</a:t>
            </a:r>
            <a:endParaRPr sz="1100"/>
          </a:p>
        </p:txBody>
      </p:sp>
      <p:sp>
        <p:nvSpPr>
          <p:cNvPr id="325" name="Google Shape;325;p25"/>
          <p:cNvSpPr txBox="1"/>
          <p:nvPr/>
        </p:nvSpPr>
        <p:spPr>
          <a:xfrm>
            <a:off x="7706175" y="3253213"/>
            <a:ext cx="1185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Deviated distance</a:t>
            </a:r>
            <a:endParaRPr sz="1100"/>
          </a:p>
        </p:txBody>
      </p:sp>
      <p:cxnSp>
        <p:nvCxnSpPr>
          <p:cNvPr id="326" name="Google Shape;326;p25"/>
          <p:cNvCxnSpPr>
            <a:stCxn id="322" idx="0"/>
          </p:cNvCxnSpPr>
          <p:nvPr/>
        </p:nvCxnSpPr>
        <p:spPr>
          <a:xfrm flipH="1" rot="10800000">
            <a:off x="6292285" y="3177925"/>
            <a:ext cx="1391700" cy="5985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27" name="Google Shape;327;p25"/>
          <p:cNvSpPr txBox="1"/>
          <p:nvPr/>
        </p:nvSpPr>
        <p:spPr>
          <a:xfrm>
            <a:off x="6291975" y="3177925"/>
            <a:ext cx="1185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electron path</a:t>
            </a:r>
            <a:endParaRPr sz="1100"/>
          </a:p>
        </p:txBody>
      </p:sp>
      <p:sp>
        <p:nvSpPr>
          <p:cNvPr id="328" name="Google Shape;328;p25"/>
          <p:cNvSpPr txBox="1"/>
          <p:nvPr/>
        </p:nvSpPr>
        <p:spPr>
          <a:xfrm>
            <a:off x="4840203" y="3938775"/>
            <a:ext cx="2170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Deviated distance</a:t>
            </a:r>
            <a:endParaRPr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Δr = L tan(Δα）</a:t>
            </a:r>
            <a:endParaRPr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6"/>
          <p:cNvSpPr txBox="1"/>
          <p:nvPr>
            <p:ph type="title"/>
          </p:nvPr>
        </p:nvSpPr>
        <p:spPr>
          <a:xfrm>
            <a:off x="819150" y="845600"/>
            <a:ext cx="52221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2MeV electron beam, 0.1 T</a:t>
            </a:r>
            <a:endParaRPr/>
          </a:p>
        </p:txBody>
      </p:sp>
      <p:pic>
        <p:nvPicPr>
          <p:cNvPr id="335" name="Google Shape;335;p26" title="Screenshot 2026-08-03 at 9.21.35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5213" y="2063858"/>
            <a:ext cx="5366231" cy="2511526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26"/>
          <p:cNvSpPr/>
          <p:nvPr/>
        </p:nvSpPr>
        <p:spPr>
          <a:xfrm>
            <a:off x="514474" y="3316222"/>
            <a:ext cx="77100" cy="321300"/>
          </a:xfrm>
          <a:prstGeom prst="up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83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0225" lIns="80225" spcFirstLastPara="1" rIns="80225" wrap="square" tIns="802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29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6"/>
          <p:cNvSpPr/>
          <p:nvPr/>
        </p:nvSpPr>
        <p:spPr>
          <a:xfrm>
            <a:off x="514474" y="3675003"/>
            <a:ext cx="77100" cy="321300"/>
          </a:xfrm>
          <a:prstGeom prst="up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83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0225" lIns="80225" spcFirstLastPara="1" rIns="80225" wrap="square" tIns="802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29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6"/>
          <p:cNvSpPr/>
          <p:nvPr/>
        </p:nvSpPr>
        <p:spPr>
          <a:xfrm>
            <a:off x="514474" y="4098064"/>
            <a:ext cx="77100" cy="321300"/>
          </a:xfrm>
          <a:prstGeom prst="up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83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0225" lIns="80225" spcFirstLastPara="1" rIns="80225" wrap="square" tIns="802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29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26"/>
          <p:cNvSpPr txBox="1"/>
          <p:nvPr/>
        </p:nvSpPr>
        <p:spPr>
          <a:xfrm>
            <a:off x="774479" y="3328332"/>
            <a:ext cx="531900" cy="2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80225" lIns="80225" spcFirstLastPara="1" rIns="80225" wrap="square" tIns="802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78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10 mm</a:t>
            </a:r>
            <a:endParaRPr sz="878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0" name="Google Shape;340;p26"/>
          <p:cNvCxnSpPr/>
          <p:nvPr/>
        </p:nvCxnSpPr>
        <p:spPr>
          <a:xfrm flipH="1" rot="10800000">
            <a:off x="374550" y="3625615"/>
            <a:ext cx="357000" cy="8100"/>
          </a:xfrm>
          <a:prstGeom prst="straightConnector1">
            <a:avLst/>
          </a:prstGeom>
          <a:noFill/>
          <a:ln cap="flat" cmpd="sng" w="83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1" name="Google Shape;341;p26"/>
          <p:cNvCxnSpPr/>
          <p:nvPr/>
        </p:nvCxnSpPr>
        <p:spPr>
          <a:xfrm flipH="1" rot="10800000">
            <a:off x="374550" y="3312202"/>
            <a:ext cx="357000" cy="8100"/>
          </a:xfrm>
          <a:prstGeom prst="straightConnector1">
            <a:avLst/>
          </a:prstGeom>
          <a:noFill/>
          <a:ln cap="flat" cmpd="sng" w="83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2" name="Google Shape;342;p26"/>
          <p:cNvCxnSpPr/>
          <p:nvPr/>
        </p:nvCxnSpPr>
        <p:spPr>
          <a:xfrm flipH="1" rot="10800000">
            <a:off x="374550" y="4043235"/>
            <a:ext cx="357000" cy="8100"/>
          </a:xfrm>
          <a:prstGeom prst="straightConnector1">
            <a:avLst/>
          </a:prstGeom>
          <a:noFill/>
          <a:ln cap="flat" cmpd="sng" w="83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3" name="Google Shape;343;p26"/>
          <p:cNvCxnSpPr/>
          <p:nvPr/>
        </p:nvCxnSpPr>
        <p:spPr>
          <a:xfrm flipH="1" rot="10800000">
            <a:off x="374550" y="4456907"/>
            <a:ext cx="357000" cy="8100"/>
          </a:xfrm>
          <a:prstGeom prst="straightConnector1">
            <a:avLst/>
          </a:prstGeom>
          <a:noFill/>
          <a:ln cap="flat" cmpd="sng" w="83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4" name="Google Shape;344;p26"/>
          <p:cNvSpPr txBox="1"/>
          <p:nvPr/>
        </p:nvSpPr>
        <p:spPr>
          <a:xfrm>
            <a:off x="774479" y="3687113"/>
            <a:ext cx="531900" cy="2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80225" lIns="80225" spcFirstLastPara="1" rIns="80225" wrap="square" tIns="802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78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12 mm</a:t>
            </a:r>
            <a:endParaRPr sz="878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26"/>
          <p:cNvSpPr txBox="1"/>
          <p:nvPr/>
        </p:nvSpPr>
        <p:spPr>
          <a:xfrm>
            <a:off x="774479" y="4098064"/>
            <a:ext cx="531900" cy="2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80225" lIns="80225" spcFirstLastPara="1" rIns="80225" wrap="square" tIns="802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78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20 mm</a:t>
            </a:r>
            <a:endParaRPr sz="878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26"/>
          <p:cNvSpPr/>
          <p:nvPr/>
        </p:nvSpPr>
        <p:spPr>
          <a:xfrm>
            <a:off x="1251477" y="2328553"/>
            <a:ext cx="1845327" cy="199218"/>
          </a:xfrm>
          <a:prstGeom prst="flowChartManualOperation">
            <a:avLst/>
          </a:prstGeom>
          <a:solidFill>
            <a:schemeClr val="lt2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26"/>
          <p:cNvSpPr/>
          <p:nvPr/>
        </p:nvSpPr>
        <p:spPr>
          <a:xfrm>
            <a:off x="1251477" y="2649124"/>
            <a:ext cx="1845327" cy="199218"/>
          </a:xfrm>
          <a:prstGeom prst="flowChartManualOperation">
            <a:avLst/>
          </a:prstGeom>
          <a:solidFill>
            <a:schemeClr val="lt2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6"/>
          <p:cNvSpPr/>
          <p:nvPr/>
        </p:nvSpPr>
        <p:spPr>
          <a:xfrm>
            <a:off x="1251477" y="4002274"/>
            <a:ext cx="1845327" cy="199218"/>
          </a:xfrm>
          <a:prstGeom prst="flowChartManualOperation">
            <a:avLst/>
          </a:prstGeom>
          <a:solidFill>
            <a:schemeClr val="lt2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6"/>
          <p:cNvSpPr/>
          <p:nvPr/>
        </p:nvSpPr>
        <p:spPr>
          <a:xfrm>
            <a:off x="1251477" y="4329226"/>
            <a:ext cx="1845327" cy="199218"/>
          </a:xfrm>
          <a:prstGeom prst="flowChartManualOperation">
            <a:avLst/>
          </a:prstGeom>
          <a:solidFill>
            <a:schemeClr val="lt2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6"/>
          <p:cNvSpPr/>
          <p:nvPr/>
        </p:nvSpPr>
        <p:spPr>
          <a:xfrm>
            <a:off x="1303405" y="3292250"/>
            <a:ext cx="1793100" cy="266100"/>
          </a:xfrm>
          <a:prstGeom prst="cube">
            <a:avLst>
              <a:gd fmla="val 25000" name="adj"/>
            </a:avLst>
          </a:prstGeom>
          <a:solidFill>
            <a:schemeClr val="lt2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26"/>
          <p:cNvSpPr/>
          <p:nvPr/>
        </p:nvSpPr>
        <p:spPr>
          <a:xfrm>
            <a:off x="1896365" y="3292259"/>
            <a:ext cx="555300" cy="266100"/>
          </a:xfrm>
          <a:prstGeom prst="can">
            <a:avLst>
              <a:gd fmla="val 25000" name="adj"/>
            </a:avLst>
          </a:prstGeom>
          <a:solidFill>
            <a:schemeClr val="dk2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26"/>
          <p:cNvSpPr/>
          <p:nvPr/>
        </p:nvSpPr>
        <p:spPr>
          <a:xfrm>
            <a:off x="1630958" y="2385590"/>
            <a:ext cx="1086365" cy="85144"/>
          </a:xfrm>
          <a:prstGeom prst="flowChartManualOperation">
            <a:avLst/>
          </a:prstGeom>
          <a:solidFill>
            <a:schemeClr val="lt1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26"/>
          <p:cNvSpPr/>
          <p:nvPr/>
        </p:nvSpPr>
        <p:spPr>
          <a:xfrm>
            <a:off x="1630958" y="2706161"/>
            <a:ext cx="1086365" cy="85144"/>
          </a:xfrm>
          <a:prstGeom prst="flowChartManualOperation">
            <a:avLst/>
          </a:prstGeom>
          <a:solidFill>
            <a:schemeClr val="lt1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26"/>
          <p:cNvSpPr/>
          <p:nvPr/>
        </p:nvSpPr>
        <p:spPr>
          <a:xfrm>
            <a:off x="1630958" y="4059293"/>
            <a:ext cx="1086365" cy="85144"/>
          </a:xfrm>
          <a:prstGeom prst="flowChartManualOperation">
            <a:avLst/>
          </a:prstGeom>
          <a:solidFill>
            <a:schemeClr val="lt1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26"/>
          <p:cNvSpPr/>
          <p:nvPr/>
        </p:nvSpPr>
        <p:spPr>
          <a:xfrm>
            <a:off x="1656875" y="4379864"/>
            <a:ext cx="1086365" cy="85144"/>
          </a:xfrm>
          <a:prstGeom prst="flowChartManualOperation">
            <a:avLst/>
          </a:prstGeom>
          <a:solidFill>
            <a:schemeClr val="lt1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6" name="Google Shape;356;p26" title="{&quot;red&quot;:0,&quot;green&quot;:0,&quot;blue&quot;:0,&quot;origURL&quot;:&quot;https://saxarona.github.io/mathjax-viewer/?input=%5Codot%20%20%20%5Cvec%7BB%7D#2&quot;,&quot;size&quot;:19,&quot;width&quot;:181.96062992125985,&quot;height&quot;:39.354330708661415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79621" y="3564542"/>
            <a:ext cx="305433" cy="233566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6"/>
          <p:cNvSpPr/>
          <p:nvPr/>
        </p:nvSpPr>
        <p:spPr>
          <a:xfrm>
            <a:off x="1896365" y="1641068"/>
            <a:ext cx="555300" cy="266100"/>
          </a:xfrm>
          <a:prstGeom prst="can">
            <a:avLst>
              <a:gd fmla="val 25000" name="adj"/>
            </a:avLst>
          </a:prstGeom>
          <a:solidFill>
            <a:srgbClr val="FF9900"/>
          </a:solidFill>
          <a:ln cap="flat" cmpd="sng" w="71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8" name="Google Shape;358;p26"/>
          <p:cNvCxnSpPr>
            <a:stCxn id="357" idx="3"/>
            <a:endCxn id="352" idx="0"/>
          </p:cNvCxnSpPr>
          <p:nvPr/>
        </p:nvCxnSpPr>
        <p:spPr>
          <a:xfrm>
            <a:off x="2174015" y="1907168"/>
            <a:ext cx="0" cy="478500"/>
          </a:xfrm>
          <a:prstGeom prst="straightConnector1">
            <a:avLst/>
          </a:prstGeom>
          <a:noFill/>
          <a:ln cap="flat" cmpd="sng" w="71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59" name="Google Shape;359;p26"/>
          <p:cNvCxnSpPr>
            <a:stCxn id="353" idx="2"/>
            <a:endCxn id="351" idx="1"/>
          </p:cNvCxnSpPr>
          <p:nvPr/>
        </p:nvCxnSpPr>
        <p:spPr>
          <a:xfrm>
            <a:off x="2174140" y="2791305"/>
            <a:ext cx="0" cy="501000"/>
          </a:xfrm>
          <a:prstGeom prst="straightConnector1">
            <a:avLst/>
          </a:prstGeom>
          <a:noFill/>
          <a:ln cap="flat" cmpd="sng" w="71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60" name="Google Shape;360;p26"/>
          <p:cNvSpPr/>
          <p:nvPr/>
        </p:nvSpPr>
        <p:spPr>
          <a:xfrm rot="10493611">
            <a:off x="2177351" y="3025605"/>
            <a:ext cx="70781" cy="53610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71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25" lIns="68425" spcFirstLastPara="1" rIns="68425" wrap="square" tIns="68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48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1" name="Google Shape;361;p26"/>
          <p:cNvCxnSpPr>
            <a:stCxn id="360" idx="0"/>
          </p:cNvCxnSpPr>
          <p:nvPr/>
        </p:nvCxnSpPr>
        <p:spPr>
          <a:xfrm>
            <a:off x="2236441" y="3560655"/>
            <a:ext cx="165000" cy="540300"/>
          </a:xfrm>
          <a:prstGeom prst="straightConnector1">
            <a:avLst/>
          </a:prstGeom>
          <a:noFill/>
          <a:ln cap="flat" cmpd="sng" w="71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62" name="Google Shape;362;p26"/>
          <p:cNvCxnSpPr/>
          <p:nvPr/>
        </p:nvCxnSpPr>
        <p:spPr>
          <a:xfrm>
            <a:off x="2477831" y="4379873"/>
            <a:ext cx="140100" cy="430800"/>
          </a:xfrm>
          <a:prstGeom prst="straightConnector1">
            <a:avLst/>
          </a:prstGeom>
          <a:noFill/>
          <a:ln cap="flat" cmpd="sng" w="71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363" name="Google Shape;363;p26" title="{&quot;red&quot;:35,&quot;green&quot;:58,&quot;blue&quot;:68,&quot;origURL&quot;:&quot;https://saxarona.github.io/mathjax-viewer/?input=%5Cbeta%20%5E-#2&quot;,&quot;size&quot;:20,&quot;width&quot;:85.60629921259843,&quot;height&quot;:27.992125984251967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35564" y="2010050"/>
            <a:ext cx="251533" cy="21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26"/>
          <p:cNvSpPr txBox="1"/>
          <p:nvPr/>
        </p:nvSpPr>
        <p:spPr>
          <a:xfrm>
            <a:off x="2686765" y="1611549"/>
            <a:ext cx="5553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425" lIns="68425" spcFirstLastPara="1" rIns="68425" wrap="square" tIns="68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73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BEAM</a:t>
            </a:r>
            <a:endParaRPr sz="973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5" name="Google Shape;365;p26"/>
          <p:cNvCxnSpPr/>
          <p:nvPr/>
        </p:nvCxnSpPr>
        <p:spPr>
          <a:xfrm flipH="1" rot="10800000">
            <a:off x="3721600" y="3863069"/>
            <a:ext cx="4917000" cy="7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66" name="Google Shape;366;p26"/>
          <p:cNvCxnSpPr/>
          <p:nvPr/>
        </p:nvCxnSpPr>
        <p:spPr>
          <a:xfrm flipH="1" rot="10800000">
            <a:off x="3764400" y="2827881"/>
            <a:ext cx="4917000" cy="7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7" name="Google Shape;367;p26"/>
          <p:cNvSpPr/>
          <p:nvPr/>
        </p:nvSpPr>
        <p:spPr>
          <a:xfrm>
            <a:off x="6660975" y="932925"/>
            <a:ext cx="1911600" cy="944700"/>
          </a:xfrm>
          <a:prstGeom prst="wedgeRectCallout">
            <a:avLst>
              <a:gd fmla="val 15526" name="adj1"/>
              <a:gd fmla="val 7499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In Calculation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Y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 = - 4.5 mm (approx)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Simulation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Y = -5.0 (approx)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2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7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Y90 Source, 0.1T Field</a:t>
            </a:r>
            <a:endParaRPr/>
          </a:p>
        </p:txBody>
      </p:sp>
      <p:pic>
        <p:nvPicPr>
          <p:cNvPr id="374" name="Google Shape;374;p27" title="Screenshot 2026-08-03 at 9.22.57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9501" y="1850099"/>
            <a:ext cx="5707075" cy="269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27" title="Screenshot 2026-08-03 at 9.31.03 PM.png"/>
          <p:cNvPicPr preferRelativeResize="0"/>
          <p:nvPr/>
        </p:nvPicPr>
        <p:blipFill rotWithShape="1">
          <a:blip r:embed="rId4">
            <a:alphaModFix/>
          </a:blip>
          <a:srcRect b="3484" l="0" r="0" t="0"/>
          <a:stretch/>
        </p:blipFill>
        <p:spPr>
          <a:xfrm>
            <a:off x="351375" y="1709475"/>
            <a:ext cx="2753226" cy="29759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6" name="Google Shape;376;p27"/>
          <p:cNvCxnSpPr/>
          <p:nvPr/>
        </p:nvCxnSpPr>
        <p:spPr>
          <a:xfrm flipH="1" rot="10800000">
            <a:off x="3444538" y="2681756"/>
            <a:ext cx="4917000" cy="7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7" name="Google Shape;377;p27"/>
          <p:cNvCxnSpPr/>
          <p:nvPr/>
        </p:nvCxnSpPr>
        <p:spPr>
          <a:xfrm flipH="1" rot="10800000">
            <a:off x="3451844" y="3791244"/>
            <a:ext cx="4917000" cy="7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78" name="Google Shape;378;p2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28" title="Screenshot 2026-08-03 at 9.31.03 PM.png"/>
          <p:cNvPicPr preferRelativeResize="0"/>
          <p:nvPr/>
        </p:nvPicPr>
        <p:blipFill rotWithShape="1">
          <a:blip r:embed="rId3">
            <a:alphaModFix/>
          </a:blip>
          <a:srcRect b="3484" l="0" r="0" t="0"/>
          <a:stretch/>
        </p:blipFill>
        <p:spPr>
          <a:xfrm>
            <a:off x="351375" y="1709475"/>
            <a:ext cx="2753226" cy="2975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28" title="Screenshot 2026-08-03 at 9.23.28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4600" y="1866962"/>
            <a:ext cx="5641452" cy="2660975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28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Y90 Source, 0.3T Field</a:t>
            </a:r>
            <a:endParaRPr/>
          </a:p>
        </p:txBody>
      </p:sp>
      <p:cxnSp>
        <p:nvCxnSpPr>
          <p:cNvPr id="386" name="Google Shape;386;p28"/>
          <p:cNvCxnSpPr/>
          <p:nvPr/>
        </p:nvCxnSpPr>
        <p:spPr>
          <a:xfrm flipH="1" rot="10800000">
            <a:off x="3459150" y="2701469"/>
            <a:ext cx="4945800" cy="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7" name="Google Shape;387;p28"/>
          <p:cNvCxnSpPr/>
          <p:nvPr/>
        </p:nvCxnSpPr>
        <p:spPr>
          <a:xfrm flipH="1" rot="10800000">
            <a:off x="3451844" y="3798550"/>
            <a:ext cx="4917000" cy="7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8" name="Google Shape;388;p2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9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From the visit to the test beam facility</a:t>
            </a:r>
            <a:endParaRPr/>
          </a:p>
        </p:txBody>
      </p:sp>
      <p:pic>
        <p:nvPicPr>
          <p:cNvPr id="394" name="Google Shape;394;p29" title="Screenshot 2026-08-03 at 8.50.00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200" y="2010075"/>
            <a:ext cx="3030451" cy="237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29" title="Screenshot 2026-08-03 at 9.50.14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399997">
            <a:off x="3736613" y="1772253"/>
            <a:ext cx="1787353" cy="2487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29" title="ezgif.com-images-to-video-converter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44425" y="1952600"/>
            <a:ext cx="2794774" cy="2177700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29"/>
          <p:cNvSpPr txBox="1"/>
          <p:nvPr/>
        </p:nvSpPr>
        <p:spPr>
          <a:xfrm>
            <a:off x="4116125" y="4455050"/>
            <a:ext cx="3784500" cy="3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29"/>
          <p:cNvSpPr txBox="1"/>
          <p:nvPr/>
        </p:nvSpPr>
        <p:spPr>
          <a:xfrm>
            <a:off x="4691075" y="4323550"/>
            <a:ext cx="3863400" cy="3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Evolution of a </a:t>
            </a:r>
            <a:r>
              <a:rPr lang="en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2 GeV</a:t>
            </a:r>
            <a:r>
              <a:rPr lang="en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beam through our silicon sensors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2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0"/>
          <p:cNvSpPr txBox="1"/>
          <p:nvPr>
            <p:ph type="title"/>
          </p:nvPr>
        </p:nvSpPr>
        <p:spPr>
          <a:xfrm>
            <a:off x="819150" y="845600"/>
            <a:ext cx="7505700" cy="6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30"/>
          <p:cNvSpPr txBox="1"/>
          <p:nvPr>
            <p:ph idx="1" type="body"/>
          </p:nvPr>
        </p:nvSpPr>
        <p:spPr>
          <a:xfrm>
            <a:off x="819150" y="1531400"/>
            <a:ext cx="7505700" cy="317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❏"/>
            </a:pPr>
            <a:r>
              <a:rPr b="1" lang="en" sz="1500"/>
              <a:t>Takeaways</a:t>
            </a:r>
            <a:endParaRPr b="1"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❏"/>
            </a:pPr>
            <a:r>
              <a:rPr lang="en"/>
              <a:t>Now aware (and got a taste) of the tools being used to design MAPS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❏"/>
            </a:pPr>
            <a:r>
              <a:rPr lang="en"/>
              <a:t>Documentations are really helpful; especially Allpix2. </a:t>
            </a:r>
            <a:endParaRPr b="1"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❏"/>
            </a:pPr>
            <a:r>
              <a:rPr b="1" lang="en" sz="1500"/>
              <a:t>Likes and dislikes</a:t>
            </a:r>
            <a:endParaRPr b="1"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❏"/>
            </a:pPr>
            <a:r>
              <a:rPr lang="en"/>
              <a:t>Liked how most of the time was spent hands-on. Kept the mind engaged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❏"/>
            </a:pPr>
            <a:r>
              <a:rPr lang="en"/>
              <a:t>Last two sessions felt rushed because of the presentations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❏"/>
            </a:pPr>
            <a:r>
              <a:rPr lang="en"/>
              <a:t>Got the full in-lab experience, bugs and all (maybe troubleshoot a </a:t>
            </a:r>
            <a:r>
              <a:rPr lang="en"/>
              <a:t>little</a:t>
            </a:r>
            <a:r>
              <a:rPr lang="en"/>
              <a:t> more before hand?) 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❏"/>
            </a:pPr>
            <a:r>
              <a:rPr b="1" lang="en"/>
              <a:t>Which achievement you are proud of.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❏"/>
            </a:pPr>
            <a:r>
              <a:rPr lang="en"/>
              <a:t>Can proudly tell our bosses we have the ability to (one day) design our own MAPS!</a:t>
            </a:r>
            <a:endParaRPr/>
          </a:p>
        </p:txBody>
      </p:sp>
      <p:sp>
        <p:nvSpPr>
          <p:cNvPr id="406" name="Google Shape;406;p3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1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Fun Stuff</a:t>
            </a:r>
            <a:endParaRPr/>
          </a:p>
        </p:txBody>
      </p:sp>
      <p:pic>
        <p:nvPicPr>
          <p:cNvPr id="412" name="Google Shape;41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7403" y="1044450"/>
            <a:ext cx="4786599" cy="3731375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3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4"/>
          <p:cNvSpPr txBox="1"/>
          <p:nvPr>
            <p:ph type="title"/>
          </p:nvPr>
        </p:nvSpPr>
        <p:spPr>
          <a:xfrm>
            <a:off x="726950" y="174687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are we?</a:t>
            </a:r>
            <a:endParaRPr/>
          </a:p>
        </p:txBody>
      </p:sp>
      <p:cxnSp>
        <p:nvCxnSpPr>
          <p:cNvPr id="139" name="Google Shape;139;p14"/>
          <p:cNvCxnSpPr/>
          <p:nvPr/>
        </p:nvCxnSpPr>
        <p:spPr>
          <a:xfrm>
            <a:off x="726950" y="2279125"/>
            <a:ext cx="75057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0" name="Google Shape;140;p14"/>
          <p:cNvSpPr txBox="1"/>
          <p:nvPr/>
        </p:nvSpPr>
        <p:spPr>
          <a:xfrm>
            <a:off x="6435900" y="4563075"/>
            <a:ext cx="2592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(non-existential version)</a:t>
            </a:r>
            <a:endParaRPr sz="100"/>
          </a:p>
        </p:txBody>
      </p:sp>
      <p:sp>
        <p:nvSpPr>
          <p:cNvPr id="141" name="Google Shape;141;p1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2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 very much</a:t>
            </a:r>
            <a:endParaRPr/>
          </a:p>
        </p:txBody>
      </p:sp>
      <p:sp>
        <p:nvSpPr>
          <p:cNvPr id="419" name="Google Shape;419;p32"/>
          <p:cNvSpPr txBox="1"/>
          <p:nvPr>
            <p:ph idx="1" type="body"/>
          </p:nvPr>
        </p:nvSpPr>
        <p:spPr>
          <a:xfrm>
            <a:off x="819150" y="2043325"/>
            <a:ext cx="7505700" cy="19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Punit Sharma</a:t>
            </a:r>
            <a:endParaRPr sz="1800"/>
          </a:p>
          <a:p>
            <a:pPr indent="-325755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800"/>
              <a:t>Brookhaven National Laboratory</a:t>
            </a:r>
            <a:endParaRPr sz="1800"/>
          </a:p>
          <a:p>
            <a:pPr indent="-325755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800"/>
              <a:t>punit.sharma@cern.ch</a:t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Pierce Affleck</a:t>
            </a:r>
            <a:endParaRPr sz="1800"/>
          </a:p>
          <a:p>
            <a:pPr indent="-325755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800"/>
              <a:t>University of Florida</a:t>
            </a:r>
            <a:endParaRPr sz="1800"/>
          </a:p>
          <a:p>
            <a:pPr indent="-325755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800"/>
              <a:t>pierceaffleck@ufl.edu</a:t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Yuto Hama </a:t>
            </a:r>
            <a:endParaRPr sz="1800"/>
          </a:p>
          <a:p>
            <a:pPr indent="-325755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800"/>
              <a:t>University of Tsukuba</a:t>
            </a:r>
            <a:endParaRPr sz="1800"/>
          </a:p>
          <a:p>
            <a:pPr indent="-325755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1800"/>
              <a:t>yuto.hama@cern.ch</a:t>
            </a:r>
            <a:endParaRPr sz="1800"/>
          </a:p>
        </p:txBody>
      </p:sp>
      <p:sp>
        <p:nvSpPr>
          <p:cNvPr id="420" name="Google Shape;420;p3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/>
          <p:nvPr>
            <p:ph type="title"/>
          </p:nvPr>
        </p:nvSpPr>
        <p:spPr>
          <a:xfrm>
            <a:off x="697250" y="548425"/>
            <a:ext cx="26631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Punit Sharma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" sz="2222"/>
              <a:t>Post Doc at BNL</a:t>
            </a:r>
            <a:endParaRPr/>
          </a:p>
        </p:txBody>
      </p:sp>
      <p:sp>
        <p:nvSpPr>
          <p:cNvPr id="147" name="Google Shape;147;p15"/>
          <p:cNvSpPr txBox="1"/>
          <p:nvPr>
            <p:ph idx="1" type="body"/>
          </p:nvPr>
        </p:nvSpPr>
        <p:spPr>
          <a:xfrm>
            <a:off x="819150" y="1990725"/>
            <a:ext cx="29112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Working with the ATLAS collaboration mainly working on Higgs physics and tracking/vertexing/trigger.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Worked on the ATLAS upgrade project primarily on tracker and trigger upgrades. 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Looking into MAPS for the FCC detector concepts. </a:t>
            </a:r>
            <a:endParaRPr/>
          </a:p>
        </p:txBody>
      </p:sp>
      <p:pic>
        <p:nvPicPr>
          <p:cNvPr id="148" name="Google Shape;148;p1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6195" y="1941053"/>
            <a:ext cx="2068200" cy="281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preview" id="149" name="Google Shape;149;p15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95870" y="474210"/>
            <a:ext cx="2068200" cy="154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5" title="Screenshot 2026-02-05 at 10.13.28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90256" y="2435442"/>
            <a:ext cx="2520225" cy="183288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5"/>
          <p:cNvSpPr txBox="1"/>
          <p:nvPr/>
        </p:nvSpPr>
        <p:spPr>
          <a:xfrm>
            <a:off x="6290250" y="4405210"/>
            <a:ext cx="3045300" cy="3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22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FCC Detector concept example</a:t>
            </a:r>
            <a:endParaRPr sz="21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52" name="Google Shape;152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27225" y="378550"/>
            <a:ext cx="1564925" cy="1056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Pierce Affleck</a:t>
            </a:r>
            <a:endParaRPr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-"/>
            </a:pPr>
            <a:r>
              <a:rPr lang="en" sz="1900"/>
              <a:t>PhD student at →</a:t>
            </a:r>
            <a:endParaRPr sz="1900"/>
          </a:p>
        </p:txBody>
      </p:sp>
      <p:sp>
        <p:nvSpPr>
          <p:cNvPr id="159" name="Google Shape;159;p16"/>
          <p:cNvSpPr txBox="1"/>
          <p:nvPr>
            <p:ph idx="1" type="body"/>
          </p:nvPr>
        </p:nvSpPr>
        <p:spPr>
          <a:xfrm>
            <a:off x="819150" y="1990725"/>
            <a:ext cx="25455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Searching for new physics with </a:t>
            </a:r>
            <a:endParaRPr sz="16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/>
              <a:t>from        with CMS</a:t>
            </a:r>
            <a:endParaRPr sz="1600"/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Characterization of “Blue sky” MAPS from Fermilab</a:t>
            </a:r>
            <a:endParaRPr sz="160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/>
          </a:p>
        </p:txBody>
      </p:sp>
      <p:pic>
        <p:nvPicPr>
          <p:cNvPr id="160" name="Google Shape;16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7837" y="525975"/>
            <a:ext cx="1082792" cy="108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64750" y="704860"/>
            <a:ext cx="1207250" cy="1120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2349" y="2496187"/>
            <a:ext cx="2753400" cy="143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46475" y="845600"/>
            <a:ext cx="2454000" cy="386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57599" y="417400"/>
            <a:ext cx="1831766" cy="3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6" title="{&quot;red&quot;:35,&quot;green&quot;:58,&quot;blue&quot;:68,&quot;origURL&quot;:&quot;https://saxarona.github.io/mathjax-viewer/?input=B%5E0_s%20%5Cto%20%5Ctau%5E%2B%20%5Ctau%5E-#2&quot;,&quot;size&quot;:13,&quot;width&quot;:200.43307086614172,&quot;height&quot;:192.75590551181102}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15025" y="2378989"/>
            <a:ext cx="1207250" cy="259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6" title="{&quot;red&quot;:35,&quot;green&quot;:58,&quot;blue&quot;:68,&quot;origURL&quot;:&quot;https://saxarona.github.io/mathjax-viewer/?input=t%20%5Cbar%7Bt%7D#2&quot;,&quot;size&quot;:13,&quot;width&quot;:200.43307086614172,&quot;height&quot;:192.75590551181102}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866750" y="2782375"/>
            <a:ext cx="168825" cy="214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6"/>
          <p:cNvSpPr txBox="1"/>
          <p:nvPr/>
        </p:nvSpPr>
        <p:spPr>
          <a:xfrm>
            <a:off x="7451398" y="4709425"/>
            <a:ext cx="1981500" cy="2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50">
                <a:highlight>
                  <a:srgbClr val="23252A"/>
                </a:highlight>
                <a:latin typeface="Roboto"/>
                <a:ea typeface="Roboto"/>
                <a:cs typeface="Roboto"/>
                <a:sym typeface="Roboto"/>
              </a:rPr>
              <a:t>🤞</a:t>
            </a:r>
            <a:r>
              <a:rPr lang="en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Muon collider </a:t>
            </a:r>
            <a:r>
              <a:rPr b="1" lang="en" sz="1250">
                <a:highlight>
                  <a:srgbClr val="23252A"/>
                </a:highlight>
                <a:latin typeface="Roboto"/>
                <a:ea typeface="Roboto"/>
                <a:cs typeface="Roboto"/>
                <a:sym typeface="Roboto"/>
              </a:rPr>
              <a:t>🤞</a:t>
            </a:r>
            <a:r>
              <a:rPr lang="en" sz="1100"/>
              <a:t> 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7"/>
          <p:cNvSpPr txBox="1"/>
          <p:nvPr>
            <p:ph type="title"/>
          </p:nvPr>
        </p:nvSpPr>
        <p:spPr>
          <a:xfrm>
            <a:off x="527500" y="588275"/>
            <a:ext cx="39588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Yuto Hama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Master student at Univ. of Tsukuba</a:t>
            </a:r>
            <a:endParaRPr sz="1800"/>
          </a:p>
        </p:txBody>
      </p:sp>
      <p:sp>
        <p:nvSpPr>
          <p:cNvPr id="174" name="Google Shape;174;p17"/>
          <p:cNvSpPr txBox="1"/>
          <p:nvPr/>
        </p:nvSpPr>
        <p:spPr>
          <a:xfrm>
            <a:off x="3963000" y="1698425"/>
            <a:ext cx="3000000" cy="7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BFBFBF"/>
              </a:solidFill>
              <a:highlight>
                <a:srgbClr val="191A1B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75" name="Google Shape;175;p17"/>
          <p:cNvSpPr txBox="1"/>
          <p:nvPr>
            <p:ph idx="1" type="body"/>
          </p:nvPr>
        </p:nvSpPr>
        <p:spPr>
          <a:xfrm>
            <a:off x="4897650" y="1261025"/>
            <a:ext cx="4419600" cy="4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900"/>
              <a:t>KEK MALTA2 Telescope project</a:t>
            </a:r>
            <a:endParaRPr b="1" sz="1900"/>
          </a:p>
        </p:txBody>
      </p:sp>
      <p:sp>
        <p:nvSpPr>
          <p:cNvPr id="176" name="Google Shape;176;p17"/>
          <p:cNvSpPr txBox="1"/>
          <p:nvPr>
            <p:ph idx="1" type="body"/>
          </p:nvPr>
        </p:nvSpPr>
        <p:spPr>
          <a:xfrm>
            <a:off x="870900" y="1633300"/>
            <a:ext cx="1908300" cy="4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900"/>
              <a:t>ALICE ITS3</a:t>
            </a:r>
            <a:endParaRPr b="1" sz="1900"/>
          </a:p>
        </p:txBody>
      </p:sp>
      <p:pic>
        <p:nvPicPr>
          <p:cNvPr id="177" name="Google Shape;17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6675" y="1703962"/>
            <a:ext cx="2504001" cy="1831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475" y="2082825"/>
            <a:ext cx="2504000" cy="147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06175" y="2070691"/>
            <a:ext cx="1565825" cy="1430284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7"/>
          <p:cNvSpPr txBox="1"/>
          <p:nvPr/>
        </p:nvSpPr>
        <p:spPr>
          <a:xfrm>
            <a:off x="327475" y="3762500"/>
            <a:ext cx="49407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Upgrade project for Run 4, HL-LHC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</a:pPr>
            <a:r>
              <a:rPr lang="en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Working on the sensor characterization of the MAPS prototypes for ITS up-grade.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7"/>
          <p:cNvSpPr txBox="1"/>
          <p:nvPr/>
        </p:nvSpPr>
        <p:spPr>
          <a:xfrm>
            <a:off x="4897650" y="3618500"/>
            <a:ext cx="3852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</a:pPr>
            <a:r>
              <a:rPr lang="en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Telescope for detector R&amp;D such as MAPS.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</a:pPr>
            <a:r>
              <a:rPr lang="en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Mainly w</a:t>
            </a:r>
            <a:r>
              <a:rPr lang="en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orking on the Trigger logic System</a:t>
            </a:r>
            <a:r>
              <a:rPr lang="en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2" name="Google Shape;182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09503" y="288750"/>
            <a:ext cx="579772" cy="78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84177" y="265650"/>
            <a:ext cx="875849" cy="83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153028" y="243399"/>
            <a:ext cx="1239598" cy="875826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8"/>
          <p:cNvSpPr txBox="1"/>
          <p:nvPr>
            <p:ph type="title"/>
          </p:nvPr>
        </p:nvSpPr>
        <p:spPr>
          <a:xfrm>
            <a:off x="726950" y="1746875"/>
            <a:ext cx="7505700" cy="16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are we (up) here?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Motivation</a:t>
            </a:r>
            <a:endParaRPr/>
          </a:p>
        </p:txBody>
      </p:sp>
      <p:cxnSp>
        <p:nvCxnSpPr>
          <p:cNvPr id="191" name="Google Shape;191;p18"/>
          <p:cNvCxnSpPr/>
          <p:nvPr/>
        </p:nvCxnSpPr>
        <p:spPr>
          <a:xfrm>
            <a:off x="726950" y="2279125"/>
            <a:ext cx="75057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2" name="Google Shape;192;p18"/>
          <p:cNvSpPr txBox="1"/>
          <p:nvPr/>
        </p:nvSpPr>
        <p:spPr>
          <a:xfrm>
            <a:off x="7346663" y="4640904"/>
            <a:ext cx="23676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Possibly existential</a:t>
            </a:r>
            <a:endParaRPr sz="13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19"/>
          <p:cNvPicPr preferRelativeResize="0"/>
          <p:nvPr/>
        </p:nvPicPr>
        <p:blipFill rotWithShape="1">
          <a:blip r:embed="rId3">
            <a:alphaModFix/>
          </a:blip>
          <a:srcRect b="0" l="24874" r="0" t="0"/>
          <a:stretch/>
        </p:blipFill>
        <p:spPr>
          <a:xfrm>
            <a:off x="6157225" y="212375"/>
            <a:ext cx="1861500" cy="1553376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9"/>
          <p:cNvSpPr txBox="1"/>
          <p:nvPr>
            <p:ph type="title"/>
          </p:nvPr>
        </p:nvSpPr>
        <p:spPr>
          <a:xfrm>
            <a:off x="343575" y="366500"/>
            <a:ext cx="7505700" cy="71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Operation of MIMOSA-28</a:t>
            </a:r>
            <a:endParaRPr/>
          </a:p>
        </p:txBody>
      </p:sp>
      <p:sp>
        <p:nvSpPr>
          <p:cNvPr id="200" name="Google Shape;200;p19"/>
          <p:cNvSpPr txBox="1"/>
          <p:nvPr>
            <p:ph idx="1" type="body"/>
          </p:nvPr>
        </p:nvSpPr>
        <p:spPr>
          <a:xfrm>
            <a:off x="440400" y="1003700"/>
            <a:ext cx="6015900" cy="1249200"/>
          </a:xfrm>
          <a:prstGeom prst="rect">
            <a:avLst/>
          </a:prstGeom>
        </p:spPr>
        <p:txBody>
          <a:bodyPr anchorCtr="0" anchor="t" bIns="83175" lIns="83175" spcFirstLastPara="1" rIns="83175" wrap="square" tIns="83175">
            <a:normAutofit fontScale="92500" lnSpcReduction="20000"/>
          </a:bodyPr>
          <a:lstStyle/>
          <a:p>
            <a:pPr indent="-34615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001"/>
              <a:t>Learned </a:t>
            </a:r>
            <a:r>
              <a:rPr b="1" lang="en" sz="2001">
                <a:solidFill>
                  <a:schemeClr val="accent2"/>
                </a:solidFill>
              </a:rPr>
              <a:t>h</a:t>
            </a:r>
            <a:r>
              <a:rPr b="1" lang="en" sz="2001">
                <a:solidFill>
                  <a:schemeClr val="accent2"/>
                </a:solidFill>
              </a:rPr>
              <a:t>ow to operate MAPS sensor</a:t>
            </a:r>
            <a:endParaRPr sz="2001">
              <a:solidFill>
                <a:schemeClr val="accent2"/>
              </a:solidFill>
            </a:endParaRPr>
          </a:p>
          <a:p>
            <a:pPr indent="-34615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001"/>
              <a:t>Our attempt ：</a:t>
            </a:r>
            <a:endParaRPr sz="2001"/>
          </a:p>
          <a:p>
            <a:pPr indent="-346158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001"/>
              <a:t>Detect the </a:t>
            </a:r>
            <a:r>
              <a:rPr b="1" lang="en" sz="2001">
                <a:solidFill>
                  <a:schemeClr val="accent1"/>
                </a:solidFill>
              </a:rPr>
              <a:t>radiation from Sr-90 decay</a:t>
            </a:r>
            <a:endParaRPr sz="2001"/>
          </a:p>
          <a:p>
            <a:pPr indent="-346158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001"/>
              <a:t>O</a:t>
            </a:r>
            <a:r>
              <a:rPr lang="en" sz="2001"/>
              <a:t>bserve the </a:t>
            </a:r>
            <a:r>
              <a:rPr b="1" lang="en" sz="2001">
                <a:solidFill>
                  <a:schemeClr val="accent6"/>
                </a:solidFill>
              </a:rPr>
              <a:t>deflection by the magnet</a:t>
            </a:r>
            <a:endParaRPr sz="1819"/>
          </a:p>
        </p:txBody>
      </p:sp>
      <p:grpSp>
        <p:nvGrpSpPr>
          <p:cNvPr id="201" name="Google Shape;201;p19"/>
          <p:cNvGrpSpPr/>
          <p:nvPr/>
        </p:nvGrpSpPr>
        <p:grpSpPr>
          <a:xfrm>
            <a:off x="935081" y="4053746"/>
            <a:ext cx="5026524" cy="714634"/>
            <a:chOff x="995250" y="1747775"/>
            <a:chExt cx="5795600" cy="823975"/>
          </a:xfrm>
        </p:grpSpPr>
        <p:pic>
          <p:nvPicPr>
            <p:cNvPr id="202" name="Google Shape;202;p1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95250" y="1747875"/>
              <a:ext cx="2436300" cy="384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3" name="Google Shape;203;p1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46913" y="2132575"/>
              <a:ext cx="2332975" cy="436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4" name="Google Shape;204;p19"/>
            <p:cNvSpPr txBox="1"/>
            <p:nvPr/>
          </p:nvSpPr>
          <p:spPr>
            <a:xfrm>
              <a:off x="3672650" y="1747775"/>
              <a:ext cx="31182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9300" lIns="79300" spcFirstLastPara="1" rIns="79300" wrap="square" tIns="793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27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Emax = 0.546 MeV, T1/2 = 28.74 years</a:t>
              </a:r>
              <a:endParaRPr sz="1127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19"/>
            <p:cNvSpPr txBox="1"/>
            <p:nvPr/>
          </p:nvSpPr>
          <p:spPr>
            <a:xfrm>
              <a:off x="3672650" y="2186850"/>
              <a:ext cx="31182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9300" lIns="79300" spcFirstLastPara="1" rIns="79300" wrap="square" tIns="7930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27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Emax =  MeV, T1/2 = 64 hours</a:t>
              </a:r>
              <a:endParaRPr sz="1127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6" name="Google Shape;206;p19"/>
          <p:cNvSpPr txBox="1"/>
          <p:nvPr/>
        </p:nvSpPr>
        <p:spPr>
          <a:xfrm>
            <a:off x="728248" y="3394650"/>
            <a:ext cx="403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Sr -90</a:t>
            </a:r>
            <a:r>
              <a:rPr lang="en"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is put above the sensor top </a:t>
            </a:r>
            <a:endParaRPr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9"/>
          <p:cNvSpPr txBox="1"/>
          <p:nvPr/>
        </p:nvSpPr>
        <p:spPr>
          <a:xfrm>
            <a:off x="728250" y="2440250"/>
            <a:ext cx="5371500" cy="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MIMOSA-28 specification</a:t>
            </a:r>
            <a:endParaRPr sz="17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</a:pPr>
            <a:r>
              <a:rPr lang="en" sz="1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Active area:  2 cm × 2 cm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●"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Pixel size：20.7 μm    Thickness of epitaxial layer: 14 μm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9"/>
          <p:cNvSpPr txBox="1"/>
          <p:nvPr/>
        </p:nvSpPr>
        <p:spPr>
          <a:xfrm>
            <a:off x="558025" y="372395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β-decay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Google Shape;209;p19"/>
          <p:cNvPicPr preferRelativeResize="0"/>
          <p:nvPr/>
        </p:nvPicPr>
        <p:blipFill rotWithShape="1">
          <a:blip r:embed="rId6">
            <a:alphaModFix/>
          </a:blip>
          <a:srcRect b="-8" l="26638" r="0" t="15442"/>
          <a:stretch/>
        </p:blipFill>
        <p:spPr>
          <a:xfrm>
            <a:off x="6193050" y="2117425"/>
            <a:ext cx="2562875" cy="22156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0" name="Google Shape;210;p19"/>
          <p:cNvCxnSpPr/>
          <p:nvPr/>
        </p:nvCxnSpPr>
        <p:spPr>
          <a:xfrm>
            <a:off x="6634925" y="2507425"/>
            <a:ext cx="301200" cy="260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11" name="Google Shape;211;p19"/>
          <p:cNvSpPr txBox="1"/>
          <p:nvPr/>
        </p:nvSpPr>
        <p:spPr>
          <a:xfrm>
            <a:off x="5609175" y="2117425"/>
            <a:ext cx="3818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Put the source here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84350" y="671462"/>
            <a:ext cx="886976" cy="886976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1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0"/>
          <p:cNvSpPr txBox="1"/>
          <p:nvPr>
            <p:ph type="title"/>
          </p:nvPr>
        </p:nvSpPr>
        <p:spPr>
          <a:xfrm>
            <a:off x="343575" y="366500"/>
            <a:ext cx="7505700" cy="71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TCAD and Allpix^2</a:t>
            </a:r>
            <a:endParaRPr/>
          </a:p>
        </p:txBody>
      </p:sp>
      <p:sp>
        <p:nvSpPr>
          <p:cNvPr id="219" name="Google Shape;219;p20"/>
          <p:cNvSpPr txBox="1"/>
          <p:nvPr>
            <p:ph idx="1" type="body"/>
          </p:nvPr>
        </p:nvSpPr>
        <p:spPr>
          <a:xfrm>
            <a:off x="432400" y="1081100"/>
            <a:ext cx="8380500" cy="3415200"/>
          </a:xfrm>
          <a:prstGeom prst="rect">
            <a:avLst/>
          </a:prstGeom>
        </p:spPr>
        <p:txBody>
          <a:bodyPr anchorCtr="0" anchor="t" bIns="83175" lIns="83175" spcFirstLastPara="1" rIns="83175" wrap="square" tIns="8317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 sz="1800"/>
              <a:t>TCAD</a:t>
            </a:r>
            <a:endParaRPr b="1"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Simulation software for modeling the semiconductor devices.</a:t>
            </a:r>
            <a:endParaRPr sz="18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n" sz="1800"/>
              <a:t>Optimization of the </a:t>
            </a:r>
            <a:r>
              <a:rPr b="1" lang="en" sz="1800">
                <a:solidFill>
                  <a:schemeClr val="accent6"/>
                </a:solidFill>
              </a:rPr>
              <a:t>sensor structure</a:t>
            </a:r>
            <a:r>
              <a:rPr lang="en" sz="1800"/>
              <a:t> (e.g. implant structure,..)</a:t>
            </a:r>
            <a:endParaRPr sz="18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n" sz="1800"/>
              <a:t>Simulation of the </a:t>
            </a:r>
            <a:r>
              <a:rPr b="1" lang="en" sz="1800">
                <a:solidFill>
                  <a:schemeClr val="accent1"/>
                </a:solidFill>
              </a:rPr>
              <a:t>internal sensor characteristics</a:t>
            </a:r>
            <a:r>
              <a:rPr lang="en" sz="1800"/>
              <a:t> (e.g. I-V, electric field, do</a:t>
            </a:r>
            <a:r>
              <a:rPr lang="en" sz="1800"/>
              <a:t>ping concentration</a:t>
            </a:r>
            <a:r>
              <a:rPr lang="en" sz="1800"/>
              <a:t>, radiation damage,..)</a:t>
            </a:r>
            <a:endParaRPr sz="1800"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b="1" lang="en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Allpix Squared</a:t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Simulate the </a:t>
            </a:r>
            <a:r>
              <a:rPr b="1" lang="en" sz="1800">
                <a:solidFill>
                  <a:schemeClr val="accent2"/>
                </a:solidFill>
              </a:rPr>
              <a:t>sensor response to the particles</a:t>
            </a:r>
            <a:r>
              <a:rPr lang="en" sz="1800"/>
              <a:t>.</a:t>
            </a:r>
            <a:endParaRPr sz="18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b="1" lang="en" sz="1800">
                <a:solidFill>
                  <a:schemeClr val="accent6"/>
                </a:solidFill>
              </a:rPr>
              <a:t>Imports the TCAD data</a:t>
            </a:r>
            <a:r>
              <a:rPr lang="en" sz="1800"/>
              <a:t> for simulating the charge collection.</a:t>
            </a:r>
            <a:endParaRPr sz="18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n" sz="1800"/>
              <a:t>Charge deposition (Geant4) → charge collection → digitization</a:t>
            </a:r>
            <a:endParaRPr sz="1800"/>
          </a:p>
          <a:p>
            <a:pPr indent="0" lvl="0" marL="13716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/>
              <a:t> </a:t>
            </a:r>
            <a:endParaRPr sz="1800"/>
          </a:p>
        </p:txBody>
      </p:sp>
      <p:sp>
        <p:nvSpPr>
          <p:cNvPr id="220" name="Google Shape;220;p2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1"/>
          <p:cNvSpPr txBox="1"/>
          <p:nvPr>
            <p:ph type="title"/>
          </p:nvPr>
        </p:nvSpPr>
        <p:spPr>
          <a:xfrm>
            <a:off x="325975" y="41405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group topic </a:t>
            </a:r>
            <a:endParaRPr/>
          </a:p>
        </p:txBody>
      </p:sp>
      <p:sp>
        <p:nvSpPr>
          <p:cNvPr id="226" name="Google Shape;226;p21"/>
          <p:cNvSpPr/>
          <p:nvPr/>
        </p:nvSpPr>
        <p:spPr>
          <a:xfrm>
            <a:off x="368700" y="1280250"/>
            <a:ext cx="8462700" cy="3103200"/>
          </a:xfrm>
          <a:prstGeom prst="rect">
            <a:avLst/>
          </a:prstGeom>
          <a:solidFill>
            <a:schemeClr val="dk1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1"/>
          <p:cNvSpPr/>
          <p:nvPr/>
        </p:nvSpPr>
        <p:spPr>
          <a:xfrm>
            <a:off x="665725" y="1949797"/>
            <a:ext cx="3156600" cy="13152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21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Operation </a:t>
            </a:r>
            <a:r>
              <a:rPr b="1" lang="en" sz="2100">
                <a:latin typeface="Calibri"/>
                <a:ea typeface="Calibri"/>
                <a:cs typeface="Calibri"/>
                <a:sym typeface="Calibri"/>
              </a:rPr>
              <a:t>of MIMOSA-28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1"/>
          <p:cNvSpPr/>
          <p:nvPr/>
        </p:nvSpPr>
        <p:spPr>
          <a:xfrm>
            <a:off x="4395950" y="1941725"/>
            <a:ext cx="3766800" cy="13152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2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TCAD and Allpix^2 </a:t>
            </a:r>
            <a:r>
              <a:rPr b="1" lang="en" sz="21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simulation</a:t>
            </a:r>
            <a:r>
              <a:rPr lang="en" sz="2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" sz="2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1"/>
          <p:cNvSpPr txBox="1"/>
          <p:nvPr/>
        </p:nvSpPr>
        <p:spPr>
          <a:xfrm>
            <a:off x="805800" y="3195475"/>
            <a:ext cx="80256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➢"/>
            </a:pPr>
            <a:r>
              <a:rPr lang="en" sz="1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Comprehensive application of  what we learned.</a:t>
            </a:r>
            <a:endParaRPr sz="19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➢"/>
            </a:pPr>
            <a:r>
              <a:rPr lang="en" sz="1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We can compare the results.                              ← Very practical experience.</a:t>
            </a:r>
            <a:endParaRPr sz="19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1"/>
          <p:cNvSpPr txBox="1"/>
          <p:nvPr/>
        </p:nvSpPr>
        <p:spPr>
          <a:xfrm>
            <a:off x="441850" y="162795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1st topic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31" name="Google Shape;231;p21"/>
          <p:cNvSpPr txBox="1"/>
          <p:nvPr/>
        </p:nvSpPr>
        <p:spPr>
          <a:xfrm>
            <a:off x="4395950" y="1668925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2nd</a:t>
            </a:r>
            <a:r>
              <a:rPr b="1" lang="en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topic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32" name="Google Shape;232;p21"/>
          <p:cNvSpPr/>
          <p:nvPr/>
        </p:nvSpPr>
        <p:spPr>
          <a:xfrm>
            <a:off x="3893388" y="2406875"/>
            <a:ext cx="431400" cy="3849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1"/>
          <p:cNvSpPr txBox="1"/>
          <p:nvPr/>
        </p:nvSpPr>
        <p:spPr>
          <a:xfrm>
            <a:off x="506725" y="945900"/>
            <a:ext cx="7838400" cy="569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Simulation</a:t>
            </a:r>
            <a:r>
              <a:rPr b="1" lang="en" sz="25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" sz="2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of the </a:t>
            </a:r>
            <a:r>
              <a:rPr b="1" lang="en" sz="25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operation </a:t>
            </a:r>
            <a:r>
              <a:rPr b="1" lang="en" sz="2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setup with TCAD and Allpix^2</a:t>
            </a:r>
            <a:endParaRPr/>
          </a:p>
        </p:txBody>
      </p:sp>
      <p:sp>
        <p:nvSpPr>
          <p:cNvPr id="234" name="Google Shape;234;p2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