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17CD1E5-2D8D-4FED-91A2-8A64EF3FE124}">
  <a:tblStyle styleId="{517CD1E5-2D8D-4FED-91A2-8A64EF3FE1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CIL GIOVANNI [DR0400049]" userId="f19e1eef-aed3-45df-bccf-908c415827c7" providerId="ADAL" clId="{E00B898A-83C4-4726-ACC7-9291605B9902}"/>
    <pc:docChg chg="custSel modSld">
      <pc:chgData name="VECIL GIOVANNI [DR0400049]" userId="f19e1eef-aed3-45df-bccf-908c415827c7" providerId="ADAL" clId="{E00B898A-83C4-4726-ACC7-9291605B9902}" dt="2026-08-04T02:02:35.905" v="46" actId="20577"/>
      <pc:docMkLst>
        <pc:docMk/>
      </pc:docMkLst>
      <pc:sldChg chg="modSp mod">
        <pc:chgData name="VECIL GIOVANNI [DR0400049]" userId="f19e1eef-aed3-45df-bccf-908c415827c7" providerId="ADAL" clId="{E00B898A-83C4-4726-ACC7-9291605B9902}" dt="2026-08-04T02:02:35.905" v="46" actId="20577"/>
        <pc:sldMkLst>
          <pc:docMk/>
          <pc:sldMk cId="0" sldId="256"/>
        </pc:sldMkLst>
        <pc:spChg chg="mod">
          <ac:chgData name="VECIL GIOVANNI [DR0400049]" userId="f19e1eef-aed3-45df-bccf-908c415827c7" providerId="ADAL" clId="{E00B898A-83C4-4726-ACC7-9291605B9902}" dt="2026-08-04T02:02:35.905" v="46" actId="20577"/>
          <ac:spMkLst>
            <pc:docMk/>
            <pc:sldMk cId="0" sldId="256"/>
            <ac:spMk id="5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409b0899de7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409b0899de7_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Tucker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409b0899de7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409b0899de7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Hinata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09b0899de7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09b0899de7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Giovanni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8b89f147f5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8b89f147f5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Tucker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409b0ae7f43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409b0ae7f43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Giovanni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09b08239e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409b08239ee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Giovanni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409b08239ee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409b08239ee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Hinata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409b0899de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409b0899de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Giovanni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409b0899de7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409b0899de7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Tucker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75" y="4837625"/>
            <a:ext cx="9144000" cy="306000"/>
          </a:xfrm>
          <a:prstGeom prst="rect">
            <a:avLst/>
          </a:prstGeom>
          <a:solidFill>
            <a:srgbClr val="DE5F5B"/>
          </a:solidFill>
          <a:ln w="9525" cap="flat" cmpd="sng">
            <a:solidFill>
              <a:srgbClr val="DE5F5B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DE5F5B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/>
          <p:nvPr/>
        </p:nvSpPr>
        <p:spPr>
          <a:xfrm>
            <a:off x="0" y="4810750"/>
            <a:ext cx="9144000" cy="3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SLAC, California - August 3, 2026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 title="logo-mapsacademy (1)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613350" y="144550"/>
            <a:ext cx="1397176" cy="7035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indico.cern.ch/event/1664656/contributions/7070380/attachments/3268440/5838041/ALMIRA_architecture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gif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ctrTitle"/>
          </p:nvPr>
        </p:nvSpPr>
        <p:spPr>
          <a:xfrm>
            <a:off x="358150" y="164700"/>
            <a:ext cx="5643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Hands-on B:</a:t>
            </a:r>
            <a:r>
              <a:rPr lang="en" sz="3600" b="1"/>
              <a:t> pixESL</a:t>
            </a:r>
            <a:endParaRPr sz="3600"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>
            <a:off x="608462" y="2217300"/>
            <a:ext cx="4569900" cy="19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Tucker Hwang</a:t>
            </a:r>
            <a:r>
              <a:rPr lang="en" baseline="30000" dirty="0"/>
              <a:t>1</a:t>
            </a:r>
            <a:endParaRPr baseline="30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Hinata Nakamura</a:t>
            </a:r>
            <a:r>
              <a:rPr lang="en" baseline="30000" dirty="0"/>
              <a:t>2</a:t>
            </a:r>
            <a:endParaRPr baseline="30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Giovanni Vecil</a:t>
            </a:r>
            <a:r>
              <a:rPr lang="en" baseline="30000" dirty="0"/>
              <a:t>3</a:t>
            </a:r>
            <a:endParaRPr baseline="30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5" b="1" dirty="0"/>
              <a:t>SLAC, California - August 3, 2026</a:t>
            </a:r>
            <a:endParaRPr sz="2255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5" baseline="30000" dirty="0"/>
              <a:t>1</a:t>
            </a:r>
            <a:r>
              <a:rPr lang="en" sz="2255" i="1" dirty="0"/>
              <a:t>University of California, Berkeley</a:t>
            </a:r>
            <a:endParaRPr sz="2255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5" baseline="30000" dirty="0"/>
              <a:t>2</a:t>
            </a:r>
            <a:r>
              <a:rPr lang="en" sz="2255" i="1" dirty="0"/>
              <a:t>Hiroshima University</a:t>
            </a:r>
            <a:endParaRPr sz="2255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5" i="1" baseline="30000" dirty="0"/>
              <a:t>3</a:t>
            </a:r>
            <a:r>
              <a:rPr lang="en" sz="2255" i="1" dirty="0"/>
              <a:t>University and INFN Trieste</a:t>
            </a:r>
            <a:endParaRPr sz="2255"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9" name="Google Shape;59;p13" title="er2_wafer_no_bkgnd.png"/>
          <p:cNvPicPr preferRelativeResize="0"/>
          <p:nvPr/>
        </p:nvPicPr>
        <p:blipFill rotWithShape="1">
          <a:blip r:embed="rId3">
            <a:alphaModFix/>
          </a:blip>
          <a:srcRect l="47906" t="4744" b="7406"/>
          <a:stretch/>
        </p:blipFill>
        <p:spPr>
          <a:xfrm flipH="1">
            <a:off x="5428674" y="0"/>
            <a:ext cx="371532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 title="logo-mapsacademy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1850" y="63850"/>
            <a:ext cx="2735601" cy="137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 title="INFN_Trieste_logo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0877" y="4378822"/>
            <a:ext cx="1072795" cy="67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 title="logo_units_2025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49950" y="4378825"/>
            <a:ext cx="677125" cy="6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 rot="-1221235">
            <a:off x="6834873" y="3488323"/>
            <a:ext cx="2617747" cy="73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 i="1">
                <a:solidFill>
                  <a:schemeClr val="dk2"/>
                </a:solidFill>
              </a:rPr>
              <a:t>The most beautiful MAPS ever (source: an unbiased personal opinion)</a:t>
            </a:r>
            <a:endParaRPr sz="500" i="1">
              <a:solidFill>
                <a:schemeClr val="dk2"/>
              </a:solidFill>
            </a:endParaRPr>
          </a:p>
        </p:txBody>
      </p:sp>
      <p:pic>
        <p:nvPicPr>
          <p:cNvPr id="64" name="Google Shape;64;p13" title="logo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92338" y="4377813"/>
            <a:ext cx="677125" cy="67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11400" y="4377824"/>
            <a:ext cx="900460" cy="67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311700" y="226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Feedback</a:t>
            </a:r>
            <a:endParaRPr b="1"/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311700" y="763123"/>
            <a:ext cx="8520600" cy="36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Pros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Strong documentation for exercises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Very helpful instructors and insightful tours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Really enjoyed learning about new tools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Good food and snacks (coffee break!)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Future suggestions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Longer Academy? (e.g. two full days for each hands-on)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Different concept for presentations?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59" name="Google Shape;159;p22"/>
          <p:cNvSpPr txBox="1">
            <a:spLocks noGrp="1"/>
          </p:cNvSpPr>
          <p:nvPr>
            <p:ph type="sldNum" idx="12"/>
          </p:nvPr>
        </p:nvSpPr>
        <p:spPr>
          <a:xfrm>
            <a:off x="8472450" y="4824698"/>
            <a:ext cx="548700" cy="31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311700" y="225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is pixESL relevant in MAPS development?</a:t>
            </a:r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1"/>
          </p:nvPr>
        </p:nvSpPr>
        <p:spPr>
          <a:xfrm>
            <a:off x="311700" y="798600"/>
            <a:ext cx="8520600" cy="14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 framework for the virtual prototyping of pixel detectors at a high level of abstraction</a:t>
            </a: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 b="1"/>
              <a:t>Rapid design space exploration</a:t>
            </a:r>
            <a:r>
              <a:rPr lang="en" sz="1500"/>
              <a:t> and </a:t>
            </a:r>
            <a:r>
              <a:rPr lang="en" sz="1500" b="1"/>
              <a:t>reference model verification/simulation</a:t>
            </a:r>
            <a:endParaRPr sz="1500" b="1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Developed in C++/SystemC by CERN EP-ESE-ME since 2023</a:t>
            </a: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 b="1"/>
              <a:t>→ Speed-up the design process</a:t>
            </a:r>
            <a:r>
              <a:rPr lang="en" sz="1500"/>
              <a:t> </a:t>
            </a:r>
            <a:r>
              <a:rPr lang="en" sz="1500" b="1"/>
              <a:t>for future MAPS projects</a:t>
            </a:r>
            <a:endParaRPr sz="1500"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2" name="Google Shape;72;p14" title="enhance_flow.jpg"/>
          <p:cNvPicPr preferRelativeResize="0"/>
          <p:nvPr/>
        </p:nvPicPr>
        <p:blipFill rotWithShape="1">
          <a:blip r:embed="rId3">
            <a:alphaModFix/>
          </a:blip>
          <a:srcRect b="2629"/>
          <a:stretch/>
        </p:blipFill>
        <p:spPr>
          <a:xfrm>
            <a:off x="1074100" y="1794025"/>
            <a:ext cx="6995799" cy="296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 title="Sentauru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3175" y="4259775"/>
            <a:ext cx="497900" cy="49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 title="allpix2_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4975" y="4234375"/>
            <a:ext cx="548699" cy="54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 title="cadence.jpg"/>
          <p:cNvPicPr preferRelativeResize="0"/>
          <p:nvPr/>
        </p:nvPicPr>
        <p:blipFill rotWithShape="1">
          <a:blip r:embed="rId6">
            <a:alphaModFix/>
          </a:blip>
          <a:srcRect l="15766" t="30437" r="16798" b="29018"/>
          <a:stretch/>
        </p:blipFill>
        <p:spPr>
          <a:xfrm>
            <a:off x="6857153" y="1842440"/>
            <a:ext cx="811725" cy="256226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>
            <a:spLocks noGrp="1"/>
          </p:cNvSpPr>
          <p:nvPr>
            <p:ph type="sldNum" idx="12"/>
          </p:nvPr>
        </p:nvSpPr>
        <p:spPr>
          <a:xfrm>
            <a:off x="8449375" y="4841275"/>
            <a:ext cx="548700" cy="3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77" name="Google Shape;77;p14" title="pixESL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91952" y="1849227"/>
            <a:ext cx="1149200" cy="242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311700" y="225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pixESL is relevant to us: the ALMIRA project</a:t>
            </a:r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311700" y="932050"/>
            <a:ext cx="3689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ALMIRA (</a:t>
            </a:r>
            <a:r>
              <a:rPr lang="en" sz="1600" b="1"/>
              <a:t>AL</a:t>
            </a:r>
            <a:r>
              <a:rPr lang="en" sz="1600"/>
              <a:t>ICE 3 </a:t>
            </a:r>
            <a:r>
              <a:rPr lang="en" sz="1600" b="1"/>
              <a:t>M</a:t>
            </a:r>
            <a:r>
              <a:rPr lang="en" sz="1600"/>
              <a:t>onolithic </a:t>
            </a:r>
            <a:r>
              <a:rPr lang="en" sz="1600" b="1"/>
              <a:t>I</a:t>
            </a:r>
            <a:r>
              <a:rPr lang="en" sz="1600"/>
              <a:t>ntegrated T</a:t>
            </a:r>
            <a:r>
              <a:rPr lang="en" sz="1600" b="1"/>
              <a:t>r</a:t>
            </a:r>
            <a:r>
              <a:rPr lang="en" sz="1600"/>
              <a:t>acker </a:t>
            </a:r>
            <a:r>
              <a:rPr lang="en" sz="1600" b="1"/>
              <a:t>A</a:t>
            </a:r>
            <a:r>
              <a:rPr lang="en" sz="1600"/>
              <a:t>SICs) is developing the MAPS sensors for the ALICE 3 tracker</a:t>
            </a:r>
            <a:endParaRPr sz="12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different requirements in terms of spatial resolution, radiation tolerance, readout and powering architecture, readout speed, power consumption… 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+ the final requirements from the physics community are still not set!</a:t>
            </a:r>
            <a:endParaRPr sz="1700"/>
          </a:p>
        </p:txBody>
      </p:sp>
      <p:sp>
        <p:nvSpPr>
          <p:cNvPr id="84" name="Google Shape;84;p15"/>
          <p:cNvSpPr txBox="1">
            <a:spLocks noGrp="1"/>
          </p:cNvSpPr>
          <p:nvPr>
            <p:ph type="sldNum" idx="12"/>
          </p:nvPr>
        </p:nvSpPr>
        <p:spPr>
          <a:xfrm>
            <a:off x="8472450" y="4810800"/>
            <a:ext cx="548700" cy="3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85" name="Google Shape;85;p15" title="ALICE_3_IT_OT_only.png"/>
          <p:cNvPicPr preferRelativeResize="0"/>
          <p:nvPr/>
        </p:nvPicPr>
        <p:blipFill rotWithShape="1">
          <a:blip r:embed="rId3">
            <a:alphaModFix/>
          </a:blip>
          <a:srcRect l="10835" r="3651"/>
          <a:stretch/>
        </p:blipFill>
        <p:spPr>
          <a:xfrm>
            <a:off x="4124250" y="858850"/>
            <a:ext cx="5019750" cy="374412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/>
          <p:nvPr/>
        </p:nvSpPr>
        <p:spPr>
          <a:xfrm>
            <a:off x="4001400" y="3289150"/>
            <a:ext cx="1367400" cy="1407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/>
          <p:nvPr/>
        </p:nvSpPr>
        <p:spPr>
          <a:xfrm>
            <a:off x="5095950" y="4130425"/>
            <a:ext cx="1153200" cy="53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5"/>
          <p:cNvSpPr txBox="1"/>
          <p:nvPr/>
        </p:nvSpPr>
        <p:spPr>
          <a:xfrm>
            <a:off x="311700" y="3762600"/>
            <a:ext cx="4546500" cy="10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chemeClr val="dk2"/>
                </a:solidFill>
              </a:rPr>
              <a:t>pixESL is crucial in the initial prototyping phase in collaboration with the physics community</a:t>
            </a:r>
            <a:endParaRPr/>
          </a:p>
        </p:txBody>
      </p:sp>
      <p:sp>
        <p:nvSpPr>
          <p:cNvPr id="89" name="Google Shape;89;p15"/>
          <p:cNvSpPr txBox="1"/>
          <p:nvPr/>
        </p:nvSpPr>
        <p:spPr>
          <a:xfrm rot="1576044">
            <a:off x="4870726" y="3711229"/>
            <a:ext cx="2918242" cy="73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 i="1">
                <a:solidFill>
                  <a:schemeClr val="dk2"/>
                </a:solidFill>
              </a:rPr>
              <a:t>The most beautiful barrell MAPS detector among the ones planned for LHC Run 5</a:t>
            </a:r>
            <a:endParaRPr sz="500" i="1">
              <a:solidFill>
                <a:schemeClr val="dk2"/>
              </a:solidFill>
            </a:endParaRPr>
          </a:p>
        </p:txBody>
      </p:sp>
      <p:sp>
        <p:nvSpPr>
          <p:cNvPr id="90" name="Google Shape;90;p15"/>
          <p:cNvSpPr/>
          <p:nvPr/>
        </p:nvSpPr>
        <p:spPr>
          <a:xfrm rot="-5400000">
            <a:off x="8555650" y="3764500"/>
            <a:ext cx="834900" cy="333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5"/>
          <p:cNvSpPr txBox="1"/>
          <p:nvPr/>
        </p:nvSpPr>
        <p:spPr>
          <a:xfrm>
            <a:off x="4933975" y="4130425"/>
            <a:ext cx="20913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>
                <a:solidFill>
                  <a:srgbClr val="666666"/>
                </a:solidFill>
              </a:rPr>
              <a:t>See for example (restricted access):</a:t>
            </a:r>
            <a:endParaRPr sz="800" i="1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 u="sng">
                <a:solidFill>
                  <a:schemeClr val="hlink"/>
                </a:solidFill>
                <a:hlinkClick r:id="rId4"/>
              </a:rPr>
              <a:t>https://indico.cern.ch/event/1664656/contributions/7070380/attachments/3268440/5838041/ALMIRA_architecture.pdf</a:t>
            </a:r>
            <a:endParaRPr sz="8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311700" y="226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Hands-on session overview: </a:t>
            </a:r>
            <a:r>
              <a:rPr lang="en" b="1"/>
              <a:t>front-end</a:t>
            </a:r>
            <a:endParaRPr b="1"/>
          </a:p>
        </p:txBody>
      </p:sp>
      <p:sp>
        <p:nvSpPr>
          <p:cNvPr id="97" name="Google Shape;97;p16"/>
          <p:cNvSpPr txBox="1">
            <a:spLocks noGrp="1"/>
          </p:cNvSpPr>
          <p:nvPr>
            <p:ph type="body" idx="1"/>
          </p:nvPr>
        </p:nvSpPr>
        <p:spPr>
          <a:xfrm>
            <a:off x="311700" y="754188"/>
            <a:ext cx="8520600" cy="36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The Analog Front-End (AFE) is divided into</a:t>
            </a:r>
            <a:endParaRPr sz="14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AFE Core: implementation of amplifier, shaper and digitizer in C++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AFE Node: implementation of pixel wrappers and TDC (if present) in SystemC → temporal progression</a:t>
            </a:r>
            <a:endParaRPr sz="12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The AFE can simulate the signal quantities of interest</a:t>
            </a:r>
            <a:endParaRPr sz="14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From signal amplitude and time → rise time, fall time, ToA, ToT, number of lost events…</a:t>
            </a:r>
            <a:endParaRPr sz="1200"/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8472450" y="4816449"/>
            <a:ext cx="548700" cy="3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99" name="Google Shape;99;p16" title="AFE_respons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000" y="2077300"/>
            <a:ext cx="3220224" cy="23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 title="AFE_output.png"/>
          <p:cNvPicPr preferRelativeResize="0"/>
          <p:nvPr/>
        </p:nvPicPr>
        <p:blipFill rotWithShape="1">
          <a:blip r:embed="rId4">
            <a:alphaModFix/>
          </a:blip>
          <a:srcRect r="16269"/>
          <a:stretch/>
        </p:blipFill>
        <p:spPr>
          <a:xfrm>
            <a:off x="4891125" y="2077300"/>
            <a:ext cx="3098332" cy="238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 txBox="1"/>
          <p:nvPr/>
        </p:nvSpPr>
        <p:spPr>
          <a:xfrm>
            <a:off x="854250" y="4389300"/>
            <a:ext cx="2993700" cy="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>
                <a:solidFill>
                  <a:schemeClr val="dk2"/>
                </a:solidFill>
              </a:rPr>
              <a:t>Threshold scan on the output from a realistic front-end model</a:t>
            </a:r>
            <a:endParaRPr sz="1000" i="1">
              <a:solidFill>
                <a:schemeClr val="dk2"/>
              </a:solidFill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4943425" y="4389300"/>
            <a:ext cx="2993700" cy="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>
                <a:solidFill>
                  <a:schemeClr val="dk2"/>
                </a:solidFill>
              </a:rPr>
              <a:t>Temporal distribution of TDC output signals from four pixels</a:t>
            </a:r>
            <a:endParaRPr sz="1000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311700" y="226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Hands-on session overview: </a:t>
            </a:r>
            <a:r>
              <a:rPr lang="en" b="1"/>
              <a:t>TLM</a:t>
            </a:r>
            <a:endParaRPr b="1"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311700" y="754188"/>
            <a:ext cx="8520600" cy="36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Transaction-Level Modeling (TLM) implements an abstract data communication model between nodes → e.g. </a:t>
            </a:r>
            <a:r>
              <a:rPr lang="en" sz="1400" b="1">
                <a:solidFill>
                  <a:schemeClr val="dk1"/>
                </a:solidFill>
                <a:highlight>
                  <a:srgbClr val="FFFFFF"/>
                </a:highlight>
              </a:rPr>
              <a:t>interconnection of front-end and readout nodes</a:t>
            </a:r>
            <a:endParaRPr sz="1400" b="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pixESL implements the SystemC TLM 2.0 library where the ports connect different FIFOs and data flow between them is event-driven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09" name="Google Shape;109;p17"/>
          <p:cNvSpPr txBox="1">
            <a:spLocks noGrp="1"/>
          </p:cNvSpPr>
          <p:nvPr>
            <p:ph type="sldNum" idx="12"/>
          </p:nvPr>
        </p:nvSpPr>
        <p:spPr>
          <a:xfrm>
            <a:off x="8472450" y="4820774"/>
            <a:ext cx="548700" cy="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110" name="Google Shape;110;p17" title="TLM-Transaction_Phases.png"/>
          <p:cNvPicPr preferRelativeResize="0"/>
          <p:nvPr/>
        </p:nvPicPr>
        <p:blipFill rotWithShape="1">
          <a:blip r:embed="rId3">
            <a:alphaModFix/>
          </a:blip>
          <a:srcRect t="5915" b="4871"/>
          <a:stretch/>
        </p:blipFill>
        <p:spPr>
          <a:xfrm>
            <a:off x="1527650" y="1969175"/>
            <a:ext cx="6088699" cy="285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311700" y="226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Hands-on session overview: </a:t>
            </a:r>
            <a:r>
              <a:rPr lang="en" b="1"/>
              <a:t>TLM</a:t>
            </a:r>
            <a:endParaRPr b="1"/>
          </a:p>
        </p:txBody>
      </p:sp>
      <p:sp>
        <p:nvSpPr>
          <p:cNvPr id="116" name="Google Shape;116;p18"/>
          <p:cNvSpPr txBox="1">
            <a:spLocks noGrp="1"/>
          </p:cNvSpPr>
          <p:nvPr>
            <p:ph type="body" idx="1"/>
          </p:nvPr>
        </p:nvSpPr>
        <p:spPr>
          <a:xfrm>
            <a:off x="311700" y="754188"/>
            <a:ext cx="8520600" cy="36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Transaction-Level Modeling (TLM) implements an abstract data communication model between nodes → e.g. </a:t>
            </a:r>
            <a:r>
              <a:rPr lang="en" sz="1400" b="1">
                <a:solidFill>
                  <a:schemeClr val="dk1"/>
                </a:solidFill>
                <a:highlight>
                  <a:srgbClr val="FFFFFF"/>
                </a:highlight>
              </a:rPr>
              <a:t>interconnection of front-end and readout nodes</a:t>
            </a:r>
            <a:endParaRPr sz="1400" b="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pixESL implements the SystemC TLM 2.0 library where the ports connect different FIFOs and data flow between them is event-driven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17" name="Google Shape;117;p18"/>
          <p:cNvSpPr txBox="1">
            <a:spLocks noGrp="1"/>
          </p:cNvSpPr>
          <p:nvPr>
            <p:ph type="sldNum" idx="12"/>
          </p:nvPr>
        </p:nvSpPr>
        <p:spPr>
          <a:xfrm>
            <a:off x="8472450" y="4820774"/>
            <a:ext cx="548700" cy="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18" name="Google Shape;118;p18" title="readout_node.png"/>
          <p:cNvPicPr preferRelativeResize="0"/>
          <p:nvPr/>
        </p:nvPicPr>
        <p:blipFill rotWithShape="1">
          <a:blip r:embed="rId3">
            <a:alphaModFix/>
          </a:blip>
          <a:srcRect t="7698"/>
          <a:stretch/>
        </p:blipFill>
        <p:spPr>
          <a:xfrm>
            <a:off x="1048500" y="1893350"/>
            <a:ext cx="7046999" cy="2927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/>
          <p:nvPr/>
        </p:nvSpPr>
        <p:spPr>
          <a:xfrm>
            <a:off x="3916500" y="2689175"/>
            <a:ext cx="4179000" cy="7077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311700" y="226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Hands-on overview: </a:t>
            </a:r>
            <a:r>
              <a:rPr lang="en" b="1"/>
              <a:t>data network</a:t>
            </a:r>
            <a:endParaRPr b="1"/>
          </a:p>
        </p:txBody>
      </p:sp>
      <p:sp>
        <p:nvSpPr>
          <p:cNvPr id="125" name="Google Shape;125;p19"/>
          <p:cNvSpPr txBox="1">
            <a:spLocks noGrp="1"/>
          </p:cNvSpPr>
          <p:nvPr>
            <p:ph type="body" idx="1"/>
          </p:nvPr>
        </p:nvSpPr>
        <p:spPr>
          <a:xfrm>
            <a:off x="311700" y="754191"/>
            <a:ext cx="8520600" cy="9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The data network architecture is the aggregation of front-end nodes and different levels of readout nodes that forms a </a:t>
            </a:r>
            <a:r>
              <a:rPr lang="en" sz="1400" b="1">
                <a:solidFill>
                  <a:schemeClr val="dk1"/>
                </a:solidFill>
                <a:highlight>
                  <a:srgbClr val="FFFFFF"/>
                </a:highlight>
              </a:rPr>
              <a:t>hierarchical architecture with multiple stacked readout layers</a:t>
            </a:r>
            <a:endParaRPr sz="1400" b="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Pixel front-ends, super pixels/pixel macros, end-of-column blocks, data aggregators,...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26" name="Google Shape;126;p19"/>
          <p:cNvSpPr txBox="1">
            <a:spLocks noGrp="1"/>
          </p:cNvSpPr>
          <p:nvPr>
            <p:ph type="sldNum" idx="12"/>
          </p:nvPr>
        </p:nvSpPr>
        <p:spPr>
          <a:xfrm>
            <a:off x="8472450" y="4847723"/>
            <a:ext cx="548700" cy="2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27" name="Google Shape;127;p19" title="pixel_matri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6050" y="1673100"/>
            <a:ext cx="5542976" cy="311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 title="pixel_matrix_sketch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600" y="1964001"/>
            <a:ext cx="2537450" cy="253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/>
          <p:nvPr/>
        </p:nvSpPr>
        <p:spPr>
          <a:xfrm>
            <a:off x="1108200" y="2052375"/>
            <a:ext cx="284100" cy="2982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0" name="Google Shape;130;p19"/>
          <p:cNvCxnSpPr>
            <a:endCxn id="129" idx="0"/>
          </p:cNvCxnSpPr>
          <p:nvPr/>
        </p:nvCxnSpPr>
        <p:spPr>
          <a:xfrm flipH="1">
            <a:off x="1250250" y="1890675"/>
            <a:ext cx="165600" cy="1617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1" name="Google Shape;131;p19"/>
          <p:cNvSpPr txBox="1"/>
          <p:nvPr/>
        </p:nvSpPr>
        <p:spPr>
          <a:xfrm>
            <a:off x="1354025" y="1673100"/>
            <a:ext cx="106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dk2"/>
                </a:solidFill>
              </a:rPr>
              <a:t>pixel</a:t>
            </a:r>
            <a:endParaRPr i="1">
              <a:solidFill>
                <a:schemeClr val="dk2"/>
              </a:solidFill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434600" y="4436525"/>
            <a:ext cx="7980600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2"/>
                </a:solidFill>
              </a:rPr>
              <a:t>Simulated data network architecture: 8x8 pixels, 4x4 front-end and super pixels, 4x1 EoC blocks, data concentrator</a:t>
            </a:r>
            <a:endParaRPr sz="1200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>
            <a:spLocks noGrp="1"/>
          </p:cNvSpPr>
          <p:nvPr>
            <p:ph type="title"/>
          </p:nvPr>
        </p:nvSpPr>
        <p:spPr>
          <a:xfrm>
            <a:off x="311700" y="226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Hands-on overview: </a:t>
            </a:r>
            <a:r>
              <a:rPr lang="en" b="1"/>
              <a:t>metrics analysis</a:t>
            </a:r>
            <a:endParaRPr b="1"/>
          </a:p>
        </p:txBody>
      </p:sp>
      <p:sp>
        <p:nvSpPr>
          <p:cNvPr id="138" name="Google Shape;138;p20"/>
          <p:cNvSpPr txBox="1">
            <a:spLocks noGrp="1"/>
          </p:cNvSpPr>
          <p:nvPr>
            <p:ph type="body" idx="1"/>
          </p:nvPr>
        </p:nvSpPr>
        <p:spPr>
          <a:xfrm>
            <a:off x="311700" y="754200"/>
            <a:ext cx="8370000" cy="9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400" b="1">
                <a:solidFill>
                  <a:schemeClr val="dk1"/>
                </a:solidFill>
                <a:highlight>
                  <a:srgbClr val="FFFFFF"/>
                </a:highlight>
              </a:rPr>
              <a:t>Metrics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 (via pixESL’s </a:t>
            </a:r>
            <a:r>
              <a:rPr lang="en" sz="1400" i="1">
                <a:solidFill>
                  <a:schemeClr val="dk1"/>
                </a:solidFill>
                <a:highlight>
                  <a:srgbClr val="FFFFFF"/>
                </a:highlight>
              </a:rPr>
              <a:t>Metrics Analyzer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) are quantitative measures of: the inputs given, the outputs generated, and the general performance of the network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Injection patterns, hitmaps, packets per cycle, dropped packets, logs, efficiency, latency, …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39" name="Google Shape;139;p20"/>
          <p:cNvSpPr txBox="1">
            <a:spLocks noGrp="1"/>
          </p:cNvSpPr>
          <p:nvPr>
            <p:ph type="sldNum" idx="12"/>
          </p:nvPr>
        </p:nvSpPr>
        <p:spPr>
          <a:xfrm>
            <a:off x="8472450" y="4854723"/>
            <a:ext cx="548700" cy="2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85000"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40" name="Google Shape;140;p20" title="SuperPixels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6075" y="1724545"/>
            <a:ext cx="2197174" cy="164785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0"/>
          <p:cNvSpPr txBox="1"/>
          <p:nvPr/>
        </p:nvSpPr>
        <p:spPr>
          <a:xfrm>
            <a:off x="628800" y="3285075"/>
            <a:ext cx="1500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chemeClr val="dk2"/>
                </a:solidFill>
              </a:rPr>
              <a:t>Clock period: 25 ns</a:t>
            </a:r>
            <a:endParaRPr sz="1100" i="1">
              <a:solidFill>
                <a:schemeClr val="dk2"/>
              </a:solidFill>
            </a:endParaRPr>
          </a:p>
        </p:txBody>
      </p:sp>
      <p:pic>
        <p:nvPicPr>
          <p:cNvPr id="142" name="Google Shape;142;p20" title="latency_distribution_over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4450" y="1928500"/>
            <a:ext cx="4557900" cy="2734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 title="SuperPixels.gif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0701" y="1724550"/>
            <a:ext cx="2197099" cy="16478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4" name="Google Shape;144;p20"/>
          <p:cNvGraphicFramePr/>
          <p:nvPr/>
        </p:nvGraphicFramePr>
        <p:xfrm>
          <a:off x="510250" y="3621225"/>
          <a:ext cx="3718275" cy="1097190"/>
        </p:xfrm>
        <a:graphic>
          <a:graphicData uri="http://schemas.openxmlformats.org/drawingml/2006/table">
            <a:tbl>
              <a:tblPr>
                <a:noFill/>
                <a:tableStyleId>{517CD1E5-2D8D-4FED-91A2-8A64EF3FE124}</a:tableStyleId>
              </a:tblPr>
              <a:tblGrid>
                <a:gridCol w="1239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9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9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0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Clock period</a:t>
                      </a:r>
                      <a:endParaRPr sz="1200"/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Readout eff.</a:t>
                      </a:r>
                      <a:endParaRPr sz="1200"/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Avg. latency</a:t>
                      </a:r>
                      <a:endParaRPr sz="1200"/>
                    </a:p>
                  </a:txBody>
                  <a:tcPr marL="91425" marR="91425" marT="91425" marB="91425"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25 ns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89%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40 cy.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12.5 ns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97%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13 cy.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5" name="Google Shape;145;p20"/>
          <p:cNvSpPr txBox="1"/>
          <p:nvPr/>
        </p:nvSpPr>
        <p:spPr>
          <a:xfrm>
            <a:off x="2500825" y="3285075"/>
            <a:ext cx="1727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chemeClr val="dk2"/>
                </a:solidFill>
              </a:rPr>
              <a:t>Clock period: 12.5 ns</a:t>
            </a:r>
            <a:endParaRPr sz="1100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>
            <a:spLocks noGrp="1"/>
          </p:cNvSpPr>
          <p:nvPr>
            <p:ph type="title"/>
          </p:nvPr>
        </p:nvSpPr>
        <p:spPr>
          <a:xfrm>
            <a:off x="311700" y="226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did we learn here at the MAPS Academy?</a:t>
            </a:r>
            <a:endParaRPr b="1"/>
          </a:p>
        </p:txBody>
      </p:sp>
      <p:sp>
        <p:nvSpPr>
          <p:cNvPr id="151" name="Google Shape;151;p21"/>
          <p:cNvSpPr txBox="1">
            <a:spLocks noGrp="1"/>
          </p:cNvSpPr>
          <p:nvPr>
            <p:ph type="body" idx="1"/>
          </p:nvPr>
        </p:nvSpPr>
        <p:spPr>
          <a:xfrm>
            <a:off x="311700" y="860050"/>
            <a:ext cx="8520600" cy="36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We are all in physics (no engineers), in the same collaboration (ALICE), with generally the same experience (pixel characterization)...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MAPS design is not a linear, disconnected chain, but rather a complex, interconnected web!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Requires communication and feedback throughout the process between different groups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It’s important to know the capabilities and limitations of other parts of the process, </a:t>
            </a:r>
            <a:r>
              <a:rPr lang="en" sz="1600" i="1">
                <a:solidFill>
                  <a:schemeClr val="dk1"/>
                </a:solidFill>
                <a:highlight>
                  <a:srgbClr val="FFFFFF"/>
                </a:highlight>
              </a:rPr>
              <a:t>even those that you may not be directly involved with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A more </a:t>
            </a:r>
            <a:r>
              <a:rPr lang="en" sz="1600" b="1">
                <a:solidFill>
                  <a:schemeClr val="dk1"/>
                </a:solidFill>
                <a:highlight>
                  <a:srgbClr val="FFFFFF"/>
                </a:highlight>
              </a:rPr>
              <a:t>holistic, quasi-bird’s-eye view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 is always helpful to expand your viewpoint and understanding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→ lectures vs. hands-on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52" name="Google Shape;152;p21"/>
          <p:cNvSpPr txBox="1">
            <a:spLocks noGrp="1"/>
          </p:cNvSpPr>
          <p:nvPr>
            <p:ph type="sldNum" idx="12"/>
          </p:nvPr>
        </p:nvSpPr>
        <p:spPr>
          <a:xfrm>
            <a:off x="8472450" y="4824673"/>
            <a:ext cx="548700" cy="31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734</Words>
  <Application>Microsoft Office PowerPoint</Application>
  <PresentationFormat>On-screen Show (16:9)</PresentationFormat>
  <Paragraphs>91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Simple Light</vt:lpstr>
      <vt:lpstr>Hands-on B: pixESL</vt:lpstr>
      <vt:lpstr>Why is pixESL relevant in MAPS development?</vt:lpstr>
      <vt:lpstr>Why pixESL is relevant to us: the ALMIRA project</vt:lpstr>
      <vt:lpstr>Hands-on session overview: front-end</vt:lpstr>
      <vt:lpstr>Hands-on session overview: TLM</vt:lpstr>
      <vt:lpstr>Hands-on session overview: TLM</vt:lpstr>
      <vt:lpstr>Hands-on overview: data network</vt:lpstr>
      <vt:lpstr>Hands-on overview: metrics analysis</vt:lpstr>
      <vt:lpstr>What did we learn here at the MAPS Academy?</vt:lpstr>
      <vt:lpstr>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VECIL GIOVANNI [DR0400049]</cp:lastModifiedBy>
  <cp:revision>1</cp:revision>
  <dcterms:modified xsi:type="dcterms:W3CDTF">2026-08-04T02:02:40Z</dcterms:modified>
</cp:coreProperties>
</file>