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4" r:id="rId1"/>
    <p:sldMasterId id="2147483798" r:id="rId2"/>
  </p:sldMasterIdLst>
  <p:notesMasterIdLst>
    <p:notesMasterId r:id="rId21"/>
  </p:notesMasterIdLst>
  <p:sldIdLst>
    <p:sldId id="256" r:id="rId3"/>
    <p:sldId id="276" r:id="rId4"/>
    <p:sldId id="280" r:id="rId5"/>
    <p:sldId id="264" r:id="rId6"/>
    <p:sldId id="281" r:id="rId7"/>
    <p:sldId id="265" r:id="rId8"/>
    <p:sldId id="274" r:id="rId9"/>
    <p:sldId id="266" r:id="rId10"/>
    <p:sldId id="268" r:id="rId11"/>
    <p:sldId id="271" r:id="rId12"/>
    <p:sldId id="272" r:id="rId13"/>
    <p:sldId id="273" r:id="rId14"/>
    <p:sldId id="267" r:id="rId15"/>
    <p:sldId id="277" r:id="rId16"/>
    <p:sldId id="278" r:id="rId17"/>
    <p:sldId id="283" r:id="rId18"/>
    <p:sldId id="284" r:id="rId19"/>
    <p:sldId id="28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ul" id="{27A30206-F92C-4B5E-8047-C1A554C1D429}">
          <p14:sldIdLst>
            <p14:sldId id="256"/>
            <p14:sldId id="276"/>
            <p14:sldId id="280"/>
          </p14:sldIdLst>
        </p14:section>
        <p14:section name="Aliki" id="{E896BB60-BBE4-4AD0-926F-9A0B9514E87E}">
          <p14:sldIdLst>
            <p14:sldId id="264"/>
            <p14:sldId id="281"/>
          </p14:sldIdLst>
        </p14:section>
        <p14:section name="Paul" id="{CA228E3B-1B52-436E-8177-FCD9F5F8DA17}">
          <p14:sldIdLst>
            <p14:sldId id="265"/>
            <p14:sldId id="274"/>
            <p14:sldId id="266"/>
            <p14:sldId id="268"/>
            <p14:sldId id="271"/>
            <p14:sldId id="272"/>
            <p14:sldId id="273"/>
            <p14:sldId id="267"/>
          </p14:sldIdLst>
        </p14:section>
        <p14:section name="Aliki" id="{DF6758D7-317A-46A8-936B-03394C4246F7}">
          <p14:sldIdLst>
            <p14:sldId id="277"/>
            <p14:sldId id="278"/>
            <p14:sldId id="283"/>
            <p14:sldId id="284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2426"/>
    <a:srgbClr val="FF8418"/>
    <a:srgbClr val="41AB41"/>
    <a:srgbClr val="96655A"/>
    <a:srgbClr val="AB85CB"/>
    <a:srgbClr val="1771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7" autoAdjust="0"/>
    <p:restoredTop sz="95706" autoAdjust="0"/>
  </p:normalViewPr>
  <p:slideViewPr>
    <p:cSldViewPr snapToGrid="0">
      <p:cViewPr varScale="1">
        <p:scale>
          <a:sx n="91" d="100"/>
          <a:sy n="91" d="100"/>
        </p:scale>
        <p:origin x="36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C7D5A3-A667-45F8-A428-239F09F82E5C}" type="doc">
      <dgm:prSet loTypeId="urn:microsoft.com/office/officeart/2005/8/layout/process3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CH"/>
        </a:p>
      </dgm:t>
    </dgm:pt>
    <dgm:pt modelId="{6E60D58D-FDDB-4F9B-915C-EF52F4B2E1A8}">
      <dgm:prSet phldrT="[Text]" phldr="0"/>
      <dgm:spPr/>
      <dgm:t>
        <a:bodyPr/>
        <a:lstStyle/>
        <a:p>
          <a:r>
            <a:rPr lang="en-US" dirty="0"/>
            <a:t>Geometric considerations</a:t>
          </a:r>
          <a:endParaRPr lang="en-CH" dirty="0"/>
        </a:p>
      </dgm:t>
    </dgm:pt>
    <dgm:pt modelId="{B3C001B9-3D91-4DE1-9B8E-568137CEF103}" type="parTrans" cxnId="{96C54F16-CC1B-4077-9DC2-3404735A32C2}">
      <dgm:prSet/>
      <dgm:spPr/>
      <dgm:t>
        <a:bodyPr/>
        <a:lstStyle/>
        <a:p>
          <a:endParaRPr lang="en-CH"/>
        </a:p>
      </dgm:t>
    </dgm:pt>
    <dgm:pt modelId="{49009A8B-53A0-44F3-9444-0D731323B4A5}" type="sibTrans" cxnId="{96C54F16-CC1B-4077-9DC2-3404735A32C2}">
      <dgm:prSet/>
      <dgm:spPr/>
      <dgm:t>
        <a:bodyPr/>
        <a:lstStyle/>
        <a:p>
          <a:endParaRPr lang="en-CH"/>
        </a:p>
      </dgm:t>
    </dgm:pt>
    <dgm:pt modelId="{82C1221D-7CAD-415B-ABA7-05F1B46FA326}">
      <dgm:prSet phldrT="[Text]" phldr="0"/>
      <dgm:spPr/>
      <dgm:t>
        <a:bodyPr/>
        <a:lstStyle/>
        <a:p>
          <a:r>
            <a:rPr lang="en-US" dirty="0" err="1"/>
            <a:t>Sentaurus</a:t>
          </a:r>
          <a:r>
            <a:rPr lang="en-US" dirty="0"/>
            <a:t> TCAD</a:t>
          </a:r>
          <a:endParaRPr lang="en-CH" dirty="0"/>
        </a:p>
      </dgm:t>
    </dgm:pt>
    <dgm:pt modelId="{1EA3EE6B-A474-46C6-9D7E-8D626474BFC3}" type="parTrans" cxnId="{7257BC7E-AB9A-4E22-AF1D-65CC3D758A83}">
      <dgm:prSet/>
      <dgm:spPr/>
      <dgm:t>
        <a:bodyPr/>
        <a:lstStyle/>
        <a:p>
          <a:endParaRPr lang="en-CH"/>
        </a:p>
      </dgm:t>
    </dgm:pt>
    <dgm:pt modelId="{6F07901F-1B30-477E-88FA-07D569AA579C}" type="sibTrans" cxnId="{7257BC7E-AB9A-4E22-AF1D-65CC3D758A83}">
      <dgm:prSet/>
      <dgm:spPr/>
      <dgm:t>
        <a:bodyPr/>
        <a:lstStyle/>
        <a:p>
          <a:endParaRPr lang="en-CH"/>
        </a:p>
      </dgm:t>
    </dgm:pt>
    <dgm:pt modelId="{F4B380C5-F7E6-495C-8820-3E882C13AA2B}">
      <dgm:prSet phldrT="[Text]" phldr="0"/>
      <dgm:spPr/>
      <dgm:t>
        <a:bodyPr/>
        <a:lstStyle/>
        <a:p>
          <a:r>
            <a:rPr lang="en-US" dirty="0"/>
            <a:t>Allpix²</a:t>
          </a:r>
          <a:endParaRPr lang="en-CH" dirty="0"/>
        </a:p>
      </dgm:t>
    </dgm:pt>
    <dgm:pt modelId="{16004AB0-EFA9-49E8-A786-AB53F7F6E31D}" type="parTrans" cxnId="{2F4DE10B-53A3-4D79-97C7-45302E1A1BFE}">
      <dgm:prSet/>
      <dgm:spPr/>
      <dgm:t>
        <a:bodyPr/>
        <a:lstStyle/>
        <a:p>
          <a:endParaRPr lang="en-CH"/>
        </a:p>
      </dgm:t>
    </dgm:pt>
    <dgm:pt modelId="{320E4208-AE00-4870-83BE-EB954D5CE171}" type="sibTrans" cxnId="{2F4DE10B-53A3-4D79-97C7-45302E1A1BFE}">
      <dgm:prSet/>
      <dgm:spPr/>
      <dgm:t>
        <a:bodyPr/>
        <a:lstStyle/>
        <a:p>
          <a:endParaRPr lang="en-CH"/>
        </a:p>
      </dgm:t>
    </dgm:pt>
    <dgm:pt modelId="{2F685159-1D49-4593-981C-D8795D12C6EA}">
      <dgm:prSet/>
      <dgm:spPr/>
      <dgm:t>
        <a:bodyPr/>
        <a:lstStyle/>
        <a:p>
          <a:r>
            <a:rPr lang="en-US" dirty="0"/>
            <a:t>Pixel size</a:t>
          </a:r>
          <a:endParaRPr lang="en-CH" dirty="0"/>
        </a:p>
      </dgm:t>
    </dgm:pt>
    <dgm:pt modelId="{D75EED4E-E097-4614-8E5F-213DC3BAF528}" type="parTrans" cxnId="{11827B4C-C005-4F7C-A543-C963C68E847C}">
      <dgm:prSet/>
      <dgm:spPr/>
      <dgm:t>
        <a:bodyPr/>
        <a:lstStyle/>
        <a:p>
          <a:endParaRPr lang="en-CH"/>
        </a:p>
      </dgm:t>
    </dgm:pt>
    <dgm:pt modelId="{55BDC138-6AEA-4C12-B101-4900A7687567}" type="sibTrans" cxnId="{11827B4C-C005-4F7C-A543-C963C68E847C}">
      <dgm:prSet/>
      <dgm:spPr/>
      <dgm:t>
        <a:bodyPr/>
        <a:lstStyle/>
        <a:p>
          <a:endParaRPr lang="en-CH"/>
        </a:p>
      </dgm:t>
    </dgm:pt>
    <dgm:pt modelId="{51CA683D-8909-402C-A0ED-2EF2E96C67AB}">
      <dgm:prSet/>
      <dgm:spPr/>
      <dgm:t>
        <a:bodyPr/>
        <a:lstStyle/>
        <a:p>
          <a:r>
            <a:rPr lang="en-US" dirty="0"/>
            <a:t>Doping/Implants</a:t>
          </a:r>
          <a:endParaRPr lang="en-CH" dirty="0"/>
        </a:p>
      </dgm:t>
    </dgm:pt>
    <dgm:pt modelId="{58BAE4AE-7DDC-4618-B794-09EEFE3F6CB1}" type="parTrans" cxnId="{8A30986B-247C-4E6D-96F0-C19A42E9A2FD}">
      <dgm:prSet/>
      <dgm:spPr/>
      <dgm:t>
        <a:bodyPr/>
        <a:lstStyle/>
        <a:p>
          <a:endParaRPr lang="en-CH"/>
        </a:p>
      </dgm:t>
    </dgm:pt>
    <dgm:pt modelId="{0FB920E1-C76E-4CD0-9324-CDAC80D13154}" type="sibTrans" cxnId="{8A30986B-247C-4E6D-96F0-C19A42E9A2FD}">
      <dgm:prSet/>
      <dgm:spPr/>
      <dgm:t>
        <a:bodyPr/>
        <a:lstStyle/>
        <a:p>
          <a:endParaRPr lang="en-CH"/>
        </a:p>
      </dgm:t>
    </dgm:pt>
    <dgm:pt modelId="{D9D0CB07-22B6-4983-A2B9-5D8604AE764D}">
      <dgm:prSet/>
      <dgm:spPr/>
      <dgm:t>
        <a:bodyPr/>
        <a:lstStyle/>
        <a:p>
          <a:r>
            <a:rPr lang="en-US" dirty="0"/>
            <a:t>…</a:t>
          </a:r>
          <a:endParaRPr lang="en-CH" dirty="0"/>
        </a:p>
      </dgm:t>
    </dgm:pt>
    <dgm:pt modelId="{48CEFCB3-502C-4615-A6D3-E408373A4501}" type="parTrans" cxnId="{A641A8C3-C904-480E-9E68-5B81E72F4959}">
      <dgm:prSet/>
      <dgm:spPr/>
      <dgm:t>
        <a:bodyPr/>
        <a:lstStyle/>
        <a:p>
          <a:endParaRPr lang="en-CH"/>
        </a:p>
      </dgm:t>
    </dgm:pt>
    <dgm:pt modelId="{1811BBCB-63A0-4B32-96C1-D047383092FC}" type="sibTrans" cxnId="{A641A8C3-C904-480E-9E68-5B81E72F4959}">
      <dgm:prSet/>
      <dgm:spPr/>
      <dgm:t>
        <a:bodyPr/>
        <a:lstStyle/>
        <a:p>
          <a:endParaRPr lang="en-CH"/>
        </a:p>
      </dgm:t>
    </dgm:pt>
    <dgm:pt modelId="{D0590A38-86B4-4A5A-B09B-51028B2E41C0}">
      <dgm:prSet/>
      <dgm:spPr/>
      <dgm:t>
        <a:bodyPr/>
        <a:lstStyle/>
        <a:p>
          <a:r>
            <a:rPr lang="en-US" dirty="0"/>
            <a:t>Model device</a:t>
          </a:r>
          <a:endParaRPr lang="en-CH" dirty="0"/>
        </a:p>
      </dgm:t>
    </dgm:pt>
    <dgm:pt modelId="{7FAFBC68-F5DE-459F-9936-A6BAFEBDFFCD}" type="parTrans" cxnId="{5C8AFFE1-5555-449C-A960-2DE2192FA57D}">
      <dgm:prSet/>
      <dgm:spPr/>
      <dgm:t>
        <a:bodyPr/>
        <a:lstStyle/>
        <a:p>
          <a:endParaRPr lang="en-CH"/>
        </a:p>
      </dgm:t>
    </dgm:pt>
    <dgm:pt modelId="{3533AA6A-AB67-4C22-ADDA-B4D118FF95DA}" type="sibTrans" cxnId="{5C8AFFE1-5555-449C-A960-2DE2192FA57D}">
      <dgm:prSet/>
      <dgm:spPr/>
      <dgm:t>
        <a:bodyPr/>
        <a:lstStyle/>
        <a:p>
          <a:endParaRPr lang="en-CH"/>
        </a:p>
      </dgm:t>
    </dgm:pt>
    <dgm:pt modelId="{7D7619C4-C5BE-4BD7-8886-5723ED48B46F}">
      <dgm:prSet/>
      <dgm:spPr/>
      <dgm:t>
        <a:bodyPr/>
        <a:lstStyle/>
        <a:p>
          <a:r>
            <a:rPr lang="en-US" dirty="0"/>
            <a:t>Meshing</a:t>
          </a:r>
          <a:endParaRPr lang="en-CH" dirty="0"/>
        </a:p>
      </dgm:t>
    </dgm:pt>
    <dgm:pt modelId="{C3D48287-2C02-4D43-A9C1-9EAFC66E4F2B}" type="parTrans" cxnId="{B9577C26-12FF-415D-B8C6-ECE055548957}">
      <dgm:prSet/>
      <dgm:spPr/>
      <dgm:t>
        <a:bodyPr/>
        <a:lstStyle/>
        <a:p>
          <a:endParaRPr lang="en-CH"/>
        </a:p>
      </dgm:t>
    </dgm:pt>
    <dgm:pt modelId="{3A81785C-221A-4ABB-B33D-C53CE7D50890}" type="sibTrans" cxnId="{B9577C26-12FF-415D-B8C6-ECE055548957}">
      <dgm:prSet/>
      <dgm:spPr/>
      <dgm:t>
        <a:bodyPr/>
        <a:lstStyle/>
        <a:p>
          <a:endParaRPr lang="en-CH"/>
        </a:p>
      </dgm:t>
    </dgm:pt>
    <dgm:pt modelId="{3E006C54-E907-4484-A20F-AC8EB7BCF89F}">
      <dgm:prSet/>
      <dgm:spPr/>
      <dgm:t>
        <a:bodyPr/>
        <a:lstStyle/>
        <a:p>
          <a:r>
            <a:rPr lang="en-US" dirty="0"/>
            <a:t>Solve system</a:t>
          </a:r>
          <a:endParaRPr lang="en-CH" dirty="0"/>
        </a:p>
      </dgm:t>
    </dgm:pt>
    <dgm:pt modelId="{4B5B4760-9C31-46C5-8ACF-9F74996D7F9B}" type="parTrans" cxnId="{65655968-41A0-4A30-A8D4-481545AB8F6F}">
      <dgm:prSet/>
      <dgm:spPr/>
      <dgm:t>
        <a:bodyPr/>
        <a:lstStyle/>
        <a:p>
          <a:endParaRPr lang="en-CH"/>
        </a:p>
      </dgm:t>
    </dgm:pt>
    <dgm:pt modelId="{D2E49636-9A83-4EC8-AC7B-5688946E787C}" type="sibTrans" cxnId="{65655968-41A0-4A30-A8D4-481545AB8F6F}">
      <dgm:prSet/>
      <dgm:spPr/>
      <dgm:t>
        <a:bodyPr/>
        <a:lstStyle/>
        <a:p>
          <a:endParaRPr lang="en-CH"/>
        </a:p>
      </dgm:t>
    </dgm:pt>
    <dgm:pt modelId="{CC1633A0-DB5E-4623-94C3-2C58B6E383C1}">
      <dgm:prSet/>
      <dgm:spPr/>
      <dgm:t>
        <a:bodyPr/>
        <a:lstStyle/>
        <a:p>
          <a:r>
            <a:rPr lang="en-US" dirty="0"/>
            <a:t>Apply voltage</a:t>
          </a:r>
          <a:endParaRPr lang="en-CH" dirty="0"/>
        </a:p>
      </dgm:t>
    </dgm:pt>
    <dgm:pt modelId="{0F76C7B9-8BD7-431D-9D3C-BB41C8D20DEF}" type="parTrans" cxnId="{C8136BAA-638B-47C3-B3D9-40465AD688BC}">
      <dgm:prSet/>
      <dgm:spPr/>
      <dgm:t>
        <a:bodyPr/>
        <a:lstStyle/>
        <a:p>
          <a:endParaRPr lang="en-CH"/>
        </a:p>
      </dgm:t>
    </dgm:pt>
    <dgm:pt modelId="{A495C95E-E370-4432-88E6-6B88BD5EA189}" type="sibTrans" cxnId="{C8136BAA-638B-47C3-B3D9-40465AD688BC}">
      <dgm:prSet/>
      <dgm:spPr/>
      <dgm:t>
        <a:bodyPr/>
        <a:lstStyle/>
        <a:p>
          <a:endParaRPr lang="en-CH"/>
        </a:p>
      </dgm:t>
    </dgm:pt>
    <dgm:pt modelId="{53FBF01C-74EB-49A5-8F87-35FD6080DF3C}">
      <dgm:prSet/>
      <dgm:spPr/>
      <dgm:t>
        <a:bodyPr/>
        <a:lstStyle/>
        <a:p>
          <a:r>
            <a:rPr lang="en-US" dirty="0"/>
            <a:t>Extract charge densities </a:t>
          </a:r>
          <a:endParaRPr lang="en-CH" dirty="0"/>
        </a:p>
      </dgm:t>
    </dgm:pt>
    <dgm:pt modelId="{C5D1ADBE-7DD7-4D64-933F-D6DA39490F8D}" type="parTrans" cxnId="{BFD10516-0160-4784-9F0D-E588DDA7050F}">
      <dgm:prSet/>
      <dgm:spPr/>
      <dgm:t>
        <a:bodyPr/>
        <a:lstStyle/>
        <a:p>
          <a:endParaRPr lang="en-CH"/>
        </a:p>
      </dgm:t>
    </dgm:pt>
    <dgm:pt modelId="{16A5C6DD-5CE5-4CB6-B729-CC3B975D5AAA}" type="sibTrans" cxnId="{BFD10516-0160-4784-9F0D-E588DDA7050F}">
      <dgm:prSet/>
      <dgm:spPr/>
      <dgm:t>
        <a:bodyPr/>
        <a:lstStyle/>
        <a:p>
          <a:endParaRPr lang="en-CH"/>
        </a:p>
      </dgm:t>
    </dgm:pt>
    <dgm:pt modelId="{666FB60A-9BB0-41D4-964E-E9398D8393C3}">
      <dgm:prSet/>
      <dgm:spPr/>
      <dgm:t>
        <a:bodyPr/>
        <a:lstStyle/>
        <a:p>
          <a:r>
            <a:rPr lang="en-US" dirty="0"/>
            <a:t>Extract electric fields</a:t>
          </a:r>
          <a:endParaRPr lang="en-CH" dirty="0"/>
        </a:p>
      </dgm:t>
    </dgm:pt>
    <dgm:pt modelId="{BF1FC76A-F655-4972-8992-839A74A32185}" type="parTrans" cxnId="{AFB12ECC-B440-4474-8078-EBBA225DB03C}">
      <dgm:prSet/>
      <dgm:spPr/>
      <dgm:t>
        <a:bodyPr/>
        <a:lstStyle/>
        <a:p>
          <a:endParaRPr lang="en-CH"/>
        </a:p>
      </dgm:t>
    </dgm:pt>
    <dgm:pt modelId="{6F0615A3-152A-40C9-8BBA-F9DF8411A1B2}" type="sibTrans" cxnId="{AFB12ECC-B440-4474-8078-EBBA225DB03C}">
      <dgm:prSet/>
      <dgm:spPr/>
      <dgm:t>
        <a:bodyPr/>
        <a:lstStyle/>
        <a:p>
          <a:endParaRPr lang="en-CH"/>
        </a:p>
      </dgm:t>
    </dgm:pt>
    <dgm:pt modelId="{363D6D63-EDD7-491D-8C84-F72A3CFAC75F}">
      <dgm:prSet/>
      <dgm:spPr/>
      <dgm:t>
        <a:bodyPr/>
        <a:lstStyle/>
        <a:p>
          <a:r>
            <a:rPr lang="en-US" dirty="0"/>
            <a:t>Guard rings</a:t>
          </a:r>
          <a:endParaRPr lang="en-CH" dirty="0"/>
        </a:p>
      </dgm:t>
    </dgm:pt>
    <dgm:pt modelId="{675ADBB1-F87F-4091-A6E0-836CFC241D31}" type="parTrans" cxnId="{E7482032-5D66-4991-B08D-D3378C908217}">
      <dgm:prSet/>
      <dgm:spPr/>
      <dgm:t>
        <a:bodyPr/>
        <a:lstStyle/>
        <a:p>
          <a:endParaRPr lang="en-CH"/>
        </a:p>
      </dgm:t>
    </dgm:pt>
    <dgm:pt modelId="{AF49AC71-CE86-48D0-9DD5-D4D6FF0594B3}" type="sibTrans" cxnId="{E7482032-5D66-4991-B08D-D3378C908217}">
      <dgm:prSet/>
      <dgm:spPr/>
      <dgm:t>
        <a:bodyPr/>
        <a:lstStyle/>
        <a:p>
          <a:endParaRPr lang="en-CH"/>
        </a:p>
      </dgm:t>
    </dgm:pt>
    <dgm:pt modelId="{00393836-20D4-4379-8652-C0C2A4B4C61F}">
      <dgm:prSet/>
      <dgm:spPr/>
      <dgm:t>
        <a:bodyPr/>
        <a:lstStyle/>
        <a:p>
          <a:r>
            <a:rPr lang="en-US" dirty="0"/>
            <a:t>Fill factor</a:t>
          </a:r>
          <a:endParaRPr lang="en-CH" dirty="0"/>
        </a:p>
      </dgm:t>
    </dgm:pt>
    <dgm:pt modelId="{56E3CA7F-8888-4E48-9540-C6AB6D3AA1EE}" type="parTrans" cxnId="{B2129EF8-603C-452A-9E4E-E0B5D5BC033C}">
      <dgm:prSet/>
      <dgm:spPr/>
      <dgm:t>
        <a:bodyPr/>
        <a:lstStyle/>
        <a:p>
          <a:endParaRPr lang="en-CH"/>
        </a:p>
      </dgm:t>
    </dgm:pt>
    <dgm:pt modelId="{E31DA6E0-E34E-4523-8802-361C4C860169}" type="sibTrans" cxnId="{B2129EF8-603C-452A-9E4E-E0B5D5BC033C}">
      <dgm:prSet/>
      <dgm:spPr/>
      <dgm:t>
        <a:bodyPr/>
        <a:lstStyle/>
        <a:p>
          <a:endParaRPr lang="en-CH"/>
        </a:p>
      </dgm:t>
    </dgm:pt>
    <dgm:pt modelId="{A315B4CA-B7A3-4F89-B1E1-60A5611E2927}">
      <dgm:prSet/>
      <dgm:spPr/>
      <dgm:t>
        <a:bodyPr/>
        <a:lstStyle/>
        <a:p>
          <a:r>
            <a:rPr lang="en-US" dirty="0"/>
            <a:t>Simulate particle interaction</a:t>
          </a:r>
          <a:endParaRPr lang="en-CH" dirty="0"/>
        </a:p>
      </dgm:t>
    </dgm:pt>
    <dgm:pt modelId="{3C944023-7117-46B9-AE50-0D06439EB1C6}" type="parTrans" cxnId="{CB28EB65-76E2-4866-A096-5661BF805215}">
      <dgm:prSet/>
      <dgm:spPr/>
      <dgm:t>
        <a:bodyPr/>
        <a:lstStyle/>
        <a:p>
          <a:endParaRPr lang="en-CH"/>
        </a:p>
      </dgm:t>
    </dgm:pt>
    <dgm:pt modelId="{051FE746-F74E-47AE-8724-9B6408D30894}" type="sibTrans" cxnId="{CB28EB65-76E2-4866-A096-5661BF805215}">
      <dgm:prSet/>
      <dgm:spPr/>
      <dgm:t>
        <a:bodyPr/>
        <a:lstStyle/>
        <a:p>
          <a:endParaRPr lang="en-CH"/>
        </a:p>
      </dgm:t>
    </dgm:pt>
    <dgm:pt modelId="{DA85A982-E8BC-4F16-A25F-CB95225BE561}">
      <dgm:prSet/>
      <dgm:spPr/>
      <dgm:t>
        <a:bodyPr/>
        <a:lstStyle/>
        <a:p>
          <a:r>
            <a:rPr lang="en-US" dirty="0"/>
            <a:t>Propagate charge carriers</a:t>
          </a:r>
          <a:endParaRPr lang="en-CH" dirty="0"/>
        </a:p>
      </dgm:t>
    </dgm:pt>
    <dgm:pt modelId="{196E4C9E-B909-4C9B-B484-F9244D4D169A}" type="parTrans" cxnId="{896FC235-7363-4065-B5A0-E762CAF64B5E}">
      <dgm:prSet/>
      <dgm:spPr/>
      <dgm:t>
        <a:bodyPr/>
        <a:lstStyle/>
        <a:p>
          <a:endParaRPr lang="en-CH"/>
        </a:p>
      </dgm:t>
    </dgm:pt>
    <dgm:pt modelId="{E6DA29D5-4B1C-48A4-AC40-CA4C5F2E7593}" type="sibTrans" cxnId="{896FC235-7363-4065-B5A0-E762CAF64B5E}">
      <dgm:prSet/>
      <dgm:spPr/>
      <dgm:t>
        <a:bodyPr/>
        <a:lstStyle/>
        <a:p>
          <a:endParaRPr lang="en-CH"/>
        </a:p>
      </dgm:t>
    </dgm:pt>
    <dgm:pt modelId="{B27BE565-658A-46FC-9437-0267C409C191}">
      <dgm:prSet/>
      <dgm:spPr/>
      <dgm:t>
        <a:bodyPr/>
        <a:lstStyle/>
        <a:p>
          <a:r>
            <a:rPr lang="en-US" dirty="0"/>
            <a:t>Create electric signal </a:t>
          </a:r>
          <a:endParaRPr lang="en-CH" dirty="0"/>
        </a:p>
      </dgm:t>
    </dgm:pt>
    <dgm:pt modelId="{6CE7D2B7-9D47-4A6D-8D6C-8BC139FAFAB9}" type="parTrans" cxnId="{2E973A56-32DA-4128-B22E-B132B9290AE0}">
      <dgm:prSet/>
      <dgm:spPr/>
      <dgm:t>
        <a:bodyPr/>
        <a:lstStyle/>
        <a:p>
          <a:endParaRPr lang="en-CH"/>
        </a:p>
      </dgm:t>
    </dgm:pt>
    <dgm:pt modelId="{B1E05789-AE97-4B34-98D7-3C0E9E77A0C6}" type="sibTrans" cxnId="{2E973A56-32DA-4128-B22E-B132B9290AE0}">
      <dgm:prSet/>
      <dgm:spPr/>
      <dgm:t>
        <a:bodyPr/>
        <a:lstStyle/>
        <a:p>
          <a:endParaRPr lang="en-CH"/>
        </a:p>
      </dgm:t>
    </dgm:pt>
    <dgm:pt modelId="{9577B0E0-2F0B-4269-8220-5A5E8143921E}" type="pres">
      <dgm:prSet presAssocID="{F8C7D5A3-A667-45F8-A428-239F09F82E5C}" presName="linearFlow" presStyleCnt="0">
        <dgm:presLayoutVars>
          <dgm:dir/>
          <dgm:animLvl val="lvl"/>
          <dgm:resizeHandles val="exact"/>
        </dgm:presLayoutVars>
      </dgm:prSet>
      <dgm:spPr/>
    </dgm:pt>
    <dgm:pt modelId="{F6C064B3-4D13-4F8C-A639-C17464E44AE1}" type="pres">
      <dgm:prSet presAssocID="{6E60D58D-FDDB-4F9B-915C-EF52F4B2E1A8}" presName="composite" presStyleCnt="0"/>
      <dgm:spPr/>
    </dgm:pt>
    <dgm:pt modelId="{859C022A-EB9B-4DD2-9FEF-63CE00B037F9}" type="pres">
      <dgm:prSet presAssocID="{6E60D58D-FDDB-4F9B-915C-EF52F4B2E1A8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749AD5-193F-4A18-9C5D-A512446EBC76}" type="pres">
      <dgm:prSet presAssocID="{6E60D58D-FDDB-4F9B-915C-EF52F4B2E1A8}" presName="parSh" presStyleLbl="node1" presStyleIdx="0" presStyleCnt="3"/>
      <dgm:spPr/>
    </dgm:pt>
    <dgm:pt modelId="{9A3B44F2-8105-46FC-8DBA-B12B6EDF15DE}" type="pres">
      <dgm:prSet presAssocID="{6E60D58D-FDDB-4F9B-915C-EF52F4B2E1A8}" presName="desTx" presStyleLbl="fgAcc1" presStyleIdx="0" presStyleCnt="3">
        <dgm:presLayoutVars>
          <dgm:bulletEnabled val="1"/>
        </dgm:presLayoutVars>
      </dgm:prSet>
      <dgm:spPr/>
    </dgm:pt>
    <dgm:pt modelId="{E31D5EFF-7A53-4C09-A9C8-A12731400F24}" type="pres">
      <dgm:prSet presAssocID="{49009A8B-53A0-44F3-9444-0D731323B4A5}" presName="sibTrans" presStyleLbl="sibTrans2D1" presStyleIdx="0" presStyleCnt="2"/>
      <dgm:spPr/>
    </dgm:pt>
    <dgm:pt modelId="{FB049311-9B1D-48BF-BE7B-EC097BD84C77}" type="pres">
      <dgm:prSet presAssocID="{49009A8B-53A0-44F3-9444-0D731323B4A5}" presName="connTx" presStyleLbl="sibTrans2D1" presStyleIdx="0" presStyleCnt="2"/>
      <dgm:spPr/>
    </dgm:pt>
    <dgm:pt modelId="{A9C1697E-480B-4007-B01C-294A8428D89C}" type="pres">
      <dgm:prSet presAssocID="{82C1221D-7CAD-415B-ABA7-05F1B46FA326}" presName="composite" presStyleCnt="0"/>
      <dgm:spPr/>
    </dgm:pt>
    <dgm:pt modelId="{526A6204-9380-412B-90AD-EEC8F1BF551D}" type="pres">
      <dgm:prSet presAssocID="{82C1221D-7CAD-415B-ABA7-05F1B46FA326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EF6DD8B-BD9F-4721-96E6-A5EADF674D47}" type="pres">
      <dgm:prSet presAssocID="{82C1221D-7CAD-415B-ABA7-05F1B46FA326}" presName="parSh" presStyleLbl="node1" presStyleIdx="1" presStyleCnt="3"/>
      <dgm:spPr/>
    </dgm:pt>
    <dgm:pt modelId="{408A7B2B-C49C-41D2-AC7D-31C1A3FE3774}" type="pres">
      <dgm:prSet presAssocID="{82C1221D-7CAD-415B-ABA7-05F1B46FA326}" presName="desTx" presStyleLbl="fgAcc1" presStyleIdx="1" presStyleCnt="3">
        <dgm:presLayoutVars>
          <dgm:bulletEnabled val="1"/>
        </dgm:presLayoutVars>
      </dgm:prSet>
      <dgm:spPr/>
    </dgm:pt>
    <dgm:pt modelId="{76CD8AD2-53A4-40BE-A4AA-FE5591CF662F}" type="pres">
      <dgm:prSet presAssocID="{6F07901F-1B30-477E-88FA-07D569AA579C}" presName="sibTrans" presStyleLbl="sibTrans2D1" presStyleIdx="1" presStyleCnt="2"/>
      <dgm:spPr/>
    </dgm:pt>
    <dgm:pt modelId="{64F362B4-136A-42B1-B298-D33F70D47833}" type="pres">
      <dgm:prSet presAssocID="{6F07901F-1B30-477E-88FA-07D569AA579C}" presName="connTx" presStyleLbl="sibTrans2D1" presStyleIdx="1" presStyleCnt="2"/>
      <dgm:spPr/>
    </dgm:pt>
    <dgm:pt modelId="{2284A461-D1C7-4B9A-8287-486CE9547A3F}" type="pres">
      <dgm:prSet presAssocID="{F4B380C5-F7E6-495C-8820-3E882C13AA2B}" presName="composite" presStyleCnt="0"/>
      <dgm:spPr/>
    </dgm:pt>
    <dgm:pt modelId="{5BD95BA8-494B-4EAD-98B4-92872F03C113}" type="pres">
      <dgm:prSet presAssocID="{F4B380C5-F7E6-495C-8820-3E882C13AA2B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AC5773D-90D8-484A-A091-E26D3C4D6435}" type="pres">
      <dgm:prSet presAssocID="{F4B380C5-F7E6-495C-8820-3E882C13AA2B}" presName="parSh" presStyleLbl="node1" presStyleIdx="2" presStyleCnt="3" custLinFactNeighborX="-1017"/>
      <dgm:spPr/>
    </dgm:pt>
    <dgm:pt modelId="{56CCD1A7-CA34-4443-8996-00CBFF6E22A2}" type="pres">
      <dgm:prSet presAssocID="{F4B380C5-F7E6-495C-8820-3E882C13AA2B}" presName="desTx" presStyleLbl="fgAcc1" presStyleIdx="2" presStyleCnt="3">
        <dgm:presLayoutVars>
          <dgm:bulletEnabled val="1"/>
        </dgm:presLayoutVars>
      </dgm:prSet>
      <dgm:spPr/>
    </dgm:pt>
  </dgm:ptLst>
  <dgm:cxnLst>
    <dgm:cxn modelId="{8935DC08-4F95-4368-9FF2-CC9C2978334D}" type="presOf" srcId="{2F685159-1D49-4593-981C-D8795D12C6EA}" destId="{9A3B44F2-8105-46FC-8DBA-B12B6EDF15DE}" srcOrd="0" destOrd="0" presId="urn:microsoft.com/office/officeart/2005/8/layout/process3"/>
    <dgm:cxn modelId="{2F4DE10B-53A3-4D79-97C7-45302E1A1BFE}" srcId="{F8C7D5A3-A667-45F8-A428-239F09F82E5C}" destId="{F4B380C5-F7E6-495C-8820-3E882C13AA2B}" srcOrd="2" destOrd="0" parTransId="{16004AB0-EFA9-49E8-A786-AB53F7F6E31D}" sibTransId="{320E4208-AE00-4870-83BE-EB954D5CE171}"/>
    <dgm:cxn modelId="{1E7C8B0C-9FD1-4A70-8208-4F9ED26A4A39}" type="presOf" srcId="{363D6D63-EDD7-491D-8C84-F72A3CFAC75F}" destId="{9A3B44F2-8105-46FC-8DBA-B12B6EDF15DE}" srcOrd="0" destOrd="3" presId="urn:microsoft.com/office/officeart/2005/8/layout/process3"/>
    <dgm:cxn modelId="{4F72080F-F585-4284-85DE-1D23B9F24C78}" type="presOf" srcId="{D9D0CB07-22B6-4983-A2B9-5D8604AE764D}" destId="{9A3B44F2-8105-46FC-8DBA-B12B6EDF15DE}" srcOrd="0" destOrd="4" presId="urn:microsoft.com/office/officeart/2005/8/layout/process3"/>
    <dgm:cxn modelId="{47C6FA11-D15D-4D31-8F4C-C070588C94D4}" type="presOf" srcId="{49009A8B-53A0-44F3-9444-0D731323B4A5}" destId="{E31D5EFF-7A53-4C09-A9C8-A12731400F24}" srcOrd="0" destOrd="0" presId="urn:microsoft.com/office/officeart/2005/8/layout/process3"/>
    <dgm:cxn modelId="{D3FCF613-24DF-4F2E-ACFF-2E5000E3B9E6}" type="presOf" srcId="{F8C7D5A3-A667-45F8-A428-239F09F82E5C}" destId="{9577B0E0-2F0B-4269-8220-5A5E8143921E}" srcOrd="0" destOrd="0" presId="urn:microsoft.com/office/officeart/2005/8/layout/process3"/>
    <dgm:cxn modelId="{BFD10516-0160-4784-9F0D-E588DDA7050F}" srcId="{82C1221D-7CAD-415B-ABA7-05F1B46FA326}" destId="{53FBF01C-74EB-49A5-8F87-35FD6080DF3C}" srcOrd="4" destOrd="0" parTransId="{C5D1ADBE-7DD7-4D64-933F-D6DA39490F8D}" sibTransId="{16A5C6DD-5CE5-4CB6-B729-CC3B975D5AAA}"/>
    <dgm:cxn modelId="{96C54F16-CC1B-4077-9DC2-3404735A32C2}" srcId="{F8C7D5A3-A667-45F8-A428-239F09F82E5C}" destId="{6E60D58D-FDDB-4F9B-915C-EF52F4B2E1A8}" srcOrd="0" destOrd="0" parTransId="{B3C001B9-3D91-4DE1-9B8E-568137CEF103}" sibTransId="{49009A8B-53A0-44F3-9444-0D731323B4A5}"/>
    <dgm:cxn modelId="{2B55AC20-749C-4AA4-8BA2-BCB1D8CC1E84}" type="presOf" srcId="{CC1633A0-DB5E-4623-94C3-2C58B6E383C1}" destId="{408A7B2B-C49C-41D2-AC7D-31C1A3FE3774}" srcOrd="0" destOrd="3" presId="urn:microsoft.com/office/officeart/2005/8/layout/process3"/>
    <dgm:cxn modelId="{8E470221-E082-495B-B7AE-7DF534D1AC62}" type="presOf" srcId="{7D7619C4-C5BE-4BD7-8886-5723ED48B46F}" destId="{408A7B2B-C49C-41D2-AC7D-31C1A3FE3774}" srcOrd="0" destOrd="1" presId="urn:microsoft.com/office/officeart/2005/8/layout/process3"/>
    <dgm:cxn modelId="{7C565321-3A30-4B82-8D8D-949F65DBFEA5}" type="presOf" srcId="{A315B4CA-B7A3-4F89-B1E1-60A5611E2927}" destId="{56CCD1A7-CA34-4443-8996-00CBFF6E22A2}" srcOrd="0" destOrd="0" presId="urn:microsoft.com/office/officeart/2005/8/layout/process3"/>
    <dgm:cxn modelId="{CA6DC921-EB1E-4140-8B95-9DE9AD9340A0}" type="presOf" srcId="{D0590A38-86B4-4A5A-B09B-51028B2E41C0}" destId="{408A7B2B-C49C-41D2-AC7D-31C1A3FE3774}" srcOrd="0" destOrd="0" presId="urn:microsoft.com/office/officeart/2005/8/layout/process3"/>
    <dgm:cxn modelId="{7ABDFC25-B1F8-48DF-BEC5-E506D72ACF07}" type="presOf" srcId="{F4B380C5-F7E6-495C-8820-3E882C13AA2B}" destId="{5BD95BA8-494B-4EAD-98B4-92872F03C113}" srcOrd="0" destOrd="0" presId="urn:microsoft.com/office/officeart/2005/8/layout/process3"/>
    <dgm:cxn modelId="{B9577C26-12FF-415D-B8C6-ECE055548957}" srcId="{82C1221D-7CAD-415B-ABA7-05F1B46FA326}" destId="{7D7619C4-C5BE-4BD7-8886-5723ED48B46F}" srcOrd="1" destOrd="0" parTransId="{C3D48287-2C02-4D43-A9C1-9EAFC66E4F2B}" sibTransId="{3A81785C-221A-4ABB-B33D-C53CE7D50890}"/>
    <dgm:cxn modelId="{E7482032-5D66-4991-B08D-D3378C908217}" srcId="{6E60D58D-FDDB-4F9B-915C-EF52F4B2E1A8}" destId="{363D6D63-EDD7-491D-8C84-F72A3CFAC75F}" srcOrd="3" destOrd="0" parTransId="{675ADBB1-F87F-4091-A6E0-836CFC241D31}" sibTransId="{AF49AC71-CE86-48D0-9DD5-D4D6FF0594B3}"/>
    <dgm:cxn modelId="{896FC235-7363-4065-B5A0-E762CAF64B5E}" srcId="{F4B380C5-F7E6-495C-8820-3E882C13AA2B}" destId="{DA85A982-E8BC-4F16-A25F-CB95225BE561}" srcOrd="1" destOrd="0" parTransId="{196E4C9E-B909-4C9B-B484-F9244D4D169A}" sibTransId="{E6DA29D5-4B1C-48A4-AC40-CA4C5F2E7593}"/>
    <dgm:cxn modelId="{7481873C-D4D2-4322-AB9F-50D212CF4389}" type="presOf" srcId="{6E60D58D-FDDB-4F9B-915C-EF52F4B2E1A8}" destId="{ED749AD5-193F-4A18-9C5D-A512446EBC76}" srcOrd="1" destOrd="0" presId="urn:microsoft.com/office/officeart/2005/8/layout/process3"/>
    <dgm:cxn modelId="{CB28EB65-76E2-4866-A096-5661BF805215}" srcId="{F4B380C5-F7E6-495C-8820-3E882C13AA2B}" destId="{A315B4CA-B7A3-4F89-B1E1-60A5611E2927}" srcOrd="0" destOrd="0" parTransId="{3C944023-7117-46B9-AE50-0D06439EB1C6}" sibTransId="{051FE746-F74E-47AE-8724-9B6408D30894}"/>
    <dgm:cxn modelId="{65655968-41A0-4A30-A8D4-481545AB8F6F}" srcId="{82C1221D-7CAD-415B-ABA7-05F1B46FA326}" destId="{3E006C54-E907-4484-A20F-AC8EB7BCF89F}" srcOrd="2" destOrd="0" parTransId="{4B5B4760-9C31-46C5-8ACF-9F74996D7F9B}" sibTransId="{D2E49636-9A83-4EC8-AC7B-5688946E787C}"/>
    <dgm:cxn modelId="{8A30986B-247C-4E6D-96F0-C19A42E9A2FD}" srcId="{6E60D58D-FDDB-4F9B-915C-EF52F4B2E1A8}" destId="{51CA683D-8909-402C-A0ED-2EF2E96C67AB}" srcOrd="1" destOrd="0" parTransId="{58BAE4AE-7DDC-4618-B794-09EEFE3F6CB1}" sibTransId="{0FB920E1-C76E-4CD0-9324-CDAC80D13154}"/>
    <dgm:cxn modelId="{11827B4C-C005-4F7C-A543-C963C68E847C}" srcId="{6E60D58D-FDDB-4F9B-915C-EF52F4B2E1A8}" destId="{2F685159-1D49-4593-981C-D8795D12C6EA}" srcOrd="0" destOrd="0" parTransId="{D75EED4E-E097-4614-8E5F-213DC3BAF528}" sibTransId="{55BDC138-6AEA-4C12-B101-4900A7687567}"/>
    <dgm:cxn modelId="{E56A466D-6340-40F6-AE33-6D3C09528691}" type="presOf" srcId="{82C1221D-7CAD-415B-ABA7-05F1B46FA326}" destId="{526A6204-9380-412B-90AD-EEC8F1BF551D}" srcOrd="0" destOrd="0" presId="urn:microsoft.com/office/officeart/2005/8/layout/process3"/>
    <dgm:cxn modelId="{ACBB4D73-B690-4F47-BC99-7343377E09E3}" type="presOf" srcId="{51CA683D-8909-402C-A0ED-2EF2E96C67AB}" destId="{9A3B44F2-8105-46FC-8DBA-B12B6EDF15DE}" srcOrd="0" destOrd="1" presId="urn:microsoft.com/office/officeart/2005/8/layout/process3"/>
    <dgm:cxn modelId="{2E973A56-32DA-4128-B22E-B132B9290AE0}" srcId="{F4B380C5-F7E6-495C-8820-3E882C13AA2B}" destId="{B27BE565-658A-46FC-9437-0267C409C191}" srcOrd="2" destOrd="0" parTransId="{6CE7D2B7-9D47-4A6D-8D6C-8BC139FAFAB9}" sibTransId="{B1E05789-AE97-4B34-98D7-3C0E9E77A0C6}"/>
    <dgm:cxn modelId="{141A4B59-44A1-4CBC-A683-DDF6D33E31E5}" type="presOf" srcId="{F4B380C5-F7E6-495C-8820-3E882C13AA2B}" destId="{4AC5773D-90D8-484A-A091-E26D3C4D6435}" srcOrd="1" destOrd="0" presId="urn:microsoft.com/office/officeart/2005/8/layout/process3"/>
    <dgm:cxn modelId="{6622937D-A931-4EC0-B28F-21AF6FE4DF29}" type="presOf" srcId="{6F07901F-1B30-477E-88FA-07D569AA579C}" destId="{76CD8AD2-53A4-40BE-A4AA-FE5591CF662F}" srcOrd="0" destOrd="0" presId="urn:microsoft.com/office/officeart/2005/8/layout/process3"/>
    <dgm:cxn modelId="{7257BC7E-AB9A-4E22-AF1D-65CC3D758A83}" srcId="{F8C7D5A3-A667-45F8-A428-239F09F82E5C}" destId="{82C1221D-7CAD-415B-ABA7-05F1B46FA326}" srcOrd="1" destOrd="0" parTransId="{1EA3EE6B-A474-46C6-9D7E-8D626474BFC3}" sibTransId="{6F07901F-1B30-477E-88FA-07D569AA579C}"/>
    <dgm:cxn modelId="{B207BF8A-19BF-45D8-83CD-3EE365C80F5E}" type="presOf" srcId="{53FBF01C-74EB-49A5-8F87-35FD6080DF3C}" destId="{408A7B2B-C49C-41D2-AC7D-31C1A3FE3774}" srcOrd="0" destOrd="4" presId="urn:microsoft.com/office/officeart/2005/8/layout/process3"/>
    <dgm:cxn modelId="{E434C08D-9187-4E71-844B-81E4638BAB51}" type="presOf" srcId="{49009A8B-53A0-44F3-9444-0D731323B4A5}" destId="{FB049311-9B1D-48BF-BE7B-EC097BD84C77}" srcOrd="1" destOrd="0" presId="urn:microsoft.com/office/officeart/2005/8/layout/process3"/>
    <dgm:cxn modelId="{6BE96FA5-2607-47F6-B620-61D16192ED6E}" type="presOf" srcId="{6E60D58D-FDDB-4F9B-915C-EF52F4B2E1A8}" destId="{859C022A-EB9B-4DD2-9FEF-63CE00B037F9}" srcOrd="0" destOrd="0" presId="urn:microsoft.com/office/officeart/2005/8/layout/process3"/>
    <dgm:cxn modelId="{E92D9FA5-68C1-4582-82C2-1E8CB8E3F9BC}" type="presOf" srcId="{DA85A982-E8BC-4F16-A25F-CB95225BE561}" destId="{56CCD1A7-CA34-4443-8996-00CBFF6E22A2}" srcOrd="0" destOrd="1" presId="urn:microsoft.com/office/officeart/2005/8/layout/process3"/>
    <dgm:cxn modelId="{C8136BAA-638B-47C3-B3D9-40465AD688BC}" srcId="{82C1221D-7CAD-415B-ABA7-05F1B46FA326}" destId="{CC1633A0-DB5E-4623-94C3-2C58B6E383C1}" srcOrd="3" destOrd="0" parTransId="{0F76C7B9-8BD7-431D-9D3C-BB41C8D20DEF}" sibTransId="{A495C95E-E370-4432-88E6-6B88BD5EA189}"/>
    <dgm:cxn modelId="{D4F115B5-EE03-4853-8AD6-761AB167CB2D}" type="presOf" srcId="{3E006C54-E907-4484-A20F-AC8EB7BCF89F}" destId="{408A7B2B-C49C-41D2-AC7D-31C1A3FE3774}" srcOrd="0" destOrd="2" presId="urn:microsoft.com/office/officeart/2005/8/layout/process3"/>
    <dgm:cxn modelId="{6772C0BA-DA28-4967-9DF5-A271E3410ABD}" type="presOf" srcId="{00393836-20D4-4379-8652-C0C2A4B4C61F}" destId="{9A3B44F2-8105-46FC-8DBA-B12B6EDF15DE}" srcOrd="0" destOrd="2" presId="urn:microsoft.com/office/officeart/2005/8/layout/process3"/>
    <dgm:cxn modelId="{A641A8C3-C904-480E-9E68-5B81E72F4959}" srcId="{6E60D58D-FDDB-4F9B-915C-EF52F4B2E1A8}" destId="{D9D0CB07-22B6-4983-A2B9-5D8604AE764D}" srcOrd="4" destOrd="0" parTransId="{48CEFCB3-502C-4615-A6D3-E408373A4501}" sibTransId="{1811BBCB-63A0-4B32-96C1-D047383092FC}"/>
    <dgm:cxn modelId="{E483C3C8-7689-4E53-BC8F-E64E2D7D4922}" type="presOf" srcId="{6F07901F-1B30-477E-88FA-07D569AA579C}" destId="{64F362B4-136A-42B1-B298-D33F70D47833}" srcOrd="1" destOrd="0" presId="urn:microsoft.com/office/officeart/2005/8/layout/process3"/>
    <dgm:cxn modelId="{AFB12ECC-B440-4474-8078-EBBA225DB03C}" srcId="{82C1221D-7CAD-415B-ABA7-05F1B46FA326}" destId="{666FB60A-9BB0-41D4-964E-E9398D8393C3}" srcOrd="5" destOrd="0" parTransId="{BF1FC76A-F655-4972-8992-839A74A32185}" sibTransId="{6F0615A3-152A-40C9-8BBA-F9DF8411A1B2}"/>
    <dgm:cxn modelId="{5C8AFFE1-5555-449C-A960-2DE2192FA57D}" srcId="{82C1221D-7CAD-415B-ABA7-05F1B46FA326}" destId="{D0590A38-86B4-4A5A-B09B-51028B2E41C0}" srcOrd="0" destOrd="0" parTransId="{7FAFBC68-F5DE-459F-9936-A6BAFEBDFFCD}" sibTransId="{3533AA6A-AB67-4C22-ADDA-B4D118FF95DA}"/>
    <dgm:cxn modelId="{2DBED7F0-8206-4F0A-B36A-6AE8DB8C4405}" type="presOf" srcId="{666FB60A-9BB0-41D4-964E-E9398D8393C3}" destId="{408A7B2B-C49C-41D2-AC7D-31C1A3FE3774}" srcOrd="0" destOrd="5" presId="urn:microsoft.com/office/officeart/2005/8/layout/process3"/>
    <dgm:cxn modelId="{B2129EF8-603C-452A-9E4E-E0B5D5BC033C}" srcId="{6E60D58D-FDDB-4F9B-915C-EF52F4B2E1A8}" destId="{00393836-20D4-4379-8652-C0C2A4B4C61F}" srcOrd="2" destOrd="0" parTransId="{56E3CA7F-8888-4E48-9540-C6AB6D3AA1EE}" sibTransId="{E31DA6E0-E34E-4523-8802-361C4C860169}"/>
    <dgm:cxn modelId="{B191C5F8-51B9-4E19-BB08-CD1946C631B6}" type="presOf" srcId="{82C1221D-7CAD-415B-ABA7-05F1B46FA326}" destId="{7EF6DD8B-BD9F-4721-96E6-A5EADF674D47}" srcOrd="1" destOrd="0" presId="urn:microsoft.com/office/officeart/2005/8/layout/process3"/>
    <dgm:cxn modelId="{42C971FA-A6CF-4E1E-B8ED-CE7F59CFF2E5}" type="presOf" srcId="{B27BE565-658A-46FC-9437-0267C409C191}" destId="{56CCD1A7-CA34-4443-8996-00CBFF6E22A2}" srcOrd="0" destOrd="2" presId="urn:microsoft.com/office/officeart/2005/8/layout/process3"/>
    <dgm:cxn modelId="{90FF51BA-A236-456C-B2F5-96BD674A2169}" type="presParOf" srcId="{9577B0E0-2F0B-4269-8220-5A5E8143921E}" destId="{F6C064B3-4D13-4F8C-A639-C17464E44AE1}" srcOrd="0" destOrd="0" presId="urn:microsoft.com/office/officeart/2005/8/layout/process3"/>
    <dgm:cxn modelId="{7B488C62-EF6C-435E-9684-2EBBCF4A16F0}" type="presParOf" srcId="{F6C064B3-4D13-4F8C-A639-C17464E44AE1}" destId="{859C022A-EB9B-4DD2-9FEF-63CE00B037F9}" srcOrd="0" destOrd="0" presId="urn:microsoft.com/office/officeart/2005/8/layout/process3"/>
    <dgm:cxn modelId="{38D8F8CF-A592-4C8C-B5C4-E5DDA332FE07}" type="presParOf" srcId="{F6C064B3-4D13-4F8C-A639-C17464E44AE1}" destId="{ED749AD5-193F-4A18-9C5D-A512446EBC76}" srcOrd="1" destOrd="0" presId="urn:microsoft.com/office/officeart/2005/8/layout/process3"/>
    <dgm:cxn modelId="{432BC1B8-41D7-418B-A190-19DFEE6AFB69}" type="presParOf" srcId="{F6C064B3-4D13-4F8C-A639-C17464E44AE1}" destId="{9A3B44F2-8105-46FC-8DBA-B12B6EDF15DE}" srcOrd="2" destOrd="0" presId="urn:microsoft.com/office/officeart/2005/8/layout/process3"/>
    <dgm:cxn modelId="{FF3963B8-8CF4-494E-9070-F30E7517ABFE}" type="presParOf" srcId="{9577B0E0-2F0B-4269-8220-5A5E8143921E}" destId="{E31D5EFF-7A53-4C09-A9C8-A12731400F24}" srcOrd="1" destOrd="0" presId="urn:microsoft.com/office/officeart/2005/8/layout/process3"/>
    <dgm:cxn modelId="{D4AA26D3-AEEC-4EAB-B7A2-CF38B0ECB59A}" type="presParOf" srcId="{E31D5EFF-7A53-4C09-A9C8-A12731400F24}" destId="{FB049311-9B1D-48BF-BE7B-EC097BD84C77}" srcOrd="0" destOrd="0" presId="urn:microsoft.com/office/officeart/2005/8/layout/process3"/>
    <dgm:cxn modelId="{EEADA5BC-03C1-40F1-8805-F456AE707FD8}" type="presParOf" srcId="{9577B0E0-2F0B-4269-8220-5A5E8143921E}" destId="{A9C1697E-480B-4007-B01C-294A8428D89C}" srcOrd="2" destOrd="0" presId="urn:microsoft.com/office/officeart/2005/8/layout/process3"/>
    <dgm:cxn modelId="{B7366D8F-151D-4A50-B12B-BDD756214F21}" type="presParOf" srcId="{A9C1697E-480B-4007-B01C-294A8428D89C}" destId="{526A6204-9380-412B-90AD-EEC8F1BF551D}" srcOrd="0" destOrd="0" presId="urn:microsoft.com/office/officeart/2005/8/layout/process3"/>
    <dgm:cxn modelId="{DC5FC8A1-2DA5-419F-9F58-B8209BA31A9F}" type="presParOf" srcId="{A9C1697E-480B-4007-B01C-294A8428D89C}" destId="{7EF6DD8B-BD9F-4721-96E6-A5EADF674D47}" srcOrd="1" destOrd="0" presId="urn:microsoft.com/office/officeart/2005/8/layout/process3"/>
    <dgm:cxn modelId="{A0B086A3-A99C-4F94-A91D-659F6059DD67}" type="presParOf" srcId="{A9C1697E-480B-4007-B01C-294A8428D89C}" destId="{408A7B2B-C49C-41D2-AC7D-31C1A3FE3774}" srcOrd="2" destOrd="0" presId="urn:microsoft.com/office/officeart/2005/8/layout/process3"/>
    <dgm:cxn modelId="{9989FA6A-429B-449B-92F1-194A1A9D4973}" type="presParOf" srcId="{9577B0E0-2F0B-4269-8220-5A5E8143921E}" destId="{76CD8AD2-53A4-40BE-A4AA-FE5591CF662F}" srcOrd="3" destOrd="0" presId="urn:microsoft.com/office/officeart/2005/8/layout/process3"/>
    <dgm:cxn modelId="{C4FCCB0D-AE63-42C8-B021-5084EE319E02}" type="presParOf" srcId="{76CD8AD2-53A4-40BE-A4AA-FE5591CF662F}" destId="{64F362B4-136A-42B1-B298-D33F70D47833}" srcOrd="0" destOrd="0" presId="urn:microsoft.com/office/officeart/2005/8/layout/process3"/>
    <dgm:cxn modelId="{B913D66E-E4B5-463F-989C-2C449EADE8F8}" type="presParOf" srcId="{9577B0E0-2F0B-4269-8220-5A5E8143921E}" destId="{2284A461-D1C7-4B9A-8287-486CE9547A3F}" srcOrd="4" destOrd="0" presId="urn:microsoft.com/office/officeart/2005/8/layout/process3"/>
    <dgm:cxn modelId="{6C79B817-0CD2-4AB1-A603-5DF2DFD29197}" type="presParOf" srcId="{2284A461-D1C7-4B9A-8287-486CE9547A3F}" destId="{5BD95BA8-494B-4EAD-98B4-92872F03C113}" srcOrd="0" destOrd="0" presId="urn:microsoft.com/office/officeart/2005/8/layout/process3"/>
    <dgm:cxn modelId="{25A6BF95-B2D0-4B29-AC2E-1C79BF98F1C0}" type="presParOf" srcId="{2284A461-D1C7-4B9A-8287-486CE9547A3F}" destId="{4AC5773D-90D8-484A-A091-E26D3C4D6435}" srcOrd="1" destOrd="0" presId="urn:microsoft.com/office/officeart/2005/8/layout/process3"/>
    <dgm:cxn modelId="{607E27B6-B51B-480D-975E-392BC5A48352}" type="presParOf" srcId="{2284A461-D1C7-4B9A-8287-486CE9547A3F}" destId="{56CCD1A7-CA34-4443-8996-00CBFF6E22A2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49AD5-193F-4A18-9C5D-A512446EBC76}">
      <dsp:nvSpPr>
        <dsp:cNvPr id="0" name=""/>
        <dsp:cNvSpPr/>
      </dsp:nvSpPr>
      <dsp:spPr>
        <a:xfrm>
          <a:off x="5485" y="57676"/>
          <a:ext cx="2494341" cy="11407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Geometric considerations</a:t>
          </a:r>
          <a:endParaRPr lang="en-CH" sz="2000" kern="1200" dirty="0"/>
        </a:p>
      </dsp:txBody>
      <dsp:txXfrm>
        <a:off x="5485" y="57676"/>
        <a:ext cx="2494341" cy="760509"/>
      </dsp:txXfrm>
    </dsp:sp>
    <dsp:sp modelId="{9A3B44F2-8105-46FC-8DBA-B12B6EDF15DE}">
      <dsp:nvSpPr>
        <dsp:cNvPr id="0" name=""/>
        <dsp:cNvSpPr/>
      </dsp:nvSpPr>
      <dsp:spPr>
        <a:xfrm>
          <a:off x="516375" y="818186"/>
          <a:ext cx="2494341" cy="280237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Pixel size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Doping/Implants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Fill factor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Guard rings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…</a:t>
          </a:r>
          <a:endParaRPr lang="en-CH" sz="2000" kern="1200" dirty="0"/>
        </a:p>
      </dsp:txBody>
      <dsp:txXfrm>
        <a:off x="589432" y="891243"/>
        <a:ext cx="2348227" cy="2656261"/>
      </dsp:txXfrm>
    </dsp:sp>
    <dsp:sp modelId="{E31D5EFF-7A53-4C09-A9C8-A12731400F24}">
      <dsp:nvSpPr>
        <dsp:cNvPr id="0" name=""/>
        <dsp:cNvSpPr/>
      </dsp:nvSpPr>
      <dsp:spPr>
        <a:xfrm>
          <a:off x="2877960" y="127422"/>
          <a:ext cx="801642" cy="621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H" sz="1600" kern="1200"/>
        </a:p>
      </dsp:txBody>
      <dsp:txXfrm>
        <a:off x="2877960" y="251626"/>
        <a:ext cx="615337" cy="372610"/>
      </dsp:txXfrm>
    </dsp:sp>
    <dsp:sp modelId="{7EF6DD8B-BD9F-4721-96E6-A5EADF674D47}">
      <dsp:nvSpPr>
        <dsp:cNvPr id="0" name=""/>
        <dsp:cNvSpPr/>
      </dsp:nvSpPr>
      <dsp:spPr>
        <a:xfrm>
          <a:off x="4012359" y="57676"/>
          <a:ext cx="2494341" cy="11407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Sentaurus</a:t>
          </a:r>
          <a:r>
            <a:rPr lang="en-US" sz="2000" kern="1200" dirty="0"/>
            <a:t> TCAD</a:t>
          </a:r>
          <a:endParaRPr lang="en-CH" sz="2000" kern="1200" dirty="0"/>
        </a:p>
      </dsp:txBody>
      <dsp:txXfrm>
        <a:off x="4012359" y="57676"/>
        <a:ext cx="2494341" cy="760509"/>
      </dsp:txXfrm>
    </dsp:sp>
    <dsp:sp modelId="{408A7B2B-C49C-41D2-AC7D-31C1A3FE3774}">
      <dsp:nvSpPr>
        <dsp:cNvPr id="0" name=""/>
        <dsp:cNvSpPr/>
      </dsp:nvSpPr>
      <dsp:spPr>
        <a:xfrm>
          <a:off x="4523248" y="818186"/>
          <a:ext cx="2494341" cy="280237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Model device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Meshing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Solve system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Apply voltage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Extract charge densities 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Extract electric fields</a:t>
          </a:r>
          <a:endParaRPr lang="en-CH" sz="2000" kern="1200" dirty="0"/>
        </a:p>
      </dsp:txBody>
      <dsp:txXfrm>
        <a:off x="4596305" y="891243"/>
        <a:ext cx="2348227" cy="2656261"/>
      </dsp:txXfrm>
    </dsp:sp>
    <dsp:sp modelId="{76CD8AD2-53A4-40BE-A4AA-FE5591CF662F}">
      <dsp:nvSpPr>
        <dsp:cNvPr id="0" name=""/>
        <dsp:cNvSpPr/>
      </dsp:nvSpPr>
      <dsp:spPr>
        <a:xfrm>
          <a:off x="6878492" y="127422"/>
          <a:ext cx="788197" cy="621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H" sz="1600" kern="1200"/>
        </a:p>
      </dsp:txBody>
      <dsp:txXfrm>
        <a:off x="6878492" y="251626"/>
        <a:ext cx="601892" cy="372610"/>
      </dsp:txXfrm>
    </dsp:sp>
    <dsp:sp modelId="{4AC5773D-90D8-484A-A091-E26D3C4D6435}">
      <dsp:nvSpPr>
        <dsp:cNvPr id="0" name=""/>
        <dsp:cNvSpPr/>
      </dsp:nvSpPr>
      <dsp:spPr>
        <a:xfrm>
          <a:off x="7993866" y="57676"/>
          <a:ext cx="2494341" cy="11407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Allpix²</a:t>
          </a:r>
          <a:endParaRPr lang="en-CH" sz="2000" kern="1200" dirty="0"/>
        </a:p>
      </dsp:txBody>
      <dsp:txXfrm>
        <a:off x="7993866" y="57676"/>
        <a:ext cx="2494341" cy="760509"/>
      </dsp:txXfrm>
    </dsp:sp>
    <dsp:sp modelId="{56CCD1A7-CA34-4443-8996-00CBFF6E22A2}">
      <dsp:nvSpPr>
        <dsp:cNvPr id="0" name=""/>
        <dsp:cNvSpPr/>
      </dsp:nvSpPr>
      <dsp:spPr>
        <a:xfrm>
          <a:off x="8530122" y="818186"/>
          <a:ext cx="2494341" cy="280237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Simulate particle interaction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Propagate charge carriers</a:t>
          </a:r>
          <a:endParaRPr lang="en-CH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Create electric signal </a:t>
          </a:r>
          <a:endParaRPr lang="en-CH" sz="2000" kern="1200" dirty="0"/>
        </a:p>
      </dsp:txBody>
      <dsp:txXfrm>
        <a:off x="8603179" y="891243"/>
        <a:ext cx="2348227" cy="2656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46714-66A9-4331-9687-D7DE69600F8C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BE582-3C9C-4E6A-A63A-4ED2653A5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646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BE582-3C9C-4E6A-A63A-4ED2653A53B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5920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BE582-3C9C-4E6A-A63A-4ED2653A53B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194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BE582-3C9C-4E6A-A63A-4ED2653A53B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2579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C81DDBC-4466-4E4D-8348-9E61A07BBB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e-DE"/>
              <a:t>Paul Sander, pasander@student.ethz.ch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912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A011472-C2FB-4557-976A-45B9E45E41B8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e-DE"/>
              <a:t>Paul Sander, pasander@student.ethz.ch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3020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1A5E8-2D2A-4061-8930-BA891F6E5824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pasander@student.ethz.ch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8745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9B12-0087-499C-8708-C48C1D5EFD8A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pasander@student.ethz.ch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1541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8404166" y="0"/>
            <a:ext cx="3787833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fld id="{12F3EEEF-9270-448B-8799-2AA9B50D0F5B}" type="datetime2">
              <a:rPr lang="en-CA" smtClean="0"/>
              <a:t>Monday, August 3, 2026</a:t>
            </a:fld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4802001-C76A-40BD-B2EB-DA779CB00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155469"/>
            <a:ext cx="7166270" cy="4703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0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37E33-DCA0-4C7F-A116-3D7ECA99B758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6088DEC7-4CE2-36F2-6410-6C97C39CE06B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B7D5505-907D-93BA-3231-CA3E6F20A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2660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</p:spTree>
    <p:extLst>
      <p:ext uri="{BB962C8B-B14F-4D97-AF65-F5344CB8AC3E}">
        <p14:creationId xmlns:p14="http://schemas.microsoft.com/office/powerpoint/2010/main" val="80346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55F0DF-0DE4-46A6-89EE-D85721A78BFF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3450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305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2A30-8CC1-4184-BF4D-47E2B21E4EAF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pasander@student.ethz.ch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1112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4B94-830A-44DB-B256-EB4AB7B8943B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pasander@student.ethz.ch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4315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84CD-BF8B-4444-AC4B-E9077F770D42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8889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D8E9-D70F-45C4-8048-A836134AE31C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pasander@student.ethz.ch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3294076-8729-83A0-1078-09B05A57FB14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18823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C878-C261-4EEC-84F8-2911246240CC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pasander@student.ethz.ch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94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1985" y="5956137"/>
            <a:ext cx="18387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3D703FE-F53B-42E0-B88A-4AB83DB537F1}" type="datetime2">
              <a:rPr lang="en-CA" smtClean="0"/>
              <a:t>Monday, August 3, 2026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2660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6288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811" r:id="rId5"/>
    <p:sldLayoutId id="2147483812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1985" y="5956137"/>
            <a:ext cx="18387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B784850-771A-44E0-8EA9-A966A4C42E11}" type="datetime2">
              <a:rPr lang="en-CA" smtClean="0"/>
              <a:t>Monday, August 3, 2026</a:t>
            </a:fld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9399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DA589-D18C-4E9B-BBD2-F4154296F2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400" b="1" i="0" dirty="0">
                <a:solidFill>
                  <a:schemeClr val="accent4"/>
                </a:solidFill>
                <a:effectLst/>
                <a:latin typeface="Arial" panose="020B0604020202020204" pitchFamily="34" charset="0"/>
              </a:rPr>
              <a:t>Hands-on Projects presentation</a:t>
            </a:r>
            <a:br>
              <a:rPr lang="en-US" sz="2400" b="1" i="0" dirty="0">
                <a:solidFill>
                  <a:schemeClr val="accent4"/>
                </a:solidFill>
                <a:effectLst/>
                <a:latin typeface="Arial" panose="020B0604020202020204" pitchFamily="34" charset="0"/>
              </a:rPr>
            </a:br>
            <a:r>
              <a:rPr lang="en-US" sz="2400" b="1" i="0" dirty="0">
                <a:solidFill>
                  <a:schemeClr val="accent4"/>
                </a:solidFill>
                <a:effectLst/>
                <a:latin typeface="Arial" panose="020B0604020202020204" pitchFamily="34" charset="0"/>
              </a:rPr>
              <a:t>Exercise Session A: TCAD (and AllPIX²)</a:t>
            </a:r>
            <a:endParaRPr lang="de-DE" sz="4400" b="1" dirty="0">
              <a:solidFill>
                <a:schemeClr val="accent4"/>
              </a:solidFill>
              <a:cs typeface="Aharoni" panose="02010803020104030203" pitchFamily="2" charset="-79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8DD305F-AED7-4372-8293-D1BFC81E90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3225521"/>
            <a:ext cx="8462141" cy="2933739"/>
          </a:xfrm>
        </p:spPr>
        <p:txBody>
          <a:bodyPr>
            <a:normAutofit/>
          </a:bodyPr>
          <a:lstStyle/>
          <a:p>
            <a:r>
              <a:rPr lang="de-DE" b="1" cap="none" dirty="0">
                <a:solidFill>
                  <a:schemeClr val="bg1"/>
                </a:solidFill>
              </a:rPr>
              <a:t>Aliki Sofia Rotelli (aliki.rotelli@physics.ox.ac.uk)</a:t>
            </a:r>
          </a:p>
          <a:p>
            <a:r>
              <a:rPr lang="de-DE" b="1" cap="none" dirty="0">
                <a:solidFill>
                  <a:schemeClr val="bg1"/>
                </a:solidFill>
              </a:rPr>
              <a:t>University of Oxford</a:t>
            </a:r>
          </a:p>
          <a:p>
            <a:endParaRPr lang="de-DE" b="1" cap="none" dirty="0">
              <a:solidFill>
                <a:schemeClr val="bg1"/>
              </a:solidFill>
            </a:endParaRPr>
          </a:p>
          <a:p>
            <a:r>
              <a:rPr lang="de-DE" b="1" cap="none" dirty="0">
                <a:solidFill>
                  <a:schemeClr val="bg1"/>
                </a:solidFill>
              </a:rPr>
              <a:t>Paul Martin Sander (pasander@phys.ethz.ch)</a:t>
            </a:r>
          </a:p>
          <a:p>
            <a:r>
              <a:rPr lang="de-DE" b="1" cap="none" dirty="0">
                <a:solidFill>
                  <a:schemeClr val="bg1"/>
                </a:solidFill>
              </a:rPr>
              <a:t>ETH Zürich, Paul Scherrer Institute </a:t>
            </a:r>
            <a:r>
              <a:rPr lang="de-DE" b="1" cap="none" dirty="0" err="1">
                <a:solidFill>
                  <a:schemeClr val="bg1"/>
                </a:solidFill>
              </a:rPr>
              <a:t>Villigen</a:t>
            </a:r>
            <a:endParaRPr lang="de-DE" b="1" cap="none" dirty="0">
              <a:solidFill>
                <a:schemeClr val="bg1"/>
              </a:solidFill>
            </a:endParaRPr>
          </a:p>
          <a:p>
            <a:endParaRPr lang="de-DE" b="1" cap="none" dirty="0">
              <a:solidFill>
                <a:schemeClr val="bg1"/>
              </a:solidFill>
            </a:endParaRPr>
          </a:p>
          <a:p>
            <a:r>
              <a:rPr lang="de-DE" b="1" cap="none" dirty="0">
                <a:solidFill>
                  <a:schemeClr val="bg1"/>
                </a:solidFill>
              </a:rPr>
              <a:t>SLAC, Stanford, US</a:t>
            </a:r>
            <a:br>
              <a:rPr lang="de-DE" b="1" cap="none" dirty="0">
                <a:solidFill>
                  <a:schemeClr val="bg1"/>
                </a:solidFill>
              </a:rPr>
            </a:br>
            <a:r>
              <a:rPr lang="de-DE" b="1" cap="none" dirty="0">
                <a:solidFill>
                  <a:schemeClr val="bg1"/>
                </a:solidFill>
              </a:rPr>
              <a:t>August 3rd 2026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97A0963-BA6D-0B87-4F87-4C63A6456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090" y="3426339"/>
            <a:ext cx="5027523" cy="270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28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318BA-82A8-209E-D87B-39ED986E0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90F8E373-2640-4F21-66BC-669C5A2FF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tcad interface</a:t>
            </a:r>
            <a:endParaRPr lang="en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A11BA6-A891-01A2-3CAC-F2C07A1D4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5C759F5-9B52-D610-FE19-C6E20934E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10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318893D-9841-DF52-33F6-8540FAD6C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073"/>
          <a:stretch>
            <a:fillRect/>
          </a:stretch>
        </p:blipFill>
        <p:spPr>
          <a:xfrm>
            <a:off x="3065056" y="2000953"/>
            <a:ext cx="6061888" cy="3661536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636F75FC-9DB8-6449-F048-3E8A0BE43848}"/>
              </a:ext>
            </a:extLst>
          </p:cNvPr>
          <p:cNvSpPr/>
          <p:nvPr/>
        </p:nvSpPr>
        <p:spPr>
          <a:xfrm>
            <a:off x="581192" y="2000953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Tools</a:t>
            </a:r>
            <a:endParaRPr lang="en-CH" dirty="0">
              <a:solidFill>
                <a:schemeClr val="tx2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3A71D7E-5699-EB15-E091-7D2CE2F9E952}"/>
              </a:ext>
            </a:extLst>
          </p:cNvPr>
          <p:cNvSpPr/>
          <p:nvPr/>
        </p:nvSpPr>
        <p:spPr>
          <a:xfrm>
            <a:off x="581191" y="3300404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Simulation Tree</a:t>
            </a:r>
            <a:endParaRPr lang="en-CH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E0067FAC-2FEA-85F7-5FC5-D088F9D0EB52}"/>
              </a:ext>
            </a:extLst>
          </p:cNvPr>
          <p:cNvSpPr/>
          <p:nvPr/>
        </p:nvSpPr>
        <p:spPr>
          <a:xfrm>
            <a:off x="581191" y="3949733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Node</a:t>
            </a:r>
            <a:endParaRPr lang="en-CH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F83B0FA0-BEB4-FE33-9E95-A2F1CDCCB6CE}"/>
              </a:ext>
            </a:extLst>
          </p:cNvPr>
          <p:cNvSpPr/>
          <p:nvPr/>
        </p:nvSpPr>
        <p:spPr>
          <a:xfrm>
            <a:off x="3065056" y="2254356"/>
            <a:ext cx="1205020" cy="331830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F15DD69-C9A8-05A6-3FC2-9D0AF5984637}"/>
              </a:ext>
            </a:extLst>
          </p:cNvPr>
          <p:cNvSpPr/>
          <p:nvPr/>
        </p:nvSpPr>
        <p:spPr>
          <a:xfrm>
            <a:off x="581191" y="2656560"/>
            <a:ext cx="2277373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Project Directory</a:t>
            </a:r>
            <a:endParaRPr lang="en-CH" dirty="0">
              <a:solidFill>
                <a:schemeClr val="accent5"/>
              </a:solidFill>
            </a:endParaRPr>
          </a:p>
        </p:txBody>
      </p:sp>
      <p:sp>
        <p:nvSpPr>
          <p:cNvPr id="10" name="Fußzeilenplatzhalter 5">
            <a:extLst>
              <a:ext uri="{FF2B5EF4-FFF2-40B4-BE49-F238E27FC236}">
                <a16:creationId xmlns:a16="http://schemas.microsoft.com/office/drawing/2014/main" id="{73F64CA1-74AC-7404-61E9-D8FE7F5659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2660772" cy="365125"/>
          </a:xfrm>
        </p:spPr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phys@student.ethz.ch</a:t>
            </a:r>
          </a:p>
        </p:txBody>
      </p:sp>
    </p:spTree>
    <p:extLst>
      <p:ext uri="{BB962C8B-B14F-4D97-AF65-F5344CB8AC3E}">
        <p14:creationId xmlns:p14="http://schemas.microsoft.com/office/powerpoint/2010/main" val="1078358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8CEE3-8072-68EA-3F72-4E48BC2EF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536DBFF-B708-47F9-BC5D-24CFF8699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tcad interface</a:t>
            </a:r>
            <a:endParaRPr lang="en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FCF6EFF-7E90-B3AB-5281-9D20DB840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3115A5-343E-69AD-67BA-D97B288AC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10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0107581C-CC32-2291-3F35-D39AB97D1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073"/>
          <a:stretch>
            <a:fillRect/>
          </a:stretch>
        </p:blipFill>
        <p:spPr>
          <a:xfrm>
            <a:off x="3065056" y="2000953"/>
            <a:ext cx="6061888" cy="3661536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58F14ECC-5EC2-021D-7F78-705DF330A5BD}"/>
              </a:ext>
            </a:extLst>
          </p:cNvPr>
          <p:cNvSpPr/>
          <p:nvPr/>
        </p:nvSpPr>
        <p:spPr>
          <a:xfrm>
            <a:off x="581192" y="2000953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Tools</a:t>
            </a:r>
            <a:endParaRPr lang="en-CH" dirty="0">
              <a:solidFill>
                <a:schemeClr val="tx2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4DE735F-018D-0CF1-D69F-0B45BD57D7CD}"/>
              </a:ext>
            </a:extLst>
          </p:cNvPr>
          <p:cNvSpPr/>
          <p:nvPr/>
        </p:nvSpPr>
        <p:spPr>
          <a:xfrm>
            <a:off x="581192" y="2651075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Project directory</a:t>
            </a:r>
            <a:endParaRPr lang="en-CH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12B27619-69B2-88CA-B79D-586443B1777E}"/>
              </a:ext>
            </a:extLst>
          </p:cNvPr>
          <p:cNvSpPr/>
          <p:nvPr/>
        </p:nvSpPr>
        <p:spPr>
          <a:xfrm>
            <a:off x="581191" y="3949733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Node</a:t>
            </a:r>
            <a:endParaRPr lang="en-CH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33A954A2-E14A-62BA-AD23-319FCBB8E380}"/>
              </a:ext>
            </a:extLst>
          </p:cNvPr>
          <p:cNvSpPr/>
          <p:nvPr/>
        </p:nvSpPr>
        <p:spPr>
          <a:xfrm>
            <a:off x="4321833" y="2728810"/>
            <a:ext cx="4684143" cy="267995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95C38C7-F016-8227-DD0C-AD4AA47385FA}"/>
              </a:ext>
            </a:extLst>
          </p:cNvPr>
          <p:cNvSpPr/>
          <p:nvPr/>
        </p:nvSpPr>
        <p:spPr>
          <a:xfrm>
            <a:off x="581191" y="3299611"/>
            <a:ext cx="2277373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Simulation Tree</a:t>
            </a:r>
            <a:endParaRPr lang="en-CH" dirty="0">
              <a:solidFill>
                <a:schemeClr val="accent5"/>
              </a:solidFill>
            </a:endParaRPr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B561DE8D-B517-0961-6826-222A64D85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2660772" cy="365125"/>
          </a:xfrm>
        </p:spPr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phys@student.ethz.ch</a:t>
            </a:r>
          </a:p>
        </p:txBody>
      </p:sp>
    </p:spTree>
    <p:extLst>
      <p:ext uri="{BB962C8B-B14F-4D97-AF65-F5344CB8AC3E}">
        <p14:creationId xmlns:p14="http://schemas.microsoft.com/office/powerpoint/2010/main" val="3131968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A12DA-67FB-31B1-54C2-B3B22C36E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18C4EA8-188C-82BA-C60F-3D7011D1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tcad interface</a:t>
            </a:r>
            <a:endParaRPr lang="en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424BD9-A610-D625-4E02-6746745F9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273104F-59C3-1919-85F8-991C97620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10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5D79412F-EBF4-7BF2-8F40-338F5914EC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073"/>
          <a:stretch>
            <a:fillRect/>
          </a:stretch>
        </p:blipFill>
        <p:spPr>
          <a:xfrm>
            <a:off x="3065056" y="2000953"/>
            <a:ext cx="6061888" cy="3661536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083798E8-8E74-CB92-28A5-E34B92EB6FD4}"/>
              </a:ext>
            </a:extLst>
          </p:cNvPr>
          <p:cNvSpPr/>
          <p:nvPr/>
        </p:nvSpPr>
        <p:spPr>
          <a:xfrm>
            <a:off x="581192" y="2000953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Tools</a:t>
            </a:r>
            <a:endParaRPr lang="en-CH" dirty="0">
              <a:solidFill>
                <a:schemeClr val="tx2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0985E42C-E5A4-3AC7-3B2E-88EFF0ED9B9D}"/>
              </a:ext>
            </a:extLst>
          </p:cNvPr>
          <p:cNvSpPr/>
          <p:nvPr/>
        </p:nvSpPr>
        <p:spPr>
          <a:xfrm>
            <a:off x="581192" y="2651075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Project directory</a:t>
            </a:r>
            <a:endParaRPr lang="en-CH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3B4C98B-B4A1-D278-9671-CD42E0B39A36}"/>
              </a:ext>
            </a:extLst>
          </p:cNvPr>
          <p:cNvSpPr/>
          <p:nvPr/>
        </p:nvSpPr>
        <p:spPr>
          <a:xfrm>
            <a:off x="581191" y="3300404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Simulation Tree</a:t>
            </a:r>
            <a:endParaRPr lang="en-CH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BC99372D-5550-96AC-6B17-FA12CDC4BB87}"/>
              </a:ext>
            </a:extLst>
          </p:cNvPr>
          <p:cNvSpPr/>
          <p:nvPr/>
        </p:nvSpPr>
        <p:spPr>
          <a:xfrm>
            <a:off x="5218982" y="3864634"/>
            <a:ext cx="370936" cy="99203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2E88FD7-FB09-12CD-F293-5FFD645D508A}"/>
              </a:ext>
            </a:extLst>
          </p:cNvPr>
          <p:cNvSpPr/>
          <p:nvPr/>
        </p:nvSpPr>
        <p:spPr>
          <a:xfrm>
            <a:off x="581191" y="3947385"/>
            <a:ext cx="2277373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Node</a:t>
            </a:r>
            <a:endParaRPr lang="en-CH" dirty="0">
              <a:solidFill>
                <a:schemeClr val="accent5"/>
              </a:solidFill>
            </a:endParaRPr>
          </a:p>
        </p:txBody>
      </p:sp>
      <p:sp>
        <p:nvSpPr>
          <p:cNvPr id="9" name="Fußzeilenplatzhalter 5">
            <a:extLst>
              <a:ext uri="{FF2B5EF4-FFF2-40B4-BE49-F238E27FC236}">
                <a16:creationId xmlns:a16="http://schemas.microsoft.com/office/drawing/2014/main" id="{7D8D00CB-C50D-1720-3E4E-CD2513A5C7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2660772" cy="365125"/>
          </a:xfrm>
        </p:spPr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phys@student.ethz.ch</a:t>
            </a:r>
          </a:p>
        </p:txBody>
      </p:sp>
    </p:spTree>
    <p:extLst>
      <p:ext uri="{BB962C8B-B14F-4D97-AF65-F5344CB8AC3E}">
        <p14:creationId xmlns:p14="http://schemas.microsoft.com/office/powerpoint/2010/main" val="939862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46ED14-922A-A99B-8017-332295327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definition</a:t>
            </a:r>
            <a:endParaRPr lang="en-CH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14A4D02-A30A-FA80-CF28-71FBF3CDEE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Use of Synopsis </a:t>
            </a:r>
            <a:r>
              <a:rPr lang="en-GB" dirty="0"/>
              <a:t>Device Editor (SDE)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B090AE-1AC9-1E05-D85C-A1CA81D065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5869" y="2926052"/>
            <a:ext cx="5392560" cy="2934999"/>
          </a:xfrm>
        </p:spPr>
        <p:txBody>
          <a:bodyPr/>
          <a:lstStyle/>
          <a:p>
            <a:r>
              <a:rPr lang="en-GB" dirty="0"/>
              <a:t>Define device geometry</a:t>
            </a:r>
          </a:p>
          <a:p>
            <a:r>
              <a:rPr lang="en-GB" dirty="0"/>
              <a:t>Set physical parameters such as material, resistivity and doping concentration</a:t>
            </a:r>
          </a:p>
          <a:p>
            <a:r>
              <a:rPr lang="en-GB" dirty="0"/>
              <a:t>Assign electrical contacts</a:t>
            </a:r>
          </a:p>
          <a:p>
            <a:r>
              <a:rPr lang="en-GB" dirty="0"/>
              <a:t>Generate a mesh for the simulation. This divides the device into smaller volumes to linearize the problem. </a:t>
            </a:r>
          </a:p>
          <a:p>
            <a:r>
              <a:rPr lang="en-GB" dirty="0"/>
              <a:t>Where the doping changes a lot, the mesh needs to be fine to adapt to the expected change in field</a:t>
            </a:r>
          </a:p>
          <a:p>
            <a:endParaRPr lang="en-GB" dirty="0"/>
          </a:p>
          <a:p>
            <a:endParaRPr lang="en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0F2638-289E-4519-9880-51BFB2DC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2D8406B-C247-308C-EE7A-3A2053E46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3B125FA-86C8-73B5-ECD9-16635272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11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C6A285C-330B-9DED-A5E3-3A2E7839E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 t="6328" r="4578" b="18776"/>
          <a:stretch>
            <a:fillRect/>
          </a:stretch>
        </p:blipFill>
        <p:spPr>
          <a:xfrm>
            <a:off x="693420" y="1988820"/>
            <a:ext cx="2750486" cy="163127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AAA7C18-0576-054D-9F7D-D2A4975A5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" t="1604" r="1330" b="1945"/>
          <a:stretch>
            <a:fillRect/>
          </a:stretch>
        </p:blipFill>
        <p:spPr>
          <a:xfrm>
            <a:off x="1173692" y="3823880"/>
            <a:ext cx="4076700" cy="19464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A18DBA4-DDB3-E6F7-2F4E-3DE921C11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" t="6446" r="1964" b="4038"/>
          <a:stretch>
            <a:fillRect/>
          </a:stretch>
        </p:blipFill>
        <p:spPr>
          <a:xfrm>
            <a:off x="3558001" y="1988437"/>
            <a:ext cx="2537999" cy="163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71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68C3D-F1ED-B19E-141D-B1EC067BF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1D9C3B-7B32-B794-088E-372419D75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simulation</a:t>
            </a:r>
            <a:endParaRPr lang="en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F095F0A-AD22-33F7-1855-6B8777931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219" y="1885132"/>
            <a:ext cx="5087075" cy="536005"/>
          </a:xfrm>
        </p:spPr>
        <p:txBody>
          <a:bodyPr/>
          <a:lstStyle/>
          <a:p>
            <a:r>
              <a:rPr lang="en-US" dirty="0"/>
              <a:t>Use of Synopsis Device Simulation</a:t>
            </a:r>
            <a:endParaRPr lang="en-CH" dirty="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1FA7529-4D62-D075-1CDC-955923C48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588280"/>
            <a:ext cx="6596846" cy="3272772"/>
          </a:xfrm>
        </p:spPr>
        <p:txBody>
          <a:bodyPr>
            <a:normAutofit/>
          </a:bodyPr>
          <a:lstStyle/>
          <a:p>
            <a:r>
              <a:rPr lang="en-US" dirty="0"/>
              <a:t>Tries to solve the partial differential equations for the potential, field and charge distribution</a:t>
            </a:r>
          </a:p>
          <a:p>
            <a:r>
              <a:rPr lang="en-US" dirty="0"/>
              <a:t>Starts with solving the equations independently, then combining them together where the previous result works as the starting point for the next simulation.</a:t>
            </a:r>
          </a:p>
          <a:p>
            <a:r>
              <a:rPr lang="en-US" dirty="0"/>
              <a:t>Applies voltages to the contacts and slowly increase towards the final voltage while solving the Poisson equation for each intermediate step.</a:t>
            </a:r>
          </a:p>
          <a:p>
            <a:r>
              <a:rPr lang="en-US" dirty="0"/>
              <a:t>Converge towards a solution with the potentials fully applied.</a:t>
            </a:r>
            <a:endParaRPr lang="en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DCC354-2F77-EE06-3808-F9C2AB610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842216E-B696-251E-185D-B18FE3094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4B98BC-87C9-B531-6F79-B245821AF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12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9D5E47D-2072-574B-F364-384A4E512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" t="6126" r="3649" b="8726"/>
          <a:stretch>
            <a:fillRect/>
          </a:stretch>
        </p:blipFill>
        <p:spPr>
          <a:xfrm>
            <a:off x="7118664" y="3727760"/>
            <a:ext cx="4461662" cy="1661300"/>
          </a:xfrm>
          <a:prstGeom prst="rect">
            <a:avLst/>
          </a:prstGeom>
        </p:spPr>
      </p:pic>
      <p:pic>
        <p:nvPicPr>
          <p:cNvPr id="20" name="Inhaltsplatzhalter 8">
            <a:extLst>
              <a:ext uri="{FF2B5EF4-FFF2-40B4-BE49-F238E27FC236}">
                <a16:creationId xmlns:a16="http://schemas.microsoft.com/office/drawing/2014/main" id="{E9902B45-4A28-FC74-30E5-DDA7836BBF3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664" y="1936861"/>
            <a:ext cx="4461662" cy="168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27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E57F0-6144-F6CE-09E4-7E77EA58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14045C-5BDF-3BD7-B994-50660E857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Extraction of the electric fields</a:t>
            </a:r>
            <a:endParaRPr lang="en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44B98E-EA46-1056-68ED-4AB3C252D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30439" y="2228003"/>
            <a:ext cx="4280369" cy="3633047"/>
          </a:xfrm>
        </p:spPr>
        <p:txBody>
          <a:bodyPr anchor="t"/>
          <a:lstStyle/>
          <a:p>
            <a:r>
              <a:rPr lang="en-US" dirty="0"/>
              <a:t>The electric field is interpolated through the mesh </a:t>
            </a:r>
          </a:p>
          <a:p>
            <a:r>
              <a:rPr lang="en-US" dirty="0"/>
              <a:t>It can be used as a starting point to place particles in the electric field to simulate an interaction in the sensor.</a:t>
            </a:r>
          </a:p>
          <a:p>
            <a:r>
              <a:rPr lang="en-US" dirty="0"/>
              <a:t>It can be extracted from TCAD and then utilized in allpix² to systematically generate simulation.  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6155EC5-105D-7EEA-06BB-90930795C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02B4B90-C867-9622-C07A-77BEA119F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0BDCC5-0851-5EE0-4B32-79EE201F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13</a:t>
            </a:r>
          </a:p>
        </p:txBody>
      </p:sp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DA0EB413-2E06-EB58-C9A4-294044DD042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2813" r="2096" b="4081"/>
          <a:stretch>
            <a:fillRect/>
          </a:stretch>
        </p:blipFill>
        <p:spPr>
          <a:xfrm>
            <a:off x="581192" y="2558052"/>
            <a:ext cx="620100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343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F95429-791B-A5BE-47B9-E2D16006C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How did the hands on improve our understanding of maps</a:t>
            </a:r>
            <a:endParaRPr lang="en-CH" sz="2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B62AE8-9A3F-4F53-8A9C-FC7444D754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2" y="2074333"/>
            <a:ext cx="6649249" cy="3877478"/>
          </a:xfrm>
        </p:spPr>
        <p:txBody>
          <a:bodyPr anchor="t">
            <a:normAutofit/>
          </a:bodyPr>
          <a:lstStyle/>
          <a:p>
            <a:r>
              <a:rPr lang="en-US" dirty="0"/>
              <a:t>How to start up the software, navigate the interface and run already prepared simulations. </a:t>
            </a:r>
          </a:p>
          <a:p>
            <a:r>
              <a:rPr lang="en-US" dirty="0"/>
              <a:t>How a simulation is performed and which steps are taken during to reach a solution.</a:t>
            </a:r>
          </a:p>
          <a:p>
            <a:r>
              <a:rPr lang="en-US" dirty="0"/>
              <a:t>How to prepare our own setups and simulations.</a:t>
            </a:r>
          </a:p>
          <a:p>
            <a:r>
              <a:rPr lang="en-US" dirty="0"/>
              <a:t>How to understand and visualize the results.</a:t>
            </a:r>
          </a:p>
          <a:p>
            <a:endParaRPr lang="en-US" dirty="0"/>
          </a:p>
          <a:p>
            <a:r>
              <a:rPr lang="en-US" dirty="0"/>
              <a:t>We can simulate before we go to a </a:t>
            </a:r>
            <a:r>
              <a:rPr lang="en-US" dirty="0" err="1"/>
              <a:t>testbeam</a:t>
            </a:r>
            <a:r>
              <a:rPr lang="en-US" dirty="0"/>
              <a:t> to better understand our devices.</a:t>
            </a:r>
          </a:p>
          <a:p>
            <a:r>
              <a:rPr lang="en-US" dirty="0"/>
              <a:t>Sanity check for lab measurements e.g. IV, CV …</a:t>
            </a:r>
          </a:p>
          <a:p>
            <a:endParaRPr lang="en-US" dirty="0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6338F9E8-E3EE-B317-BF0B-DA95F966EE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t="3245"/>
          <a:stretch>
            <a:fillRect/>
          </a:stretch>
        </p:blipFill>
        <p:spPr>
          <a:xfrm>
            <a:off x="7979278" y="1974794"/>
            <a:ext cx="3607514" cy="2090554"/>
          </a:xfrm>
          <a:prstGeom prst="rect">
            <a:avLst/>
          </a:prstGeom>
        </p:spPr>
      </p:pic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030B14-7F9E-8B1A-FB24-F7BB7A38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D1EC388-AA52-F4FE-38F6-C16D7FCEC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Aliki Rotelli, aliki.rotelli@physics.ox.ac.uk</a:t>
            </a:r>
            <a:br>
              <a:rPr lang="de-DE"/>
            </a:br>
            <a:r>
              <a:rPr lang="de-DE"/>
              <a:t>Paul Sander, pasander@phys.ethz.ch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7DD42F-17B1-3290-761A-93A07289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14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0AB668E-FA95-831D-1922-781CAA61B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842" y="3549512"/>
            <a:ext cx="2970873" cy="197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90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1B1BA-A9D0-E86A-6B87-2E1F9A2BF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  <a:endParaRPr lang="en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CD13C67-174B-37CD-FD07-4BC2E8E85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Extensive and detailed introduction</a:t>
            </a:r>
          </a:p>
          <a:p>
            <a:r>
              <a:rPr lang="en-US" dirty="0"/>
              <a:t>Explanations with examples and anecdotes</a:t>
            </a:r>
          </a:p>
          <a:p>
            <a:r>
              <a:rPr lang="en-US" dirty="0"/>
              <a:t>Provide material beforehand </a:t>
            </a:r>
          </a:p>
          <a:p>
            <a:r>
              <a:rPr lang="en-US" dirty="0"/>
              <a:t>Dedicated time for working on the project for the presentation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7CC80C2-DBE0-81B6-DF39-0588F1260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84CD-BF8B-4444-AC4B-E9077F770D42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0EFAD6-739E-6973-A110-F59DA9B09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15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50BAF6-8464-0214-DDF2-0952718BF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Aliki Rotelli, aliki.rotelli@physics.ox.ac.uk</a:t>
            </a:r>
            <a:br>
              <a:rPr lang="de-DE"/>
            </a:br>
            <a:r>
              <a:rPr lang="de-DE"/>
              <a:t>Paul Sander, pasander@phys.ethz.ch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510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31BC459-8390-E98E-B25D-4768AB460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6007" y="1453422"/>
            <a:ext cx="5721880" cy="4291409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1A0F501-33A8-C681-A0A7-A021D32DB4A1}"/>
              </a:ext>
            </a:extLst>
          </p:cNvPr>
          <p:cNvSpPr txBox="1">
            <a:spLocks/>
          </p:cNvSpPr>
          <p:nvPr/>
        </p:nvSpPr>
        <p:spPr>
          <a:xfrm>
            <a:off x="8509015" y="241361"/>
            <a:ext cx="3572933" cy="106680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Thank you for your attention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9DE45CD-ABAD-52CB-33C9-6B8BCB51E2C3}"/>
              </a:ext>
            </a:extLst>
          </p:cNvPr>
          <p:cNvSpPr txBox="1">
            <a:spLocks/>
          </p:cNvSpPr>
          <p:nvPr/>
        </p:nvSpPr>
        <p:spPr>
          <a:xfrm>
            <a:off x="8509015" y="1308163"/>
            <a:ext cx="3412067" cy="46480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281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F1311-E26C-05BC-A8C6-D43DF29A9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67F977-B110-B8E4-1A63-1A2320A08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we working on</a:t>
            </a:r>
            <a:endParaRPr lang="en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A96AFE-1035-6FB1-9051-33A7EE0C9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F0DF-0DE4-46A6-89EE-D85721A78BFF}" type="datetime2">
              <a:rPr lang="en-CA" smtClean="0">
                <a:solidFill>
                  <a:schemeClr val="accent5"/>
                </a:solidFill>
              </a:rPr>
              <a:t>Monday, August 3, 2026</a:t>
            </a:fld>
            <a:endParaRPr lang="de-DE">
              <a:solidFill>
                <a:schemeClr val="accent5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5CD66F-4C8F-560C-B34B-3DD1BEBD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accent5"/>
                </a:solidFill>
              </a:rPr>
              <a:t>Aliki Rotelli, aliki.rotelli@physics.ox.ac.uk</a:t>
            </a:r>
            <a:br>
              <a:rPr lang="de-DE" dirty="0">
                <a:solidFill>
                  <a:schemeClr val="accent5"/>
                </a:solidFill>
              </a:rPr>
            </a:br>
            <a:r>
              <a:rPr lang="de-DE" dirty="0">
                <a:solidFill>
                  <a:schemeClr val="accent5"/>
                </a:solidFill>
              </a:rPr>
              <a:t>Paul Sander, pasander@phys.ethz.ch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CA436A-7AAD-6FCE-AAF2-5B9D53696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>
                <a:solidFill>
                  <a:schemeClr val="accent5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1146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29515B-8587-4E9D-4F12-AF4E97894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can be found (currently)</a:t>
            </a:r>
            <a:endParaRPr lang="en-CH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34E35183-A742-FED4-010F-9B8FF9CC33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455" y="1992602"/>
            <a:ext cx="6539089" cy="3678238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0274CE-2CFC-24A7-CC1A-97FBC509B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37E33-DCA0-4C7F-A116-3D7ECA99B758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A6BED3-558C-5376-F65D-7E9CB8FC7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E2D0F-3829-1052-E8A3-0990568FE6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Aliki Rotelli, aliki.rotelli@physics.ox.ac.uk</a:t>
            </a:r>
            <a:br>
              <a:rPr lang="de-DE"/>
            </a:br>
            <a:r>
              <a:rPr lang="de-DE"/>
              <a:t>Paul Sander, pasander@phys.ethz.ch</a:t>
            </a:r>
            <a:endParaRPr lang="de-DE" dirty="0"/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A7C5E089-C9A0-42F4-444D-E9A63E9FF4EC}"/>
              </a:ext>
            </a:extLst>
          </p:cNvPr>
          <p:cNvSpPr/>
          <p:nvPr/>
        </p:nvSpPr>
        <p:spPr>
          <a:xfrm rot="4245213" flipH="1">
            <a:off x="7972108" y="341924"/>
            <a:ext cx="177042" cy="5863281"/>
          </a:xfrm>
          <a:prstGeom prst="downArrow">
            <a:avLst>
              <a:gd name="adj1" fmla="val 19697"/>
              <a:gd name="adj2" fmla="val 108576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4111CA76-52E9-5C81-6602-149D8DB4A671}"/>
              </a:ext>
            </a:extLst>
          </p:cNvPr>
          <p:cNvSpPr/>
          <p:nvPr/>
        </p:nvSpPr>
        <p:spPr>
          <a:xfrm>
            <a:off x="10450750" y="2246981"/>
            <a:ext cx="1004198" cy="3281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Mu3e</a:t>
            </a:r>
            <a:endParaRPr lang="en-CH" dirty="0">
              <a:solidFill>
                <a:schemeClr val="accent5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4740B5B-5297-DE17-3F6A-06A6BCF4E6C9}"/>
              </a:ext>
            </a:extLst>
          </p:cNvPr>
          <p:cNvSpPr/>
          <p:nvPr/>
        </p:nvSpPr>
        <p:spPr>
          <a:xfrm>
            <a:off x="737052" y="2246981"/>
            <a:ext cx="1004198" cy="3281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CNM</a:t>
            </a:r>
            <a:endParaRPr lang="en-CH" dirty="0">
              <a:solidFill>
                <a:schemeClr val="accent5"/>
              </a:solidFill>
            </a:endParaRPr>
          </a:p>
        </p:txBody>
      </p:sp>
      <p:sp>
        <p:nvSpPr>
          <p:cNvPr id="16" name="Pfeil: nach unten 15">
            <a:extLst>
              <a:ext uri="{FF2B5EF4-FFF2-40B4-BE49-F238E27FC236}">
                <a16:creationId xmlns:a16="http://schemas.microsoft.com/office/drawing/2014/main" id="{A1101729-EEE7-DA4A-1790-EBA23170B040}"/>
              </a:ext>
            </a:extLst>
          </p:cNvPr>
          <p:cNvSpPr/>
          <p:nvPr/>
        </p:nvSpPr>
        <p:spPr>
          <a:xfrm rot="18557622" flipH="1">
            <a:off x="2422601" y="1935937"/>
            <a:ext cx="174178" cy="3118613"/>
          </a:xfrm>
          <a:prstGeom prst="downArrow">
            <a:avLst>
              <a:gd name="adj1" fmla="val 19697"/>
              <a:gd name="adj2" fmla="val 108576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24551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735CE5-0F6B-9169-FE94-C48279EC7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Mu3e</a:t>
            </a:r>
            <a:endParaRPr lang="en-CH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6C2EDA8-165D-C1D3-403C-F1D3CCB73A0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81193" y="1971675"/>
                <a:ext cx="5422390" cy="3889375"/>
              </a:xfrm>
            </p:spPr>
            <p:txBody>
              <a:bodyPr anchor="t"/>
              <a:lstStyle/>
              <a:p>
                <a:r>
                  <a:rPr lang="en-GB" dirty="0"/>
                  <a:t>Detector under construction at Paul Scherrer Institute </a:t>
                </a:r>
              </a:p>
              <a:p>
                <a:r>
                  <a:rPr lang="en-GB" dirty="0"/>
                  <a:t>Search for </a:t>
                </a:r>
                <a:r>
                  <a:rPr lang="en-GB" b="1" dirty="0">
                    <a:solidFill>
                      <a:schemeClr val="accent1"/>
                    </a:solidFill>
                  </a:rPr>
                  <a:t>charged lepton flavour violation </a:t>
                </a:r>
                <a:r>
                  <a:rPr lang="en-GB" dirty="0"/>
                  <a:t>with the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eee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decay</a:t>
                </a:r>
              </a:p>
              <a:p>
                <a:r>
                  <a:rPr lang="en-GB" dirty="0"/>
                  <a:t>80 people from twelve institutes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chemeClr val="accent1"/>
                    </a:solidFill>
                  </a:rPr>
                  <a:t>MeV </a:t>
                </a:r>
                <a:r>
                  <a:rPr lang="en-US" dirty="0"/>
                  <a:t>regime </a:t>
                </a:r>
                <a:r>
                  <a:rPr lang="en-US" dirty="0">
                    <a:sym typeface="Wingdings" panose="05000000000000000000" pitchFamily="2" charset="2"/>
                  </a:rPr>
                  <a:t> </a:t>
                </a:r>
                <a:r>
                  <a:rPr lang="en-US" dirty="0"/>
                  <a:t>multiple scattering is dominant</a:t>
                </a:r>
              </a:p>
              <a:p>
                <a:r>
                  <a:rPr lang="en-US" dirty="0"/>
                  <a:t>Need for ultra-light sensor:  </a:t>
                </a:r>
                <a:r>
                  <a:rPr lang="en-US" b="1" dirty="0" err="1"/>
                  <a:t>MuPix</a:t>
                </a:r>
                <a:r>
                  <a:rPr lang="en-US" b="1" dirty="0"/>
                  <a:t> 11</a:t>
                </a:r>
                <a:endParaRPr lang="en-CH" b="1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6C2EDA8-165D-C1D3-403C-F1D3CCB73A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81193" y="1971675"/>
                <a:ext cx="5422390" cy="3889375"/>
              </a:xfrm>
              <a:blipFill>
                <a:blip r:embed="rId2"/>
                <a:stretch>
                  <a:fillRect l="-449" t="-784" r="-562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127ECF7-0771-071B-28C6-79052BAD2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3F58D0C-FB1D-30C9-03EB-24B2F519A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DE478A-1E2F-4E20-79E6-456AA43A8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4</a:t>
            </a:r>
          </a:p>
        </p:txBody>
      </p:sp>
      <p:pic>
        <p:nvPicPr>
          <p:cNvPr id="9" name="Picture 15">
            <a:extLst>
              <a:ext uri="{FF2B5EF4-FFF2-40B4-BE49-F238E27FC236}">
                <a16:creationId xmlns:a16="http://schemas.microsoft.com/office/drawing/2014/main" id="{B8DECDB2-3C22-5268-89B6-4103C591B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010" y="3424733"/>
            <a:ext cx="1007562" cy="233042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CD616493-D57F-6620-95B0-79F427853D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465" y="2326822"/>
            <a:ext cx="260226" cy="249817"/>
          </a:xfrm>
          <a:prstGeom prst="rect">
            <a:avLst/>
          </a:prstGeom>
        </p:spPr>
      </p:pic>
      <p:pic>
        <p:nvPicPr>
          <p:cNvPr id="23" name="Picture 28" descr="A blue and orange cylindrical object with green lines&#10;&#10;AI-generated content may be incorrect.">
            <a:extLst>
              <a:ext uri="{FF2B5EF4-FFF2-40B4-BE49-F238E27FC236}">
                <a16:creationId xmlns:a16="http://schemas.microsoft.com/office/drawing/2014/main" id="{583D69C1-6E4D-3E6E-8A85-B8C7770ADF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188075" y="2518966"/>
            <a:ext cx="5422900" cy="3050381"/>
          </a:xfrm>
          <a:prstGeom prst="rect">
            <a:avLst/>
          </a:prstGeom>
        </p:spPr>
      </p:pic>
      <p:sp>
        <p:nvSpPr>
          <p:cNvPr id="28" name="Gleichschenkliges Dreieck 27">
            <a:extLst>
              <a:ext uri="{FF2B5EF4-FFF2-40B4-BE49-F238E27FC236}">
                <a16:creationId xmlns:a16="http://schemas.microsoft.com/office/drawing/2014/main" id="{8A9B86E6-6113-D710-FC5C-34F6C07C55C1}"/>
              </a:ext>
            </a:extLst>
          </p:cNvPr>
          <p:cNvSpPr/>
          <p:nvPr/>
        </p:nvSpPr>
        <p:spPr>
          <a:xfrm>
            <a:off x="5469549" y="4149393"/>
            <a:ext cx="412750" cy="371475"/>
          </a:xfrm>
          <a:prstGeom prst="triangl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24000" rtlCol="0" anchor="b" anchorCtr="0"/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!</a:t>
            </a:r>
            <a:endParaRPr lang="en-CH" sz="2400" b="1" dirty="0">
              <a:solidFill>
                <a:schemeClr val="accent1"/>
              </a:solidFill>
            </a:endParaRPr>
          </a:p>
        </p:txBody>
      </p:sp>
      <p:sp>
        <p:nvSpPr>
          <p:cNvPr id="30" name="Pfeil: nach unten 29">
            <a:extLst>
              <a:ext uri="{FF2B5EF4-FFF2-40B4-BE49-F238E27FC236}">
                <a16:creationId xmlns:a16="http://schemas.microsoft.com/office/drawing/2014/main" id="{6CAC0D3D-46FF-60DE-370E-FEBE6BF42289}"/>
              </a:ext>
            </a:extLst>
          </p:cNvPr>
          <p:cNvSpPr/>
          <p:nvPr/>
        </p:nvSpPr>
        <p:spPr>
          <a:xfrm rot="12502510">
            <a:off x="9026242" y="2582911"/>
            <a:ext cx="159703" cy="1494040"/>
          </a:xfrm>
          <a:prstGeom prst="downArrow">
            <a:avLst>
              <a:gd name="adj1" fmla="val 19697"/>
              <a:gd name="adj2" fmla="val 108576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F83A8F8F-5FF7-4C26-A83E-F553C15AC268}"/>
              </a:ext>
            </a:extLst>
          </p:cNvPr>
          <p:cNvSpPr/>
          <p:nvPr/>
        </p:nvSpPr>
        <p:spPr>
          <a:xfrm>
            <a:off x="8820070" y="2264799"/>
            <a:ext cx="1004198" cy="3281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Target</a:t>
            </a:r>
            <a:endParaRPr lang="en-CH" dirty="0">
              <a:solidFill>
                <a:schemeClr val="accent5"/>
              </a:solidFill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E097E4FA-A32D-D30D-55F0-E80AE6AAB668}"/>
              </a:ext>
            </a:extLst>
          </p:cNvPr>
          <p:cNvSpPr txBox="1"/>
          <p:nvPr/>
        </p:nvSpPr>
        <p:spPr>
          <a:xfrm>
            <a:off x="9824268" y="2207307"/>
            <a:ext cx="1559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μ</a:t>
            </a:r>
            <a:r>
              <a:rPr lang="en-US" dirty="0"/>
              <a:t> decay at rest</a:t>
            </a:r>
            <a:endParaRPr lang="en-CH" dirty="0"/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E508C6E3-2F1B-6FC1-9A94-9D6A5019B72B}"/>
              </a:ext>
            </a:extLst>
          </p:cNvPr>
          <p:cNvSpPr/>
          <p:nvPr/>
        </p:nvSpPr>
        <p:spPr>
          <a:xfrm>
            <a:off x="6405278" y="5240708"/>
            <a:ext cx="1283229" cy="3281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1T B-field</a:t>
            </a:r>
            <a:endParaRPr lang="en-CH" dirty="0">
              <a:solidFill>
                <a:schemeClr val="accent5"/>
              </a:solidFill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A3398EC1-07DB-A0FA-ABE4-477FBCB03C1A}"/>
              </a:ext>
            </a:extLst>
          </p:cNvPr>
          <p:cNvSpPr txBox="1"/>
          <p:nvPr/>
        </p:nvSpPr>
        <p:spPr>
          <a:xfrm>
            <a:off x="7688507" y="5199535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particles </a:t>
            </a:r>
            <a:r>
              <a:rPr lang="en-US" dirty="0" err="1"/>
              <a:t>recurl</a:t>
            </a:r>
            <a:endParaRPr lang="en-CH" dirty="0"/>
          </a:p>
        </p:txBody>
      </p:sp>
      <p:sp>
        <p:nvSpPr>
          <p:cNvPr id="4" name="Pfeil: nach links und rechts 3">
            <a:extLst>
              <a:ext uri="{FF2B5EF4-FFF2-40B4-BE49-F238E27FC236}">
                <a16:creationId xmlns:a16="http://schemas.microsoft.com/office/drawing/2014/main" id="{181E73AE-ADFF-6ED5-F9CD-409E77352E07}"/>
              </a:ext>
            </a:extLst>
          </p:cNvPr>
          <p:cNvSpPr/>
          <p:nvPr/>
        </p:nvSpPr>
        <p:spPr>
          <a:xfrm rot="1109065">
            <a:off x="6234505" y="4471194"/>
            <a:ext cx="5046248" cy="270137"/>
          </a:xfrm>
          <a:prstGeom prst="leftRight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1"/>
                </a:solidFill>
              </a:rPr>
              <a:t>110 cm</a:t>
            </a:r>
            <a:endParaRPr lang="en-CH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5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31B6A-3FCE-9381-3B4A-352361011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MuPix11 (HV-MAPS)</a:t>
            </a:r>
            <a:endParaRPr lang="en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8F6CD6-6381-779A-816C-C5C77C9BCA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t">
            <a:normAutofit/>
          </a:bodyPr>
          <a:lstStyle/>
          <a:p>
            <a:r>
              <a:rPr lang="en-GB" dirty="0"/>
              <a:t>Thinned to 50-70µm</a:t>
            </a:r>
          </a:p>
          <a:p>
            <a:r>
              <a:rPr lang="en-GB" dirty="0"/>
              <a:t>80µm pixel pitch</a:t>
            </a:r>
          </a:p>
          <a:p>
            <a:r>
              <a:rPr lang="en-GB" dirty="0"/>
              <a:t>&lt; 20ns time resolution</a:t>
            </a:r>
          </a:p>
          <a:p>
            <a:r>
              <a:rPr lang="en-GB" dirty="0"/>
              <a:t>&gt; 99% efficiency</a:t>
            </a:r>
          </a:p>
          <a:p>
            <a:r>
              <a:rPr lang="en-GB" dirty="0"/>
              <a:t>Vertex:108 MuPix11</a:t>
            </a:r>
          </a:p>
          <a:p>
            <a:r>
              <a:rPr lang="en-GB" dirty="0"/>
              <a:t>Outer Pixel: 2736 MuPix11 with &gt;1m² silicon</a:t>
            </a:r>
          </a:p>
          <a:p>
            <a:r>
              <a:rPr lang="en-GB" dirty="0"/>
              <a:t>0.001 X</a:t>
            </a:r>
            <a:r>
              <a:rPr lang="en-GB" baseline="-25000" dirty="0"/>
              <a:t>0 </a:t>
            </a:r>
            <a:r>
              <a:rPr lang="en-GB" dirty="0"/>
              <a:t>/ X, 36cm long, weight ~2g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9AAF80-6B4C-C66A-67E6-DA14373C3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6BA391-9324-DEF7-AAC7-92A3509E9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Aliki Rotelli, aliki.rotelli@physics.ox.ac.uk</a:t>
            </a:r>
            <a:br>
              <a:rPr lang="de-DE"/>
            </a:br>
            <a:r>
              <a:rPr lang="de-DE"/>
              <a:t>Paul Sander, pasander@phys.ethz.ch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B6EE3A9-1BCC-38D4-D481-D8F24D187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5</a:t>
            </a:r>
          </a:p>
        </p:txBody>
      </p:sp>
      <p:pic>
        <p:nvPicPr>
          <p:cNvPr id="9" name="Google Shape;436;p33">
            <a:extLst>
              <a:ext uri="{FF2B5EF4-FFF2-40B4-BE49-F238E27FC236}">
                <a16:creationId xmlns:a16="http://schemas.microsoft.com/office/drawing/2014/main" id="{486E2DEE-793B-1379-072F-345B61886E0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l="24429" r="24429"/>
          <a:stretch>
            <a:fillRect/>
          </a:stretch>
        </p:blipFill>
        <p:spPr>
          <a:xfrm>
            <a:off x="581190" y="4179495"/>
            <a:ext cx="2277757" cy="162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2">
            <a:extLst>
              <a:ext uri="{FF2B5EF4-FFF2-40B4-BE49-F238E27FC236}">
                <a16:creationId xmlns:a16="http://schemas.microsoft.com/office/drawing/2014/main" id="{3A5F8B6A-0538-684E-F69B-AB6DDF653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0" y="2009304"/>
            <a:ext cx="1891449" cy="2076599"/>
          </a:xfrm>
          <a:prstGeom prst="rect">
            <a:avLst/>
          </a:prstGeom>
        </p:spPr>
      </p:pic>
      <p:pic>
        <p:nvPicPr>
          <p:cNvPr id="13" name="Picture 36">
            <a:extLst>
              <a:ext uri="{FF2B5EF4-FFF2-40B4-BE49-F238E27FC236}">
                <a16:creationId xmlns:a16="http://schemas.microsoft.com/office/drawing/2014/main" id="{1A6F1B6B-733B-8642-808A-80037F7F9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9054" y="4229768"/>
            <a:ext cx="3034531" cy="1578178"/>
          </a:xfrm>
          <a:prstGeom prst="rect">
            <a:avLst/>
          </a:prstGeom>
        </p:spPr>
      </p:pic>
      <p:pic>
        <p:nvPicPr>
          <p:cNvPr id="17" name="Picture 32">
            <a:extLst>
              <a:ext uri="{FF2B5EF4-FFF2-40B4-BE49-F238E27FC236}">
                <a16:creationId xmlns:a16="http://schemas.microsoft.com/office/drawing/2014/main" id="{80F9EAA1-DF30-8F5C-3D63-431A3F26B4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227" y="2009303"/>
            <a:ext cx="1656581" cy="1867823"/>
          </a:xfrm>
          <a:prstGeom prst="rect">
            <a:avLst/>
          </a:prstGeom>
        </p:spPr>
      </p:pic>
      <p:pic>
        <p:nvPicPr>
          <p:cNvPr id="21" name="Picture 37">
            <a:extLst>
              <a:ext uri="{FF2B5EF4-FFF2-40B4-BE49-F238E27FC236}">
                <a16:creationId xmlns:a16="http://schemas.microsoft.com/office/drawing/2014/main" id="{CAB24287-B87A-D9FB-4AC2-C753BF5062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83" y="2009303"/>
            <a:ext cx="3315801" cy="2076600"/>
          </a:xfrm>
          <a:prstGeom prst="rect">
            <a:avLst/>
          </a:prstGeom>
        </p:spPr>
      </p:pic>
      <p:sp>
        <p:nvSpPr>
          <p:cNvPr id="23" name="TextBox 38">
            <a:extLst>
              <a:ext uri="{FF2B5EF4-FFF2-40B4-BE49-F238E27FC236}">
                <a16:creationId xmlns:a16="http://schemas.microsoft.com/office/drawing/2014/main" id="{B345C3E6-618E-D61C-491A-48512F911F4A}"/>
              </a:ext>
            </a:extLst>
          </p:cNvPr>
          <p:cNvSpPr txBox="1"/>
          <p:nvPr/>
        </p:nvSpPr>
        <p:spPr>
          <a:xfrm>
            <a:off x="3932094" y="2027760"/>
            <a:ext cx="207149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25µm thick carbon fibre support</a:t>
            </a:r>
          </a:p>
        </p:txBody>
      </p:sp>
    </p:spTree>
    <p:extLst>
      <p:ext uri="{BB962C8B-B14F-4D97-AF65-F5344CB8AC3E}">
        <p14:creationId xmlns:p14="http://schemas.microsoft.com/office/powerpoint/2010/main" val="924931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B6B675-2235-9B40-AB5E-6290D18BE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PANTHER 1 (HV-MAPS)</a:t>
            </a:r>
            <a:endParaRPr lang="en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1CEA4B-9849-D305-55F0-603E53134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167034"/>
            <a:ext cx="5422390" cy="3845577"/>
          </a:xfrm>
        </p:spPr>
        <p:txBody>
          <a:bodyPr anchor="t">
            <a:normAutofit fontScale="92500" lnSpcReduction="10000"/>
          </a:bodyPr>
          <a:lstStyle/>
          <a:p>
            <a:r>
              <a:rPr lang="en-US" dirty="0"/>
              <a:t>Generic R&amp;D on MAPS to achieve &lt; 100ps timing by the CNM at Paul Scherrer Institute</a:t>
            </a:r>
          </a:p>
          <a:p>
            <a:r>
              <a:rPr lang="en-US" dirty="0" err="1"/>
              <a:t>LFoundry</a:t>
            </a:r>
            <a:r>
              <a:rPr lang="en-US" dirty="0"/>
              <a:t> 150nm, large fill factor and backside implant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Features of version 1 (2024) :</a:t>
            </a:r>
          </a:p>
          <a:p>
            <a:pPr lvl="1"/>
            <a:r>
              <a:rPr lang="en-US" dirty="0"/>
              <a:t>75</a:t>
            </a:r>
            <a:r>
              <a:rPr lang="en-GB" dirty="0"/>
              <a:t>µ</a:t>
            </a:r>
            <a:r>
              <a:rPr lang="en-US" dirty="0"/>
              <a:t>m x 75</a:t>
            </a:r>
            <a:r>
              <a:rPr lang="en-GB" dirty="0"/>
              <a:t>µ</a:t>
            </a:r>
            <a:r>
              <a:rPr lang="en-US" dirty="0"/>
              <a:t>m in 42 columns with 48 rows</a:t>
            </a:r>
          </a:p>
          <a:p>
            <a:pPr lvl="1"/>
            <a:r>
              <a:rPr lang="en-US" dirty="0"/>
              <a:t>Three different front ends, pulse recorded per pixel</a:t>
            </a:r>
          </a:p>
          <a:p>
            <a:pPr lvl="1"/>
            <a:r>
              <a:rPr lang="en-US" dirty="0"/>
              <a:t>TDC with tens of picosecond resolution per column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My work: Characterization, measurements, simulation and design for version 2 and 3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21D6FF6-9865-5451-0A9A-E102D1EE8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A5603DD-B6B6-7094-4C82-30EDBDD86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6CD36BB-00FA-C007-C73D-B5DD2655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6</a:t>
            </a:r>
          </a:p>
        </p:txBody>
      </p:sp>
      <p:pic>
        <p:nvPicPr>
          <p:cNvPr id="9" name="Content Placeholder 8" descr="A group of square objects on a black surface&#10;&#10;AI-generated content may be incorrect.">
            <a:extLst>
              <a:ext uri="{FF2B5EF4-FFF2-40B4-BE49-F238E27FC236}">
                <a16:creationId xmlns:a16="http://schemas.microsoft.com/office/drawing/2014/main" id="{F763653B-DCBF-CC58-8090-1BB013DC9B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200" y="2159654"/>
            <a:ext cx="2477607" cy="2538692"/>
          </a:xfrm>
        </p:spPr>
      </p:pic>
      <p:pic>
        <p:nvPicPr>
          <p:cNvPr id="10" name="Grafik 9" descr="Ein Bild, das Display, Farbigkeit, Screenshot, Majorelle Blue enthält.&#10;&#10;KI-generierte Inhalte können fehlerhaft sein.">
            <a:extLst>
              <a:ext uri="{FF2B5EF4-FFF2-40B4-BE49-F238E27FC236}">
                <a16:creationId xmlns:a16="http://schemas.microsoft.com/office/drawing/2014/main" id="{D6BC6603-24F5-5D80-8A25-2024D00F3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487" y="2167034"/>
            <a:ext cx="2617808" cy="31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59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4A75FA-802D-3882-D9AF-685DB2AE6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Hands-on exercise A: TCAD and Allpix²</a:t>
            </a:r>
            <a:endParaRPr lang="en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6948D0-16B9-1166-3C4C-E819F693A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F0DF-0DE4-46A6-89EE-D85721A78BFF}" type="datetime2">
              <a:rPr lang="en-CA" smtClean="0">
                <a:solidFill>
                  <a:schemeClr val="accent5"/>
                </a:solidFill>
              </a:rPr>
              <a:t>Monday, August 3, 2026</a:t>
            </a:fld>
            <a:endParaRPr lang="de-DE">
              <a:solidFill>
                <a:schemeClr val="accent5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976AEC-1E0C-D293-9937-BE179AB41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accent5"/>
                </a:solidFill>
              </a:rPr>
              <a:t>Aliki Rotelli, aliki.rotelli@physics.ox.ac.uk</a:t>
            </a:r>
            <a:br>
              <a:rPr lang="de-DE" dirty="0">
                <a:solidFill>
                  <a:schemeClr val="accent5"/>
                </a:solidFill>
              </a:rPr>
            </a:br>
            <a:r>
              <a:rPr lang="de-DE" dirty="0">
                <a:solidFill>
                  <a:schemeClr val="accent5"/>
                </a:solidFill>
              </a:rPr>
              <a:t>Paul Sander, pasander@phys.ethz.ch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80E76A-9221-6C1F-4932-628997EE7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>
                <a:solidFill>
                  <a:schemeClr val="accent5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350033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67774-1B1A-1055-75D6-7EBA66818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</a:t>
            </a:r>
            <a:r>
              <a:rPr lang="en-US" dirty="0" err="1"/>
              <a:t>sentaurus</a:t>
            </a:r>
            <a:r>
              <a:rPr lang="en-US" dirty="0"/>
              <a:t> TCAD and allpix2</a:t>
            </a:r>
            <a:endParaRPr lang="en-CH" dirty="0"/>
          </a:p>
        </p:txBody>
      </p:sp>
      <p:graphicFrame>
        <p:nvGraphicFramePr>
          <p:cNvPr id="12" name="Inhaltsplatzhalter 11">
            <a:extLst>
              <a:ext uri="{FF2B5EF4-FFF2-40B4-BE49-F238E27FC236}">
                <a16:creationId xmlns:a16="http://schemas.microsoft.com/office/drawing/2014/main" id="{FB9A5B21-D24C-93A1-6195-20A0001B12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404594"/>
              </p:ext>
            </p:extLst>
          </p:nvPr>
        </p:nvGraphicFramePr>
        <p:xfrm>
          <a:off x="547159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2E45AAD-0450-4595-1685-0856C773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100D3D6-C5A2-8425-371C-73091D4A94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2660772" cy="365125"/>
          </a:xfrm>
        </p:spPr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pasander@phys.ethz.ch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3E8DD-6539-2F2D-DD74-19BBCBAC2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8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EC2D34CB-2E3A-0224-28A6-4BF353CDC53B}"/>
              </a:ext>
            </a:extLst>
          </p:cNvPr>
          <p:cNvGrpSpPr/>
          <p:nvPr/>
        </p:nvGrpSpPr>
        <p:grpSpPr>
          <a:xfrm>
            <a:off x="11432181" y="2328333"/>
            <a:ext cx="751352" cy="617339"/>
            <a:chOff x="7990539" y="560354"/>
            <a:chExt cx="588301" cy="455747"/>
          </a:xfrm>
        </p:grpSpPr>
        <p:sp>
          <p:nvSpPr>
            <p:cNvPr id="4" name="Pfeil: nach rechts 3">
              <a:extLst>
                <a:ext uri="{FF2B5EF4-FFF2-40B4-BE49-F238E27FC236}">
                  <a16:creationId xmlns:a16="http://schemas.microsoft.com/office/drawing/2014/main" id="{FA3E8394-C4FC-F292-9E46-79F75E8F4ACD}"/>
                </a:ext>
              </a:extLst>
            </p:cNvPr>
            <p:cNvSpPr/>
            <p:nvPr/>
          </p:nvSpPr>
          <p:spPr>
            <a:xfrm>
              <a:off x="7990539" y="560354"/>
              <a:ext cx="588301" cy="45574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4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CH"/>
            </a:p>
          </p:txBody>
        </p:sp>
        <p:sp>
          <p:nvSpPr>
            <p:cNvPr id="8" name="Pfeil: nach rechts 4">
              <a:extLst>
                <a:ext uri="{FF2B5EF4-FFF2-40B4-BE49-F238E27FC236}">
                  <a16:creationId xmlns:a16="http://schemas.microsoft.com/office/drawing/2014/main" id="{B85F4223-C79D-A798-3D93-E2900E008D8C}"/>
                </a:ext>
              </a:extLst>
            </p:cNvPr>
            <p:cNvSpPr txBox="1"/>
            <p:nvPr/>
          </p:nvSpPr>
          <p:spPr>
            <a:xfrm>
              <a:off x="7990539" y="651503"/>
              <a:ext cx="451577" cy="2734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CH" sz="12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873737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AB5C0F10-BB5A-2AFC-0C75-0F81554D5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tcad interface</a:t>
            </a:r>
            <a:endParaRPr lang="en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5F45C41-3CB2-D8F7-AE1F-8B05DA1D2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B742-5549-4C1E-A4A7-964958457E23}" type="datetime2">
              <a:rPr lang="en-CA" smtClean="0"/>
              <a:t>Monday, August 3, 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9FD3AA4-6197-6CFF-A5F1-9782FAE8A5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2660772" cy="365125"/>
          </a:xfrm>
        </p:spPr>
        <p:txBody>
          <a:bodyPr/>
          <a:lstStyle/>
          <a:p>
            <a:r>
              <a:rPr lang="de-DE" dirty="0"/>
              <a:t>Aliki Rotelli, aliki.rotelli@physics.ox.ac.uk</a:t>
            </a:r>
            <a:br>
              <a:rPr lang="de-DE" dirty="0"/>
            </a:br>
            <a:r>
              <a:rPr lang="de-DE" dirty="0"/>
              <a:t>Paul Sander, phys@student.ethz.ch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B1F5DD-51BF-C944-E4AB-8A3E515B4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10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DCED8463-E1E9-6794-5ABF-EF2A92510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073"/>
          <a:stretch>
            <a:fillRect/>
          </a:stretch>
        </p:blipFill>
        <p:spPr>
          <a:xfrm>
            <a:off x="3065056" y="2000953"/>
            <a:ext cx="6061888" cy="3661536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447F900D-F1BE-B8DC-A837-04A4E69BD375}"/>
              </a:ext>
            </a:extLst>
          </p:cNvPr>
          <p:cNvSpPr/>
          <p:nvPr/>
        </p:nvSpPr>
        <p:spPr>
          <a:xfrm>
            <a:off x="581192" y="2000953"/>
            <a:ext cx="2277373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Tools</a:t>
            </a:r>
            <a:endParaRPr lang="en-CH" dirty="0">
              <a:solidFill>
                <a:schemeClr val="accent5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2FB657C-38FB-861D-A891-E665C79A92BF}"/>
              </a:ext>
            </a:extLst>
          </p:cNvPr>
          <p:cNvSpPr/>
          <p:nvPr/>
        </p:nvSpPr>
        <p:spPr>
          <a:xfrm>
            <a:off x="581192" y="2651075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Project directory</a:t>
            </a:r>
            <a:endParaRPr lang="en-CH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B8A488DF-3534-563E-8A7F-492415FBF2A8}"/>
              </a:ext>
            </a:extLst>
          </p:cNvPr>
          <p:cNvSpPr/>
          <p:nvPr/>
        </p:nvSpPr>
        <p:spPr>
          <a:xfrm>
            <a:off x="581191" y="3300404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Simulation Tree</a:t>
            </a:r>
            <a:endParaRPr lang="en-CH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1EC8E58-2DFE-9D12-0A57-C2BA732922F7}"/>
              </a:ext>
            </a:extLst>
          </p:cNvPr>
          <p:cNvSpPr/>
          <p:nvPr/>
        </p:nvSpPr>
        <p:spPr>
          <a:xfrm>
            <a:off x="581191" y="3949733"/>
            <a:ext cx="2277373" cy="365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Node</a:t>
            </a:r>
            <a:endParaRPr lang="en-CH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0E8371D4-DD2C-DBFA-44CA-66E5F7486204}"/>
              </a:ext>
            </a:extLst>
          </p:cNvPr>
          <p:cNvSpPr/>
          <p:nvPr/>
        </p:nvSpPr>
        <p:spPr>
          <a:xfrm>
            <a:off x="4330460" y="2426885"/>
            <a:ext cx="4684143" cy="32494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8034874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e">
  <a:themeElements>
    <a:clrScheme name="Benutzerdefiniert 5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8C1515"/>
      </a:accent1>
      <a:accent2>
        <a:srgbClr val="6E1010"/>
      </a:accent2>
      <a:accent3>
        <a:srgbClr val="6E6E6E"/>
      </a:accent3>
      <a:accent4>
        <a:srgbClr val="969FA7"/>
      </a:accent4>
      <a:accent5>
        <a:srgbClr val="FFFFFF"/>
      </a:accent5>
      <a:accent6>
        <a:srgbClr val="000000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1_Dividende">
  <a:themeElements>
    <a:clrScheme name="Benutzerdefiniert 5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8C1515"/>
      </a:accent1>
      <a:accent2>
        <a:srgbClr val="6E1010"/>
      </a:accent2>
      <a:accent3>
        <a:srgbClr val="6E6E6E"/>
      </a:accent3>
      <a:accent4>
        <a:srgbClr val="969FA7"/>
      </a:accent4>
      <a:accent5>
        <a:srgbClr val="FFFFFF"/>
      </a:accent5>
      <a:accent6>
        <a:srgbClr val="000000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TM03457464[[fn=Dividende]]</Template>
  <TotalTime>0</TotalTime>
  <Words>1092</Words>
  <Application>Microsoft Office PowerPoint</Application>
  <PresentationFormat>Breitbild</PresentationFormat>
  <Paragraphs>165</Paragraphs>
  <Slides>18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18</vt:i4>
      </vt:variant>
    </vt:vector>
  </HeadingPairs>
  <TitlesOfParts>
    <vt:vector size="27" baseType="lpstr">
      <vt:lpstr>Aharoni</vt:lpstr>
      <vt:lpstr>Arial</vt:lpstr>
      <vt:lpstr>Calibri</vt:lpstr>
      <vt:lpstr>Cambria Math</vt:lpstr>
      <vt:lpstr>Gill Sans MT</vt:lpstr>
      <vt:lpstr>Wingdings</vt:lpstr>
      <vt:lpstr>Wingdings 2</vt:lpstr>
      <vt:lpstr>Dividende</vt:lpstr>
      <vt:lpstr>1_Dividende</vt:lpstr>
      <vt:lpstr>Hands-on Projects presentation Exercise Session A: TCAD (and AllPIX²)</vt:lpstr>
      <vt:lpstr>What are we working on</vt:lpstr>
      <vt:lpstr>Where we can be found (currently)</vt:lpstr>
      <vt:lpstr>Mu3e</vt:lpstr>
      <vt:lpstr>MuPix11 (HV-MAPS)</vt:lpstr>
      <vt:lpstr>PANTHER 1 (HV-MAPS)</vt:lpstr>
      <vt:lpstr>Hands-on exercise A: TCAD and Allpix²</vt:lpstr>
      <vt:lpstr>What are sentaurus TCAD and allpix2</vt:lpstr>
      <vt:lpstr>The tcad interface</vt:lpstr>
      <vt:lpstr>The tcad interface</vt:lpstr>
      <vt:lpstr>The tcad interface</vt:lpstr>
      <vt:lpstr>The tcad interface</vt:lpstr>
      <vt:lpstr>Device definition</vt:lpstr>
      <vt:lpstr>DEVICE simulation</vt:lpstr>
      <vt:lpstr>Extraction of the electric fields</vt:lpstr>
      <vt:lpstr>How did the hands on improve our understanding of maps</vt:lpstr>
      <vt:lpstr>Feedback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CROC v2 Testing ETH Zurich</dc:title>
  <dc:creator>Paul Sander</dc:creator>
  <cp:keywords>CROC, CROCv2, Datamerging, Aurora, ETH</cp:keywords>
  <cp:lastModifiedBy>Paul Sander</cp:lastModifiedBy>
  <cp:revision>128</cp:revision>
  <dcterms:created xsi:type="dcterms:W3CDTF">2022-02-08T00:12:22Z</dcterms:created>
  <dcterms:modified xsi:type="dcterms:W3CDTF">2026-08-03T18:12:13Z</dcterms:modified>
</cp:coreProperties>
</file>