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96" r:id="rId2"/>
    <p:sldId id="336" r:id="rId3"/>
    <p:sldId id="335" r:id="rId4"/>
    <p:sldId id="360" r:id="rId5"/>
    <p:sldId id="362" r:id="rId6"/>
    <p:sldId id="355" r:id="rId7"/>
    <p:sldId id="300" r:id="rId8"/>
    <p:sldId id="303" r:id="rId9"/>
    <p:sldId id="302" r:id="rId10"/>
    <p:sldId id="356" r:id="rId11"/>
    <p:sldId id="357" r:id="rId12"/>
    <p:sldId id="359" r:id="rId13"/>
    <p:sldId id="337" r:id="rId14"/>
    <p:sldId id="301" r:id="rId15"/>
    <p:sldId id="353" r:id="rId16"/>
    <p:sldId id="358" r:id="rId17"/>
    <p:sldId id="346" r:id="rId18"/>
    <p:sldId id="321" r:id="rId19"/>
    <p:sldId id="323" r:id="rId20"/>
    <p:sldId id="350" r:id="rId21"/>
    <p:sldId id="338" r:id="rId22"/>
    <p:sldId id="306" r:id="rId23"/>
    <p:sldId id="339" r:id="rId24"/>
    <p:sldId id="345" r:id="rId25"/>
    <p:sldId id="354" r:id="rId26"/>
    <p:sldId id="352" r:id="rId27"/>
    <p:sldId id="361" r:id="rId28"/>
    <p:sldId id="313" r:id="rId29"/>
    <p:sldId id="316" r:id="rId30"/>
    <p:sldId id="326" r:id="rId31"/>
    <p:sldId id="34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 Godinho" initials="AG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A9A2"/>
    <a:srgbClr val="000000"/>
    <a:srgbClr val="61C4D3"/>
    <a:srgbClr val="E1D5E7"/>
    <a:srgbClr val="0033A0"/>
    <a:srgbClr val="708DCA"/>
    <a:srgbClr val="636363"/>
    <a:srgbClr val="81B265"/>
    <a:srgbClr val="A8A8A8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0835" autoAdjust="0"/>
  </p:normalViewPr>
  <p:slideViewPr>
    <p:cSldViewPr snapToGrid="0" snapToObjects="1">
      <p:cViewPr varScale="1">
        <p:scale>
          <a:sx n="150" d="100"/>
          <a:sy n="150" d="100"/>
        </p:scale>
        <p:origin x="552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45" d="100"/>
          <a:sy n="145" d="100"/>
        </p:scale>
        <p:origin x="387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B60EFF-DD37-406F-AAB1-3CC7CA9C0732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36DC2BF-86E5-49B2-B480-B87DF430A378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Q2 2023</a:t>
          </a:r>
          <a:endParaRPr lang="en-GB" dirty="0"/>
        </a:p>
      </dgm:t>
    </dgm:pt>
    <dgm:pt modelId="{A0C65CF1-7603-4C85-BFBD-F655070BFA17}" type="parTrans" cxnId="{64D1DC68-BE16-49A9-B965-D4060D55CA46}">
      <dgm:prSet/>
      <dgm:spPr/>
      <dgm:t>
        <a:bodyPr/>
        <a:lstStyle/>
        <a:p>
          <a:endParaRPr lang="en-GB"/>
        </a:p>
      </dgm:t>
    </dgm:pt>
    <dgm:pt modelId="{4FCFDE67-C242-44E8-9CEE-46E4CA557569}" type="sibTrans" cxnId="{64D1DC68-BE16-49A9-B965-D4060D55CA46}">
      <dgm:prSet/>
      <dgm:spPr/>
      <dgm:t>
        <a:bodyPr/>
        <a:lstStyle/>
        <a:p>
          <a:endParaRPr lang="en-GB"/>
        </a:p>
      </dgm:t>
    </dgm:pt>
    <dgm:pt modelId="{71E76CFC-E628-4659-8051-8A47ACB50EAC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Q3 2023</a:t>
          </a:r>
          <a:endParaRPr lang="en-GB" dirty="0"/>
        </a:p>
      </dgm:t>
    </dgm:pt>
    <dgm:pt modelId="{6F71430F-DB33-4AE2-95D3-F0CF504B8C21}" type="parTrans" cxnId="{AD361D61-E966-46F5-B1DF-040FDE97DA36}">
      <dgm:prSet/>
      <dgm:spPr/>
      <dgm:t>
        <a:bodyPr/>
        <a:lstStyle/>
        <a:p>
          <a:endParaRPr lang="en-GB"/>
        </a:p>
      </dgm:t>
    </dgm:pt>
    <dgm:pt modelId="{E5444F6C-B0D9-41D6-8C98-1363F39A46B6}" type="sibTrans" cxnId="{AD361D61-E966-46F5-B1DF-040FDE97DA36}">
      <dgm:prSet/>
      <dgm:spPr/>
      <dgm:t>
        <a:bodyPr/>
        <a:lstStyle/>
        <a:p>
          <a:endParaRPr lang="en-GB"/>
        </a:p>
      </dgm:t>
    </dgm:pt>
    <dgm:pt modelId="{CFD964BF-B118-44E3-8409-1B48FF8A3066}">
      <dgm:prSet/>
      <dgm:spPr>
        <a:solidFill>
          <a:schemeClr val="accent2"/>
        </a:solidFill>
      </dgm:spPr>
      <dgm:t>
        <a:bodyPr/>
        <a:lstStyle/>
        <a:p>
          <a:r>
            <a:rPr lang="en-US" dirty="0"/>
            <a:t>Q4 2023</a:t>
          </a:r>
          <a:endParaRPr lang="en-GB" dirty="0"/>
        </a:p>
      </dgm:t>
    </dgm:pt>
    <dgm:pt modelId="{68DC6AB1-CDFB-49D0-8F21-AF33702F2916}" type="parTrans" cxnId="{936BBF56-7EFB-487C-9BC1-8CCA97A0A5F0}">
      <dgm:prSet/>
      <dgm:spPr/>
      <dgm:t>
        <a:bodyPr/>
        <a:lstStyle/>
        <a:p>
          <a:endParaRPr lang="en-GB"/>
        </a:p>
      </dgm:t>
    </dgm:pt>
    <dgm:pt modelId="{EFA4434A-0EDE-47D3-BCE6-E16C59A985FE}" type="sibTrans" cxnId="{936BBF56-7EFB-487C-9BC1-8CCA97A0A5F0}">
      <dgm:prSet/>
      <dgm:spPr/>
      <dgm:t>
        <a:bodyPr/>
        <a:lstStyle/>
        <a:p>
          <a:endParaRPr lang="en-GB"/>
        </a:p>
      </dgm:t>
    </dgm:pt>
    <dgm:pt modelId="{FCC9B12D-9930-406E-BD46-AB0799FBD467}">
      <dgm:prSet/>
      <dgm:spPr>
        <a:solidFill>
          <a:schemeClr val="accent3"/>
        </a:solidFill>
      </dgm:spPr>
      <dgm:t>
        <a:bodyPr/>
        <a:lstStyle/>
        <a:p>
          <a:r>
            <a:rPr lang="en-US" dirty="0"/>
            <a:t>Q1 2024</a:t>
          </a:r>
          <a:endParaRPr lang="en-GB" dirty="0"/>
        </a:p>
      </dgm:t>
    </dgm:pt>
    <dgm:pt modelId="{4C6508CA-CB76-47A8-8CFE-EC02975B3025}" type="parTrans" cxnId="{9FA18486-CCC9-42A5-8DE8-8A8B57DF21DD}">
      <dgm:prSet/>
      <dgm:spPr/>
      <dgm:t>
        <a:bodyPr/>
        <a:lstStyle/>
        <a:p>
          <a:endParaRPr lang="en-GB"/>
        </a:p>
      </dgm:t>
    </dgm:pt>
    <dgm:pt modelId="{39B14879-51FC-478F-802A-AD12448D4822}" type="sibTrans" cxnId="{9FA18486-CCC9-42A5-8DE8-8A8B57DF21DD}">
      <dgm:prSet/>
      <dgm:spPr/>
      <dgm:t>
        <a:bodyPr/>
        <a:lstStyle/>
        <a:p>
          <a:endParaRPr lang="en-GB"/>
        </a:p>
      </dgm:t>
    </dgm:pt>
    <dgm:pt modelId="{BCB9F80C-EBA5-4B6A-A416-37FAB2A1D14E}">
      <dgm:prSet/>
      <dgm:spPr>
        <a:solidFill>
          <a:schemeClr val="accent3"/>
        </a:solidFill>
      </dgm:spPr>
      <dgm:t>
        <a:bodyPr/>
        <a:lstStyle/>
        <a:p>
          <a:r>
            <a:rPr lang="en-US" dirty="0"/>
            <a:t>Q2 2024</a:t>
          </a:r>
          <a:endParaRPr lang="en-GB" dirty="0"/>
        </a:p>
      </dgm:t>
    </dgm:pt>
    <dgm:pt modelId="{8ACC60B8-895F-4345-9939-14E495FAEF28}" type="parTrans" cxnId="{09B26787-A48A-4D94-A1C4-0BA2A8306D0E}">
      <dgm:prSet/>
      <dgm:spPr/>
      <dgm:t>
        <a:bodyPr/>
        <a:lstStyle/>
        <a:p>
          <a:endParaRPr lang="en-GB"/>
        </a:p>
      </dgm:t>
    </dgm:pt>
    <dgm:pt modelId="{F45114F1-716A-49D3-9FE0-79B148B750E8}" type="sibTrans" cxnId="{09B26787-A48A-4D94-A1C4-0BA2A8306D0E}">
      <dgm:prSet/>
      <dgm:spPr/>
      <dgm:t>
        <a:bodyPr/>
        <a:lstStyle/>
        <a:p>
          <a:endParaRPr lang="en-GB"/>
        </a:p>
      </dgm:t>
    </dgm:pt>
    <dgm:pt modelId="{6EFB8FAC-95D6-4937-AE14-BD765369BA1A}">
      <dgm:prSet/>
      <dgm:spPr>
        <a:solidFill>
          <a:schemeClr val="accent3"/>
        </a:solidFill>
      </dgm:spPr>
      <dgm:t>
        <a:bodyPr/>
        <a:lstStyle/>
        <a:p>
          <a:r>
            <a:rPr lang="en-US" dirty="0"/>
            <a:t>Q3 2024</a:t>
          </a:r>
          <a:endParaRPr lang="en-GB" dirty="0"/>
        </a:p>
      </dgm:t>
    </dgm:pt>
    <dgm:pt modelId="{81382D3E-1C6F-470E-BF72-195784B1AC0D}" type="parTrans" cxnId="{5D5EA431-35BC-40F7-9481-3244E86FC6D8}">
      <dgm:prSet/>
      <dgm:spPr/>
      <dgm:t>
        <a:bodyPr/>
        <a:lstStyle/>
        <a:p>
          <a:endParaRPr lang="en-GB"/>
        </a:p>
      </dgm:t>
    </dgm:pt>
    <dgm:pt modelId="{91183511-010B-46C8-AC6D-020094BD193D}" type="sibTrans" cxnId="{5D5EA431-35BC-40F7-9481-3244E86FC6D8}">
      <dgm:prSet/>
      <dgm:spPr/>
      <dgm:t>
        <a:bodyPr/>
        <a:lstStyle/>
        <a:p>
          <a:endParaRPr lang="en-GB"/>
        </a:p>
      </dgm:t>
    </dgm:pt>
    <dgm:pt modelId="{D011A723-EA72-4B55-8528-7FC7FE99E8B4}">
      <dgm:prSet/>
      <dgm:spPr>
        <a:solidFill>
          <a:schemeClr val="accent3"/>
        </a:solidFill>
      </dgm:spPr>
      <dgm:t>
        <a:bodyPr/>
        <a:lstStyle/>
        <a:p>
          <a:r>
            <a:rPr lang="en-US" dirty="0"/>
            <a:t>Q4 2024</a:t>
          </a:r>
          <a:endParaRPr lang="en-GB" dirty="0"/>
        </a:p>
      </dgm:t>
    </dgm:pt>
    <dgm:pt modelId="{7C7BA0A9-3B75-4B38-816C-761CEA9E7EF1}" type="parTrans" cxnId="{3CF1E78B-C01E-438F-ACF8-1D3B5521DA22}">
      <dgm:prSet/>
      <dgm:spPr/>
      <dgm:t>
        <a:bodyPr/>
        <a:lstStyle/>
        <a:p>
          <a:endParaRPr lang="en-GB"/>
        </a:p>
      </dgm:t>
    </dgm:pt>
    <dgm:pt modelId="{4EF23609-F434-4955-BF03-B74597BB9EAE}" type="sibTrans" cxnId="{3CF1E78B-C01E-438F-ACF8-1D3B5521DA22}">
      <dgm:prSet/>
      <dgm:spPr/>
      <dgm:t>
        <a:bodyPr/>
        <a:lstStyle/>
        <a:p>
          <a:endParaRPr lang="en-GB"/>
        </a:p>
      </dgm:t>
    </dgm:pt>
    <dgm:pt modelId="{785588E4-EF82-4BCA-B310-30079CC1DDA6}">
      <dgm:prSet/>
      <dgm:spPr/>
      <dgm:t>
        <a:bodyPr/>
        <a:lstStyle/>
        <a:p>
          <a:r>
            <a:rPr lang="en-US" dirty="0"/>
            <a:t>…</a:t>
          </a:r>
          <a:endParaRPr lang="en-GB" dirty="0"/>
        </a:p>
      </dgm:t>
    </dgm:pt>
    <dgm:pt modelId="{3E016502-C4CD-4CFD-B380-06F2EA3F038B}" type="parTrans" cxnId="{9E6A9FC8-6955-4B14-A6FB-6529364418DD}">
      <dgm:prSet/>
      <dgm:spPr/>
      <dgm:t>
        <a:bodyPr/>
        <a:lstStyle/>
        <a:p>
          <a:endParaRPr lang="en-GB"/>
        </a:p>
      </dgm:t>
    </dgm:pt>
    <dgm:pt modelId="{8D537A04-34C7-4A4A-AA13-7ECB9E7CEE8B}" type="sibTrans" cxnId="{9E6A9FC8-6955-4B14-A6FB-6529364418DD}">
      <dgm:prSet/>
      <dgm:spPr/>
      <dgm:t>
        <a:bodyPr/>
        <a:lstStyle/>
        <a:p>
          <a:endParaRPr lang="en-GB"/>
        </a:p>
      </dgm:t>
    </dgm:pt>
    <dgm:pt modelId="{4DC233B0-AF32-411D-B532-CE96C3F01323}">
      <dgm:prSet/>
      <dgm:spPr/>
      <dgm:t>
        <a:bodyPr/>
        <a:lstStyle/>
        <a:p>
          <a:r>
            <a:rPr lang="en-US" dirty="0"/>
            <a:t>Q4 2025</a:t>
          </a:r>
          <a:endParaRPr lang="en-GB" dirty="0"/>
        </a:p>
      </dgm:t>
    </dgm:pt>
    <dgm:pt modelId="{AA300E25-2706-4A43-BF6A-8F2749972C47}" type="parTrans" cxnId="{B1ABD810-DA5D-4B0C-9E3B-ED46C8DD6E5A}">
      <dgm:prSet/>
      <dgm:spPr/>
      <dgm:t>
        <a:bodyPr/>
        <a:lstStyle/>
        <a:p>
          <a:endParaRPr lang="en-GB"/>
        </a:p>
      </dgm:t>
    </dgm:pt>
    <dgm:pt modelId="{8B4EB421-580E-40B0-B8E7-14325BBA0757}" type="sibTrans" cxnId="{B1ABD810-DA5D-4B0C-9E3B-ED46C8DD6E5A}">
      <dgm:prSet/>
      <dgm:spPr/>
      <dgm:t>
        <a:bodyPr/>
        <a:lstStyle/>
        <a:p>
          <a:endParaRPr lang="en-GB"/>
        </a:p>
      </dgm:t>
    </dgm:pt>
    <dgm:pt modelId="{F7C171B8-D116-4768-9C73-1D3F2B73D5AE}">
      <dgm:prSet/>
      <dgm:spPr/>
      <dgm:t>
        <a:bodyPr/>
        <a:lstStyle/>
        <a:p>
          <a:r>
            <a:rPr lang="en-US" dirty="0"/>
            <a:t>Q1 2026</a:t>
          </a:r>
          <a:endParaRPr lang="en-150" dirty="0"/>
        </a:p>
      </dgm:t>
    </dgm:pt>
    <dgm:pt modelId="{AFABC6AD-9CE6-4877-AB68-0781DC86399C}" type="parTrans" cxnId="{D7597FC3-8E10-4362-A237-4278E7C94DE1}">
      <dgm:prSet/>
      <dgm:spPr/>
      <dgm:t>
        <a:bodyPr/>
        <a:lstStyle/>
        <a:p>
          <a:endParaRPr lang="en-150"/>
        </a:p>
      </dgm:t>
    </dgm:pt>
    <dgm:pt modelId="{38BF9440-5DB2-45ED-9CDC-C95A3AE60006}" type="sibTrans" cxnId="{D7597FC3-8E10-4362-A237-4278E7C94DE1}">
      <dgm:prSet/>
      <dgm:spPr/>
      <dgm:t>
        <a:bodyPr/>
        <a:lstStyle/>
        <a:p>
          <a:endParaRPr lang="en-150"/>
        </a:p>
      </dgm:t>
    </dgm:pt>
    <dgm:pt modelId="{83A8ED24-1111-4AF8-AD3B-C1701D5532A8}">
      <dgm:prSet/>
      <dgm:spPr/>
      <dgm:t>
        <a:bodyPr/>
        <a:lstStyle/>
        <a:p>
          <a:r>
            <a:rPr lang="en-US"/>
            <a:t>Q2 2026</a:t>
          </a:r>
          <a:endParaRPr lang="en-150" dirty="0"/>
        </a:p>
      </dgm:t>
    </dgm:pt>
    <dgm:pt modelId="{EAECF5E8-9BE5-4231-A448-D3EDEAC4AAF7}" type="parTrans" cxnId="{BEFAD83E-E905-4CFF-9BFC-2FA06B0BD249}">
      <dgm:prSet/>
      <dgm:spPr/>
      <dgm:t>
        <a:bodyPr/>
        <a:lstStyle/>
        <a:p>
          <a:endParaRPr lang="en-150"/>
        </a:p>
      </dgm:t>
    </dgm:pt>
    <dgm:pt modelId="{DD3E6103-98C7-46F3-BAE8-D0F4A034083A}" type="sibTrans" cxnId="{BEFAD83E-E905-4CFF-9BFC-2FA06B0BD249}">
      <dgm:prSet/>
      <dgm:spPr/>
      <dgm:t>
        <a:bodyPr/>
        <a:lstStyle/>
        <a:p>
          <a:endParaRPr lang="en-150"/>
        </a:p>
      </dgm:t>
    </dgm:pt>
    <dgm:pt modelId="{AD63EB30-5407-4EBA-B628-DF92B42ED571}" type="pres">
      <dgm:prSet presAssocID="{32B60EFF-DD37-406F-AAB1-3CC7CA9C0732}" presName="Name0" presStyleCnt="0">
        <dgm:presLayoutVars>
          <dgm:dir/>
          <dgm:resizeHandles val="exact"/>
        </dgm:presLayoutVars>
      </dgm:prSet>
      <dgm:spPr/>
    </dgm:pt>
    <dgm:pt modelId="{92718EAE-5EEE-4C59-8C29-CE52FA552BF2}" type="pres">
      <dgm:prSet presAssocID="{A36DC2BF-86E5-49B2-B480-B87DF430A378}" presName="parTxOnly" presStyleLbl="node1" presStyleIdx="0" presStyleCnt="11">
        <dgm:presLayoutVars>
          <dgm:bulletEnabled val="1"/>
        </dgm:presLayoutVars>
      </dgm:prSet>
      <dgm:spPr/>
    </dgm:pt>
    <dgm:pt modelId="{C9798589-DCBB-4DEF-96A6-D1041D180346}" type="pres">
      <dgm:prSet presAssocID="{4FCFDE67-C242-44E8-9CEE-46E4CA557569}" presName="parSpace" presStyleCnt="0"/>
      <dgm:spPr/>
    </dgm:pt>
    <dgm:pt modelId="{A54CD399-CBFC-40E9-8575-CC9B54204A78}" type="pres">
      <dgm:prSet presAssocID="{71E76CFC-E628-4659-8051-8A47ACB50EAC}" presName="parTxOnly" presStyleLbl="node1" presStyleIdx="1" presStyleCnt="11">
        <dgm:presLayoutVars>
          <dgm:bulletEnabled val="1"/>
        </dgm:presLayoutVars>
      </dgm:prSet>
      <dgm:spPr/>
    </dgm:pt>
    <dgm:pt modelId="{864ABC93-A95C-46B6-ABBF-910F0D872E70}" type="pres">
      <dgm:prSet presAssocID="{E5444F6C-B0D9-41D6-8C98-1363F39A46B6}" presName="parSpace" presStyleCnt="0"/>
      <dgm:spPr/>
    </dgm:pt>
    <dgm:pt modelId="{8A04B0CC-E719-4615-994A-EFDF54F88EDF}" type="pres">
      <dgm:prSet presAssocID="{CFD964BF-B118-44E3-8409-1B48FF8A3066}" presName="parTxOnly" presStyleLbl="node1" presStyleIdx="2" presStyleCnt="11">
        <dgm:presLayoutVars>
          <dgm:bulletEnabled val="1"/>
        </dgm:presLayoutVars>
      </dgm:prSet>
      <dgm:spPr/>
    </dgm:pt>
    <dgm:pt modelId="{8C658792-1CCC-4D76-9EF7-D25241C94284}" type="pres">
      <dgm:prSet presAssocID="{EFA4434A-0EDE-47D3-BCE6-E16C59A985FE}" presName="parSpace" presStyleCnt="0"/>
      <dgm:spPr/>
    </dgm:pt>
    <dgm:pt modelId="{8C8B6AD7-5813-4E77-AE07-7DDF939B212E}" type="pres">
      <dgm:prSet presAssocID="{FCC9B12D-9930-406E-BD46-AB0799FBD467}" presName="parTxOnly" presStyleLbl="node1" presStyleIdx="3" presStyleCnt="11">
        <dgm:presLayoutVars>
          <dgm:bulletEnabled val="1"/>
        </dgm:presLayoutVars>
      </dgm:prSet>
      <dgm:spPr/>
    </dgm:pt>
    <dgm:pt modelId="{E701DFDB-4DEF-4414-BF4C-DC7EA5CF3E78}" type="pres">
      <dgm:prSet presAssocID="{39B14879-51FC-478F-802A-AD12448D4822}" presName="parSpace" presStyleCnt="0"/>
      <dgm:spPr/>
    </dgm:pt>
    <dgm:pt modelId="{F55B33A1-999E-4FF7-8504-80B02F053071}" type="pres">
      <dgm:prSet presAssocID="{BCB9F80C-EBA5-4B6A-A416-37FAB2A1D14E}" presName="parTxOnly" presStyleLbl="node1" presStyleIdx="4" presStyleCnt="11">
        <dgm:presLayoutVars>
          <dgm:bulletEnabled val="1"/>
        </dgm:presLayoutVars>
      </dgm:prSet>
      <dgm:spPr/>
    </dgm:pt>
    <dgm:pt modelId="{128A7088-6FE6-43D1-ABDE-FB37BCAFF6C4}" type="pres">
      <dgm:prSet presAssocID="{F45114F1-716A-49D3-9FE0-79B148B750E8}" presName="parSpace" presStyleCnt="0"/>
      <dgm:spPr/>
    </dgm:pt>
    <dgm:pt modelId="{D64F6F8D-A87A-40E3-9289-E30C9677E1C8}" type="pres">
      <dgm:prSet presAssocID="{6EFB8FAC-95D6-4937-AE14-BD765369BA1A}" presName="parTxOnly" presStyleLbl="node1" presStyleIdx="5" presStyleCnt="11">
        <dgm:presLayoutVars>
          <dgm:bulletEnabled val="1"/>
        </dgm:presLayoutVars>
      </dgm:prSet>
      <dgm:spPr/>
    </dgm:pt>
    <dgm:pt modelId="{717FB39B-2414-4D4A-AAD5-65FC4EF9DDFB}" type="pres">
      <dgm:prSet presAssocID="{91183511-010B-46C8-AC6D-020094BD193D}" presName="parSpace" presStyleCnt="0"/>
      <dgm:spPr/>
    </dgm:pt>
    <dgm:pt modelId="{08053B9F-03E1-4608-8689-6E364EB1CCEC}" type="pres">
      <dgm:prSet presAssocID="{D011A723-EA72-4B55-8528-7FC7FE99E8B4}" presName="parTxOnly" presStyleLbl="node1" presStyleIdx="6" presStyleCnt="11">
        <dgm:presLayoutVars>
          <dgm:bulletEnabled val="1"/>
        </dgm:presLayoutVars>
      </dgm:prSet>
      <dgm:spPr/>
    </dgm:pt>
    <dgm:pt modelId="{1BED584A-A9DD-4257-A743-8D0096BE1EF7}" type="pres">
      <dgm:prSet presAssocID="{4EF23609-F434-4955-BF03-B74597BB9EAE}" presName="parSpace" presStyleCnt="0"/>
      <dgm:spPr/>
    </dgm:pt>
    <dgm:pt modelId="{B37DEC8E-1FE4-4D51-84D1-4123C7D28CEF}" type="pres">
      <dgm:prSet presAssocID="{785588E4-EF82-4BCA-B310-30079CC1DDA6}" presName="parTxOnly" presStyleLbl="node1" presStyleIdx="7" presStyleCnt="11">
        <dgm:presLayoutVars>
          <dgm:bulletEnabled val="1"/>
        </dgm:presLayoutVars>
      </dgm:prSet>
      <dgm:spPr/>
    </dgm:pt>
    <dgm:pt modelId="{EA2E4402-1BA2-4E39-9AC8-C8FB22F09958}" type="pres">
      <dgm:prSet presAssocID="{8D537A04-34C7-4A4A-AA13-7ECB9E7CEE8B}" presName="parSpace" presStyleCnt="0"/>
      <dgm:spPr/>
    </dgm:pt>
    <dgm:pt modelId="{79534044-1741-41D8-B18A-2B45FE027478}" type="pres">
      <dgm:prSet presAssocID="{4DC233B0-AF32-411D-B532-CE96C3F01323}" presName="parTxOnly" presStyleLbl="node1" presStyleIdx="8" presStyleCnt="11">
        <dgm:presLayoutVars>
          <dgm:bulletEnabled val="1"/>
        </dgm:presLayoutVars>
      </dgm:prSet>
      <dgm:spPr/>
    </dgm:pt>
    <dgm:pt modelId="{7985F859-18DA-4ED6-9067-2802B570378F}" type="pres">
      <dgm:prSet presAssocID="{8B4EB421-580E-40B0-B8E7-14325BBA0757}" presName="parSpace" presStyleCnt="0"/>
      <dgm:spPr/>
    </dgm:pt>
    <dgm:pt modelId="{CA577380-8D44-4DA7-AFBB-FB627E6F0F36}" type="pres">
      <dgm:prSet presAssocID="{F7C171B8-D116-4768-9C73-1D3F2B73D5AE}" presName="parTxOnly" presStyleLbl="node1" presStyleIdx="9" presStyleCnt="11">
        <dgm:presLayoutVars>
          <dgm:bulletEnabled val="1"/>
        </dgm:presLayoutVars>
      </dgm:prSet>
      <dgm:spPr/>
    </dgm:pt>
    <dgm:pt modelId="{E76BFDD5-7EBC-4475-9872-84C5E6C71F69}" type="pres">
      <dgm:prSet presAssocID="{38BF9440-5DB2-45ED-9CDC-C95A3AE60006}" presName="parSpace" presStyleCnt="0"/>
      <dgm:spPr/>
    </dgm:pt>
    <dgm:pt modelId="{4C2C52D5-2306-4498-ABBA-242884C8E9D8}" type="pres">
      <dgm:prSet presAssocID="{83A8ED24-1111-4AF8-AD3B-C1701D5532A8}" presName="parTxOnly" presStyleLbl="node1" presStyleIdx="10" presStyleCnt="11">
        <dgm:presLayoutVars>
          <dgm:bulletEnabled val="1"/>
        </dgm:presLayoutVars>
      </dgm:prSet>
      <dgm:spPr/>
    </dgm:pt>
  </dgm:ptLst>
  <dgm:cxnLst>
    <dgm:cxn modelId="{E1BDEF01-0157-4894-926A-A5408A8C6BA6}" type="presOf" srcId="{4DC233B0-AF32-411D-B532-CE96C3F01323}" destId="{79534044-1741-41D8-B18A-2B45FE027478}" srcOrd="0" destOrd="0" presId="urn:microsoft.com/office/officeart/2005/8/layout/hChevron3"/>
    <dgm:cxn modelId="{B1ABD810-DA5D-4B0C-9E3B-ED46C8DD6E5A}" srcId="{32B60EFF-DD37-406F-AAB1-3CC7CA9C0732}" destId="{4DC233B0-AF32-411D-B532-CE96C3F01323}" srcOrd="8" destOrd="0" parTransId="{AA300E25-2706-4A43-BF6A-8F2749972C47}" sibTransId="{8B4EB421-580E-40B0-B8E7-14325BBA0757}"/>
    <dgm:cxn modelId="{27855F11-3C74-41EB-8C5A-B5BAB8594F35}" type="presOf" srcId="{6EFB8FAC-95D6-4937-AE14-BD765369BA1A}" destId="{D64F6F8D-A87A-40E3-9289-E30C9677E1C8}" srcOrd="0" destOrd="0" presId="urn:microsoft.com/office/officeart/2005/8/layout/hChevron3"/>
    <dgm:cxn modelId="{C4115524-3A00-47F0-AF23-C2C9FC2677DF}" type="presOf" srcId="{BCB9F80C-EBA5-4B6A-A416-37FAB2A1D14E}" destId="{F55B33A1-999E-4FF7-8504-80B02F053071}" srcOrd="0" destOrd="0" presId="urn:microsoft.com/office/officeart/2005/8/layout/hChevron3"/>
    <dgm:cxn modelId="{5D5EA431-35BC-40F7-9481-3244E86FC6D8}" srcId="{32B60EFF-DD37-406F-AAB1-3CC7CA9C0732}" destId="{6EFB8FAC-95D6-4937-AE14-BD765369BA1A}" srcOrd="5" destOrd="0" parTransId="{81382D3E-1C6F-470E-BF72-195784B1AC0D}" sibTransId="{91183511-010B-46C8-AC6D-020094BD193D}"/>
    <dgm:cxn modelId="{6606C23D-7D81-422D-9A2B-24C905E08B58}" type="presOf" srcId="{A36DC2BF-86E5-49B2-B480-B87DF430A378}" destId="{92718EAE-5EEE-4C59-8C29-CE52FA552BF2}" srcOrd="0" destOrd="0" presId="urn:microsoft.com/office/officeart/2005/8/layout/hChevron3"/>
    <dgm:cxn modelId="{BEFAD83E-E905-4CFF-9BFC-2FA06B0BD249}" srcId="{32B60EFF-DD37-406F-AAB1-3CC7CA9C0732}" destId="{83A8ED24-1111-4AF8-AD3B-C1701D5532A8}" srcOrd="10" destOrd="0" parTransId="{EAECF5E8-9BE5-4231-A448-D3EDEAC4AAF7}" sibTransId="{DD3E6103-98C7-46F3-BAE8-D0F4A034083A}"/>
    <dgm:cxn modelId="{2FB5D040-0CFD-4998-AD01-83DB34D92B24}" type="presOf" srcId="{83A8ED24-1111-4AF8-AD3B-C1701D5532A8}" destId="{4C2C52D5-2306-4498-ABBA-242884C8E9D8}" srcOrd="0" destOrd="0" presId="urn:microsoft.com/office/officeart/2005/8/layout/hChevron3"/>
    <dgm:cxn modelId="{AD361D61-E966-46F5-B1DF-040FDE97DA36}" srcId="{32B60EFF-DD37-406F-AAB1-3CC7CA9C0732}" destId="{71E76CFC-E628-4659-8051-8A47ACB50EAC}" srcOrd="1" destOrd="0" parTransId="{6F71430F-DB33-4AE2-95D3-F0CF504B8C21}" sibTransId="{E5444F6C-B0D9-41D6-8C98-1363F39A46B6}"/>
    <dgm:cxn modelId="{64D1DC68-BE16-49A9-B965-D4060D55CA46}" srcId="{32B60EFF-DD37-406F-AAB1-3CC7CA9C0732}" destId="{A36DC2BF-86E5-49B2-B480-B87DF430A378}" srcOrd="0" destOrd="0" parTransId="{A0C65CF1-7603-4C85-BFBD-F655070BFA17}" sibTransId="{4FCFDE67-C242-44E8-9CEE-46E4CA557569}"/>
    <dgm:cxn modelId="{936BBF56-7EFB-487C-9BC1-8CCA97A0A5F0}" srcId="{32B60EFF-DD37-406F-AAB1-3CC7CA9C0732}" destId="{CFD964BF-B118-44E3-8409-1B48FF8A3066}" srcOrd="2" destOrd="0" parTransId="{68DC6AB1-CDFB-49D0-8F21-AF33702F2916}" sibTransId="{EFA4434A-0EDE-47D3-BCE6-E16C59A985FE}"/>
    <dgm:cxn modelId="{9FA18486-CCC9-42A5-8DE8-8A8B57DF21DD}" srcId="{32B60EFF-DD37-406F-AAB1-3CC7CA9C0732}" destId="{FCC9B12D-9930-406E-BD46-AB0799FBD467}" srcOrd="3" destOrd="0" parTransId="{4C6508CA-CB76-47A8-8CFE-EC02975B3025}" sibTransId="{39B14879-51FC-478F-802A-AD12448D4822}"/>
    <dgm:cxn modelId="{09B26787-A48A-4D94-A1C4-0BA2A8306D0E}" srcId="{32B60EFF-DD37-406F-AAB1-3CC7CA9C0732}" destId="{BCB9F80C-EBA5-4B6A-A416-37FAB2A1D14E}" srcOrd="4" destOrd="0" parTransId="{8ACC60B8-895F-4345-9939-14E495FAEF28}" sibTransId="{F45114F1-716A-49D3-9FE0-79B148B750E8}"/>
    <dgm:cxn modelId="{3CF1E78B-C01E-438F-ACF8-1D3B5521DA22}" srcId="{32B60EFF-DD37-406F-AAB1-3CC7CA9C0732}" destId="{D011A723-EA72-4B55-8528-7FC7FE99E8B4}" srcOrd="6" destOrd="0" parTransId="{7C7BA0A9-3B75-4B38-816C-761CEA9E7EF1}" sibTransId="{4EF23609-F434-4955-BF03-B74597BB9EAE}"/>
    <dgm:cxn modelId="{50C927B0-7066-4B0E-864E-45464FF67F0C}" type="presOf" srcId="{CFD964BF-B118-44E3-8409-1B48FF8A3066}" destId="{8A04B0CC-E719-4615-994A-EFDF54F88EDF}" srcOrd="0" destOrd="0" presId="urn:microsoft.com/office/officeart/2005/8/layout/hChevron3"/>
    <dgm:cxn modelId="{2B72CDB8-F86D-499C-8B22-71830DF4E088}" type="presOf" srcId="{FCC9B12D-9930-406E-BD46-AB0799FBD467}" destId="{8C8B6AD7-5813-4E77-AE07-7DDF939B212E}" srcOrd="0" destOrd="0" presId="urn:microsoft.com/office/officeart/2005/8/layout/hChevron3"/>
    <dgm:cxn modelId="{54BC94B9-7A18-4832-B995-8BEFA9A54CAB}" type="presOf" srcId="{71E76CFC-E628-4659-8051-8A47ACB50EAC}" destId="{A54CD399-CBFC-40E9-8575-CC9B54204A78}" srcOrd="0" destOrd="0" presId="urn:microsoft.com/office/officeart/2005/8/layout/hChevron3"/>
    <dgm:cxn modelId="{C02103BB-18C5-4466-8CF6-162A3209328F}" type="presOf" srcId="{32B60EFF-DD37-406F-AAB1-3CC7CA9C0732}" destId="{AD63EB30-5407-4EBA-B628-DF92B42ED571}" srcOrd="0" destOrd="0" presId="urn:microsoft.com/office/officeart/2005/8/layout/hChevron3"/>
    <dgm:cxn modelId="{F7002EBB-9900-41B2-BEF7-0D18F58CC224}" type="presOf" srcId="{F7C171B8-D116-4768-9C73-1D3F2B73D5AE}" destId="{CA577380-8D44-4DA7-AFBB-FB627E6F0F36}" srcOrd="0" destOrd="0" presId="urn:microsoft.com/office/officeart/2005/8/layout/hChevron3"/>
    <dgm:cxn modelId="{D7597FC3-8E10-4362-A237-4278E7C94DE1}" srcId="{32B60EFF-DD37-406F-AAB1-3CC7CA9C0732}" destId="{F7C171B8-D116-4768-9C73-1D3F2B73D5AE}" srcOrd="9" destOrd="0" parTransId="{AFABC6AD-9CE6-4877-AB68-0781DC86399C}" sibTransId="{38BF9440-5DB2-45ED-9CDC-C95A3AE60006}"/>
    <dgm:cxn modelId="{9E6A9FC8-6955-4B14-A6FB-6529364418DD}" srcId="{32B60EFF-DD37-406F-AAB1-3CC7CA9C0732}" destId="{785588E4-EF82-4BCA-B310-30079CC1DDA6}" srcOrd="7" destOrd="0" parTransId="{3E016502-C4CD-4CFD-B380-06F2EA3F038B}" sibTransId="{8D537A04-34C7-4A4A-AA13-7ECB9E7CEE8B}"/>
    <dgm:cxn modelId="{14A086D4-9500-4962-8359-CCC45D5F175B}" type="presOf" srcId="{D011A723-EA72-4B55-8528-7FC7FE99E8B4}" destId="{08053B9F-03E1-4608-8689-6E364EB1CCEC}" srcOrd="0" destOrd="0" presId="urn:microsoft.com/office/officeart/2005/8/layout/hChevron3"/>
    <dgm:cxn modelId="{1E8C4ED5-F07C-4F74-AFCF-4524B7C127C8}" type="presOf" srcId="{785588E4-EF82-4BCA-B310-30079CC1DDA6}" destId="{B37DEC8E-1FE4-4D51-84D1-4123C7D28CEF}" srcOrd="0" destOrd="0" presId="urn:microsoft.com/office/officeart/2005/8/layout/hChevron3"/>
    <dgm:cxn modelId="{4BD0D29E-5197-49F4-AD96-B50402610469}" type="presParOf" srcId="{AD63EB30-5407-4EBA-B628-DF92B42ED571}" destId="{92718EAE-5EEE-4C59-8C29-CE52FA552BF2}" srcOrd="0" destOrd="0" presId="urn:microsoft.com/office/officeart/2005/8/layout/hChevron3"/>
    <dgm:cxn modelId="{3ADE2B7E-7EDD-4435-B217-A6D4E69CD6DA}" type="presParOf" srcId="{AD63EB30-5407-4EBA-B628-DF92B42ED571}" destId="{C9798589-DCBB-4DEF-96A6-D1041D180346}" srcOrd="1" destOrd="0" presId="urn:microsoft.com/office/officeart/2005/8/layout/hChevron3"/>
    <dgm:cxn modelId="{5227FE6F-8EAC-45E6-8FB8-F14CEF01BAFB}" type="presParOf" srcId="{AD63EB30-5407-4EBA-B628-DF92B42ED571}" destId="{A54CD399-CBFC-40E9-8575-CC9B54204A78}" srcOrd="2" destOrd="0" presId="urn:microsoft.com/office/officeart/2005/8/layout/hChevron3"/>
    <dgm:cxn modelId="{2B6C3432-CC4B-496B-8365-5516080E23CF}" type="presParOf" srcId="{AD63EB30-5407-4EBA-B628-DF92B42ED571}" destId="{864ABC93-A95C-46B6-ABBF-910F0D872E70}" srcOrd="3" destOrd="0" presId="urn:microsoft.com/office/officeart/2005/8/layout/hChevron3"/>
    <dgm:cxn modelId="{171AF876-140D-4BAF-BDEB-0E1A96EB2B7C}" type="presParOf" srcId="{AD63EB30-5407-4EBA-B628-DF92B42ED571}" destId="{8A04B0CC-E719-4615-994A-EFDF54F88EDF}" srcOrd="4" destOrd="0" presId="urn:microsoft.com/office/officeart/2005/8/layout/hChevron3"/>
    <dgm:cxn modelId="{36F6123F-3D5D-444F-8E24-B7C222AE20B6}" type="presParOf" srcId="{AD63EB30-5407-4EBA-B628-DF92B42ED571}" destId="{8C658792-1CCC-4D76-9EF7-D25241C94284}" srcOrd="5" destOrd="0" presId="urn:microsoft.com/office/officeart/2005/8/layout/hChevron3"/>
    <dgm:cxn modelId="{8891BDE1-C28B-460A-BFE4-C5C36EBF58A3}" type="presParOf" srcId="{AD63EB30-5407-4EBA-B628-DF92B42ED571}" destId="{8C8B6AD7-5813-4E77-AE07-7DDF939B212E}" srcOrd="6" destOrd="0" presId="urn:microsoft.com/office/officeart/2005/8/layout/hChevron3"/>
    <dgm:cxn modelId="{5F89B98D-4775-41F6-A9A1-BEB41ABBBD97}" type="presParOf" srcId="{AD63EB30-5407-4EBA-B628-DF92B42ED571}" destId="{E701DFDB-4DEF-4414-BF4C-DC7EA5CF3E78}" srcOrd="7" destOrd="0" presId="urn:microsoft.com/office/officeart/2005/8/layout/hChevron3"/>
    <dgm:cxn modelId="{F123672F-A589-4EA4-93EC-18F1A5DC9CCC}" type="presParOf" srcId="{AD63EB30-5407-4EBA-B628-DF92B42ED571}" destId="{F55B33A1-999E-4FF7-8504-80B02F053071}" srcOrd="8" destOrd="0" presId="urn:microsoft.com/office/officeart/2005/8/layout/hChevron3"/>
    <dgm:cxn modelId="{A3C8855B-408A-4424-BF89-8439C32158D7}" type="presParOf" srcId="{AD63EB30-5407-4EBA-B628-DF92B42ED571}" destId="{128A7088-6FE6-43D1-ABDE-FB37BCAFF6C4}" srcOrd="9" destOrd="0" presId="urn:microsoft.com/office/officeart/2005/8/layout/hChevron3"/>
    <dgm:cxn modelId="{F453B0F2-7709-4A69-B1D6-ACA2FB79E5B5}" type="presParOf" srcId="{AD63EB30-5407-4EBA-B628-DF92B42ED571}" destId="{D64F6F8D-A87A-40E3-9289-E30C9677E1C8}" srcOrd="10" destOrd="0" presId="urn:microsoft.com/office/officeart/2005/8/layout/hChevron3"/>
    <dgm:cxn modelId="{5ED5554C-4D4E-4A05-9B89-A64569EC24EA}" type="presParOf" srcId="{AD63EB30-5407-4EBA-B628-DF92B42ED571}" destId="{717FB39B-2414-4D4A-AAD5-65FC4EF9DDFB}" srcOrd="11" destOrd="0" presId="urn:microsoft.com/office/officeart/2005/8/layout/hChevron3"/>
    <dgm:cxn modelId="{6F9CFBC2-7C35-453E-B30B-C1EBE6F8D19A}" type="presParOf" srcId="{AD63EB30-5407-4EBA-B628-DF92B42ED571}" destId="{08053B9F-03E1-4608-8689-6E364EB1CCEC}" srcOrd="12" destOrd="0" presId="urn:microsoft.com/office/officeart/2005/8/layout/hChevron3"/>
    <dgm:cxn modelId="{0ABEBA97-8486-4528-9695-CD02075AA862}" type="presParOf" srcId="{AD63EB30-5407-4EBA-B628-DF92B42ED571}" destId="{1BED584A-A9DD-4257-A743-8D0096BE1EF7}" srcOrd="13" destOrd="0" presId="urn:microsoft.com/office/officeart/2005/8/layout/hChevron3"/>
    <dgm:cxn modelId="{00A94FDC-7534-4EC2-A151-BFFA918C8D10}" type="presParOf" srcId="{AD63EB30-5407-4EBA-B628-DF92B42ED571}" destId="{B37DEC8E-1FE4-4D51-84D1-4123C7D28CEF}" srcOrd="14" destOrd="0" presId="urn:microsoft.com/office/officeart/2005/8/layout/hChevron3"/>
    <dgm:cxn modelId="{C36DEC70-9F6F-43A3-B74A-3B3C21A2327E}" type="presParOf" srcId="{AD63EB30-5407-4EBA-B628-DF92B42ED571}" destId="{EA2E4402-1BA2-4E39-9AC8-C8FB22F09958}" srcOrd="15" destOrd="0" presId="urn:microsoft.com/office/officeart/2005/8/layout/hChevron3"/>
    <dgm:cxn modelId="{FD5E75A7-7814-4E1B-8C60-11AC7F530EDA}" type="presParOf" srcId="{AD63EB30-5407-4EBA-B628-DF92B42ED571}" destId="{79534044-1741-41D8-B18A-2B45FE027478}" srcOrd="16" destOrd="0" presId="urn:microsoft.com/office/officeart/2005/8/layout/hChevron3"/>
    <dgm:cxn modelId="{B8BCCA26-3466-4FF9-A803-D3C194A3B07E}" type="presParOf" srcId="{AD63EB30-5407-4EBA-B628-DF92B42ED571}" destId="{7985F859-18DA-4ED6-9067-2802B570378F}" srcOrd="17" destOrd="0" presId="urn:microsoft.com/office/officeart/2005/8/layout/hChevron3"/>
    <dgm:cxn modelId="{D8B2B96A-CB3A-47DB-A611-EEE4B89A8593}" type="presParOf" srcId="{AD63EB30-5407-4EBA-B628-DF92B42ED571}" destId="{CA577380-8D44-4DA7-AFBB-FB627E6F0F36}" srcOrd="18" destOrd="0" presId="urn:microsoft.com/office/officeart/2005/8/layout/hChevron3"/>
    <dgm:cxn modelId="{1795C7EE-E86D-403F-B4A9-D700263737AA}" type="presParOf" srcId="{AD63EB30-5407-4EBA-B628-DF92B42ED571}" destId="{E76BFDD5-7EBC-4475-9872-84C5E6C71F69}" srcOrd="19" destOrd="0" presId="urn:microsoft.com/office/officeart/2005/8/layout/hChevron3"/>
    <dgm:cxn modelId="{818CF563-E9F5-445D-8960-9964C3B7D1A1}" type="presParOf" srcId="{AD63EB30-5407-4EBA-B628-DF92B42ED571}" destId="{4C2C52D5-2306-4498-ABBA-242884C8E9D8}" srcOrd="2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18EAE-5EEE-4C59-8C29-CE52FA552BF2}">
      <dsp:nvSpPr>
        <dsp:cNvPr id="0" name=""/>
        <dsp:cNvSpPr/>
      </dsp:nvSpPr>
      <dsp:spPr>
        <a:xfrm>
          <a:off x="1092" y="0"/>
          <a:ext cx="994050" cy="348596"/>
        </a:xfrm>
        <a:prstGeom prst="homePlat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674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Q2 2023</a:t>
          </a:r>
          <a:endParaRPr lang="en-GB" sz="1100" kern="1200" dirty="0"/>
        </a:p>
      </dsp:txBody>
      <dsp:txXfrm>
        <a:off x="1092" y="0"/>
        <a:ext cx="906901" cy="348596"/>
      </dsp:txXfrm>
    </dsp:sp>
    <dsp:sp modelId="{A54CD399-CBFC-40E9-8575-CC9B54204A78}">
      <dsp:nvSpPr>
        <dsp:cNvPr id="0" name=""/>
        <dsp:cNvSpPr/>
      </dsp:nvSpPr>
      <dsp:spPr>
        <a:xfrm>
          <a:off x="796333" y="0"/>
          <a:ext cx="994050" cy="348596"/>
        </a:xfrm>
        <a:prstGeom prst="chevron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Q3 2023</a:t>
          </a:r>
          <a:endParaRPr lang="en-GB" sz="1100" kern="1200" dirty="0"/>
        </a:p>
      </dsp:txBody>
      <dsp:txXfrm>
        <a:off x="970631" y="0"/>
        <a:ext cx="645454" cy="348596"/>
      </dsp:txXfrm>
    </dsp:sp>
    <dsp:sp modelId="{8A04B0CC-E719-4615-994A-EFDF54F88EDF}">
      <dsp:nvSpPr>
        <dsp:cNvPr id="0" name=""/>
        <dsp:cNvSpPr/>
      </dsp:nvSpPr>
      <dsp:spPr>
        <a:xfrm>
          <a:off x="1591573" y="0"/>
          <a:ext cx="994050" cy="348596"/>
        </a:xfrm>
        <a:prstGeom prst="chevron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Q4 2023</a:t>
          </a:r>
          <a:endParaRPr lang="en-GB" sz="1100" kern="1200" dirty="0"/>
        </a:p>
      </dsp:txBody>
      <dsp:txXfrm>
        <a:off x="1765871" y="0"/>
        <a:ext cx="645454" cy="348596"/>
      </dsp:txXfrm>
    </dsp:sp>
    <dsp:sp modelId="{8C8B6AD7-5813-4E77-AE07-7DDF939B212E}">
      <dsp:nvSpPr>
        <dsp:cNvPr id="0" name=""/>
        <dsp:cNvSpPr/>
      </dsp:nvSpPr>
      <dsp:spPr>
        <a:xfrm>
          <a:off x="2386814" y="0"/>
          <a:ext cx="994050" cy="348596"/>
        </a:xfrm>
        <a:prstGeom prst="chevron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Q1 2024</a:t>
          </a:r>
          <a:endParaRPr lang="en-GB" sz="1100" kern="1200" dirty="0"/>
        </a:p>
      </dsp:txBody>
      <dsp:txXfrm>
        <a:off x="2561112" y="0"/>
        <a:ext cx="645454" cy="348596"/>
      </dsp:txXfrm>
    </dsp:sp>
    <dsp:sp modelId="{F55B33A1-999E-4FF7-8504-80B02F053071}">
      <dsp:nvSpPr>
        <dsp:cNvPr id="0" name=""/>
        <dsp:cNvSpPr/>
      </dsp:nvSpPr>
      <dsp:spPr>
        <a:xfrm>
          <a:off x="3182055" y="0"/>
          <a:ext cx="994050" cy="348596"/>
        </a:xfrm>
        <a:prstGeom prst="chevron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Q2 2024</a:t>
          </a:r>
          <a:endParaRPr lang="en-GB" sz="1100" kern="1200" dirty="0"/>
        </a:p>
      </dsp:txBody>
      <dsp:txXfrm>
        <a:off x="3356353" y="0"/>
        <a:ext cx="645454" cy="348596"/>
      </dsp:txXfrm>
    </dsp:sp>
    <dsp:sp modelId="{D64F6F8D-A87A-40E3-9289-E30C9677E1C8}">
      <dsp:nvSpPr>
        <dsp:cNvPr id="0" name=""/>
        <dsp:cNvSpPr/>
      </dsp:nvSpPr>
      <dsp:spPr>
        <a:xfrm>
          <a:off x="3977296" y="0"/>
          <a:ext cx="994050" cy="348596"/>
        </a:xfrm>
        <a:prstGeom prst="chevron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Q3 2024</a:t>
          </a:r>
          <a:endParaRPr lang="en-GB" sz="1100" kern="1200" dirty="0"/>
        </a:p>
      </dsp:txBody>
      <dsp:txXfrm>
        <a:off x="4151594" y="0"/>
        <a:ext cx="645454" cy="348596"/>
      </dsp:txXfrm>
    </dsp:sp>
    <dsp:sp modelId="{08053B9F-03E1-4608-8689-6E364EB1CCEC}">
      <dsp:nvSpPr>
        <dsp:cNvPr id="0" name=""/>
        <dsp:cNvSpPr/>
      </dsp:nvSpPr>
      <dsp:spPr>
        <a:xfrm>
          <a:off x="4772536" y="0"/>
          <a:ext cx="994050" cy="348596"/>
        </a:xfrm>
        <a:prstGeom prst="chevron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Q4 2024</a:t>
          </a:r>
          <a:endParaRPr lang="en-GB" sz="1100" kern="1200" dirty="0"/>
        </a:p>
      </dsp:txBody>
      <dsp:txXfrm>
        <a:off x="4946834" y="0"/>
        <a:ext cx="645454" cy="348596"/>
      </dsp:txXfrm>
    </dsp:sp>
    <dsp:sp modelId="{B37DEC8E-1FE4-4D51-84D1-4123C7D28CEF}">
      <dsp:nvSpPr>
        <dsp:cNvPr id="0" name=""/>
        <dsp:cNvSpPr/>
      </dsp:nvSpPr>
      <dsp:spPr>
        <a:xfrm>
          <a:off x="5567777" y="0"/>
          <a:ext cx="994050" cy="3485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…</a:t>
          </a:r>
          <a:endParaRPr lang="en-GB" sz="1100" kern="1200" dirty="0"/>
        </a:p>
      </dsp:txBody>
      <dsp:txXfrm>
        <a:off x="5742075" y="0"/>
        <a:ext cx="645454" cy="348596"/>
      </dsp:txXfrm>
    </dsp:sp>
    <dsp:sp modelId="{79534044-1741-41D8-B18A-2B45FE027478}">
      <dsp:nvSpPr>
        <dsp:cNvPr id="0" name=""/>
        <dsp:cNvSpPr/>
      </dsp:nvSpPr>
      <dsp:spPr>
        <a:xfrm>
          <a:off x="6363018" y="0"/>
          <a:ext cx="994050" cy="3485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Q4 2025</a:t>
          </a:r>
          <a:endParaRPr lang="en-GB" sz="1100" kern="1200" dirty="0"/>
        </a:p>
      </dsp:txBody>
      <dsp:txXfrm>
        <a:off x="6537316" y="0"/>
        <a:ext cx="645454" cy="348596"/>
      </dsp:txXfrm>
    </dsp:sp>
    <dsp:sp modelId="{CA577380-8D44-4DA7-AFBB-FB627E6F0F36}">
      <dsp:nvSpPr>
        <dsp:cNvPr id="0" name=""/>
        <dsp:cNvSpPr/>
      </dsp:nvSpPr>
      <dsp:spPr>
        <a:xfrm>
          <a:off x="7158258" y="0"/>
          <a:ext cx="994050" cy="3485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Q1 2026</a:t>
          </a:r>
          <a:endParaRPr lang="en-150" sz="1100" kern="1200" dirty="0"/>
        </a:p>
      </dsp:txBody>
      <dsp:txXfrm>
        <a:off x="7332556" y="0"/>
        <a:ext cx="645454" cy="348596"/>
      </dsp:txXfrm>
    </dsp:sp>
    <dsp:sp modelId="{4C2C52D5-2306-4498-ABBA-242884C8E9D8}">
      <dsp:nvSpPr>
        <dsp:cNvPr id="0" name=""/>
        <dsp:cNvSpPr/>
      </dsp:nvSpPr>
      <dsp:spPr>
        <a:xfrm>
          <a:off x="7953499" y="0"/>
          <a:ext cx="994050" cy="3485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Q2 2026</a:t>
          </a:r>
          <a:endParaRPr lang="en-150" sz="1100" kern="1200" dirty="0"/>
        </a:p>
      </dsp:txBody>
      <dsp:txXfrm>
        <a:off x="8127797" y="0"/>
        <a:ext cx="645454" cy="3485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CB0CAB-A528-CD45-8F12-922B94DEC18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7AD8C8-453F-104C-B81F-526301CF40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12/8/2024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EBBD38-63DF-604F-9396-6BB8561251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D48731-E0D0-B242-9967-4E9E135D8D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9750F-00B8-E148-9878-D197EE9CB8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0047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12/8/2024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0EE9E-52B8-AA4F-8DD5-ED0FB4E5C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9463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 dirty="0"/>
              <a:t>12/8/2024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0EE9E-52B8-AA4F-8DD5-ED0FB4E5CBC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323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Add DVCON paper link?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12/8/2024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0EE9E-52B8-AA4F-8DD5-ED0FB4E5CBC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8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7BE48-79B1-8AB4-8139-2ACC2E4D4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6A2291-4061-DDCD-BA39-5C2BC38F69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1A6439-B3DA-DFC5-35A8-C4F9FEF1C2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Add DVCON paper link?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53BCF-9F0E-2FD1-09B0-7C96E92CF4C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12/8/2024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93CECD-6E5A-D483-41AF-B82BEFC159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0EE9E-52B8-AA4F-8DD5-ED0FB4E5CBC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837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want to build a framework called PixESL to introduce the Electronic System Level design for the first time in the High Energy Physics environment.</a:t>
            </a:r>
          </a:p>
          <a:p>
            <a:endParaRPr lang="en-US" dirty="0"/>
          </a:p>
          <a:p>
            <a:r>
              <a:rPr lang="en-US" dirty="0"/>
              <a:t>ESL is a design methodology which proposes a higher level of abstraction to see the design from a system-system perspective through models. </a:t>
            </a:r>
            <a:br>
              <a:rPr lang="en-US" dirty="0"/>
            </a:br>
            <a:r>
              <a:rPr lang="en-US" dirty="0"/>
              <a:t>And this allows faster design analysis and design space exploration.</a:t>
            </a:r>
          </a:p>
          <a:p>
            <a:endParaRPr lang="en-US" dirty="0"/>
          </a:p>
          <a:p>
            <a:r>
              <a:rPr lang="en-US" dirty="0"/>
              <a:t>The idea is to include all these key point in a single framework.</a:t>
            </a: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12/8/2024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0EE9E-52B8-AA4F-8DD5-ED0FB4E5CBC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893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are we introducing this problem? Because across time we noticed that going from specs to hardware design takes a lot of time and there is no structured feedback… and you have to do it through meetings/presentations between physicists and engineers.</a:t>
            </a:r>
          </a:p>
          <a:p>
            <a:endParaRPr lang="en-US" dirty="0"/>
          </a:p>
          <a:p>
            <a:r>
              <a:rPr lang="en-US" dirty="0"/>
              <a:t> </a:t>
            </a: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12/8/2024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0EE9E-52B8-AA4F-8DD5-ED0FB4E5CBC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01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with the PixESL framework we are proposing to add the ESL design as an additional step.</a:t>
            </a:r>
          </a:p>
          <a:p>
            <a:endParaRPr lang="en-US" dirty="0"/>
          </a:p>
          <a:p>
            <a:r>
              <a:rPr lang="en-US" dirty="0"/>
              <a:t>PixESL is a framework where you design the virtual prototype to describe an electronic system, and it allows for both validation and verification</a:t>
            </a:r>
            <a:endParaRPr lang="it-IT" dirty="0"/>
          </a:p>
          <a:p>
            <a:br>
              <a:rPr lang="en-US" dirty="0"/>
            </a:br>
            <a:r>
              <a:rPr lang="en-US" dirty="0"/>
              <a:t>In this way the flow is split into two phases:</a:t>
            </a:r>
            <a:br>
              <a:rPr lang="en-US" dirty="0"/>
            </a:br>
            <a:r>
              <a:rPr lang="en-US" dirty="0"/>
              <a:t>the validation of the specifications with a faster turn around time;</a:t>
            </a:r>
          </a:p>
          <a:p>
            <a:r>
              <a:rPr lang="en-US" dirty="0"/>
              <a:t>And a verification part which profits from the virtual prototype using it as a reference model, and also this one shows a faster turn around time.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12/8/2024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0EE9E-52B8-AA4F-8DD5-ED0FB4E5CBC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251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260CF-453D-B94E-0F67-195A44119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765CCA-96C6-4261-9EA9-2EBF0542EC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E9B548-59D5-D3BB-2E3B-E9B3A32CCF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with the PixESL framework we are proposing to add the ESL design as an additional step.</a:t>
            </a:r>
          </a:p>
          <a:p>
            <a:endParaRPr lang="en-US" dirty="0"/>
          </a:p>
          <a:p>
            <a:r>
              <a:rPr lang="en-US" dirty="0"/>
              <a:t>PixESL is a framework where you design the virtual prototype to describe an electronic system, and it allows for both validation and verification</a:t>
            </a:r>
            <a:endParaRPr lang="it-IT" dirty="0"/>
          </a:p>
          <a:p>
            <a:br>
              <a:rPr lang="en-US" dirty="0"/>
            </a:br>
            <a:r>
              <a:rPr lang="en-US" dirty="0"/>
              <a:t>In this way the flow is split into two phases:</a:t>
            </a:r>
            <a:br>
              <a:rPr lang="en-US" dirty="0"/>
            </a:br>
            <a:r>
              <a:rPr lang="en-US" dirty="0"/>
              <a:t>the validation of the specifications with a faster turn around time;</a:t>
            </a:r>
          </a:p>
          <a:p>
            <a:r>
              <a:rPr lang="en-US" dirty="0"/>
              <a:t>And a verification part which profits from the virtual prototype using it as a reference model, and also this one shows a faster turn around time.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B07F8-3948-D229-1505-0787D9B57EF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12/8/2024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09A797-B22E-6638-2D8D-5C8B82246A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0EE9E-52B8-AA4F-8DD5-ED0FB4E5CBC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899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38FE1-17A1-F398-6FEF-34F9EDFF6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BA4F89-BFD8-8FBF-86C4-6037663831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AB5FA4-7FF0-05CF-08A2-EFCA166E45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with the PixESL framework we are proposing to add the ESL design as an additional step.</a:t>
            </a:r>
          </a:p>
          <a:p>
            <a:endParaRPr lang="en-US" dirty="0"/>
          </a:p>
          <a:p>
            <a:r>
              <a:rPr lang="en-US" dirty="0"/>
              <a:t>PixESL is a framework where you design the virtual prototype to describe an electronic system, and it allows for both validation and verification</a:t>
            </a:r>
            <a:endParaRPr lang="it-IT" dirty="0"/>
          </a:p>
          <a:p>
            <a:br>
              <a:rPr lang="en-US" dirty="0"/>
            </a:br>
            <a:r>
              <a:rPr lang="en-US" dirty="0"/>
              <a:t>In this way the flow is split into two phases:</a:t>
            </a:r>
            <a:br>
              <a:rPr lang="en-US" dirty="0"/>
            </a:br>
            <a:r>
              <a:rPr lang="en-US" dirty="0"/>
              <a:t>the validation of the specifications with a faster turn around time;</a:t>
            </a:r>
          </a:p>
          <a:p>
            <a:r>
              <a:rPr lang="en-US" dirty="0"/>
              <a:t>And a verification part which profits from the virtual prototype using it as a reference model, and also this one shows a faster turn around time.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EC700D-E7F4-7C45-413B-5CCBA207F72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12/8/2024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519907-D433-4B8D-1775-B9A793518A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0EE9E-52B8-AA4F-8DD5-ED0FB4E5CBC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3150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PixESL is a framework where you design the virtual prototype to describe an electronic system.</a:t>
            </a:r>
          </a:p>
          <a:p>
            <a:endParaRPr lang="en-US" dirty="0"/>
          </a:p>
          <a:p>
            <a:r>
              <a:rPr lang="en-US" dirty="0"/>
              <a:t>Having the complete view of the electronics design allows to see limitations/bottlenecks at each step.</a:t>
            </a:r>
          </a:p>
          <a:p>
            <a:endParaRPr lang="en-US" dirty="0"/>
          </a:p>
          <a:p>
            <a:r>
              <a:rPr lang="en-US" dirty="0"/>
              <a:t>You have the FULL description of the system from input data to the output.</a:t>
            </a:r>
          </a:p>
          <a:p>
            <a:endParaRPr lang="en-US" dirty="0"/>
          </a:p>
          <a:p>
            <a:r>
              <a:rPr lang="en-US" dirty="0"/>
              <a:t>Mentions: latency, readout efficiency, losses, </a:t>
            </a:r>
            <a:r>
              <a:rPr lang="en-US" dirty="0" err="1"/>
              <a:t>etc</a:t>
            </a:r>
            <a:r>
              <a:rPr lang="en-US" dirty="0"/>
              <a:t>…</a:t>
            </a:r>
          </a:p>
          <a:p>
            <a:endParaRPr lang="en-US" dirty="0"/>
          </a:p>
          <a:p>
            <a:r>
              <a:rPr lang="en-US" dirty="0"/>
              <a:t>[Here, the slide is agnostic to the language used]</a:t>
            </a: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12/8/2024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0EE9E-52B8-AA4F-8DD5-ED0FB4E5CBC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381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The tool will generate the virtual prototype based on the architecture configuration given as input.</a:t>
            </a: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12/8/2024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0EE9E-52B8-AA4F-8DD5-ED0FB4E5CBC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8329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Mention that this is an example of the architecture configuration, e.g., 2x2 pixel</a:t>
            </a:r>
          </a:p>
          <a:p>
            <a:endParaRPr lang="it-IT" dirty="0"/>
          </a:p>
          <a:p>
            <a:r>
              <a:rPr lang="it-IT" dirty="0"/>
              <a:t>When there is a readout network, you can explore new features like data processing, e.g. An Event Sorter at the periphery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12/8/2024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0EE9E-52B8-AA4F-8DD5-ED0FB4E5CBC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72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12/8/2024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0EE9E-52B8-AA4F-8DD5-ED0FB4E5CBC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1892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From AFE to chip readout –so we want to model the whole system</a:t>
            </a:r>
          </a:p>
          <a:p>
            <a:r>
              <a:rPr lang="en-US" dirty="0"/>
              <a:t>We still want to keep the accuracy of the system at a cycle level</a:t>
            </a:r>
          </a:p>
          <a:p>
            <a:endParaRPr lang="en-US" dirty="0"/>
          </a:p>
          <a:p>
            <a:r>
              <a:rPr lang="en-US" dirty="0"/>
              <a:t>Python based analyzer to make it accessible</a:t>
            </a:r>
          </a:p>
          <a:p>
            <a:endParaRPr lang="en-US" dirty="0"/>
          </a:p>
          <a:p>
            <a:r>
              <a:rPr lang="en-US" dirty="0"/>
              <a:t>We want to build a library of reusable components and not just specific cases.</a:t>
            </a:r>
          </a:p>
          <a:p>
            <a:r>
              <a:rPr lang="en-US" dirty="0"/>
              <a:t>And we want it to be integrated in our verification framework.</a:t>
            </a:r>
            <a:endParaRPr lang="it-IT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12/8/2024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0EE9E-52B8-AA4F-8DD5-ED0FB4E5CBC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5078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Study of the network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12/8/2024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0EE9E-52B8-AA4F-8DD5-ED0FB4E5CBC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8585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Study of the front-end</a:t>
            </a:r>
          </a:p>
          <a:p>
            <a:endParaRPr lang="en-US" dirty="0"/>
          </a:p>
          <a:p>
            <a:r>
              <a:rPr lang="en-US" dirty="0"/>
              <a:t>You can classify efficiency – analog pile-up, …</a:t>
            </a:r>
          </a:p>
          <a:p>
            <a:endParaRPr lang="en-US" dirty="0"/>
          </a:p>
          <a:p>
            <a:r>
              <a:rPr lang="en-US" dirty="0"/>
              <a:t>You can measure what you lose at the level of the front-end, at the level of the network, </a:t>
            </a:r>
            <a:r>
              <a:rPr lang="en-US" dirty="0" err="1"/>
              <a:t>etc</a:t>
            </a:r>
            <a:r>
              <a:rPr lang="en-US" dirty="0"/>
              <a:t>…</a:t>
            </a:r>
          </a:p>
          <a:p>
            <a:endParaRPr lang="en-GB" dirty="0"/>
          </a:p>
          <a:p>
            <a:r>
              <a:rPr lang="en-GB" dirty="0"/>
              <a:t>How long it takes to the packet to get out of the chip.</a:t>
            </a:r>
          </a:p>
          <a:p>
            <a:r>
              <a:rPr lang="en-GB" dirty="0"/>
              <a:t>It is important for the Back-End</a:t>
            </a:r>
          </a:p>
          <a:p>
            <a:r>
              <a:rPr lang="en-GB" dirty="0"/>
              <a:t>Either on-chip or off-chip, someone must do sorting.</a:t>
            </a:r>
          </a:p>
          <a:p>
            <a:endParaRPr lang="en-GB" dirty="0"/>
          </a:p>
          <a:p>
            <a:r>
              <a:rPr lang="en-GB" dirty="0" err="1"/>
              <a:t>Analyzes</a:t>
            </a:r>
            <a:r>
              <a:rPr lang="en-GB" dirty="0"/>
              <a:t> at the level of the pixel matrix.</a:t>
            </a:r>
          </a:p>
          <a:p>
            <a:endParaRPr lang="en-GB" dirty="0"/>
          </a:p>
          <a:p>
            <a:r>
              <a:rPr lang="en-GB" dirty="0"/>
              <a:t>This is the high level view.</a:t>
            </a:r>
          </a:p>
          <a:p>
            <a:r>
              <a:rPr lang="en-GB" dirty="0"/>
              <a:t>With a very low max. latency of the readout system, you are dominated by the network. While, if you increase it, the limitation becomes the Front-End. And this is the condition we want.</a:t>
            </a:r>
          </a:p>
          <a:p>
            <a:r>
              <a:rPr lang="en-GB" dirty="0"/>
              <a:t>Because it means the Network does not impact the efficiency of the system.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12/8/2024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0EE9E-52B8-AA4F-8DD5-ED0FB4E5CBC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8160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82D38-E842-B57A-2658-481425FD3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545C04-1583-B20B-E866-8DFED6F0AF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C41122-F140-176B-4B9D-449BD04489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Study of the network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4357D-36A5-2A00-F493-110D369D8A4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12/8/2024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E98B1F-3BCC-A0C6-7D10-1BE9AB39E6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0EE9E-52B8-AA4F-8DD5-ED0FB4E5CBC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113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was a 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12/8/2024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0EE9E-52B8-AA4F-8DD5-ED0FB4E5CBC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6823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PixESL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framework proposes a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rapid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efficient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prototyping approach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system-level development,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50 times faster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compared to RTL simulations, using well-established open-source languages like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SystemC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Python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first phase we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 dirty="0"/>
              <a:t>12/8/2024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0EE9E-52B8-AA4F-8DD5-ED0FB4E5CBCC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780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25FC4307-AADB-BE47-352D-8E9764B340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42542" y="2075542"/>
            <a:ext cx="2706915" cy="270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05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61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9B3E2A-0B0F-434E-B8B5-23D05F72C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CECA80-B569-3D47-B163-138B2BA81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D8CA65-7C13-A442-AF74-D3BBDBCB2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425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 descr="logooutline.eps">
            <a:extLst>
              <a:ext uri="{FF2B5EF4-FFF2-40B4-BE49-F238E27FC236}">
                <a16:creationId xmlns:a16="http://schemas.microsoft.com/office/drawing/2014/main" id="{ED75A508-7D60-F841-B3C4-7CB2A400A8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130" y="710117"/>
            <a:ext cx="1990424" cy="197042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6F8ADC9-30DB-1243-8F69-09A7AAEA849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7987" y="3429000"/>
            <a:ext cx="11376025" cy="2153265"/>
          </a:xfrm>
        </p:spPr>
        <p:txBody>
          <a:bodyPr anchor="t" anchorCtr="0"/>
          <a:lstStyle>
            <a:lvl1pPr algn="l"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6D6D28-7860-E045-9091-E722B9476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5650824"/>
            <a:ext cx="11376026" cy="549951"/>
          </a:xfrm>
        </p:spPr>
        <p:txBody>
          <a:bodyPr>
            <a:noAutofit/>
          </a:bodyPr>
          <a:lstStyle>
            <a:lvl1pPr marL="0" indent="0" algn="l">
              <a:buNone/>
              <a:defRPr sz="17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3B4A7CD-041C-B2EA-8B83-3451E07EC5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52224" y="714489"/>
            <a:ext cx="2059046" cy="205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94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 marL="324000" indent="-324000">
              <a:buFont typeface="Arial" charset="0"/>
              <a:buChar char="•"/>
              <a:tabLst/>
              <a:defRPr sz="1800">
                <a:solidFill>
                  <a:schemeClr val="tx2"/>
                </a:solidFill>
              </a:defRPr>
            </a:lvl2pPr>
            <a:lvl3pPr marL="648000" indent="-324000">
              <a:buSzPct val="100000"/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3pPr>
            <a:lvl4pPr marL="972000" indent="-324000">
              <a:buSzPct val="100000"/>
              <a:buFont typeface="Arial" charset="0"/>
              <a:buChar char="•"/>
              <a:tabLst/>
              <a:defRPr>
                <a:solidFill>
                  <a:schemeClr val="tx2"/>
                </a:solidFill>
              </a:defRPr>
            </a:lvl4pPr>
            <a:lvl5pPr marL="2057400" indent="-228600">
              <a:buSzPct val="100000"/>
              <a:buFont typeface="Arial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ED6D585-D452-F44C-919B-4BD50B66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367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 marL="628650" indent="-261938">
              <a:buFont typeface="Arial" panose="020B0604020202020204" pitchFamily="34" charset="0"/>
              <a:buChar char="•"/>
              <a:tabLst/>
              <a:defRPr sz="1800">
                <a:solidFill>
                  <a:schemeClr val="tx2">
                    <a:lumMod val="50000"/>
                  </a:schemeClr>
                </a:solidFill>
              </a:defRPr>
            </a:lvl2pPr>
            <a:lvl3pPr marL="889000" indent="-260350"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marL="1209675" indent="-269875">
              <a:buSzPct val="100000"/>
              <a:buFont typeface="Arial" panose="020B0604020202020204" pitchFamily="34" charset="0"/>
              <a:buChar char="•"/>
              <a:tabLst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2057400" indent="-228600">
              <a:buSzPct val="100000"/>
              <a:buFont typeface="Arial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ED6D585-D452-F44C-919B-4BD50B66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51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ED6D585-D452-F44C-919B-4BD50B66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BAAC3B-64E8-6A4D-B184-3057E6D0D0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988" y="1439863"/>
            <a:ext cx="11376025" cy="4760912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913320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01A8103C-80BA-7941-AEF5-FB81302B57A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200"/>
            <a:ext cx="12192000" cy="6373323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2" y="-18162"/>
            <a:ext cx="4116387" cy="6394685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/>
          <a:lstStyle>
            <a:lvl1pPr>
              <a:defRPr sz="2800">
                <a:solidFill>
                  <a:schemeClr val="bg1"/>
                </a:solidFill>
              </a:defRPr>
            </a:lvl1pPr>
            <a:lvl2pPr marL="324000" indent="-324000">
              <a:buFont typeface="Arial" charset="0"/>
              <a:buChar char="•"/>
              <a:tabLst/>
              <a:defRPr sz="2100">
                <a:solidFill>
                  <a:schemeClr val="bg1"/>
                </a:solidFill>
              </a:defRPr>
            </a:lvl2pPr>
            <a:lvl3pPr marL="648000" indent="-324000"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3pPr>
            <a:lvl4pPr marL="972000" indent="-324000">
              <a:buSzPct val="100000"/>
              <a:buFont typeface="Arial" charset="0"/>
              <a:buChar char="•"/>
              <a:tabLst/>
              <a:defRPr>
                <a:solidFill>
                  <a:schemeClr val="bg1"/>
                </a:solidFill>
              </a:defRPr>
            </a:lvl4pPr>
            <a:lvl5pPr marL="2057400" indent="-228600">
              <a:buSzPct val="100000"/>
              <a:buFont typeface="Arial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805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2264"/>
            <a:ext cx="5616575" cy="4608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592264"/>
            <a:ext cx="5611813" cy="4608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3A8A69A-7619-C44B-A930-6AC38A3F8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B55D6E3-4871-704B-B795-99BD30EAB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EE4B464-E744-A34F-B223-6B554979B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222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and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1592263"/>
            <a:ext cx="5616575" cy="668337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7987" y="2427287"/>
            <a:ext cx="5616575" cy="3762376"/>
          </a:xfrm>
        </p:spPr>
        <p:txBody>
          <a:bodyPr/>
          <a:lstStyle>
            <a:lvl1pPr marL="324000" indent="-3240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04966"/>
            <a:ext cx="5616600" cy="655634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27287"/>
            <a:ext cx="5611813" cy="3762376"/>
          </a:xfrm>
        </p:spPr>
        <p:txBody>
          <a:bodyPr/>
          <a:lstStyle>
            <a:lvl1pPr marL="324000" indent="-3240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B511762-E0C9-6C4A-9015-D9D3D4FF9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2689900-D127-9840-8E06-B694B9FE1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B398DFD-572D-D549-8BBF-A86A1DFF0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086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 userDrawn="1">
          <p15:clr>
            <a:srgbClr val="FBAE40"/>
          </p15:clr>
        </p15:guide>
        <p15:guide id="2" orient="horz" pos="152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9" y="373593"/>
            <a:ext cx="5616574" cy="10657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8658"/>
            <a:ext cx="5616575" cy="4602117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lnSpc>
                <a:spcPct val="100000"/>
              </a:lnSpc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588863-2E7B-784C-BD2D-8C3D0E7E1D8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67438" y="-1"/>
            <a:ext cx="6024562" cy="6366933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81A2-06D5-5F4B-9504-4CD77560E6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37B2A-B53F-3C4D-BD2B-2DAF3F47C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1311B-199C-CA4B-81C4-F7ADC1D997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71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Picture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9" y="373593"/>
            <a:ext cx="11376024" cy="10657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8658"/>
            <a:ext cx="5616575" cy="4608512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lnSpc>
                <a:spcPct val="100000"/>
              </a:lnSpc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81A2-06D5-5F4B-9504-4CD77560E6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37B2A-B53F-3C4D-BD2B-2DAF3F47C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1311B-199C-CA4B-81C4-F7ADC1D997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47B07ADD-2F17-5640-985B-72FA646913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67438" y="1592263"/>
            <a:ext cx="5616575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AB41C95B-0CD0-B44F-9130-66CCD53B86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67438" y="3969703"/>
            <a:ext cx="5616575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036724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9" y="373593"/>
            <a:ext cx="11376024" cy="10657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8658"/>
            <a:ext cx="3708401" cy="4608512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lnSpc>
                <a:spcPct val="120000"/>
              </a:lnSpc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81A2-06D5-5F4B-9504-4CD77560E6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37B2A-B53F-3C4D-BD2B-2DAF3F47C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1311B-199C-CA4B-81C4-F7ADC1D997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255B7D9F-7313-2F46-8079-FEA6DAA0CF2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75613" y="1592263"/>
            <a:ext cx="3708400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AECDCA30-A5C6-3549-9DAD-01819664F15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24681" y="3969703"/>
            <a:ext cx="3659332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0332EED6-F049-354D-90C1-2CDBDFEB153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59263" y="1592263"/>
            <a:ext cx="3659332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A46E76A3-B525-534D-9396-8E4D08F06F6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59263" y="3978015"/>
            <a:ext cx="3659332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3407050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s and 2 Pictur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1592263"/>
            <a:ext cx="5616575" cy="668337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04966"/>
            <a:ext cx="5616600" cy="655634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988" y="2429405"/>
            <a:ext cx="5616575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B0609-1753-094D-A27B-B1604B6E44F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380C24-4584-494A-B2E2-7C02911E02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9BEDBAA-E014-4E48-AA09-5D0DC18C0C7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35BE112-10C7-F548-91D2-DD3128654F3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72200" y="2420938"/>
            <a:ext cx="5616575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845831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and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1592263"/>
            <a:ext cx="3708401" cy="668337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21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75612" y="1604966"/>
            <a:ext cx="3713187" cy="655634"/>
          </a:xfrm>
        </p:spPr>
        <p:txBody>
          <a:bodyPr anchor="t" anchorCtr="0"/>
          <a:lstStyle>
            <a:lvl1pPr marL="0" indent="0">
              <a:spcBef>
                <a:spcPts val="400"/>
              </a:spcBef>
              <a:spcAft>
                <a:spcPts val="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989" y="2420938"/>
            <a:ext cx="3708400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C779F7E-9707-2542-A19F-DD09A53038A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75613" y="2416175"/>
            <a:ext cx="3713187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b="1"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6494478-3D3E-894B-9652-AD035750548C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253846" y="1601227"/>
            <a:ext cx="3708401" cy="668337"/>
          </a:xfrm>
        </p:spPr>
        <p:txBody>
          <a:bodyPr anchor="t" anchorCtr="0"/>
          <a:lstStyle>
            <a:lvl1pPr marL="0" indent="0">
              <a:spcBef>
                <a:spcPts val="400"/>
              </a:spcBef>
              <a:spcAft>
                <a:spcPts val="0"/>
              </a:spcAft>
              <a:buNone/>
              <a:defRPr sz="21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CF540559-B2D9-2E46-A3D6-32F0B01F69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53848" y="2429902"/>
            <a:ext cx="3708400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5D2BF-D955-984C-BC88-5F6A8BCB9E7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EC0286-4FA5-DB4D-961C-C9035150A22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3A103EE-A109-9549-821B-7193CDF3E1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835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ictures with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6494478-3D3E-894B-9652-AD035750548C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116386" y="1601376"/>
            <a:ext cx="3960000" cy="1131215"/>
          </a:xfrm>
          <a:solidFill>
            <a:schemeClr val="tx1"/>
          </a:solidFill>
          <a:ln>
            <a:noFill/>
          </a:ln>
        </p:spPr>
        <p:txBody>
          <a:bodyPr lIns="36000" tIns="36000" rIns="36000" bIns="36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CF540559-B2D9-2E46-A3D6-32F0B01F69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16386" y="2732442"/>
            <a:ext cx="3959225" cy="347729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5D2BF-D955-984C-BC88-5F6A8BCB9E7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EC0286-4FA5-DB4D-961C-C9035150A22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3A103EE-A109-9549-821B-7193CDF3E1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0E95B09-A858-4A4A-B159-8C5B917D41E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3275" y="5078524"/>
            <a:ext cx="3960000" cy="1131215"/>
          </a:xfrm>
          <a:solidFill>
            <a:schemeClr val="tx1"/>
          </a:solidFill>
          <a:ln>
            <a:noFill/>
          </a:ln>
        </p:spPr>
        <p:txBody>
          <a:bodyPr lIns="36000" tIns="36000" rIns="36000" bIns="36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2FF76D54-8841-EA4B-B514-DFCE90D05C8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050" y="1601376"/>
            <a:ext cx="3959225" cy="347729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ED6363A-4107-5A4F-9E1E-0E88F802ABE9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8232388" y="5078524"/>
            <a:ext cx="3960000" cy="1131215"/>
          </a:xfrm>
          <a:solidFill>
            <a:schemeClr val="tx1"/>
          </a:solidFill>
          <a:ln>
            <a:noFill/>
          </a:ln>
        </p:spPr>
        <p:txBody>
          <a:bodyPr lIns="36000" tIns="36000" rIns="36000" bIns="36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91039F33-9CD5-004A-9F94-52D16B2EB08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232388" y="1601376"/>
            <a:ext cx="3959225" cy="347729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3550207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Horizontal and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2776" y="1592263"/>
            <a:ext cx="11376024" cy="2563906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B7AFC8C-E604-7447-B130-D845972B5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7989" y="4294188"/>
            <a:ext cx="3708400" cy="1906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3933DD4F-F84F-4A45-A378-099F8963A5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67201" y="4294188"/>
            <a:ext cx="3665537" cy="1906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23D880-B3D6-7548-AFF1-D644AAD7B36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487D45-A6BD-6040-8ECE-F9608F53134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D3D89-638E-6949-858F-F83F83B33D2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A3085A2-8BF3-9742-B023-7524E7B1C8E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85668" y="4294188"/>
            <a:ext cx="3703132" cy="19065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5685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Horizontal and tex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592263"/>
            <a:ext cx="12192000" cy="2945870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B7AFC8C-E604-7447-B130-D845972B5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7989" y="4294188"/>
            <a:ext cx="3708400" cy="1906587"/>
          </a:xfrm>
          <a:solidFill>
            <a:schemeClr val="tx1"/>
          </a:solidFill>
        </p:spPr>
        <p:txBody>
          <a:bodyPr tIns="72000"/>
          <a:lstStyle>
            <a:lvl1pPr algn="ctr">
              <a:defRPr>
                <a:solidFill>
                  <a:schemeClr val="bg2"/>
                </a:solidFill>
              </a:defRPr>
            </a:lvl1pPr>
            <a:lvl2pPr algn="ctr">
              <a:defRPr>
                <a:solidFill>
                  <a:schemeClr val="bg2"/>
                </a:solidFill>
              </a:defRPr>
            </a:lvl2pPr>
            <a:lvl3pPr algn="ctr"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3933DD4F-F84F-4A45-A378-099F8963A5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67201" y="4294188"/>
            <a:ext cx="3665537" cy="1906587"/>
          </a:xfrm>
          <a:solidFill>
            <a:schemeClr val="tx1"/>
          </a:solidFill>
        </p:spPr>
        <p:txBody>
          <a:bodyPr tIns="72000"/>
          <a:lstStyle>
            <a:lvl1pPr algn="ctr">
              <a:defRPr>
                <a:solidFill>
                  <a:schemeClr val="bg2"/>
                </a:solidFill>
              </a:defRPr>
            </a:lvl1pPr>
            <a:lvl2pPr algn="ctr">
              <a:defRPr>
                <a:solidFill>
                  <a:schemeClr val="bg2"/>
                </a:solidFill>
              </a:defRPr>
            </a:lvl2pPr>
            <a:lvl3pPr algn="ctr"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23D880-B3D6-7548-AFF1-D644AAD7B36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487D45-A6BD-6040-8ECE-F9608F53134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D3D89-638E-6949-858F-F83F83B33D2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A3085A2-8BF3-9742-B023-7524E7B1C8E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85668" y="4294188"/>
            <a:ext cx="3703132" cy="1906587"/>
          </a:xfrm>
          <a:solidFill>
            <a:schemeClr val="tx1"/>
          </a:solidFill>
        </p:spPr>
        <p:txBody>
          <a:bodyPr tIns="72000"/>
          <a:lstStyle>
            <a:lvl1pPr algn="ctr">
              <a:defRPr>
                <a:solidFill>
                  <a:schemeClr val="bg2"/>
                </a:solidFill>
              </a:defRPr>
            </a:lvl1pPr>
            <a:lvl2pPr algn="ctr">
              <a:defRPr>
                <a:solidFill>
                  <a:schemeClr val="bg2"/>
                </a:solidFill>
              </a:defRPr>
            </a:lvl2pPr>
            <a:lvl3pPr algn="ctr"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83906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7" y="1709738"/>
            <a:ext cx="11376025" cy="285273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4589463"/>
            <a:ext cx="1137602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FFEBF6-CE90-CC4E-8695-4D9E4AF1C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6BCDCA-F2B2-9249-AB85-06169E64A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B4A1B0-EF49-4F43-ACA9-496419739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3233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F8F7083-D188-D543-8008-F25F138E9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980EB7-C2CB-9D4D-8C5E-3EB093178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F74050C-1801-2345-9DC3-F06B163A2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7088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763763-5414-8544-AF6D-F8D5C9B1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8A5D0-906E-0046-B0F3-96283308C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4B140E-F283-BD43-9D8C-905BDA421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437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059AC4-96B9-704B-82C7-32D5BEFF3254}"/>
              </a:ext>
            </a:extLst>
          </p:cNvPr>
          <p:cNvSpPr txBox="1"/>
          <p:nvPr userDrawn="1"/>
        </p:nvSpPr>
        <p:spPr>
          <a:xfrm>
            <a:off x="407988" y="6196406"/>
            <a:ext cx="11376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fr-CH" dirty="0" err="1"/>
              <a:t>home.cern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5196E8-CA32-8449-8B2F-F83D475BC1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8632" y="4869770"/>
            <a:ext cx="1074737" cy="107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7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106574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9" y="1592263"/>
            <a:ext cx="11376024" cy="46085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01915" y="6424993"/>
            <a:ext cx="17739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50">
                <a:solidFill>
                  <a:schemeClr val="tx1"/>
                </a:solidFill>
              </a:defRPr>
            </a:lvl1pPr>
          </a:lstStyle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07546" y="6424993"/>
            <a:ext cx="68125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5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</a:t>
            </a:r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AB22024-69B4-1F4F-8860-CB954517F6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5352" y="6424993"/>
            <a:ext cx="678738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50">
                <a:solidFill>
                  <a:schemeClr val="tx1"/>
                </a:solidFill>
              </a:defRPr>
            </a:lvl1pPr>
          </a:lstStyle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C7B0EED-0D00-C37F-0787-98F0B94C9550}"/>
              </a:ext>
            </a:extLst>
          </p:cNvPr>
          <p:cNvCxnSpPr>
            <a:cxnSpLocks/>
          </p:cNvCxnSpPr>
          <p:nvPr userDrawn="1"/>
        </p:nvCxnSpPr>
        <p:spPr>
          <a:xfrm>
            <a:off x="404070" y="6370802"/>
            <a:ext cx="11379943" cy="0"/>
          </a:xfrm>
          <a:prstGeom prst="line">
            <a:avLst/>
          </a:prstGeom>
          <a:ln w="63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B82929EC-EE14-2FC5-158D-B07C2EFC934B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404070" y="6439074"/>
            <a:ext cx="352448" cy="34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869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49" r:id="rId2"/>
    <p:sldLayoutId id="2147483662" r:id="rId3"/>
    <p:sldLayoutId id="2147483650" r:id="rId4"/>
    <p:sldLayoutId id="2147483665" r:id="rId5"/>
    <p:sldLayoutId id="2147483668" r:id="rId6"/>
    <p:sldLayoutId id="2147483674" r:id="rId7"/>
    <p:sldLayoutId id="2147483652" r:id="rId8"/>
    <p:sldLayoutId id="2147483653" r:id="rId9"/>
    <p:sldLayoutId id="2147483661" r:id="rId10"/>
    <p:sldLayoutId id="2147483666" r:id="rId11"/>
    <p:sldLayoutId id="2147483667" r:id="rId12"/>
    <p:sldLayoutId id="2147483658" r:id="rId13"/>
    <p:sldLayoutId id="2147483659" r:id="rId14"/>
    <p:sldLayoutId id="2147483673" r:id="rId15"/>
    <p:sldLayoutId id="2147483660" r:id="rId16"/>
    <p:sldLayoutId id="2147483671" r:id="rId17"/>
    <p:sldLayoutId id="2147483651" r:id="rId18"/>
    <p:sldLayoutId id="2147483654" r:id="rId19"/>
    <p:sldLayoutId id="2147483669" r:id="rId20"/>
    <p:sldLayoutId id="2147483655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Font typeface="Arial"/>
        <a:buNone/>
        <a:tabLst/>
        <a:defRPr sz="2100" b="1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323850" indent="-3240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charset="0"/>
        <a:buChar char="•"/>
        <a:tabLst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648000" indent="-3240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tabLst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972000" indent="-3240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tabLst/>
        <a:defRPr sz="16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423" userDrawn="1">
          <p15:clr>
            <a:srgbClr val="F26B43"/>
          </p15:clr>
        </p15:guide>
        <p15:guide id="4" pos="257" userDrawn="1">
          <p15:clr>
            <a:srgbClr val="F26B43"/>
          </p15:clr>
        </p15:guide>
        <p15:guide id="6" pos="3795" userDrawn="1">
          <p15:clr>
            <a:srgbClr val="F26B43"/>
          </p15:clr>
        </p15:guide>
        <p15:guide id="7" pos="3885" userDrawn="1">
          <p15:clr>
            <a:srgbClr val="F26B43"/>
          </p15:clr>
        </p15:guide>
        <p15:guide id="8" pos="5087" userDrawn="1">
          <p15:clr>
            <a:srgbClr val="F26B43"/>
          </p15:clr>
        </p15:guide>
        <p15:guide id="9" pos="4997" userDrawn="1">
          <p15:clr>
            <a:srgbClr val="F26B43"/>
          </p15:clr>
        </p15:guide>
        <p15:guide id="10" pos="2683" userDrawn="1">
          <p15:clr>
            <a:srgbClr val="F26B43"/>
          </p15:clr>
        </p15:guide>
        <p15:guide id="11" pos="2593" userDrawn="1">
          <p15:clr>
            <a:srgbClr val="F26B43"/>
          </p15:clr>
        </p15:guide>
        <p15:guide id="12" orient="horz" pos="3906" userDrawn="1">
          <p15:clr>
            <a:srgbClr val="F26B43"/>
          </p15:clr>
        </p15:guide>
        <p15:guide id="13" orient="horz" pos="2409" userDrawn="1">
          <p15:clr>
            <a:srgbClr val="F26B43"/>
          </p15:clr>
        </p15:guide>
        <p15:guide id="14" orient="horz" pos="913" userDrawn="1">
          <p15:clr>
            <a:srgbClr val="F26B43"/>
          </p15:clr>
        </p15:guide>
        <p15:guide id="15" orient="horz" pos="1003" userDrawn="1">
          <p15:clr>
            <a:srgbClr val="F26B43"/>
          </p15:clr>
        </p15:guide>
        <p15:guide id="16" orient="horz" pos="2500" userDrawn="1">
          <p15:clr>
            <a:srgbClr val="F26B43"/>
          </p15:clr>
        </p15:guide>
        <p15:guide id="17" pos="6312" userDrawn="1">
          <p15:clr>
            <a:srgbClr val="F26B43"/>
          </p15:clr>
        </p15:guide>
        <p15:guide id="18" pos="622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francesco.enrico.brambilla@cern.ch" TargetMode="External"/><Relationship Id="rId4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ieeexplore.ieee.org/document/10832570/" TargetMode="External"/><Relationship Id="rId3" Type="http://schemas.openxmlformats.org/officeDocument/2006/relationships/image" Target="../media/image12.svg"/><Relationship Id="rId7" Type="http://schemas.openxmlformats.org/officeDocument/2006/relationships/hyperlink" Target="https://gitlab.cern.ch/iod/pixesl-group/pixesl-4-schoo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gitlab.cern.ch/iod/pixesl-group/core" TargetMode="External"/><Relationship Id="rId5" Type="http://schemas.openxmlformats.org/officeDocument/2006/relationships/image" Target="../media/image14.svg"/><Relationship Id="rId4" Type="http://schemas.openxmlformats.org/officeDocument/2006/relationships/image" Target="../media/image13.svg"/><Relationship Id="rId9" Type="http://schemas.openxmlformats.org/officeDocument/2006/relationships/hyperlink" Target="https://iopscience.iop.org/article/10.1088/1748-0221/19/01/C01039/met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book/10.1007/978-1-4020-9940-3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sv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sv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sv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cellera.org/images/downloads/standards/systemc/TLM_2_0_LRM.pdf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ystemc.or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iopscience.iop.org/article/10.1088/1748-0221/10/01/C01057" TargetMode="External"/><Relationship Id="rId2" Type="http://schemas.openxmlformats.org/officeDocument/2006/relationships/hyperlink" Target="https://journals.jps.jp/doi/abs/10.7566/JPSCP.42.011028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hyperlink" Target="https://cds.cern.ch/record/2825271?ln=it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gif"/><Relationship Id="rId4" Type="http://schemas.openxmlformats.org/officeDocument/2006/relationships/image" Target="../media/image32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jpeg"/><Relationship Id="rId4" Type="http://schemas.openxmlformats.org/officeDocument/2006/relationships/image" Target="../media/image36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sv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sv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mailto:PixESL-maintainers@cern.ch" TargetMode="External"/><Relationship Id="rId13" Type="http://schemas.openxmlformats.org/officeDocument/2006/relationships/image" Target="../media/image4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11" Type="http://schemas.openxmlformats.org/officeDocument/2006/relationships/hyperlink" Target="https://cern.ch/pixesl" TargetMode="External"/><Relationship Id="rId5" Type="http://schemas.openxmlformats.org/officeDocument/2006/relationships/diagramQuickStyle" Target="../diagrams/quickStyle1.xml"/><Relationship Id="rId10" Type="http://schemas.openxmlformats.org/officeDocument/2006/relationships/hyperlink" Target="https://gitlab.cern.ch/iod/pixesl-group/core" TargetMode="External"/><Relationship Id="rId4" Type="http://schemas.openxmlformats.org/officeDocument/2006/relationships/diagramLayout" Target="../diagrams/layout1.xml"/><Relationship Id="rId9" Type="http://schemas.openxmlformats.org/officeDocument/2006/relationships/image" Target="../media/image42.svg"/><Relationship Id="rId14" Type="http://schemas.openxmlformats.org/officeDocument/2006/relationships/image" Target="../media/image7.sv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C55D0-EF65-5184-5180-70C748F9E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7" y="3135615"/>
            <a:ext cx="11535054" cy="2153265"/>
          </a:xfrm>
        </p:spPr>
        <p:txBody>
          <a:bodyPr/>
          <a:lstStyle/>
          <a:p>
            <a:pPr algn="ctr"/>
            <a:r>
              <a:rPr lang="en-GB" dirty="0"/>
              <a:t>PixESL at MAPS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B0DD35-25FE-650C-D3E7-DA9E47CBB6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7" y="4692755"/>
            <a:ext cx="11376026" cy="549951"/>
          </a:xfrm>
        </p:spPr>
        <p:txBody>
          <a:bodyPr/>
          <a:lstStyle/>
          <a:p>
            <a:pPr algn="ctr"/>
            <a:r>
              <a:rPr lang="en-GB" sz="2400" dirty="0"/>
              <a:t>Francesco E. Brambilla</a:t>
            </a:r>
            <a:endParaRPr lang="en-GB" sz="2400" b="0" dirty="0"/>
          </a:p>
          <a:p>
            <a:pPr algn="ctr"/>
            <a:endParaRPr lang="en-GB" sz="2400" b="0" dirty="0"/>
          </a:p>
          <a:p>
            <a:pPr algn="ctr"/>
            <a:r>
              <a:rPr lang="en-GB" sz="2400" b="0" dirty="0"/>
              <a:t>SLAC, Stanford, USA</a:t>
            </a:r>
          </a:p>
          <a:p>
            <a:pPr algn="ctr"/>
            <a:r>
              <a:rPr lang="en-GB" sz="2400" b="0" dirty="0"/>
              <a:t>27-4 Jul-Aug 2026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86E649D-02B7-1EED-2DD4-8CD18A330F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140945" y="5769069"/>
            <a:ext cx="1643069" cy="8601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A2D135-8E3A-5147-44F5-39F3A21AD42E}"/>
              </a:ext>
            </a:extLst>
          </p:cNvPr>
          <p:cNvSpPr txBox="1"/>
          <p:nvPr/>
        </p:nvSpPr>
        <p:spPr>
          <a:xfrm>
            <a:off x="4233729" y="5061600"/>
            <a:ext cx="372454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hlinkClick r:id="rId5"/>
              </a:rPr>
              <a:t>francesco.enrico.brambilla@cern.ch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6345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B2D7E-D955-ADD4-367C-F33BF6FEE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it-I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9BE923-14AF-2E89-820C-A0845377A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AutoNum type="arabicPeriod"/>
            </a:pPr>
            <a:r>
              <a:rPr lang="en-US" dirty="0"/>
              <a:t>Overview</a:t>
            </a:r>
          </a:p>
          <a:p>
            <a:pPr marL="457200" indent="-457200">
              <a:buAutoNum type="arabicPeriod"/>
            </a:pPr>
            <a:r>
              <a:rPr lang="en-US" dirty="0"/>
              <a:t>ESL design</a:t>
            </a:r>
          </a:p>
          <a:p>
            <a:pPr marL="457200" indent="-457200">
              <a:buAutoNum type="arabicPeriod"/>
            </a:pPr>
            <a:r>
              <a:rPr lang="en-US" dirty="0"/>
              <a:t>Electronic design flow</a:t>
            </a:r>
          </a:p>
          <a:p>
            <a:pPr marL="457200" indent="-457200">
              <a:buAutoNum type="arabicPeriod"/>
            </a:pPr>
            <a:r>
              <a:rPr lang="en-US" dirty="0"/>
              <a:t>PixESL in simulation flow</a:t>
            </a:r>
            <a:endParaRPr lang="it-I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1E9E36-B6A8-BEEE-18A8-C8E2E78E9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Francesco E. Brambilla | PixESL at MAPS 2026 | SLAC, Stanford, USA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DA71EF-FD36-0F2B-72AB-1CBBBE458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869E6E5E-7DF2-E085-0B86-FF6173D28F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923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88778B2-4041-5D5C-E7BB-AA59B906E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4D17E3-C649-F8F2-77D8-F2766E589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151E5E-E69E-8239-5CD2-43F9BD702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B70E4F3-E66A-C901-0696-0023460E37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CF005C-7E62-5596-BA2B-F0DDD4035EC4}"/>
              </a:ext>
            </a:extLst>
          </p:cNvPr>
          <p:cNvSpPr/>
          <p:nvPr/>
        </p:nvSpPr>
        <p:spPr>
          <a:xfrm>
            <a:off x="5007103" y="597591"/>
            <a:ext cx="71932" cy="6252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79AF27-3414-779A-F28A-61C2A2F31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691" y="1554195"/>
            <a:ext cx="6427212" cy="482026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6CAC948-6308-3610-318F-194E74BD5495}"/>
              </a:ext>
            </a:extLst>
          </p:cNvPr>
          <p:cNvSpPr txBox="1"/>
          <p:nvPr/>
        </p:nvSpPr>
        <p:spPr>
          <a:xfrm>
            <a:off x="407988" y="1187193"/>
            <a:ext cx="4610412" cy="27084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600" b="1" dirty="0"/>
              <a:t>  CERN</a:t>
            </a:r>
          </a:p>
          <a:p>
            <a:pPr algn="l"/>
            <a:endParaRPr lang="en-US" sz="1600" b="1" dirty="0">
              <a:solidFill>
                <a:srgbClr val="00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The world’s </a:t>
            </a:r>
            <a:r>
              <a:rPr lang="en-US" sz="1600" dirty="0"/>
              <a:t>largest laboratory </a:t>
            </a:r>
            <a:r>
              <a:rPr lang="en-US" sz="1600" dirty="0">
                <a:solidFill>
                  <a:srgbClr val="000000"/>
                </a:solidFill>
              </a:rPr>
              <a:t>in particle physics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0" dirty="0">
                <a:solidFill>
                  <a:srgbClr val="000000"/>
                </a:solidFill>
              </a:rPr>
              <a:t>LHC is a 27km-long circular particle accelerator in Geneva, Switzerland.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4 main experiments </a:t>
            </a:r>
            <a:r>
              <a:rPr lang="en-US" sz="1600" b="0" dirty="0">
                <a:solidFill>
                  <a:srgbClr val="000000"/>
                </a:solidFill>
              </a:rPr>
              <a:t>to investigate particles produced by collisions in the accelerator.</a:t>
            </a:r>
            <a:r>
              <a:rPr lang="en-US" sz="1600" b="1" dirty="0">
                <a:solidFill>
                  <a:srgbClr val="000000"/>
                </a:solidFill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Site of the discovery of the </a:t>
            </a:r>
            <a:r>
              <a:rPr lang="en-GB" sz="1600" dirty="0"/>
              <a:t>Higgs boson</a:t>
            </a:r>
            <a:r>
              <a:rPr lang="en-GB" sz="1600" b="1" dirty="0"/>
              <a:t> </a:t>
            </a:r>
            <a:r>
              <a:rPr lang="en-GB" sz="1600" dirty="0">
                <a:solidFill>
                  <a:srgbClr val="000000"/>
                </a:solidFill>
              </a:rPr>
              <a:t>particle in 2012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0000"/>
                </a:solidFill>
              </a:rPr>
              <a:t>Pioneered the </a:t>
            </a:r>
            <a:r>
              <a:rPr lang="en-GB" sz="1600" dirty="0"/>
              <a:t>World Wide Web </a:t>
            </a:r>
            <a:r>
              <a:rPr lang="en-GB" sz="1600" dirty="0">
                <a:solidFill>
                  <a:srgbClr val="000000"/>
                </a:solidFill>
              </a:rPr>
              <a:t>in 1989</a:t>
            </a: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A75AC1F6-F626-C069-8996-20A56735E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400" y="105274"/>
            <a:ext cx="4957446" cy="281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C6E30DD-8DF8-61BB-6551-F9E508F62A9D}"/>
              </a:ext>
            </a:extLst>
          </p:cNvPr>
          <p:cNvSpPr/>
          <p:nvPr/>
        </p:nvSpPr>
        <p:spPr>
          <a:xfrm>
            <a:off x="5018400" y="105274"/>
            <a:ext cx="5158218" cy="289784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5B7C962-2D8E-1160-E703-6E15F876D7B3}"/>
              </a:ext>
            </a:extLst>
          </p:cNvPr>
          <p:cNvCxnSpPr>
            <a:cxnSpLocks/>
          </p:cNvCxnSpPr>
          <p:nvPr/>
        </p:nvCxnSpPr>
        <p:spPr>
          <a:xfrm>
            <a:off x="10176618" y="567116"/>
            <a:ext cx="1107611" cy="330870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897B21C-6491-0173-AAB0-23F33048DEB8}"/>
              </a:ext>
            </a:extLst>
          </p:cNvPr>
          <p:cNvCxnSpPr>
            <a:cxnSpLocks/>
          </p:cNvCxnSpPr>
          <p:nvPr/>
        </p:nvCxnSpPr>
        <p:spPr>
          <a:xfrm>
            <a:off x="5402580" y="2988948"/>
            <a:ext cx="5881649" cy="148099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060B2CE-0F5D-1D93-540C-802442BFEAA1}"/>
              </a:ext>
            </a:extLst>
          </p:cNvPr>
          <p:cNvSpPr/>
          <p:nvPr/>
        </p:nvSpPr>
        <p:spPr>
          <a:xfrm>
            <a:off x="11232269" y="3875822"/>
            <a:ext cx="925296" cy="594118"/>
          </a:xfrm>
          <a:prstGeom prst="roundRect">
            <a:avLst/>
          </a:prstGeom>
          <a:solidFill>
            <a:schemeClr val="accent1">
              <a:alpha val="5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6" name="Picture 8">
            <a:extLst>
              <a:ext uri="{FF2B5EF4-FFF2-40B4-BE49-F238E27FC236}">
                <a16:creationId xmlns:a16="http://schemas.microsoft.com/office/drawing/2014/main" id="{B44E6FA4-8512-4C4E-F09B-54EC8B91D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992" y="132361"/>
            <a:ext cx="3214263" cy="2843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149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A6DD19D-42AF-628F-F070-9C6BDDBDF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9" y="1410001"/>
            <a:ext cx="11376024" cy="1972554"/>
          </a:xfrm>
        </p:spPr>
        <p:txBody>
          <a:bodyPr/>
          <a:lstStyle/>
          <a:p>
            <a:r>
              <a:rPr lang="en-US" dirty="0"/>
              <a:t>Pixel detectors measure the position and charge of the particle interactions</a:t>
            </a:r>
          </a:p>
          <a:p>
            <a:r>
              <a:rPr lang="en-US" dirty="0"/>
              <a:t>Various types: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Charge-coupled devices</a:t>
            </a:r>
            <a:r>
              <a:rPr lang="en-US" dirty="0"/>
              <a:t>: charge is collected on pixels and then shifted to the periphery.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Monolithic Active Pixel Sensors</a:t>
            </a:r>
            <a:r>
              <a:rPr lang="en-US" dirty="0"/>
              <a:t>: per-pixel amplification and measurement.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Hybrid detectors</a:t>
            </a:r>
            <a:r>
              <a:rPr lang="en-US" dirty="0"/>
              <a:t>: sensing substrate bonded to readout chip.</a:t>
            </a:r>
            <a:endParaRPr lang="en-15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16808F-732E-DBCF-D1F7-BBE960C7E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– Pixel detectors</a:t>
            </a:r>
            <a:endParaRPr lang="en-15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A76730-6E07-DE11-DD90-19CCE2740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C5602-483C-E0B9-0B7E-252A95125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6F3FE-96C1-0069-9E13-67406A866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 descr="Illustrations of a CCD (left), MAPS (middle) and hybrid chip (right). Credits: RAL; PSI">
            <a:extLst>
              <a:ext uri="{FF2B5EF4-FFF2-40B4-BE49-F238E27FC236}">
                <a16:creationId xmlns:a16="http://schemas.microsoft.com/office/drawing/2014/main" id="{F20EF809-39D2-2144-9AB1-059D413A1F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352" y="3928735"/>
            <a:ext cx="9784556" cy="2411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DCF112-EA53-5D94-8B53-6763F8419C20}"/>
              </a:ext>
            </a:extLst>
          </p:cNvPr>
          <p:cNvSpPr txBox="1"/>
          <p:nvPr/>
        </p:nvSpPr>
        <p:spPr>
          <a:xfrm>
            <a:off x="5584399" y="3509555"/>
            <a:ext cx="90646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MAPS</a:t>
            </a:r>
            <a:endParaRPr lang="en-1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4D8B94-3A4C-2348-A2AE-6A72C4F788D9}"/>
              </a:ext>
            </a:extLst>
          </p:cNvPr>
          <p:cNvSpPr txBox="1"/>
          <p:nvPr/>
        </p:nvSpPr>
        <p:spPr>
          <a:xfrm>
            <a:off x="2247620" y="3513617"/>
            <a:ext cx="90646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CCD</a:t>
            </a:r>
            <a:endParaRPr lang="en-1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2FA400-E7B3-5466-DDE0-456978862951}"/>
              </a:ext>
            </a:extLst>
          </p:cNvPr>
          <p:cNvSpPr txBox="1"/>
          <p:nvPr/>
        </p:nvSpPr>
        <p:spPr>
          <a:xfrm>
            <a:off x="9037920" y="3513617"/>
            <a:ext cx="90646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/>
              <a:t>Hybrid</a:t>
            </a: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430740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EAC227-C0DF-FEEB-E4EE-FC2EBD3B8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latest generations of pixel detectors push towards higher performance in:</a:t>
            </a:r>
          </a:p>
          <a:p>
            <a:pPr lvl="1"/>
            <a:r>
              <a:rPr lang="en-US" dirty="0"/>
              <a:t>Pixel pitch and count, sustainable particle rate, charge and timestamping resolution…</a:t>
            </a:r>
          </a:p>
          <a:p>
            <a:r>
              <a:rPr lang="en-US" dirty="0"/>
              <a:t>The performance targets are defined by the physics applications:</a:t>
            </a:r>
          </a:p>
          <a:p>
            <a:pPr lvl="1"/>
            <a:r>
              <a:rPr lang="en-US" dirty="0"/>
              <a:t>How can we draw a set of specifications matching that performance?</a:t>
            </a:r>
          </a:p>
          <a:p>
            <a:pPr lvl="1"/>
            <a:r>
              <a:rPr lang="en-US" dirty="0"/>
              <a:t>How do we validate those specifications against the application?</a:t>
            </a:r>
          </a:p>
          <a:p>
            <a:r>
              <a:rPr lang="en-US" dirty="0"/>
              <a:t>Electronic System-Level (ESL) modeling can guide us to write an abstract model of the detector to prototype and study its performance in the early design phase.</a:t>
            </a:r>
          </a:p>
          <a:p>
            <a:pPr lvl="1"/>
            <a:endParaRPr lang="en-15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D533C3-1D57-069F-ED07-A1547DE1B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– Detector Specifications &amp; Prototyping</a:t>
            </a:r>
            <a:endParaRPr lang="en-15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B3592-9AE2-37AF-559E-C3915A072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77D24-2E39-2519-3499-A137D9824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A73F5-4D98-6FAB-AD93-552CA45B8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647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15171-B18E-BA5A-362A-73DC9551D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 descr="Cmd Terminal with solid fill">
            <a:extLst>
              <a:ext uri="{FF2B5EF4-FFF2-40B4-BE49-F238E27FC236}">
                <a16:creationId xmlns:a16="http://schemas.microsoft.com/office/drawing/2014/main" id="{9A4FE393-403A-286B-56B9-BF8CECB3C6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260" y="2801120"/>
            <a:ext cx="499534" cy="49953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4BCA254-587C-3214-4D33-355D1FEC0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- PixESL</a:t>
            </a: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02349D-3D39-28EC-E928-07B1C2E3A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44C0E4-14EC-C342-AE6C-033D882AC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Graphic 7" descr="Home with solid fill">
            <a:extLst>
              <a:ext uri="{FF2B5EF4-FFF2-40B4-BE49-F238E27FC236}">
                <a16:creationId xmlns:a16="http://schemas.microsoft.com/office/drawing/2014/main" id="{8BA688D9-FAC6-E531-08F6-8EE77C280F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095" y="1375387"/>
            <a:ext cx="499533" cy="49953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D4C6699-094E-23EB-A286-DD104A8455DD}"/>
              </a:ext>
            </a:extLst>
          </p:cNvPr>
          <p:cNvSpPr/>
          <p:nvPr/>
        </p:nvSpPr>
        <p:spPr>
          <a:xfrm>
            <a:off x="526955" y="2881433"/>
            <a:ext cx="143933" cy="1956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03CD560-28C5-E7C0-F9D1-DE7C43D73C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9C9A5E-52C7-C869-AD90-A53952929A36}"/>
              </a:ext>
            </a:extLst>
          </p:cNvPr>
          <p:cNvSpPr/>
          <p:nvPr/>
        </p:nvSpPr>
        <p:spPr>
          <a:xfrm>
            <a:off x="545485" y="3860805"/>
            <a:ext cx="71932" cy="6252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Graphic 12" descr="Books with solid fill">
            <a:extLst>
              <a:ext uri="{FF2B5EF4-FFF2-40B4-BE49-F238E27FC236}">
                <a16:creationId xmlns:a16="http://schemas.microsoft.com/office/drawing/2014/main" id="{FE058101-F613-FF62-0B63-6B517CEA82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872" y="4483548"/>
            <a:ext cx="499533" cy="4995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4DDA7A-4A0B-A637-B310-ED200156A2E9}"/>
              </a:ext>
            </a:extLst>
          </p:cNvPr>
          <p:cNvSpPr txBox="1"/>
          <p:nvPr/>
        </p:nvSpPr>
        <p:spPr>
          <a:xfrm>
            <a:off x="695278" y="1547433"/>
            <a:ext cx="11192899" cy="47089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/>
              <a:t>Project</a:t>
            </a:r>
            <a:endParaRPr lang="en-US" b="1" dirty="0">
              <a:solidFill>
                <a:srgbClr val="00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PixESL: </a:t>
            </a:r>
            <a:r>
              <a:rPr lang="en-GB" b="1" dirty="0"/>
              <a:t>Pix</a:t>
            </a:r>
            <a:r>
              <a:rPr lang="en-GB" dirty="0">
                <a:solidFill>
                  <a:srgbClr val="000000"/>
                </a:solidFill>
              </a:rPr>
              <a:t>el detector virtual </a:t>
            </a:r>
            <a:r>
              <a:rPr lang="en-GB" b="1" dirty="0"/>
              <a:t>E</a:t>
            </a:r>
            <a:r>
              <a:rPr lang="en-GB" dirty="0">
                <a:solidFill>
                  <a:srgbClr val="000000"/>
                </a:solidFill>
              </a:rPr>
              <a:t>lectronic </a:t>
            </a:r>
            <a:r>
              <a:rPr lang="en-GB" b="1" dirty="0"/>
              <a:t>S</a:t>
            </a:r>
            <a:r>
              <a:rPr lang="en-GB" dirty="0">
                <a:solidFill>
                  <a:srgbClr val="000000"/>
                </a:solidFill>
              </a:rPr>
              <a:t>ystem-</a:t>
            </a:r>
            <a:r>
              <a:rPr lang="en-GB" b="1" dirty="0"/>
              <a:t>L</a:t>
            </a:r>
            <a:r>
              <a:rPr lang="en-GB" dirty="0">
                <a:solidFill>
                  <a:srgbClr val="000000"/>
                </a:solidFill>
              </a:rPr>
              <a:t>evel prototyping framework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GitLab repositories: </a:t>
            </a:r>
            <a:r>
              <a:rPr lang="en-US" dirty="0">
                <a:solidFill>
                  <a:schemeClr val="accent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PixESL core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&amp; </a:t>
            </a:r>
            <a:r>
              <a:rPr lang="en-US" dirty="0">
                <a:solidFill>
                  <a:schemeClr val="accent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PixESL4school</a:t>
            </a:r>
            <a:endParaRPr lang="en-US" dirty="0">
              <a:solidFill>
                <a:schemeClr val="accent2"/>
              </a:solidFill>
            </a:endParaRPr>
          </a:p>
          <a:p>
            <a:pPr algn="l"/>
            <a:r>
              <a:rPr lang="en-US" b="1" dirty="0"/>
              <a:t>  </a:t>
            </a:r>
          </a:p>
          <a:p>
            <a:pPr algn="l"/>
            <a:r>
              <a:rPr lang="en-US" b="1" dirty="0"/>
              <a:t>Context</a:t>
            </a:r>
            <a:endParaRPr lang="en-US" dirty="0">
              <a:solidFill>
                <a:srgbClr val="00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EP R&amp;D Programme </a:t>
            </a:r>
            <a:r>
              <a:rPr lang="en-US" dirty="0">
                <a:solidFill>
                  <a:srgbClr val="000000"/>
                </a:solidFill>
              </a:rPr>
              <a:t>on Technologies for Future Experiments: </a:t>
            </a:r>
            <a:r>
              <a:rPr lang="en-US" dirty="0"/>
              <a:t>IC Technology Work-Package (WP5)</a:t>
            </a:r>
            <a:endParaRPr lang="en-US" dirty="0">
              <a:solidFill>
                <a:srgbClr val="00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Used to prototype MAPS and hybrids detectors at CERN.</a:t>
            </a:r>
          </a:p>
          <a:p>
            <a:pPr lvl="1"/>
            <a:endParaRPr lang="en-US" dirty="0"/>
          </a:p>
          <a:p>
            <a:r>
              <a:rPr lang="en-US" b="1" dirty="0"/>
              <a:t>  </a:t>
            </a:r>
            <a:endParaRPr lang="en-US" dirty="0"/>
          </a:p>
          <a:p>
            <a:r>
              <a:rPr lang="en-US" b="1" dirty="0"/>
              <a:t>  Publications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[2024] Paper: </a:t>
            </a:r>
            <a:r>
              <a:rPr lang="en-GB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Virtual Prototyping Framework for Pixel Detector Electronics in High Energy Physics</a:t>
            </a:r>
            <a:endParaRPr lang="en-US" dirty="0">
              <a:solidFill>
                <a:schemeClr val="accent2"/>
              </a:solidFill>
            </a:endParaRPr>
          </a:p>
          <a:p>
            <a:pPr algn="l"/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[2024] Paper: </a:t>
            </a:r>
            <a:r>
              <a:rPr lang="en-GB" sz="1600" dirty="0" err="1">
                <a:solidFill>
                  <a:schemeClr val="accent2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SystemC</a:t>
            </a:r>
            <a:r>
              <a:rPr lang="en-GB" sz="1600" dirty="0">
                <a:solidFill>
                  <a:schemeClr val="accent2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framework for architecture modelling of electronic systems in future particle detectors</a:t>
            </a:r>
            <a:endParaRPr lang="en-GB" sz="1600" dirty="0">
              <a:solidFill>
                <a:schemeClr val="accent2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858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0126A26D-EAF3-AB3A-20EB-519F5DF02819}"/>
              </a:ext>
            </a:extLst>
          </p:cNvPr>
          <p:cNvSpPr txBox="1">
            <a:spLocks/>
          </p:cNvSpPr>
          <p:nvPr/>
        </p:nvSpPr>
        <p:spPr>
          <a:xfrm>
            <a:off x="560389" y="1744663"/>
            <a:ext cx="11376024" cy="46085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2100" b="1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8650" indent="-2619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0" indent="-2603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9675" indent="-2698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  <a:hlinkClick r:id="rId3"/>
              </a:rPr>
              <a:t>ESL</a:t>
            </a:r>
            <a:r>
              <a:rPr lang="en-US" b="0" dirty="0"/>
              <a:t> is a methodology for </a:t>
            </a:r>
            <a:r>
              <a:rPr lang="en-US" dirty="0">
                <a:solidFill>
                  <a:schemeClr val="tx1"/>
                </a:solidFill>
              </a:rPr>
              <a:t>modelling</a:t>
            </a:r>
            <a:r>
              <a:rPr lang="en-US" b="0" dirty="0"/>
              <a:t> and </a:t>
            </a:r>
            <a:r>
              <a:rPr lang="en-US" dirty="0">
                <a:solidFill>
                  <a:schemeClr val="tx1"/>
                </a:solidFill>
              </a:rPr>
              <a:t>simulating</a:t>
            </a:r>
            <a:r>
              <a:rPr lang="en-US" b="0" dirty="0"/>
              <a:t> </a:t>
            </a:r>
            <a:r>
              <a:rPr lang="en-US" dirty="0">
                <a:solidFill>
                  <a:schemeClr val="tx1"/>
                </a:solidFill>
              </a:rPr>
              <a:t>complex electronic systems</a:t>
            </a:r>
            <a:r>
              <a:rPr lang="en-US" b="0" dirty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0" dirty="0"/>
              <a:t>Key points:</a:t>
            </a:r>
          </a:p>
          <a:p>
            <a:r>
              <a:rPr lang="en-US" dirty="0"/>
              <a:t>Abstraction</a:t>
            </a:r>
          </a:p>
          <a:p>
            <a:r>
              <a:rPr lang="en-US" dirty="0"/>
              <a:t>System-level perspective</a:t>
            </a:r>
          </a:p>
          <a:p>
            <a:r>
              <a:rPr lang="en-US" dirty="0"/>
              <a:t>Simulation and analysis</a:t>
            </a:r>
          </a:p>
          <a:p>
            <a:r>
              <a:rPr lang="en-US" dirty="0"/>
              <a:t>Design space exploration</a:t>
            </a:r>
          </a:p>
          <a:p>
            <a:r>
              <a:rPr lang="en-US" dirty="0"/>
              <a:t>Validation</a:t>
            </a:r>
            <a:endParaRPr lang="it-IT" dirty="0"/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2008E23-85DC-1211-2045-95609997E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Electronic System Level – ESL design</a:t>
            </a:r>
            <a:endParaRPr lang="it-IT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9A5BC-4206-9D8D-10AB-4DFF57702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D8C3169-094B-19E2-3919-CCF8A60AD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A2C2F84-2011-7B4B-3531-C0605E96B9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A27FA3-F176-4EE9-4029-6F60C037F0C5}"/>
              </a:ext>
            </a:extLst>
          </p:cNvPr>
          <p:cNvSpPr txBox="1"/>
          <p:nvPr/>
        </p:nvSpPr>
        <p:spPr>
          <a:xfrm>
            <a:off x="6523802" y="3217922"/>
            <a:ext cx="5358597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800" b="1" dirty="0"/>
              <a:t>PixESL</a:t>
            </a:r>
          </a:p>
          <a:p>
            <a:pPr algn="ctr"/>
            <a:r>
              <a:rPr lang="en-GB" sz="2000" b="1" dirty="0"/>
              <a:t>Pix</a:t>
            </a:r>
            <a:r>
              <a:rPr lang="en-GB" sz="2000" dirty="0">
                <a:solidFill>
                  <a:srgbClr val="000000"/>
                </a:solidFill>
              </a:rPr>
              <a:t>el detectors virtual </a:t>
            </a:r>
            <a:r>
              <a:rPr lang="en-GB" sz="2000" b="1" dirty="0"/>
              <a:t>E</a:t>
            </a:r>
            <a:r>
              <a:rPr lang="en-GB" sz="2000" dirty="0">
                <a:solidFill>
                  <a:srgbClr val="000000"/>
                </a:solidFill>
              </a:rPr>
              <a:t>lectronic </a:t>
            </a:r>
            <a:r>
              <a:rPr lang="en-GB" sz="2000" b="1" dirty="0"/>
              <a:t>S</a:t>
            </a:r>
            <a:r>
              <a:rPr lang="en-GB" sz="2000" dirty="0">
                <a:solidFill>
                  <a:srgbClr val="000000"/>
                </a:solidFill>
              </a:rPr>
              <a:t>ystem-</a:t>
            </a:r>
            <a:r>
              <a:rPr lang="en-GB" sz="2000" b="1" dirty="0"/>
              <a:t>L</a:t>
            </a:r>
            <a:r>
              <a:rPr lang="en-GB" sz="2000" dirty="0">
                <a:solidFill>
                  <a:srgbClr val="000000"/>
                </a:solidFill>
              </a:rPr>
              <a:t>evel prototyping framework</a:t>
            </a:r>
            <a:endParaRPr lang="en-US" sz="2000" dirty="0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B89DF027-277D-88D4-470D-087C4941D6F1}"/>
              </a:ext>
            </a:extLst>
          </p:cNvPr>
          <p:cNvSpPr/>
          <p:nvPr/>
        </p:nvSpPr>
        <p:spPr>
          <a:xfrm rot="10800000">
            <a:off x="5497977" y="2971800"/>
            <a:ext cx="750423" cy="2133600"/>
          </a:xfrm>
          <a:prstGeom prst="leftBrace">
            <a:avLst/>
          </a:prstGeom>
          <a:ln w="508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sz="2000"/>
          </a:p>
        </p:txBody>
      </p:sp>
    </p:spTree>
    <p:extLst>
      <p:ext uri="{BB962C8B-B14F-4D97-AF65-F5344CB8AC3E}">
        <p14:creationId xmlns:p14="http://schemas.microsoft.com/office/powerpoint/2010/main" val="229445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32D7D3D-8A16-7F84-4D12-3E6D930F8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Electronics design flow</a:t>
            </a:r>
            <a:endParaRPr lang="it-IT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F4AAFDB-E640-6239-76D9-11A4A397682D}"/>
              </a:ext>
            </a:extLst>
          </p:cNvPr>
          <p:cNvSpPr/>
          <p:nvPr/>
        </p:nvSpPr>
        <p:spPr>
          <a:xfrm>
            <a:off x="1145352" y="2089403"/>
            <a:ext cx="1766170" cy="94299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080C877-F6AD-BCE1-A966-42428B3CC87F}"/>
              </a:ext>
            </a:extLst>
          </p:cNvPr>
          <p:cNvSpPr/>
          <p:nvPr/>
        </p:nvSpPr>
        <p:spPr>
          <a:xfrm>
            <a:off x="8321736" y="2089402"/>
            <a:ext cx="1766170" cy="942991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F22F5334-BA6D-6CBD-EFE6-68989D611950}"/>
              </a:ext>
            </a:extLst>
          </p:cNvPr>
          <p:cNvSpPr/>
          <p:nvPr/>
        </p:nvSpPr>
        <p:spPr>
          <a:xfrm>
            <a:off x="3031299" y="2089400"/>
            <a:ext cx="5225825" cy="47149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guidelines</a:t>
            </a:r>
            <a:endParaRPr lang="it-IT" sz="1400" dirty="0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06E3ED85-E59B-E1E0-0277-AA7B3BBDC897}"/>
              </a:ext>
            </a:extLst>
          </p:cNvPr>
          <p:cNvSpPr/>
          <p:nvPr/>
        </p:nvSpPr>
        <p:spPr>
          <a:xfrm rot="10800000" flipV="1">
            <a:off x="3031302" y="2555821"/>
            <a:ext cx="5225821" cy="47149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limitations</a:t>
            </a:r>
            <a:endParaRPr lang="it-IT" sz="1400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483F9DF-9FFA-347A-E9A2-8E0D07D211EF}"/>
              </a:ext>
            </a:extLst>
          </p:cNvPr>
          <p:cNvSpPr/>
          <p:nvPr/>
        </p:nvSpPr>
        <p:spPr>
          <a:xfrm>
            <a:off x="8321736" y="3915026"/>
            <a:ext cx="1766170" cy="942991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9F4C4909-74C4-3C1A-01B7-AC239DCFDA5A}"/>
              </a:ext>
            </a:extLst>
          </p:cNvPr>
          <p:cNvSpPr/>
          <p:nvPr/>
        </p:nvSpPr>
        <p:spPr>
          <a:xfrm>
            <a:off x="9032588" y="3096800"/>
            <a:ext cx="344466" cy="76487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F74C926-45EB-9123-494F-B3687779AFEE}"/>
              </a:ext>
            </a:extLst>
          </p:cNvPr>
          <p:cNvSpPr/>
          <p:nvPr/>
        </p:nvSpPr>
        <p:spPr>
          <a:xfrm>
            <a:off x="1145134" y="3909949"/>
            <a:ext cx="1766170" cy="942991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600" dirty="0"/>
          </a:p>
        </p:txBody>
      </p:sp>
      <p:sp>
        <p:nvSpPr>
          <p:cNvPr id="28" name="Arrow: Down 27">
            <a:extLst>
              <a:ext uri="{FF2B5EF4-FFF2-40B4-BE49-F238E27FC236}">
                <a16:creationId xmlns:a16="http://schemas.microsoft.com/office/drawing/2014/main" id="{C01CA770-4B83-2F73-E702-2D524711624A}"/>
              </a:ext>
            </a:extLst>
          </p:cNvPr>
          <p:cNvSpPr/>
          <p:nvPr/>
        </p:nvSpPr>
        <p:spPr>
          <a:xfrm rot="10800000">
            <a:off x="1856208" y="3090591"/>
            <a:ext cx="344466" cy="76487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C36919-0FE3-4FD0-AF82-501970768427}"/>
              </a:ext>
            </a:extLst>
          </p:cNvPr>
          <p:cNvSpPr txBox="1"/>
          <p:nvPr/>
        </p:nvSpPr>
        <p:spPr>
          <a:xfrm rot="912963">
            <a:off x="9535635" y="3290350"/>
            <a:ext cx="1697003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Time-consuming</a:t>
            </a:r>
          </a:p>
          <a:p>
            <a:pPr algn="ctr"/>
            <a:r>
              <a:rPr lang="en-US" dirty="0">
                <a:solidFill>
                  <a:srgbClr val="C00000"/>
                </a:solidFill>
              </a:rPr>
              <a:t>(~years)</a:t>
            </a:r>
            <a:endParaRPr lang="it-IT" dirty="0">
              <a:solidFill>
                <a:srgbClr val="C00000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FCF7C68-CA5B-7881-BD11-AD2585F8FBEA}"/>
              </a:ext>
            </a:extLst>
          </p:cNvPr>
          <p:cNvSpPr/>
          <p:nvPr/>
        </p:nvSpPr>
        <p:spPr>
          <a:xfrm>
            <a:off x="3125244" y="3112718"/>
            <a:ext cx="5204564" cy="1290181"/>
          </a:xfrm>
          <a:custGeom>
            <a:avLst/>
            <a:gdLst>
              <a:gd name="connsiteX0" fmla="*/ 5204564 w 5204564"/>
              <a:gd name="connsiteY0" fmla="*/ 0 h 1290181"/>
              <a:gd name="connsiteX1" fmla="*/ 3338186 w 5204564"/>
              <a:gd name="connsiteY1" fmla="*/ 1020871 h 1290181"/>
              <a:gd name="connsiteX2" fmla="*/ 0 w 5204564"/>
              <a:gd name="connsiteY2" fmla="*/ 1290181 h 1290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04564" h="1290181">
                <a:moveTo>
                  <a:pt x="5204564" y="0"/>
                </a:moveTo>
                <a:cubicBezTo>
                  <a:pt x="4705088" y="402920"/>
                  <a:pt x="4205613" y="805841"/>
                  <a:pt x="3338186" y="1020871"/>
                </a:cubicBezTo>
                <a:cubicBezTo>
                  <a:pt x="2470759" y="1235901"/>
                  <a:pt x="1235379" y="1263041"/>
                  <a:pt x="0" y="1290181"/>
                </a:cubicBezTo>
              </a:path>
            </a:pathLst>
          </a:custGeom>
          <a:noFill/>
          <a:ln>
            <a:prstDash val="lgDash"/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DA54DE-87F1-4458-089A-9F163AA256B9}"/>
              </a:ext>
            </a:extLst>
          </p:cNvPr>
          <p:cNvSpPr txBox="1"/>
          <p:nvPr/>
        </p:nvSpPr>
        <p:spPr>
          <a:xfrm rot="21025651">
            <a:off x="4726570" y="4264399"/>
            <a:ext cx="2513509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dirty="0">
                <a:solidFill>
                  <a:srgbClr val="C00000"/>
                </a:solidFill>
              </a:rPr>
              <a:t>NO structured feedback</a:t>
            </a:r>
            <a:endParaRPr lang="it-IT" dirty="0">
              <a:solidFill>
                <a:srgbClr val="C00000"/>
              </a:solidFill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C658305-BC9D-BB15-A474-09C80B307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46E9418-76DE-E783-01B1-E799B3DD7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418C4-9857-C43B-8A08-38A810F2A9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6EFC2C-6431-1EA4-EB36-5AE73431B443}"/>
              </a:ext>
            </a:extLst>
          </p:cNvPr>
          <p:cNvSpPr txBox="1"/>
          <p:nvPr/>
        </p:nvSpPr>
        <p:spPr>
          <a:xfrm>
            <a:off x="1113819" y="3949613"/>
            <a:ext cx="18288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Physics simulation</a:t>
            </a:r>
            <a:endParaRPr lang="it-IT" sz="1400" dirty="0">
              <a:solidFill>
                <a:schemeClr val="bg1"/>
              </a:solidFill>
            </a:endParaRPr>
          </a:p>
        </p:txBody>
      </p:sp>
      <p:pic>
        <p:nvPicPr>
          <p:cNvPr id="15" name="Graphic 14" descr="Atom with solid fill">
            <a:extLst>
              <a:ext uri="{FF2B5EF4-FFF2-40B4-BE49-F238E27FC236}">
                <a16:creationId xmlns:a16="http://schemas.microsoft.com/office/drawing/2014/main" id="{D4D28A16-A6A2-F275-C5E4-6A21AF1F94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08375" y="4169797"/>
            <a:ext cx="639688" cy="63968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97B4B6D-D450-518E-71E2-A526344EF9AC}"/>
              </a:ext>
            </a:extLst>
          </p:cNvPr>
          <p:cNvSpPr txBox="1"/>
          <p:nvPr/>
        </p:nvSpPr>
        <p:spPr>
          <a:xfrm>
            <a:off x="1113819" y="2135491"/>
            <a:ext cx="18288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Specifications</a:t>
            </a:r>
            <a:endParaRPr lang="it-IT" sz="1400" dirty="0">
              <a:solidFill>
                <a:schemeClr val="bg1"/>
              </a:solidFill>
            </a:endParaRPr>
          </a:p>
        </p:txBody>
      </p:sp>
      <p:pic>
        <p:nvPicPr>
          <p:cNvPr id="21" name="Graphic 20" descr="Clipboard Checked with solid fill">
            <a:extLst>
              <a:ext uri="{FF2B5EF4-FFF2-40B4-BE49-F238E27FC236}">
                <a16:creationId xmlns:a16="http://schemas.microsoft.com/office/drawing/2014/main" id="{3A5C4C7B-74EB-39A1-722D-477A6830F6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9239" y="2356176"/>
            <a:ext cx="628824" cy="62882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88D3703-30A8-DC14-4601-96FF38D1C739}"/>
              </a:ext>
            </a:extLst>
          </p:cNvPr>
          <p:cNvSpPr txBox="1"/>
          <p:nvPr/>
        </p:nvSpPr>
        <p:spPr>
          <a:xfrm>
            <a:off x="8257123" y="2141093"/>
            <a:ext cx="18288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Hardware design</a:t>
            </a:r>
            <a:endParaRPr lang="it-IT" sz="1400" dirty="0">
              <a:solidFill>
                <a:schemeClr val="bg1"/>
              </a:solidFill>
            </a:endParaRPr>
          </a:p>
        </p:txBody>
      </p:sp>
      <p:pic>
        <p:nvPicPr>
          <p:cNvPr id="23" name="Graphic 22" descr="Processor with solid fill">
            <a:extLst>
              <a:ext uri="{FF2B5EF4-FFF2-40B4-BE49-F238E27FC236}">
                <a16:creationId xmlns:a16="http://schemas.microsoft.com/office/drawing/2014/main" id="{92D9C2A4-EFFD-5203-5DDE-CBB343DF39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34125" y="2316903"/>
            <a:ext cx="741392" cy="7413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D65DEF7-2C75-6565-E073-2DDC2C1F1D00}"/>
              </a:ext>
            </a:extLst>
          </p:cNvPr>
          <p:cNvSpPr txBox="1"/>
          <p:nvPr/>
        </p:nvSpPr>
        <p:spPr>
          <a:xfrm>
            <a:off x="8149522" y="3991679"/>
            <a:ext cx="211867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Verification</a:t>
            </a:r>
            <a:endParaRPr lang="it-IT" sz="1400" dirty="0">
              <a:solidFill>
                <a:schemeClr val="bg1"/>
              </a:solidFill>
            </a:endParaRPr>
          </a:p>
        </p:txBody>
      </p:sp>
      <p:pic>
        <p:nvPicPr>
          <p:cNvPr id="26" name="Graphic 25" descr="Badge Tick1 with solid fill">
            <a:extLst>
              <a:ext uri="{FF2B5EF4-FFF2-40B4-BE49-F238E27FC236}">
                <a16:creationId xmlns:a16="http://schemas.microsoft.com/office/drawing/2014/main" id="{1853AEBE-0586-35D5-5C81-C05BD8C6F3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97296" y="4174719"/>
            <a:ext cx="678221" cy="6782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F9041FC-590C-4AA5-B7C7-D7C52D21E7B9}"/>
              </a:ext>
            </a:extLst>
          </p:cNvPr>
          <p:cNvSpPr txBox="1"/>
          <p:nvPr/>
        </p:nvSpPr>
        <p:spPr>
          <a:xfrm rot="912963">
            <a:off x="5247498" y="1546362"/>
            <a:ext cx="1697003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Time-consuming</a:t>
            </a:r>
          </a:p>
          <a:p>
            <a:pPr algn="ctr"/>
            <a:r>
              <a:rPr lang="en-US" dirty="0">
                <a:solidFill>
                  <a:srgbClr val="C00000"/>
                </a:solidFill>
              </a:rPr>
              <a:t>(~years)</a:t>
            </a:r>
            <a:endParaRPr lang="it-IT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03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32D7D3D-8A16-7F84-4D12-3E6D930F8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Electronics design flow </a:t>
            </a:r>
            <a:br>
              <a:rPr lang="en-US" dirty="0"/>
            </a:br>
            <a:r>
              <a:rPr lang="en-US" dirty="0"/>
              <a:t>with ESL prototype</a:t>
            </a:r>
            <a:endParaRPr lang="it-IT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DC3ABF3-4B7B-B509-D511-41B2FD9B2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5DC914B-3AFC-9A18-21CC-36DBF862F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96D31-2BBA-A64C-154A-CBCF56EE6E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FC8DDAF-1AB6-256B-A24B-2ABDD1D3E0AB}"/>
              </a:ext>
            </a:extLst>
          </p:cNvPr>
          <p:cNvGrpSpPr/>
          <p:nvPr/>
        </p:nvGrpSpPr>
        <p:grpSpPr>
          <a:xfrm>
            <a:off x="1113819" y="2089400"/>
            <a:ext cx="9154373" cy="3117629"/>
            <a:chOff x="1113819" y="2089400"/>
            <a:chExt cx="9154373" cy="3117629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2C8AF51E-1B0F-A141-7414-0AFB1657EE61}"/>
                </a:ext>
              </a:extLst>
            </p:cNvPr>
            <p:cNvSpPr/>
            <p:nvPr/>
          </p:nvSpPr>
          <p:spPr>
            <a:xfrm>
              <a:off x="4520603" y="2089404"/>
              <a:ext cx="2192055" cy="942990"/>
            </a:xfrm>
            <a:prstGeom prst="roundRect">
              <a:avLst/>
            </a:prstGeom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D3F7A753-4337-645A-AA7B-76B24B63E448}"/>
                </a:ext>
              </a:extLst>
            </p:cNvPr>
            <p:cNvSpPr/>
            <p:nvPr/>
          </p:nvSpPr>
          <p:spPr>
            <a:xfrm>
              <a:off x="4520602" y="3917008"/>
              <a:ext cx="2192055" cy="94299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25" name="Arrow: Down 24">
              <a:extLst>
                <a:ext uri="{FF2B5EF4-FFF2-40B4-BE49-F238E27FC236}">
                  <a16:creationId xmlns:a16="http://schemas.microsoft.com/office/drawing/2014/main" id="{ACF19C48-DDDB-C5F2-7CBD-110D9896385C}"/>
                </a:ext>
              </a:extLst>
            </p:cNvPr>
            <p:cNvSpPr/>
            <p:nvPr/>
          </p:nvSpPr>
          <p:spPr>
            <a:xfrm>
              <a:off x="5444398" y="3150154"/>
              <a:ext cx="344466" cy="725602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2" name="Arrow: Right 41">
              <a:extLst>
                <a:ext uri="{FF2B5EF4-FFF2-40B4-BE49-F238E27FC236}">
                  <a16:creationId xmlns:a16="http://schemas.microsoft.com/office/drawing/2014/main" id="{369D0705-8B1E-DA7C-F0D6-FFC87D6348AE}"/>
                </a:ext>
              </a:extLst>
            </p:cNvPr>
            <p:cNvSpPr/>
            <p:nvPr/>
          </p:nvSpPr>
          <p:spPr>
            <a:xfrm>
              <a:off x="6777271" y="2089400"/>
              <a:ext cx="1479853" cy="471497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guidelines</a:t>
              </a:r>
              <a:endParaRPr lang="it-IT" sz="1400" dirty="0"/>
            </a:p>
          </p:txBody>
        </p:sp>
        <p:sp>
          <p:nvSpPr>
            <p:cNvPr id="43" name="Arrow: Right 42">
              <a:extLst>
                <a:ext uri="{FF2B5EF4-FFF2-40B4-BE49-F238E27FC236}">
                  <a16:creationId xmlns:a16="http://schemas.microsoft.com/office/drawing/2014/main" id="{A7FA8CB5-BA1F-C20A-A8F0-D7F900B41CEB}"/>
                </a:ext>
              </a:extLst>
            </p:cNvPr>
            <p:cNvSpPr/>
            <p:nvPr/>
          </p:nvSpPr>
          <p:spPr>
            <a:xfrm rot="10800000" flipV="1">
              <a:off x="6777271" y="2555821"/>
              <a:ext cx="1479852" cy="471497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limitations</a:t>
              </a:r>
              <a:endParaRPr lang="it-IT" sz="1400" dirty="0"/>
            </a:p>
          </p:txBody>
        </p:sp>
        <p:sp>
          <p:nvSpPr>
            <p:cNvPr id="44" name="Arrow: Down 43">
              <a:extLst>
                <a:ext uri="{FF2B5EF4-FFF2-40B4-BE49-F238E27FC236}">
                  <a16:creationId xmlns:a16="http://schemas.microsoft.com/office/drawing/2014/main" id="{3B997202-BA38-D852-8139-D3D60DC9091E}"/>
                </a:ext>
              </a:extLst>
            </p:cNvPr>
            <p:cNvSpPr/>
            <p:nvPr/>
          </p:nvSpPr>
          <p:spPr>
            <a:xfrm>
              <a:off x="9032588" y="3096800"/>
              <a:ext cx="344466" cy="764872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45" name="Arrow: Right 44">
              <a:extLst>
                <a:ext uri="{FF2B5EF4-FFF2-40B4-BE49-F238E27FC236}">
                  <a16:creationId xmlns:a16="http://schemas.microsoft.com/office/drawing/2014/main" id="{3FDD44F6-F182-AF01-3A93-8BCABFF8BDF6}"/>
                </a:ext>
              </a:extLst>
            </p:cNvPr>
            <p:cNvSpPr/>
            <p:nvPr/>
          </p:nvSpPr>
          <p:spPr>
            <a:xfrm>
              <a:off x="6777272" y="4150772"/>
              <a:ext cx="1479853" cy="471497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ref. model</a:t>
              </a:r>
              <a:endParaRPr lang="it-IT" sz="1400" dirty="0"/>
            </a:p>
          </p:txBody>
        </p:sp>
        <p:sp>
          <p:nvSpPr>
            <p:cNvPr id="46" name="Arrow: Right 45">
              <a:extLst>
                <a:ext uri="{FF2B5EF4-FFF2-40B4-BE49-F238E27FC236}">
                  <a16:creationId xmlns:a16="http://schemas.microsoft.com/office/drawing/2014/main" id="{591A7FB8-693B-A4EB-4255-857FC420C408}"/>
                </a:ext>
              </a:extLst>
            </p:cNvPr>
            <p:cNvSpPr/>
            <p:nvPr/>
          </p:nvSpPr>
          <p:spPr>
            <a:xfrm flipH="1">
              <a:off x="2976134" y="4213520"/>
              <a:ext cx="1479853" cy="471497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ASIC limits</a:t>
              </a:r>
              <a:endParaRPr lang="it-IT" sz="1400" dirty="0"/>
            </a:p>
          </p:txBody>
        </p:sp>
        <p:sp>
          <p:nvSpPr>
            <p:cNvPr id="47" name="Arrow: Down 46">
              <a:extLst>
                <a:ext uri="{FF2B5EF4-FFF2-40B4-BE49-F238E27FC236}">
                  <a16:creationId xmlns:a16="http://schemas.microsoft.com/office/drawing/2014/main" id="{B6EC149C-2836-D92F-44F9-1917953074D4}"/>
                </a:ext>
              </a:extLst>
            </p:cNvPr>
            <p:cNvSpPr/>
            <p:nvPr/>
          </p:nvSpPr>
          <p:spPr>
            <a:xfrm rot="10800000">
              <a:off x="1856208" y="3090591"/>
              <a:ext cx="344466" cy="764872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48" name="Arrow: Right 47">
              <a:extLst>
                <a:ext uri="{FF2B5EF4-FFF2-40B4-BE49-F238E27FC236}">
                  <a16:creationId xmlns:a16="http://schemas.microsoft.com/office/drawing/2014/main" id="{431F330F-2C08-E33B-0274-884A0B85ECC9}"/>
                </a:ext>
              </a:extLst>
            </p:cNvPr>
            <p:cNvSpPr/>
            <p:nvPr/>
          </p:nvSpPr>
          <p:spPr>
            <a:xfrm>
              <a:off x="2976135" y="2090345"/>
              <a:ext cx="1479853" cy="471497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guidelines</a:t>
              </a:r>
              <a:endParaRPr lang="it-IT" sz="1400" dirty="0"/>
            </a:p>
          </p:txBody>
        </p:sp>
        <p:sp>
          <p:nvSpPr>
            <p:cNvPr id="49" name="Arrow: Right 48">
              <a:extLst>
                <a:ext uri="{FF2B5EF4-FFF2-40B4-BE49-F238E27FC236}">
                  <a16:creationId xmlns:a16="http://schemas.microsoft.com/office/drawing/2014/main" id="{74708A15-DD20-3FFE-E2EA-843DB12DA1C4}"/>
                </a:ext>
              </a:extLst>
            </p:cNvPr>
            <p:cNvSpPr/>
            <p:nvPr/>
          </p:nvSpPr>
          <p:spPr>
            <a:xfrm rot="10800000" flipV="1">
              <a:off x="2976135" y="2556766"/>
              <a:ext cx="1479852" cy="471497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limitations</a:t>
              </a:r>
              <a:endParaRPr lang="it-IT" sz="1400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65AFE67-DCE4-B6F4-C5FE-35F8D3F1AE0E}"/>
                </a:ext>
              </a:extLst>
            </p:cNvPr>
            <p:cNvSpPr txBox="1"/>
            <p:nvPr/>
          </p:nvSpPr>
          <p:spPr>
            <a:xfrm>
              <a:off x="4738186" y="4930030"/>
              <a:ext cx="175689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B050"/>
                  </a:solidFill>
                </a:rPr>
                <a:t>Reference model</a:t>
              </a: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CD2DFDED-85B9-0FEF-BD88-0E8E3DB12275}"/>
                </a:ext>
              </a:extLst>
            </p:cNvPr>
            <p:cNvSpPr/>
            <p:nvPr/>
          </p:nvSpPr>
          <p:spPr>
            <a:xfrm>
              <a:off x="1145352" y="2089403"/>
              <a:ext cx="1766170" cy="942990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>
                <a:solidFill>
                  <a:schemeClr val="bg1"/>
                </a:solidFill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9EA2A88-D580-F42B-750F-98309D2FC45F}"/>
                </a:ext>
              </a:extLst>
            </p:cNvPr>
            <p:cNvSpPr txBox="1"/>
            <p:nvPr/>
          </p:nvSpPr>
          <p:spPr>
            <a:xfrm>
              <a:off x="1113819" y="2135491"/>
              <a:ext cx="182880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Specifications</a:t>
              </a:r>
              <a:endParaRPr lang="it-IT" sz="1400" dirty="0">
                <a:solidFill>
                  <a:schemeClr val="bg1"/>
                </a:solidFill>
              </a:endParaRPr>
            </a:p>
          </p:txBody>
        </p:sp>
        <p:pic>
          <p:nvPicPr>
            <p:cNvPr id="53" name="Graphic 52" descr="Clipboard Checked with solid fill">
              <a:extLst>
                <a:ext uri="{FF2B5EF4-FFF2-40B4-BE49-F238E27FC236}">
                  <a16:creationId xmlns:a16="http://schemas.microsoft.com/office/drawing/2014/main" id="{089D26F4-7B42-5E44-1872-7A709CF8114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19239" y="2356176"/>
              <a:ext cx="628824" cy="628824"/>
            </a:xfrm>
            <a:prstGeom prst="rect">
              <a:avLst/>
            </a:prstGeom>
          </p:spPr>
        </p:pic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917ECA29-94C0-2DE2-C8F2-3590D3091E2F}"/>
                </a:ext>
              </a:extLst>
            </p:cNvPr>
            <p:cNvSpPr/>
            <p:nvPr/>
          </p:nvSpPr>
          <p:spPr>
            <a:xfrm>
              <a:off x="1145134" y="3909949"/>
              <a:ext cx="1766170" cy="942991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600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692A8C7-2306-D9C8-B05A-22830B11DA77}"/>
                </a:ext>
              </a:extLst>
            </p:cNvPr>
            <p:cNvSpPr txBox="1"/>
            <p:nvPr/>
          </p:nvSpPr>
          <p:spPr>
            <a:xfrm>
              <a:off x="1113819" y="3949613"/>
              <a:ext cx="182880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Physics simulation</a:t>
              </a:r>
              <a:endParaRPr lang="it-IT" sz="1400" dirty="0">
                <a:solidFill>
                  <a:schemeClr val="bg1"/>
                </a:solidFill>
              </a:endParaRPr>
            </a:p>
          </p:txBody>
        </p:sp>
        <p:pic>
          <p:nvPicPr>
            <p:cNvPr id="56" name="Graphic 55" descr="Atom with solid fill">
              <a:extLst>
                <a:ext uri="{FF2B5EF4-FFF2-40B4-BE49-F238E27FC236}">
                  <a16:creationId xmlns:a16="http://schemas.microsoft.com/office/drawing/2014/main" id="{B528C243-D3C0-AE6E-0C26-CA68E67BDB5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08375" y="4169797"/>
              <a:ext cx="639688" cy="639688"/>
            </a:xfrm>
            <a:prstGeom prst="rect">
              <a:avLst/>
            </a:prstGeom>
          </p:spPr>
        </p:pic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14A61F70-F6A8-CE1D-240C-C263A28D2D37}"/>
                </a:ext>
              </a:extLst>
            </p:cNvPr>
            <p:cNvSpPr/>
            <p:nvPr/>
          </p:nvSpPr>
          <p:spPr>
            <a:xfrm>
              <a:off x="8321736" y="2089402"/>
              <a:ext cx="1766170" cy="942991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DD8230A-E172-EDAB-9CD7-5478BFA6317F}"/>
                </a:ext>
              </a:extLst>
            </p:cNvPr>
            <p:cNvSpPr txBox="1"/>
            <p:nvPr/>
          </p:nvSpPr>
          <p:spPr>
            <a:xfrm>
              <a:off x="8257123" y="2141093"/>
              <a:ext cx="182880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Hardware design</a:t>
              </a:r>
              <a:endParaRPr lang="it-IT" sz="1400" dirty="0">
                <a:solidFill>
                  <a:schemeClr val="bg1"/>
                </a:solidFill>
              </a:endParaRPr>
            </a:p>
          </p:txBody>
        </p:sp>
        <p:pic>
          <p:nvPicPr>
            <p:cNvPr id="59" name="Graphic 58" descr="Processor with solid fill">
              <a:extLst>
                <a:ext uri="{FF2B5EF4-FFF2-40B4-BE49-F238E27FC236}">
                  <a16:creationId xmlns:a16="http://schemas.microsoft.com/office/drawing/2014/main" id="{533A52A7-2CBA-7215-0082-3FFE46A12A3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34125" y="2316903"/>
              <a:ext cx="741392" cy="741392"/>
            </a:xfrm>
            <a:prstGeom prst="rect">
              <a:avLst/>
            </a:prstGeom>
          </p:spPr>
        </p:pic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AD1F7F62-8C8E-38E0-3DF4-54379206F297}"/>
                </a:ext>
              </a:extLst>
            </p:cNvPr>
            <p:cNvSpPr/>
            <p:nvPr/>
          </p:nvSpPr>
          <p:spPr>
            <a:xfrm>
              <a:off x="8321736" y="3915026"/>
              <a:ext cx="1766170" cy="942991"/>
            </a:xfrm>
            <a:prstGeom prst="roundRect">
              <a:avLst/>
            </a:prstGeom>
            <a:solidFill>
              <a:schemeClr val="accent1"/>
            </a:solidFill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C9A44A6-9B26-E166-AEBE-A4F99B1EDB57}"/>
                </a:ext>
              </a:extLst>
            </p:cNvPr>
            <p:cNvSpPr txBox="1"/>
            <p:nvPr/>
          </p:nvSpPr>
          <p:spPr>
            <a:xfrm>
              <a:off x="8149522" y="3991679"/>
              <a:ext cx="211867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Verification</a:t>
              </a:r>
              <a:endParaRPr lang="it-IT" sz="1400" dirty="0">
                <a:solidFill>
                  <a:schemeClr val="bg1"/>
                </a:solidFill>
              </a:endParaRPr>
            </a:p>
          </p:txBody>
        </p:sp>
        <p:pic>
          <p:nvPicPr>
            <p:cNvPr id="62" name="Graphic 61" descr="Badge Tick1 with solid fill">
              <a:extLst>
                <a:ext uri="{FF2B5EF4-FFF2-40B4-BE49-F238E27FC236}">
                  <a16:creationId xmlns:a16="http://schemas.microsoft.com/office/drawing/2014/main" id="{5A7B6403-6D55-3BFE-1441-C3D7BF27439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897296" y="4174719"/>
              <a:ext cx="678221" cy="678221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1D63B39-2B07-D934-33AA-E6D9E6DD2C46}"/>
                </a:ext>
              </a:extLst>
            </p:cNvPr>
            <p:cNvSpPr txBox="1"/>
            <p:nvPr/>
          </p:nvSpPr>
          <p:spPr>
            <a:xfrm>
              <a:off x="4779598" y="2148683"/>
              <a:ext cx="167406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PixESL framework</a:t>
              </a:r>
              <a:endParaRPr lang="it-IT" sz="1400" dirty="0">
                <a:solidFill>
                  <a:schemeClr val="bg1"/>
                </a:solidFill>
              </a:endParaRPr>
            </a:p>
          </p:txBody>
        </p:sp>
        <p:pic>
          <p:nvPicPr>
            <p:cNvPr id="64" name="Graphic 63" descr="Blockchain with solid fill">
              <a:extLst>
                <a:ext uri="{FF2B5EF4-FFF2-40B4-BE49-F238E27FC236}">
                  <a16:creationId xmlns:a16="http://schemas.microsoft.com/office/drawing/2014/main" id="{3B265852-5963-3E3A-E5CF-2B727D5124B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260495" y="2331673"/>
              <a:ext cx="725601" cy="725601"/>
            </a:xfrm>
            <a:prstGeom prst="rect">
              <a:avLst/>
            </a:prstGeom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4D61769-A4A5-234B-9117-1D28D1F4A404}"/>
                </a:ext>
              </a:extLst>
            </p:cNvPr>
            <p:cNvSpPr txBox="1"/>
            <p:nvPr/>
          </p:nvSpPr>
          <p:spPr>
            <a:xfrm>
              <a:off x="4524659" y="3971013"/>
              <a:ext cx="219205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</a:rPr>
                <a:t>Virtual prototype</a:t>
              </a:r>
              <a:endParaRPr lang="it-IT" sz="1400" dirty="0">
                <a:solidFill>
                  <a:schemeClr val="bg1"/>
                </a:solidFill>
              </a:endParaRPr>
            </a:p>
          </p:txBody>
        </p:sp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0040CE3F-225F-B044-2424-91D8A29220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5309233" y="4186457"/>
              <a:ext cx="676863" cy="6782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7038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EA27C-F995-4072-779F-FFAF42619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F0A9A3-5F9A-D56A-528D-646EE4866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Electronics design flow </a:t>
            </a:r>
            <a:br>
              <a:rPr lang="en-US" dirty="0"/>
            </a:br>
            <a:r>
              <a:rPr lang="en-US" dirty="0"/>
              <a:t>with ESL prototype - Validation</a:t>
            </a:r>
            <a:endParaRPr lang="it-IT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E4EB4AA-FF10-68AB-6B37-050871CCA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0B9E393-3F5A-7A3D-B41B-55A673631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534198-A088-9C11-EF6C-8BBD798A7E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03684FD-390D-340C-1A8C-11FF6819C76B}"/>
              </a:ext>
            </a:extLst>
          </p:cNvPr>
          <p:cNvGrpSpPr/>
          <p:nvPr/>
        </p:nvGrpSpPr>
        <p:grpSpPr>
          <a:xfrm>
            <a:off x="1113819" y="1720578"/>
            <a:ext cx="9154373" cy="3763450"/>
            <a:chOff x="1113819" y="1720578"/>
            <a:chExt cx="9154373" cy="3763450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2D1F6DC-0591-332F-17E1-6588A96D94D6}"/>
                </a:ext>
              </a:extLst>
            </p:cNvPr>
            <p:cNvGrpSpPr/>
            <p:nvPr/>
          </p:nvGrpSpPr>
          <p:grpSpPr>
            <a:xfrm>
              <a:off x="1113819" y="2089400"/>
              <a:ext cx="9154373" cy="2775277"/>
              <a:chOff x="1113819" y="2089400"/>
              <a:chExt cx="9154373" cy="2775277"/>
            </a:xfrm>
          </p:grpSpPr>
          <p:sp>
            <p:nvSpPr>
              <p:cNvPr id="84" name="Rectangle: Rounded Corners 83">
                <a:extLst>
                  <a:ext uri="{FF2B5EF4-FFF2-40B4-BE49-F238E27FC236}">
                    <a16:creationId xmlns:a16="http://schemas.microsoft.com/office/drawing/2014/main" id="{0723DCEF-D9C8-0959-03EE-2103BCC1F6C5}"/>
                  </a:ext>
                </a:extLst>
              </p:cNvPr>
              <p:cNvSpPr/>
              <p:nvPr/>
            </p:nvSpPr>
            <p:spPr>
              <a:xfrm>
                <a:off x="4520603" y="2089404"/>
                <a:ext cx="2192055" cy="942990"/>
              </a:xfrm>
              <a:prstGeom prst="roundRect">
                <a:avLst/>
              </a:prstGeom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b="1" dirty="0"/>
              </a:p>
            </p:txBody>
          </p:sp>
          <p:sp>
            <p:nvSpPr>
              <p:cNvPr id="85" name="Rectangle: Rounded Corners 84">
                <a:extLst>
                  <a:ext uri="{FF2B5EF4-FFF2-40B4-BE49-F238E27FC236}">
                    <a16:creationId xmlns:a16="http://schemas.microsoft.com/office/drawing/2014/main" id="{928BE625-EDFD-3CB8-9E86-D8B7FAB21D5E}"/>
                  </a:ext>
                </a:extLst>
              </p:cNvPr>
              <p:cNvSpPr/>
              <p:nvPr/>
            </p:nvSpPr>
            <p:spPr>
              <a:xfrm>
                <a:off x="4520602" y="3917008"/>
                <a:ext cx="2192055" cy="942990"/>
              </a:xfrm>
              <a:prstGeom prst="round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86" name="Arrow: Down 85">
                <a:extLst>
                  <a:ext uri="{FF2B5EF4-FFF2-40B4-BE49-F238E27FC236}">
                    <a16:creationId xmlns:a16="http://schemas.microsoft.com/office/drawing/2014/main" id="{A55F4A8F-21EA-7D76-C949-C49032B916EC}"/>
                  </a:ext>
                </a:extLst>
              </p:cNvPr>
              <p:cNvSpPr/>
              <p:nvPr/>
            </p:nvSpPr>
            <p:spPr>
              <a:xfrm>
                <a:off x="5444398" y="3150154"/>
                <a:ext cx="344466" cy="725602"/>
              </a:xfrm>
              <a:prstGeom prst="down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7" name="Arrow: Right 86">
                <a:extLst>
                  <a:ext uri="{FF2B5EF4-FFF2-40B4-BE49-F238E27FC236}">
                    <a16:creationId xmlns:a16="http://schemas.microsoft.com/office/drawing/2014/main" id="{740E43C4-1FE9-6055-4160-F515260082B9}"/>
                  </a:ext>
                </a:extLst>
              </p:cNvPr>
              <p:cNvSpPr/>
              <p:nvPr/>
            </p:nvSpPr>
            <p:spPr>
              <a:xfrm>
                <a:off x="6777271" y="2089400"/>
                <a:ext cx="1479853" cy="471497"/>
              </a:xfrm>
              <a:prstGeom prst="rightArrow">
                <a:avLst/>
              </a:prstGeom>
              <a:solidFill>
                <a:srgbClr val="0033A0">
                  <a:alpha val="40000"/>
                </a:srgbClr>
              </a:solidFill>
              <a:ln>
                <a:solidFill>
                  <a:srgbClr val="000000">
                    <a:alpha val="40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guidelines</a:t>
                </a:r>
                <a:endParaRPr lang="it-IT" sz="1400" dirty="0"/>
              </a:p>
            </p:txBody>
          </p:sp>
          <p:sp>
            <p:nvSpPr>
              <p:cNvPr id="88" name="Arrow: Right 87">
                <a:extLst>
                  <a:ext uri="{FF2B5EF4-FFF2-40B4-BE49-F238E27FC236}">
                    <a16:creationId xmlns:a16="http://schemas.microsoft.com/office/drawing/2014/main" id="{AB195279-5B5A-A686-8DFD-C6B965238035}"/>
                  </a:ext>
                </a:extLst>
              </p:cNvPr>
              <p:cNvSpPr/>
              <p:nvPr/>
            </p:nvSpPr>
            <p:spPr>
              <a:xfrm rot="10800000" flipV="1">
                <a:off x="6777271" y="2555821"/>
                <a:ext cx="1479852" cy="471497"/>
              </a:xfrm>
              <a:prstGeom prst="rightArrow">
                <a:avLst/>
              </a:prstGeom>
              <a:solidFill>
                <a:srgbClr val="0033A0">
                  <a:alpha val="40000"/>
                </a:srgbClr>
              </a:solidFill>
              <a:ln>
                <a:solidFill>
                  <a:srgbClr val="000000">
                    <a:alpha val="40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limitations</a:t>
                </a:r>
                <a:endParaRPr lang="it-IT" sz="1400" dirty="0"/>
              </a:p>
            </p:txBody>
          </p:sp>
          <p:sp>
            <p:nvSpPr>
              <p:cNvPr id="89" name="Arrow: Down 88">
                <a:extLst>
                  <a:ext uri="{FF2B5EF4-FFF2-40B4-BE49-F238E27FC236}">
                    <a16:creationId xmlns:a16="http://schemas.microsoft.com/office/drawing/2014/main" id="{65E21B21-BA52-CE55-6ACB-4DB9536EFED9}"/>
                  </a:ext>
                </a:extLst>
              </p:cNvPr>
              <p:cNvSpPr/>
              <p:nvPr/>
            </p:nvSpPr>
            <p:spPr>
              <a:xfrm>
                <a:off x="9032588" y="3096800"/>
                <a:ext cx="344466" cy="764872"/>
              </a:xfrm>
              <a:prstGeom prst="downArrow">
                <a:avLst/>
              </a:prstGeom>
              <a:solidFill>
                <a:srgbClr val="0033A0">
                  <a:alpha val="40000"/>
                </a:srgbClr>
              </a:solidFill>
              <a:ln>
                <a:solidFill>
                  <a:srgbClr val="000000">
                    <a:alpha val="40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90" name="Arrow: Right 89">
                <a:extLst>
                  <a:ext uri="{FF2B5EF4-FFF2-40B4-BE49-F238E27FC236}">
                    <a16:creationId xmlns:a16="http://schemas.microsoft.com/office/drawing/2014/main" id="{EDDF03BE-93F5-B1BF-E943-F055E21D8F3E}"/>
                  </a:ext>
                </a:extLst>
              </p:cNvPr>
              <p:cNvSpPr/>
              <p:nvPr/>
            </p:nvSpPr>
            <p:spPr>
              <a:xfrm>
                <a:off x="6777272" y="4150772"/>
                <a:ext cx="1479853" cy="471497"/>
              </a:xfrm>
              <a:prstGeom prst="rightArrow">
                <a:avLst/>
              </a:prstGeom>
              <a:solidFill>
                <a:srgbClr val="0033A0">
                  <a:alpha val="40000"/>
                </a:srgbClr>
              </a:solidFill>
              <a:ln>
                <a:solidFill>
                  <a:srgbClr val="000000">
                    <a:alpha val="40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ref. model</a:t>
                </a:r>
                <a:endParaRPr lang="it-IT" sz="1400" dirty="0"/>
              </a:p>
            </p:txBody>
          </p:sp>
          <p:pic>
            <p:nvPicPr>
              <p:cNvPr id="91" name="Graphic 90" descr="Clipboard Checked with solid fill">
                <a:extLst>
                  <a:ext uri="{FF2B5EF4-FFF2-40B4-BE49-F238E27FC236}">
                    <a16:creationId xmlns:a16="http://schemas.microsoft.com/office/drawing/2014/main" id="{06073E54-2CFC-43DB-EF38-32BEBF8554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719239" y="2356176"/>
                <a:ext cx="628824" cy="628824"/>
              </a:xfrm>
              <a:prstGeom prst="rect">
                <a:avLst/>
              </a:prstGeom>
            </p:spPr>
          </p:pic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E86D66EC-0DF0-3A7F-0082-04B715A3AF47}"/>
                  </a:ext>
                </a:extLst>
              </p:cNvPr>
              <p:cNvSpPr txBox="1"/>
              <p:nvPr/>
            </p:nvSpPr>
            <p:spPr>
              <a:xfrm>
                <a:off x="1113819" y="3949613"/>
                <a:ext cx="182880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Physics simulation</a:t>
                </a:r>
                <a:endParaRPr lang="it-IT" sz="1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93" name="Graphic 92" descr="Atom with solid fill">
                <a:extLst>
                  <a:ext uri="{FF2B5EF4-FFF2-40B4-BE49-F238E27FC236}">
                    <a16:creationId xmlns:a16="http://schemas.microsoft.com/office/drawing/2014/main" id="{09C2599A-08EB-CC47-0E3A-9159040539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708375" y="4169797"/>
                <a:ext cx="639688" cy="639688"/>
              </a:xfrm>
              <a:prstGeom prst="rect">
                <a:avLst/>
              </a:prstGeom>
            </p:spPr>
          </p:pic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263D975E-7E3B-0720-515E-5409DA538B50}"/>
                  </a:ext>
                </a:extLst>
              </p:cNvPr>
              <p:cNvSpPr/>
              <p:nvPr/>
            </p:nvSpPr>
            <p:spPr>
              <a:xfrm>
                <a:off x="8321736" y="2089402"/>
                <a:ext cx="1766170" cy="942991"/>
              </a:xfrm>
              <a:prstGeom prst="roundRect">
                <a:avLst/>
              </a:prstGeom>
              <a:solidFill>
                <a:srgbClr val="0033A0">
                  <a:alpha val="40000"/>
                </a:srgbClr>
              </a:solidFill>
              <a:ln>
                <a:solidFill>
                  <a:srgbClr val="000000">
                    <a:alpha val="40000"/>
                  </a:srgbClr>
                </a:solidFill>
              </a:ln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10CDC53A-4CEA-A26F-6938-4EF67969B60C}"/>
                  </a:ext>
                </a:extLst>
              </p:cNvPr>
              <p:cNvSpPr txBox="1"/>
              <p:nvPr/>
            </p:nvSpPr>
            <p:spPr>
              <a:xfrm>
                <a:off x="8257123" y="2141093"/>
                <a:ext cx="182880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Hardware design</a:t>
                </a:r>
                <a:endParaRPr lang="it-IT" sz="1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96" name="Graphic 95" descr="Processor with solid fill">
                <a:extLst>
                  <a:ext uri="{FF2B5EF4-FFF2-40B4-BE49-F238E27FC236}">
                    <a16:creationId xmlns:a16="http://schemas.microsoft.com/office/drawing/2014/main" id="{FF9B70C5-B9DE-9E70-65F3-EFABAB5EB5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834125" y="2316903"/>
                <a:ext cx="741392" cy="741392"/>
              </a:xfrm>
              <a:prstGeom prst="rect">
                <a:avLst/>
              </a:prstGeom>
            </p:spPr>
          </p:pic>
          <p:sp>
            <p:nvSpPr>
              <p:cNvPr id="97" name="Rectangle: Rounded Corners 96">
                <a:extLst>
                  <a:ext uri="{FF2B5EF4-FFF2-40B4-BE49-F238E27FC236}">
                    <a16:creationId xmlns:a16="http://schemas.microsoft.com/office/drawing/2014/main" id="{19225402-B787-065C-5FAF-C1449E08C8E6}"/>
                  </a:ext>
                </a:extLst>
              </p:cNvPr>
              <p:cNvSpPr/>
              <p:nvPr/>
            </p:nvSpPr>
            <p:spPr>
              <a:xfrm>
                <a:off x="8321736" y="3915026"/>
                <a:ext cx="1766170" cy="942991"/>
              </a:xfrm>
              <a:prstGeom prst="roundRect">
                <a:avLst/>
              </a:prstGeom>
              <a:solidFill>
                <a:srgbClr val="0033A0">
                  <a:alpha val="40000"/>
                </a:srgbClr>
              </a:solidFill>
              <a:ln>
                <a:solidFill>
                  <a:srgbClr val="245158">
                    <a:alpha val="40000"/>
                  </a:srgbClr>
                </a:solidFill>
              </a:ln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9D595616-60C9-FABE-5C29-9BC9E2C20207}"/>
                  </a:ext>
                </a:extLst>
              </p:cNvPr>
              <p:cNvSpPr txBox="1"/>
              <p:nvPr/>
            </p:nvSpPr>
            <p:spPr>
              <a:xfrm>
                <a:off x="8149522" y="3991679"/>
                <a:ext cx="211867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Verification</a:t>
                </a:r>
                <a:endParaRPr lang="it-IT" sz="1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99" name="Graphic 98" descr="Badge Tick1 with solid fill">
                <a:extLst>
                  <a:ext uri="{FF2B5EF4-FFF2-40B4-BE49-F238E27FC236}">
                    <a16:creationId xmlns:a16="http://schemas.microsoft.com/office/drawing/2014/main" id="{AC6BFF1E-3F46-7579-06F4-8B66A6446E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897296" y="4174719"/>
                <a:ext cx="678221" cy="678221"/>
              </a:xfrm>
              <a:prstGeom prst="rect">
                <a:avLst/>
              </a:prstGeom>
            </p:spPr>
          </p:pic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B75D92B5-BF15-87F8-446D-F44C8410E963}"/>
                  </a:ext>
                </a:extLst>
              </p:cNvPr>
              <p:cNvSpPr txBox="1"/>
              <p:nvPr/>
            </p:nvSpPr>
            <p:spPr>
              <a:xfrm>
                <a:off x="4779598" y="2148683"/>
                <a:ext cx="167406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PixESL framework</a:t>
                </a:r>
                <a:endParaRPr lang="it-IT" sz="1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101" name="Graphic 100" descr="Blockchain with solid fill">
                <a:extLst>
                  <a:ext uri="{FF2B5EF4-FFF2-40B4-BE49-F238E27FC236}">
                    <a16:creationId xmlns:a16="http://schemas.microsoft.com/office/drawing/2014/main" id="{26655F51-224A-E22E-5FAB-B24FE7073F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260495" y="2331673"/>
                <a:ext cx="725601" cy="725601"/>
              </a:xfrm>
              <a:prstGeom prst="rect">
                <a:avLst/>
              </a:prstGeom>
            </p:spPr>
          </p:pic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2AE76C6A-A046-6B0D-559D-A81C3B5B0937}"/>
                  </a:ext>
                </a:extLst>
              </p:cNvPr>
              <p:cNvSpPr txBox="1"/>
              <p:nvPr/>
            </p:nvSpPr>
            <p:spPr>
              <a:xfrm>
                <a:off x="4524659" y="3971013"/>
                <a:ext cx="219205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Virtual prototype</a:t>
                </a:r>
                <a:endParaRPr lang="it-IT" sz="1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78B5E45C-B475-6354-8387-96108C25C8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/>
              <a:stretch/>
            </p:blipFill>
            <p:spPr>
              <a:xfrm>
                <a:off x="5309233" y="4186457"/>
                <a:ext cx="676863" cy="678220"/>
              </a:xfrm>
              <a:prstGeom prst="rect">
                <a:avLst/>
              </a:prstGeom>
            </p:spPr>
          </p:pic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7825AAD-550D-642F-2805-CD3934179662}"/>
                </a:ext>
              </a:extLst>
            </p:cNvPr>
            <p:cNvGrpSpPr/>
            <p:nvPr/>
          </p:nvGrpSpPr>
          <p:grpSpPr>
            <a:xfrm>
              <a:off x="1113819" y="1720578"/>
              <a:ext cx="8461698" cy="3763450"/>
              <a:chOff x="1113819" y="1720578"/>
              <a:chExt cx="8461698" cy="3763450"/>
            </a:xfrm>
          </p:grpSpPr>
          <p:sp>
            <p:nvSpPr>
              <p:cNvPr id="63" name="Rectangle: Rounded Corners 62">
                <a:extLst>
                  <a:ext uri="{FF2B5EF4-FFF2-40B4-BE49-F238E27FC236}">
                    <a16:creationId xmlns:a16="http://schemas.microsoft.com/office/drawing/2014/main" id="{623587CE-994B-F94B-F362-F3E052571BD0}"/>
                  </a:ext>
                </a:extLst>
              </p:cNvPr>
              <p:cNvSpPr/>
              <p:nvPr/>
            </p:nvSpPr>
            <p:spPr>
              <a:xfrm>
                <a:off x="4520603" y="2089404"/>
                <a:ext cx="2192055" cy="942990"/>
              </a:xfrm>
              <a:prstGeom prst="roundRect">
                <a:avLst/>
              </a:prstGeom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b="1" dirty="0"/>
              </a:p>
            </p:txBody>
          </p:sp>
          <p:sp>
            <p:nvSpPr>
              <p:cNvPr id="64" name="Rectangle: Rounded Corners 63">
                <a:extLst>
                  <a:ext uri="{FF2B5EF4-FFF2-40B4-BE49-F238E27FC236}">
                    <a16:creationId xmlns:a16="http://schemas.microsoft.com/office/drawing/2014/main" id="{33966375-98FC-8501-FE06-F501891EA504}"/>
                  </a:ext>
                </a:extLst>
              </p:cNvPr>
              <p:cNvSpPr/>
              <p:nvPr/>
            </p:nvSpPr>
            <p:spPr>
              <a:xfrm>
                <a:off x="4520602" y="3917008"/>
                <a:ext cx="2192055" cy="942990"/>
              </a:xfrm>
              <a:prstGeom prst="round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65" name="Arrow: Down 64">
                <a:extLst>
                  <a:ext uri="{FF2B5EF4-FFF2-40B4-BE49-F238E27FC236}">
                    <a16:creationId xmlns:a16="http://schemas.microsoft.com/office/drawing/2014/main" id="{110B2F23-A79E-7D15-F745-DFB095CCAF3C}"/>
                  </a:ext>
                </a:extLst>
              </p:cNvPr>
              <p:cNvSpPr/>
              <p:nvPr/>
            </p:nvSpPr>
            <p:spPr>
              <a:xfrm>
                <a:off x="5444398" y="3150154"/>
                <a:ext cx="344466" cy="725602"/>
              </a:xfrm>
              <a:prstGeom prst="down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6" name="Arrow: Right 65">
                <a:extLst>
                  <a:ext uri="{FF2B5EF4-FFF2-40B4-BE49-F238E27FC236}">
                    <a16:creationId xmlns:a16="http://schemas.microsoft.com/office/drawing/2014/main" id="{46C1C2A7-A42F-6EAC-7ADA-91877AB5E300}"/>
                  </a:ext>
                </a:extLst>
              </p:cNvPr>
              <p:cNvSpPr/>
              <p:nvPr/>
            </p:nvSpPr>
            <p:spPr>
              <a:xfrm flipH="1">
                <a:off x="2976134" y="4213520"/>
                <a:ext cx="1479853" cy="471497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ASIC limits</a:t>
                </a:r>
                <a:endParaRPr lang="it-IT" sz="1400" dirty="0"/>
              </a:p>
            </p:txBody>
          </p:sp>
          <p:sp>
            <p:nvSpPr>
              <p:cNvPr id="67" name="Arrow: Down 66">
                <a:extLst>
                  <a:ext uri="{FF2B5EF4-FFF2-40B4-BE49-F238E27FC236}">
                    <a16:creationId xmlns:a16="http://schemas.microsoft.com/office/drawing/2014/main" id="{72F8DF16-462B-10DF-8906-6DD836F5CD9D}"/>
                  </a:ext>
                </a:extLst>
              </p:cNvPr>
              <p:cNvSpPr/>
              <p:nvPr/>
            </p:nvSpPr>
            <p:spPr>
              <a:xfrm rot="10800000">
                <a:off x="1856208" y="3090591"/>
                <a:ext cx="344466" cy="764872"/>
              </a:xfrm>
              <a:prstGeom prst="down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68" name="Arrow: Right 67">
                <a:extLst>
                  <a:ext uri="{FF2B5EF4-FFF2-40B4-BE49-F238E27FC236}">
                    <a16:creationId xmlns:a16="http://schemas.microsoft.com/office/drawing/2014/main" id="{01A6DBC4-733E-5C13-D038-6E122D595D83}"/>
                  </a:ext>
                </a:extLst>
              </p:cNvPr>
              <p:cNvSpPr/>
              <p:nvPr/>
            </p:nvSpPr>
            <p:spPr>
              <a:xfrm>
                <a:off x="2976135" y="2090345"/>
                <a:ext cx="1479853" cy="471497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guidelines</a:t>
                </a:r>
                <a:endParaRPr lang="it-IT" sz="1400" dirty="0"/>
              </a:p>
            </p:txBody>
          </p:sp>
          <p:sp>
            <p:nvSpPr>
              <p:cNvPr id="69" name="Arrow: Right 68">
                <a:extLst>
                  <a:ext uri="{FF2B5EF4-FFF2-40B4-BE49-F238E27FC236}">
                    <a16:creationId xmlns:a16="http://schemas.microsoft.com/office/drawing/2014/main" id="{D54B4084-EBE4-0FB6-4FE9-5B8CEDF37F2C}"/>
                  </a:ext>
                </a:extLst>
              </p:cNvPr>
              <p:cNvSpPr/>
              <p:nvPr/>
            </p:nvSpPr>
            <p:spPr>
              <a:xfrm rot="10800000" flipV="1">
                <a:off x="2976135" y="2556766"/>
                <a:ext cx="1479852" cy="471497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limitations</a:t>
                </a:r>
                <a:endParaRPr lang="it-IT" sz="1400" dirty="0"/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454D28B3-79DB-9C6D-E242-E7846A87BB4C}"/>
                  </a:ext>
                </a:extLst>
              </p:cNvPr>
              <p:cNvSpPr txBox="1"/>
              <p:nvPr/>
            </p:nvSpPr>
            <p:spPr>
              <a:xfrm>
                <a:off x="2976134" y="1720578"/>
                <a:ext cx="155812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B050"/>
                    </a:solidFill>
                  </a:rPr>
                  <a:t>Fast (~months)</a:t>
                </a:r>
                <a:endParaRPr lang="it-IT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567C55FB-B564-44C9-9E73-0053FF2ECF54}"/>
                  </a:ext>
                </a:extLst>
              </p:cNvPr>
              <p:cNvSpPr txBox="1"/>
              <p:nvPr/>
            </p:nvSpPr>
            <p:spPr>
              <a:xfrm>
                <a:off x="4449644" y="4930030"/>
                <a:ext cx="233397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B050"/>
                    </a:solidFill>
                  </a:rPr>
                  <a:t>Reference model</a:t>
                </a:r>
              </a:p>
              <a:p>
                <a:pPr algn="ctr"/>
                <a:r>
                  <a:rPr lang="en-US" dirty="0">
                    <a:solidFill>
                      <a:srgbClr val="00B050"/>
                    </a:solidFill>
                  </a:rPr>
                  <a:t>for physical simulation</a:t>
                </a:r>
                <a:endParaRPr lang="it-IT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72" name="Arrow: Circular 71">
                <a:extLst>
                  <a:ext uri="{FF2B5EF4-FFF2-40B4-BE49-F238E27FC236}">
                    <a16:creationId xmlns:a16="http://schemas.microsoft.com/office/drawing/2014/main" id="{C6BB39AC-9414-82AD-A252-35E8967BF181}"/>
                  </a:ext>
                </a:extLst>
              </p:cNvPr>
              <p:cNvSpPr/>
              <p:nvPr/>
            </p:nvSpPr>
            <p:spPr>
              <a:xfrm>
                <a:off x="2975915" y="3010119"/>
                <a:ext cx="1401100" cy="1123776"/>
              </a:xfrm>
              <a:prstGeom prst="circularArrow">
                <a:avLst>
                  <a:gd name="adj1" fmla="val 7676"/>
                  <a:gd name="adj2" fmla="val 587790"/>
                  <a:gd name="adj3" fmla="val 20543094"/>
                  <a:gd name="adj4" fmla="val 1573847"/>
                  <a:gd name="adj5" fmla="val 8674"/>
                </a:avLst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</a:rPr>
                  <a:t>Validation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3" name="Rectangle: Rounded Corners 72">
                <a:extLst>
                  <a:ext uri="{FF2B5EF4-FFF2-40B4-BE49-F238E27FC236}">
                    <a16:creationId xmlns:a16="http://schemas.microsoft.com/office/drawing/2014/main" id="{CC4E6DC0-878E-2EE2-B5B3-EDA42DB9B092}"/>
                  </a:ext>
                </a:extLst>
              </p:cNvPr>
              <p:cNvSpPr/>
              <p:nvPr/>
            </p:nvSpPr>
            <p:spPr>
              <a:xfrm>
                <a:off x="1145352" y="2089403"/>
                <a:ext cx="1766170" cy="94299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A6019646-57D1-54BA-11B4-24BA2B49B760}"/>
                  </a:ext>
                </a:extLst>
              </p:cNvPr>
              <p:cNvSpPr txBox="1"/>
              <p:nvPr/>
            </p:nvSpPr>
            <p:spPr>
              <a:xfrm>
                <a:off x="1113819" y="2135491"/>
                <a:ext cx="182880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Specifications</a:t>
                </a:r>
                <a:endParaRPr lang="it-IT" sz="1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75" name="Graphic 74" descr="Clipboard Checked with solid fill">
                <a:extLst>
                  <a:ext uri="{FF2B5EF4-FFF2-40B4-BE49-F238E27FC236}">
                    <a16:creationId xmlns:a16="http://schemas.microsoft.com/office/drawing/2014/main" id="{E8173122-BDD1-F405-9263-BB7703F168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719239" y="2356176"/>
                <a:ext cx="628824" cy="628824"/>
              </a:xfrm>
              <a:prstGeom prst="rect">
                <a:avLst/>
              </a:prstGeom>
            </p:spPr>
          </p:pic>
          <p:sp>
            <p:nvSpPr>
              <p:cNvPr id="76" name="Rectangle: Rounded Corners 75">
                <a:extLst>
                  <a:ext uri="{FF2B5EF4-FFF2-40B4-BE49-F238E27FC236}">
                    <a16:creationId xmlns:a16="http://schemas.microsoft.com/office/drawing/2014/main" id="{9620EC09-0238-E4B7-731E-353B06E6CFA7}"/>
                  </a:ext>
                </a:extLst>
              </p:cNvPr>
              <p:cNvSpPr/>
              <p:nvPr/>
            </p:nvSpPr>
            <p:spPr>
              <a:xfrm>
                <a:off x="1145134" y="3909949"/>
                <a:ext cx="1766170" cy="942991"/>
              </a:xfrm>
              <a:prstGeom prst="roundRect">
                <a:avLst/>
              </a:prstGeom>
              <a:solidFill>
                <a:schemeClr val="accent1"/>
              </a:solidFill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600" dirty="0"/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DE7204CC-1DC0-F7B6-E8C1-2C62BABBFEAD}"/>
                  </a:ext>
                </a:extLst>
              </p:cNvPr>
              <p:cNvSpPr txBox="1"/>
              <p:nvPr/>
            </p:nvSpPr>
            <p:spPr>
              <a:xfrm>
                <a:off x="1113819" y="3949613"/>
                <a:ext cx="182880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Physics simulation</a:t>
                </a:r>
                <a:endParaRPr lang="it-IT" sz="1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78" name="Graphic 77" descr="Atom with solid fill">
                <a:extLst>
                  <a:ext uri="{FF2B5EF4-FFF2-40B4-BE49-F238E27FC236}">
                    <a16:creationId xmlns:a16="http://schemas.microsoft.com/office/drawing/2014/main" id="{5B889D78-D8A4-A336-3CDF-9F3DCBB858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708375" y="4169797"/>
                <a:ext cx="639688" cy="639688"/>
              </a:xfrm>
              <a:prstGeom prst="rect">
                <a:avLst/>
              </a:prstGeom>
            </p:spPr>
          </p:pic>
          <p:pic>
            <p:nvPicPr>
              <p:cNvPr id="79" name="Graphic 78" descr="Badge Tick1 with solid fill">
                <a:extLst>
                  <a:ext uri="{FF2B5EF4-FFF2-40B4-BE49-F238E27FC236}">
                    <a16:creationId xmlns:a16="http://schemas.microsoft.com/office/drawing/2014/main" id="{8D8007A7-4899-329E-955C-A7DE4E4249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897296" y="4174719"/>
                <a:ext cx="678221" cy="678221"/>
              </a:xfrm>
              <a:prstGeom prst="rect">
                <a:avLst/>
              </a:prstGeom>
            </p:spPr>
          </p:pic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60CA7143-3251-12EB-4B63-5871550D9EE1}"/>
                  </a:ext>
                </a:extLst>
              </p:cNvPr>
              <p:cNvSpPr txBox="1"/>
              <p:nvPr/>
            </p:nvSpPr>
            <p:spPr>
              <a:xfrm>
                <a:off x="4779598" y="2148683"/>
                <a:ext cx="167406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PixESL framework</a:t>
                </a:r>
                <a:endParaRPr lang="it-IT" sz="1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81" name="Graphic 80" descr="Blockchain with solid fill">
                <a:extLst>
                  <a:ext uri="{FF2B5EF4-FFF2-40B4-BE49-F238E27FC236}">
                    <a16:creationId xmlns:a16="http://schemas.microsoft.com/office/drawing/2014/main" id="{205C4E70-2C60-31D5-ECE1-A81C12EC56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260495" y="2331673"/>
                <a:ext cx="725601" cy="725601"/>
              </a:xfrm>
              <a:prstGeom prst="rect">
                <a:avLst/>
              </a:prstGeom>
            </p:spPr>
          </p:pic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503E7F4A-404B-65F4-EE02-EEA8FB00E33D}"/>
                  </a:ext>
                </a:extLst>
              </p:cNvPr>
              <p:cNvSpPr txBox="1"/>
              <p:nvPr/>
            </p:nvSpPr>
            <p:spPr>
              <a:xfrm>
                <a:off x="4524659" y="3971013"/>
                <a:ext cx="219205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Virtual prototype</a:t>
                </a:r>
                <a:endParaRPr lang="it-IT" sz="1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83" name="Picture 82">
                <a:extLst>
                  <a:ext uri="{FF2B5EF4-FFF2-40B4-BE49-F238E27FC236}">
                    <a16:creationId xmlns:a16="http://schemas.microsoft.com/office/drawing/2014/main" id="{5667BF4C-43C9-A1B4-EF8B-88250D01E8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/>
              <a:stretch/>
            </p:blipFill>
            <p:spPr>
              <a:xfrm>
                <a:off x="5309233" y="4186457"/>
                <a:ext cx="676863" cy="67822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91466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6AFCF-2CC0-4363-BDA9-D9A207043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399B6E-249B-2147-7F45-91116B0F0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Electronics design flow </a:t>
            </a:r>
            <a:br>
              <a:rPr lang="en-US" dirty="0"/>
            </a:br>
            <a:r>
              <a:rPr lang="en-US" dirty="0"/>
              <a:t>with ESL prototype - Verification</a:t>
            </a:r>
            <a:endParaRPr lang="it-IT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8877287-E942-A8C9-26CD-42D8DBA18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F1C1BEF-48F0-11E4-2984-EA069DC81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FC34D-DB83-A377-C340-9FA448A42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02B6EDF-4F84-FFBB-6D9C-AAAAD71F3BFE}"/>
              </a:ext>
            </a:extLst>
          </p:cNvPr>
          <p:cNvGrpSpPr/>
          <p:nvPr/>
        </p:nvGrpSpPr>
        <p:grpSpPr>
          <a:xfrm>
            <a:off x="1113819" y="2089400"/>
            <a:ext cx="9154373" cy="3394628"/>
            <a:chOff x="1113819" y="2089400"/>
            <a:chExt cx="9154373" cy="3394628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BE1F484E-E032-7BEE-266E-E2459A4B9101}"/>
                </a:ext>
              </a:extLst>
            </p:cNvPr>
            <p:cNvGrpSpPr/>
            <p:nvPr/>
          </p:nvGrpSpPr>
          <p:grpSpPr>
            <a:xfrm>
              <a:off x="1113819" y="2089400"/>
              <a:ext cx="9154373" cy="3394628"/>
              <a:chOff x="1113819" y="2089400"/>
              <a:chExt cx="9154373" cy="3394628"/>
            </a:xfrm>
          </p:grpSpPr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8330FB63-87EE-9FB0-0D06-FF3674936E6C}"/>
                  </a:ext>
                </a:extLst>
              </p:cNvPr>
              <p:cNvSpPr/>
              <p:nvPr/>
            </p:nvSpPr>
            <p:spPr>
              <a:xfrm>
                <a:off x="4520603" y="2089404"/>
                <a:ext cx="2192055" cy="942990"/>
              </a:xfrm>
              <a:prstGeom prst="roundRect">
                <a:avLst/>
              </a:prstGeom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b="1" dirty="0"/>
              </a:p>
            </p:txBody>
          </p:sp>
          <p:sp>
            <p:nvSpPr>
              <p:cNvPr id="83" name="Rectangle: Rounded Corners 82">
                <a:extLst>
                  <a:ext uri="{FF2B5EF4-FFF2-40B4-BE49-F238E27FC236}">
                    <a16:creationId xmlns:a16="http://schemas.microsoft.com/office/drawing/2014/main" id="{F1BE5387-6A5B-3201-1ED6-8805A6D39603}"/>
                  </a:ext>
                </a:extLst>
              </p:cNvPr>
              <p:cNvSpPr/>
              <p:nvPr/>
            </p:nvSpPr>
            <p:spPr>
              <a:xfrm>
                <a:off x="4520602" y="3917008"/>
                <a:ext cx="2192055" cy="942990"/>
              </a:xfrm>
              <a:prstGeom prst="round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84" name="Arrow: Down 83">
                <a:extLst>
                  <a:ext uri="{FF2B5EF4-FFF2-40B4-BE49-F238E27FC236}">
                    <a16:creationId xmlns:a16="http://schemas.microsoft.com/office/drawing/2014/main" id="{F0E2B0EC-02D0-14DD-AF71-CFE7BB9F55DD}"/>
                  </a:ext>
                </a:extLst>
              </p:cNvPr>
              <p:cNvSpPr/>
              <p:nvPr/>
            </p:nvSpPr>
            <p:spPr>
              <a:xfrm>
                <a:off x="5444398" y="3150154"/>
                <a:ext cx="344466" cy="725602"/>
              </a:xfrm>
              <a:prstGeom prst="down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85" name="Arrow: Right 84">
                <a:extLst>
                  <a:ext uri="{FF2B5EF4-FFF2-40B4-BE49-F238E27FC236}">
                    <a16:creationId xmlns:a16="http://schemas.microsoft.com/office/drawing/2014/main" id="{9DAD6AE0-5215-A7CF-4C6B-9558FDF5B8BD}"/>
                  </a:ext>
                </a:extLst>
              </p:cNvPr>
              <p:cNvSpPr/>
              <p:nvPr/>
            </p:nvSpPr>
            <p:spPr>
              <a:xfrm>
                <a:off x="6777271" y="2089400"/>
                <a:ext cx="1479853" cy="471497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guidelines</a:t>
                </a:r>
                <a:endParaRPr lang="it-IT" sz="1400" dirty="0"/>
              </a:p>
            </p:txBody>
          </p:sp>
          <p:sp>
            <p:nvSpPr>
              <p:cNvPr id="86" name="Arrow: Right 85">
                <a:extLst>
                  <a:ext uri="{FF2B5EF4-FFF2-40B4-BE49-F238E27FC236}">
                    <a16:creationId xmlns:a16="http://schemas.microsoft.com/office/drawing/2014/main" id="{D73FA86E-1A90-F08F-BA58-C7BCE0AE32FB}"/>
                  </a:ext>
                </a:extLst>
              </p:cNvPr>
              <p:cNvSpPr/>
              <p:nvPr/>
            </p:nvSpPr>
            <p:spPr>
              <a:xfrm rot="10800000" flipV="1">
                <a:off x="6777271" y="2555821"/>
                <a:ext cx="1479852" cy="471497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limitations</a:t>
                </a:r>
                <a:endParaRPr lang="it-IT" sz="1400" dirty="0"/>
              </a:p>
            </p:txBody>
          </p:sp>
          <p:sp>
            <p:nvSpPr>
              <p:cNvPr id="87" name="Arrow: Down 86">
                <a:extLst>
                  <a:ext uri="{FF2B5EF4-FFF2-40B4-BE49-F238E27FC236}">
                    <a16:creationId xmlns:a16="http://schemas.microsoft.com/office/drawing/2014/main" id="{E814FC5F-0DBC-D937-FD98-0929C920F6EF}"/>
                  </a:ext>
                </a:extLst>
              </p:cNvPr>
              <p:cNvSpPr/>
              <p:nvPr/>
            </p:nvSpPr>
            <p:spPr>
              <a:xfrm>
                <a:off x="9032588" y="3096800"/>
                <a:ext cx="344466" cy="764872"/>
              </a:xfrm>
              <a:prstGeom prst="down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88" name="Arrow: Right 87">
                <a:extLst>
                  <a:ext uri="{FF2B5EF4-FFF2-40B4-BE49-F238E27FC236}">
                    <a16:creationId xmlns:a16="http://schemas.microsoft.com/office/drawing/2014/main" id="{0F357DA1-455E-6AEB-9E79-BE5843202A10}"/>
                  </a:ext>
                </a:extLst>
              </p:cNvPr>
              <p:cNvSpPr/>
              <p:nvPr/>
            </p:nvSpPr>
            <p:spPr>
              <a:xfrm>
                <a:off x="6777272" y="4150772"/>
                <a:ext cx="1479853" cy="471497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ref. model</a:t>
                </a:r>
                <a:endParaRPr lang="it-IT" sz="1400" dirty="0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FE13A6C-85F6-3D18-5BA4-7ADD216903BD}"/>
                  </a:ext>
                </a:extLst>
              </p:cNvPr>
              <p:cNvSpPr txBox="1"/>
              <p:nvPr/>
            </p:nvSpPr>
            <p:spPr>
              <a:xfrm>
                <a:off x="4738184" y="4930030"/>
                <a:ext cx="175689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B050"/>
                    </a:solidFill>
                  </a:rPr>
                  <a:t>Reference model</a:t>
                </a:r>
              </a:p>
              <a:p>
                <a:pPr algn="ctr"/>
                <a:r>
                  <a:rPr lang="en-US" dirty="0">
                    <a:solidFill>
                      <a:srgbClr val="00B050"/>
                    </a:solidFill>
                  </a:rPr>
                  <a:t>for verification</a:t>
                </a:r>
                <a:endParaRPr lang="it-IT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90" name="Arrow: Circular 89">
                <a:extLst>
                  <a:ext uri="{FF2B5EF4-FFF2-40B4-BE49-F238E27FC236}">
                    <a16:creationId xmlns:a16="http://schemas.microsoft.com/office/drawing/2014/main" id="{E4092F2E-C7C3-54FC-BDA9-FA0F6CF650E8}"/>
                  </a:ext>
                </a:extLst>
              </p:cNvPr>
              <p:cNvSpPr/>
              <p:nvPr/>
            </p:nvSpPr>
            <p:spPr>
              <a:xfrm>
                <a:off x="6712658" y="3007564"/>
                <a:ext cx="1428750" cy="1143207"/>
              </a:xfrm>
              <a:prstGeom prst="circularArrow">
                <a:avLst>
                  <a:gd name="adj1" fmla="val 7676"/>
                  <a:gd name="adj2" fmla="val 587790"/>
                  <a:gd name="adj3" fmla="val 20543094"/>
                  <a:gd name="adj4" fmla="val 1573847"/>
                  <a:gd name="adj5" fmla="val 8674"/>
                </a:avLst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</a:rPr>
                  <a:t>Verification</a:t>
                </a:r>
                <a:endParaRPr lang="en-GB" sz="12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91" name="Graphic 90" descr="Clipboard Checked with solid fill">
                <a:extLst>
                  <a:ext uri="{FF2B5EF4-FFF2-40B4-BE49-F238E27FC236}">
                    <a16:creationId xmlns:a16="http://schemas.microsoft.com/office/drawing/2014/main" id="{1AB8C462-7522-264A-4FBF-1A701B87FA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719239" y="2356176"/>
                <a:ext cx="628824" cy="628824"/>
              </a:xfrm>
              <a:prstGeom prst="rect">
                <a:avLst/>
              </a:prstGeom>
            </p:spPr>
          </p:pic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E2B71704-10F4-736C-3815-A71DD9482AD6}"/>
                  </a:ext>
                </a:extLst>
              </p:cNvPr>
              <p:cNvSpPr txBox="1"/>
              <p:nvPr/>
            </p:nvSpPr>
            <p:spPr>
              <a:xfrm>
                <a:off x="1113819" y="3949613"/>
                <a:ext cx="182880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Physics simulation</a:t>
                </a:r>
                <a:endParaRPr lang="it-IT" sz="1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93" name="Graphic 92" descr="Atom with solid fill">
                <a:extLst>
                  <a:ext uri="{FF2B5EF4-FFF2-40B4-BE49-F238E27FC236}">
                    <a16:creationId xmlns:a16="http://schemas.microsoft.com/office/drawing/2014/main" id="{5C3815C8-FEE0-1403-1689-599FB366CD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708375" y="4169797"/>
                <a:ext cx="639688" cy="639688"/>
              </a:xfrm>
              <a:prstGeom prst="rect">
                <a:avLst/>
              </a:prstGeom>
            </p:spPr>
          </p:pic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BC4CC104-AE52-B664-387D-C7BD2E4C76B1}"/>
                  </a:ext>
                </a:extLst>
              </p:cNvPr>
              <p:cNvSpPr/>
              <p:nvPr/>
            </p:nvSpPr>
            <p:spPr>
              <a:xfrm>
                <a:off x="8321736" y="2089402"/>
                <a:ext cx="1766170" cy="942991"/>
              </a:xfrm>
              <a:prstGeom prst="roundRect">
                <a:avLst/>
              </a:prstGeom>
              <a:solidFill>
                <a:schemeClr val="accent1"/>
              </a:solidFill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F6F2DAD3-1022-3AD4-FC86-D6FE10107C8C}"/>
                  </a:ext>
                </a:extLst>
              </p:cNvPr>
              <p:cNvSpPr txBox="1"/>
              <p:nvPr/>
            </p:nvSpPr>
            <p:spPr>
              <a:xfrm>
                <a:off x="8257123" y="2141093"/>
                <a:ext cx="182880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Hardware design</a:t>
                </a:r>
                <a:endParaRPr lang="it-IT" sz="1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96" name="Graphic 95" descr="Processor with solid fill">
                <a:extLst>
                  <a:ext uri="{FF2B5EF4-FFF2-40B4-BE49-F238E27FC236}">
                    <a16:creationId xmlns:a16="http://schemas.microsoft.com/office/drawing/2014/main" id="{C36345D1-7604-B4C1-283D-A56873ACAD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8834125" y="2316903"/>
                <a:ext cx="741392" cy="741392"/>
              </a:xfrm>
              <a:prstGeom prst="rect">
                <a:avLst/>
              </a:prstGeom>
            </p:spPr>
          </p:pic>
          <p:sp>
            <p:nvSpPr>
              <p:cNvPr id="97" name="Rectangle: Rounded Corners 96">
                <a:extLst>
                  <a:ext uri="{FF2B5EF4-FFF2-40B4-BE49-F238E27FC236}">
                    <a16:creationId xmlns:a16="http://schemas.microsoft.com/office/drawing/2014/main" id="{6D1EF0B7-CD65-7DCF-A5A3-65ADE5A14F92}"/>
                  </a:ext>
                </a:extLst>
              </p:cNvPr>
              <p:cNvSpPr/>
              <p:nvPr/>
            </p:nvSpPr>
            <p:spPr>
              <a:xfrm>
                <a:off x="8321736" y="3915026"/>
                <a:ext cx="1766170" cy="942991"/>
              </a:xfrm>
              <a:prstGeom prst="roundRect">
                <a:avLst/>
              </a:prstGeom>
              <a:solidFill>
                <a:schemeClr val="accent1"/>
              </a:solidFill>
            </p:spPr>
            <p:style>
              <a:lnRef idx="2">
                <a:schemeClr val="accent2">
                  <a:shade val="15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AA84DBED-EFD5-0DBF-090F-22E049E5E52F}"/>
                  </a:ext>
                </a:extLst>
              </p:cNvPr>
              <p:cNvSpPr txBox="1"/>
              <p:nvPr/>
            </p:nvSpPr>
            <p:spPr>
              <a:xfrm>
                <a:off x="8149522" y="3991679"/>
                <a:ext cx="211867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Verification</a:t>
                </a:r>
                <a:endParaRPr lang="it-IT" sz="1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99" name="Graphic 98" descr="Badge Tick1 with solid fill">
                <a:extLst>
                  <a:ext uri="{FF2B5EF4-FFF2-40B4-BE49-F238E27FC236}">
                    <a16:creationId xmlns:a16="http://schemas.microsoft.com/office/drawing/2014/main" id="{FBEE21D5-C13B-5C13-916D-3391154FE4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897296" y="4174719"/>
                <a:ext cx="678221" cy="678221"/>
              </a:xfrm>
              <a:prstGeom prst="rect">
                <a:avLst/>
              </a:prstGeom>
            </p:spPr>
          </p:pic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1A701C08-8806-2D3F-4223-50AA308A7FE9}"/>
                  </a:ext>
                </a:extLst>
              </p:cNvPr>
              <p:cNvSpPr txBox="1"/>
              <p:nvPr/>
            </p:nvSpPr>
            <p:spPr>
              <a:xfrm>
                <a:off x="4779598" y="2148683"/>
                <a:ext cx="167406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PixESL framework</a:t>
                </a:r>
                <a:endParaRPr lang="it-IT" sz="1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101" name="Graphic 100" descr="Blockchain with solid fill">
                <a:extLst>
                  <a:ext uri="{FF2B5EF4-FFF2-40B4-BE49-F238E27FC236}">
                    <a16:creationId xmlns:a16="http://schemas.microsoft.com/office/drawing/2014/main" id="{E2B28FD3-04A5-C5B7-0792-CCEE3C1731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260495" y="2331673"/>
                <a:ext cx="725601" cy="725601"/>
              </a:xfrm>
              <a:prstGeom prst="rect">
                <a:avLst/>
              </a:prstGeom>
            </p:spPr>
          </p:pic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0CD2CE9A-B9B9-F881-EC26-62B180DE2AF1}"/>
                  </a:ext>
                </a:extLst>
              </p:cNvPr>
              <p:cNvSpPr txBox="1"/>
              <p:nvPr/>
            </p:nvSpPr>
            <p:spPr>
              <a:xfrm>
                <a:off x="4524659" y="3971013"/>
                <a:ext cx="219205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Virtual prototype</a:t>
                </a:r>
                <a:endParaRPr lang="it-IT" sz="1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103" name="Picture 102">
                <a:extLst>
                  <a:ext uri="{FF2B5EF4-FFF2-40B4-BE49-F238E27FC236}">
                    <a16:creationId xmlns:a16="http://schemas.microsoft.com/office/drawing/2014/main" id="{8EDAFB8F-18B5-23B3-61D0-4885293AAC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/>
              <a:stretch/>
            </p:blipFill>
            <p:spPr>
              <a:xfrm>
                <a:off x="5309233" y="4186457"/>
                <a:ext cx="676863" cy="678220"/>
              </a:xfrm>
              <a:prstGeom prst="rect">
                <a:avLst/>
              </a:prstGeom>
            </p:spPr>
          </p:pic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91C4F5D7-C886-34FF-6CAE-03249E7A5F0E}"/>
                </a:ext>
              </a:extLst>
            </p:cNvPr>
            <p:cNvGrpSpPr/>
            <p:nvPr/>
          </p:nvGrpSpPr>
          <p:grpSpPr>
            <a:xfrm>
              <a:off x="1113819" y="2089403"/>
              <a:ext cx="8461698" cy="2775274"/>
              <a:chOff x="1113819" y="2089403"/>
              <a:chExt cx="8461698" cy="2775274"/>
            </a:xfrm>
          </p:grpSpPr>
          <p:sp>
            <p:nvSpPr>
              <p:cNvPr id="64" name="Rectangle: Rounded Corners 63">
                <a:extLst>
                  <a:ext uri="{FF2B5EF4-FFF2-40B4-BE49-F238E27FC236}">
                    <a16:creationId xmlns:a16="http://schemas.microsoft.com/office/drawing/2014/main" id="{C9528200-79B1-617E-84CB-DF57985887FF}"/>
                  </a:ext>
                </a:extLst>
              </p:cNvPr>
              <p:cNvSpPr/>
              <p:nvPr/>
            </p:nvSpPr>
            <p:spPr>
              <a:xfrm>
                <a:off x="4520603" y="2089404"/>
                <a:ext cx="2192055" cy="942990"/>
              </a:xfrm>
              <a:prstGeom prst="roundRect">
                <a:avLst/>
              </a:prstGeom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b="1" dirty="0"/>
              </a:p>
            </p:txBody>
          </p:sp>
          <p:sp>
            <p:nvSpPr>
              <p:cNvPr id="65" name="Rectangle: Rounded Corners 64">
                <a:extLst>
                  <a:ext uri="{FF2B5EF4-FFF2-40B4-BE49-F238E27FC236}">
                    <a16:creationId xmlns:a16="http://schemas.microsoft.com/office/drawing/2014/main" id="{4BFEF307-0486-7F82-6EE5-68B43E5308B0}"/>
                  </a:ext>
                </a:extLst>
              </p:cNvPr>
              <p:cNvSpPr/>
              <p:nvPr/>
            </p:nvSpPr>
            <p:spPr>
              <a:xfrm>
                <a:off x="4520602" y="3917008"/>
                <a:ext cx="2192055" cy="942990"/>
              </a:xfrm>
              <a:prstGeom prst="roundRect">
                <a:avLst/>
              </a:prstGeom>
              <a:solidFill>
                <a:schemeClr val="accent3"/>
              </a:solidFill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66" name="Arrow: Down 65">
                <a:extLst>
                  <a:ext uri="{FF2B5EF4-FFF2-40B4-BE49-F238E27FC236}">
                    <a16:creationId xmlns:a16="http://schemas.microsoft.com/office/drawing/2014/main" id="{0AFE6613-4677-7FC0-F1A5-2F5F7DACD442}"/>
                  </a:ext>
                </a:extLst>
              </p:cNvPr>
              <p:cNvSpPr/>
              <p:nvPr/>
            </p:nvSpPr>
            <p:spPr>
              <a:xfrm>
                <a:off x="5444398" y="3150154"/>
                <a:ext cx="344466" cy="725602"/>
              </a:xfrm>
              <a:prstGeom prst="down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67" name="Arrow: Right 66">
                <a:extLst>
                  <a:ext uri="{FF2B5EF4-FFF2-40B4-BE49-F238E27FC236}">
                    <a16:creationId xmlns:a16="http://schemas.microsoft.com/office/drawing/2014/main" id="{D86396FB-DFC2-6B76-F88F-EE74B50056E1}"/>
                  </a:ext>
                </a:extLst>
              </p:cNvPr>
              <p:cNvSpPr/>
              <p:nvPr/>
            </p:nvSpPr>
            <p:spPr>
              <a:xfrm flipH="1">
                <a:off x="2976134" y="4213520"/>
                <a:ext cx="1479853" cy="471497"/>
              </a:xfrm>
              <a:prstGeom prst="rightArrow">
                <a:avLst/>
              </a:prstGeom>
              <a:solidFill>
                <a:srgbClr val="0033A0">
                  <a:alpha val="40000"/>
                </a:srgbClr>
              </a:solidFill>
              <a:ln>
                <a:solidFill>
                  <a:srgbClr val="000000">
                    <a:alpha val="40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ASIC limits</a:t>
                </a:r>
                <a:endParaRPr lang="it-IT" sz="1400" dirty="0"/>
              </a:p>
            </p:txBody>
          </p:sp>
          <p:sp>
            <p:nvSpPr>
              <p:cNvPr id="68" name="Arrow: Down 67">
                <a:extLst>
                  <a:ext uri="{FF2B5EF4-FFF2-40B4-BE49-F238E27FC236}">
                    <a16:creationId xmlns:a16="http://schemas.microsoft.com/office/drawing/2014/main" id="{7A0DF45C-8138-C1E6-2896-D2FF4B043CF0}"/>
                  </a:ext>
                </a:extLst>
              </p:cNvPr>
              <p:cNvSpPr/>
              <p:nvPr/>
            </p:nvSpPr>
            <p:spPr>
              <a:xfrm rot="10800000">
                <a:off x="1856208" y="3090591"/>
                <a:ext cx="344466" cy="764872"/>
              </a:xfrm>
              <a:prstGeom prst="downArrow">
                <a:avLst/>
              </a:prstGeom>
              <a:solidFill>
                <a:srgbClr val="0033A0">
                  <a:alpha val="40000"/>
                </a:srgbClr>
              </a:solidFill>
              <a:ln>
                <a:solidFill>
                  <a:srgbClr val="000000">
                    <a:alpha val="40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sp>
            <p:nvSpPr>
              <p:cNvPr id="69" name="Arrow: Right 68">
                <a:extLst>
                  <a:ext uri="{FF2B5EF4-FFF2-40B4-BE49-F238E27FC236}">
                    <a16:creationId xmlns:a16="http://schemas.microsoft.com/office/drawing/2014/main" id="{EAEAC9F1-583C-C860-6800-B8196DB46832}"/>
                  </a:ext>
                </a:extLst>
              </p:cNvPr>
              <p:cNvSpPr/>
              <p:nvPr/>
            </p:nvSpPr>
            <p:spPr>
              <a:xfrm>
                <a:off x="2976135" y="2090345"/>
                <a:ext cx="1479853" cy="471497"/>
              </a:xfrm>
              <a:prstGeom prst="rightArrow">
                <a:avLst/>
              </a:prstGeom>
              <a:solidFill>
                <a:srgbClr val="0033A0">
                  <a:alpha val="40000"/>
                </a:srgbClr>
              </a:solidFill>
              <a:ln>
                <a:solidFill>
                  <a:srgbClr val="000000">
                    <a:alpha val="40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guidelines</a:t>
                </a:r>
                <a:endParaRPr lang="it-IT" sz="1400" dirty="0"/>
              </a:p>
            </p:txBody>
          </p:sp>
          <p:sp>
            <p:nvSpPr>
              <p:cNvPr id="70" name="Arrow: Right 69">
                <a:extLst>
                  <a:ext uri="{FF2B5EF4-FFF2-40B4-BE49-F238E27FC236}">
                    <a16:creationId xmlns:a16="http://schemas.microsoft.com/office/drawing/2014/main" id="{272A0242-34BE-7F55-FA18-B95DA65E9F3E}"/>
                  </a:ext>
                </a:extLst>
              </p:cNvPr>
              <p:cNvSpPr/>
              <p:nvPr/>
            </p:nvSpPr>
            <p:spPr>
              <a:xfrm rot="10800000" flipV="1">
                <a:off x="2976135" y="2556766"/>
                <a:ext cx="1479852" cy="471497"/>
              </a:xfrm>
              <a:prstGeom prst="rightArrow">
                <a:avLst/>
              </a:prstGeom>
              <a:solidFill>
                <a:srgbClr val="0033A0">
                  <a:alpha val="40000"/>
                </a:srgbClr>
              </a:solidFill>
              <a:ln>
                <a:solidFill>
                  <a:srgbClr val="000000">
                    <a:alpha val="40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/>
                  <a:t>limitations</a:t>
                </a:r>
                <a:endParaRPr lang="it-IT" sz="1400" dirty="0"/>
              </a:p>
            </p:txBody>
          </p:sp>
          <p:sp>
            <p:nvSpPr>
              <p:cNvPr id="71" name="Rectangle: Rounded Corners 70">
                <a:extLst>
                  <a:ext uri="{FF2B5EF4-FFF2-40B4-BE49-F238E27FC236}">
                    <a16:creationId xmlns:a16="http://schemas.microsoft.com/office/drawing/2014/main" id="{CB16F7E3-DB66-EAAD-0A9E-77BF57D503F0}"/>
                  </a:ext>
                </a:extLst>
              </p:cNvPr>
              <p:cNvSpPr/>
              <p:nvPr/>
            </p:nvSpPr>
            <p:spPr>
              <a:xfrm>
                <a:off x="1145352" y="2089403"/>
                <a:ext cx="1766170" cy="942990"/>
              </a:xfrm>
              <a:prstGeom prst="roundRect">
                <a:avLst/>
              </a:prstGeom>
              <a:solidFill>
                <a:srgbClr val="0033A0">
                  <a:alpha val="40000"/>
                </a:srgbClr>
              </a:solidFill>
              <a:ln>
                <a:solidFill>
                  <a:srgbClr val="000000">
                    <a:alpha val="40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386D989-DFD2-8E1A-C9B5-316E6B588EFC}"/>
                  </a:ext>
                </a:extLst>
              </p:cNvPr>
              <p:cNvSpPr txBox="1"/>
              <p:nvPr/>
            </p:nvSpPr>
            <p:spPr>
              <a:xfrm>
                <a:off x="1113819" y="2135491"/>
                <a:ext cx="182880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Specifications</a:t>
                </a:r>
                <a:endParaRPr lang="it-IT" sz="1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73" name="Graphic 72" descr="Clipboard Checked with solid fill">
                <a:extLst>
                  <a:ext uri="{FF2B5EF4-FFF2-40B4-BE49-F238E27FC236}">
                    <a16:creationId xmlns:a16="http://schemas.microsoft.com/office/drawing/2014/main" id="{4631FD8D-A4B2-D799-921C-1B3F13F862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719239" y="2356176"/>
                <a:ext cx="628824" cy="628824"/>
              </a:xfrm>
              <a:prstGeom prst="rect">
                <a:avLst/>
              </a:prstGeom>
            </p:spPr>
          </p:pic>
          <p:sp>
            <p:nvSpPr>
              <p:cNvPr id="74" name="Rectangle: Rounded Corners 73">
                <a:extLst>
                  <a:ext uri="{FF2B5EF4-FFF2-40B4-BE49-F238E27FC236}">
                    <a16:creationId xmlns:a16="http://schemas.microsoft.com/office/drawing/2014/main" id="{FE6618FD-38A3-3CA2-EA44-993B173A2766}"/>
                  </a:ext>
                </a:extLst>
              </p:cNvPr>
              <p:cNvSpPr/>
              <p:nvPr/>
            </p:nvSpPr>
            <p:spPr>
              <a:xfrm>
                <a:off x="1145134" y="3909949"/>
                <a:ext cx="1766170" cy="942991"/>
              </a:xfrm>
              <a:prstGeom prst="roundRect">
                <a:avLst/>
              </a:prstGeom>
              <a:solidFill>
                <a:srgbClr val="0033A0">
                  <a:alpha val="40000"/>
                </a:srgbClr>
              </a:solidFill>
              <a:ln>
                <a:solidFill>
                  <a:srgbClr val="000000">
                    <a:alpha val="40000"/>
                  </a:srgbClr>
                </a:solidFill>
              </a:ln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600" dirty="0"/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DFA21206-CE51-60C8-A40D-117D55F1D97A}"/>
                  </a:ext>
                </a:extLst>
              </p:cNvPr>
              <p:cNvSpPr txBox="1"/>
              <p:nvPr/>
            </p:nvSpPr>
            <p:spPr>
              <a:xfrm>
                <a:off x="1113819" y="3949613"/>
                <a:ext cx="182880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Physics simulation</a:t>
                </a:r>
                <a:endParaRPr lang="it-IT" sz="1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76" name="Graphic 75" descr="Atom with solid fill">
                <a:extLst>
                  <a:ext uri="{FF2B5EF4-FFF2-40B4-BE49-F238E27FC236}">
                    <a16:creationId xmlns:a16="http://schemas.microsoft.com/office/drawing/2014/main" id="{99418280-B681-6416-3AC8-707015E261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708375" y="4169797"/>
                <a:ext cx="639688" cy="639688"/>
              </a:xfrm>
              <a:prstGeom prst="rect">
                <a:avLst/>
              </a:prstGeom>
            </p:spPr>
          </p:pic>
          <p:pic>
            <p:nvPicPr>
              <p:cNvPr id="77" name="Graphic 76" descr="Badge Tick1 with solid fill">
                <a:extLst>
                  <a:ext uri="{FF2B5EF4-FFF2-40B4-BE49-F238E27FC236}">
                    <a16:creationId xmlns:a16="http://schemas.microsoft.com/office/drawing/2014/main" id="{D075A2CC-B59E-E90F-47A0-1108984012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897296" y="4174719"/>
                <a:ext cx="678221" cy="678221"/>
              </a:xfrm>
              <a:prstGeom prst="rect">
                <a:avLst/>
              </a:prstGeom>
            </p:spPr>
          </p:pic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C3257503-6323-62EF-2D16-306D6E9CED52}"/>
                  </a:ext>
                </a:extLst>
              </p:cNvPr>
              <p:cNvSpPr txBox="1"/>
              <p:nvPr/>
            </p:nvSpPr>
            <p:spPr>
              <a:xfrm>
                <a:off x="4779598" y="2148683"/>
                <a:ext cx="167406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PixESL framework</a:t>
                </a:r>
                <a:endParaRPr lang="it-IT" sz="1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79" name="Graphic 78" descr="Blockchain with solid fill">
                <a:extLst>
                  <a:ext uri="{FF2B5EF4-FFF2-40B4-BE49-F238E27FC236}">
                    <a16:creationId xmlns:a16="http://schemas.microsoft.com/office/drawing/2014/main" id="{C7A29DE7-94D7-D8A8-88E0-BE8A58E567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260495" y="2331673"/>
                <a:ext cx="725601" cy="725601"/>
              </a:xfrm>
              <a:prstGeom prst="rect">
                <a:avLst/>
              </a:prstGeom>
            </p:spPr>
          </p:pic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0C53AA9-F3EE-35EF-51F9-70BA45A0C78B}"/>
                  </a:ext>
                </a:extLst>
              </p:cNvPr>
              <p:cNvSpPr txBox="1"/>
              <p:nvPr/>
            </p:nvSpPr>
            <p:spPr>
              <a:xfrm>
                <a:off x="4524659" y="3971013"/>
                <a:ext cx="219205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Virtual prototype</a:t>
                </a:r>
                <a:endParaRPr lang="it-IT" sz="1400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81" name="Picture 80">
                <a:extLst>
                  <a:ext uri="{FF2B5EF4-FFF2-40B4-BE49-F238E27FC236}">
                    <a16:creationId xmlns:a16="http://schemas.microsoft.com/office/drawing/2014/main" id="{6862D0CF-1845-7E17-B9D4-1EEF760C70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/>
              <a:stretch/>
            </p:blipFill>
            <p:spPr>
              <a:xfrm>
                <a:off x="5309233" y="4186457"/>
                <a:ext cx="676863" cy="67822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3306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4FC45BC-2F75-6105-7807-24154011B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5352" y="5245735"/>
            <a:ext cx="9534526" cy="955039"/>
          </a:xfrm>
        </p:spPr>
        <p:txBody>
          <a:bodyPr>
            <a:normAutofit/>
          </a:bodyPr>
          <a:lstStyle/>
          <a:p>
            <a:r>
              <a:rPr lang="en-GB" sz="1600" dirty="0">
                <a:solidFill>
                  <a:schemeClr val="accent5"/>
                </a:solidFill>
              </a:rPr>
              <a:t>TCAD</a:t>
            </a:r>
            <a:r>
              <a:rPr lang="en-GB" sz="1600" b="0" dirty="0">
                <a:solidFill>
                  <a:srgbClr val="000000"/>
                </a:solidFill>
              </a:rPr>
              <a:t> focuses on simulating the detailed structure and fabrication of semiconductor sensor devices</a:t>
            </a:r>
          </a:p>
          <a:p>
            <a:r>
              <a:rPr lang="en-GB" sz="1600" dirty="0">
                <a:solidFill>
                  <a:srgbClr val="02A9A2"/>
                </a:solidFill>
              </a:rPr>
              <a:t>Allpix²</a:t>
            </a:r>
            <a:r>
              <a:rPr lang="en-GB" sz="1600" b="0" dirty="0"/>
              <a:t> focuses on simulating the physical processes in silicon detectors</a:t>
            </a:r>
          </a:p>
          <a:p>
            <a:r>
              <a:rPr lang="en-GB" sz="1600" dirty="0">
                <a:solidFill>
                  <a:schemeClr val="tx1"/>
                </a:solidFill>
              </a:rPr>
              <a:t>PixESL</a:t>
            </a:r>
            <a:r>
              <a:rPr lang="en-GB" sz="1600" b="0" dirty="0"/>
              <a:t> focuses on modelling the behaviour of pixel detector circuits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4F3644-44D7-12C7-137F-F46D1DAE1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PixESL in simulation flow 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AC0F65-599E-6608-E2AF-C3E4BDC29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F5914-66A6-3E25-1938-D0263C29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DF481-57D2-0ABA-3C98-82A17D0F4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2EA81DBA-156E-6BA9-477E-DEA761EB63E6}"/>
              </a:ext>
            </a:extLst>
          </p:cNvPr>
          <p:cNvSpPr/>
          <p:nvPr/>
        </p:nvSpPr>
        <p:spPr>
          <a:xfrm>
            <a:off x="1145352" y="1662000"/>
            <a:ext cx="9534525" cy="2931708"/>
          </a:xfrm>
          <a:prstGeom prst="roundRect">
            <a:avLst>
              <a:gd name="adj" fmla="val 3021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noFill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6A2CBCB-DB6B-BDC0-E01C-D867D204C3FA}"/>
              </a:ext>
            </a:extLst>
          </p:cNvPr>
          <p:cNvGrpSpPr/>
          <p:nvPr/>
        </p:nvGrpSpPr>
        <p:grpSpPr>
          <a:xfrm>
            <a:off x="1263972" y="1785400"/>
            <a:ext cx="9335133" cy="2553178"/>
            <a:chOff x="1222680" y="932605"/>
            <a:chExt cx="9992377" cy="2930102"/>
          </a:xfrm>
        </p:grpSpPr>
        <p:sp>
          <p:nvSpPr>
            <p:cNvPr id="38" name="Flèche droite rayée 37">
              <a:extLst>
                <a:ext uri="{FF2B5EF4-FFF2-40B4-BE49-F238E27FC236}">
                  <a16:creationId xmlns:a16="http://schemas.microsoft.com/office/drawing/2014/main" id="{2A217D16-1C5F-C931-BF3B-419BAB459883}"/>
                </a:ext>
              </a:extLst>
            </p:cNvPr>
            <p:cNvSpPr/>
            <p:nvPr/>
          </p:nvSpPr>
          <p:spPr>
            <a:xfrm>
              <a:off x="2886075" y="955935"/>
              <a:ext cx="7019925" cy="1169640"/>
            </a:xfrm>
            <a:prstGeom prst="stripedRightArrow">
              <a:avLst>
                <a:gd name="adj1" fmla="val 50761"/>
                <a:gd name="adj2" fmla="val 95170"/>
              </a:avLst>
            </a:prstGeom>
            <a:solidFill>
              <a:schemeClr val="tx1">
                <a:lumMod val="85000"/>
              </a:schemeClr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b="1" strike="noStrike" spc="-1" dirty="0">
                  <a:solidFill>
                    <a:schemeClr val="bg1"/>
                  </a:solidFill>
                  <a:latin typeface="Arial"/>
                  <a:ea typeface="DejaVu Sans"/>
                </a:rPr>
                <a:t>Simulation flow</a:t>
              </a:r>
              <a:endParaRPr lang="fr-FR" b="0" strike="noStrike" spc="-1" dirty="0">
                <a:solidFill>
                  <a:schemeClr val="bg1"/>
                </a:solidFill>
                <a:latin typeface="Arial"/>
              </a:endParaRPr>
            </a:p>
          </p:txBody>
        </p:sp>
        <p:sp>
          <p:nvSpPr>
            <p:cNvPr id="39" name="Rectangle: Rounded Corners 11">
              <a:extLst>
                <a:ext uri="{FF2B5EF4-FFF2-40B4-BE49-F238E27FC236}">
                  <a16:creationId xmlns:a16="http://schemas.microsoft.com/office/drawing/2014/main" id="{6497788A-F469-9368-7F00-D9A2EF0F3B79}"/>
                </a:ext>
              </a:extLst>
            </p:cNvPr>
            <p:cNvSpPr/>
            <p:nvPr/>
          </p:nvSpPr>
          <p:spPr>
            <a:xfrm>
              <a:off x="1222680" y="932605"/>
              <a:ext cx="1474200" cy="116964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1200" b="1" strike="noStrike" spc="-1" dirty="0">
                  <a:solidFill>
                    <a:srgbClr val="000000"/>
                  </a:solidFill>
                  <a:latin typeface="Arial"/>
                  <a:ea typeface="Calibri"/>
                </a:rPr>
                <a:t>Particle-sensor interaction</a:t>
              </a:r>
              <a:endParaRPr lang="fr-FR" sz="1200" b="1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" name="Rectangle: Rounded Corners 12">
              <a:extLst>
                <a:ext uri="{FF2B5EF4-FFF2-40B4-BE49-F238E27FC236}">
                  <a16:creationId xmlns:a16="http://schemas.microsoft.com/office/drawing/2014/main" id="{81B51F67-D958-0893-CD8F-737F533E3609}"/>
                </a:ext>
              </a:extLst>
            </p:cNvPr>
            <p:cNvSpPr/>
            <p:nvPr/>
          </p:nvSpPr>
          <p:spPr>
            <a:xfrm>
              <a:off x="9982777" y="943807"/>
              <a:ext cx="1232280" cy="1169640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40000"/>
                <a:lumOff val="60000"/>
              </a:schemeClr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GB" sz="1200" b="1" strike="noStrike" spc="-1" dirty="0">
                  <a:solidFill>
                    <a:srgbClr val="000000"/>
                  </a:solidFill>
                  <a:latin typeface="Arial"/>
                  <a:ea typeface="Calibri"/>
                </a:rPr>
                <a:t>Chip output</a:t>
              </a:r>
              <a:endParaRPr lang="fr-FR" sz="1200" b="1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1" name="Rectangle à coins arrondis 39">
              <a:extLst>
                <a:ext uri="{FF2B5EF4-FFF2-40B4-BE49-F238E27FC236}">
                  <a16:creationId xmlns:a16="http://schemas.microsoft.com/office/drawing/2014/main" id="{765D94A5-CAB8-705A-F330-9EEC6E1C5E4B}"/>
                </a:ext>
              </a:extLst>
            </p:cNvPr>
            <p:cNvSpPr/>
            <p:nvPr/>
          </p:nvSpPr>
          <p:spPr>
            <a:xfrm>
              <a:off x="1305120" y="2980356"/>
              <a:ext cx="1391760" cy="7383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1200" b="1" strike="noStrike" spc="-1" dirty="0">
                  <a:solidFill>
                    <a:srgbClr val="000000"/>
                  </a:solidFill>
                  <a:latin typeface="Arial"/>
                  <a:ea typeface="DejaVu Sans"/>
                </a:rPr>
                <a:t>Sensor</a:t>
              </a:r>
            </a:p>
            <a:p>
              <a:pPr algn="ctr">
                <a:lnSpc>
                  <a:spcPct val="100000"/>
                </a:lnSpc>
                <a:buNone/>
              </a:pPr>
              <a:r>
                <a:rPr lang="en-US" sz="1200" b="1" strike="noStrike" spc="-1" dirty="0">
                  <a:solidFill>
                    <a:srgbClr val="000000"/>
                  </a:solidFill>
                  <a:latin typeface="Arial"/>
                  <a:ea typeface="DejaVu Sans"/>
                </a:rPr>
                <a:t>design</a:t>
              </a:r>
              <a:endParaRPr lang="fr-FR" sz="1200" b="1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42" name="Groupe 4">
              <a:extLst>
                <a:ext uri="{FF2B5EF4-FFF2-40B4-BE49-F238E27FC236}">
                  <a16:creationId xmlns:a16="http://schemas.microsoft.com/office/drawing/2014/main" id="{359C0101-8313-BFB6-5190-C43C626FFC3A}"/>
                </a:ext>
              </a:extLst>
            </p:cNvPr>
            <p:cNvGrpSpPr/>
            <p:nvPr/>
          </p:nvGrpSpPr>
          <p:grpSpPr>
            <a:xfrm>
              <a:off x="1641720" y="2297076"/>
              <a:ext cx="718200" cy="718560"/>
              <a:chOff x="1032120" y="2322000"/>
              <a:chExt cx="718200" cy="718560"/>
            </a:xfrm>
          </p:grpSpPr>
          <p:pic>
            <p:nvPicPr>
              <p:cNvPr id="49" name="Picture 2" descr="Sentaurus download – Downloadly">
                <a:extLst>
                  <a:ext uri="{FF2B5EF4-FFF2-40B4-BE49-F238E27FC236}">
                    <a16:creationId xmlns:a16="http://schemas.microsoft.com/office/drawing/2014/main" id="{5E3896F8-73A6-BEAE-736E-CCAD9BE0ECF7}"/>
                  </a:ext>
                </a:extLst>
              </p:cNvPr>
              <p:cNvPicPr/>
              <p:nvPr/>
            </p:nvPicPr>
            <p:blipFill>
              <a:blip r:embed="rId2"/>
              <a:srcRect t="68227"/>
              <a:stretch/>
            </p:blipFill>
            <p:spPr>
              <a:xfrm>
                <a:off x="1032120" y="2759040"/>
                <a:ext cx="718200" cy="281520"/>
              </a:xfrm>
              <a:prstGeom prst="rect">
                <a:avLst/>
              </a:prstGeom>
              <a:ln w="0">
                <a:solidFill>
                  <a:schemeClr val="bg1"/>
                </a:solidFill>
              </a:ln>
            </p:spPr>
          </p:pic>
          <p:pic>
            <p:nvPicPr>
              <p:cNvPr id="50" name="Picture 2" descr="Sentaurus download – Downloadly">
                <a:extLst>
                  <a:ext uri="{FF2B5EF4-FFF2-40B4-BE49-F238E27FC236}">
                    <a16:creationId xmlns:a16="http://schemas.microsoft.com/office/drawing/2014/main" id="{F8524BE0-DDEF-E4F0-28C7-8232549F092C}"/>
                  </a:ext>
                </a:extLst>
              </p:cNvPr>
              <p:cNvPicPr/>
              <p:nvPr/>
            </p:nvPicPr>
            <p:blipFill>
              <a:blip r:embed="rId2"/>
              <a:srcRect b="51056"/>
              <a:stretch/>
            </p:blipFill>
            <p:spPr>
              <a:xfrm>
                <a:off x="1032120" y="2322000"/>
                <a:ext cx="718200" cy="434880"/>
              </a:xfrm>
              <a:prstGeom prst="rect">
                <a:avLst/>
              </a:prstGeom>
              <a:ln w="0">
                <a:solidFill>
                  <a:schemeClr val="bg1"/>
                </a:solidFill>
              </a:ln>
            </p:spPr>
          </p:pic>
        </p:grpSp>
        <p:sp>
          <p:nvSpPr>
            <p:cNvPr id="43" name="Rectangle à coins arrondis 93">
              <a:extLst>
                <a:ext uri="{FF2B5EF4-FFF2-40B4-BE49-F238E27FC236}">
                  <a16:creationId xmlns:a16="http://schemas.microsoft.com/office/drawing/2014/main" id="{5ACDDB2E-EF92-C00C-1713-08F2BA80C9F9}"/>
                </a:ext>
              </a:extLst>
            </p:cNvPr>
            <p:cNvSpPr/>
            <p:nvPr/>
          </p:nvSpPr>
          <p:spPr>
            <a:xfrm>
              <a:off x="3857520" y="2980356"/>
              <a:ext cx="1976400" cy="73836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>
                <a:lnSpc>
                  <a:spcPct val="100000"/>
                </a:lnSpc>
                <a:buNone/>
              </a:pPr>
              <a:r>
                <a:rPr lang="en-US" sz="1200" b="1" strike="noStrike" spc="-1" dirty="0">
                  <a:solidFill>
                    <a:srgbClr val="000000"/>
                  </a:solidFill>
                  <a:latin typeface="Arial"/>
                  <a:ea typeface="DejaVu Sans"/>
                </a:rPr>
                <a:t>Charge deposition + collection (+ digitization)</a:t>
              </a:r>
              <a:endParaRPr lang="fr-FR" sz="1200" b="1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44" name="Picture 7" descr="Allpix Squared / Allpix Squared · GitLab">
              <a:extLst>
                <a:ext uri="{FF2B5EF4-FFF2-40B4-BE49-F238E27FC236}">
                  <a16:creationId xmlns:a16="http://schemas.microsoft.com/office/drawing/2014/main" id="{9B2F3A26-6B4D-7800-B289-3F6C88EE80E7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3498420" y="2364936"/>
              <a:ext cx="718200" cy="718200"/>
            </a:xfrm>
            <a:prstGeom prst="rect">
              <a:avLst/>
            </a:prstGeom>
            <a:ln w="0">
              <a:solidFill>
                <a:schemeClr val="bg1"/>
              </a:solidFill>
            </a:ln>
          </p:spPr>
        </p:pic>
        <p:sp>
          <p:nvSpPr>
            <p:cNvPr id="45" name="Flèche vers le haut 88">
              <a:extLst>
                <a:ext uri="{FF2B5EF4-FFF2-40B4-BE49-F238E27FC236}">
                  <a16:creationId xmlns:a16="http://schemas.microsoft.com/office/drawing/2014/main" id="{F4DA566A-F226-F393-34EE-9701AAFF1170}"/>
                </a:ext>
              </a:extLst>
            </p:cNvPr>
            <p:cNvSpPr/>
            <p:nvPr/>
          </p:nvSpPr>
          <p:spPr>
            <a:xfrm rot="5400000">
              <a:off x="6619086" y="2455649"/>
              <a:ext cx="326520" cy="1896856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n-GB"/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51502CC0-E6C9-4D14-298A-9D497D4655FD}"/>
                </a:ext>
              </a:extLst>
            </p:cNvPr>
            <p:cNvSpPr/>
            <p:nvPr/>
          </p:nvSpPr>
          <p:spPr>
            <a:xfrm>
              <a:off x="7730775" y="2797123"/>
              <a:ext cx="3484281" cy="1065584"/>
            </a:xfrm>
            <a:prstGeom prst="round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Front-end architecture +</a:t>
              </a:r>
            </a:p>
            <a:p>
              <a:pPr algn="ctr"/>
              <a:r>
                <a:rPr lang="en-US" sz="1600" b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Readout architecture +</a:t>
              </a:r>
            </a:p>
            <a:p>
              <a:pPr algn="ctr"/>
              <a:r>
                <a:rPr lang="en-US" sz="1600" b="1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Post-processing</a:t>
              </a:r>
              <a:endParaRPr lang="en-GB" sz="1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A4314F2C-96D2-C399-E381-0CFBEC480503}"/>
                </a:ext>
              </a:extLst>
            </p:cNvPr>
            <p:cNvSpPr/>
            <p:nvPr/>
          </p:nvSpPr>
          <p:spPr>
            <a:xfrm>
              <a:off x="7219949" y="2469081"/>
              <a:ext cx="1025619" cy="546555"/>
            </a:xfrm>
            <a:prstGeom prst="roundRect">
              <a:avLst/>
            </a:prstGeom>
            <a:solidFill>
              <a:schemeClr val="accent3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PixESL</a:t>
              </a:r>
              <a:endParaRPr lang="en-GB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Flèche vers le haut 88">
              <a:extLst>
                <a:ext uri="{FF2B5EF4-FFF2-40B4-BE49-F238E27FC236}">
                  <a16:creationId xmlns:a16="http://schemas.microsoft.com/office/drawing/2014/main" id="{4B1212D0-A97B-7EA7-8A8C-CA82CE7B91BC}"/>
                </a:ext>
              </a:extLst>
            </p:cNvPr>
            <p:cNvSpPr/>
            <p:nvPr/>
          </p:nvSpPr>
          <p:spPr>
            <a:xfrm rot="5400000">
              <a:off x="3113940" y="2749596"/>
              <a:ext cx="326520" cy="116064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chemeClr val="tx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013192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B2D7E-D955-ADD4-367C-F33BF6FEE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PixESL framework</a:t>
            </a:r>
            <a:endParaRPr lang="it-I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9BE923-14AF-2E89-820C-A0845377A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457200" indent="-457200">
              <a:buAutoNum type="arabicPeriod"/>
            </a:pPr>
            <a:r>
              <a:rPr lang="en-US" dirty="0"/>
              <a:t>Virtual Prototyping</a:t>
            </a:r>
          </a:p>
          <a:p>
            <a:pPr marL="457200" indent="-457200">
              <a:buAutoNum type="arabicPeriod"/>
            </a:pPr>
            <a:r>
              <a:rPr lang="en-US" dirty="0"/>
              <a:t>Modeling Methodology</a:t>
            </a:r>
          </a:p>
          <a:p>
            <a:pPr marL="457200" indent="-457200">
              <a:buAutoNum type="arabicPeriod"/>
            </a:pPr>
            <a:r>
              <a:rPr lang="en-US" dirty="0"/>
              <a:t>Front-End model</a:t>
            </a:r>
          </a:p>
          <a:p>
            <a:pPr marL="457200" indent="-457200">
              <a:buAutoNum type="arabicPeriod"/>
            </a:pPr>
            <a:r>
              <a:rPr lang="en-US" dirty="0"/>
              <a:t>Readout model</a:t>
            </a:r>
          </a:p>
          <a:p>
            <a:pPr marL="457200" indent="-457200">
              <a:buAutoNum type="arabicPeriod"/>
            </a:pPr>
            <a:r>
              <a:rPr lang="it-IT" dirty="0"/>
              <a:t>PixESL in a nutshell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1E9E36-B6A8-BEEE-18A8-C8E2E78E9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DA71EF-FD36-0F2B-72AB-1CBBBE458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E605B2F-0F9A-3334-E3F9-6670EF8BAA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66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10A2DBC-C407-2A3B-5547-30944DFA0D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69137" y="2010662"/>
            <a:ext cx="7649676" cy="3794402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2008E23-85DC-1211-2045-95609997E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PixESL – Virtual Prototyping</a:t>
            </a:r>
            <a:endParaRPr lang="it-I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9F2594-04ED-62AD-2DAA-1DCD1183A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38F7BF-05B3-D2C3-A16E-AA43DC368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8E8DB56-8C08-5AED-9B47-45CF4EAB8A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932D9FF2-2A1C-546B-9714-02C680889A12}"/>
              </a:ext>
            </a:extLst>
          </p:cNvPr>
          <p:cNvSpPr txBox="1">
            <a:spLocks/>
          </p:cNvSpPr>
          <p:nvPr/>
        </p:nvSpPr>
        <p:spPr>
          <a:xfrm>
            <a:off x="407989" y="1130682"/>
            <a:ext cx="11571975" cy="106574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2100" b="1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8650" indent="-2619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0" indent="-2603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9675" indent="-2698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</a:rPr>
              <a:t>PixESL</a:t>
            </a:r>
            <a:r>
              <a:rPr lang="en-US" b="0" dirty="0"/>
              <a:t> applies the </a:t>
            </a:r>
            <a:r>
              <a:rPr lang="en-US" dirty="0">
                <a:solidFill>
                  <a:schemeClr val="tx1"/>
                </a:solidFill>
              </a:rPr>
              <a:t>Electronic System Level </a:t>
            </a:r>
            <a:r>
              <a:rPr lang="en-US" b="0" dirty="0"/>
              <a:t>concepts to </a:t>
            </a:r>
            <a:r>
              <a:rPr lang="en-US" dirty="0">
                <a:solidFill>
                  <a:schemeClr val="tx1"/>
                </a:solidFill>
              </a:rPr>
              <a:t>pixel detectors </a:t>
            </a:r>
            <a:r>
              <a:rPr lang="en-US" b="0" dirty="0"/>
              <a:t>design flow for a </a:t>
            </a:r>
            <a:r>
              <a:rPr lang="en-US" dirty="0">
                <a:solidFill>
                  <a:schemeClr val="tx1"/>
                </a:solidFill>
              </a:rPr>
              <a:t>cycle-accurate</a:t>
            </a:r>
            <a:r>
              <a:rPr lang="en-US" b="0" dirty="0"/>
              <a:t> simulation from </a:t>
            </a:r>
            <a:r>
              <a:rPr lang="en-US" dirty="0">
                <a:solidFill>
                  <a:schemeClr val="tx1"/>
                </a:solidFill>
              </a:rPr>
              <a:t>analog front-end </a:t>
            </a:r>
            <a:r>
              <a:rPr lang="en-US" b="0" dirty="0"/>
              <a:t>to </a:t>
            </a:r>
            <a:r>
              <a:rPr lang="en-US" dirty="0">
                <a:solidFill>
                  <a:schemeClr val="tx1"/>
                </a:solidFill>
              </a:rPr>
              <a:t>chip/system readout</a:t>
            </a:r>
            <a:r>
              <a:rPr lang="en-US" b="0" dirty="0"/>
              <a:t>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6B017F3-A4B9-3BB3-1B81-87E2646E46E1}"/>
              </a:ext>
            </a:extLst>
          </p:cNvPr>
          <p:cNvSpPr/>
          <p:nvPr/>
        </p:nvSpPr>
        <p:spPr>
          <a:xfrm>
            <a:off x="420912" y="2196424"/>
            <a:ext cx="3127828" cy="553998"/>
          </a:xfrm>
          <a:prstGeom prst="roundRect">
            <a:avLst/>
          </a:prstGeom>
          <a:solidFill>
            <a:srgbClr val="B9CFFF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C7DEB1C-51C0-EAE6-84C2-F0A66B22E474}"/>
              </a:ext>
            </a:extLst>
          </p:cNvPr>
          <p:cNvCxnSpPr>
            <a:cxnSpLocks/>
          </p:cNvCxnSpPr>
          <p:nvPr/>
        </p:nvCxnSpPr>
        <p:spPr>
          <a:xfrm>
            <a:off x="407989" y="1719945"/>
            <a:ext cx="314075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3387D39-E770-1DB7-BBC5-3B3E51153DB1}"/>
              </a:ext>
            </a:extLst>
          </p:cNvPr>
          <p:cNvCxnSpPr>
            <a:endCxn id="6" idx="0"/>
          </p:cNvCxnSpPr>
          <p:nvPr/>
        </p:nvCxnSpPr>
        <p:spPr>
          <a:xfrm>
            <a:off x="1792512" y="1719945"/>
            <a:ext cx="192314" cy="4764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0944E32-F75F-B90A-8669-FA2DD4CD103F}"/>
              </a:ext>
            </a:extLst>
          </p:cNvPr>
          <p:cNvSpPr txBox="1"/>
          <p:nvPr/>
        </p:nvSpPr>
        <p:spPr>
          <a:xfrm>
            <a:off x="940523" y="2275840"/>
            <a:ext cx="268236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faster runtime </a:t>
            </a:r>
            <a:r>
              <a:rPr lang="en-US" sz="1200" b="0" dirty="0">
                <a:solidFill>
                  <a:srgbClr val="000000"/>
                </a:solidFill>
              </a:rPr>
              <a:t>(</a:t>
            </a:r>
            <a:r>
              <a:rPr lang="en-US" sz="1200" dirty="0">
                <a:solidFill>
                  <a:srgbClr val="000000"/>
                </a:solidFill>
              </a:rPr>
              <a:t>~</a:t>
            </a:r>
            <a:r>
              <a:rPr lang="en-US" sz="1200" b="1" dirty="0"/>
              <a:t>70k transactions/s</a:t>
            </a:r>
            <a:r>
              <a:rPr lang="en-US" sz="1200" b="0" dirty="0">
                <a:solidFill>
                  <a:srgbClr val="000000"/>
                </a:solidFill>
              </a:rPr>
              <a:t>) </a:t>
            </a:r>
          </a:p>
          <a:p>
            <a:r>
              <a:rPr lang="en-US" sz="1200" b="0" dirty="0">
                <a:solidFill>
                  <a:srgbClr val="000000"/>
                </a:solidFill>
              </a:rPr>
              <a:t>compared to RTL simulation (</a:t>
            </a:r>
            <a:r>
              <a:rPr lang="en-US" sz="1200" b="1" dirty="0"/>
              <a:t>x50</a:t>
            </a:r>
            <a:r>
              <a:rPr lang="en-US" sz="1200" b="0" dirty="0">
                <a:solidFill>
                  <a:srgbClr val="000000"/>
                </a:solidFill>
              </a:rPr>
              <a:t>)</a:t>
            </a:r>
          </a:p>
          <a:p>
            <a:pPr algn="l"/>
            <a:endParaRPr lang="it-IT" sz="1200" dirty="0"/>
          </a:p>
        </p:txBody>
      </p:sp>
      <p:pic>
        <p:nvPicPr>
          <p:cNvPr id="12" name="Graphic 11" descr="Fast Forward with solid fill">
            <a:extLst>
              <a:ext uri="{FF2B5EF4-FFF2-40B4-BE49-F238E27FC236}">
                <a16:creationId xmlns:a16="http://schemas.microsoft.com/office/drawing/2014/main" id="{5C77915A-9CBE-879A-FC38-343C03B6FF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062" y="2275840"/>
            <a:ext cx="391026" cy="39102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39131E8-1350-1875-FA89-33AC56448187}"/>
              </a:ext>
            </a:extLst>
          </p:cNvPr>
          <p:cNvSpPr txBox="1"/>
          <p:nvPr/>
        </p:nvSpPr>
        <p:spPr>
          <a:xfrm>
            <a:off x="7122909" y="1967063"/>
            <a:ext cx="238190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Charge, ToA, position, …</a:t>
            </a:r>
            <a:endParaRPr lang="it-IT" sz="1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95D723-66B0-2ECD-D1C7-781DA09D381E}"/>
              </a:ext>
            </a:extLst>
          </p:cNvPr>
          <p:cNvSpPr txBox="1"/>
          <p:nvPr/>
        </p:nvSpPr>
        <p:spPr>
          <a:xfrm>
            <a:off x="7103030" y="5745697"/>
            <a:ext cx="116632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200" dirty="0">
                <a:solidFill>
                  <a:srgbClr val="FFC000"/>
                </a:solidFill>
              </a:rPr>
              <a:t>Digital packets</a:t>
            </a:r>
            <a:endParaRPr lang="it-IT" sz="1200" dirty="0">
              <a:solidFill>
                <a:srgbClr val="FFC000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BC7F9C8-17B1-A6FA-8D91-AEF0CC3DB7DB}"/>
              </a:ext>
            </a:extLst>
          </p:cNvPr>
          <p:cNvCxnSpPr>
            <a:cxnSpLocks/>
          </p:cNvCxnSpPr>
          <p:nvPr/>
        </p:nvCxnSpPr>
        <p:spPr>
          <a:xfrm flipH="1">
            <a:off x="1304925" y="4273550"/>
            <a:ext cx="1151334" cy="288925"/>
          </a:xfrm>
          <a:prstGeom prst="line">
            <a:avLst/>
          </a:prstGeom>
          <a:ln>
            <a:solidFill>
              <a:srgbClr val="6F8D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8743693-7D65-3941-C0D0-AAEB28D47259}"/>
              </a:ext>
            </a:extLst>
          </p:cNvPr>
          <p:cNvSpPr/>
          <p:nvPr/>
        </p:nvSpPr>
        <p:spPr>
          <a:xfrm>
            <a:off x="1260474" y="4562475"/>
            <a:ext cx="2307319" cy="1552554"/>
          </a:xfrm>
          <a:prstGeom prst="roundRect">
            <a:avLst>
              <a:gd name="adj" fmla="val 3153"/>
            </a:avLst>
          </a:prstGeom>
          <a:solidFill>
            <a:srgbClr val="D9E8FB"/>
          </a:solidFill>
          <a:ln>
            <a:solidFill>
              <a:srgbClr val="6F8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975ACC92-C9F4-1F78-42E9-9025400729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522908"/>
              </p:ext>
            </p:extLst>
          </p:nvPr>
        </p:nvGraphicFramePr>
        <p:xfrm>
          <a:off x="1277838" y="4591029"/>
          <a:ext cx="2266039" cy="152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8092">
                  <a:extLst>
                    <a:ext uri="{9D8B030D-6E8A-4147-A177-3AD203B41FA5}">
                      <a16:colId xmlns:a16="http://schemas.microsoft.com/office/drawing/2014/main" val="4226505514"/>
                    </a:ext>
                  </a:extLst>
                </a:gridCol>
                <a:gridCol w="777947">
                  <a:extLst>
                    <a:ext uri="{9D8B030D-6E8A-4147-A177-3AD203B41FA5}">
                      <a16:colId xmlns:a16="http://schemas.microsoft.com/office/drawing/2014/main" val="1183280685"/>
                    </a:ext>
                  </a:extLst>
                </a:gridCol>
              </a:tblGrid>
              <a:tr h="27046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Pixel matrix</a:t>
                      </a:r>
                      <a:endParaRPr lang="it-IT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4x4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317651"/>
                  </a:ext>
                </a:extLst>
              </a:tr>
              <a:tr h="27046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Pixel node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2x2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044198"/>
                  </a:ext>
                </a:extLst>
              </a:tr>
              <a:tr h="27046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Readout node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2x2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413701"/>
                  </a:ext>
                </a:extLst>
              </a:tr>
              <a:tr h="27046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Periphery node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2x1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459561"/>
                  </a:ext>
                </a:extLst>
              </a:tr>
              <a:tr h="27046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Data aggregator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1x1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550874"/>
                  </a:ext>
                </a:extLst>
              </a:tr>
            </a:tbl>
          </a:graphicData>
        </a:graphic>
      </p:graphicFrame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744FFA-9051-F726-CF6B-D2F860F97F36}"/>
              </a:ext>
            </a:extLst>
          </p:cNvPr>
          <p:cNvCxnSpPr>
            <a:cxnSpLocks/>
          </p:cNvCxnSpPr>
          <p:nvPr/>
        </p:nvCxnSpPr>
        <p:spPr>
          <a:xfrm flipH="1">
            <a:off x="3567793" y="4352925"/>
            <a:ext cx="384311" cy="238104"/>
          </a:xfrm>
          <a:prstGeom prst="line">
            <a:avLst/>
          </a:prstGeom>
          <a:ln>
            <a:solidFill>
              <a:srgbClr val="6F8D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731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A6F307F5-4AEA-9210-FD1D-B9222D4CF5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69137" y="2010662"/>
            <a:ext cx="7649676" cy="379440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F6F3D3D-C641-9451-B830-DC846B937B61}"/>
              </a:ext>
            </a:extLst>
          </p:cNvPr>
          <p:cNvSpPr/>
          <p:nvPr/>
        </p:nvSpPr>
        <p:spPr>
          <a:xfrm>
            <a:off x="420912" y="2196424"/>
            <a:ext cx="3127828" cy="553998"/>
          </a:xfrm>
          <a:prstGeom prst="roundRect">
            <a:avLst/>
          </a:prstGeom>
          <a:solidFill>
            <a:srgbClr val="B9CFFF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2008E23-85DC-1211-2045-95609997E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PixESL – Virtual Prototyping</a:t>
            </a:r>
            <a:endParaRPr lang="it-I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9F2594-04ED-62AD-2DAA-1DCD1183A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38F7BF-05B3-D2C3-A16E-AA43DC368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8E8DB56-8C08-5AED-9B47-45CF4EAB8A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932D9FF2-2A1C-546B-9714-02C680889A12}"/>
              </a:ext>
            </a:extLst>
          </p:cNvPr>
          <p:cNvSpPr txBox="1">
            <a:spLocks/>
          </p:cNvSpPr>
          <p:nvPr/>
        </p:nvSpPr>
        <p:spPr>
          <a:xfrm>
            <a:off x="407989" y="1130682"/>
            <a:ext cx="11571975" cy="106574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2100" b="1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8650" indent="-2619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0" indent="-2603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9675" indent="-2698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</a:rPr>
              <a:t>PixESL</a:t>
            </a:r>
            <a:r>
              <a:rPr lang="en-US" b="0" dirty="0"/>
              <a:t> applies the </a:t>
            </a:r>
            <a:r>
              <a:rPr lang="en-US" dirty="0">
                <a:solidFill>
                  <a:schemeClr val="tx1"/>
                </a:solidFill>
              </a:rPr>
              <a:t>Electronic System Level </a:t>
            </a:r>
            <a:r>
              <a:rPr lang="en-US" b="0" dirty="0"/>
              <a:t>concepts to </a:t>
            </a:r>
            <a:r>
              <a:rPr lang="en-US" dirty="0">
                <a:solidFill>
                  <a:schemeClr val="tx1"/>
                </a:solidFill>
              </a:rPr>
              <a:t>pixel detectors </a:t>
            </a:r>
            <a:r>
              <a:rPr lang="en-US" b="0" dirty="0"/>
              <a:t>design flow for a </a:t>
            </a:r>
            <a:r>
              <a:rPr lang="en-US" dirty="0">
                <a:solidFill>
                  <a:schemeClr val="tx1"/>
                </a:solidFill>
              </a:rPr>
              <a:t>cycle-accurate</a:t>
            </a:r>
            <a:r>
              <a:rPr lang="en-US" b="0" dirty="0"/>
              <a:t> simulation from </a:t>
            </a:r>
            <a:r>
              <a:rPr lang="en-US" dirty="0">
                <a:solidFill>
                  <a:schemeClr val="tx1"/>
                </a:solidFill>
              </a:rPr>
              <a:t>analog front-end </a:t>
            </a:r>
            <a:r>
              <a:rPr lang="en-US" b="0" dirty="0"/>
              <a:t>to </a:t>
            </a:r>
            <a:r>
              <a:rPr lang="en-US" dirty="0">
                <a:solidFill>
                  <a:schemeClr val="tx1"/>
                </a:solidFill>
              </a:rPr>
              <a:t>chip/system readout</a:t>
            </a:r>
            <a:r>
              <a:rPr lang="en-US" b="0" dirty="0"/>
              <a:t>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BCEA833-44CC-8C48-F647-20C86F616F2B}"/>
              </a:ext>
            </a:extLst>
          </p:cNvPr>
          <p:cNvCxnSpPr>
            <a:cxnSpLocks/>
          </p:cNvCxnSpPr>
          <p:nvPr/>
        </p:nvCxnSpPr>
        <p:spPr>
          <a:xfrm>
            <a:off x="407989" y="1719945"/>
            <a:ext cx="314075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6EBA9-BC39-C887-04A8-5B012DB923DE}"/>
              </a:ext>
            </a:extLst>
          </p:cNvPr>
          <p:cNvCxnSpPr>
            <a:endCxn id="11" idx="0"/>
          </p:cNvCxnSpPr>
          <p:nvPr/>
        </p:nvCxnSpPr>
        <p:spPr>
          <a:xfrm>
            <a:off x="1792512" y="1719945"/>
            <a:ext cx="192314" cy="4764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8B372EB-A3C0-B5A9-7317-776EE16E5D63}"/>
              </a:ext>
            </a:extLst>
          </p:cNvPr>
          <p:cNvSpPr txBox="1"/>
          <p:nvPr/>
        </p:nvSpPr>
        <p:spPr>
          <a:xfrm>
            <a:off x="940523" y="2275840"/>
            <a:ext cx="268236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faster runtime </a:t>
            </a:r>
            <a:r>
              <a:rPr lang="en-US" sz="1200" b="0" dirty="0">
                <a:solidFill>
                  <a:srgbClr val="000000"/>
                </a:solidFill>
              </a:rPr>
              <a:t>(</a:t>
            </a:r>
            <a:r>
              <a:rPr lang="en-US" sz="1200" dirty="0">
                <a:solidFill>
                  <a:srgbClr val="000000"/>
                </a:solidFill>
              </a:rPr>
              <a:t>~</a:t>
            </a:r>
            <a:r>
              <a:rPr lang="en-US" sz="1200" b="1" dirty="0"/>
              <a:t>70k transactions/s</a:t>
            </a:r>
            <a:r>
              <a:rPr lang="en-US" sz="1200" b="0" dirty="0">
                <a:solidFill>
                  <a:srgbClr val="000000"/>
                </a:solidFill>
              </a:rPr>
              <a:t>) </a:t>
            </a:r>
          </a:p>
          <a:p>
            <a:r>
              <a:rPr lang="en-US" sz="1200" b="0" dirty="0">
                <a:solidFill>
                  <a:srgbClr val="000000"/>
                </a:solidFill>
              </a:rPr>
              <a:t>compared to RTL simulation (</a:t>
            </a:r>
            <a:r>
              <a:rPr lang="en-US" sz="1200" b="1" dirty="0"/>
              <a:t>x50</a:t>
            </a:r>
            <a:r>
              <a:rPr lang="en-US" sz="1200" b="0" dirty="0">
                <a:solidFill>
                  <a:srgbClr val="000000"/>
                </a:solidFill>
              </a:rPr>
              <a:t>)</a:t>
            </a:r>
          </a:p>
          <a:p>
            <a:pPr algn="l"/>
            <a:endParaRPr lang="it-IT" sz="1200" dirty="0"/>
          </a:p>
        </p:txBody>
      </p:sp>
      <p:pic>
        <p:nvPicPr>
          <p:cNvPr id="10" name="Graphic 9" descr="Fast Forward with solid fill">
            <a:extLst>
              <a:ext uri="{FF2B5EF4-FFF2-40B4-BE49-F238E27FC236}">
                <a16:creationId xmlns:a16="http://schemas.microsoft.com/office/drawing/2014/main" id="{C36B5672-6EC1-19C4-EC1B-A287F16E0C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062" y="2275840"/>
            <a:ext cx="391026" cy="39102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5A571C9-FFC5-80C2-B7FB-DB138CE6F00C}"/>
              </a:ext>
            </a:extLst>
          </p:cNvPr>
          <p:cNvSpPr txBox="1"/>
          <p:nvPr/>
        </p:nvSpPr>
        <p:spPr>
          <a:xfrm>
            <a:off x="7122909" y="1967063"/>
            <a:ext cx="238190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2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Charge, ToA, position, …</a:t>
            </a:r>
            <a:endParaRPr lang="it-IT" sz="12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3EB43A-E919-64CF-9A15-05436A63CB3E}"/>
              </a:ext>
            </a:extLst>
          </p:cNvPr>
          <p:cNvSpPr txBox="1"/>
          <p:nvPr/>
        </p:nvSpPr>
        <p:spPr>
          <a:xfrm>
            <a:off x="7103030" y="5745697"/>
            <a:ext cx="116632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200" dirty="0">
                <a:solidFill>
                  <a:srgbClr val="FFC000"/>
                </a:solidFill>
              </a:rPr>
              <a:t>Digital packets</a:t>
            </a:r>
            <a:endParaRPr lang="it-IT" sz="1200" dirty="0">
              <a:solidFill>
                <a:srgbClr val="FFC000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185FCD4-8914-0828-0C1C-B65E6871EE81}"/>
              </a:ext>
            </a:extLst>
          </p:cNvPr>
          <p:cNvCxnSpPr>
            <a:cxnSpLocks/>
          </p:cNvCxnSpPr>
          <p:nvPr/>
        </p:nvCxnSpPr>
        <p:spPr>
          <a:xfrm flipH="1">
            <a:off x="1304925" y="4273550"/>
            <a:ext cx="1151334" cy="288925"/>
          </a:xfrm>
          <a:prstGeom prst="line">
            <a:avLst/>
          </a:prstGeom>
          <a:ln>
            <a:solidFill>
              <a:srgbClr val="6F8D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B173EE0-D350-40F2-1C53-3E55F5758FFE}"/>
              </a:ext>
            </a:extLst>
          </p:cNvPr>
          <p:cNvSpPr/>
          <p:nvPr/>
        </p:nvSpPr>
        <p:spPr>
          <a:xfrm>
            <a:off x="1260474" y="4562475"/>
            <a:ext cx="2307319" cy="1552554"/>
          </a:xfrm>
          <a:prstGeom prst="roundRect">
            <a:avLst>
              <a:gd name="adj" fmla="val 3153"/>
            </a:avLst>
          </a:prstGeom>
          <a:solidFill>
            <a:srgbClr val="D9E8FB"/>
          </a:solidFill>
          <a:ln>
            <a:solidFill>
              <a:srgbClr val="6F8DB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7B8A715D-76FA-2122-1AB4-594093884D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578808"/>
              </p:ext>
            </p:extLst>
          </p:nvPr>
        </p:nvGraphicFramePr>
        <p:xfrm>
          <a:off x="1277838" y="4591029"/>
          <a:ext cx="2266039" cy="1524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8092">
                  <a:extLst>
                    <a:ext uri="{9D8B030D-6E8A-4147-A177-3AD203B41FA5}">
                      <a16:colId xmlns:a16="http://schemas.microsoft.com/office/drawing/2014/main" val="4226505514"/>
                    </a:ext>
                  </a:extLst>
                </a:gridCol>
                <a:gridCol w="777947">
                  <a:extLst>
                    <a:ext uri="{9D8B030D-6E8A-4147-A177-3AD203B41FA5}">
                      <a16:colId xmlns:a16="http://schemas.microsoft.com/office/drawing/2014/main" val="1183280685"/>
                    </a:ext>
                  </a:extLst>
                </a:gridCol>
              </a:tblGrid>
              <a:tr h="270466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Pixel matrix</a:t>
                      </a:r>
                      <a:endParaRPr lang="it-IT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4x4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317651"/>
                  </a:ext>
                </a:extLst>
              </a:tr>
              <a:tr h="27046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Pixel node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4x4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044198"/>
                  </a:ext>
                </a:extLst>
              </a:tr>
              <a:tr h="27046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Readout node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2x2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413701"/>
                  </a:ext>
                </a:extLst>
              </a:tr>
              <a:tr h="27046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Periphery node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2x1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459561"/>
                  </a:ext>
                </a:extLst>
              </a:tr>
              <a:tr h="27046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Data aggregator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1x1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550874"/>
                  </a:ext>
                </a:extLst>
              </a:tr>
            </a:tbl>
          </a:graphicData>
        </a:graphic>
      </p:graphicFrame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91E09ED-7A33-0425-242F-D14472A0A7D5}"/>
              </a:ext>
            </a:extLst>
          </p:cNvPr>
          <p:cNvCxnSpPr>
            <a:cxnSpLocks/>
          </p:cNvCxnSpPr>
          <p:nvPr/>
        </p:nvCxnSpPr>
        <p:spPr>
          <a:xfrm flipH="1">
            <a:off x="3567793" y="4352925"/>
            <a:ext cx="384311" cy="238104"/>
          </a:xfrm>
          <a:prstGeom prst="line">
            <a:avLst/>
          </a:prstGeom>
          <a:ln>
            <a:solidFill>
              <a:srgbClr val="6F8D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60255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C6A4344-401B-8478-50B9-F162972A8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PixESL – Virtual Prototyping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1C7D9-1B25-7EA6-432C-299040A6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E4C80-D34C-24D3-B237-6B112FA3F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9884C-8490-D197-181F-E90F255AB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8B180A84-20BC-54CC-B4DE-6DE4B8CD13CD}"/>
              </a:ext>
            </a:extLst>
          </p:cNvPr>
          <p:cNvSpPr txBox="1">
            <a:spLocks/>
          </p:cNvSpPr>
          <p:nvPr/>
        </p:nvSpPr>
        <p:spPr>
          <a:xfrm>
            <a:off x="407989" y="1130682"/>
            <a:ext cx="11571975" cy="106574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2100" b="1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8650" indent="-2619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0" indent="-2603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9675" indent="-2698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</a:rPr>
              <a:t>PixESL</a:t>
            </a:r>
            <a:r>
              <a:rPr lang="en-US" b="0" dirty="0"/>
              <a:t> applies the </a:t>
            </a:r>
            <a:r>
              <a:rPr lang="en-US" dirty="0">
                <a:solidFill>
                  <a:schemeClr val="tx1"/>
                </a:solidFill>
              </a:rPr>
              <a:t>Electronic System Level </a:t>
            </a:r>
            <a:r>
              <a:rPr lang="en-US" b="0" dirty="0"/>
              <a:t>concepts to </a:t>
            </a:r>
            <a:r>
              <a:rPr lang="en-US" dirty="0">
                <a:solidFill>
                  <a:schemeClr val="tx1"/>
                </a:solidFill>
              </a:rPr>
              <a:t>pixel detectors </a:t>
            </a:r>
            <a:r>
              <a:rPr lang="en-US" b="0" dirty="0"/>
              <a:t>design flow for a </a:t>
            </a:r>
            <a:r>
              <a:rPr lang="en-US" dirty="0">
                <a:solidFill>
                  <a:schemeClr val="tx1"/>
                </a:solidFill>
              </a:rPr>
              <a:t>cycle-accurate</a:t>
            </a:r>
            <a:r>
              <a:rPr lang="en-US" b="0" dirty="0"/>
              <a:t> simulation from </a:t>
            </a:r>
            <a:r>
              <a:rPr lang="en-US" dirty="0">
                <a:solidFill>
                  <a:schemeClr val="tx1"/>
                </a:solidFill>
              </a:rPr>
              <a:t>analog front-end </a:t>
            </a:r>
            <a:r>
              <a:rPr lang="en-US" b="0" dirty="0"/>
              <a:t>to </a:t>
            </a:r>
            <a:r>
              <a:rPr lang="en-US" dirty="0">
                <a:solidFill>
                  <a:schemeClr val="tx1"/>
                </a:solidFill>
              </a:rPr>
              <a:t>chip/system readout</a:t>
            </a:r>
            <a:r>
              <a:rPr lang="en-US" b="0" dirty="0"/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54038AF-B1EA-90F4-972B-012DDBE0723B}"/>
              </a:ext>
            </a:extLst>
          </p:cNvPr>
          <p:cNvGrpSpPr/>
          <p:nvPr/>
        </p:nvGrpSpPr>
        <p:grpSpPr>
          <a:xfrm>
            <a:off x="4143547" y="2010663"/>
            <a:ext cx="5667203" cy="3932899"/>
            <a:chOff x="4143547" y="2010663"/>
            <a:chExt cx="5667203" cy="3932899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86720915-7473-139F-1F3E-58FC4F6DF9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3148" r="23148"/>
            <a:stretch/>
          </p:blipFill>
          <p:spPr bwMode="auto">
            <a:xfrm>
              <a:off x="4143547" y="2010663"/>
              <a:ext cx="4100856" cy="379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A6851A1-E23B-7005-4F85-11198FCFD08E}"/>
                </a:ext>
              </a:extLst>
            </p:cNvPr>
            <p:cNvSpPr txBox="1"/>
            <p:nvPr/>
          </p:nvSpPr>
          <p:spPr>
            <a:xfrm>
              <a:off x="7302500" y="2146300"/>
              <a:ext cx="2463800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900" b="1" i="0" dirty="0">
                  <a:solidFill>
                    <a:srgbClr val="000000"/>
                  </a:solidFill>
                  <a:effectLst/>
                  <a:latin typeface="Helvetica" panose="020B0604020202020204" pitchFamily="34" charset="0"/>
                </a:rPr>
                <a:t>Detector Simulation e.g. AllPix2, Geant4,...,</a:t>
              </a:r>
            </a:p>
            <a:p>
              <a:r>
                <a:rPr lang="en-US" sz="900" b="0" i="0" dirty="0">
                  <a:solidFill>
                    <a:srgbClr val="000000"/>
                  </a:solidFill>
                  <a:effectLst/>
                  <a:latin typeface="Helvetica" panose="020B0604020202020204" pitchFamily="34" charset="0"/>
                </a:rPr>
                <a:t>provides pixel hit input data with charge and time of injection</a:t>
              </a:r>
            </a:p>
            <a:p>
              <a:pPr algn="l"/>
              <a:endParaRPr lang="it-IT" sz="900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751B46C-917A-EB56-FDDC-A55911B566C7}"/>
                </a:ext>
              </a:extLst>
            </p:cNvPr>
            <p:cNvSpPr txBox="1"/>
            <p:nvPr/>
          </p:nvSpPr>
          <p:spPr>
            <a:xfrm>
              <a:off x="7404100" y="3421683"/>
              <a:ext cx="2406650" cy="830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900" b="1" i="0" dirty="0">
                  <a:solidFill>
                    <a:srgbClr val="FFC000"/>
                  </a:solidFill>
                  <a:effectLst/>
                  <a:latin typeface="Helvetica" panose="020B0604020202020204" pitchFamily="34" charset="0"/>
                </a:rPr>
                <a:t>ROC Virtual Prototype in PixESL</a:t>
              </a:r>
              <a:br>
                <a:rPr lang="en-US" sz="900" b="0" i="0" dirty="0">
                  <a:effectLst/>
                  <a:latin typeface="Helvetica" panose="020B0604020202020204" pitchFamily="34" charset="0"/>
                </a:rPr>
              </a:br>
              <a:r>
                <a:rPr lang="en-US" sz="900" b="0" i="0" dirty="0">
                  <a:solidFill>
                    <a:srgbClr val="000000"/>
                  </a:solidFill>
                  <a:effectLst/>
                  <a:latin typeface="Helvetica" panose="020B0604020202020204" pitchFamily="34" charset="0"/>
                </a:rPr>
                <a:t>provides a C++-based high-level</a:t>
              </a:r>
              <a:br>
                <a:rPr lang="en-US" sz="900" b="0" i="0" dirty="0">
                  <a:solidFill>
                    <a:srgbClr val="000000"/>
                  </a:solidFill>
                  <a:effectLst/>
                  <a:latin typeface="Helvetica" panose="020B0604020202020204" pitchFamily="34" charset="0"/>
                </a:rPr>
              </a:br>
              <a:r>
                <a:rPr lang="en-US" sz="900" b="0" i="0" dirty="0">
                  <a:solidFill>
                    <a:srgbClr val="000000"/>
                  </a:solidFill>
                  <a:effectLst/>
                  <a:latin typeface="Helvetica" panose="020B0604020202020204" pitchFamily="34" charset="0"/>
                </a:rPr>
                <a:t>simulation platform to study the entire electronics system chain at an early stage of development.</a:t>
              </a:r>
              <a:br>
                <a:rPr lang="en-US" sz="900" b="0" i="0" dirty="0">
                  <a:solidFill>
                    <a:srgbClr val="000000"/>
                  </a:solidFill>
                  <a:effectLst/>
                  <a:latin typeface="Helvetica" panose="020B0604020202020204" pitchFamily="34" charset="0"/>
                </a:rPr>
              </a:br>
              <a:r>
                <a:rPr lang="en-US" sz="900" b="0" i="0" dirty="0">
                  <a:solidFill>
                    <a:srgbClr val="000000"/>
                  </a:solidFill>
                  <a:effectLst/>
                  <a:latin typeface="Helvetica" panose="020B0604020202020204" pitchFamily="34" charset="0"/>
                </a:rPr>
                <a:t>   </a:t>
              </a:r>
              <a:endParaRPr lang="it-IT" sz="9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524EEE1-68F7-1E9C-A209-46A1ACDE893D}"/>
                </a:ext>
              </a:extLst>
            </p:cNvPr>
            <p:cNvSpPr txBox="1"/>
            <p:nvPr/>
          </p:nvSpPr>
          <p:spPr>
            <a:xfrm>
              <a:off x="5225600" y="5666563"/>
              <a:ext cx="156845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900" b="1" i="0" dirty="0">
                  <a:solidFill>
                    <a:srgbClr val="FF3333"/>
                  </a:solidFill>
                  <a:effectLst/>
                  <a:latin typeface="Helvetica" panose="020B0604020202020204" pitchFamily="34" charset="0"/>
                </a:rPr>
                <a:t>Readout Chip output data</a:t>
              </a:r>
            </a:p>
            <a:p>
              <a:pPr algn="ctr"/>
              <a:r>
                <a:rPr lang="en-US" sz="900" b="1" i="0" dirty="0">
                  <a:solidFill>
                    <a:srgbClr val="FF3333"/>
                  </a:solidFill>
                  <a:effectLst/>
                  <a:latin typeface="Helvetica" panose="020B0604020202020204" pitchFamily="34" charset="0"/>
                </a:rPr>
                <a:t> with performance metrics</a:t>
              </a:r>
              <a:endParaRPr lang="it-IT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5119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2008E23-85DC-1211-2045-95609997E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PixESL – Modeling Methodology</a:t>
            </a:r>
            <a:endParaRPr lang="it-I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9F2594-04ED-62AD-2DAA-1DCD1183A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38F7BF-05B3-D2C3-A16E-AA43DC368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8E8DB56-8C08-5AED-9B47-45CF4EAB8A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D5F29C9-A3A9-61C6-009A-DE27BD58F223}"/>
              </a:ext>
            </a:extLst>
          </p:cNvPr>
          <p:cNvGrpSpPr/>
          <p:nvPr/>
        </p:nvGrpSpPr>
        <p:grpSpPr>
          <a:xfrm>
            <a:off x="6467647" y="2010663"/>
            <a:ext cx="5667203" cy="3932899"/>
            <a:chOff x="4143547" y="2010663"/>
            <a:chExt cx="5667203" cy="3932899"/>
          </a:xfrm>
        </p:grpSpPr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6089BB70-6FC7-ED99-C897-0D0770F433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3148" r="23148"/>
            <a:stretch/>
          </p:blipFill>
          <p:spPr bwMode="auto">
            <a:xfrm>
              <a:off x="4143547" y="2010663"/>
              <a:ext cx="4100856" cy="379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6FD608D-4679-FA49-71AB-E8EAFA801FC2}"/>
                </a:ext>
              </a:extLst>
            </p:cNvPr>
            <p:cNvSpPr txBox="1"/>
            <p:nvPr/>
          </p:nvSpPr>
          <p:spPr>
            <a:xfrm>
              <a:off x="7302500" y="2146300"/>
              <a:ext cx="2463800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900" b="1" i="0" dirty="0">
                  <a:solidFill>
                    <a:srgbClr val="000000"/>
                  </a:solidFill>
                  <a:effectLst/>
                  <a:latin typeface="Helvetica" panose="020B0604020202020204" pitchFamily="34" charset="0"/>
                </a:rPr>
                <a:t>Detector Simulation e.g. AllPix2, Geant4,...,</a:t>
              </a:r>
            </a:p>
            <a:p>
              <a:r>
                <a:rPr lang="en-US" sz="900" b="0" i="0" dirty="0">
                  <a:solidFill>
                    <a:srgbClr val="000000"/>
                  </a:solidFill>
                  <a:effectLst/>
                  <a:latin typeface="Helvetica" panose="020B0604020202020204" pitchFamily="34" charset="0"/>
                </a:rPr>
                <a:t>provides pixel hit input data with charge and time of injection</a:t>
              </a:r>
            </a:p>
            <a:p>
              <a:pPr algn="l"/>
              <a:endParaRPr lang="it-IT" sz="9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F708CDC-3732-42DF-7D57-D34A57535500}"/>
                </a:ext>
              </a:extLst>
            </p:cNvPr>
            <p:cNvSpPr txBox="1"/>
            <p:nvPr/>
          </p:nvSpPr>
          <p:spPr>
            <a:xfrm>
              <a:off x="7404100" y="3421683"/>
              <a:ext cx="2406650" cy="830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US" sz="900" b="1" i="0" dirty="0">
                  <a:solidFill>
                    <a:srgbClr val="FFC000"/>
                  </a:solidFill>
                  <a:effectLst/>
                  <a:latin typeface="Helvetica" panose="020B0604020202020204" pitchFamily="34" charset="0"/>
                </a:rPr>
                <a:t>ROC Virtual Prototype in PixESL</a:t>
              </a:r>
              <a:br>
                <a:rPr lang="en-US" sz="900" b="0" i="0" dirty="0">
                  <a:effectLst/>
                  <a:latin typeface="Helvetica" panose="020B0604020202020204" pitchFamily="34" charset="0"/>
                </a:rPr>
              </a:br>
              <a:r>
                <a:rPr lang="en-US" sz="900" b="0" i="0" dirty="0">
                  <a:solidFill>
                    <a:srgbClr val="000000"/>
                  </a:solidFill>
                  <a:effectLst/>
                  <a:latin typeface="Helvetica" panose="020B0604020202020204" pitchFamily="34" charset="0"/>
                </a:rPr>
                <a:t>provides a C++-based high-level</a:t>
              </a:r>
              <a:br>
                <a:rPr lang="en-US" sz="900" b="0" i="0" dirty="0">
                  <a:solidFill>
                    <a:srgbClr val="000000"/>
                  </a:solidFill>
                  <a:effectLst/>
                  <a:latin typeface="Helvetica" panose="020B0604020202020204" pitchFamily="34" charset="0"/>
                </a:rPr>
              </a:br>
              <a:r>
                <a:rPr lang="en-US" sz="900" b="0" i="0" dirty="0">
                  <a:solidFill>
                    <a:srgbClr val="000000"/>
                  </a:solidFill>
                  <a:effectLst/>
                  <a:latin typeface="Helvetica" panose="020B0604020202020204" pitchFamily="34" charset="0"/>
                </a:rPr>
                <a:t>simulation platform to study the entire electronics system chain at an early stage of development.</a:t>
              </a:r>
              <a:br>
                <a:rPr lang="en-US" sz="900" b="0" i="0" dirty="0">
                  <a:solidFill>
                    <a:srgbClr val="000000"/>
                  </a:solidFill>
                  <a:effectLst/>
                  <a:latin typeface="Helvetica" panose="020B0604020202020204" pitchFamily="34" charset="0"/>
                </a:rPr>
              </a:br>
              <a:r>
                <a:rPr lang="en-US" sz="900" b="0" i="0" dirty="0">
                  <a:solidFill>
                    <a:srgbClr val="000000"/>
                  </a:solidFill>
                  <a:effectLst/>
                  <a:latin typeface="Helvetica" panose="020B0604020202020204" pitchFamily="34" charset="0"/>
                </a:rPr>
                <a:t>   </a:t>
              </a:r>
              <a:endParaRPr lang="it-IT" sz="9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C4E5159-D084-396D-C106-0B286E44AC6E}"/>
                </a:ext>
              </a:extLst>
            </p:cNvPr>
            <p:cNvSpPr txBox="1"/>
            <p:nvPr/>
          </p:nvSpPr>
          <p:spPr>
            <a:xfrm>
              <a:off x="5225600" y="5666563"/>
              <a:ext cx="156845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900" b="1" i="0" dirty="0">
                  <a:solidFill>
                    <a:srgbClr val="FF3333"/>
                  </a:solidFill>
                  <a:effectLst/>
                  <a:latin typeface="Helvetica" panose="020B0604020202020204" pitchFamily="34" charset="0"/>
                </a:rPr>
                <a:t>Readout Chip output data</a:t>
              </a:r>
            </a:p>
            <a:p>
              <a:pPr algn="ctr"/>
              <a:r>
                <a:rPr lang="en-US" sz="900" b="1" i="0" dirty="0">
                  <a:solidFill>
                    <a:srgbClr val="FF3333"/>
                  </a:solidFill>
                  <a:effectLst/>
                  <a:latin typeface="Helvetica" panose="020B0604020202020204" pitchFamily="34" charset="0"/>
                </a:rPr>
                <a:t> with performance metrics</a:t>
              </a:r>
              <a:endParaRPr lang="it-IT" sz="900" dirty="0"/>
            </a:p>
          </p:txBody>
        </p:sp>
      </p:grp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B33D007-372B-E000-D919-B68CB76ED60D}"/>
              </a:ext>
            </a:extLst>
          </p:cNvPr>
          <p:cNvSpPr/>
          <p:nvPr/>
        </p:nvSpPr>
        <p:spPr>
          <a:xfrm>
            <a:off x="347330" y="4663307"/>
            <a:ext cx="5557284" cy="744685"/>
          </a:xfrm>
          <a:prstGeom prst="roundRect">
            <a:avLst/>
          </a:prstGeom>
          <a:solidFill>
            <a:srgbClr val="E1D5E7"/>
          </a:solidFill>
          <a:ln>
            <a:solidFill>
              <a:srgbClr val="7030A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0756888-68A2-026E-9CCD-03C2F3DEDB20}"/>
              </a:ext>
            </a:extLst>
          </p:cNvPr>
          <p:cNvSpPr/>
          <p:nvPr/>
        </p:nvSpPr>
        <p:spPr>
          <a:xfrm>
            <a:off x="347330" y="3170139"/>
            <a:ext cx="5557284" cy="1119963"/>
          </a:xfrm>
          <a:prstGeom prst="roundRect">
            <a:avLst/>
          </a:prstGeom>
          <a:solidFill>
            <a:srgbClr val="D5E8D4">
              <a:alpha val="50000"/>
            </a:srgbClr>
          </a:solidFill>
          <a:ln>
            <a:solidFill>
              <a:srgbClr val="00B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35028DF-C805-1B3A-DEB2-B4A764A447E2}"/>
              </a:ext>
            </a:extLst>
          </p:cNvPr>
          <p:cNvSpPr/>
          <p:nvPr/>
        </p:nvSpPr>
        <p:spPr>
          <a:xfrm>
            <a:off x="347330" y="1748171"/>
            <a:ext cx="5557284" cy="1059324"/>
          </a:xfrm>
          <a:prstGeom prst="roundRect">
            <a:avLst/>
          </a:prstGeom>
          <a:solidFill>
            <a:schemeClr val="bg1">
              <a:lumMod val="85000"/>
              <a:alpha val="50000"/>
            </a:schemeClr>
          </a:solidFill>
          <a:ln>
            <a:solidFill>
              <a:srgbClr val="636363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32CA0DA-362E-EF2A-AD2F-54EE99460FAE}"/>
              </a:ext>
            </a:extLst>
          </p:cNvPr>
          <p:cNvCxnSpPr>
            <a:cxnSpLocks/>
          </p:cNvCxnSpPr>
          <p:nvPr/>
        </p:nvCxnSpPr>
        <p:spPr>
          <a:xfrm flipH="1" flipV="1">
            <a:off x="5843781" y="1790700"/>
            <a:ext cx="1549207" cy="909598"/>
          </a:xfrm>
          <a:prstGeom prst="line">
            <a:avLst/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E7EF9AE-7069-1041-99BA-D17F898F0CA4}"/>
              </a:ext>
            </a:extLst>
          </p:cNvPr>
          <p:cNvCxnSpPr>
            <a:cxnSpLocks/>
          </p:cNvCxnSpPr>
          <p:nvPr/>
        </p:nvCxnSpPr>
        <p:spPr>
          <a:xfrm flipH="1" flipV="1">
            <a:off x="5867400" y="2747963"/>
            <a:ext cx="1541463" cy="206375"/>
          </a:xfrm>
          <a:prstGeom prst="line">
            <a:avLst/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159E9FA-6403-9DA2-9C09-DB5C5A5F3C12}"/>
              </a:ext>
            </a:extLst>
          </p:cNvPr>
          <p:cNvCxnSpPr>
            <a:cxnSpLocks/>
          </p:cNvCxnSpPr>
          <p:nvPr/>
        </p:nvCxnSpPr>
        <p:spPr>
          <a:xfrm flipH="1" flipV="1">
            <a:off x="5850731" y="3228975"/>
            <a:ext cx="1558132" cy="479425"/>
          </a:xfrm>
          <a:prstGeom prst="line">
            <a:avLst/>
          </a:prstGeom>
          <a:ln>
            <a:solidFill>
              <a:srgbClr val="81B2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893A0A5-F122-BEFD-6E2B-2D6BA7C274EA}"/>
              </a:ext>
            </a:extLst>
          </p:cNvPr>
          <p:cNvCxnSpPr>
            <a:cxnSpLocks/>
          </p:cNvCxnSpPr>
          <p:nvPr/>
        </p:nvCxnSpPr>
        <p:spPr>
          <a:xfrm flipH="1" flipV="1">
            <a:off x="5843781" y="4233863"/>
            <a:ext cx="1596832" cy="414337"/>
          </a:xfrm>
          <a:prstGeom prst="line">
            <a:avLst/>
          </a:prstGeom>
          <a:ln>
            <a:solidFill>
              <a:srgbClr val="81B2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508EDD3-E5C9-F015-BF31-C0C63A240D8B}"/>
              </a:ext>
            </a:extLst>
          </p:cNvPr>
          <p:cNvCxnSpPr>
            <a:cxnSpLocks/>
          </p:cNvCxnSpPr>
          <p:nvPr/>
        </p:nvCxnSpPr>
        <p:spPr>
          <a:xfrm flipH="1" flipV="1">
            <a:off x="5867400" y="4705352"/>
            <a:ext cx="1611313" cy="479425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8956A52-26FF-604A-647E-7865271CB541}"/>
              </a:ext>
            </a:extLst>
          </p:cNvPr>
          <p:cNvCxnSpPr>
            <a:cxnSpLocks/>
          </p:cNvCxnSpPr>
          <p:nvPr/>
        </p:nvCxnSpPr>
        <p:spPr>
          <a:xfrm flipH="1" flipV="1">
            <a:off x="5800725" y="5407992"/>
            <a:ext cx="1608138" cy="45071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ontent Placeholder 8">
            <a:extLst>
              <a:ext uri="{FF2B5EF4-FFF2-40B4-BE49-F238E27FC236}">
                <a16:creationId xmlns:a16="http://schemas.microsoft.com/office/drawing/2014/main" id="{9298D27D-565A-A519-5D8F-4983706E5292}"/>
              </a:ext>
            </a:extLst>
          </p:cNvPr>
          <p:cNvSpPr txBox="1">
            <a:spLocks/>
          </p:cNvSpPr>
          <p:nvPr/>
        </p:nvSpPr>
        <p:spPr>
          <a:xfrm>
            <a:off x="523494" y="1787456"/>
            <a:ext cx="2771671" cy="125349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2100" b="1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8650" indent="-2619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0" indent="-2603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9675" indent="-2698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</a:rPr>
              <a:t>Pixel</a:t>
            </a:r>
            <a:r>
              <a:rPr lang="en-US" b="0" dirty="0"/>
              <a:t> [C++/SystemC] </a:t>
            </a:r>
          </a:p>
          <a:p>
            <a:pPr lvl="1"/>
            <a:r>
              <a:rPr lang="en-US" dirty="0"/>
              <a:t>Analog Front-End</a:t>
            </a:r>
          </a:p>
          <a:p>
            <a:pPr lvl="1"/>
            <a:r>
              <a:rPr lang="en-US" dirty="0"/>
              <a:t>Digital Front-End</a:t>
            </a:r>
          </a:p>
        </p:txBody>
      </p:sp>
      <p:sp>
        <p:nvSpPr>
          <p:cNvPr id="34" name="Content Placeholder 8">
            <a:extLst>
              <a:ext uri="{FF2B5EF4-FFF2-40B4-BE49-F238E27FC236}">
                <a16:creationId xmlns:a16="http://schemas.microsoft.com/office/drawing/2014/main" id="{F7CF8C7E-318A-F137-3F08-917E68EA76B0}"/>
              </a:ext>
            </a:extLst>
          </p:cNvPr>
          <p:cNvSpPr txBox="1">
            <a:spLocks/>
          </p:cNvSpPr>
          <p:nvPr/>
        </p:nvSpPr>
        <p:spPr>
          <a:xfrm>
            <a:off x="579568" y="3202350"/>
            <a:ext cx="5327237" cy="1119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2100" b="1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8650" indent="-2619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0" indent="-2603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9675" indent="-2698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tx1"/>
                </a:solidFill>
              </a:rPr>
              <a:t>Readout &amp; Periphery </a:t>
            </a:r>
            <a:r>
              <a:rPr lang="en-US" b="0" dirty="0"/>
              <a:t>[</a:t>
            </a:r>
            <a:r>
              <a:rPr lang="en-US" b="0" dirty="0" err="1"/>
              <a:t>SystemC</a:t>
            </a:r>
            <a:r>
              <a:rPr lang="en-US" b="0" dirty="0"/>
              <a:t> TLM 2.0]</a:t>
            </a:r>
          </a:p>
          <a:p>
            <a:pPr lvl="1"/>
            <a:r>
              <a:rPr lang="en-US" dirty="0"/>
              <a:t>Readout network</a:t>
            </a:r>
          </a:p>
          <a:p>
            <a:pPr lvl="1"/>
            <a:r>
              <a:rPr lang="en-US" dirty="0"/>
              <a:t>Output link</a:t>
            </a:r>
          </a:p>
        </p:txBody>
      </p:sp>
      <p:sp>
        <p:nvSpPr>
          <p:cNvPr id="35" name="Content Placeholder 8">
            <a:extLst>
              <a:ext uri="{FF2B5EF4-FFF2-40B4-BE49-F238E27FC236}">
                <a16:creationId xmlns:a16="http://schemas.microsoft.com/office/drawing/2014/main" id="{481E618E-F87A-CECE-7BBE-6E2AFB1D1C30}"/>
              </a:ext>
            </a:extLst>
          </p:cNvPr>
          <p:cNvSpPr txBox="1">
            <a:spLocks/>
          </p:cNvSpPr>
          <p:nvPr/>
        </p:nvSpPr>
        <p:spPr>
          <a:xfrm>
            <a:off x="523493" y="4699368"/>
            <a:ext cx="5383311" cy="8383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2100" b="1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8650" indent="-2619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0" indent="-2603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9675" indent="-2698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Data processing </a:t>
            </a:r>
            <a:r>
              <a:rPr lang="en-US" b="0" dirty="0">
                <a:solidFill>
                  <a:srgbClr val="000000"/>
                </a:solidFill>
              </a:rPr>
              <a:t>[</a:t>
            </a:r>
            <a:r>
              <a:rPr lang="en-US" b="0" dirty="0"/>
              <a:t>SystemC TLM 2.0</a:t>
            </a:r>
            <a:r>
              <a:rPr lang="en-US" b="0" dirty="0">
                <a:solidFill>
                  <a:srgbClr val="000000"/>
                </a:solidFill>
              </a:rPr>
              <a:t>]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Ex: Event aggregator</a:t>
            </a:r>
          </a:p>
        </p:txBody>
      </p:sp>
    </p:spTree>
    <p:extLst>
      <p:ext uri="{BB962C8B-B14F-4D97-AF65-F5344CB8AC3E}">
        <p14:creationId xmlns:p14="http://schemas.microsoft.com/office/powerpoint/2010/main" val="11537148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" grpId="0" animBg="1"/>
      <p:bldP spid="25" grpId="0" animBg="1"/>
      <p:bldP spid="33" grpId="0"/>
      <p:bldP spid="34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EEAAFE80-FC0D-024E-F8CB-7C4A3B6DDB3B}"/>
              </a:ext>
            </a:extLst>
          </p:cNvPr>
          <p:cNvSpPr/>
          <p:nvPr/>
        </p:nvSpPr>
        <p:spPr>
          <a:xfrm>
            <a:off x="7633745" y="3032765"/>
            <a:ext cx="3182987" cy="2678747"/>
          </a:xfrm>
          <a:prstGeom prst="roundRect">
            <a:avLst>
              <a:gd name="adj" fmla="val 5520"/>
            </a:avLst>
          </a:prstGeom>
          <a:solidFill>
            <a:sysClr val="window" lastClr="FFFFFF">
              <a:lumMod val="85000"/>
            </a:sysClr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526208AB-6EFA-41C2-9427-A987462F8824}"/>
              </a:ext>
            </a:extLst>
          </p:cNvPr>
          <p:cNvSpPr/>
          <p:nvPr/>
        </p:nvSpPr>
        <p:spPr>
          <a:xfrm>
            <a:off x="9600429" y="4747006"/>
            <a:ext cx="799258" cy="587521"/>
          </a:xfrm>
          <a:prstGeom prst="roundRect">
            <a:avLst/>
          </a:prstGeom>
          <a:solidFill>
            <a:srgbClr val="0E2841">
              <a:lumMod val="10000"/>
              <a:lumOff val="90000"/>
            </a:srgbClr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7" name="TextBox 114">
            <a:extLst>
              <a:ext uri="{FF2B5EF4-FFF2-40B4-BE49-F238E27FC236}">
                <a16:creationId xmlns:a16="http://schemas.microsoft.com/office/drawing/2014/main" id="{3552AB4F-FAFB-127F-100A-EE786D0D4727}"/>
              </a:ext>
            </a:extLst>
          </p:cNvPr>
          <p:cNvSpPr txBox="1"/>
          <p:nvPr/>
        </p:nvSpPr>
        <p:spPr>
          <a:xfrm>
            <a:off x="9550167" y="5280658"/>
            <a:ext cx="9829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AFE wrapper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5E3FD755-C368-4E59-0BF1-5394CCC515BD}"/>
              </a:ext>
            </a:extLst>
          </p:cNvPr>
          <p:cNvSpPr/>
          <p:nvPr/>
        </p:nvSpPr>
        <p:spPr>
          <a:xfrm>
            <a:off x="7998184" y="4712744"/>
            <a:ext cx="799258" cy="587521"/>
          </a:xfrm>
          <a:prstGeom prst="roundRect">
            <a:avLst/>
          </a:prstGeom>
          <a:solidFill>
            <a:srgbClr val="0E2841">
              <a:lumMod val="10000"/>
              <a:lumOff val="90000"/>
            </a:srgbClr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9F58185A-C555-8D44-2200-D44195FD6726}"/>
              </a:ext>
            </a:extLst>
          </p:cNvPr>
          <p:cNvSpPr/>
          <p:nvPr/>
        </p:nvSpPr>
        <p:spPr>
          <a:xfrm>
            <a:off x="9656205" y="3444014"/>
            <a:ext cx="799258" cy="587521"/>
          </a:xfrm>
          <a:prstGeom prst="roundRect">
            <a:avLst/>
          </a:prstGeom>
          <a:solidFill>
            <a:srgbClr val="0E2841">
              <a:lumMod val="10000"/>
              <a:lumOff val="90000"/>
            </a:srgbClr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5" name="TextBox 114">
            <a:extLst>
              <a:ext uri="{FF2B5EF4-FFF2-40B4-BE49-F238E27FC236}">
                <a16:creationId xmlns:a16="http://schemas.microsoft.com/office/drawing/2014/main" id="{B6695208-8757-62A4-E2A5-DA1651AE85B6}"/>
              </a:ext>
            </a:extLst>
          </p:cNvPr>
          <p:cNvSpPr txBox="1"/>
          <p:nvPr/>
        </p:nvSpPr>
        <p:spPr>
          <a:xfrm>
            <a:off x="9550167" y="3204285"/>
            <a:ext cx="9829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AFE wrapper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46EE9DA6-6D64-B964-4B08-95B90C2B9622}"/>
              </a:ext>
            </a:extLst>
          </p:cNvPr>
          <p:cNvSpPr/>
          <p:nvPr/>
        </p:nvSpPr>
        <p:spPr>
          <a:xfrm>
            <a:off x="7998184" y="3429000"/>
            <a:ext cx="799258" cy="587521"/>
          </a:xfrm>
          <a:prstGeom prst="roundRect">
            <a:avLst/>
          </a:prstGeom>
          <a:solidFill>
            <a:srgbClr val="0E2841">
              <a:lumMod val="10000"/>
              <a:lumOff val="90000"/>
            </a:srgbClr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t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3" name="TextBox 114">
            <a:extLst>
              <a:ext uri="{FF2B5EF4-FFF2-40B4-BE49-F238E27FC236}">
                <a16:creationId xmlns:a16="http://schemas.microsoft.com/office/drawing/2014/main" id="{F4995924-9874-1F9E-1863-5F1D5D9C6FB0}"/>
              </a:ext>
            </a:extLst>
          </p:cNvPr>
          <p:cNvSpPr txBox="1"/>
          <p:nvPr/>
        </p:nvSpPr>
        <p:spPr>
          <a:xfrm>
            <a:off x="7876676" y="3197192"/>
            <a:ext cx="9829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AFE wrapper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D49D8EB-3E2D-19ED-7E17-380C9F53D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PixESL – Front-End model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01F5A6-F39D-A92F-0632-FACD49830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387A43-D90C-2152-AAF5-0B21121F8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FB8E5-2DEA-86BD-D670-97ADCC266F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5C278F29-7173-C73C-8DE4-D68F872460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028" y="1592263"/>
            <a:ext cx="6688164" cy="15509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>
                <a:solidFill>
                  <a:schemeClr val="tx1"/>
                </a:solidFill>
              </a:rPr>
              <a:t>Modular design approach</a:t>
            </a:r>
            <a:r>
              <a:rPr lang="it-IT" sz="2000" dirty="0"/>
              <a:t>: </a:t>
            </a:r>
            <a:r>
              <a:rPr lang="it-IT" sz="2000" b="0" dirty="0"/>
              <a:t>each module can be easily changed to model different functionality.</a:t>
            </a:r>
            <a:endParaRPr lang="it-IT" sz="2000" dirty="0"/>
          </a:p>
          <a:p>
            <a:pPr marL="0" indent="0">
              <a:buNone/>
            </a:pPr>
            <a:endParaRPr lang="it-IT" b="0" dirty="0"/>
          </a:p>
          <a:p>
            <a:pPr marL="0" indent="0">
              <a:buNone/>
            </a:pPr>
            <a:r>
              <a:rPr lang="it-IT" b="0" dirty="0"/>
              <a:t>Modeled with </a:t>
            </a:r>
            <a:r>
              <a:rPr lang="it-IT" dirty="0"/>
              <a:t>C++</a:t>
            </a:r>
            <a:r>
              <a:rPr lang="it-IT" b="0" dirty="0"/>
              <a:t> and </a:t>
            </a:r>
            <a:r>
              <a:rPr lang="it-IT" dirty="0"/>
              <a:t>SystemC</a:t>
            </a:r>
            <a:r>
              <a:rPr lang="it-IT" b="0" dirty="0"/>
              <a:t> specialized classes:</a:t>
            </a:r>
          </a:p>
          <a:p>
            <a:endParaRPr lang="it-IT" b="0" dirty="0"/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165F5AAE-52F0-621A-704F-377EC514F5AB}"/>
              </a:ext>
            </a:extLst>
          </p:cNvPr>
          <p:cNvSpPr txBox="1">
            <a:spLocks/>
          </p:cNvSpPr>
          <p:nvPr/>
        </p:nvSpPr>
        <p:spPr>
          <a:xfrm>
            <a:off x="278562" y="3381377"/>
            <a:ext cx="6688164" cy="683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2100" b="1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8650" indent="-2619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0" indent="-2603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9675" indent="-2698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it-IT" dirty="0">
                <a:solidFill>
                  <a:schemeClr val="tx1"/>
                </a:solidFill>
              </a:rPr>
              <a:t>Analog Front-End core </a:t>
            </a:r>
            <a:r>
              <a:rPr lang="it-IT" dirty="0"/>
              <a:t>[C++]</a:t>
            </a:r>
            <a:br>
              <a:rPr lang="it-IT" dirty="0"/>
            </a:br>
            <a:r>
              <a:rPr lang="it-IT" b="0" dirty="0"/>
              <a:t>analytical model of the analog circuits</a:t>
            </a:r>
          </a:p>
        </p:txBody>
      </p:sp>
      <p:sp>
        <p:nvSpPr>
          <p:cNvPr id="20" name="Content Placeholder 1">
            <a:extLst>
              <a:ext uri="{FF2B5EF4-FFF2-40B4-BE49-F238E27FC236}">
                <a16:creationId xmlns:a16="http://schemas.microsoft.com/office/drawing/2014/main" id="{766397C6-9A88-51D9-AEF2-EA89EF480321}"/>
              </a:ext>
            </a:extLst>
          </p:cNvPr>
          <p:cNvSpPr txBox="1">
            <a:spLocks/>
          </p:cNvSpPr>
          <p:nvPr/>
        </p:nvSpPr>
        <p:spPr>
          <a:xfrm>
            <a:off x="278562" y="4201202"/>
            <a:ext cx="6688164" cy="683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2100" b="1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8650" indent="-2619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0" indent="-2603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9675" indent="-2698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it-IT" dirty="0">
                <a:solidFill>
                  <a:schemeClr val="tx1"/>
                </a:solidFill>
              </a:rPr>
              <a:t>AFE Wrapper </a:t>
            </a:r>
            <a:r>
              <a:rPr lang="it-IT" dirty="0"/>
              <a:t>[C++ </a:t>
            </a:r>
            <a:r>
              <a:rPr lang="it-IT" dirty="0">
                <a:sym typeface="Wingdings" panose="05000000000000000000" pitchFamily="2" charset="2"/>
              </a:rPr>
              <a:t> SystemC]</a:t>
            </a:r>
            <a:r>
              <a:rPr lang="it-IT" dirty="0"/>
              <a:t> </a:t>
            </a:r>
            <a:br>
              <a:rPr lang="it-IT" dirty="0"/>
            </a:br>
            <a:r>
              <a:rPr lang="it-IT" b="0" dirty="0"/>
              <a:t>translates the AFE outputs into SystemC events</a:t>
            </a:r>
          </a:p>
        </p:txBody>
      </p: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D2F12321-6C0B-F5B9-DF16-5883B49AC3C6}"/>
              </a:ext>
            </a:extLst>
          </p:cNvPr>
          <p:cNvSpPr txBox="1">
            <a:spLocks/>
          </p:cNvSpPr>
          <p:nvPr/>
        </p:nvSpPr>
        <p:spPr>
          <a:xfrm>
            <a:off x="278561" y="5021027"/>
            <a:ext cx="6798453" cy="6833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2100" b="1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28650" indent="-2619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0" indent="-2603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09675" indent="-26987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it-IT" dirty="0">
                <a:solidFill>
                  <a:schemeClr val="tx1"/>
                </a:solidFill>
              </a:rPr>
              <a:t>TDC model</a:t>
            </a:r>
            <a:r>
              <a:rPr lang="it-IT" dirty="0"/>
              <a:t> [SystemC]</a:t>
            </a:r>
            <a:br>
              <a:rPr lang="it-IT" dirty="0"/>
            </a:br>
            <a:r>
              <a:rPr lang="it-IT" b="0" dirty="0"/>
              <a:t>formats the pixel packet and routes it outside the node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0BE97718-3F37-CB2E-9025-AC0A13C0F58F}"/>
              </a:ext>
            </a:extLst>
          </p:cNvPr>
          <p:cNvSpPr/>
          <p:nvPr/>
        </p:nvSpPr>
        <p:spPr>
          <a:xfrm>
            <a:off x="8122511" y="3502679"/>
            <a:ext cx="550605" cy="440164"/>
          </a:xfrm>
          <a:prstGeom prst="roundRect">
            <a:avLst/>
          </a:prstGeom>
          <a:solidFill>
            <a:srgbClr val="196B24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AFE core</a:t>
            </a:r>
            <a:endParaRPr kumimoji="0" lang="en-GB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76931EAE-A272-27B5-B6BE-B628B38F9EB6}"/>
              </a:ext>
            </a:extLst>
          </p:cNvPr>
          <p:cNvSpPr/>
          <p:nvPr/>
        </p:nvSpPr>
        <p:spPr>
          <a:xfrm>
            <a:off x="9790659" y="3517693"/>
            <a:ext cx="550605" cy="440164"/>
          </a:xfrm>
          <a:prstGeom prst="roundRect">
            <a:avLst/>
          </a:prstGeom>
          <a:solidFill>
            <a:srgbClr val="196B24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AFE core</a:t>
            </a:r>
            <a:endParaRPr kumimoji="0" lang="en-GB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AB1346AD-FCF4-AFCA-A787-2343367B57DC}"/>
              </a:ext>
            </a:extLst>
          </p:cNvPr>
          <p:cNvSpPr/>
          <p:nvPr/>
        </p:nvSpPr>
        <p:spPr>
          <a:xfrm>
            <a:off x="8122511" y="4791000"/>
            <a:ext cx="550605" cy="440164"/>
          </a:xfrm>
          <a:prstGeom prst="roundRect">
            <a:avLst/>
          </a:prstGeom>
          <a:solidFill>
            <a:srgbClr val="196B24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AFE core</a:t>
            </a:r>
            <a:endParaRPr kumimoji="0" lang="en-GB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BFF3D8E9-0879-F26F-AF30-73A7FCDEB868}"/>
              </a:ext>
            </a:extLst>
          </p:cNvPr>
          <p:cNvSpPr/>
          <p:nvPr/>
        </p:nvSpPr>
        <p:spPr>
          <a:xfrm>
            <a:off x="9734883" y="4825262"/>
            <a:ext cx="550605" cy="440164"/>
          </a:xfrm>
          <a:prstGeom prst="roundRect">
            <a:avLst/>
          </a:prstGeom>
          <a:solidFill>
            <a:srgbClr val="196B24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AFE core</a:t>
            </a:r>
            <a:endParaRPr kumimoji="0" lang="en-GB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CA50C2C0-4E52-AC97-4302-96A042276F89}"/>
              </a:ext>
            </a:extLst>
          </p:cNvPr>
          <p:cNvSpPr/>
          <p:nvPr/>
        </p:nvSpPr>
        <p:spPr>
          <a:xfrm>
            <a:off x="8900310" y="4148707"/>
            <a:ext cx="649857" cy="446865"/>
          </a:xfrm>
          <a:prstGeom prst="roundRect">
            <a:avLst>
              <a:gd name="adj" fmla="val 8787"/>
            </a:avLst>
          </a:prstGeom>
          <a:solidFill>
            <a:srgbClr val="A02B93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TDC model</a:t>
            </a:r>
            <a:endParaRPr kumimoji="0" lang="en-GB" sz="1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1" name="Arrow: Right 70">
            <a:extLst>
              <a:ext uri="{FF2B5EF4-FFF2-40B4-BE49-F238E27FC236}">
                <a16:creationId xmlns:a16="http://schemas.microsoft.com/office/drawing/2014/main" id="{39A521D0-868F-1A9E-3841-7BB500BD13E3}"/>
              </a:ext>
            </a:extLst>
          </p:cNvPr>
          <p:cNvSpPr/>
          <p:nvPr/>
        </p:nvSpPr>
        <p:spPr>
          <a:xfrm rot="19079635">
            <a:off x="8727171" y="4542763"/>
            <a:ext cx="301385" cy="219946"/>
          </a:xfrm>
          <a:prstGeom prst="rightArrow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2" name="Arrow: Right 71">
            <a:extLst>
              <a:ext uri="{FF2B5EF4-FFF2-40B4-BE49-F238E27FC236}">
                <a16:creationId xmlns:a16="http://schemas.microsoft.com/office/drawing/2014/main" id="{101FE1AB-FC15-530D-BF0E-34C081F01A7B}"/>
              </a:ext>
            </a:extLst>
          </p:cNvPr>
          <p:cNvSpPr/>
          <p:nvPr/>
        </p:nvSpPr>
        <p:spPr>
          <a:xfrm rot="2868860">
            <a:off x="8719111" y="3992228"/>
            <a:ext cx="301385" cy="219946"/>
          </a:xfrm>
          <a:prstGeom prst="rightArrow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3" name="Arrow: Right 72">
            <a:extLst>
              <a:ext uri="{FF2B5EF4-FFF2-40B4-BE49-F238E27FC236}">
                <a16:creationId xmlns:a16="http://schemas.microsoft.com/office/drawing/2014/main" id="{539979C6-BDB1-F0C7-B5F9-4A91D182B4A1}"/>
              </a:ext>
            </a:extLst>
          </p:cNvPr>
          <p:cNvSpPr/>
          <p:nvPr/>
        </p:nvSpPr>
        <p:spPr>
          <a:xfrm rot="14027674">
            <a:off x="9406123" y="4542763"/>
            <a:ext cx="301385" cy="219946"/>
          </a:xfrm>
          <a:prstGeom prst="rightArrow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4" name="Arrow: Right 73">
            <a:extLst>
              <a:ext uri="{FF2B5EF4-FFF2-40B4-BE49-F238E27FC236}">
                <a16:creationId xmlns:a16="http://schemas.microsoft.com/office/drawing/2014/main" id="{2E684631-855D-5F6E-17D6-B6607910DE5E}"/>
              </a:ext>
            </a:extLst>
          </p:cNvPr>
          <p:cNvSpPr/>
          <p:nvPr/>
        </p:nvSpPr>
        <p:spPr>
          <a:xfrm rot="8128501">
            <a:off x="9431282" y="3980088"/>
            <a:ext cx="301385" cy="219946"/>
          </a:xfrm>
          <a:prstGeom prst="rightArrow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5" name="TextBox 114">
            <a:extLst>
              <a:ext uri="{FF2B5EF4-FFF2-40B4-BE49-F238E27FC236}">
                <a16:creationId xmlns:a16="http://schemas.microsoft.com/office/drawing/2014/main" id="{C92C3FA6-583F-C5C5-6B37-CC16918219F4}"/>
              </a:ext>
            </a:extLst>
          </p:cNvPr>
          <p:cNvSpPr txBox="1"/>
          <p:nvPr/>
        </p:nvSpPr>
        <p:spPr>
          <a:xfrm>
            <a:off x="7880002" y="5246233"/>
            <a:ext cx="9829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AFE wrapper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Arrow: Right 75">
            <a:extLst>
              <a:ext uri="{FF2B5EF4-FFF2-40B4-BE49-F238E27FC236}">
                <a16:creationId xmlns:a16="http://schemas.microsoft.com/office/drawing/2014/main" id="{9B50EA37-3E3A-F624-F746-30F127B1E563}"/>
              </a:ext>
            </a:extLst>
          </p:cNvPr>
          <p:cNvSpPr/>
          <p:nvPr/>
        </p:nvSpPr>
        <p:spPr>
          <a:xfrm>
            <a:off x="9550167" y="4215607"/>
            <a:ext cx="1611502" cy="294963"/>
          </a:xfrm>
          <a:prstGeom prst="rightArrow">
            <a:avLst/>
          </a:prstGeom>
          <a:solidFill>
            <a:srgbClr val="156082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8" name="TextBox 95">
            <a:extLst>
              <a:ext uri="{FF2B5EF4-FFF2-40B4-BE49-F238E27FC236}">
                <a16:creationId xmlns:a16="http://schemas.microsoft.com/office/drawing/2014/main" id="{1E7153A2-5058-28B0-589B-F0A22542658E}"/>
              </a:ext>
            </a:extLst>
          </p:cNvPr>
          <p:cNvSpPr txBox="1"/>
          <p:nvPr/>
        </p:nvSpPr>
        <p:spPr>
          <a:xfrm>
            <a:off x="9405733" y="2710161"/>
            <a:ext cx="1790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Front-End node</a:t>
            </a:r>
            <a:endParaRPr kumimoji="0" lang="en-GB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0862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66" grpId="0" animBg="1"/>
      <p:bldP spid="67" grpId="0"/>
      <p:bldP spid="68" grpId="0" animBg="1"/>
      <p:bldP spid="64" grpId="0" animBg="1"/>
      <p:bldP spid="65" grpId="0"/>
      <p:bldP spid="62" grpId="0" animBg="1"/>
      <p:bldP spid="63" grpId="0"/>
      <p:bldP spid="19" grpId="0"/>
      <p:bldP spid="20" grpId="0"/>
      <p:bldP spid="21" grpId="0"/>
      <p:bldP spid="58" grpId="0" animBg="1"/>
      <p:bldP spid="59" grpId="0" animBg="1"/>
      <p:bldP spid="60" grpId="0" animBg="1"/>
      <p:bldP spid="61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/>
      <p:bldP spid="76" grpId="0" animBg="1"/>
      <p:bldP spid="7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C725D6-3DEE-5F0B-8214-507E74DBE3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32788" y="1348022"/>
            <a:ext cx="6045612" cy="4838027"/>
          </a:xfrm>
          <a:prstGeom prst="rect">
            <a:avLst/>
          </a:prstGeo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D49D8EB-3E2D-19ED-7E17-380C9F53D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750212"/>
          </a:xfrm>
        </p:spPr>
        <p:txBody>
          <a:bodyPr anchor="t">
            <a:normAutofit/>
          </a:bodyPr>
          <a:lstStyle/>
          <a:p>
            <a:r>
              <a:rPr lang="it-IT" dirty="0"/>
              <a:t>PixESL – Readout model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71A46F0-EB7A-FDDF-99E1-3BCC8000A2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5468" y="1592264"/>
            <a:ext cx="6169069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b="0" dirty="0"/>
              <a:t>Modeled with </a:t>
            </a:r>
            <a:r>
              <a:rPr lang="it-IT" dirty="0">
                <a:solidFill>
                  <a:schemeClr val="tx1"/>
                </a:solidFill>
              </a:rPr>
              <a:t>SystemC</a:t>
            </a:r>
            <a:r>
              <a:rPr lang="it-IT" b="0" dirty="0"/>
              <a:t> Transaction Level Modeling 2.0 (</a:t>
            </a:r>
            <a:r>
              <a:rPr lang="it-IT" dirty="0">
                <a:solidFill>
                  <a:schemeClr val="tx1"/>
                </a:solidFill>
                <a:hlinkClick r:id="rId3"/>
              </a:rPr>
              <a:t>TLM 2.0</a:t>
            </a:r>
            <a:r>
              <a:rPr lang="it-IT" b="0" dirty="0"/>
              <a:t>):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0" dirty="0"/>
              <a:t>Each node contains</a:t>
            </a:r>
            <a:r>
              <a:rPr lang="it-IT" dirty="0"/>
              <a:t>:</a:t>
            </a:r>
          </a:p>
          <a:p>
            <a:pPr marL="666750" lvl="1" indent="-34290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/>
                </a:solidFill>
              </a:rPr>
              <a:t>Initiator</a:t>
            </a:r>
            <a:r>
              <a:rPr lang="it-IT" b="1" dirty="0"/>
              <a:t>: </a:t>
            </a:r>
            <a:r>
              <a:rPr lang="it-IT" dirty="0"/>
              <a:t>Selects a target and </a:t>
            </a:r>
            <a:r>
              <a:rPr lang="it-IT" dirty="0">
                <a:solidFill>
                  <a:schemeClr val="tx2"/>
                </a:solidFill>
              </a:rPr>
              <a:t>transmits</a:t>
            </a:r>
            <a:r>
              <a:rPr lang="it-IT" b="1" dirty="0"/>
              <a:t> </a:t>
            </a:r>
            <a:r>
              <a:rPr lang="it-IT" dirty="0"/>
              <a:t>packets to other nodes</a:t>
            </a:r>
          </a:p>
          <a:p>
            <a:pPr marL="666750" lvl="1" indent="-34290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/>
                </a:solidFill>
              </a:rPr>
              <a:t>Target</a:t>
            </a:r>
            <a:r>
              <a:rPr lang="it-IT" b="1" dirty="0"/>
              <a:t>: </a:t>
            </a:r>
            <a:r>
              <a:rPr lang="it-IT" dirty="0"/>
              <a:t>arbitrates incoming packets</a:t>
            </a:r>
          </a:p>
          <a:p>
            <a:pPr marL="666750" lvl="1" indent="-34290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/>
                </a:solidFill>
              </a:rPr>
              <a:t>Memory</a:t>
            </a:r>
            <a:r>
              <a:rPr lang="it-IT" dirty="0"/>
              <a:t>: buffers packets between init. and target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Packet transfer protocol </a:t>
            </a:r>
            <a:r>
              <a:rPr lang="it-IT" b="0" dirty="0"/>
              <a:t>implemented with </a:t>
            </a:r>
            <a:r>
              <a:rPr lang="it-IT" dirty="0">
                <a:solidFill>
                  <a:schemeClr val="tx1"/>
                </a:solidFill>
              </a:rPr>
              <a:t>TLM 2.0 library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0" dirty="0"/>
              <a:t>Nodes can be </a:t>
            </a:r>
            <a:r>
              <a:rPr lang="it-IT" dirty="0">
                <a:solidFill>
                  <a:schemeClr val="tx1"/>
                </a:solidFill>
              </a:rPr>
              <a:t>connected arbitrarily </a:t>
            </a:r>
            <a:r>
              <a:rPr lang="it-IT" b="0" dirty="0"/>
              <a:t>and their </a:t>
            </a:r>
            <a:r>
              <a:rPr lang="it-IT" dirty="0">
                <a:solidFill>
                  <a:schemeClr val="tx1"/>
                </a:solidFill>
              </a:rPr>
              <a:t>functionality customized</a:t>
            </a:r>
            <a:endParaRPr lang="it-IT" b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01F5A6-F39D-A92F-0632-FACD49830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352" y="6424993"/>
            <a:ext cx="6787386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387A43-D90C-2152-AAF5-0B21121F8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07546" y="6424993"/>
            <a:ext cx="68125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6B5EA5A-BC32-A742-B11B-8E7414D5B535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C0344-893D-5E94-B9E9-4C6D3D6E9B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681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6F46A75-8E1A-0C62-C16A-4E5ADD934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9" y="1340470"/>
            <a:ext cx="8683760" cy="4608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3"/>
                </a:solidFill>
              </a:rPr>
              <a:t>Open-source</a:t>
            </a:r>
            <a:endParaRPr lang="en-US" sz="2000" dirty="0">
              <a:solidFill>
                <a:schemeClr val="tx2"/>
              </a:solidFill>
            </a:endParaRPr>
          </a:p>
          <a:p>
            <a:pPr marL="514350"/>
            <a:r>
              <a:rPr lang="en-US" sz="1900" b="0" dirty="0">
                <a:solidFill>
                  <a:schemeClr val="tx2"/>
                </a:solidFill>
              </a:rPr>
              <a:t>The model is based on </a:t>
            </a:r>
            <a:r>
              <a:rPr lang="en-US" sz="1900" b="1" dirty="0">
                <a:solidFill>
                  <a:schemeClr val="tx1"/>
                </a:solidFill>
              </a:rPr>
              <a:t>C++ </a:t>
            </a:r>
            <a:r>
              <a:rPr lang="en-US" sz="1900" b="0" dirty="0">
                <a:solidFill>
                  <a:schemeClr val="tx2"/>
                </a:solidFill>
              </a:rPr>
              <a:t>and                 [</a:t>
            </a:r>
            <a:r>
              <a:rPr lang="en-US" sz="1900" b="0" dirty="0">
                <a:solidFill>
                  <a:schemeClr val="tx2"/>
                </a:solidFill>
                <a:hlinkClick r:id="rId3"/>
              </a:rPr>
              <a:t>link</a:t>
            </a:r>
            <a:r>
              <a:rPr lang="en-US" sz="1900" b="0" dirty="0">
                <a:solidFill>
                  <a:schemeClr val="tx2"/>
                </a:solidFill>
              </a:rPr>
              <a:t>]</a:t>
            </a:r>
            <a:r>
              <a:rPr lang="en-US" sz="1900" dirty="0">
                <a:solidFill>
                  <a:schemeClr val="tx2"/>
                </a:solidFill>
                <a:hlinkClick r:id="rId3"/>
              </a:rPr>
              <a:t> </a:t>
            </a:r>
            <a:endParaRPr lang="en-US" sz="1900" dirty="0">
              <a:solidFill>
                <a:schemeClr val="tx2"/>
              </a:solidFill>
            </a:endParaRPr>
          </a:p>
          <a:p>
            <a:pPr marL="514350"/>
            <a:r>
              <a:rPr lang="en-US" sz="1900" b="0" dirty="0">
                <a:solidFill>
                  <a:schemeClr val="tx2"/>
                </a:solidFill>
              </a:rPr>
              <a:t>Performance analysis is based on </a:t>
            </a:r>
            <a:r>
              <a:rPr lang="en-US" sz="1900" b="1" dirty="0">
                <a:solidFill>
                  <a:schemeClr val="tx1"/>
                </a:solidFill>
              </a:rPr>
              <a:t>Python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3"/>
                </a:solidFill>
              </a:rPr>
              <a:t>User-friendly</a:t>
            </a:r>
            <a:endParaRPr lang="en-US" sz="2000" b="0" dirty="0">
              <a:solidFill>
                <a:schemeClr val="tx2"/>
              </a:solidFill>
            </a:endParaRPr>
          </a:p>
          <a:p>
            <a:pPr marL="514350"/>
            <a:r>
              <a:rPr lang="en-US" sz="1900" b="1" dirty="0">
                <a:solidFill>
                  <a:schemeClr val="tx1"/>
                </a:solidFill>
              </a:rPr>
              <a:t>Reconfigurable</a:t>
            </a:r>
            <a:r>
              <a:rPr lang="en-US" sz="1900" dirty="0">
                <a:solidFill>
                  <a:schemeClr val="tx2"/>
                </a:solidFill>
              </a:rPr>
              <a:t> </a:t>
            </a:r>
            <a:r>
              <a:rPr lang="en-US" sz="1900" b="1" dirty="0">
                <a:solidFill>
                  <a:schemeClr val="tx1"/>
                </a:solidFill>
              </a:rPr>
              <a:t>architectures</a:t>
            </a:r>
            <a:r>
              <a:rPr lang="en-US" sz="1900" dirty="0">
                <a:solidFill>
                  <a:schemeClr val="tx2"/>
                </a:solidFill>
              </a:rPr>
              <a:t> </a:t>
            </a:r>
            <a:r>
              <a:rPr lang="en-US" sz="1900" b="0" dirty="0">
                <a:solidFill>
                  <a:schemeClr val="tx2"/>
                </a:solidFill>
              </a:rPr>
              <a:t>and</a:t>
            </a:r>
            <a:r>
              <a:rPr lang="en-US" sz="1900" dirty="0">
                <a:solidFill>
                  <a:schemeClr val="tx2"/>
                </a:solidFill>
              </a:rPr>
              <a:t> </a:t>
            </a:r>
            <a:r>
              <a:rPr lang="en-US" sz="1900" b="1" dirty="0">
                <a:solidFill>
                  <a:schemeClr val="tx1"/>
                </a:solidFill>
              </a:rPr>
              <a:t>network</a:t>
            </a:r>
          </a:p>
          <a:p>
            <a:pPr marL="514350"/>
            <a:r>
              <a:rPr lang="en-US" sz="1900" b="1" dirty="0">
                <a:solidFill>
                  <a:schemeClr val="tx1"/>
                </a:solidFill>
              </a:rPr>
              <a:t>User</a:t>
            </a:r>
            <a:r>
              <a:rPr lang="en-US" sz="1900" b="1" dirty="0">
                <a:solidFill>
                  <a:schemeClr val="tx2"/>
                </a:solidFill>
              </a:rPr>
              <a:t> </a:t>
            </a:r>
            <a:r>
              <a:rPr lang="en-US" sz="1900" b="0" dirty="0">
                <a:solidFill>
                  <a:schemeClr val="tx2"/>
                </a:solidFill>
              </a:rPr>
              <a:t>and</a:t>
            </a:r>
            <a:r>
              <a:rPr lang="en-US" sz="1900" dirty="0">
                <a:solidFill>
                  <a:schemeClr val="tx2"/>
                </a:solidFill>
              </a:rPr>
              <a:t> </a:t>
            </a:r>
            <a:r>
              <a:rPr lang="en-US" sz="1900" b="1" dirty="0">
                <a:solidFill>
                  <a:schemeClr val="tx1"/>
                </a:solidFill>
              </a:rPr>
              <a:t>developer</a:t>
            </a:r>
            <a:r>
              <a:rPr lang="en-US" sz="1900" b="1" dirty="0">
                <a:solidFill>
                  <a:schemeClr val="tx2"/>
                </a:solidFill>
              </a:rPr>
              <a:t> </a:t>
            </a:r>
            <a:r>
              <a:rPr lang="en-US" sz="1900" b="0" dirty="0">
                <a:solidFill>
                  <a:schemeClr val="tx2"/>
                </a:solidFill>
              </a:rPr>
              <a:t>roles are separated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accent3"/>
                </a:solidFill>
              </a:rPr>
              <a:t>Reusable</a:t>
            </a:r>
            <a:endParaRPr lang="en-US" sz="2000" b="0" dirty="0">
              <a:solidFill>
                <a:schemeClr val="tx2"/>
              </a:solidFill>
            </a:endParaRPr>
          </a:p>
          <a:p>
            <a:pPr marL="514350"/>
            <a:r>
              <a:rPr lang="en-US" sz="1900" b="1" dirty="0">
                <a:solidFill>
                  <a:schemeClr val="tx1"/>
                </a:solidFill>
              </a:rPr>
              <a:t>Generalized</a:t>
            </a:r>
            <a:r>
              <a:rPr lang="en-US" sz="1900" b="1" dirty="0">
                <a:solidFill>
                  <a:schemeClr val="tx2"/>
                </a:solidFill>
              </a:rPr>
              <a:t> </a:t>
            </a:r>
            <a:r>
              <a:rPr lang="en-US" sz="1900" b="0" dirty="0">
                <a:solidFill>
                  <a:schemeClr val="tx2"/>
                </a:solidFill>
              </a:rPr>
              <a:t>layers</a:t>
            </a:r>
            <a:r>
              <a:rPr lang="en-US" sz="1900" b="1" dirty="0">
                <a:solidFill>
                  <a:schemeClr val="tx2"/>
                </a:solidFill>
              </a:rPr>
              <a:t> </a:t>
            </a:r>
            <a:r>
              <a:rPr lang="en-US" sz="1900" b="0" dirty="0">
                <a:solidFill>
                  <a:schemeClr val="tx2"/>
                </a:solidFill>
              </a:rPr>
              <a:t>and</a:t>
            </a:r>
            <a:r>
              <a:rPr lang="en-US" sz="1900" dirty="0">
                <a:solidFill>
                  <a:schemeClr val="tx2"/>
                </a:solidFill>
              </a:rPr>
              <a:t> </a:t>
            </a:r>
            <a:r>
              <a:rPr lang="en-US" sz="1900" b="1" dirty="0">
                <a:solidFill>
                  <a:schemeClr val="tx1"/>
                </a:solidFill>
              </a:rPr>
              <a:t>standardized</a:t>
            </a:r>
            <a:r>
              <a:rPr lang="en-US" sz="1900" b="1" dirty="0">
                <a:solidFill>
                  <a:schemeClr val="tx2"/>
                </a:solidFill>
              </a:rPr>
              <a:t> </a:t>
            </a:r>
            <a:r>
              <a:rPr lang="en-US" sz="1900" b="0" dirty="0">
                <a:solidFill>
                  <a:schemeClr val="tx2"/>
                </a:solidFill>
              </a:rPr>
              <a:t>packet transport</a:t>
            </a:r>
          </a:p>
          <a:p>
            <a:pPr marL="514350"/>
            <a:r>
              <a:rPr lang="en-US" sz="1900" b="0" dirty="0">
                <a:solidFill>
                  <a:schemeClr val="tx2"/>
                </a:solidFill>
              </a:rPr>
              <a:t>A</a:t>
            </a:r>
            <a:r>
              <a:rPr lang="en-US" sz="1900" dirty="0">
                <a:solidFill>
                  <a:schemeClr val="tx2"/>
                </a:solidFill>
              </a:rPr>
              <a:t> </a:t>
            </a:r>
            <a:r>
              <a:rPr lang="en-US" sz="1900" b="1" dirty="0">
                <a:solidFill>
                  <a:schemeClr val="tx1"/>
                </a:solidFill>
              </a:rPr>
              <a:t>library</a:t>
            </a:r>
            <a:r>
              <a:rPr lang="en-US" sz="1900" b="1" dirty="0">
                <a:solidFill>
                  <a:schemeClr val="tx2"/>
                </a:solidFill>
              </a:rPr>
              <a:t> </a:t>
            </a:r>
            <a:r>
              <a:rPr lang="en-US" sz="1900" b="0" dirty="0">
                <a:solidFill>
                  <a:schemeClr val="tx2"/>
                </a:solidFill>
              </a:rPr>
              <a:t>of useful layers and components</a:t>
            </a:r>
          </a:p>
          <a:p>
            <a:pPr marL="514350"/>
            <a:r>
              <a:rPr lang="en-US" sz="1900" dirty="0">
                <a:solidFill>
                  <a:schemeClr val="tx1"/>
                </a:solidFill>
              </a:rPr>
              <a:t>Validation</a:t>
            </a:r>
            <a:r>
              <a:rPr lang="en-US" sz="1900" b="0" dirty="0">
                <a:solidFill>
                  <a:schemeClr val="tx2"/>
                </a:solidFill>
              </a:rPr>
              <a:t> of the specifications and </a:t>
            </a:r>
            <a:r>
              <a:rPr lang="en-US" sz="1900" dirty="0">
                <a:solidFill>
                  <a:schemeClr val="tx1"/>
                </a:solidFill>
              </a:rPr>
              <a:t>verification</a:t>
            </a:r>
            <a:r>
              <a:rPr lang="en-US" sz="1900" b="0" dirty="0">
                <a:solidFill>
                  <a:schemeClr val="tx2"/>
                </a:solidFill>
              </a:rPr>
              <a:t> of the hardware design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2008E23-85DC-1211-2045-95609997E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PixESL in a nutshell</a:t>
            </a:r>
            <a:endParaRPr lang="it-I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9F2594-04ED-62AD-2DAA-1DCD1183A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38F7BF-05B3-D2C3-A16E-AA43DC368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8E8DB56-8C08-5AED-9B47-45CF4EAB8A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8901C951-219E-6D3C-D902-3A36AB0ED4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4314" y="1697756"/>
            <a:ext cx="971380" cy="35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051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B2D7E-D955-ADD4-367C-F33BF6FEE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at CERN</a:t>
            </a:r>
            <a:endParaRPr lang="it-I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9BE923-14AF-2E89-820C-A0845377A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LHCb </a:t>
            </a:r>
            <a:r>
              <a:rPr lang="en-US" dirty="0" err="1"/>
              <a:t>VeLo</a:t>
            </a:r>
            <a:r>
              <a:rPr lang="en-US" dirty="0"/>
              <a:t> Upgrade II</a:t>
            </a:r>
            <a:r>
              <a:rPr lang="it-IT" dirty="0"/>
              <a:t> (hybrid data-driven detector)</a:t>
            </a:r>
          </a:p>
          <a:p>
            <a:pPr marL="457200" indent="-457200">
              <a:buAutoNum type="arabicPeriod"/>
            </a:pPr>
            <a:r>
              <a:rPr lang="it-IT" dirty="0"/>
              <a:t>ALMIRA Alice3 Upgrade (Monolithic tracker)</a:t>
            </a:r>
          </a:p>
          <a:p>
            <a:pPr marL="457200" indent="-457200">
              <a:buAutoNum type="arabicPeriod"/>
            </a:pPr>
            <a:endParaRPr lang="it-I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1E9E36-B6A8-BEEE-18A8-C8E2E78E9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DA71EF-FD36-0F2B-72AB-1CBBBE458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B565A1A-16AE-1263-A212-7FDC895366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1237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2695FD-C479-38A2-2AE4-65BE54300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9" y="1478422"/>
            <a:ext cx="6787386" cy="472235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0" dirty="0"/>
              <a:t>The Readout Chip for the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LHCb tracker upgrade II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0" dirty="0"/>
              <a:t>is the prototype of </a:t>
            </a:r>
            <a:r>
              <a:rPr lang="en-US" dirty="0">
                <a:solidFill>
                  <a:schemeClr val="tx1"/>
                </a:solidFill>
              </a:rPr>
              <a:t>Velopix2</a:t>
            </a:r>
            <a:r>
              <a:rPr lang="en-US" b="0" dirty="0"/>
              <a:t>:</a:t>
            </a:r>
          </a:p>
          <a:p>
            <a:r>
              <a:rPr lang="en-US" dirty="0">
                <a:solidFill>
                  <a:schemeClr val="tx1"/>
                </a:solidFill>
              </a:rPr>
              <a:t>Data-driven</a:t>
            </a:r>
            <a:r>
              <a:rPr lang="en-US" b="0" dirty="0"/>
              <a:t> readout architecture</a:t>
            </a:r>
          </a:p>
          <a:p>
            <a:r>
              <a:rPr lang="en-GB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Pixel hit rate </a:t>
            </a:r>
            <a:r>
              <a:rPr lang="en-GB" i="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3.5 GHz/cm</a:t>
            </a:r>
            <a:r>
              <a:rPr lang="en-GB" i="0" baseline="300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2</a:t>
            </a:r>
            <a:r>
              <a:rPr lang="en-GB" i="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28 nm </a:t>
            </a:r>
            <a:r>
              <a:rPr lang="en-US" b="0" dirty="0"/>
              <a:t>CMOS technology</a:t>
            </a:r>
          </a:p>
          <a:p>
            <a:r>
              <a:rPr lang="en-US" b="0" dirty="0"/>
              <a:t>Design derived from </a:t>
            </a:r>
            <a:r>
              <a:rPr lang="en-US" dirty="0">
                <a:solidFill>
                  <a:schemeClr val="tx1"/>
                </a:solidFill>
                <a:hlinkClick r:id="rId3"/>
              </a:rPr>
              <a:t>Velopix</a:t>
            </a:r>
            <a:r>
              <a:rPr lang="en-US" b="0" dirty="0"/>
              <a:t> and </a:t>
            </a:r>
            <a:r>
              <a:rPr lang="en-US" dirty="0">
                <a:solidFill>
                  <a:schemeClr val="tx1"/>
                </a:solidFill>
                <a:hlinkClick r:id="rId4"/>
              </a:rPr>
              <a:t>Timepix4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Time resolution 25 ps</a:t>
            </a:r>
            <a:r>
              <a:rPr lang="en-US" b="0" dirty="0"/>
              <a:t>, 50 </a:t>
            </a:r>
            <a:r>
              <a:rPr lang="el-GR" b="0" dirty="0"/>
              <a:t>μ</a:t>
            </a:r>
            <a:r>
              <a:rPr lang="en-US" b="0" dirty="0"/>
              <a:t>m pixel pitch </a:t>
            </a:r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PixESL model</a:t>
            </a:r>
            <a:r>
              <a:rPr lang="en-US" b="0" dirty="0"/>
              <a:t>:</a:t>
            </a:r>
          </a:p>
          <a:p>
            <a:r>
              <a:rPr lang="en-US" b="0" dirty="0"/>
              <a:t>The </a:t>
            </a:r>
            <a:r>
              <a:rPr lang="en-US" dirty="0">
                <a:solidFill>
                  <a:schemeClr val="tx1"/>
                </a:solidFill>
              </a:rPr>
              <a:t>pixel</a:t>
            </a:r>
            <a:r>
              <a:rPr lang="en-US" b="0" dirty="0"/>
              <a:t> emulates the </a:t>
            </a:r>
            <a:r>
              <a:rPr lang="en-US" dirty="0">
                <a:solidFill>
                  <a:schemeClr val="tx1"/>
                </a:solidFill>
              </a:rPr>
              <a:t>Analog Front-End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Super-Pixel</a:t>
            </a:r>
            <a:r>
              <a:rPr lang="en-US" b="0" dirty="0">
                <a:solidFill>
                  <a:srgbClr val="000000"/>
                </a:solidFill>
              </a:rPr>
              <a:t>, </a:t>
            </a:r>
            <a:r>
              <a:rPr lang="en-US" dirty="0">
                <a:solidFill>
                  <a:schemeClr val="tx1"/>
                </a:solidFill>
              </a:rPr>
              <a:t>region</a:t>
            </a:r>
            <a:r>
              <a:rPr lang="en-US" b="0" dirty="0">
                <a:solidFill>
                  <a:srgbClr val="000000"/>
                </a:solidFill>
              </a:rPr>
              <a:t> and </a:t>
            </a:r>
            <a:r>
              <a:rPr lang="en-US" dirty="0">
                <a:solidFill>
                  <a:schemeClr val="tx1"/>
                </a:solidFill>
              </a:rPr>
              <a:t>EoC node </a:t>
            </a:r>
            <a:r>
              <a:rPr lang="en-US" b="0" dirty="0">
                <a:solidFill>
                  <a:srgbClr val="000000"/>
                </a:solidFill>
              </a:rPr>
              <a:t>are digital readout stages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00000"/>
                </a:solidFill>
              </a:rPr>
              <a:t>The simulation is based on </a:t>
            </a:r>
            <a:r>
              <a:rPr lang="en-US" dirty="0">
                <a:solidFill>
                  <a:schemeClr val="tx1"/>
                </a:solidFill>
              </a:rPr>
              <a:t>physical events</a:t>
            </a:r>
            <a:endParaRPr lang="en-US" b="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00000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geometry</a:t>
            </a:r>
            <a:r>
              <a:rPr lang="en-US" b="0" dirty="0">
                <a:solidFill>
                  <a:srgbClr val="000000"/>
                </a:solidFill>
              </a:rPr>
              <a:t> of the architecture is </a:t>
            </a:r>
            <a:r>
              <a:rPr lang="en-US" dirty="0">
                <a:solidFill>
                  <a:schemeClr val="tx1"/>
                </a:solidFill>
              </a:rPr>
              <a:t>user-configurable</a:t>
            </a:r>
            <a:endParaRPr lang="en-US" b="0" dirty="0"/>
          </a:p>
          <a:p>
            <a:pPr marL="0" indent="0">
              <a:buNone/>
            </a:pPr>
            <a:endParaRPr lang="it-IT" b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4D8F581-EDDA-F18F-CBE9-7BB6CC613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633557"/>
          </a:xfrm>
        </p:spPr>
        <p:txBody>
          <a:bodyPr/>
          <a:lstStyle/>
          <a:p>
            <a:r>
              <a:rPr lang="en-US" dirty="0"/>
              <a:t>PixESL for </a:t>
            </a:r>
            <a:r>
              <a:rPr lang="en-US" b="1" dirty="0"/>
              <a:t>LHCb </a:t>
            </a:r>
            <a:r>
              <a:rPr lang="en-US" dirty="0"/>
              <a:t>VELO Upgrade II</a:t>
            </a:r>
            <a:br>
              <a:rPr lang="en-US" dirty="0"/>
            </a:br>
            <a:endParaRPr lang="it-IT" dirty="0"/>
          </a:p>
        </p:txBody>
      </p:sp>
      <p:sp>
        <p:nvSpPr>
          <p:cNvPr id="1326" name="Footer Placeholder 1325">
            <a:extLst>
              <a:ext uri="{FF2B5EF4-FFF2-40B4-BE49-F238E27FC236}">
                <a16:creationId xmlns:a16="http://schemas.microsoft.com/office/drawing/2014/main" id="{F1448E8A-D055-76F4-14AF-F40B6B80B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1327" name="Slide Number Placeholder 1326">
            <a:extLst>
              <a:ext uri="{FF2B5EF4-FFF2-40B4-BE49-F238E27FC236}">
                <a16:creationId xmlns:a16="http://schemas.microsoft.com/office/drawing/2014/main" id="{6B170F29-0975-AFBC-E449-F7CA93F20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A3CD4B6-5532-C17D-E1A3-97E2C4781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8228468" y="3560446"/>
            <a:ext cx="3395956" cy="273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nvestigadores del IGFAE instalan el detector VELO en el experimento LHCb  del CERN | CPAN - Centro Nacional de Física de Partículas, Astropartículas  y Nuclear">
            <a:extLst>
              <a:ext uri="{FF2B5EF4-FFF2-40B4-BE49-F238E27FC236}">
                <a16:creationId xmlns:a16="http://schemas.microsoft.com/office/drawing/2014/main" id="{1DFD29B2-F0CB-6A79-D1CE-453C59C53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746" y="563879"/>
            <a:ext cx="3581401" cy="2865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8F45B8-AA3B-3C90-5F38-F0C5F17D3C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578422-B121-2ACA-C9F7-1650D07AAB43}"/>
              </a:ext>
            </a:extLst>
          </p:cNvPr>
          <p:cNvSpPr txBox="1"/>
          <p:nvPr/>
        </p:nvSpPr>
        <p:spPr>
          <a:xfrm>
            <a:off x="10430005" y="233175"/>
            <a:ext cx="95824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highlight>
                  <a:srgbClr val="FFFF00"/>
                </a:highlight>
              </a:rPr>
              <a:t>Velopix</a:t>
            </a:r>
            <a:endParaRPr lang="en-GB" dirty="0">
              <a:highlight>
                <a:srgbClr val="FFFF00"/>
              </a:highlight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166939C-08B6-387C-1B86-7B1F963AF124}"/>
              </a:ext>
            </a:extLst>
          </p:cNvPr>
          <p:cNvCxnSpPr>
            <a:stCxn id="5" idx="2"/>
          </p:cNvCxnSpPr>
          <p:nvPr/>
        </p:nvCxnSpPr>
        <p:spPr>
          <a:xfrm flipH="1">
            <a:off x="10047962" y="510174"/>
            <a:ext cx="861164" cy="875126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4318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5E8CFEB5-1D4F-8154-3433-B12D0705DB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44635" y="3437327"/>
            <a:ext cx="3901441" cy="292925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4D8F581-EDDA-F18F-CBE9-7BB6CC613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633557"/>
          </a:xfrm>
        </p:spPr>
        <p:txBody>
          <a:bodyPr/>
          <a:lstStyle/>
          <a:p>
            <a:r>
              <a:rPr lang="en-US" dirty="0"/>
              <a:t>PixESL for </a:t>
            </a:r>
            <a:r>
              <a:rPr lang="en-US" b="1" dirty="0"/>
              <a:t>LHCb </a:t>
            </a:r>
            <a:r>
              <a:rPr lang="en-US" dirty="0"/>
              <a:t>VELO Upgrade II - Results</a:t>
            </a:r>
            <a:br>
              <a:rPr lang="en-US" dirty="0"/>
            </a:br>
            <a:endParaRPr lang="it-IT" dirty="0"/>
          </a:p>
        </p:txBody>
      </p:sp>
      <p:sp>
        <p:nvSpPr>
          <p:cNvPr id="1326" name="Footer Placeholder 1325">
            <a:extLst>
              <a:ext uri="{FF2B5EF4-FFF2-40B4-BE49-F238E27FC236}">
                <a16:creationId xmlns:a16="http://schemas.microsoft.com/office/drawing/2014/main" id="{F1448E8A-D055-76F4-14AF-F40B6B80B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1327" name="Slide Number Placeholder 1326">
            <a:extLst>
              <a:ext uri="{FF2B5EF4-FFF2-40B4-BE49-F238E27FC236}">
                <a16:creationId xmlns:a16="http://schemas.microsoft.com/office/drawing/2014/main" id="{6B170F29-0975-AFBC-E449-F7CA93F20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8F45B8-AA3B-3C90-5F38-F0C5F17D3C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graphicFrame>
        <p:nvGraphicFramePr>
          <p:cNvPr id="9" name="Table 12">
            <a:extLst>
              <a:ext uri="{FF2B5EF4-FFF2-40B4-BE49-F238E27FC236}">
                <a16:creationId xmlns:a16="http://schemas.microsoft.com/office/drawing/2014/main" id="{44B61732-6D45-E0E1-884E-C1DEF1E4E5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545773"/>
              </p:ext>
            </p:extLst>
          </p:nvPr>
        </p:nvGraphicFramePr>
        <p:xfrm>
          <a:off x="258094" y="1771353"/>
          <a:ext cx="4234077" cy="185420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411359">
                  <a:extLst>
                    <a:ext uri="{9D8B030D-6E8A-4147-A177-3AD203B41FA5}">
                      <a16:colId xmlns:a16="http://schemas.microsoft.com/office/drawing/2014/main" val="3856075419"/>
                    </a:ext>
                  </a:extLst>
                </a:gridCol>
                <a:gridCol w="1411359">
                  <a:extLst>
                    <a:ext uri="{9D8B030D-6E8A-4147-A177-3AD203B41FA5}">
                      <a16:colId xmlns:a16="http://schemas.microsoft.com/office/drawing/2014/main" val="1538400412"/>
                    </a:ext>
                  </a:extLst>
                </a:gridCol>
                <a:gridCol w="1411359">
                  <a:extLst>
                    <a:ext uri="{9D8B030D-6E8A-4147-A177-3AD203B41FA5}">
                      <a16:colId xmlns:a16="http://schemas.microsoft.com/office/drawing/2014/main" val="3002679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accent3"/>
                          </a:solidFill>
                        </a:rPr>
                        <a:t>Velopix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Proposed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262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Pixel</a:t>
                      </a:r>
                      <a:endParaRPr lang="it-IT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3"/>
                          </a:solidFill>
                        </a:rPr>
                        <a:t>256x256</a:t>
                      </a:r>
                      <a:endParaRPr lang="it-IT" dirty="0">
                        <a:solidFill>
                          <a:schemeClr val="accent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256x256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747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3"/>
                          </a:solidFill>
                        </a:rPr>
                        <a:t>128x128</a:t>
                      </a:r>
                      <a:endParaRPr lang="it-IT" dirty="0">
                        <a:solidFill>
                          <a:schemeClr val="accent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128x128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848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Regions</a:t>
                      </a:r>
                      <a:endParaRPr lang="it-IT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3"/>
                          </a:solidFill>
                        </a:rPr>
                        <a:t>64x8</a:t>
                      </a:r>
                      <a:endParaRPr lang="it-IT" dirty="0">
                        <a:solidFill>
                          <a:schemeClr val="accent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128x8 *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993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EoC </a:t>
                      </a:r>
                      <a:endParaRPr lang="it-IT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3"/>
                          </a:solidFill>
                        </a:rPr>
                        <a:t>64 (8 ch.)</a:t>
                      </a:r>
                      <a:endParaRPr lang="it-IT" dirty="0">
                        <a:solidFill>
                          <a:schemeClr val="accent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128 (16 ch.)</a:t>
                      </a:r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363504"/>
                  </a:ext>
                </a:extLst>
              </a:tr>
            </a:tbl>
          </a:graphicData>
        </a:graphic>
      </p:graphicFrame>
      <p:graphicFrame>
        <p:nvGraphicFramePr>
          <p:cNvPr id="10" name="Table 15">
            <a:extLst>
              <a:ext uri="{FF2B5EF4-FFF2-40B4-BE49-F238E27FC236}">
                <a16:creationId xmlns:a16="http://schemas.microsoft.com/office/drawing/2014/main" id="{D66CF93C-344C-0BE8-3BD2-ED172FC07C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711872"/>
              </p:ext>
            </p:extLst>
          </p:nvPr>
        </p:nvGraphicFramePr>
        <p:xfrm>
          <a:off x="258093" y="4113182"/>
          <a:ext cx="4234077" cy="74168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411359">
                  <a:extLst>
                    <a:ext uri="{9D8B030D-6E8A-4147-A177-3AD203B41FA5}">
                      <a16:colId xmlns:a16="http://schemas.microsoft.com/office/drawing/2014/main" val="2179969093"/>
                    </a:ext>
                  </a:extLst>
                </a:gridCol>
                <a:gridCol w="1411359">
                  <a:extLst>
                    <a:ext uri="{9D8B030D-6E8A-4147-A177-3AD203B41FA5}">
                      <a16:colId xmlns:a16="http://schemas.microsoft.com/office/drawing/2014/main" val="2465354792"/>
                    </a:ext>
                  </a:extLst>
                </a:gridCol>
                <a:gridCol w="1411359">
                  <a:extLst>
                    <a:ext uri="{9D8B030D-6E8A-4147-A177-3AD203B41FA5}">
                      <a16:colId xmlns:a16="http://schemas.microsoft.com/office/drawing/2014/main" val="400703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Readout eff.</a:t>
                      </a:r>
                      <a:endParaRPr lang="it-IT" sz="16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3"/>
                          </a:solidFill>
                        </a:rPr>
                        <a:t>90 %</a:t>
                      </a:r>
                      <a:endParaRPr lang="it-IT" b="1" dirty="0">
                        <a:solidFill>
                          <a:schemeClr val="accent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99 %</a:t>
                      </a:r>
                      <a:endParaRPr lang="it-IT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045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Avg. latency</a:t>
                      </a:r>
                      <a:endParaRPr lang="it-IT" sz="1600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3"/>
                          </a:solidFill>
                        </a:rPr>
                        <a:t>~100 cy.</a:t>
                      </a:r>
                      <a:endParaRPr lang="it-IT" b="1" dirty="0">
                        <a:solidFill>
                          <a:schemeClr val="accent3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~30 cy.</a:t>
                      </a:r>
                      <a:endParaRPr lang="it-IT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804530"/>
                  </a:ext>
                </a:extLst>
              </a:tr>
            </a:tbl>
          </a:graphicData>
        </a:graphic>
      </p:graphicFrame>
      <p:pic>
        <p:nvPicPr>
          <p:cNvPr id="19" name="Picture 18" descr="A graph of a region&#10;&#10;Description automatically generated with medium confidence">
            <a:extLst>
              <a:ext uri="{FF2B5EF4-FFF2-40B4-BE49-F238E27FC236}">
                <a16:creationId xmlns:a16="http://schemas.microsoft.com/office/drawing/2014/main" id="{3335899A-9575-940D-2116-A69071BE36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8938" y="940024"/>
            <a:ext cx="3528475" cy="2646356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pic>
        <p:nvPicPr>
          <p:cNvPr id="20" name="Picture 19" descr="A graph of a region&#10;&#10;Description automatically generated with medium confidence">
            <a:extLst>
              <a:ext uri="{FF2B5EF4-FFF2-40B4-BE49-F238E27FC236}">
                <a16:creationId xmlns:a16="http://schemas.microsoft.com/office/drawing/2014/main" id="{FCE8DD2A-DD14-22D9-6974-FAA4D45B1B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4308" y="938598"/>
            <a:ext cx="3528480" cy="2646361"/>
          </a:xfrm>
          <a:prstGeom prst="rect">
            <a:avLst/>
          </a:prstGeom>
          <a:noFill/>
          <a:ln w="25400">
            <a:solidFill>
              <a:schemeClr val="accent3"/>
            </a:solidFill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40EEEB2-5755-F06F-F2F4-7A6EEC1D85E4}"/>
              </a:ext>
            </a:extLst>
          </p:cNvPr>
          <p:cNvSpPr txBox="1"/>
          <p:nvPr/>
        </p:nvSpPr>
        <p:spPr>
          <a:xfrm>
            <a:off x="363272" y="6066198"/>
            <a:ext cx="2346025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dirty="0"/>
              <a:t>*By doubling the transactions per cycle</a:t>
            </a:r>
            <a:endParaRPr lang="en-GB" sz="1050" dirty="0"/>
          </a:p>
        </p:txBody>
      </p:sp>
      <p:graphicFrame>
        <p:nvGraphicFramePr>
          <p:cNvPr id="2" name="Table 12">
            <a:extLst>
              <a:ext uri="{FF2B5EF4-FFF2-40B4-BE49-F238E27FC236}">
                <a16:creationId xmlns:a16="http://schemas.microsoft.com/office/drawing/2014/main" id="{B1509862-823A-155A-D7E2-BB2C072AF5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374922"/>
              </p:ext>
            </p:extLst>
          </p:nvPr>
        </p:nvGraphicFramePr>
        <p:xfrm>
          <a:off x="258094" y="3719828"/>
          <a:ext cx="4234077" cy="30480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411359">
                  <a:extLst>
                    <a:ext uri="{9D8B030D-6E8A-4147-A177-3AD203B41FA5}">
                      <a16:colId xmlns:a16="http://schemas.microsoft.com/office/drawing/2014/main" val="3856075419"/>
                    </a:ext>
                  </a:extLst>
                </a:gridCol>
                <a:gridCol w="1411359">
                  <a:extLst>
                    <a:ext uri="{9D8B030D-6E8A-4147-A177-3AD203B41FA5}">
                      <a16:colId xmlns:a16="http://schemas.microsoft.com/office/drawing/2014/main" val="1538400412"/>
                    </a:ext>
                  </a:extLst>
                </a:gridCol>
                <a:gridCol w="1411359">
                  <a:extLst>
                    <a:ext uri="{9D8B030D-6E8A-4147-A177-3AD203B41FA5}">
                      <a16:colId xmlns:a16="http://schemas.microsoft.com/office/drawing/2014/main" val="3002679870"/>
                    </a:ext>
                  </a:extLst>
                </a:gridCol>
              </a:tblGrid>
              <a:tr h="265814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000000"/>
                          </a:solidFill>
                        </a:rPr>
                        <a:t>Arbitration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accent3"/>
                          </a:solidFill>
                        </a:rPr>
                        <a:t>Round-robin</a:t>
                      </a:r>
                      <a:endParaRPr lang="it-IT" sz="1200" b="0" dirty="0">
                        <a:solidFill>
                          <a:schemeClr val="accent3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Back-pressure</a:t>
                      </a:r>
                      <a:endParaRPr lang="it-IT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6848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63311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4EDF7-8B7B-7805-9E81-C4007F264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PixESL for </a:t>
            </a:r>
            <a:r>
              <a:rPr lang="en-US" b="1" dirty="0"/>
              <a:t>LHCb </a:t>
            </a:r>
            <a:r>
              <a:rPr lang="en-US" dirty="0"/>
              <a:t>VELO Upgrade II - Results</a:t>
            </a:r>
            <a:endParaRPr lang="it-I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B8B0C-7606-467A-0AEB-81004AC6D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64956-DCEA-6B68-ACAF-0FCB1C2A9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8" name="Content Placeholder 1">
            <a:extLst>
              <a:ext uri="{FF2B5EF4-FFF2-40B4-BE49-F238E27FC236}">
                <a16:creationId xmlns:a16="http://schemas.microsoft.com/office/drawing/2014/main" id="{433D3E73-FFAD-C956-6B0C-FCF3424C8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90" y="2144712"/>
            <a:ext cx="5287416" cy="31063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PixESL</a:t>
            </a:r>
            <a:r>
              <a:rPr lang="en-US" b="0" dirty="0"/>
              <a:t> allows to perform design space exploration to: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00000"/>
                </a:solidFill>
              </a:rPr>
              <a:t>analyze</a:t>
            </a:r>
            <a:r>
              <a:rPr lang="en-US" dirty="0">
                <a:solidFill>
                  <a:schemeClr val="tx1"/>
                </a:solidFill>
              </a:rPr>
              <a:t> bottlenecks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00000"/>
                </a:solidFill>
              </a:rPr>
              <a:t>separate </a:t>
            </a:r>
            <a:r>
              <a:rPr lang="en-US" dirty="0">
                <a:solidFill>
                  <a:schemeClr val="tx1"/>
                </a:solidFill>
              </a:rPr>
              <a:t>bugs</a:t>
            </a:r>
            <a:r>
              <a:rPr lang="en-US" b="0" dirty="0">
                <a:solidFill>
                  <a:srgbClr val="000000"/>
                </a:solidFill>
              </a:rPr>
              <a:t> from </a:t>
            </a:r>
            <a:r>
              <a:rPr lang="en-US" dirty="0">
                <a:solidFill>
                  <a:schemeClr val="tx1"/>
                </a:solidFill>
              </a:rPr>
              <a:t>system inefficiencies </a:t>
            </a: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F4948CE7-12AD-6918-CFAD-1D113A5509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700CC95-4B16-474D-563E-B96D0D04B8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35660" y="1502372"/>
            <a:ext cx="5848350" cy="4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9440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67F21-4AEF-4E28-1813-F6A2608BE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5D4F36-3BB6-EB4F-BCFB-E09B631D0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633557"/>
          </a:xfrm>
        </p:spPr>
        <p:txBody>
          <a:bodyPr/>
          <a:lstStyle/>
          <a:p>
            <a:r>
              <a:rPr lang="en-US" dirty="0"/>
              <a:t>PixESL for </a:t>
            </a:r>
            <a:r>
              <a:rPr lang="en-US" b="1" dirty="0"/>
              <a:t>LHCb </a:t>
            </a:r>
            <a:r>
              <a:rPr lang="en-US" dirty="0"/>
              <a:t>VELO Upgrade II - Results</a:t>
            </a:r>
            <a:br>
              <a:rPr lang="en-US" dirty="0"/>
            </a:br>
            <a:endParaRPr lang="it-IT" dirty="0"/>
          </a:p>
        </p:txBody>
      </p:sp>
      <p:sp>
        <p:nvSpPr>
          <p:cNvPr id="1326" name="Footer Placeholder 1325">
            <a:extLst>
              <a:ext uri="{FF2B5EF4-FFF2-40B4-BE49-F238E27FC236}">
                <a16:creationId xmlns:a16="http://schemas.microsoft.com/office/drawing/2014/main" id="{703E88EC-728A-D522-D996-C8610A094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1327" name="Slide Number Placeholder 1326">
            <a:extLst>
              <a:ext uri="{FF2B5EF4-FFF2-40B4-BE49-F238E27FC236}">
                <a16:creationId xmlns:a16="http://schemas.microsoft.com/office/drawing/2014/main" id="{5981B12C-A503-98F2-9D31-B22AC8347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46347-8D7F-778D-7907-411316E740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181891A-4A87-ABE3-4769-123512BAEF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2823592"/>
            <a:ext cx="5693835" cy="341630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429062B-6EAD-35EA-5AAD-C1EDD4DB78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498165" y="2836521"/>
            <a:ext cx="5693835" cy="3416301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1FBB09A8-78B9-223A-BD93-449EA9C8345A}"/>
              </a:ext>
            </a:extLst>
          </p:cNvPr>
          <p:cNvSpPr/>
          <p:nvPr/>
        </p:nvSpPr>
        <p:spPr>
          <a:xfrm>
            <a:off x="5724111" y="3714584"/>
            <a:ext cx="743778" cy="493508"/>
          </a:xfrm>
          <a:prstGeom prst="rightArrow">
            <a:avLst/>
          </a:prstGeom>
          <a:solidFill>
            <a:srgbClr val="00800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6" descr="Investigadores del IGFAE instalan el detector VELO en el experimento LHCb  del CERN | CPAN - Centro Nacional de Física de Partículas, Astropartículas  y Nuclear">
            <a:extLst>
              <a:ext uri="{FF2B5EF4-FFF2-40B4-BE49-F238E27FC236}">
                <a16:creationId xmlns:a16="http://schemas.microsoft.com/office/drawing/2014/main" id="{0D803BEE-B1F5-CF97-81D8-8AFF72BCD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394" y="1007150"/>
            <a:ext cx="2359212" cy="188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CFAFAC4-A0DC-4D21-D188-3135F2782FF8}"/>
              </a:ext>
            </a:extLst>
          </p:cNvPr>
          <p:cNvSpPr txBox="1"/>
          <p:nvPr/>
        </p:nvSpPr>
        <p:spPr>
          <a:xfrm>
            <a:off x="6563605" y="1234785"/>
            <a:ext cx="95824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highlight>
                  <a:srgbClr val="FFFF00"/>
                </a:highlight>
              </a:rPr>
              <a:t>Velopix</a:t>
            </a:r>
            <a:endParaRPr lang="en-GB" dirty="0">
              <a:highlight>
                <a:srgbClr val="FFFF00"/>
              </a:highlight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193529B-FE45-F705-2C17-51D2FA16DF92}"/>
              </a:ext>
            </a:extLst>
          </p:cNvPr>
          <p:cNvCxnSpPr>
            <a:cxnSpLocks/>
          </p:cNvCxnSpPr>
          <p:nvPr/>
        </p:nvCxnSpPr>
        <p:spPr>
          <a:xfrm flipH="1">
            <a:off x="6181562" y="1497683"/>
            <a:ext cx="550438" cy="41855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2372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4EDF7-8B7B-7805-9E81-C4007F264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PixESL for </a:t>
            </a:r>
            <a:r>
              <a:rPr lang="en-US" b="1" dirty="0"/>
              <a:t>LHCb </a:t>
            </a:r>
            <a:r>
              <a:rPr lang="en-US" dirty="0"/>
              <a:t>VELO Upgrade II </a:t>
            </a:r>
            <a:br>
              <a:rPr lang="en-US" dirty="0"/>
            </a:br>
            <a:r>
              <a:rPr lang="en-US" dirty="0"/>
              <a:t>Co-simulation for chip verification</a:t>
            </a:r>
            <a:endParaRPr lang="it-I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B8B0C-7606-467A-0AEB-81004AC6D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64956-DCEA-6B68-ACAF-0FCB1C2A9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18" name="Content Placeholder 1">
            <a:extLst>
              <a:ext uri="{FF2B5EF4-FFF2-40B4-BE49-F238E27FC236}">
                <a16:creationId xmlns:a16="http://schemas.microsoft.com/office/drawing/2014/main" id="{433D3E73-FFAD-C956-6B0C-FCF3424C8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90" y="2144712"/>
            <a:ext cx="5106545" cy="347914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PixESL</a:t>
            </a:r>
            <a:r>
              <a:rPr lang="en-US" b="0" dirty="0"/>
              <a:t> usage in </a:t>
            </a:r>
            <a:r>
              <a:rPr lang="en-US" dirty="0">
                <a:solidFill>
                  <a:schemeClr val="tx1"/>
                </a:solidFill>
              </a:rPr>
              <a:t>testbench</a:t>
            </a:r>
            <a:r>
              <a:rPr lang="en-US" b="0" dirty="0"/>
              <a:t> to: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Model</a:t>
            </a:r>
            <a:r>
              <a:rPr lang="en-US" b="0" dirty="0"/>
              <a:t> the </a:t>
            </a:r>
            <a:r>
              <a:rPr lang="en-US" dirty="0">
                <a:solidFill>
                  <a:schemeClr val="tx1"/>
                </a:solidFill>
              </a:rPr>
              <a:t>Analog FE </a:t>
            </a:r>
            <a:r>
              <a:rPr lang="en-US" b="0" dirty="0"/>
              <a:t>to </a:t>
            </a:r>
            <a:r>
              <a:rPr lang="en-US" dirty="0">
                <a:solidFill>
                  <a:schemeClr val="tx1"/>
                </a:solidFill>
              </a:rPr>
              <a:t>drive</a:t>
            </a:r>
            <a:r>
              <a:rPr lang="en-US" b="0" dirty="0"/>
              <a:t> the </a:t>
            </a:r>
            <a:r>
              <a:rPr lang="en-US" dirty="0">
                <a:solidFill>
                  <a:schemeClr val="tx1"/>
                </a:solidFill>
              </a:rPr>
              <a:t>DUT</a:t>
            </a:r>
            <a:endParaRPr lang="en-US" b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Predict</a:t>
            </a:r>
            <a:r>
              <a:rPr lang="en-US" b="0" dirty="0"/>
              <a:t> the </a:t>
            </a:r>
            <a:r>
              <a:rPr lang="en-US" dirty="0">
                <a:solidFill>
                  <a:schemeClr val="tx1"/>
                </a:solidFill>
              </a:rPr>
              <a:t>output packets </a:t>
            </a:r>
            <a:r>
              <a:rPr lang="en-US" b="0" dirty="0"/>
              <a:t>from pixels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Reuse of AFE </a:t>
            </a:r>
            <a:r>
              <a:rPr lang="en-US" b="0" dirty="0">
                <a:solidFill>
                  <a:schemeClr val="tx2"/>
                </a:solidFill>
              </a:rPr>
              <a:t>and</a:t>
            </a:r>
            <a:r>
              <a:rPr lang="en-US" dirty="0">
                <a:solidFill>
                  <a:schemeClr val="tx1"/>
                </a:solidFill>
              </a:rPr>
              <a:t> Pixel models </a:t>
            </a:r>
            <a:r>
              <a:rPr lang="en-US" b="0" dirty="0"/>
              <a:t>from Validation phase.</a:t>
            </a:r>
          </a:p>
          <a:p>
            <a:endParaRPr lang="en-US" b="0" dirty="0"/>
          </a:p>
          <a:p>
            <a:r>
              <a:rPr lang="en-US" dirty="0">
                <a:solidFill>
                  <a:schemeClr val="tx1"/>
                </a:solidFill>
              </a:rPr>
              <a:t>PixESL</a:t>
            </a:r>
            <a:r>
              <a:rPr lang="en-US" b="0" dirty="0"/>
              <a:t> shows a </a:t>
            </a:r>
            <a:r>
              <a:rPr lang="en-US" dirty="0">
                <a:solidFill>
                  <a:schemeClr val="tx1"/>
                </a:solidFill>
              </a:rPr>
              <a:t>faster runtime </a:t>
            </a:r>
            <a:r>
              <a:rPr lang="en-US" b="0" dirty="0">
                <a:solidFill>
                  <a:srgbClr val="000000"/>
                </a:solidFill>
              </a:rPr>
              <a:t>(</a:t>
            </a:r>
            <a:r>
              <a:rPr lang="en-US" dirty="0">
                <a:solidFill>
                  <a:schemeClr val="tx1"/>
                </a:solidFill>
              </a:rPr>
              <a:t>~70k transactions/s</a:t>
            </a:r>
            <a:r>
              <a:rPr lang="en-US" b="0" dirty="0"/>
              <a:t>) compared to RTL simulation (</a:t>
            </a:r>
            <a:r>
              <a:rPr lang="en-US" dirty="0">
                <a:solidFill>
                  <a:schemeClr val="tx1"/>
                </a:solidFill>
              </a:rPr>
              <a:t>x50</a:t>
            </a:r>
            <a:r>
              <a:rPr lang="en-US" b="0" dirty="0"/>
              <a:t>)</a:t>
            </a: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F4948CE7-12AD-6918-CFAD-1D113A5509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21BD181-616C-735B-FE97-7707CCF85D36}"/>
              </a:ext>
            </a:extLst>
          </p:cNvPr>
          <p:cNvSpPr/>
          <p:nvPr/>
        </p:nvSpPr>
        <p:spPr>
          <a:xfrm>
            <a:off x="9106678" y="2283355"/>
            <a:ext cx="1941341" cy="161720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 anchorCtr="0"/>
          <a:lstStyle/>
          <a:p>
            <a:pPr algn="ctr"/>
            <a:r>
              <a:rPr lang="en-US" dirty="0"/>
              <a:t>SV Shell</a:t>
            </a:r>
            <a:endParaRPr lang="en-GB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F939AD9A-4823-B83A-3DED-157E73AC9B17}"/>
              </a:ext>
            </a:extLst>
          </p:cNvPr>
          <p:cNvSpPr/>
          <p:nvPr/>
        </p:nvSpPr>
        <p:spPr>
          <a:xfrm>
            <a:off x="9336451" y="2656876"/>
            <a:ext cx="1463040" cy="1066531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LHCb </a:t>
            </a:r>
            <a:r>
              <a:rPr lang="en-US" sz="1600" dirty="0"/>
              <a:t>VELO Upgrade II Virtual</a:t>
            </a:r>
          </a:p>
          <a:p>
            <a:pPr algn="ctr"/>
            <a:r>
              <a:rPr lang="en-US" sz="1600" dirty="0"/>
              <a:t>Prototype</a:t>
            </a:r>
            <a:endParaRPr lang="en-GB" sz="1600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8FA46D1-3446-FF7E-7BC9-64DDBB8D2A63}"/>
              </a:ext>
            </a:extLst>
          </p:cNvPr>
          <p:cNvSpPr/>
          <p:nvPr/>
        </p:nvSpPr>
        <p:spPr>
          <a:xfrm>
            <a:off x="6428555" y="2283355"/>
            <a:ext cx="1585103" cy="162667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DUT</a:t>
            </a:r>
            <a:endParaRPr lang="en-GB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0B0D8FAE-8C4B-697B-F642-0C61B2EA8298}"/>
              </a:ext>
            </a:extLst>
          </p:cNvPr>
          <p:cNvSpPr/>
          <p:nvPr/>
        </p:nvSpPr>
        <p:spPr>
          <a:xfrm>
            <a:off x="6843932" y="4730556"/>
            <a:ext cx="3889717" cy="5205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Scoreboard</a:t>
            </a:r>
            <a:endParaRPr lang="en-GB" dirty="0"/>
          </a:p>
        </p:txBody>
      </p:sp>
      <p:sp>
        <p:nvSpPr>
          <p:cNvPr id="34" name="Arrow: Down 33">
            <a:extLst>
              <a:ext uri="{FF2B5EF4-FFF2-40B4-BE49-F238E27FC236}">
                <a16:creationId xmlns:a16="http://schemas.microsoft.com/office/drawing/2014/main" id="{038CF2B0-1659-49B8-5E34-82D5B5866C63}"/>
              </a:ext>
            </a:extLst>
          </p:cNvPr>
          <p:cNvSpPr/>
          <p:nvPr/>
        </p:nvSpPr>
        <p:spPr>
          <a:xfrm>
            <a:off x="9920260" y="3723407"/>
            <a:ext cx="295422" cy="988007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GB" sz="11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936815C-AABC-4A4C-D931-DA62D1AD24D2}"/>
              </a:ext>
            </a:extLst>
          </p:cNvPr>
          <p:cNvSpPr txBox="1"/>
          <p:nvPr/>
        </p:nvSpPr>
        <p:spPr>
          <a:xfrm>
            <a:off x="10161755" y="4062339"/>
            <a:ext cx="119575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Predictions</a:t>
            </a:r>
            <a:endParaRPr lang="en-GB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6" name="Arrow: Down 35">
            <a:extLst>
              <a:ext uri="{FF2B5EF4-FFF2-40B4-BE49-F238E27FC236}">
                <a16:creationId xmlns:a16="http://schemas.microsoft.com/office/drawing/2014/main" id="{22716F96-A063-9633-2544-DF58322A1177}"/>
              </a:ext>
            </a:extLst>
          </p:cNvPr>
          <p:cNvSpPr/>
          <p:nvPr/>
        </p:nvSpPr>
        <p:spPr>
          <a:xfrm>
            <a:off x="7139214" y="3900561"/>
            <a:ext cx="295422" cy="826884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GB" sz="11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9638E6D4-A4A9-A7EA-A7AA-D22426C2D487}"/>
              </a:ext>
            </a:extLst>
          </p:cNvPr>
          <p:cNvSpPr/>
          <p:nvPr/>
        </p:nvSpPr>
        <p:spPr>
          <a:xfrm>
            <a:off x="5620043" y="1920495"/>
            <a:ext cx="6112413" cy="370335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/>
            <a:endParaRPr lang="en-GB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C28FDDB-03D7-2C85-0AEA-EAC4E87FFB4A}"/>
              </a:ext>
            </a:extLst>
          </p:cNvPr>
          <p:cNvSpPr txBox="1"/>
          <p:nvPr/>
        </p:nvSpPr>
        <p:spPr>
          <a:xfrm>
            <a:off x="7139214" y="1593459"/>
            <a:ext cx="33974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i="1" dirty="0"/>
              <a:t>SystemVerilog</a:t>
            </a:r>
            <a:r>
              <a:rPr lang="en-US" dirty="0"/>
              <a:t> Testbench</a:t>
            </a:r>
            <a:endParaRPr lang="en-GB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696F156-5AB4-7837-D0EC-473921E1BD58}"/>
              </a:ext>
            </a:extLst>
          </p:cNvPr>
          <p:cNvSpPr txBox="1"/>
          <p:nvPr/>
        </p:nvSpPr>
        <p:spPr>
          <a:xfrm>
            <a:off x="7384088" y="4052866"/>
            <a:ext cx="93319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Packets</a:t>
            </a:r>
            <a:endParaRPr lang="en-GB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5CF544B-CCD4-3FCA-6201-F281CF9B160D}"/>
              </a:ext>
            </a:extLst>
          </p:cNvPr>
          <p:cNvSpPr txBox="1"/>
          <p:nvPr/>
        </p:nvSpPr>
        <p:spPr>
          <a:xfrm>
            <a:off x="8322020" y="3346219"/>
            <a:ext cx="93319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Stimuli</a:t>
            </a:r>
            <a:endParaRPr lang="en-GB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1" name="Arrow: Left 40">
            <a:extLst>
              <a:ext uri="{FF2B5EF4-FFF2-40B4-BE49-F238E27FC236}">
                <a16:creationId xmlns:a16="http://schemas.microsoft.com/office/drawing/2014/main" id="{3F5855BE-FAFA-EE6A-B715-8742E1846C83}"/>
              </a:ext>
            </a:extLst>
          </p:cNvPr>
          <p:cNvSpPr/>
          <p:nvPr/>
        </p:nvSpPr>
        <p:spPr>
          <a:xfrm>
            <a:off x="8013659" y="2909650"/>
            <a:ext cx="1322792" cy="322694"/>
          </a:xfrm>
          <a:prstGeom prst="lef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735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396B7-1B81-9722-9769-6DCBFDEF9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EC9FFB6-B249-3A73-64D7-738C1E8A4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236" y="1087582"/>
            <a:ext cx="8361219" cy="511319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0" dirty="0"/>
              <a:t>ALMIRA project is developing the next generation of vertex and tracking detectors for ALICE:</a:t>
            </a:r>
          </a:p>
          <a:p>
            <a:r>
              <a:rPr lang="en-US" dirty="0">
                <a:solidFill>
                  <a:schemeClr val="tx1"/>
                </a:solidFill>
              </a:rPr>
              <a:t>Monolithic</a:t>
            </a:r>
            <a:r>
              <a:rPr lang="en-US" b="0" dirty="0"/>
              <a:t> </a:t>
            </a:r>
            <a:r>
              <a:rPr lang="en-US" dirty="0">
                <a:solidFill>
                  <a:schemeClr val="tx1"/>
                </a:solidFill>
              </a:rPr>
              <a:t>stitched</a:t>
            </a:r>
            <a:r>
              <a:rPr lang="en-US" b="0" dirty="0"/>
              <a:t> sensor for wafer-sized detector chips.</a:t>
            </a:r>
          </a:p>
          <a:p>
            <a:r>
              <a:rPr lang="en-GB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Pixel hit rate </a:t>
            </a:r>
            <a:r>
              <a:rPr lang="en-GB" i="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100 MHz/cm</a:t>
            </a:r>
            <a:r>
              <a:rPr lang="en-GB" i="0" baseline="300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2</a:t>
            </a:r>
            <a:r>
              <a:rPr lang="en-GB" baseline="-25000" dirty="0">
                <a:solidFill>
                  <a:schemeClr val="tx1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GB" b="0" dirty="0">
                <a:highlight>
                  <a:srgbClr val="FFFFFF"/>
                </a:highlight>
                <a:latin typeface="Arial" panose="020B0604020202020204" pitchFamily="34" charset="0"/>
              </a:rPr>
              <a:t>and</a:t>
            </a:r>
            <a:r>
              <a:rPr lang="en-GB" dirty="0">
                <a:solidFill>
                  <a:schemeClr val="tx1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70mW/cm</a:t>
            </a:r>
            <a:r>
              <a:rPr lang="en-GB" baseline="30000" dirty="0">
                <a:solidFill>
                  <a:schemeClr val="tx1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2</a:t>
            </a:r>
            <a:r>
              <a:rPr lang="en-GB" baseline="-25000" dirty="0">
                <a:solidFill>
                  <a:schemeClr val="tx1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GB" b="0" dirty="0">
                <a:highlight>
                  <a:srgbClr val="FFFFFF"/>
                </a:highlight>
                <a:latin typeface="Arial" panose="020B0604020202020204" pitchFamily="34" charset="0"/>
              </a:rPr>
              <a:t>power target.</a:t>
            </a:r>
          </a:p>
          <a:p>
            <a:r>
              <a:rPr lang="en-US" b="0" dirty="0">
                <a:highlight>
                  <a:srgbClr val="FFFFFF"/>
                </a:highlight>
                <a:latin typeface="Arial" panose="020B0604020202020204" pitchFamily="34" charset="0"/>
              </a:rPr>
              <a:t>Pixel pitch of 10 </a:t>
            </a:r>
            <a:r>
              <a:rPr lang="el-GR" b="0" dirty="0">
                <a:highlight>
                  <a:srgbClr val="FFFFFF"/>
                </a:highlight>
              </a:rPr>
              <a:t>μ</a:t>
            </a:r>
            <a:r>
              <a:rPr lang="en-US" b="0" dirty="0">
                <a:highlight>
                  <a:srgbClr val="FFFFFF"/>
                </a:highlight>
              </a:rPr>
              <a:t>m </a:t>
            </a:r>
            <a:r>
              <a:rPr lang="en-GB" b="0" dirty="0">
                <a:highlight>
                  <a:srgbClr val="FFFFFF"/>
                </a:highlight>
                <a:latin typeface="Arial" panose="020B0604020202020204" pitchFamily="34" charset="0"/>
              </a:rPr>
              <a:t>with</a:t>
            </a:r>
            <a:r>
              <a:rPr lang="en-GB" dirty="0">
                <a:solidFill>
                  <a:schemeClr val="tx1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 </a:t>
            </a:r>
            <a:r>
              <a:rPr lang="en-GB" b="0" dirty="0">
                <a:highlight>
                  <a:srgbClr val="FFFFFF"/>
                </a:highlight>
                <a:latin typeface="Arial" panose="020B0604020202020204" pitchFamily="34" charset="0"/>
              </a:rPr>
              <a:t>100ns time-of-arrival resolution.</a:t>
            </a:r>
            <a:endParaRPr lang="en-US" b="0" dirty="0">
              <a:highlight>
                <a:srgbClr val="FFFFFF"/>
              </a:highlight>
              <a:latin typeface="Arial" panose="020B0604020202020204" pitchFamily="34" charset="0"/>
            </a:endParaRPr>
          </a:p>
          <a:p>
            <a:r>
              <a:rPr lang="en-US" dirty="0" err="1">
                <a:solidFill>
                  <a:schemeClr val="tx1"/>
                </a:solidFill>
              </a:rPr>
              <a:t>TPSCo</a:t>
            </a:r>
            <a:r>
              <a:rPr lang="en-US" dirty="0">
                <a:solidFill>
                  <a:schemeClr val="tx1"/>
                </a:solidFill>
              </a:rPr>
              <a:t> 65nm </a:t>
            </a:r>
            <a:r>
              <a:rPr lang="en-US" b="0" dirty="0"/>
              <a:t>CMOS technology.</a:t>
            </a:r>
          </a:p>
          <a:p>
            <a:r>
              <a:rPr lang="en-US" b="0" dirty="0"/>
              <a:t>First readout stage is </a:t>
            </a:r>
            <a:r>
              <a:rPr lang="en-US" dirty="0">
                <a:solidFill>
                  <a:schemeClr val="tx1"/>
                </a:solidFill>
              </a:rPr>
              <a:t>asynchronous</a:t>
            </a:r>
            <a:r>
              <a:rPr lang="en-US" b="0" dirty="0"/>
              <a:t> </a:t>
            </a:r>
            <a:r>
              <a:rPr lang="en-US" dirty="0">
                <a:solidFill>
                  <a:schemeClr val="tx1"/>
                </a:solidFill>
              </a:rPr>
              <a:t>non-zero-suppressed</a:t>
            </a:r>
            <a:r>
              <a:rPr lang="en-US" b="0" dirty="0"/>
              <a:t> in an 8x8 pixel area.</a:t>
            </a:r>
          </a:p>
          <a:p>
            <a:r>
              <a:rPr lang="en-US" b="0" dirty="0"/>
              <a:t>Synchronous data and control busses for global data transmission.</a:t>
            </a:r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PixESL model</a:t>
            </a:r>
            <a:r>
              <a:rPr lang="en-US" b="0" dirty="0"/>
              <a:t>:</a:t>
            </a:r>
          </a:p>
          <a:p>
            <a:r>
              <a:rPr lang="en-US" b="0" dirty="0"/>
              <a:t>Analog FE model derived from analog simulation:</a:t>
            </a:r>
          </a:p>
          <a:p>
            <a:pPr lvl="1"/>
            <a:r>
              <a:rPr lang="en-US" b="0" dirty="0"/>
              <a:t>LUTs map the input charge(s) to </a:t>
            </a:r>
            <a:r>
              <a:rPr lang="en-US" b="0" dirty="0" err="1"/>
              <a:t>ToT</a:t>
            </a:r>
            <a:r>
              <a:rPr lang="en-US" b="0" dirty="0"/>
              <a:t> and </a:t>
            </a:r>
            <a:r>
              <a:rPr lang="en-US" b="0" dirty="0" err="1"/>
              <a:t>ToA</a:t>
            </a:r>
            <a:r>
              <a:rPr lang="en-US" b="0" dirty="0"/>
              <a:t>.</a:t>
            </a:r>
          </a:p>
          <a:p>
            <a:r>
              <a:rPr lang="en-US" dirty="0" err="1">
                <a:solidFill>
                  <a:schemeClr val="tx1"/>
                </a:solidFill>
              </a:rPr>
              <a:t>Asynch</a:t>
            </a:r>
            <a:r>
              <a:rPr lang="en-US" dirty="0">
                <a:solidFill>
                  <a:schemeClr val="tx1"/>
                </a:solidFill>
              </a:rPr>
              <a:t>. model </a:t>
            </a:r>
            <a:r>
              <a:rPr lang="en-US" b="0" dirty="0"/>
              <a:t>of the Pixel Macro (PM)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Pixel Group </a:t>
            </a:r>
            <a:r>
              <a:rPr lang="en-US" b="0" dirty="0">
                <a:solidFill>
                  <a:srgbClr val="000000"/>
                </a:solidFill>
              </a:rPr>
              <a:t>and </a:t>
            </a:r>
            <a:r>
              <a:rPr lang="en-US" dirty="0">
                <a:solidFill>
                  <a:schemeClr val="tx1"/>
                </a:solidFill>
              </a:rPr>
              <a:t>EoC node </a:t>
            </a:r>
            <a:r>
              <a:rPr lang="en-US" b="0" dirty="0">
                <a:solidFill>
                  <a:srgbClr val="000000"/>
                </a:solidFill>
              </a:rPr>
              <a:t>are synch. readout stages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00000"/>
                </a:solidFill>
              </a:rPr>
              <a:t>The simulation is based on </a:t>
            </a:r>
            <a:r>
              <a:rPr lang="en-US" dirty="0">
                <a:solidFill>
                  <a:schemeClr val="tx1"/>
                </a:solidFill>
              </a:rPr>
              <a:t>physical events</a:t>
            </a:r>
            <a:endParaRPr lang="en-US" b="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it-IT" b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CCAE53-2251-A75D-10AF-A3BA13C8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633557"/>
          </a:xfrm>
        </p:spPr>
        <p:txBody>
          <a:bodyPr/>
          <a:lstStyle/>
          <a:p>
            <a:r>
              <a:rPr lang="en-US" dirty="0"/>
              <a:t>PixESL for </a:t>
            </a:r>
            <a:r>
              <a:rPr lang="en-US" b="1" dirty="0"/>
              <a:t>ALICE3 Tracker Upgrade</a:t>
            </a:r>
            <a:br>
              <a:rPr lang="en-US" dirty="0"/>
            </a:br>
            <a:endParaRPr lang="it-IT" dirty="0"/>
          </a:p>
        </p:txBody>
      </p:sp>
      <p:sp>
        <p:nvSpPr>
          <p:cNvPr id="1326" name="Footer Placeholder 1325">
            <a:extLst>
              <a:ext uri="{FF2B5EF4-FFF2-40B4-BE49-F238E27FC236}">
                <a16:creationId xmlns:a16="http://schemas.microsoft.com/office/drawing/2014/main" id="{9D657D8D-E838-A671-7B43-DA2816456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1327" name="Slide Number Placeholder 1326">
            <a:extLst>
              <a:ext uri="{FF2B5EF4-FFF2-40B4-BE49-F238E27FC236}">
                <a16:creationId xmlns:a16="http://schemas.microsoft.com/office/drawing/2014/main" id="{3256EF4D-3722-35C1-7785-D9E4FD1E7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04510-0A5D-A988-C48C-A797EFB93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29AB8A-3538-B6D0-7CE9-E86FC7DDB2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270"/>
          <a:stretch>
            <a:fillRect/>
          </a:stretch>
        </p:blipFill>
        <p:spPr>
          <a:xfrm>
            <a:off x="6804747" y="4118713"/>
            <a:ext cx="5387253" cy="23062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7D10626-004E-9348-27F2-4EF9D5AE2821}"/>
              </a:ext>
            </a:extLst>
          </p:cNvPr>
          <p:cNvSpPr txBox="1"/>
          <p:nvPr/>
        </p:nvSpPr>
        <p:spPr>
          <a:xfrm rot="1530009">
            <a:off x="10457573" y="818496"/>
            <a:ext cx="1745673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dirty="0">
                <a:highlight>
                  <a:srgbClr val="FFFF00"/>
                </a:highlight>
              </a:rPr>
              <a:t>Thanks to the ALMIRA project for these slides</a:t>
            </a:r>
            <a:endParaRPr lang="en-15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209273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B654E-C8CD-3C5F-1076-9C790DEB9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9" y="373593"/>
            <a:ext cx="5665970" cy="1212752"/>
          </a:xfrm>
        </p:spPr>
        <p:txBody>
          <a:bodyPr/>
          <a:lstStyle/>
          <a:p>
            <a:r>
              <a:rPr lang="en-US" dirty="0"/>
              <a:t>ALICE3 Tracker Upgrade</a:t>
            </a:r>
            <a:br>
              <a:rPr lang="en-US" dirty="0"/>
            </a:br>
            <a:r>
              <a:rPr lang="it-IT" dirty="0"/>
              <a:t>Analog Front-end Studies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46891-BDCD-40FA-4CC5-6FC27C67A6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989" y="1874883"/>
            <a:ext cx="5616575" cy="4100051"/>
          </a:xfrm>
        </p:spPr>
        <p:txBody>
          <a:bodyPr>
            <a:normAutofit/>
          </a:bodyPr>
          <a:lstStyle/>
          <a:p>
            <a:pPr algn="just"/>
            <a:r>
              <a:rPr lang="it-IT" b="0" dirty="0"/>
              <a:t>The analog FE is accurately modeled through automated scripts that map the AFE circuitry behaviour in the analog Spectre simulation to a LUT-based PixESL Analog FE. It models:</a:t>
            </a:r>
          </a:p>
          <a:p>
            <a:pPr marL="342900" indent="-342900"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ToT</a:t>
            </a:r>
            <a:r>
              <a:rPr lang="it-IT" b="0" dirty="0"/>
              <a:t> and </a:t>
            </a:r>
            <a:r>
              <a:rPr lang="it-IT" dirty="0">
                <a:solidFill>
                  <a:schemeClr val="tx1"/>
                </a:solidFill>
              </a:rPr>
              <a:t>ToA</a:t>
            </a:r>
            <a:r>
              <a:rPr lang="it-IT" dirty="0">
                <a:solidFill>
                  <a:schemeClr val="accent6"/>
                </a:solidFill>
              </a:rPr>
              <a:t> </a:t>
            </a:r>
            <a:r>
              <a:rPr lang="it-IT" b="0" dirty="0"/>
              <a:t>as a function of </a:t>
            </a:r>
            <a:r>
              <a:rPr lang="it-IT" dirty="0">
                <a:solidFill>
                  <a:schemeClr val="tx1"/>
                </a:solidFill>
              </a:rPr>
              <a:t>charge</a:t>
            </a:r>
            <a:r>
              <a:rPr lang="it-IT" dirty="0">
                <a:solidFill>
                  <a:schemeClr val="accent3"/>
                </a:solidFill>
              </a:rPr>
              <a:t> </a:t>
            </a:r>
            <a:r>
              <a:rPr lang="it-IT" sz="1900" b="0" dirty="0"/>
              <a:t>and set </a:t>
            </a:r>
            <a:r>
              <a:rPr lang="it-IT" dirty="0">
                <a:solidFill>
                  <a:schemeClr val="tx1"/>
                </a:solidFill>
              </a:rPr>
              <a:t>threshold</a:t>
            </a:r>
          </a:p>
          <a:p>
            <a:pPr marL="342900" indent="-342900"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Deadtime</a:t>
            </a:r>
            <a:r>
              <a:rPr lang="it-IT" b="0" dirty="0"/>
              <a:t> between two hits as function of their charges</a:t>
            </a:r>
          </a:p>
          <a:p>
            <a:pPr marL="342900" indent="-342900"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it-IT" b="0" dirty="0"/>
              <a:t>Random</a:t>
            </a:r>
            <a:r>
              <a:rPr lang="it-IT" b="0" dirty="0">
                <a:solidFill>
                  <a:schemeClr val="accent6"/>
                </a:solidFill>
              </a:rPr>
              <a:t> </a:t>
            </a:r>
            <a:r>
              <a:rPr lang="it-IT" dirty="0">
                <a:solidFill>
                  <a:schemeClr val="tx1"/>
                </a:solidFill>
              </a:rPr>
              <a:t>Threshold Mismatch</a:t>
            </a:r>
            <a:endParaRPr lang="it-IT" b="0" dirty="0">
              <a:solidFill>
                <a:schemeClr val="accent6"/>
              </a:solidFill>
            </a:endParaRPr>
          </a:p>
          <a:p>
            <a:pPr marL="342900" indent="-342900" algn="just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Charge Noise</a:t>
            </a:r>
            <a:endParaRPr lang="it-IT" b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464D6-D324-EE5E-35FB-94CEC3ED95C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4615D-5E7E-32DA-E6C1-C7E6214CC80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C61F3-A56D-3E6E-9E72-DDF5B8B657E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C161CE6-BE19-4A6C-B2DE-A2A78E08889B}" type="slidenum">
              <a:rPr lang="en-GB" smtClean="0"/>
              <a:t>28</a:t>
            </a:fld>
            <a:endParaRPr lang="en-GB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5598478-C322-1552-FE44-77BB7E165A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43136" y="3098437"/>
            <a:ext cx="5616574" cy="3257497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A56A40CB-D055-0643-3C33-766A9BD03E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02831" y="465888"/>
            <a:ext cx="5456879" cy="2548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9485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9CA7B-30C7-0825-0882-F36D4AABC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79BF0-D41A-5FDE-24AB-745CE49AA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73593"/>
            <a:ext cx="10869612" cy="1559116"/>
          </a:xfrm>
        </p:spPr>
        <p:txBody>
          <a:bodyPr/>
          <a:lstStyle/>
          <a:p>
            <a:r>
              <a:rPr lang="en-US" dirty="0"/>
              <a:t>ALICE3 Tracker Upgrade - </a:t>
            </a:r>
            <a:r>
              <a:rPr lang="it-IT" dirty="0"/>
              <a:t>Grouping Efficiency in the Pixel Macro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01ACA7-7AA8-0481-0974-5522AFD554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988" y="2332950"/>
            <a:ext cx="4842885" cy="3553074"/>
          </a:xfrm>
        </p:spPr>
        <p:txBody>
          <a:bodyPr>
            <a:normAutofit/>
          </a:bodyPr>
          <a:lstStyle/>
          <a:p>
            <a:pPr algn="just"/>
            <a:r>
              <a:rPr lang="it-IT" b="0" dirty="0"/>
              <a:t>Each pixel macro collects hits/tracks for a configurable integration time.</a:t>
            </a:r>
          </a:p>
          <a:p>
            <a:pPr algn="just"/>
            <a:r>
              <a:rPr lang="it-IT" b="0" dirty="0"/>
              <a:t>The </a:t>
            </a:r>
            <a:r>
              <a:rPr lang="it-IT" dirty="0">
                <a:solidFill>
                  <a:schemeClr val="tx1"/>
                </a:solidFill>
              </a:rPr>
              <a:t>longer</a:t>
            </a:r>
            <a:r>
              <a:rPr lang="it-IT" b="0" dirty="0"/>
              <a:t> the integration, the more tracks show up in a single packet, thus </a:t>
            </a:r>
            <a:r>
              <a:rPr lang="it-IT" dirty="0">
                <a:solidFill>
                  <a:schemeClr val="tx1"/>
                </a:solidFill>
              </a:rPr>
              <a:t>reducing</a:t>
            </a:r>
            <a:r>
              <a:rPr lang="it-IT" b="0" dirty="0"/>
              <a:t> </a:t>
            </a:r>
            <a:r>
              <a:rPr lang="it-IT" dirty="0">
                <a:solidFill>
                  <a:schemeClr val="tx1"/>
                </a:solidFill>
              </a:rPr>
              <a:t>bandwidth</a:t>
            </a:r>
            <a:r>
              <a:rPr lang="it-IT" b="0" dirty="0"/>
              <a:t>. </a:t>
            </a:r>
          </a:p>
          <a:p>
            <a:pPr algn="just"/>
            <a:r>
              <a:rPr lang="it-IT" b="0" dirty="0"/>
              <a:t>For an excessively long integration time, multiple tracks per packet can occur in the same location, thus increasing the chance of losing hits due to </a:t>
            </a:r>
            <a:r>
              <a:rPr lang="it-IT" dirty="0">
                <a:solidFill>
                  <a:schemeClr val="tx1"/>
                </a:solidFill>
              </a:rPr>
              <a:t>pileup</a:t>
            </a:r>
            <a:r>
              <a:rPr lang="it-IT" b="0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C5EA62-D2A8-2552-D6D3-E2891F5C8D7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150"/>
              <a:t>28-4 Jul-Aug 2026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A54D9-5B56-D021-038E-3D2465CAB32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BDA51-5367-C351-494D-677D30669AC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C161CE6-BE19-4A6C-B2DE-A2A78E08889B}" type="slidenum">
              <a:rPr lang="en-GB" smtClean="0"/>
              <a:t>29</a:t>
            </a:fld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B51969A4-CA23-B9CF-49BB-D6716EEA71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34698" y="1433001"/>
            <a:ext cx="2874645" cy="479107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48EAA51-4B8B-9317-1AE6-79923C8AC4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17355" y="1433002"/>
            <a:ext cx="2874645" cy="4791075"/>
          </a:xfrm>
          <a:prstGeom prst="rect">
            <a:avLst/>
          </a:prstGeo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4FED24B-AFEE-D4E1-6CF4-E348C9E126E3}"/>
              </a:ext>
            </a:extLst>
          </p:cNvPr>
          <p:cNvSpPr txBox="1">
            <a:spLocks/>
          </p:cNvSpPr>
          <p:nvPr/>
        </p:nvSpPr>
        <p:spPr>
          <a:xfrm>
            <a:off x="6034698" y="1214787"/>
            <a:ext cx="2804768" cy="3442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tabLst/>
              <a:defRPr sz="2100" b="1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2385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480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7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720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dirty="0"/>
              <a:t>Integration time: </a:t>
            </a:r>
            <a:r>
              <a:rPr lang="it-IT" sz="1600" dirty="0">
                <a:solidFill>
                  <a:srgbClr val="4C70B4"/>
                </a:solidFill>
              </a:rPr>
              <a:t>175 ns</a:t>
            </a:r>
            <a:endParaRPr lang="en-GB" sz="1600" dirty="0">
              <a:solidFill>
                <a:srgbClr val="4C70B4"/>
              </a:solidFill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F0B5077-7CF6-4BD3-732C-B2861BA90729}"/>
              </a:ext>
            </a:extLst>
          </p:cNvPr>
          <p:cNvSpPr txBox="1">
            <a:spLocks/>
          </p:cNvSpPr>
          <p:nvPr/>
        </p:nvSpPr>
        <p:spPr>
          <a:xfrm>
            <a:off x="9387232" y="1214787"/>
            <a:ext cx="2804768" cy="3442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tabLst/>
              <a:defRPr sz="2100" b="1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2385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charset="0"/>
              <a:buChar char="•"/>
              <a:tabLst/>
              <a:defRPr sz="18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480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7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720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sz="1600" dirty="0"/>
              <a:t>Integration time: </a:t>
            </a:r>
            <a:r>
              <a:rPr lang="it-IT" sz="1600" dirty="0">
                <a:solidFill>
                  <a:srgbClr val="567B56"/>
                </a:solidFill>
              </a:rPr>
              <a:t>315 ns</a:t>
            </a:r>
            <a:endParaRPr lang="en-GB" sz="1600" dirty="0">
              <a:solidFill>
                <a:srgbClr val="567B56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6F66F1-9004-7C3F-547A-C225B97D7DA3}"/>
              </a:ext>
            </a:extLst>
          </p:cNvPr>
          <p:cNvSpPr txBox="1"/>
          <p:nvPr/>
        </p:nvSpPr>
        <p:spPr>
          <a:xfrm>
            <a:off x="6639070" y="1510530"/>
            <a:ext cx="1665900" cy="272415"/>
          </a:xfrm>
          <a:prstGeom prst="roundRect">
            <a:avLst/>
          </a:prstGeom>
          <a:solidFill>
            <a:srgbClr val="9FD8EF"/>
          </a:solidFill>
          <a:ln>
            <a:solidFill>
              <a:srgbClr val="3333FF"/>
            </a:solidFill>
          </a:ln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>
              <a:defRPr>
                <a:solidFill>
                  <a:srgbClr val="A23333"/>
                </a:solidFill>
              </a:defRPr>
            </a:lvl1pPr>
          </a:lstStyle>
          <a:p>
            <a:pPr algn="ctr"/>
            <a:r>
              <a:rPr lang="it-IT" sz="1600" dirty="0">
                <a:solidFill>
                  <a:srgbClr val="3333FF"/>
                </a:solidFill>
              </a:rPr>
              <a:t>10351 </a:t>
            </a:r>
            <a:r>
              <a:rPr lang="it-IT" sz="1600" dirty="0" err="1">
                <a:solidFill>
                  <a:srgbClr val="3333FF"/>
                </a:solidFill>
              </a:rPr>
              <a:t>packets</a:t>
            </a:r>
            <a:endParaRPr lang="en-GB" sz="1600" dirty="0">
              <a:solidFill>
                <a:srgbClr val="3333FF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AB6FEC-EDE7-55E5-6048-4A177475B66E}"/>
              </a:ext>
            </a:extLst>
          </p:cNvPr>
          <p:cNvSpPr txBox="1"/>
          <p:nvPr/>
        </p:nvSpPr>
        <p:spPr>
          <a:xfrm>
            <a:off x="10000748" y="1511120"/>
            <a:ext cx="1480858" cy="272415"/>
          </a:xfrm>
          <a:prstGeom prst="roundRect">
            <a:avLst/>
          </a:prstGeom>
          <a:solidFill>
            <a:srgbClr val="A6F1A6"/>
          </a:solidFill>
          <a:ln>
            <a:solidFill>
              <a:srgbClr val="006400"/>
            </a:solidFill>
          </a:ln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>
              <a:defRPr>
                <a:solidFill>
                  <a:srgbClr val="A23333"/>
                </a:solidFill>
              </a:defRPr>
            </a:lvl1pPr>
          </a:lstStyle>
          <a:p>
            <a:pPr algn="ctr"/>
            <a:r>
              <a:rPr lang="it-IT" sz="1600" dirty="0">
                <a:solidFill>
                  <a:srgbClr val="006400"/>
                </a:solidFill>
              </a:rPr>
              <a:t>7769 </a:t>
            </a:r>
            <a:r>
              <a:rPr lang="it-IT" sz="1600" dirty="0" err="1">
                <a:solidFill>
                  <a:srgbClr val="006400"/>
                </a:solidFill>
              </a:rPr>
              <a:t>packets</a:t>
            </a:r>
            <a:endParaRPr lang="en-GB" sz="1600" dirty="0">
              <a:solidFill>
                <a:srgbClr val="006400"/>
              </a:solidFill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5C65C73B-88EB-F54A-FC38-58B7A284121B}"/>
              </a:ext>
            </a:extLst>
          </p:cNvPr>
          <p:cNvSpPr/>
          <p:nvPr/>
        </p:nvSpPr>
        <p:spPr>
          <a:xfrm>
            <a:off x="6761019" y="5886023"/>
            <a:ext cx="4720588" cy="344232"/>
          </a:xfrm>
          <a:prstGeom prst="rightArrow">
            <a:avLst/>
          </a:prstGeom>
          <a:solidFill>
            <a:srgbClr val="0033A0"/>
          </a:solidFill>
          <a:ln w="12700" cap="flat" cmpd="sng" algn="ctr">
            <a:solidFill>
              <a:srgbClr val="0033A0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srgbClr val="FFFFFF"/>
                </a:solidFill>
              </a:rPr>
              <a:t>More pileup</a:t>
            </a: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E5CAA678-187E-D21C-4E42-06CB7DD9E4DE}"/>
              </a:ext>
            </a:extLst>
          </p:cNvPr>
          <p:cNvSpPr/>
          <p:nvPr/>
        </p:nvSpPr>
        <p:spPr>
          <a:xfrm rot="10800000" flipV="1">
            <a:off x="6756223" y="6193291"/>
            <a:ext cx="4720587" cy="344232"/>
          </a:xfrm>
          <a:prstGeom prst="rightArrow">
            <a:avLst/>
          </a:prstGeom>
          <a:solidFill>
            <a:srgbClr val="0033A0"/>
          </a:solidFill>
          <a:ln w="12700" cap="flat" cmpd="sng" algn="ctr">
            <a:solidFill>
              <a:srgbClr val="0033A0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More packets</a:t>
            </a: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29328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eft Brace 8">
            <a:extLst>
              <a:ext uri="{FF2B5EF4-FFF2-40B4-BE49-F238E27FC236}">
                <a16:creationId xmlns:a16="http://schemas.microsoft.com/office/drawing/2014/main" id="{4172A007-60B6-1CF4-EB78-8F502BFE68E0}"/>
              </a:ext>
            </a:extLst>
          </p:cNvPr>
          <p:cNvSpPr/>
          <p:nvPr/>
        </p:nvSpPr>
        <p:spPr>
          <a:xfrm rot="16200000">
            <a:off x="8462257" y="3001674"/>
            <a:ext cx="180881" cy="2570244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FF7DDA-5FB7-CDC1-8D04-110F1595D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3D081-D1EB-C521-0232-7987AED63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Francesco E. Brambilla | PixESL at MAPS 2026 | SLAC, Stanford, USA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4522A-7359-0985-C0E7-1C001EB23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BA7C59B-8B91-EB8D-09A8-A3119D4337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01915" y="6424993"/>
            <a:ext cx="1773923" cy="365125"/>
          </a:xfrm>
        </p:spPr>
        <p:txBody>
          <a:bodyPr/>
          <a:lstStyle/>
          <a:p>
            <a:r>
              <a:rPr lang="en-150"/>
              <a:t>28-4 Jul-Aug 2026</a:t>
            </a:r>
            <a:endParaRPr lang="en-US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D817F57-B1D3-C9DF-09D7-748EA4027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9" y="1269068"/>
            <a:ext cx="11050146" cy="4608512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cs typeface="Arial"/>
              </a:rPr>
              <a:t>PixESL</a:t>
            </a:r>
            <a:r>
              <a:rPr lang="en-GB" b="0" dirty="0">
                <a:solidFill>
                  <a:srgbClr val="000000"/>
                </a:solidFill>
                <a:cs typeface="Arial"/>
              </a:rPr>
              <a:t> is a valid tool for </a:t>
            </a:r>
            <a:r>
              <a:rPr lang="en-GB" dirty="0">
                <a:solidFill>
                  <a:schemeClr val="tx1"/>
                </a:solidFill>
                <a:cs typeface="Arial"/>
              </a:rPr>
              <a:t>high-level modelling </a:t>
            </a:r>
            <a:r>
              <a:rPr lang="en-GB" b="0" dirty="0">
                <a:solidFill>
                  <a:srgbClr val="000000"/>
                </a:solidFill>
                <a:cs typeface="Arial"/>
              </a:rPr>
              <a:t>and </a:t>
            </a:r>
            <a:r>
              <a:rPr lang="en-GB" dirty="0">
                <a:solidFill>
                  <a:schemeClr val="tx1"/>
                </a:solidFill>
                <a:cs typeface="Arial"/>
              </a:rPr>
              <a:t>architectural analysis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0" dirty="0">
                <a:solidFill>
                  <a:srgbClr val="000000"/>
                </a:solidFill>
                <a:cs typeface="Arial"/>
              </a:rPr>
              <a:t>The project is part of the </a:t>
            </a:r>
            <a:r>
              <a:rPr lang="en-GB" dirty="0">
                <a:solidFill>
                  <a:schemeClr val="tx1"/>
                </a:solidFill>
                <a:cs typeface="Arial"/>
              </a:rPr>
              <a:t>ECFA DRD7 collaboration                                                                                        </a:t>
            </a:r>
            <a:r>
              <a:rPr lang="en-GB" b="0" dirty="0">
                <a:solidFill>
                  <a:srgbClr val="000000"/>
                </a:solidFill>
                <a:cs typeface="Arial"/>
              </a:rPr>
              <a:t>funded by </a:t>
            </a:r>
          </a:p>
          <a:p>
            <a:pPr marL="0" indent="0">
              <a:buNone/>
            </a:pPr>
            <a:r>
              <a:rPr lang="en-GB" b="0" dirty="0">
                <a:solidFill>
                  <a:schemeClr val="tx1"/>
                </a:solidFill>
                <a:cs typeface="Arial"/>
              </a:rPr>
              <a:t>	</a:t>
            </a:r>
            <a:endParaRPr lang="en-GB" dirty="0">
              <a:solidFill>
                <a:schemeClr val="tx1"/>
              </a:solidFill>
              <a:cs typeface="Arial"/>
            </a:endParaRPr>
          </a:p>
          <a:p>
            <a:pPr marL="2038500" lvl="4" indent="-285750"/>
            <a:endParaRPr lang="en-GB" dirty="0">
              <a:solidFill>
                <a:schemeClr val="tx1"/>
              </a:solidFill>
              <a:cs typeface="Arial"/>
            </a:endParaRP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3AC8A2F7-83C2-2180-3070-1ACE2C87DE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8697928"/>
              </p:ext>
            </p:extLst>
          </p:nvPr>
        </p:nvGraphicFramePr>
        <p:xfrm>
          <a:off x="889175" y="3694318"/>
          <a:ext cx="8948643" cy="3485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Left Brace 15">
            <a:extLst>
              <a:ext uri="{FF2B5EF4-FFF2-40B4-BE49-F238E27FC236}">
                <a16:creationId xmlns:a16="http://schemas.microsoft.com/office/drawing/2014/main" id="{D064FEE3-A81F-D234-A1A8-20610A3EC53D}"/>
              </a:ext>
            </a:extLst>
          </p:cNvPr>
          <p:cNvSpPr/>
          <p:nvPr/>
        </p:nvSpPr>
        <p:spPr>
          <a:xfrm rot="5400000">
            <a:off x="3005381" y="2994946"/>
            <a:ext cx="149774" cy="85133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4110986B-4B3C-6898-1CE0-1A69100E6FC7}"/>
              </a:ext>
            </a:extLst>
          </p:cNvPr>
          <p:cNvSpPr/>
          <p:nvPr/>
        </p:nvSpPr>
        <p:spPr>
          <a:xfrm rot="16200000">
            <a:off x="1609533" y="3415336"/>
            <a:ext cx="149775" cy="160020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52752B7-7D95-B4A4-8F50-AA9707A0DD1D}"/>
              </a:ext>
            </a:extLst>
          </p:cNvPr>
          <p:cNvSpPr txBox="1"/>
          <p:nvPr/>
        </p:nvSpPr>
        <p:spPr>
          <a:xfrm>
            <a:off x="2299873" y="3089563"/>
            <a:ext cx="167902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/>
              <a:t>PixESL kick-off</a:t>
            </a:r>
            <a:endParaRPr lang="en-GB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B19DEB-CBEB-23E7-541C-4E61C6D3CC21}"/>
              </a:ext>
            </a:extLst>
          </p:cNvPr>
          <p:cNvSpPr txBox="1"/>
          <p:nvPr/>
        </p:nvSpPr>
        <p:spPr>
          <a:xfrm>
            <a:off x="921376" y="4331483"/>
            <a:ext cx="167902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/>
              <a:t>First Velopix model</a:t>
            </a:r>
            <a:endParaRPr lang="en-GB" sz="1400" dirty="0"/>
          </a:p>
        </p:txBody>
      </p:sp>
      <p:sp>
        <p:nvSpPr>
          <p:cNvPr id="22" name="Left Brace 21">
            <a:extLst>
              <a:ext uri="{FF2B5EF4-FFF2-40B4-BE49-F238E27FC236}">
                <a16:creationId xmlns:a16="http://schemas.microsoft.com/office/drawing/2014/main" id="{B18A73AB-6470-55C8-E1F6-E00688C990D3}"/>
              </a:ext>
            </a:extLst>
          </p:cNvPr>
          <p:cNvSpPr/>
          <p:nvPr/>
        </p:nvSpPr>
        <p:spPr>
          <a:xfrm rot="16200000">
            <a:off x="4248864" y="3175694"/>
            <a:ext cx="149777" cy="207948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0B1BD2-138D-CC88-1FE1-6974CE5537EB}"/>
              </a:ext>
            </a:extLst>
          </p:cNvPr>
          <p:cNvSpPr txBox="1"/>
          <p:nvPr/>
        </p:nvSpPr>
        <p:spPr>
          <a:xfrm>
            <a:off x="3285672" y="4380499"/>
            <a:ext cx="2193106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/>
              <a:t>Front-End modelling</a:t>
            </a:r>
          </a:p>
          <a:p>
            <a:pPr algn="ctr"/>
            <a:r>
              <a:rPr lang="en-US" sz="1400" dirty="0"/>
              <a:t>Verification integration</a:t>
            </a:r>
          </a:p>
          <a:p>
            <a:pPr algn="ctr"/>
            <a:r>
              <a:rPr lang="en-US" sz="1400" dirty="0"/>
              <a:t>Architecture configurability</a:t>
            </a:r>
          </a:p>
        </p:txBody>
      </p:sp>
      <p:sp>
        <p:nvSpPr>
          <p:cNvPr id="24" name="Left Brace 23">
            <a:extLst>
              <a:ext uri="{FF2B5EF4-FFF2-40B4-BE49-F238E27FC236}">
                <a16:creationId xmlns:a16="http://schemas.microsoft.com/office/drawing/2014/main" id="{43FCBC7D-2904-67B8-2010-63895589BB4B}"/>
              </a:ext>
            </a:extLst>
          </p:cNvPr>
          <p:cNvSpPr/>
          <p:nvPr/>
        </p:nvSpPr>
        <p:spPr>
          <a:xfrm rot="5400000">
            <a:off x="7563409" y="3018136"/>
            <a:ext cx="185362" cy="85133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007D4B-D430-9F42-EC0C-8FE543B065E7}"/>
              </a:ext>
            </a:extLst>
          </p:cNvPr>
          <p:cNvSpPr txBox="1"/>
          <p:nvPr/>
        </p:nvSpPr>
        <p:spPr>
          <a:xfrm>
            <a:off x="6816576" y="2886598"/>
            <a:ext cx="167902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/>
              <a:t>Open Source</a:t>
            </a:r>
          </a:p>
          <a:p>
            <a:pPr algn="ctr"/>
            <a:r>
              <a:rPr lang="en-US" sz="1400" dirty="0"/>
              <a:t>PixESL release</a:t>
            </a:r>
            <a:endParaRPr lang="en-GB" sz="1400" dirty="0"/>
          </a:p>
        </p:txBody>
      </p:sp>
      <p:sp>
        <p:nvSpPr>
          <p:cNvPr id="26" name="Left Brace 25">
            <a:extLst>
              <a:ext uri="{FF2B5EF4-FFF2-40B4-BE49-F238E27FC236}">
                <a16:creationId xmlns:a16="http://schemas.microsoft.com/office/drawing/2014/main" id="{14902D0B-25BA-58CC-B9CD-287A60434554}"/>
              </a:ext>
            </a:extLst>
          </p:cNvPr>
          <p:cNvSpPr/>
          <p:nvPr/>
        </p:nvSpPr>
        <p:spPr>
          <a:xfrm rot="5400000">
            <a:off x="8859107" y="2612664"/>
            <a:ext cx="180881" cy="1640797"/>
          </a:xfrm>
          <a:prstGeom prst="leftBrace">
            <a:avLst/>
          </a:prstGeom>
          <a:ln w="127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F2E7077-65F5-723F-7712-1C9794F4DAAB}"/>
              </a:ext>
            </a:extLst>
          </p:cNvPr>
          <p:cNvSpPr txBox="1"/>
          <p:nvPr/>
        </p:nvSpPr>
        <p:spPr>
          <a:xfrm>
            <a:off x="7978661" y="2886598"/>
            <a:ext cx="219310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 err="1">
                <a:solidFill>
                  <a:schemeClr val="accent5"/>
                </a:solidFill>
              </a:rPr>
              <a:t>VeLo</a:t>
            </a:r>
            <a:r>
              <a:rPr lang="en-US" sz="1400" dirty="0">
                <a:solidFill>
                  <a:schemeClr val="accent5"/>
                </a:solidFill>
              </a:rPr>
              <a:t> Upgrade II  </a:t>
            </a:r>
          </a:p>
          <a:p>
            <a:pPr algn="ctr"/>
            <a:r>
              <a:rPr lang="en-US" sz="1400" dirty="0">
                <a:solidFill>
                  <a:schemeClr val="accent5"/>
                </a:solidFill>
              </a:rPr>
              <a:t>Picopix model</a:t>
            </a:r>
            <a:endParaRPr lang="en-GB" sz="1400" dirty="0">
              <a:solidFill>
                <a:schemeClr val="accent5"/>
              </a:solidFill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70808EF-BB91-AADF-8882-697DCDBF2A69}"/>
              </a:ext>
            </a:extLst>
          </p:cNvPr>
          <p:cNvSpPr/>
          <p:nvPr/>
        </p:nvSpPr>
        <p:spPr>
          <a:xfrm>
            <a:off x="327977" y="5268693"/>
            <a:ext cx="5230812" cy="1005840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2C3777F-ACAB-3B24-30AB-B821382E383B}"/>
              </a:ext>
            </a:extLst>
          </p:cNvPr>
          <p:cNvSpPr txBox="1"/>
          <p:nvPr/>
        </p:nvSpPr>
        <p:spPr>
          <a:xfrm>
            <a:off x="407988" y="5213966"/>
            <a:ext cx="5070790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/>
              <a:t>Contacts</a:t>
            </a:r>
            <a:endParaRPr lang="en-US" dirty="0">
              <a:solidFill>
                <a:srgbClr val="00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</a:rPr>
              <a:t>PixESL Maintainers: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  <a:hlinkClick r:id="rId8"/>
              </a:rPr>
              <a:t>PixESL-maintainers@cern.ch</a:t>
            </a:r>
            <a:endParaRPr lang="en-GB" sz="2000" dirty="0"/>
          </a:p>
          <a:p>
            <a:pPr algn="l"/>
            <a:endParaRPr lang="en-GB" dirty="0"/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FC8C9915-1A46-D40E-A942-09F49953FB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127925" y="5255485"/>
            <a:ext cx="356596" cy="356596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7F710E2E-BC61-F18E-932D-A3A661225170}"/>
              </a:ext>
            </a:extLst>
          </p:cNvPr>
          <p:cNvSpPr/>
          <p:nvPr/>
        </p:nvSpPr>
        <p:spPr>
          <a:xfrm>
            <a:off x="6557988" y="5268693"/>
            <a:ext cx="5230812" cy="1005840"/>
          </a:xfrm>
          <a:prstGeom prst="roundRect">
            <a:avLst/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B2137C3-E565-0D2A-6190-A801DEFBAE16}"/>
              </a:ext>
            </a:extLst>
          </p:cNvPr>
          <p:cNvSpPr txBox="1"/>
          <p:nvPr/>
        </p:nvSpPr>
        <p:spPr>
          <a:xfrm>
            <a:off x="6637999" y="5292796"/>
            <a:ext cx="5070790" cy="11695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dirty="0"/>
              <a:t>PixESL Project</a:t>
            </a:r>
            <a:endParaRPr lang="en-US" dirty="0">
              <a:solidFill>
                <a:srgbClr val="000000"/>
              </a:solidFill>
            </a:endParaRPr>
          </a:p>
          <a:p>
            <a:endParaRPr lang="en-US" sz="1200" dirty="0">
              <a:solidFill>
                <a:srgbClr val="000000"/>
              </a:solidFill>
            </a:endParaRP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Repo: </a:t>
            </a:r>
            <a:r>
              <a:rPr lang="en-US" sz="1400" dirty="0">
                <a:hlinkClick r:id="rId10"/>
              </a:rPr>
              <a:t>https://gitlab.cern.ch/iod/pixesl-group/core</a:t>
            </a:r>
            <a:endParaRPr lang="en-US" sz="1400" dirty="0"/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Docs: </a:t>
            </a:r>
            <a:r>
              <a:rPr lang="en-US" sz="1400" dirty="0">
                <a:solidFill>
                  <a:srgbClr val="000000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https://cern.ch/pixesl</a:t>
            </a:r>
            <a:endParaRPr lang="en-US" sz="1400" dirty="0">
              <a:solidFill>
                <a:srgbClr val="000000"/>
              </a:solidFill>
            </a:endParaRPr>
          </a:p>
          <a:p>
            <a:endParaRPr lang="en-GB" dirty="0"/>
          </a:p>
        </p:txBody>
      </p:sp>
      <p:pic>
        <p:nvPicPr>
          <p:cNvPr id="34" name="Graphic 33" descr="Cmd Terminal with solid fill">
            <a:extLst>
              <a:ext uri="{FF2B5EF4-FFF2-40B4-BE49-F238E27FC236}">
                <a16:creationId xmlns:a16="http://schemas.microsoft.com/office/drawing/2014/main" id="{B28597CD-A749-E37F-9AF4-C8B1CC1D58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35691" y="5280184"/>
            <a:ext cx="298709" cy="29870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0CD878B3-8363-E94A-C608-603954841CD9}"/>
              </a:ext>
            </a:extLst>
          </p:cNvPr>
          <p:cNvSpPr txBox="1"/>
          <p:nvPr/>
        </p:nvSpPr>
        <p:spPr>
          <a:xfrm rot="1125753">
            <a:off x="10077069" y="5388339"/>
            <a:ext cx="257403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dirty="0">
                <a:highlight>
                  <a:srgbClr val="FFFF00"/>
                </a:highlight>
              </a:rPr>
              <a:t>Accessible upon request</a:t>
            </a:r>
            <a:endParaRPr lang="en-GB" sz="1400" dirty="0">
              <a:highlight>
                <a:srgbClr val="FFFF00"/>
              </a:highlight>
            </a:endParaRPr>
          </a:p>
        </p:txBody>
      </p:sp>
      <p:pic>
        <p:nvPicPr>
          <p:cNvPr id="36" name="Picture 2" descr="Latest News | ECFA">
            <a:extLst>
              <a:ext uri="{FF2B5EF4-FFF2-40B4-BE49-F238E27FC236}">
                <a16:creationId xmlns:a16="http://schemas.microsoft.com/office/drawing/2014/main" id="{1FF5E562-A99E-A48D-9BEF-E0995A232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212" y="1757448"/>
            <a:ext cx="3541060" cy="36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AB285EB-8FED-4038-ECDB-AE8AF5905B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012980" y="2183279"/>
            <a:ext cx="894653" cy="4683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AFAE8B8-1C9F-1CEA-7201-1896C2881B7B}"/>
              </a:ext>
            </a:extLst>
          </p:cNvPr>
          <p:cNvSpPr txBox="1"/>
          <p:nvPr/>
        </p:nvSpPr>
        <p:spPr>
          <a:xfrm>
            <a:off x="7808489" y="4439721"/>
            <a:ext cx="167902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dirty="0"/>
              <a:t>ALICE3 Tracker Upgrade</a:t>
            </a:r>
          </a:p>
        </p:txBody>
      </p:sp>
    </p:spTree>
    <p:extLst>
      <p:ext uri="{BB962C8B-B14F-4D97-AF65-F5344CB8AC3E}">
        <p14:creationId xmlns:p14="http://schemas.microsoft.com/office/powerpoint/2010/main" val="29769545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A30B7-F6EE-004F-D3A7-1D211630EFD4}"/>
              </a:ext>
            </a:extLst>
          </p:cNvPr>
          <p:cNvSpPr txBox="1">
            <a:spLocks/>
          </p:cNvSpPr>
          <p:nvPr/>
        </p:nvSpPr>
        <p:spPr>
          <a:xfrm>
            <a:off x="4617427" y="3100693"/>
            <a:ext cx="2957146" cy="65661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931019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7">
      <a:dk1>
        <a:srgbClr val="0033A0"/>
      </a:dk1>
      <a:lt1>
        <a:srgbClr val="FFFFFF"/>
      </a:lt1>
      <a:dk2>
        <a:srgbClr val="2F2F2F"/>
      </a:dk2>
      <a:lt2>
        <a:srgbClr val="F8F8F8"/>
      </a:lt2>
      <a:accent1>
        <a:srgbClr val="0033A0"/>
      </a:accent1>
      <a:accent2>
        <a:srgbClr val="61C4D3"/>
      </a:accent2>
      <a:accent3>
        <a:srgbClr val="E15E32"/>
      </a:accent3>
      <a:accent4>
        <a:srgbClr val="BEBECB"/>
      </a:accent4>
      <a:accent5>
        <a:srgbClr val="6E2466"/>
      </a:accent5>
      <a:accent6>
        <a:srgbClr val="1C446A"/>
      </a:accent6>
      <a:hlink>
        <a:srgbClr val="6D2466"/>
      </a:hlink>
      <a:folHlink>
        <a:srgbClr val="61C4D3"/>
      </a:folHlink>
    </a:clrScheme>
    <a:fontScheme name="CER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CERN Corporate_16x9 PPT_v2024.pptx" id="{CF085BE9-E13D-8249-B4F3-B15893DF5078}" vid="{8DC4A9CA-60BF-5142-B3E7-A933F0F95F1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1f8e20e6-048a-4bad-a26b-318dd1cd4d47}" enabled="1" method="Privileged" siteId="{66c65d8a-9158-4521-a2d8-664963db48e4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CERN Corporate_16x9 PPT_v2024</Template>
  <TotalTime>3624</TotalTime>
  <Words>3159</Words>
  <Application>Microsoft Office PowerPoint</Application>
  <PresentationFormat>Widescreen</PresentationFormat>
  <Paragraphs>560</Paragraphs>
  <Slides>31</Slides>
  <Notes>18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Aptos</vt:lpstr>
      <vt:lpstr>Arial</vt:lpstr>
      <vt:lpstr>Calibri</vt:lpstr>
      <vt:lpstr>Helvetica</vt:lpstr>
      <vt:lpstr>Wingdings</vt:lpstr>
      <vt:lpstr>Office Theme</vt:lpstr>
      <vt:lpstr>PixESL at MAPS 2026</vt:lpstr>
      <vt:lpstr>Introduction</vt:lpstr>
      <vt:lpstr>Overview</vt:lpstr>
      <vt:lpstr>Overview – Pixel detectors</vt:lpstr>
      <vt:lpstr>Overview – Detector Specifications &amp; Prototyping</vt:lpstr>
      <vt:lpstr>Overview - PixESL</vt:lpstr>
      <vt:lpstr>Electronic System Level – ESL design</vt:lpstr>
      <vt:lpstr>Electronics design flow</vt:lpstr>
      <vt:lpstr>Electronics design flow  with ESL prototype</vt:lpstr>
      <vt:lpstr>Electronics design flow  with ESL prototype - Validation</vt:lpstr>
      <vt:lpstr>Electronics design flow  with ESL prototype - Verification</vt:lpstr>
      <vt:lpstr>PixESL in simulation flow </vt:lpstr>
      <vt:lpstr>PixESL framework</vt:lpstr>
      <vt:lpstr>PixESL – Virtual Prototyping</vt:lpstr>
      <vt:lpstr>PixESL – Virtual Prototyping</vt:lpstr>
      <vt:lpstr>PixESL – Virtual Prototyping</vt:lpstr>
      <vt:lpstr>PixESL – Modeling Methodology</vt:lpstr>
      <vt:lpstr>PixESL – Front-End model</vt:lpstr>
      <vt:lpstr>PixESL – Readout model</vt:lpstr>
      <vt:lpstr>PixESL in a nutshell</vt:lpstr>
      <vt:lpstr>Applications at CERN</vt:lpstr>
      <vt:lpstr>PixESL for LHCb VELO Upgrade II </vt:lpstr>
      <vt:lpstr>PixESL for LHCb VELO Upgrade II - Results </vt:lpstr>
      <vt:lpstr>PixESL for LHCb VELO Upgrade II - Results</vt:lpstr>
      <vt:lpstr>PixESL for LHCb VELO Upgrade II - Results </vt:lpstr>
      <vt:lpstr>PixESL for LHCb VELO Upgrade II  Co-simulation for chip verification</vt:lpstr>
      <vt:lpstr>PixESL for ALICE3 Tracker Upgrade </vt:lpstr>
      <vt:lpstr>ALICE3 Tracker Upgrade Analog Front-end Studies</vt:lpstr>
      <vt:lpstr>ALICE3 Tracker Upgrade - Grouping Efficiency in the Pixel Macro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PixESL: A Virtual Prototyping framework  for Pixel Detector electronics</dc:title>
  <dc:creator>Davide Ceresa</dc:creator>
  <cp:lastModifiedBy>Francesco Enrico Brambilla</cp:lastModifiedBy>
  <cp:revision>197</cp:revision>
  <dcterms:created xsi:type="dcterms:W3CDTF">2024-05-28T14:15:20Z</dcterms:created>
  <dcterms:modified xsi:type="dcterms:W3CDTF">2026-07-22T07:51:15Z</dcterms:modified>
</cp:coreProperties>
</file>