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55"/>
  </p:notesMasterIdLst>
  <p:handoutMasterIdLst>
    <p:handoutMasterId r:id="rId56"/>
  </p:handoutMasterIdLst>
  <p:sldIdLst>
    <p:sldId id="258" r:id="rId5"/>
    <p:sldId id="262" r:id="rId6"/>
    <p:sldId id="2147469125" r:id="rId7"/>
    <p:sldId id="269" r:id="rId8"/>
    <p:sldId id="356" r:id="rId9"/>
    <p:sldId id="357" r:id="rId10"/>
    <p:sldId id="309" r:id="rId11"/>
    <p:sldId id="310" r:id="rId12"/>
    <p:sldId id="328" r:id="rId13"/>
    <p:sldId id="329" r:id="rId14"/>
    <p:sldId id="330" r:id="rId15"/>
    <p:sldId id="311" r:id="rId16"/>
    <p:sldId id="312" r:id="rId17"/>
    <p:sldId id="313" r:id="rId18"/>
    <p:sldId id="327" r:id="rId19"/>
    <p:sldId id="331" r:id="rId20"/>
    <p:sldId id="314" r:id="rId21"/>
    <p:sldId id="316" r:id="rId22"/>
    <p:sldId id="332" r:id="rId23"/>
    <p:sldId id="335" r:id="rId24"/>
    <p:sldId id="337" r:id="rId25"/>
    <p:sldId id="338" r:id="rId26"/>
    <p:sldId id="339" r:id="rId27"/>
    <p:sldId id="340" r:id="rId28"/>
    <p:sldId id="341" r:id="rId29"/>
    <p:sldId id="315" r:id="rId30"/>
    <p:sldId id="336" r:id="rId31"/>
    <p:sldId id="276" r:id="rId32"/>
    <p:sldId id="342" r:id="rId33"/>
    <p:sldId id="277" r:id="rId34"/>
    <p:sldId id="278" r:id="rId35"/>
    <p:sldId id="343" r:id="rId36"/>
    <p:sldId id="279" r:id="rId37"/>
    <p:sldId id="344" r:id="rId38"/>
    <p:sldId id="333" r:id="rId39"/>
    <p:sldId id="345" r:id="rId40"/>
    <p:sldId id="346" r:id="rId41"/>
    <p:sldId id="347" r:id="rId42"/>
    <p:sldId id="334" r:id="rId43"/>
    <p:sldId id="348" r:id="rId44"/>
    <p:sldId id="349" r:id="rId45"/>
    <p:sldId id="350" r:id="rId46"/>
    <p:sldId id="351" r:id="rId47"/>
    <p:sldId id="352" r:id="rId48"/>
    <p:sldId id="353" r:id="rId49"/>
    <p:sldId id="358" r:id="rId50"/>
    <p:sldId id="317" r:id="rId51"/>
    <p:sldId id="318" r:id="rId52"/>
    <p:sldId id="355" r:id="rId53"/>
    <p:sldId id="354" r:id="rId54"/>
  </p:sldIdLst>
  <p:sldSz cx="12192000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9B9D"/>
    <a:srgbClr val="AEB0AF"/>
    <a:srgbClr val="CEC7C1"/>
    <a:srgbClr val="8C8D90"/>
    <a:srgbClr val="D25350"/>
    <a:srgbClr val="808184"/>
    <a:srgbClr val="75767A"/>
    <a:srgbClr val="4E4F54"/>
    <a:srgbClr val="84888B"/>
    <a:srgbClr val="A049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D8A3D8-B867-FA41-8C63-D2814D6A573D}" v="1" dt="2026-07-28T20:54:59.3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88" autoAdjust="0"/>
    <p:restoredTop sz="95161" autoAdjust="0"/>
  </p:normalViewPr>
  <p:slideViewPr>
    <p:cSldViewPr snapToGrid="0" showGuides="1">
      <p:cViewPr varScale="1">
        <p:scale>
          <a:sx n="141" d="100"/>
          <a:sy n="141" d="100"/>
        </p:scale>
        <p:origin x="1432" y="4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>
        <p:scale>
          <a:sx n="50" d="100"/>
          <a:sy n="50" d="100"/>
        </p:scale>
        <p:origin x="5664" y="167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533024-10F1-4BC3-BAA5-CB28D8F9B61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8810624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74A39D-78C5-4FF5-94A2-BCBFAF602A34}" type="datetimeFigureOut">
              <a:rPr lang="en-US" smtClean="0">
                <a:latin typeface="+mn-lt"/>
              </a:rPr>
              <a:t>7/28/26</a:t>
            </a:fld>
            <a:endParaRPr lang="en-US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D2005F-34EB-4228-A469-9DA7EF685E3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0" y="8810626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/>
            <a:fld id="{C75DCF9F-B5D2-4E17-BF72-5579017E6EA3}" type="slidenum">
              <a:rPr lang="en-US" smtClean="0">
                <a:latin typeface="+mn-lt"/>
              </a:rPr>
              <a:pPr algn="l"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5757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41" y="8801100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+mn-lt"/>
              </a:defRPr>
            </a:lvl1pPr>
          </a:lstStyle>
          <a:p>
            <a:fld id="{D7992059-949A-4D84-A84D-82EB5F97947B}" type="datetimeFigureOut">
              <a:rPr lang="en-US" smtClean="0"/>
              <a:pPr/>
              <a:t>7/28/26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7"/>
            <a:ext cx="5607050" cy="36607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" y="8801100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+mn-lt"/>
              </a:defRPr>
            </a:lvl1pPr>
          </a:lstStyle>
          <a:p>
            <a:fld id="{DBFF095A-F86B-4B29-8A9F-DF3D3D1F3E2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089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lnSpc>
        <a:spcPct val="90000"/>
      </a:lnSpc>
      <a:spcBef>
        <a:spcPts val="300"/>
      </a:spcBef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lnSpc>
        <a:spcPct val="90000"/>
      </a:lnSpc>
      <a:spcBef>
        <a:spcPts val="300"/>
      </a:spcBef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lnSpc>
        <a:spcPct val="90000"/>
      </a:lnSpc>
      <a:spcBef>
        <a:spcPts val="300"/>
      </a:spcBef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lnSpc>
        <a:spcPct val="90000"/>
      </a:lnSpc>
      <a:spcBef>
        <a:spcPts val="300"/>
      </a:spcBef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lnSpc>
        <a:spcPct val="90000"/>
      </a:lnSpc>
      <a:spcBef>
        <a:spcPts val="300"/>
      </a:spcBef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46C5-162F-A046-8850-8C42FC0EDAC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38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0CAC5-0788-3640-934F-2CE657FB8C8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155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A5D040-4FD6-4BA1-AC81-B5CFF26CC6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1" y="1074420"/>
            <a:ext cx="11334582" cy="4233245"/>
          </a:xfrm>
          <a:prstGeom prst="rect">
            <a:avLst/>
          </a:prstGeom>
        </p:spPr>
      </p:pic>
      <p:sp>
        <p:nvSpPr>
          <p:cNvPr id="15" name="Freeform 7">
            <a:extLst>
              <a:ext uri="{FF2B5EF4-FFF2-40B4-BE49-F238E27FC236}">
                <a16:creationId xmlns:a16="http://schemas.microsoft.com/office/drawing/2014/main" id="{454A96CC-B6D3-471D-892D-1DBFEFBD0D12}"/>
              </a:ext>
            </a:extLst>
          </p:cNvPr>
          <p:cNvSpPr>
            <a:spLocks/>
          </p:cNvSpPr>
          <p:nvPr userDrawn="1"/>
        </p:nvSpPr>
        <p:spPr bwMode="auto">
          <a:xfrm>
            <a:off x="6096000" y="0"/>
            <a:ext cx="6096000" cy="6858000"/>
          </a:xfrm>
          <a:custGeom>
            <a:avLst/>
            <a:gdLst>
              <a:gd name="T0" fmla="*/ 3049 w 3388"/>
              <a:gd name="T1" fmla="*/ 0 h 3815"/>
              <a:gd name="T2" fmla="*/ 3049 w 3388"/>
              <a:gd name="T3" fmla="*/ 2951 h 3815"/>
              <a:gd name="T4" fmla="*/ 0 w 3388"/>
              <a:gd name="T5" fmla="*/ 2951 h 3815"/>
              <a:gd name="T6" fmla="*/ 0 w 3388"/>
              <a:gd name="T7" fmla="*/ 3815 h 3815"/>
              <a:gd name="T8" fmla="*/ 3388 w 3388"/>
              <a:gd name="T9" fmla="*/ 3815 h 3815"/>
              <a:gd name="T10" fmla="*/ 3388 w 3388"/>
              <a:gd name="T11" fmla="*/ 2969 h 3815"/>
              <a:gd name="T12" fmla="*/ 3388 w 3388"/>
              <a:gd name="T13" fmla="*/ 2951 h 3815"/>
              <a:gd name="T14" fmla="*/ 3388 w 3388"/>
              <a:gd name="T15" fmla="*/ 0 h 3815"/>
              <a:gd name="T16" fmla="*/ 3049 w 3388"/>
              <a:gd name="T17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8" h="3815">
                <a:moveTo>
                  <a:pt x="3049" y="0"/>
                </a:moveTo>
                <a:lnTo>
                  <a:pt x="3049" y="2951"/>
                </a:lnTo>
                <a:lnTo>
                  <a:pt x="0" y="2951"/>
                </a:lnTo>
                <a:lnTo>
                  <a:pt x="0" y="3815"/>
                </a:lnTo>
                <a:lnTo>
                  <a:pt x="3388" y="3815"/>
                </a:lnTo>
                <a:lnTo>
                  <a:pt x="3388" y="2969"/>
                </a:lnTo>
                <a:lnTo>
                  <a:pt x="3388" y="2951"/>
                </a:lnTo>
                <a:lnTo>
                  <a:pt x="3388" y="0"/>
                </a:lnTo>
                <a:lnTo>
                  <a:pt x="3049" y="0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latin typeface="+mn-lt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0494F7A-66DD-4829-9AF4-30A3A0F241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76" y="5392850"/>
            <a:ext cx="1644776" cy="40263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337BA4A-B024-42C0-AEE3-721B228F8259}"/>
              </a:ext>
            </a:extLst>
          </p:cNvPr>
          <p:cNvSpPr/>
          <p:nvPr userDrawn="1"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9E6EA7-E7F1-42F0-95B8-1B1A5A465AF6}"/>
              </a:ext>
            </a:extLst>
          </p:cNvPr>
          <p:cNvSpPr/>
          <p:nvPr userDrawn="1"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267160" y="5343835"/>
            <a:ext cx="53848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ORNL is managed by UT-Battelle LLC for the US Department of Energy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28736" y="1388962"/>
            <a:ext cx="8678194" cy="978729"/>
          </a:xfrm>
        </p:spPr>
        <p:txBody>
          <a:bodyPr/>
          <a:lstStyle>
            <a:lvl1pPr algn="l">
              <a:defRPr sz="3200" b="0" baseline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447481" y="3013455"/>
            <a:ext cx="5440514" cy="2028101"/>
          </a:xfr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E99884-2636-4794-A093-0F9256951E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082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k green pictur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637" y="1083755"/>
            <a:ext cx="5486764" cy="4219290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72F0CA-07C0-447D-AD25-74BF79400D69}"/>
              </a:ext>
            </a:extLst>
          </p:cNvPr>
          <p:cNvSpPr/>
          <p:nvPr userDrawn="1"/>
        </p:nvSpPr>
        <p:spPr>
          <a:xfrm>
            <a:off x="274320" y="1078992"/>
            <a:ext cx="5821680" cy="4221671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079" y="1275788"/>
            <a:ext cx="5537405" cy="978729"/>
          </a:xfrm>
        </p:spPr>
        <p:txBody>
          <a:bodyPr/>
          <a:lstStyle>
            <a:lvl1pPr>
              <a:lnSpc>
                <a:spcPct val="90000"/>
              </a:lnSpc>
              <a:defRPr sz="32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3439C5-4231-ED43-91B8-86779195C116}"/>
              </a:ext>
            </a:extLst>
          </p:cNvPr>
          <p:cNvSpPr/>
          <p:nvPr userDrawn="1"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C7DBBE-95AC-E843-979A-A1A45836011E}"/>
              </a:ext>
            </a:extLst>
          </p:cNvPr>
          <p:cNvSpPr/>
          <p:nvPr userDrawn="1"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29C1BABE-6AB9-4F04-A1D6-C28E4287362E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325F85-B4F1-4C5D-855D-1BE9D9C179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10" name="Line 5">
            <a:extLst>
              <a:ext uri="{FF2B5EF4-FFF2-40B4-BE49-F238E27FC236}">
                <a16:creationId xmlns:a16="http://schemas.microsoft.com/office/drawing/2014/main" id="{1F888CF4-3F65-4925-A47B-614AFCDC055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8004175" y="822325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8" name="Line 6">
            <a:extLst>
              <a:ext uri="{FF2B5EF4-FFF2-40B4-BE49-F238E27FC236}">
                <a16:creationId xmlns:a16="http://schemas.microsoft.com/office/drawing/2014/main" id="{4CFFE01C-81C8-4437-B6F5-7BAAEE5FC29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8004175" y="822325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1B955FFA-B6F5-4CDD-940A-DB05FD68B7CA}"/>
              </a:ext>
            </a:extLst>
          </p:cNvPr>
          <p:cNvSpPr>
            <a:spLocks/>
          </p:cNvSpPr>
          <p:nvPr userDrawn="1"/>
        </p:nvSpPr>
        <p:spPr bwMode="auto">
          <a:xfrm>
            <a:off x="6096000" y="0"/>
            <a:ext cx="6096000" cy="6858000"/>
          </a:xfrm>
          <a:custGeom>
            <a:avLst/>
            <a:gdLst>
              <a:gd name="T0" fmla="*/ 3049 w 3388"/>
              <a:gd name="T1" fmla="*/ 0 h 3815"/>
              <a:gd name="T2" fmla="*/ 3049 w 3388"/>
              <a:gd name="T3" fmla="*/ 2951 h 3815"/>
              <a:gd name="T4" fmla="*/ 0 w 3388"/>
              <a:gd name="T5" fmla="*/ 2951 h 3815"/>
              <a:gd name="T6" fmla="*/ 0 w 3388"/>
              <a:gd name="T7" fmla="*/ 3815 h 3815"/>
              <a:gd name="T8" fmla="*/ 3388 w 3388"/>
              <a:gd name="T9" fmla="*/ 3815 h 3815"/>
              <a:gd name="T10" fmla="*/ 3388 w 3388"/>
              <a:gd name="T11" fmla="*/ 2969 h 3815"/>
              <a:gd name="T12" fmla="*/ 3388 w 3388"/>
              <a:gd name="T13" fmla="*/ 2951 h 3815"/>
              <a:gd name="T14" fmla="*/ 3388 w 3388"/>
              <a:gd name="T15" fmla="*/ 0 h 3815"/>
              <a:gd name="T16" fmla="*/ 3049 w 3388"/>
              <a:gd name="T17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8" h="3815">
                <a:moveTo>
                  <a:pt x="3049" y="0"/>
                </a:moveTo>
                <a:lnTo>
                  <a:pt x="3049" y="2951"/>
                </a:lnTo>
                <a:lnTo>
                  <a:pt x="0" y="2951"/>
                </a:lnTo>
                <a:lnTo>
                  <a:pt x="0" y="3815"/>
                </a:lnTo>
                <a:lnTo>
                  <a:pt x="3388" y="3815"/>
                </a:lnTo>
                <a:lnTo>
                  <a:pt x="3388" y="2969"/>
                </a:lnTo>
                <a:lnTo>
                  <a:pt x="3388" y="2951"/>
                </a:lnTo>
                <a:lnTo>
                  <a:pt x="3388" y="0"/>
                </a:lnTo>
                <a:lnTo>
                  <a:pt x="3049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CA5F7EA9-E5C6-4376-AC5D-CA0B1DA0A2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8079" y="2453317"/>
            <a:ext cx="5512904" cy="2690184"/>
          </a:xfrm>
        </p:spPr>
        <p:txBody>
          <a:bodyPr/>
          <a:lstStyle>
            <a:lvl1pPr marL="287338" indent="-2873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2000">
                <a:latin typeface="Century Gothic" panose="020B0502020202020204" pitchFamily="34" charset="0"/>
              </a:defRPr>
            </a:lvl1pPr>
            <a:lvl2pPr marL="688975" indent="-285750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–"/>
              <a:defRPr lang="en-US" sz="18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sz="1600"/>
            </a:lvl3pPr>
            <a:lvl4pPr>
              <a:defRPr sz="1400"/>
            </a:lvl4pPr>
            <a:lvl5pPr marL="1482725" indent="-2222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41499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k green pictur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636" y="1078992"/>
            <a:ext cx="5487073" cy="4224052"/>
          </a:xfrm>
          <a:noFill/>
        </p:spPr>
        <p:txBody>
          <a:bodyPr/>
          <a:lstStyle>
            <a:lvl1pPr marL="0" indent="0">
              <a:buFont typeface="Century Gothic" panose="020B0502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72F0CA-07C0-447D-AD25-74BF79400D69}"/>
              </a:ext>
            </a:extLst>
          </p:cNvPr>
          <p:cNvSpPr/>
          <p:nvPr userDrawn="1"/>
        </p:nvSpPr>
        <p:spPr>
          <a:xfrm>
            <a:off x="274320" y="1078992"/>
            <a:ext cx="5821680" cy="5779008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079" y="1275788"/>
            <a:ext cx="5537405" cy="978729"/>
          </a:xfrm>
        </p:spPr>
        <p:txBody>
          <a:bodyPr/>
          <a:lstStyle>
            <a:lvl1pPr>
              <a:lnSpc>
                <a:spcPct val="90000"/>
              </a:lnSpc>
              <a:defRPr sz="32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8079" y="2453316"/>
            <a:ext cx="5512904" cy="4163291"/>
          </a:xfrm>
        </p:spPr>
        <p:txBody>
          <a:bodyPr/>
          <a:lstStyle>
            <a:lvl1pPr marL="287338" indent="-2873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2000">
                <a:latin typeface="Century Gothic" panose="020B0502020202020204" pitchFamily="34" charset="0"/>
              </a:defRPr>
            </a:lvl1pPr>
            <a:lvl2pPr marL="688975" indent="-285750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–"/>
              <a:defRPr lang="en-US" sz="18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sz="1600"/>
            </a:lvl3pPr>
            <a:lvl4pPr>
              <a:defRPr sz="1400"/>
            </a:lvl4pPr>
            <a:lvl5pPr marL="1482725" indent="-2222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0DB01C-0316-7441-9D7D-F96D7A49FEAC}"/>
              </a:ext>
            </a:extLst>
          </p:cNvPr>
          <p:cNvSpPr/>
          <p:nvPr userDrawn="1"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70CC82-0B8B-1D4B-9F0D-823E1CAB4A9C}"/>
              </a:ext>
            </a:extLst>
          </p:cNvPr>
          <p:cNvSpPr/>
          <p:nvPr userDrawn="1"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732E67AB-06CD-417E-82A6-C485A480337A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E8EB24F-FBB3-41E8-90F7-B4AA493C6F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16" name="Freeform 7">
            <a:extLst>
              <a:ext uri="{FF2B5EF4-FFF2-40B4-BE49-F238E27FC236}">
                <a16:creationId xmlns:a16="http://schemas.microsoft.com/office/drawing/2014/main" id="{2A500EEB-73EC-4C16-8273-4ED5425DD64C}"/>
              </a:ext>
            </a:extLst>
          </p:cNvPr>
          <p:cNvSpPr>
            <a:spLocks/>
          </p:cNvSpPr>
          <p:nvPr userDrawn="1"/>
        </p:nvSpPr>
        <p:spPr bwMode="auto">
          <a:xfrm>
            <a:off x="6096000" y="0"/>
            <a:ext cx="6096000" cy="6858000"/>
          </a:xfrm>
          <a:custGeom>
            <a:avLst/>
            <a:gdLst>
              <a:gd name="T0" fmla="*/ 3049 w 3388"/>
              <a:gd name="T1" fmla="*/ 0 h 3815"/>
              <a:gd name="T2" fmla="*/ 3049 w 3388"/>
              <a:gd name="T3" fmla="*/ 2951 h 3815"/>
              <a:gd name="T4" fmla="*/ 0 w 3388"/>
              <a:gd name="T5" fmla="*/ 2951 h 3815"/>
              <a:gd name="T6" fmla="*/ 0 w 3388"/>
              <a:gd name="T7" fmla="*/ 3815 h 3815"/>
              <a:gd name="T8" fmla="*/ 3388 w 3388"/>
              <a:gd name="T9" fmla="*/ 3815 h 3815"/>
              <a:gd name="T10" fmla="*/ 3388 w 3388"/>
              <a:gd name="T11" fmla="*/ 2969 h 3815"/>
              <a:gd name="T12" fmla="*/ 3388 w 3388"/>
              <a:gd name="T13" fmla="*/ 2951 h 3815"/>
              <a:gd name="T14" fmla="*/ 3388 w 3388"/>
              <a:gd name="T15" fmla="*/ 0 h 3815"/>
              <a:gd name="T16" fmla="*/ 3049 w 3388"/>
              <a:gd name="T17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8" h="3815">
                <a:moveTo>
                  <a:pt x="3049" y="0"/>
                </a:moveTo>
                <a:lnTo>
                  <a:pt x="3049" y="2951"/>
                </a:lnTo>
                <a:lnTo>
                  <a:pt x="0" y="2951"/>
                </a:lnTo>
                <a:lnTo>
                  <a:pt x="0" y="3815"/>
                </a:lnTo>
                <a:lnTo>
                  <a:pt x="3388" y="3815"/>
                </a:lnTo>
                <a:lnTo>
                  <a:pt x="3388" y="2969"/>
                </a:lnTo>
                <a:lnTo>
                  <a:pt x="3388" y="2951"/>
                </a:lnTo>
                <a:lnTo>
                  <a:pt x="3388" y="0"/>
                </a:lnTo>
                <a:lnTo>
                  <a:pt x="3049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302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k green picture layout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20595" y="1078989"/>
            <a:ext cx="7464186" cy="4226003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72F0CA-07C0-447D-AD25-74BF79400D69}"/>
              </a:ext>
            </a:extLst>
          </p:cNvPr>
          <p:cNvSpPr/>
          <p:nvPr userDrawn="1"/>
        </p:nvSpPr>
        <p:spPr>
          <a:xfrm>
            <a:off x="274321" y="1078991"/>
            <a:ext cx="3846274" cy="5779007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079" y="1275788"/>
            <a:ext cx="3576228" cy="979691"/>
          </a:xfrm>
        </p:spPr>
        <p:txBody>
          <a:bodyPr/>
          <a:lstStyle>
            <a:lvl1pPr>
              <a:lnSpc>
                <a:spcPct val="90000"/>
              </a:lnSpc>
              <a:defRPr sz="32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8079" y="2800350"/>
            <a:ext cx="3541945" cy="3816258"/>
          </a:xfrm>
        </p:spPr>
        <p:txBody>
          <a:bodyPr/>
          <a:lstStyle>
            <a:lvl1pPr marL="287338" indent="-2873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2000">
                <a:latin typeface="Century Gothic" panose="020B0502020202020204" pitchFamily="34" charset="0"/>
              </a:defRPr>
            </a:lvl1pPr>
            <a:lvl2pPr marL="688975" indent="-285750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–"/>
              <a:defRPr lang="en-US" sz="18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sz="1600"/>
            </a:lvl3pPr>
            <a:lvl4pPr>
              <a:defRPr sz="1400"/>
            </a:lvl4pPr>
            <a:lvl5pPr marL="1482725" indent="-2222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0DB01C-0316-7441-9D7D-F96D7A49FEAC}"/>
              </a:ext>
            </a:extLst>
          </p:cNvPr>
          <p:cNvSpPr/>
          <p:nvPr userDrawn="1"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70CC82-0B8B-1D4B-9F0D-823E1CAB4A9C}"/>
              </a:ext>
            </a:extLst>
          </p:cNvPr>
          <p:cNvSpPr/>
          <p:nvPr userDrawn="1"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732E67AB-06CD-417E-82A6-C485A480337A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E8EB24F-FBB3-41E8-90F7-B4AA493C6F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8" name="Freeform 5">
            <a:extLst>
              <a:ext uri="{FF2B5EF4-FFF2-40B4-BE49-F238E27FC236}">
                <a16:creationId xmlns:a16="http://schemas.microsoft.com/office/drawing/2014/main" id="{E0FFF716-AFC7-4054-A1F8-2C39C30731D0}"/>
              </a:ext>
            </a:extLst>
          </p:cNvPr>
          <p:cNvSpPr>
            <a:spLocks/>
          </p:cNvSpPr>
          <p:nvPr userDrawn="1"/>
        </p:nvSpPr>
        <p:spPr bwMode="auto">
          <a:xfrm>
            <a:off x="4120595" y="1"/>
            <a:ext cx="8071405" cy="6857998"/>
          </a:xfrm>
          <a:custGeom>
            <a:avLst/>
            <a:gdLst>
              <a:gd name="T0" fmla="*/ 4151 w 4490"/>
              <a:gd name="T1" fmla="*/ 0 h 3815"/>
              <a:gd name="T2" fmla="*/ 4151 w 4490"/>
              <a:gd name="T3" fmla="*/ 2951 h 3815"/>
              <a:gd name="T4" fmla="*/ 0 w 4490"/>
              <a:gd name="T5" fmla="*/ 2951 h 3815"/>
              <a:gd name="T6" fmla="*/ 0 w 4490"/>
              <a:gd name="T7" fmla="*/ 3815 h 3815"/>
              <a:gd name="T8" fmla="*/ 4490 w 4490"/>
              <a:gd name="T9" fmla="*/ 3815 h 3815"/>
              <a:gd name="T10" fmla="*/ 4490 w 4490"/>
              <a:gd name="T11" fmla="*/ 2969 h 3815"/>
              <a:gd name="T12" fmla="*/ 4490 w 4490"/>
              <a:gd name="T13" fmla="*/ 2951 h 3815"/>
              <a:gd name="T14" fmla="*/ 4490 w 4490"/>
              <a:gd name="T15" fmla="*/ 0 h 3815"/>
              <a:gd name="T16" fmla="*/ 4151 w 4490"/>
              <a:gd name="T17" fmla="*/ 0 h 3815"/>
              <a:gd name="T18" fmla="*/ 4151 w 4490"/>
              <a:gd name="T19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90" h="3815">
                <a:moveTo>
                  <a:pt x="4151" y="0"/>
                </a:moveTo>
                <a:lnTo>
                  <a:pt x="4151" y="2951"/>
                </a:lnTo>
                <a:lnTo>
                  <a:pt x="0" y="2951"/>
                </a:lnTo>
                <a:lnTo>
                  <a:pt x="0" y="3815"/>
                </a:lnTo>
                <a:lnTo>
                  <a:pt x="4490" y="3815"/>
                </a:lnTo>
                <a:lnTo>
                  <a:pt x="4490" y="2969"/>
                </a:lnTo>
                <a:lnTo>
                  <a:pt x="4490" y="2951"/>
                </a:lnTo>
                <a:lnTo>
                  <a:pt x="4490" y="0"/>
                </a:lnTo>
                <a:lnTo>
                  <a:pt x="4151" y="0"/>
                </a:lnTo>
                <a:lnTo>
                  <a:pt x="4151" y="0"/>
                </a:lnTo>
                <a:close/>
              </a:path>
            </a:pathLst>
          </a:custGeom>
          <a:solidFill>
            <a:srgbClr val="4C88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220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icture lay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4320" y="2381"/>
            <a:ext cx="11312843" cy="6342021"/>
          </a:xfrm>
          <a:noFill/>
          <a:ln>
            <a:noFill/>
          </a:ln>
        </p:spPr>
        <p:txBody>
          <a:bodyPr/>
          <a:lstStyle>
            <a:lvl1pPr marL="0" indent="0">
              <a:buFont typeface="Century Gothic" panose="020B0502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9" y="274320"/>
            <a:ext cx="11000232" cy="535531"/>
          </a:xfrm>
        </p:spPr>
        <p:txBody>
          <a:bodyPr/>
          <a:lstStyle>
            <a:lvl1pPr>
              <a:lnSpc>
                <a:spcPct val="90000"/>
              </a:lnSpc>
              <a:defRPr sz="3200" b="0">
                <a:solidFill>
                  <a:schemeClr val="tx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Rectangle 256">
            <a:extLst>
              <a:ext uri="{FF2B5EF4-FFF2-40B4-BE49-F238E27FC236}">
                <a16:creationId xmlns:a16="http://schemas.microsoft.com/office/drawing/2014/main" id="{50787286-CD5D-43D9-B8DA-70C3358DC82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10283" y="647700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</a:p>
        </p:txBody>
      </p:sp>
      <p:sp>
        <p:nvSpPr>
          <p:cNvPr id="16" name="Freeform 9">
            <a:extLst>
              <a:ext uri="{FF2B5EF4-FFF2-40B4-BE49-F238E27FC236}">
                <a16:creationId xmlns:a16="http://schemas.microsoft.com/office/drawing/2014/main" id="{D938724D-E109-43B4-9560-1552E26DB04A}"/>
              </a:ext>
            </a:extLst>
          </p:cNvPr>
          <p:cNvSpPr>
            <a:spLocks/>
          </p:cNvSpPr>
          <p:nvPr userDrawn="1"/>
        </p:nvSpPr>
        <p:spPr bwMode="auto">
          <a:xfrm>
            <a:off x="6026150" y="0"/>
            <a:ext cx="6165850" cy="6858000"/>
          </a:xfrm>
          <a:custGeom>
            <a:avLst/>
            <a:gdLst>
              <a:gd name="T0" fmla="*/ 3502 w 3884"/>
              <a:gd name="T1" fmla="*/ 0 h 4320"/>
              <a:gd name="T2" fmla="*/ 3502 w 3884"/>
              <a:gd name="T3" fmla="*/ 3998 h 4320"/>
              <a:gd name="T4" fmla="*/ 0 w 3884"/>
              <a:gd name="T5" fmla="*/ 3998 h 4320"/>
              <a:gd name="T6" fmla="*/ 0 w 3884"/>
              <a:gd name="T7" fmla="*/ 4320 h 4320"/>
              <a:gd name="T8" fmla="*/ 3502 w 3884"/>
              <a:gd name="T9" fmla="*/ 4320 h 4320"/>
              <a:gd name="T10" fmla="*/ 3884 w 3884"/>
              <a:gd name="T11" fmla="*/ 4320 h 4320"/>
              <a:gd name="T12" fmla="*/ 3884 w 3884"/>
              <a:gd name="T13" fmla="*/ 3998 h 4320"/>
              <a:gd name="T14" fmla="*/ 3884 w 3884"/>
              <a:gd name="T15" fmla="*/ 0 h 4320"/>
              <a:gd name="T16" fmla="*/ 3502 w 3884"/>
              <a:gd name="T17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884" h="4320">
                <a:moveTo>
                  <a:pt x="3502" y="0"/>
                </a:moveTo>
                <a:lnTo>
                  <a:pt x="3502" y="3998"/>
                </a:lnTo>
                <a:lnTo>
                  <a:pt x="0" y="3998"/>
                </a:lnTo>
                <a:lnTo>
                  <a:pt x="0" y="4320"/>
                </a:lnTo>
                <a:lnTo>
                  <a:pt x="3502" y="4320"/>
                </a:lnTo>
                <a:lnTo>
                  <a:pt x="3884" y="4320"/>
                </a:lnTo>
                <a:lnTo>
                  <a:pt x="3884" y="3998"/>
                </a:lnTo>
                <a:lnTo>
                  <a:pt x="3884" y="0"/>
                </a:lnTo>
                <a:lnTo>
                  <a:pt x="3502" y="0"/>
                </a:lnTo>
                <a:close/>
              </a:path>
            </a:pathLst>
          </a:custGeom>
          <a:solidFill>
            <a:srgbClr val="4087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900E375-D0D6-466C-A383-E914B5C8AE5A}"/>
              </a:ext>
            </a:extLst>
          </p:cNvPr>
          <p:cNvSpPr/>
          <p:nvPr userDrawn="1"/>
        </p:nvSpPr>
        <p:spPr>
          <a:xfrm>
            <a:off x="0" y="6344402"/>
            <a:ext cx="274320" cy="510909"/>
          </a:xfrm>
          <a:prstGeom prst="rect">
            <a:avLst/>
          </a:prstGeom>
          <a:solidFill>
            <a:srgbClr val="397D5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D090841D-81E2-4E83-8067-E18C5C3AF8FF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3AC615-0875-4C80-B019-11A28EDCB6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3129" y="6477000"/>
            <a:ext cx="1088136" cy="26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6074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2 section scienc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1DC80716-D7F2-40BD-B894-87B7C5521D93}"/>
              </a:ext>
            </a:extLst>
          </p:cNvPr>
          <p:cNvSpPr/>
          <p:nvPr userDrawn="1"/>
        </p:nvSpPr>
        <p:spPr>
          <a:xfrm>
            <a:off x="274320" y="1412106"/>
            <a:ext cx="5840589" cy="52934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772E6C0-3363-4678-BD7B-839981CFEC1B}"/>
              </a:ext>
            </a:extLst>
          </p:cNvPr>
          <p:cNvSpPr/>
          <p:nvPr userDrawn="1"/>
        </p:nvSpPr>
        <p:spPr>
          <a:xfrm>
            <a:off x="6351411" y="1412106"/>
            <a:ext cx="5840589" cy="52934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431D86-B4F2-4178-9479-C223044E67E1}"/>
              </a:ext>
            </a:extLst>
          </p:cNvPr>
          <p:cNvSpPr/>
          <p:nvPr userDrawn="1"/>
        </p:nvSpPr>
        <p:spPr>
          <a:xfrm>
            <a:off x="274319" y="948037"/>
            <a:ext cx="5840589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81C044-83B1-4BEC-A2A0-51CA4BF72CE4}"/>
              </a:ext>
            </a:extLst>
          </p:cNvPr>
          <p:cNvSpPr/>
          <p:nvPr userDrawn="1"/>
        </p:nvSpPr>
        <p:spPr>
          <a:xfrm>
            <a:off x="6351411" y="948037"/>
            <a:ext cx="5840589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568B759-9EAF-4F57-B09C-A71D9D5B516C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74318" y="1005840"/>
            <a:ext cx="5821682" cy="406266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2AD586E-7375-402D-9BA8-7C07EB8240E8}"/>
              </a:ext>
            </a:extLst>
          </p:cNvPr>
          <p:cNvSpPr>
            <a:spLocks noGrp="1"/>
          </p:cNvSpPr>
          <p:nvPr userDrawn="1">
            <p:ph sz="half" idx="2"/>
          </p:nvPr>
        </p:nvSpPr>
        <p:spPr>
          <a:xfrm>
            <a:off x="312234" y="1527048"/>
            <a:ext cx="5783766" cy="4110352"/>
          </a:xfrm>
          <a:ln w="12700">
            <a:noFill/>
          </a:ln>
        </p:spPr>
        <p:txBody>
          <a:bodyPr tIns="45720" bIns="9144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 marL="1482725" indent="-222250"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A49DFE2-905F-42AB-9CE1-CCCD2BB9576B}"/>
              </a:ext>
            </a:extLst>
          </p:cNvPr>
          <p:cNvSpPr>
            <a:spLocks noGrp="1"/>
          </p:cNvSpPr>
          <p:nvPr userDrawn="1">
            <p:ph type="body" sz="quarter" idx="3"/>
          </p:nvPr>
        </p:nvSpPr>
        <p:spPr>
          <a:xfrm>
            <a:off x="6351410" y="1005840"/>
            <a:ext cx="5840589" cy="406266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AF1555CB-15BC-4181-B741-965A19E6BA91}"/>
              </a:ext>
            </a:extLst>
          </p:cNvPr>
          <p:cNvSpPr>
            <a:spLocks noGrp="1"/>
          </p:cNvSpPr>
          <p:nvPr userDrawn="1">
            <p:ph sz="quarter" idx="4"/>
          </p:nvPr>
        </p:nvSpPr>
        <p:spPr>
          <a:xfrm>
            <a:off x="6351411" y="1527048"/>
            <a:ext cx="5785575" cy="4110352"/>
          </a:xfrm>
          <a:ln w="12700">
            <a:noFill/>
          </a:ln>
        </p:spPr>
        <p:txBody>
          <a:bodyPr tIns="45720" bIns="9144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 marL="1482725" indent="-2222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1CB721-FBCB-4DC7-9C2A-15C90E984F90}"/>
              </a:ext>
            </a:extLst>
          </p:cNvPr>
          <p:cNvSpPr/>
          <p:nvPr userDrawn="1"/>
        </p:nvSpPr>
        <p:spPr>
          <a:xfrm>
            <a:off x="1773669" y="320040"/>
            <a:ext cx="10418331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9FDFB4D2-95C3-44FB-85E0-FB87B96D0DC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773668" y="365857"/>
            <a:ext cx="10363317" cy="406265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8649F31-1D58-F243-85FD-74506880A336}"/>
              </a:ext>
            </a:extLst>
          </p:cNvPr>
          <p:cNvSpPr/>
          <p:nvPr userDrawn="1"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038521-D276-4049-A4BA-98C27C6D8256}"/>
              </a:ext>
            </a:extLst>
          </p:cNvPr>
          <p:cNvSpPr/>
          <p:nvPr userDrawn="1"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6">
            <a:extLst>
              <a:ext uri="{FF2B5EF4-FFF2-40B4-BE49-F238E27FC236}">
                <a16:creationId xmlns:a16="http://schemas.microsoft.com/office/drawing/2014/main" id="{3F2F0951-0E05-43D4-AB3F-73E5681F4301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7EC139F-C616-4896-A830-8F9FC5B2C2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23" name="Rectangle 256">
            <a:extLst>
              <a:ext uri="{FF2B5EF4-FFF2-40B4-BE49-F238E27FC236}">
                <a16:creationId xmlns:a16="http://schemas.microsoft.com/office/drawing/2014/main" id="{D8ACAAE2-A531-47BE-8F4F-FFC18507ED0B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374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section scienc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1DC80716-D7F2-40BD-B894-87B7C5521D93}"/>
              </a:ext>
            </a:extLst>
          </p:cNvPr>
          <p:cNvSpPr/>
          <p:nvPr userDrawn="1"/>
        </p:nvSpPr>
        <p:spPr>
          <a:xfrm>
            <a:off x="274320" y="1412106"/>
            <a:ext cx="3868138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772E6C0-3363-4678-BD7B-839981CFEC1B}"/>
              </a:ext>
            </a:extLst>
          </p:cNvPr>
          <p:cNvSpPr/>
          <p:nvPr userDrawn="1"/>
        </p:nvSpPr>
        <p:spPr>
          <a:xfrm>
            <a:off x="4299090" y="1412106"/>
            <a:ext cx="3867912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04C995C-9C57-406C-A69D-7613F8F47165}"/>
              </a:ext>
            </a:extLst>
          </p:cNvPr>
          <p:cNvSpPr/>
          <p:nvPr userDrawn="1"/>
        </p:nvSpPr>
        <p:spPr>
          <a:xfrm>
            <a:off x="8323860" y="1412106"/>
            <a:ext cx="3868138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431D86-B4F2-4178-9479-C223044E67E1}"/>
              </a:ext>
            </a:extLst>
          </p:cNvPr>
          <p:cNvSpPr/>
          <p:nvPr userDrawn="1"/>
        </p:nvSpPr>
        <p:spPr>
          <a:xfrm>
            <a:off x="274320" y="948037"/>
            <a:ext cx="3866758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81C044-83B1-4BEC-A2A0-51CA4BF72CE4}"/>
              </a:ext>
            </a:extLst>
          </p:cNvPr>
          <p:cNvSpPr/>
          <p:nvPr userDrawn="1"/>
        </p:nvSpPr>
        <p:spPr>
          <a:xfrm>
            <a:off x="4299089" y="948037"/>
            <a:ext cx="3867912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26A7F5-6E08-49A4-A894-85B35B49A075}"/>
              </a:ext>
            </a:extLst>
          </p:cNvPr>
          <p:cNvSpPr/>
          <p:nvPr userDrawn="1"/>
        </p:nvSpPr>
        <p:spPr>
          <a:xfrm>
            <a:off x="8323860" y="948037"/>
            <a:ext cx="3885931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568B759-9EAF-4F57-B09C-A71D9D5B516C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70178" y="1005840"/>
            <a:ext cx="3870672" cy="406266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2AD586E-7375-402D-9BA8-7C07EB8240E8}"/>
              </a:ext>
            </a:extLst>
          </p:cNvPr>
          <p:cNvSpPr>
            <a:spLocks noGrp="1"/>
          </p:cNvSpPr>
          <p:nvPr userDrawn="1">
            <p:ph sz="half" idx="2"/>
          </p:nvPr>
        </p:nvSpPr>
        <p:spPr>
          <a:xfrm>
            <a:off x="312234" y="1527048"/>
            <a:ext cx="3791415" cy="4110352"/>
          </a:xfrm>
          <a:ln w="12700">
            <a:noFill/>
          </a:ln>
        </p:spPr>
        <p:txBody>
          <a:bodyPr tIns="45720" bIns="9144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 marL="1482725" indent="-222250"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A49DFE2-905F-42AB-9CE1-CCCD2BB9576B}"/>
              </a:ext>
            </a:extLst>
          </p:cNvPr>
          <p:cNvSpPr>
            <a:spLocks noGrp="1"/>
          </p:cNvSpPr>
          <p:nvPr userDrawn="1">
            <p:ph type="body" sz="quarter" idx="3"/>
          </p:nvPr>
        </p:nvSpPr>
        <p:spPr>
          <a:xfrm>
            <a:off x="4297709" y="1005840"/>
            <a:ext cx="3866758" cy="406266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AF1555CB-15BC-4181-B741-965A19E6BA91}"/>
              </a:ext>
            </a:extLst>
          </p:cNvPr>
          <p:cNvSpPr>
            <a:spLocks noGrp="1"/>
          </p:cNvSpPr>
          <p:nvPr userDrawn="1">
            <p:ph sz="quarter" idx="4"/>
          </p:nvPr>
        </p:nvSpPr>
        <p:spPr>
          <a:xfrm>
            <a:off x="4295175" y="1527048"/>
            <a:ext cx="3860800" cy="4110352"/>
          </a:xfrm>
          <a:ln w="12700">
            <a:noFill/>
          </a:ln>
        </p:spPr>
        <p:txBody>
          <a:bodyPr tIns="45720" bIns="9144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 marL="1482725" indent="-2222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1FF3A3E-474D-4F1F-9B01-4428215B857D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19718" y="1005840"/>
            <a:ext cx="3885931" cy="406266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EDB166DE-69D8-4E82-A304-FF11CEBD23D7}"/>
              </a:ext>
            </a:extLst>
          </p:cNvPr>
          <p:cNvSpPr>
            <a:spLocks noGrp="1"/>
          </p:cNvSpPr>
          <p:nvPr userDrawn="1">
            <p:ph sz="quarter" idx="11"/>
          </p:nvPr>
        </p:nvSpPr>
        <p:spPr>
          <a:xfrm>
            <a:off x="8319719" y="1527048"/>
            <a:ext cx="3768204" cy="4110352"/>
          </a:xfrm>
          <a:ln w="12700">
            <a:noFill/>
          </a:ln>
        </p:spPr>
        <p:txBody>
          <a:bodyPr tIns="45720" bIns="9144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 marL="1482725" indent="-2222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1CB721-FBCB-4DC7-9C2A-15C90E984F90}"/>
              </a:ext>
            </a:extLst>
          </p:cNvPr>
          <p:cNvSpPr/>
          <p:nvPr userDrawn="1"/>
        </p:nvSpPr>
        <p:spPr>
          <a:xfrm>
            <a:off x="1773669" y="320040"/>
            <a:ext cx="10418331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9FDFB4D2-95C3-44FB-85E0-FB87B96D0DC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773668" y="365857"/>
            <a:ext cx="10418329" cy="406265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38BD24-68BF-4642-BFC4-180B70D413B8}"/>
              </a:ext>
            </a:extLst>
          </p:cNvPr>
          <p:cNvSpPr/>
          <p:nvPr userDrawn="1"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DDBDFD-39A6-0043-BAD4-065FAFF6A9DA}"/>
              </a:ext>
            </a:extLst>
          </p:cNvPr>
          <p:cNvSpPr/>
          <p:nvPr userDrawn="1"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0E070A-FF02-490F-91F7-767E82133AD8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3BD6692-283A-4A7F-AE4C-0175D48F79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26" name="Rectangle 256">
            <a:extLst>
              <a:ext uri="{FF2B5EF4-FFF2-40B4-BE49-F238E27FC236}">
                <a16:creationId xmlns:a16="http://schemas.microsoft.com/office/drawing/2014/main" id="{7312AC61-61BF-4F96-99DC-555BD73A05FA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28812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3 section scienc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1DC80716-D7F2-40BD-B894-87B7C5521D93}"/>
              </a:ext>
            </a:extLst>
          </p:cNvPr>
          <p:cNvSpPr/>
          <p:nvPr userDrawn="1"/>
        </p:nvSpPr>
        <p:spPr>
          <a:xfrm>
            <a:off x="274319" y="1434925"/>
            <a:ext cx="2874807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431D86-B4F2-4178-9479-C223044E67E1}"/>
              </a:ext>
            </a:extLst>
          </p:cNvPr>
          <p:cNvSpPr/>
          <p:nvPr userDrawn="1"/>
        </p:nvSpPr>
        <p:spPr>
          <a:xfrm>
            <a:off x="274320" y="948037"/>
            <a:ext cx="2874807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772E6C0-3363-4678-BD7B-839981CFEC1B}"/>
              </a:ext>
            </a:extLst>
          </p:cNvPr>
          <p:cNvSpPr/>
          <p:nvPr userDrawn="1"/>
        </p:nvSpPr>
        <p:spPr>
          <a:xfrm>
            <a:off x="3288610" y="1434925"/>
            <a:ext cx="2874807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81C044-83B1-4BEC-A2A0-51CA4BF72CE4}"/>
              </a:ext>
            </a:extLst>
          </p:cNvPr>
          <p:cNvSpPr/>
          <p:nvPr userDrawn="1"/>
        </p:nvSpPr>
        <p:spPr>
          <a:xfrm>
            <a:off x="3288610" y="948037"/>
            <a:ext cx="2874807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04C995C-9C57-406C-A69D-7613F8F47165}"/>
              </a:ext>
            </a:extLst>
          </p:cNvPr>
          <p:cNvSpPr/>
          <p:nvPr userDrawn="1"/>
        </p:nvSpPr>
        <p:spPr>
          <a:xfrm>
            <a:off x="6302900" y="1434925"/>
            <a:ext cx="2874807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26A7F5-6E08-49A4-A894-85B35B49A075}"/>
              </a:ext>
            </a:extLst>
          </p:cNvPr>
          <p:cNvSpPr/>
          <p:nvPr userDrawn="1"/>
        </p:nvSpPr>
        <p:spPr>
          <a:xfrm>
            <a:off x="6302901" y="948037"/>
            <a:ext cx="2874807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5F09E4-91A6-437A-BED4-ED7995D473E7}"/>
              </a:ext>
            </a:extLst>
          </p:cNvPr>
          <p:cNvSpPr/>
          <p:nvPr userDrawn="1"/>
        </p:nvSpPr>
        <p:spPr>
          <a:xfrm>
            <a:off x="9317192" y="1434925"/>
            <a:ext cx="2874807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192D3D3-2A2D-4482-B3F5-B0CBCD39D93A}"/>
              </a:ext>
            </a:extLst>
          </p:cNvPr>
          <p:cNvSpPr/>
          <p:nvPr userDrawn="1"/>
        </p:nvSpPr>
        <p:spPr>
          <a:xfrm>
            <a:off x="9317193" y="948037"/>
            <a:ext cx="2874807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568B759-9EAF-4F57-B09C-A71D9D5B516C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74319" y="1005840"/>
            <a:ext cx="2861458" cy="406266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2AD586E-7375-402D-9BA8-7C07EB8240E8}"/>
              </a:ext>
            </a:extLst>
          </p:cNvPr>
          <p:cNvSpPr>
            <a:spLocks noGrp="1"/>
          </p:cNvSpPr>
          <p:nvPr userDrawn="1">
            <p:ph sz="half" idx="2"/>
          </p:nvPr>
        </p:nvSpPr>
        <p:spPr>
          <a:xfrm>
            <a:off x="274318" y="1527048"/>
            <a:ext cx="2861459" cy="5010912"/>
          </a:xfrm>
          <a:ln w="12700">
            <a:noFill/>
          </a:ln>
        </p:spPr>
        <p:txBody>
          <a:bodyPr tIns="45720" bIns="9144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 marL="1482725" indent="-222250"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A49DFE2-905F-42AB-9CE1-CCCD2BB9576B}"/>
              </a:ext>
            </a:extLst>
          </p:cNvPr>
          <p:cNvSpPr>
            <a:spLocks noGrp="1"/>
          </p:cNvSpPr>
          <p:nvPr userDrawn="1">
            <p:ph type="body" sz="quarter" idx="3"/>
          </p:nvPr>
        </p:nvSpPr>
        <p:spPr>
          <a:xfrm>
            <a:off x="3288609" y="1005840"/>
            <a:ext cx="2874807" cy="406266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AF1555CB-15BC-4181-B741-965A19E6BA91}"/>
              </a:ext>
            </a:extLst>
          </p:cNvPr>
          <p:cNvSpPr>
            <a:spLocks noGrp="1"/>
          </p:cNvSpPr>
          <p:nvPr userDrawn="1">
            <p:ph sz="quarter" idx="4"/>
          </p:nvPr>
        </p:nvSpPr>
        <p:spPr>
          <a:xfrm>
            <a:off x="3288609" y="1527048"/>
            <a:ext cx="2874807" cy="5010912"/>
          </a:xfrm>
          <a:ln w="12700">
            <a:noFill/>
          </a:ln>
        </p:spPr>
        <p:txBody>
          <a:bodyPr tIns="45720" bIns="9144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 marL="1482725" indent="-2222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1FF3A3E-474D-4F1F-9B01-4428215B857D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312952" y="1005840"/>
            <a:ext cx="2864755" cy="406266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EDB166DE-69D8-4E82-A304-FF11CEBD23D7}"/>
              </a:ext>
            </a:extLst>
          </p:cNvPr>
          <p:cNvSpPr>
            <a:spLocks noGrp="1"/>
          </p:cNvSpPr>
          <p:nvPr userDrawn="1">
            <p:ph sz="quarter" idx="11"/>
          </p:nvPr>
        </p:nvSpPr>
        <p:spPr>
          <a:xfrm>
            <a:off x="6312952" y="1527048"/>
            <a:ext cx="2864755" cy="5010912"/>
          </a:xfrm>
          <a:ln w="12700">
            <a:noFill/>
          </a:ln>
        </p:spPr>
        <p:txBody>
          <a:bodyPr tIns="45720" bIns="9144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 marL="1482725" indent="-2222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1CB721-FBCB-4DC7-9C2A-15C90E984F90}"/>
              </a:ext>
            </a:extLst>
          </p:cNvPr>
          <p:cNvSpPr/>
          <p:nvPr userDrawn="1"/>
        </p:nvSpPr>
        <p:spPr>
          <a:xfrm>
            <a:off x="1773669" y="320040"/>
            <a:ext cx="10418331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9FDFB4D2-95C3-44FB-85E0-FB87B96D0DC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773669" y="365857"/>
            <a:ext cx="10418330" cy="406265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38BD24-68BF-4642-BFC4-180B70D413B8}"/>
              </a:ext>
            </a:extLst>
          </p:cNvPr>
          <p:cNvSpPr/>
          <p:nvPr userDrawn="1"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DDBDFD-39A6-0043-BAD4-065FAFF6A9DA}"/>
              </a:ext>
            </a:extLst>
          </p:cNvPr>
          <p:cNvSpPr/>
          <p:nvPr userDrawn="1"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0E070A-FF02-490F-91F7-767E82133AD8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757D323C-D2DD-42C4-81D6-6224EE035EE4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9317190" y="1005840"/>
            <a:ext cx="2864755" cy="406266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Content Placeholder 5">
            <a:extLst>
              <a:ext uri="{FF2B5EF4-FFF2-40B4-BE49-F238E27FC236}">
                <a16:creationId xmlns:a16="http://schemas.microsoft.com/office/drawing/2014/main" id="{6D6262AB-5413-4C3B-B769-39B07A6E5626}"/>
              </a:ext>
            </a:extLst>
          </p:cNvPr>
          <p:cNvSpPr>
            <a:spLocks noGrp="1"/>
          </p:cNvSpPr>
          <p:nvPr userDrawn="1">
            <p:ph sz="quarter" idx="13"/>
          </p:nvPr>
        </p:nvSpPr>
        <p:spPr>
          <a:xfrm>
            <a:off x="9317190" y="1527048"/>
            <a:ext cx="2864755" cy="5010912"/>
          </a:xfrm>
          <a:ln w="12700">
            <a:noFill/>
          </a:ln>
        </p:spPr>
        <p:txBody>
          <a:bodyPr tIns="45720" bIns="9144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 marL="1482725" indent="-2222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5E4A85E-2D34-4FC1-90CE-1459D5681F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04" y="441571"/>
            <a:ext cx="1093661" cy="2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5607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3639147"/>
            <a:ext cx="10515600" cy="92333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3552-C307-5A4D-BEE6-25BEE8A88AFB}" type="datetime1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A44E5-9C67-2544-ABFD-B3398E043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65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B1053-F4C8-B149-BDC2-F0E314A12E30}" type="datetime1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A44E5-9C67-2544-ABFD-B3398E043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01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7" y="274320"/>
            <a:ext cx="11430000" cy="539496"/>
          </a:xfrm>
        </p:spPr>
        <p:txBody>
          <a:bodyPr/>
          <a:lstStyle>
            <a:lvl1pPr>
              <a:lnSpc>
                <a:spcPct val="9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055" y="1653735"/>
            <a:ext cx="11430000" cy="4047778"/>
          </a:xfrm>
        </p:spPr>
        <p:txBody>
          <a:bodyPr/>
          <a:lstStyle>
            <a:lvl1pPr marL="288925" indent="-288925">
              <a:spcBef>
                <a:spcPts val="1800"/>
              </a:spcBef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defRPr lang="en-US" sz="28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7388" indent="-288925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>
                <a:latin typeface="+mn-lt"/>
                <a:cs typeface="Arial" panose="020B0604020202020204" pitchFamily="34" charset="0"/>
              </a:defRPr>
            </a:lvl2pPr>
            <a:lvl3pPr marL="1031875" indent="-288925"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defRPr>
                <a:latin typeface="+mn-lt"/>
                <a:cs typeface="Arial" panose="020B0604020202020204" pitchFamily="34" charset="0"/>
              </a:defRPr>
            </a:lvl3pPr>
            <a:lvl4pPr>
              <a:buClr>
                <a:schemeClr val="tx1"/>
              </a:buClr>
              <a:defRPr>
                <a:latin typeface="+mn-lt"/>
                <a:cs typeface="Arial" panose="020B0604020202020204" pitchFamily="34" charset="0"/>
              </a:defRPr>
            </a:lvl4pPr>
            <a:lvl5pPr marL="1482725" indent="-222250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27458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7DAB3A-4154-42CC-B73A-07DD412DD1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01" b="-1"/>
          <a:stretch/>
        </p:blipFill>
        <p:spPr>
          <a:xfrm>
            <a:off x="6095998" y="1078992"/>
            <a:ext cx="5535025" cy="422867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79D6E9-7CB6-4816-BA71-A98C108727C8}"/>
              </a:ext>
            </a:extLst>
          </p:cNvPr>
          <p:cNvSpPr/>
          <p:nvPr userDrawn="1"/>
        </p:nvSpPr>
        <p:spPr>
          <a:xfrm>
            <a:off x="274320" y="1078992"/>
            <a:ext cx="5821680" cy="4228673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F2F47A-E421-4CE0-A746-76A8C436B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352479"/>
            <a:ext cx="5413469" cy="11007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6068FB31-3CF5-496E-BC0D-61D682234A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12217" y="2891883"/>
            <a:ext cx="5431021" cy="2252546"/>
          </a:xfrm>
        </p:spPr>
        <p:txBody>
          <a:bodyPr/>
          <a:lstStyle>
            <a:lvl1pPr marL="287338" indent="-287338">
              <a:buClr>
                <a:schemeClr val="tx1"/>
              </a:buClr>
              <a:buFont typeface="Century Gothic" panose="020B0502020202020204" pitchFamily="34" charset="0"/>
              <a:buChar char="•"/>
              <a:defRPr sz="2000">
                <a:latin typeface="Century Gothic" panose="020B0502020202020204" pitchFamily="34" charset="0"/>
              </a:defRPr>
            </a:lvl1pPr>
            <a:lvl2pPr marL="688975" indent="-285750">
              <a:buClr>
                <a:schemeClr val="tx1"/>
              </a:buClr>
              <a:buFont typeface="Century Gothic" panose="020B0502020202020204" pitchFamily="34" charset="0"/>
              <a:buChar char="–"/>
              <a:defRPr sz="1800">
                <a:latin typeface="Century Gothic" panose="020B0502020202020204" pitchFamily="34" charset="0"/>
              </a:defRPr>
            </a:lvl2pPr>
            <a:lvl3pPr>
              <a:defRPr sz="1600"/>
            </a:lvl3pPr>
            <a:lvl4pPr>
              <a:defRPr sz="1400"/>
            </a:lvl4pPr>
            <a:lvl5pPr marL="1482725" indent="-2222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ACC93F-6123-3F49-8C15-4A811AF8B7BB}"/>
              </a:ext>
            </a:extLst>
          </p:cNvPr>
          <p:cNvSpPr/>
          <p:nvPr userDrawn="1"/>
        </p:nvSpPr>
        <p:spPr>
          <a:xfrm>
            <a:off x="0" y="320040"/>
            <a:ext cx="274320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756F41-5AD0-C346-AE90-A0206E07D1B9}"/>
              </a:ext>
            </a:extLst>
          </p:cNvPr>
          <p:cNvSpPr/>
          <p:nvPr userDrawn="1"/>
        </p:nvSpPr>
        <p:spPr>
          <a:xfrm>
            <a:off x="274320" y="320040"/>
            <a:ext cx="141267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CE79036-1F33-40EB-AB47-F9529E5C3C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3129" y="456244"/>
            <a:ext cx="1088136" cy="261860"/>
          </a:xfrm>
          <a:prstGeom prst="rect">
            <a:avLst/>
          </a:prstGeom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3E861E90-11A2-4A0B-85EB-1A2865C9A48F}"/>
              </a:ext>
            </a:extLst>
          </p:cNvPr>
          <p:cNvSpPr>
            <a:spLocks/>
          </p:cNvSpPr>
          <p:nvPr userDrawn="1"/>
        </p:nvSpPr>
        <p:spPr bwMode="auto">
          <a:xfrm>
            <a:off x="6096000" y="0"/>
            <a:ext cx="6096000" cy="6858000"/>
          </a:xfrm>
          <a:custGeom>
            <a:avLst/>
            <a:gdLst>
              <a:gd name="T0" fmla="*/ 3049 w 3388"/>
              <a:gd name="T1" fmla="*/ 0 h 3815"/>
              <a:gd name="T2" fmla="*/ 3049 w 3388"/>
              <a:gd name="T3" fmla="*/ 2951 h 3815"/>
              <a:gd name="T4" fmla="*/ 0 w 3388"/>
              <a:gd name="T5" fmla="*/ 2951 h 3815"/>
              <a:gd name="T6" fmla="*/ 0 w 3388"/>
              <a:gd name="T7" fmla="*/ 3815 h 3815"/>
              <a:gd name="T8" fmla="*/ 3388 w 3388"/>
              <a:gd name="T9" fmla="*/ 3815 h 3815"/>
              <a:gd name="T10" fmla="*/ 3388 w 3388"/>
              <a:gd name="T11" fmla="*/ 2969 h 3815"/>
              <a:gd name="T12" fmla="*/ 3388 w 3388"/>
              <a:gd name="T13" fmla="*/ 2951 h 3815"/>
              <a:gd name="T14" fmla="*/ 3388 w 3388"/>
              <a:gd name="T15" fmla="*/ 0 h 3815"/>
              <a:gd name="T16" fmla="*/ 3049 w 3388"/>
              <a:gd name="T17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8" h="3815">
                <a:moveTo>
                  <a:pt x="3049" y="0"/>
                </a:moveTo>
                <a:lnTo>
                  <a:pt x="3049" y="2951"/>
                </a:lnTo>
                <a:lnTo>
                  <a:pt x="0" y="2951"/>
                </a:lnTo>
                <a:lnTo>
                  <a:pt x="0" y="3815"/>
                </a:lnTo>
                <a:lnTo>
                  <a:pt x="3388" y="3815"/>
                </a:lnTo>
                <a:lnTo>
                  <a:pt x="3388" y="2969"/>
                </a:lnTo>
                <a:lnTo>
                  <a:pt x="3388" y="2951"/>
                </a:lnTo>
                <a:lnTo>
                  <a:pt x="3388" y="0"/>
                </a:lnTo>
                <a:lnTo>
                  <a:pt x="3049" y="0"/>
                </a:lnTo>
                <a:close/>
              </a:path>
            </a:pathLst>
          </a:custGeom>
          <a:solidFill>
            <a:srgbClr val="CBCB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671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274320"/>
            <a:ext cx="11504904" cy="535531"/>
          </a:xfrm>
        </p:spPr>
        <p:txBody>
          <a:bodyPr/>
          <a:lstStyle>
            <a:lvl1pPr>
              <a:lnSpc>
                <a:spcPct val="90000"/>
              </a:lnSpc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35" y="1444753"/>
            <a:ext cx="5507832" cy="4203944"/>
          </a:xfrm>
        </p:spPr>
        <p:txBody>
          <a:bodyPr/>
          <a:lstStyle>
            <a:lvl1pPr marL="230188" indent="-230188">
              <a:buClr>
                <a:schemeClr val="tx1"/>
              </a:buClr>
              <a:buFont typeface="Century Gothic" panose="020B0502020202020204" pitchFamily="34" charset="0"/>
              <a:buChar char="•"/>
              <a:defRPr sz="2000" baseline="0">
                <a:latin typeface="Century Gothic" panose="020B0502020202020204" pitchFamily="34" charset="0"/>
              </a:defRPr>
            </a:lvl1pPr>
            <a:lvl2pPr marL="625475" indent="-279400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800">
                <a:latin typeface="+mn-lt"/>
              </a:defRPr>
            </a:lvl2pPr>
            <a:lvl3pPr marL="914400" indent="-230188">
              <a:buClr>
                <a:schemeClr val="tx1"/>
              </a:buClr>
              <a:buFont typeface="Century Gothic" panose="020B0502020202020204" pitchFamily="34" charset="0"/>
              <a:buChar char="•"/>
              <a:defRPr sz="1600" baseline="0">
                <a:latin typeface="Century Gothic" panose="020B0502020202020204" pitchFamily="34" charset="0"/>
              </a:defRPr>
            </a:lvl3pPr>
            <a:lvl4pPr marL="971550" indent="0">
              <a:buClr>
                <a:schemeClr val="tx1"/>
              </a:buClr>
              <a:buFont typeface="Century Gothic" panose="020B0502020202020204" pitchFamily="34" charset="0"/>
              <a:buNone/>
              <a:defRPr sz="1400">
                <a:latin typeface="+mn-lt"/>
              </a:defRPr>
            </a:lvl4pPr>
            <a:lvl5pPr marL="1482725" indent="-222250">
              <a:buClr>
                <a:schemeClr val="tx1"/>
              </a:buClr>
              <a:buFont typeface="Century Gothic" panose="020B0502020202020204" pitchFamily="34" charset="0"/>
              <a:buChar char="•"/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1493" y="1444753"/>
            <a:ext cx="5504688" cy="4203944"/>
          </a:xfrm>
        </p:spPr>
        <p:txBody>
          <a:bodyPr/>
          <a:lstStyle>
            <a:lvl1pPr marL="287338" indent="-287338">
              <a:buClr>
                <a:schemeClr val="tx1"/>
              </a:buClr>
              <a:buFont typeface="Century Gothic" panose="020B0502020202020204" pitchFamily="34" charset="0"/>
              <a:buChar char="•"/>
              <a:defRPr sz="2000" baseline="0">
                <a:latin typeface="Century Gothic" panose="020B0502020202020204" pitchFamily="34" charset="0"/>
              </a:defRPr>
            </a:lvl1pPr>
            <a:lvl2pPr marL="625475" indent="-279400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800" baseline="0">
                <a:latin typeface="Century Gothic" panose="020B0502020202020204" pitchFamily="34" charset="0"/>
              </a:defRPr>
            </a:lvl2pPr>
            <a:lvl3pPr marL="914400" indent="-230188">
              <a:buClr>
                <a:schemeClr val="tx1"/>
              </a:buClr>
              <a:buFont typeface="Century Gothic" panose="020B0502020202020204" pitchFamily="34" charset="0"/>
              <a:buChar char="•"/>
              <a:defRPr sz="1600">
                <a:latin typeface="+mn-lt"/>
              </a:defRPr>
            </a:lvl3pPr>
            <a:lvl4pPr marL="1144588" indent="-173038">
              <a:buClr>
                <a:schemeClr val="tx1"/>
              </a:buClr>
              <a:buFont typeface="Century Gothic" panose="020B0502020202020204" pitchFamily="34" charset="0"/>
              <a:buChar char="•"/>
              <a:defRPr sz="1400">
                <a:latin typeface="+mn-lt"/>
              </a:defRPr>
            </a:lvl4pPr>
            <a:lvl5pPr marL="1482725" indent="-222250">
              <a:buClr>
                <a:schemeClr val="tx1"/>
              </a:buClr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Rectangle 256">
            <a:extLst>
              <a:ext uri="{FF2B5EF4-FFF2-40B4-BE49-F238E27FC236}">
                <a16:creationId xmlns:a16="http://schemas.microsoft.com/office/drawing/2014/main" id="{0ED8B866-A29F-4437-842E-6B7908B2FB7D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0578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274320"/>
            <a:ext cx="11504904" cy="535531"/>
          </a:xfrm>
        </p:spPr>
        <p:txBody>
          <a:bodyPr/>
          <a:lstStyle>
            <a:lvl1pPr>
              <a:lnSpc>
                <a:spcPct val="90000"/>
              </a:lnSpc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135" y="1444752"/>
            <a:ext cx="5507832" cy="821190"/>
          </a:xfrm>
        </p:spPr>
        <p:txBody>
          <a:bodyPr anchor="b"/>
          <a:lstStyle>
            <a:lvl1pPr marL="0" indent="0">
              <a:buNone/>
              <a:defRPr sz="2400" b="0" baseline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35" y="2275467"/>
            <a:ext cx="5507832" cy="3373229"/>
          </a:xfrm>
        </p:spPr>
        <p:txBody>
          <a:bodyPr/>
          <a:lstStyle>
            <a:lvl1pPr marL="230188" indent="-230188">
              <a:buClr>
                <a:schemeClr val="tx1"/>
              </a:buClr>
              <a:buFont typeface="Century Gothic" panose="020B0502020202020204" pitchFamily="34" charset="0"/>
              <a:buChar char="•"/>
              <a:defRPr sz="2000" baseline="0">
                <a:latin typeface="Century Gothic" panose="020B0502020202020204" pitchFamily="34" charset="0"/>
              </a:defRPr>
            </a:lvl1pPr>
            <a:lvl2pPr marL="625475" indent="-279400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800">
                <a:latin typeface="+mn-lt"/>
              </a:defRPr>
            </a:lvl2pPr>
            <a:lvl3pPr marL="914400" indent="-230188">
              <a:buClr>
                <a:schemeClr val="tx1"/>
              </a:buClr>
              <a:buFont typeface="Century Gothic" panose="020B0502020202020204" pitchFamily="34" charset="0"/>
              <a:buChar char="•"/>
              <a:defRPr sz="1600" baseline="0">
                <a:latin typeface="Century Gothic" panose="020B0502020202020204" pitchFamily="34" charset="0"/>
              </a:defRPr>
            </a:lvl3pPr>
            <a:lvl4pPr marL="971550" indent="0">
              <a:buClr>
                <a:schemeClr val="tx1"/>
              </a:buClr>
              <a:buFont typeface="Century Gothic" panose="020B0502020202020204" pitchFamily="34" charset="0"/>
              <a:buNone/>
              <a:defRPr sz="1400">
                <a:latin typeface="+mn-lt"/>
              </a:defRPr>
            </a:lvl4pPr>
            <a:lvl5pPr marL="1482725" indent="-222250">
              <a:buClr>
                <a:schemeClr val="tx1"/>
              </a:buClr>
              <a:buFont typeface="Century Gothic" panose="020B0502020202020204" pitchFamily="34" charset="0"/>
              <a:buChar char="•"/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1493" y="1444752"/>
            <a:ext cx="5504688" cy="821190"/>
          </a:xfrm>
        </p:spPr>
        <p:txBody>
          <a:bodyPr anchor="b"/>
          <a:lstStyle>
            <a:lvl1pPr marL="0" indent="0">
              <a:buNone/>
              <a:defRPr sz="2400" b="0" baseline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1493" y="2275467"/>
            <a:ext cx="5504688" cy="3373229"/>
          </a:xfrm>
        </p:spPr>
        <p:txBody>
          <a:bodyPr/>
          <a:lstStyle>
            <a:lvl1pPr marL="287338" indent="-287338">
              <a:buClr>
                <a:schemeClr val="tx1"/>
              </a:buClr>
              <a:buFont typeface="Century Gothic" panose="020B0502020202020204" pitchFamily="34" charset="0"/>
              <a:buChar char="•"/>
              <a:defRPr sz="2000" baseline="0">
                <a:latin typeface="Century Gothic" panose="020B0502020202020204" pitchFamily="34" charset="0"/>
              </a:defRPr>
            </a:lvl1pPr>
            <a:lvl2pPr marL="625475" indent="-279400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800" baseline="0">
                <a:latin typeface="Century Gothic" panose="020B0502020202020204" pitchFamily="34" charset="0"/>
              </a:defRPr>
            </a:lvl2pPr>
            <a:lvl3pPr marL="914400" indent="-230188">
              <a:buClr>
                <a:schemeClr val="tx1"/>
              </a:buClr>
              <a:buFont typeface="Century Gothic" panose="020B0502020202020204" pitchFamily="34" charset="0"/>
              <a:buChar char="•"/>
              <a:defRPr sz="1600">
                <a:latin typeface="+mn-lt"/>
              </a:defRPr>
            </a:lvl3pPr>
            <a:lvl4pPr marL="1144588" indent="-173038">
              <a:buClr>
                <a:schemeClr val="tx1"/>
              </a:buClr>
              <a:buFont typeface="Century Gothic" panose="020B0502020202020204" pitchFamily="34" charset="0"/>
              <a:buChar char="•"/>
              <a:defRPr sz="1400">
                <a:latin typeface="+mn-lt"/>
              </a:defRPr>
            </a:lvl4pPr>
            <a:lvl5pPr marL="1482725" indent="-222250">
              <a:buClr>
                <a:schemeClr val="tx1"/>
              </a:buClr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Rectangle 256">
            <a:extLst>
              <a:ext uri="{FF2B5EF4-FFF2-40B4-BE49-F238E27FC236}">
                <a16:creationId xmlns:a16="http://schemas.microsoft.com/office/drawing/2014/main" id="{0ED8B866-A29F-4437-842E-6B7908B2FB7D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8993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274320"/>
            <a:ext cx="11425236" cy="535531"/>
          </a:xfrm>
        </p:spPr>
        <p:txBody>
          <a:bodyPr/>
          <a:lstStyle>
            <a:lvl1pPr>
              <a:lnSpc>
                <a:spcPct val="90000"/>
              </a:lnSpc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582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idebar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9577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boxes with reverse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274320"/>
            <a:ext cx="11504904" cy="535531"/>
          </a:xfrm>
        </p:spPr>
        <p:txBody>
          <a:bodyPr/>
          <a:lstStyle>
            <a:lvl1pPr>
              <a:lnSpc>
                <a:spcPct val="9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696" y="1387602"/>
            <a:ext cx="5486400" cy="821190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0000"/>
              </a:lnSpc>
              <a:buNone/>
              <a:defRPr sz="2000" b="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696" y="2208792"/>
            <a:ext cx="5486400" cy="3813071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 marL="227013" indent="-227013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800" baseline="0"/>
            </a:lvl1pPr>
            <a:lvl2pPr marL="514350" indent="-225425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600" baseline="0"/>
            </a:lvl2pPr>
            <a:lvl3pPr marL="742950" indent="-1730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84682" y="1387602"/>
            <a:ext cx="5486400" cy="821190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84682" y="2213184"/>
            <a:ext cx="5486400" cy="3813071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 marL="227013" indent="-227013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800"/>
            </a:lvl1pPr>
            <a:lvl2pPr marL="460375" indent="-171450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lang="en-US" sz="1600" kern="1200" baseline="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742950" indent="-1730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buClr>
                <a:schemeClr val="tx1"/>
              </a:buCl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Rectangle 256">
            <a:extLst>
              <a:ext uri="{FF2B5EF4-FFF2-40B4-BE49-F238E27FC236}">
                <a16:creationId xmlns:a16="http://schemas.microsoft.com/office/drawing/2014/main" id="{B764CAE0-734A-4D16-BDA1-3E43A810370F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61005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3 content boxes with reverse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274320"/>
            <a:ext cx="11504904" cy="535531"/>
          </a:xfrm>
        </p:spPr>
        <p:txBody>
          <a:bodyPr/>
          <a:lstStyle>
            <a:lvl1pPr>
              <a:lnSpc>
                <a:spcPct val="9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696" y="1387602"/>
            <a:ext cx="3610478" cy="821190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0000"/>
              </a:lnSpc>
              <a:buNone/>
              <a:defRPr sz="2000" b="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696" y="2208792"/>
            <a:ext cx="3610478" cy="3813071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 marL="227013" indent="-227013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800" baseline="0"/>
            </a:lvl1pPr>
            <a:lvl2pPr marL="514350" indent="-225425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600" baseline="0"/>
            </a:lvl2pPr>
            <a:lvl3pPr marL="742950" indent="-1730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3659" y="1387602"/>
            <a:ext cx="3608418" cy="821190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3659" y="2213184"/>
            <a:ext cx="3608418" cy="3813071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 marL="227013" indent="-227013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800"/>
            </a:lvl1pPr>
            <a:lvl2pPr marL="460375" indent="-171450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lang="en-US" sz="1600" kern="1200" baseline="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742950" indent="-1730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buClr>
                <a:schemeClr val="tx1"/>
              </a:buCl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9D91D4C-0C90-4594-94C2-E939B6EF57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48562" y="1387602"/>
            <a:ext cx="3608418" cy="821190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E1A87D9D-30BD-4BC1-AB79-1F900F87185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248562" y="2213184"/>
            <a:ext cx="3608418" cy="3813071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 marL="227013" indent="-227013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800"/>
            </a:lvl1pPr>
            <a:lvl2pPr marL="460375" indent="-171450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lang="en-US" sz="1600" kern="1200" baseline="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742950" indent="-173038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400"/>
            </a:lvl3pPr>
            <a:lvl4pPr marL="1144588" indent="-173038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725" indent="-222250">
              <a:lnSpc>
                <a:spcPct val="90000"/>
              </a:lnSpc>
              <a:buClr>
                <a:schemeClr val="tx1"/>
              </a:buCl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Rectangle 256">
            <a:extLst>
              <a:ext uri="{FF2B5EF4-FFF2-40B4-BE49-F238E27FC236}">
                <a16:creationId xmlns:a16="http://schemas.microsoft.com/office/drawing/2014/main" id="{B764CAE0-734A-4D16-BDA1-3E43A810370F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0490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29768" y="274320"/>
            <a:ext cx="1143000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1614" y="1650029"/>
            <a:ext cx="11419468" cy="40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 flipH="1">
            <a:off x="-4391" y="6626132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3B0D07-6BED-A646-84B4-4749F06D6579}"/>
              </a:ext>
            </a:extLst>
          </p:cNvPr>
          <p:cNvSpPr/>
          <p:nvPr userDrawn="1"/>
        </p:nvSpPr>
        <p:spPr>
          <a:xfrm>
            <a:off x="0" y="320040"/>
            <a:ext cx="274320" cy="653795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5832D77F-AA48-5846-ACCE-C0EB6A92350A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91" y="6616607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AC3F58-DA01-43AC-9BFD-B0FCF242EE72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413129" y="6477000"/>
            <a:ext cx="1088136" cy="261860"/>
          </a:xfrm>
          <a:prstGeom prst="rect">
            <a:avLst/>
          </a:prstGeom>
        </p:spPr>
      </p:pic>
      <p:sp>
        <p:nvSpPr>
          <p:cNvPr id="10" name="Rectangle 256">
            <a:extLst>
              <a:ext uri="{FF2B5EF4-FFF2-40B4-BE49-F238E27FC236}">
                <a16:creationId xmlns:a16="http://schemas.microsoft.com/office/drawing/2014/main" id="{323F2AC7-81B7-4181-8965-07F2D3F8B684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10282" y="6583680"/>
            <a:ext cx="3860800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Open slide master to edit</a:t>
            </a:r>
          </a:p>
        </p:txBody>
      </p:sp>
    </p:spTree>
    <p:extLst>
      <p:ext uri="{BB962C8B-B14F-4D97-AF65-F5344CB8AC3E}">
        <p14:creationId xmlns:p14="http://schemas.microsoft.com/office/powerpoint/2010/main" val="2725756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732" r:id="rId2"/>
    <p:sldLayoutId id="2147483716" r:id="rId3"/>
    <p:sldLayoutId id="2147483663" r:id="rId4"/>
    <p:sldLayoutId id="2147483758" r:id="rId5"/>
    <p:sldLayoutId id="2147483736" r:id="rId6"/>
    <p:sldLayoutId id="2147483759" r:id="rId7"/>
    <p:sldLayoutId id="2147483685" r:id="rId8"/>
    <p:sldLayoutId id="2147483757" r:id="rId9"/>
    <p:sldLayoutId id="2147483667" r:id="rId10"/>
    <p:sldLayoutId id="2147483725" r:id="rId11"/>
    <p:sldLayoutId id="2147483756" r:id="rId12"/>
    <p:sldLayoutId id="2147483678" r:id="rId13"/>
    <p:sldLayoutId id="2147483760" r:id="rId14"/>
    <p:sldLayoutId id="2147483761" r:id="rId15"/>
    <p:sldLayoutId id="2147483762" r:id="rId16"/>
    <p:sldLayoutId id="2147483763" r:id="rId17"/>
    <p:sldLayoutId id="2147483764" r:id="rId18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9pPr>
    </p:titleStyle>
    <p:bodyStyle>
      <a:lvl1pPr marL="287338" indent="-287338" algn="l" rtl="0" eaLnBrk="1" fontAlgn="base" hangingPunct="1">
        <a:lnSpc>
          <a:spcPct val="90000"/>
        </a:lnSpc>
        <a:spcBef>
          <a:spcPts val="1400"/>
        </a:spcBef>
        <a:spcAft>
          <a:spcPct val="0"/>
        </a:spcAft>
        <a:buClr>
          <a:schemeClr val="tx1"/>
        </a:buClr>
        <a:buSzPct val="90000"/>
        <a:buFont typeface="Century Gothic" panose="020B0502020202020204" pitchFamily="34" charset="0"/>
        <a:buChar char="•"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8975" indent="-285750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1"/>
        </a:buClr>
        <a:buSzPct val="90000"/>
        <a:buFont typeface="Century Gothic" panose="020B0502020202020204" pitchFamily="34" charset="0"/>
        <a:buChar char="–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030288" indent="-285750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1"/>
        </a:buClr>
        <a:buSzPct val="90000"/>
        <a:buFont typeface="Century Gothic" panose="020B0502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144588" indent="-1730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1"/>
        </a:buClr>
        <a:buFont typeface="Arial" charset="0"/>
        <a:buChar char="–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482725" indent="-22225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tx1"/>
        </a:buClr>
        <a:buFont typeface="Arial" charset="0"/>
        <a:buChar char="»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tif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ds.cern.ch/record/2637873" TargetMode="External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ds.cern.ch/record/2637873" TargetMode="External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cds.cern.ch/record/2637873" TargetMode="External"/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cds.cern.ch/record/2637873" TargetMode="External"/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cds.cern.ch/record/2637873" TargetMode="External"/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cds.cern.ch/record/2633983" TargetMode="External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cds.cern.ch/record/2633983" TargetMode="External"/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cds.cern.ch/record/2633983" TargetMode="External"/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cds.cern.ch/record/2633983" TargetMode="External"/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cds.cern.ch/record/2633983" TargetMode="External"/><Relationship Id="rId2" Type="http://schemas.openxmlformats.org/officeDocument/2006/relationships/image" Target="../media/image50.tif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cds.cern.ch/record/2633983" TargetMode="External"/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cds.cern.ch/record/2633983" TargetMode="External"/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cds.cern.ch/record/2633983" TargetMode="External"/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https://iopscience.iop.org/article/10.1088/1748-0221/14/05/C0501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gitlab.cern.ch/TCADExample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2650" y="2556245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dirty="0"/>
              <a:t>Introduction to Synopsys Sentaurus TCAD tools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09850" y="3896812"/>
            <a:ext cx="6400800" cy="175260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(from a HEP user point-of-view)</a:t>
            </a:r>
          </a:p>
          <a:p>
            <a:r>
              <a:rPr lang="en-US" dirty="0"/>
              <a:t>Mathieu Benoit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1</a:t>
            </a:fld>
            <a:endParaRPr lang="fr-CH"/>
          </a:p>
        </p:txBody>
      </p:sp>
      <p:pic>
        <p:nvPicPr>
          <p:cNvPr id="7" name="Espace réservé du contenu 3" descr="Geometry.pdf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5" t="29838" r="33091" b="54664"/>
          <a:stretch/>
        </p:blipFill>
        <p:spPr>
          <a:xfrm>
            <a:off x="6457950" y="477055"/>
            <a:ext cx="3092169" cy="1936720"/>
          </a:xfrm>
          <a:prstGeom prst="rect">
            <a:avLst/>
          </a:prstGeom>
        </p:spPr>
      </p:pic>
      <p:pic>
        <p:nvPicPr>
          <p:cNvPr id="8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011" y="86359"/>
            <a:ext cx="3394877" cy="232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91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>
          <a:xfrm>
            <a:off x="1991544" y="976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/>
              <a:t>Where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all </a:t>
            </a:r>
            <a:r>
              <a:rPr lang="fr-FR" dirty="0" err="1"/>
              <a:t>happens</a:t>
            </a:r>
            <a:r>
              <a:rPr lang="fr-FR" dirty="0"/>
              <a:t> : The </a:t>
            </a:r>
            <a:r>
              <a:rPr lang="fr-FR" dirty="0" err="1"/>
              <a:t>workbench</a:t>
            </a:r>
            <a:endParaRPr lang="fr-FR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10</a:t>
            </a:fld>
            <a:endParaRPr lang="fr-CH"/>
          </a:p>
        </p:txBody>
      </p:sp>
      <p:sp>
        <p:nvSpPr>
          <p:cNvPr id="13" name="Flèche vers la droite 12">
            <a:extLst>
              <a:ext uri="{FF2B5EF4-FFF2-40B4-BE49-F238E27FC236}">
                <a16:creationId xmlns:a16="http://schemas.microsoft.com/office/drawing/2014/main" id="{15CC302D-1C43-5745-ACEB-1FC81DCB40D5}"/>
              </a:ext>
            </a:extLst>
          </p:cNvPr>
          <p:cNvSpPr/>
          <p:nvPr/>
        </p:nvSpPr>
        <p:spPr>
          <a:xfrm>
            <a:off x="2851243" y="2576312"/>
            <a:ext cx="2454938" cy="190918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Preprocessing</a:t>
            </a:r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FAA600-B7CB-3241-A6C6-8B9F95FF45B1}"/>
              </a:ext>
            </a:extLst>
          </p:cNvPr>
          <p:cNvSpPr/>
          <p:nvPr/>
        </p:nvSpPr>
        <p:spPr>
          <a:xfrm>
            <a:off x="6940062" y="1732250"/>
            <a:ext cx="3215472" cy="120500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« real » simulation</a:t>
            </a:r>
          </a:p>
          <a:p>
            <a:pPr algn="ctr"/>
            <a:r>
              <a:rPr lang="fr-FR" dirty="0"/>
              <a:t>Ex: structure </a:t>
            </a:r>
            <a:r>
              <a:rPr lang="fr-FR" dirty="0" err="1"/>
              <a:t>generation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thickness</a:t>
            </a:r>
            <a:r>
              <a:rPr lang="fr-FR" dirty="0"/>
              <a:t> = 100 µm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02896A-4AF9-3B46-B2F6-D2728326A1C0}"/>
              </a:ext>
            </a:extLst>
          </p:cNvPr>
          <p:cNvSpPr/>
          <p:nvPr/>
        </p:nvSpPr>
        <p:spPr>
          <a:xfrm>
            <a:off x="6940062" y="4485498"/>
            <a:ext cx="3215472" cy="120500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« real » simulation</a:t>
            </a:r>
          </a:p>
          <a:p>
            <a:pPr algn="ctr"/>
            <a:r>
              <a:rPr lang="fr-FR" dirty="0"/>
              <a:t>Ex: structure </a:t>
            </a:r>
            <a:r>
              <a:rPr lang="fr-FR" dirty="0" err="1"/>
              <a:t>generation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thickness</a:t>
            </a:r>
            <a:r>
              <a:rPr lang="fr-FR" dirty="0"/>
              <a:t> = 300 µm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935CF4-A7F8-5643-982F-2077140822F2}"/>
              </a:ext>
            </a:extLst>
          </p:cNvPr>
          <p:cNvSpPr/>
          <p:nvPr/>
        </p:nvSpPr>
        <p:spPr>
          <a:xfrm>
            <a:off x="6940062" y="3089659"/>
            <a:ext cx="3215472" cy="120500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« real » simulation</a:t>
            </a:r>
          </a:p>
          <a:p>
            <a:pPr algn="ctr"/>
            <a:r>
              <a:rPr lang="fr-FR" dirty="0"/>
              <a:t>Ex: structure </a:t>
            </a:r>
            <a:r>
              <a:rPr lang="fr-FR" dirty="0" err="1"/>
              <a:t>generation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thickness</a:t>
            </a:r>
            <a:r>
              <a:rPr lang="fr-FR" dirty="0"/>
              <a:t> = 200 µm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E3B812-9DA4-7E45-AF40-E84BBFDDB110}"/>
              </a:ext>
            </a:extLst>
          </p:cNvPr>
          <p:cNvSpPr/>
          <p:nvPr/>
        </p:nvSpPr>
        <p:spPr>
          <a:xfrm>
            <a:off x="6502958" y="1411187"/>
            <a:ext cx="4089680" cy="4561951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9872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>
          <a:xfrm>
            <a:off x="1991544" y="976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/>
              <a:t>Where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all </a:t>
            </a:r>
            <a:r>
              <a:rPr lang="fr-FR" dirty="0" err="1"/>
              <a:t>happens</a:t>
            </a:r>
            <a:r>
              <a:rPr lang="fr-FR" dirty="0"/>
              <a:t> : The </a:t>
            </a:r>
            <a:r>
              <a:rPr lang="fr-FR" dirty="0" err="1"/>
              <a:t>workbench</a:t>
            </a:r>
            <a:endParaRPr lang="fr-FR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11</a:t>
            </a:fld>
            <a:endParaRPr lang="fr-CH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AD10341-5C03-D74B-8DDC-86448369E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260" y="1152770"/>
            <a:ext cx="5291640" cy="50677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AC0A50A-2AB3-614C-87D9-151828788D49}"/>
              </a:ext>
            </a:extLst>
          </p:cNvPr>
          <p:cNvSpPr txBox="1"/>
          <p:nvPr/>
        </p:nvSpPr>
        <p:spPr>
          <a:xfrm>
            <a:off x="6708950" y="1579161"/>
            <a:ext cx="507033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With</a:t>
            </a:r>
            <a:r>
              <a:rPr lang="fr-FR" dirty="0"/>
              <a:t> multiple </a:t>
            </a:r>
            <a:r>
              <a:rPr lang="fr-FR" dirty="0" err="1"/>
              <a:t>parameters</a:t>
            </a:r>
            <a:r>
              <a:rPr lang="fr-FR" dirty="0"/>
              <a:t> and </a:t>
            </a:r>
            <a:r>
              <a:rPr lang="fr-FR" dirty="0" err="1"/>
              <a:t>tools</a:t>
            </a:r>
            <a:r>
              <a:rPr lang="fr-FR" dirty="0"/>
              <a:t> ,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quickly</a:t>
            </a:r>
            <a:r>
              <a:rPr lang="fr-FR" dirty="0"/>
              <a:t> </a:t>
            </a:r>
            <a:r>
              <a:rPr lang="fr-FR" dirty="0" err="1"/>
              <a:t>obtain</a:t>
            </a:r>
            <a:r>
              <a:rPr lang="fr-FR" dirty="0"/>
              <a:t> large simulation </a:t>
            </a:r>
            <a:r>
              <a:rPr lang="fr-FR" dirty="0" err="1"/>
              <a:t>trees</a:t>
            </a:r>
            <a:r>
              <a:rPr lang="fr-FR" dirty="0"/>
              <a:t> </a:t>
            </a:r>
            <a:r>
              <a:rPr lang="fr-FR" dirty="0" err="1"/>
              <a:t>so</a:t>
            </a:r>
            <a:r>
              <a:rPr lang="fr-FR" dirty="0"/>
              <a:t>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Write </a:t>
            </a:r>
            <a:r>
              <a:rPr lang="fr-FR" dirty="0" err="1"/>
              <a:t>you</a:t>
            </a:r>
            <a:r>
              <a:rPr lang="fr-FR" dirty="0"/>
              <a:t> simulation in a </a:t>
            </a:r>
            <a:r>
              <a:rPr lang="fr-FR" dirty="0" err="1"/>
              <a:t>parametric</a:t>
            </a:r>
            <a:r>
              <a:rPr lang="fr-FR" dirty="0"/>
              <a:t> </a:t>
            </a:r>
            <a:r>
              <a:rPr lang="fr-FR" dirty="0" err="1"/>
              <a:t>way</a:t>
            </a:r>
            <a:r>
              <a:rPr lang="fr-FR" dirty="0"/>
              <a:t> to </a:t>
            </a:r>
            <a:r>
              <a:rPr lang="fr-FR" dirty="0" err="1"/>
              <a:t>benefit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the </a:t>
            </a:r>
            <a:r>
              <a:rPr lang="fr-FR" dirty="0" err="1"/>
              <a:t>tools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Write </a:t>
            </a:r>
            <a:r>
              <a:rPr lang="fr-FR" dirty="0" err="1"/>
              <a:t>parameter</a:t>
            </a:r>
            <a:r>
              <a:rPr lang="fr-FR" dirty="0"/>
              <a:t> extraction in a </a:t>
            </a:r>
            <a:r>
              <a:rPr lang="fr-FR" dirty="0" err="1"/>
              <a:t>procedural</a:t>
            </a:r>
            <a:r>
              <a:rPr lang="fr-FR" dirty="0"/>
              <a:t> </a:t>
            </a:r>
            <a:r>
              <a:rPr lang="fr-FR" dirty="0" err="1"/>
              <a:t>way</a:t>
            </a:r>
            <a:r>
              <a:rPr lang="fr-FR" dirty="0"/>
              <a:t> to exploit the maximum of </a:t>
            </a:r>
            <a:r>
              <a:rPr lang="fr-FR" dirty="0" err="1"/>
              <a:t>your</a:t>
            </a:r>
            <a:r>
              <a:rPr lang="fr-FR" dirty="0"/>
              <a:t> simulation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Be </a:t>
            </a:r>
            <a:r>
              <a:rPr lang="fr-FR" dirty="0" err="1"/>
              <a:t>careful</a:t>
            </a:r>
            <a:r>
              <a:rPr lang="fr-FR" dirty="0"/>
              <a:t> of </a:t>
            </a:r>
            <a:r>
              <a:rPr lang="fr-FR" dirty="0" err="1"/>
              <a:t>dependency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</a:t>
            </a:r>
            <a:r>
              <a:rPr lang="fr-FR" dirty="0" err="1"/>
              <a:t>nodes</a:t>
            </a:r>
            <a:r>
              <a:rPr lang="fr-FR" dirty="0"/>
              <a:t> </a:t>
            </a:r>
            <a:r>
              <a:rPr lang="fr-FR" b="1" dirty="0"/>
              <a:t>(to </a:t>
            </a:r>
            <a:r>
              <a:rPr lang="fr-FR" b="1" dirty="0" err="1"/>
              <a:t>be</a:t>
            </a:r>
            <a:r>
              <a:rPr lang="fr-FR" b="1" dirty="0"/>
              <a:t> </a:t>
            </a:r>
            <a:r>
              <a:rPr lang="fr-FR" b="1" dirty="0" err="1"/>
              <a:t>explained</a:t>
            </a:r>
            <a:r>
              <a:rPr lang="fr-FR" b="1" dirty="0"/>
              <a:t> in more </a:t>
            </a:r>
            <a:r>
              <a:rPr lang="fr-FR" b="1" dirty="0" err="1"/>
              <a:t>details</a:t>
            </a:r>
            <a:r>
              <a:rPr lang="fr-FR" b="1" dirty="0"/>
              <a:t> in </a:t>
            </a:r>
            <a:r>
              <a:rPr lang="fr-FR" b="1" dirty="0" err="1"/>
              <a:t>exercises</a:t>
            </a:r>
            <a:r>
              <a:rPr lang="fr-FR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1861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>
          <a:xfrm>
            <a:off x="1991544" y="976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Documentation and training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12</a:t>
            </a:fld>
            <a:endParaRPr lang="fr-CH"/>
          </a:p>
        </p:txBody>
      </p:sp>
      <p:sp>
        <p:nvSpPr>
          <p:cNvPr id="2" name="ZoneTexte 1"/>
          <p:cNvSpPr txBox="1"/>
          <p:nvPr/>
        </p:nvSpPr>
        <p:spPr>
          <a:xfrm>
            <a:off x="2152650" y="1152770"/>
            <a:ext cx="7712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charset="0"/>
              <a:buChar char="•"/>
            </a:pPr>
            <a:r>
              <a:rPr lang="en-US" sz="2400" dirty="0"/>
              <a:t>Introduction to the TCAD portfolio </a:t>
            </a:r>
          </a:p>
          <a:p>
            <a:pPr marL="742950" lvl="1" indent="-285750">
              <a:buFont typeface="Arial" charset="0"/>
              <a:buChar char="•"/>
            </a:pPr>
            <a:endParaRPr lang="en-US" sz="2400" dirty="0"/>
          </a:p>
          <a:p>
            <a:pPr marL="742950" lvl="1" indent="-285750">
              <a:buFont typeface="Arial" charset="0"/>
              <a:buChar char="•"/>
            </a:pPr>
            <a:endParaRPr lang="en-US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8493E2D-E8E8-AE40-B16D-5C21F2206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610" y="1027992"/>
            <a:ext cx="8943765" cy="551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1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>
          <a:xfrm>
            <a:off x="1991544" y="-16105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/>
              <a:t>Node</a:t>
            </a:r>
            <a:r>
              <a:rPr lang="fr-FR" dirty="0"/>
              <a:t> explorer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13</a:t>
            </a:fld>
            <a:endParaRPr lang="fr-CH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4FE229-13C9-F247-8B5F-49DB66B4C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803" y="804073"/>
            <a:ext cx="9604690" cy="591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965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>
          <a:xfrm>
            <a:off x="951042" y="0"/>
            <a:ext cx="971959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Simulation </a:t>
            </a:r>
            <a:r>
              <a:rPr lang="fr-FR" dirty="0" err="1"/>
              <a:t>execution</a:t>
            </a:r>
            <a:r>
              <a:rPr lang="fr-FR" dirty="0"/>
              <a:t> and </a:t>
            </a:r>
            <a:r>
              <a:rPr lang="fr-FR" dirty="0" err="1"/>
              <a:t>scheduling</a:t>
            </a:r>
            <a:endParaRPr lang="fr-FR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14</a:t>
            </a:fld>
            <a:endParaRPr lang="fr-CH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22EC35D-3229-214E-8C15-28EC430D9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522" y="919481"/>
            <a:ext cx="10017972" cy="588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066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>
          <a:xfrm>
            <a:off x="1905000" y="24106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Simulation </a:t>
            </a:r>
            <a:r>
              <a:rPr lang="fr-FR" dirty="0" err="1"/>
              <a:t>execution</a:t>
            </a:r>
            <a:r>
              <a:rPr lang="fr-FR" dirty="0"/>
              <a:t> and </a:t>
            </a:r>
            <a:r>
              <a:rPr lang="fr-FR" dirty="0" err="1"/>
              <a:t>scheduling</a:t>
            </a:r>
            <a:endParaRPr lang="fr-FR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15</a:t>
            </a:fld>
            <a:endParaRPr lang="fr-CH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848E19E-CEAE-FC45-84BA-0341FE88D4DE}"/>
              </a:ext>
            </a:extLst>
          </p:cNvPr>
          <p:cNvSpPr txBox="1"/>
          <p:nvPr/>
        </p:nvSpPr>
        <p:spPr>
          <a:xfrm>
            <a:off x="2064072" y="1669604"/>
            <a:ext cx="82842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Simulation </a:t>
            </a:r>
            <a:r>
              <a:rPr lang="fr-FR" sz="2000" dirty="0" err="1"/>
              <a:t>steps</a:t>
            </a:r>
            <a:r>
              <a:rPr lang="fr-FR" sz="2000" dirty="0"/>
              <a:t> </a:t>
            </a:r>
            <a:r>
              <a:rPr lang="fr-FR" sz="2000" dirty="0" err="1"/>
              <a:t>can</a:t>
            </a:r>
            <a:r>
              <a:rPr lang="fr-FR" sz="2000" dirty="0"/>
              <a:t> </a:t>
            </a:r>
            <a:r>
              <a:rPr lang="fr-FR" sz="2000" dirty="0" err="1"/>
              <a:t>be</a:t>
            </a:r>
            <a:r>
              <a:rPr lang="fr-FR" sz="2000" dirty="0"/>
              <a:t> </a:t>
            </a:r>
            <a:r>
              <a:rPr lang="fr-FR" sz="2000" dirty="0" err="1"/>
              <a:t>executed</a:t>
            </a:r>
            <a:r>
              <a:rPr lang="fr-FR" sz="2000" dirty="0"/>
              <a:t> in multiple </a:t>
            </a:r>
            <a:r>
              <a:rPr lang="fr-FR" sz="2000" dirty="0" err="1"/>
              <a:t>ways</a:t>
            </a:r>
            <a:r>
              <a:rPr lang="fr-FR" sz="2000" dirty="0"/>
              <a:t> : </a:t>
            </a:r>
          </a:p>
          <a:p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 err="1"/>
              <a:t>Locally</a:t>
            </a:r>
            <a:r>
              <a:rPr lang="fr-FR" sz="2000" b="1" dirty="0"/>
              <a:t> on the computer running the </a:t>
            </a:r>
            <a:r>
              <a:rPr lang="fr-FR" sz="2000" b="1" dirty="0" err="1"/>
              <a:t>sentaurus</a:t>
            </a:r>
            <a:r>
              <a:rPr lang="fr-FR" sz="2000" b="1" dirty="0"/>
              <a:t> </a:t>
            </a:r>
            <a:r>
              <a:rPr lang="fr-FR" sz="2000" b="1" dirty="0" err="1"/>
              <a:t>workbench</a:t>
            </a:r>
            <a:r>
              <a:rPr lang="fr-FR" sz="2000" b="1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/>
              <a:t>Simulation are running </a:t>
            </a:r>
            <a:r>
              <a:rPr lang="fr-FR" sz="2000" dirty="0" err="1"/>
              <a:t>using</a:t>
            </a:r>
            <a:r>
              <a:rPr lang="fr-FR" sz="2000" dirty="0"/>
              <a:t> local CPU and memory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/>
              <a:t>Multiple simulation </a:t>
            </a:r>
            <a:r>
              <a:rPr lang="fr-FR" sz="2000" dirty="0" err="1"/>
              <a:t>can</a:t>
            </a:r>
            <a:r>
              <a:rPr lang="fr-FR" sz="2000" dirty="0"/>
              <a:t> </a:t>
            </a:r>
            <a:r>
              <a:rPr lang="fr-FR" sz="2000" dirty="0" err="1"/>
              <a:t>run</a:t>
            </a:r>
            <a:r>
              <a:rPr lang="fr-FR" sz="2000" dirty="0"/>
              <a:t> at the </a:t>
            </a:r>
            <a:r>
              <a:rPr lang="fr-FR" sz="2000" dirty="0" err="1"/>
              <a:t>same</a:t>
            </a:r>
            <a:r>
              <a:rPr lang="fr-FR" sz="2000" dirty="0"/>
              <a:t> time (</a:t>
            </a:r>
            <a:r>
              <a:rPr lang="fr-FR" sz="2000" dirty="0" err="1"/>
              <a:t>be</a:t>
            </a:r>
            <a:r>
              <a:rPr lang="fr-FR" sz="2000" dirty="0"/>
              <a:t> </a:t>
            </a:r>
            <a:r>
              <a:rPr lang="fr-FR" sz="2000" dirty="0" err="1"/>
              <a:t>careful</a:t>
            </a:r>
            <a:r>
              <a:rPr lang="fr-FR" sz="2000" dirty="0"/>
              <a:t> of #CPU, # of licences, </a:t>
            </a:r>
            <a:r>
              <a:rPr lang="fr-FR" sz="2000" dirty="0" err="1"/>
              <a:t>amount</a:t>
            </a:r>
            <a:r>
              <a:rPr lang="fr-FR" sz="2000" dirty="0"/>
              <a:t> of memory </a:t>
            </a:r>
            <a:r>
              <a:rPr lang="fr-FR" sz="2000" dirty="0" err="1"/>
              <a:t>used</a:t>
            </a:r>
            <a:r>
              <a:rPr lang="fr-FR" sz="2000" dirty="0"/>
              <a:t> by the simulation)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 err="1"/>
              <a:t>Remotely</a:t>
            </a:r>
            <a:r>
              <a:rPr lang="fr-FR" sz="2000" b="1" dirty="0"/>
              <a:t> by </a:t>
            </a:r>
            <a:r>
              <a:rPr lang="fr-FR" sz="2000" b="1" dirty="0" err="1"/>
              <a:t>deploying</a:t>
            </a:r>
            <a:r>
              <a:rPr lang="fr-FR" sz="2000" b="1" dirty="0"/>
              <a:t> the simulation to a batch system (</a:t>
            </a:r>
            <a:r>
              <a:rPr lang="fr-FR" sz="2000" b="1" dirty="0" err="1"/>
              <a:t>ex:LSF</a:t>
            </a:r>
            <a:r>
              <a:rPr lang="fr-FR" sz="2000" b="1" dirty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/>
              <a:t>For </a:t>
            </a:r>
            <a:r>
              <a:rPr lang="fr-FR" sz="2000" dirty="0" err="1"/>
              <a:t>example</a:t>
            </a:r>
            <a:r>
              <a:rPr lang="fr-FR" sz="2000" dirty="0"/>
              <a:t> on </a:t>
            </a:r>
            <a:r>
              <a:rPr lang="fr-FR" sz="2000" dirty="0" err="1"/>
              <a:t>lxbatch</a:t>
            </a:r>
            <a:r>
              <a:rPr lang="fr-FR" sz="2000" dirty="0"/>
              <a:t> at CERN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2000" dirty="0"/>
              <a:t>Simulation </a:t>
            </a:r>
            <a:r>
              <a:rPr lang="fr-FR" sz="2000" dirty="0" err="1"/>
              <a:t>folder</a:t>
            </a:r>
            <a:r>
              <a:rPr lang="fr-FR" sz="2000" dirty="0"/>
              <a:t> must </a:t>
            </a:r>
            <a:r>
              <a:rPr lang="fr-FR" sz="2000" dirty="0" err="1"/>
              <a:t>be</a:t>
            </a:r>
            <a:r>
              <a:rPr lang="fr-FR" sz="2000" dirty="0"/>
              <a:t> </a:t>
            </a:r>
            <a:r>
              <a:rPr lang="fr-FR" sz="2000" dirty="0" err="1"/>
              <a:t>available</a:t>
            </a:r>
            <a:r>
              <a:rPr lang="fr-FR" sz="2000" dirty="0"/>
              <a:t> to the batch system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2000" dirty="0"/>
              <a:t>You must </a:t>
            </a:r>
            <a:r>
              <a:rPr lang="fr-FR" sz="2000" dirty="0" err="1"/>
              <a:t>provide</a:t>
            </a:r>
            <a:r>
              <a:rPr lang="fr-FR" sz="2000" dirty="0"/>
              <a:t> the simulator a </a:t>
            </a:r>
            <a:r>
              <a:rPr lang="fr-FR" sz="2000" dirty="0" err="1"/>
              <a:t>way</a:t>
            </a:r>
            <a:r>
              <a:rPr lang="fr-FR" sz="2000" dirty="0"/>
              <a:t> to know how to </a:t>
            </a:r>
            <a:r>
              <a:rPr lang="fr-FR" sz="2000" dirty="0" err="1"/>
              <a:t>submit</a:t>
            </a:r>
            <a:r>
              <a:rPr lang="fr-FR" sz="2000" dirty="0"/>
              <a:t> to the batch (ex: how to </a:t>
            </a:r>
            <a:r>
              <a:rPr lang="fr-FR" sz="2000" dirty="0" err="1"/>
              <a:t>specify</a:t>
            </a:r>
            <a:r>
              <a:rPr lang="fr-FR" sz="2000" dirty="0"/>
              <a:t> ressources, queue tu </a:t>
            </a:r>
            <a:r>
              <a:rPr lang="fr-FR" sz="2000" dirty="0" err="1"/>
              <a:t>be</a:t>
            </a:r>
            <a:r>
              <a:rPr lang="fr-FR" sz="2000" dirty="0"/>
              <a:t> </a:t>
            </a:r>
            <a:r>
              <a:rPr lang="fr-FR" sz="2000" dirty="0" err="1"/>
              <a:t>used</a:t>
            </a:r>
            <a:r>
              <a:rPr lang="fr-FR" sz="2000" dirty="0"/>
              <a:t> , etc…)</a:t>
            </a:r>
          </a:p>
        </p:txBody>
      </p:sp>
    </p:spTree>
    <p:extLst>
      <p:ext uri="{BB962C8B-B14F-4D97-AF65-F5344CB8AC3E}">
        <p14:creationId xmlns:p14="http://schemas.microsoft.com/office/powerpoint/2010/main" val="3637975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2E78EC9-CA10-6148-B3A7-347A3701C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Generating</a:t>
            </a:r>
            <a:r>
              <a:rPr lang="fr-FR" dirty="0"/>
              <a:t> a structure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575A5C-71A6-1CAF-6A48-53F8848E8B6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16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572803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17</a:t>
            </a:fld>
            <a:endParaRPr lang="fr-CH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80E174D-D86B-404F-9763-7E45CFD69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423" y="113935"/>
            <a:ext cx="9075236" cy="633291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5E54AFF-D91B-1246-8EDD-4EDF2A373C1B}"/>
              </a:ext>
            </a:extLst>
          </p:cNvPr>
          <p:cNvSpPr txBox="1"/>
          <p:nvPr/>
        </p:nvSpPr>
        <p:spPr>
          <a:xfrm>
            <a:off x="3512291" y="6446847"/>
            <a:ext cx="4095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/>
              <a:t>See</a:t>
            </a:r>
            <a:r>
              <a:rPr lang="fr-FR" b="1" dirty="0"/>
              <a:t> </a:t>
            </a:r>
            <a:r>
              <a:rPr lang="fr-FR" b="1" dirty="0" err="1"/>
              <a:t>Simple_Pixel_Process</a:t>
            </a:r>
            <a:r>
              <a:rPr lang="fr-FR" b="1" dirty="0"/>
              <a:t> </a:t>
            </a:r>
            <a:r>
              <a:rPr lang="fr-FR" b="1" dirty="0" err="1"/>
              <a:t>example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856601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18</a:t>
            </a:fld>
            <a:endParaRPr lang="fr-CH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72BB766-FE60-584B-A258-1464EED19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174" y="58211"/>
            <a:ext cx="9217716" cy="666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886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19</a:t>
            </a:fld>
            <a:endParaRPr lang="fr-CH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22678D-ED0F-0F4D-9B9D-4EB834839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360" y="189794"/>
            <a:ext cx="9282203" cy="660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522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0D018E-8991-3541-951E-D26383C10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2" y="228628"/>
            <a:ext cx="7886700" cy="994172"/>
          </a:xfrm>
        </p:spPr>
        <p:txBody>
          <a:bodyPr/>
          <a:lstStyle/>
          <a:p>
            <a:r>
              <a:rPr lang="en-US" dirty="0" err="1"/>
              <a:t>Biosketch</a:t>
            </a:r>
            <a:r>
              <a:rPr lang="en-US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DDC469-A0AF-9D4B-82FC-9849FFD76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540" y="1087758"/>
            <a:ext cx="9185563" cy="386271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b="1" dirty="0"/>
              <a:t>2004 -2007 Université de Montreal</a:t>
            </a:r>
          </a:p>
          <a:p>
            <a:pPr>
              <a:lnSpc>
                <a:spcPct val="100000"/>
              </a:lnSpc>
            </a:pPr>
            <a:r>
              <a:rPr lang="en-US" sz="1800" b="1" dirty="0"/>
              <a:t>2007-2011: PhD in Physics, Université de Paris-Sud (XI), LAL, France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Dissertation: Study of planar pixel sensors hardened to radiation damage for the upgrade of the ATLAS vertex detector for operation at high luminosity</a:t>
            </a:r>
          </a:p>
          <a:p>
            <a:pPr>
              <a:lnSpc>
                <a:spcPct val="100000"/>
              </a:lnSpc>
            </a:pPr>
            <a:r>
              <a:rPr lang="en-US" sz="1800" b="1" dirty="0"/>
              <a:t>2011-2014: CERN, EP-LCD dept.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b="1" dirty="0"/>
              <a:t>Research Fellow</a:t>
            </a:r>
          </a:p>
          <a:p>
            <a:pPr marL="742950" lvl="1" indent="-285750">
              <a:lnSpc>
                <a:spcPct val="100000"/>
              </a:lnSpc>
            </a:pPr>
            <a:r>
              <a:rPr lang="en-US" sz="1400" dirty="0"/>
              <a:t>Conception and management of the R&amp;D program for the CLIC Vertex and Tracking detectors</a:t>
            </a:r>
          </a:p>
          <a:p>
            <a:pPr marL="742950" lvl="1" indent="-285750">
              <a:lnSpc>
                <a:spcPct val="100000"/>
              </a:lnSpc>
            </a:pPr>
            <a:r>
              <a:rPr lang="en-US" sz="1400" dirty="0"/>
              <a:t>Cooperation with the </a:t>
            </a:r>
            <a:r>
              <a:rPr lang="en-US" sz="1400" dirty="0" err="1"/>
              <a:t>Medipix</a:t>
            </a:r>
            <a:r>
              <a:rPr lang="en-US" sz="1400" dirty="0"/>
              <a:t>/</a:t>
            </a:r>
            <a:r>
              <a:rPr lang="en-US" sz="1400" dirty="0" err="1"/>
              <a:t>Timepix</a:t>
            </a:r>
            <a:r>
              <a:rPr lang="en-US" sz="1400" dirty="0"/>
              <a:t> design group for the realization of new prototypes for CERN R&amp;D programs</a:t>
            </a:r>
          </a:p>
          <a:p>
            <a:pPr>
              <a:lnSpc>
                <a:spcPct val="100000"/>
              </a:lnSpc>
            </a:pPr>
            <a:r>
              <a:rPr lang="en-US" sz="1800" b="1" dirty="0"/>
              <a:t>2014-2020: Université de Genève, Dept. of Particle Physics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b="1" dirty="0"/>
              <a:t>Senior Researcher and Teaching Collaborator</a:t>
            </a:r>
          </a:p>
          <a:p>
            <a:pPr marL="742950" lvl="1" indent="-285750">
              <a:lnSpc>
                <a:spcPct val="100000"/>
              </a:lnSpc>
            </a:pPr>
            <a:r>
              <a:rPr lang="en-US" sz="1400" dirty="0"/>
              <a:t>Lead of the department R&amp;D effort on CMOS sensors for ATLAS </a:t>
            </a:r>
            <a:r>
              <a:rPr lang="en-US" sz="1400" dirty="0" err="1"/>
              <a:t>ITk</a:t>
            </a:r>
            <a:r>
              <a:rPr lang="en-US" sz="1400" dirty="0"/>
              <a:t> </a:t>
            </a:r>
          </a:p>
          <a:p>
            <a:pPr marL="742950" lvl="1" indent="-285750">
              <a:lnSpc>
                <a:spcPct val="100000"/>
              </a:lnSpc>
            </a:pPr>
            <a:r>
              <a:rPr lang="en-US" sz="1400" dirty="0"/>
              <a:t>Co-Coordination at ATLAS level of the CMOS demonstrator program since February 2017</a:t>
            </a:r>
          </a:p>
          <a:p>
            <a:pPr marL="742950" lvl="1" indent="-285750">
              <a:lnSpc>
                <a:spcPct val="100000"/>
              </a:lnSpc>
            </a:pPr>
            <a:r>
              <a:rPr lang="en-US" sz="1400" dirty="0"/>
              <a:t>Convener of the </a:t>
            </a:r>
            <a:r>
              <a:rPr lang="en-US" sz="1400" dirty="0" err="1"/>
              <a:t>CLICdp</a:t>
            </a:r>
            <a:r>
              <a:rPr lang="en-US" sz="1400" dirty="0"/>
              <a:t> collaboration Vertex and Tracker working group since May 2016</a:t>
            </a:r>
          </a:p>
          <a:p>
            <a:pPr lvl="1">
              <a:lnSpc>
                <a:spcPct val="100000"/>
              </a:lnSpc>
            </a:pPr>
            <a:endParaRPr lang="en-US" sz="900" dirty="0"/>
          </a:p>
          <a:p>
            <a:pPr marL="342900" lvl="1" indent="0">
              <a:lnSpc>
                <a:spcPct val="100000"/>
              </a:lnSpc>
              <a:buNone/>
            </a:pPr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147EC11-6D1C-184B-929D-E684A825B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1063" y="2878500"/>
            <a:ext cx="1114426" cy="110099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616B36-95CD-5B47-AD73-5B344B4F0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0510" y="4157628"/>
            <a:ext cx="1715690" cy="61471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2D5709A-6383-0A48-8C71-5FF31BF5C3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6374" y="4819753"/>
            <a:ext cx="1643961" cy="864743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4B3C393-775E-284C-8CA1-AE7BCD352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34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A173E92-1399-83BC-5E67-14CDA5910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00" y="165644"/>
            <a:ext cx="2743200" cy="112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aris-Sud University - Wikipedia">
            <a:extLst>
              <a:ext uri="{FF2B5EF4-FFF2-40B4-BE49-F238E27FC236}">
                <a16:creationId xmlns:a16="http://schemas.microsoft.com/office/drawing/2014/main" id="{437AC568-928B-C87D-6445-7E1294C87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0971" y="1628388"/>
            <a:ext cx="1914611" cy="112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308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20</a:t>
            </a:fld>
            <a:endParaRPr lang="fr-CH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EDD5AA6-8349-2047-A140-D01268231CB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1600" y="0"/>
            <a:ext cx="9910123" cy="696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559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 : CMOS process simulation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21</a:t>
            </a:fld>
            <a:endParaRPr lang="fr-CH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000" y="2010544"/>
            <a:ext cx="9620090" cy="31822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8DCB596-C73A-EF11-D9BE-43FA1CD993A6}"/>
              </a:ext>
            </a:extLst>
          </p:cNvPr>
          <p:cNvSpPr txBox="1"/>
          <p:nvPr/>
        </p:nvSpPr>
        <p:spPr>
          <a:xfrm>
            <a:off x="1760718" y="899732"/>
            <a:ext cx="7949612" cy="8402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dirty="0">
                <a:latin typeface="+mn-lt"/>
              </a:rPr>
              <a:t>Based on the </a:t>
            </a:r>
            <a:r>
              <a:rPr lang="en-US" dirty="0">
                <a:latin typeface="+mn-lt"/>
                <a:hlinkClick r:id="rId3"/>
              </a:rPr>
              <a:t>great work of Lingxin Meng</a:t>
            </a:r>
            <a:endParaRPr lang="en-US" dirty="0">
              <a:latin typeface="+mn-lt"/>
            </a:endParaRPr>
          </a:p>
          <a:p>
            <a:pPr algn="l">
              <a:lnSpc>
                <a:spcPct val="90000"/>
              </a:lnSpc>
            </a:pPr>
            <a:endParaRPr lang="en-US" dirty="0">
              <a:latin typeface="+mn-lt"/>
            </a:endParaRPr>
          </a:p>
          <a:p>
            <a:pPr algn="l">
              <a:lnSpc>
                <a:spcPct val="90000"/>
              </a:lnSpc>
            </a:pPr>
            <a:r>
              <a:rPr lang="en-US" dirty="0">
                <a:latin typeface="+mn-lt"/>
              </a:rPr>
              <a:t>Full CMOS process of HV CMOS devices provided by Foundry in TCAD</a:t>
            </a:r>
          </a:p>
        </p:txBody>
      </p:sp>
    </p:spTree>
    <p:extLst>
      <p:ext uri="{BB962C8B-B14F-4D97-AF65-F5344CB8AC3E}">
        <p14:creationId xmlns:p14="http://schemas.microsoft.com/office/powerpoint/2010/main" val="17342114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CMOS process simulation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22</a:t>
            </a:fld>
            <a:endParaRPr lang="fr-CH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591" y="1526281"/>
            <a:ext cx="6511484" cy="443545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613" y="134982"/>
            <a:ext cx="4867216" cy="634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5301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CMOS process simulation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23</a:t>
            </a:fld>
            <a:endParaRPr lang="fr-CH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738" y="928294"/>
            <a:ext cx="8398407" cy="56644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9B527F-0EB3-587E-356E-0CAEEF3CFD93}"/>
              </a:ext>
            </a:extLst>
          </p:cNvPr>
          <p:cNvSpPr txBox="1"/>
          <p:nvPr/>
        </p:nvSpPr>
        <p:spPr>
          <a:xfrm>
            <a:off x="6843801" y="425849"/>
            <a:ext cx="4753224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dirty="0">
                <a:latin typeface="+mn-lt"/>
              </a:rPr>
              <a:t>Based on the </a:t>
            </a:r>
            <a:r>
              <a:rPr lang="en-US" dirty="0">
                <a:latin typeface="+mn-lt"/>
                <a:hlinkClick r:id="rId3"/>
              </a:rPr>
              <a:t>great work of </a:t>
            </a:r>
            <a:r>
              <a:rPr lang="en-US" dirty="0" err="1">
                <a:latin typeface="+mn-lt"/>
                <a:hlinkClick r:id="rId3"/>
              </a:rPr>
              <a:t>Lingxin</a:t>
            </a:r>
            <a:r>
              <a:rPr lang="en-US" dirty="0">
                <a:latin typeface="+mn-lt"/>
                <a:hlinkClick r:id="rId3"/>
              </a:rPr>
              <a:t> Meng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6077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CMOS process simulation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24</a:t>
            </a:fld>
            <a:endParaRPr lang="fr-CH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153" y="929071"/>
            <a:ext cx="7405694" cy="51863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76C095-1AAE-DA89-178E-0AB4B67C2296}"/>
              </a:ext>
            </a:extLst>
          </p:cNvPr>
          <p:cNvSpPr txBox="1"/>
          <p:nvPr/>
        </p:nvSpPr>
        <p:spPr>
          <a:xfrm>
            <a:off x="6843801" y="425849"/>
            <a:ext cx="4753224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dirty="0">
                <a:latin typeface="+mn-lt"/>
              </a:rPr>
              <a:t>Based on the </a:t>
            </a:r>
            <a:r>
              <a:rPr lang="en-US" dirty="0">
                <a:latin typeface="+mn-lt"/>
                <a:hlinkClick r:id="rId3"/>
              </a:rPr>
              <a:t>great work of </a:t>
            </a:r>
            <a:r>
              <a:rPr lang="en-US" dirty="0" err="1">
                <a:latin typeface="+mn-lt"/>
                <a:hlinkClick r:id="rId3"/>
              </a:rPr>
              <a:t>Lingxin</a:t>
            </a:r>
            <a:r>
              <a:rPr lang="en-US" dirty="0">
                <a:latin typeface="+mn-lt"/>
                <a:hlinkClick r:id="rId3"/>
              </a:rPr>
              <a:t> Meng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43471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CMOS process simulation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25</a:t>
            </a:fld>
            <a:endParaRPr lang="fr-CH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435" y="937403"/>
            <a:ext cx="9849520" cy="57633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FB8DD1-88BA-20C3-4960-EB13465C0E9E}"/>
              </a:ext>
            </a:extLst>
          </p:cNvPr>
          <p:cNvSpPr txBox="1"/>
          <p:nvPr/>
        </p:nvSpPr>
        <p:spPr>
          <a:xfrm>
            <a:off x="6843801" y="425849"/>
            <a:ext cx="4753224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dirty="0">
                <a:latin typeface="+mn-lt"/>
              </a:rPr>
              <a:t>Based on the </a:t>
            </a:r>
            <a:r>
              <a:rPr lang="en-US" dirty="0">
                <a:latin typeface="+mn-lt"/>
                <a:hlinkClick r:id="rId3"/>
              </a:rPr>
              <a:t>great work of </a:t>
            </a:r>
            <a:r>
              <a:rPr lang="en-US" dirty="0" err="1">
                <a:latin typeface="+mn-lt"/>
                <a:hlinkClick r:id="rId3"/>
              </a:rPr>
              <a:t>Lingxin</a:t>
            </a:r>
            <a:r>
              <a:rPr lang="en-US" dirty="0">
                <a:latin typeface="+mn-lt"/>
                <a:hlinkClick r:id="rId3"/>
              </a:rPr>
              <a:t> Meng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537304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26</a:t>
            </a:fld>
            <a:endParaRPr lang="fr-CH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17D0480-B9B3-6448-870E-25341404C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068" y="206421"/>
            <a:ext cx="9004379" cy="633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2245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27</a:t>
            </a:fld>
            <a:endParaRPr lang="fr-CH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516BF18-FEEF-514B-8975-805F2D2E6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000" y="136525"/>
            <a:ext cx="8765074" cy="615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9597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CMOS structure generation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28</a:t>
            </a:fld>
            <a:endParaRPr lang="fr-CH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996" y="942755"/>
            <a:ext cx="8842790" cy="574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4293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r>
              <a:rPr lang="fr-CH" dirty="0"/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E3D2369-BEC2-7F40-B6B6-83051CC4A3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4650" y="107910"/>
            <a:ext cx="10987945" cy="685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717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9FD7C-A09A-0A73-0366-4E17C4EBC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C25734-DB39-E1C0-25F6-46A9DFCE1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2" y="228628"/>
            <a:ext cx="7886700" cy="994172"/>
          </a:xfrm>
        </p:spPr>
        <p:txBody>
          <a:bodyPr/>
          <a:lstStyle/>
          <a:p>
            <a:r>
              <a:rPr lang="en-US" dirty="0" err="1"/>
              <a:t>Biosketch</a:t>
            </a:r>
            <a:r>
              <a:rPr lang="en-US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50ACC3-612D-1A7F-37F5-F6029C9A6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122" y="1222800"/>
            <a:ext cx="9185563" cy="386271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b="1" dirty="0"/>
              <a:t>2020-2022: Brookhaven National Laboratory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Research Associate</a:t>
            </a:r>
          </a:p>
          <a:p>
            <a:pPr lvl="1">
              <a:lnSpc>
                <a:spcPct val="100000"/>
              </a:lnSpc>
            </a:pPr>
            <a:r>
              <a:rPr lang="en-US" sz="1200" dirty="0"/>
              <a:t>Design and integration of high-speed data acquisition system</a:t>
            </a:r>
          </a:p>
          <a:p>
            <a:pPr lvl="1">
              <a:lnSpc>
                <a:spcPct val="100000"/>
              </a:lnSpc>
            </a:pPr>
            <a:r>
              <a:rPr lang="en-US" sz="1200" dirty="0"/>
              <a:t>Characterization of the ATLAS </a:t>
            </a:r>
            <a:r>
              <a:rPr lang="en-US" sz="1200" dirty="0" err="1"/>
              <a:t>LAr</a:t>
            </a:r>
            <a:r>
              <a:rPr lang="en-US" sz="1200" dirty="0"/>
              <a:t> Phase-II Upgrade Front-End </a:t>
            </a:r>
          </a:p>
          <a:p>
            <a:pPr lvl="1">
              <a:lnSpc>
                <a:spcPct val="100000"/>
              </a:lnSpc>
            </a:pPr>
            <a:r>
              <a:rPr lang="en-US" sz="1200" dirty="0"/>
              <a:t>Detector integration and qualification for ATLAS Lar Upgrade</a:t>
            </a:r>
          </a:p>
          <a:p>
            <a:pPr lvl="1">
              <a:lnSpc>
                <a:spcPct val="100000"/>
              </a:lnSpc>
            </a:pPr>
            <a:r>
              <a:rPr lang="en-US" sz="1200" dirty="0"/>
              <a:t>Manager for FELIX Card design and production </a:t>
            </a:r>
          </a:p>
          <a:p>
            <a:pPr lvl="1">
              <a:lnSpc>
                <a:spcPct val="100000"/>
              </a:lnSpc>
            </a:pPr>
            <a:endParaRPr lang="en-US" sz="1200" dirty="0"/>
          </a:p>
          <a:p>
            <a:pPr>
              <a:lnSpc>
                <a:spcPct val="100000"/>
              </a:lnSpc>
            </a:pPr>
            <a:r>
              <a:rPr lang="en-US" sz="1600" b="1" dirty="0"/>
              <a:t>2022 – present : Oak Ridge National Laboratory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Staff R&amp;D Scientist, Physics division </a:t>
            </a:r>
          </a:p>
          <a:p>
            <a:pPr marL="742950" lvl="1" indent="-285750">
              <a:lnSpc>
                <a:spcPct val="100000"/>
              </a:lnSpc>
            </a:pPr>
            <a:r>
              <a:rPr lang="en-US" sz="1200" dirty="0"/>
              <a:t>R&amp;D on Silicon detector for EIC, CMS ETL, and future HEP colliders</a:t>
            </a:r>
          </a:p>
          <a:p>
            <a:pPr marL="742950" lvl="1" indent="-285750">
              <a:lnSpc>
                <a:spcPct val="100000"/>
              </a:lnSpc>
            </a:pPr>
            <a:r>
              <a:rPr lang="en-US" sz="1200" dirty="0"/>
              <a:t>EIC </a:t>
            </a:r>
            <a:r>
              <a:rPr lang="en-US" sz="1200" dirty="0" err="1"/>
              <a:t>ePIC</a:t>
            </a:r>
            <a:r>
              <a:rPr lang="en-US" sz="1200" dirty="0"/>
              <a:t> TOF Technical Coordinator  </a:t>
            </a:r>
          </a:p>
          <a:p>
            <a:pPr marL="742950" lvl="1" indent="-285750">
              <a:lnSpc>
                <a:spcPct val="100000"/>
              </a:lnSpc>
            </a:pPr>
            <a:r>
              <a:rPr lang="en-US" sz="1200" dirty="0"/>
              <a:t>R&amp;D on Timepix4 activities for NP, HEP and BES application , collaboration with UTK  </a:t>
            </a:r>
          </a:p>
          <a:p>
            <a:pPr marL="742950" lvl="1" indent="-285750">
              <a:lnSpc>
                <a:spcPct val="100000"/>
              </a:lnSpc>
            </a:pPr>
            <a:r>
              <a:rPr lang="en-US" sz="1200" dirty="0"/>
              <a:t>R&amp;D on advanced interconnect and characterization methods for microelectronics </a:t>
            </a:r>
          </a:p>
          <a:p>
            <a:pPr marL="742950" lvl="1" indent="-285750">
              <a:lnSpc>
                <a:spcPct val="100000"/>
              </a:lnSpc>
            </a:pPr>
            <a:endParaRPr lang="en-US" sz="1200" b="1" dirty="0"/>
          </a:p>
          <a:p>
            <a:pPr marL="742950" lvl="1" indent="-285750">
              <a:lnSpc>
                <a:spcPct val="100000"/>
              </a:lnSpc>
            </a:pPr>
            <a:endParaRPr lang="en-US" sz="1200" b="1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1C4C7C6-3495-63C1-C7C0-E222E5632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34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026" name="Picture 2" descr="Oak Ridge National Laboratory | U.S. Fish &amp; Wildlife Service">
            <a:extLst>
              <a:ext uri="{FF2B5EF4-FFF2-40B4-BE49-F238E27FC236}">
                <a16:creationId xmlns:a16="http://schemas.microsoft.com/office/drawing/2014/main" id="{483385A2-8B14-CCE7-2DE1-9BE2A7C8F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029" y="3558515"/>
            <a:ext cx="3587261" cy="184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C1F139-5561-12A7-A7EE-3161DCFA0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1520723"/>
            <a:ext cx="4312920" cy="108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5437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CMOS structure generation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30</a:t>
            </a:fld>
            <a:endParaRPr lang="fr-CH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5965" y="991152"/>
            <a:ext cx="7900070" cy="5440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F7CF74A-17A0-F0DC-270D-E32B131BA430}"/>
              </a:ext>
            </a:extLst>
          </p:cNvPr>
          <p:cNvSpPr txBox="1"/>
          <p:nvPr/>
        </p:nvSpPr>
        <p:spPr>
          <a:xfrm>
            <a:off x="6843801" y="425849"/>
            <a:ext cx="4753224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dirty="0">
                <a:latin typeface="+mn-lt"/>
              </a:rPr>
              <a:t>Based on the </a:t>
            </a:r>
            <a:r>
              <a:rPr lang="en-US" dirty="0">
                <a:latin typeface="+mn-lt"/>
                <a:hlinkClick r:id="rId3"/>
              </a:rPr>
              <a:t>great work of </a:t>
            </a:r>
            <a:r>
              <a:rPr lang="en-US" dirty="0" err="1">
                <a:latin typeface="+mn-lt"/>
                <a:hlinkClick r:id="rId3"/>
              </a:rPr>
              <a:t>Lingxin</a:t>
            </a:r>
            <a:r>
              <a:rPr lang="en-US" dirty="0">
                <a:latin typeface="+mn-lt"/>
                <a:hlinkClick r:id="rId3"/>
              </a:rPr>
              <a:t> Meng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282989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CMOS structure generation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31</a:t>
            </a:fld>
            <a:endParaRPr lang="fr-CH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6" y="1002668"/>
            <a:ext cx="8481373" cy="532314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A773B31-5AD9-0144-B67C-2672ED658BA5}"/>
              </a:ext>
            </a:extLst>
          </p:cNvPr>
          <p:cNvSpPr txBox="1"/>
          <p:nvPr/>
        </p:nvSpPr>
        <p:spPr>
          <a:xfrm>
            <a:off x="6537256" y="985628"/>
            <a:ext cx="212750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600" dirty="0"/>
              <a:t>to the structure editor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5F8BA6-DC4B-ACA9-62FD-59B104A44D34}"/>
              </a:ext>
            </a:extLst>
          </p:cNvPr>
          <p:cNvSpPr txBox="1"/>
          <p:nvPr/>
        </p:nvSpPr>
        <p:spPr>
          <a:xfrm>
            <a:off x="6537256" y="395794"/>
            <a:ext cx="539763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dirty="0">
                <a:latin typeface="+mn-lt"/>
              </a:rPr>
              <a:t>Based on the </a:t>
            </a:r>
            <a:r>
              <a:rPr lang="en-US" dirty="0">
                <a:latin typeface="+mn-lt"/>
                <a:hlinkClick r:id="rId3"/>
              </a:rPr>
              <a:t>great work of Matthew Buckland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85898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32</a:t>
            </a:fld>
            <a:endParaRPr lang="fr-CH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9330C19-5083-0C4C-AF07-B93FA1CD7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10337"/>
            <a:ext cx="9144000" cy="52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6274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33</a:t>
            </a:fld>
            <a:endParaRPr lang="fr-CH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303" y="85191"/>
            <a:ext cx="9312420" cy="64342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BA5D3A-11A6-9C3B-50C4-9442F0F725B7}"/>
              </a:ext>
            </a:extLst>
          </p:cNvPr>
          <p:cNvSpPr txBox="1"/>
          <p:nvPr/>
        </p:nvSpPr>
        <p:spPr>
          <a:xfrm>
            <a:off x="3708864" y="6431177"/>
            <a:ext cx="539763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dirty="0">
                <a:latin typeface="+mn-lt"/>
              </a:rPr>
              <a:t>Based on the </a:t>
            </a:r>
            <a:r>
              <a:rPr lang="en-US" dirty="0">
                <a:latin typeface="+mn-lt"/>
                <a:hlinkClick r:id="rId3"/>
              </a:rPr>
              <a:t>great work of Matthew Buckland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69787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Device simulation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8BD9E3C-724F-EBB1-CD5B-7439AFF98F3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34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551909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35</a:t>
            </a:fld>
            <a:endParaRPr lang="fr-CH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F717B4E-00AC-4348-86F5-088B06E98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697" y="136525"/>
            <a:ext cx="9532680" cy="651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8832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981200" y="15544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3600" dirty="0"/>
              <a:t>Note : TCAD </a:t>
            </a:r>
            <a:r>
              <a:rPr lang="fr-CA" sz="3600" dirty="0" err="1"/>
              <a:t>Device</a:t>
            </a:r>
            <a:r>
              <a:rPr lang="fr-CA" sz="3600" dirty="0"/>
              <a:t> simulation </a:t>
            </a:r>
            <a:r>
              <a:rPr lang="fr-CA" sz="3600" dirty="0" err="1"/>
              <a:t>principles</a:t>
            </a:r>
            <a:endParaRPr lang="fr-CA" sz="3600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36</a:t>
            </a:fld>
            <a:endParaRPr lang="fr-CA"/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0473753"/>
              </p:ext>
            </p:extLst>
          </p:nvPr>
        </p:nvGraphicFramePr>
        <p:xfrm>
          <a:off x="6619470" y="1737637"/>
          <a:ext cx="3463925" cy="935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Équation" r:id="rId2" imgW="2463800" imgH="596900" progId="Equation.3">
                  <p:embed/>
                </p:oleObj>
              </mc:Choice>
              <mc:Fallback>
                <p:oleObj name="Équation" r:id="rId2" imgW="2463800" imgH="596900" progId="Equation.3">
                  <p:embed/>
                  <p:pic>
                    <p:nvPicPr>
                      <p:cNvPr id="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9470" y="1737637"/>
                        <a:ext cx="3463925" cy="9359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 descr="example1.mesh.gif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1144" y="1925011"/>
            <a:ext cx="3657600" cy="3405565"/>
          </a:xfrm>
          <a:prstGeom prst="rect">
            <a:avLst/>
          </a:prstGeom>
        </p:spPr>
      </p:pic>
      <p:pic>
        <p:nvPicPr>
          <p:cNvPr id="9" name="Picture 8" descr="800px-Finite_element_method_1D_illustration2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1792" y="4490020"/>
            <a:ext cx="2666992" cy="1733545"/>
          </a:xfrm>
          <a:prstGeom prst="rect">
            <a:avLst/>
          </a:prstGeom>
        </p:spPr>
      </p:pic>
      <p:pic>
        <p:nvPicPr>
          <p:cNvPr id="10" name="Picture 9" descr="800px-Finite_element_method_1D_illustration1.pn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57990" y="2414475"/>
            <a:ext cx="3452810" cy="2244327"/>
          </a:xfrm>
          <a:prstGeom prst="rect">
            <a:avLst/>
          </a:prstGeom>
        </p:spPr>
      </p:pic>
      <p:sp>
        <p:nvSpPr>
          <p:cNvPr id="11" name="Bent-Up Arrow 12"/>
          <p:cNvSpPr/>
          <p:nvPr/>
        </p:nvSpPr>
        <p:spPr>
          <a:xfrm>
            <a:off x="8376236" y="4973385"/>
            <a:ext cx="785818" cy="714380"/>
          </a:xfrm>
          <a:prstGeom prst="bent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2" name="Right Arrow 13"/>
          <p:cNvSpPr/>
          <p:nvPr/>
        </p:nvSpPr>
        <p:spPr>
          <a:xfrm rot="2337368">
            <a:off x="4129115" y="5232487"/>
            <a:ext cx="1071570" cy="500066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066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981200" y="15544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3600" dirty="0"/>
              <a:t>Note: TCAD </a:t>
            </a:r>
            <a:r>
              <a:rPr lang="fr-CA" sz="3600" dirty="0" err="1"/>
              <a:t>Device</a:t>
            </a:r>
            <a:r>
              <a:rPr lang="fr-CA" sz="3600" dirty="0"/>
              <a:t> simulation </a:t>
            </a:r>
            <a:r>
              <a:rPr lang="fr-CA" sz="3600" dirty="0" err="1"/>
              <a:t>principles</a:t>
            </a:r>
            <a:endParaRPr lang="fr-CA" sz="3600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37</a:t>
            </a:fld>
            <a:endParaRPr lang="fr-CA"/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/>
        </p:nvGraphicFramePr>
        <p:xfrm>
          <a:off x="1981201" y="1772817"/>
          <a:ext cx="3463925" cy="935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Équation" r:id="rId2" imgW="2463800" imgH="596900" progId="Equation.3">
                  <p:embed/>
                </p:oleObj>
              </mc:Choice>
              <mc:Fallback>
                <p:oleObj name="Équation" r:id="rId2" imgW="2463800" imgH="596900" progId="Equation.3">
                  <p:embed/>
                  <p:pic>
                    <p:nvPicPr>
                      <p:cNvPr id="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1" y="1772817"/>
                        <a:ext cx="3463925" cy="9359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1162" y="3410517"/>
            <a:ext cx="3568700" cy="1422400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6941031" y="2124039"/>
            <a:ext cx="3354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MX+B – Y =0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6134888" y="3342536"/>
            <a:ext cx="39604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Matrix M is as large as the number of element</a:t>
            </a:r>
          </a:p>
          <a:p>
            <a:endParaRPr lang="en-US" dirty="0"/>
          </a:p>
          <a:p>
            <a:r>
              <a:rPr lang="en-US" dirty="0"/>
              <a:t>In first approximation , System is linear , but SC physics involves non-linearity (Exp, logarithmic, implicit dependency)</a:t>
            </a:r>
          </a:p>
        </p:txBody>
      </p:sp>
    </p:spTree>
    <p:extLst>
      <p:ext uri="{BB962C8B-B14F-4D97-AF65-F5344CB8AC3E}">
        <p14:creationId xmlns:p14="http://schemas.microsoft.com/office/powerpoint/2010/main" val="40645047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38</a:t>
            </a:fld>
            <a:endParaRPr lang="fr-CA"/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1981200" y="15544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Note : TCAD simulation </a:t>
            </a:r>
            <a:r>
              <a:rPr lang="fr-FR" dirty="0" err="1"/>
              <a:t>principles</a:t>
            </a:r>
            <a:r>
              <a:rPr lang="fr-FR" dirty="0"/>
              <a:t>,</a:t>
            </a:r>
            <a:br>
              <a:rPr lang="fr-FR" dirty="0"/>
            </a:br>
            <a:r>
              <a:rPr lang="en-CA" dirty="0"/>
              <a:t>Beyond the standard model !</a:t>
            </a:r>
            <a:endParaRPr lang="fr-FR" dirty="0"/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1981200" y="1615807"/>
            <a:ext cx="8229600" cy="4625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/>
              <a:t>I mention </a:t>
            </a:r>
            <a:r>
              <a:rPr lang="fr-FR" sz="2000" dirty="0" err="1"/>
              <a:t>here</a:t>
            </a:r>
            <a:r>
              <a:rPr lang="fr-FR" sz="2000" dirty="0"/>
              <a:t> for </a:t>
            </a:r>
            <a:r>
              <a:rPr lang="fr-FR" sz="2000" dirty="0" err="1"/>
              <a:t>completeness</a:t>
            </a:r>
            <a:r>
              <a:rPr lang="fr-FR" sz="2000" dirty="0"/>
              <a:t> the </a:t>
            </a:r>
            <a:r>
              <a:rPr lang="fr-FR" sz="2000" dirty="0" err="1"/>
              <a:t>possibility</a:t>
            </a:r>
            <a:r>
              <a:rPr lang="fr-FR" sz="2000" dirty="0"/>
              <a:t> in the main TCAD simulation to </a:t>
            </a:r>
            <a:r>
              <a:rPr lang="fr-FR" sz="2000" dirty="0" err="1"/>
              <a:t>perform</a:t>
            </a:r>
            <a:r>
              <a:rPr lang="fr-FR" sz="2000" dirty="0"/>
              <a:t> simulation at </a:t>
            </a:r>
            <a:r>
              <a:rPr lang="fr-FR" sz="2000" dirty="0" err="1"/>
              <a:t>higher</a:t>
            </a:r>
            <a:r>
              <a:rPr lang="fr-FR" sz="2000" dirty="0"/>
              <a:t> </a:t>
            </a:r>
            <a:r>
              <a:rPr lang="fr-FR" sz="2000" dirty="0" err="1"/>
              <a:t>orders</a:t>
            </a:r>
            <a:r>
              <a:rPr lang="fr-FR" sz="2000" dirty="0"/>
              <a:t> of Boltzmann transport </a:t>
            </a:r>
            <a:r>
              <a:rPr lang="fr-FR" sz="2000" dirty="0" err="1"/>
              <a:t>equation</a:t>
            </a:r>
            <a:r>
              <a:rPr lang="fr-FR" sz="2000" dirty="0"/>
              <a:t>  : </a:t>
            </a:r>
          </a:p>
          <a:p>
            <a:pPr lvl="1"/>
            <a:r>
              <a:rPr lang="fr-FR" sz="1800" dirty="0"/>
              <a:t>The </a:t>
            </a:r>
            <a:r>
              <a:rPr lang="fr-FR" sz="1800" dirty="0" err="1"/>
              <a:t>thermodynamic</a:t>
            </a:r>
            <a:r>
              <a:rPr lang="fr-FR" sz="1800" dirty="0"/>
              <a:t> model </a:t>
            </a:r>
          </a:p>
          <a:p>
            <a:pPr lvl="1"/>
            <a:endParaRPr lang="fr-FR" sz="1800" dirty="0"/>
          </a:p>
          <a:p>
            <a:pPr lvl="1"/>
            <a:endParaRPr lang="fr-FR" sz="1800" dirty="0"/>
          </a:p>
          <a:p>
            <a:pPr lvl="1"/>
            <a:endParaRPr lang="fr-FR" sz="1800" dirty="0"/>
          </a:p>
          <a:p>
            <a:pPr lvl="1"/>
            <a:endParaRPr lang="fr-FR" sz="1800" dirty="0"/>
          </a:p>
          <a:p>
            <a:pPr lvl="1"/>
            <a:r>
              <a:rPr lang="fr-FR" sz="1800" dirty="0"/>
              <a:t>The </a:t>
            </a:r>
            <a:r>
              <a:rPr lang="fr-FR" sz="1800" dirty="0" err="1"/>
              <a:t>hydrodynamic</a:t>
            </a:r>
            <a:r>
              <a:rPr lang="fr-FR" sz="1800" dirty="0"/>
              <a:t> model </a:t>
            </a:r>
          </a:p>
          <a:p>
            <a:pPr lvl="1"/>
            <a:endParaRPr lang="fr-FR" sz="1800" dirty="0"/>
          </a:p>
          <a:p>
            <a:pPr lvl="1"/>
            <a:endParaRPr lang="fr-FR" sz="1800" dirty="0"/>
          </a:p>
        </p:txBody>
      </p:sp>
      <p:sp>
        <p:nvSpPr>
          <p:cNvPr id="12" name="Espace réservé du pied de page 3"/>
          <p:cNvSpPr txBox="1">
            <a:spLocks/>
          </p:cNvSpPr>
          <p:nvPr/>
        </p:nvSpPr>
        <p:spPr>
          <a:xfrm>
            <a:off x="4164597" y="6476999"/>
            <a:ext cx="550771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journée Simulations du Réseau Semiconducteurs, 17 Juin 2013</a:t>
            </a:r>
          </a:p>
        </p:txBody>
      </p:sp>
      <p:sp>
        <p:nvSpPr>
          <p:cNvPr id="13" name="Espace réservé du numéro de diapositive 4"/>
          <p:cNvSpPr txBox="1">
            <a:spLocks/>
          </p:cNvSpPr>
          <p:nvPr/>
        </p:nvSpPr>
        <p:spPr>
          <a:xfrm>
            <a:off x="9728396" y="6476999"/>
            <a:ext cx="73386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520F24-9586-C243-A8CC-1DD7D1CEA0C1}" type="slidenum">
              <a:rPr lang="fr-FR"/>
              <a:pPr/>
              <a:t>38</a:t>
            </a:fld>
            <a:endParaRPr lang="fr-FR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7019" y="4765063"/>
            <a:ext cx="5357417" cy="1293471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4623" y="3059456"/>
            <a:ext cx="2085065" cy="101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0030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>
          <a:xfrm>
            <a:off x="1722755" y="-13090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/>
              <a:t>Defining</a:t>
            </a:r>
            <a:r>
              <a:rPr lang="fr-FR" dirty="0"/>
              <a:t> a </a:t>
            </a:r>
            <a:r>
              <a:rPr lang="fr-FR" dirty="0" err="1"/>
              <a:t>device</a:t>
            </a:r>
            <a:r>
              <a:rPr lang="fr-FR" dirty="0"/>
              <a:t> simulation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39</a:t>
            </a:fld>
            <a:endParaRPr lang="fr-CH"/>
          </a:p>
        </p:txBody>
      </p:sp>
      <p:sp>
        <p:nvSpPr>
          <p:cNvPr id="2" name="ZoneTexte 1"/>
          <p:cNvSpPr txBox="1"/>
          <p:nvPr/>
        </p:nvSpPr>
        <p:spPr>
          <a:xfrm>
            <a:off x="1762539" y="1122044"/>
            <a:ext cx="771271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charset="0"/>
              <a:buChar char="•"/>
            </a:pPr>
            <a:r>
              <a:rPr lang="en-US" sz="1600" b="1" dirty="0"/>
              <a:t>Import structure </a:t>
            </a:r>
            <a:r>
              <a:rPr lang="en-US" sz="1600" dirty="0"/>
              <a:t>generated previously with process simulation or structure generation</a:t>
            </a:r>
          </a:p>
          <a:p>
            <a:pPr marL="742950" lvl="1" indent="-285750">
              <a:buFont typeface="Arial" charset="0"/>
              <a:buChar char="•"/>
            </a:pPr>
            <a:endParaRPr lang="en-US" sz="1600" dirty="0"/>
          </a:p>
          <a:p>
            <a:pPr marL="742950" lvl="1" indent="-285750">
              <a:buFont typeface="Arial" charset="0"/>
              <a:buChar char="•"/>
            </a:pPr>
            <a:r>
              <a:rPr lang="en-US" sz="1600" b="1" dirty="0"/>
              <a:t>Define electrodes and their initial conditions 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sz="1600" dirty="0"/>
              <a:t>Voltage/Current/Charge at electrode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sz="1600" dirty="0"/>
              <a:t>Connectivity of electrodes </a:t>
            </a:r>
          </a:p>
          <a:p>
            <a:pPr marL="742950" lvl="1" indent="-285750">
              <a:buFont typeface="Arial" charset="0"/>
              <a:buChar char="•"/>
            </a:pPr>
            <a:endParaRPr lang="en-US" sz="1600" dirty="0"/>
          </a:p>
          <a:p>
            <a:pPr marL="742950" lvl="1" indent="-285750">
              <a:buFont typeface="Arial" charset="0"/>
              <a:buChar char="•"/>
            </a:pPr>
            <a:r>
              <a:rPr lang="en-US" sz="1600" b="1" dirty="0"/>
              <a:t>Define Physics models to be use during simulation 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sz="1600" dirty="0"/>
              <a:t>Select transport model 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sz="1600" dirty="0"/>
              <a:t>Define Generation/Recombination models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sz="1600" dirty="0"/>
              <a:t>Define mobility models 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sz="1600" dirty="0"/>
              <a:t>Define impact ionization models (breakdown simulation)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sz="1600" dirty="0"/>
              <a:t>Define direction and characteristics of particles crossing the sensor for transient simulation</a:t>
            </a:r>
          </a:p>
          <a:p>
            <a:pPr marL="1200150" lvl="2" indent="-285750">
              <a:buFont typeface="Arial" charset="0"/>
              <a:buChar char="•"/>
            </a:pPr>
            <a:endParaRPr lang="en-US" sz="1600" dirty="0"/>
          </a:p>
          <a:p>
            <a:pPr marL="742950" lvl="1" indent="-285750">
              <a:buFont typeface="Arial" charset="0"/>
              <a:buChar char="•"/>
            </a:pPr>
            <a:r>
              <a:rPr lang="en-US" sz="1600" b="1" dirty="0"/>
              <a:t>Define simulation scenario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sz="1600" dirty="0"/>
              <a:t>Which electrode to which voltage (DC or AC Simulation)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sz="1600" dirty="0"/>
              <a:t>Define time steps, duration of transient simulation 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sz="1600" dirty="0" err="1"/>
              <a:t>Dfine</a:t>
            </a:r>
            <a:r>
              <a:rPr lang="en-US" sz="1600" dirty="0"/>
              <a:t> break criteria (ex: stop when current reach a certain value)</a:t>
            </a:r>
          </a:p>
          <a:p>
            <a:pPr lvl="1"/>
            <a:endParaRPr lang="en-US" sz="1600" dirty="0"/>
          </a:p>
          <a:p>
            <a:pPr marL="742950" lvl="1" indent="-285750">
              <a:buFont typeface="Arial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10124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>
          <a:xfrm>
            <a:off x="1991544" y="976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/>
              <a:t>Outline</a:t>
            </a:r>
            <a:endParaRPr lang="fr-F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622A9C-47E5-035E-798D-5267B1FFF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4</a:t>
            </a:fld>
            <a:endParaRPr lang="fr-CH"/>
          </a:p>
        </p:txBody>
      </p:sp>
      <p:sp>
        <p:nvSpPr>
          <p:cNvPr id="2" name="ZoneTexte 1"/>
          <p:cNvSpPr txBox="1"/>
          <p:nvPr/>
        </p:nvSpPr>
        <p:spPr>
          <a:xfrm>
            <a:off x="1690426" y="1050922"/>
            <a:ext cx="771271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charset="0"/>
              <a:buChar char="•"/>
            </a:pPr>
            <a:r>
              <a:rPr lang="en-US" sz="2000" b="1" dirty="0"/>
              <a:t>TCAD Simulation workflow </a:t>
            </a:r>
          </a:p>
          <a:p>
            <a:pPr marL="742950" lvl="1" indent="-285750">
              <a:buFont typeface="Arial" charset="0"/>
              <a:buChar char="•"/>
            </a:pPr>
            <a:endParaRPr lang="en-US" sz="2000" dirty="0"/>
          </a:p>
          <a:p>
            <a:pPr marL="742950" lvl="1" indent="-285750">
              <a:buFont typeface="Arial" charset="0"/>
              <a:buChar char="•"/>
            </a:pPr>
            <a:r>
              <a:rPr lang="en-US" sz="2000" b="1" dirty="0"/>
              <a:t>Sentaurus TCAD portfolio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sz="2000" dirty="0"/>
              <a:t>The Sentaurus workbench 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sz="2000" dirty="0"/>
              <a:t>Documentation and training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sz="2000" dirty="0"/>
              <a:t>Execution and scheduling </a:t>
            </a:r>
          </a:p>
          <a:p>
            <a:pPr marL="1200150" lvl="2" indent="-285750">
              <a:buFont typeface="Arial" charset="0"/>
              <a:buChar char="•"/>
            </a:pPr>
            <a:endParaRPr lang="en-US" sz="2000" dirty="0"/>
          </a:p>
          <a:p>
            <a:pPr marL="742950" lvl="1" indent="-285750">
              <a:buFont typeface="Arial" charset="0"/>
              <a:buChar char="•"/>
            </a:pPr>
            <a:r>
              <a:rPr lang="en-US" sz="2000" b="1" dirty="0"/>
              <a:t> Structure generation 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sz="2000" dirty="0"/>
              <a:t>Process simulation 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sz="2000" dirty="0"/>
              <a:t>Geometric Structure generation</a:t>
            </a:r>
          </a:p>
          <a:p>
            <a:pPr marL="1200150" lvl="2" indent="-285750">
              <a:buFont typeface="Arial" charset="0"/>
              <a:buChar char="•"/>
            </a:pPr>
            <a:endParaRPr lang="en-US" sz="2000" dirty="0"/>
          </a:p>
          <a:p>
            <a:pPr marL="742950" lvl="1" indent="-285750">
              <a:buFont typeface="Arial" charset="0"/>
              <a:buChar char="•"/>
            </a:pPr>
            <a:r>
              <a:rPr lang="en-US" sz="2000" b="1" dirty="0"/>
              <a:t>Device simulation  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sz="2000" dirty="0"/>
              <a:t>AC/DC simulation 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sz="2000" dirty="0"/>
              <a:t>Transient simulation</a:t>
            </a:r>
          </a:p>
          <a:p>
            <a:pPr marL="742950" lvl="1" indent="-285750">
              <a:buFont typeface="Arial" charset="0"/>
              <a:buChar char="•"/>
            </a:pPr>
            <a:endParaRPr lang="en-US" sz="2000" dirty="0"/>
          </a:p>
          <a:p>
            <a:pPr marL="742950" lvl="1" indent="-285750">
              <a:buFont typeface="Arial" charset="0"/>
              <a:buChar char="•"/>
            </a:pPr>
            <a:endParaRPr lang="en-US" sz="20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D795A6D-9AA2-3847-9021-EE61FCE038B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0796" y="1272340"/>
            <a:ext cx="2768555" cy="267857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2661514-D5F4-1848-A508-5AB9DE2AF7F6}"/>
              </a:ext>
            </a:extLst>
          </p:cNvPr>
          <p:cNvSpPr txBox="1"/>
          <p:nvPr/>
        </p:nvSpPr>
        <p:spPr>
          <a:xfrm>
            <a:off x="7380630" y="3993523"/>
            <a:ext cx="2448041" cy="9233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Warning </a:t>
            </a:r>
            <a:r>
              <a:rPr lang="fr-FR" dirty="0" err="1"/>
              <a:t>this</a:t>
            </a:r>
            <a:r>
              <a:rPr lang="fr-FR" dirty="0"/>
              <a:t> talk </a:t>
            </a:r>
            <a:r>
              <a:rPr lang="fr-FR" dirty="0" err="1"/>
              <a:t>contains</a:t>
            </a:r>
            <a:r>
              <a:rPr lang="fr-FR" dirty="0"/>
              <a:t> </a:t>
            </a:r>
            <a:r>
              <a:rPr lang="fr-FR" dirty="0" err="1"/>
              <a:t>spherical</a:t>
            </a:r>
            <a:r>
              <a:rPr lang="fr-FR" dirty="0"/>
              <a:t> </a:t>
            </a:r>
            <a:r>
              <a:rPr lang="fr-FR" dirty="0" err="1"/>
              <a:t>cows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77561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40</a:t>
            </a:fld>
            <a:endParaRPr lang="fr-CH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692" y="109728"/>
            <a:ext cx="8980363" cy="63042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37A555-5F64-67FF-4257-F05F76A1374C}"/>
              </a:ext>
            </a:extLst>
          </p:cNvPr>
          <p:cNvSpPr txBox="1"/>
          <p:nvPr/>
        </p:nvSpPr>
        <p:spPr>
          <a:xfrm>
            <a:off x="3708864" y="6431177"/>
            <a:ext cx="539763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dirty="0">
                <a:latin typeface="+mn-lt"/>
              </a:rPr>
              <a:t>Based on the </a:t>
            </a:r>
            <a:r>
              <a:rPr lang="en-US" dirty="0">
                <a:latin typeface="+mn-lt"/>
                <a:hlinkClick r:id="rId3"/>
              </a:rPr>
              <a:t>great work of Matthew Buckland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126247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41</a:t>
            </a:fld>
            <a:endParaRPr lang="fr-CH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252" y="181526"/>
            <a:ext cx="8800635" cy="62292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2AC32D-D257-1AB1-F423-5975B883BEAD}"/>
              </a:ext>
            </a:extLst>
          </p:cNvPr>
          <p:cNvSpPr txBox="1"/>
          <p:nvPr/>
        </p:nvSpPr>
        <p:spPr>
          <a:xfrm>
            <a:off x="3708864" y="6431177"/>
            <a:ext cx="539763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dirty="0">
                <a:latin typeface="+mn-lt"/>
              </a:rPr>
              <a:t>Based on the </a:t>
            </a:r>
            <a:r>
              <a:rPr lang="en-US" dirty="0">
                <a:latin typeface="+mn-lt"/>
                <a:hlinkClick r:id="rId3"/>
              </a:rPr>
              <a:t>great work of Matthew Buckland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757801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42</a:t>
            </a:fld>
            <a:endParaRPr lang="fr-CH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111" y="100060"/>
            <a:ext cx="8990534" cy="63457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5E344C-4F8E-303C-2988-E99D8C451A15}"/>
              </a:ext>
            </a:extLst>
          </p:cNvPr>
          <p:cNvSpPr txBox="1"/>
          <p:nvPr/>
        </p:nvSpPr>
        <p:spPr>
          <a:xfrm>
            <a:off x="3708864" y="6431177"/>
            <a:ext cx="539763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dirty="0">
                <a:latin typeface="+mn-lt"/>
              </a:rPr>
              <a:t>Based on the </a:t>
            </a:r>
            <a:r>
              <a:rPr lang="en-US" dirty="0">
                <a:latin typeface="+mn-lt"/>
                <a:hlinkClick r:id="rId3"/>
              </a:rPr>
              <a:t>great work of Matthew Buckland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347977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43</a:t>
            </a:fld>
            <a:endParaRPr lang="fr-CH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199" y="148647"/>
            <a:ext cx="9057601" cy="62973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3FDFD6-5362-87A6-9F82-4E39618EEF1F}"/>
              </a:ext>
            </a:extLst>
          </p:cNvPr>
          <p:cNvSpPr txBox="1"/>
          <p:nvPr/>
        </p:nvSpPr>
        <p:spPr>
          <a:xfrm>
            <a:off x="3708864" y="6431177"/>
            <a:ext cx="539763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dirty="0">
                <a:latin typeface="+mn-lt"/>
              </a:rPr>
              <a:t>Based on the </a:t>
            </a:r>
            <a:r>
              <a:rPr lang="en-US" dirty="0">
                <a:latin typeface="+mn-lt"/>
                <a:hlinkClick r:id="rId3"/>
              </a:rPr>
              <a:t>great work of Matthew Buckland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488019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44</a:t>
            </a:fld>
            <a:endParaRPr lang="fr-CH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15" y="147962"/>
            <a:ext cx="8502099" cy="62252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47BDD4-7D4C-E35C-94AD-8286D2C4021E}"/>
              </a:ext>
            </a:extLst>
          </p:cNvPr>
          <p:cNvSpPr txBox="1"/>
          <p:nvPr/>
        </p:nvSpPr>
        <p:spPr>
          <a:xfrm>
            <a:off x="3708864" y="6431177"/>
            <a:ext cx="539763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dirty="0">
                <a:latin typeface="+mn-lt"/>
              </a:rPr>
              <a:t>Based on the </a:t>
            </a:r>
            <a:r>
              <a:rPr lang="en-US" dirty="0">
                <a:latin typeface="+mn-lt"/>
                <a:hlinkClick r:id="rId3"/>
              </a:rPr>
              <a:t>great work of Matthew Buckland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785960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45</a:t>
            </a:fld>
            <a:endParaRPr lang="fr-CH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694" y="0"/>
            <a:ext cx="9298612" cy="64819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8E212B-0E1D-0F6D-E167-1AF3A22CE34F}"/>
              </a:ext>
            </a:extLst>
          </p:cNvPr>
          <p:cNvSpPr txBox="1"/>
          <p:nvPr/>
        </p:nvSpPr>
        <p:spPr>
          <a:xfrm>
            <a:off x="3708864" y="6431177"/>
            <a:ext cx="539763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dirty="0">
                <a:latin typeface="+mn-lt"/>
              </a:rPr>
              <a:t>Based on the </a:t>
            </a:r>
            <a:r>
              <a:rPr lang="en-US" dirty="0">
                <a:latin typeface="+mn-lt"/>
                <a:hlinkClick r:id="rId3"/>
              </a:rPr>
              <a:t>great work of Matthew Buckland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637720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7950C-0B14-7196-80A5-29FEB403F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3D Device simulation with realistic profiles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A2610-CA86-6FC5-BF13-062CA71A9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7" y="921080"/>
            <a:ext cx="11430000" cy="317052"/>
          </a:xfrm>
        </p:spPr>
        <p:txBody>
          <a:bodyPr/>
          <a:lstStyle/>
          <a:p>
            <a:r>
              <a:rPr lang="en-US" sz="1400" b="0" i="0" dirty="0">
                <a:solidFill>
                  <a:srgbClr val="333333"/>
                </a:solidFill>
                <a:effectLst/>
                <a:latin typeface="-apple-system"/>
                <a:hlinkClick r:id="rId2"/>
              </a:rPr>
              <a:t>Simulations of CMOS pixel sensors with a small collection electrode, improved for a faster charge collection and increased radiation tolerance</a:t>
            </a:r>
            <a:endParaRPr lang="en-US" sz="1400" b="0" i="0" dirty="0">
              <a:solidFill>
                <a:srgbClr val="333333"/>
              </a:solidFill>
              <a:effectLst/>
              <a:latin typeface="-apple-system"/>
            </a:endParaRPr>
          </a:p>
          <a:p>
            <a:endParaRPr lang="en-US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26B942-BBF8-8EFF-374F-877676571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788" y="1238132"/>
            <a:ext cx="5064211" cy="23798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24A6DF-3609-9F60-A19E-982D1E23C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133" y="1649628"/>
            <a:ext cx="5833412" cy="40591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7509CF-8EEF-CCA8-B003-73C5A4EE894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0" y="3750275"/>
            <a:ext cx="5552867" cy="263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4139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47</a:t>
            </a:fld>
            <a:endParaRPr lang="fr-CH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ACE94CA-0CE5-7C4E-992C-1D6A12747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061" y="136525"/>
            <a:ext cx="9138200" cy="653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756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48</a:t>
            </a:fld>
            <a:endParaRPr lang="fr-CH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B2427-F763-5F4C-BD36-1C2AE919B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661" y="136525"/>
            <a:ext cx="9399460" cy="65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733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118E6C-8349-8747-8026-91892E8EA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Final notes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B77D03ED-206F-D543-BB8C-889F8A95F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/>
              <a:t>Synopsis </a:t>
            </a:r>
            <a:r>
              <a:rPr lang="fr-FR" b="1" dirty="0" err="1"/>
              <a:t>Sentaurus</a:t>
            </a:r>
            <a:r>
              <a:rPr lang="fr-FR" b="1" dirty="0"/>
              <a:t> </a:t>
            </a:r>
            <a:r>
              <a:rPr lang="fr-FR" b="1" dirty="0" err="1"/>
              <a:t>available</a:t>
            </a:r>
            <a:r>
              <a:rPr lang="fr-FR" b="1" dirty="0"/>
              <a:t>:</a:t>
            </a:r>
          </a:p>
          <a:p>
            <a:pPr lvl="1"/>
            <a:r>
              <a:rPr lang="fr-FR" dirty="0"/>
              <a:t> </a:t>
            </a:r>
            <a:r>
              <a:rPr lang="fr-FR" dirty="0" err="1"/>
              <a:t>Through</a:t>
            </a:r>
            <a:r>
              <a:rPr lang="fr-FR" dirty="0"/>
              <a:t> Synopsis at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institute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University</a:t>
            </a:r>
            <a:r>
              <a:rPr lang="fr-FR" dirty="0"/>
              <a:t> discount! </a:t>
            </a:r>
          </a:p>
          <a:p>
            <a:pPr lvl="1"/>
            <a:r>
              <a:rPr lang="fr-FR" dirty="0"/>
              <a:t>Licence </a:t>
            </a:r>
            <a:r>
              <a:rPr lang="fr-FR" dirty="0" err="1"/>
              <a:t>available</a:t>
            </a:r>
            <a:r>
              <a:rPr lang="fr-FR" dirty="0"/>
              <a:t> at CERN </a:t>
            </a:r>
            <a:r>
              <a:rPr lang="fr-FR" b="1" dirty="0"/>
              <a:t>for use at CERN</a:t>
            </a:r>
          </a:p>
          <a:p>
            <a:r>
              <a:rPr lang="fr-FR" b="1" dirty="0" err="1"/>
              <a:t>Examples</a:t>
            </a:r>
            <a:r>
              <a:rPr lang="fr-FR" b="1" dirty="0"/>
              <a:t> are </a:t>
            </a:r>
            <a:r>
              <a:rPr lang="fr-FR" b="1" dirty="0" err="1"/>
              <a:t>available</a:t>
            </a:r>
            <a:r>
              <a:rPr lang="fr-FR" b="1" dirty="0"/>
              <a:t> </a:t>
            </a:r>
            <a:r>
              <a:rPr lang="fr-FR" dirty="0"/>
              <a:t>in the software, but more HEP </a:t>
            </a:r>
            <a:r>
              <a:rPr lang="fr-FR" dirty="0" err="1"/>
              <a:t>oriented</a:t>
            </a:r>
            <a:r>
              <a:rPr lang="fr-FR" dirty="0"/>
              <a:t> </a:t>
            </a:r>
            <a:r>
              <a:rPr lang="fr-FR" dirty="0" err="1"/>
              <a:t>examples</a:t>
            </a:r>
            <a:r>
              <a:rPr lang="fr-FR" dirty="0"/>
              <a:t> are </a:t>
            </a:r>
            <a:r>
              <a:rPr lang="fr-FR" dirty="0" err="1"/>
              <a:t>available</a:t>
            </a:r>
            <a:r>
              <a:rPr lang="fr-FR" dirty="0"/>
              <a:t> at : </a:t>
            </a:r>
          </a:p>
          <a:p>
            <a:pPr lvl="1"/>
            <a:r>
              <a:rPr lang="fr-FR" dirty="0">
                <a:hlinkClick r:id="rId2"/>
              </a:rPr>
              <a:t>https://gitlab.cern.ch/TCADExamples</a:t>
            </a:r>
            <a:r>
              <a:rPr lang="fr-FR" dirty="0"/>
              <a:t>	</a:t>
            </a:r>
          </a:p>
          <a:p>
            <a:pPr lvl="1"/>
            <a:endParaRPr lang="fr-FR" dirty="0"/>
          </a:p>
          <a:p>
            <a:r>
              <a:rPr lang="fr-FR" dirty="0" err="1"/>
              <a:t>Feel</a:t>
            </a:r>
            <a:r>
              <a:rPr lang="fr-FR" dirty="0"/>
              <a:t> free to email me (</a:t>
            </a:r>
            <a:r>
              <a:rPr lang="fr-FR" dirty="0" err="1"/>
              <a:t>benoitm@ornl.gov</a:t>
            </a:r>
            <a:r>
              <a:rPr lang="fr-FR" dirty="0"/>
              <a:t>) if </a:t>
            </a:r>
            <a:r>
              <a:rPr lang="fr-FR" dirty="0" err="1"/>
              <a:t>you</a:t>
            </a:r>
            <a:r>
              <a:rPr lang="fr-FR" dirty="0"/>
              <a:t> have </a:t>
            </a:r>
            <a:r>
              <a:rPr lang="fr-FR" dirty="0" err="1"/>
              <a:t>specific</a:t>
            </a:r>
            <a:r>
              <a:rPr lang="fr-FR" dirty="0"/>
              <a:t> question, I </a:t>
            </a:r>
            <a:r>
              <a:rPr lang="fr-FR" dirty="0" err="1"/>
              <a:t>will</a:t>
            </a:r>
            <a:r>
              <a:rPr lang="fr-FR" dirty="0"/>
              <a:t> do </a:t>
            </a:r>
            <a:r>
              <a:rPr lang="fr-FR" dirty="0" err="1"/>
              <a:t>my</a:t>
            </a:r>
            <a:r>
              <a:rPr lang="fr-FR" dirty="0"/>
              <a:t> best to </a:t>
            </a:r>
            <a:r>
              <a:rPr lang="fr-FR" dirty="0" err="1"/>
              <a:t>answer</a:t>
            </a:r>
            <a:r>
              <a:rPr lang="fr-FR" dirty="0"/>
              <a:t> ! 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49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173325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>
          <a:xfrm>
            <a:off x="1991544" y="976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/>
              <a:t>Disclaimer</a:t>
            </a:r>
            <a:endParaRPr lang="fr-F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0248D6-912D-30B8-C937-164FFF662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5</a:t>
            </a:fld>
            <a:endParaRPr lang="fr-CH"/>
          </a:p>
        </p:txBody>
      </p:sp>
      <p:sp>
        <p:nvSpPr>
          <p:cNvPr id="2" name="ZoneTexte 1"/>
          <p:cNvSpPr txBox="1"/>
          <p:nvPr/>
        </p:nvSpPr>
        <p:spPr>
          <a:xfrm>
            <a:off x="1780861" y="1271987"/>
            <a:ext cx="834892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dirty="0"/>
              <a:t>I do not work for Synopsis and what is presented </a:t>
            </a:r>
            <a:r>
              <a:rPr lang="en-US" sz="2000" b="1" dirty="0"/>
              <a:t>here is my personal view, as a high-energy physicist who has been using TCAD for the last ten years, </a:t>
            </a:r>
            <a:r>
              <a:rPr lang="en-US" sz="2000" dirty="0"/>
              <a:t>of the important aspects of the Synopsis Sentaurus TCAD Suite 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r>
              <a:rPr lang="en-US" sz="2000" b="1" dirty="0"/>
              <a:t>SILVACO TCAD Suite is , In my opinion , a very good TCAD simulation </a:t>
            </a:r>
            <a:r>
              <a:rPr lang="en-US" sz="2000" dirty="0"/>
              <a:t>software. As a matter of fact, my whole thesis was written using SILVACO. Availability of the tool at your institute should determine which one to use </a:t>
            </a:r>
          </a:p>
          <a:p>
            <a:pPr lvl="1"/>
            <a:endParaRPr lang="en-US" sz="2000" dirty="0"/>
          </a:p>
          <a:p>
            <a:pPr lvl="1"/>
            <a:endParaRPr lang="en-US" sz="2000" b="1" dirty="0"/>
          </a:p>
          <a:p>
            <a:pPr lvl="1"/>
            <a:r>
              <a:rPr lang="en-US" sz="2000" b="1" dirty="0"/>
              <a:t>Many thanks to Franck </a:t>
            </a:r>
            <a:r>
              <a:rPr lang="en-US" sz="2000" b="1" dirty="0" err="1"/>
              <a:t>Nallet</a:t>
            </a:r>
            <a:r>
              <a:rPr lang="en-US" sz="2000" b="1" dirty="0"/>
              <a:t> and </a:t>
            </a:r>
            <a:r>
              <a:rPr lang="en-US" sz="2000" b="1" dirty="0" err="1"/>
              <a:t>Dimitrios</a:t>
            </a:r>
            <a:r>
              <a:rPr lang="en-US" sz="2000" b="1" dirty="0"/>
              <a:t> </a:t>
            </a:r>
            <a:r>
              <a:rPr lang="en-US" sz="2000" b="1" dirty="0" err="1"/>
              <a:t>Tsamados</a:t>
            </a:r>
            <a:r>
              <a:rPr lang="en-US" sz="2000" b="1" dirty="0"/>
              <a:t> </a:t>
            </a:r>
            <a:r>
              <a:rPr lang="en-US" sz="2000" dirty="0"/>
              <a:t>from Synopsis who did this presentation at SIMDET. Many slides are taken from them as I could not put it better ! </a:t>
            </a:r>
          </a:p>
        </p:txBody>
      </p:sp>
    </p:spTree>
    <p:extLst>
      <p:ext uri="{BB962C8B-B14F-4D97-AF65-F5344CB8AC3E}">
        <p14:creationId xmlns:p14="http://schemas.microsoft.com/office/powerpoint/2010/main" val="22267564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872280" y="6043546"/>
            <a:ext cx="50095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FACULTÉ DES SCIENCES</a:t>
            </a:r>
          </a:p>
          <a:p>
            <a:r>
              <a:rPr lang="fr-CH" sz="1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Secton</a:t>
            </a:r>
            <a:r>
              <a:rPr lang="fr-CH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Physique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Conclusion</a:t>
            </a:r>
            <a:endParaRPr lang="en-US" dirty="0"/>
          </a:p>
        </p:txBody>
      </p:sp>
      <p:sp>
        <p:nvSpPr>
          <p:cNvPr id="42" name="Slide Number Placeholder 41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CEA6A539-EABA-4C1B-801F-51099F8620D0}" type="slidenum">
              <a:rPr lang="fr-CH" smtClean="0"/>
              <a:pPr/>
              <a:t>50</a:t>
            </a:fld>
            <a:endParaRPr lang="fr-CH"/>
          </a:p>
        </p:txBody>
      </p:sp>
      <p:sp>
        <p:nvSpPr>
          <p:cNvPr id="6" name="ZoneTexte 5"/>
          <p:cNvSpPr txBox="1"/>
          <p:nvPr/>
        </p:nvSpPr>
        <p:spPr>
          <a:xfrm>
            <a:off x="1950720" y="1336040"/>
            <a:ext cx="830072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/>
              <a:t>Synopsys Sentaurus offer a complete TCAD suite that allow for :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/>
              <a:t>Full process simulation when available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/>
              <a:t>Approximation of structure using device editors 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TCAD Simulation is suitable to obtain information on structure before submission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/>
              <a:t>Guard ring structure optimization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/>
              <a:t>Effect of radiation damage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/>
              <a:t>Response to particle stimulus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/>
              <a:t>Capacitance extraction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/>
              <a:t>Layout optimization </a:t>
            </a:r>
          </a:p>
          <a:p>
            <a:pPr marL="742950" lvl="1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b="1" dirty="0"/>
              <a:t>Please assist to the hands-on session to learn about :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b="1" dirty="0"/>
              <a:t>Process and device simulation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b="1" dirty="0"/>
              <a:t>The Sentaurus workbench workflow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b="1" dirty="0"/>
              <a:t>Extracting and interpreting results of TCAD simulation </a:t>
            </a:r>
          </a:p>
          <a:p>
            <a:pPr marL="742950" lvl="1" indent="-285750"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528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87929" y="1048247"/>
            <a:ext cx="3098176" cy="141238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« Old-</a:t>
            </a:r>
            <a:r>
              <a:rPr lang="fr-FR" sz="1400" b="1" dirty="0" err="1"/>
              <a:t>school</a:t>
            </a:r>
            <a:r>
              <a:rPr lang="fr-FR" sz="1400" b="1" dirty="0"/>
              <a:t> »  </a:t>
            </a:r>
            <a:r>
              <a:rPr lang="fr-FR" sz="1400" b="1" dirty="0" err="1"/>
              <a:t>process</a:t>
            </a:r>
            <a:r>
              <a:rPr lang="fr-FR" sz="1400" b="1" dirty="0"/>
              <a:t> simulation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/>
              <a:t>Hard-</a:t>
            </a:r>
            <a:r>
              <a:rPr lang="fr-FR" sz="1400" dirty="0" err="1"/>
              <a:t>coded</a:t>
            </a:r>
            <a:r>
              <a:rPr lang="fr-FR" sz="1400" dirty="0"/>
              <a:t> pixel </a:t>
            </a:r>
            <a:r>
              <a:rPr lang="fr-FR" sz="1400" dirty="0" err="1"/>
              <a:t>geometry</a:t>
            </a:r>
            <a:r>
              <a:rPr lang="fr-FR" sz="1400" dirty="0"/>
              <a:t> </a:t>
            </a:r>
            <a:r>
              <a:rPr lang="fr-FR" sz="1400" dirty="0" err="1"/>
              <a:t>when</a:t>
            </a:r>
            <a:r>
              <a:rPr lang="fr-FR" sz="1400" dirty="0"/>
              <a:t> </a:t>
            </a:r>
            <a:r>
              <a:rPr lang="fr-FR" sz="1400" dirty="0" err="1"/>
              <a:t>defining</a:t>
            </a:r>
            <a:r>
              <a:rPr lang="fr-FR" sz="1400" dirty="0"/>
              <a:t> </a:t>
            </a:r>
            <a:r>
              <a:rPr lang="fr-FR" sz="1400" dirty="0" err="1"/>
              <a:t>processing</a:t>
            </a:r>
            <a:r>
              <a:rPr lang="fr-FR" sz="1400" dirty="0"/>
              <a:t> </a:t>
            </a:r>
            <a:r>
              <a:rPr lang="fr-FR" sz="1400" dirty="0" err="1"/>
              <a:t>steps</a:t>
            </a:r>
            <a:endParaRPr lang="fr-FR" sz="1400" dirty="0"/>
          </a:p>
          <a:p>
            <a:pPr marL="285750" indent="-285750">
              <a:buFont typeface="Arial"/>
              <a:buChar char="•"/>
            </a:pPr>
            <a:r>
              <a:rPr lang="fr-FR" sz="1400" dirty="0" err="1"/>
              <a:t>Possibility</a:t>
            </a:r>
            <a:r>
              <a:rPr lang="fr-FR" sz="1400" dirty="0"/>
              <a:t> for </a:t>
            </a:r>
            <a:r>
              <a:rPr lang="fr-FR" sz="1400" dirty="0" err="1"/>
              <a:t>limited</a:t>
            </a:r>
            <a:r>
              <a:rPr lang="fr-FR" sz="1400" dirty="0"/>
              <a:t> </a:t>
            </a:r>
            <a:r>
              <a:rPr lang="fr-FR" sz="1400" dirty="0" err="1"/>
              <a:t>parametrization</a:t>
            </a:r>
            <a:endParaRPr lang="fr-FR" sz="1400" dirty="0"/>
          </a:p>
        </p:txBody>
      </p:sp>
      <p:sp>
        <p:nvSpPr>
          <p:cNvPr id="5" name="Rectangle 4"/>
          <p:cNvSpPr/>
          <p:nvPr/>
        </p:nvSpPr>
        <p:spPr>
          <a:xfrm>
            <a:off x="2087929" y="2645877"/>
            <a:ext cx="3098176" cy="141238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err="1"/>
              <a:t>Process</a:t>
            </a:r>
            <a:r>
              <a:rPr lang="fr-FR" sz="1400" b="1" dirty="0"/>
              <a:t> Flow simulation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 err="1"/>
              <a:t>Work</a:t>
            </a:r>
            <a:r>
              <a:rPr lang="fr-FR" sz="1400" dirty="0"/>
              <a:t> </a:t>
            </a:r>
            <a:r>
              <a:rPr lang="fr-FR" sz="1400" dirty="0" err="1"/>
              <a:t>with</a:t>
            </a:r>
            <a:r>
              <a:rPr lang="fr-FR" sz="1400" dirty="0"/>
              <a:t> GDSII files </a:t>
            </a:r>
            <a:r>
              <a:rPr lang="fr-FR" sz="1400" dirty="0" err="1"/>
              <a:t>provided</a:t>
            </a:r>
            <a:r>
              <a:rPr lang="fr-FR" sz="1400" dirty="0"/>
              <a:t> by </a:t>
            </a:r>
            <a:r>
              <a:rPr lang="fr-FR" sz="1400" dirty="0" err="1"/>
              <a:t>your</a:t>
            </a:r>
            <a:r>
              <a:rPr lang="fr-FR" sz="1400" dirty="0"/>
              <a:t> favorite </a:t>
            </a:r>
            <a:r>
              <a:rPr lang="fr-FR" sz="1400" dirty="0" err="1"/>
              <a:t>vendor</a:t>
            </a:r>
            <a:endParaRPr lang="fr-FR" sz="1400" dirty="0"/>
          </a:p>
          <a:p>
            <a:pPr marL="285750" indent="-285750">
              <a:buFont typeface="Arial"/>
              <a:buChar char="•"/>
            </a:pPr>
            <a:r>
              <a:rPr lang="fr-FR" sz="1400" dirty="0"/>
              <a:t>Abstract description of the </a:t>
            </a:r>
            <a:r>
              <a:rPr lang="fr-FR" sz="1400" dirty="0" err="1"/>
              <a:t>process</a:t>
            </a:r>
            <a:endParaRPr lang="fr-FR" sz="1400" dirty="0"/>
          </a:p>
        </p:txBody>
      </p:sp>
      <p:sp>
        <p:nvSpPr>
          <p:cNvPr id="6" name="Rectangle 5"/>
          <p:cNvSpPr/>
          <p:nvPr/>
        </p:nvSpPr>
        <p:spPr>
          <a:xfrm>
            <a:off x="2087929" y="4267173"/>
            <a:ext cx="3098176" cy="141238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/>
              <a:t>Simple description of the </a:t>
            </a:r>
            <a:r>
              <a:rPr lang="fr-FR" sz="1200" b="1" dirty="0" err="1"/>
              <a:t>geometry</a:t>
            </a:r>
            <a:r>
              <a:rPr lang="fr-FR" sz="1200" b="1" dirty="0"/>
              <a:t> and doping </a:t>
            </a:r>
            <a:r>
              <a:rPr lang="fr-FR" sz="1200" b="1" dirty="0" err="1"/>
              <a:t>using</a:t>
            </a:r>
            <a:r>
              <a:rPr lang="fr-FR" sz="1200" b="1" dirty="0"/>
              <a:t> an editor</a:t>
            </a:r>
          </a:p>
          <a:p>
            <a:pPr marL="285750" indent="-285750">
              <a:buFont typeface="Arial"/>
              <a:buChar char="•"/>
            </a:pPr>
            <a:r>
              <a:rPr lang="fr-FR" sz="1200" dirty="0" err="1"/>
              <a:t>Define</a:t>
            </a:r>
            <a:r>
              <a:rPr lang="fr-FR" sz="1200" dirty="0"/>
              <a:t> </a:t>
            </a:r>
            <a:r>
              <a:rPr lang="fr-FR" sz="1200" dirty="0" err="1"/>
              <a:t>geometry</a:t>
            </a:r>
            <a:r>
              <a:rPr lang="fr-FR" sz="1200" dirty="0"/>
              <a:t> (</a:t>
            </a:r>
            <a:r>
              <a:rPr lang="fr-FR" sz="1200" dirty="0" err="1"/>
              <a:t>Shape,material</a:t>
            </a:r>
            <a:r>
              <a:rPr lang="fr-FR" sz="1200" dirty="0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fr-FR" sz="1200" dirty="0" err="1"/>
              <a:t>Define</a:t>
            </a:r>
            <a:r>
              <a:rPr lang="fr-FR" sz="1200" dirty="0"/>
              <a:t> doping profile (</a:t>
            </a:r>
            <a:r>
              <a:rPr lang="fr-FR" sz="1200" dirty="0" err="1"/>
              <a:t>parametric</a:t>
            </a:r>
            <a:r>
              <a:rPr lang="fr-FR" sz="1200" dirty="0"/>
              <a:t> description)</a:t>
            </a:r>
          </a:p>
        </p:txBody>
      </p:sp>
      <p:sp>
        <p:nvSpPr>
          <p:cNvPr id="7" name="Rectangle 6"/>
          <p:cNvSpPr/>
          <p:nvPr/>
        </p:nvSpPr>
        <p:spPr>
          <a:xfrm>
            <a:off x="7122968" y="949706"/>
            <a:ext cx="3098176" cy="159763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err="1"/>
              <a:t>Device</a:t>
            </a:r>
            <a:r>
              <a:rPr lang="fr-FR" sz="1200" b="1" dirty="0"/>
              <a:t> Simulation </a:t>
            </a:r>
            <a:r>
              <a:rPr lang="fr-FR" sz="1200" b="1" dirty="0" err="1"/>
              <a:t>Conditioning</a:t>
            </a:r>
            <a:r>
              <a:rPr lang="fr-FR" sz="1200" b="1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fr-FR" sz="1200" dirty="0" err="1"/>
              <a:t>Reduce</a:t>
            </a:r>
            <a:r>
              <a:rPr lang="fr-FR" sz="1200" dirty="0"/>
              <a:t> </a:t>
            </a:r>
            <a:r>
              <a:rPr lang="fr-FR" sz="1200" dirty="0" err="1"/>
              <a:t>Complexity</a:t>
            </a:r>
            <a:r>
              <a:rPr lang="fr-FR" sz="1200" dirty="0"/>
              <a:t> (</a:t>
            </a:r>
            <a:r>
              <a:rPr lang="fr-FR" sz="1200" dirty="0" err="1"/>
              <a:t>symmetry</a:t>
            </a:r>
            <a:r>
              <a:rPr lang="fr-FR" sz="1200" dirty="0"/>
              <a:t>, </a:t>
            </a:r>
            <a:r>
              <a:rPr lang="fr-FR" sz="1200" dirty="0" err="1"/>
              <a:t>dead</a:t>
            </a:r>
            <a:r>
              <a:rPr lang="fr-FR" sz="1200" dirty="0"/>
              <a:t> area </a:t>
            </a:r>
            <a:r>
              <a:rPr lang="fr-FR" sz="1200" dirty="0" err="1"/>
              <a:t>removal</a:t>
            </a:r>
            <a:r>
              <a:rPr lang="fr-FR" sz="1200" dirty="0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fr-FR" sz="1200" dirty="0" err="1"/>
              <a:t>Remesh</a:t>
            </a:r>
            <a:r>
              <a:rPr lang="fr-FR" sz="1200" dirty="0"/>
              <a:t> for </a:t>
            </a:r>
            <a:r>
              <a:rPr lang="fr-FR" sz="1200" dirty="0" err="1"/>
              <a:t>Device</a:t>
            </a:r>
            <a:r>
              <a:rPr lang="fr-FR" sz="1200" dirty="0"/>
              <a:t> simulation (</a:t>
            </a:r>
            <a:r>
              <a:rPr lang="fr-FR" sz="1200" dirty="0" err="1"/>
              <a:t>reduce</a:t>
            </a:r>
            <a:r>
              <a:rPr lang="fr-FR" sz="1200" dirty="0"/>
              <a:t> </a:t>
            </a:r>
            <a:r>
              <a:rPr lang="fr-FR" sz="1200" dirty="0" err="1"/>
              <a:t>oxide</a:t>
            </a:r>
            <a:r>
              <a:rPr lang="fr-FR" sz="1200" dirty="0"/>
              <a:t>/</a:t>
            </a:r>
            <a:r>
              <a:rPr lang="fr-FR" sz="1200" dirty="0" err="1"/>
              <a:t>nitride</a:t>
            </a:r>
            <a:r>
              <a:rPr lang="fr-FR" sz="1200" dirty="0"/>
              <a:t> </a:t>
            </a:r>
            <a:r>
              <a:rPr lang="fr-FR" sz="1200" dirty="0" err="1"/>
              <a:t>mesh</a:t>
            </a:r>
            <a:r>
              <a:rPr lang="fr-FR" sz="1200" dirty="0"/>
              <a:t>, </a:t>
            </a:r>
            <a:r>
              <a:rPr lang="fr-FR" sz="1200" dirty="0" err="1"/>
              <a:t>increase</a:t>
            </a:r>
            <a:r>
              <a:rPr lang="fr-FR" sz="1200" dirty="0"/>
              <a:t> </a:t>
            </a:r>
            <a:r>
              <a:rPr lang="fr-FR" sz="1200" dirty="0" err="1"/>
              <a:t>bulk</a:t>
            </a:r>
            <a:r>
              <a:rPr lang="fr-FR" sz="1200" dirty="0"/>
              <a:t>)</a:t>
            </a:r>
          </a:p>
          <a:p>
            <a:pPr algn="ctr"/>
            <a:endParaRPr lang="fr-FR" sz="1200" dirty="0"/>
          </a:p>
        </p:txBody>
      </p:sp>
      <p:cxnSp>
        <p:nvCxnSpPr>
          <p:cNvPr id="8" name="Connecteur en angle 10"/>
          <p:cNvCxnSpPr>
            <a:stCxn id="6" idx="3"/>
            <a:endCxn id="7" idx="1"/>
          </p:cNvCxnSpPr>
          <p:nvPr/>
        </p:nvCxnSpPr>
        <p:spPr>
          <a:xfrm flipV="1">
            <a:off x="5186106" y="1748522"/>
            <a:ext cx="1936863" cy="322484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en angle 13"/>
          <p:cNvCxnSpPr>
            <a:stCxn id="5" idx="3"/>
            <a:endCxn id="7" idx="1"/>
          </p:cNvCxnSpPr>
          <p:nvPr/>
        </p:nvCxnSpPr>
        <p:spPr>
          <a:xfrm flipV="1">
            <a:off x="5186106" y="1748522"/>
            <a:ext cx="1936863" cy="1603547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en angle 16"/>
          <p:cNvCxnSpPr>
            <a:stCxn id="3" idx="3"/>
            <a:endCxn id="7" idx="1"/>
          </p:cNvCxnSpPr>
          <p:nvPr/>
        </p:nvCxnSpPr>
        <p:spPr>
          <a:xfrm flipV="1">
            <a:off x="5186106" y="1748522"/>
            <a:ext cx="1936863" cy="5917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122968" y="2667767"/>
            <a:ext cx="3098176" cy="159763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err="1"/>
              <a:t>Device</a:t>
            </a:r>
            <a:r>
              <a:rPr lang="fr-FR" sz="1400" b="1" dirty="0"/>
              <a:t> Simulation 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/>
              <a:t>Electric Field, </a:t>
            </a:r>
            <a:r>
              <a:rPr lang="fr-FR" sz="1400" dirty="0" err="1"/>
              <a:t>Ramo</a:t>
            </a:r>
            <a:r>
              <a:rPr lang="fr-FR" sz="1400" dirty="0"/>
              <a:t> </a:t>
            </a:r>
            <a:r>
              <a:rPr lang="fr-FR" sz="1400" dirty="0" err="1"/>
              <a:t>Potential</a:t>
            </a:r>
            <a:r>
              <a:rPr lang="fr-FR" sz="14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/>
              <a:t>Capacitance 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 err="1"/>
              <a:t>Transient</a:t>
            </a:r>
            <a:r>
              <a:rPr lang="fr-FR" sz="1400" dirty="0"/>
              <a:t> </a:t>
            </a:r>
            <a:r>
              <a:rPr lang="fr-FR" sz="1400" dirty="0" err="1"/>
              <a:t>Behavior</a:t>
            </a:r>
            <a:endParaRPr lang="fr-FR" sz="1400" dirty="0"/>
          </a:p>
          <a:p>
            <a:pPr marL="285750" indent="-285750">
              <a:buFont typeface="Arial"/>
              <a:buChar char="•"/>
            </a:pPr>
            <a:r>
              <a:rPr lang="fr-FR" sz="1400" dirty="0"/>
              <a:t>Thermal/</a:t>
            </a:r>
            <a:r>
              <a:rPr lang="fr-FR" sz="1400" dirty="0" err="1"/>
              <a:t>Mechanical</a:t>
            </a:r>
            <a:r>
              <a:rPr lang="fr-FR" sz="1400" dirty="0"/>
              <a:t> Stress Simulation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122968" y="4384442"/>
            <a:ext cx="3098176" cy="15976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/>
              <a:t>Post-</a:t>
            </a:r>
            <a:r>
              <a:rPr lang="fr-FR" sz="1400" b="1" dirty="0" err="1"/>
              <a:t>Processing</a:t>
            </a:r>
            <a:r>
              <a:rPr lang="fr-FR" sz="1400" b="1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 err="1"/>
              <a:t>Extract</a:t>
            </a:r>
            <a:r>
              <a:rPr lang="fr-FR" sz="1400" dirty="0"/>
              <a:t> Profiles ( E(</a:t>
            </a:r>
            <a:r>
              <a:rPr lang="fr-FR" sz="1400" dirty="0" err="1"/>
              <a:t>x,y,z</a:t>
            </a:r>
            <a:r>
              <a:rPr lang="fr-FR" sz="1400" dirty="0"/>
              <a:t>) , </a:t>
            </a:r>
            <a:r>
              <a:rPr lang="fr-FR" sz="1400" dirty="0" err="1"/>
              <a:t>etc</a:t>
            </a:r>
            <a:r>
              <a:rPr lang="fr-FR" sz="1400" dirty="0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fr-FR" sz="1400" dirty="0" err="1"/>
              <a:t>Extract</a:t>
            </a:r>
            <a:r>
              <a:rPr lang="fr-FR" sz="1400" dirty="0"/>
              <a:t> Values (Breakdown, </a:t>
            </a:r>
            <a:r>
              <a:rPr lang="fr-FR" sz="1400" dirty="0" err="1"/>
              <a:t>Depletion</a:t>
            </a:r>
            <a:r>
              <a:rPr lang="fr-FR" sz="1400" dirty="0"/>
              <a:t> </a:t>
            </a:r>
            <a:r>
              <a:rPr lang="fr-FR" sz="1400" dirty="0" err="1"/>
              <a:t>Potential</a:t>
            </a:r>
            <a:r>
              <a:rPr lang="fr-FR" sz="1400" dirty="0"/>
              <a:t> )</a:t>
            </a:r>
          </a:p>
          <a:p>
            <a:pPr algn="ctr"/>
            <a:endParaRPr lang="fr-FR" sz="1400" dirty="0"/>
          </a:p>
        </p:txBody>
      </p:sp>
      <p:cxnSp>
        <p:nvCxnSpPr>
          <p:cNvPr id="13" name="Connecteur droit avec flèche 20"/>
          <p:cNvCxnSpPr>
            <a:stCxn id="7" idx="2"/>
            <a:endCxn id="11" idx="0"/>
          </p:cNvCxnSpPr>
          <p:nvPr/>
        </p:nvCxnSpPr>
        <p:spPr>
          <a:xfrm>
            <a:off x="8672056" y="2547337"/>
            <a:ext cx="0" cy="1204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21"/>
          <p:cNvCxnSpPr>
            <a:stCxn id="11" idx="2"/>
            <a:endCxn id="12" idx="0"/>
          </p:cNvCxnSpPr>
          <p:nvPr/>
        </p:nvCxnSpPr>
        <p:spPr>
          <a:xfrm>
            <a:off x="8672056" y="4265398"/>
            <a:ext cx="0" cy="1190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itre 1"/>
          <p:cNvSpPr txBox="1">
            <a:spLocks/>
          </p:cNvSpPr>
          <p:nvPr/>
        </p:nvSpPr>
        <p:spPr>
          <a:xfrm>
            <a:off x="1991544" y="976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TCAD simulation workflow </a:t>
            </a:r>
            <a:endParaRPr lang="fr-FR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31476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>
          <a:xfrm>
            <a:off x="1991544" y="976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/>
              <a:t>Sentaurus</a:t>
            </a:r>
            <a:r>
              <a:rPr lang="fr-FR" dirty="0"/>
              <a:t> TCAD portfolio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7</a:t>
            </a:fld>
            <a:endParaRPr lang="fr-CH"/>
          </a:p>
        </p:txBody>
      </p:sp>
      <p:sp>
        <p:nvSpPr>
          <p:cNvPr id="2" name="ZoneTexte 1"/>
          <p:cNvSpPr txBox="1"/>
          <p:nvPr/>
        </p:nvSpPr>
        <p:spPr>
          <a:xfrm>
            <a:off x="2152650" y="1152770"/>
            <a:ext cx="7712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charset="0"/>
              <a:buChar char="•"/>
            </a:pPr>
            <a:endParaRPr lang="en-US" sz="2400" dirty="0"/>
          </a:p>
          <a:p>
            <a:pPr marL="742950" lvl="1" indent="-285750">
              <a:buFont typeface="Arial" charset="0"/>
              <a:buChar char="•"/>
            </a:pPr>
            <a:endParaRPr lang="en-US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648FC99-A08E-5C4F-958A-C84847FBD8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862"/>
          <a:stretch/>
        </p:blipFill>
        <p:spPr>
          <a:xfrm>
            <a:off x="1885596" y="1026115"/>
            <a:ext cx="8685834" cy="563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375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>
          <a:xfrm>
            <a:off x="1991544" y="976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/>
              <a:t>Where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all </a:t>
            </a:r>
            <a:r>
              <a:rPr lang="fr-FR" dirty="0" err="1"/>
              <a:t>happens</a:t>
            </a:r>
            <a:r>
              <a:rPr lang="fr-FR" dirty="0"/>
              <a:t> : The </a:t>
            </a:r>
            <a:r>
              <a:rPr lang="fr-FR" dirty="0" err="1"/>
              <a:t>workbench</a:t>
            </a:r>
            <a:endParaRPr lang="fr-FR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8</a:t>
            </a:fld>
            <a:endParaRPr lang="fr-CH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255D15F-5F86-4949-91A7-AB7F3B164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055" y="977874"/>
            <a:ext cx="10039350" cy="587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2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>
          <a:xfrm>
            <a:off x="1991544" y="976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/>
              <a:t>Where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all </a:t>
            </a:r>
            <a:r>
              <a:rPr lang="fr-FR" dirty="0" err="1"/>
              <a:t>happens</a:t>
            </a:r>
            <a:r>
              <a:rPr lang="fr-FR" dirty="0"/>
              <a:t> : The </a:t>
            </a:r>
            <a:r>
              <a:rPr lang="fr-FR" dirty="0" err="1"/>
              <a:t>workbench</a:t>
            </a:r>
            <a:endParaRPr lang="fr-FR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0A44E5-9C67-2544-ABFD-B3398E0437E1}" type="slidenum">
              <a:rPr lang="en-US" smtClean="0"/>
              <a:pPr/>
              <a:t>9</a:t>
            </a:fld>
            <a:endParaRPr lang="fr-CH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113579A-1D01-1343-831C-8EE851E9D3C2}"/>
              </a:ext>
            </a:extLst>
          </p:cNvPr>
          <p:cNvGrpSpPr/>
          <p:nvPr/>
        </p:nvGrpSpPr>
        <p:grpSpPr>
          <a:xfrm>
            <a:off x="2542004" y="1474648"/>
            <a:ext cx="6225120" cy="4521758"/>
            <a:chOff x="75199" y="980523"/>
            <a:chExt cx="6225120" cy="4521758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43FF9954-DE9B-CC4B-99B8-059BC7A50C57}"/>
                </a:ext>
              </a:extLst>
            </p:cNvPr>
            <p:cNvGrpSpPr/>
            <p:nvPr/>
          </p:nvGrpSpPr>
          <p:grpSpPr>
            <a:xfrm>
              <a:off x="155583" y="1152769"/>
              <a:ext cx="3341244" cy="3645094"/>
              <a:chOff x="246018" y="1801113"/>
              <a:chExt cx="3913999" cy="2529727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47F749E1-1B65-3049-BB1B-4319DF9BF281}"/>
                  </a:ext>
                </a:extLst>
              </p:cNvPr>
              <p:cNvSpPr/>
              <p:nvPr/>
            </p:nvSpPr>
            <p:spPr>
              <a:xfrm>
                <a:off x="246018" y="2170445"/>
                <a:ext cx="3913999" cy="216039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Structure </a:t>
                </a:r>
                <a:r>
                  <a:rPr lang="fr-FR" dirty="0" err="1"/>
                  <a:t>generation</a:t>
                </a:r>
                <a:r>
                  <a:rPr lang="fr-FR" dirty="0"/>
                  <a:t> : </a:t>
                </a:r>
              </a:p>
              <a:p>
                <a:pPr marL="285750" indent="-285750" algn="ctr">
                  <a:buFont typeface="Arial" panose="020B0604020202020204" pitchFamily="34" charset="0"/>
                  <a:buChar char="•"/>
                </a:pPr>
                <a:r>
                  <a:rPr lang="fr-FR" dirty="0"/>
                  <a:t>List of instruction on how to </a:t>
                </a:r>
                <a:r>
                  <a:rPr lang="fr-FR" dirty="0" err="1"/>
                  <a:t>generate</a:t>
                </a:r>
                <a:r>
                  <a:rPr lang="fr-FR" dirty="0"/>
                  <a:t> a structure. </a:t>
                </a:r>
              </a:p>
              <a:p>
                <a:pPr marL="285750" indent="-285750" algn="ctr">
                  <a:buFont typeface="Arial" panose="020B0604020202020204" pitchFamily="34" charset="0"/>
                  <a:buChar char="•"/>
                </a:pPr>
                <a:r>
                  <a:rPr lang="fr-FR" dirty="0" err="1"/>
                  <a:t>Contain</a:t>
                </a:r>
                <a:r>
                  <a:rPr lang="fr-FR" dirty="0"/>
                  <a:t> </a:t>
                </a:r>
                <a:r>
                  <a:rPr lang="fr-FR" dirty="0" err="1"/>
                  <a:t>undefined</a:t>
                </a:r>
                <a:r>
                  <a:rPr lang="fr-FR" dirty="0"/>
                  <a:t> </a:t>
                </a:r>
                <a:r>
                  <a:rPr lang="fr-FR" dirty="0" err="1"/>
                  <a:t>parameters</a:t>
                </a:r>
                <a:r>
                  <a:rPr lang="fr-FR" dirty="0"/>
                  <a:t> , for </a:t>
                </a:r>
                <a:r>
                  <a:rPr lang="fr-FR" dirty="0" err="1"/>
                  <a:t>examples</a:t>
                </a:r>
                <a:r>
                  <a:rPr lang="fr-FR" dirty="0"/>
                  <a:t> </a:t>
                </a:r>
                <a:r>
                  <a:rPr lang="fr-FR" dirty="0" err="1"/>
                  <a:t>Width</a:t>
                </a:r>
                <a:r>
                  <a:rPr lang="fr-FR" dirty="0"/>
                  <a:t>, </a:t>
                </a:r>
                <a:r>
                  <a:rPr lang="fr-FR" dirty="0" err="1"/>
                  <a:t>thickness</a:t>
                </a:r>
                <a:r>
                  <a:rPr lang="fr-FR" dirty="0"/>
                  <a:t>. Variables are </a:t>
                </a:r>
                <a:r>
                  <a:rPr lang="fr-FR" dirty="0" err="1"/>
                  <a:t>indentified</a:t>
                </a:r>
                <a:r>
                  <a:rPr lang="fr-FR" dirty="0"/>
                  <a:t> </a:t>
                </a:r>
                <a:r>
                  <a:rPr lang="fr-FR" dirty="0" err="1"/>
                  <a:t>with</a:t>
                </a:r>
                <a:r>
                  <a:rPr lang="fr-FR" dirty="0"/>
                  <a:t> @, ex : @</a:t>
                </a:r>
                <a:r>
                  <a:rPr lang="fr-FR" dirty="0" err="1"/>
                  <a:t>Thickness</a:t>
                </a:r>
                <a:r>
                  <a:rPr lang="fr-FR" dirty="0"/>
                  <a:t>@</a:t>
                </a:r>
              </a:p>
            </p:txBody>
          </p:sp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AA4161B-A3A7-7043-A504-B6C3A1962037}"/>
                  </a:ext>
                </a:extLst>
              </p:cNvPr>
              <p:cNvSpPr txBox="1"/>
              <p:nvPr/>
            </p:nvSpPr>
            <p:spPr>
              <a:xfrm>
                <a:off x="1916560" y="1801113"/>
                <a:ext cx="767115" cy="256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u="sng" dirty="0" err="1"/>
                  <a:t>Tool</a:t>
                </a:r>
                <a:endParaRPr lang="fr-FR" b="1" u="sng" dirty="0"/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A8123507-A630-8841-B992-2214CF2BE529}"/>
                </a:ext>
              </a:extLst>
            </p:cNvPr>
            <p:cNvSpPr txBox="1"/>
            <p:nvPr/>
          </p:nvSpPr>
          <p:spPr>
            <a:xfrm>
              <a:off x="4300695" y="1152769"/>
              <a:ext cx="14414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u="sng" dirty="0" err="1"/>
                <a:t>Parameters</a:t>
              </a:r>
              <a:endParaRPr lang="fr-FR" b="1" u="sng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A6358B0-C9BF-0B4B-AB80-518B42930C5F}"/>
                </a:ext>
              </a:extLst>
            </p:cNvPr>
            <p:cNvSpPr/>
            <p:nvPr/>
          </p:nvSpPr>
          <p:spPr>
            <a:xfrm>
              <a:off x="3832663" y="1684941"/>
              <a:ext cx="2180493" cy="3112922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err="1"/>
                <a:t>Here</a:t>
              </a:r>
              <a:r>
                <a:rPr lang="fr-FR" dirty="0"/>
                <a:t> </a:t>
              </a:r>
              <a:r>
                <a:rPr lang="fr-FR" dirty="0" err="1"/>
                <a:t>we</a:t>
              </a:r>
              <a:r>
                <a:rPr lang="fr-FR" dirty="0"/>
                <a:t> </a:t>
              </a:r>
              <a:r>
                <a:rPr lang="fr-FR" dirty="0" err="1"/>
                <a:t>define</a:t>
              </a:r>
              <a:r>
                <a:rPr lang="fr-FR" dirty="0"/>
                <a:t> the </a:t>
              </a:r>
              <a:r>
                <a:rPr lang="fr-FR" dirty="0" err="1"/>
                <a:t>parameters</a:t>
              </a:r>
              <a:r>
                <a:rPr lang="fr-FR" dirty="0"/>
                <a:t>: </a:t>
              </a:r>
            </a:p>
            <a:p>
              <a:pPr algn="ctr"/>
              <a:endParaRPr lang="fr-FR" dirty="0"/>
            </a:p>
            <a:p>
              <a:pPr algn="ctr"/>
              <a:r>
                <a:rPr lang="fr-FR" dirty="0" err="1"/>
                <a:t>Thickness</a:t>
              </a:r>
              <a:r>
                <a:rPr lang="fr-FR" dirty="0"/>
                <a:t> :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fr-FR" dirty="0"/>
                <a:t>100 µm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fr-FR" dirty="0"/>
                <a:t>200 µm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fr-FR" dirty="0"/>
                <a:t>300 µm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088DB09-9ED8-AC46-BA97-1B304F766787}"/>
                </a:ext>
              </a:extLst>
            </p:cNvPr>
            <p:cNvSpPr/>
            <p:nvPr/>
          </p:nvSpPr>
          <p:spPr>
            <a:xfrm>
              <a:off x="75199" y="980523"/>
              <a:ext cx="6225120" cy="4521758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CAD786FE-8560-0A4E-95B1-C61564830DD0}"/>
                </a:ext>
              </a:extLst>
            </p:cNvPr>
            <p:cNvSpPr txBox="1"/>
            <p:nvPr/>
          </p:nvSpPr>
          <p:spPr>
            <a:xfrm>
              <a:off x="2470255" y="5106885"/>
              <a:ext cx="15270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Virtual </a:t>
              </a:r>
              <a:r>
                <a:rPr lang="fr-FR" dirty="0" err="1"/>
                <a:t>nodes</a:t>
              </a:r>
              <a:endParaRPr lang="fr-FR" dirty="0"/>
            </a:p>
          </p:txBody>
        </p:sp>
      </p:grpSp>
      <p:sp>
        <p:nvSpPr>
          <p:cNvPr id="13" name="Flèche vers la droite 12">
            <a:extLst>
              <a:ext uri="{FF2B5EF4-FFF2-40B4-BE49-F238E27FC236}">
                <a16:creationId xmlns:a16="http://schemas.microsoft.com/office/drawing/2014/main" id="{15CC302D-1C43-5745-ACEB-1FC81DCB40D5}"/>
              </a:ext>
            </a:extLst>
          </p:cNvPr>
          <p:cNvSpPr/>
          <p:nvPr/>
        </p:nvSpPr>
        <p:spPr>
          <a:xfrm>
            <a:off x="8924755" y="3056455"/>
            <a:ext cx="2454938" cy="190918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Preprocessing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92162"/>
      </p:ext>
    </p:extLst>
  </p:cSld>
  <p:clrMapOvr>
    <a:masterClrMapping/>
  </p:clrMapOvr>
</p:sld>
</file>

<file path=ppt/theme/theme1.xml><?xml version="1.0" encoding="utf-8"?>
<a:theme xmlns:a="http://schemas.openxmlformats.org/drawingml/2006/main" name="ORNL">
  <a:themeElements>
    <a:clrScheme name="ORNL theme colors 180717 final">
      <a:dk1>
        <a:sysClr val="windowText" lastClr="000000"/>
      </a:dk1>
      <a:lt1>
        <a:sysClr val="window" lastClr="FFFFFF"/>
      </a:lt1>
      <a:dk2>
        <a:srgbClr val="447E59"/>
      </a:dk2>
      <a:lt2>
        <a:srgbClr val="FFFFFF"/>
      </a:lt2>
      <a:accent1>
        <a:srgbClr val="3BA2AD"/>
      </a:accent1>
      <a:accent2>
        <a:srgbClr val="8FBB55"/>
      </a:accent2>
      <a:accent3>
        <a:srgbClr val="5785B7"/>
      </a:accent3>
      <a:accent4>
        <a:srgbClr val="E5A940"/>
      </a:accent4>
      <a:accent5>
        <a:srgbClr val="919785"/>
      </a:accent5>
      <a:accent6>
        <a:srgbClr val="CB4D3D"/>
      </a:accent6>
      <a:hlink>
        <a:srgbClr val="397D52"/>
      </a:hlink>
      <a:folHlink>
        <a:srgbClr val="00000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9050">
          <a:solidFill>
            <a:schemeClr val="accent1">
              <a:lumMod val="50000"/>
            </a:schemeClr>
          </a:solidFill>
          <a:miter lim="800000"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a:spPr>
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<a:prstTxWarp prst="textNoShape">
          <a:avLst/>
        </a:prstTxWarp>
        <a:noAutofit/>
      </a:bodyPr>
      <a:lstStyle>
        <a:defPPr algn="l">
          <a:lnSpc>
            <a:spcPct val="90000"/>
          </a:lnSpc>
          <a:defRPr dirty="0" smtClean="0">
            <a:solidFill>
              <a:schemeClr val="tx1"/>
            </a:solidFill>
          </a:defRPr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bg1">
              <a:lumMod val="50000"/>
            </a:schemeClr>
          </a:solidFill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defRPr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9" id="{6EB95C59-BDD5-5C40-971B-727A997B01D4}" vid="{7DE78278-7085-5245-A271-A8AB5B4057CD}"/>
    </a:ext>
  </a:extLst>
</a:theme>
</file>

<file path=ppt/theme/theme2.xml><?xml version="1.0" encoding="utf-8"?>
<a:theme xmlns:a="http://schemas.openxmlformats.org/drawingml/2006/main" name="Office Theme">
  <a:themeElements>
    <a:clrScheme name="ORNL presentation palette 180710">
      <a:dk1>
        <a:sysClr val="windowText" lastClr="000000"/>
      </a:dk1>
      <a:lt1>
        <a:sysClr val="window" lastClr="FFFFFF"/>
      </a:lt1>
      <a:dk2>
        <a:srgbClr val="447E59"/>
      </a:dk2>
      <a:lt2>
        <a:srgbClr val="FFFFFF"/>
      </a:lt2>
      <a:accent1>
        <a:srgbClr val="17A6B6"/>
      </a:accent1>
      <a:accent2>
        <a:srgbClr val="98BA6A"/>
      </a:accent2>
      <a:accent3>
        <a:srgbClr val="5085C0"/>
      </a:accent3>
      <a:accent4>
        <a:srgbClr val="EC855C"/>
      </a:accent4>
      <a:accent5>
        <a:srgbClr val="8E7B6C"/>
      </a:accent5>
      <a:accent6>
        <a:srgbClr val="C75653"/>
      </a:accent6>
      <a:hlink>
        <a:srgbClr val="397D52"/>
      </a:hlink>
      <a:folHlink>
        <a:srgbClr val="00000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NL presentation palette 180710">
      <a:dk1>
        <a:sysClr val="windowText" lastClr="000000"/>
      </a:dk1>
      <a:lt1>
        <a:sysClr val="window" lastClr="FFFFFF"/>
      </a:lt1>
      <a:dk2>
        <a:srgbClr val="447E59"/>
      </a:dk2>
      <a:lt2>
        <a:srgbClr val="FFFFFF"/>
      </a:lt2>
      <a:accent1>
        <a:srgbClr val="17A6B6"/>
      </a:accent1>
      <a:accent2>
        <a:srgbClr val="98BA6A"/>
      </a:accent2>
      <a:accent3>
        <a:srgbClr val="5085C0"/>
      </a:accent3>
      <a:accent4>
        <a:srgbClr val="EC855C"/>
      </a:accent4>
      <a:accent5>
        <a:srgbClr val="8E7B6C"/>
      </a:accent5>
      <a:accent6>
        <a:srgbClr val="C75653"/>
      </a:accent6>
      <a:hlink>
        <a:srgbClr val="397D52"/>
      </a:hlink>
      <a:folHlink>
        <a:srgbClr val="00000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BFB3AB80EA044897B163D651BE7CF" ma:contentTypeVersion="12" ma:contentTypeDescription="Create a new document." ma:contentTypeScope="" ma:versionID="5ccae34aae965e24db62e9729d4dd5e4">
  <xsd:schema xmlns:xsd="http://www.w3.org/2001/XMLSchema" xmlns:xs="http://www.w3.org/2001/XMLSchema" xmlns:p="http://schemas.microsoft.com/office/2006/metadata/properties" xmlns:ns2="38e4deb0-de08-4adb-aafc-d8ff02544178" targetNamespace="http://schemas.microsoft.com/office/2006/metadata/properties" ma:root="true" ma:fieldsID="73e7bd080f35e63ea4fc24c5765ee755" ns2:_="">
    <xsd:import namespace="38e4deb0-de08-4adb-aafc-d8ff025441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e4deb0-de08-4adb-aafc-d8ff025441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BA20C22-D077-412B-81BA-8B2541026FAD}">
  <ds:schemaRefs>
    <ds:schemaRef ds:uri="38e4deb0-de08-4adb-aafc-d8ff02544178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8EF5AA9-B8DF-4DC7-90A1-A91BA595B6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e4deb0-de08-4adb-aafc-d8ff025441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4FB6BD-000C-41AF-9DE8-4264F777F37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b3dbd43-4c4b-4544-9f8a-0553f9f5f25e}" enabled="0" method="" siteId="{db3dbd43-4c4b-4544-9f8a-0553f9f5f25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ORNL</Template>
  <TotalTime>4657</TotalTime>
  <Words>1450</Words>
  <Application>Microsoft Macintosh PowerPoint</Application>
  <PresentationFormat>Widescreen</PresentationFormat>
  <Paragraphs>260</Paragraphs>
  <Slides>50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-apple-system</vt:lpstr>
      <vt:lpstr>Arial</vt:lpstr>
      <vt:lpstr>Arial Black</vt:lpstr>
      <vt:lpstr>Century Gothic</vt:lpstr>
      <vt:lpstr>ORNL</vt:lpstr>
      <vt:lpstr>Équation</vt:lpstr>
      <vt:lpstr>Introduction to Synopsys Sentaurus TCAD tools</vt:lpstr>
      <vt:lpstr>Biosketch </vt:lpstr>
      <vt:lpstr>Biosketch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Generating a structure</vt:lpstr>
      <vt:lpstr>PowerPoint Presentation</vt:lpstr>
      <vt:lpstr>PowerPoint Presentation</vt:lpstr>
      <vt:lpstr>PowerPoint Presentation</vt:lpstr>
      <vt:lpstr>PowerPoint Presentation</vt:lpstr>
      <vt:lpstr>Ex : CMOS process simulation</vt:lpstr>
      <vt:lpstr>CMOS process simulation</vt:lpstr>
      <vt:lpstr>CMOS process simulation</vt:lpstr>
      <vt:lpstr>CMOS process simulation</vt:lpstr>
      <vt:lpstr>CMOS process simulation</vt:lpstr>
      <vt:lpstr>PowerPoint Presentation</vt:lpstr>
      <vt:lpstr>PowerPoint Presentation</vt:lpstr>
      <vt:lpstr>CMOS structure generation</vt:lpstr>
      <vt:lpstr>PowerPoint Presentation</vt:lpstr>
      <vt:lpstr>CMOS structure generation</vt:lpstr>
      <vt:lpstr>CMOS structure generation</vt:lpstr>
      <vt:lpstr>PowerPoint Presentation</vt:lpstr>
      <vt:lpstr>PowerPoint Presentation</vt:lpstr>
      <vt:lpstr>Device simulation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3D Device simulation with realistic profiles </vt:lpstr>
      <vt:lpstr>PowerPoint Presentation</vt:lpstr>
      <vt:lpstr>PowerPoint Presentation</vt:lpstr>
      <vt:lpstr>Final notes</vt:lpstr>
      <vt:lpstr>Conclusion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Synopsys Sentaurus TCAD tools</dc:title>
  <dc:subject/>
  <dc:creator>Benoit, Mathieu</dc:creator>
  <cp:keywords/>
  <dc:description/>
  <cp:lastModifiedBy>Benoit, Mathieu</cp:lastModifiedBy>
  <cp:revision>28</cp:revision>
  <dcterms:created xsi:type="dcterms:W3CDTF">2024-02-15T21:02:33Z</dcterms:created>
  <dcterms:modified xsi:type="dcterms:W3CDTF">2026-07-30T17:21:18Z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0x010100436BFB3AB80EA044897B163D651BE7CF</vt:lpwstr>
  </property>
  <property fmtid="{D5CDD505-2E9C-101B-9397-08002B2CF9AE}" pid="3" name="Order">
    <vt:r8>18100</vt:r8>
  </property>
  <property fmtid="{D5CDD505-2E9C-101B-9397-08002B2CF9AE}" pid="4" name="GUID">
    <vt:lpwstr>42b6f0ba-36c8-4301-8891-17ebf0c53400</vt:lpwstr>
  </property>
</Properties>
</file>