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handoutMasterIdLst>
    <p:handoutMasterId r:id="rId24"/>
  </p:handoutMasterIdLst>
  <p:sldIdLst>
    <p:sldId id="270" r:id="rId2"/>
    <p:sldId id="258" r:id="rId3"/>
    <p:sldId id="297" r:id="rId4"/>
    <p:sldId id="276" r:id="rId5"/>
    <p:sldId id="278" r:id="rId6"/>
    <p:sldId id="260" r:id="rId7"/>
    <p:sldId id="256" r:id="rId8"/>
    <p:sldId id="281" r:id="rId9"/>
    <p:sldId id="282" r:id="rId10"/>
    <p:sldId id="284" r:id="rId11"/>
    <p:sldId id="285" r:id="rId12"/>
    <p:sldId id="288" r:id="rId13"/>
    <p:sldId id="287" r:id="rId14"/>
    <p:sldId id="289" r:id="rId15"/>
    <p:sldId id="290" r:id="rId16"/>
    <p:sldId id="298" r:id="rId17"/>
    <p:sldId id="293" r:id="rId18"/>
    <p:sldId id="294" r:id="rId19"/>
    <p:sldId id="264" r:id="rId20"/>
    <p:sldId id="291" r:id="rId21"/>
    <p:sldId id="29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874"/>
    <a:srgbClr val="5C307D"/>
    <a:srgbClr val="FFFFFF"/>
    <a:srgbClr val="F6F4F7"/>
    <a:srgbClr val="93549F"/>
    <a:srgbClr val="FEFDFF"/>
    <a:srgbClr val="E1D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3"/>
    <p:restoredTop sz="86378"/>
  </p:normalViewPr>
  <p:slideViewPr>
    <p:cSldViewPr snapToGrid="0" snapToObjects="1">
      <p:cViewPr varScale="1">
        <p:scale>
          <a:sx n="128" d="100"/>
          <a:sy n="128" d="100"/>
        </p:scale>
        <p:origin x="832" y="176"/>
      </p:cViewPr>
      <p:guideLst/>
    </p:cSldViewPr>
  </p:slideViewPr>
  <p:outlineViewPr>
    <p:cViewPr>
      <p:scale>
        <a:sx n="33" d="100"/>
        <a:sy n="33" d="100"/>
      </p:scale>
      <p:origin x="0" y="-1140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2" d="100"/>
          <a:sy n="112" d="100"/>
        </p:scale>
        <p:origin x="451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C7EA57-4677-F345-B29C-D04DD17944CA}" type="datetimeFigureOut">
              <a:rPr kumimoji="1" lang="zh-CN" altLang="en-US" smtClean="0"/>
              <a:t>2026/6/16</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3438C8-2E62-324A-A441-760E1810117E}"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51940-DB52-3B48-AABB-9C7938529E4E}" type="datetimeFigureOut">
              <a:rPr kumimoji="1" lang="zh-CN" altLang="en-US" smtClean="0"/>
              <a:t>2026/6/16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717E-F74C-4246-A795-6577BEDC8382}"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各位老师好，我是工程物理系硕士研究生何梁博，我的论文题目是《基于 Transformer 架构的 PMT 波形分析方法》</a:t>
            </a:r>
          </a:p>
          <a:p>
            <a:endParaRPr kumimoji="1" lang="en-US" altLang="zh-CN" dirty="0"/>
          </a:p>
          <a:p>
            <a:r>
              <a:rPr kumimoji="1" lang="zh-CN" altLang="en-US" dirty="0"/>
              <a:t>导师：吴朝霞</a:t>
            </a:r>
            <a:endParaRPr kumimoji="1" lang="en-US" altLang="zh-CN" dirty="0"/>
          </a:p>
          <a:p>
            <a:r>
              <a:rPr kumimoji="1" lang="zh-CN" altLang="en-US" dirty="0"/>
              <a:t>企业导师：北方夜视 任玲老师</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dirty="0"/>
              <a:t>课题指导老师：</a:t>
            </a:r>
            <a:r>
              <a:rPr lang="zh-CN" altLang="zh-CN" sz="1200" b="0" kern="1200" dirty="0">
                <a:solidFill>
                  <a:schemeClr val="tx1"/>
                </a:solidFill>
                <a:effectLst/>
                <a:latin typeface="+mn-lt"/>
                <a:ea typeface="+mn-ea"/>
                <a:cs typeface="+mn-cs"/>
              </a:rPr>
              <a:t>续本达</a:t>
            </a: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真实单 PE 波形直观展示正常 sigma 和高 sigma 候选波形之间的区别。</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正常 sigma 的波形更接近典型单 PE 响应，而高 sigma 候选往往更宽，尾部更长，形状也更不规则。这说明 SER 本身不是一个固定模板，而是一个分布。</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kern="1200" dirty="0">
                <a:solidFill>
                  <a:schemeClr val="tx1"/>
                </a:solidFill>
                <a:effectLst/>
                <a:latin typeface="+mn-lt"/>
                <a:ea typeface="+mn-ea"/>
                <a:cs typeface="+mn-cs"/>
              </a:rPr>
              <a:t>刻画好了</a:t>
            </a:r>
            <a:r>
              <a:rPr lang="en-US" altLang="zh-CN" sz="1200" b="0" kern="1200" dirty="0">
                <a:solidFill>
                  <a:schemeClr val="tx1"/>
                </a:solidFill>
                <a:effectLst/>
                <a:latin typeface="+mn-lt"/>
                <a:ea typeface="+mn-ea"/>
                <a:cs typeface="+mn-cs"/>
              </a:rPr>
              <a:t>SER</a:t>
            </a:r>
            <a:r>
              <a:rPr lang="zh-CN" altLang="en-US" sz="1200" b="0" kern="1200" dirty="0">
                <a:solidFill>
                  <a:schemeClr val="tx1"/>
                </a:solidFill>
                <a:effectLst/>
                <a:latin typeface="+mn-lt"/>
                <a:ea typeface="+mn-ea"/>
                <a:cs typeface="+mn-cs"/>
              </a:rPr>
              <a:t>的波形函数空间之后，下面到了最合性的多</a:t>
            </a:r>
            <a:r>
              <a:rPr lang="en-US" altLang="zh-CN" sz="1200" b="0" kern="1200" dirty="0">
                <a:solidFill>
                  <a:schemeClr val="tx1"/>
                </a:solidFill>
                <a:effectLst/>
                <a:latin typeface="+mn-lt"/>
                <a:ea typeface="+mn-ea"/>
                <a:cs typeface="+mn-cs"/>
              </a:rPr>
              <a:t>PE</a:t>
            </a:r>
            <a:r>
              <a:rPr lang="zh-CN" altLang="en-US" sz="1200" b="0" kern="1200" dirty="0">
                <a:solidFill>
                  <a:schemeClr val="tx1"/>
                </a:solidFill>
                <a:effectLst/>
                <a:latin typeface="+mn-lt"/>
                <a:ea typeface="+mn-ea"/>
                <a:cs typeface="+mn-cs"/>
              </a:rPr>
              <a:t>波形重建的工作。</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对一次事件来说，某个 PMT 接收到的 PE 数</a:t>
            </a:r>
            <a:r>
              <a:rPr lang="zh-CN" altLang="en-US" sz="1200" b="0" kern="1200" dirty="0">
                <a:solidFill>
                  <a:schemeClr val="tx1"/>
                </a:solidFill>
                <a:effectLst/>
                <a:latin typeface="+mn-lt"/>
                <a:ea typeface="+mn-ea"/>
                <a:cs typeface="+mn-cs"/>
              </a:rPr>
              <a:t>服从非齐次柏松过程。</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由光强 μ 控制，μ 可以理解为该 PMT 的期望 PE 数。</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而 PE 到达的时间分布由光变曲线 φ(t) 控制，它包含液闪发光时间常数、PMT 渡越时间弥散等效应</a:t>
            </a:r>
            <a:r>
              <a:rPr lang="zh-CN" altLang="en-US" sz="1200" b="0" kern="1200" dirty="0">
                <a:solidFill>
                  <a:schemeClr val="tx1"/>
                </a:solidFill>
                <a:effectLst/>
                <a:latin typeface="+mn-lt"/>
                <a:ea typeface="+mn-ea"/>
                <a:cs typeface="+mn-cs"/>
              </a:rPr>
              <a:t>相关。</a:t>
            </a:r>
            <a:endParaRPr lang="zh-CN" altLang="zh-CN" sz="1200" b="0" kern="1200" dirty="0">
              <a:solidFill>
                <a:schemeClr val="tx1"/>
              </a:solidFill>
              <a:effectLst/>
              <a:latin typeface="+mn-lt"/>
              <a:ea typeface="+mn-ea"/>
              <a:cs typeface="+mn-cs"/>
            </a:endParaRP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因此，μ 决定“有多少个 PE”，φ(t) 决定“这些 PE 更可能在什么时候到达”。一次采样后得到离散 PE 序列，再经过 SER 叠加，最终形成 PMT 波形。</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本文方法的核心创新之一：训练数据不是纯随机 MC，而是物理驱动 MC。</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我首先采样光强 μ，再根据光变曲线和非齐次泊松过程采样 PE 到达时刻；</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每个 PE 的 q、tau、sigma 从真实单 PE 刻度得到的 SER 分布中采样；</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多个 PE 响应线性叠加得到无噪声真值；</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最后叠加真实无 PE 噪声片段，形成网络输入。</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这样得到的数据同时包含 PE 到达统计、SER 随机性、非高斯电子学噪声和基线漂移，并且天然具有监督标签。这比单纯随机生成波形更接近真实 PMT 读出过程。</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第一步是用物理驱动 MC 构造训练集，保证输入波形和标签都有明确物理含义。第二步是 Stage 1 去噪网络，从含噪波形中恢复干净波形，重点处理真实电子学噪声和基线漂移。第三步是 Stage 2 参数估计网络，输出 PE mask 以及每个 PE 的 q、t0、tau、sigma。</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这个框架的核心不是只拟合一个总波形，而是把总波形分解成 PE 级的可解释参数。这样重建结果既可以回到波形空间检查，也可以直接用于后续物理重建。</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网络输出固定数量的 PE slots，每个 slot 包含 mask、tau、sigma、q 和 t0。mask 表示这个 slot 是否是真实 PE，因此激活 slot 的个数就是预测的 NPE。这种设计把变维问题转化为固定 slots 上的稀疏激活问题。</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训练时主要有三类约束：mask loss 负责 PE 个数识别；波形一致性损失要求预测参数叠加后能还原真实波形；KL 约束保证预测 charge 分布与真实 q 分布一致。这样模型不是只追逐点误差，而是在波形、PE 个数和参数分布三个层面同时被约束</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多 PE 重建的整体结果。</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验证集覆盖 μ 从 0.5 到 5.0。随着 μ 增大，PE 数增加，重叠更严重，所以任务会越来越难。总体上，模型在 NPE exact-match accuracy、Wasserstein 距离和波形 RSS 上都保持了较好的表现。</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这里特别强调两点：第一，时间分布误差约为 0.61 ns，说明模型能够恢复 PE 到达时间结构；第二，预测 charge 分布和真实分布基本一致，说明 KL 约束确实帮助模型保持了物理统计一致性。</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每个 case 都包含含噪输入、去噪结果、重建波形以及 NPE 数量对比。</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这里我想让老师们直观看到：</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即使多个 PE 在时间上重叠，模型仍然能够把总波形拆解成合理的 PE 序列。</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果部分的总结。</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相比已有方法，</a:t>
            </a:r>
            <a:r>
              <a:rPr lang="zh-CN" altLang="en-US" sz="1200" b="0" kern="1200" dirty="0">
                <a:solidFill>
                  <a:schemeClr val="tx1"/>
                </a:solidFill>
                <a:effectLst/>
                <a:latin typeface="+mn-lt"/>
                <a:ea typeface="+mn-ea"/>
                <a:cs typeface="+mn-cs"/>
              </a:rPr>
              <a:t>相比</a:t>
            </a:r>
            <a:r>
              <a:rPr lang="en-US" altLang="zh-CN" sz="1200" b="0" kern="1200" dirty="0">
                <a:solidFill>
                  <a:schemeClr val="tx1"/>
                </a:solidFill>
                <a:effectLst/>
                <a:latin typeface="+mn-lt"/>
                <a:ea typeface="+mn-ea"/>
                <a:cs typeface="+mn-cs"/>
              </a:rPr>
              <a:t>JUNO</a:t>
            </a:r>
            <a:r>
              <a:rPr lang="zh-CN" altLang="en-US" sz="1200" b="0" kern="1200" dirty="0">
                <a:solidFill>
                  <a:schemeClr val="tx1"/>
                </a:solidFill>
                <a:effectLst/>
                <a:latin typeface="+mn-lt"/>
                <a:ea typeface="+mn-ea"/>
                <a:cs typeface="+mn-cs"/>
              </a:rPr>
              <a:t>的蒙卡模拟，</a:t>
            </a:r>
            <a:r>
              <a:rPr lang="zh-CN" altLang="zh-CN" sz="1200" b="0" kern="1200" dirty="0">
                <a:solidFill>
                  <a:schemeClr val="tx1"/>
                </a:solidFill>
                <a:effectLst/>
                <a:latin typeface="+mn-lt"/>
                <a:ea typeface="+mn-ea"/>
                <a:cs typeface="+mn-cs"/>
              </a:rPr>
              <a:t>本文面对的是更困难的重建设定：训练和测试中考虑真实 </a:t>
            </a:r>
            <a:r>
              <a:rPr lang="en-US" altLang="zh-CN" sz="1200" b="0" kern="1200" dirty="0">
                <a:solidFill>
                  <a:schemeClr val="tx1"/>
                </a:solidFill>
                <a:effectLst/>
                <a:latin typeface="+mn-lt"/>
                <a:ea typeface="+mn-ea"/>
                <a:cs typeface="+mn-cs"/>
              </a:rPr>
              <a:t>PMT</a:t>
            </a:r>
            <a:r>
              <a:rPr lang="zh-CN" altLang="zh-CN" sz="1200" b="0" kern="1200" dirty="0">
                <a:solidFill>
                  <a:schemeClr val="tx1"/>
                </a:solidFill>
                <a:effectLst/>
                <a:latin typeface="+mn-lt"/>
                <a:ea typeface="+mn-ea"/>
                <a:cs typeface="+mn-cs"/>
              </a:rPr>
              <a:t>噪声、</a:t>
            </a:r>
            <a:r>
              <a:rPr lang="zh-CN" altLang="en-US" sz="1200" b="0" kern="1200" dirty="0">
                <a:solidFill>
                  <a:schemeClr val="tx1"/>
                </a:solidFill>
                <a:effectLst/>
                <a:latin typeface="+mn-lt"/>
                <a:ea typeface="+mn-ea"/>
                <a:cs typeface="+mn-cs"/>
              </a:rPr>
              <a:t>（</a:t>
            </a:r>
            <a:r>
              <a:rPr lang="zh-CN" altLang="zh-CN" sz="1200" b="0" kern="1200" dirty="0">
                <a:solidFill>
                  <a:schemeClr val="tx1"/>
                </a:solidFill>
                <a:effectLst/>
                <a:latin typeface="+mn-lt"/>
                <a:ea typeface="+mn-ea"/>
                <a:cs typeface="+mn-cs"/>
              </a:rPr>
              <a:t>非高斯电子学噪声、基线漂移</a:t>
            </a:r>
            <a:r>
              <a:rPr lang="zh-CN" altLang="en-US" sz="1200" b="0" kern="1200" dirty="0">
                <a:solidFill>
                  <a:schemeClr val="tx1"/>
                </a:solidFill>
                <a:effectLst/>
                <a:latin typeface="+mn-lt"/>
                <a:ea typeface="+mn-ea"/>
                <a:cs typeface="+mn-cs"/>
              </a:rPr>
              <a:t>）</a:t>
            </a:r>
            <a:r>
              <a:rPr lang="zh-CN" altLang="zh-CN" sz="1200" b="0" kern="1200" dirty="0">
                <a:solidFill>
                  <a:schemeClr val="tx1"/>
                </a:solidFill>
                <a:effectLst/>
                <a:latin typeface="+mn-lt"/>
                <a:ea typeface="+mn-ea"/>
                <a:cs typeface="+mn-cs"/>
              </a:rPr>
              <a:t>、SER 分布涨落和可变 PE 数。而很多传统方法或 baseline 更接近理想化 MC 或固定 SER 模板设定。</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在这个更困难的设定下，本文 two-stage 方法仍然取得了最低 RSS、最低 Wasserstein 时间分布误差，并且推理速度达到约 6250 条波形每秒。这里我想强调的是：优势不只是数值更好，而是方法同时解决了真实噪声、SER 随机性和可变 PE 数这几个传统方法难以统一处理的问题。</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真实 JUNO 波形没有逐 PE ground truth，那如何评价算法准确性？</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我的想法是</a:t>
            </a:r>
            <a:r>
              <a:rPr lang="zh-CN" altLang="en-US" sz="1200" b="0" kern="1200" dirty="0">
                <a:solidFill>
                  <a:schemeClr val="tx1"/>
                </a:solidFill>
                <a:effectLst/>
                <a:latin typeface="+mn-lt"/>
                <a:ea typeface="+mn-ea"/>
                <a:cs typeface="+mn-cs"/>
              </a:rPr>
              <a:t>把他</a:t>
            </a:r>
            <a:r>
              <a:rPr lang="zh-CN" altLang="zh-CN" sz="1200" b="0" kern="1200" dirty="0">
                <a:solidFill>
                  <a:schemeClr val="tx1"/>
                </a:solidFill>
                <a:effectLst/>
                <a:latin typeface="+mn-lt"/>
                <a:ea typeface="+mn-ea"/>
                <a:cs typeface="+mn-cs"/>
              </a:rPr>
              <a:t>转向残差统计</a:t>
            </a:r>
            <a:r>
              <a:rPr lang="zh-CN" altLang="en-US" sz="1200" b="0" kern="1200" dirty="0">
                <a:solidFill>
                  <a:schemeClr val="tx1"/>
                </a:solidFill>
                <a:effectLst/>
                <a:latin typeface="+mn-lt"/>
                <a:ea typeface="+mn-ea"/>
                <a:cs typeface="+mn-cs"/>
              </a:rPr>
              <a:t>的方式</a:t>
            </a:r>
            <a:r>
              <a:rPr lang="zh-CN" altLang="zh-CN" sz="1200" b="0" kern="1200" dirty="0">
                <a:solidFill>
                  <a:schemeClr val="tx1"/>
                </a:solidFill>
                <a:effectLst/>
                <a:latin typeface="+mn-lt"/>
                <a:ea typeface="+mn-ea"/>
                <a:cs typeface="+mn-cs"/>
              </a:rPr>
              <a:t>。对于真实波形，网络给出重建波形后，可以计算残差 r(t)=w_raw(t)-w_reco(t)。</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如果模型已经把可解释的物理信号充分取走，那么剩下的残差应该退化为本底电子学噪声。</a:t>
            </a:r>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一个好的真实数据评价标准可以是：残差和无 PE 本底噪声在幅度分布、自相关、功率谱密度、基线漂移等统计量上不可分辨。这个思路可以作为真实 JUNO 数据中无标签评价体系的基础。</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当前网络内部机制仍然偏黑盒；标准化推理残差只是置信度代理，不是严格后验；SER 的对数正态参数化对不同 PMT 的通用性还需要进一步验证。未来可以把输出的 PE 参数嵌入电荷-时间联合似然</a:t>
            </a:r>
            <a:r>
              <a:rPr lang="zh-CN" altLang="en-US" sz="1200" b="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每个 case 都包含含噪输入、去噪结果、重建波形以及 NPE 数量对比。</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这里我想让老师们直观看到：</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即使多个 PE 在时间上重叠，模型仍然能够把总波形拆解成合理的 PE 序列。</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kern="1200" dirty="0">
                <a:solidFill>
                  <a:schemeClr val="tx1"/>
                </a:solidFill>
                <a:effectLst/>
                <a:latin typeface="+mn-lt"/>
                <a:ea typeface="+mn-ea"/>
                <a:cs typeface="+mn-cs"/>
              </a:rPr>
              <a:t>JUNO</a:t>
            </a:r>
            <a:r>
              <a:rPr lang="zh-CN" altLang="en-US" sz="1200" b="0" kern="1200" dirty="0">
                <a:solidFill>
                  <a:schemeClr val="tx1"/>
                </a:solidFill>
                <a:effectLst/>
                <a:latin typeface="+mn-lt"/>
                <a:ea typeface="+mn-ea"/>
                <a:cs typeface="+mn-cs"/>
              </a:rPr>
              <a:t>的物理目标主要是测量中微子能谱，测量</a:t>
            </a:r>
            <a:r>
              <a:rPr lang="en-US" altLang="zh-CN" sz="1200" b="0" kern="1200" dirty="0">
                <a:solidFill>
                  <a:schemeClr val="tx1"/>
                </a:solidFill>
                <a:effectLst/>
                <a:latin typeface="+mn-lt"/>
                <a:ea typeface="+mn-ea"/>
                <a:cs typeface="+mn-cs"/>
              </a:rPr>
              <a:t>3</a:t>
            </a:r>
            <a:r>
              <a:rPr lang="zh-CN" altLang="en-US" sz="1200" b="0" kern="1200" dirty="0">
                <a:solidFill>
                  <a:schemeClr val="tx1"/>
                </a:solidFill>
                <a:effectLst/>
                <a:latin typeface="+mn-lt"/>
                <a:ea typeface="+mn-ea"/>
                <a:cs typeface="+mn-cs"/>
              </a:rPr>
              <a:t>代中微子的质量顺序</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JUNO 主要通过液体闪烁体探测反中微子，典型过程是 IBD 反应。</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反中微子与质子反应产生正电子和中子，</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正电子速度超过水中的光速，形成切伦科夫光</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正电子</a:t>
            </a:r>
            <a:r>
              <a:rPr lang="zh-CN" altLang="en-US" sz="1200" b="0" kern="1200" dirty="0">
                <a:solidFill>
                  <a:schemeClr val="tx1"/>
                </a:solidFill>
                <a:effectLst/>
                <a:latin typeface="+mn-lt"/>
                <a:ea typeface="+mn-ea"/>
                <a:cs typeface="+mn-cs"/>
              </a:rPr>
              <a:t>与电子</a:t>
            </a:r>
            <a:r>
              <a:rPr lang="zh-CN" altLang="zh-CN" sz="1200" b="0" kern="1200" dirty="0">
                <a:solidFill>
                  <a:schemeClr val="tx1"/>
                </a:solidFill>
                <a:effectLst/>
                <a:latin typeface="+mn-lt"/>
                <a:ea typeface="+mn-ea"/>
                <a:cs typeface="+mn-cs"/>
              </a:rPr>
              <a:t>湮灭，</a:t>
            </a:r>
            <a:r>
              <a:rPr lang="zh-CN" altLang="en-US" sz="1200" b="0" kern="1200" dirty="0">
                <a:solidFill>
                  <a:schemeClr val="tx1"/>
                </a:solidFill>
                <a:effectLst/>
                <a:latin typeface="+mn-lt"/>
                <a:ea typeface="+mn-ea"/>
                <a:cs typeface="+mn-cs"/>
              </a:rPr>
              <a:t>产生</a:t>
            </a:r>
            <a:r>
              <a:rPr lang="en-US" altLang="zh-CN" sz="1200" b="0" kern="1200" dirty="0">
                <a:solidFill>
                  <a:schemeClr val="tx1"/>
                </a:solidFill>
                <a:effectLst/>
                <a:latin typeface="+mn-lt"/>
                <a:ea typeface="+mn-ea"/>
                <a:cs typeface="+mn-cs"/>
              </a:rPr>
              <a:t>2</a:t>
            </a:r>
            <a:r>
              <a:rPr lang="zh-CN" altLang="en-US" sz="1200" b="0" kern="1200" dirty="0">
                <a:solidFill>
                  <a:schemeClr val="tx1"/>
                </a:solidFill>
                <a:effectLst/>
                <a:latin typeface="+mn-lt"/>
                <a:ea typeface="+mn-ea"/>
                <a:cs typeface="+mn-cs"/>
              </a:rPr>
              <a:t>个</a:t>
            </a:r>
            <a:r>
              <a:rPr lang="en-US" altLang="zh-CN" sz="1200" b="0" kern="1200" dirty="0">
                <a:solidFill>
                  <a:schemeClr val="tx1"/>
                </a:solidFill>
                <a:effectLst/>
                <a:latin typeface="+mn-lt"/>
                <a:ea typeface="+mn-ea"/>
                <a:cs typeface="+mn-cs"/>
              </a:rPr>
              <a:t>gamma</a:t>
            </a:r>
            <a:r>
              <a:rPr lang="zh-CN" altLang="en-US" sz="1200" b="0" kern="1200" dirty="0">
                <a:solidFill>
                  <a:schemeClr val="tx1"/>
                </a:solidFill>
                <a:effectLst/>
                <a:latin typeface="+mn-lt"/>
                <a:ea typeface="+mn-ea"/>
                <a:cs typeface="+mn-cs"/>
              </a:rPr>
              <a:t>光子</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而</a:t>
            </a:r>
            <a:r>
              <a:rPr lang="zh-CN" altLang="zh-CN" sz="1200" b="0" kern="1200" dirty="0">
                <a:solidFill>
                  <a:schemeClr val="tx1"/>
                </a:solidFill>
                <a:effectLst/>
                <a:latin typeface="+mn-lt"/>
                <a:ea typeface="+mn-ea"/>
                <a:cs typeface="+mn-cs"/>
              </a:rPr>
              <a:t>中子在</a:t>
            </a:r>
            <a:r>
              <a:rPr lang="zh-CN" altLang="en-US" sz="1200" b="0" kern="1200" dirty="0">
                <a:solidFill>
                  <a:schemeClr val="tx1"/>
                </a:solidFill>
                <a:effectLst/>
                <a:latin typeface="+mn-lt"/>
                <a:ea typeface="+mn-ea"/>
                <a:cs typeface="+mn-cs"/>
              </a:rPr>
              <a:t>能量沉积，产生</a:t>
            </a:r>
            <a:r>
              <a:rPr lang="en-US" altLang="zh-CN" sz="1200" b="0" kern="1200" dirty="0">
                <a:solidFill>
                  <a:schemeClr val="tx1"/>
                </a:solidFill>
                <a:effectLst/>
                <a:latin typeface="+mn-lt"/>
                <a:ea typeface="+mn-ea"/>
                <a:cs typeface="+mn-cs"/>
              </a:rPr>
              <a:t>gamma</a:t>
            </a:r>
            <a:r>
              <a:rPr lang="zh-CN" altLang="en-US" sz="1200" b="0" kern="1200" dirty="0">
                <a:solidFill>
                  <a:schemeClr val="tx1"/>
                </a:solidFill>
                <a:effectLst/>
                <a:latin typeface="+mn-lt"/>
                <a:ea typeface="+mn-ea"/>
                <a:cs typeface="+mn-cs"/>
              </a:rPr>
              <a:t>光子，</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kern="1200" dirty="0">
                <a:solidFill>
                  <a:schemeClr val="tx1"/>
                </a:solidFill>
                <a:effectLst/>
                <a:latin typeface="+mn-lt"/>
                <a:ea typeface="+mn-ea"/>
                <a:cs typeface="+mn-cs"/>
              </a:rPr>
              <a:t>gamma</a:t>
            </a:r>
            <a:r>
              <a:rPr lang="zh-CN" altLang="en-US" sz="1200" b="0" kern="1200" dirty="0">
                <a:solidFill>
                  <a:schemeClr val="tx1"/>
                </a:solidFill>
                <a:effectLst/>
                <a:latin typeface="+mn-lt"/>
                <a:ea typeface="+mn-ea"/>
                <a:cs typeface="+mn-cs"/>
              </a:rPr>
              <a:t>光子与水发生康普顿散射，光电效应。</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液闪退激发产生可见光子。</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光子到达</a:t>
            </a:r>
            <a:r>
              <a:rPr lang="en-US" altLang="zh-CN" sz="1200" b="0" kern="1200" dirty="0">
                <a:solidFill>
                  <a:schemeClr val="tx1"/>
                </a:solidFill>
                <a:effectLst/>
                <a:latin typeface="+mn-lt"/>
                <a:ea typeface="+mn-ea"/>
                <a:cs typeface="+mn-cs"/>
              </a:rPr>
              <a:t>PMT</a:t>
            </a:r>
            <a:r>
              <a:rPr lang="zh-CN" altLang="en-US" sz="1200" b="0" kern="1200" dirty="0">
                <a:solidFill>
                  <a:schemeClr val="tx1"/>
                </a:solidFill>
                <a:effectLst/>
                <a:latin typeface="+mn-lt"/>
                <a:ea typeface="+mn-ea"/>
                <a:cs typeface="+mn-cs"/>
              </a:rPr>
              <a:t>，形成</a:t>
            </a:r>
            <a:r>
              <a:rPr lang="zh-CN" altLang="zh-CN" sz="1200" b="0" kern="1200" dirty="0">
                <a:solidFill>
                  <a:schemeClr val="tx1"/>
                </a:solidFill>
                <a:effectLst/>
                <a:latin typeface="+mn-lt"/>
                <a:ea typeface="+mn-ea"/>
                <a:cs typeface="+mn-cs"/>
              </a:rPr>
              <a:t>光电子</a:t>
            </a:r>
            <a:r>
              <a:rPr lang="zh-CN" altLang="en-US" sz="1200" b="0" kern="1200" dirty="0">
                <a:solidFill>
                  <a:schemeClr val="tx1"/>
                </a:solidFill>
                <a:effectLst/>
                <a:latin typeface="+mn-lt"/>
                <a:ea typeface="+mn-ea"/>
                <a:cs typeface="+mn-cs"/>
              </a:rPr>
              <a:t>，在</a:t>
            </a:r>
            <a:r>
              <a:rPr lang="zh-CN" altLang="zh-CN" sz="1200" b="0" kern="1200" dirty="0">
                <a:solidFill>
                  <a:schemeClr val="tx1"/>
                </a:solidFill>
                <a:effectLst/>
                <a:latin typeface="+mn-lt"/>
                <a:ea typeface="+mn-ea"/>
                <a:cs typeface="+mn-cs"/>
              </a:rPr>
              <a:t> MCP-PMT 中经过倍增，最后形成电子学读出波形</a:t>
            </a: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因此，从物理事例到最后的电子学波形，中间包含了粒子反应、光产生与传播、PMT 响应和电子学读出多个环节。</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后续所有的能量重建、顶点重建和时间重建，</a:t>
            </a:r>
            <a:r>
              <a:rPr lang="zh-CN" altLang="en-US" sz="1200" b="0" kern="1200" dirty="0">
                <a:solidFill>
                  <a:schemeClr val="tx1"/>
                </a:solidFill>
                <a:effectLst/>
                <a:latin typeface="+mn-lt"/>
                <a:ea typeface="+mn-ea"/>
                <a:cs typeface="+mn-cs"/>
              </a:rPr>
              <a:t>所有的分析</a:t>
            </a:r>
            <a:r>
              <a:rPr lang="zh-CN" altLang="zh-CN" sz="1200" b="0" kern="1200" dirty="0">
                <a:solidFill>
                  <a:schemeClr val="tx1"/>
                </a:solidFill>
                <a:effectLst/>
                <a:latin typeface="+mn-lt"/>
                <a:ea typeface="+mn-ea"/>
                <a:cs typeface="+mn-cs"/>
              </a:rPr>
              <a:t>都要从这些 PMT 波形出发。</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2</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说明模型不是只在少数理想样本上有效，而是在不同波形形状、不同 PE 数和不同噪声背景下都能保持稳定。对于高光强或 PE 到达时间接近的情况，重建难度明显更大，但模型仍能捕捉主要的时间结构。</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这也支持前面的方法设计：物理驱动训练数据和真实噪声训练提升了模型面对复杂波形空间的泛化能力。</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b="0" kern="1200" dirty="0">
                <a:solidFill>
                  <a:schemeClr val="tx1"/>
                </a:solidFill>
                <a:effectLst/>
                <a:latin typeface="+mn-lt"/>
                <a:ea typeface="+mn-ea"/>
                <a:cs typeface="+mn-cs"/>
              </a:rPr>
              <a:t>下面讲一下</a:t>
            </a:r>
            <a:r>
              <a:rPr lang="en-US" altLang="zh-CN" sz="1200" b="0" kern="1200" dirty="0">
                <a:solidFill>
                  <a:schemeClr val="tx1"/>
                </a:solidFill>
                <a:effectLst/>
                <a:latin typeface="+mn-lt"/>
                <a:ea typeface="+mn-ea"/>
                <a:cs typeface="+mn-cs"/>
              </a:rPr>
              <a:t>PMT</a:t>
            </a:r>
            <a:r>
              <a:rPr lang="zh-CN" altLang="en-US" sz="1200" b="0" kern="1200" dirty="0">
                <a:solidFill>
                  <a:schemeClr val="tx1"/>
                </a:solidFill>
                <a:effectLst/>
                <a:latin typeface="+mn-lt"/>
                <a:ea typeface="+mn-ea"/>
                <a:cs typeface="+mn-cs"/>
              </a:rPr>
              <a:t>波形涉及的物理机制</a:t>
            </a:r>
            <a:r>
              <a:rPr lang="zh-CN" altLang="zh-CN" sz="1200" b="0" kern="1200" dirty="0">
                <a:solidFill>
                  <a:schemeClr val="tx1"/>
                </a:solidFill>
                <a:effectLst/>
                <a:latin typeface="+mn-lt"/>
                <a:ea typeface="+mn-ea"/>
                <a:cs typeface="+mn-cs"/>
              </a:rPr>
              <a:t>。</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首先，对 MCP-PMT 来说，光电子进入 MCP 通道的方式会影响倍增过程。</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通道模式对应正常进入微通道后的充分倍增；</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表面模式则可能发生在 MCP 表面附近，电子路径和二次电子释放更加分散，因此会影响增益、时间展宽和尾部结构。</a:t>
            </a:r>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暗噪声是在没有真实光子入射时产生的自发电子倍增，它会表现为类似 PE 的小脉冲</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后脉冲</a:t>
            </a:r>
            <a:r>
              <a:rPr lang="zh-CN" altLang="en-US" sz="1200" b="0"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after</a:t>
            </a:r>
            <a:r>
              <a:rPr lang="zh-CN" altLang="en-US" sz="1200" b="0" kern="1200" dirty="0">
                <a:solidFill>
                  <a:schemeClr val="tx1"/>
                </a:solidFill>
                <a:effectLst/>
                <a:latin typeface="+mn-lt"/>
                <a:ea typeface="+mn-ea"/>
                <a:cs typeface="+mn-cs"/>
              </a:rPr>
              <a:t> </a:t>
            </a:r>
            <a:r>
              <a:rPr lang="en-US" altLang="zh-CN" sz="1200" b="0" kern="1200" dirty="0">
                <a:solidFill>
                  <a:schemeClr val="tx1"/>
                </a:solidFill>
                <a:effectLst/>
                <a:latin typeface="+mn-lt"/>
                <a:ea typeface="+mn-ea"/>
                <a:cs typeface="+mn-cs"/>
              </a:rPr>
              <a:t>pulse</a:t>
            </a:r>
            <a:r>
              <a:rPr lang="zh-CN" altLang="en-US" sz="1200" b="0" kern="1200" dirty="0">
                <a:solidFill>
                  <a:schemeClr val="tx1"/>
                </a:solidFill>
                <a:effectLst/>
                <a:latin typeface="+mn-lt"/>
                <a:ea typeface="+mn-ea"/>
                <a:cs typeface="+mn-cs"/>
              </a:rPr>
              <a:t>）</a:t>
            </a:r>
            <a:r>
              <a:rPr lang="zh-CN" altLang="zh-CN" sz="1200" b="0" kern="1200" dirty="0">
                <a:solidFill>
                  <a:schemeClr val="tx1"/>
                </a:solidFill>
                <a:effectLst/>
                <a:latin typeface="+mn-lt"/>
                <a:ea typeface="+mn-ea"/>
                <a:cs typeface="+mn-cs"/>
              </a:rPr>
              <a:t>来自反射电子或离子反馈，可能在主脉冲之后形成延迟小峰或长尾</a:t>
            </a:r>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读出装置会有</a:t>
            </a:r>
            <a:r>
              <a:rPr lang="zh-CN" altLang="zh-CN" sz="1200" b="0" kern="1200" dirty="0">
                <a:solidFill>
                  <a:schemeClr val="tx1"/>
                </a:solidFill>
                <a:effectLst/>
                <a:latin typeface="+mn-lt"/>
                <a:ea typeface="+mn-ea"/>
                <a:cs typeface="+mn-cs"/>
              </a:rPr>
              <a:t>电子学噪声</a:t>
            </a:r>
            <a:r>
              <a:rPr lang="zh-CN" altLang="en-US" sz="1200" b="0" kern="1200" dirty="0">
                <a:solidFill>
                  <a:schemeClr val="tx1"/>
                </a:solidFill>
                <a:effectLst/>
                <a:latin typeface="+mn-lt"/>
                <a:ea typeface="+mn-ea"/>
                <a:cs typeface="+mn-cs"/>
              </a:rPr>
              <a:t>是</a:t>
            </a:r>
            <a:r>
              <a:rPr lang="zh-CN" altLang="zh-CN" sz="1200" b="0" kern="1200" dirty="0">
                <a:solidFill>
                  <a:schemeClr val="tx1"/>
                </a:solidFill>
                <a:effectLst/>
                <a:latin typeface="+mn-lt"/>
                <a:ea typeface="+mn-ea"/>
                <a:cs typeface="+mn-cs"/>
              </a:rPr>
              <a:t>非高斯、非平稳的噪声成分</a:t>
            </a:r>
            <a:endParaRPr lang="en-US" altLang="zh-CN" sz="1200" b="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对 PMT 波形的分析</a:t>
            </a:r>
            <a:r>
              <a:rPr lang="zh-CN" altLang="en-US" sz="1200" b="0" kern="1200" dirty="0">
                <a:solidFill>
                  <a:schemeClr val="tx1"/>
                </a:solidFill>
                <a:effectLst/>
                <a:latin typeface="+mn-lt"/>
                <a:ea typeface="+mn-ea"/>
                <a:cs typeface="+mn-cs"/>
              </a:rPr>
              <a:t>需要</a:t>
            </a:r>
            <a:r>
              <a:rPr lang="zh-CN" altLang="zh-CN" sz="1200" b="0" kern="1200" dirty="0">
                <a:solidFill>
                  <a:schemeClr val="tx1"/>
                </a:solidFill>
                <a:effectLst/>
                <a:latin typeface="+mn-lt"/>
                <a:ea typeface="+mn-ea"/>
                <a:cs typeface="+mn-cs"/>
              </a:rPr>
              <a:t>考虑这些物理机制如何共同改变波形形状</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0" kern="1200" dirty="0">
                <a:solidFill>
                  <a:schemeClr val="tx1"/>
                </a:solidFill>
                <a:effectLst/>
                <a:latin typeface="+mn-lt"/>
                <a:ea typeface="+mn-ea"/>
                <a:cs typeface="+mn-cs"/>
              </a:rPr>
              <a:t>真实 PMT 波形的复杂性来自</a:t>
            </a:r>
            <a:r>
              <a:rPr lang="zh-CN" altLang="en-US" sz="1200" b="0" kern="1200" dirty="0">
                <a:solidFill>
                  <a:schemeClr val="tx1"/>
                </a:solidFill>
                <a:effectLst/>
                <a:latin typeface="+mn-lt"/>
                <a:ea typeface="+mn-ea"/>
                <a:cs typeface="+mn-cs"/>
              </a:rPr>
              <a:t>前面的</a:t>
            </a:r>
            <a:r>
              <a:rPr lang="zh-CN" altLang="zh-CN" sz="1200" b="0" kern="1200" dirty="0">
                <a:solidFill>
                  <a:schemeClr val="tx1"/>
                </a:solidFill>
                <a:effectLst/>
                <a:latin typeface="+mn-lt"/>
                <a:ea typeface="+mn-ea"/>
                <a:cs typeface="+mn-cs"/>
              </a:rPr>
              <a:t>物理过程本身，</a:t>
            </a:r>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同样是单 PE 响应，</a:t>
            </a:r>
            <a:r>
              <a:rPr lang="zh-CN" altLang="en-US" sz="1200" b="0" kern="1200" dirty="0">
                <a:solidFill>
                  <a:schemeClr val="tx1"/>
                </a:solidFill>
                <a:effectLst/>
                <a:latin typeface="+mn-lt"/>
                <a:ea typeface="+mn-ea"/>
                <a:cs typeface="+mn-cs"/>
              </a:rPr>
              <a:t>有</a:t>
            </a:r>
            <a:r>
              <a:rPr lang="zh-CN" altLang="zh-CN" sz="1200" b="0" kern="1200" dirty="0">
                <a:solidFill>
                  <a:schemeClr val="tx1"/>
                </a:solidFill>
                <a:effectLst/>
                <a:latin typeface="+mn-lt"/>
                <a:ea typeface="+mn-ea"/>
                <a:cs typeface="+mn-cs"/>
              </a:rPr>
              <a:t>不同的电荷</a:t>
            </a:r>
            <a:r>
              <a:rPr lang="zh-CN" altLang="en-US" sz="1200" b="0" kern="1200" dirty="0">
                <a:solidFill>
                  <a:schemeClr val="tx1"/>
                </a:solidFill>
                <a:effectLst/>
                <a:latin typeface="+mn-lt"/>
                <a:ea typeface="+mn-ea"/>
                <a:cs typeface="+mn-cs"/>
              </a:rPr>
              <a:t>增益</a:t>
            </a:r>
            <a:r>
              <a:rPr lang="zh-CN" altLang="zh-CN" sz="1200" b="0" kern="1200" dirty="0">
                <a:solidFill>
                  <a:schemeClr val="tx1"/>
                </a:solidFill>
                <a:effectLst/>
                <a:latin typeface="+mn-lt"/>
                <a:ea typeface="+mn-ea"/>
                <a:cs typeface="+mn-cs"/>
              </a:rPr>
              <a:t>、和形状参数</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当多个 PE 在时间上接近时，这些响应会相互叠加，导致峰形不再可直接分离</a:t>
            </a:r>
          </a:p>
          <a:p>
            <a:endParaRPr lang="en-US" altLang="zh-CN" sz="1200" b="0" kern="1200" dirty="0">
              <a:solidFill>
                <a:schemeClr val="tx1"/>
              </a:solidFill>
              <a:effectLst/>
              <a:latin typeface="+mn-lt"/>
              <a:ea typeface="+mn-ea"/>
              <a:cs typeface="+mn-cs"/>
            </a:endParaRPr>
          </a:p>
          <a:p>
            <a:r>
              <a:rPr lang="zh-CN" altLang="en-US" sz="1200" b="0" kern="1200" dirty="0">
                <a:solidFill>
                  <a:schemeClr val="tx1"/>
                </a:solidFill>
                <a:effectLst/>
                <a:latin typeface="+mn-lt"/>
                <a:ea typeface="+mn-ea"/>
                <a:cs typeface="+mn-cs"/>
              </a:rPr>
              <a:t>电子学噪声有明显的非高斯成分和基线漂移。</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endParaRPr lang="zh-CN" altLang="zh-CN" sz="1200" b="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4</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0" kern="1200" dirty="0">
                <a:solidFill>
                  <a:schemeClr val="tx1"/>
                </a:solidFill>
                <a:effectLst/>
                <a:latin typeface="+mn-lt"/>
                <a:ea typeface="+mn-ea"/>
                <a:cs typeface="+mn-cs"/>
              </a:rPr>
              <a:t>PMT 脉冲经过前端电子学和采样系统后，带宽</a:t>
            </a:r>
            <a:r>
              <a:rPr lang="zh-CN" altLang="en-US" sz="1200" b="0" kern="1200" dirty="0">
                <a:solidFill>
                  <a:schemeClr val="tx1"/>
                </a:solidFill>
                <a:effectLst/>
                <a:latin typeface="+mn-lt"/>
                <a:ea typeface="+mn-ea"/>
                <a:cs typeface="+mn-cs"/>
              </a:rPr>
              <a:t>也具备不确定度</a:t>
            </a:r>
            <a:br>
              <a:rPr lang="en-US" altLang="zh-CN" sz="1200" b="0" kern="1200" dirty="0">
                <a:solidFill>
                  <a:schemeClr val="tx1"/>
                </a:solidFill>
                <a:effectLst/>
                <a:latin typeface="+mn-lt"/>
                <a:ea typeface="+mn-ea"/>
                <a:cs typeface="+mn-cs"/>
              </a:rPr>
            </a:br>
            <a:endParaRPr lang="en-US" altLang="zh-CN" sz="1200" b="0" kern="1200" dirty="0">
              <a:solidFill>
                <a:schemeClr val="tx1"/>
              </a:solidFill>
              <a:effectLst/>
              <a:latin typeface="+mn-lt"/>
              <a:ea typeface="+mn-ea"/>
              <a:cs typeface="+mn-cs"/>
            </a:endParaRPr>
          </a:p>
          <a:p>
            <a:r>
              <a:rPr lang="zh-CN" altLang="en-US" sz="1200" b="0" kern="1200" dirty="0">
                <a:solidFill>
                  <a:schemeClr val="tx1"/>
                </a:solidFill>
                <a:effectLst/>
                <a:latin typeface="+mn-lt"/>
                <a:ea typeface="+mn-ea"/>
                <a:cs typeface="+mn-cs"/>
              </a:rPr>
              <a:t>图中从真实</a:t>
            </a:r>
            <a:r>
              <a:rPr lang="en-US" altLang="zh-CN" sz="1200" b="0" kern="1200" dirty="0">
                <a:solidFill>
                  <a:schemeClr val="tx1"/>
                </a:solidFill>
                <a:effectLst/>
                <a:latin typeface="+mn-lt"/>
                <a:ea typeface="+mn-ea"/>
                <a:cs typeface="+mn-cs"/>
              </a:rPr>
              <a:t>PMT</a:t>
            </a:r>
            <a:r>
              <a:rPr lang="zh-CN" altLang="en-US" sz="1200" b="0" kern="1200" dirty="0">
                <a:solidFill>
                  <a:schemeClr val="tx1"/>
                </a:solidFill>
                <a:effectLst/>
                <a:latin typeface="+mn-lt"/>
                <a:ea typeface="+mn-ea"/>
                <a:cs typeface="+mn-cs"/>
              </a:rPr>
              <a:t>数据中抽样了不同带宽的数据，左边的带宽小，波形比较瘦。</a:t>
            </a:r>
            <a:endParaRPr lang="en-US" altLang="zh-CN" sz="1200" b="0" kern="1200" dirty="0">
              <a:solidFill>
                <a:schemeClr val="tx1"/>
              </a:solidFill>
              <a:effectLst/>
              <a:latin typeface="+mn-lt"/>
              <a:ea typeface="+mn-ea"/>
              <a:cs typeface="+mn-cs"/>
            </a:endParaRPr>
          </a:p>
          <a:p>
            <a:endParaRPr kumimoji="1" lang="en-US" altLang="zh-CN" dirty="0"/>
          </a:p>
          <a:p>
            <a:r>
              <a:rPr kumimoji="1" lang="zh-CN" altLang="en-US" dirty="0"/>
              <a:t>右边带宽比较大，波形比较胖。</a:t>
            </a:r>
          </a:p>
        </p:txBody>
      </p:sp>
      <p:sp>
        <p:nvSpPr>
          <p:cNvPr id="4" name="灯片编号占位符 3"/>
          <p:cNvSpPr>
            <a:spLocks noGrp="1"/>
          </p:cNvSpPr>
          <p:nvPr>
            <p:ph type="sldNum" sz="quarter" idx="5"/>
          </p:nvPr>
        </p:nvSpPr>
        <p:spPr/>
        <p:txBody>
          <a:bodyPr/>
          <a:lstStyle/>
          <a:p>
            <a:fld id="{6D18717E-F74C-4246-A795-6577BEDC8382}" type="slidenum">
              <a:rPr kumimoji="1" lang="zh-CN" altLang="en-US" smtClean="0"/>
              <a:t>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对于</a:t>
            </a:r>
            <a:r>
              <a:rPr lang="en-US" altLang="zh-CN" sz="1200" b="0" kern="1200" dirty="0">
                <a:solidFill>
                  <a:schemeClr val="tx1"/>
                </a:solidFill>
                <a:effectLst/>
                <a:latin typeface="+mn-lt"/>
                <a:ea typeface="+mn-ea"/>
                <a:cs typeface="+mn-cs"/>
              </a:rPr>
              <a:t>PMT</a:t>
            </a:r>
            <a:r>
              <a:rPr lang="zh-CN" altLang="en-US" sz="1200" b="0" kern="1200" dirty="0">
                <a:solidFill>
                  <a:schemeClr val="tx1"/>
                </a:solidFill>
                <a:effectLst/>
                <a:latin typeface="+mn-lt"/>
                <a:ea typeface="+mn-ea"/>
                <a:cs typeface="+mn-cs"/>
              </a:rPr>
              <a:t>波形分析下面给出一个明确的问题的定义。</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在一个 1008 ns 的采样窗口内，PMT 波形可以看成多个 PE 响应的叠加，再加上真实电子学噪声。</a:t>
            </a:r>
            <a:endParaRPr lang="en-US" altLang="zh-CN" sz="1200" b="0" kern="1200" dirty="0">
              <a:solidFill>
                <a:schemeClr val="tx1"/>
              </a:solidFill>
              <a:effectLst/>
              <a:latin typeface="+mn-lt"/>
              <a:ea typeface="+mn-ea"/>
              <a:cs typeface="+mn-cs"/>
            </a:endParaRPr>
          </a:p>
          <a:p>
            <a:br>
              <a:rPr lang="en-US" sz="1200" b="0" kern="1200" dirty="0">
                <a:solidFill>
                  <a:schemeClr val="tx1"/>
                </a:solidFill>
                <a:effectLst/>
                <a:latin typeface="+mn-lt"/>
                <a:ea typeface="+mn-ea"/>
                <a:cs typeface="+mn-cs"/>
              </a:rPr>
            </a:br>
            <a:r>
              <a:rPr lang="zh-CN" altLang="en-US" sz="1200" b="0" kern="1200" dirty="0">
                <a:solidFill>
                  <a:schemeClr val="tx1"/>
                </a:solidFill>
                <a:effectLst/>
                <a:latin typeface="+mn-lt"/>
                <a:ea typeface="+mn-ea"/>
                <a:cs typeface="+mn-cs"/>
              </a:rPr>
              <a:t>首先我们最核心需要获取的信息是</a:t>
            </a:r>
            <a:r>
              <a:rPr lang="en-US" altLang="zh-CN" sz="1200" b="0" kern="1200" dirty="0">
                <a:solidFill>
                  <a:schemeClr val="tx1"/>
                </a:solidFill>
                <a:effectLst/>
                <a:latin typeface="+mn-lt"/>
                <a:ea typeface="+mn-ea"/>
                <a:cs typeface="+mn-cs"/>
              </a:rPr>
              <a:t>NPE</a:t>
            </a:r>
            <a:r>
              <a:rPr lang="zh-CN" altLang="en-US" sz="1200" b="0" kern="1200" dirty="0">
                <a:solidFill>
                  <a:schemeClr val="tx1"/>
                </a:solidFill>
                <a:effectLst/>
                <a:latin typeface="+mn-lt"/>
                <a:ea typeface="+mn-ea"/>
                <a:cs typeface="+mn-cs"/>
              </a:rPr>
              <a:t>个数，他与中微子的重建能量直接相关，齐次则是每个</a:t>
            </a:r>
            <a:r>
              <a:rPr lang="en-US" altLang="zh-CN" sz="1200" b="0" kern="1200" dirty="0">
                <a:solidFill>
                  <a:schemeClr val="tx1"/>
                </a:solidFill>
                <a:effectLst/>
                <a:latin typeface="+mn-lt"/>
                <a:ea typeface="+mn-ea"/>
                <a:cs typeface="+mn-cs"/>
              </a:rPr>
              <a:t>PE</a:t>
            </a:r>
            <a:r>
              <a:rPr lang="zh-CN" altLang="en-US" sz="1200" b="0" kern="1200" dirty="0">
                <a:solidFill>
                  <a:schemeClr val="tx1"/>
                </a:solidFill>
                <a:effectLst/>
                <a:latin typeface="+mn-lt"/>
                <a:ea typeface="+mn-ea"/>
                <a:cs typeface="+mn-cs"/>
              </a:rPr>
              <a:t>的到达时间，用于重建算法估计使用。重建过程统计上分离暗噪声与真实的</a:t>
            </a:r>
            <a:r>
              <a:rPr lang="en-US" altLang="zh-CN" sz="1200" b="0" kern="1200" dirty="0">
                <a:solidFill>
                  <a:schemeClr val="tx1"/>
                </a:solidFill>
                <a:effectLst/>
                <a:latin typeface="+mn-lt"/>
                <a:ea typeface="+mn-ea"/>
                <a:cs typeface="+mn-cs"/>
              </a:rPr>
              <a:t>PE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这里最关键的难点是 PE 个数未知。不同事件中 PE 数不同，对应的参数维度也不同，所以这是一个变维推断问题。传统固定维度回归或固定模板拟合很难自然处理这个问题。</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下面分析一下当前PMT波形分析方法</a:t>
            </a:r>
            <a:r>
              <a:rPr lang="zh-CN" altLang="en-US" dirty="0"/>
              <a:t>。</a:t>
            </a:r>
            <a:endParaRPr lang="en-US" altLang="zh-CN"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积分法：最广泛使用的算法，</a:t>
            </a:r>
            <a:r>
              <a:rPr lang="zh-CN" altLang="zh-CN" sz="1200" b="0" kern="1200" dirty="0">
                <a:solidFill>
                  <a:schemeClr val="tx1"/>
                </a:solidFill>
                <a:effectLst/>
                <a:latin typeface="+mn-lt"/>
                <a:ea typeface="+mn-ea"/>
                <a:cs typeface="+mn-cs"/>
              </a:rPr>
              <a:t>速度很快，但丢失了时间结构</a:t>
            </a:r>
            <a:r>
              <a:rPr lang="zh-CN" altLang="en-US" sz="1200" b="0" kern="1200" dirty="0">
                <a:solidFill>
                  <a:schemeClr val="tx1"/>
                </a:solidFill>
                <a:effectLst/>
                <a:latin typeface="+mn-lt"/>
                <a:ea typeface="+mn-ea"/>
                <a:cs typeface="+mn-cs"/>
              </a:rPr>
              <a:t>，也无法进行离散的</a:t>
            </a:r>
            <a:r>
              <a:rPr lang="en-US" altLang="zh-CN" sz="1200" b="0" kern="1200" dirty="0">
                <a:solidFill>
                  <a:schemeClr val="tx1"/>
                </a:solidFill>
                <a:effectLst/>
                <a:latin typeface="+mn-lt"/>
                <a:ea typeface="+mn-ea"/>
                <a:cs typeface="+mn-cs"/>
              </a:rPr>
              <a:t>P</a:t>
            </a:r>
            <a:r>
              <a:rPr lang="zh-CN" altLang="en-US" sz="1200" b="0" kern="1200" dirty="0">
                <a:solidFill>
                  <a:schemeClr val="tx1"/>
                </a:solidFill>
                <a:effectLst/>
                <a:latin typeface="+mn-lt"/>
                <a:ea typeface="+mn-ea"/>
                <a:cs typeface="+mn-cs"/>
              </a:rPr>
              <a:t>事件重建。</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峰值或滤波方法可以处理分离较好的脉冲，但在 PE 重叠时容易漏检</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反卷积方法可以恢复连续强度，但输出不是离散 PE 序列</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latin typeface="+mn-lt"/>
                <a:ea typeface="+mn-ea"/>
                <a:cs typeface="+mn-cs"/>
              </a:rPr>
              <a:t>FSMP 在统计框架上较严格，也能处理变维问题，但依赖</a:t>
            </a:r>
            <a:r>
              <a:rPr lang="zh-CN" altLang="en-US" sz="1200" b="0" kern="1200" dirty="0">
                <a:solidFill>
                  <a:schemeClr val="tx1"/>
                </a:solidFill>
                <a:effectLst/>
                <a:latin typeface="+mn-lt"/>
                <a:ea typeface="+mn-ea"/>
                <a:cs typeface="+mn-cs"/>
              </a:rPr>
              <a:t>多轮</a:t>
            </a:r>
            <a:r>
              <a:rPr lang="zh-CN" altLang="zh-CN" sz="1200" b="0" kern="1200" dirty="0">
                <a:solidFill>
                  <a:schemeClr val="tx1"/>
                </a:solidFill>
                <a:effectLst/>
                <a:latin typeface="+mn-lt"/>
                <a:ea typeface="+mn-ea"/>
                <a:cs typeface="+mn-cs"/>
              </a:rPr>
              <a:t>采样，速度较慢</a:t>
            </a:r>
            <a:r>
              <a:rPr lang="zh-CN" altLang="en-US" sz="1200" b="0" kern="1200" dirty="0">
                <a:solidFill>
                  <a:schemeClr val="tx1"/>
                </a:solidFill>
                <a:effectLst/>
                <a:latin typeface="+mn-lt"/>
                <a:ea typeface="+mn-ea"/>
                <a:cs typeface="+mn-cs"/>
              </a:rPr>
              <a:t>。</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本文方法相比其他的算法最核心的优化在于，对非电子学噪声， 基线偏移，</a:t>
            </a:r>
            <a:r>
              <a:rPr lang="en-US" altLang="zh-CN" sz="1200" b="0" kern="1200" dirty="0">
                <a:solidFill>
                  <a:schemeClr val="tx1"/>
                </a:solidFill>
                <a:effectLst/>
                <a:latin typeface="+mn-lt"/>
                <a:ea typeface="+mn-ea"/>
                <a:cs typeface="+mn-cs"/>
              </a:rPr>
              <a:t>SER</a:t>
            </a:r>
            <a:r>
              <a:rPr lang="zh-CN" altLang="en-US" sz="1200" b="0" kern="1200" dirty="0">
                <a:solidFill>
                  <a:schemeClr val="tx1"/>
                </a:solidFill>
                <a:effectLst/>
                <a:latin typeface="+mn-lt"/>
                <a:ea typeface="+mn-ea"/>
                <a:cs typeface="+mn-cs"/>
              </a:rPr>
              <a:t>不确定度。进行了统一考虑和处理。得益于大模型的发展，推理速度在</a:t>
            </a:r>
            <a:r>
              <a:rPr lang="en-US" altLang="zh-CN" sz="1200" b="0" kern="1200" dirty="0">
                <a:solidFill>
                  <a:schemeClr val="tx1"/>
                </a:solidFill>
                <a:effectLst/>
                <a:latin typeface="+mn-lt"/>
                <a:ea typeface="+mn-ea"/>
                <a:cs typeface="+mn-cs"/>
              </a:rPr>
              <a:t>GPU</a:t>
            </a:r>
            <a:r>
              <a:rPr lang="zh-CN" altLang="en-US" sz="1200" b="0" kern="1200" dirty="0">
                <a:solidFill>
                  <a:schemeClr val="tx1"/>
                </a:solidFill>
                <a:effectLst/>
                <a:latin typeface="+mn-lt"/>
                <a:ea typeface="+mn-ea"/>
                <a:cs typeface="+mn-cs"/>
              </a:rPr>
              <a:t>上也能醉倒极快</a:t>
            </a:r>
            <a:endParaRPr lang="zh-CN"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前面从物理过程和真实波形分析了，</a:t>
            </a:r>
            <a:r>
              <a:rPr lang="en-US" altLang="zh-CN" sz="1200" b="0" kern="1200" dirty="0">
                <a:solidFill>
                  <a:schemeClr val="tx1"/>
                </a:solidFill>
                <a:effectLst/>
                <a:latin typeface="+mn-lt"/>
                <a:ea typeface="+mn-ea"/>
                <a:cs typeface="+mn-cs"/>
              </a:rPr>
              <a:t>SER</a:t>
            </a:r>
            <a:r>
              <a:rPr lang="zh-CN" altLang="en-US" sz="1200" b="0" kern="1200" dirty="0">
                <a:solidFill>
                  <a:schemeClr val="tx1"/>
                </a:solidFill>
                <a:effectLst/>
                <a:latin typeface="+mn-lt"/>
                <a:ea typeface="+mn-ea"/>
                <a:cs typeface="+mn-cs"/>
              </a:rPr>
              <a:t>的响应函数具备不确定度，我们需要对这个响应函数进行刻度。</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参考蒙卡的重要性采样的思想，</a:t>
            </a:r>
            <a:r>
              <a:rPr lang="zh-CN" altLang="zh-CN" sz="1200" b="0" kern="1200" dirty="0">
                <a:solidFill>
                  <a:schemeClr val="tx1"/>
                </a:solidFill>
                <a:effectLst/>
                <a:latin typeface="+mn-lt"/>
                <a:ea typeface="+mn-ea"/>
                <a:cs typeface="+mn-cs"/>
              </a:rPr>
              <a:t>我把 SER 刻度问题看成函数空间中的分布估计</a:t>
            </a:r>
            <a:r>
              <a:rPr lang="zh-CN" altLang="en-US" sz="1200" b="0" kern="1200" dirty="0">
                <a:solidFill>
                  <a:schemeClr val="tx1"/>
                </a:solidFill>
                <a:effectLst/>
                <a:latin typeface="+mn-lt"/>
                <a:ea typeface="+mn-ea"/>
                <a:cs typeface="+mn-cs"/>
              </a:rPr>
              <a:t>。</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kern="1200" dirty="0">
                <a:solidFill>
                  <a:schemeClr val="tx1"/>
                </a:solidFill>
                <a:effectLst/>
                <a:latin typeface="+mn-lt"/>
                <a:ea typeface="+mn-ea"/>
                <a:cs typeface="+mn-cs"/>
              </a:rPr>
              <a:t>首先基于文献中的单</a:t>
            </a:r>
            <a:r>
              <a:rPr lang="en-US" altLang="zh-CN" sz="1200" b="0" kern="1200" dirty="0">
                <a:solidFill>
                  <a:schemeClr val="tx1"/>
                </a:solidFill>
                <a:effectLst/>
                <a:latin typeface="+mn-lt"/>
                <a:ea typeface="+mn-ea"/>
                <a:cs typeface="+mn-cs"/>
              </a:rPr>
              <a:t>PE</a:t>
            </a:r>
            <a:r>
              <a:rPr lang="zh-CN" altLang="en-US" sz="1200" b="0" kern="1200" dirty="0">
                <a:solidFill>
                  <a:schemeClr val="tx1"/>
                </a:solidFill>
                <a:effectLst/>
                <a:latin typeface="+mn-lt"/>
                <a:ea typeface="+mn-ea"/>
                <a:cs typeface="+mn-cs"/>
              </a:rPr>
              <a:t>波形函数的形式（</a:t>
            </a:r>
            <a:r>
              <a:rPr lang="en-US" altLang="zh-CN" sz="1200" b="0" kern="1200" dirty="0">
                <a:solidFill>
                  <a:schemeClr val="tx1"/>
                </a:solidFill>
                <a:effectLst/>
                <a:latin typeface="+mn-lt"/>
                <a:ea typeface="+mn-ea"/>
                <a:cs typeface="+mn-cs"/>
              </a:rPr>
              <a:t>JUNO</a:t>
            </a:r>
            <a:r>
              <a:rPr lang="zh-CN" altLang="en-US" sz="1200" b="0" kern="1200" dirty="0">
                <a:solidFill>
                  <a:schemeClr val="tx1"/>
                </a:solidFill>
                <a:effectLst/>
                <a:latin typeface="+mn-lt"/>
                <a:ea typeface="+mn-ea"/>
                <a:cs typeface="+mn-cs"/>
              </a:rPr>
              <a:t>模拟使用的函数），</a:t>
            </a:r>
            <a:r>
              <a:rPr lang="en-US" altLang="zh-CN" sz="1200" b="0" kern="1200" dirty="0">
                <a:solidFill>
                  <a:schemeClr val="tx1"/>
                </a:solidFill>
                <a:effectLst/>
                <a:latin typeface="+mn-lt"/>
                <a:ea typeface="+mn-ea"/>
                <a:cs typeface="+mn-cs"/>
              </a:rPr>
              <a:t>JUNO</a:t>
            </a:r>
            <a:r>
              <a:rPr lang="zh-CN" altLang="en-US" sz="1200" b="0" kern="1200" dirty="0">
                <a:solidFill>
                  <a:schemeClr val="tx1"/>
                </a:solidFill>
                <a:effectLst/>
                <a:latin typeface="+mn-lt"/>
                <a:ea typeface="+mn-ea"/>
                <a:cs typeface="+mn-cs"/>
              </a:rPr>
              <a:t>使用的是固定的</a:t>
            </a:r>
            <a:r>
              <a:rPr lang="en-US" altLang="zh-CN" sz="1200" b="0" kern="1200" dirty="0">
                <a:solidFill>
                  <a:schemeClr val="tx1"/>
                </a:solidFill>
                <a:effectLst/>
                <a:latin typeface="+mn-lt"/>
                <a:ea typeface="+mn-ea"/>
                <a:cs typeface="+mn-cs"/>
              </a:rPr>
              <a:t>tau</a:t>
            </a:r>
            <a:r>
              <a:rPr lang="zh-CN" altLang="en-US" sz="1200" b="0" kern="1200" dirty="0">
                <a:solidFill>
                  <a:schemeClr val="tx1"/>
                </a:solidFill>
                <a:effectLst/>
                <a:latin typeface="+mn-lt"/>
                <a:ea typeface="+mn-ea"/>
                <a:cs typeface="+mn-cs"/>
              </a:rPr>
              <a:t>，和</a:t>
            </a:r>
            <a:r>
              <a:rPr lang="en-US" altLang="zh-CN" sz="1200" b="0" kern="1200" dirty="0">
                <a:solidFill>
                  <a:schemeClr val="tx1"/>
                </a:solidFill>
                <a:effectLst/>
                <a:latin typeface="+mn-lt"/>
                <a:ea typeface="+mn-ea"/>
                <a:cs typeface="+mn-cs"/>
              </a:rPr>
              <a:t>sigma</a:t>
            </a:r>
            <a:r>
              <a:rPr lang="zh-CN" altLang="en-US" sz="1200" b="0" kern="1200" dirty="0">
                <a:solidFill>
                  <a:schemeClr val="tx1"/>
                </a:solidFill>
                <a:effectLst/>
                <a:latin typeface="+mn-lt"/>
                <a:ea typeface="+mn-ea"/>
                <a:cs typeface="+mn-cs"/>
              </a:rPr>
              <a:t>。我和他最大的不同是，我把</a:t>
            </a:r>
            <a:r>
              <a:rPr lang="en-US" altLang="zh-CN" sz="1200" b="0" kern="1200" dirty="0">
                <a:solidFill>
                  <a:schemeClr val="tx1"/>
                </a:solidFill>
                <a:effectLst/>
                <a:latin typeface="+mn-lt"/>
                <a:ea typeface="+mn-ea"/>
                <a:cs typeface="+mn-cs"/>
              </a:rPr>
              <a:t>SER</a:t>
            </a:r>
            <a:r>
              <a:rPr lang="zh-CN" altLang="en-US" sz="1200" b="0" kern="1200" dirty="0">
                <a:solidFill>
                  <a:schemeClr val="tx1"/>
                </a:solidFill>
                <a:effectLst/>
                <a:latin typeface="+mn-lt"/>
                <a:ea typeface="+mn-ea"/>
                <a:cs typeface="+mn-cs"/>
              </a:rPr>
              <a:t>波形的刻度，转化成了对函数中的参数进行不确定度的刻画。</a:t>
            </a:r>
            <a:endParaRPr lang="en-US" altLang="zh-CN"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真实 SER 分布是未知的，但我们可以先构造一个足够大的参数空间，使它覆盖真实 SER 的可能变化。然后在这个更大的空间中采样，</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生成带标签的模拟单 PE 波形，并叠加真实无 PE 噪声来训练网络。</a:t>
            </a:r>
            <a:endParaRPr lang="en-US" altLang="zh-CN" sz="1200" b="0" kern="1200" dirty="0">
              <a:solidFill>
                <a:schemeClr val="tx1"/>
              </a:solidFill>
              <a:effectLst/>
              <a:latin typeface="+mn-lt"/>
              <a:ea typeface="+mn-ea"/>
              <a:cs typeface="+mn-cs"/>
            </a:endParaRPr>
          </a:p>
          <a:p>
            <a:endParaRPr lang="en-US" altLang="zh-CN" sz="1200" b="0" kern="1200" dirty="0">
              <a:solidFill>
                <a:schemeClr val="tx1"/>
              </a:solidFill>
              <a:effectLst/>
              <a:latin typeface="+mn-lt"/>
              <a:ea typeface="+mn-ea"/>
              <a:cs typeface="+mn-cs"/>
            </a:endParaRPr>
          </a:p>
          <a:p>
            <a:r>
              <a:rPr lang="zh-CN" altLang="en-US" sz="1200" b="0" kern="1200" dirty="0">
                <a:solidFill>
                  <a:schemeClr val="tx1"/>
                </a:solidFill>
                <a:effectLst/>
                <a:latin typeface="+mn-lt"/>
                <a:ea typeface="+mn-ea"/>
                <a:cs typeface="+mn-cs"/>
              </a:rPr>
              <a:t>模型收敛以后在比</a:t>
            </a:r>
            <a:r>
              <a:rPr lang="en-US" altLang="zh-CN" sz="1200" b="0" kern="1200" dirty="0">
                <a:solidFill>
                  <a:schemeClr val="tx1"/>
                </a:solidFill>
                <a:effectLst/>
                <a:latin typeface="+mn-lt"/>
                <a:ea typeface="+mn-ea"/>
                <a:cs typeface="+mn-cs"/>
              </a:rPr>
              <a:t>V</a:t>
            </a:r>
            <a:r>
              <a:rPr lang="zh-CN" altLang="en-US" sz="1200" b="0" kern="1200" dirty="0">
                <a:solidFill>
                  <a:schemeClr val="tx1"/>
                </a:solidFill>
                <a:effectLst/>
                <a:latin typeface="+mn-lt"/>
                <a:ea typeface="+mn-ea"/>
                <a:cs typeface="+mn-cs"/>
              </a:rPr>
              <a:t>更大的空间</a:t>
            </a:r>
            <a:r>
              <a:rPr lang="en-US" altLang="zh-CN" sz="1200" b="0" kern="1200" dirty="0">
                <a:solidFill>
                  <a:schemeClr val="tx1"/>
                </a:solidFill>
                <a:effectLst/>
                <a:latin typeface="+mn-lt"/>
                <a:ea typeface="+mn-ea"/>
                <a:cs typeface="+mn-cs"/>
              </a:rPr>
              <a:t>S</a:t>
            </a:r>
            <a:r>
              <a:rPr lang="zh-CN" altLang="en-US" sz="1200" b="0" kern="1200" dirty="0">
                <a:solidFill>
                  <a:schemeClr val="tx1"/>
                </a:solidFill>
                <a:effectLst/>
                <a:latin typeface="+mn-lt"/>
                <a:ea typeface="+mn-ea"/>
                <a:cs typeface="+mn-cs"/>
              </a:rPr>
              <a:t>上能</a:t>
            </a:r>
            <a:r>
              <a:rPr lang="en-US" altLang="zh-CN" sz="1200" b="0" kern="1200" dirty="0">
                <a:solidFill>
                  <a:schemeClr val="tx1"/>
                </a:solidFill>
                <a:effectLst/>
                <a:latin typeface="+mn-lt"/>
                <a:ea typeface="+mn-ea"/>
                <a:cs typeface="+mn-cs"/>
              </a:rPr>
              <a:t>work</a:t>
            </a:r>
            <a:r>
              <a:rPr lang="zh-CN" altLang="en-US" sz="1200" b="0" kern="1200" dirty="0">
                <a:solidFill>
                  <a:schemeClr val="tx1"/>
                </a:solidFill>
                <a:effectLst/>
                <a:latin typeface="+mn-lt"/>
                <a:ea typeface="+mn-ea"/>
                <a:cs typeface="+mn-cs"/>
              </a:rPr>
              <a:t>，自然也会在</a:t>
            </a:r>
            <a:r>
              <a:rPr lang="en-US" altLang="zh-CN" sz="1200" b="0" kern="1200" dirty="0">
                <a:solidFill>
                  <a:schemeClr val="tx1"/>
                </a:solidFill>
                <a:effectLst/>
                <a:latin typeface="+mn-lt"/>
                <a:ea typeface="+mn-ea"/>
                <a:cs typeface="+mn-cs"/>
              </a:rPr>
              <a:t>V</a:t>
            </a:r>
            <a:r>
              <a:rPr lang="zh-CN" altLang="en-US" sz="1200" b="0" kern="1200" dirty="0">
                <a:solidFill>
                  <a:schemeClr val="tx1"/>
                </a:solidFill>
                <a:effectLst/>
                <a:latin typeface="+mn-lt"/>
                <a:ea typeface="+mn-ea"/>
                <a:cs typeface="+mn-cs"/>
              </a:rPr>
              <a:t>空间能</a:t>
            </a:r>
            <a:r>
              <a:rPr lang="en-US" altLang="zh-CN" sz="1200" b="0" kern="1200" dirty="0">
                <a:solidFill>
                  <a:schemeClr val="tx1"/>
                </a:solidFill>
                <a:effectLst/>
                <a:latin typeface="+mn-lt"/>
                <a:ea typeface="+mn-ea"/>
                <a:cs typeface="+mn-cs"/>
              </a:rPr>
              <a:t>work</a:t>
            </a:r>
            <a:r>
              <a:rPr lang="zh-CN" altLang="en-US" sz="1200" b="0" kern="1200" dirty="0">
                <a:solidFill>
                  <a:schemeClr val="tx1"/>
                </a:solidFill>
                <a:effectLst/>
                <a:latin typeface="+mn-lt"/>
                <a:ea typeface="+mn-ea"/>
                <a:cs typeface="+mn-cs"/>
              </a:rPr>
              <a:t>。</a:t>
            </a:r>
            <a:endParaRPr lang="zh-CN" altLang="zh-CN" sz="1200" b="0" kern="1200" dirty="0">
              <a:solidFill>
                <a:schemeClr val="tx1"/>
              </a:solidFill>
              <a:effectLst/>
              <a:latin typeface="+mn-lt"/>
              <a:ea typeface="+mn-ea"/>
              <a:cs typeface="+mn-cs"/>
            </a:endParaRPr>
          </a:p>
          <a:p>
            <a:br>
              <a:rPr lang="zh-CN" altLang="zh-CN" sz="1200" b="0" kern="1200" dirty="0">
                <a:solidFill>
                  <a:schemeClr val="tx1"/>
                </a:solidFill>
                <a:effectLst/>
                <a:latin typeface="+mn-lt"/>
                <a:ea typeface="+mn-ea"/>
                <a:cs typeface="+mn-cs"/>
              </a:rPr>
            </a:br>
            <a:r>
              <a:rPr lang="zh-CN" altLang="zh-CN" sz="1200" b="0" kern="1200" dirty="0">
                <a:solidFill>
                  <a:schemeClr val="tx1"/>
                </a:solidFill>
                <a:effectLst/>
                <a:latin typeface="+mn-lt"/>
                <a:ea typeface="+mn-ea"/>
                <a:cs typeface="+mn-cs"/>
              </a:rPr>
              <a:t>训练完成后，模型被冻结，输入真实单 PE 波形，统计模型输出的参数分布，就得到真实 SER 的刻度结果。这个思路和重要性采样的直觉类似：先用更宽的已知分布覆盖真实分布，再通过真实数据推断出真正的分布形状。</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200" b="0" kern="1200" dirty="0">
                <a:solidFill>
                  <a:schemeClr val="tx1"/>
                </a:solidFill>
                <a:effectLst/>
                <a:latin typeface="+mn-lt"/>
                <a:ea typeface="+mn-ea"/>
                <a:cs typeface="+mn-cs"/>
              </a:rPr>
              <a:t>其中 q 主要影响波形的峰值高低，反映单 PE 电荷涨落；</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sigma 影响波形宽度和尾部结构；</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tau 影响脉冲的时间尺度。</a:t>
            </a:r>
            <a:endParaRPr lang="en-US"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从结果看，q 的涨落最明显，说明增益涨落不可忽略。tau 和 sigma 的主体分布比较集中，但 sigma 右侧存在拖尾。</a:t>
            </a:r>
          </a:p>
          <a:p>
            <a:br>
              <a:rPr lang="zh-CN" altLang="zh-CN" sz="1200" b="0" kern="1200" dirty="0">
                <a:solidFill>
                  <a:schemeClr val="tx1"/>
                </a:solidFill>
                <a:effectLst/>
                <a:latin typeface="+mn-lt"/>
                <a:ea typeface="+mn-ea"/>
                <a:cs typeface="+mn-cs"/>
              </a:rPr>
            </a:br>
            <a:endParaRPr lang="zh-CN" altLang="zh-CN" sz="1200" b="0" kern="1200" dirty="0">
              <a:solidFill>
                <a:schemeClr val="tx1"/>
              </a:solidFill>
              <a:effectLst/>
              <a:latin typeface="+mn-lt"/>
              <a:ea typeface="+mn-ea"/>
              <a:cs typeface="+mn-cs"/>
            </a:endParaRPr>
          </a:p>
          <a:p>
            <a:r>
              <a:rPr lang="zh-CN" altLang="zh-CN" sz="1200" b="0" kern="1200" dirty="0">
                <a:solidFill>
                  <a:schemeClr val="tx1"/>
                </a:solidFill>
                <a:effectLst/>
                <a:latin typeface="+mn-lt"/>
                <a:ea typeface="+mn-ea"/>
                <a:cs typeface="+mn-cs"/>
              </a:rPr>
              <a:t>这个 sigma 拖尾很重要，因为它可能与 MCP-PMT 中表面模式或异常路径有关。也就是说，如果我们把 SER 固定成一个模板，就会把这些真实的物理涨落抹掉。</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grpSp>
        <p:nvGrpSpPr>
          <p:cNvPr id="25" name="组合 24"/>
          <p:cNvGrpSpPr/>
          <p:nvPr userDrawn="1"/>
        </p:nvGrpSpPr>
        <p:grpSpPr>
          <a:xfrm>
            <a:off x="599225" y="1736370"/>
            <a:ext cx="10993549" cy="1903301"/>
            <a:chOff x="599225" y="1921565"/>
            <a:chExt cx="10993549" cy="1903301"/>
          </a:xfrm>
        </p:grpSpPr>
        <p:sp>
          <p:nvSpPr>
            <p:cNvPr id="22" name="矩形 21"/>
            <p:cNvSpPr/>
            <p:nvPr userDrawn="1"/>
          </p:nvSpPr>
          <p:spPr>
            <a:xfrm>
              <a:off x="599225" y="1921565"/>
              <a:ext cx="10993549" cy="1903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半闭框 17"/>
            <p:cNvSpPr/>
            <p:nvPr userDrawn="1"/>
          </p:nvSpPr>
          <p:spPr>
            <a:xfrm>
              <a:off x="599225" y="1921565"/>
              <a:ext cx="821803" cy="867934"/>
            </a:xfrm>
            <a:prstGeom prst="halfFrame">
              <a:avLst>
                <a:gd name="adj1" fmla="val 23474"/>
                <a:gd name="adj2" fmla="val 23475"/>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4" name="矩形 23"/>
            <p:cNvSpPr/>
            <p:nvPr userDrawn="1"/>
          </p:nvSpPr>
          <p:spPr>
            <a:xfrm>
              <a:off x="10161778" y="3614195"/>
              <a:ext cx="1430996" cy="2106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3" name="Subtitle 2"/>
          <p:cNvSpPr>
            <a:spLocks noGrp="1"/>
          </p:cNvSpPr>
          <p:nvPr>
            <p:ph type="subTitle" idx="1"/>
          </p:nvPr>
        </p:nvSpPr>
        <p:spPr>
          <a:xfrm>
            <a:off x="963169" y="3819054"/>
            <a:ext cx="10265664" cy="1340999"/>
          </a:xfrm>
          <a:prstGeom prst="rect">
            <a:avLst/>
          </a:prstGeom>
        </p:spPr>
        <p:txBody>
          <a:bodyPr anchor="t">
            <a:norm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dirty="0"/>
          </a:p>
        </p:txBody>
      </p:sp>
      <p:sp>
        <p:nvSpPr>
          <p:cNvPr id="4" name="日期占位符 3"/>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5" name="页脚占位符 4"/>
          <p:cNvSpPr>
            <a:spLocks noGrp="1"/>
          </p:cNvSpPr>
          <p:nvPr>
            <p:ph type="ftr" sz="quarter" idx="11"/>
          </p:nvPr>
        </p:nvSpPr>
        <p:spPr/>
        <p:txBody>
          <a:bodyPr/>
          <a:lstStyle/>
          <a:p>
            <a:endParaRPr kumimoji="1" lang="zh-CN" altLang="en-US" dirty="0"/>
          </a:p>
        </p:txBody>
      </p:sp>
      <p:sp>
        <p:nvSpPr>
          <p:cNvPr id="6" name="灯片编号占位符 5"/>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pic>
        <p:nvPicPr>
          <p:cNvPr id="15" name="图片 14"/>
          <p:cNvPicPr>
            <a:picLocks noChangeAspect="1"/>
          </p:cNvPicPr>
          <p:nvPr userDrawn="1"/>
        </p:nvPicPr>
        <p:blipFill>
          <a:blip r:embed="rId2"/>
          <a:stretch>
            <a:fillRect/>
          </a:stretch>
        </p:blipFill>
        <p:spPr>
          <a:xfrm>
            <a:off x="9073617" y="399620"/>
            <a:ext cx="2519157" cy="991863"/>
          </a:xfrm>
          <a:prstGeom prst="rect">
            <a:avLst/>
          </a:prstGeom>
        </p:spPr>
      </p:pic>
      <p:sp>
        <p:nvSpPr>
          <p:cNvPr id="9" name="标题 8"/>
          <p:cNvSpPr>
            <a:spLocks noGrp="1"/>
          </p:cNvSpPr>
          <p:nvPr>
            <p:ph type="title"/>
          </p:nvPr>
        </p:nvSpPr>
        <p:spPr>
          <a:xfrm>
            <a:off x="963167" y="2023572"/>
            <a:ext cx="10265664" cy="1325563"/>
          </a:xfrm>
        </p:spPr>
        <p:txBody>
          <a:bodyPr anchor="b">
            <a:normAutofit/>
          </a:bodyPr>
          <a:lstStyle>
            <a:lvl1pPr>
              <a:defRPr lang="zh-CN" altLang="en-US" sz="3600" b="0" kern="1200" cap="none" baseline="0" dirty="0">
                <a:solidFill>
                  <a:srgbClr val="660874"/>
                </a:solidFill>
                <a:latin typeface="+mj-lt"/>
                <a:ea typeface="+mj-ea"/>
                <a:cs typeface="+mj-cs"/>
              </a:defRPr>
            </a:lvl1pPr>
          </a:lstStyle>
          <a:p>
            <a:r>
              <a:rPr kumimoji="1" lang="zh-CN" altLang="en-US" dirty="0"/>
              <a:t>单击此处编辑母版标题样式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81193" y="4395677"/>
            <a:ext cx="11029616" cy="566738"/>
          </a:xfrm>
          <a:prstGeom prst="rect">
            <a:avLst/>
          </a:prstGeom>
        </p:spPr>
        <p:txBody>
          <a:bodyPr anchor="b">
            <a:normAutofit/>
          </a:bodyPr>
          <a:lstStyle>
            <a:lvl1pPr algn="l">
              <a:defRPr sz="2400" b="0">
                <a:solidFill>
                  <a:schemeClr val="accent1"/>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47817" y="599725"/>
            <a:ext cx="11290859" cy="3557252"/>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581193" y="4962417"/>
            <a:ext cx="11029617" cy="598671"/>
          </a:xfrm>
          <a:prstGeom prst="rect">
            <a:avLst/>
          </a:prstGeo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pic>
        <p:nvPicPr>
          <p:cNvPr id="8" name="图片 7"/>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3376" y="2111829"/>
            <a:ext cx="10521388" cy="3379068"/>
          </a:xfrm>
          <a:prstGeom prst="rect">
            <a:avLst/>
          </a:prstGeom>
        </p:spPr>
        <p:txBody>
          <a:bodyPr vert="eaVert" anchor="t"/>
          <a:lstStyle>
            <a:lvl1pPr algn="l">
              <a:defRPr/>
            </a:lvl1pPr>
            <a:lvl2pPr algn="l">
              <a:defRPr/>
            </a:lvl2pPr>
            <a:lvl3pPr algn="l">
              <a:defRPr/>
            </a:lvl3pPr>
            <a:lvl4pPr algn="l">
              <a:defRPr/>
            </a:lvl4pPr>
            <a:lvl5pPr algn="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7" name="标题 6"/>
          <p:cNvSpPr>
            <a:spLocks noGrp="1"/>
          </p:cNvSpPr>
          <p:nvPr>
            <p:ph type="title"/>
          </p:nvPr>
        </p:nvSpPr>
        <p:spPr/>
        <p:txBody>
          <a:bodyPr/>
          <a:lstStyle/>
          <a:p>
            <a:r>
              <a:rPr kumimoji="1" lang="zh-CN" altLang="en-US" dirty="0"/>
              <a:t>单击此处编辑母版标题样式</a:t>
            </a:r>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
        <p:nvSpPr>
          <p:cNvPr id="10" name="Rectangle 6"/>
          <p:cNvSpPr>
            <a:spLocks noChangeAspect="1"/>
          </p:cNvSpPr>
          <p:nvPr userDrawn="1"/>
        </p:nvSpPr>
        <p:spPr>
          <a:xfrm>
            <a:off x="8884030" y="675726"/>
            <a:ext cx="88976" cy="7918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Vertical Title 1"/>
          <p:cNvSpPr>
            <a:spLocks noGrp="1"/>
          </p:cNvSpPr>
          <p:nvPr>
            <p:ph type="title" orient="vert"/>
          </p:nvPr>
        </p:nvSpPr>
        <p:spPr>
          <a:xfrm>
            <a:off x="9169649" y="675726"/>
            <a:ext cx="1899496" cy="5183073"/>
          </a:xfrm>
          <a:prstGeom prst="rect">
            <a:avLst/>
          </a:prstGeom>
        </p:spPr>
        <p:txBody>
          <a:bodyPr vert="eaVert" anchor="b"/>
          <a:lstStyle/>
          <a:p>
            <a:r>
              <a:rPr lang="zh-CN" altLang="en-US" dirty="0"/>
              <a:t>单击此处编辑母版标题样式</a:t>
            </a:r>
            <a:endParaRPr lang="en-US" dirty="0"/>
          </a:p>
        </p:txBody>
      </p:sp>
      <p:sp>
        <p:nvSpPr>
          <p:cNvPr id="12" name="Vertical Text Placeholder 2"/>
          <p:cNvSpPr>
            <a:spLocks noGrp="1"/>
          </p:cNvSpPr>
          <p:nvPr>
            <p:ph type="body" orient="vert" idx="1"/>
          </p:nvPr>
        </p:nvSpPr>
        <p:spPr>
          <a:xfrm>
            <a:off x="774923" y="675726"/>
            <a:ext cx="7791611" cy="5183073"/>
          </a:xfrm>
          <a:prstGeom prst="rect">
            <a:avLst/>
          </a:prstGeom>
        </p:spPr>
        <p:txBody>
          <a:bodyPr vert="eaVert" ancho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2" name="日期占位符 1"/>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3" name="页脚占位符 2"/>
          <p:cNvSpPr>
            <a:spLocks noGrp="1"/>
          </p:cNvSpPr>
          <p:nvPr>
            <p:ph type="ftr" sz="quarter" idx="11"/>
          </p:nvPr>
        </p:nvSpPr>
        <p:spPr/>
        <p:txBody>
          <a:bodyPr/>
          <a:lstStyle/>
          <a:p>
            <a:endParaRPr kumimoji="1" lang="zh-CN" altLang="en-US" dirty="0"/>
          </a:p>
        </p:txBody>
      </p:sp>
      <p:sp>
        <p:nvSpPr>
          <p:cNvPr id="4" name="灯片编号占位符 3"/>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pic>
        <p:nvPicPr>
          <p:cNvPr id="5" name="图片 4"/>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
        <p:nvSpPr>
          <p:cNvPr id="3" name="Shape 1"/>
          <p:cNvSpPr/>
          <p:nvPr userDrawn="1"/>
        </p:nvSpPr>
        <p:spPr>
          <a:xfrm>
            <a:off x="438912" y="268224"/>
            <a:ext cx="9738360" cy="530352"/>
          </a:xfrm>
          <a:prstGeom prst="rect">
            <a:avLst/>
          </a:prstGeom>
          <a:solidFill>
            <a:srgbClr val="F0F0F2"/>
          </a:solidFill>
          <a:ln w="12700">
            <a:solidFill>
              <a:srgbClr val="F0F0F2">
                <a:alpha val="0"/>
              </a:srgbClr>
            </a:solidFill>
            <a:prstDash val="soli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4" name="页脚占位符 3"/>
          <p:cNvSpPr>
            <a:spLocks noGrp="1"/>
          </p:cNvSpPr>
          <p:nvPr>
            <p:ph type="ftr" sz="quarter" idx="11"/>
          </p:nvPr>
        </p:nvSpPr>
        <p:spPr/>
        <p:txBody>
          <a:bodyPr/>
          <a:lstStyle/>
          <a:p>
            <a:endParaRPr kumimoji="1" lang="zh-CN" altLang="en-US" dirty="0"/>
          </a:p>
        </p:txBody>
      </p:sp>
      <p:sp>
        <p:nvSpPr>
          <p:cNvPr id="5" name="灯片编号占位符 4"/>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16" name="文本占位符 11"/>
          <p:cNvSpPr>
            <a:spLocks noGrp="1"/>
          </p:cNvSpPr>
          <p:nvPr>
            <p:ph type="body" idx="1"/>
          </p:nvPr>
        </p:nvSpPr>
        <p:spPr>
          <a:xfrm>
            <a:off x="838200" y="1825625"/>
            <a:ext cx="10515600" cy="3682546"/>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9" name="标题 8"/>
          <p:cNvSpPr>
            <a:spLocks noGrp="1"/>
          </p:cNvSpPr>
          <p:nvPr>
            <p:ph type="title"/>
          </p:nvPr>
        </p:nvSpPr>
        <p:spPr/>
        <p:txBody>
          <a:bodyPr/>
          <a:lstStyle/>
          <a:p>
            <a:r>
              <a:rPr kumimoji="1" lang="zh-CN" altLang="en-US" dirty="0"/>
              <a:t>单击此处编辑母版标题样式</a:t>
            </a:r>
          </a:p>
        </p:txBody>
      </p:sp>
      <p:pic>
        <p:nvPicPr>
          <p:cNvPr id="3" name="图片 2"/>
          <p:cNvPicPr>
            <a:picLocks noChangeAspect="1"/>
          </p:cNvPicPr>
          <p:nvPr userDrawn="1"/>
        </p:nvPicPr>
        <p:blipFill>
          <a:blip r:embed="rId2"/>
          <a:stretch>
            <a:fillRect/>
          </a:stretch>
        </p:blipFill>
        <p:spPr>
          <a:xfrm>
            <a:off x="10399209" y="111386"/>
            <a:ext cx="1792791" cy="705872"/>
          </a:xfrm>
          <a:prstGeom prst="rect">
            <a:avLst/>
          </a:prstGeom>
        </p:spPr>
      </p:pic>
      <p:sp>
        <p:nvSpPr>
          <p:cNvPr id="6" name="Shape 1"/>
          <p:cNvSpPr/>
          <p:nvPr userDrawn="1"/>
        </p:nvSpPr>
        <p:spPr>
          <a:xfrm>
            <a:off x="438912" y="329184"/>
            <a:ext cx="9738360" cy="530352"/>
          </a:xfrm>
          <a:prstGeom prst="rect">
            <a:avLst/>
          </a:prstGeom>
          <a:solidFill>
            <a:srgbClr val="F0F0F2"/>
          </a:solidFill>
          <a:ln w="12700">
            <a:solidFill>
              <a:srgbClr val="F0F0F2">
                <a:alpha val="0"/>
              </a:srgbClr>
            </a:solidFill>
            <a:prstDash val="soli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11" name="Content Placeholder 2"/>
          <p:cNvSpPr>
            <a:spLocks noGrp="1"/>
          </p:cNvSpPr>
          <p:nvPr>
            <p:ph idx="1"/>
          </p:nvPr>
        </p:nvSpPr>
        <p:spPr>
          <a:xfrm>
            <a:off x="1431883" y="2118167"/>
            <a:ext cx="10178926" cy="3602477"/>
          </a:xfrm>
          <a:prstGeom prst="rect">
            <a:avLst/>
          </a:prstGeom>
        </p:spPr>
        <p:txBody>
          <a:bodyPr anchor="ctr">
            <a:normAutofit/>
          </a:bodyPr>
          <a:lstStyle>
            <a:lvl1pPr algn="l">
              <a:defRPr sz="3200"/>
            </a:lvl1pPr>
            <a:lvl2pPr algn="l">
              <a:defRPr sz="2800"/>
            </a:lvl2pPr>
            <a:lvl3pPr algn="l">
              <a:defRPr sz="2400"/>
            </a:lvl3pPr>
            <a:lvl4pPr algn="l">
              <a:defRPr sz="2000"/>
            </a:lvl4pPr>
            <a:lvl5pPr algn="l">
              <a:defRPr sz="2000"/>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13" name="Date Placeholder 3"/>
          <p:cNvSpPr>
            <a:spLocks noGrp="1"/>
          </p:cNvSpPr>
          <p:nvPr>
            <p:ph type="dt" sz="half" idx="10"/>
          </p:nvPr>
        </p:nvSpPr>
        <p:spPr>
          <a:xfrm>
            <a:off x="7605951" y="5597317"/>
            <a:ext cx="2844799" cy="365125"/>
          </a:xfrm>
        </p:spPr>
        <p:txBody>
          <a:bodyPr/>
          <a:lstStyle/>
          <a:p>
            <a:fld id="{E4551058-E5DB-324A-A8E9-6D3BEF243C3B}" type="datetimeFigureOut">
              <a:rPr kumimoji="1" lang="zh-CN" altLang="en-US" smtClean="0"/>
              <a:t>2026/6/16</a:t>
            </a:fld>
            <a:endParaRPr kumimoji="1" lang="zh-CN" altLang="en-US"/>
          </a:p>
        </p:txBody>
      </p:sp>
      <p:sp>
        <p:nvSpPr>
          <p:cNvPr id="16" name="Footer Placeholder 4"/>
          <p:cNvSpPr>
            <a:spLocks noGrp="1"/>
          </p:cNvSpPr>
          <p:nvPr>
            <p:ph type="ftr" sz="quarter" idx="11"/>
          </p:nvPr>
        </p:nvSpPr>
        <p:spPr>
          <a:xfrm>
            <a:off x="1431882" y="5592991"/>
            <a:ext cx="6066519" cy="365125"/>
          </a:xfrm>
        </p:spPr>
        <p:txBody>
          <a:bodyPr/>
          <a:lstStyle/>
          <a:p>
            <a:endParaRPr kumimoji="1" lang="zh-CN" altLang="en-US" dirty="0"/>
          </a:p>
        </p:txBody>
      </p:sp>
      <p:sp>
        <p:nvSpPr>
          <p:cNvPr id="17" name="Slide Number Placeholder 5"/>
          <p:cNvSpPr>
            <a:spLocks noGrp="1"/>
          </p:cNvSpPr>
          <p:nvPr>
            <p:ph type="sldNum" sz="quarter" idx="12"/>
          </p:nvPr>
        </p:nvSpPr>
        <p:spPr>
          <a:xfrm>
            <a:off x="10558300" y="5597317"/>
            <a:ext cx="1052508" cy="365125"/>
          </a:xfrm>
        </p:spPr>
        <p:txBody>
          <a:bodyPr/>
          <a:lstStyle/>
          <a:p>
            <a:fld id="{977BA8E6-E826-B147-AA17-E3D76A29629C}" type="slidenum">
              <a:rPr kumimoji="1" lang="zh-CN" altLang="en-US" smtClean="0"/>
              <a:t>‹#›</a:t>
            </a:fld>
            <a:endParaRPr kumimoji="1" lang="zh-CN" altLang="en-US"/>
          </a:p>
        </p:txBody>
      </p:sp>
      <p:sp>
        <p:nvSpPr>
          <p:cNvPr id="18" name="Title 1"/>
          <p:cNvSpPr>
            <a:spLocks noGrp="1"/>
          </p:cNvSpPr>
          <p:nvPr>
            <p:ph type="title"/>
          </p:nvPr>
        </p:nvSpPr>
        <p:spPr>
          <a:xfrm>
            <a:off x="1431882" y="490438"/>
            <a:ext cx="10178925" cy="1351451"/>
          </a:xfrm>
          <a:prstGeom prst="rect">
            <a:avLst/>
          </a:prstGeom>
        </p:spPr>
        <p:txBody>
          <a:bodyPr anchor="ctr">
            <a:normAutofit/>
          </a:bodyPr>
          <a:lstStyle>
            <a:lvl1pPr algn="l">
              <a:defRPr sz="3600"/>
            </a:lvl1pPr>
          </a:lstStyle>
          <a:p>
            <a:r>
              <a:rPr lang="zh-CN" altLang="en-US" dirty="0"/>
              <a:t>单击此处编辑母版标题样式</a:t>
            </a:r>
            <a:endParaRPr lang="en-US" dirty="0"/>
          </a:p>
        </p:txBody>
      </p:sp>
      <p:sp>
        <p:nvSpPr>
          <p:cNvPr id="21" name="Rectangle 8"/>
          <p:cNvSpPr/>
          <p:nvPr userDrawn="1"/>
        </p:nvSpPr>
        <p:spPr>
          <a:xfrm rot="5400000">
            <a:off x="-2692137" y="3263038"/>
            <a:ext cx="6858000" cy="3319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9" name="组合 8"/>
          <p:cNvGrpSpPr/>
          <p:nvPr userDrawn="1"/>
        </p:nvGrpSpPr>
        <p:grpSpPr>
          <a:xfrm>
            <a:off x="599225" y="1736370"/>
            <a:ext cx="10993549" cy="1903301"/>
            <a:chOff x="599225" y="1921565"/>
            <a:chExt cx="10993549" cy="1903301"/>
          </a:xfrm>
        </p:grpSpPr>
        <p:sp>
          <p:nvSpPr>
            <p:cNvPr id="10" name="矩形 9"/>
            <p:cNvSpPr/>
            <p:nvPr userDrawn="1"/>
          </p:nvSpPr>
          <p:spPr>
            <a:xfrm>
              <a:off x="599225" y="1921565"/>
              <a:ext cx="10993549" cy="19033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userDrawn="1"/>
          </p:nvSpPr>
          <p:spPr>
            <a:xfrm>
              <a:off x="599227" y="1921566"/>
              <a:ext cx="192900" cy="1903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5" name="Subtitle 2"/>
          <p:cNvSpPr>
            <a:spLocks noGrp="1"/>
          </p:cNvSpPr>
          <p:nvPr>
            <p:ph type="subTitle" idx="1"/>
          </p:nvPr>
        </p:nvSpPr>
        <p:spPr>
          <a:xfrm>
            <a:off x="963169" y="3830629"/>
            <a:ext cx="10265664" cy="1340999"/>
          </a:xfrm>
          <a:prstGeom prst="rect">
            <a:avLst/>
          </a:prstGeom>
        </p:spPr>
        <p:txBody>
          <a:bodyPr anchor="t">
            <a:norm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dirty="0"/>
          </a:p>
        </p:txBody>
      </p:sp>
      <p:sp>
        <p:nvSpPr>
          <p:cNvPr id="27" name="日期占位符 10"/>
          <p:cNvSpPr>
            <a:spLocks noGrp="1"/>
          </p:cNvSpPr>
          <p:nvPr>
            <p:ph type="dt" sz="half" idx="10"/>
          </p:nvPr>
        </p:nvSpPr>
        <p:spPr>
          <a:xfrm>
            <a:off x="7523545" y="5597323"/>
            <a:ext cx="2523280" cy="365125"/>
          </a:xfrm>
        </p:spPr>
        <p:txBody>
          <a:bodyPr/>
          <a:lstStyle/>
          <a:p>
            <a:fld id="{E4551058-E5DB-324A-A8E9-6D3BEF243C3B}" type="datetimeFigureOut">
              <a:rPr kumimoji="1" lang="zh-CN" altLang="en-US" smtClean="0"/>
              <a:t>2026/6/16</a:t>
            </a:fld>
            <a:endParaRPr kumimoji="1" lang="zh-CN" altLang="en-US"/>
          </a:p>
        </p:txBody>
      </p:sp>
      <p:sp>
        <p:nvSpPr>
          <p:cNvPr id="28" name="页脚占位符 11"/>
          <p:cNvSpPr>
            <a:spLocks noGrp="1"/>
          </p:cNvSpPr>
          <p:nvPr>
            <p:ph type="ftr" sz="quarter" idx="11"/>
          </p:nvPr>
        </p:nvSpPr>
        <p:spPr>
          <a:xfrm>
            <a:off x="833377" y="5592997"/>
            <a:ext cx="6585500" cy="365125"/>
          </a:xfrm>
        </p:spPr>
        <p:txBody>
          <a:bodyPr/>
          <a:lstStyle/>
          <a:p>
            <a:endParaRPr kumimoji="1" lang="zh-CN" altLang="en-US" dirty="0"/>
          </a:p>
        </p:txBody>
      </p:sp>
      <p:sp>
        <p:nvSpPr>
          <p:cNvPr id="29" name="灯片编号占位符 12"/>
          <p:cNvSpPr>
            <a:spLocks noGrp="1"/>
          </p:cNvSpPr>
          <p:nvPr>
            <p:ph type="sldNum" sz="quarter" idx="12"/>
          </p:nvPr>
        </p:nvSpPr>
        <p:spPr>
          <a:xfrm>
            <a:off x="10151493" y="5597323"/>
            <a:ext cx="1203271" cy="365125"/>
          </a:xfrm>
        </p:spPr>
        <p:txBody>
          <a:bodyPr/>
          <a:lstStyle/>
          <a:p>
            <a:fld id="{977BA8E6-E826-B147-AA17-E3D76A29629C}" type="slidenum">
              <a:rPr kumimoji="1" lang="zh-CN" altLang="en-US" smtClean="0"/>
              <a:t>‹#›</a:t>
            </a:fld>
            <a:endParaRPr kumimoji="1" lang="zh-CN" altLang="en-US"/>
          </a:p>
        </p:txBody>
      </p:sp>
      <p:sp>
        <p:nvSpPr>
          <p:cNvPr id="3" name="标题 2"/>
          <p:cNvSpPr>
            <a:spLocks noGrp="1"/>
          </p:cNvSpPr>
          <p:nvPr>
            <p:ph type="title"/>
          </p:nvPr>
        </p:nvSpPr>
        <p:spPr>
          <a:xfrm>
            <a:off x="963169" y="1909598"/>
            <a:ext cx="10265664" cy="1556843"/>
          </a:xfrm>
        </p:spPr>
        <p:txBody>
          <a:bodyPr>
            <a:normAutofit/>
          </a:bodyPr>
          <a:lstStyle>
            <a:lvl1pPr>
              <a:defRPr sz="3600"/>
            </a:lvl1pPr>
          </a:lstStyle>
          <a:p>
            <a:r>
              <a:rPr kumimoji="1" lang="zh-CN" altLang="en-US" dirty="0"/>
              <a:t>单击此处编辑母版标题样式</a:t>
            </a:r>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4" y="2228005"/>
            <a:ext cx="5422391" cy="3242630"/>
          </a:xfrm>
          <a:prstGeom prst="rect">
            <a:avLst/>
          </a:prstGeo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Content Placeholder 3"/>
          <p:cNvSpPr>
            <a:spLocks noGrp="1"/>
          </p:cNvSpPr>
          <p:nvPr>
            <p:ph sz="half" idx="2"/>
          </p:nvPr>
        </p:nvSpPr>
        <p:spPr>
          <a:xfrm>
            <a:off x="6188417" y="2228005"/>
            <a:ext cx="5422392" cy="3242630"/>
          </a:xfrm>
          <a:prstGeom prst="rect">
            <a:avLst/>
          </a:prstGeom>
        </p:spPr>
        <p:txBody>
          <a:bodyPr>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5" name="Date Placeholder 4"/>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8" name="标题 7"/>
          <p:cNvSpPr>
            <a:spLocks noGrp="1"/>
          </p:cNvSpPr>
          <p:nvPr>
            <p:ph type="title"/>
          </p:nvPr>
        </p:nvSpPr>
        <p:spPr/>
        <p:txBody>
          <a:bodyPr/>
          <a:lstStyle/>
          <a:p>
            <a:r>
              <a:rPr kumimoji="1" lang="zh-CN" altLang="en-US" dirty="0"/>
              <a:t>单击此处编辑母版标题样式</a:t>
            </a:r>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20" y="1840986"/>
            <a:ext cx="5087075" cy="536005"/>
          </a:xfrm>
          <a:prstGeom prst="rect">
            <a:avLst/>
          </a:prstGeo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581195" y="2516146"/>
            <a:ext cx="5393100" cy="2934999"/>
          </a:xfrm>
          <a:prstGeom prst="rect">
            <a:avLst/>
          </a:prstGeo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523737" y="1840986"/>
            <a:ext cx="5087073" cy="553373"/>
          </a:xfrm>
          <a:prstGeom prst="rect">
            <a:avLst/>
          </a:prstGeo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Content Placeholder 5"/>
          <p:cNvSpPr>
            <a:spLocks noGrp="1"/>
          </p:cNvSpPr>
          <p:nvPr>
            <p:ph sz="quarter" idx="4"/>
          </p:nvPr>
        </p:nvSpPr>
        <p:spPr>
          <a:xfrm>
            <a:off x="6217710" y="2516146"/>
            <a:ext cx="5393100" cy="2934999"/>
          </a:xfrm>
          <a:prstGeom prst="rect">
            <a:avLst/>
          </a:prstGeom>
        </p:spPr>
        <p:txBody>
          <a:bodyPr anchor="t">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10" name="标题 9"/>
          <p:cNvSpPr>
            <a:spLocks noGrp="1"/>
          </p:cNvSpPr>
          <p:nvPr>
            <p:ph type="title"/>
          </p:nvPr>
        </p:nvSpPr>
        <p:spPr/>
        <p:txBody>
          <a:bodyPr/>
          <a:lstStyle/>
          <a:p>
            <a:r>
              <a:rPr kumimoji="1" lang="zh-CN" altLang="en-US" dirty="0"/>
              <a:t>单击此处编辑母版标题样式</a:t>
            </a:r>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sp>
        <p:nvSpPr>
          <p:cNvPr id="6" name="标题 5"/>
          <p:cNvSpPr>
            <a:spLocks noGrp="1"/>
          </p:cNvSpPr>
          <p:nvPr>
            <p:ph type="title"/>
          </p:nvPr>
        </p:nvSpPr>
        <p:spPr/>
        <p:txBody>
          <a:bodyPr/>
          <a:lstStyle/>
          <a:p>
            <a:r>
              <a:rPr kumimoji="1" lang="zh-CN" altLang="en-US" dirty="0"/>
              <a:t>单击此处编辑母版标题样式</a:t>
            </a:r>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51058-E5DB-324A-A8E9-6D3BEF243C3B}" type="datetimeFigureOut">
              <a:rPr kumimoji="1" lang="zh-CN" altLang="en-US" smtClean="0"/>
              <a:t>2026/6/16</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977BA8E6-E826-B147-AA17-E3D76A29629C}" type="slidenum">
              <a:rPr kumimoji="1" lang="zh-CN" altLang="en-US" smtClean="0"/>
              <a:t>‹#›</a:t>
            </a:fld>
            <a:endParaRPr kumimoji="1" lang="zh-CN" altLang="en-US"/>
          </a:p>
        </p:txBody>
      </p:sp>
      <p:pic>
        <p:nvPicPr>
          <p:cNvPr id="5" name="图片 4"/>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
        <p:nvSpPr>
          <p:cNvPr id="10" name="Rectangle 7"/>
          <p:cNvSpPr>
            <a:spLocks noChangeAspect="1"/>
          </p:cNvSpPr>
          <p:nvPr userDrawn="1"/>
        </p:nvSpPr>
        <p:spPr>
          <a:xfrm>
            <a:off x="447816" y="4914808"/>
            <a:ext cx="385561" cy="10322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447816" y="601200"/>
            <a:ext cx="11292840" cy="4204800"/>
          </a:xfrm>
          <a:prstGeom prst="rect">
            <a:avLst/>
          </a:prstGeo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13" name="日期占位符 12"/>
          <p:cNvSpPr>
            <a:spLocks noGrp="1"/>
          </p:cNvSpPr>
          <p:nvPr>
            <p:ph type="dt" sz="half" idx="10"/>
          </p:nvPr>
        </p:nvSpPr>
        <p:spPr>
          <a:xfrm>
            <a:off x="7523545" y="6054522"/>
            <a:ext cx="2523280" cy="365125"/>
          </a:xfrm>
        </p:spPr>
        <p:txBody>
          <a:bodyPr/>
          <a:lstStyle/>
          <a:p>
            <a:fld id="{E4551058-E5DB-324A-A8E9-6D3BEF243C3B}" type="datetimeFigureOut">
              <a:rPr kumimoji="1" lang="zh-CN" altLang="en-US" smtClean="0"/>
              <a:t>2026/6/16</a:t>
            </a:fld>
            <a:endParaRPr kumimoji="1" lang="zh-CN" altLang="en-US"/>
          </a:p>
        </p:txBody>
      </p:sp>
      <p:sp>
        <p:nvSpPr>
          <p:cNvPr id="14" name="页脚占位符 13"/>
          <p:cNvSpPr>
            <a:spLocks noGrp="1"/>
          </p:cNvSpPr>
          <p:nvPr>
            <p:ph type="ftr" sz="quarter" idx="11"/>
          </p:nvPr>
        </p:nvSpPr>
        <p:spPr>
          <a:xfrm>
            <a:off x="833377" y="6054522"/>
            <a:ext cx="6585500" cy="360799"/>
          </a:xfrm>
        </p:spPr>
        <p:txBody>
          <a:bodyPr/>
          <a:lstStyle/>
          <a:p>
            <a:endParaRPr kumimoji="1" lang="zh-CN" altLang="en-US" dirty="0"/>
          </a:p>
        </p:txBody>
      </p:sp>
      <p:sp>
        <p:nvSpPr>
          <p:cNvPr id="15" name="灯片编号占位符 14"/>
          <p:cNvSpPr>
            <a:spLocks noGrp="1"/>
          </p:cNvSpPr>
          <p:nvPr>
            <p:ph type="sldNum" sz="quarter" idx="12"/>
          </p:nvPr>
        </p:nvSpPr>
        <p:spPr>
          <a:xfrm>
            <a:off x="10151493" y="6054522"/>
            <a:ext cx="1203271" cy="365125"/>
          </a:xfrm>
        </p:spPr>
        <p:txBody>
          <a:bodyPr/>
          <a:lstStyle/>
          <a:p>
            <a:fld id="{977BA8E6-E826-B147-AA17-E3D76A29629C}" type="slidenum">
              <a:rPr kumimoji="1" lang="zh-CN" altLang="en-US" smtClean="0"/>
              <a:t>‹#›</a:t>
            </a:fld>
            <a:endParaRPr kumimoji="1" lang="zh-CN" altLang="en-US"/>
          </a:p>
        </p:txBody>
      </p:sp>
      <p:sp>
        <p:nvSpPr>
          <p:cNvPr id="16" name="标题 15"/>
          <p:cNvSpPr>
            <a:spLocks noGrp="1"/>
          </p:cNvSpPr>
          <p:nvPr>
            <p:ph type="title"/>
          </p:nvPr>
        </p:nvSpPr>
        <p:spPr>
          <a:xfrm>
            <a:off x="1021463" y="4913486"/>
            <a:ext cx="10333301" cy="609039"/>
          </a:xfrm>
          <a:prstGeom prst="rect">
            <a:avLst/>
          </a:prstGeom>
        </p:spPr>
        <p:txBody>
          <a:bodyPr/>
          <a:lstStyle/>
          <a:p>
            <a:r>
              <a:rPr kumimoji="1" lang="zh-CN" altLang="en-US" dirty="0"/>
              <a:t>单击此处编辑母版标题样式</a:t>
            </a:r>
          </a:p>
        </p:txBody>
      </p:sp>
      <p:sp>
        <p:nvSpPr>
          <p:cNvPr id="23" name="Subtitle 2"/>
          <p:cNvSpPr>
            <a:spLocks noGrp="1"/>
          </p:cNvSpPr>
          <p:nvPr>
            <p:ph type="subTitle" idx="13"/>
          </p:nvPr>
        </p:nvSpPr>
        <p:spPr>
          <a:xfrm>
            <a:off x="1021463" y="5608156"/>
            <a:ext cx="10333300" cy="360735"/>
          </a:xfrm>
          <a:prstGeom prst="rect">
            <a:avLst/>
          </a:prstGeom>
        </p:spPr>
        <p:txBody>
          <a:bodyPr anchor="ctr">
            <a:norm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en-US" dirty="0"/>
          </a:p>
        </p:txBody>
      </p:sp>
      <p:pic>
        <p:nvPicPr>
          <p:cNvPr id="2" name="图片 1"/>
          <p:cNvPicPr>
            <a:picLocks noChangeAspect="1"/>
          </p:cNvPicPr>
          <p:nvPr userDrawn="1"/>
        </p:nvPicPr>
        <p:blipFill>
          <a:blip r:embed="rId2"/>
          <a:stretch>
            <a:fillRect/>
          </a:stretch>
        </p:blipFill>
        <p:spPr>
          <a:xfrm>
            <a:off x="10399209" y="111386"/>
            <a:ext cx="1792791" cy="70587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523545" y="5597323"/>
            <a:ext cx="2523280" cy="365125"/>
          </a:xfrm>
          <a:prstGeom prst="rect">
            <a:avLst/>
          </a:prstGeom>
        </p:spPr>
        <p:txBody>
          <a:bodyPr vert="horz" lIns="91440" tIns="45720" rIns="91440" bIns="45720" rtlCol="0" anchor="ctr"/>
          <a:lstStyle>
            <a:lvl1pPr algn="r">
              <a:defRPr sz="900">
                <a:solidFill>
                  <a:schemeClr val="accent2"/>
                </a:solidFill>
              </a:defRPr>
            </a:lvl1pPr>
          </a:lstStyle>
          <a:p>
            <a:fld id="{E4551058-E5DB-324A-A8E9-6D3BEF243C3B}" type="datetimeFigureOut">
              <a:rPr kumimoji="1" lang="zh-CN" altLang="en-US" smtClean="0"/>
              <a:t>2026/6/16</a:t>
            </a:fld>
            <a:endParaRPr kumimoji="1" lang="zh-CN" altLang="en-US"/>
          </a:p>
        </p:txBody>
      </p:sp>
      <p:sp>
        <p:nvSpPr>
          <p:cNvPr id="5" name="Footer Placeholder 4"/>
          <p:cNvSpPr>
            <a:spLocks noGrp="1"/>
          </p:cNvSpPr>
          <p:nvPr>
            <p:ph type="ftr" sz="quarter" idx="3"/>
          </p:nvPr>
        </p:nvSpPr>
        <p:spPr>
          <a:xfrm>
            <a:off x="837235" y="5597323"/>
            <a:ext cx="6581641" cy="360799"/>
          </a:xfrm>
          <a:prstGeom prst="rect">
            <a:avLst/>
          </a:prstGeom>
        </p:spPr>
        <p:txBody>
          <a:bodyPr vert="horz" lIns="91440" tIns="45720" rIns="91440" bIns="45720" rtlCol="0" anchor="ctr"/>
          <a:lstStyle>
            <a:lvl1pPr algn="l">
              <a:defRPr sz="900" cap="all">
                <a:solidFill>
                  <a:schemeClr val="accent2"/>
                </a:solidFill>
              </a:defRPr>
            </a:lvl1pPr>
          </a:lstStyle>
          <a:p>
            <a:endParaRPr kumimoji="1" lang="zh-CN" altLang="en-US" dirty="0"/>
          </a:p>
        </p:txBody>
      </p:sp>
      <p:sp>
        <p:nvSpPr>
          <p:cNvPr id="6" name="Slide Number Placeholder 5"/>
          <p:cNvSpPr>
            <a:spLocks noGrp="1"/>
          </p:cNvSpPr>
          <p:nvPr>
            <p:ph type="sldNum" sz="quarter" idx="4"/>
          </p:nvPr>
        </p:nvSpPr>
        <p:spPr>
          <a:xfrm>
            <a:off x="10151493" y="5597323"/>
            <a:ext cx="1203271" cy="365125"/>
          </a:xfrm>
          <a:prstGeom prst="rect">
            <a:avLst/>
          </a:prstGeom>
        </p:spPr>
        <p:txBody>
          <a:bodyPr vert="horz" lIns="91440" tIns="45720" rIns="91440" bIns="45720" rtlCol="0" anchor="ctr"/>
          <a:lstStyle>
            <a:lvl1pPr algn="r">
              <a:defRPr sz="900">
                <a:solidFill>
                  <a:schemeClr val="accent2"/>
                </a:solidFill>
              </a:defRPr>
            </a:lvl1pPr>
          </a:lstStyle>
          <a:p>
            <a:fld id="{977BA8E6-E826-B147-AA17-E3D76A29629C}" type="slidenum">
              <a:rPr kumimoji="1" lang="zh-CN" altLang="en-US" smtClean="0"/>
              <a:t>‹#›</a:t>
            </a:fld>
            <a:endParaRPr kumimoji="1" lang="zh-CN" altLang="en-US"/>
          </a:p>
        </p:txBody>
      </p:sp>
      <p:sp>
        <p:nvSpPr>
          <p:cNvPr id="12" name="文本占位符 11"/>
          <p:cNvSpPr>
            <a:spLocks noGrp="1"/>
          </p:cNvSpPr>
          <p:nvPr>
            <p:ph type="body" idx="1"/>
          </p:nvPr>
        </p:nvSpPr>
        <p:spPr>
          <a:xfrm>
            <a:off x="838200" y="1825625"/>
            <a:ext cx="10515600" cy="3682546"/>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13" name="标题占位符 12"/>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dirty="0"/>
              <a:t>单击此处编辑母版标题样式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457200" rtl="0" eaLnBrk="1" latinLnBrk="0" hangingPunct="1">
        <a:spcBef>
          <a:spcPct val="0"/>
        </a:spcBef>
        <a:buNone/>
        <a:defRPr sz="2800" b="0" kern="1200" cap="none" baseline="0">
          <a:solidFill>
            <a:srgbClr val="660874"/>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368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368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64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32.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963169" y="3819054"/>
            <a:ext cx="7783266" cy="1756797"/>
          </a:xfrm>
        </p:spPr>
        <p:txBody>
          <a:bodyPr>
            <a:normAutofit/>
          </a:bodyPr>
          <a:lstStyle/>
          <a:p>
            <a:r>
              <a:rPr lang="zh-CN" altLang="en-US" b="1" dirty="0">
                <a:latin typeface="Arial" panose="020B0604020202020204" pitchFamily="34" charset="0"/>
                <a:cs typeface="Arial" panose="020B0604020202020204" pitchFamily="34" charset="0"/>
              </a:rPr>
              <a:t>Liangbo He</a:t>
            </a:r>
            <a:r>
              <a:rPr lang="en-US" altLang="zh-CN" b="1" dirty="0">
                <a:latin typeface="Arial" panose="020B0604020202020204" pitchFamily="34" charset="0"/>
                <a:cs typeface="Arial" panose="020B0604020202020204" pitchFamily="34" charset="0"/>
              </a:rPr>
              <a:t>  &amp; Benda Xu</a:t>
            </a:r>
          </a:p>
          <a:p>
            <a:endParaRPr lang="en-US" altLang="zh-CN" b="1" dirty="0">
              <a:latin typeface="Arial" panose="020B0604020202020204" pitchFamily="34" charset="0"/>
              <a:cs typeface="Arial" panose="020B0604020202020204" pitchFamily="34" charset="0"/>
            </a:endParaRPr>
          </a:p>
          <a:p>
            <a:r>
              <a:rPr lang="zh-CN" altLang="en-US" sz="1600" dirty="0">
                <a:latin typeface="Arial" panose="020B0604020202020204" pitchFamily="34" charset="0"/>
                <a:cs typeface="Arial" panose="020B0604020202020204" pitchFamily="34" charset="0"/>
              </a:rPr>
              <a:t>Department of Engineering Physics </a:t>
            </a:r>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Tsinghua University</a:t>
            </a:r>
          </a:p>
        </p:txBody>
      </p:sp>
      <p:sp>
        <p:nvSpPr>
          <p:cNvPr id="2" name="标题 1"/>
          <p:cNvSpPr>
            <a:spLocks noGrp="1"/>
          </p:cNvSpPr>
          <p:nvPr>
            <p:ph type="title"/>
          </p:nvPr>
        </p:nvSpPr>
        <p:spPr>
          <a:xfrm>
            <a:off x="963167" y="2023572"/>
            <a:ext cx="10265664" cy="1325563"/>
          </a:xfrm>
        </p:spPr>
        <p:txBody>
          <a:bodyPr>
            <a:normAutofit/>
          </a:bodyPr>
          <a:lstStyle/>
          <a:p>
            <a:r>
              <a:rPr lang="zh-CN" altLang="zh-CN" dirty="0">
                <a:latin typeface="Arial" panose="020B0604020202020204" pitchFamily="34" charset="0"/>
                <a:cs typeface="Arial" panose="020B0604020202020204" pitchFamily="34" charset="0"/>
              </a:rPr>
              <a:t>Two-Stage Deep Learning Framework for Photomultiplier Tube Waveform Analysis</a:t>
            </a:r>
            <a:endParaRPr lang="zh-CN" altLang="en-US" dirty="0">
              <a:latin typeface="Arial" panose="020B0604020202020204" pitchFamily="34" charset="0"/>
              <a:cs typeface="Arial" panose="020B0604020202020204" pitchFamily="34" charset="0"/>
            </a:endParaRPr>
          </a:p>
        </p:txBody>
      </p:sp>
      <p:sp>
        <p:nvSpPr>
          <p:cNvPr id="7" name="文本框 6"/>
          <p:cNvSpPr txBox="1"/>
          <p:nvPr/>
        </p:nvSpPr>
        <p:spPr>
          <a:xfrm>
            <a:off x="5129957" y="5676438"/>
            <a:ext cx="6098874" cy="369332"/>
          </a:xfrm>
          <a:prstGeom prst="rect">
            <a:avLst/>
          </a:prstGeom>
          <a:noFill/>
        </p:spPr>
        <p:txBody>
          <a:bodyPr wrap="square">
            <a:spAutoFit/>
          </a:bodyPr>
          <a:lstStyle/>
          <a:p>
            <a:r>
              <a:rPr lang="en-US" altLang="zh-CN" dirty="0">
                <a:solidFill>
                  <a:srgbClr val="660874"/>
                </a:solidFill>
                <a:latin typeface="Arial" panose="020B0604020202020204" pitchFamily="34" charset="0"/>
                <a:cs typeface="Arial" panose="020B0604020202020204" pitchFamily="34" charset="0"/>
              </a:rPr>
              <a:t>2026</a:t>
            </a:r>
            <a:r>
              <a:rPr lang="zh-CN" altLang="en-US" dirty="0">
                <a:solidFill>
                  <a:srgbClr val="660874"/>
                </a:solidFill>
                <a:latin typeface="Arial" panose="020B0604020202020204" pitchFamily="34" charset="0"/>
                <a:cs typeface="Arial" panose="020B0604020202020204" pitchFamily="34" charset="0"/>
              </a:rPr>
              <a:t>-</a:t>
            </a:r>
            <a:r>
              <a:rPr lang="en-US" altLang="zh-CN" dirty="0">
                <a:solidFill>
                  <a:srgbClr val="660874"/>
                </a:solidFill>
                <a:latin typeface="Arial" panose="020B0604020202020204" pitchFamily="34" charset="0"/>
                <a:cs typeface="Arial" panose="020B0604020202020204" pitchFamily="34" charset="0"/>
              </a:rPr>
              <a:t>6</a:t>
            </a:r>
            <a:r>
              <a:rPr lang="zh-CN" altLang="en-US" dirty="0">
                <a:solidFill>
                  <a:srgbClr val="660874"/>
                </a:solidFill>
                <a:latin typeface="Arial" panose="020B0604020202020204" pitchFamily="34" charset="0"/>
                <a:cs typeface="Arial" panose="020B0604020202020204" pitchFamily="34" charset="0"/>
              </a:rPr>
              <a:t>-</a:t>
            </a:r>
            <a:r>
              <a:rPr lang="en-US" altLang="zh-CN" dirty="0">
                <a:solidFill>
                  <a:srgbClr val="660874"/>
                </a:solidFill>
                <a:latin typeface="Arial" panose="020B0604020202020204" pitchFamily="34" charset="0"/>
                <a:cs typeface="Arial" panose="020B0604020202020204" pitchFamily="34" charset="0"/>
              </a:rPr>
              <a:t>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690" y="384175"/>
            <a:ext cx="7047230" cy="330835"/>
          </a:xfrm>
          <a:prstGeom prst="rect">
            <a:avLst/>
          </a:prstGeom>
          <a:noFill/>
        </p:spPr>
        <p:txBody>
          <a:bodyPr wrap="square" lIns="508" tIns="508" rIns="508" bIns="508" rtlCol="0" anchor="ctr">
            <a:normAutofit fontScale="97500"/>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Comparison of Normal and High-sigma SER Waveforms</a:t>
            </a:r>
          </a:p>
        </p:txBody>
      </p:sp>
      <p:sp>
        <p:nvSpPr>
          <p:cNvPr id="7" name="Shape 5"/>
          <p:cNvSpPr/>
          <p:nvPr/>
        </p:nvSpPr>
        <p:spPr>
          <a:xfrm>
            <a:off x="438912" y="1024128"/>
            <a:ext cx="11320272" cy="4828032"/>
          </a:xfrm>
          <a:prstGeom prst="rect">
            <a:avLst/>
          </a:prstGeom>
          <a:solidFill>
            <a:srgbClr val="FBFCFE"/>
          </a:solidFill>
          <a:ln w="10160">
            <a:solidFill>
              <a:srgbClr val="D9DEE7"/>
            </a:solidFill>
            <a:prstDash val="solid"/>
          </a:ln>
        </p:spPr>
      </p:sp>
      <p:pic>
        <p:nvPicPr>
          <p:cNvPr id="8" name="Image 0" descr="/Users/heliangbo/个人/论文/材料/ppt_figures/ser_results_from_gpu/ser_sigma_normal_abnormal_gallery.png"/>
          <p:cNvPicPr>
            <a:picLocks noChangeAspect="1"/>
          </p:cNvPicPr>
          <p:nvPr/>
        </p:nvPicPr>
        <p:blipFill>
          <a:blip r:embed="rId3"/>
          <a:stretch>
            <a:fillRect/>
          </a:stretch>
        </p:blipFill>
        <p:spPr>
          <a:xfrm>
            <a:off x="566928" y="1133856"/>
            <a:ext cx="11064240" cy="4553712"/>
          </a:xfrm>
          <a:prstGeom prst="rect">
            <a:avLst/>
          </a:prstGeom>
        </p:spPr>
      </p:pic>
      <p:sp>
        <p:nvSpPr>
          <p:cNvPr id="11" name="Shape 8"/>
          <p:cNvSpPr/>
          <p:nvPr/>
        </p:nvSpPr>
        <p:spPr>
          <a:xfrm>
            <a:off x="512064" y="5769864"/>
            <a:ext cx="1444752" cy="182880"/>
          </a:xfrm>
          <a:prstGeom prst="rect">
            <a:avLst/>
          </a:prstGeom>
          <a:solidFill>
            <a:srgbClr val="008C95"/>
          </a:solidFill>
          <a:ln w="10160">
            <a:solidFill>
              <a:srgbClr val="D9DEE7">
                <a:alpha val="0"/>
              </a:srgbClr>
            </a:solidFill>
            <a:prstDash val="solid"/>
          </a:ln>
        </p:spPr>
      </p:sp>
      <p:sp>
        <p:nvSpPr>
          <p:cNvPr id="12" name="Text 9"/>
          <p:cNvSpPr/>
          <p:nvPr/>
        </p:nvSpPr>
        <p:spPr>
          <a:xfrm>
            <a:off x="603504" y="5774436"/>
            <a:ext cx="1261872" cy="118872"/>
          </a:xfrm>
          <a:prstGeom prst="rect">
            <a:avLst/>
          </a:prstGeom>
          <a:noFill/>
        </p:spPr>
        <p:txBody>
          <a:bodyPr wrap="square" lIns="508" tIns="508" rIns="508" bIns="508" rtlCol="0" anchor="ctr">
            <a:normAutofit lnSpcReduction="10000"/>
          </a:bodyPr>
          <a:lstStyle/>
          <a:p>
            <a:pPr marL="0" indent="0" algn="ctr">
              <a:buNone/>
            </a:pPr>
            <a:r>
              <a:rPr lang="en-US" sz="820" b="1" dirty="0">
                <a:solidFill>
                  <a:srgbClr val="FFFFFF"/>
                </a:solidFill>
                <a:latin typeface="PingFang SC" pitchFamily="34" charset="0"/>
                <a:ea typeface="PingFang SC" pitchFamily="34" charset="-122"/>
                <a:cs typeface="PingFang SC" pitchFamily="34" charset="-120"/>
              </a:rPr>
              <a:t>Normal sigma</a:t>
            </a:r>
            <a:endParaRPr lang="en-US" sz="820" dirty="0"/>
          </a:p>
        </p:txBody>
      </p:sp>
      <p:sp>
        <p:nvSpPr>
          <p:cNvPr id="13" name="Shape 10"/>
          <p:cNvSpPr/>
          <p:nvPr/>
        </p:nvSpPr>
        <p:spPr>
          <a:xfrm>
            <a:off x="2048256" y="5769864"/>
            <a:ext cx="1847088" cy="182880"/>
          </a:xfrm>
          <a:prstGeom prst="rect">
            <a:avLst/>
          </a:prstGeom>
          <a:solidFill>
            <a:srgbClr val="C00000"/>
          </a:solidFill>
          <a:ln w="10160">
            <a:solidFill>
              <a:srgbClr val="D9DEE7">
                <a:alpha val="0"/>
              </a:srgbClr>
            </a:solidFill>
            <a:prstDash val="solid"/>
          </a:ln>
        </p:spPr>
      </p:sp>
      <p:sp>
        <p:nvSpPr>
          <p:cNvPr id="14" name="Text 11"/>
          <p:cNvSpPr/>
          <p:nvPr/>
        </p:nvSpPr>
        <p:spPr>
          <a:xfrm>
            <a:off x="2139696" y="5774436"/>
            <a:ext cx="1664208" cy="118872"/>
          </a:xfrm>
          <a:prstGeom prst="rect">
            <a:avLst/>
          </a:prstGeom>
          <a:noFill/>
        </p:spPr>
        <p:txBody>
          <a:bodyPr wrap="square" lIns="508" tIns="508" rIns="508" bIns="508" rtlCol="0" anchor="ctr">
            <a:normAutofit lnSpcReduction="10000"/>
          </a:bodyPr>
          <a:lstStyle/>
          <a:p>
            <a:pPr marL="0" indent="0" algn="ctr">
              <a:buNone/>
            </a:pPr>
            <a:r>
              <a:rPr lang="en-US" sz="820" b="1" dirty="0">
                <a:solidFill>
                  <a:srgbClr val="FFFFFF"/>
                </a:solidFill>
                <a:latin typeface="PingFang SC" pitchFamily="34" charset="0"/>
                <a:ea typeface="PingFang SC" pitchFamily="34" charset="-122"/>
                <a:cs typeface="PingFang SC" pitchFamily="34" charset="-120"/>
              </a:rPr>
              <a:t>High-sigma candidates</a:t>
            </a:r>
            <a:endParaRPr lang="en-US" sz="82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21665" y="342900"/>
            <a:ext cx="6076315" cy="434340"/>
          </a:xfrm>
          <a:prstGeom prst="rect">
            <a:avLst/>
          </a:prstGeom>
          <a:noFill/>
        </p:spPr>
        <p:txBody>
          <a:bodyPr wrap="square" lIns="508" tIns="508" rIns="508" bIns="508" rtlCol="0" anchor="ctr">
            <a:normAutofit/>
          </a:bodyPr>
          <a:lstStyle/>
          <a:p>
            <a:pPr marL="0" indent="0" algn="l">
              <a:buNone/>
            </a:pPr>
            <a:r>
              <a:rPr lang="en-US" sz="2000" b="1" dirty="0" err="1">
                <a:solidFill>
                  <a:srgbClr val="7F1084"/>
                </a:solidFill>
                <a:latin typeface="Arial" panose="020B0604020202020204" pitchFamily="34" charset="0"/>
                <a:ea typeface="PingFang SC" pitchFamily="34" charset="-122"/>
                <a:cs typeface="Arial" panose="020B0604020202020204" pitchFamily="34" charset="0"/>
              </a:rPr>
              <a:t>Multi-PE Reconstruction</a:t>
            </a:r>
            <a:r>
              <a:rPr lang="en-US" sz="2000" b="1" dirty="0">
                <a:solidFill>
                  <a:srgbClr val="7F1084"/>
                </a:solidFill>
                <a:latin typeface="Arial" panose="020B0604020202020204" pitchFamily="34" charset="0"/>
                <a:ea typeface="PingFang SC" pitchFamily="34" charset="-122"/>
                <a:cs typeface="Arial" panose="020B0604020202020204" pitchFamily="34" charset="0"/>
              </a:rPr>
              <a:t> : PE </a:t>
            </a:r>
            <a:r>
              <a:rPr lang="en-US" sz="2000" b="1" dirty="0" err="1">
                <a:solidFill>
                  <a:srgbClr val="7F1084"/>
                </a:solidFill>
                <a:latin typeface="Arial" panose="020B0604020202020204" pitchFamily="34" charset="0"/>
                <a:ea typeface="PingFang SC" pitchFamily="34" charset="-122"/>
                <a:cs typeface="Arial" panose="020B0604020202020204" pitchFamily="34" charset="0"/>
              </a:rPr>
              <a:t>arrival process</a:t>
            </a:r>
          </a:p>
        </p:txBody>
      </p:sp>
      <p:sp>
        <p:nvSpPr>
          <p:cNvPr id="7" name="Shape 5"/>
          <p:cNvSpPr/>
          <p:nvPr/>
        </p:nvSpPr>
        <p:spPr>
          <a:xfrm>
            <a:off x="502920" y="1097280"/>
            <a:ext cx="4937760" cy="4160520"/>
          </a:xfrm>
          <a:prstGeom prst="rect">
            <a:avLst/>
          </a:prstGeom>
          <a:solidFill>
            <a:srgbClr val="FBFCFE"/>
          </a:solidFill>
          <a:ln w="11430">
            <a:solidFill>
              <a:srgbClr val="D9DEE7"/>
            </a:solidFill>
            <a:prstDash val="solid"/>
          </a:ln>
        </p:spPr>
      </p:sp>
      <p:pic>
        <p:nvPicPr>
          <p:cNvPr id="8" name="Image 0" descr="/Users/heliangbo/个人/论文/毕业材料/outputs/waveform_figures/midterm_slide6_assets/rId2.png"/>
          <p:cNvPicPr>
            <a:picLocks noChangeAspect="1"/>
          </p:cNvPicPr>
          <p:nvPr/>
        </p:nvPicPr>
        <p:blipFill>
          <a:blip r:embed="rId3"/>
          <a:stretch>
            <a:fillRect/>
          </a:stretch>
        </p:blipFill>
        <p:spPr>
          <a:xfrm>
            <a:off x="758952" y="1353312"/>
            <a:ext cx="4443984" cy="3337560"/>
          </a:xfrm>
          <a:prstGeom prst="rect">
            <a:avLst/>
          </a:prstGeom>
        </p:spPr>
      </p:pic>
      <p:sp>
        <p:nvSpPr>
          <p:cNvPr id="9" name="Text 6"/>
          <p:cNvSpPr/>
          <p:nvPr/>
        </p:nvSpPr>
        <p:spPr>
          <a:xfrm>
            <a:off x="749808" y="4773168"/>
            <a:ext cx="4434840" cy="164592"/>
          </a:xfrm>
          <a:prstGeom prst="rect">
            <a:avLst/>
          </a:prstGeom>
          <a:noFill/>
        </p:spPr>
        <p:txBody>
          <a:bodyPr wrap="square" lIns="508" tIns="508" rIns="508" bIns="508" rtlCol="0" anchor="ctr">
            <a:normAutofit fontScale="62500" lnSpcReduction="20000"/>
          </a:bodyPr>
          <a:lstStyle/>
          <a:p>
            <a:pPr marL="0" indent="0" algn="ctr">
              <a:buNone/>
            </a:pPr>
            <a:r>
              <a:rPr lang="en-US" sz="940" dirty="0">
                <a:solidFill>
                  <a:srgbClr val="667085"/>
                </a:solidFill>
                <a:latin typeface="Arial" panose="020B0604020202020204" pitchFamily="34" charset="0"/>
                <a:ea typeface="PingFang SC" pitchFamily="34" charset="-122"/>
                <a:cs typeface="Arial" panose="020B0604020202020204" pitchFamily="34" charset="0"/>
              </a:rPr>
              <a:t>phi(t) describes the probability density of PE arrival time; mu only changes the overall light intensity / mean PE count</a:t>
            </a:r>
            <a:endParaRPr lang="en-US" sz="940" dirty="0">
              <a:latin typeface="Arial" panose="020B0604020202020204" pitchFamily="34" charset="0"/>
              <a:cs typeface="Arial" panose="020B0604020202020204" pitchFamily="34" charset="0"/>
            </a:endParaRPr>
          </a:p>
        </p:txBody>
      </p:sp>
      <p:sp>
        <p:nvSpPr>
          <p:cNvPr id="10" name="Shape 7"/>
          <p:cNvSpPr/>
          <p:nvPr/>
        </p:nvSpPr>
        <p:spPr>
          <a:xfrm>
            <a:off x="5715000" y="1097280"/>
            <a:ext cx="5897880" cy="1188720"/>
          </a:xfrm>
          <a:prstGeom prst="rect">
            <a:avLst/>
          </a:prstGeom>
          <a:solidFill>
            <a:srgbClr val="FBFCFE"/>
          </a:solidFill>
          <a:ln w="10795">
            <a:solidFill>
              <a:srgbClr val="D9DEE7"/>
            </a:solidFill>
            <a:prstDash val="solid"/>
          </a:ln>
        </p:spPr>
        <p:txBody>
          <a:bodyPr/>
          <a:lstStyle/>
          <a:p>
            <a:endParaRPr lang="zh-CN" altLang="en-US" dirty="0">
              <a:latin typeface="Arial" panose="020B0604020202020204" pitchFamily="34" charset="0"/>
              <a:cs typeface="Arial" panose="020B0604020202020204" pitchFamily="34" charset="0"/>
            </a:endParaRPr>
          </a:p>
        </p:txBody>
      </p:sp>
      <p:sp>
        <p:nvSpPr>
          <p:cNvPr id="11" name="Shape 8"/>
          <p:cNvSpPr/>
          <p:nvPr/>
        </p:nvSpPr>
        <p:spPr>
          <a:xfrm>
            <a:off x="5715000" y="1097280"/>
            <a:ext cx="91440" cy="1188720"/>
          </a:xfrm>
          <a:prstGeom prst="rect">
            <a:avLst/>
          </a:prstGeom>
          <a:solidFill>
            <a:srgbClr val="7F1084"/>
          </a:solidFill>
          <a:ln w="10160">
            <a:solidFill>
              <a:srgbClr val="D9DEE7">
                <a:alpha val="0"/>
              </a:srgbClr>
            </a:solidFill>
            <a:prstDash val="solid"/>
          </a:ln>
        </p:spPr>
      </p:sp>
      <p:sp>
        <p:nvSpPr>
          <p:cNvPr id="12" name="Text 9"/>
          <p:cNvSpPr/>
          <p:nvPr/>
        </p:nvSpPr>
        <p:spPr>
          <a:xfrm>
            <a:off x="5934456" y="1234440"/>
            <a:ext cx="5513832" cy="201168"/>
          </a:xfrm>
          <a:prstGeom prst="rect">
            <a:avLst/>
          </a:prstGeom>
          <a:noFill/>
        </p:spPr>
        <p:txBody>
          <a:bodyPr wrap="square" lIns="508" tIns="508" rIns="508" bIns="508" rtlCol="0" anchor="ctr">
            <a:normAutofit lnSpcReduction="10000"/>
          </a:bodyPr>
          <a:lstStyle/>
          <a:p>
            <a:pPr marL="0" indent="0" algn="l">
              <a:buNone/>
            </a:pPr>
            <a:r>
              <a:rPr lang="en-US" sz="1350" b="1" dirty="0">
                <a:solidFill>
                  <a:srgbClr val="7F1084"/>
                </a:solidFill>
                <a:latin typeface="Arial" panose="020B0604020202020204" pitchFamily="34" charset="0"/>
                <a:ea typeface="PingFang SC" pitchFamily="34" charset="-122"/>
                <a:cs typeface="Arial" panose="020B0604020202020204" pitchFamily="34" charset="0"/>
              </a:rPr>
              <a:t>1. Inhomogeneous Poisson process</a:t>
            </a:r>
            <a:endParaRPr lang="en-US" sz="1350" dirty="0">
              <a:latin typeface="Arial" panose="020B0604020202020204" pitchFamily="34" charset="0"/>
              <a:cs typeface="Arial" panose="020B0604020202020204" pitchFamily="34" charset="0"/>
            </a:endParaRPr>
          </a:p>
        </p:txBody>
      </p:sp>
      <p:sp>
        <p:nvSpPr>
          <p:cNvPr id="14" name="Shape 11"/>
          <p:cNvSpPr/>
          <p:nvPr/>
        </p:nvSpPr>
        <p:spPr>
          <a:xfrm>
            <a:off x="5715000" y="2487168"/>
            <a:ext cx="5897880" cy="1188720"/>
          </a:xfrm>
          <a:prstGeom prst="rect">
            <a:avLst/>
          </a:prstGeom>
          <a:solidFill>
            <a:srgbClr val="FBFCFE"/>
          </a:solidFill>
          <a:ln w="10795">
            <a:solidFill>
              <a:srgbClr val="D9DEE7"/>
            </a:solidFill>
            <a:prstDash val="solid"/>
          </a:ln>
        </p:spPr>
      </p:sp>
      <p:sp>
        <p:nvSpPr>
          <p:cNvPr id="15" name="Shape 12"/>
          <p:cNvSpPr/>
          <p:nvPr/>
        </p:nvSpPr>
        <p:spPr>
          <a:xfrm>
            <a:off x="5715000" y="2487168"/>
            <a:ext cx="91440" cy="1188720"/>
          </a:xfrm>
          <a:prstGeom prst="rect">
            <a:avLst/>
          </a:prstGeom>
        </p:spPr>
        <p:style>
          <a:lnRef idx="0">
            <a:srgbClr val="FFFFFF"/>
          </a:lnRef>
          <a:fillRef idx="1">
            <a:schemeClr val="accent1"/>
          </a:fillRef>
          <a:effectRef idx="0">
            <a:srgbClr val="FFFFFF"/>
          </a:effectRef>
          <a:fontRef idx="minor">
            <a:schemeClr val="lt1"/>
          </a:fontRef>
        </p:style>
      </p:sp>
      <p:sp>
        <p:nvSpPr>
          <p:cNvPr id="16" name="Text 13"/>
          <p:cNvSpPr/>
          <p:nvPr/>
        </p:nvSpPr>
        <p:spPr>
          <a:xfrm>
            <a:off x="5934456" y="2624328"/>
            <a:ext cx="5513832" cy="201168"/>
          </a:xfrm>
          <a:prstGeom prst="rect">
            <a:avLst/>
          </a:prstGeom>
          <a:noFill/>
        </p:spPr>
        <p:txBody>
          <a:bodyPr wrap="square" lIns="508" tIns="508" rIns="508" bIns="508" rtlCol="0" anchor="ctr">
            <a:normAutofit lnSpcReduction="10000"/>
          </a:bodyPr>
          <a:lstStyle/>
          <a:p>
            <a:pPr marL="0" indent="0" algn="l">
              <a:buNone/>
            </a:pPr>
            <a:r>
              <a:rPr lang="en-US" sz="1350" b="1" dirty="0">
                <a:solidFill>
                  <a:schemeClr val="accent1"/>
                </a:solidFill>
                <a:latin typeface="Arial" panose="020B0604020202020204" pitchFamily="34" charset="0"/>
                <a:ea typeface="PingFang SC" pitchFamily="34" charset="-122"/>
                <a:cs typeface="Arial" panose="020B0604020202020204" pitchFamily="34" charset="0"/>
              </a:rPr>
              <a:t>2. Light intensity mu: controls mean PE count</a:t>
            </a:r>
          </a:p>
        </p:txBody>
      </p:sp>
      <p:sp>
        <p:nvSpPr>
          <p:cNvPr id="18" name="Shape 15"/>
          <p:cNvSpPr/>
          <p:nvPr/>
        </p:nvSpPr>
        <p:spPr>
          <a:xfrm>
            <a:off x="5715000" y="3877056"/>
            <a:ext cx="5897880" cy="1353312"/>
          </a:xfrm>
          <a:prstGeom prst="rect">
            <a:avLst/>
          </a:prstGeom>
          <a:solidFill>
            <a:srgbClr val="FBFCFE"/>
          </a:solidFill>
          <a:ln w="10795">
            <a:solidFill>
              <a:srgbClr val="D9DEE7"/>
            </a:solidFill>
            <a:prstDash val="solid"/>
          </a:ln>
        </p:spPr>
      </p:sp>
      <p:sp>
        <p:nvSpPr>
          <p:cNvPr id="19" name="Shape 16"/>
          <p:cNvSpPr/>
          <p:nvPr/>
        </p:nvSpPr>
        <p:spPr>
          <a:xfrm>
            <a:off x="5715000" y="3877056"/>
            <a:ext cx="91440" cy="1353312"/>
          </a:xfrm>
          <a:prstGeom prst="rect">
            <a:avLst/>
          </a:prstGeom>
        </p:spPr>
        <p:style>
          <a:lnRef idx="0">
            <a:srgbClr val="FFFFFF"/>
          </a:lnRef>
          <a:fillRef idx="1">
            <a:schemeClr val="accent1"/>
          </a:fillRef>
          <a:effectRef idx="0">
            <a:srgbClr val="FFFFFF"/>
          </a:effectRef>
          <a:fontRef idx="minor">
            <a:schemeClr val="lt1"/>
          </a:fontRef>
        </p:style>
      </p:sp>
      <p:sp>
        <p:nvSpPr>
          <p:cNvPr id="20" name="Text 17"/>
          <p:cNvSpPr/>
          <p:nvPr/>
        </p:nvSpPr>
        <p:spPr>
          <a:xfrm>
            <a:off x="5934456" y="4014216"/>
            <a:ext cx="5513832" cy="201168"/>
          </a:xfrm>
          <a:prstGeom prst="rect">
            <a:avLst/>
          </a:prstGeom>
          <a:noFill/>
        </p:spPr>
        <p:txBody>
          <a:bodyPr wrap="square" lIns="508" tIns="508" rIns="508" bIns="508" rtlCol="0" anchor="ctr">
            <a:normAutofit lnSpcReduction="10000"/>
          </a:bodyPr>
          <a:lstStyle/>
          <a:p>
            <a:pPr marL="0" indent="0" algn="l">
              <a:buNone/>
            </a:pPr>
            <a:r>
              <a:rPr lang="en-US" sz="1350" b="1" dirty="0">
                <a:solidFill>
                  <a:schemeClr val="accent1"/>
                </a:solidFill>
                <a:latin typeface="Arial" panose="020B0604020202020204" pitchFamily="34" charset="0"/>
                <a:ea typeface="PingFang SC" pitchFamily="34" charset="-122"/>
                <a:cs typeface="Arial" panose="020B0604020202020204" pitchFamily="34" charset="0"/>
              </a:rPr>
              <a:t>3. Light curve phi(t)</a:t>
            </a:r>
          </a:p>
        </p:txBody>
      </p:sp>
      <p:sp>
        <p:nvSpPr>
          <p:cNvPr id="22" name="Shape 19"/>
          <p:cNvSpPr/>
          <p:nvPr/>
        </p:nvSpPr>
        <p:spPr>
          <a:xfrm>
            <a:off x="502920" y="5504688"/>
            <a:ext cx="11109960" cy="932688"/>
          </a:xfrm>
          <a:prstGeom prst="rect">
            <a:avLst/>
          </a:prstGeom>
          <a:solidFill>
            <a:srgbClr val="FBF8FC"/>
          </a:solidFill>
          <a:ln w="10795">
            <a:solidFill>
              <a:srgbClr val="E0D4E4"/>
            </a:solidFill>
            <a:prstDash val="solid"/>
          </a:ln>
        </p:spPr>
      </p:sp>
      <mc:AlternateContent xmlns:mc="http://schemas.openxmlformats.org/markup-compatibility/2006" xmlns:a14="http://schemas.microsoft.com/office/drawing/2010/main">
        <mc:Choice Requires="a14">
          <p:sp>
            <p:nvSpPr>
              <p:cNvPr id="24" name="Text 21"/>
              <p:cNvSpPr/>
              <p:nvPr/>
            </p:nvSpPr>
            <p:spPr>
              <a:xfrm>
                <a:off x="1075340" y="5833872"/>
                <a:ext cx="10041320" cy="256032"/>
              </a:xfrm>
              <a:prstGeom prst="rect">
                <a:avLst/>
              </a:prstGeom>
              <a:noFill/>
            </p:spPr>
            <p:txBody>
              <a:bodyPr wrap="square" lIns="508" tIns="508" rIns="508" bIns="508" rtlCol="0" anchor="ctr">
                <a:noAutofit/>
              </a:bodyPr>
              <a:lstStyle/>
              <a:p>
                <a:pPr algn="ctr"/>
                <a:r>
                  <a:rPr lang="en-US" altLang="zh-CN" sz="1200" dirty="0" err="1">
                    <a:latin typeface="Arial" panose="020B0604020202020204" pitchFamily="34" charset="0"/>
                    <a:cs typeface="Arial" panose="020B0604020202020204" pitchFamily="34" charset="0"/>
                  </a:rPr>
                  <a:t>μ</a:t>
                </a:r>
                <a:r>
                  <a:rPr lang="en-US" sz="1200" dirty="0">
                    <a:solidFill>
                      <a:srgbClr val="1F2937"/>
                    </a:solidFill>
                    <a:latin typeface="Arial" panose="020B0604020202020204" pitchFamily="34" charset="0"/>
                    <a:ea typeface="PingFang SC" pitchFamily="34" charset="-122"/>
                    <a:cs typeface="Arial" panose="020B0604020202020204" pitchFamily="34" charset="0"/>
                  </a:rPr>
                  <a:t> determines roughly how many PEs occur in the event; </a:t>
                </a:r>
                <a14:m>
                  <m:oMath xmlns:m="http://schemas.openxmlformats.org/officeDocument/2006/math">
                    <m:r>
                      <a:rPr lang="en-US" altLang="zh-CN" sz="1200" dirty="0">
                        <a:latin typeface="Cambria Math" panose="02040503050406030204" pitchFamily="18" charset="0"/>
                      </a:rPr>
                      <m:t>𝜙</m:t>
                    </m:r>
                    <m:d>
                      <m:dPr>
                        <m:ctrlPr>
                          <a:rPr lang="en-US" altLang="zh-CN" sz="1200" i="1" dirty="0">
                            <a:latin typeface="Cambria Math" panose="02040503050406030204" pitchFamily="18" charset="0"/>
                          </a:rPr>
                        </m:ctrlPr>
                      </m:dPr>
                      <m:e>
                        <m:r>
                          <a:rPr lang="en-US" altLang="zh-CN" sz="1200" dirty="0">
                            <a:latin typeface="Cambria Math" panose="02040503050406030204" pitchFamily="18" charset="0"/>
                          </a:rPr>
                          <m:t>𝑡</m:t>
                        </m:r>
                      </m:e>
                    </m:d>
                  </m:oMath>
                </a14:m>
                <a:r>
                  <a:rPr lang="en-US" sz="1200" dirty="0">
                    <a:solidFill>
                      <a:srgbClr val="1F2937"/>
                    </a:solidFill>
                    <a:latin typeface="Arial" panose="020B0604020202020204" pitchFamily="34" charset="0"/>
                    <a:ea typeface="PingFang SC" pitchFamily="34" charset="-122"/>
                    <a:cs typeface="Arial" panose="020B0604020202020204" pitchFamily="34" charset="0"/>
                  </a:rPr>
                  <a:t> determines when they are more likely to arrive. One sampling produces a discrete PE sequence, which is then superposed with SERs to form the PMT </a:t>
                </a:r>
                <a:r>
                  <a:rPr lang="en-US" sz="1200" dirty="0" err="1">
                    <a:solidFill>
                      <a:srgbClr val="1F2937"/>
                    </a:solidFill>
                    <a:latin typeface="Arial" panose="020B0604020202020204" pitchFamily="34" charset="0"/>
                    <a:ea typeface="PingFang SC" pitchFamily="34" charset="-122"/>
                    <a:cs typeface="Arial" panose="020B0604020202020204" pitchFamily="34" charset="0"/>
                  </a:rPr>
                  <a:t>waveform</a:t>
                </a:r>
                <a:endParaRPr lang="en-US" sz="1200" dirty="0">
                  <a:latin typeface="Arial" panose="020B0604020202020204" pitchFamily="34" charset="0"/>
                  <a:cs typeface="Arial" panose="020B0604020202020204" pitchFamily="34" charset="0"/>
                </a:endParaRPr>
              </a:p>
            </p:txBody>
          </p:sp>
        </mc:Choice>
        <mc:Fallback xmlns="">
          <p:sp>
            <p:nvSpPr>
              <p:cNvPr id="24" name="Text 21"/>
              <p:cNvSpPr>
                <a:spLocks noRot="1" noChangeAspect="1" noMove="1" noResize="1" noEditPoints="1" noAdjustHandles="1" noChangeArrowheads="1" noChangeShapeType="1" noTextEdit="1"/>
              </p:cNvSpPr>
              <p:nvPr/>
            </p:nvSpPr>
            <p:spPr>
              <a:xfrm>
                <a:off x="1075340" y="5833872"/>
                <a:ext cx="10041320" cy="256032"/>
              </a:xfrm>
              <a:prstGeom prst="rect">
                <a:avLst/>
              </a:prstGeom>
              <a:blipFill rotWithShape="1">
                <a:blip r:embed="rId4"/>
                <a:stretch>
                  <a:fillRect l="-3" t="-21379" r="3" b="-214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Text 10"/>
              <p:cNvSpPr/>
              <p:nvPr/>
            </p:nvSpPr>
            <p:spPr>
              <a:xfrm>
                <a:off x="5934456" y="1572768"/>
                <a:ext cx="5513832" cy="594360"/>
              </a:xfrm>
              <a:prstGeom prst="rect">
                <a:avLst/>
              </a:prstGeom>
              <a:noFill/>
            </p:spPr>
            <p:txBody>
              <a:bodyPr wrap="square" lIns="508" tIns="508" rIns="508" bIns="508" rtlCol="0" anchor="ctr">
                <a:normAutofit/>
              </a:bodyPr>
              <a:lstStyle/>
              <a:p>
                <a:pPr>
                  <a:lnSpc>
                    <a:spcPct val="150000"/>
                  </a:lnSpc>
                </a:pPr>
                <a:r>
                  <a:rPr lang="zh-CN" altLang="zh-CN" sz="1200" dirty="0">
                    <a:latin typeface="Arial" panose="020B0604020202020204" pitchFamily="34" charset="0"/>
                    <a:cs typeface="Arial" panose="020B0604020202020204" pitchFamily="34" charset="0"/>
                  </a:rPr>
                  <a:t>PE arrival rate varying with time</a:t>
                </a:r>
                <a:r>
                  <a:rPr lang="zh-CN" altLang="en-US" sz="1200" dirty="0">
                    <a:latin typeface="Arial" panose="020B0604020202020204" pitchFamily="34" charset="0"/>
                    <a:cs typeface="Arial" panose="020B0604020202020204" pitchFamily="34" charset="0"/>
                  </a:rPr>
                  <a:t>   </a:t>
                </a:r>
                <a14:m>
                  <m:oMath xmlns:m="http://schemas.openxmlformats.org/officeDocument/2006/math">
                    <m:r>
                      <m:rPr>
                        <m:sty m:val="p"/>
                      </m:rPr>
                      <a:rPr lang="el-GR" altLang="zh-CN" sz="1200" dirty="0">
                        <a:latin typeface="Cambria Math" panose="02040503050406030204" pitchFamily="18" charset="0"/>
                        <a:cs typeface="Arial" panose="020B0604020202020204" pitchFamily="34" charset="0"/>
                      </a:rPr>
                      <m:t>λ</m:t>
                    </m:r>
                    <m:d>
                      <m:dPr>
                        <m:ctrlPr>
                          <a:rPr lang="en-US" altLang="zh-CN" sz="1200" i="1" dirty="0">
                            <a:latin typeface="Cambria Math" panose="02040503050406030204" pitchFamily="18" charset="0"/>
                            <a:cs typeface="Arial" panose="020B0604020202020204" pitchFamily="34" charset="0"/>
                          </a:rPr>
                        </m:ctrlPr>
                      </m:dPr>
                      <m:e>
                        <m:r>
                          <a:rPr lang="en-US" altLang="zh-CN" sz="1200" dirty="0">
                            <a:latin typeface="Cambria Math" panose="02040503050406030204" pitchFamily="18" charset="0"/>
                            <a:cs typeface="Arial" panose="020B0604020202020204" pitchFamily="34" charset="0"/>
                          </a:rPr>
                          <m:t>𝑡</m:t>
                        </m:r>
                      </m:e>
                    </m:d>
                    <m:r>
                      <a:rPr lang="en-US" altLang="zh-CN" sz="1200" dirty="0">
                        <a:latin typeface="Cambria Math" panose="02040503050406030204" pitchFamily="18" charset="0"/>
                        <a:cs typeface="Arial" panose="020B0604020202020204" pitchFamily="34" charset="0"/>
                      </a:rPr>
                      <m:t>=</m:t>
                    </m:r>
                    <m:r>
                      <a:rPr lang="en-US" altLang="zh-CN" sz="1200" dirty="0">
                        <a:latin typeface="Cambria Math" panose="02040503050406030204" pitchFamily="18" charset="0"/>
                        <a:cs typeface="Arial" panose="020B0604020202020204" pitchFamily="34" charset="0"/>
                      </a:rPr>
                      <m:t>𝜇𝜙</m:t>
                    </m:r>
                    <m:d>
                      <m:dPr>
                        <m:ctrlPr>
                          <a:rPr lang="en-US" altLang="zh-CN" sz="1200" i="1" dirty="0">
                            <a:latin typeface="Cambria Math" panose="02040503050406030204" pitchFamily="18" charset="0"/>
                            <a:cs typeface="Arial" panose="020B0604020202020204" pitchFamily="34" charset="0"/>
                          </a:rPr>
                        </m:ctrlPr>
                      </m:dPr>
                      <m:e>
                        <m:r>
                          <a:rPr lang="en-US" altLang="zh-CN" sz="1200" dirty="0">
                            <a:latin typeface="Cambria Math" panose="02040503050406030204" pitchFamily="18" charset="0"/>
                            <a:cs typeface="Arial" panose="020B0604020202020204" pitchFamily="34" charset="0"/>
                          </a:rPr>
                          <m:t>𝑡</m:t>
                        </m:r>
                        <m:r>
                          <a:rPr lang="en-US" altLang="zh-CN" sz="1200" dirty="0">
                            <a:latin typeface="Cambria Math" panose="02040503050406030204" pitchFamily="18" charset="0"/>
                            <a:cs typeface="Arial" panose="020B0604020202020204" pitchFamily="34" charset="0"/>
                          </a:rPr>
                          <m:t>−</m:t>
                        </m:r>
                        <m:sSub>
                          <m:sSubPr>
                            <m:ctrlPr>
                              <a:rPr lang="en-US" altLang="zh-CN" sz="1200" i="1" dirty="0">
                                <a:latin typeface="Cambria Math" panose="02040503050406030204" pitchFamily="18" charset="0"/>
                                <a:cs typeface="Arial" panose="020B0604020202020204" pitchFamily="34" charset="0"/>
                              </a:rPr>
                            </m:ctrlPr>
                          </m:sSubPr>
                          <m:e>
                            <m:r>
                              <a:rPr lang="en-US" altLang="zh-CN" sz="1200" dirty="0">
                                <a:latin typeface="Cambria Math" panose="02040503050406030204" pitchFamily="18" charset="0"/>
                                <a:cs typeface="Arial" panose="020B0604020202020204" pitchFamily="34" charset="0"/>
                              </a:rPr>
                              <m:t>𝑡</m:t>
                            </m:r>
                          </m:e>
                          <m:sub>
                            <m:r>
                              <a:rPr lang="en-US" altLang="zh-CN" sz="1200" dirty="0">
                                <a:latin typeface="Cambria Math" panose="02040503050406030204" pitchFamily="18" charset="0"/>
                                <a:cs typeface="Arial" panose="020B0604020202020204" pitchFamily="34" charset="0"/>
                              </a:rPr>
                              <m:t>0</m:t>
                            </m:r>
                          </m:sub>
                        </m:sSub>
                      </m:e>
                    </m:d>
                  </m:oMath>
                </a14:m>
                <a:endParaRPr lang="en-US" sz="1200" dirty="0">
                  <a:latin typeface="Arial" panose="020B0604020202020204" pitchFamily="34" charset="0"/>
                  <a:cs typeface="Arial" panose="020B0604020202020204" pitchFamily="34" charset="0"/>
                </a:endParaRPr>
              </a:p>
              <a:p>
                <a:pPr>
                  <a:lnSpc>
                    <a:spcPct val="150000"/>
                  </a:lnSpc>
                </a:pPr>
                <a:r>
                  <a:rPr lang="zh-CN" altLang="zh-CN" sz="1200" dirty="0">
                    <a:latin typeface="Arial" panose="020B0604020202020204" pitchFamily="34" charset="0"/>
                    <a:cs typeface="Arial" panose="020B0604020202020204" pitchFamily="34" charset="0"/>
                  </a:rPr>
                  <a:t>Light curve sampled from a single event</a:t>
                </a:r>
                <a:r>
                  <a:rPr lang="zh-CN" altLang="en-US" sz="1200" dirty="0">
                    <a:latin typeface="Arial" panose="020B0604020202020204" pitchFamily="34" charset="0"/>
                    <a:cs typeface="Arial" panose="020B0604020202020204" pitchFamily="34" charset="0"/>
                  </a:rPr>
                  <a:t> </a:t>
                </a:r>
                <a:r>
                  <a:rPr kumimoji="1" lang="en-US" altLang="zh-CN" sz="800" dirty="0">
                    <a:latin typeface="Arial" panose="020B0604020202020204" pitchFamily="34" charset="0"/>
                    <a:cs typeface="Arial" panose="020B0604020202020204" pitchFamily="34" charset="0"/>
                  </a:rPr>
                  <a:t> </a:t>
                </a:r>
                <a14:m>
                  <m:oMath xmlns:m="http://schemas.openxmlformats.org/officeDocument/2006/math">
                    <m:acc>
                      <m:accPr>
                        <m:chr m:val="̃"/>
                        <m:ctrlPr>
                          <a:rPr kumimoji="1" lang="en-US" altLang="zh-CN" sz="1200" i="1" dirty="0">
                            <a:latin typeface="Cambria Math" panose="02040503050406030204" pitchFamily="18" charset="0"/>
                            <a:cs typeface="Cambria Math" panose="02040503050406030204" pitchFamily="18" charset="0"/>
                          </a:rPr>
                        </m:ctrlPr>
                      </m:accPr>
                      <m:e>
                        <m:r>
                          <a:rPr kumimoji="1" lang="en-US" altLang="zh-CN" sz="1200" i="1" dirty="0">
                            <a:latin typeface="Cambria Math" panose="02040503050406030204" pitchFamily="18" charset="0"/>
                            <a:cs typeface="Cambria Math" panose="02040503050406030204" pitchFamily="18" charset="0"/>
                          </a:rPr>
                          <m:t>𝜙</m:t>
                        </m:r>
                      </m:e>
                    </m:acc>
                    <m:r>
                      <a:rPr kumimoji="1" lang="en-US" altLang="zh-CN" sz="1200" i="1" dirty="0">
                        <a:latin typeface="Cambria Math" panose="02040503050406030204" pitchFamily="18" charset="0"/>
                        <a:cs typeface="Cambria Math" panose="02040503050406030204" pitchFamily="18" charset="0"/>
                      </a:rPr>
                      <m:t>(</m:t>
                    </m:r>
                    <m:r>
                      <a:rPr kumimoji="1" lang="en-US" altLang="zh-CN" sz="1200" i="1" dirty="0">
                        <a:latin typeface="Cambria Math" panose="02040503050406030204" pitchFamily="18" charset="0"/>
                        <a:cs typeface="Cambria Math" panose="02040503050406030204" pitchFamily="18" charset="0"/>
                      </a:rPr>
                      <m:t>𝑡</m:t>
                    </m:r>
                    <m:r>
                      <a:rPr kumimoji="1" lang="en-US" altLang="zh-CN" sz="1200" i="1" dirty="0">
                        <a:latin typeface="Cambria Math" panose="02040503050406030204" pitchFamily="18" charset="0"/>
                        <a:cs typeface="Cambria Math" panose="02040503050406030204" pitchFamily="18" charset="0"/>
                      </a:rPr>
                      <m:t>)=</m:t>
                    </m:r>
                    <m:nary>
                      <m:naryPr>
                        <m:chr m:val="∑"/>
                        <m:limLoc m:val="undOvr"/>
                        <m:ctrlPr>
                          <a:rPr kumimoji="1" lang="en-US" altLang="zh-CN" sz="1200" i="1" dirty="0">
                            <a:latin typeface="Cambria Math" panose="02040503050406030204" pitchFamily="18" charset="0"/>
                            <a:cs typeface="Cambria Math" panose="02040503050406030204" pitchFamily="18" charset="0"/>
                          </a:rPr>
                        </m:ctrlPr>
                      </m:naryPr>
                      <m:sub>
                        <m:r>
                          <a:rPr kumimoji="1" lang="en-US" altLang="zh-CN" sz="1200" i="1" dirty="0">
                            <a:latin typeface="Cambria Math" panose="02040503050406030204" pitchFamily="18" charset="0"/>
                            <a:cs typeface="Cambria Math" panose="02040503050406030204" pitchFamily="18" charset="0"/>
                          </a:rPr>
                          <m:t>𝑖</m:t>
                        </m:r>
                        <m:r>
                          <a:rPr kumimoji="1" lang="en-US" altLang="zh-CN" sz="1200" i="1" dirty="0">
                            <a:latin typeface="Cambria Math" panose="02040503050406030204" pitchFamily="18" charset="0"/>
                            <a:cs typeface="Cambria Math" panose="02040503050406030204" pitchFamily="18" charset="0"/>
                          </a:rPr>
                          <m:t>=1</m:t>
                        </m:r>
                      </m:sub>
                      <m:sup>
                        <m:sSub>
                          <m:sSubPr>
                            <m:ctrlPr>
                              <a:rPr kumimoji="1" lang="en-US" altLang="zh-CN" sz="1200" i="1" dirty="0">
                                <a:latin typeface="Cambria Math" panose="02040503050406030204" pitchFamily="18" charset="0"/>
                                <a:cs typeface="Cambria Math" panose="02040503050406030204" pitchFamily="18" charset="0"/>
                              </a:rPr>
                            </m:ctrlPr>
                          </m:sSubPr>
                          <m:e>
                            <m:r>
                              <a:rPr kumimoji="1" lang="en-US" altLang="zh-CN" sz="1200" i="1" dirty="0">
                                <a:latin typeface="Cambria Math" panose="02040503050406030204" pitchFamily="18" charset="0"/>
                                <a:cs typeface="Cambria Math" panose="02040503050406030204" pitchFamily="18" charset="0"/>
                              </a:rPr>
                              <m:t>𝑁</m:t>
                            </m:r>
                          </m:e>
                          <m:sub>
                            <m:r>
                              <a:rPr kumimoji="1" lang="en-US" altLang="zh-CN" sz="1200" i="1" dirty="0">
                                <a:latin typeface="Cambria Math" panose="02040503050406030204" pitchFamily="18" charset="0"/>
                                <a:cs typeface="Cambria Math" panose="02040503050406030204" pitchFamily="18" charset="0"/>
                              </a:rPr>
                              <m:t>𝑃𝐸</m:t>
                            </m:r>
                          </m:sub>
                        </m:sSub>
                      </m:sup>
                      <m:e>
                        <m:sSub>
                          <m:sSubPr>
                            <m:ctrlPr>
                              <a:rPr kumimoji="1" lang="en-US" altLang="zh-CN" sz="1200" i="1" dirty="0">
                                <a:latin typeface="Cambria Math" panose="02040503050406030204" pitchFamily="18" charset="0"/>
                                <a:cs typeface="Cambria Math" panose="02040503050406030204" pitchFamily="18" charset="0"/>
                              </a:rPr>
                            </m:ctrlPr>
                          </m:sSubPr>
                          <m:e>
                            <m:r>
                              <a:rPr kumimoji="1" lang="en-US" altLang="zh-CN" sz="1200" i="1" dirty="0">
                                <a:latin typeface="Cambria Math" panose="02040503050406030204" pitchFamily="18" charset="0"/>
                                <a:cs typeface="Cambria Math" panose="02040503050406030204" pitchFamily="18" charset="0"/>
                              </a:rPr>
                              <m:t>𝑞</m:t>
                            </m:r>
                          </m:e>
                          <m:sub>
                            <m:r>
                              <a:rPr kumimoji="1" lang="en-US" altLang="zh-CN" sz="1200" i="1" dirty="0">
                                <a:latin typeface="Cambria Math" panose="02040503050406030204" pitchFamily="18" charset="0"/>
                                <a:cs typeface="Cambria Math" panose="02040503050406030204" pitchFamily="18" charset="0"/>
                              </a:rPr>
                              <m:t>𝑖</m:t>
                            </m:r>
                          </m:sub>
                        </m:sSub>
                        <m:r>
                          <a:rPr kumimoji="1" lang="en-US" altLang="zh-CN" sz="1200" i="1" dirty="0">
                            <a:latin typeface="Cambria Math" panose="02040503050406030204" pitchFamily="18" charset="0"/>
                            <a:cs typeface="Cambria Math" panose="02040503050406030204" pitchFamily="18" charset="0"/>
                          </a:rPr>
                          <m:t>𝛿</m:t>
                        </m:r>
                        <m:r>
                          <a:rPr kumimoji="1" lang="en-US" altLang="zh-CN" sz="1200" i="1" dirty="0">
                            <a:latin typeface="Cambria Math" panose="02040503050406030204" pitchFamily="18" charset="0"/>
                            <a:cs typeface="Cambria Math" panose="02040503050406030204" pitchFamily="18" charset="0"/>
                          </a:rPr>
                          <m:t>(</m:t>
                        </m:r>
                        <m:r>
                          <a:rPr kumimoji="1" lang="en-US" altLang="zh-CN" sz="1200" i="1" dirty="0">
                            <a:latin typeface="Cambria Math" panose="02040503050406030204" pitchFamily="18" charset="0"/>
                            <a:cs typeface="Cambria Math" panose="02040503050406030204" pitchFamily="18" charset="0"/>
                          </a:rPr>
                          <m:t>𝑡</m:t>
                        </m:r>
                        <m:r>
                          <a:rPr kumimoji="1" lang="en-US" altLang="zh-CN" sz="1200" i="1" dirty="0">
                            <a:latin typeface="Cambria Math" panose="02040503050406030204" pitchFamily="18" charset="0"/>
                            <a:cs typeface="Cambria Math" panose="02040503050406030204" pitchFamily="18" charset="0"/>
                          </a:rPr>
                          <m:t>−</m:t>
                        </m:r>
                        <m:sSub>
                          <m:sSubPr>
                            <m:ctrlPr>
                              <a:rPr kumimoji="1" lang="en-US" altLang="zh-CN" sz="1200" i="1" dirty="0">
                                <a:latin typeface="Cambria Math" panose="02040503050406030204" pitchFamily="18" charset="0"/>
                                <a:cs typeface="Cambria Math" panose="02040503050406030204" pitchFamily="18" charset="0"/>
                              </a:rPr>
                            </m:ctrlPr>
                          </m:sSubPr>
                          <m:e>
                            <m:r>
                              <a:rPr kumimoji="1" lang="en-US" altLang="zh-CN" sz="1200" i="1" dirty="0">
                                <a:latin typeface="Cambria Math" panose="02040503050406030204" pitchFamily="18" charset="0"/>
                                <a:cs typeface="Cambria Math" panose="02040503050406030204" pitchFamily="18" charset="0"/>
                              </a:rPr>
                              <m:t>𝑡</m:t>
                            </m:r>
                          </m:e>
                          <m:sub>
                            <m:r>
                              <a:rPr kumimoji="1" lang="en-US" altLang="zh-CN" sz="1200" i="1" dirty="0">
                                <a:latin typeface="Cambria Math" panose="02040503050406030204" pitchFamily="18" charset="0"/>
                                <a:cs typeface="Cambria Math" panose="02040503050406030204" pitchFamily="18" charset="0"/>
                              </a:rPr>
                              <m:t>𝑖</m:t>
                            </m:r>
                          </m:sub>
                        </m:sSub>
                        <m:r>
                          <a:rPr kumimoji="1" lang="en-US" altLang="zh-CN" sz="1200" i="1" dirty="0">
                            <a:latin typeface="Cambria Math" panose="02040503050406030204" pitchFamily="18" charset="0"/>
                            <a:cs typeface="Cambria Math" panose="02040503050406030204" pitchFamily="18" charset="0"/>
                          </a:rPr>
                          <m:t>)</m:t>
                        </m:r>
                      </m:e>
                    </m:nary>
                  </m:oMath>
                </a14:m>
                <a:endParaRPr lang="en-US" sz="1200" dirty="0">
                  <a:latin typeface="Arial" panose="020B0604020202020204" pitchFamily="34" charset="0"/>
                  <a:cs typeface="Arial" panose="020B0604020202020204" pitchFamily="34" charset="0"/>
                </a:endParaRPr>
              </a:p>
            </p:txBody>
          </p:sp>
        </mc:Choice>
        <mc:Fallback xmlns="">
          <p:sp>
            <p:nvSpPr>
              <p:cNvPr id="2" name="Text 10"/>
              <p:cNvSpPr>
                <a:spLocks noRot="1" noChangeAspect="1" noMove="1" noResize="1" noEditPoints="1" noAdjustHandles="1" noChangeArrowheads="1" noChangeShapeType="1" noTextEdit="1"/>
              </p:cNvSpPr>
              <p:nvPr/>
            </p:nvSpPr>
            <p:spPr>
              <a:xfrm>
                <a:off x="5934456" y="1572768"/>
                <a:ext cx="5513832" cy="594360"/>
              </a:xfrm>
              <a:prstGeom prst="rect">
                <a:avLst/>
              </a:prstGeom>
              <a:blipFill rotWithShape="1">
                <a:blip r:embed="rId5"/>
                <a:stretch>
                  <a:fillRect l="-7" t="-406" r="9" b="-3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 14"/>
              <p:cNvSpPr/>
              <p:nvPr/>
            </p:nvSpPr>
            <p:spPr>
              <a:xfrm>
                <a:off x="5934456" y="2962656"/>
                <a:ext cx="5513832" cy="594360"/>
              </a:xfrm>
              <a:prstGeom prst="rect">
                <a:avLst/>
              </a:prstGeom>
              <a:noFill/>
            </p:spPr>
            <p:txBody>
              <a:bodyPr wrap="square" lIns="508" tIns="508" rIns="508" bIns="508" rtlCol="0" anchor="ctr">
                <a:normAutofit/>
              </a:bodyPr>
              <a:lstStyle/>
              <a:p>
                <a:r>
                  <a:rPr lang="en-US" sz="1200" dirty="0" err="1">
                    <a:latin typeface="Arial" panose="020B0604020202020204" pitchFamily="34" charset="0"/>
                    <a:cs typeface="Arial" panose="020B0604020202020204" pitchFamily="34" charset="0"/>
                  </a:rPr>
                  <a:t>μ</a:t>
                </a:r>
                <a:r>
                  <a:rPr lang="en-US" sz="1200" dirty="0">
                    <a:latin typeface="Arial" panose="020B0604020202020204" pitchFamily="34" charset="0"/>
                    <a:cs typeface="Arial" panose="020B0604020202020204" pitchFamily="34" charset="0"/>
                  </a:rPr>
                  <a:t> </a:t>
                </a:r>
                <a:r>
                  <a:rPr lang="zh-CN" altLang="zh-CN" sz="1200" dirty="0">
                    <a:latin typeface="Arial" panose="020B0604020202020204" pitchFamily="34" charset="0"/>
                    <a:cs typeface="Arial" panose="020B0604020202020204" pitchFamily="34" charset="0"/>
                  </a:rPr>
                  <a:t>is the expected PEs received by the PMT in a single even</a:t>
                </a:r>
                <a:r>
                  <a:rPr lang="en-US" sz="1200" dirty="0">
                    <a:latin typeface="Arial" panose="020B0604020202020204" pitchFamily="34" charset="0"/>
                    <a:cs typeface="Arial" panose="020B0604020202020204" pitchFamily="34" charset="0"/>
                  </a:rPr>
                  <a:t>；</a:t>
                </a:r>
                <a14:m>
                  <m:oMath xmlns:m="http://schemas.openxmlformats.org/officeDocument/2006/math">
                    <m:sSub>
                      <m:sSubPr>
                        <m:ctrlPr>
                          <a:rPr lang="en-US" altLang="zh-CN" sz="1200" i="1" dirty="0" smtClean="0">
                            <a:solidFill>
                              <a:srgbClr val="1F2937"/>
                            </a:solidFill>
                            <a:latin typeface="Cambria Math" panose="02040503050406030204" pitchFamily="18" charset="0"/>
                            <a:ea typeface="微软雅黑" panose="020B0503020204020204" pitchFamily="34" charset="-122"/>
                          </a:rPr>
                        </m:ctrlPr>
                      </m:sSubPr>
                      <m:e>
                        <m:r>
                          <m:rPr>
                            <m:sty m:val="p"/>
                          </m:rPr>
                          <a:rPr lang="en-US" altLang="zh-CN" sz="1200" i="1" dirty="0">
                            <a:solidFill>
                              <a:srgbClr val="1F2937"/>
                            </a:solidFill>
                            <a:latin typeface="Cambria Math" panose="02040503050406030204" pitchFamily="18" charset="0"/>
                            <a:ea typeface="微软雅黑" panose="020B0503020204020204" pitchFamily="34" charset="-122"/>
                          </a:rPr>
                          <m:t>N</m:t>
                        </m:r>
                      </m:e>
                      <m:sub>
                        <m:r>
                          <m:rPr>
                            <m:sty m:val="p"/>
                          </m:rPr>
                          <a:rPr lang="en-US" altLang="zh-CN" sz="1200" i="1" dirty="0">
                            <a:solidFill>
                              <a:srgbClr val="1F2937"/>
                            </a:solidFill>
                            <a:latin typeface="Cambria Math" panose="02040503050406030204" pitchFamily="18" charset="0"/>
                            <a:ea typeface="微软雅黑" panose="020B0503020204020204" pitchFamily="34" charset="-122"/>
                          </a:rPr>
                          <m:t>PE</m:t>
                        </m:r>
                      </m:sub>
                    </m:sSub>
                    <m:r>
                      <a:rPr lang="en-US" sz="1200" i="1" dirty="0" smtClean="0">
                        <a:solidFill>
                          <a:srgbClr val="1F2937"/>
                        </a:solidFill>
                        <a:latin typeface="Cambria Math" panose="02040503050406030204" pitchFamily="18" charset="0"/>
                        <a:ea typeface="微软雅黑" panose="020B0503020204020204" pitchFamily="34" charset="-122"/>
                      </a:rPr>
                      <m:t> ~ </m:t>
                    </m:r>
                    <m:r>
                      <a:rPr lang="en-US" sz="1200" i="1" dirty="0" smtClean="0">
                        <a:solidFill>
                          <a:srgbClr val="1F2937"/>
                        </a:solidFill>
                        <a:latin typeface="Cambria Math" panose="02040503050406030204" pitchFamily="18" charset="0"/>
                        <a:ea typeface="微软雅黑" panose="020B0503020204020204" pitchFamily="34" charset="-122"/>
                      </a:rPr>
                      <m:t>𝑃𝑜𝑖𝑠𝑠𝑜𝑛</m:t>
                    </m:r>
                    <m:r>
                      <a:rPr lang="en-US" sz="1200" i="1" dirty="0" smtClean="0">
                        <a:solidFill>
                          <a:srgbClr val="1F2937"/>
                        </a:solidFill>
                        <a:latin typeface="Cambria Math" panose="02040503050406030204" pitchFamily="18" charset="0"/>
                        <a:ea typeface="微软雅黑" panose="020B0503020204020204" pitchFamily="34" charset="-122"/>
                      </a:rPr>
                      <m:t>(</m:t>
                    </m:r>
                    <m:r>
                      <a:rPr lang="en-US" sz="1200" i="1" dirty="0" err="1">
                        <a:solidFill>
                          <a:srgbClr val="1F2937"/>
                        </a:solidFill>
                        <a:latin typeface="Cambria Math" panose="02040503050406030204" pitchFamily="18" charset="0"/>
                        <a:ea typeface="微软雅黑" panose="020B0503020204020204" pitchFamily="34" charset="-122"/>
                      </a:rPr>
                      <m:t>𝜇</m:t>
                    </m:r>
                    <m:r>
                      <a:rPr lang="en-US" sz="1200" i="1" dirty="0" smtClean="0">
                        <a:solidFill>
                          <a:srgbClr val="1F2937"/>
                        </a:solidFill>
                        <a:latin typeface="Cambria Math" panose="02040503050406030204" pitchFamily="18" charset="0"/>
                        <a:ea typeface="微软雅黑" panose="020B0503020204020204" pitchFamily="34" charset="-122"/>
                      </a:rPr>
                      <m:t>)</m:t>
                    </m:r>
                  </m:oMath>
                </a14:m>
                <a:endParaRPr lang="en-US" sz="1200" dirty="0">
                  <a:solidFill>
                    <a:srgbClr val="1F2937"/>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6" name="Text 14"/>
              <p:cNvSpPr>
                <a:spLocks noRot="1" noChangeAspect="1" noMove="1" noResize="1" noEditPoints="1" noAdjustHandles="1" noChangeArrowheads="1" noChangeShapeType="1" noTextEdit="1"/>
              </p:cNvSpPr>
              <p:nvPr/>
            </p:nvSpPr>
            <p:spPr>
              <a:xfrm>
                <a:off x="5934456" y="2962656"/>
                <a:ext cx="5513832" cy="594360"/>
              </a:xfrm>
              <a:prstGeom prst="rect">
                <a:avLst/>
              </a:prstGeom>
              <a:blipFill rotWithShape="1">
                <a:blip r:embed="rId6"/>
                <a:stretch>
                  <a:fillRect l="-7" t="-64" r="9" b="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 18"/>
              <p:cNvSpPr/>
              <p:nvPr/>
            </p:nvSpPr>
            <p:spPr>
              <a:xfrm>
                <a:off x="5934456" y="4340617"/>
                <a:ext cx="6013969" cy="896112"/>
              </a:xfrm>
              <a:prstGeom prst="rect">
                <a:avLst/>
              </a:prstGeom>
              <a:noFill/>
            </p:spPr>
            <p:txBody>
              <a:bodyPr wrap="square" lIns="508" tIns="508" rIns="508" bIns="508" rtlCol="0" anchor="ctr">
                <a:noAutofit/>
              </a:bodyPr>
              <a:lstStyle/>
              <a:p>
                <a:pPr>
                  <a:lnSpc>
                    <a:spcPct val="150000"/>
                  </a:lnSpc>
                </a:pPr>
                <a14:m>
                  <m:oMath xmlns:m="http://schemas.openxmlformats.org/officeDocument/2006/math">
                    <m:r>
                      <a:rPr lang="en-US" altLang="zh-CN" sz="1200" dirty="0">
                        <a:latin typeface="Cambria Math" panose="02040503050406030204" pitchFamily="18" charset="0"/>
                      </a:rPr>
                      <m:t>𝜙</m:t>
                    </m:r>
                    <m:d>
                      <m:dPr>
                        <m:ctrlPr>
                          <a:rPr lang="en-US" altLang="zh-CN" sz="1200" i="1" dirty="0">
                            <a:latin typeface="Cambria Math" panose="02040503050406030204" pitchFamily="18" charset="0"/>
                          </a:rPr>
                        </m:ctrlPr>
                      </m:dPr>
                      <m:e>
                        <m:r>
                          <a:rPr lang="en-US" altLang="zh-CN" sz="1200" dirty="0">
                            <a:latin typeface="Cambria Math" panose="02040503050406030204" pitchFamily="18" charset="0"/>
                          </a:rPr>
                          <m:t>𝑡</m:t>
                        </m:r>
                      </m:e>
                    </m:d>
                    <m:r>
                      <a:rPr lang="zh-CN" altLang="en-US" sz="1200" dirty="0">
                        <a:latin typeface="Cambria Math" panose="02040503050406030204" pitchFamily="18" charset="0"/>
                      </a:rPr>
                      <m:t> </m:t>
                    </m:r>
                  </m:oMath>
                </a14:m>
                <a:r>
                  <a:rPr lang="zh-CN" altLang="zh-CN" sz="1200" dirty="0">
                    <a:latin typeface="Arial" panose="020B0604020202020204" pitchFamily="34" charset="0"/>
                    <a:cs typeface="Arial" panose="020B0604020202020204" pitchFamily="34" charset="0"/>
                  </a:rPr>
                  <a:t>gives the probability density of PE arrival times </a:t>
                </a:r>
                <a:endParaRPr lang="en-US" altLang="zh-CN" sz="12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kumimoji="1" lang="en-US" altLang="zh-CN" sz="900" i="1" dirty="0">
                          <a:latin typeface="Cambria Math" panose="02040503050406030204" pitchFamily="18" charset="0"/>
                          <a:cs typeface="Cambria Math" panose="02040503050406030204" pitchFamily="18" charset="0"/>
                        </a:rPr>
                        <m:t>𝜙</m:t>
                      </m:r>
                      <m:r>
                        <a:rPr kumimoji="1" lang="en-US" altLang="zh-CN" sz="900" i="1" dirty="0">
                          <a:latin typeface="Cambria Math" panose="02040503050406030204" pitchFamily="18" charset="0"/>
                          <a:cs typeface="Cambria Math" panose="02040503050406030204" pitchFamily="18" charset="0"/>
                        </a:rPr>
                        <m:t>(</m:t>
                      </m:r>
                      <m:r>
                        <a:rPr kumimoji="1" lang="en-US" altLang="zh-CN" sz="900" i="1" dirty="0">
                          <a:latin typeface="Cambria Math" panose="02040503050406030204" pitchFamily="18" charset="0"/>
                          <a:cs typeface="Cambria Math" panose="02040503050406030204" pitchFamily="18" charset="0"/>
                        </a:rPr>
                        <m:t>𝑡</m:t>
                      </m:r>
                      <m:r>
                        <a:rPr kumimoji="1" lang="en-US" altLang="zh-CN" sz="900" i="1" dirty="0">
                          <a:latin typeface="Cambria Math" panose="02040503050406030204" pitchFamily="18" charset="0"/>
                          <a:cs typeface="Cambria Math" panose="02040503050406030204" pitchFamily="18" charset="0"/>
                        </a:rPr>
                        <m:t>)=</m:t>
                      </m:r>
                      <m:f>
                        <m:fPr>
                          <m:ctrlPr>
                            <a:rPr kumimoji="1" lang="en-US" altLang="zh-CN" sz="900" i="1" dirty="0">
                              <a:latin typeface="Cambria Math" panose="02040503050406030204" pitchFamily="18" charset="0"/>
                              <a:cs typeface="Cambria Math" panose="02040503050406030204" pitchFamily="18" charset="0"/>
                            </a:rPr>
                          </m:ctrlPr>
                        </m:fPr>
                        <m:num>
                          <m:r>
                            <a:rPr kumimoji="1" lang="en-US" altLang="zh-CN" sz="900" i="1" dirty="0">
                              <a:latin typeface="Cambria Math" panose="02040503050406030204" pitchFamily="18" charset="0"/>
                              <a:cs typeface="Cambria Math" panose="02040503050406030204" pitchFamily="18" charset="0"/>
                            </a:rPr>
                            <m:t>1</m:t>
                          </m:r>
                        </m:num>
                        <m:den>
                          <m:r>
                            <a:rPr kumimoji="1" lang="en-US" altLang="zh-CN" sz="900" i="1" dirty="0">
                              <a:latin typeface="Cambria Math" panose="02040503050406030204" pitchFamily="18" charset="0"/>
                              <a:cs typeface="Cambria Math" panose="02040503050406030204" pitchFamily="18" charset="0"/>
                            </a:rPr>
                            <m:t>2</m:t>
                          </m:r>
                          <m:sSub>
                            <m:sSubPr>
                              <m:ctrlPr>
                                <a:rPr kumimoji="1" lang="en-US" altLang="zh-CN" sz="900" i="1" dirty="0">
                                  <a:latin typeface="Cambria Math" panose="02040503050406030204" pitchFamily="18" charset="0"/>
                                  <a:cs typeface="Cambria Math" panose="02040503050406030204" pitchFamily="18" charset="0"/>
                                </a:rPr>
                              </m:ctrlPr>
                            </m:sSubPr>
                            <m:e>
                              <m:r>
                                <a:rPr kumimoji="1" lang="en-US" altLang="zh-CN" sz="900" i="1" dirty="0">
                                  <a:latin typeface="Cambria Math" panose="02040503050406030204" pitchFamily="18" charset="0"/>
                                  <a:cs typeface="Cambria Math" panose="02040503050406030204" pitchFamily="18" charset="0"/>
                                </a:rPr>
                                <m:t>𝜏</m:t>
                              </m:r>
                            </m:e>
                            <m:sub>
                              <m:r>
                                <a:rPr kumimoji="1" lang="en-US" altLang="zh-CN" sz="900" i="1" dirty="0">
                                  <a:latin typeface="Cambria Math" panose="02040503050406030204" pitchFamily="18" charset="0"/>
                                  <a:cs typeface="Cambria Math" panose="02040503050406030204" pitchFamily="18" charset="0"/>
                                </a:rPr>
                                <m:t>𝑙</m:t>
                              </m:r>
                            </m:sub>
                          </m:sSub>
                        </m:den>
                      </m:f>
                      <m:r>
                        <a:rPr kumimoji="1" lang="en-US" altLang="zh-CN" sz="900" i="1" dirty="0">
                          <a:latin typeface="Cambria Math" panose="02040503050406030204" pitchFamily="18" charset="0"/>
                          <a:cs typeface="Cambria Math" panose="02040503050406030204" pitchFamily="18" charset="0"/>
                        </a:rPr>
                        <m:t>𝑒𝑥𝑝</m:t>
                      </m:r>
                      <m:r>
                        <a:rPr kumimoji="1" lang="en-US" altLang="zh-CN" sz="900" i="1" dirty="0">
                          <a:latin typeface="Cambria Math" panose="02040503050406030204" pitchFamily="18" charset="0"/>
                          <a:cs typeface="Cambria Math" panose="02040503050406030204" pitchFamily="18" charset="0"/>
                        </a:rPr>
                        <m:t>(</m:t>
                      </m:r>
                      <m:f>
                        <m:fPr>
                          <m:ctrlPr>
                            <a:rPr kumimoji="1" lang="en-US" altLang="zh-CN" sz="900" i="1" dirty="0">
                              <a:latin typeface="Cambria Math" panose="02040503050406030204" pitchFamily="18" charset="0"/>
                              <a:cs typeface="Cambria Math" panose="02040503050406030204" pitchFamily="18" charset="0"/>
                            </a:rPr>
                          </m:ctrlPr>
                        </m:fPr>
                        <m:num>
                          <m:sSubSup>
                            <m:sSubSupPr>
                              <m:ctrlPr>
                                <a:rPr kumimoji="1" lang="en-US" altLang="zh-CN" sz="900" i="1" dirty="0">
                                  <a:latin typeface="Cambria Math" panose="02040503050406030204" pitchFamily="18" charset="0"/>
                                  <a:cs typeface="Cambria Math" panose="02040503050406030204" pitchFamily="18" charset="0"/>
                                </a:rPr>
                              </m:ctrlPr>
                            </m:sSubSupPr>
                            <m:e>
                              <m:r>
                                <a:rPr kumimoji="1" lang="en-US" altLang="zh-CN" sz="900" i="1" dirty="0">
                                  <a:latin typeface="Cambria Math" panose="02040503050406030204" pitchFamily="18" charset="0"/>
                                  <a:cs typeface="Cambria Math" panose="02040503050406030204" pitchFamily="18" charset="0"/>
                                </a:rPr>
                                <m:t>𝜎</m:t>
                              </m:r>
                            </m:e>
                            <m:sub>
                              <m:r>
                                <a:rPr kumimoji="1" lang="en-US" altLang="zh-CN" sz="900" i="1" dirty="0">
                                  <a:latin typeface="Cambria Math" panose="02040503050406030204" pitchFamily="18" charset="0"/>
                                  <a:cs typeface="Cambria Math" panose="02040503050406030204" pitchFamily="18" charset="0"/>
                                </a:rPr>
                                <m:t>𝑙</m:t>
                              </m:r>
                            </m:sub>
                            <m:sup>
                              <m:r>
                                <a:rPr kumimoji="1" lang="en-US" altLang="zh-CN" sz="900" i="1" dirty="0">
                                  <a:latin typeface="Cambria Math" panose="02040503050406030204" pitchFamily="18" charset="0"/>
                                  <a:cs typeface="Cambria Math" panose="02040503050406030204" pitchFamily="18" charset="0"/>
                                </a:rPr>
                                <m:t>2</m:t>
                              </m:r>
                            </m:sup>
                          </m:sSubSup>
                        </m:num>
                        <m:den>
                          <m:sSubSup>
                            <m:sSubSupPr>
                              <m:ctrlPr>
                                <a:rPr kumimoji="1" lang="en-US" altLang="zh-CN" sz="900" i="1" dirty="0">
                                  <a:latin typeface="Cambria Math" panose="02040503050406030204" pitchFamily="18" charset="0"/>
                                  <a:cs typeface="Cambria Math" panose="02040503050406030204" pitchFamily="18" charset="0"/>
                                </a:rPr>
                              </m:ctrlPr>
                            </m:sSubSupPr>
                            <m:e>
                              <m:r>
                                <a:rPr kumimoji="1" lang="en-US" altLang="zh-CN" sz="900" i="1" dirty="0">
                                  <a:latin typeface="Cambria Math" panose="02040503050406030204" pitchFamily="18" charset="0"/>
                                  <a:cs typeface="Cambria Math" panose="02040503050406030204" pitchFamily="18" charset="0"/>
                                </a:rPr>
                                <m:t>2</m:t>
                              </m:r>
                              <m:r>
                                <a:rPr kumimoji="1" lang="en-US" altLang="zh-CN" sz="900" i="1" dirty="0">
                                  <a:latin typeface="Cambria Math" panose="02040503050406030204" pitchFamily="18" charset="0"/>
                                  <a:cs typeface="Cambria Math" panose="02040503050406030204" pitchFamily="18" charset="0"/>
                                </a:rPr>
                                <m:t>𝜏</m:t>
                              </m:r>
                            </m:e>
                            <m:sub>
                              <m:r>
                                <a:rPr kumimoji="1" lang="en-US" altLang="zh-CN" sz="900" i="1" dirty="0">
                                  <a:latin typeface="Cambria Math" panose="02040503050406030204" pitchFamily="18" charset="0"/>
                                  <a:cs typeface="Cambria Math" panose="02040503050406030204" pitchFamily="18" charset="0"/>
                                </a:rPr>
                                <m:t>𝑙</m:t>
                              </m:r>
                            </m:sub>
                            <m:sup>
                              <m:r>
                                <a:rPr kumimoji="1" lang="en-US" altLang="zh-CN" sz="900" i="1" dirty="0">
                                  <a:latin typeface="Cambria Math" panose="02040503050406030204" pitchFamily="18" charset="0"/>
                                  <a:cs typeface="Cambria Math" panose="02040503050406030204" pitchFamily="18" charset="0"/>
                                </a:rPr>
                                <m:t>2</m:t>
                              </m:r>
                            </m:sup>
                          </m:sSubSup>
                        </m:den>
                      </m:f>
                      <m:r>
                        <a:rPr kumimoji="1" lang="en-US" altLang="zh-CN" sz="900" i="1" dirty="0">
                          <a:latin typeface="Cambria Math" panose="02040503050406030204" pitchFamily="18" charset="0"/>
                          <a:cs typeface="Cambria Math" panose="02040503050406030204" pitchFamily="18" charset="0"/>
                        </a:rPr>
                        <m:t>−</m:t>
                      </m:r>
                      <m:f>
                        <m:fPr>
                          <m:ctrlPr>
                            <a:rPr kumimoji="1" lang="en-US" altLang="zh-CN" sz="900" i="1" dirty="0">
                              <a:latin typeface="Cambria Math" panose="02040503050406030204" pitchFamily="18" charset="0"/>
                              <a:cs typeface="Cambria Math" panose="02040503050406030204" pitchFamily="18" charset="0"/>
                            </a:rPr>
                          </m:ctrlPr>
                        </m:fPr>
                        <m:num>
                          <m:r>
                            <a:rPr kumimoji="1" lang="en-US" altLang="zh-CN" sz="900" i="1" dirty="0">
                              <a:latin typeface="Cambria Math" panose="02040503050406030204" pitchFamily="18" charset="0"/>
                              <a:cs typeface="Cambria Math" panose="02040503050406030204" pitchFamily="18" charset="0"/>
                            </a:rPr>
                            <m:t>𝑡</m:t>
                          </m:r>
                        </m:num>
                        <m:den>
                          <m:sSub>
                            <m:sSubPr>
                              <m:ctrlPr>
                                <a:rPr kumimoji="1" lang="en-US" altLang="zh-CN" sz="900" i="1" dirty="0">
                                  <a:latin typeface="Cambria Math" panose="02040503050406030204" pitchFamily="18" charset="0"/>
                                  <a:cs typeface="Cambria Math" panose="02040503050406030204" pitchFamily="18" charset="0"/>
                                </a:rPr>
                              </m:ctrlPr>
                            </m:sSubPr>
                            <m:e>
                              <m:r>
                                <a:rPr kumimoji="1" lang="en-US" altLang="zh-CN" sz="900" i="1" dirty="0">
                                  <a:latin typeface="Cambria Math" panose="02040503050406030204" pitchFamily="18" charset="0"/>
                                  <a:cs typeface="Cambria Math" panose="02040503050406030204" pitchFamily="18" charset="0"/>
                                </a:rPr>
                                <m:t>𝜏</m:t>
                              </m:r>
                            </m:e>
                            <m:sub>
                              <m:r>
                                <a:rPr kumimoji="1" lang="en-US" altLang="zh-CN" sz="900" i="1" dirty="0">
                                  <a:latin typeface="Cambria Math" panose="02040503050406030204" pitchFamily="18" charset="0"/>
                                  <a:cs typeface="Cambria Math" panose="02040503050406030204" pitchFamily="18" charset="0"/>
                                </a:rPr>
                                <m:t>𝑙</m:t>
                              </m:r>
                            </m:sub>
                          </m:sSub>
                        </m:den>
                      </m:f>
                      <m:r>
                        <a:rPr kumimoji="1" lang="en-US" altLang="zh-CN" sz="900" i="1" dirty="0">
                          <a:latin typeface="Cambria Math" panose="02040503050406030204" pitchFamily="18" charset="0"/>
                          <a:cs typeface="Cambria Math" panose="02040503050406030204" pitchFamily="18" charset="0"/>
                        </a:rPr>
                        <m:t>)[1−</m:t>
                      </m:r>
                      <m:r>
                        <a:rPr kumimoji="1" lang="en-US" altLang="zh-CN" sz="900" i="1" dirty="0">
                          <a:latin typeface="Cambria Math" panose="02040503050406030204" pitchFamily="18" charset="0"/>
                          <a:cs typeface="Cambria Math" panose="02040503050406030204" pitchFamily="18" charset="0"/>
                        </a:rPr>
                        <m:t>𝑒𝑟𝑓</m:t>
                      </m:r>
                      <m:r>
                        <a:rPr kumimoji="1" lang="en-US" altLang="zh-CN" sz="900" i="1" dirty="0">
                          <a:latin typeface="Cambria Math" panose="02040503050406030204" pitchFamily="18" charset="0"/>
                          <a:cs typeface="Cambria Math" panose="02040503050406030204" pitchFamily="18" charset="0"/>
                        </a:rPr>
                        <m:t>(</m:t>
                      </m:r>
                      <m:f>
                        <m:fPr>
                          <m:ctrlPr>
                            <a:rPr kumimoji="1" lang="en-US" altLang="zh-CN" sz="900" i="1" dirty="0">
                              <a:latin typeface="Cambria Math" panose="02040503050406030204" pitchFamily="18" charset="0"/>
                              <a:cs typeface="Cambria Math" panose="02040503050406030204" pitchFamily="18" charset="0"/>
                            </a:rPr>
                          </m:ctrlPr>
                        </m:fPr>
                        <m:num>
                          <m:rad>
                            <m:radPr>
                              <m:degHide m:val="on"/>
                              <m:ctrlPr>
                                <a:rPr kumimoji="1" lang="en-US" altLang="zh-CN" sz="900" i="1" dirty="0">
                                  <a:latin typeface="Cambria Math" panose="02040503050406030204" pitchFamily="18" charset="0"/>
                                  <a:cs typeface="Cambria Math" panose="02040503050406030204" pitchFamily="18" charset="0"/>
                                </a:rPr>
                              </m:ctrlPr>
                            </m:radPr>
                            <m:deg/>
                            <m:e>
                              <m:sSub>
                                <m:sSubPr>
                                  <m:ctrlPr>
                                    <a:rPr kumimoji="1" lang="en-US" altLang="zh-CN" sz="900" i="1" dirty="0">
                                      <a:latin typeface="Cambria Math" panose="02040503050406030204" pitchFamily="18" charset="0"/>
                                      <a:cs typeface="Cambria Math" panose="02040503050406030204" pitchFamily="18" charset="0"/>
                                    </a:rPr>
                                  </m:ctrlPr>
                                </m:sSubPr>
                                <m:e>
                                  <m:r>
                                    <a:rPr kumimoji="1" lang="en-US" altLang="zh-CN" sz="900" i="1" dirty="0">
                                      <a:latin typeface="Cambria Math" panose="02040503050406030204" pitchFamily="18" charset="0"/>
                                      <a:cs typeface="Cambria Math" panose="02040503050406030204" pitchFamily="18" charset="0"/>
                                    </a:rPr>
                                    <m:t>𝜎</m:t>
                                  </m:r>
                                </m:e>
                                <m:sub>
                                  <m:r>
                                    <a:rPr kumimoji="1" lang="en-US" altLang="zh-CN" sz="900" i="1" dirty="0">
                                      <a:latin typeface="Cambria Math" panose="02040503050406030204" pitchFamily="18" charset="0"/>
                                      <a:cs typeface="Cambria Math" panose="02040503050406030204" pitchFamily="18" charset="0"/>
                                    </a:rPr>
                                    <m:t>𝑙</m:t>
                                  </m:r>
                                </m:sub>
                              </m:sSub>
                            </m:e>
                          </m:rad>
                        </m:num>
                        <m:den>
                          <m:rad>
                            <m:radPr>
                              <m:degHide m:val="on"/>
                              <m:ctrlPr>
                                <a:rPr kumimoji="1" lang="en-US" altLang="zh-CN" sz="900" i="1" dirty="0">
                                  <a:latin typeface="Cambria Math" panose="02040503050406030204" pitchFamily="18" charset="0"/>
                                  <a:cs typeface="Cambria Math" panose="02040503050406030204" pitchFamily="18" charset="0"/>
                                </a:rPr>
                              </m:ctrlPr>
                            </m:radPr>
                            <m:deg/>
                            <m:e>
                              <m:r>
                                <a:rPr kumimoji="1" lang="en-US" altLang="zh-CN" sz="900" i="1" dirty="0">
                                  <a:latin typeface="Cambria Math" panose="02040503050406030204" pitchFamily="18" charset="0"/>
                                  <a:cs typeface="Cambria Math" panose="02040503050406030204" pitchFamily="18" charset="0"/>
                                </a:rPr>
                                <m:t>2</m:t>
                              </m:r>
                            </m:e>
                          </m:rad>
                          <m:sSub>
                            <m:sSubPr>
                              <m:ctrlPr>
                                <a:rPr kumimoji="1" lang="en-US" altLang="zh-CN" sz="900" i="1" dirty="0">
                                  <a:latin typeface="Cambria Math" panose="02040503050406030204" pitchFamily="18" charset="0"/>
                                  <a:cs typeface="Cambria Math" panose="02040503050406030204" pitchFamily="18" charset="0"/>
                                </a:rPr>
                              </m:ctrlPr>
                            </m:sSubPr>
                            <m:e>
                              <m:r>
                                <a:rPr kumimoji="1" lang="en-US" altLang="zh-CN" sz="900" i="1" dirty="0">
                                  <a:latin typeface="Cambria Math" panose="02040503050406030204" pitchFamily="18" charset="0"/>
                                  <a:cs typeface="Cambria Math" panose="02040503050406030204" pitchFamily="18" charset="0"/>
                                </a:rPr>
                                <m:t>𝜏</m:t>
                              </m:r>
                            </m:e>
                            <m:sub>
                              <m:r>
                                <a:rPr kumimoji="1" lang="en-US" altLang="zh-CN" sz="900" i="1" dirty="0">
                                  <a:latin typeface="Cambria Math" panose="02040503050406030204" pitchFamily="18" charset="0"/>
                                  <a:cs typeface="Cambria Math" panose="02040503050406030204" pitchFamily="18" charset="0"/>
                                </a:rPr>
                                <m:t>𝑙</m:t>
                              </m:r>
                            </m:sub>
                          </m:sSub>
                        </m:den>
                      </m:f>
                      <m:r>
                        <a:rPr kumimoji="1" lang="en-US" altLang="zh-CN" sz="900" i="1" dirty="0">
                          <a:latin typeface="Cambria Math" panose="02040503050406030204" pitchFamily="18" charset="0"/>
                          <a:cs typeface="Cambria Math" panose="02040503050406030204" pitchFamily="18" charset="0"/>
                        </a:rPr>
                        <m:t>−</m:t>
                      </m:r>
                      <m:f>
                        <m:fPr>
                          <m:ctrlPr>
                            <a:rPr kumimoji="1" lang="en-US" altLang="zh-CN" sz="900" i="1" dirty="0">
                              <a:latin typeface="Cambria Math" panose="02040503050406030204" pitchFamily="18" charset="0"/>
                              <a:cs typeface="Cambria Math" panose="02040503050406030204" pitchFamily="18" charset="0"/>
                            </a:rPr>
                          </m:ctrlPr>
                        </m:fPr>
                        <m:num>
                          <m:r>
                            <a:rPr kumimoji="1" lang="en-US" altLang="zh-CN" sz="900" i="1" dirty="0">
                              <a:latin typeface="Cambria Math" panose="02040503050406030204" pitchFamily="18" charset="0"/>
                              <a:cs typeface="Cambria Math" panose="02040503050406030204" pitchFamily="18" charset="0"/>
                            </a:rPr>
                            <m:t>𝑡</m:t>
                          </m:r>
                        </m:num>
                        <m:den>
                          <m:rad>
                            <m:radPr>
                              <m:degHide m:val="on"/>
                              <m:ctrlPr>
                                <a:rPr kumimoji="1" lang="en-US" altLang="zh-CN" sz="900" i="1" dirty="0">
                                  <a:latin typeface="Cambria Math" panose="02040503050406030204" pitchFamily="18" charset="0"/>
                                  <a:cs typeface="Cambria Math" panose="02040503050406030204" pitchFamily="18" charset="0"/>
                                </a:rPr>
                              </m:ctrlPr>
                            </m:radPr>
                            <m:deg/>
                            <m:e>
                              <m:r>
                                <a:rPr kumimoji="1" lang="en-US" altLang="zh-CN" sz="900" i="1" dirty="0">
                                  <a:latin typeface="Cambria Math" panose="02040503050406030204" pitchFamily="18" charset="0"/>
                                  <a:cs typeface="Cambria Math" panose="02040503050406030204" pitchFamily="18" charset="0"/>
                                </a:rPr>
                                <m:t>2</m:t>
                              </m:r>
                            </m:e>
                          </m:rad>
                          <m:sSub>
                            <m:sSubPr>
                              <m:ctrlPr>
                                <a:rPr kumimoji="1" lang="en-US" altLang="zh-CN" sz="900" i="1" dirty="0">
                                  <a:latin typeface="Cambria Math" panose="02040503050406030204" pitchFamily="18" charset="0"/>
                                  <a:cs typeface="Cambria Math" panose="02040503050406030204" pitchFamily="18" charset="0"/>
                                </a:rPr>
                              </m:ctrlPr>
                            </m:sSubPr>
                            <m:e>
                              <m:r>
                                <a:rPr kumimoji="1" lang="en-US" altLang="zh-CN" sz="900" i="1" dirty="0">
                                  <a:latin typeface="Cambria Math" panose="02040503050406030204" pitchFamily="18" charset="0"/>
                                  <a:cs typeface="Cambria Math" panose="02040503050406030204" pitchFamily="18" charset="0"/>
                                </a:rPr>
                                <m:t>𝜎</m:t>
                              </m:r>
                            </m:e>
                            <m:sub>
                              <m:r>
                                <a:rPr kumimoji="1" lang="en-US" altLang="zh-CN" sz="900" i="1" dirty="0">
                                  <a:latin typeface="Cambria Math" panose="02040503050406030204" pitchFamily="18" charset="0"/>
                                  <a:cs typeface="Cambria Math" panose="02040503050406030204" pitchFamily="18" charset="0"/>
                                </a:rPr>
                                <m:t>𝑙</m:t>
                              </m:r>
                            </m:sub>
                          </m:sSub>
                        </m:den>
                      </m:f>
                      <m:r>
                        <a:rPr kumimoji="1" lang="en-US" altLang="zh-CN" sz="900" i="1" dirty="0">
                          <a:latin typeface="Cambria Math" panose="02040503050406030204" pitchFamily="18" charset="0"/>
                          <a:cs typeface="Cambria Math" panose="02040503050406030204" pitchFamily="18" charset="0"/>
                        </a:rPr>
                        <m:t>)]</m:t>
                      </m:r>
                    </m:oMath>
                  </m:oMathPara>
                </a14:m>
                <a:endParaRPr kumimoji="1" lang="zh-CN" altLang="en-US" sz="900" dirty="0">
                  <a:latin typeface="Arial" panose="020B0604020202020204" pitchFamily="34" charset="0"/>
                  <a:cs typeface="Arial" panose="020B0604020202020204" pitchFamily="34" charset="0"/>
                </a:endParaRPr>
              </a:p>
              <a:p>
                <a:pPr marL="0" indent="0" algn="l">
                  <a:buNone/>
                </a:pPr>
                <a:endParaRPr lang="en-US" sz="900" dirty="0">
                  <a:solidFill>
                    <a:srgbClr val="1F2937"/>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3" name="Text 18"/>
              <p:cNvSpPr>
                <a:spLocks noRot="1" noChangeAspect="1" noMove="1" noResize="1" noEditPoints="1" noAdjustHandles="1" noChangeArrowheads="1" noChangeShapeType="1" noTextEdit="1"/>
              </p:cNvSpPr>
              <p:nvPr/>
            </p:nvSpPr>
            <p:spPr>
              <a:xfrm>
                <a:off x="5934456" y="4340617"/>
                <a:ext cx="6013969" cy="896112"/>
              </a:xfrm>
              <a:prstGeom prst="rect">
                <a:avLst/>
              </a:prstGeom>
              <a:blipFill rotWithShape="1">
                <a:blip r:embed="rId7"/>
                <a:stretch>
                  <a:fillRect l="-6" t="-44" r="4" b="58"/>
                </a:stretch>
              </a:blipFill>
            </p:spPr>
            <p:txBody>
              <a:bodyPr/>
              <a:lstStyle/>
              <a:p>
                <a:r>
                  <a:rPr lang="zh-CN" altLang="en-US">
                    <a:noFill/>
                  </a:rPr>
                  <a:t> </a:t>
                </a:r>
              </a:p>
            </p:txBody>
          </p:sp>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690" y="384175"/>
            <a:ext cx="5560060" cy="372110"/>
          </a:xfrm>
          <a:prstGeom prst="rect">
            <a:avLst/>
          </a:prstGeom>
          <a:noFill/>
        </p:spPr>
        <p:txBody>
          <a:bodyPr wrap="square" lIns="508" tIns="508" rIns="508" bIns="508" rtlCol="0" anchor="ctr">
            <a:normAutofit/>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Physics-driven </a:t>
            </a:r>
            <a:r>
              <a:rPr lang="en-US" sz="2000" b="1" dirty="0">
                <a:solidFill>
                  <a:srgbClr val="7F1084"/>
                </a:solidFill>
                <a:latin typeface="Arial" panose="020B0604020202020204" pitchFamily="34" charset="0"/>
                <a:ea typeface="PingFang SC" pitchFamily="34" charset="-122"/>
                <a:cs typeface="Arial" panose="020B0604020202020204" pitchFamily="34" charset="0"/>
              </a:rPr>
              <a:t>Monte </a:t>
            </a:r>
            <a:r>
              <a:rPr lang="en-US" sz="2100" b="1" dirty="0">
                <a:solidFill>
                  <a:srgbClr val="7F1084"/>
                </a:solidFill>
                <a:latin typeface="Arial" panose="020B0604020202020204" pitchFamily="34" charset="0"/>
                <a:ea typeface="PingFang SC" pitchFamily="34" charset="-122"/>
                <a:cs typeface="Arial" panose="020B0604020202020204" pitchFamily="34" charset="0"/>
              </a:rPr>
              <a:t>Carlo Training Set</a:t>
            </a:r>
            <a:endParaRPr lang="en-US" sz="2100" dirty="0">
              <a:latin typeface="Arial" panose="020B0604020202020204" pitchFamily="34" charset="0"/>
              <a:cs typeface="Arial" panose="020B0604020202020204" pitchFamily="34" charset="0"/>
            </a:endParaRPr>
          </a:p>
        </p:txBody>
      </p:sp>
      <p:sp>
        <p:nvSpPr>
          <p:cNvPr id="7" name="Shape 5"/>
          <p:cNvSpPr/>
          <p:nvPr/>
        </p:nvSpPr>
        <p:spPr>
          <a:xfrm>
            <a:off x="475488" y="1097280"/>
            <a:ext cx="2029968" cy="1170432"/>
          </a:xfrm>
          <a:prstGeom prst="rect">
            <a:avLst/>
          </a:prstGeom>
          <a:solidFill>
            <a:srgbClr val="FBFCFE"/>
          </a:solidFill>
          <a:ln w="10795">
            <a:solidFill>
              <a:srgbClr val="D9DEE7"/>
            </a:solidFill>
            <a:prstDash val="solid"/>
          </a:ln>
        </p:spPr>
      </p:sp>
      <p:sp>
        <p:nvSpPr>
          <p:cNvPr id="8" name="Shape 6"/>
          <p:cNvSpPr/>
          <p:nvPr/>
        </p:nvSpPr>
        <p:spPr>
          <a:xfrm>
            <a:off x="475488" y="1097280"/>
            <a:ext cx="91440" cy="1170432"/>
          </a:xfrm>
          <a:prstGeom prst="rect">
            <a:avLst/>
          </a:prstGeom>
          <a:solidFill>
            <a:srgbClr val="7F1084"/>
          </a:solidFill>
          <a:ln w="10160">
            <a:solidFill>
              <a:srgbClr val="D9DEE7">
                <a:alpha val="0"/>
              </a:srgbClr>
            </a:solidFill>
            <a:prstDash val="solid"/>
          </a:ln>
        </p:spPr>
      </p:sp>
      <p:sp>
        <p:nvSpPr>
          <p:cNvPr id="9" name="Text 7"/>
          <p:cNvSpPr/>
          <p:nvPr/>
        </p:nvSpPr>
        <p:spPr>
          <a:xfrm>
            <a:off x="658368" y="1207008"/>
            <a:ext cx="1709928" cy="182880"/>
          </a:xfrm>
          <a:prstGeom prst="rect">
            <a:avLst/>
          </a:prstGeom>
          <a:noFill/>
        </p:spPr>
        <p:txBody>
          <a:bodyPr wrap="square" lIns="508" tIns="508" rIns="508" bIns="508" rtlCol="0" anchor="ctr">
            <a:normAutofit lnSpcReduction="10000"/>
          </a:bodyPr>
          <a:lstStyle/>
          <a:p>
            <a:pPr marL="0" indent="0" algn="l">
              <a:buNone/>
            </a:pPr>
            <a:r>
              <a:rPr lang="en-US" sz="1210" b="1" dirty="0">
                <a:solidFill>
                  <a:srgbClr val="7F1084"/>
                </a:solidFill>
                <a:latin typeface="Arial" panose="020B0604020202020204" pitchFamily="34" charset="0"/>
                <a:ea typeface="PingFang SC" pitchFamily="34" charset="-122"/>
                <a:cs typeface="Arial" panose="020B0604020202020204" pitchFamily="34" charset="0"/>
              </a:rPr>
              <a:t>Light intensity</a:t>
            </a:r>
            <a:endParaRPr lang="en-US" sz="1210" dirty="0">
              <a:latin typeface="Arial" panose="020B0604020202020204" pitchFamily="34" charset="0"/>
              <a:cs typeface="Arial" panose="020B0604020202020204" pitchFamily="34" charset="0"/>
            </a:endParaRPr>
          </a:p>
        </p:txBody>
      </p:sp>
      <p:sp>
        <p:nvSpPr>
          <p:cNvPr id="10" name="Text 8"/>
          <p:cNvSpPr/>
          <p:nvPr/>
        </p:nvSpPr>
        <p:spPr>
          <a:xfrm>
            <a:off x="658368" y="1463040"/>
            <a:ext cx="1709928" cy="164592"/>
          </a:xfrm>
          <a:prstGeom prst="rect">
            <a:avLst/>
          </a:prstGeom>
          <a:noFill/>
        </p:spPr>
        <p:txBody>
          <a:bodyPr wrap="square" lIns="508" tIns="508" rIns="508" bIns="508" rtlCol="0" anchor="ctr">
            <a:normAutofit/>
          </a:bodyPr>
          <a:lstStyle/>
          <a:p>
            <a:pPr marL="0" indent="0" algn="l">
              <a:buNone/>
            </a:pPr>
            <a:r>
              <a:rPr lang="en-US" sz="950" b="1" dirty="0">
                <a:solidFill>
                  <a:srgbClr val="1F2937"/>
                </a:solidFill>
                <a:latin typeface="Arial" panose="020B0604020202020204" pitchFamily="34" charset="0"/>
                <a:ea typeface="PingFang SC" pitchFamily="34" charset="-122"/>
                <a:cs typeface="Arial" panose="020B0604020202020204" pitchFamily="34" charset="0"/>
              </a:rPr>
              <a:t>μ ~ U(1, 5)</a:t>
            </a:r>
            <a:endParaRPr lang="en-US" sz="950" dirty="0">
              <a:latin typeface="Arial" panose="020B0604020202020204" pitchFamily="34" charset="0"/>
              <a:cs typeface="Arial" panose="020B0604020202020204" pitchFamily="34" charset="0"/>
            </a:endParaRPr>
          </a:p>
        </p:txBody>
      </p:sp>
      <p:sp>
        <p:nvSpPr>
          <p:cNvPr id="12" name="Shape 10"/>
          <p:cNvSpPr/>
          <p:nvPr/>
        </p:nvSpPr>
        <p:spPr>
          <a:xfrm>
            <a:off x="2798064" y="1097280"/>
            <a:ext cx="2212848" cy="1170432"/>
          </a:xfrm>
          <a:prstGeom prst="rect">
            <a:avLst/>
          </a:prstGeom>
          <a:solidFill>
            <a:srgbClr val="FBFCFE"/>
          </a:solidFill>
          <a:ln w="10795">
            <a:solidFill>
              <a:srgbClr val="D9DEE7"/>
            </a:solidFill>
            <a:prstDash val="solid"/>
          </a:ln>
        </p:spPr>
      </p:sp>
      <p:sp>
        <p:nvSpPr>
          <p:cNvPr id="13" name="Shape 11"/>
          <p:cNvSpPr/>
          <p:nvPr/>
        </p:nvSpPr>
        <p:spPr>
          <a:xfrm>
            <a:off x="2798064" y="1097280"/>
            <a:ext cx="91440" cy="1170432"/>
          </a:xfrm>
          <a:prstGeom prst="rect">
            <a:avLst/>
          </a:prstGeom>
          <a:solidFill>
            <a:srgbClr val="7F1084"/>
          </a:solidFill>
          <a:ln w="10160">
            <a:solidFill>
              <a:srgbClr val="D9DEE7">
                <a:alpha val="0"/>
              </a:srgbClr>
            </a:solidFill>
            <a:prstDash val="solid"/>
          </a:ln>
        </p:spPr>
      </p:sp>
      <p:sp>
        <p:nvSpPr>
          <p:cNvPr id="14" name="Text 12"/>
          <p:cNvSpPr/>
          <p:nvPr/>
        </p:nvSpPr>
        <p:spPr>
          <a:xfrm>
            <a:off x="2980944" y="1207008"/>
            <a:ext cx="1892808" cy="182880"/>
          </a:xfrm>
          <a:prstGeom prst="rect">
            <a:avLst/>
          </a:prstGeom>
          <a:noFill/>
        </p:spPr>
        <p:txBody>
          <a:bodyPr wrap="square" lIns="508" tIns="508" rIns="508" bIns="508" rtlCol="0" anchor="ctr">
            <a:normAutofit lnSpcReduction="10000"/>
          </a:bodyPr>
          <a:lstStyle/>
          <a:p>
            <a:pPr marL="0" indent="0" algn="l">
              <a:buNone/>
            </a:pPr>
            <a:r>
              <a:rPr lang="en-US" sz="1210" b="1" dirty="0">
                <a:solidFill>
                  <a:srgbClr val="7F1084"/>
                </a:solidFill>
                <a:latin typeface="Arial" panose="020B0604020202020204" pitchFamily="34" charset="0"/>
                <a:ea typeface="PingFang SC" pitchFamily="34" charset="-122"/>
                <a:cs typeface="Arial" panose="020B0604020202020204" pitchFamily="34" charset="0"/>
              </a:rPr>
              <a:t>PE arrival times</a:t>
            </a:r>
            <a:endParaRPr lang="en-US" sz="1210" dirty="0">
              <a:latin typeface="Arial" panose="020B0604020202020204" pitchFamily="34" charset="0"/>
              <a:cs typeface="Arial" panose="020B0604020202020204" pitchFamily="34" charset="0"/>
            </a:endParaRPr>
          </a:p>
        </p:txBody>
      </p:sp>
      <p:sp>
        <p:nvSpPr>
          <p:cNvPr id="15" name="Text 13"/>
          <p:cNvSpPr/>
          <p:nvPr/>
        </p:nvSpPr>
        <p:spPr>
          <a:xfrm>
            <a:off x="2980944" y="1463040"/>
            <a:ext cx="1892808" cy="164592"/>
          </a:xfrm>
          <a:prstGeom prst="rect">
            <a:avLst/>
          </a:prstGeom>
          <a:noFill/>
        </p:spPr>
        <p:txBody>
          <a:bodyPr wrap="square" lIns="508" tIns="508" rIns="508" bIns="508" rtlCol="0" anchor="ctr">
            <a:normAutofit/>
          </a:bodyPr>
          <a:lstStyle/>
          <a:p>
            <a:pPr marL="0" indent="0" algn="l">
              <a:buNone/>
            </a:pPr>
            <a:r>
              <a:rPr lang="en-US" sz="950" b="1" dirty="0">
                <a:solidFill>
                  <a:srgbClr val="1F2937"/>
                </a:solidFill>
                <a:latin typeface="Arial" panose="020B0604020202020204" pitchFamily="34" charset="0"/>
                <a:ea typeface="PingFang SC" pitchFamily="34" charset="-122"/>
                <a:cs typeface="Arial" panose="020B0604020202020204" pitchFamily="34" charset="0"/>
              </a:rPr>
              <a:t>λ(t)=μ φ(t−t₀)</a:t>
            </a:r>
            <a:endParaRPr lang="en-US" sz="950" dirty="0">
              <a:latin typeface="Arial" panose="020B0604020202020204" pitchFamily="34" charset="0"/>
              <a:cs typeface="Arial" panose="020B0604020202020204" pitchFamily="34" charset="0"/>
            </a:endParaRPr>
          </a:p>
        </p:txBody>
      </p:sp>
      <p:sp>
        <p:nvSpPr>
          <p:cNvPr id="17" name="Shape 15"/>
          <p:cNvSpPr/>
          <p:nvPr/>
        </p:nvSpPr>
        <p:spPr>
          <a:xfrm>
            <a:off x="5340096" y="1097280"/>
            <a:ext cx="2176272" cy="1170432"/>
          </a:xfrm>
          <a:prstGeom prst="rect">
            <a:avLst/>
          </a:prstGeom>
          <a:solidFill>
            <a:srgbClr val="FBFCFE"/>
          </a:solidFill>
          <a:ln w="10795">
            <a:solidFill>
              <a:srgbClr val="D9DEE7"/>
            </a:solidFill>
            <a:prstDash val="solid"/>
          </a:ln>
        </p:spPr>
        <p:txBody>
          <a:bodyPr/>
          <a:lstStyle/>
          <a:p>
            <a:endParaRPr lang="zh-CN" altLang="en-US" dirty="0">
              <a:latin typeface="Arial" panose="020B0604020202020204" pitchFamily="34" charset="0"/>
              <a:cs typeface="Arial" panose="020B0604020202020204" pitchFamily="34" charset="0"/>
            </a:endParaRPr>
          </a:p>
        </p:txBody>
      </p:sp>
      <p:sp>
        <p:nvSpPr>
          <p:cNvPr id="18" name="Shape 16"/>
          <p:cNvSpPr/>
          <p:nvPr/>
        </p:nvSpPr>
        <p:spPr>
          <a:xfrm>
            <a:off x="5340096" y="1097280"/>
            <a:ext cx="91440" cy="1170432"/>
          </a:xfrm>
          <a:prstGeom prst="rect">
            <a:avLst/>
          </a:prstGeom>
          <a:solidFill>
            <a:srgbClr val="2366B8"/>
          </a:solidFill>
          <a:ln w="10160">
            <a:solidFill>
              <a:srgbClr val="D9DEE7">
                <a:alpha val="0"/>
              </a:srgbClr>
            </a:solidFill>
            <a:prstDash val="solid"/>
          </a:ln>
        </p:spPr>
      </p:sp>
      <p:sp>
        <p:nvSpPr>
          <p:cNvPr id="19" name="Text 17"/>
          <p:cNvSpPr/>
          <p:nvPr/>
        </p:nvSpPr>
        <p:spPr>
          <a:xfrm>
            <a:off x="5522976" y="1207008"/>
            <a:ext cx="1856232" cy="182880"/>
          </a:xfrm>
          <a:prstGeom prst="rect">
            <a:avLst/>
          </a:prstGeom>
          <a:noFill/>
        </p:spPr>
        <p:txBody>
          <a:bodyPr wrap="square" lIns="508" tIns="508" rIns="508" bIns="508" rtlCol="0" anchor="ctr">
            <a:normAutofit lnSpcReduction="10000"/>
          </a:bodyPr>
          <a:lstStyle/>
          <a:p>
            <a:pPr marL="0" indent="0" algn="l">
              <a:buNone/>
            </a:pPr>
            <a:r>
              <a:rPr lang="en-US" sz="1210" b="1" dirty="0">
                <a:solidFill>
                  <a:srgbClr val="2366B8"/>
                </a:solidFill>
                <a:latin typeface="Arial" panose="020B0604020202020204" pitchFamily="34" charset="0"/>
                <a:ea typeface="PingFang SC" pitchFamily="34" charset="-122"/>
                <a:cs typeface="Arial" panose="020B0604020202020204" pitchFamily="34" charset="0"/>
              </a:rPr>
              <a:t>SER stochasticity</a:t>
            </a:r>
            <a:endParaRPr lang="en-US" sz="1210" dirty="0">
              <a:latin typeface="Arial" panose="020B0604020202020204" pitchFamily="34" charset="0"/>
              <a:cs typeface="Arial" panose="020B0604020202020204" pitchFamily="34" charset="0"/>
            </a:endParaRPr>
          </a:p>
        </p:txBody>
      </p:sp>
      <p:sp>
        <p:nvSpPr>
          <p:cNvPr id="22" name="Shape 20"/>
          <p:cNvSpPr/>
          <p:nvPr/>
        </p:nvSpPr>
        <p:spPr>
          <a:xfrm>
            <a:off x="7845552" y="1097280"/>
            <a:ext cx="1920240" cy="1170432"/>
          </a:xfrm>
          <a:prstGeom prst="rect">
            <a:avLst/>
          </a:prstGeom>
          <a:solidFill>
            <a:srgbClr val="FBFCFE"/>
          </a:solidFill>
          <a:ln w="10795">
            <a:solidFill>
              <a:srgbClr val="D9DEE7"/>
            </a:solidFill>
            <a:prstDash val="solid"/>
          </a:ln>
        </p:spPr>
      </p:sp>
      <p:sp>
        <p:nvSpPr>
          <p:cNvPr id="23" name="Shape 21"/>
          <p:cNvSpPr/>
          <p:nvPr/>
        </p:nvSpPr>
        <p:spPr>
          <a:xfrm>
            <a:off x="7845552" y="1097280"/>
            <a:ext cx="91440" cy="1170432"/>
          </a:xfrm>
          <a:prstGeom prst="rect">
            <a:avLst/>
          </a:prstGeom>
          <a:solidFill>
            <a:srgbClr val="2366B8"/>
          </a:solidFill>
          <a:ln w="10160">
            <a:solidFill>
              <a:srgbClr val="D9DEE7">
                <a:alpha val="0"/>
              </a:srgbClr>
            </a:solidFill>
            <a:prstDash val="solid"/>
          </a:ln>
        </p:spPr>
      </p:sp>
      <p:sp>
        <p:nvSpPr>
          <p:cNvPr id="24" name="Text 22"/>
          <p:cNvSpPr/>
          <p:nvPr/>
        </p:nvSpPr>
        <p:spPr>
          <a:xfrm>
            <a:off x="8028432" y="1207008"/>
            <a:ext cx="1600200" cy="182880"/>
          </a:xfrm>
          <a:prstGeom prst="rect">
            <a:avLst/>
          </a:prstGeom>
          <a:noFill/>
        </p:spPr>
        <p:txBody>
          <a:bodyPr wrap="square" lIns="508" tIns="508" rIns="508" bIns="508" rtlCol="0" anchor="ctr">
            <a:normAutofit fontScale="92500"/>
          </a:bodyPr>
          <a:lstStyle/>
          <a:p>
            <a:pPr marL="0" indent="0" algn="l">
              <a:buNone/>
            </a:pPr>
            <a:r>
              <a:rPr lang="en-US" sz="1210" b="1" dirty="0">
                <a:solidFill>
                  <a:srgbClr val="2366B8"/>
                </a:solidFill>
                <a:latin typeface="Arial" panose="020B0604020202020204" pitchFamily="34" charset="0"/>
                <a:ea typeface="PingFang SC" pitchFamily="34" charset="-122"/>
                <a:cs typeface="Arial" panose="020B0604020202020204" pitchFamily="34" charset="0"/>
              </a:rPr>
              <a:t>Noise-free ground truth</a:t>
            </a:r>
            <a:endParaRPr lang="en-US" sz="121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Text 23"/>
              <p:cNvSpPr/>
              <p:nvPr/>
            </p:nvSpPr>
            <p:spPr>
              <a:xfrm>
                <a:off x="8010144" y="1389491"/>
                <a:ext cx="1600200" cy="405518"/>
              </a:xfrm>
              <a:prstGeom prst="rect">
                <a:avLst/>
              </a:prstGeom>
              <a:noFill/>
            </p:spPr>
            <p:txBody>
              <a:bodyPr wrap="square" lIns="508" tIns="508" rIns="508" bIns="508" rtlCol="0" anchor="ctr">
                <a:normAutofit/>
              </a:bodyPr>
              <a:lstStyle/>
              <a:p>
                <a:pPr/>
                <a14:m>
                  <m:oMathPara xmlns:m="http://schemas.openxmlformats.org/officeDocument/2006/math">
                    <m:oMathParaPr>
                      <m:jc m:val="centerGroup"/>
                    </m:oMathParaPr>
                    <m:oMath xmlns:m="http://schemas.openxmlformats.org/officeDocument/2006/math">
                      <m:acc>
                        <m:accPr>
                          <m:chr m:val="̃"/>
                          <m:ctrlP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ctrlPr>
                        </m:accPr>
                        <m:e>
                          <m:r>
                            <a:rPr lang="en-US" altLang="zh-CN" sz="1000" b="1" i="1">
                              <a:solidFill>
                                <a:srgbClr val="1F2937"/>
                              </a:solidFill>
                              <a:latin typeface="Cambria Math" panose="02040503050406030204" pitchFamily="18" charset="0"/>
                              <a:ea typeface="PingFang SC" pitchFamily="34" charset="-122"/>
                              <a:cs typeface="Arial" panose="020B0604020202020204" pitchFamily="34" charset="0"/>
                            </a:rPr>
                            <m:t>𝒘</m:t>
                          </m:r>
                        </m:e>
                      </m:acc>
                      <m:d>
                        <m:dPr>
                          <m:ctrlPr>
                            <a:rPr lang="en-US" altLang="zh-CN" sz="1000" b="1" i="1">
                              <a:solidFill>
                                <a:srgbClr val="1F2937"/>
                              </a:solidFill>
                              <a:latin typeface="Cambria Math" panose="02040503050406030204" pitchFamily="18" charset="0"/>
                              <a:ea typeface="PingFang SC" pitchFamily="34" charset="-122"/>
                              <a:cs typeface="Arial" panose="020B0604020202020204" pitchFamily="34" charset="0"/>
                            </a:rPr>
                          </m:ctrlPr>
                        </m:dPr>
                        <m:e>
                          <m:r>
                            <a:rPr lang="en-US" altLang="zh-CN" sz="1000" b="1" i="1">
                              <a:solidFill>
                                <a:srgbClr val="1F2937"/>
                              </a:solidFill>
                              <a:latin typeface="Cambria Math" panose="02040503050406030204" pitchFamily="18" charset="0"/>
                              <a:ea typeface="PingFang SC" pitchFamily="34" charset="-122"/>
                              <a:cs typeface="Arial" panose="020B0604020202020204" pitchFamily="34" charset="0"/>
                            </a:rPr>
                            <m:t>𝒕</m:t>
                          </m:r>
                        </m:e>
                      </m:d>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m:t>
                      </m:r>
                      <m:nary>
                        <m:naryPr>
                          <m:chr m:val="∑"/>
                          <m:subHide m:val="on"/>
                          <m:supHide m:val="on"/>
                          <m:ctrlP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ctrlPr>
                        </m:naryPr>
                        <m:sub/>
                        <m:sup/>
                        <m:e>
                          <m:sSub>
                            <m:sSubPr>
                              <m:ctrlP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𝑽</m:t>
                              </m:r>
                            </m:e>
                            <m:sub>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𝒊</m:t>
                              </m:r>
                            </m:sub>
                          </m:sSub>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m:t>
                          </m:r>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𝒕</m:t>
                          </m:r>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m:t>
                          </m:r>
                          <m:sSub>
                            <m:sSubPr>
                              <m:ctrlP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𝒕</m:t>
                              </m:r>
                            </m:e>
                            <m:sub>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𝒊</m:t>
                              </m:r>
                            </m:sub>
                          </m:sSub>
                          <m:r>
                            <a:rPr lang="en-US" altLang="zh-CN" sz="1000" b="1" i="1" smtClean="0">
                              <a:solidFill>
                                <a:srgbClr val="1F2937"/>
                              </a:solidFill>
                              <a:latin typeface="Cambria Math" panose="02040503050406030204" pitchFamily="18" charset="0"/>
                              <a:ea typeface="PingFang SC" pitchFamily="34" charset="-122"/>
                              <a:cs typeface="Arial" panose="020B0604020202020204" pitchFamily="34" charset="0"/>
                            </a:rPr>
                            <m:t>)</m:t>
                          </m:r>
                        </m:e>
                      </m:nary>
                    </m:oMath>
                  </m:oMathPara>
                </a14:m>
                <a:endParaRPr lang="en-US" sz="950" dirty="0">
                  <a:latin typeface="Arial" panose="020B0604020202020204" pitchFamily="34" charset="0"/>
                  <a:cs typeface="Arial" panose="020B0604020202020204" pitchFamily="34" charset="0"/>
                </a:endParaRPr>
              </a:p>
            </p:txBody>
          </p:sp>
        </mc:Choice>
        <mc:Fallback xmlns="">
          <p:sp>
            <p:nvSpPr>
              <p:cNvPr id="25" name="Text 23"/>
              <p:cNvSpPr>
                <a:spLocks noRot="1" noChangeAspect="1" noMove="1" noResize="1" noEditPoints="1" noAdjustHandles="1" noChangeArrowheads="1" noChangeShapeType="1" noTextEdit="1"/>
              </p:cNvSpPr>
              <p:nvPr/>
            </p:nvSpPr>
            <p:spPr>
              <a:xfrm>
                <a:off x="8010144" y="1389491"/>
                <a:ext cx="1600200" cy="405518"/>
              </a:xfrm>
              <a:prstGeom prst="rect">
                <a:avLst/>
              </a:prstGeom>
              <a:blipFill rotWithShape="1">
                <a:blip r:embed="rId3"/>
                <a:stretch>
                  <a:fillRect l="-16" t="-27" r="16" b="123"/>
                </a:stretch>
              </a:blipFill>
            </p:spPr>
            <p:txBody>
              <a:bodyPr/>
              <a:lstStyle/>
              <a:p>
                <a:r>
                  <a:rPr lang="zh-CN" altLang="en-US">
                    <a:noFill/>
                  </a:rPr>
                  <a:t> </a:t>
                </a:r>
              </a:p>
            </p:txBody>
          </p:sp>
        </mc:Fallback>
      </mc:AlternateContent>
      <p:sp>
        <p:nvSpPr>
          <p:cNvPr id="27" name="Shape 25"/>
          <p:cNvSpPr/>
          <p:nvPr/>
        </p:nvSpPr>
        <p:spPr>
          <a:xfrm>
            <a:off x="10076688" y="1097280"/>
            <a:ext cx="1664208" cy="1170432"/>
          </a:xfrm>
          <a:prstGeom prst="rect">
            <a:avLst/>
          </a:prstGeom>
          <a:solidFill>
            <a:srgbClr val="FBFCFE"/>
          </a:solidFill>
          <a:ln w="10795">
            <a:solidFill>
              <a:srgbClr val="D9DEE7"/>
            </a:solidFill>
            <a:prstDash val="solid"/>
          </a:ln>
        </p:spPr>
      </p:sp>
      <p:sp>
        <p:nvSpPr>
          <p:cNvPr id="28" name="Shape 26"/>
          <p:cNvSpPr/>
          <p:nvPr/>
        </p:nvSpPr>
        <p:spPr>
          <a:xfrm>
            <a:off x="10076688" y="1097280"/>
            <a:ext cx="91440" cy="1170432"/>
          </a:xfrm>
          <a:prstGeom prst="rect">
            <a:avLst/>
          </a:prstGeom>
          <a:solidFill>
            <a:srgbClr val="2366B8"/>
          </a:solidFill>
          <a:ln w="10160">
            <a:solidFill>
              <a:srgbClr val="D9DEE7">
                <a:alpha val="0"/>
              </a:srgbClr>
            </a:solidFill>
            <a:prstDash val="solid"/>
          </a:ln>
        </p:spPr>
      </p:sp>
      <p:sp>
        <p:nvSpPr>
          <p:cNvPr id="29" name="Text 27"/>
          <p:cNvSpPr/>
          <p:nvPr/>
        </p:nvSpPr>
        <p:spPr>
          <a:xfrm>
            <a:off x="10259568" y="1207008"/>
            <a:ext cx="1344168" cy="182880"/>
          </a:xfrm>
          <a:prstGeom prst="rect">
            <a:avLst/>
          </a:prstGeom>
          <a:noFill/>
        </p:spPr>
        <p:txBody>
          <a:bodyPr wrap="square" lIns="508" tIns="508" rIns="508" bIns="508" rtlCol="0" anchor="ctr">
            <a:normAutofit fontScale="92500"/>
          </a:bodyPr>
          <a:lstStyle/>
          <a:p>
            <a:pPr marL="0" indent="0" algn="l">
              <a:buNone/>
            </a:pPr>
            <a:r>
              <a:rPr lang="en-US" sz="1210" b="1" dirty="0">
                <a:solidFill>
                  <a:srgbClr val="2366B8"/>
                </a:solidFill>
                <a:latin typeface="Arial" panose="020B0604020202020204" pitchFamily="34" charset="0"/>
                <a:ea typeface="PingFang SC" pitchFamily="34" charset="-122"/>
                <a:cs typeface="Arial" panose="020B0604020202020204" pitchFamily="34" charset="0"/>
              </a:rPr>
              <a:t>Real readout noise</a:t>
            </a:r>
            <a:endParaRPr lang="en-US" sz="1210" dirty="0">
              <a:latin typeface="Arial" panose="020B0604020202020204" pitchFamily="34" charset="0"/>
              <a:cs typeface="Arial" panose="020B0604020202020204" pitchFamily="34" charset="0"/>
            </a:endParaRPr>
          </a:p>
        </p:txBody>
      </p:sp>
      <p:sp>
        <p:nvSpPr>
          <p:cNvPr id="30" name="Text 28"/>
          <p:cNvSpPr/>
          <p:nvPr/>
        </p:nvSpPr>
        <p:spPr>
          <a:xfrm>
            <a:off x="10707624" y="1453896"/>
            <a:ext cx="1344168" cy="164592"/>
          </a:xfrm>
          <a:prstGeom prst="rect">
            <a:avLst/>
          </a:prstGeom>
          <a:noFill/>
        </p:spPr>
        <p:txBody>
          <a:bodyPr wrap="square" lIns="508" tIns="508" rIns="508" bIns="508" rtlCol="0" anchor="ctr">
            <a:normAutofit/>
          </a:bodyPr>
          <a:lstStyle/>
          <a:p>
            <a:pPr marL="0" indent="0" algn="l">
              <a:buNone/>
            </a:pPr>
            <a:r>
              <a:rPr lang="en-US" sz="950" b="1" dirty="0">
                <a:solidFill>
                  <a:srgbClr val="1F2937"/>
                </a:solidFill>
                <a:latin typeface="Arial" panose="020B0604020202020204" pitchFamily="34" charset="0"/>
                <a:ea typeface="PingFang SC" pitchFamily="34" charset="-122"/>
                <a:cs typeface="Arial" panose="020B0604020202020204" pitchFamily="34" charset="0"/>
              </a:rPr>
              <a:t>ε(t)</a:t>
            </a:r>
            <a:endParaRPr lang="en-US" sz="950" dirty="0">
              <a:latin typeface="Arial" panose="020B0604020202020204" pitchFamily="34" charset="0"/>
              <a:cs typeface="Arial" panose="020B0604020202020204" pitchFamily="34" charset="0"/>
            </a:endParaRPr>
          </a:p>
        </p:txBody>
      </p:sp>
      <p:sp>
        <p:nvSpPr>
          <p:cNvPr id="32" name="Shape 30"/>
          <p:cNvSpPr/>
          <p:nvPr/>
        </p:nvSpPr>
        <p:spPr>
          <a:xfrm>
            <a:off x="2523744" y="1682496"/>
            <a:ext cx="237744" cy="0"/>
          </a:xfrm>
          <a:prstGeom prst="line">
            <a:avLst/>
          </a:prstGeom>
          <a:noFill/>
          <a:ln w="15240">
            <a:solidFill>
              <a:srgbClr val="667085"/>
            </a:solidFill>
            <a:prstDash val="solid"/>
            <a:tailEnd type="triangle"/>
          </a:ln>
        </p:spPr>
      </p:sp>
      <p:sp>
        <p:nvSpPr>
          <p:cNvPr id="33" name="Shape 31"/>
          <p:cNvSpPr/>
          <p:nvPr/>
        </p:nvSpPr>
        <p:spPr>
          <a:xfrm>
            <a:off x="5029200" y="1682496"/>
            <a:ext cx="274320" cy="0"/>
          </a:xfrm>
          <a:prstGeom prst="line">
            <a:avLst/>
          </a:prstGeom>
          <a:noFill/>
          <a:ln w="15240">
            <a:solidFill>
              <a:srgbClr val="667085"/>
            </a:solidFill>
            <a:prstDash val="solid"/>
            <a:tailEnd type="triangle"/>
          </a:ln>
        </p:spPr>
      </p:sp>
      <p:sp>
        <p:nvSpPr>
          <p:cNvPr id="34" name="Shape 32"/>
          <p:cNvSpPr/>
          <p:nvPr/>
        </p:nvSpPr>
        <p:spPr>
          <a:xfrm>
            <a:off x="7534656" y="1682496"/>
            <a:ext cx="274320" cy="0"/>
          </a:xfrm>
          <a:prstGeom prst="line">
            <a:avLst/>
          </a:prstGeom>
          <a:noFill/>
          <a:ln w="15240">
            <a:solidFill>
              <a:srgbClr val="667085"/>
            </a:solidFill>
            <a:prstDash val="solid"/>
            <a:tailEnd type="triangle"/>
          </a:ln>
        </p:spPr>
      </p:sp>
      <p:sp>
        <p:nvSpPr>
          <p:cNvPr id="35" name="Shape 33"/>
          <p:cNvSpPr/>
          <p:nvPr/>
        </p:nvSpPr>
        <p:spPr>
          <a:xfrm>
            <a:off x="9784080" y="1682496"/>
            <a:ext cx="256032" cy="0"/>
          </a:xfrm>
          <a:prstGeom prst="line">
            <a:avLst/>
          </a:prstGeom>
          <a:noFill/>
          <a:ln w="15240">
            <a:solidFill>
              <a:srgbClr val="667085"/>
            </a:solidFill>
            <a:prstDash val="solid"/>
            <a:tailEnd type="triangle"/>
          </a:ln>
        </p:spPr>
      </p:sp>
      <p:sp>
        <p:nvSpPr>
          <p:cNvPr id="36" name="Shape 34"/>
          <p:cNvSpPr/>
          <p:nvPr/>
        </p:nvSpPr>
        <p:spPr>
          <a:xfrm>
            <a:off x="475488" y="2487168"/>
            <a:ext cx="5532120" cy="2615184"/>
          </a:xfrm>
          <a:prstGeom prst="rect">
            <a:avLst/>
          </a:prstGeom>
          <a:solidFill>
            <a:srgbClr val="FBFCFE"/>
          </a:solidFill>
          <a:ln w="10795">
            <a:solidFill>
              <a:srgbClr val="D9DEE7"/>
            </a:solidFill>
            <a:prstDash val="solid"/>
          </a:ln>
        </p:spPr>
      </p:sp>
      <p:sp>
        <p:nvSpPr>
          <p:cNvPr id="37" name="Text 35"/>
          <p:cNvSpPr/>
          <p:nvPr/>
        </p:nvSpPr>
        <p:spPr>
          <a:xfrm>
            <a:off x="749808" y="2688336"/>
            <a:ext cx="1508760" cy="210312"/>
          </a:xfrm>
          <a:prstGeom prst="rect">
            <a:avLst/>
          </a:prstGeom>
          <a:noFill/>
        </p:spPr>
        <p:txBody>
          <a:bodyPr wrap="square" lIns="508" tIns="508" rIns="508" bIns="508" rtlCol="0" anchor="ctr">
            <a:normAutofit fontScale="55000" lnSpcReduction="20000"/>
          </a:bodyPr>
          <a:lstStyle/>
          <a:p>
            <a:pPr marL="0" indent="0" algn="l">
              <a:buNone/>
            </a:pPr>
            <a:r>
              <a:rPr lang="en-US" sz="1400" b="1" dirty="0">
                <a:solidFill>
                  <a:srgbClr val="7F1084"/>
                </a:solidFill>
                <a:latin typeface="Arial" panose="020B0604020202020204" pitchFamily="34" charset="0"/>
                <a:ea typeface="PingFang SC" pitchFamily="34" charset="-122"/>
                <a:cs typeface="Arial" panose="020B0604020202020204" pitchFamily="34" charset="0"/>
              </a:rPr>
              <a:t>Generate one training sample</a:t>
            </a:r>
            <a:endParaRPr 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 36"/>
              <p:cNvSpPr/>
              <p:nvPr/>
            </p:nvSpPr>
            <p:spPr>
              <a:xfrm>
                <a:off x="822960" y="3108960"/>
                <a:ext cx="4206240" cy="210312"/>
              </a:xfrm>
              <a:prstGeom prst="rect">
                <a:avLst/>
              </a:prstGeom>
              <a:noFill/>
            </p:spPr>
            <p:txBody>
              <a:bodyPr wrap="square" lIns="508" tIns="508" rIns="508" bIns="508" rtlCol="0" anchor="ctr">
                <a:normAutofit/>
              </a:bodyPr>
              <a:lstStyle/>
              <a:p>
                <a:pPr marL="0" indent="0" algn="l">
                  <a:buNone/>
                </a:pPr>
                <a:r>
                  <a:rPr lang="en-US" sz="1300" b="1" dirty="0">
                    <a:solidFill>
                      <a:srgbClr val="1F2937"/>
                    </a:solidFill>
                    <a:latin typeface="Arial" panose="020B0604020202020204" pitchFamily="34" charset="0"/>
                    <a:ea typeface="PingFang SC" pitchFamily="34" charset="-122"/>
                    <a:cs typeface="Arial" panose="020B0604020202020204" pitchFamily="34" charset="0"/>
                  </a:rPr>
                  <a:t>Input: </a:t>
                </a:r>
                <a:r>
                  <a:rPr lang="zh-CN" altLang="en-US" sz="1300" b="1" dirty="0">
                    <a:solidFill>
                      <a:srgbClr val="1F2937"/>
                    </a:solidFill>
                    <a:latin typeface="Arial" panose="020B0604020202020204" pitchFamily="34" charset="0"/>
                    <a:ea typeface="PingFang SC" pitchFamily="34" charset="-122"/>
                    <a:cs typeface="Arial" panose="020B0604020202020204" pitchFamily="34" charset="0"/>
                  </a:rPr>
                  <a:t> </a:t>
                </a:r>
                <a14:m>
                  <m:oMath xmlns:m="http://schemas.openxmlformats.org/officeDocument/2006/math">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𝒘</m:t>
                    </m:r>
                    <m:d>
                      <m:dPr>
                        <m:ctrlP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ctrlPr>
                      </m:dPr>
                      <m:e>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𝒕</m:t>
                        </m:r>
                      </m:e>
                    </m:d>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m:t>
                    </m:r>
                    <m:acc>
                      <m:accPr>
                        <m:chr m:val="̃"/>
                        <m:ctrlP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ctrlPr>
                      </m:accPr>
                      <m:e>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𝒘</m:t>
                        </m:r>
                      </m:e>
                    </m:acc>
                    <m:d>
                      <m:dPr>
                        <m:ctrlP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ctrlPr>
                      </m:dPr>
                      <m:e>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𝒕</m:t>
                        </m:r>
                      </m:e>
                    </m:d>
                    <m:r>
                      <a:rPr lang="en-US" altLang="zh-CN" sz="1300" b="1" i="1" smtClean="0">
                        <a:solidFill>
                          <a:srgbClr val="1F2937"/>
                        </a:solidFill>
                        <a:latin typeface="Cambria Math" panose="02040503050406030204" pitchFamily="18" charset="0"/>
                        <a:ea typeface="PingFang SC" pitchFamily="34" charset="-122"/>
                        <a:cs typeface="Arial" panose="020B0604020202020204" pitchFamily="34" charset="0"/>
                      </a:rPr>
                      <m:t>+ </m:t>
                    </m:r>
                    <m:r>
                      <a:rPr lang="en-US" altLang="zh-CN" sz="13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𝜺</m:t>
                    </m:r>
                    <m:r>
                      <a:rPr lang="en-US" altLang="zh-CN" sz="13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m:t>
                    </m:r>
                    <m:r>
                      <a:rPr lang="en-US" altLang="zh-CN" sz="13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𝒕</m:t>
                    </m:r>
                    <m:r>
                      <a:rPr lang="en-US" altLang="zh-CN" sz="13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1300" dirty="0">
                  <a:latin typeface="Arial" panose="020B0604020202020204" pitchFamily="34" charset="0"/>
                  <a:cs typeface="Arial" panose="020B0604020202020204" pitchFamily="34" charset="0"/>
                </a:endParaRPr>
              </a:p>
            </p:txBody>
          </p:sp>
        </mc:Choice>
        <mc:Fallback xmlns="">
          <p:sp>
            <p:nvSpPr>
              <p:cNvPr id="38" name="Text 36"/>
              <p:cNvSpPr>
                <a:spLocks noRot="1" noChangeAspect="1" noMove="1" noResize="1" noEditPoints="1" noAdjustHandles="1" noChangeArrowheads="1" noChangeShapeType="1" noTextEdit="1"/>
              </p:cNvSpPr>
              <p:nvPr/>
            </p:nvSpPr>
            <p:spPr>
              <a:xfrm>
                <a:off x="822960" y="3108960"/>
                <a:ext cx="4206240" cy="210312"/>
              </a:xfrm>
              <a:prstGeom prst="rect">
                <a:avLst/>
              </a:prstGeom>
              <a:blipFill rotWithShape="1">
                <a:blip r:embed="rId4"/>
                <a:stretch>
                  <a:fillRect b="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Text 37"/>
              <p:cNvSpPr/>
              <p:nvPr/>
            </p:nvSpPr>
            <p:spPr>
              <a:xfrm>
                <a:off x="822960" y="3493008"/>
                <a:ext cx="4754880" cy="237744"/>
              </a:xfrm>
              <a:prstGeom prst="rect">
                <a:avLst/>
              </a:prstGeom>
              <a:noFill/>
            </p:spPr>
            <p:txBody>
              <a:bodyPr wrap="square" lIns="508" tIns="508" rIns="508" bIns="508" rtlCol="0" anchor="ctr">
                <a:normAutofit/>
              </a:bodyPr>
              <a:lstStyle/>
              <a:p>
                <a:r>
                  <a:rPr lang="en-US" sz="1200" b="1" dirty="0">
                    <a:solidFill>
                      <a:srgbClr val="1F2937"/>
                    </a:solidFill>
                    <a:latin typeface="Arial" panose="020B0604020202020204" pitchFamily="34" charset="0"/>
                    <a:ea typeface="PingFang SC" pitchFamily="34" charset="-122"/>
                    <a:cs typeface="Arial" panose="020B0604020202020204" pitchFamily="34" charset="0"/>
                  </a:rPr>
                  <a:t>Labels: N</a:t>
                </a:r>
                <a:r>
                  <a:rPr lang="en-US" altLang="zh-CN" sz="1200" b="1" baseline="-25000" dirty="0">
                    <a:solidFill>
                      <a:srgbClr val="1F2937"/>
                    </a:solidFill>
                    <a:latin typeface="Arial" panose="020B0604020202020204" pitchFamily="34" charset="0"/>
                    <a:ea typeface="PingFang SC" pitchFamily="34" charset="-122"/>
                    <a:cs typeface="Arial" panose="020B0604020202020204" pitchFamily="34" charset="0"/>
                  </a:rPr>
                  <a:t>PE</a:t>
                </a:r>
                <a:r>
                  <a:rPr lang="zh-CN" altLang="en-US" sz="1200" b="1" baseline="-25000" dirty="0">
                    <a:solidFill>
                      <a:srgbClr val="1F2937"/>
                    </a:solidFill>
                    <a:latin typeface="Arial" panose="020B0604020202020204" pitchFamily="34" charset="0"/>
                    <a:ea typeface="PingFang SC" pitchFamily="34" charset="-122"/>
                    <a:cs typeface="Arial" panose="020B0604020202020204" pitchFamily="34" charset="0"/>
                  </a:rPr>
                  <a:t>   </a:t>
                </a:r>
                <a:r>
                  <a:rPr lang="en-US" sz="1200" b="1" dirty="0">
                    <a:solidFill>
                      <a:srgbClr val="1F2937"/>
                    </a:solidFill>
                    <a:latin typeface="Arial" panose="020B0604020202020204" pitchFamily="34" charset="0"/>
                    <a:ea typeface="PingFang SC" pitchFamily="34" charset="-122"/>
                    <a:cs typeface="Arial" panose="020B0604020202020204" pitchFamily="34" charset="0"/>
                  </a:rPr>
                  <a:t>+</a:t>
                </a:r>
                <a:r>
                  <a:rPr lang="zh-CN" altLang="en-US" sz="1200" b="1" dirty="0">
                    <a:solidFill>
                      <a:srgbClr val="1F2937"/>
                    </a:solidFill>
                    <a:latin typeface="Arial" panose="020B0604020202020204" pitchFamily="34" charset="0"/>
                    <a:ea typeface="PingFang SC" pitchFamily="34" charset="-122"/>
                    <a:cs typeface="Arial" panose="020B0604020202020204" pitchFamily="34" charset="0"/>
                  </a:rPr>
                  <a:t> </a:t>
                </a:r>
                <a:r>
                  <a:rPr lang="en-US" sz="1200" b="1" dirty="0">
                    <a:solidFill>
                      <a:srgbClr val="1F2937"/>
                    </a:solidFill>
                    <a:latin typeface="Arial" panose="020B0604020202020204" pitchFamily="34" charset="0"/>
                    <a:ea typeface="PingFang SC" pitchFamily="34" charset="-122"/>
                    <a:cs typeface="Arial" panose="020B0604020202020204" pitchFamily="34" charset="0"/>
                  </a:rPr>
                  <a:t> </a:t>
                </a:r>
                <a14:m>
                  <m:oMath xmlns:m="http://schemas.openxmlformats.org/officeDocument/2006/math">
                    <m:sSub>
                      <m:sSubPr>
                        <m:ctrlP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𝒕</m:t>
                        </m:r>
                      </m:e>
                      <m:sub>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𝒊</m:t>
                        </m:r>
                      </m:sub>
                    </m:sSub>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 ,</m:t>
                    </m:r>
                    <m:sSub>
                      <m:sSubPr>
                        <m:ctrlP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𝒒</m:t>
                        </m:r>
                      </m:e>
                      <m:sub>
                        <m: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t>𝒊</m:t>
                        </m:r>
                      </m:sub>
                    </m:sSub>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m:t>
                    </m:r>
                    <m:sSub>
                      <m:sSubPr>
                        <m:ctrlP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2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𝝈</m:t>
                        </m:r>
                      </m:e>
                      <m:sub>
                        <m: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t>𝒊</m:t>
                        </m:r>
                      </m:sub>
                    </m:sSub>
                    <m:r>
                      <a:rPr lang="en-US" altLang="zh-CN" sz="1200" b="1" i="1" smtClean="0">
                        <a:solidFill>
                          <a:srgbClr val="1F2937"/>
                        </a:solidFill>
                        <a:latin typeface="Cambria Math" panose="02040503050406030204" pitchFamily="18" charset="0"/>
                        <a:ea typeface="PingFang SC" pitchFamily="34" charset="-122"/>
                        <a:cs typeface="Arial" panose="020B0604020202020204" pitchFamily="34" charset="0"/>
                      </a:rPr>
                      <m:t>,</m:t>
                    </m:r>
                    <m:sSub>
                      <m:sSubPr>
                        <m:ctrlP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200" b="1" i="1" smtClean="0">
                            <a:solidFill>
                              <a:srgbClr val="1F2937"/>
                            </a:solidFill>
                            <a:latin typeface="Cambria Math" panose="02040503050406030204" pitchFamily="18" charset="0"/>
                            <a:ea typeface="Cambria Math" panose="02040503050406030204" pitchFamily="18" charset="0"/>
                            <a:cs typeface="Arial" panose="020B0604020202020204" pitchFamily="34" charset="0"/>
                          </a:rPr>
                          <m:t>𝝉</m:t>
                        </m:r>
                      </m:e>
                      <m:sub>
                        <m:r>
                          <a:rPr lang="en-US" altLang="zh-CN" sz="1200" b="1" i="1">
                            <a:solidFill>
                              <a:srgbClr val="1F2937"/>
                            </a:solidFill>
                            <a:latin typeface="Cambria Math" panose="02040503050406030204" pitchFamily="18" charset="0"/>
                            <a:ea typeface="PingFang SC" pitchFamily="34" charset="-122"/>
                            <a:cs typeface="Arial" panose="020B0604020202020204" pitchFamily="34" charset="0"/>
                          </a:rPr>
                          <m:t>𝒊</m:t>
                        </m:r>
                      </m:sub>
                    </m:sSub>
                  </m:oMath>
                </a14:m>
                <a:r>
                  <a:rPr lang="en-US" sz="1200" b="1" dirty="0">
                    <a:solidFill>
                      <a:srgbClr val="1F2937"/>
                    </a:solidFill>
                    <a:latin typeface="Arial" panose="020B0604020202020204" pitchFamily="34" charset="0"/>
                    <a:ea typeface="PingFang SC" pitchFamily="34" charset="-122"/>
                    <a:cs typeface="Arial" panose="020B0604020202020204" pitchFamily="34" charset="0"/>
                  </a:rPr>
                  <a:t> </a:t>
                </a:r>
                <a:r>
                  <a:rPr lang="zh-CN" altLang="en-US" sz="1200" b="1" dirty="0">
                    <a:solidFill>
                      <a:srgbClr val="1F2937"/>
                    </a:solidFill>
                    <a:latin typeface="Arial" panose="020B0604020202020204" pitchFamily="34" charset="0"/>
                    <a:ea typeface="PingFang SC" pitchFamily="34" charset="-122"/>
                    <a:cs typeface="Arial" panose="020B0604020202020204" pitchFamily="34" charset="0"/>
                  </a:rPr>
                  <a:t> </a:t>
                </a:r>
                <a:r>
                  <a:rPr lang="en-US" altLang="zh-CN" sz="1200" b="1" dirty="0">
                    <a:solidFill>
                      <a:srgbClr val="1F2937"/>
                    </a:solidFill>
                    <a:latin typeface="Arial" panose="020B0604020202020204" pitchFamily="34" charset="0"/>
                    <a:ea typeface="PingFang SC" pitchFamily="34" charset="-122"/>
                    <a:cs typeface="Arial" panose="020B0604020202020204" pitchFamily="34" charset="0"/>
                  </a:rPr>
                  <a:t> </a:t>
                </a:r>
                <a:r>
                  <a:rPr lang="en-US" altLang="zh-CN" sz="1200" b="1" dirty="0">
                    <a:solidFill>
                      <a:schemeClr val="bg1">
                        <a:lumMod val="65000"/>
                      </a:schemeClr>
                    </a:solidFill>
                    <a:latin typeface="Arial" panose="020B0604020202020204" pitchFamily="34" charset="0"/>
                    <a:ea typeface="PingFang SC" pitchFamily="34" charset="-122"/>
                    <a:cs typeface="Arial" panose="020B0604020202020204" pitchFamily="34" charset="0"/>
                  </a:rPr>
                  <a:t>for </a:t>
                </a:r>
                <a:r>
                  <a:rPr lang="en-US" altLang="zh-CN" sz="1200" b="1" dirty="0" err="1">
                    <a:solidFill>
                      <a:schemeClr val="bg1">
                        <a:lumMod val="65000"/>
                      </a:schemeClr>
                    </a:solidFill>
                    <a:latin typeface="Arial" panose="020B0604020202020204" pitchFamily="34" charset="0"/>
                    <a:ea typeface="PingFang SC" pitchFamily="34" charset="-122"/>
                    <a:cs typeface="Arial" panose="020B0604020202020204" pitchFamily="34" charset="0"/>
                  </a:rPr>
                  <a:t>i</a:t>
                </a:r>
                <a:r>
                  <a:rPr lang="zh-CN" altLang="en-US" sz="1200" b="1" dirty="0">
                    <a:solidFill>
                      <a:schemeClr val="bg1">
                        <a:lumMod val="65000"/>
                      </a:schemeClr>
                    </a:solidFill>
                    <a:latin typeface="Arial" panose="020B0604020202020204" pitchFamily="34" charset="0"/>
                    <a:ea typeface="PingFang SC" pitchFamily="34" charset="-122"/>
                    <a:cs typeface="Arial" panose="020B0604020202020204" pitchFamily="34" charset="0"/>
                  </a:rPr>
                  <a:t> </a:t>
                </a:r>
                <a:r>
                  <a:rPr lang="en-US" altLang="zh-CN" sz="1200" b="1" dirty="0">
                    <a:solidFill>
                      <a:schemeClr val="bg1">
                        <a:lumMod val="65000"/>
                      </a:schemeClr>
                    </a:solidFill>
                    <a:latin typeface="Arial" panose="020B0604020202020204" pitchFamily="34" charset="0"/>
                    <a:ea typeface="PingFang SC" pitchFamily="34" charset="-122"/>
                    <a:cs typeface="Arial" panose="020B0604020202020204" pitchFamily="34" charset="0"/>
                  </a:rPr>
                  <a:t>in each PE</a:t>
                </a:r>
                <a:endParaRPr lang="en-US" sz="1200" dirty="0">
                  <a:solidFill>
                    <a:schemeClr val="bg1">
                      <a:lumMod val="65000"/>
                    </a:schemeClr>
                  </a:solidFill>
                  <a:latin typeface="Arial" panose="020B0604020202020204" pitchFamily="34" charset="0"/>
                  <a:cs typeface="Arial" panose="020B0604020202020204" pitchFamily="34" charset="0"/>
                </a:endParaRPr>
              </a:p>
            </p:txBody>
          </p:sp>
        </mc:Choice>
        <mc:Fallback xmlns="">
          <p:sp>
            <p:nvSpPr>
              <p:cNvPr id="39" name="Text 37"/>
              <p:cNvSpPr>
                <a:spLocks noRot="1" noChangeAspect="1" noMove="1" noResize="1" noEditPoints="1" noAdjustHandles="1" noChangeArrowheads="1" noChangeShapeType="1" noTextEdit="1"/>
              </p:cNvSpPr>
              <p:nvPr/>
            </p:nvSpPr>
            <p:spPr>
              <a:xfrm>
                <a:off x="822960" y="3493008"/>
                <a:ext cx="4754880" cy="237744"/>
              </a:xfrm>
              <a:prstGeom prst="rect">
                <a:avLst/>
              </a:prstGeom>
              <a:blipFill rotWithShape="1">
                <a:blip r:embed="rId5"/>
                <a:stretch>
                  <a:fillRect t="-214" b="53"/>
                </a:stretch>
              </a:blipFill>
            </p:spPr>
            <p:txBody>
              <a:bodyPr/>
              <a:lstStyle/>
              <a:p>
                <a:r>
                  <a:rPr lang="zh-CN" altLang="en-US">
                    <a:noFill/>
                  </a:rPr>
                  <a:t> </a:t>
                </a:r>
              </a:p>
            </p:txBody>
          </p:sp>
        </mc:Fallback>
      </mc:AlternateContent>
      <p:sp>
        <p:nvSpPr>
          <p:cNvPr id="41" name="Shape 39"/>
          <p:cNvSpPr/>
          <p:nvPr/>
        </p:nvSpPr>
        <p:spPr>
          <a:xfrm>
            <a:off x="822960" y="4389120"/>
            <a:ext cx="1508760" cy="329184"/>
          </a:xfrm>
          <a:prstGeom prst="rect">
            <a:avLst/>
          </a:prstGeom>
          <a:solidFill>
            <a:srgbClr val="7F1084"/>
          </a:solidFill>
          <a:ln w="10160">
            <a:solidFill>
              <a:srgbClr val="D9DEE7">
                <a:alpha val="0"/>
              </a:srgbClr>
            </a:solidFill>
            <a:prstDash val="solid"/>
          </a:ln>
        </p:spPr>
      </p:sp>
      <p:sp>
        <p:nvSpPr>
          <p:cNvPr id="42" name="Text 40"/>
          <p:cNvSpPr/>
          <p:nvPr/>
        </p:nvSpPr>
        <p:spPr>
          <a:xfrm>
            <a:off x="932688" y="4497294"/>
            <a:ext cx="1280160" cy="109728"/>
          </a:xfrm>
          <a:prstGeom prst="rect">
            <a:avLst/>
          </a:prstGeom>
          <a:noFill/>
        </p:spPr>
        <p:txBody>
          <a:bodyPr wrap="square" lIns="508" tIns="508" rIns="508" bIns="508" rtlCol="0" anchor="ctr">
            <a:normAutofit fontScale="92500" lnSpcReduction="20000"/>
          </a:bodyPr>
          <a:lstStyle/>
          <a:p>
            <a:pPr marL="0" indent="0" algn="ctr">
              <a:buNone/>
            </a:pPr>
            <a:r>
              <a:rPr lang="en-US" sz="870" b="1" dirty="0">
                <a:solidFill>
                  <a:srgbClr val="FFFFFF"/>
                </a:solidFill>
                <a:latin typeface="Arial" panose="020B0604020202020204" pitchFamily="34" charset="0"/>
                <a:ea typeface="PingFang SC" pitchFamily="34" charset="-122"/>
                <a:cs typeface="Arial" panose="020B0604020202020204" pitchFamily="34" charset="0"/>
              </a:rPr>
              <a:t>Light curve</a:t>
            </a:r>
            <a:endParaRPr lang="en-US" sz="870" dirty="0">
              <a:latin typeface="Arial" panose="020B0604020202020204" pitchFamily="34" charset="0"/>
              <a:cs typeface="Arial" panose="020B0604020202020204" pitchFamily="34" charset="0"/>
            </a:endParaRPr>
          </a:p>
        </p:txBody>
      </p:sp>
      <p:sp>
        <p:nvSpPr>
          <p:cNvPr id="43" name="Text 41"/>
          <p:cNvSpPr/>
          <p:nvPr/>
        </p:nvSpPr>
        <p:spPr>
          <a:xfrm>
            <a:off x="2432304" y="4443984"/>
            <a:ext cx="201168" cy="201168"/>
          </a:xfrm>
          <a:prstGeom prst="rect">
            <a:avLst/>
          </a:prstGeom>
          <a:noFill/>
        </p:spPr>
        <p:txBody>
          <a:bodyPr wrap="square" lIns="508" tIns="508" rIns="508" bIns="508" rtlCol="0" anchor="ctr">
            <a:normAutofit fontScale="85000" lnSpcReduction="20000"/>
          </a:bodyPr>
          <a:lstStyle/>
          <a:p>
            <a:pPr marL="0" indent="0" algn="ctr">
              <a:buNone/>
            </a:pPr>
            <a:r>
              <a:rPr lang="en-US" sz="1800" b="1" dirty="0">
                <a:solidFill>
                  <a:srgbClr val="667085"/>
                </a:solidFill>
                <a:latin typeface="Arial" panose="020B0604020202020204" pitchFamily="34" charset="0"/>
                <a:ea typeface="PingFang SC" pitchFamily="34" charset="-122"/>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44" name="Shape 42"/>
          <p:cNvSpPr/>
          <p:nvPr/>
        </p:nvSpPr>
        <p:spPr>
          <a:xfrm>
            <a:off x="2724912" y="4389120"/>
            <a:ext cx="1508760" cy="329184"/>
          </a:xfrm>
          <a:prstGeom prst="rect">
            <a:avLst/>
          </a:prstGeom>
          <a:solidFill>
            <a:srgbClr val="2366B8"/>
          </a:solidFill>
          <a:ln w="10160">
            <a:solidFill>
              <a:srgbClr val="D9DEE7">
                <a:alpha val="0"/>
              </a:srgbClr>
            </a:solidFill>
            <a:prstDash val="solid"/>
          </a:ln>
        </p:spPr>
      </p:sp>
      <p:sp>
        <p:nvSpPr>
          <p:cNvPr id="45" name="Text 43"/>
          <p:cNvSpPr/>
          <p:nvPr/>
        </p:nvSpPr>
        <p:spPr>
          <a:xfrm>
            <a:off x="2834640" y="4497294"/>
            <a:ext cx="1280160" cy="109728"/>
          </a:xfrm>
          <a:prstGeom prst="rect">
            <a:avLst/>
          </a:prstGeom>
          <a:noFill/>
        </p:spPr>
        <p:txBody>
          <a:bodyPr wrap="square" lIns="508" tIns="508" rIns="508" bIns="508" rtlCol="0" anchor="ctr">
            <a:normAutofit fontScale="92500" lnSpcReduction="20000"/>
          </a:bodyPr>
          <a:lstStyle/>
          <a:p>
            <a:pPr marL="0" indent="0" algn="ctr">
              <a:buNone/>
            </a:pPr>
            <a:r>
              <a:rPr lang="en-US" sz="870" b="1" dirty="0">
                <a:solidFill>
                  <a:srgbClr val="FFFFFF"/>
                </a:solidFill>
                <a:latin typeface="Arial" panose="020B0604020202020204" pitchFamily="34" charset="0"/>
                <a:ea typeface="PingFang SC" pitchFamily="34" charset="-122"/>
                <a:cs typeface="Arial" panose="020B0604020202020204" pitchFamily="34" charset="0"/>
              </a:rPr>
              <a:t>SER distribution</a:t>
            </a:r>
            <a:endParaRPr lang="en-US" sz="870" dirty="0">
              <a:latin typeface="Arial" panose="020B0604020202020204" pitchFamily="34" charset="0"/>
              <a:cs typeface="Arial" panose="020B0604020202020204" pitchFamily="34" charset="0"/>
            </a:endParaRPr>
          </a:p>
        </p:txBody>
      </p:sp>
      <p:sp>
        <p:nvSpPr>
          <p:cNvPr id="46" name="Text 44"/>
          <p:cNvSpPr/>
          <p:nvPr/>
        </p:nvSpPr>
        <p:spPr>
          <a:xfrm>
            <a:off x="4334256" y="4443984"/>
            <a:ext cx="201168" cy="201168"/>
          </a:xfrm>
          <a:prstGeom prst="rect">
            <a:avLst/>
          </a:prstGeom>
          <a:noFill/>
        </p:spPr>
        <p:txBody>
          <a:bodyPr wrap="square" lIns="508" tIns="508" rIns="508" bIns="508" rtlCol="0" anchor="ctr">
            <a:normAutofit fontScale="85000" lnSpcReduction="20000"/>
          </a:bodyPr>
          <a:lstStyle/>
          <a:p>
            <a:pPr marL="0" indent="0" algn="ctr">
              <a:buNone/>
            </a:pPr>
            <a:r>
              <a:rPr lang="en-US" sz="1800" b="1" dirty="0">
                <a:solidFill>
                  <a:srgbClr val="667085"/>
                </a:solidFill>
                <a:latin typeface="Arial" panose="020B0604020202020204" pitchFamily="34" charset="0"/>
                <a:ea typeface="PingFang SC" pitchFamily="34" charset="-122"/>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47" name="Shape 45"/>
          <p:cNvSpPr/>
          <p:nvPr/>
        </p:nvSpPr>
        <p:spPr>
          <a:xfrm>
            <a:off x="4617720" y="4389120"/>
            <a:ext cx="960120" cy="329184"/>
          </a:xfrm>
          <a:prstGeom prst="rect">
            <a:avLst/>
          </a:prstGeom>
          <a:solidFill>
            <a:srgbClr val="2366B8"/>
          </a:solidFill>
          <a:ln w="10160">
            <a:solidFill>
              <a:srgbClr val="D9DEE7">
                <a:alpha val="0"/>
              </a:srgbClr>
            </a:solidFill>
            <a:prstDash val="solid"/>
          </a:ln>
        </p:spPr>
      </p:sp>
      <p:sp>
        <p:nvSpPr>
          <p:cNvPr id="48" name="Text 46"/>
          <p:cNvSpPr/>
          <p:nvPr/>
        </p:nvSpPr>
        <p:spPr>
          <a:xfrm>
            <a:off x="4718304" y="4497294"/>
            <a:ext cx="749808" cy="109728"/>
          </a:xfrm>
          <a:prstGeom prst="rect">
            <a:avLst/>
          </a:prstGeom>
          <a:noFill/>
        </p:spPr>
        <p:txBody>
          <a:bodyPr wrap="square" lIns="508" tIns="508" rIns="508" bIns="508" rtlCol="0" anchor="ctr">
            <a:normAutofit fontScale="92500" lnSpcReduction="20000"/>
          </a:bodyPr>
          <a:lstStyle/>
          <a:p>
            <a:pPr marL="0" indent="0" algn="ctr">
              <a:buNone/>
            </a:pPr>
            <a:r>
              <a:rPr lang="en-US" sz="870" b="1" dirty="0">
                <a:solidFill>
                  <a:srgbClr val="FFFFFF"/>
                </a:solidFill>
                <a:latin typeface="Arial" panose="020B0604020202020204" pitchFamily="34" charset="0"/>
                <a:ea typeface="PingFang SC" pitchFamily="34" charset="-122"/>
                <a:cs typeface="Arial" panose="020B0604020202020204" pitchFamily="34" charset="0"/>
              </a:rPr>
              <a:t>Noise</a:t>
            </a:r>
            <a:endParaRPr lang="en-US" sz="870" dirty="0">
              <a:latin typeface="Arial" panose="020B0604020202020204" pitchFamily="34" charset="0"/>
              <a:cs typeface="Arial" panose="020B0604020202020204" pitchFamily="34" charset="0"/>
            </a:endParaRPr>
          </a:p>
        </p:txBody>
      </p:sp>
      <p:sp>
        <p:nvSpPr>
          <p:cNvPr id="49" name="Shape 47"/>
          <p:cNvSpPr/>
          <p:nvPr/>
        </p:nvSpPr>
        <p:spPr>
          <a:xfrm>
            <a:off x="6254496" y="2487168"/>
            <a:ext cx="5486400" cy="2615184"/>
          </a:xfrm>
          <a:prstGeom prst="rect">
            <a:avLst/>
          </a:prstGeom>
          <a:solidFill>
            <a:srgbClr val="FBFCFE"/>
          </a:solidFill>
          <a:ln w="10795">
            <a:solidFill>
              <a:srgbClr val="D9DEE7"/>
            </a:solidFill>
            <a:prstDash val="solid"/>
          </a:ln>
        </p:spPr>
      </p:sp>
      <p:pic>
        <p:nvPicPr>
          <p:cNvPr id="50" name="Image 0" descr="/Users/heliangbo/个人/论文/材料/ppt_figures/multi_pe_physics/multi_pe_physics_generation.png"/>
          <p:cNvPicPr>
            <a:picLocks noChangeAspect="1"/>
          </p:cNvPicPr>
          <p:nvPr/>
        </p:nvPicPr>
        <p:blipFill>
          <a:blip r:embed="rId6"/>
          <a:stretch>
            <a:fillRect/>
          </a:stretch>
        </p:blipFill>
        <p:spPr>
          <a:xfrm>
            <a:off x="6382512" y="2578608"/>
            <a:ext cx="5230368" cy="2258568"/>
          </a:xfrm>
          <a:prstGeom prst="rect">
            <a:avLst/>
          </a:prstGeom>
        </p:spPr>
      </p:pic>
      <p:sp>
        <p:nvSpPr>
          <p:cNvPr id="52" name="Shape 49"/>
          <p:cNvSpPr/>
          <p:nvPr/>
        </p:nvSpPr>
        <p:spPr>
          <a:xfrm>
            <a:off x="475488" y="5394960"/>
            <a:ext cx="11265408" cy="1005840"/>
          </a:xfrm>
          <a:prstGeom prst="rect">
            <a:avLst/>
          </a:prstGeom>
          <a:solidFill>
            <a:srgbClr val="FBF8FC"/>
          </a:solidFill>
          <a:ln w="10795">
            <a:solidFill>
              <a:srgbClr val="E0D4E4"/>
            </a:solidFill>
            <a:prstDash val="solid"/>
          </a:ln>
        </p:spPr>
      </p:sp>
      <p:sp>
        <p:nvSpPr>
          <p:cNvPr id="54" name="Text 51"/>
          <p:cNvSpPr/>
          <p:nvPr/>
        </p:nvSpPr>
        <p:spPr>
          <a:xfrm>
            <a:off x="658368" y="5577840"/>
            <a:ext cx="3648456" cy="237744"/>
          </a:xfrm>
          <a:prstGeom prst="rect">
            <a:avLst/>
          </a:prstGeom>
          <a:noFill/>
        </p:spPr>
        <p:txBody>
          <a:bodyPr wrap="square" lIns="508" tIns="508" rIns="508" bIns="508" rtlCol="0" anchor="ctr">
            <a:normAutofit/>
          </a:bodyPr>
          <a:lstStyle/>
          <a:p>
            <a:pPr marL="0" indent="0" algn="l">
              <a:buNone/>
            </a:pPr>
            <a:r>
              <a:rPr lang="en-US" sz="1100" b="1" dirty="0">
                <a:solidFill>
                  <a:srgbClr val="1F2937"/>
                </a:solidFill>
                <a:latin typeface="Arial" panose="020B0604020202020204" pitchFamily="34" charset="0"/>
                <a:ea typeface="PingFang SC" pitchFamily="34" charset="-122"/>
                <a:cs typeface="Arial" panose="020B0604020202020204" pitchFamily="34" charset="0"/>
              </a:rPr>
              <a:t>physics-driven MC simulation data as the training set</a:t>
            </a:r>
            <a:endParaRPr lang="en-US" sz="1100" dirty="0">
              <a:latin typeface="Arial" panose="020B0604020202020204" pitchFamily="34" charset="0"/>
              <a:cs typeface="Arial" panose="020B0604020202020204" pitchFamily="34" charset="0"/>
            </a:endParaRPr>
          </a:p>
        </p:txBody>
      </p:sp>
      <p:sp>
        <p:nvSpPr>
          <p:cNvPr id="55" name="Text 52"/>
          <p:cNvSpPr/>
          <p:nvPr/>
        </p:nvSpPr>
        <p:spPr>
          <a:xfrm>
            <a:off x="4907147" y="5538283"/>
            <a:ext cx="2312410" cy="265176"/>
          </a:xfrm>
          <a:prstGeom prst="rect">
            <a:avLst/>
          </a:prstGeom>
          <a:noFill/>
        </p:spPr>
        <p:txBody>
          <a:bodyPr wrap="square" lIns="508" tIns="508" rIns="508" bIns="508" rtlCol="0" anchor="ctr">
            <a:normAutofit/>
          </a:bodyPr>
          <a:lstStyle/>
          <a:p>
            <a:pPr marL="0" indent="0" algn="ctr">
              <a:buNone/>
            </a:pPr>
            <a:r>
              <a:rPr lang="en-US" sz="1100" b="1" dirty="0">
                <a:solidFill>
                  <a:srgbClr val="667085"/>
                </a:solidFill>
                <a:latin typeface="Arial" panose="020B0604020202020204" pitchFamily="34" charset="0"/>
                <a:ea typeface="PingFang SC" pitchFamily="34" charset="-122"/>
                <a:cs typeface="Arial" panose="020B0604020202020204" pitchFamily="34" charset="0"/>
              </a:rPr>
              <a:t>Pure random MC</a:t>
            </a:r>
            <a:endParaRPr lang="en-US" sz="1100" dirty="0">
              <a:latin typeface="Arial" panose="020B0604020202020204" pitchFamily="34" charset="0"/>
              <a:cs typeface="Arial" panose="020B0604020202020204" pitchFamily="34" charset="0"/>
            </a:endParaRPr>
          </a:p>
        </p:txBody>
      </p:sp>
      <p:sp>
        <p:nvSpPr>
          <p:cNvPr id="56" name="Shape 53"/>
          <p:cNvSpPr/>
          <p:nvPr/>
        </p:nvSpPr>
        <p:spPr>
          <a:xfrm>
            <a:off x="6849850" y="5670871"/>
            <a:ext cx="1333036" cy="0"/>
          </a:xfrm>
          <a:prstGeom prst="line">
            <a:avLst/>
          </a:prstGeom>
          <a:noFill/>
          <a:ln w="12700">
            <a:solidFill>
              <a:srgbClr val="667085"/>
            </a:solidFill>
            <a:prstDash val="solid"/>
            <a:tailEnd type="triangle"/>
          </a:ln>
        </p:spPr>
      </p:sp>
      <p:sp>
        <p:nvSpPr>
          <p:cNvPr id="57" name="Text 54"/>
          <p:cNvSpPr/>
          <p:nvPr/>
        </p:nvSpPr>
        <p:spPr>
          <a:xfrm>
            <a:off x="8160026" y="5562334"/>
            <a:ext cx="1962382" cy="198383"/>
          </a:xfrm>
          <a:prstGeom prst="rect">
            <a:avLst/>
          </a:prstGeom>
          <a:noFill/>
        </p:spPr>
        <p:txBody>
          <a:bodyPr wrap="square" lIns="508" tIns="508" rIns="508" bIns="508" rtlCol="0" anchor="ctr">
            <a:noAutofit/>
          </a:bodyPr>
          <a:lstStyle/>
          <a:p>
            <a:pPr marL="0" indent="0" algn="ctr">
              <a:buNone/>
            </a:pPr>
            <a:r>
              <a:rPr lang="en-US" sz="1100" b="1" dirty="0">
                <a:solidFill>
                  <a:srgbClr val="7F1084"/>
                </a:solidFill>
                <a:latin typeface="Arial" panose="020B0604020202020204" pitchFamily="34" charset="0"/>
                <a:ea typeface="PingFang SC" pitchFamily="34" charset="-122"/>
                <a:cs typeface="Arial" panose="020B0604020202020204" pitchFamily="34" charset="0"/>
              </a:rPr>
              <a:t>Physics-constrained MC</a:t>
            </a:r>
            <a:endParaRPr lang="en-US" sz="11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8" name="Text 18"/>
              <p:cNvSpPr/>
              <p:nvPr/>
            </p:nvSpPr>
            <p:spPr>
              <a:xfrm>
                <a:off x="5522976" y="1463040"/>
                <a:ext cx="1856232" cy="164592"/>
              </a:xfrm>
              <a:prstGeom prst="rect">
                <a:avLst/>
              </a:prstGeom>
              <a:noFill/>
            </p:spPr>
            <p:txBody>
              <a:bodyPr wrap="square" lIns="508" tIns="508" rIns="508" bIns="508" rtlCol="0" anchor="ctr">
                <a:normAutofit/>
              </a:bodyPr>
              <a:lstStyle/>
              <a:p>
                <a:pPr marL="0" indent="0" algn="l">
                  <a:buNone/>
                </a:pPr>
                <a:r>
                  <a:rPr lang="en-US" sz="950" b="1" dirty="0">
                    <a:solidFill>
                      <a:srgbClr val="1F2937"/>
                    </a:solidFill>
                    <a:latin typeface="Arial" panose="020B0604020202020204" pitchFamily="34" charset="0"/>
                    <a:ea typeface="PingFang SC" pitchFamily="34" charset="-122"/>
                    <a:cs typeface="Arial" panose="020B0604020202020204" pitchFamily="34" charset="0"/>
                  </a:rPr>
                  <a:t>(q, τ, σ) ~ </a:t>
                </a:r>
                <a14:m>
                  <m:oMath xmlns:m="http://schemas.openxmlformats.org/officeDocument/2006/math">
                    <m:r>
                      <a:rPr lang="en-US" sz="950" b="1" i="1" smtClean="0">
                        <a:solidFill>
                          <a:srgbClr val="1F2937"/>
                        </a:solidFill>
                        <a:latin typeface="Cambria Math" panose="02040503050406030204" pitchFamily="18" charset="0"/>
                        <a:ea typeface="Cambria Math" panose="02040503050406030204" pitchFamily="18" charset="0"/>
                        <a:cs typeface="PingFang SC" pitchFamily="34" charset="-120"/>
                      </a:rPr>
                      <m:t>𝓥</m:t>
                    </m:r>
                  </m:oMath>
                </a14:m>
                <a:endParaRPr lang="en-US" sz="950" dirty="0">
                  <a:latin typeface="Arial" panose="020B0604020202020204" pitchFamily="34" charset="0"/>
                  <a:cs typeface="Arial" panose="020B0604020202020204" pitchFamily="34" charset="0"/>
                </a:endParaRPr>
              </a:p>
            </p:txBody>
          </p:sp>
        </mc:Choice>
        <mc:Fallback xmlns="">
          <p:sp>
            <p:nvSpPr>
              <p:cNvPr id="58" name="Text 18"/>
              <p:cNvSpPr>
                <a:spLocks noRot="1" noChangeAspect="1" noMove="1" noResize="1" noEditPoints="1" noAdjustHandles="1" noChangeArrowheads="1" noChangeShapeType="1" noTextEdit="1"/>
              </p:cNvSpPr>
              <p:nvPr/>
            </p:nvSpPr>
            <p:spPr>
              <a:xfrm>
                <a:off x="5522976" y="1463040"/>
                <a:ext cx="1856232" cy="164592"/>
              </a:xfrm>
              <a:prstGeom prst="rect">
                <a:avLst/>
              </a:prstGeom>
              <a:blipFill rotWithShape="1">
                <a:blip r:embed="rId7"/>
                <a:stretch>
                  <a:fillRect l="-21" r="27" b="77"/>
                </a:stretch>
              </a:blipFill>
            </p:spPr>
            <p:txBody>
              <a:bodyPr/>
              <a:lstStyle/>
              <a:p>
                <a:r>
                  <a:rPr lang="zh-CN" altLang="en-US">
                    <a:noFill/>
                  </a:rPr>
                  <a:t> </a:t>
                </a:r>
              </a:p>
            </p:txBody>
          </p:sp>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690" y="384175"/>
            <a:ext cx="8117205" cy="328930"/>
          </a:xfrm>
          <a:prstGeom prst="rect">
            <a:avLst/>
          </a:prstGeom>
          <a:noFill/>
        </p:spPr>
        <p:txBody>
          <a:bodyPr wrap="square" lIns="508" tIns="508" rIns="508" bIns="508" rtlCol="0" anchor="ctr">
            <a:noAutofit/>
          </a:bodyPr>
          <a:lstStyle/>
          <a:p>
            <a:pPr marL="0" indent="0" algn="l">
              <a:buNone/>
            </a:pPr>
            <a:r>
              <a:rPr lang="en-US" sz="2100" b="1" dirty="0" err="1">
                <a:solidFill>
                  <a:srgbClr val="7F1084"/>
                </a:solidFill>
                <a:latin typeface="Arial" panose="020B0604020202020204" pitchFamily="34" charset="0"/>
                <a:ea typeface="PingFang SC" pitchFamily="34" charset="-122"/>
                <a:cs typeface="Arial" panose="020B0604020202020204" pitchFamily="34" charset="0"/>
              </a:rPr>
              <a:t>Transformer-UNet: Physics-driven Training and Two-stage Multi-PE Reconstruction</a:t>
            </a:r>
            <a:endParaRPr lang="en-US" sz="2100" dirty="0">
              <a:latin typeface="Arial" panose="020B0604020202020204" pitchFamily="34" charset="0"/>
              <a:cs typeface="Arial" panose="020B0604020202020204" pitchFamily="34" charset="0"/>
            </a:endParaRPr>
          </a:p>
        </p:txBody>
      </p:sp>
      <p:sp>
        <p:nvSpPr>
          <p:cNvPr id="7" name="Shape 5"/>
          <p:cNvSpPr/>
          <p:nvPr/>
        </p:nvSpPr>
        <p:spPr>
          <a:xfrm>
            <a:off x="198408" y="1060704"/>
            <a:ext cx="4726232" cy="5468112"/>
          </a:xfrm>
          <a:prstGeom prst="rect">
            <a:avLst/>
          </a:prstGeom>
          <a:solidFill>
            <a:srgbClr val="FFFFFF"/>
          </a:solidFill>
          <a:ln w="10795">
            <a:solidFill>
              <a:srgbClr val="D9DEE7"/>
            </a:solidFill>
            <a:prstDash val="solid"/>
          </a:ln>
        </p:spPr>
      </p:sp>
      <p:pic>
        <p:nvPicPr>
          <p:cNvPr id="8" name="Image 0" descr="/Users/heliangbo/个人/论文/毕业材料/outputs/waveform_figures/main_method_assets/main_method.pdf.png"/>
          <p:cNvPicPr>
            <a:picLocks noChangeAspect="1"/>
          </p:cNvPicPr>
          <p:nvPr/>
        </p:nvPicPr>
        <p:blipFill>
          <a:blip r:embed="rId15"/>
          <a:stretch>
            <a:fillRect/>
          </a:stretch>
        </p:blipFill>
        <p:spPr>
          <a:xfrm>
            <a:off x="279488" y="1170431"/>
            <a:ext cx="4553712" cy="5314801"/>
          </a:xfrm>
          <a:prstGeom prst="rect">
            <a:avLst/>
          </a:prstGeom>
        </p:spPr>
      </p:pic>
      <p:sp>
        <p:nvSpPr>
          <p:cNvPr id="9" name="Text 6"/>
          <p:cNvSpPr/>
          <p:nvPr/>
        </p:nvSpPr>
        <p:spPr>
          <a:xfrm>
            <a:off x="5180672" y="1115568"/>
            <a:ext cx="1243584" cy="201168"/>
          </a:xfrm>
          <a:prstGeom prst="rect">
            <a:avLst/>
          </a:prstGeom>
          <a:noFill/>
        </p:spPr>
        <p:txBody>
          <a:bodyPr wrap="square" lIns="508" tIns="508" rIns="508" bIns="508" rtlCol="0" anchor="ctr">
            <a:normAutofit fontScale="92500"/>
          </a:bodyPr>
          <a:lstStyle/>
          <a:p>
            <a:pPr marL="0" indent="0" algn="l">
              <a:buNone/>
            </a:pPr>
            <a:r>
              <a:rPr lang="en-US" sz="1350" b="1" dirty="0">
                <a:solidFill>
                  <a:srgbClr val="7F1084"/>
                </a:solidFill>
                <a:latin typeface="Arial" panose="020B0604020202020204" pitchFamily="34" charset="0"/>
                <a:ea typeface="PingFang SC" pitchFamily="34" charset="-122"/>
                <a:cs typeface="Arial" panose="020B0604020202020204" pitchFamily="34" charset="0"/>
              </a:rPr>
              <a:t>Method pipeline</a:t>
            </a:r>
            <a:endParaRPr lang="en-US" sz="1350" dirty="0">
              <a:latin typeface="Arial" panose="020B0604020202020204" pitchFamily="34" charset="0"/>
              <a:cs typeface="Arial" panose="020B0604020202020204" pitchFamily="34" charset="0"/>
            </a:endParaRPr>
          </a:p>
        </p:txBody>
      </p:sp>
      <p:sp>
        <p:nvSpPr>
          <p:cNvPr id="10" name="Shape 7"/>
          <p:cNvSpPr/>
          <p:nvPr/>
        </p:nvSpPr>
        <p:spPr>
          <a:xfrm>
            <a:off x="5180672" y="1426464"/>
            <a:ext cx="6876288" cy="0"/>
          </a:xfrm>
          <a:prstGeom prst="line">
            <a:avLst/>
          </a:prstGeom>
          <a:noFill/>
          <a:ln w="11430">
            <a:solidFill>
              <a:srgbClr val="D9DEE7"/>
            </a:solidFill>
            <a:prstDash val="solid"/>
          </a:ln>
        </p:spPr>
      </p:sp>
      <p:sp>
        <p:nvSpPr>
          <p:cNvPr id="11" name="Shape 8"/>
          <p:cNvSpPr/>
          <p:nvPr>
            <p:custDataLst>
              <p:tags r:id="rId1"/>
            </p:custDataLst>
          </p:nvPr>
        </p:nvSpPr>
        <p:spPr>
          <a:xfrm>
            <a:off x="5180672" y="1609344"/>
            <a:ext cx="3246120" cy="1115568"/>
          </a:xfrm>
          <a:prstGeom prst="rect">
            <a:avLst/>
          </a:prstGeom>
          <a:solidFill>
            <a:srgbClr val="FBFCFE"/>
          </a:solidFill>
          <a:ln w="10795">
            <a:solidFill>
              <a:srgbClr val="D9DEE7"/>
            </a:solidFill>
            <a:prstDash val="solid"/>
          </a:ln>
        </p:spPr>
      </p:sp>
      <p:sp>
        <p:nvSpPr>
          <p:cNvPr id="12" name="Shape 9"/>
          <p:cNvSpPr/>
          <p:nvPr>
            <p:custDataLst>
              <p:tags r:id="rId2"/>
            </p:custDataLst>
          </p:nvPr>
        </p:nvSpPr>
        <p:spPr>
          <a:xfrm>
            <a:off x="5180672" y="1609344"/>
            <a:ext cx="109728" cy="1115568"/>
          </a:xfrm>
          <a:prstGeom prst="rect">
            <a:avLst/>
          </a:prstGeom>
          <a:solidFill>
            <a:schemeClr val="accent2"/>
          </a:solidFill>
          <a:ln w="10160">
            <a:solidFill>
              <a:srgbClr val="D9DEE7">
                <a:alpha val="0"/>
              </a:srgbClr>
            </a:solidFill>
            <a:prstDash val="solid"/>
          </a:ln>
        </p:spPr>
        <p:txBody>
          <a:bodyPr/>
          <a:lstStyle/>
          <a:p>
            <a:endParaRPr lang="zh-CN" altLang="en-US"/>
          </a:p>
        </p:txBody>
      </p:sp>
      <p:sp>
        <p:nvSpPr>
          <p:cNvPr id="14" name="Text 11"/>
          <p:cNvSpPr/>
          <p:nvPr>
            <p:custDataLst>
              <p:tags r:id="rId3"/>
            </p:custDataLst>
          </p:nvPr>
        </p:nvSpPr>
        <p:spPr>
          <a:xfrm>
            <a:off x="5456583" y="2076083"/>
            <a:ext cx="2953777" cy="374509"/>
          </a:xfrm>
          <a:prstGeom prst="rect">
            <a:avLst/>
          </a:prstGeom>
          <a:noFill/>
        </p:spPr>
        <p:txBody>
          <a:bodyPr wrap="square" lIns="508" tIns="508" rIns="508" bIns="508" rtlCol="0" anchor="ctr">
            <a:noAutofit/>
          </a:bodyPr>
          <a:lstStyle/>
          <a:p>
            <a:pPr indent="0">
              <a:buNone/>
            </a:pPr>
            <a:r>
              <a:rPr lang="en-US" sz="140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Physics-driven MC training set</a:t>
            </a:r>
          </a:p>
        </p:txBody>
      </p:sp>
      <p:sp>
        <p:nvSpPr>
          <p:cNvPr id="16" name="Shape 13"/>
          <p:cNvSpPr/>
          <p:nvPr>
            <p:custDataLst>
              <p:tags r:id="rId4"/>
            </p:custDataLst>
          </p:nvPr>
        </p:nvSpPr>
        <p:spPr>
          <a:xfrm>
            <a:off x="8682824" y="1609344"/>
            <a:ext cx="3246120" cy="1115568"/>
          </a:xfrm>
          <a:prstGeom prst="rect">
            <a:avLst/>
          </a:prstGeom>
          <a:solidFill>
            <a:srgbClr val="FBFCFE"/>
          </a:solidFill>
          <a:ln w="10795">
            <a:solidFill>
              <a:srgbClr val="D9DEE7"/>
            </a:solidFill>
            <a:prstDash val="solid"/>
          </a:ln>
        </p:spPr>
      </p:sp>
      <p:sp>
        <p:nvSpPr>
          <p:cNvPr id="17" name="Shape 14"/>
          <p:cNvSpPr/>
          <p:nvPr>
            <p:custDataLst>
              <p:tags r:id="rId5"/>
            </p:custDataLst>
          </p:nvPr>
        </p:nvSpPr>
        <p:spPr>
          <a:xfrm>
            <a:off x="8682824" y="1609344"/>
            <a:ext cx="109728" cy="1115568"/>
          </a:xfrm>
          <a:prstGeom prst="rect">
            <a:avLst/>
          </a:prstGeom>
          <a:solidFill>
            <a:schemeClr val="accent2"/>
          </a:solidFill>
          <a:ln w="10160">
            <a:solidFill>
              <a:srgbClr val="D9DEE7">
                <a:alpha val="0"/>
              </a:srgbClr>
            </a:solidFill>
            <a:prstDash val="solid"/>
          </a:ln>
        </p:spPr>
        <p:txBody>
          <a:bodyPr/>
          <a:lstStyle/>
          <a:p>
            <a:endParaRPr lang="zh-CN" altLang="en-US"/>
          </a:p>
        </p:txBody>
      </p:sp>
      <p:sp>
        <p:nvSpPr>
          <p:cNvPr id="19" name="Text 16"/>
          <p:cNvSpPr/>
          <p:nvPr>
            <p:custDataLst>
              <p:tags r:id="rId6"/>
            </p:custDataLst>
          </p:nvPr>
        </p:nvSpPr>
        <p:spPr>
          <a:xfrm>
            <a:off x="8958735" y="2093975"/>
            <a:ext cx="2953777" cy="374509"/>
          </a:xfrm>
          <a:prstGeom prst="rect">
            <a:avLst/>
          </a:prstGeom>
          <a:noFill/>
        </p:spPr>
        <p:txBody>
          <a:bodyPr wrap="square" lIns="508" tIns="508" rIns="508" bIns="508" rtlCol="0" anchor="ctr">
            <a:noAutofit/>
          </a:bodyPr>
          <a:lstStyle/>
          <a:p>
            <a:r>
              <a:rPr lang="en-US" sz="140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Stage 1: waveform denoising</a:t>
            </a:r>
          </a:p>
        </p:txBody>
      </p:sp>
      <p:sp>
        <p:nvSpPr>
          <p:cNvPr id="21" name="Shape 18"/>
          <p:cNvSpPr/>
          <p:nvPr>
            <p:custDataLst>
              <p:tags r:id="rId7"/>
            </p:custDataLst>
          </p:nvPr>
        </p:nvSpPr>
        <p:spPr>
          <a:xfrm>
            <a:off x="5180672" y="2999232"/>
            <a:ext cx="3246120" cy="1133856"/>
          </a:xfrm>
          <a:prstGeom prst="rect">
            <a:avLst/>
          </a:prstGeom>
          <a:solidFill>
            <a:srgbClr val="FBFCFE"/>
          </a:solidFill>
          <a:ln w="10795">
            <a:solidFill>
              <a:srgbClr val="D9DEE7"/>
            </a:solidFill>
            <a:prstDash val="solid"/>
          </a:ln>
        </p:spPr>
      </p:sp>
      <p:sp>
        <p:nvSpPr>
          <p:cNvPr id="22" name="Shape 19"/>
          <p:cNvSpPr/>
          <p:nvPr>
            <p:custDataLst>
              <p:tags r:id="rId8"/>
            </p:custDataLst>
          </p:nvPr>
        </p:nvSpPr>
        <p:spPr>
          <a:xfrm>
            <a:off x="5180672" y="2999232"/>
            <a:ext cx="109728" cy="1133856"/>
          </a:xfrm>
          <a:prstGeom prst="rect">
            <a:avLst/>
          </a:prstGeom>
          <a:solidFill>
            <a:schemeClr val="accent2"/>
          </a:solidFill>
          <a:ln w="10160">
            <a:solidFill>
              <a:srgbClr val="D9DEE7">
                <a:alpha val="0"/>
              </a:srgbClr>
            </a:solidFill>
            <a:prstDash val="solid"/>
          </a:ln>
        </p:spPr>
        <p:txBody>
          <a:bodyPr/>
          <a:lstStyle/>
          <a:p>
            <a:endParaRPr lang="zh-CN" altLang="en-US"/>
          </a:p>
        </p:txBody>
      </p:sp>
      <p:sp>
        <p:nvSpPr>
          <p:cNvPr id="24" name="Text 21"/>
          <p:cNvSpPr/>
          <p:nvPr>
            <p:custDataLst>
              <p:tags r:id="rId9"/>
            </p:custDataLst>
          </p:nvPr>
        </p:nvSpPr>
        <p:spPr>
          <a:xfrm>
            <a:off x="5456583" y="3428999"/>
            <a:ext cx="2953777" cy="374509"/>
          </a:xfrm>
          <a:prstGeom prst="rect">
            <a:avLst/>
          </a:prstGeom>
          <a:noFill/>
        </p:spPr>
        <p:txBody>
          <a:bodyPr wrap="square" lIns="508" tIns="508" rIns="508" bIns="508" rtlCol="0" anchor="ctr">
            <a:normAutofit/>
          </a:bodyPr>
          <a:lstStyle/>
          <a:p>
            <a:pPr marL="0" indent="0" algn="l">
              <a:buNone/>
            </a:pPr>
            <a:r>
              <a:rPr lang="en-US" sz="140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Stage 2: PE parameter estimation</a:t>
            </a:r>
          </a:p>
        </p:txBody>
      </p:sp>
      <p:sp>
        <p:nvSpPr>
          <p:cNvPr id="26" name="Shape 23"/>
          <p:cNvSpPr/>
          <p:nvPr>
            <p:custDataLst>
              <p:tags r:id="rId10"/>
            </p:custDataLst>
          </p:nvPr>
        </p:nvSpPr>
        <p:spPr>
          <a:xfrm>
            <a:off x="8682824" y="2999232"/>
            <a:ext cx="3246120" cy="1133856"/>
          </a:xfrm>
          <a:prstGeom prst="rect">
            <a:avLst/>
          </a:prstGeom>
          <a:solidFill>
            <a:srgbClr val="FBFCFE"/>
          </a:solidFill>
          <a:ln w="10795">
            <a:solidFill>
              <a:srgbClr val="D9DEE7"/>
            </a:solidFill>
            <a:prstDash val="solid"/>
          </a:ln>
        </p:spPr>
      </p:sp>
      <p:sp>
        <p:nvSpPr>
          <p:cNvPr id="27" name="Shape 24"/>
          <p:cNvSpPr/>
          <p:nvPr>
            <p:custDataLst>
              <p:tags r:id="rId11"/>
            </p:custDataLst>
          </p:nvPr>
        </p:nvSpPr>
        <p:spPr>
          <a:xfrm>
            <a:off x="8682824" y="2999232"/>
            <a:ext cx="109728" cy="1133856"/>
          </a:xfrm>
          <a:prstGeom prst="rect">
            <a:avLst/>
          </a:prstGeom>
          <a:solidFill>
            <a:srgbClr val="7F1084"/>
          </a:solidFill>
          <a:ln w="10160">
            <a:solidFill>
              <a:srgbClr val="D9DEE7">
                <a:alpha val="0"/>
              </a:srgbClr>
            </a:solidFill>
            <a:prstDash val="solid"/>
          </a:ln>
        </p:spPr>
      </p:sp>
      <p:sp>
        <p:nvSpPr>
          <p:cNvPr id="29" name="Text 26"/>
          <p:cNvSpPr/>
          <p:nvPr>
            <p:custDataLst>
              <p:tags r:id="rId12"/>
            </p:custDataLst>
          </p:nvPr>
        </p:nvSpPr>
        <p:spPr>
          <a:xfrm>
            <a:off x="8958735" y="3428999"/>
            <a:ext cx="2953777" cy="374509"/>
          </a:xfrm>
          <a:prstGeom prst="rect">
            <a:avLst/>
          </a:prstGeom>
          <a:noFill/>
        </p:spPr>
        <p:txBody>
          <a:bodyPr wrap="square" lIns="508" tIns="508" rIns="508" bIns="508" rtlCol="0" anchor="ctr">
            <a:noAutofit/>
          </a:bodyPr>
          <a:lstStyle/>
          <a:p>
            <a:r>
              <a:rPr lang="en-US" sz="140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Interpretable reconstruction</a:t>
            </a:r>
          </a:p>
        </p:txBody>
      </p:sp>
      <p:sp>
        <p:nvSpPr>
          <p:cNvPr id="31" name="Shape 28"/>
          <p:cNvSpPr/>
          <p:nvPr/>
        </p:nvSpPr>
        <p:spPr>
          <a:xfrm>
            <a:off x="5245320" y="4462273"/>
            <a:ext cx="6748272" cy="1216152"/>
          </a:xfrm>
          <a:prstGeom prst="rect">
            <a:avLst/>
          </a:prstGeom>
          <a:solidFill>
            <a:srgbClr val="FBF8FC"/>
          </a:solidFill>
          <a:ln w="10795">
            <a:solidFill>
              <a:srgbClr val="E0D4E4"/>
            </a:solidFill>
            <a:prstDash val="solid"/>
          </a:ln>
        </p:spPr>
      </p:sp>
      <p:sp>
        <p:nvSpPr>
          <p:cNvPr id="33" name="Text 30"/>
          <p:cNvSpPr/>
          <p:nvPr/>
        </p:nvSpPr>
        <p:spPr>
          <a:xfrm>
            <a:off x="5546432" y="4645152"/>
            <a:ext cx="5978586" cy="1033273"/>
          </a:xfrm>
          <a:prstGeom prst="rect">
            <a:avLst/>
          </a:prstGeom>
          <a:noFill/>
        </p:spPr>
        <p:txBody>
          <a:bodyPr wrap="square" lIns="508" tIns="508" rIns="508" bIns="508" rtlCol="0" anchor="ctr">
            <a:normAutofit/>
          </a:bodyPr>
          <a:lstStyle/>
          <a:p>
            <a:pPr marL="0" indent="0" algn="l">
              <a:buNone/>
            </a:pPr>
            <a:r>
              <a:rPr lang="en-US" sz="1600" b="1" dirty="0">
                <a:solidFill>
                  <a:srgbClr val="1F2937"/>
                </a:solidFill>
                <a:latin typeface="Arial" panose="020B0604020202020204" pitchFamily="34" charset="0"/>
                <a:ea typeface="PingFang SC" pitchFamily="34" charset="-122"/>
                <a:cs typeface="Arial" panose="020B0604020202020204" pitchFamily="34" charset="0"/>
              </a:rPr>
              <a:t>Encode the generative process into the training data and use physically interpretable parameters as network outputs.</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690" y="384175"/>
            <a:ext cx="5583555" cy="328930"/>
          </a:xfrm>
          <a:prstGeom prst="rect">
            <a:avLst/>
          </a:prstGeom>
          <a:noFill/>
        </p:spPr>
        <p:txBody>
          <a:bodyPr wrap="square" lIns="508" tIns="508" rIns="508" bIns="508" rtlCol="0" anchor="ctr"/>
          <a:lstStyle/>
          <a:p>
            <a:pPr marL="0" indent="0" algn="l">
              <a:buNone/>
            </a:pPr>
            <a:r>
              <a:rPr lang="en-US" sz="2000" b="1" dirty="0" err="1">
                <a:solidFill>
                  <a:srgbClr val="7F1084"/>
                </a:solidFill>
                <a:latin typeface="Arial" panose="020B0604020202020204" pitchFamily="34" charset="0"/>
                <a:ea typeface="PingFang SC" pitchFamily="34" charset="-122"/>
                <a:cs typeface="Arial" panose="020B0604020202020204" pitchFamily="34" charset="0"/>
              </a:rPr>
              <a:t>Model Architecture and Key Training Losses</a:t>
            </a:r>
          </a:p>
        </p:txBody>
      </p:sp>
      <p:sp>
        <p:nvSpPr>
          <p:cNvPr id="7" name="Shape 5"/>
          <p:cNvSpPr/>
          <p:nvPr/>
        </p:nvSpPr>
        <p:spPr>
          <a:xfrm>
            <a:off x="434213" y="1042162"/>
            <a:ext cx="5815584" cy="5413248"/>
          </a:xfrm>
          <a:prstGeom prst="rect">
            <a:avLst/>
          </a:prstGeom>
          <a:solidFill>
            <a:srgbClr val="FBFCFE"/>
          </a:solidFill>
          <a:ln w="10795">
            <a:solidFill>
              <a:srgbClr val="D9DEE7"/>
            </a:solidFill>
            <a:prstDash val="solid"/>
          </a:ln>
        </p:spPr>
      </p:sp>
      <p:sp>
        <p:nvSpPr>
          <p:cNvPr id="12" name="Shape 10"/>
          <p:cNvSpPr/>
          <p:nvPr/>
        </p:nvSpPr>
        <p:spPr>
          <a:xfrm>
            <a:off x="804672" y="6006805"/>
            <a:ext cx="5157216" cy="384048"/>
          </a:xfrm>
          <a:prstGeom prst="rect">
            <a:avLst/>
          </a:prstGeom>
          <a:solidFill>
            <a:srgbClr val="F6F0F7"/>
          </a:solidFill>
          <a:ln w="10160">
            <a:solidFill>
              <a:srgbClr val="D9DEE7">
                <a:alpha val="0"/>
              </a:srgbClr>
            </a:solidFill>
            <a:prstDash val="solid"/>
          </a:ln>
        </p:spPr>
      </p:sp>
      <p:sp>
        <p:nvSpPr>
          <p:cNvPr id="13" name="Text 11"/>
          <p:cNvSpPr/>
          <p:nvPr/>
        </p:nvSpPr>
        <p:spPr>
          <a:xfrm>
            <a:off x="950976" y="6171557"/>
            <a:ext cx="4846320" cy="118872"/>
          </a:xfrm>
          <a:prstGeom prst="rect">
            <a:avLst/>
          </a:prstGeom>
          <a:noFill/>
        </p:spPr>
        <p:txBody>
          <a:bodyPr wrap="square" lIns="508" tIns="508" rIns="508" bIns="508" rtlCol="0" anchor="ctr">
            <a:normAutofit fontScale="77500" lnSpcReduction="20000"/>
          </a:bodyPr>
          <a:lstStyle/>
          <a:p>
            <a:pPr marL="0" indent="0" algn="ctr">
              <a:buNone/>
            </a:pPr>
            <a:r>
              <a:rPr lang="en-US" sz="940" b="1" dirty="0">
                <a:solidFill>
                  <a:srgbClr val="1F2937"/>
                </a:solidFill>
                <a:latin typeface="Arial" panose="020B0604020202020204" pitchFamily="34" charset="0"/>
                <a:ea typeface="PingFang SC" pitchFamily="34" charset="-122"/>
                <a:cs typeface="Arial" panose="020B0604020202020204" pitchFamily="34" charset="0"/>
              </a:rPr>
              <a:t>Input: noisy multi-PE waveform  -&gt;  denoised waveform  -&gt;  PE-slot parameters [mask, tau, sigma, q, t0]</a:t>
            </a:r>
            <a:endParaRPr lang="en-US" sz="940" dirty="0">
              <a:latin typeface="Arial" panose="020B0604020202020204" pitchFamily="34" charset="0"/>
              <a:cs typeface="Arial" panose="020B0604020202020204" pitchFamily="34" charset="0"/>
            </a:endParaRPr>
          </a:p>
        </p:txBody>
      </p:sp>
      <p:sp>
        <p:nvSpPr>
          <p:cNvPr id="14" name="Text 12"/>
          <p:cNvSpPr/>
          <p:nvPr/>
        </p:nvSpPr>
        <p:spPr>
          <a:xfrm>
            <a:off x="6583680" y="1152144"/>
            <a:ext cx="1005840" cy="182880"/>
          </a:xfrm>
          <a:prstGeom prst="rect">
            <a:avLst/>
          </a:prstGeom>
          <a:noFill/>
        </p:spPr>
        <p:txBody>
          <a:bodyPr wrap="square" lIns="508" tIns="508" rIns="508" bIns="508" rtlCol="0" anchor="ctr">
            <a:normAutofit fontScale="92500"/>
          </a:bodyPr>
          <a:lstStyle/>
          <a:p>
            <a:pPr marL="0" indent="0" algn="l">
              <a:buNone/>
            </a:pPr>
            <a:r>
              <a:rPr lang="en-US" sz="1300" b="1" dirty="0">
                <a:solidFill>
                  <a:srgbClr val="7F1084"/>
                </a:solidFill>
                <a:latin typeface="Arial" panose="020B0604020202020204" pitchFamily="34" charset="0"/>
                <a:ea typeface="PingFang SC" pitchFamily="34" charset="-122"/>
                <a:cs typeface="Arial" panose="020B0604020202020204" pitchFamily="34" charset="0"/>
              </a:rPr>
              <a:t>Output</a:t>
            </a:r>
            <a:endParaRPr lang="en-US" sz="1300" dirty="0">
              <a:latin typeface="Arial" panose="020B0604020202020204" pitchFamily="34" charset="0"/>
              <a:cs typeface="Arial" panose="020B0604020202020204" pitchFamily="34" charset="0"/>
            </a:endParaRPr>
          </a:p>
        </p:txBody>
      </p:sp>
      <p:sp>
        <p:nvSpPr>
          <p:cNvPr id="15" name="Shape 13"/>
          <p:cNvSpPr/>
          <p:nvPr/>
        </p:nvSpPr>
        <p:spPr>
          <a:xfrm>
            <a:off x="6583680" y="1481328"/>
            <a:ext cx="5120640" cy="941832"/>
          </a:xfrm>
          <a:prstGeom prst="rect">
            <a:avLst/>
          </a:prstGeom>
          <a:solidFill>
            <a:srgbClr val="FBFCFE"/>
          </a:solidFill>
          <a:ln w="10795">
            <a:solidFill>
              <a:srgbClr val="D9DEE7"/>
            </a:solidFill>
            <a:prstDash val="solid"/>
          </a:ln>
        </p:spPr>
      </p:sp>
      <p:sp>
        <p:nvSpPr>
          <p:cNvPr id="16" name="Text 14"/>
          <p:cNvSpPr/>
          <p:nvPr/>
        </p:nvSpPr>
        <p:spPr>
          <a:xfrm>
            <a:off x="6858000" y="1883664"/>
            <a:ext cx="1261872" cy="164592"/>
          </a:xfrm>
          <a:prstGeom prst="rect">
            <a:avLst/>
          </a:prstGeom>
          <a:noFill/>
        </p:spPr>
        <p:txBody>
          <a:bodyPr wrap="square" lIns="508" tIns="508" rIns="508" bIns="508" rtlCol="0" anchor="ctr">
            <a:normAutofit lnSpcReduction="20000"/>
          </a:bodyPr>
          <a:lstStyle/>
          <a:p>
            <a:pPr marL="0" indent="0" algn="l">
              <a:buNone/>
            </a:pPr>
            <a:r>
              <a:rPr lang="en-US" sz="1150" b="1" dirty="0">
                <a:solidFill>
                  <a:srgbClr val="7F1084"/>
                </a:solidFill>
                <a:latin typeface="Arial" panose="020B0604020202020204" pitchFamily="34" charset="0"/>
                <a:ea typeface="PingFang SC" pitchFamily="34" charset="-122"/>
                <a:cs typeface="Arial" panose="020B0604020202020204" pitchFamily="34" charset="0"/>
              </a:rPr>
              <a:t>K = 10 PE slots</a:t>
            </a:r>
            <a:endParaRPr lang="en-US" sz="1150" dirty="0">
              <a:latin typeface="Arial" panose="020B0604020202020204" pitchFamily="34" charset="0"/>
              <a:cs typeface="Arial" panose="020B0604020202020204" pitchFamily="34" charset="0"/>
            </a:endParaRPr>
          </a:p>
        </p:txBody>
      </p:sp>
      <p:sp>
        <p:nvSpPr>
          <p:cNvPr id="17" name="Text 15"/>
          <p:cNvSpPr/>
          <p:nvPr/>
        </p:nvSpPr>
        <p:spPr>
          <a:xfrm>
            <a:off x="8691090" y="1883664"/>
            <a:ext cx="3013230" cy="164592"/>
          </a:xfrm>
          <a:prstGeom prst="rect">
            <a:avLst/>
          </a:prstGeom>
          <a:noFill/>
        </p:spPr>
        <p:txBody>
          <a:bodyPr wrap="square" lIns="508" tIns="508" rIns="508" bIns="508" rtlCol="0" anchor="ctr">
            <a:normAutofit fontScale="92500" lnSpcReduction="10000"/>
          </a:bodyPr>
          <a:lstStyle/>
          <a:p>
            <a:r>
              <a:rPr lang="en-US" sz="1200" b="1" dirty="0">
                <a:solidFill>
                  <a:srgbClr val="1F2937"/>
                </a:solidFill>
                <a:latin typeface="Arial" panose="020B0604020202020204" pitchFamily="34" charset="0"/>
                <a:ea typeface="PingFang SC" pitchFamily="34" charset="-122"/>
                <a:cs typeface="Arial" panose="020B0604020202020204" pitchFamily="34" charset="0"/>
              </a:rPr>
              <a:t>Each slot outputs [mask, q, </a:t>
            </a:r>
            <a:r>
              <a:rPr lang="en-US" altLang="zh-CN" sz="1200" b="1" dirty="0">
                <a:solidFill>
                  <a:srgbClr val="1F2937"/>
                </a:solidFill>
                <a:latin typeface="Arial" panose="020B0604020202020204" pitchFamily="34" charset="0"/>
                <a:ea typeface="PingFang SC" pitchFamily="34" charset="-122"/>
                <a:cs typeface="Arial" panose="020B0604020202020204" pitchFamily="34" charset="0"/>
              </a:rPr>
              <a:t>t0, </a:t>
            </a:r>
            <a:r>
              <a:rPr lang="en-US" altLang="zh-CN" sz="1200" b="1" dirty="0" err="1">
                <a:solidFill>
                  <a:srgbClr val="1F2937"/>
                </a:solidFill>
                <a:latin typeface="Arial" panose="020B0604020202020204" pitchFamily="34" charset="0"/>
                <a:ea typeface="PingFang SC" pitchFamily="34" charset="-122"/>
                <a:cs typeface="Arial" panose="020B0604020202020204" pitchFamily="34" charset="0"/>
              </a:rPr>
              <a:t>τ</a:t>
            </a:r>
            <a:r>
              <a:rPr lang="en-US" altLang="zh-CN" sz="1200" b="1" dirty="0">
                <a:solidFill>
                  <a:srgbClr val="1F2937"/>
                </a:solidFill>
                <a:latin typeface="Arial" panose="020B0604020202020204" pitchFamily="34" charset="0"/>
                <a:ea typeface="PingFang SC" pitchFamily="34" charset="-122"/>
                <a:cs typeface="Arial" panose="020B0604020202020204" pitchFamily="34" charset="0"/>
              </a:rPr>
              <a:t>, </a:t>
            </a:r>
            <a:r>
              <a:rPr lang="en-US" altLang="zh-CN" sz="1200" b="1" dirty="0" err="1">
                <a:solidFill>
                  <a:srgbClr val="1F2937"/>
                </a:solidFill>
                <a:latin typeface="Arial" panose="020B0604020202020204" pitchFamily="34" charset="0"/>
                <a:ea typeface="PingFang SC" pitchFamily="34" charset="-122"/>
                <a:cs typeface="Arial" panose="020B0604020202020204" pitchFamily="34" charset="0"/>
              </a:rPr>
              <a:t>σ</a:t>
            </a:r>
            <a:r>
              <a:rPr lang="en-US" sz="1200" b="1" dirty="0">
                <a:solidFill>
                  <a:srgbClr val="1F2937"/>
                </a:solidFill>
                <a:latin typeface="Arial" panose="020B0604020202020204" pitchFamily="34" charset="0"/>
                <a:ea typeface="PingFang SC" pitchFamily="34" charset="-122"/>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20" name="Text 18"/>
          <p:cNvSpPr/>
          <p:nvPr/>
        </p:nvSpPr>
        <p:spPr>
          <a:xfrm>
            <a:off x="6583680" y="2724912"/>
            <a:ext cx="1371600" cy="182880"/>
          </a:xfrm>
          <a:prstGeom prst="rect">
            <a:avLst/>
          </a:prstGeom>
          <a:noFill/>
        </p:spPr>
        <p:txBody>
          <a:bodyPr wrap="square" lIns="508" tIns="508" rIns="508" bIns="508" rtlCol="0" anchor="ctr">
            <a:normAutofit fontScale="70000" lnSpcReduction="20000"/>
          </a:bodyPr>
          <a:lstStyle/>
          <a:p>
            <a:pPr marL="0" indent="0" algn="l">
              <a:buNone/>
            </a:pPr>
            <a:r>
              <a:rPr lang="en-US" sz="1300" b="1" dirty="0">
                <a:solidFill>
                  <a:srgbClr val="7F1084"/>
                </a:solidFill>
                <a:latin typeface="Arial" panose="020B0604020202020204" pitchFamily="34" charset="0"/>
                <a:ea typeface="PingFang SC" pitchFamily="34" charset="-122"/>
                <a:cs typeface="Arial" panose="020B0604020202020204" pitchFamily="34" charset="0"/>
              </a:rPr>
              <a:t>Key training constraints</a:t>
            </a:r>
            <a:endParaRPr lang="en-US" sz="1300" dirty="0">
              <a:latin typeface="Arial" panose="020B0604020202020204" pitchFamily="34" charset="0"/>
              <a:cs typeface="Arial" panose="020B0604020202020204" pitchFamily="34" charset="0"/>
            </a:endParaRPr>
          </a:p>
        </p:txBody>
      </p:sp>
      <p:sp>
        <p:nvSpPr>
          <p:cNvPr id="21" name="Shape 19"/>
          <p:cNvSpPr/>
          <p:nvPr/>
        </p:nvSpPr>
        <p:spPr>
          <a:xfrm>
            <a:off x="6583680" y="3054096"/>
            <a:ext cx="5120640" cy="877824"/>
          </a:xfrm>
          <a:prstGeom prst="rect">
            <a:avLst/>
          </a:prstGeom>
          <a:solidFill>
            <a:srgbClr val="FBFCFE"/>
          </a:solidFill>
          <a:ln w="10795">
            <a:solidFill>
              <a:srgbClr val="D9DEE7"/>
            </a:solidFill>
            <a:prstDash val="solid"/>
          </a:ln>
        </p:spPr>
      </p:sp>
      <p:sp>
        <p:nvSpPr>
          <p:cNvPr id="22" name="Shape 20"/>
          <p:cNvSpPr/>
          <p:nvPr/>
        </p:nvSpPr>
        <p:spPr>
          <a:xfrm>
            <a:off x="6583680" y="3054096"/>
            <a:ext cx="91440" cy="877824"/>
          </a:xfrm>
          <a:prstGeom prst="rect">
            <a:avLst/>
          </a:prstGeom>
          <a:solidFill>
            <a:srgbClr val="7F1084"/>
          </a:solidFill>
          <a:ln w="10160">
            <a:solidFill>
              <a:srgbClr val="D9DEE7">
                <a:alpha val="0"/>
              </a:srgbClr>
            </a:solidFill>
            <a:prstDash val="solid"/>
          </a:ln>
        </p:spPr>
      </p:sp>
      <p:sp>
        <p:nvSpPr>
          <p:cNvPr id="23" name="Text 21"/>
          <p:cNvSpPr/>
          <p:nvPr/>
        </p:nvSpPr>
        <p:spPr>
          <a:xfrm>
            <a:off x="6812280" y="3191256"/>
            <a:ext cx="4709160" cy="201168"/>
          </a:xfrm>
          <a:prstGeom prst="rect">
            <a:avLst/>
          </a:prstGeom>
          <a:noFill/>
        </p:spPr>
        <p:txBody>
          <a:bodyPr wrap="square" lIns="508" tIns="508" rIns="508" bIns="508" rtlCol="0" anchor="ctr">
            <a:normAutofit/>
          </a:bodyPr>
          <a:lstStyle/>
          <a:p>
            <a:pPr marL="0" indent="0" algn="l">
              <a:buNone/>
            </a:pPr>
            <a:r>
              <a:rPr lang="en-US" sz="1300" b="1" dirty="0">
                <a:solidFill>
                  <a:srgbClr val="7F1084"/>
                </a:solidFill>
                <a:latin typeface="Arial" panose="020B0604020202020204" pitchFamily="34" charset="0"/>
                <a:ea typeface="PingFang SC" pitchFamily="34" charset="-122"/>
                <a:cs typeface="Arial" panose="020B0604020202020204" pitchFamily="34" charset="0"/>
              </a:rPr>
              <a:t>1. Mask loss: variable NPE</a:t>
            </a:r>
            <a:endParaRPr lang="en-US" sz="1300" dirty="0">
              <a:latin typeface="Arial" panose="020B0604020202020204" pitchFamily="34" charset="0"/>
              <a:cs typeface="Arial" panose="020B0604020202020204" pitchFamily="34" charset="0"/>
            </a:endParaRPr>
          </a:p>
        </p:txBody>
      </p:sp>
      <p:sp>
        <p:nvSpPr>
          <p:cNvPr id="24" name="Text 22"/>
          <p:cNvSpPr/>
          <p:nvPr/>
        </p:nvSpPr>
        <p:spPr>
          <a:xfrm>
            <a:off x="6812280" y="3511296"/>
            <a:ext cx="4709160" cy="182880"/>
          </a:xfrm>
          <a:prstGeom prst="rect">
            <a:avLst/>
          </a:prstGeom>
          <a:noFill/>
        </p:spPr>
        <p:txBody>
          <a:bodyPr wrap="square" lIns="508" tIns="508" rIns="508" bIns="508" rtlCol="0" anchor="ctr">
            <a:normAutofit/>
          </a:bodyPr>
          <a:lstStyle/>
          <a:p>
            <a:pPr marL="0" indent="0" algn="l">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BCE(sigmoid(mask̂), mask)</a:t>
            </a:r>
            <a:endParaRPr lang="en-US" sz="1030" dirty="0">
              <a:latin typeface="Arial" panose="020B0604020202020204" pitchFamily="34" charset="0"/>
              <a:cs typeface="Arial" panose="020B0604020202020204" pitchFamily="34" charset="0"/>
            </a:endParaRPr>
          </a:p>
        </p:txBody>
      </p:sp>
      <p:sp>
        <p:nvSpPr>
          <p:cNvPr id="26" name="Shape 24"/>
          <p:cNvSpPr/>
          <p:nvPr/>
        </p:nvSpPr>
        <p:spPr>
          <a:xfrm>
            <a:off x="6583680" y="4114800"/>
            <a:ext cx="5120640" cy="950976"/>
          </a:xfrm>
          <a:prstGeom prst="rect">
            <a:avLst/>
          </a:prstGeom>
          <a:solidFill>
            <a:srgbClr val="FBFCFE"/>
          </a:solidFill>
          <a:ln w="10795">
            <a:solidFill>
              <a:srgbClr val="D9DEE7"/>
            </a:solidFill>
            <a:prstDash val="solid"/>
          </a:ln>
        </p:spPr>
      </p:sp>
      <p:sp>
        <p:nvSpPr>
          <p:cNvPr id="28" name="Text 26"/>
          <p:cNvSpPr/>
          <p:nvPr/>
        </p:nvSpPr>
        <p:spPr>
          <a:xfrm>
            <a:off x="6812280" y="4251959"/>
            <a:ext cx="4796624" cy="329185"/>
          </a:xfrm>
          <a:prstGeom prst="rect">
            <a:avLst/>
          </a:prstGeom>
          <a:noFill/>
        </p:spPr>
        <p:txBody>
          <a:bodyPr wrap="square" lIns="508" tIns="508" rIns="508" bIns="508" rtlCol="0" anchor="ctr">
            <a:normAutofit fontScale="92500"/>
          </a:bodyPr>
          <a:lstStyle/>
          <a:p>
            <a:pPr marL="0" indent="0" algn="l">
              <a:buNone/>
            </a:pPr>
            <a:r>
              <a:rPr lang="en-US" sz="120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2. Waveform consistency: parameters must reconstruct the waveform</a:t>
            </a:r>
          </a:p>
        </p:txBody>
      </p:sp>
      <mc:AlternateContent xmlns:mc="http://schemas.openxmlformats.org/markup-compatibility/2006" xmlns:a14="http://schemas.microsoft.com/office/drawing/2010/main">
        <mc:Choice Requires="a14">
          <p:sp>
            <p:nvSpPr>
              <p:cNvPr id="29" name="Text 27"/>
              <p:cNvSpPr/>
              <p:nvPr/>
            </p:nvSpPr>
            <p:spPr>
              <a:xfrm>
                <a:off x="6812280" y="4654296"/>
                <a:ext cx="4709160" cy="182880"/>
              </a:xfrm>
              <a:prstGeom prst="rect">
                <a:avLst/>
              </a:prstGeom>
              <a:noFill/>
            </p:spPr>
            <p:txBody>
              <a:bodyPr wrap="square" lIns="508" tIns="508" rIns="508" bIns="508" rtlCol="0" anchor="ctr">
                <a:normAutofit/>
              </a:bodyPr>
              <a:lstStyle/>
              <a:p>
                <a:r>
                  <a:rPr lang="en-US" sz="1030" b="1" dirty="0">
                    <a:solidFill>
                      <a:srgbClr val="1F2937"/>
                    </a:solidFill>
                    <a:latin typeface="Arial" panose="020B0604020202020204" pitchFamily="34" charset="0"/>
                    <a:ea typeface="PingFang SC" pitchFamily="34" charset="-122"/>
                    <a:cs typeface="Arial" panose="020B0604020202020204" pitchFamily="34" charset="0"/>
                  </a:rPr>
                  <a:t>MSE( </a:t>
                </a:r>
                <a14:m>
                  <m:oMath xmlns:m="http://schemas.openxmlformats.org/officeDocument/2006/math">
                    <m:sSub>
                      <m:sSubPr>
                        <m:ctrlP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ctrlPr>
                      </m:sSubPr>
                      <m:e>
                        <m:r>
                          <a:rPr lang="en-US" altLang="zh-CN" sz="1030" b="1" i="1">
                            <a:solidFill>
                              <a:srgbClr val="1F2937"/>
                            </a:solidFill>
                            <a:latin typeface="Cambria Math" panose="02040503050406030204" pitchFamily="18" charset="0"/>
                            <a:ea typeface="PingFang SC" pitchFamily="34" charset="-122"/>
                            <a:cs typeface="Arial" panose="020B0604020202020204" pitchFamily="34" charset="0"/>
                          </a:rPr>
                          <m:t>𝒘</m:t>
                        </m:r>
                        <m:d>
                          <m:dPr>
                            <m:ctrlPr>
                              <a:rPr lang="en-US" altLang="zh-CN" sz="1030" b="1" i="1">
                                <a:solidFill>
                                  <a:srgbClr val="1F2937"/>
                                </a:solidFill>
                                <a:latin typeface="Cambria Math" panose="02040503050406030204" pitchFamily="18" charset="0"/>
                                <a:ea typeface="PingFang SC" pitchFamily="34" charset="-122"/>
                                <a:cs typeface="Arial" panose="020B0604020202020204" pitchFamily="34" charset="0"/>
                              </a:rPr>
                            </m:ctrlPr>
                          </m:dPr>
                          <m:e>
                            <m:r>
                              <a:rPr lang="en-US" altLang="zh-CN" sz="1030" b="1" i="1">
                                <a:solidFill>
                                  <a:srgbClr val="1F2937"/>
                                </a:solidFill>
                                <a:latin typeface="Cambria Math" panose="02040503050406030204" pitchFamily="18" charset="0"/>
                                <a:ea typeface="PingFang SC" pitchFamily="34" charset="-122"/>
                                <a:cs typeface="Arial" panose="020B0604020202020204" pitchFamily="34" charset="0"/>
                              </a:rPr>
                              <m:t>𝒕</m:t>
                            </m:r>
                          </m:e>
                        </m:d>
                      </m:e>
                      <m:sub>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𝒑𝒓𝒆𝒅</m:t>
                        </m:r>
                      </m:sub>
                    </m:sSub>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  </m:t>
                    </m:r>
                    <m:acc>
                      <m:accPr>
                        <m:chr m:val="̃"/>
                        <m:ctrlP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ctrlPr>
                      </m:accPr>
                      <m:e>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𝒘</m:t>
                        </m:r>
                      </m:e>
                    </m:acc>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m:t>
                    </m:r>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𝒕</m:t>
                    </m:r>
                    <m:r>
                      <a:rPr lang="en-US" altLang="zh-CN" sz="1030" b="1" i="1" smtClean="0">
                        <a:solidFill>
                          <a:srgbClr val="1F2937"/>
                        </a:solidFill>
                        <a:latin typeface="Cambria Math" panose="02040503050406030204" pitchFamily="18" charset="0"/>
                        <a:ea typeface="PingFang SC" pitchFamily="34" charset="-122"/>
                        <a:cs typeface="Arial" panose="020B0604020202020204" pitchFamily="34" charset="0"/>
                      </a:rPr>
                      <m:t>)</m:t>
                    </m:r>
                  </m:oMath>
                </a14:m>
                <a:r>
                  <a:rPr lang="en-US" sz="1030" b="1" dirty="0">
                    <a:solidFill>
                      <a:srgbClr val="1F2937"/>
                    </a:solidFill>
                    <a:latin typeface="Arial" panose="020B0604020202020204" pitchFamily="34" charset="0"/>
                    <a:ea typeface="PingFang SC" pitchFamily="34" charset="-122"/>
                    <a:cs typeface="Arial" panose="020B0604020202020204" pitchFamily="34" charset="0"/>
                  </a:rPr>
                  <a:t>)  +  Wasserstein(q,t₀)  +  parameter loss</a:t>
                </a:r>
                <a:endParaRPr lang="en-US" sz="1030" dirty="0">
                  <a:latin typeface="Arial" panose="020B0604020202020204" pitchFamily="34" charset="0"/>
                  <a:cs typeface="Arial" panose="020B0604020202020204" pitchFamily="34" charset="0"/>
                </a:endParaRPr>
              </a:p>
            </p:txBody>
          </p:sp>
        </mc:Choice>
        <mc:Fallback xmlns="">
          <p:sp>
            <p:nvSpPr>
              <p:cNvPr id="29" name="Text 27"/>
              <p:cNvSpPr>
                <a:spLocks noRot="1" noChangeAspect="1" noMove="1" noResize="1" noEditPoints="1" noAdjustHandles="1" noChangeArrowheads="1" noChangeShapeType="1" noTextEdit="1"/>
              </p:cNvSpPr>
              <p:nvPr/>
            </p:nvSpPr>
            <p:spPr>
              <a:xfrm>
                <a:off x="6812280" y="4654296"/>
                <a:ext cx="4709160" cy="182880"/>
              </a:xfrm>
              <a:prstGeom prst="rect">
                <a:avLst/>
              </a:prstGeom>
              <a:blipFill rotWithShape="1">
                <a:blip r:embed="rId3"/>
                <a:stretch>
                  <a:fillRect t="-208" b="208"/>
                </a:stretch>
              </a:blipFill>
            </p:spPr>
            <p:txBody>
              <a:bodyPr/>
              <a:lstStyle/>
              <a:p>
                <a:r>
                  <a:rPr lang="zh-CN" altLang="en-US">
                    <a:noFill/>
                  </a:rPr>
                  <a:t> </a:t>
                </a:r>
              </a:p>
            </p:txBody>
          </p:sp>
        </mc:Fallback>
      </mc:AlternateContent>
      <p:sp>
        <p:nvSpPr>
          <p:cNvPr id="31" name="Shape 29"/>
          <p:cNvSpPr/>
          <p:nvPr/>
        </p:nvSpPr>
        <p:spPr>
          <a:xfrm>
            <a:off x="6583680" y="5248656"/>
            <a:ext cx="5120640" cy="877824"/>
          </a:xfrm>
          <a:prstGeom prst="rect">
            <a:avLst/>
          </a:prstGeom>
          <a:solidFill>
            <a:srgbClr val="FBFCFE"/>
          </a:solidFill>
          <a:ln w="10795">
            <a:solidFill>
              <a:srgbClr val="D9DEE7"/>
            </a:solidFill>
            <a:prstDash val="solid"/>
          </a:ln>
        </p:spPr>
      </p:sp>
      <p:sp>
        <p:nvSpPr>
          <p:cNvPr id="32" name="Shape 30"/>
          <p:cNvSpPr/>
          <p:nvPr/>
        </p:nvSpPr>
        <p:spPr>
          <a:xfrm>
            <a:off x="6583680" y="5248656"/>
            <a:ext cx="91440" cy="877824"/>
          </a:xfrm>
          <a:prstGeom prst="rect">
            <a:avLst/>
          </a:prstGeom>
          <a:solidFill>
            <a:srgbClr val="7F1084"/>
          </a:solidFill>
          <a:ln w="10160">
            <a:solidFill>
              <a:srgbClr val="D9DEE7">
                <a:alpha val="0"/>
              </a:srgbClr>
            </a:solidFill>
            <a:prstDash val="solid"/>
          </a:ln>
        </p:spPr>
      </p:sp>
      <p:sp>
        <p:nvSpPr>
          <p:cNvPr id="33" name="Text 31"/>
          <p:cNvSpPr/>
          <p:nvPr/>
        </p:nvSpPr>
        <p:spPr>
          <a:xfrm>
            <a:off x="6812280" y="5385816"/>
            <a:ext cx="4709160" cy="201168"/>
          </a:xfrm>
          <a:prstGeom prst="rect">
            <a:avLst/>
          </a:prstGeom>
          <a:noFill/>
        </p:spPr>
        <p:txBody>
          <a:bodyPr wrap="square" lIns="508" tIns="508" rIns="508" bIns="508" rtlCol="0" anchor="ctr">
            <a:normAutofit/>
          </a:bodyPr>
          <a:lstStyle/>
          <a:p>
            <a:pPr marL="0" indent="0" algn="l">
              <a:buNone/>
            </a:pPr>
            <a:r>
              <a:rPr lang="en-US" sz="1300" b="1" dirty="0">
                <a:solidFill>
                  <a:srgbClr val="7F1084"/>
                </a:solidFill>
                <a:latin typeface="Arial" panose="020B0604020202020204" pitchFamily="34" charset="0"/>
                <a:ea typeface="PingFang SC" pitchFamily="34" charset="-122"/>
                <a:cs typeface="Arial" panose="020B0604020202020204" pitchFamily="34" charset="0"/>
              </a:rPr>
              <a:t>3. KL constraint: preserve the real q distribution</a:t>
            </a:r>
            <a:endParaRPr lang="en-US" sz="1300" dirty="0">
              <a:latin typeface="Arial" panose="020B0604020202020204" pitchFamily="34" charset="0"/>
              <a:cs typeface="Arial" panose="020B0604020202020204" pitchFamily="34" charset="0"/>
            </a:endParaRPr>
          </a:p>
        </p:txBody>
      </p:sp>
      <p:sp>
        <p:nvSpPr>
          <p:cNvPr id="34" name="Text 32"/>
          <p:cNvSpPr/>
          <p:nvPr/>
        </p:nvSpPr>
        <p:spPr>
          <a:xfrm>
            <a:off x="6812280" y="5705856"/>
            <a:ext cx="4709160" cy="182880"/>
          </a:xfrm>
          <a:prstGeom prst="rect">
            <a:avLst/>
          </a:prstGeom>
          <a:noFill/>
        </p:spPr>
        <p:txBody>
          <a:bodyPr wrap="square" lIns="508" tIns="508" rIns="508" bIns="508" rtlCol="0" anchor="ctr">
            <a:normAutofit/>
          </a:bodyPr>
          <a:lstStyle/>
          <a:p>
            <a:pPr marL="0" indent="0" algn="l">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KL(q̂ distribution || q_true distribution)</a:t>
            </a:r>
            <a:endParaRPr lang="en-US" sz="1030" dirty="0">
              <a:latin typeface="Arial" panose="020B0604020202020204" pitchFamily="34" charset="0"/>
              <a:cs typeface="Arial" panose="020B0604020202020204" pitchFamily="34" charset="0"/>
            </a:endParaRPr>
          </a:p>
        </p:txBody>
      </p:sp>
      <p:sp>
        <p:nvSpPr>
          <p:cNvPr id="36" name="Shape 34"/>
          <p:cNvSpPr/>
          <p:nvPr/>
        </p:nvSpPr>
        <p:spPr>
          <a:xfrm>
            <a:off x="6748272" y="6382512"/>
            <a:ext cx="4736592" cy="0"/>
          </a:xfrm>
          <a:prstGeom prst="line">
            <a:avLst/>
          </a:prstGeom>
          <a:noFill/>
          <a:ln w="10160">
            <a:solidFill>
              <a:srgbClr val="D9DEE7"/>
            </a:solidFill>
            <a:prstDash val="solid"/>
          </a:ln>
        </p:spPr>
      </p:sp>
      <p:sp>
        <p:nvSpPr>
          <p:cNvPr id="37" name="Text 35"/>
          <p:cNvSpPr/>
          <p:nvPr/>
        </p:nvSpPr>
        <p:spPr>
          <a:xfrm>
            <a:off x="6748272" y="6455664"/>
            <a:ext cx="4480560" cy="137160"/>
          </a:xfrm>
          <a:prstGeom prst="rect">
            <a:avLst/>
          </a:prstGeom>
          <a:noFill/>
        </p:spPr>
        <p:txBody>
          <a:bodyPr wrap="square" lIns="508" tIns="508" rIns="508" bIns="508" rtlCol="0" anchor="ctr">
            <a:normAutofit fontScale="77500" lnSpcReduction="20000"/>
          </a:bodyPr>
          <a:lstStyle/>
          <a:p>
            <a:pPr marL="0" indent="0" algn="ctr">
              <a:buNone/>
            </a:pPr>
            <a:r>
              <a:rPr lang="en-US" sz="930" b="1" dirty="0">
                <a:solidFill>
                  <a:srgbClr val="1F2937"/>
                </a:solidFill>
                <a:latin typeface="Arial" panose="020B0604020202020204" pitchFamily="34" charset="0"/>
                <a:ea typeface="PingFang SC" pitchFamily="34" charset="-122"/>
                <a:cs typeface="Arial" panose="020B0604020202020204" pitchFamily="34" charset="0"/>
              </a:rPr>
              <a:t>Design goal: recover the PE sequence with structured outputs, not merely fit a total waveform.</a:t>
            </a:r>
            <a:endParaRPr lang="en-US" sz="930" dirty="0">
              <a:latin typeface="Arial" panose="020B0604020202020204" pitchFamily="34" charset="0"/>
              <a:cs typeface="Arial" panose="020B0604020202020204" pitchFamily="34" charset="0"/>
            </a:endParaRPr>
          </a:p>
        </p:txBody>
      </p:sp>
      <p:pic>
        <p:nvPicPr>
          <p:cNvPr id="39" name="图片 38"/>
          <p:cNvPicPr>
            <a:picLocks noChangeAspect="1"/>
          </p:cNvPicPr>
          <p:nvPr/>
        </p:nvPicPr>
        <p:blipFill>
          <a:blip r:embed="rId4"/>
          <a:stretch>
            <a:fillRect/>
          </a:stretch>
        </p:blipFill>
        <p:spPr>
          <a:xfrm>
            <a:off x="994890" y="1204198"/>
            <a:ext cx="4701220" cy="4701220"/>
          </a:xfrm>
          <a:prstGeom prst="rect">
            <a:avLst/>
          </a:prstGeom>
        </p:spPr>
      </p:pic>
      <p:sp>
        <p:nvSpPr>
          <p:cNvPr id="2" name="Shape 20"/>
          <p:cNvSpPr/>
          <p:nvPr/>
        </p:nvSpPr>
        <p:spPr>
          <a:xfrm>
            <a:off x="6583680" y="4106926"/>
            <a:ext cx="91440" cy="877824"/>
          </a:xfrm>
          <a:prstGeom prst="rect">
            <a:avLst/>
          </a:prstGeom>
          <a:solidFill>
            <a:srgbClr val="7F1084"/>
          </a:solidFill>
          <a:ln w="10160">
            <a:solidFill>
              <a:srgbClr val="D9DEE7">
                <a:alpha val="0"/>
              </a:srgbClr>
            </a:solidFill>
            <a:prstDash val="soli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943" y="314375"/>
            <a:ext cx="5993706" cy="439209"/>
          </a:xfrm>
          <a:prstGeom prst="rect">
            <a:avLst/>
          </a:prstGeom>
          <a:noFill/>
        </p:spPr>
        <p:txBody>
          <a:bodyPr wrap="square" lIns="508" tIns="508" rIns="508" bIns="508" rtlCol="0" anchor="ctr">
            <a:normAutofit/>
          </a:bodyPr>
          <a:lstStyle/>
          <a:p>
            <a:pPr marL="0" indent="0" algn="l">
              <a:buNone/>
            </a:pPr>
            <a:r>
              <a:rPr lang="en-US" sz="2000" b="1" dirty="0">
                <a:solidFill>
                  <a:srgbClr val="7F1084"/>
                </a:solidFill>
                <a:latin typeface="Arial" panose="020B0604020202020204" pitchFamily="34" charset="0"/>
                <a:ea typeface="PingFang SC" pitchFamily="34" charset="-122"/>
                <a:cs typeface="Arial" panose="020B0604020202020204" pitchFamily="34" charset="0"/>
              </a:rPr>
              <a:t>Multi-PE Reconstruction Results: Overall Metrics</a:t>
            </a:r>
          </a:p>
        </p:txBody>
      </p:sp>
      <p:sp>
        <p:nvSpPr>
          <p:cNvPr id="7" name="Shape 5"/>
          <p:cNvSpPr/>
          <p:nvPr/>
        </p:nvSpPr>
        <p:spPr>
          <a:xfrm>
            <a:off x="347472" y="1280755"/>
            <a:ext cx="11228832" cy="2816352"/>
          </a:xfrm>
          <a:prstGeom prst="rect">
            <a:avLst/>
          </a:prstGeom>
          <a:solidFill>
            <a:srgbClr val="FBFCFE"/>
          </a:solidFill>
          <a:ln w="10795">
            <a:solidFill>
              <a:srgbClr val="D9DEE7"/>
            </a:solidFill>
            <a:prstDash val="solid"/>
          </a:ln>
        </p:spPr>
      </p:sp>
      <p:pic>
        <p:nvPicPr>
          <p:cNvPr id="8" name="Image 0" descr="/Users/heliangbo/个人/论文/毕业材料/outputs/waveform_figures/multi_pe_reconstruction/multi_pe_overall_metrics.png"/>
          <p:cNvPicPr>
            <a:picLocks noChangeAspect="1"/>
          </p:cNvPicPr>
          <p:nvPr/>
        </p:nvPicPr>
        <p:blipFill>
          <a:blip r:embed="rId3"/>
          <a:stretch>
            <a:fillRect/>
          </a:stretch>
        </p:blipFill>
        <p:spPr>
          <a:xfrm>
            <a:off x="585216" y="1326474"/>
            <a:ext cx="10771632" cy="2660905"/>
          </a:xfrm>
          <a:prstGeom prst="rect">
            <a:avLst/>
          </a:prstGeom>
        </p:spPr>
      </p:pic>
      <p:sp>
        <p:nvSpPr>
          <p:cNvPr id="9" name="Shape 6"/>
          <p:cNvSpPr/>
          <p:nvPr/>
        </p:nvSpPr>
        <p:spPr>
          <a:xfrm>
            <a:off x="4448369" y="4762451"/>
            <a:ext cx="2240280" cy="786384"/>
          </a:xfrm>
          <a:prstGeom prst="rect">
            <a:avLst/>
          </a:prstGeom>
          <a:solidFill>
            <a:srgbClr val="FBFCFE"/>
          </a:solidFill>
          <a:ln w="10795">
            <a:solidFill>
              <a:srgbClr val="D9DEE7"/>
            </a:solidFill>
            <a:prstDash val="solid"/>
          </a:ln>
        </p:spPr>
      </p:sp>
      <p:sp>
        <p:nvSpPr>
          <p:cNvPr id="10" name="Shape 7"/>
          <p:cNvSpPr/>
          <p:nvPr/>
        </p:nvSpPr>
        <p:spPr>
          <a:xfrm>
            <a:off x="4448369" y="4762451"/>
            <a:ext cx="91440" cy="786384"/>
          </a:xfrm>
          <a:prstGeom prst="rect">
            <a:avLst/>
          </a:prstGeom>
          <a:solidFill>
            <a:srgbClr val="7F1084"/>
          </a:solidFill>
          <a:ln w="10160">
            <a:solidFill>
              <a:srgbClr val="D9DEE7">
                <a:alpha val="0"/>
              </a:srgbClr>
            </a:solidFill>
            <a:prstDash val="solid"/>
          </a:ln>
        </p:spPr>
      </p:sp>
      <p:sp>
        <p:nvSpPr>
          <p:cNvPr id="11" name="Text 8"/>
          <p:cNvSpPr/>
          <p:nvPr/>
        </p:nvSpPr>
        <p:spPr>
          <a:xfrm>
            <a:off x="4667825" y="4881323"/>
            <a:ext cx="1874520" cy="137160"/>
          </a:xfrm>
          <a:prstGeom prst="rect">
            <a:avLst/>
          </a:prstGeom>
          <a:noFill/>
        </p:spPr>
        <p:txBody>
          <a:bodyPr wrap="square" lIns="508" tIns="508" rIns="508" bIns="508" rtlCol="0" anchor="ctr">
            <a:normAutofit lnSpcReduction="10000"/>
          </a:bodyPr>
          <a:lstStyle/>
          <a:p>
            <a:pPr marL="0" indent="0" algn="l">
              <a:buNone/>
            </a:pPr>
            <a:r>
              <a:rPr lang="en-US" sz="950" b="1" dirty="0">
                <a:solidFill>
                  <a:srgbClr val="7F1084"/>
                </a:solidFill>
                <a:latin typeface="Arial" panose="020B0604020202020204" pitchFamily="34" charset="0"/>
                <a:ea typeface="PingFang SC" pitchFamily="34" charset="-122"/>
                <a:cs typeface="Arial" panose="020B0604020202020204" pitchFamily="34" charset="0"/>
              </a:rPr>
              <a:t>NPE exact-match accuracy</a:t>
            </a:r>
            <a:endParaRPr lang="en-US" sz="950" dirty="0">
              <a:latin typeface="Arial" panose="020B0604020202020204" pitchFamily="34" charset="0"/>
              <a:cs typeface="Arial" panose="020B0604020202020204" pitchFamily="34" charset="0"/>
            </a:endParaRPr>
          </a:p>
        </p:txBody>
      </p:sp>
      <p:sp>
        <p:nvSpPr>
          <p:cNvPr id="12" name="Text 9"/>
          <p:cNvSpPr/>
          <p:nvPr/>
        </p:nvSpPr>
        <p:spPr>
          <a:xfrm>
            <a:off x="4667825" y="5082491"/>
            <a:ext cx="914400" cy="256032"/>
          </a:xfrm>
          <a:prstGeom prst="rect">
            <a:avLst/>
          </a:prstGeom>
          <a:noFill/>
        </p:spPr>
        <p:txBody>
          <a:bodyPr wrap="square" lIns="508" tIns="508" rIns="508" bIns="508" rtlCol="0" anchor="ctr">
            <a:normAutofit lnSpcReduction="10000"/>
          </a:bodyPr>
          <a:lstStyle/>
          <a:p>
            <a:pPr marL="0" indent="0" algn="l">
              <a:buNone/>
            </a:pPr>
            <a:r>
              <a:rPr lang="en-US" sz="1800" b="1" dirty="0">
                <a:solidFill>
                  <a:srgbClr val="1F2937"/>
                </a:solidFill>
                <a:latin typeface="Arial" panose="020B0604020202020204" pitchFamily="34" charset="0"/>
                <a:ea typeface="PingFang SC" pitchFamily="34" charset="-122"/>
                <a:cs typeface="Arial" panose="020B0604020202020204" pitchFamily="34" charset="0"/>
              </a:rPr>
              <a:t>82.8%</a:t>
            </a:r>
            <a:endParaRPr lang="en-US" sz="1800" dirty="0">
              <a:latin typeface="Arial" panose="020B0604020202020204" pitchFamily="34" charset="0"/>
              <a:cs typeface="Arial" panose="020B0604020202020204" pitchFamily="34" charset="0"/>
            </a:endParaRPr>
          </a:p>
        </p:txBody>
      </p:sp>
      <p:sp>
        <p:nvSpPr>
          <p:cNvPr id="14" name="Shape 11"/>
          <p:cNvSpPr/>
          <p:nvPr/>
        </p:nvSpPr>
        <p:spPr>
          <a:xfrm>
            <a:off x="6935537" y="4762451"/>
            <a:ext cx="2240280" cy="786384"/>
          </a:xfrm>
          <a:prstGeom prst="rect">
            <a:avLst/>
          </a:prstGeom>
          <a:solidFill>
            <a:srgbClr val="FBFCFE"/>
          </a:solidFill>
          <a:ln w="10795">
            <a:solidFill>
              <a:srgbClr val="D9DEE7"/>
            </a:solidFill>
            <a:prstDash val="solid"/>
          </a:ln>
        </p:spPr>
      </p:sp>
      <p:sp>
        <p:nvSpPr>
          <p:cNvPr id="15" name="Shape 12"/>
          <p:cNvSpPr/>
          <p:nvPr/>
        </p:nvSpPr>
        <p:spPr>
          <a:xfrm>
            <a:off x="6935537" y="4762451"/>
            <a:ext cx="91440" cy="786384"/>
          </a:xfrm>
          <a:prstGeom prst="rect">
            <a:avLst/>
          </a:prstGeom>
          <a:solidFill>
            <a:srgbClr val="2366B8"/>
          </a:solidFill>
          <a:ln w="10160">
            <a:solidFill>
              <a:srgbClr val="D9DEE7">
                <a:alpha val="0"/>
              </a:srgbClr>
            </a:solidFill>
            <a:prstDash val="solid"/>
          </a:ln>
        </p:spPr>
      </p:sp>
      <p:sp>
        <p:nvSpPr>
          <p:cNvPr id="16" name="Text 13"/>
          <p:cNvSpPr/>
          <p:nvPr/>
        </p:nvSpPr>
        <p:spPr>
          <a:xfrm>
            <a:off x="7154993" y="4881323"/>
            <a:ext cx="1874520" cy="137160"/>
          </a:xfrm>
          <a:prstGeom prst="rect">
            <a:avLst/>
          </a:prstGeom>
          <a:noFill/>
        </p:spPr>
        <p:txBody>
          <a:bodyPr wrap="square" lIns="508" tIns="508" rIns="508" bIns="508" rtlCol="0" anchor="ctr">
            <a:normAutofit lnSpcReduction="10000"/>
          </a:bodyPr>
          <a:lstStyle/>
          <a:p>
            <a:pPr marL="0" indent="0" algn="l">
              <a:buNone/>
            </a:pPr>
            <a:r>
              <a:rPr lang="en-US" sz="950" b="1" dirty="0">
                <a:solidFill>
                  <a:srgbClr val="2366B8"/>
                </a:solidFill>
                <a:latin typeface="Arial" panose="020B0604020202020204" pitchFamily="34" charset="0"/>
                <a:ea typeface="PingFang SC" pitchFamily="34" charset="-122"/>
                <a:cs typeface="Arial" panose="020B0604020202020204" pitchFamily="34" charset="0"/>
              </a:rPr>
              <a:t>Mean Wasserstein distance</a:t>
            </a:r>
            <a:endParaRPr lang="en-US" sz="950" dirty="0">
              <a:latin typeface="Arial" panose="020B0604020202020204" pitchFamily="34" charset="0"/>
              <a:cs typeface="Arial" panose="020B0604020202020204" pitchFamily="34" charset="0"/>
            </a:endParaRPr>
          </a:p>
        </p:txBody>
      </p:sp>
      <p:sp>
        <p:nvSpPr>
          <p:cNvPr id="17" name="Text 14"/>
          <p:cNvSpPr/>
          <p:nvPr/>
        </p:nvSpPr>
        <p:spPr>
          <a:xfrm>
            <a:off x="7154993" y="5082491"/>
            <a:ext cx="914400" cy="256032"/>
          </a:xfrm>
          <a:prstGeom prst="rect">
            <a:avLst/>
          </a:prstGeom>
          <a:noFill/>
        </p:spPr>
        <p:txBody>
          <a:bodyPr wrap="square" lIns="508" tIns="508" rIns="508" bIns="508" rtlCol="0" anchor="ctr">
            <a:normAutofit lnSpcReduction="10000"/>
          </a:bodyPr>
          <a:lstStyle/>
          <a:p>
            <a:pPr marL="0" indent="0" algn="l">
              <a:buNone/>
            </a:pPr>
            <a:r>
              <a:rPr lang="en-US" sz="1800" b="1" dirty="0">
                <a:solidFill>
                  <a:srgbClr val="1F2937"/>
                </a:solidFill>
                <a:latin typeface="Arial" panose="020B0604020202020204" pitchFamily="34" charset="0"/>
                <a:ea typeface="PingFang SC" pitchFamily="34" charset="-122"/>
                <a:cs typeface="Arial" panose="020B0604020202020204" pitchFamily="34" charset="0"/>
              </a:rPr>
              <a:t>0.</a:t>
            </a:r>
            <a:r>
              <a:rPr lang="en-US" altLang="zh-CN" sz="1800" b="1" dirty="0">
                <a:solidFill>
                  <a:srgbClr val="1F2937"/>
                </a:solidFill>
                <a:latin typeface="Arial" panose="020B0604020202020204" pitchFamily="34" charset="0"/>
                <a:ea typeface="PingFang SC" pitchFamily="34" charset="-122"/>
                <a:cs typeface="Arial" panose="020B0604020202020204" pitchFamily="34" charset="0"/>
              </a:rPr>
              <a:t>61</a:t>
            </a:r>
            <a:r>
              <a:rPr lang="en-US" sz="1800" b="1" dirty="0">
                <a:solidFill>
                  <a:srgbClr val="1F2937"/>
                </a:solidFill>
                <a:latin typeface="Arial" panose="020B0604020202020204" pitchFamily="34" charset="0"/>
                <a:ea typeface="PingFang SC" pitchFamily="34" charset="-122"/>
                <a:cs typeface="Arial" panose="020B0604020202020204" pitchFamily="34" charset="0"/>
              </a:rPr>
              <a:t>0</a:t>
            </a:r>
            <a:endParaRPr lang="en-US" sz="1800" dirty="0">
              <a:latin typeface="Arial" panose="020B0604020202020204" pitchFamily="34" charset="0"/>
              <a:cs typeface="Arial" panose="020B0604020202020204" pitchFamily="34" charset="0"/>
            </a:endParaRPr>
          </a:p>
        </p:txBody>
      </p:sp>
      <p:sp>
        <p:nvSpPr>
          <p:cNvPr id="19" name="Shape 16"/>
          <p:cNvSpPr/>
          <p:nvPr/>
        </p:nvSpPr>
        <p:spPr>
          <a:xfrm>
            <a:off x="9422705" y="4762451"/>
            <a:ext cx="2084832" cy="786384"/>
          </a:xfrm>
          <a:prstGeom prst="rect">
            <a:avLst/>
          </a:prstGeom>
          <a:solidFill>
            <a:srgbClr val="FBFCFE"/>
          </a:solidFill>
          <a:ln w="10795">
            <a:solidFill>
              <a:srgbClr val="D9DEE7"/>
            </a:solidFill>
            <a:prstDash val="solid"/>
          </a:ln>
        </p:spPr>
      </p:sp>
      <p:sp>
        <p:nvSpPr>
          <p:cNvPr id="20" name="Shape 17"/>
          <p:cNvSpPr/>
          <p:nvPr/>
        </p:nvSpPr>
        <p:spPr>
          <a:xfrm>
            <a:off x="9422705" y="4762451"/>
            <a:ext cx="91440" cy="786384"/>
          </a:xfrm>
          <a:prstGeom prst="rect">
            <a:avLst/>
          </a:prstGeom>
          <a:solidFill>
            <a:srgbClr val="7F1084"/>
          </a:solidFill>
          <a:ln w="10160">
            <a:solidFill>
              <a:srgbClr val="D9DEE7">
                <a:alpha val="0"/>
              </a:srgbClr>
            </a:solidFill>
            <a:prstDash val="solid"/>
          </a:ln>
        </p:spPr>
      </p:sp>
      <p:sp>
        <p:nvSpPr>
          <p:cNvPr id="21" name="Text 18"/>
          <p:cNvSpPr/>
          <p:nvPr/>
        </p:nvSpPr>
        <p:spPr>
          <a:xfrm>
            <a:off x="9642161" y="4881323"/>
            <a:ext cx="1719072" cy="137160"/>
          </a:xfrm>
          <a:prstGeom prst="rect">
            <a:avLst/>
          </a:prstGeom>
          <a:noFill/>
        </p:spPr>
        <p:txBody>
          <a:bodyPr wrap="square" lIns="508" tIns="508" rIns="508" bIns="508" rtlCol="0" anchor="ctr">
            <a:normAutofit lnSpcReduction="10000"/>
          </a:bodyPr>
          <a:lstStyle/>
          <a:p>
            <a:pPr marL="0" indent="0" algn="l">
              <a:buNone/>
            </a:pPr>
            <a:r>
              <a:rPr lang="en-US" sz="950" b="1" dirty="0">
                <a:solidFill>
                  <a:srgbClr val="7F1084"/>
                </a:solidFill>
                <a:latin typeface="Arial" panose="020B0604020202020204" pitchFamily="34" charset="0"/>
                <a:ea typeface="PingFang SC" pitchFamily="34" charset="-122"/>
                <a:cs typeface="Arial" panose="020B0604020202020204" pitchFamily="34" charset="0"/>
              </a:rPr>
              <a:t>Mean reconstruction RSS</a:t>
            </a:r>
            <a:endParaRPr lang="en-US" sz="950" dirty="0">
              <a:latin typeface="Arial" panose="020B0604020202020204" pitchFamily="34" charset="0"/>
              <a:cs typeface="Arial" panose="020B0604020202020204" pitchFamily="34" charset="0"/>
            </a:endParaRPr>
          </a:p>
        </p:txBody>
      </p:sp>
      <p:sp>
        <p:nvSpPr>
          <p:cNvPr id="22" name="Text 19"/>
          <p:cNvSpPr/>
          <p:nvPr/>
        </p:nvSpPr>
        <p:spPr>
          <a:xfrm>
            <a:off x="9642161" y="5082491"/>
            <a:ext cx="914400" cy="256032"/>
          </a:xfrm>
          <a:prstGeom prst="rect">
            <a:avLst/>
          </a:prstGeom>
          <a:noFill/>
        </p:spPr>
        <p:txBody>
          <a:bodyPr wrap="square" lIns="508" tIns="508" rIns="508" bIns="508" rtlCol="0" anchor="ctr">
            <a:normAutofit lnSpcReduction="10000"/>
          </a:bodyPr>
          <a:lstStyle/>
          <a:p>
            <a:pPr marL="0" indent="0" algn="l">
              <a:buNone/>
            </a:pPr>
            <a:r>
              <a:rPr lang="en-US" sz="1800" b="1" dirty="0">
                <a:solidFill>
                  <a:srgbClr val="1F2937"/>
                </a:solidFill>
                <a:latin typeface="Arial" panose="020B0604020202020204" pitchFamily="34" charset="0"/>
                <a:ea typeface="PingFang SC" pitchFamily="34" charset="-122"/>
                <a:cs typeface="Arial" panose="020B0604020202020204" pitchFamily="34" charset="0"/>
              </a:rPr>
              <a:t>2.</a:t>
            </a:r>
            <a:r>
              <a:rPr lang="en-US" altLang="zh-CN" sz="1800" b="1" dirty="0">
                <a:solidFill>
                  <a:srgbClr val="1F2937"/>
                </a:solidFill>
                <a:latin typeface="Arial" panose="020B0604020202020204" pitchFamily="34" charset="0"/>
                <a:ea typeface="PingFang SC" pitchFamily="34" charset="-122"/>
                <a:cs typeface="Arial" panose="020B0604020202020204" pitchFamily="34" charset="0"/>
              </a:rPr>
              <a:t>68</a:t>
            </a:r>
            <a:endParaRPr lang="en-US" sz="1800" dirty="0">
              <a:latin typeface="Arial" panose="020B0604020202020204" pitchFamily="34" charset="0"/>
              <a:cs typeface="Arial" panose="020B0604020202020204" pitchFamily="34" charset="0"/>
            </a:endParaRPr>
          </a:p>
        </p:txBody>
      </p:sp>
      <p:sp>
        <p:nvSpPr>
          <p:cNvPr id="24" name="Shape 21"/>
          <p:cNvSpPr/>
          <p:nvPr/>
        </p:nvSpPr>
        <p:spPr>
          <a:xfrm>
            <a:off x="530352" y="4225123"/>
            <a:ext cx="3456432" cy="1792224"/>
          </a:xfrm>
          <a:prstGeom prst="rect">
            <a:avLst/>
          </a:prstGeom>
          <a:solidFill>
            <a:srgbClr val="FBFCFE"/>
          </a:solidFill>
          <a:ln w="10795">
            <a:solidFill>
              <a:srgbClr val="D9DEE7"/>
            </a:solidFill>
            <a:prstDash val="solid"/>
          </a:ln>
        </p:spPr>
      </p:sp>
      <p:sp>
        <p:nvSpPr>
          <p:cNvPr id="25" name="Text 22"/>
          <p:cNvSpPr/>
          <p:nvPr/>
        </p:nvSpPr>
        <p:spPr>
          <a:xfrm>
            <a:off x="1760134" y="4292619"/>
            <a:ext cx="1207008" cy="137160"/>
          </a:xfrm>
          <a:prstGeom prst="rect">
            <a:avLst/>
          </a:prstGeom>
          <a:noFill/>
        </p:spPr>
        <p:txBody>
          <a:bodyPr wrap="square" lIns="508" tIns="508" rIns="508" bIns="508" rtlCol="0" anchor="ctr">
            <a:normAutofit fontScale="62500" lnSpcReduction="20000"/>
          </a:bodyPr>
          <a:lstStyle/>
          <a:p>
            <a:pPr marL="0" indent="0" algn="l">
              <a:buNone/>
            </a:pPr>
            <a:r>
              <a:rPr lang="en-US" sz="1030" b="1" dirty="0">
                <a:solidFill>
                  <a:srgbClr val="7F1084"/>
                </a:solidFill>
                <a:latin typeface="Arial" panose="020B0604020202020204" pitchFamily="34" charset="0"/>
                <a:ea typeface="PingFang SC" pitchFamily="34" charset="-122"/>
                <a:cs typeface="Arial" panose="020B0604020202020204" pitchFamily="34" charset="0"/>
              </a:rPr>
              <a:t>Charge distribution comparison</a:t>
            </a:r>
            <a:endParaRPr lang="en-US" sz="1030" dirty="0">
              <a:latin typeface="Arial" panose="020B0604020202020204" pitchFamily="34" charset="0"/>
              <a:cs typeface="Arial" panose="020B0604020202020204" pitchFamily="34" charset="0"/>
            </a:endParaRPr>
          </a:p>
        </p:txBody>
      </p:sp>
      <p:pic>
        <p:nvPicPr>
          <p:cNvPr id="26" name="Image 1" descr="/Users/heliangbo/个人/论文/毕业材料/outputs/waveform_figures/multi_pe_reconstruction/charge_distribution_miu3_recolored.jpg"/>
          <p:cNvPicPr>
            <a:picLocks noChangeAspect="1"/>
          </p:cNvPicPr>
          <p:nvPr/>
        </p:nvPicPr>
        <p:blipFill>
          <a:blip r:embed="rId4"/>
          <a:stretch>
            <a:fillRect/>
          </a:stretch>
        </p:blipFill>
        <p:spPr>
          <a:xfrm>
            <a:off x="974255" y="4472736"/>
            <a:ext cx="2586125" cy="15159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8890">
            <a:solidFill>
              <a:srgbClr val="D9DEE7">
                <a:alpha val="0"/>
              </a:srgbClr>
            </a:solidFill>
            <a:prstDash val="solid"/>
          </a:ln>
        </p:spPr>
      </p:sp>
      <p:sp>
        <p:nvSpPr>
          <p:cNvPr id="4" name="Shape 2"/>
          <p:cNvSpPr/>
          <p:nvPr/>
        </p:nvSpPr>
        <p:spPr>
          <a:xfrm>
            <a:off x="347472" y="228600"/>
            <a:ext cx="73152" cy="512064"/>
          </a:xfrm>
          <a:prstGeom prst="rect">
            <a:avLst/>
          </a:prstGeom>
          <a:solidFill>
            <a:srgbClr val="7F1084"/>
          </a:solidFill>
          <a:ln w="8890">
            <a:solidFill>
              <a:srgbClr val="D9DEE7">
                <a:alpha val="0"/>
              </a:srgbClr>
            </a:solidFill>
            <a:prstDash val="solid"/>
          </a:ln>
        </p:spPr>
      </p:sp>
      <p:sp>
        <p:nvSpPr>
          <p:cNvPr id="5" name="Text 3"/>
          <p:cNvSpPr/>
          <p:nvPr/>
        </p:nvSpPr>
        <p:spPr>
          <a:xfrm>
            <a:off x="694944" y="384048"/>
            <a:ext cx="4389120" cy="310896"/>
          </a:xfrm>
          <a:prstGeom prst="rect">
            <a:avLst/>
          </a:prstGeom>
          <a:noFill/>
        </p:spPr>
        <p:txBody>
          <a:bodyPr wrap="square" lIns="508" tIns="508" rIns="508" bIns="508" rtlCol="0" anchor="ctr">
            <a:normAutofit lnSpcReduction="10000"/>
          </a:bodyPr>
          <a:lstStyle/>
          <a:p>
            <a:pPr marL="0" indent="0" algn="l">
              <a:buNone/>
            </a:pPr>
            <a:r>
              <a:rPr lang="en-US" sz="2000" b="1" dirty="0">
                <a:solidFill>
                  <a:srgbClr val="7F1084"/>
                </a:solidFill>
                <a:latin typeface="Arial" panose="020B0604020202020204" pitchFamily="34" charset="0"/>
                <a:ea typeface="PingFang SC" pitchFamily="34" charset="-122"/>
                <a:cs typeface="Arial" panose="020B0604020202020204" pitchFamily="34" charset="0"/>
              </a:rPr>
              <a:t>Multi-PE Reconstruction Cases</a:t>
            </a:r>
            <a:endParaRPr lang="en-US" sz="2100" dirty="0"/>
          </a:p>
        </p:txBody>
      </p:sp>
      <p:sp>
        <p:nvSpPr>
          <p:cNvPr id="8" name="Text 6"/>
          <p:cNvSpPr/>
          <p:nvPr/>
        </p:nvSpPr>
        <p:spPr>
          <a:xfrm>
            <a:off x="658367" y="841248"/>
            <a:ext cx="2834639" cy="237744"/>
          </a:xfrm>
          <a:prstGeom prst="rect">
            <a:avLst/>
          </a:prstGeom>
          <a:noFill/>
        </p:spPr>
        <p:txBody>
          <a:bodyPr wrap="square" lIns="508" tIns="508" rIns="508" bIns="508" rtlCol="0" anchor="ctr">
            <a:normAutofit/>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Representative case 1</a:t>
            </a:r>
            <a:endParaRPr lang="en-US" sz="680" dirty="0"/>
          </a:p>
        </p:txBody>
      </p:sp>
      <p:pic>
        <p:nvPicPr>
          <p:cNvPr id="9" name="Image 0" descr="/Users/heliangbo/个人/论文/毕业材料/outputs/waveform_figures/multi_pe_reconstruction/case_gallery/s1_mu1_5_r1.png"/>
          <p:cNvPicPr>
            <a:picLocks noChangeAspect="1"/>
          </p:cNvPicPr>
          <p:nvPr/>
        </p:nvPicPr>
        <p:blipFill>
          <a:blip r:embed="rId3"/>
          <a:stretch>
            <a:fillRect/>
          </a:stretch>
        </p:blipFill>
        <p:spPr>
          <a:xfrm>
            <a:off x="658367" y="1078992"/>
            <a:ext cx="10835639" cy="2724912"/>
          </a:xfrm>
          <a:prstGeom prst="rect">
            <a:avLst/>
          </a:prstGeom>
        </p:spPr>
      </p:pic>
      <p:sp>
        <p:nvSpPr>
          <p:cNvPr id="11" name="Text 8"/>
          <p:cNvSpPr/>
          <p:nvPr/>
        </p:nvSpPr>
        <p:spPr>
          <a:xfrm>
            <a:off x="658367" y="3703320"/>
            <a:ext cx="2834639" cy="237744"/>
          </a:xfrm>
          <a:prstGeom prst="rect">
            <a:avLst/>
          </a:prstGeom>
          <a:noFill/>
        </p:spPr>
        <p:txBody>
          <a:bodyPr wrap="square" lIns="508" tIns="508" rIns="508" bIns="508" rtlCol="0" anchor="ctr">
            <a:normAutofit/>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Representative case 2</a:t>
            </a:r>
            <a:endParaRPr lang="en-US" sz="680" dirty="0"/>
          </a:p>
        </p:txBody>
      </p:sp>
      <p:pic>
        <p:nvPicPr>
          <p:cNvPr id="12" name="Image 1" descr="/Users/heliangbo/个人/论文/毕业材料/outputs/waveform_figures/multi_pe_reconstruction/case_gallery/s1_mu2_0_r1.png"/>
          <p:cNvPicPr>
            <a:picLocks noChangeAspect="1"/>
          </p:cNvPicPr>
          <p:nvPr/>
        </p:nvPicPr>
        <p:blipFill>
          <a:blip r:embed="rId4"/>
          <a:stretch>
            <a:fillRect/>
          </a:stretch>
        </p:blipFill>
        <p:spPr>
          <a:xfrm>
            <a:off x="658367" y="3941063"/>
            <a:ext cx="10835639" cy="272491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889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8890">
            <a:solidFill>
              <a:srgbClr val="D9DEE7">
                <a:alpha val="0"/>
              </a:srgbClr>
            </a:solidFill>
            <a:prstDash val="solid"/>
          </a:ln>
        </p:spPr>
      </p:sp>
      <p:sp>
        <p:nvSpPr>
          <p:cNvPr id="5" name="Text 3"/>
          <p:cNvSpPr/>
          <p:nvPr/>
        </p:nvSpPr>
        <p:spPr>
          <a:xfrm>
            <a:off x="694944" y="384048"/>
            <a:ext cx="5669280" cy="329184"/>
          </a:xfrm>
          <a:prstGeom prst="rect">
            <a:avLst/>
          </a:prstGeom>
          <a:noFill/>
        </p:spPr>
        <p:txBody>
          <a:bodyPr wrap="square" lIns="508" tIns="508" rIns="508" bIns="508" rtlCol="0" anchor="ctr">
            <a:normAutofit fontScale="85000" lnSpcReduction="10000"/>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Metric Advantage Under a More Challenging Setting</a:t>
            </a:r>
            <a:endParaRPr lang="en-US" sz="2100" dirty="0">
              <a:latin typeface="Arial" panose="020B0604020202020204" pitchFamily="34" charset="0"/>
              <a:cs typeface="Arial" panose="020B0604020202020204" pitchFamily="34" charset="0"/>
            </a:endParaRPr>
          </a:p>
        </p:txBody>
      </p:sp>
      <p:sp>
        <p:nvSpPr>
          <p:cNvPr id="7" name="Shape 5"/>
          <p:cNvSpPr/>
          <p:nvPr/>
        </p:nvSpPr>
        <p:spPr>
          <a:xfrm>
            <a:off x="512064" y="1078992"/>
            <a:ext cx="4681728" cy="2267712"/>
          </a:xfrm>
          <a:prstGeom prst="rect">
            <a:avLst/>
          </a:prstGeom>
          <a:solidFill>
            <a:srgbClr val="FBFCFE"/>
          </a:solidFill>
          <a:ln w="10795">
            <a:solidFill>
              <a:srgbClr val="D9DEE7"/>
            </a:solidFill>
            <a:prstDash val="solid"/>
          </a:ln>
        </p:spPr>
      </p:sp>
      <p:sp>
        <p:nvSpPr>
          <p:cNvPr id="8" name="Shape 6"/>
          <p:cNvSpPr/>
          <p:nvPr/>
        </p:nvSpPr>
        <p:spPr>
          <a:xfrm>
            <a:off x="512064" y="1078992"/>
            <a:ext cx="4681728" cy="384048"/>
          </a:xfrm>
          <a:prstGeom prst="rect">
            <a:avLst/>
          </a:prstGeom>
          <a:solidFill>
            <a:srgbClr val="F7ECF8"/>
          </a:solidFill>
          <a:ln w="8890">
            <a:solidFill>
              <a:srgbClr val="D9DEE7">
                <a:alpha val="0"/>
              </a:srgbClr>
            </a:solidFill>
            <a:prstDash val="solid"/>
          </a:ln>
        </p:spPr>
      </p:sp>
      <p:sp>
        <p:nvSpPr>
          <p:cNvPr id="9" name="Text 7"/>
          <p:cNvSpPr/>
          <p:nvPr/>
        </p:nvSpPr>
        <p:spPr>
          <a:xfrm>
            <a:off x="749808" y="1188720"/>
            <a:ext cx="2560320" cy="164592"/>
          </a:xfrm>
          <a:prstGeom prst="rect">
            <a:avLst/>
          </a:prstGeom>
          <a:noFill/>
        </p:spPr>
        <p:txBody>
          <a:bodyPr wrap="square" lIns="508" tIns="508" rIns="508" bIns="508" rtlCol="0" anchor="ctr">
            <a:normAutofit fontScale="55000" lnSpcReduction="20000"/>
          </a:bodyPr>
          <a:lstStyle/>
          <a:p>
            <a:pPr marL="0" indent="0" algn="l">
              <a:buNone/>
            </a:pPr>
            <a:r>
              <a:rPr lang="en-US" sz="1380" b="1" dirty="0">
                <a:solidFill>
                  <a:srgbClr val="7F1084"/>
                </a:solidFill>
                <a:latin typeface="Arial" panose="020B0604020202020204" pitchFamily="34" charset="0"/>
                <a:ea typeface="PingFang SC" pitchFamily="34" charset="-122"/>
                <a:cs typeface="Arial" panose="020B0604020202020204" pitchFamily="34" charset="0"/>
              </a:rPr>
              <a:t>The reconstruction problem is intrinsically harder</a:t>
            </a:r>
            <a:endParaRPr lang="en-US" sz="1380" dirty="0">
              <a:latin typeface="Arial" panose="020B0604020202020204" pitchFamily="34" charset="0"/>
              <a:cs typeface="Arial" panose="020B0604020202020204" pitchFamily="34" charset="0"/>
            </a:endParaRPr>
          </a:p>
        </p:txBody>
      </p:sp>
      <p:sp>
        <p:nvSpPr>
          <p:cNvPr id="11" name="Shape 9"/>
          <p:cNvSpPr/>
          <p:nvPr/>
        </p:nvSpPr>
        <p:spPr>
          <a:xfrm>
            <a:off x="822960" y="1741932"/>
            <a:ext cx="164592" cy="164592"/>
          </a:xfrm>
          <a:prstGeom prst="ellipse">
            <a:avLst/>
          </a:prstGeom>
          <a:solidFill>
            <a:srgbClr val="7F1084"/>
          </a:solidFill>
          <a:ln w="12700">
            <a:solidFill>
              <a:srgbClr val="7F1084">
                <a:alpha val="0"/>
              </a:srgbClr>
            </a:solidFill>
            <a:prstDash val="solid"/>
          </a:ln>
        </p:spPr>
      </p:sp>
      <p:sp>
        <p:nvSpPr>
          <p:cNvPr id="12" name="Text 10"/>
          <p:cNvSpPr/>
          <p:nvPr/>
        </p:nvSpPr>
        <p:spPr>
          <a:xfrm>
            <a:off x="1115568" y="1700784"/>
            <a:ext cx="4169664" cy="228600"/>
          </a:xfrm>
          <a:prstGeom prst="rect">
            <a:avLst/>
          </a:prstGeom>
          <a:noFill/>
        </p:spPr>
        <p:txBody>
          <a:bodyPr wrap="square" lIns="508" tIns="508" rIns="508" bIns="508" rtlCol="0" anchor="ctr">
            <a:normAutofit/>
          </a:bodyPr>
          <a:lstStyle/>
          <a:p>
            <a:pPr marL="0" indent="0" algn="l">
              <a:buNone/>
            </a:pPr>
            <a:r>
              <a:rPr lang="en-US" sz="1220" b="1" dirty="0">
                <a:solidFill>
                  <a:srgbClr val="1F2937"/>
                </a:solidFill>
                <a:latin typeface="Arial" panose="020B0604020202020204" pitchFamily="34" charset="0"/>
                <a:ea typeface="PingFang SC" pitchFamily="34" charset="-122"/>
                <a:cs typeface="Arial" panose="020B0604020202020204" pitchFamily="34" charset="0"/>
              </a:rPr>
              <a:t>Real zero-PE noise from MC sampling</a:t>
            </a:r>
            <a:endParaRPr lang="en-US" sz="1220" dirty="0">
              <a:latin typeface="Arial" panose="020B0604020202020204" pitchFamily="34" charset="0"/>
              <a:cs typeface="Arial" panose="020B0604020202020204" pitchFamily="34" charset="0"/>
            </a:endParaRPr>
          </a:p>
        </p:txBody>
      </p:sp>
      <p:sp>
        <p:nvSpPr>
          <p:cNvPr id="13" name="Shape 11"/>
          <p:cNvSpPr/>
          <p:nvPr/>
        </p:nvSpPr>
        <p:spPr>
          <a:xfrm>
            <a:off x="822960" y="2125980"/>
            <a:ext cx="164592" cy="164592"/>
          </a:xfrm>
          <a:prstGeom prst="ellipse">
            <a:avLst/>
          </a:prstGeom>
          <a:solidFill>
            <a:srgbClr val="7F1084"/>
          </a:solidFill>
          <a:ln w="12700">
            <a:solidFill>
              <a:srgbClr val="7F1084">
                <a:alpha val="0"/>
              </a:srgbClr>
            </a:solidFill>
            <a:prstDash val="solid"/>
          </a:ln>
        </p:spPr>
      </p:sp>
      <p:sp>
        <p:nvSpPr>
          <p:cNvPr id="14" name="Text 12"/>
          <p:cNvSpPr/>
          <p:nvPr/>
        </p:nvSpPr>
        <p:spPr>
          <a:xfrm>
            <a:off x="1115568" y="2084832"/>
            <a:ext cx="4169664" cy="228600"/>
          </a:xfrm>
          <a:prstGeom prst="rect">
            <a:avLst/>
          </a:prstGeom>
          <a:noFill/>
        </p:spPr>
        <p:txBody>
          <a:bodyPr wrap="square" lIns="508" tIns="508" rIns="508" bIns="508" rtlCol="0" anchor="ctr">
            <a:normAutofit/>
          </a:bodyPr>
          <a:lstStyle/>
          <a:p>
            <a:pPr marL="0" indent="0" algn="l">
              <a:buNone/>
            </a:pPr>
            <a:r>
              <a:rPr lang="en-US" sz="1220" b="1" dirty="0">
                <a:solidFill>
                  <a:srgbClr val="1F2937"/>
                </a:solidFill>
                <a:latin typeface="Arial" panose="020B0604020202020204" pitchFamily="34" charset="0"/>
                <a:ea typeface="PingFang SC" pitchFamily="34" charset="-122"/>
                <a:cs typeface="Arial" panose="020B0604020202020204" pitchFamily="34" charset="0"/>
              </a:rPr>
              <a:t>non-Gaussian electronic noise</a:t>
            </a:r>
            <a:endParaRPr lang="en-US" sz="1220" dirty="0">
              <a:latin typeface="Arial" panose="020B0604020202020204" pitchFamily="34" charset="0"/>
              <a:cs typeface="Arial" panose="020B0604020202020204" pitchFamily="34" charset="0"/>
            </a:endParaRPr>
          </a:p>
        </p:txBody>
      </p:sp>
      <p:sp>
        <p:nvSpPr>
          <p:cNvPr id="15" name="Shape 13"/>
          <p:cNvSpPr/>
          <p:nvPr/>
        </p:nvSpPr>
        <p:spPr>
          <a:xfrm>
            <a:off x="822960" y="2510028"/>
            <a:ext cx="164592" cy="164592"/>
          </a:xfrm>
          <a:prstGeom prst="ellipse">
            <a:avLst/>
          </a:prstGeom>
          <a:solidFill>
            <a:srgbClr val="7F1084"/>
          </a:solidFill>
          <a:ln w="12700">
            <a:solidFill>
              <a:srgbClr val="7F1084">
                <a:alpha val="0"/>
              </a:srgbClr>
            </a:solidFill>
            <a:prstDash val="solid"/>
          </a:ln>
        </p:spPr>
      </p:sp>
      <p:sp>
        <p:nvSpPr>
          <p:cNvPr id="16" name="Text 14"/>
          <p:cNvSpPr/>
          <p:nvPr/>
        </p:nvSpPr>
        <p:spPr>
          <a:xfrm>
            <a:off x="1115568" y="2468880"/>
            <a:ext cx="4169664" cy="228600"/>
          </a:xfrm>
          <a:prstGeom prst="rect">
            <a:avLst/>
          </a:prstGeom>
          <a:noFill/>
        </p:spPr>
        <p:txBody>
          <a:bodyPr wrap="square" lIns="508" tIns="508" rIns="508" bIns="508" rtlCol="0" anchor="ctr">
            <a:normAutofit/>
          </a:bodyPr>
          <a:lstStyle/>
          <a:p>
            <a:pPr marL="0" indent="0" algn="l">
              <a:buNone/>
            </a:pPr>
            <a:r>
              <a:rPr lang="en-US" sz="1220" b="1" dirty="0">
                <a:solidFill>
                  <a:srgbClr val="1F2937"/>
                </a:solidFill>
                <a:latin typeface="Arial" panose="020B0604020202020204" pitchFamily="34" charset="0"/>
                <a:ea typeface="PingFang SC" pitchFamily="34" charset="-122"/>
                <a:cs typeface="Arial" panose="020B0604020202020204" pitchFamily="34" charset="0"/>
              </a:rPr>
              <a:t>Baseline offset and low-frequency drift</a:t>
            </a:r>
            <a:endParaRPr lang="en-US" sz="1220" dirty="0">
              <a:latin typeface="Arial" panose="020B0604020202020204" pitchFamily="34" charset="0"/>
              <a:cs typeface="Arial" panose="020B0604020202020204" pitchFamily="34" charset="0"/>
            </a:endParaRPr>
          </a:p>
        </p:txBody>
      </p:sp>
      <p:sp>
        <p:nvSpPr>
          <p:cNvPr id="17" name="Shape 15"/>
          <p:cNvSpPr/>
          <p:nvPr/>
        </p:nvSpPr>
        <p:spPr>
          <a:xfrm>
            <a:off x="822960" y="2894076"/>
            <a:ext cx="164592" cy="164592"/>
          </a:xfrm>
          <a:prstGeom prst="ellipse">
            <a:avLst/>
          </a:prstGeom>
          <a:solidFill>
            <a:srgbClr val="660874"/>
          </a:solidFill>
          <a:ln w="12700">
            <a:solidFill>
              <a:srgbClr val="2366B8">
                <a:alpha val="0"/>
              </a:srgbClr>
            </a:solidFill>
            <a:prstDash val="solid"/>
          </a:ln>
        </p:spPr>
      </p:sp>
      <p:sp>
        <p:nvSpPr>
          <p:cNvPr id="18" name="Text 16"/>
          <p:cNvSpPr/>
          <p:nvPr/>
        </p:nvSpPr>
        <p:spPr>
          <a:xfrm>
            <a:off x="1115568" y="2852928"/>
            <a:ext cx="4169664" cy="228600"/>
          </a:xfrm>
          <a:prstGeom prst="rect">
            <a:avLst/>
          </a:prstGeom>
          <a:noFill/>
        </p:spPr>
        <p:txBody>
          <a:bodyPr wrap="square" lIns="508" tIns="508" rIns="508" bIns="508" rtlCol="0" anchor="ctr">
            <a:normAutofit/>
          </a:bodyPr>
          <a:lstStyle/>
          <a:p>
            <a:pPr marL="0" indent="0" algn="l">
              <a:buNone/>
            </a:pPr>
            <a:r>
              <a:rPr lang="en-US" sz="1220" b="1" dirty="0">
                <a:solidFill>
                  <a:srgbClr val="1F2937"/>
                </a:solidFill>
                <a:latin typeface="Arial" panose="020B0604020202020204" pitchFamily="34" charset="0"/>
                <a:ea typeface="PingFang SC" pitchFamily="34" charset="-122"/>
                <a:cs typeface="Arial" panose="020B0604020202020204" pitchFamily="34" charset="0"/>
              </a:rPr>
              <a:t>SER distribution fluctuation + variable PE count</a:t>
            </a:r>
            <a:endParaRPr lang="en-US" sz="1220" dirty="0">
              <a:latin typeface="Arial" panose="020B0604020202020204" pitchFamily="34" charset="0"/>
              <a:cs typeface="Arial" panose="020B0604020202020204" pitchFamily="34" charset="0"/>
            </a:endParaRPr>
          </a:p>
        </p:txBody>
      </p:sp>
      <p:sp>
        <p:nvSpPr>
          <p:cNvPr id="19" name="Shape 17"/>
          <p:cNvSpPr/>
          <p:nvPr/>
        </p:nvSpPr>
        <p:spPr>
          <a:xfrm>
            <a:off x="5468112" y="1078992"/>
            <a:ext cx="6217920" cy="2267712"/>
          </a:xfrm>
          <a:prstGeom prst="rect">
            <a:avLst/>
          </a:prstGeom>
          <a:solidFill>
            <a:srgbClr val="FBFCFE"/>
          </a:solidFill>
          <a:ln w="10795">
            <a:solidFill>
              <a:srgbClr val="D9DEE7"/>
            </a:solidFill>
            <a:prstDash val="solid"/>
          </a:ln>
        </p:spPr>
      </p:sp>
      <p:sp>
        <p:nvSpPr>
          <p:cNvPr id="20" name="Shape 18"/>
          <p:cNvSpPr/>
          <p:nvPr/>
        </p:nvSpPr>
        <p:spPr>
          <a:xfrm>
            <a:off x="5468112" y="1078992"/>
            <a:ext cx="6217920" cy="384048"/>
          </a:xfrm>
          <a:prstGeom prst="rect">
            <a:avLst/>
          </a:prstGeom>
          <a:solidFill>
            <a:srgbClr val="EAF2FC"/>
          </a:solidFill>
          <a:ln w="8890">
            <a:solidFill>
              <a:srgbClr val="D9DEE7">
                <a:alpha val="0"/>
              </a:srgbClr>
            </a:solidFill>
            <a:prstDash val="solid"/>
          </a:ln>
        </p:spPr>
      </p:sp>
      <p:sp>
        <p:nvSpPr>
          <p:cNvPr id="21" name="Text 19"/>
          <p:cNvSpPr/>
          <p:nvPr/>
        </p:nvSpPr>
        <p:spPr>
          <a:xfrm>
            <a:off x="5705856" y="1188720"/>
            <a:ext cx="2103120" cy="164592"/>
          </a:xfrm>
          <a:prstGeom prst="rect">
            <a:avLst/>
          </a:prstGeom>
          <a:noFill/>
        </p:spPr>
        <p:txBody>
          <a:bodyPr wrap="square" lIns="508" tIns="508" rIns="508" bIns="508" rtlCol="0" anchor="ctr">
            <a:normAutofit fontScale="85000" lnSpcReduction="20000"/>
          </a:bodyPr>
          <a:lstStyle/>
          <a:p>
            <a:pPr marL="0" indent="0" algn="l">
              <a:buNone/>
            </a:pPr>
            <a:r>
              <a:rPr lang="en-US" sz="1380" b="1" dirty="0">
                <a:solidFill>
                  <a:srgbClr val="2366B8"/>
                </a:solidFill>
                <a:latin typeface="Arial" panose="020B0604020202020204" pitchFamily="34" charset="0"/>
                <a:ea typeface="PingFang SC" pitchFamily="34" charset="-122"/>
                <a:cs typeface="Arial" panose="020B0604020202020204" pitchFamily="34" charset="0"/>
              </a:rPr>
              <a:t>Yet the metrics remain better</a:t>
            </a:r>
            <a:endParaRPr lang="en-US" sz="1380" dirty="0">
              <a:latin typeface="Arial" panose="020B0604020202020204" pitchFamily="34" charset="0"/>
              <a:cs typeface="Arial" panose="020B0604020202020204" pitchFamily="34" charset="0"/>
            </a:endParaRPr>
          </a:p>
        </p:txBody>
      </p:sp>
      <p:sp>
        <p:nvSpPr>
          <p:cNvPr id="23" name="Shape 21"/>
          <p:cNvSpPr/>
          <p:nvPr/>
        </p:nvSpPr>
        <p:spPr>
          <a:xfrm>
            <a:off x="5760720" y="1719072"/>
            <a:ext cx="1783080" cy="932688"/>
          </a:xfrm>
          <a:prstGeom prst="rect">
            <a:avLst/>
          </a:prstGeom>
          <a:solidFill>
            <a:srgbClr val="FFFFFF"/>
          </a:solidFill>
          <a:ln w="10795">
            <a:solidFill>
              <a:srgbClr val="D9DEE7"/>
            </a:solidFill>
            <a:prstDash val="solid"/>
          </a:ln>
        </p:spPr>
      </p:sp>
      <p:sp>
        <p:nvSpPr>
          <p:cNvPr id="24" name="Shape 22"/>
          <p:cNvSpPr/>
          <p:nvPr/>
        </p:nvSpPr>
        <p:spPr>
          <a:xfrm>
            <a:off x="5760720" y="1719072"/>
            <a:ext cx="91440" cy="932688"/>
          </a:xfrm>
          <a:prstGeom prst="rect">
            <a:avLst/>
          </a:prstGeom>
          <a:solidFill>
            <a:srgbClr val="7F1084"/>
          </a:solidFill>
          <a:ln w="8890">
            <a:solidFill>
              <a:srgbClr val="D9DEE7">
                <a:alpha val="0"/>
              </a:srgbClr>
            </a:solidFill>
            <a:prstDash val="solid"/>
          </a:ln>
        </p:spPr>
      </p:sp>
      <p:sp>
        <p:nvSpPr>
          <p:cNvPr id="25" name="Text 23"/>
          <p:cNvSpPr/>
          <p:nvPr/>
        </p:nvSpPr>
        <p:spPr>
          <a:xfrm>
            <a:off x="5980176" y="1847088"/>
            <a:ext cx="1453896" cy="164592"/>
          </a:xfrm>
          <a:prstGeom prst="rect">
            <a:avLst/>
          </a:prstGeom>
          <a:noFill/>
        </p:spPr>
        <p:txBody>
          <a:bodyPr wrap="square" lIns="508" tIns="508" rIns="508" bIns="508" rtlCol="0" anchor="ctr">
            <a:normAutofit/>
          </a:bodyPr>
          <a:lstStyle/>
          <a:p>
            <a:pPr marL="0" indent="0" algn="l">
              <a:buNone/>
            </a:pPr>
            <a:r>
              <a:rPr lang="en-US" sz="970" b="1" dirty="0">
                <a:solidFill>
                  <a:srgbClr val="7F1084"/>
                </a:solidFill>
                <a:latin typeface="Arial" panose="020B0604020202020204" pitchFamily="34" charset="0"/>
                <a:ea typeface="PingFang SC" pitchFamily="34" charset="-122"/>
                <a:cs typeface="Arial" panose="020B0604020202020204" pitchFamily="34" charset="0"/>
              </a:rPr>
              <a:t>Lowest RSS</a:t>
            </a:r>
            <a:endParaRPr lang="en-US" sz="970" dirty="0">
              <a:latin typeface="Arial" panose="020B0604020202020204" pitchFamily="34" charset="0"/>
              <a:cs typeface="Arial" panose="020B0604020202020204" pitchFamily="34" charset="0"/>
            </a:endParaRPr>
          </a:p>
        </p:txBody>
      </p:sp>
      <p:sp>
        <p:nvSpPr>
          <p:cNvPr id="26" name="Text 24"/>
          <p:cNvSpPr/>
          <p:nvPr/>
        </p:nvSpPr>
        <p:spPr>
          <a:xfrm>
            <a:off x="5980176" y="2075688"/>
            <a:ext cx="1453896" cy="265176"/>
          </a:xfrm>
          <a:prstGeom prst="rect">
            <a:avLst/>
          </a:prstGeom>
          <a:noFill/>
        </p:spPr>
        <p:txBody>
          <a:bodyPr wrap="square" lIns="508" tIns="508" rIns="508" bIns="508" rtlCol="0" anchor="ctr">
            <a:normAutofit fontScale="92500" lnSpcReduction="10000"/>
          </a:bodyPr>
          <a:lstStyle/>
          <a:p>
            <a:pPr marL="0" indent="0" algn="l">
              <a:buNone/>
            </a:pPr>
            <a:r>
              <a:rPr lang="en-US" sz="2050" b="1" dirty="0">
                <a:solidFill>
                  <a:srgbClr val="1F2937"/>
                </a:solidFill>
                <a:latin typeface="Arial" panose="020B0604020202020204" pitchFamily="34" charset="0"/>
                <a:ea typeface="PingFang SC" pitchFamily="34" charset="-122"/>
                <a:cs typeface="Arial" panose="020B0604020202020204" pitchFamily="34" charset="0"/>
              </a:rPr>
              <a:t>2.68 mV²</a:t>
            </a:r>
            <a:endParaRPr lang="en-US" sz="2050" dirty="0">
              <a:latin typeface="Arial" panose="020B0604020202020204" pitchFamily="34" charset="0"/>
              <a:cs typeface="Arial" panose="020B0604020202020204" pitchFamily="34" charset="0"/>
            </a:endParaRPr>
          </a:p>
        </p:txBody>
      </p:sp>
      <p:sp>
        <p:nvSpPr>
          <p:cNvPr id="28" name="Shape 26"/>
          <p:cNvSpPr/>
          <p:nvPr/>
        </p:nvSpPr>
        <p:spPr>
          <a:xfrm>
            <a:off x="7808976" y="1719072"/>
            <a:ext cx="1755648" cy="932688"/>
          </a:xfrm>
          <a:prstGeom prst="rect">
            <a:avLst/>
          </a:prstGeom>
          <a:solidFill>
            <a:srgbClr val="FFFFFF"/>
          </a:solidFill>
          <a:ln w="10795">
            <a:solidFill>
              <a:srgbClr val="D9DEE7"/>
            </a:solidFill>
            <a:prstDash val="solid"/>
          </a:ln>
        </p:spPr>
      </p:sp>
      <p:sp>
        <p:nvSpPr>
          <p:cNvPr id="29" name="Shape 27"/>
          <p:cNvSpPr/>
          <p:nvPr/>
        </p:nvSpPr>
        <p:spPr>
          <a:xfrm>
            <a:off x="7808976" y="1719072"/>
            <a:ext cx="91440" cy="932688"/>
          </a:xfrm>
          <a:prstGeom prst="rect">
            <a:avLst/>
          </a:prstGeom>
          <a:solidFill>
            <a:srgbClr val="660874"/>
          </a:solidFill>
          <a:ln w="8890">
            <a:solidFill>
              <a:srgbClr val="D9DEE7">
                <a:alpha val="0"/>
              </a:srgbClr>
            </a:solidFill>
            <a:prstDash val="solid"/>
          </a:ln>
        </p:spPr>
      </p:sp>
      <p:sp>
        <p:nvSpPr>
          <p:cNvPr id="30" name="Text 28"/>
          <p:cNvSpPr/>
          <p:nvPr/>
        </p:nvSpPr>
        <p:spPr>
          <a:xfrm>
            <a:off x="8028432" y="1847088"/>
            <a:ext cx="1426464" cy="164592"/>
          </a:xfrm>
          <a:prstGeom prst="rect">
            <a:avLst/>
          </a:prstGeom>
          <a:noFill/>
        </p:spPr>
        <p:txBody>
          <a:bodyPr wrap="square" lIns="508" tIns="508" rIns="508" bIns="508" rtlCol="0" anchor="ctr">
            <a:normAutofit/>
          </a:bodyPr>
          <a:lstStyle/>
          <a:p>
            <a:pPr marL="0" indent="0" algn="l">
              <a:buNone/>
            </a:pPr>
            <a:r>
              <a:rPr lang="en-US" sz="970" b="1" dirty="0">
                <a:solidFill>
                  <a:srgbClr val="660874"/>
                </a:solidFill>
                <a:latin typeface="Arial" panose="020B0604020202020204" pitchFamily="34" charset="0"/>
                <a:ea typeface="PingFang SC" pitchFamily="34" charset="-122"/>
                <a:cs typeface="Arial" panose="020B0604020202020204" pitchFamily="34" charset="0"/>
              </a:rPr>
              <a:t>Lowest Dw</a:t>
            </a:r>
            <a:endParaRPr lang="en-US" sz="970" dirty="0">
              <a:solidFill>
                <a:srgbClr val="660874"/>
              </a:solidFill>
              <a:latin typeface="Arial" panose="020B0604020202020204" pitchFamily="34" charset="0"/>
              <a:cs typeface="Arial" panose="020B0604020202020204" pitchFamily="34" charset="0"/>
            </a:endParaRPr>
          </a:p>
        </p:txBody>
      </p:sp>
      <p:sp>
        <p:nvSpPr>
          <p:cNvPr id="31" name="Text 29"/>
          <p:cNvSpPr/>
          <p:nvPr/>
        </p:nvSpPr>
        <p:spPr>
          <a:xfrm>
            <a:off x="8028432" y="2075688"/>
            <a:ext cx="1426464" cy="265176"/>
          </a:xfrm>
          <a:prstGeom prst="rect">
            <a:avLst/>
          </a:prstGeom>
          <a:noFill/>
        </p:spPr>
        <p:txBody>
          <a:bodyPr wrap="square" lIns="508" tIns="508" rIns="508" bIns="508" rtlCol="0" anchor="ctr">
            <a:normAutofit fontScale="92500" lnSpcReduction="10000"/>
          </a:bodyPr>
          <a:lstStyle/>
          <a:p>
            <a:pPr marL="0" indent="0" algn="l">
              <a:buNone/>
            </a:pPr>
            <a:r>
              <a:rPr lang="en-US" sz="2050" b="1" dirty="0">
                <a:solidFill>
                  <a:srgbClr val="1F2937"/>
                </a:solidFill>
                <a:latin typeface="Arial" panose="020B0604020202020204" pitchFamily="34" charset="0"/>
                <a:ea typeface="PingFang SC" pitchFamily="34" charset="-122"/>
                <a:cs typeface="Arial" panose="020B0604020202020204" pitchFamily="34" charset="0"/>
              </a:rPr>
              <a:t>0.61 ns</a:t>
            </a:r>
            <a:endParaRPr lang="en-US" sz="2050" dirty="0">
              <a:latin typeface="Arial" panose="020B0604020202020204" pitchFamily="34" charset="0"/>
              <a:cs typeface="Arial" panose="020B0604020202020204" pitchFamily="34" charset="0"/>
            </a:endParaRPr>
          </a:p>
        </p:txBody>
      </p:sp>
      <p:sp>
        <p:nvSpPr>
          <p:cNvPr id="33" name="Shape 31"/>
          <p:cNvSpPr/>
          <p:nvPr/>
        </p:nvSpPr>
        <p:spPr>
          <a:xfrm>
            <a:off x="9820656" y="1719072"/>
            <a:ext cx="1554480" cy="932688"/>
          </a:xfrm>
          <a:prstGeom prst="rect">
            <a:avLst/>
          </a:prstGeom>
          <a:solidFill>
            <a:srgbClr val="FFFFFF"/>
          </a:solidFill>
          <a:ln w="10795">
            <a:solidFill>
              <a:srgbClr val="D9DEE7"/>
            </a:solidFill>
            <a:prstDash val="solid"/>
          </a:ln>
        </p:spPr>
      </p:sp>
      <p:sp>
        <p:nvSpPr>
          <p:cNvPr id="34" name="Shape 32"/>
          <p:cNvSpPr/>
          <p:nvPr/>
        </p:nvSpPr>
        <p:spPr>
          <a:xfrm>
            <a:off x="9820656" y="1719072"/>
            <a:ext cx="91440" cy="932688"/>
          </a:xfrm>
          <a:prstGeom prst="rect">
            <a:avLst/>
          </a:prstGeom>
          <a:solidFill>
            <a:srgbClr val="7F1084"/>
          </a:solidFill>
          <a:ln w="8890">
            <a:solidFill>
              <a:srgbClr val="D9DEE7">
                <a:alpha val="0"/>
              </a:srgbClr>
            </a:solidFill>
            <a:prstDash val="solid"/>
          </a:ln>
        </p:spPr>
      </p:sp>
      <p:sp>
        <p:nvSpPr>
          <p:cNvPr id="35" name="Text 33"/>
          <p:cNvSpPr/>
          <p:nvPr/>
        </p:nvSpPr>
        <p:spPr>
          <a:xfrm>
            <a:off x="10040112" y="1847088"/>
            <a:ext cx="1225296" cy="164592"/>
          </a:xfrm>
          <a:prstGeom prst="rect">
            <a:avLst/>
          </a:prstGeom>
          <a:noFill/>
        </p:spPr>
        <p:txBody>
          <a:bodyPr wrap="square" lIns="508" tIns="508" rIns="508" bIns="508" rtlCol="0" anchor="ctr">
            <a:normAutofit/>
          </a:bodyPr>
          <a:lstStyle/>
          <a:p>
            <a:pPr marL="0" indent="0" algn="l">
              <a:buNone/>
            </a:pPr>
            <a:r>
              <a:rPr lang="en-US" sz="970" b="1" dirty="0">
                <a:solidFill>
                  <a:srgbClr val="7F1084"/>
                </a:solidFill>
                <a:latin typeface="Arial" panose="020B0604020202020204" pitchFamily="34" charset="0"/>
                <a:ea typeface="PingFang SC" pitchFamily="34" charset="-122"/>
                <a:cs typeface="Arial" panose="020B0604020202020204" pitchFamily="34" charset="0"/>
              </a:rPr>
              <a:t>Inference speed</a:t>
            </a:r>
            <a:endParaRPr lang="en-US" sz="970" dirty="0">
              <a:latin typeface="Arial" panose="020B0604020202020204" pitchFamily="34" charset="0"/>
              <a:cs typeface="Arial" panose="020B0604020202020204" pitchFamily="34" charset="0"/>
            </a:endParaRPr>
          </a:p>
        </p:txBody>
      </p:sp>
      <p:sp>
        <p:nvSpPr>
          <p:cNvPr id="36" name="Text 34"/>
          <p:cNvSpPr/>
          <p:nvPr/>
        </p:nvSpPr>
        <p:spPr>
          <a:xfrm>
            <a:off x="10040112" y="2075688"/>
            <a:ext cx="1225296" cy="265176"/>
          </a:xfrm>
          <a:prstGeom prst="rect">
            <a:avLst/>
          </a:prstGeom>
          <a:noFill/>
        </p:spPr>
        <p:txBody>
          <a:bodyPr wrap="square" lIns="508" tIns="508" rIns="508" bIns="508" rtlCol="0" anchor="ctr">
            <a:normAutofit fontScale="92500" lnSpcReduction="10000"/>
          </a:bodyPr>
          <a:lstStyle/>
          <a:p>
            <a:pPr marL="0" indent="0" algn="l">
              <a:buNone/>
            </a:pPr>
            <a:r>
              <a:rPr lang="en-US" altLang="zh-CN" sz="2050" b="1" dirty="0">
                <a:solidFill>
                  <a:srgbClr val="1F2937"/>
                </a:solidFill>
                <a:latin typeface="Arial" panose="020B0604020202020204" pitchFamily="34" charset="0"/>
                <a:ea typeface="PingFang SC" pitchFamily="34" charset="-122"/>
                <a:cs typeface="Arial" panose="020B0604020202020204" pitchFamily="34" charset="0"/>
              </a:rPr>
              <a:t>6250 /s</a:t>
            </a:r>
            <a:r>
              <a:rPr lang="zh-CN" altLang="en-US" sz="2050" b="1" dirty="0">
                <a:solidFill>
                  <a:srgbClr val="1F2937"/>
                </a:solidFill>
                <a:latin typeface="Arial" panose="020B0604020202020204" pitchFamily="34" charset="0"/>
                <a:ea typeface="PingFang SC" pitchFamily="34" charset="-122"/>
                <a:cs typeface="Arial" panose="020B0604020202020204" pitchFamily="34" charset="0"/>
              </a:rPr>
              <a:t> </a:t>
            </a:r>
            <a:endParaRPr lang="en-US" sz="2050" dirty="0">
              <a:latin typeface="Arial" panose="020B0604020202020204" pitchFamily="34" charset="0"/>
              <a:cs typeface="Arial" panose="020B0604020202020204" pitchFamily="34" charset="0"/>
            </a:endParaRPr>
          </a:p>
        </p:txBody>
      </p:sp>
      <p:sp>
        <p:nvSpPr>
          <p:cNvPr id="39" name="Shape 37"/>
          <p:cNvSpPr/>
          <p:nvPr/>
        </p:nvSpPr>
        <p:spPr>
          <a:xfrm>
            <a:off x="566928" y="3584448"/>
            <a:ext cx="3566160" cy="694944"/>
          </a:xfrm>
          <a:prstGeom prst="rect">
            <a:avLst/>
          </a:prstGeom>
          <a:solidFill>
            <a:srgbClr val="FFFFFF"/>
          </a:solidFill>
          <a:ln w="10160">
            <a:solidFill>
              <a:srgbClr val="D9DEE7"/>
            </a:solidFill>
            <a:prstDash val="solid"/>
          </a:ln>
        </p:spPr>
      </p:sp>
      <p:sp>
        <p:nvSpPr>
          <p:cNvPr id="40" name="Shape 38"/>
          <p:cNvSpPr/>
          <p:nvPr/>
        </p:nvSpPr>
        <p:spPr>
          <a:xfrm>
            <a:off x="713232" y="3758184"/>
            <a:ext cx="310896" cy="310896"/>
          </a:xfrm>
          <a:prstGeom prst="ellipse">
            <a:avLst/>
          </a:prstGeom>
          <a:solidFill>
            <a:srgbClr val="7F1084"/>
          </a:solidFill>
          <a:ln w="12700">
            <a:solidFill>
              <a:srgbClr val="7F1084">
                <a:alpha val="0"/>
              </a:srgbClr>
            </a:solidFill>
            <a:prstDash val="solid"/>
          </a:ln>
        </p:spPr>
      </p:sp>
      <p:sp>
        <p:nvSpPr>
          <p:cNvPr id="41" name="Text 39"/>
          <p:cNvSpPr/>
          <p:nvPr/>
        </p:nvSpPr>
        <p:spPr>
          <a:xfrm>
            <a:off x="713232" y="3785616"/>
            <a:ext cx="310896" cy="182880"/>
          </a:xfrm>
          <a:prstGeom prst="rect">
            <a:avLst/>
          </a:prstGeom>
          <a:noFill/>
        </p:spPr>
        <p:txBody>
          <a:bodyPr wrap="square" lIns="0" tIns="0" rIns="0" bIns="0" rtlCol="0" anchor="ctr">
            <a:normAutofit/>
          </a:bodyPr>
          <a:lstStyle/>
          <a:p>
            <a:pPr marL="0" indent="0" algn="ctr">
              <a:buNone/>
            </a:pPr>
            <a:r>
              <a:rPr lang="en-US" sz="1020" b="1" dirty="0">
                <a:solidFill>
                  <a:srgbClr val="FFFFFF"/>
                </a:solidFill>
                <a:latin typeface="Arial" panose="020B0604020202020204" pitchFamily="34" charset="0"/>
                <a:ea typeface="PingFang SC" pitchFamily="34" charset="-122"/>
                <a:cs typeface="Arial" panose="020B0604020202020204" pitchFamily="34" charset="0"/>
              </a:rPr>
              <a:t>1</a:t>
            </a:r>
            <a:endParaRPr lang="en-US" sz="1020" dirty="0">
              <a:latin typeface="Arial" panose="020B0604020202020204" pitchFamily="34" charset="0"/>
              <a:cs typeface="Arial" panose="020B0604020202020204" pitchFamily="34" charset="0"/>
            </a:endParaRPr>
          </a:p>
        </p:txBody>
      </p:sp>
      <p:sp>
        <p:nvSpPr>
          <p:cNvPr id="42" name="Text 40"/>
          <p:cNvSpPr/>
          <p:nvPr/>
        </p:nvSpPr>
        <p:spPr>
          <a:xfrm>
            <a:off x="1133856" y="3820998"/>
            <a:ext cx="2852928" cy="155448"/>
          </a:xfrm>
          <a:prstGeom prst="rect">
            <a:avLst/>
          </a:prstGeom>
          <a:noFill/>
        </p:spPr>
        <p:txBody>
          <a:bodyPr wrap="square" lIns="508" tIns="508" rIns="508" bIns="508" rtlCol="0" anchor="ctr">
            <a:normAutofit lnSpcReduction="10000"/>
          </a:bodyPr>
          <a:lstStyle/>
          <a:p>
            <a:pPr marL="0" indent="0" algn="l">
              <a:buNone/>
            </a:pPr>
            <a:r>
              <a:rPr lang="en-US" sz="1080" b="1" dirty="0">
                <a:solidFill>
                  <a:srgbClr val="7F1084"/>
                </a:solidFill>
                <a:latin typeface="Arial" panose="020B0604020202020204" pitchFamily="34" charset="0"/>
                <a:ea typeface="PingFang SC" pitchFamily="34" charset="-122"/>
                <a:cs typeface="Arial" panose="020B0604020202020204" pitchFamily="34" charset="0"/>
              </a:rPr>
              <a:t>Real SER distribution calibration</a:t>
            </a:r>
            <a:endParaRPr lang="en-US" sz="1080" dirty="0">
              <a:latin typeface="Arial" panose="020B0604020202020204" pitchFamily="34" charset="0"/>
              <a:cs typeface="Arial" panose="020B0604020202020204" pitchFamily="34" charset="0"/>
            </a:endParaRPr>
          </a:p>
        </p:txBody>
      </p:sp>
      <p:sp>
        <p:nvSpPr>
          <p:cNvPr id="44" name="Shape 42"/>
          <p:cNvSpPr/>
          <p:nvPr/>
        </p:nvSpPr>
        <p:spPr>
          <a:xfrm>
            <a:off x="4315968" y="3584448"/>
            <a:ext cx="3566160" cy="694944"/>
          </a:xfrm>
          <a:prstGeom prst="rect">
            <a:avLst/>
          </a:prstGeom>
          <a:solidFill>
            <a:srgbClr val="FFFFFF"/>
          </a:solidFill>
          <a:ln w="10160">
            <a:solidFill>
              <a:srgbClr val="D9DEE7"/>
            </a:solidFill>
            <a:prstDash val="solid"/>
          </a:ln>
        </p:spPr>
      </p:sp>
      <p:sp>
        <p:nvSpPr>
          <p:cNvPr id="45" name="Shape 43"/>
          <p:cNvSpPr/>
          <p:nvPr/>
        </p:nvSpPr>
        <p:spPr>
          <a:xfrm>
            <a:off x="4462272" y="3758184"/>
            <a:ext cx="310896" cy="310896"/>
          </a:xfrm>
          <a:prstGeom prst="ellipse">
            <a:avLst/>
          </a:prstGeom>
          <a:solidFill>
            <a:srgbClr val="660874"/>
          </a:solidFill>
          <a:ln w="12700">
            <a:solidFill>
              <a:srgbClr val="2366B8">
                <a:alpha val="0"/>
              </a:srgbClr>
            </a:solidFill>
            <a:prstDash val="solid"/>
          </a:ln>
        </p:spPr>
      </p:sp>
      <p:sp>
        <p:nvSpPr>
          <p:cNvPr id="46" name="Text 44"/>
          <p:cNvSpPr/>
          <p:nvPr/>
        </p:nvSpPr>
        <p:spPr>
          <a:xfrm>
            <a:off x="4462272" y="3785616"/>
            <a:ext cx="310896" cy="182880"/>
          </a:xfrm>
          <a:prstGeom prst="rect">
            <a:avLst/>
          </a:prstGeom>
          <a:noFill/>
        </p:spPr>
        <p:txBody>
          <a:bodyPr wrap="square" lIns="0" tIns="0" rIns="0" bIns="0" rtlCol="0" anchor="ctr">
            <a:normAutofit/>
          </a:bodyPr>
          <a:lstStyle/>
          <a:p>
            <a:pPr marL="0" indent="0" algn="ctr">
              <a:buNone/>
            </a:pPr>
            <a:r>
              <a:rPr lang="en-US" sz="1020" b="1" dirty="0">
                <a:solidFill>
                  <a:srgbClr val="FFFFFF"/>
                </a:solidFill>
                <a:latin typeface="Arial" panose="020B0604020202020204" pitchFamily="34" charset="0"/>
                <a:ea typeface="PingFang SC" pitchFamily="34" charset="-122"/>
                <a:cs typeface="Arial" panose="020B0604020202020204" pitchFamily="34" charset="0"/>
              </a:rPr>
              <a:t>2</a:t>
            </a:r>
            <a:endParaRPr lang="en-US" sz="1020" dirty="0">
              <a:latin typeface="Arial" panose="020B0604020202020204" pitchFamily="34" charset="0"/>
              <a:cs typeface="Arial" panose="020B0604020202020204" pitchFamily="34" charset="0"/>
            </a:endParaRPr>
          </a:p>
        </p:txBody>
      </p:sp>
      <p:sp>
        <p:nvSpPr>
          <p:cNvPr id="47" name="Text 45"/>
          <p:cNvSpPr/>
          <p:nvPr/>
        </p:nvSpPr>
        <p:spPr>
          <a:xfrm>
            <a:off x="4882896" y="3820998"/>
            <a:ext cx="2852928" cy="155448"/>
          </a:xfrm>
          <a:prstGeom prst="rect">
            <a:avLst/>
          </a:prstGeom>
          <a:noFill/>
        </p:spPr>
        <p:txBody>
          <a:bodyPr wrap="square" lIns="508" tIns="508" rIns="508" bIns="508" rtlCol="0" anchor="ctr">
            <a:normAutofit lnSpcReduction="10000"/>
          </a:bodyPr>
          <a:lstStyle/>
          <a:p>
            <a:pPr marL="0" indent="0" algn="l">
              <a:buNone/>
            </a:pPr>
            <a:r>
              <a:rPr lang="en-US" sz="1080" b="1" dirty="0">
                <a:solidFill>
                  <a:srgbClr val="660874"/>
                </a:solidFill>
                <a:latin typeface="Arial" panose="020B0604020202020204" pitchFamily="34" charset="0"/>
                <a:ea typeface="PingFang SC" pitchFamily="34" charset="-122"/>
                <a:cs typeface="Arial" panose="020B0604020202020204" pitchFamily="34" charset="0"/>
              </a:rPr>
              <a:t>Physics-driven training data</a:t>
            </a:r>
            <a:endParaRPr lang="en-US" sz="1080" dirty="0">
              <a:solidFill>
                <a:srgbClr val="660874"/>
              </a:solidFill>
              <a:latin typeface="Arial" panose="020B0604020202020204" pitchFamily="34" charset="0"/>
              <a:cs typeface="Arial" panose="020B0604020202020204" pitchFamily="34" charset="0"/>
            </a:endParaRPr>
          </a:p>
        </p:txBody>
      </p:sp>
      <p:sp>
        <p:nvSpPr>
          <p:cNvPr id="49" name="Shape 47"/>
          <p:cNvSpPr/>
          <p:nvPr/>
        </p:nvSpPr>
        <p:spPr>
          <a:xfrm>
            <a:off x="8065008" y="3584448"/>
            <a:ext cx="3529584" cy="694944"/>
          </a:xfrm>
          <a:prstGeom prst="rect">
            <a:avLst/>
          </a:prstGeom>
          <a:solidFill>
            <a:srgbClr val="FFFFFF"/>
          </a:solidFill>
          <a:ln w="10160">
            <a:solidFill>
              <a:srgbClr val="D9DEE7"/>
            </a:solidFill>
            <a:prstDash val="solid"/>
          </a:ln>
        </p:spPr>
      </p:sp>
      <p:sp>
        <p:nvSpPr>
          <p:cNvPr id="50" name="Shape 48"/>
          <p:cNvSpPr/>
          <p:nvPr/>
        </p:nvSpPr>
        <p:spPr>
          <a:xfrm>
            <a:off x="8211312" y="3758184"/>
            <a:ext cx="310896" cy="310896"/>
          </a:xfrm>
          <a:prstGeom prst="ellipse">
            <a:avLst/>
          </a:prstGeom>
          <a:solidFill>
            <a:srgbClr val="7F1084"/>
          </a:solidFill>
          <a:ln w="12700">
            <a:solidFill>
              <a:srgbClr val="7F1084">
                <a:alpha val="0"/>
              </a:srgbClr>
            </a:solidFill>
            <a:prstDash val="solid"/>
          </a:ln>
        </p:spPr>
      </p:sp>
      <p:sp>
        <p:nvSpPr>
          <p:cNvPr id="51" name="Text 49"/>
          <p:cNvSpPr/>
          <p:nvPr/>
        </p:nvSpPr>
        <p:spPr>
          <a:xfrm>
            <a:off x="8211312" y="3785616"/>
            <a:ext cx="310896" cy="182880"/>
          </a:xfrm>
          <a:prstGeom prst="rect">
            <a:avLst/>
          </a:prstGeom>
          <a:noFill/>
        </p:spPr>
        <p:txBody>
          <a:bodyPr wrap="square" lIns="0" tIns="0" rIns="0" bIns="0" rtlCol="0" anchor="ctr">
            <a:normAutofit/>
          </a:bodyPr>
          <a:lstStyle/>
          <a:p>
            <a:pPr marL="0" indent="0" algn="ctr">
              <a:buNone/>
            </a:pPr>
            <a:r>
              <a:rPr lang="en-US" sz="1020" b="1" dirty="0">
                <a:solidFill>
                  <a:srgbClr val="FFFFFF"/>
                </a:solidFill>
                <a:latin typeface="Arial" panose="020B0604020202020204" pitchFamily="34" charset="0"/>
                <a:ea typeface="PingFang SC" pitchFamily="34" charset="-122"/>
                <a:cs typeface="Arial" panose="020B0604020202020204" pitchFamily="34" charset="0"/>
              </a:rPr>
              <a:t>3</a:t>
            </a:r>
            <a:endParaRPr lang="en-US" sz="1020" dirty="0">
              <a:latin typeface="Arial" panose="020B0604020202020204" pitchFamily="34" charset="0"/>
              <a:cs typeface="Arial" panose="020B0604020202020204" pitchFamily="34" charset="0"/>
            </a:endParaRPr>
          </a:p>
        </p:txBody>
      </p:sp>
      <p:sp>
        <p:nvSpPr>
          <p:cNvPr id="52" name="Text 50"/>
          <p:cNvSpPr/>
          <p:nvPr/>
        </p:nvSpPr>
        <p:spPr>
          <a:xfrm>
            <a:off x="8631936" y="3820998"/>
            <a:ext cx="2816352" cy="155448"/>
          </a:xfrm>
          <a:prstGeom prst="rect">
            <a:avLst/>
          </a:prstGeom>
          <a:noFill/>
        </p:spPr>
        <p:txBody>
          <a:bodyPr wrap="square" lIns="508" tIns="508" rIns="508" bIns="508" rtlCol="0" anchor="ctr">
            <a:normAutofit lnSpcReduction="10000"/>
          </a:bodyPr>
          <a:lstStyle/>
          <a:p>
            <a:pPr marL="0" indent="0" algn="l">
              <a:buNone/>
            </a:pPr>
            <a:r>
              <a:rPr lang="en-US" sz="1080" b="1" dirty="0">
                <a:solidFill>
                  <a:srgbClr val="7F1084"/>
                </a:solidFill>
                <a:latin typeface="Arial" panose="020B0604020202020204" pitchFamily="34" charset="0"/>
                <a:ea typeface="PingFang SC" pitchFamily="34" charset="-122"/>
                <a:cs typeface="Arial" panose="020B0604020202020204" pitchFamily="34" charset="0"/>
              </a:rPr>
              <a:t>Two-stage Transformer reconstruction</a:t>
            </a:r>
            <a:endParaRPr lang="en-US" sz="1080" dirty="0">
              <a:latin typeface="Arial" panose="020B0604020202020204" pitchFamily="34" charset="0"/>
              <a:cs typeface="Arial" panose="020B0604020202020204" pitchFamily="34" charset="0"/>
            </a:endParaRPr>
          </a:p>
        </p:txBody>
      </p:sp>
      <p:sp>
        <p:nvSpPr>
          <p:cNvPr id="54" name="Shape 52"/>
          <p:cNvSpPr/>
          <p:nvPr/>
        </p:nvSpPr>
        <p:spPr>
          <a:xfrm>
            <a:off x="548640" y="4535424"/>
            <a:ext cx="2057400" cy="393192"/>
          </a:xfrm>
          <a:prstGeom prst="rect">
            <a:avLst/>
          </a:prstGeom>
          <a:solidFill>
            <a:srgbClr val="7F1084"/>
          </a:solidFill>
          <a:ln w="8255">
            <a:solidFill>
              <a:srgbClr val="D9DEE7"/>
            </a:solidFill>
            <a:prstDash val="solid"/>
          </a:ln>
        </p:spPr>
      </p:sp>
      <p:sp>
        <p:nvSpPr>
          <p:cNvPr id="55" name="Text 53"/>
          <p:cNvSpPr/>
          <p:nvPr/>
        </p:nvSpPr>
        <p:spPr>
          <a:xfrm>
            <a:off x="603504" y="4567428"/>
            <a:ext cx="1947672" cy="329184"/>
          </a:xfrm>
          <a:prstGeom prst="rect">
            <a:avLst/>
          </a:prstGeom>
          <a:noFill/>
        </p:spPr>
        <p:txBody>
          <a:bodyPr wrap="square" lIns="508" tIns="508" rIns="508" bIns="508" rtlCol="0" anchor="ctr">
            <a:normAutofit/>
          </a:bodyPr>
          <a:lstStyle/>
          <a:p>
            <a:pPr marL="0" indent="0" algn="ctr">
              <a:buNone/>
            </a:pPr>
            <a:r>
              <a:rPr lang="en-US" sz="960" b="1" dirty="0">
                <a:solidFill>
                  <a:srgbClr val="FFFFFF"/>
                </a:solidFill>
                <a:latin typeface="Arial" panose="020B0604020202020204" pitchFamily="34" charset="0"/>
                <a:ea typeface="PingFang SC" pitchFamily="34" charset="-122"/>
                <a:cs typeface="Arial" panose="020B0604020202020204" pitchFamily="34" charset="0"/>
              </a:rPr>
              <a:t>Method</a:t>
            </a:r>
            <a:endParaRPr lang="en-US" sz="960" dirty="0">
              <a:latin typeface="Arial" panose="020B0604020202020204" pitchFamily="34" charset="0"/>
              <a:cs typeface="Arial" panose="020B0604020202020204" pitchFamily="34" charset="0"/>
            </a:endParaRPr>
          </a:p>
        </p:txBody>
      </p:sp>
      <p:sp>
        <p:nvSpPr>
          <p:cNvPr id="56" name="Shape 54"/>
          <p:cNvSpPr/>
          <p:nvPr/>
        </p:nvSpPr>
        <p:spPr>
          <a:xfrm>
            <a:off x="2606040" y="4535424"/>
            <a:ext cx="1828800" cy="393192"/>
          </a:xfrm>
          <a:prstGeom prst="rect">
            <a:avLst/>
          </a:prstGeom>
          <a:solidFill>
            <a:srgbClr val="F6F0F7"/>
          </a:solidFill>
          <a:ln w="8255">
            <a:solidFill>
              <a:srgbClr val="D9DEE7"/>
            </a:solidFill>
            <a:prstDash val="solid"/>
          </a:ln>
        </p:spPr>
      </p:sp>
      <p:sp>
        <p:nvSpPr>
          <p:cNvPr id="57" name="Text 55"/>
          <p:cNvSpPr/>
          <p:nvPr/>
        </p:nvSpPr>
        <p:spPr>
          <a:xfrm>
            <a:off x="2660904" y="4567428"/>
            <a:ext cx="1719072" cy="329184"/>
          </a:xfrm>
          <a:prstGeom prst="rect">
            <a:avLst/>
          </a:prstGeom>
          <a:noFill/>
        </p:spPr>
        <p:txBody>
          <a:bodyPr wrap="square" lIns="508" tIns="508" rIns="508" bIns="508" rtlCol="0" anchor="ctr">
            <a:normAutofit/>
          </a:bodyPr>
          <a:lstStyle/>
          <a:p>
            <a:pPr marL="0" indent="0" algn="ctr">
              <a:buNone/>
            </a:pPr>
            <a:r>
              <a:rPr lang="en-US" sz="960" b="1" dirty="0">
                <a:solidFill>
                  <a:srgbClr val="5F0C64"/>
                </a:solidFill>
                <a:latin typeface="Arial" panose="020B0604020202020204" pitchFamily="34" charset="0"/>
                <a:ea typeface="PingFang SC" pitchFamily="34" charset="-122"/>
                <a:cs typeface="Arial" panose="020B0604020202020204" pitchFamily="34" charset="0"/>
              </a:rPr>
              <a:t>RSS (mV²)</a:t>
            </a:r>
            <a:endParaRPr lang="en-US" sz="960" dirty="0">
              <a:latin typeface="Arial" panose="020B0604020202020204" pitchFamily="34" charset="0"/>
              <a:cs typeface="Arial" panose="020B0604020202020204" pitchFamily="34" charset="0"/>
            </a:endParaRPr>
          </a:p>
        </p:txBody>
      </p:sp>
      <p:sp>
        <p:nvSpPr>
          <p:cNvPr id="58" name="Shape 56"/>
          <p:cNvSpPr/>
          <p:nvPr/>
        </p:nvSpPr>
        <p:spPr>
          <a:xfrm>
            <a:off x="4434840" y="4535424"/>
            <a:ext cx="1828800" cy="393192"/>
          </a:xfrm>
          <a:prstGeom prst="rect">
            <a:avLst/>
          </a:prstGeom>
          <a:solidFill>
            <a:srgbClr val="F6F0F7"/>
          </a:solidFill>
          <a:ln w="8255">
            <a:solidFill>
              <a:srgbClr val="D9DEE7"/>
            </a:solidFill>
            <a:prstDash val="solid"/>
          </a:ln>
        </p:spPr>
      </p:sp>
      <p:sp>
        <p:nvSpPr>
          <p:cNvPr id="59" name="Text 57"/>
          <p:cNvSpPr/>
          <p:nvPr/>
        </p:nvSpPr>
        <p:spPr>
          <a:xfrm>
            <a:off x="4489704" y="4567428"/>
            <a:ext cx="1719072" cy="329184"/>
          </a:xfrm>
          <a:prstGeom prst="rect">
            <a:avLst/>
          </a:prstGeom>
          <a:noFill/>
        </p:spPr>
        <p:txBody>
          <a:bodyPr wrap="square" lIns="508" tIns="508" rIns="508" bIns="508" rtlCol="0" anchor="ctr">
            <a:normAutofit/>
          </a:bodyPr>
          <a:lstStyle/>
          <a:p>
            <a:pPr marL="0" indent="0" algn="ctr">
              <a:buNone/>
            </a:pPr>
            <a:r>
              <a:rPr lang="en-US" sz="960" b="1" dirty="0">
                <a:solidFill>
                  <a:srgbClr val="5F0C64"/>
                </a:solidFill>
                <a:latin typeface="Arial" panose="020B0604020202020204" pitchFamily="34" charset="0"/>
                <a:ea typeface="PingFang SC" pitchFamily="34" charset="-122"/>
                <a:cs typeface="Arial" panose="020B0604020202020204" pitchFamily="34" charset="0"/>
              </a:rPr>
              <a:t>Dw (ns)</a:t>
            </a:r>
            <a:endParaRPr lang="en-US" sz="960" dirty="0">
              <a:latin typeface="Arial" panose="020B0604020202020204" pitchFamily="34" charset="0"/>
              <a:cs typeface="Arial" panose="020B0604020202020204" pitchFamily="34" charset="0"/>
            </a:endParaRPr>
          </a:p>
        </p:txBody>
      </p:sp>
      <p:sp>
        <p:nvSpPr>
          <p:cNvPr id="60" name="Shape 58"/>
          <p:cNvSpPr/>
          <p:nvPr/>
        </p:nvSpPr>
        <p:spPr>
          <a:xfrm>
            <a:off x="6263640" y="4535424"/>
            <a:ext cx="1901952" cy="393192"/>
          </a:xfrm>
          <a:prstGeom prst="rect">
            <a:avLst/>
          </a:prstGeom>
          <a:solidFill>
            <a:srgbClr val="F6F0F7"/>
          </a:solidFill>
          <a:ln w="8255">
            <a:solidFill>
              <a:srgbClr val="D9DEE7"/>
            </a:solidFill>
            <a:prstDash val="solid"/>
          </a:ln>
        </p:spPr>
      </p:sp>
      <p:sp>
        <p:nvSpPr>
          <p:cNvPr id="61" name="Text 59"/>
          <p:cNvSpPr/>
          <p:nvPr/>
        </p:nvSpPr>
        <p:spPr>
          <a:xfrm>
            <a:off x="6318504" y="4567428"/>
            <a:ext cx="1792224" cy="329184"/>
          </a:xfrm>
          <a:prstGeom prst="rect">
            <a:avLst/>
          </a:prstGeom>
          <a:noFill/>
        </p:spPr>
        <p:txBody>
          <a:bodyPr wrap="square" lIns="508" tIns="508" rIns="508" bIns="508" rtlCol="0" anchor="ctr">
            <a:normAutofit/>
          </a:bodyPr>
          <a:lstStyle/>
          <a:p>
            <a:pPr marL="0" indent="0" algn="ctr">
              <a:buNone/>
            </a:pPr>
            <a:r>
              <a:rPr lang="en-US" sz="960" b="1" dirty="0">
                <a:solidFill>
                  <a:srgbClr val="5F0C64"/>
                </a:solidFill>
                <a:latin typeface="Arial" panose="020B0604020202020204" pitchFamily="34" charset="0"/>
                <a:ea typeface="PingFang SC" pitchFamily="34" charset="-122"/>
                <a:cs typeface="Arial" panose="020B0604020202020204" pitchFamily="34" charset="0"/>
              </a:rPr>
              <a:t>Speed (s/waveform)</a:t>
            </a:r>
            <a:endParaRPr lang="en-US" sz="960" dirty="0">
              <a:latin typeface="Arial" panose="020B0604020202020204" pitchFamily="34" charset="0"/>
              <a:cs typeface="Arial" panose="020B0604020202020204" pitchFamily="34" charset="0"/>
            </a:endParaRPr>
          </a:p>
        </p:txBody>
      </p:sp>
      <p:sp>
        <p:nvSpPr>
          <p:cNvPr id="62" name="Shape 60"/>
          <p:cNvSpPr/>
          <p:nvPr/>
        </p:nvSpPr>
        <p:spPr>
          <a:xfrm>
            <a:off x="8165592" y="4535424"/>
            <a:ext cx="3474720" cy="393192"/>
          </a:xfrm>
          <a:prstGeom prst="rect">
            <a:avLst/>
          </a:prstGeom>
          <a:solidFill>
            <a:srgbClr val="F6F0F7"/>
          </a:solidFill>
          <a:ln w="8255">
            <a:solidFill>
              <a:srgbClr val="D9DEE7"/>
            </a:solidFill>
            <a:prstDash val="solid"/>
          </a:ln>
        </p:spPr>
      </p:sp>
      <p:sp>
        <p:nvSpPr>
          <p:cNvPr id="63" name="Text 61"/>
          <p:cNvSpPr/>
          <p:nvPr/>
        </p:nvSpPr>
        <p:spPr>
          <a:xfrm>
            <a:off x="8220456" y="4567428"/>
            <a:ext cx="3364992" cy="329184"/>
          </a:xfrm>
          <a:prstGeom prst="rect">
            <a:avLst/>
          </a:prstGeom>
          <a:noFill/>
        </p:spPr>
        <p:txBody>
          <a:bodyPr wrap="square" lIns="508" tIns="508" rIns="508" bIns="508" rtlCol="0" anchor="ctr">
            <a:normAutofit/>
          </a:bodyPr>
          <a:lstStyle/>
          <a:p>
            <a:pPr marL="0" indent="0" algn="ctr">
              <a:buNone/>
            </a:pPr>
            <a:r>
              <a:rPr lang="en-US" sz="960" b="1" dirty="0">
                <a:solidFill>
                  <a:srgbClr val="5F0C64"/>
                </a:solidFill>
                <a:latin typeface="Arial" panose="020B0604020202020204" pitchFamily="34" charset="0"/>
                <a:ea typeface="PingFang SC" pitchFamily="34" charset="-122"/>
                <a:cs typeface="Arial" panose="020B0604020202020204" pitchFamily="34" charset="0"/>
              </a:rPr>
              <a:t>Comment</a:t>
            </a:r>
            <a:endParaRPr lang="en-US" sz="960" dirty="0">
              <a:latin typeface="Arial" panose="020B0604020202020204" pitchFamily="34" charset="0"/>
              <a:cs typeface="Arial" panose="020B0604020202020204" pitchFamily="34" charset="0"/>
            </a:endParaRPr>
          </a:p>
        </p:txBody>
      </p:sp>
      <p:sp>
        <p:nvSpPr>
          <p:cNvPr id="64" name="Shape 62"/>
          <p:cNvSpPr/>
          <p:nvPr/>
        </p:nvSpPr>
        <p:spPr>
          <a:xfrm>
            <a:off x="548640" y="4928616"/>
            <a:ext cx="2057400" cy="356616"/>
          </a:xfrm>
          <a:prstGeom prst="rect">
            <a:avLst/>
          </a:prstGeom>
          <a:solidFill>
            <a:srgbClr val="FFFFFF"/>
          </a:solidFill>
          <a:ln w="8255">
            <a:solidFill>
              <a:srgbClr val="D9DEE7"/>
            </a:solidFill>
            <a:prstDash val="solid"/>
          </a:ln>
        </p:spPr>
      </p:sp>
      <p:sp>
        <p:nvSpPr>
          <p:cNvPr id="65" name="Text 63"/>
          <p:cNvSpPr/>
          <p:nvPr/>
        </p:nvSpPr>
        <p:spPr>
          <a:xfrm>
            <a:off x="603504" y="4960620"/>
            <a:ext cx="1947672" cy="292608"/>
          </a:xfrm>
          <a:prstGeom prst="rect">
            <a:avLst/>
          </a:prstGeom>
          <a:noFill/>
        </p:spPr>
        <p:txBody>
          <a:bodyPr wrap="square" lIns="508" tIns="508" rIns="508" bIns="508" rtlCol="0" anchor="ctr">
            <a:normAutofit/>
          </a:bodyPr>
          <a:lstStyle/>
          <a:p>
            <a:pPr marL="0" indent="0" algn="ctr">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RL Deconvolution</a:t>
            </a:r>
            <a:endParaRPr lang="en-US" sz="860" dirty="0">
              <a:latin typeface="Arial" panose="020B0604020202020204" pitchFamily="34" charset="0"/>
              <a:cs typeface="Arial" panose="020B0604020202020204" pitchFamily="34" charset="0"/>
            </a:endParaRPr>
          </a:p>
        </p:txBody>
      </p:sp>
      <p:sp>
        <p:nvSpPr>
          <p:cNvPr id="66" name="Shape 64"/>
          <p:cNvSpPr/>
          <p:nvPr/>
        </p:nvSpPr>
        <p:spPr>
          <a:xfrm>
            <a:off x="2606040" y="4928616"/>
            <a:ext cx="1828800" cy="356616"/>
          </a:xfrm>
          <a:prstGeom prst="rect">
            <a:avLst/>
          </a:prstGeom>
          <a:solidFill>
            <a:srgbClr val="FFFFFF"/>
          </a:solidFill>
          <a:ln w="8255">
            <a:solidFill>
              <a:srgbClr val="D9DEE7"/>
            </a:solidFill>
            <a:prstDash val="solid"/>
          </a:ln>
        </p:spPr>
      </p:sp>
      <p:sp>
        <p:nvSpPr>
          <p:cNvPr id="67" name="Text 65"/>
          <p:cNvSpPr/>
          <p:nvPr/>
        </p:nvSpPr>
        <p:spPr>
          <a:xfrm>
            <a:off x="2660904" y="4960620"/>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14.8</a:t>
            </a:r>
            <a:endParaRPr lang="en-US" sz="860" dirty="0">
              <a:latin typeface="Arial" panose="020B0604020202020204" pitchFamily="34" charset="0"/>
              <a:cs typeface="Arial" panose="020B0604020202020204" pitchFamily="34" charset="0"/>
            </a:endParaRPr>
          </a:p>
        </p:txBody>
      </p:sp>
      <p:sp>
        <p:nvSpPr>
          <p:cNvPr id="68" name="Shape 66"/>
          <p:cNvSpPr/>
          <p:nvPr/>
        </p:nvSpPr>
        <p:spPr>
          <a:xfrm>
            <a:off x="4434840" y="4928616"/>
            <a:ext cx="1828800" cy="356616"/>
          </a:xfrm>
          <a:prstGeom prst="rect">
            <a:avLst/>
          </a:prstGeom>
          <a:solidFill>
            <a:srgbClr val="FFFFFF"/>
          </a:solidFill>
          <a:ln w="8255">
            <a:solidFill>
              <a:srgbClr val="D9DEE7"/>
            </a:solidFill>
            <a:prstDash val="solid"/>
          </a:ln>
        </p:spPr>
      </p:sp>
      <p:sp>
        <p:nvSpPr>
          <p:cNvPr id="69" name="Text 67"/>
          <p:cNvSpPr/>
          <p:nvPr/>
        </p:nvSpPr>
        <p:spPr>
          <a:xfrm>
            <a:off x="4489704" y="4960620"/>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a:t>
            </a:r>
            <a:endParaRPr lang="en-US" sz="860" dirty="0">
              <a:latin typeface="Arial" panose="020B0604020202020204" pitchFamily="34" charset="0"/>
              <a:cs typeface="Arial" panose="020B0604020202020204" pitchFamily="34" charset="0"/>
            </a:endParaRPr>
          </a:p>
        </p:txBody>
      </p:sp>
      <p:sp>
        <p:nvSpPr>
          <p:cNvPr id="70" name="Shape 68"/>
          <p:cNvSpPr/>
          <p:nvPr/>
        </p:nvSpPr>
        <p:spPr>
          <a:xfrm>
            <a:off x="6263640" y="4928616"/>
            <a:ext cx="1901952" cy="356616"/>
          </a:xfrm>
          <a:prstGeom prst="rect">
            <a:avLst/>
          </a:prstGeom>
          <a:solidFill>
            <a:srgbClr val="FFFFFF"/>
          </a:solidFill>
          <a:ln w="8255">
            <a:solidFill>
              <a:srgbClr val="D9DEE7"/>
            </a:solidFill>
            <a:prstDash val="solid"/>
          </a:ln>
        </p:spPr>
      </p:sp>
      <p:sp>
        <p:nvSpPr>
          <p:cNvPr id="71" name="Text 69"/>
          <p:cNvSpPr/>
          <p:nvPr/>
        </p:nvSpPr>
        <p:spPr>
          <a:xfrm>
            <a:off x="6318504" y="4960620"/>
            <a:ext cx="1792224"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5.0 × 10^-4</a:t>
            </a:r>
            <a:endParaRPr lang="en-US" sz="860" dirty="0">
              <a:latin typeface="Arial" panose="020B0604020202020204" pitchFamily="34" charset="0"/>
              <a:cs typeface="Arial" panose="020B0604020202020204" pitchFamily="34" charset="0"/>
            </a:endParaRPr>
          </a:p>
        </p:txBody>
      </p:sp>
      <p:sp>
        <p:nvSpPr>
          <p:cNvPr id="72" name="Shape 70"/>
          <p:cNvSpPr/>
          <p:nvPr/>
        </p:nvSpPr>
        <p:spPr>
          <a:xfrm>
            <a:off x="8165592" y="4928616"/>
            <a:ext cx="3474720" cy="356616"/>
          </a:xfrm>
          <a:prstGeom prst="rect">
            <a:avLst/>
          </a:prstGeom>
          <a:solidFill>
            <a:srgbClr val="FFFFFF"/>
          </a:solidFill>
          <a:ln w="8255">
            <a:solidFill>
              <a:srgbClr val="D9DEE7"/>
            </a:solidFill>
            <a:prstDash val="solid"/>
          </a:ln>
        </p:spPr>
      </p:sp>
      <p:sp>
        <p:nvSpPr>
          <p:cNvPr id="73" name="Text 71"/>
          <p:cNvSpPr/>
          <p:nvPr/>
        </p:nvSpPr>
        <p:spPr>
          <a:xfrm>
            <a:off x="8220456" y="4960620"/>
            <a:ext cx="3364992" cy="292608"/>
          </a:xfrm>
          <a:prstGeom prst="rect">
            <a:avLst/>
          </a:prstGeom>
          <a:noFill/>
        </p:spPr>
        <p:txBody>
          <a:bodyPr wrap="square" lIns="508" tIns="508" rIns="508" bIns="508" rtlCol="0" anchor="ctr">
            <a:normAutofit/>
          </a:bodyPr>
          <a:lstStyle/>
          <a:p>
            <a:pPr marL="0" indent="0" algn="l">
              <a:buNone/>
            </a:pPr>
            <a:r>
              <a:rPr lang="en-US" sz="760" dirty="0">
                <a:solidFill>
                  <a:srgbClr val="667085"/>
                </a:solidFill>
                <a:latin typeface="Arial" panose="020B0604020202020204" pitchFamily="34" charset="0"/>
                <a:ea typeface="PingFang SC" pitchFamily="34" charset="-122"/>
                <a:cs typeface="Arial" panose="020B0604020202020204" pitchFamily="34" charset="0"/>
              </a:rPr>
              <a:t>Deconvolution can recover continuous intensity but lacks PE-level parameters</a:t>
            </a:r>
            <a:endParaRPr lang="en-US" sz="760" dirty="0">
              <a:latin typeface="Arial" panose="020B0604020202020204" pitchFamily="34" charset="0"/>
              <a:cs typeface="Arial" panose="020B0604020202020204" pitchFamily="34" charset="0"/>
            </a:endParaRPr>
          </a:p>
        </p:txBody>
      </p:sp>
      <p:sp>
        <p:nvSpPr>
          <p:cNvPr id="74" name="Shape 72"/>
          <p:cNvSpPr/>
          <p:nvPr/>
        </p:nvSpPr>
        <p:spPr>
          <a:xfrm>
            <a:off x="548640" y="5285232"/>
            <a:ext cx="2057400" cy="356616"/>
          </a:xfrm>
          <a:prstGeom prst="rect">
            <a:avLst/>
          </a:prstGeom>
          <a:solidFill>
            <a:srgbClr val="FBFCFE"/>
          </a:solidFill>
          <a:ln w="8255">
            <a:solidFill>
              <a:srgbClr val="D9DEE7"/>
            </a:solidFill>
            <a:prstDash val="solid"/>
          </a:ln>
        </p:spPr>
      </p:sp>
      <p:sp>
        <p:nvSpPr>
          <p:cNvPr id="75" name="Text 73"/>
          <p:cNvSpPr/>
          <p:nvPr/>
        </p:nvSpPr>
        <p:spPr>
          <a:xfrm>
            <a:off x="603504" y="5317236"/>
            <a:ext cx="1947672" cy="292608"/>
          </a:xfrm>
          <a:prstGeom prst="rect">
            <a:avLst/>
          </a:prstGeom>
          <a:noFill/>
        </p:spPr>
        <p:txBody>
          <a:bodyPr wrap="square" lIns="508" tIns="508" rIns="508" bIns="508" rtlCol="0" anchor="ctr">
            <a:normAutofit/>
          </a:bodyPr>
          <a:lstStyle/>
          <a:p>
            <a:pPr marL="0" indent="0" algn="ctr">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CNN</a:t>
            </a:r>
            <a:endParaRPr lang="en-US" sz="860" dirty="0">
              <a:latin typeface="Arial" panose="020B0604020202020204" pitchFamily="34" charset="0"/>
              <a:cs typeface="Arial" panose="020B0604020202020204" pitchFamily="34" charset="0"/>
            </a:endParaRPr>
          </a:p>
        </p:txBody>
      </p:sp>
      <p:sp>
        <p:nvSpPr>
          <p:cNvPr id="76" name="Shape 74"/>
          <p:cNvSpPr/>
          <p:nvPr/>
        </p:nvSpPr>
        <p:spPr>
          <a:xfrm>
            <a:off x="2606040" y="5285232"/>
            <a:ext cx="1828800" cy="356616"/>
          </a:xfrm>
          <a:prstGeom prst="rect">
            <a:avLst/>
          </a:prstGeom>
          <a:solidFill>
            <a:srgbClr val="FBFCFE"/>
          </a:solidFill>
          <a:ln w="8255">
            <a:solidFill>
              <a:srgbClr val="D9DEE7"/>
            </a:solidFill>
            <a:prstDash val="solid"/>
          </a:ln>
        </p:spPr>
      </p:sp>
      <p:sp>
        <p:nvSpPr>
          <p:cNvPr id="77" name="Text 75"/>
          <p:cNvSpPr/>
          <p:nvPr/>
        </p:nvSpPr>
        <p:spPr>
          <a:xfrm>
            <a:off x="2660904" y="5317236"/>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9.6</a:t>
            </a:r>
            <a:endParaRPr lang="en-US" sz="860" dirty="0">
              <a:latin typeface="Arial" panose="020B0604020202020204" pitchFamily="34" charset="0"/>
              <a:cs typeface="Arial" panose="020B0604020202020204" pitchFamily="34" charset="0"/>
            </a:endParaRPr>
          </a:p>
        </p:txBody>
      </p:sp>
      <p:sp>
        <p:nvSpPr>
          <p:cNvPr id="78" name="Shape 76"/>
          <p:cNvSpPr/>
          <p:nvPr/>
        </p:nvSpPr>
        <p:spPr>
          <a:xfrm>
            <a:off x="4434840" y="5285232"/>
            <a:ext cx="1828800" cy="356616"/>
          </a:xfrm>
          <a:prstGeom prst="rect">
            <a:avLst/>
          </a:prstGeom>
          <a:solidFill>
            <a:srgbClr val="FBFCFE"/>
          </a:solidFill>
          <a:ln w="8255">
            <a:solidFill>
              <a:srgbClr val="D9DEE7"/>
            </a:solidFill>
            <a:prstDash val="solid"/>
          </a:ln>
        </p:spPr>
      </p:sp>
      <p:sp>
        <p:nvSpPr>
          <p:cNvPr id="79" name="Text 77"/>
          <p:cNvSpPr/>
          <p:nvPr/>
        </p:nvSpPr>
        <p:spPr>
          <a:xfrm>
            <a:off x="4489704" y="5317236"/>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0.67</a:t>
            </a:r>
            <a:endParaRPr lang="en-US" sz="860" dirty="0">
              <a:latin typeface="Arial" panose="020B0604020202020204" pitchFamily="34" charset="0"/>
              <a:cs typeface="Arial" panose="020B0604020202020204" pitchFamily="34" charset="0"/>
            </a:endParaRPr>
          </a:p>
        </p:txBody>
      </p:sp>
      <p:sp>
        <p:nvSpPr>
          <p:cNvPr id="80" name="Shape 78"/>
          <p:cNvSpPr/>
          <p:nvPr/>
        </p:nvSpPr>
        <p:spPr>
          <a:xfrm>
            <a:off x="6263640" y="5285232"/>
            <a:ext cx="1901952" cy="356616"/>
          </a:xfrm>
          <a:prstGeom prst="rect">
            <a:avLst/>
          </a:prstGeom>
          <a:solidFill>
            <a:srgbClr val="FBFCFE"/>
          </a:solidFill>
          <a:ln w="8255">
            <a:solidFill>
              <a:srgbClr val="D9DEE7"/>
            </a:solidFill>
            <a:prstDash val="solid"/>
          </a:ln>
        </p:spPr>
      </p:sp>
      <p:sp>
        <p:nvSpPr>
          <p:cNvPr id="81" name="Text 79"/>
          <p:cNvSpPr/>
          <p:nvPr/>
        </p:nvSpPr>
        <p:spPr>
          <a:xfrm>
            <a:off x="6318504" y="5317236"/>
            <a:ext cx="1792224"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5.0 × 10^-</a:t>
            </a:r>
            <a:r>
              <a:rPr lang="en-US" altLang="zh-CN" sz="860" dirty="0">
                <a:solidFill>
                  <a:srgbClr val="1F2937"/>
                </a:solidFill>
                <a:latin typeface="Arial" panose="020B0604020202020204" pitchFamily="34" charset="0"/>
                <a:ea typeface="PingFang SC" pitchFamily="34" charset="-122"/>
                <a:cs typeface="Arial" panose="020B0604020202020204" pitchFamily="34" charset="0"/>
              </a:rPr>
              <a:t>4</a:t>
            </a:r>
            <a:endParaRPr lang="en-US" sz="860" dirty="0">
              <a:latin typeface="Arial" panose="020B0604020202020204" pitchFamily="34" charset="0"/>
              <a:cs typeface="Arial" panose="020B0604020202020204" pitchFamily="34" charset="0"/>
            </a:endParaRPr>
          </a:p>
        </p:txBody>
      </p:sp>
      <p:sp>
        <p:nvSpPr>
          <p:cNvPr id="82" name="Shape 80"/>
          <p:cNvSpPr/>
          <p:nvPr/>
        </p:nvSpPr>
        <p:spPr>
          <a:xfrm>
            <a:off x="8165592" y="5285232"/>
            <a:ext cx="3474720" cy="356616"/>
          </a:xfrm>
          <a:prstGeom prst="rect">
            <a:avLst/>
          </a:prstGeom>
          <a:solidFill>
            <a:srgbClr val="FBFCFE"/>
          </a:solidFill>
          <a:ln w="8255">
            <a:solidFill>
              <a:srgbClr val="D9DEE7"/>
            </a:solidFill>
            <a:prstDash val="solid"/>
          </a:ln>
        </p:spPr>
      </p:sp>
      <p:sp>
        <p:nvSpPr>
          <p:cNvPr id="83" name="Text 81"/>
          <p:cNvSpPr/>
          <p:nvPr/>
        </p:nvSpPr>
        <p:spPr>
          <a:xfrm>
            <a:off x="8220456" y="5317236"/>
            <a:ext cx="3364992" cy="292608"/>
          </a:xfrm>
          <a:prstGeom prst="rect">
            <a:avLst/>
          </a:prstGeom>
          <a:noFill/>
        </p:spPr>
        <p:txBody>
          <a:bodyPr wrap="square" lIns="508" tIns="508" rIns="508" bIns="508" rtlCol="0" anchor="ctr">
            <a:normAutofit/>
          </a:bodyPr>
          <a:lstStyle/>
          <a:p>
            <a:pPr marL="0" indent="0" algn="l">
              <a:buNone/>
            </a:pPr>
            <a:r>
              <a:rPr lang="en-US" sz="760" dirty="0">
                <a:solidFill>
                  <a:srgbClr val="667085"/>
                </a:solidFill>
                <a:latin typeface="Arial" panose="020B0604020202020204" pitchFamily="34" charset="0"/>
                <a:ea typeface="PingFang SC" pitchFamily="34" charset="-122"/>
                <a:cs typeface="Arial" panose="020B0604020202020204" pitchFamily="34" charset="0"/>
              </a:rPr>
              <a:t>Fast, but does not explicitly cover SER distributions or real-noise mechanisms</a:t>
            </a:r>
            <a:endParaRPr lang="en-US" sz="760" dirty="0">
              <a:latin typeface="Arial" panose="020B0604020202020204" pitchFamily="34" charset="0"/>
              <a:cs typeface="Arial" panose="020B0604020202020204" pitchFamily="34" charset="0"/>
            </a:endParaRPr>
          </a:p>
        </p:txBody>
      </p:sp>
      <p:sp>
        <p:nvSpPr>
          <p:cNvPr id="84" name="Shape 82"/>
          <p:cNvSpPr/>
          <p:nvPr/>
        </p:nvSpPr>
        <p:spPr>
          <a:xfrm>
            <a:off x="548640" y="5641848"/>
            <a:ext cx="2057400" cy="356616"/>
          </a:xfrm>
          <a:prstGeom prst="rect">
            <a:avLst/>
          </a:prstGeom>
          <a:solidFill>
            <a:srgbClr val="FFFFFF"/>
          </a:solidFill>
          <a:ln w="8255">
            <a:solidFill>
              <a:srgbClr val="D9DEE7"/>
            </a:solidFill>
            <a:prstDash val="solid"/>
          </a:ln>
        </p:spPr>
      </p:sp>
      <p:sp>
        <p:nvSpPr>
          <p:cNvPr id="85" name="Text 83"/>
          <p:cNvSpPr/>
          <p:nvPr/>
        </p:nvSpPr>
        <p:spPr>
          <a:xfrm>
            <a:off x="603504" y="5673852"/>
            <a:ext cx="1947672" cy="292608"/>
          </a:xfrm>
          <a:prstGeom prst="rect">
            <a:avLst/>
          </a:prstGeom>
          <a:noFill/>
        </p:spPr>
        <p:txBody>
          <a:bodyPr wrap="square" lIns="508" tIns="508" rIns="508" bIns="508" rtlCol="0" anchor="ctr">
            <a:normAutofit/>
          </a:bodyPr>
          <a:lstStyle/>
          <a:p>
            <a:pPr marL="0" indent="0" algn="ctr">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FSMP</a:t>
            </a:r>
            <a:endParaRPr lang="en-US" sz="860" dirty="0">
              <a:latin typeface="Arial" panose="020B0604020202020204" pitchFamily="34" charset="0"/>
              <a:cs typeface="Arial" panose="020B0604020202020204" pitchFamily="34" charset="0"/>
            </a:endParaRPr>
          </a:p>
        </p:txBody>
      </p:sp>
      <p:sp>
        <p:nvSpPr>
          <p:cNvPr id="86" name="Shape 84"/>
          <p:cNvSpPr/>
          <p:nvPr/>
        </p:nvSpPr>
        <p:spPr>
          <a:xfrm>
            <a:off x="2606040" y="5641848"/>
            <a:ext cx="1828800" cy="356616"/>
          </a:xfrm>
          <a:prstGeom prst="rect">
            <a:avLst/>
          </a:prstGeom>
          <a:solidFill>
            <a:srgbClr val="FFFFFF"/>
          </a:solidFill>
          <a:ln w="8255">
            <a:solidFill>
              <a:srgbClr val="D9DEE7"/>
            </a:solidFill>
            <a:prstDash val="solid"/>
          </a:ln>
        </p:spPr>
      </p:sp>
      <p:sp>
        <p:nvSpPr>
          <p:cNvPr id="87" name="Text 85"/>
          <p:cNvSpPr/>
          <p:nvPr/>
        </p:nvSpPr>
        <p:spPr>
          <a:xfrm>
            <a:off x="2660904" y="5673852"/>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48.7</a:t>
            </a:r>
            <a:endParaRPr lang="en-US" sz="860" dirty="0">
              <a:latin typeface="Arial" panose="020B0604020202020204" pitchFamily="34" charset="0"/>
              <a:cs typeface="Arial" panose="020B0604020202020204" pitchFamily="34" charset="0"/>
            </a:endParaRPr>
          </a:p>
        </p:txBody>
      </p:sp>
      <p:sp>
        <p:nvSpPr>
          <p:cNvPr id="88" name="Shape 86"/>
          <p:cNvSpPr/>
          <p:nvPr/>
        </p:nvSpPr>
        <p:spPr>
          <a:xfrm>
            <a:off x="4434840" y="5641848"/>
            <a:ext cx="1828800" cy="356616"/>
          </a:xfrm>
          <a:prstGeom prst="rect">
            <a:avLst/>
          </a:prstGeom>
          <a:solidFill>
            <a:srgbClr val="FFFFFF"/>
          </a:solidFill>
          <a:ln w="8255">
            <a:solidFill>
              <a:srgbClr val="D9DEE7"/>
            </a:solidFill>
            <a:prstDash val="solid"/>
          </a:ln>
        </p:spPr>
      </p:sp>
      <p:sp>
        <p:nvSpPr>
          <p:cNvPr id="89" name="Text 87"/>
          <p:cNvSpPr/>
          <p:nvPr/>
        </p:nvSpPr>
        <p:spPr>
          <a:xfrm>
            <a:off x="4489704" y="5673852"/>
            <a:ext cx="1719072"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0.80</a:t>
            </a:r>
            <a:endParaRPr lang="en-US" sz="860" dirty="0">
              <a:latin typeface="Arial" panose="020B0604020202020204" pitchFamily="34" charset="0"/>
              <a:cs typeface="Arial" panose="020B0604020202020204" pitchFamily="34" charset="0"/>
            </a:endParaRPr>
          </a:p>
        </p:txBody>
      </p:sp>
      <p:sp>
        <p:nvSpPr>
          <p:cNvPr id="90" name="Shape 88"/>
          <p:cNvSpPr/>
          <p:nvPr/>
        </p:nvSpPr>
        <p:spPr>
          <a:xfrm>
            <a:off x="6263640" y="5641848"/>
            <a:ext cx="1901952" cy="356616"/>
          </a:xfrm>
          <a:prstGeom prst="rect">
            <a:avLst/>
          </a:prstGeom>
          <a:solidFill>
            <a:srgbClr val="FFFFFF"/>
          </a:solidFill>
          <a:ln w="8255">
            <a:solidFill>
              <a:srgbClr val="D9DEE7"/>
            </a:solidFill>
            <a:prstDash val="solid"/>
          </a:ln>
        </p:spPr>
      </p:sp>
      <p:sp>
        <p:nvSpPr>
          <p:cNvPr id="91" name="Text 89"/>
          <p:cNvSpPr/>
          <p:nvPr/>
        </p:nvSpPr>
        <p:spPr>
          <a:xfrm>
            <a:off x="6318504" y="5673852"/>
            <a:ext cx="1792224" cy="292608"/>
          </a:xfrm>
          <a:prstGeom prst="rect">
            <a:avLst/>
          </a:prstGeom>
          <a:noFill/>
        </p:spPr>
        <p:txBody>
          <a:bodyPr wrap="square" lIns="508" tIns="508" rIns="508" bIns="508" rtlCol="0" anchor="ctr">
            <a:normAutofit/>
          </a:bodyPr>
          <a:lstStyle/>
          <a:p>
            <a:pPr marL="0" indent="0" algn="ctr">
              <a:buNone/>
            </a:pPr>
            <a:r>
              <a:rPr lang="en-US" sz="860" dirty="0">
                <a:solidFill>
                  <a:srgbClr val="1F2937"/>
                </a:solidFill>
                <a:latin typeface="Arial" panose="020B0604020202020204" pitchFamily="34" charset="0"/>
                <a:ea typeface="PingFang SC" pitchFamily="34" charset="-122"/>
                <a:cs typeface="Arial" panose="020B0604020202020204" pitchFamily="34" charset="0"/>
              </a:rPr>
              <a:t>1.0 × 10^-3</a:t>
            </a:r>
            <a:endParaRPr lang="en-US" sz="860" dirty="0">
              <a:latin typeface="Arial" panose="020B0604020202020204" pitchFamily="34" charset="0"/>
              <a:cs typeface="Arial" panose="020B0604020202020204" pitchFamily="34" charset="0"/>
            </a:endParaRPr>
          </a:p>
        </p:txBody>
      </p:sp>
      <p:sp>
        <p:nvSpPr>
          <p:cNvPr id="92" name="Shape 90"/>
          <p:cNvSpPr/>
          <p:nvPr/>
        </p:nvSpPr>
        <p:spPr>
          <a:xfrm>
            <a:off x="8165592" y="5641848"/>
            <a:ext cx="3474720" cy="356616"/>
          </a:xfrm>
          <a:prstGeom prst="rect">
            <a:avLst/>
          </a:prstGeom>
          <a:solidFill>
            <a:srgbClr val="FFFFFF"/>
          </a:solidFill>
          <a:ln w="8255">
            <a:solidFill>
              <a:srgbClr val="D9DEE7"/>
            </a:solidFill>
            <a:prstDash val="solid"/>
          </a:ln>
        </p:spPr>
      </p:sp>
      <p:sp>
        <p:nvSpPr>
          <p:cNvPr id="93" name="Text 91"/>
          <p:cNvSpPr/>
          <p:nvPr/>
        </p:nvSpPr>
        <p:spPr>
          <a:xfrm>
            <a:off x="8220456" y="5673852"/>
            <a:ext cx="3364992" cy="292608"/>
          </a:xfrm>
          <a:prstGeom prst="rect">
            <a:avLst/>
          </a:prstGeom>
          <a:noFill/>
        </p:spPr>
        <p:txBody>
          <a:bodyPr wrap="square" lIns="508" tIns="508" rIns="508" bIns="508" rtlCol="0" anchor="ctr">
            <a:normAutofit/>
          </a:bodyPr>
          <a:lstStyle/>
          <a:p>
            <a:pPr marL="0" indent="0" algn="l">
              <a:buNone/>
            </a:pPr>
            <a:r>
              <a:rPr lang="en-US" sz="760" dirty="0">
                <a:solidFill>
                  <a:srgbClr val="667085"/>
                </a:solidFill>
                <a:latin typeface="Arial" panose="020B0604020202020204" pitchFamily="34" charset="0"/>
                <a:ea typeface="PingFang SC" pitchFamily="34" charset="-122"/>
                <a:cs typeface="Arial" panose="020B0604020202020204" pitchFamily="34" charset="0"/>
              </a:rPr>
              <a:t>Statistically rigorous, but slow sampling and dependent on a fixed SER template</a:t>
            </a:r>
            <a:endParaRPr lang="en-US" sz="760" dirty="0">
              <a:latin typeface="Arial" panose="020B0604020202020204" pitchFamily="34" charset="0"/>
              <a:cs typeface="Arial" panose="020B0604020202020204" pitchFamily="34" charset="0"/>
            </a:endParaRPr>
          </a:p>
        </p:txBody>
      </p:sp>
      <p:sp>
        <p:nvSpPr>
          <p:cNvPr id="94" name="Shape 92"/>
          <p:cNvSpPr/>
          <p:nvPr/>
        </p:nvSpPr>
        <p:spPr>
          <a:xfrm>
            <a:off x="548640" y="5998464"/>
            <a:ext cx="2057400" cy="356616"/>
          </a:xfrm>
          <a:prstGeom prst="rect">
            <a:avLst/>
          </a:prstGeom>
          <a:solidFill>
            <a:srgbClr val="7F1084"/>
          </a:solidFill>
          <a:ln w="8255">
            <a:solidFill>
              <a:srgbClr val="D9DEE7"/>
            </a:solidFill>
            <a:prstDash val="solid"/>
          </a:ln>
        </p:spPr>
      </p:sp>
      <p:sp>
        <p:nvSpPr>
          <p:cNvPr id="95" name="Text 93"/>
          <p:cNvSpPr/>
          <p:nvPr/>
        </p:nvSpPr>
        <p:spPr>
          <a:xfrm>
            <a:off x="603504" y="6030468"/>
            <a:ext cx="1947672" cy="292608"/>
          </a:xfrm>
          <a:prstGeom prst="rect">
            <a:avLst/>
          </a:prstGeom>
          <a:noFill/>
        </p:spPr>
        <p:txBody>
          <a:bodyPr wrap="square" lIns="508" tIns="508" rIns="508" bIns="508" rtlCol="0" anchor="ctr">
            <a:normAutofit/>
          </a:bodyPr>
          <a:lstStyle/>
          <a:p>
            <a:pPr marL="0" indent="0" algn="ctr">
              <a:buNone/>
            </a:pPr>
            <a:r>
              <a:rPr lang="en-US" sz="860" b="1" dirty="0">
                <a:solidFill>
                  <a:srgbClr val="FFFFFF"/>
                </a:solidFill>
                <a:latin typeface="Arial" panose="020B0604020202020204" pitchFamily="34" charset="0"/>
                <a:ea typeface="PingFang SC" pitchFamily="34" charset="-122"/>
                <a:cs typeface="Arial" panose="020B0604020202020204" pitchFamily="34" charset="0"/>
              </a:rPr>
              <a:t>Ours (two-stage)</a:t>
            </a:r>
            <a:endParaRPr lang="en-US" sz="860" dirty="0">
              <a:latin typeface="Arial" panose="020B0604020202020204" pitchFamily="34" charset="0"/>
              <a:cs typeface="Arial" panose="020B0604020202020204" pitchFamily="34" charset="0"/>
            </a:endParaRPr>
          </a:p>
        </p:txBody>
      </p:sp>
      <p:sp>
        <p:nvSpPr>
          <p:cNvPr id="96" name="Shape 94"/>
          <p:cNvSpPr/>
          <p:nvPr/>
        </p:nvSpPr>
        <p:spPr>
          <a:xfrm>
            <a:off x="2606040" y="5998464"/>
            <a:ext cx="1828800" cy="356616"/>
          </a:xfrm>
          <a:prstGeom prst="rect">
            <a:avLst/>
          </a:prstGeom>
          <a:solidFill>
            <a:srgbClr val="F7ECF8"/>
          </a:solidFill>
          <a:ln w="8255">
            <a:solidFill>
              <a:srgbClr val="D9DEE7"/>
            </a:solidFill>
            <a:prstDash val="solid"/>
          </a:ln>
        </p:spPr>
      </p:sp>
      <p:sp>
        <p:nvSpPr>
          <p:cNvPr id="97" name="Text 95"/>
          <p:cNvSpPr/>
          <p:nvPr/>
        </p:nvSpPr>
        <p:spPr>
          <a:xfrm>
            <a:off x="2660904" y="6030468"/>
            <a:ext cx="1719072" cy="292608"/>
          </a:xfrm>
          <a:prstGeom prst="rect">
            <a:avLst/>
          </a:prstGeom>
          <a:noFill/>
        </p:spPr>
        <p:txBody>
          <a:bodyPr wrap="square" lIns="508" tIns="508" rIns="508" bIns="508" rtlCol="0" anchor="ctr">
            <a:normAutofit/>
          </a:bodyPr>
          <a:lstStyle/>
          <a:p>
            <a:pPr marL="0" indent="0" algn="ctr">
              <a:buNone/>
            </a:pPr>
            <a:r>
              <a:rPr lang="en-US" sz="860" b="1" dirty="0">
                <a:solidFill>
                  <a:srgbClr val="5F0C64"/>
                </a:solidFill>
                <a:latin typeface="Arial" panose="020B0604020202020204" pitchFamily="34" charset="0"/>
                <a:ea typeface="PingFang SC" pitchFamily="34" charset="-122"/>
                <a:cs typeface="Arial" panose="020B0604020202020204" pitchFamily="34" charset="0"/>
              </a:rPr>
              <a:t>2.68</a:t>
            </a:r>
            <a:endParaRPr lang="en-US" sz="860" dirty="0">
              <a:latin typeface="Arial" panose="020B0604020202020204" pitchFamily="34" charset="0"/>
              <a:cs typeface="Arial" panose="020B0604020202020204" pitchFamily="34" charset="0"/>
            </a:endParaRPr>
          </a:p>
        </p:txBody>
      </p:sp>
      <p:sp>
        <p:nvSpPr>
          <p:cNvPr id="98" name="Shape 96"/>
          <p:cNvSpPr/>
          <p:nvPr/>
        </p:nvSpPr>
        <p:spPr>
          <a:xfrm>
            <a:off x="4434840" y="5998464"/>
            <a:ext cx="1828800" cy="356616"/>
          </a:xfrm>
          <a:prstGeom prst="rect">
            <a:avLst/>
          </a:prstGeom>
          <a:solidFill>
            <a:srgbClr val="F7ECF8"/>
          </a:solidFill>
          <a:ln w="8255">
            <a:solidFill>
              <a:srgbClr val="D9DEE7"/>
            </a:solidFill>
            <a:prstDash val="solid"/>
          </a:ln>
        </p:spPr>
      </p:sp>
      <p:sp>
        <p:nvSpPr>
          <p:cNvPr id="99" name="Text 97"/>
          <p:cNvSpPr/>
          <p:nvPr/>
        </p:nvSpPr>
        <p:spPr>
          <a:xfrm>
            <a:off x="4489704" y="6030468"/>
            <a:ext cx="1719072" cy="292608"/>
          </a:xfrm>
          <a:prstGeom prst="rect">
            <a:avLst/>
          </a:prstGeom>
          <a:noFill/>
        </p:spPr>
        <p:txBody>
          <a:bodyPr wrap="square" lIns="508" tIns="508" rIns="508" bIns="508" rtlCol="0" anchor="ctr">
            <a:normAutofit/>
          </a:bodyPr>
          <a:lstStyle/>
          <a:p>
            <a:pPr marL="0" indent="0" algn="ctr">
              <a:buNone/>
            </a:pPr>
            <a:r>
              <a:rPr lang="en-US" sz="860" b="1" dirty="0">
                <a:solidFill>
                  <a:srgbClr val="5F0C64"/>
                </a:solidFill>
                <a:latin typeface="Arial" panose="020B0604020202020204" pitchFamily="34" charset="0"/>
                <a:ea typeface="PingFang SC" pitchFamily="34" charset="-122"/>
                <a:cs typeface="Arial" panose="020B0604020202020204" pitchFamily="34" charset="0"/>
              </a:rPr>
              <a:t>0.61</a:t>
            </a:r>
            <a:endParaRPr lang="en-US" sz="860" dirty="0">
              <a:latin typeface="Arial" panose="020B0604020202020204" pitchFamily="34" charset="0"/>
              <a:cs typeface="Arial" panose="020B0604020202020204" pitchFamily="34" charset="0"/>
            </a:endParaRPr>
          </a:p>
        </p:txBody>
      </p:sp>
      <p:sp>
        <p:nvSpPr>
          <p:cNvPr id="100" name="Shape 98"/>
          <p:cNvSpPr/>
          <p:nvPr/>
        </p:nvSpPr>
        <p:spPr>
          <a:xfrm>
            <a:off x="6263640" y="5998464"/>
            <a:ext cx="1901952" cy="356616"/>
          </a:xfrm>
          <a:prstGeom prst="rect">
            <a:avLst/>
          </a:prstGeom>
          <a:solidFill>
            <a:srgbClr val="F7ECF8"/>
          </a:solidFill>
          <a:ln w="8255">
            <a:solidFill>
              <a:srgbClr val="D9DEE7"/>
            </a:solidFill>
            <a:prstDash val="solid"/>
          </a:ln>
        </p:spPr>
      </p:sp>
      <p:sp>
        <p:nvSpPr>
          <p:cNvPr id="101" name="Text 99"/>
          <p:cNvSpPr/>
          <p:nvPr/>
        </p:nvSpPr>
        <p:spPr>
          <a:xfrm>
            <a:off x="6318504" y="6030468"/>
            <a:ext cx="1792224" cy="292608"/>
          </a:xfrm>
          <a:prstGeom prst="rect">
            <a:avLst/>
          </a:prstGeom>
          <a:noFill/>
        </p:spPr>
        <p:txBody>
          <a:bodyPr wrap="square" lIns="508" tIns="508" rIns="508" bIns="508" rtlCol="0" anchor="ctr">
            <a:normAutofit/>
          </a:bodyPr>
          <a:lstStyle/>
          <a:p>
            <a:pPr marL="0" indent="0" algn="ctr">
              <a:buNone/>
            </a:pPr>
            <a:r>
              <a:rPr lang="en-US" sz="860" b="1" dirty="0">
                <a:solidFill>
                  <a:srgbClr val="5F0C64"/>
                </a:solidFill>
                <a:latin typeface="Arial" panose="020B0604020202020204" pitchFamily="34" charset="0"/>
                <a:ea typeface="PingFang SC" pitchFamily="34" charset="-122"/>
                <a:cs typeface="Arial" panose="020B0604020202020204" pitchFamily="34" charset="0"/>
              </a:rPr>
              <a:t>1.6 × 10^-4</a:t>
            </a:r>
            <a:endParaRPr lang="en-US" sz="860" dirty="0">
              <a:latin typeface="Arial" panose="020B0604020202020204" pitchFamily="34" charset="0"/>
              <a:cs typeface="Arial" panose="020B0604020202020204" pitchFamily="34" charset="0"/>
            </a:endParaRPr>
          </a:p>
        </p:txBody>
      </p:sp>
      <p:sp>
        <p:nvSpPr>
          <p:cNvPr id="102" name="Shape 100"/>
          <p:cNvSpPr/>
          <p:nvPr/>
        </p:nvSpPr>
        <p:spPr>
          <a:xfrm>
            <a:off x="8165592" y="5998464"/>
            <a:ext cx="3474720" cy="356616"/>
          </a:xfrm>
          <a:prstGeom prst="rect">
            <a:avLst/>
          </a:prstGeom>
          <a:solidFill>
            <a:srgbClr val="F7ECF8"/>
          </a:solidFill>
          <a:ln w="8255">
            <a:solidFill>
              <a:srgbClr val="D9DEE7"/>
            </a:solidFill>
            <a:prstDash val="solid"/>
          </a:ln>
        </p:spPr>
      </p:sp>
      <p:sp>
        <p:nvSpPr>
          <p:cNvPr id="103" name="Text 101"/>
          <p:cNvSpPr/>
          <p:nvPr/>
        </p:nvSpPr>
        <p:spPr>
          <a:xfrm>
            <a:off x="8220456" y="6030468"/>
            <a:ext cx="3364992" cy="292608"/>
          </a:xfrm>
          <a:prstGeom prst="rect">
            <a:avLst/>
          </a:prstGeom>
          <a:noFill/>
        </p:spPr>
        <p:txBody>
          <a:bodyPr wrap="square" lIns="508" tIns="508" rIns="508" bIns="508" rtlCol="0" anchor="ctr">
            <a:normAutofit/>
          </a:bodyPr>
          <a:lstStyle/>
          <a:p>
            <a:pPr marL="0" indent="0" algn="l">
              <a:buNone/>
            </a:pPr>
            <a:r>
              <a:rPr lang="en-US" sz="760" b="1" dirty="0">
                <a:solidFill>
                  <a:srgbClr val="5F0C64"/>
                </a:solidFill>
                <a:latin typeface="Arial" panose="020B0604020202020204" pitchFamily="34" charset="0"/>
                <a:ea typeface="PingFang SC" pitchFamily="34" charset="-122"/>
                <a:cs typeface="Arial" panose="020B0604020202020204" pitchFamily="34" charset="0"/>
              </a:rPr>
              <a:t>Unified reconstruction with real noise, SER distribution, and variable NPE</a:t>
            </a:r>
            <a:endParaRPr lang="en-US" sz="76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889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8890">
            <a:solidFill>
              <a:srgbClr val="D9DEE7">
                <a:alpha val="0"/>
              </a:srgbClr>
            </a:solidFill>
            <a:prstDash val="solid"/>
          </a:ln>
        </p:spPr>
      </p:sp>
      <p:sp>
        <p:nvSpPr>
          <p:cNvPr id="5" name="Text 3"/>
          <p:cNvSpPr/>
          <p:nvPr/>
        </p:nvSpPr>
        <p:spPr>
          <a:xfrm>
            <a:off x="694944" y="384048"/>
            <a:ext cx="6126480" cy="329184"/>
          </a:xfrm>
          <a:prstGeom prst="rect">
            <a:avLst/>
          </a:prstGeom>
          <a:noFill/>
        </p:spPr>
        <p:txBody>
          <a:bodyPr wrap="square" lIns="508" tIns="508" rIns="508" bIns="508" rtlCol="0" anchor="ctr">
            <a:normAutofit/>
          </a:bodyPr>
          <a:lstStyle/>
          <a:p>
            <a:pPr marL="0" indent="0" algn="l">
              <a:buNone/>
            </a:pPr>
            <a:endParaRPr lang="en-US" sz="2100" dirty="0">
              <a:latin typeface="Arial" panose="020B0604020202020204" pitchFamily="34" charset="0"/>
              <a:cs typeface="Arial" panose="020B0604020202020204" pitchFamily="34" charset="0"/>
            </a:endParaRPr>
          </a:p>
        </p:txBody>
      </p:sp>
      <p:sp>
        <p:nvSpPr>
          <p:cNvPr id="7" name="Shape 5"/>
          <p:cNvSpPr/>
          <p:nvPr/>
        </p:nvSpPr>
        <p:spPr>
          <a:xfrm>
            <a:off x="512064" y="1078992"/>
            <a:ext cx="11173968" cy="4187952"/>
          </a:xfrm>
          <a:prstGeom prst="rect">
            <a:avLst/>
          </a:prstGeom>
          <a:solidFill>
            <a:srgbClr val="FBFCFE"/>
          </a:solidFill>
          <a:ln w="10795">
            <a:solidFill>
              <a:srgbClr val="D9DEE7"/>
            </a:solidFill>
            <a:prstDash val="solid"/>
          </a:ln>
        </p:spPr>
      </p:sp>
      <p:sp>
        <p:nvSpPr>
          <p:cNvPr id="8" name="Shape 6"/>
          <p:cNvSpPr/>
          <p:nvPr/>
        </p:nvSpPr>
        <p:spPr>
          <a:xfrm>
            <a:off x="512064" y="1078992"/>
            <a:ext cx="11173968" cy="384048"/>
          </a:xfrm>
          <a:prstGeom prst="rect">
            <a:avLst/>
          </a:prstGeom>
          <a:solidFill>
            <a:srgbClr val="F7ECF8"/>
          </a:solidFill>
          <a:ln w="8890">
            <a:solidFill>
              <a:srgbClr val="D9DEE7">
                <a:alpha val="0"/>
              </a:srgbClr>
            </a:solidFill>
            <a:prstDash val="solid"/>
          </a:ln>
        </p:spPr>
      </p:sp>
      <p:sp>
        <p:nvSpPr>
          <p:cNvPr id="9" name="Text 7"/>
          <p:cNvSpPr/>
          <p:nvPr/>
        </p:nvSpPr>
        <p:spPr>
          <a:xfrm>
            <a:off x="749808" y="1188720"/>
            <a:ext cx="1920240" cy="164592"/>
          </a:xfrm>
          <a:prstGeom prst="rect">
            <a:avLst/>
          </a:prstGeom>
          <a:noFill/>
        </p:spPr>
        <p:txBody>
          <a:bodyPr wrap="square" lIns="508" tIns="508" rIns="508" bIns="508" rtlCol="0" anchor="ctr">
            <a:normAutofit fontScale="72500"/>
          </a:bodyPr>
          <a:lstStyle/>
          <a:p>
            <a:pPr marL="0" indent="0" algn="l">
              <a:buNone/>
            </a:pPr>
            <a:r>
              <a:rPr lang="en-US" sz="1380" b="1" dirty="0">
                <a:solidFill>
                  <a:srgbClr val="7F1084"/>
                </a:solidFill>
                <a:latin typeface="Arial" panose="020B0604020202020204" pitchFamily="34" charset="0"/>
                <a:ea typeface="PingFang SC" pitchFamily="34" charset="-122"/>
                <a:cs typeface="Arial" panose="020B0604020202020204" pitchFamily="34" charset="0"/>
              </a:rPr>
              <a:t>Evaluation on real data</a:t>
            </a:r>
            <a:endParaRPr lang="en-US" sz="1380" dirty="0">
              <a:latin typeface="Arial" panose="020B0604020202020204" pitchFamily="34" charset="0"/>
              <a:cs typeface="Arial" panose="020B0604020202020204" pitchFamily="34" charset="0"/>
            </a:endParaRPr>
          </a:p>
        </p:txBody>
      </p:sp>
      <p:sp>
        <p:nvSpPr>
          <p:cNvPr id="11" name="Shape 9"/>
          <p:cNvSpPr/>
          <p:nvPr/>
        </p:nvSpPr>
        <p:spPr>
          <a:xfrm>
            <a:off x="841248" y="1773936"/>
            <a:ext cx="1664208" cy="1005840"/>
          </a:xfrm>
          <a:prstGeom prst="rect">
            <a:avLst/>
          </a:prstGeom>
          <a:solidFill>
            <a:srgbClr val="FFFFFF"/>
          </a:solidFill>
          <a:ln w="9525">
            <a:solidFill>
              <a:srgbClr val="D9DEE7"/>
            </a:solidFill>
            <a:prstDash val="solid"/>
          </a:ln>
        </p:spPr>
      </p:sp>
      <p:sp>
        <p:nvSpPr>
          <p:cNvPr id="12" name="Text 10"/>
          <p:cNvSpPr/>
          <p:nvPr/>
        </p:nvSpPr>
        <p:spPr>
          <a:xfrm>
            <a:off x="950976" y="1883664"/>
            <a:ext cx="1444752" cy="146304"/>
          </a:xfrm>
          <a:prstGeom prst="rect">
            <a:avLst/>
          </a:prstGeom>
          <a:noFill/>
        </p:spPr>
        <p:txBody>
          <a:bodyPr wrap="square" lIns="508" tIns="508" rIns="508" bIns="508" rtlCol="0" anchor="ctr">
            <a:normAutofit lnSpcReduction="20000"/>
          </a:bodyPr>
          <a:lstStyle/>
          <a:p>
            <a:pPr marL="0" indent="0" algn="ctr">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Raw waveform</a:t>
            </a:r>
            <a:endParaRPr lang="en-US" sz="1030" dirty="0">
              <a:latin typeface="Arial" panose="020B0604020202020204" pitchFamily="34" charset="0"/>
              <a:cs typeface="Arial" panose="020B0604020202020204" pitchFamily="34" charset="0"/>
            </a:endParaRPr>
          </a:p>
        </p:txBody>
      </p:sp>
      <p:sp>
        <p:nvSpPr>
          <p:cNvPr id="13" name="Shape 11"/>
          <p:cNvSpPr/>
          <p:nvPr/>
        </p:nvSpPr>
        <p:spPr>
          <a:xfrm>
            <a:off x="3035808" y="1773936"/>
            <a:ext cx="1664208" cy="1005840"/>
          </a:xfrm>
          <a:prstGeom prst="rect">
            <a:avLst/>
          </a:prstGeom>
          <a:solidFill>
            <a:srgbClr val="FFFFFF"/>
          </a:solidFill>
          <a:ln w="9525">
            <a:solidFill>
              <a:srgbClr val="D9DEE7"/>
            </a:solidFill>
            <a:prstDash val="solid"/>
          </a:ln>
        </p:spPr>
      </p:sp>
      <p:sp>
        <p:nvSpPr>
          <p:cNvPr id="14" name="Text 12"/>
          <p:cNvSpPr/>
          <p:nvPr/>
        </p:nvSpPr>
        <p:spPr>
          <a:xfrm>
            <a:off x="3145536" y="1883664"/>
            <a:ext cx="1444752" cy="146304"/>
          </a:xfrm>
          <a:prstGeom prst="rect">
            <a:avLst/>
          </a:prstGeom>
          <a:noFill/>
        </p:spPr>
        <p:txBody>
          <a:bodyPr wrap="square" lIns="508" tIns="508" rIns="508" bIns="508" rtlCol="0" anchor="ctr">
            <a:normAutofit fontScale="85000"/>
          </a:bodyPr>
          <a:lstStyle/>
          <a:p>
            <a:pPr marL="0" indent="0" algn="ctr">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Reconstructed waveform</a:t>
            </a:r>
            <a:endParaRPr lang="en-US" sz="1030" dirty="0">
              <a:latin typeface="Arial" panose="020B0604020202020204" pitchFamily="34" charset="0"/>
              <a:cs typeface="Arial" panose="020B0604020202020204" pitchFamily="34" charset="0"/>
            </a:endParaRPr>
          </a:p>
        </p:txBody>
      </p:sp>
      <p:sp>
        <p:nvSpPr>
          <p:cNvPr id="15" name="Shape 13"/>
          <p:cNvSpPr/>
          <p:nvPr/>
        </p:nvSpPr>
        <p:spPr>
          <a:xfrm>
            <a:off x="5230368" y="1773936"/>
            <a:ext cx="1664208" cy="1005840"/>
          </a:xfrm>
          <a:prstGeom prst="rect">
            <a:avLst/>
          </a:prstGeom>
          <a:solidFill>
            <a:srgbClr val="FFFFFF"/>
          </a:solidFill>
          <a:ln w="9525">
            <a:solidFill>
              <a:srgbClr val="D9DEE7"/>
            </a:solidFill>
            <a:prstDash val="solid"/>
          </a:ln>
        </p:spPr>
      </p:sp>
      <p:sp>
        <p:nvSpPr>
          <p:cNvPr id="16" name="Text 14"/>
          <p:cNvSpPr/>
          <p:nvPr/>
        </p:nvSpPr>
        <p:spPr>
          <a:xfrm>
            <a:off x="5340096" y="1883664"/>
            <a:ext cx="1444752" cy="146304"/>
          </a:xfrm>
          <a:prstGeom prst="rect">
            <a:avLst/>
          </a:prstGeom>
          <a:noFill/>
        </p:spPr>
        <p:txBody>
          <a:bodyPr wrap="square" lIns="508" tIns="508" rIns="508" bIns="508" rtlCol="0" anchor="ctr">
            <a:normAutofit lnSpcReduction="20000"/>
          </a:bodyPr>
          <a:lstStyle/>
          <a:p>
            <a:pPr marL="0" indent="0" algn="ctr">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Residual</a:t>
            </a:r>
            <a:endParaRPr lang="en-US" sz="1030" dirty="0">
              <a:latin typeface="Arial" panose="020B0604020202020204" pitchFamily="34" charset="0"/>
              <a:cs typeface="Arial" panose="020B0604020202020204" pitchFamily="34" charset="0"/>
            </a:endParaRPr>
          </a:p>
        </p:txBody>
      </p:sp>
      <p:sp>
        <p:nvSpPr>
          <p:cNvPr id="17" name="Shape 15"/>
          <p:cNvSpPr/>
          <p:nvPr/>
        </p:nvSpPr>
        <p:spPr>
          <a:xfrm>
            <a:off x="7424928" y="1773936"/>
            <a:ext cx="1664208" cy="1005840"/>
          </a:xfrm>
          <a:prstGeom prst="rect">
            <a:avLst/>
          </a:prstGeom>
          <a:solidFill>
            <a:srgbClr val="FFFFFF"/>
          </a:solidFill>
          <a:ln w="9525">
            <a:solidFill>
              <a:srgbClr val="D9DEE7"/>
            </a:solidFill>
            <a:prstDash val="solid"/>
          </a:ln>
        </p:spPr>
      </p:sp>
      <p:sp>
        <p:nvSpPr>
          <p:cNvPr id="18" name="Text 16"/>
          <p:cNvSpPr/>
          <p:nvPr/>
        </p:nvSpPr>
        <p:spPr>
          <a:xfrm>
            <a:off x="7534656" y="1883664"/>
            <a:ext cx="1444752" cy="146304"/>
          </a:xfrm>
          <a:prstGeom prst="rect">
            <a:avLst/>
          </a:prstGeom>
          <a:noFill/>
        </p:spPr>
        <p:txBody>
          <a:bodyPr wrap="square" lIns="508" tIns="508" rIns="508" bIns="508" rtlCol="0" anchor="ctr">
            <a:normAutofit lnSpcReduction="20000"/>
          </a:bodyPr>
          <a:lstStyle/>
          <a:p>
            <a:pPr marL="0" indent="0" algn="ctr">
              <a:buNone/>
            </a:pPr>
            <a:r>
              <a:rPr lang="en-US" sz="1030" b="1" dirty="0">
                <a:solidFill>
                  <a:srgbClr val="1F2937"/>
                </a:solidFill>
                <a:latin typeface="Arial" panose="020B0604020202020204" pitchFamily="34" charset="0"/>
                <a:ea typeface="PingFang SC" pitchFamily="34" charset="-122"/>
                <a:cs typeface="Arial" panose="020B0604020202020204" pitchFamily="34" charset="0"/>
              </a:rPr>
              <a:t>Background noise</a:t>
            </a:r>
            <a:endParaRPr lang="en-US" sz="1030" dirty="0">
              <a:latin typeface="Arial" panose="020B0604020202020204" pitchFamily="34" charset="0"/>
              <a:cs typeface="Arial" panose="020B0604020202020204" pitchFamily="34" charset="0"/>
            </a:endParaRPr>
          </a:p>
        </p:txBody>
      </p:sp>
      <p:sp>
        <p:nvSpPr>
          <p:cNvPr id="19" name="Shape 17"/>
          <p:cNvSpPr/>
          <p:nvPr/>
        </p:nvSpPr>
        <p:spPr>
          <a:xfrm>
            <a:off x="9528048" y="1773936"/>
            <a:ext cx="1664208" cy="1005840"/>
          </a:xfrm>
          <a:prstGeom prst="rect">
            <a:avLst/>
          </a:prstGeom>
          <a:solidFill>
            <a:srgbClr val="EAF2FC"/>
          </a:solidFill>
          <a:ln w="12700">
            <a:solidFill>
              <a:srgbClr val="2366B8"/>
            </a:solidFill>
            <a:prstDash val="solid"/>
          </a:ln>
        </p:spPr>
      </p:sp>
      <p:sp>
        <p:nvSpPr>
          <p:cNvPr id="20" name="Text 18"/>
          <p:cNvSpPr/>
          <p:nvPr/>
        </p:nvSpPr>
        <p:spPr>
          <a:xfrm>
            <a:off x="9637776" y="1883664"/>
            <a:ext cx="1444752" cy="146304"/>
          </a:xfrm>
          <a:prstGeom prst="rect">
            <a:avLst/>
          </a:prstGeom>
          <a:noFill/>
        </p:spPr>
        <p:txBody>
          <a:bodyPr wrap="square" lIns="508" tIns="508" rIns="508" bIns="508" rtlCol="0" anchor="ctr">
            <a:normAutofit lnSpcReduction="20000"/>
          </a:bodyPr>
          <a:lstStyle/>
          <a:p>
            <a:pPr marL="0" indent="0" algn="ctr">
              <a:buNone/>
            </a:pPr>
            <a:r>
              <a:rPr lang="en-US" sz="1030" b="1" dirty="0">
                <a:solidFill>
                  <a:srgbClr val="2366B8"/>
                </a:solidFill>
                <a:latin typeface="Arial" panose="020B0604020202020204" pitchFamily="34" charset="0"/>
                <a:ea typeface="PingFang SC" pitchFamily="34" charset="-122"/>
                <a:cs typeface="Arial" panose="020B0604020202020204" pitchFamily="34" charset="0"/>
              </a:rPr>
              <a:t>Statistical test</a:t>
            </a:r>
            <a:endParaRPr lang="en-US" sz="1030" dirty="0">
              <a:latin typeface="Arial" panose="020B0604020202020204" pitchFamily="34" charset="0"/>
              <a:cs typeface="Arial" panose="020B0604020202020204" pitchFamily="34" charset="0"/>
            </a:endParaRPr>
          </a:p>
        </p:txBody>
      </p:sp>
      <p:pic>
        <p:nvPicPr>
          <p:cNvPr id="21" name="Image 0" descr="/Users/heliangbo/个人/论文/毕业材料/outputs/waveform_figures/residual_validation/raw_spark.png"/>
          <p:cNvPicPr>
            <a:picLocks noChangeAspect="1"/>
          </p:cNvPicPr>
          <p:nvPr/>
        </p:nvPicPr>
        <p:blipFill>
          <a:blip r:embed="rId3"/>
          <a:stretch>
            <a:fillRect/>
          </a:stretch>
        </p:blipFill>
        <p:spPr>
          <a:xfrm>
            <a:off x="1005840" y="2084832"/>
            <a:ext cx="1335024" cy="493776"/>
          </a:xfrm>
          <a:prstGeom prst="rect">
            <a:avLst/>
          </a:prstGeom>
        </p:spPr>
      </p:pic>
      <p:pic>
        <p:nvPicPr>
          <p:cNvPr id="22" name="Image 1" descr="/Users/heliangbo/个人/论文/毕业材料/outputs/waveform_figures/residual_validation/reco_spark.png"/>
          <p:cNvPicPr>
            <a:picLocks noChangeAspect="1"/>
          </p:cNvPicPr>
          <p:nvPr/>
        </p:nvPicPr>
        <p:blipFill>
          <a:blip r:embed="rId4"/>
          <a:stretch>
            <a:fillRect/>
          </a:stretch>
        </p:blipFill>
        <p:spPr>
          <a:xfrm>
            <a:off x="3200400" y="2084832"/>
            <a:ext cx="1335024" cy="493776"/>
          </a:xfrm>
          <a:prstGeom prst="rect">
            <a:avLst/>
          </a:prstGeom>
        </p:spPr>
      </p:pic>
      <p:pic>
        <p:nvPicPr>
          <p:cNvPr id="23" name="Image 2" descr="/Users/heliangbo/个人/论文/毕业材料/outputs/waveform_figures/residual_validation/residual_spark.png"/>
          <p:cNvPicPr>
            <a:picLocks noChangeAspect="1"/>
          </p:cNvPicPr>
          <p:nvPr/>
        </p:nvPicPr>
        <p:blipFill>
          <a:blip r:embed="rId5"/>
          <a:stretch>
            <a:fillRect/>
          </a:stretch>
        </p:blipFill>
        <p:spPr>
          <a:xfrm>
            <a:off x="5394960" y="2084832"/>
            <a:ext cx="1335024" cy="493776"/>
          </a:xfrm>
          <a:prstGeom prst="rect">
            <a:avLst/>
          </a:prstGeom>
        </p:spPr>
      </p:pic>
      <p:pic>
        <p:nvPicPr>
          <p:cNvPr id="24" name="Image 3" descr="/Users/heliangbo/个人/论文/毕业材料/outputs/waveform_figures/residual_validation/noise_spark.png"/>
          <p:cNvPicPr>
            <a:picLocks noChangeAspect="1"/>
          </p:cNvPicPr>
          <p:nvPr/>
        </p:nvPicPr>
        <p:blipFill>
          <a:blip r:embed="rId6"/>
          <a:stretch>
            <a:fillRect/>
          </a:stretch>
        </p:blipFill>
        <p:spPr>
          <a:xfrm>
            <a:off x="7589520" y="2084832"/>
            <a:ext cx="1335024" cy="493776"/>
          </a:xfrm>
          <a:prstGeom prst="rect">
            <a:avLst/>
          </a:prstGeom>
        </p:spPr>
      </p:pic>
      <p:sp>
        <p:nvSpPr>
          <p:cNvPr id="25" name="Text 19"/>
          <p:cNvSpPr/>
          <p:nvPr/>
        </p:nvSpPr>
        <p:spPr>
          <a:xfrm>
            <a:off x="9765792" y="2176272"/>
            <a:ext cx="1170432" cy="201168"/>
          </a:xfrm>
          <a:prstGeom prst="rect">
            <a:avLst/>
          </a:prstGeom>
          <a:noFill/>
        </p:spPr>
        <p:txBody>
          <a:bodyPr wrap="square" lIns="508" tIns="508" rIns="508" bIns="508" rtlCol="0" anchor="ctr">
            <a:normAutofit fontScale="72500"/>
          </a:bodyPr>
          <a:lstStyle/>
          <a:p>
            <a:pPr marL="0" indent="0" algn="ctr">
              <a:buNone/>
            </a:pPr>
            <a:r>
              <a:rPr lang="en-US" sz="1650" b="1" dirty="0">
                <a:solidFill>
                  <a:srgbClr val="2366B8"/>
                </a:solidFill>
                <a:latin typeface="Arial" panose="020B0604020202020204" pitchFamily="34" charset="0"/>
                <a:ea typeface="PingFang SC" pitchFamily="34" charset="-122"/>
                <a:cs typeface="Arial" panose="020B0604020202020204" pitchFamily="34" charset="0"/>
              </a:rPr>
              <a:t>p(r) ≈ p(ε)</a:t>
            </a:r>
            <a:endParaRPr lang="en-US" sz="1650" dirty="0">
              <a:latin typeface="Arial" panose="020B0604020202020204" pitchFamily="34" charset="0"/>
              <a:cs typeface="Arial" panose="020B0604020202020204" pitchFamily="34" charset="0"/>
            </a:endParaRPr>
          </a:p>
        </p:txBody>
      </p:sp>
      <p:sp>
        <p:nvSpPr>
          <p:cNvPr id="26" name="Shape 20"/>
          <p:cNvSpPr/>
          <p:nvPr/>
        </p:nvSpPr>
        <p:spPr>
          <a:xfrm>
            <a:off x="2523744" y="2276856"/>
            <a:ext cx="466344" cy="0"/>
          </a:xfrm>
          <a:prstGeom prst="line">
            <a:avLst/>
          </a:prstGeom>
          <a:noFill/>
          <a:ln w="17780">
            <a:solidFill>
              <a:srgbClr val="667085"/>
            </a:solidFill>
            <a:prstDash val="solid"/>
            <a:headEnd type="none"/>
            <a:tailEnd type="triangle"/>
          </a:ln>
        </p:spPr>
      </p:sp>
      <p:sp>
        <p:nvSpPr>
          <p:cNvPr id="27" name="Text 21"/>
          <p:cNvSpPr/>
          <p:nvPr/>
        </p:nvSpPr>
        <p:spPr>
          <a:xfrm>
            <a:off x="2670048" y="2057400"/>
            <a:ext cx="146304" cy="109728"/>
          </a:xfrm>
          <a:prstGeom prst="rect">
            <a:avLst/>
          </a:prstGeom>
          <a:noFill/>
        </p:spPr>
        <p:txBody>
          <a:bodyPr wrap="square" lIns="508" tIns="508" rIns="508" bIns="508" rtlCol="0" anchor="ctr">
            <a:normAutofit fontScale="37500" lnSpcReduction="20000"/>
          </a:bodyPr>
          <a:lstStyle/>
          <a:p>
            <a:pPr marL="0" indent="0" algn="ctr">
              <a:buNone/>
            </a:pPr>
            <a:r>
              <a:rPr lang="en-US" sz="1600" b="1" dirty="0">
                <a:solidFill>
                  <a:srgbClr val="667085"/>
                </a:solidFill>
                <a:latin typeface="Arial" panose="020B0604020202020204" pitchFamily="34" charset="0"/>
                <a:ea typeface="PingFang SC" pitchFamily="34" charset="-122"/>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28" name="Shape 22"/>
          <p:cNvSpPr/>
          <p:nvPr/>
        </p:nvSpPr>
        <p:spPr>
          <a:xfrm>
            <a:off x="4718304" y="2276856"/>
            <a:ext cx="466344" cy="0"/>
          </a:xfrm>
          <a:prstGeom prst="line">
            <a:avLst/>
          </a:prstGeom>
          <a:noFill/>
          <a:ln w="17780">
            <a:solidFill>
              <a:srgbClr val="667085"/>
            </a:solidFill>
            <a:prstDash val="solid"/>
            <a:headEnd type="none"/>
            <a:tailEnd type="triangle"/>
          </a:ln>
        </p:spPr>
      </p:sp>
      <p:sp>
        <p:nvSpPr>
          <p:cNvPr id="29" name="Text 23"/>
          <p:cNvSpPr/>
          <p:nvPr/>
        </p:nvSpPr>
        <p:spPr>
          <a:xfrm>
            <a:off x="4855464" y="2057400"/>
            <a:ext cx="146304" cy="109728"/>
          </a:xfrm>
          <a:prstGeom prst="rect">
            <a:avLst/>
          </a:prstGeom>
          <a:noFill/>
        </p:spPr>
        <p:txBody>
          <a:bodyPr wrap="square" lIns="508" tIns="508" rIns="508" bIns="508" rtlCol="0" anchor="ctr">
            <a:normAutofit fontScale="45000" lnSpcReduction="20000"/>
          </a:bodyPr>
          <a:lstStyle/>
          <a:p>
            <a:pPr marL="0" indent="0" algn="ctr">
              <a:buNone/>
            </a:pPr>
            <a:r>
              <a:rPr lang="en-US" sz="1500" b="1" dirty="0">
                <a:solidFill>
                  <a:srgbClr val="667085"/>
                </a:solidFill>
                <a:latin typeface="Arial" panose="020B0604020202020204" pitchFamily="34" charset="0"/>
                <a:ea typeface="PingFang SC" pitchFamily="34" charset="-122"/>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sp>
        <p:nvSpPr>
          <p:cNvPr id="30" name="Shape 24"/>
          <p:cNvSpPr/>
          <p:nvPr/>
        </p:nvSpPr>
        <p:spPr>
          <a:xfrm>
            <a:off x="6912864" y="2276856"/>
            <a:ext cx="466344" cy="0"/>
          </a:xfrm>
          <a:prstGeom prst="line">
            <a:avLst/>
          </a:prstGeom>
          <a:noFill/>
          <a:ln w="17780">
            <a:solidFill>
              <a:srgbClr val="667085"/>
            </a:solidFill>
            <a:prstDash val="solid"/>
            <a:headEnd type="none"/>
            <a:tailEnd type="triangle"/>
          </a:ln>
        </p:spPr>
      </p:sp>
      <p:sp>
        <p:nvSpPr>
          <p:cNvPr id="31" name="Text 25"/>
          <p:cNvSpPr/>
          <p:nvPr/>
        </p:nvSpPr>
        <p:spPr>
          <a:xfrm>
            <a:off x="7059168" y="2057400"/>
            <a:ext cx="182880" cy="109728"/>
          </a:xfrm>
          <a:prstGeom prst="rect">
            <a:avLst/>
          </a:prstGeom>
          <a:noFill/>
        </p:spPr>
        <p:txBody>
          <a:bodyPr wrap="square" lIns="508" tIns="508" rIns="508" bIns="508" rtlCol="0" anchor="ctr">
            <a:normAutofit fontScale="67500" lnSpcReduction="20000"/>
          </a:bodyPr>
          <a:lstStyle/>
          <a:p>
            <a:pPr marL="0" indent="0" algn="ctr">
              <a:buNone/>
            </a:pPr>
            <a:r>
              <a:rPr lang="en-US" sz="1000" b="1" dirty="0">
                <a:solidFill>
                  <a:srgbClr val="667085"/>
                </a:solidFill>
                <a:latin typeface="Arial" panose="020B0604020202020204" pitchFamily="34" charset="0"/>
                <a:ea typeface="PingFang SC" pitchFamily="34" charset="-122"/>
                <a:cs typeface="Arial" panose="020B0604020202020204" pitchFamily="34" charset="0"/>
              </a:rPr>
              <a:t>vs</a:t>
            </a:r>
            <a:endParaRPr lang="en-US" sz="1000" dirty="0">
              <a:latin typeface="Arial" panose="020B0604020202020204" pitchFamily="34" charset="0"/>
              <a:cs typeface="Arial" panose="020B0604020202020204" pitchFamily="34" charset="0"/>
            </a:endParaRPr>
          </a:p>
        </p:txBody>
      </p:sp>
      <p:sp>
        <p:nvSpPr>
          <p:cNvPr id="32" name="Shape 26"/>
          <p:cNvSpPr/>
          <p:nvPr/>
        </p:nvSpPr>
        <p:spPr>
          <a:xfrm>
            <a:off x="9107424" y="2276856"/>
            <a:ext cx="374904" cy="0"/>
          </a:xfrm>
          <a:prstGeom prst="line">
            <a:avLst/>
          </a:prstGeom>
          <a:noFill/>
          <a:ln w="17780">
            <a:solidFill>
              <a:srgbClr val="667085"/>
            </a:solidFill>
            <a:prstDash val="solid"/>
            <a:headEnd type="none"/>
            <a:tailEnd type="triangle"/>
          </a:ln>
        </p:spPr>
      </p:sp>
      <p:sp>
        <p:nvSpPr>
          <p:cNvPr id="33" name="Text 27"/>
          <p:cNvSpPr/>
          <p:nvPr/>
        </p:nvSpPr>
        <p:spPr>
          <a:xfrm>
            <a:off x="4288536" y="3355848"/>
            <a:ext cx="6492240" cy="1681405"/>
          </a:xfrm>
          <a:prstGeom prst="rect">
            <a:avLst/>
          </a:prstGeom>
          <a:noFill/>
        </p:spPr>
        <p:txBody>
          <a:bodyPr wrap="square" lIns="508" tIns="508" rIns="508" bIns="508" rtlCol="0" anchor="ctr">
            <a:normAutofit/>
          </a:bodyPr>
          <a:lstStyle/>
          <a:p>
            <a:pPr marL="0" indent="0" algn="l">
              <a:buNone/>
            </a:pPr>
            <a:r>
              <a:rPr lang="en-US" sz="2000" b="1" dirty="0">
                <a:solidFill>
                  <a:srgbClr val="7F1084"/>
                </a:solidFill>
                <a:latin typeface="Arial" panose="020B0604020202020204" pitchFamily="34" charset="0"/>
                <a:ea typeface="PingFang SC" pitchFamily="34" charset="-122"/>
                <a:cs typeface="Arial" panose="020B0604020202020204" pitchFamily="34" charset="0"/>
              </a:rPr>
              <a:t>r(t) = w_raw(t) − ŵ_reco(t)</a:t>
            </a:r>
            <a:endParaRPr lang="en-US" sz="2000" dirty="0">
              <a:latin typeface="Arial" panose="020B0604020202020204" pitchFamily="34" charset="0"/>
              <a:cs typeface="Arial" panose="020B0604020202020204" pitchFamily="34" charset="0"/>
            </a:endParaRPr>
          </a:p>
        </p:txBody>
      </p:sp>
      <p:sp>
        <p:nvSpPr>
          <p:cNvPr id="66" name="Shape 60"/>
          <p:cNvSpPr/>
          <p:nvPr/>
        </p:nvSpPr>
        <p:spPr>
          <a:xfrm>
            <a:off x="566928" y="6016752"/>
            <a:ext cx="11045952" cy="612648"/>
          </a:xfrm>
          <a:prstGeom prst="rect">
            <a:avLst/>
          </a:prstGeom>
          <a:solidFill>
            <a:srgbClr val="FBF8FC"/>
          </a:solidFill>
          <a:ln w="10160">
            <a:solidFill>
              <a:srgbClr val="E0D4E4"/>
            </a:solidFill>
            <a:prstDash val="solid"/>
          </a:ln>
        </p:spPr>
      </p:sp>
      <p:sp>
        <p:nvSpPr>
          <p:cNvPr id="68" name="Text 62"/>
          <p:cNvSpPr/>
          <p:nvPr/>
        </p:nvSpPr>
        <p:spPr>
          <a:xfrm>
            <a:off x="877825" y="6126480"/>
            <a:ext cx="10277856" cy="502920"/>
          </a:xfrm>
          <a:prstGeom prst="rect">
            <a:avLst/>
          </a:prstGeom>
          <a:noFill/>
        </p:spPr>
        <p:txBody>
          <a:bodyPr wrap="square" lIns="508" tIns="508" rIns="508" bIns="508" rtlCol="0" anchor="ctr">
            <a:normAutofit/>
          </a:bodyPr>
          <a:lstStyle/>
          <a:p>
            <a:pPr marL="0" indent="0" algn="l">
              <a:buNone/>
            </a:pPr>
            <a:r>
              <a:rPr lang="en-US" sz="1100" dirty="0">
                <a:solidFill>
                  <a:srgbClr val="1F2937"/>
                </a:solidFill>
                <a:latin typeface="Arial" panose="020B0604020202020204" pitchFamily="34" charset="0"/>
                <a:ea typeface="PingFang SC" pitchFamily="34" charset="-122"/>
                <a:cs typeface="Arial" panose="020B0604020202020204" pitchFamily="34" charset="0"/>
              </a:rPr>
              <a:t>A good reconstruction algorithm should remove the interpretable physical signal so that the residual degenerates into a random process statistically indistinguishable from background electronic noise.</a:t>
            </a:r>
            <a:endParaRPr lang="en-US" sz="1100" dirty="0">
              <a:latin typeface="Arial" panose="020B0604020202020204" pitchFamily="34" charset="0"/>
              <a:cs typeface="Arial" panose="020B0604020202020204" pitchFamily="34" charset="0"/>
            </a:endParaRPr>
          </a:p>
        </p:txBody>
      </p:sp>
      <p:sp>
        <p:nvSpPr>
          <p:cNvPr id="2" name="Text 3"/>
          <p:cNvSpPr/>
          <p:nvPr/>
        </p:nvSpPr>
        <p:spPr>
          <a:xfrm>
            <a:off x="694944" y="384048"/>
            <a:ext cx="5669280" cy="329184"/>
          </a:xfrm>
          <a:prstGeom prst="rect">
            <a:avLst/>
          </a:prstGeom>
          <a:noFill/>
        </p:spPr>
        <p:txBody>
          <a:bodyPr wrap="square" lIns="508" tIns="508" rIns="508" bIns="508" rtlCol="0" anchor="ctr">
            <a:normAutofit/>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Future Work</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4"/>
          <p:cNvSpPr/>
          <p:nvPr/>
        </p:nvSpPr>
        <p:spPr>
          <a:xfrm>
            <a:off x="4393145" y="2205614"/>
            <a:ext cx="2951871" cy="1305328"/>
          </a:xfrm>
          <a:prstGeom prst="rect">
            <a:avLst/>
          </a:prstGeom>
          <a:noFill/>
        </p:spPr>
        <p:txBody>
          <a:bodyPr wrap="square" lIns="0" tIns="0" rIns="0" bIns="0" rtlCol="0" anchor="t">
            <a:normAutofit/>
          </a:bodyPr>
          <a:lstStyle/>
          <a:p>
            <a:pPr marL="0" indent="0" algn="ctr">
              <a:buNone/>
            </a:pPr>
            <a:r>
              <a:rPr lang="en-US" sz="6600" b="1" dirty="0">
                <a:solidFill>
                  <a:srgbClr val="7F1084"/>
                </a:solidFill>
                <a:latin typeface="PingFang SC" pitchFamily="34" charset="0"/>
                <a:ea typeface="PingFang SC" pitchFamily="34" charset="-122"/>
                <a:cs typeface="PingFang SC" pitchFamily="34" charset="-120"/>
              </a:rPr>
              <a:t>Q&amp;A</a:t>
            </a:r>
            <a:endParaRPr lang="en-US" sz="6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367748" y="894522"/>
            <a:ext cx="2355574" cy="1172817"/>
          </a:xfrm>
          <a:prstGeom prst="roundRect">
            <a:avLst/>
          </a:prstGeom>
          <a:noFill/>
          <a:ln w="28575">
            <a:solidFill>
              <a:srgbClr val="5C3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 name="TextBox"/>
          <p:cNvSpPr txBox="1"/>
          <p:nvPr/>
        </p:nvSpPr>
        <p:spPr>
          <a:xfrm>
            <a:off x="530351" y="384048"/>
            <a:ext cx="7498079" cy="329184"/>
          </a:xfrm>
          <a:prstGeom prst="rect">
            <a:avLst/>
          </a:prstGeom>
          <a:noFill/>
          <a:ln>
            <a:noFill/>
          </a:ln>
        </p:spPr>
        <p:txBody>
          <a:bodyPr wrap="square" lIns="0" tIns="0" rIns="0" bIns="0" anchor="t"/>
          <a:lstStyle/>
          <a:p>
            <a:pPr algn="l"/>
            <a:r>
              <a:rPr lang="zh-CN" altLang="en-US" sz="2100" b="1" dirty="0">
                <a:solidFill>
                  <a:srgbClr val="7F1084"/>
                </a:solidFill>
                <a:latin typeface="Arial" panose="020B0604020202020204" pitchFamily="34" charset="0"/>
                <a:ea typeface="PingFang SC"/>
                <a:cs typeface="Arial" panose="020B0604020202020204" pitchFamily="34" charset="0"/>
              </a:rPr>
              <a:t> </a:t>
            </a:r>
            <a:r>
              <a:rPr lang="en-US" altLang="zh-CN" sz="2100" b="1" dirty="0">
                <a:solidFill>
                  <a:srgbClr val="7F1084"/>
                </a:solidFill>
                <a:latin typeface="Arial" panose="020B0604020202020204" pitchFamily="34" charset="0"/>
                <a:ea typeface="PingFang SC"/>
                <a:cs typeface="Arial" panose="020B0604020202020204" pitchFamily="34" charset="0"/>
              </a:rPr>
              <a:t>JUNO</a:t>
            </a:r>
            <a:r>
              <a:rPr lang="zh-CN" altLang="en-US" sz="2100" b="1" dirty="0">
                <a:solidFill>
                  <a:srgbClr val="7F1084"/>
                </a:solidFill>
                <a:latin typeface="Arial" panose="020B0604020202020204" pitchFamily="34" charset="0"/>
                <a:ea typeface="PingFang SC"/>
                <a:cs typeface="Arial" panose="020B0604020202020204" pitchFamily="34" charset="0"/>
              </a:rPr>
              <a:t> </a:t>
            </a:r>
            <a:r>
              <a:rPr lang="zh-CN" sz="2100" b="1" dirty="0">
                <a:solidFill>
                  <a:srgbClr val="7F1084"/>
                </a:solidFill>
                <a:latin typeface="Arial" panose="020B0604020202020204" pitchFamily="34" charset="0"/>
                <a:ea typeface="PingFang SC"/>
                <a:cs typeface="Arial" panose="020B0604020202020204" pitchFamily="34" charset="0"/>
              </a:rPr>
              <a:t>: from  IBD event to MCP-PMT waveform</a:t>
            </a:r>
            <a:endParaRPr lang="zh-CN" sz="2100" b="1" dirty="0">
              <a:latin typeface="Arial" panose="020B0604020202020204" pitchFamily="34" charset="0"/>
              <a:cs typeface="Arial" panose="020B0604020202020204" pitchFamily="34" charset="0"/>
            </a:endParaRPr>
          </a:p>
        </p:txBody>
      </p:sp>
      <p:sp>
        <p:nvSpPr>
          <p:cNvPr id="11" name="TextBox"/>
          <p:cNvSpPr txBox="1"/>
          <p:nvPr/>
        </p:nvSpPr>
        <p:spPr>
          <a:xfrm>
            <a:off x="420624" y="1078992"/>
            <a:ext cx="1597957" cy="178212"/>
          </a:xfrm>
          <a:prstGeom prst="rect">
            <a:avLst/>
          </a:prstGeom>
          <a:noFill/>
          <a:ln>
            <a:noFill/>
          </a:ln>
        </p:spPr>
        <p:txBody>
          <a:bodyPr wrap="square" lIns="0" tIns="0" rIns="0" bIns="0" anchor="t"/>
          <a:lstStyle/>
          <a:p>
            <a:pPr algn="ctr"/>
            <a:r>
              <a:rPr lang="zh-CN" sz="1400" b="1" dirty="0">
                <a:solidFill>
                  <a:srgbClr val="111827"/>
                </a:solidFill>
                <a:latin typeface="Arial" panose="020B0604020202020204" pitchFamily="34" charset="0"/>
                <a:ea typeface="PingFang SC"/>
                <a:cs typeface="Arial" panose="020B0604020202020204" pitchFamily="34" charset="0"/>
              </a:rPr>
              <a:t>IBD reaction</a:t>
            </a:r>
            <a:endParaRPr lang="zh-CN" sz="1400" dirty="0">
              <a:latin typeface="Arial" panose="020B0604020202020204" pitchFamily="34" charset="0"/>
              <a:cs typeface="Arial" panose="020B0604020202020204" pitchFamily="34" charset="0"/>
            </a:endParaRPr>
          </a:p>
        </p:txBody>
      </p:sp>
      <p:sp>
        <p:nvSpPr>
          <p:cNvPr id="13" name="TextBox"/>
          <p:cNvSpPr txBox="1"/>
          <p:nvPr/>
        </p:nvSpPr>
        <p:spPr>
          <a:xfrm>
            <a:off x="3121284" y="1051559"/>
            <a:ext cx="3410711" cy="256032"/>
          </a:xfrm>
          <a:prstGeom prst="rect">
            <a:avLst/>
          </a:prstGeom>
          <a:noFill/>
          <a:ln>
            <a:noFill/>
          </a:ln>
        </p:spPr>
        <p:txBody>
          <a:bodyPr wrap="square" lIns="0" tIns="0" rIns="0" bIns="0" anchor="t"/>
          <a:lstStyle/>
          <a:p>
            <a:pPr algn="l"/>
            <a:r>
              <a:rPr lang="zh-CN" sz="1400" b="1" dirty="0">
                <a:solidFill>
                  <a:srgbClr val="111827"/>
                </a:solidFill>
                <a:latin typeface="Arial" panose="020B0604020202020204" pitchFamily="34" charset="0"/>
                <a:ea typeface="PingFang SC"/>
                <a:cs typeface="Arial" panose="020B0604020202020204" pitchFamily="34" charset="0"/>
              </a:rPr>
              <a:t>Light production and propagation in </a:t>
            </a:r>
            <a:r>
              <a:rPr lang="en-US" altLang="zh-CN" sz="1400" b="1" dirty="0">
                <a:solidFill>
                  <a:srgbClr val="111827"/>
                </a:solidFill>
                <a:latin typeface="Arial" panose="020B0604020202020204" pitchFamily="34" charset="0"/>
                <a:ea typeface="PingFang SC"/>
                <a:cs typeface="Arial" panose="020B0604020202020204" pitchFamily="34" charset="0"/>
              </a:rPr>
              <a:t>LS</a:t>
            </a:r>
            <a:endParaRPr lang="zh-CN" sz="1400" dirty="0">
              <a:latin typeface="Arial" panose="020B0604020202020204" pitchFamily="34" charset="0"/>
              <a:cs typeface="Arial" panose="020B0604020202020204" pitchFamily="34" charset="0"/>
            </a:endParaRPr>
          </a:p>
        </p:txBody>
      </p:sp>
      <p:sp>
        <p:nvSpPr>
          <p:cNvPr id="14" name="TextBox"/>
          <p:cNvSpPr txBox="1"/>
          <p:nvPr/>
        </p:nvSpPr>
        <p:spPr>
          <a:xfrm>
            <a:off x="7110453" y="1017654"/>
            <a:ext cx="2576620" cy="256032"/>
          </a:xfrm>
          <a:prstGeom prst="rect">
            <a:avLst/>
          </a:prstGeom>
          <a:noFill/>
          <a:ln>
            <a:noFill/>
          </a:ln>
        </p:spPr>
        <p:txBody>
          <a:bodyPr wrap="square" lIns="0" tIns="0" rIns="0" bIns="0" anchor="t"/>
          <a:lstStyle/>
          <a:p>
            <a:pPr algn="l"/>
            <a:r>
              <a:rPr lang="zh-CN" sz="1400" b="1" dirty="0">
                <a:solidFill>
                  <a:srgbClr val="111827"/>
                </a:solidFill>
                <a:latin typeface="Arial" panose="020B0604020202020204" pitchFamily="34" charset="0"/>
                <a:ea typeface="PingFang SC"/>
                <a:cs typeface="Arial" panose="020B0604020202020204" pitchFamily="34" charset="0"/>
              </a:rPr>
              <a:t>Photocathode conversion and MCP multiplication</a:t>
            </a:r>
            <a:endParaRPr lang="zh-CN" sz="1400" dirty="0">
              <a:latin typeface="Arial" panose="020B0604020202020204" pitchFamily="34" charset="0"/>
              <a:cs typeface="Arial" panose="020B0604020202020204" pitchFamily="34" charset="0"/>
            </a:endParaRPr>
          </a:p>
        </p:txBody>
      </p:sp>
      <p:sp>
        <p:nvSpPr>
          <p:cNvPr id="15" name="TextBox"/>
          <p:cNvSpPr txBox="1"/>
          <p:nvPr/>
        </p:nvSpPr>
        <p:spPr>
          <a:xfrm>
            <a:off x="10142287" y="1321157"/>
            <a:ext cx="1896384" cy="256032"/>
          </a:xfrm>
          <a:prstGeom prst="rect">
            <a:avLst/>
          </a:prstGeom>
          <a:noFill/>
          <a:ln>
            <a:noFill/>
          </a:ln>
        </p:spPr>
        <p:txBody>
          <a:bodyPr wrap="square" lIns="0" tIns="0" rIns="0" bIns="0" anchor="t"/>
          <a:lstStyle/>
          <a:p>
            <a:pPr algn="l"/>
            <a:r>
              <a:rPr lang="zh-CN" sz="1400" b="1" dirty="0">
                <a:solidFill>
                  <a:srgbClr val="111827"/>
                </a:solidFill>
                <a:latin typeface="Arial" panose="020B0604020202020204" pitchFamily="34" charset="0"/>
                <a:ea typeface="PingFang SC"/>
                <a:cs typeface="Arial" panose="020B0604020202020204" pitchFamily="34" charset="0"/>
              </a:rPr>
              <a:t>Readout waveform</a:t>
            </a:r>
            <a:endParaRPr lang="zh-CN" sz="1400" dirty="0">
              <a:latin typeface="Arial" panose="020B0604020202020204" pitchFamily="34" charset="0"/>
              <a:cs typeface="Arial" panose="020B0604020202020204" pitchFamily="34" charset="0"/>
            </a:endParaRPr>
          </a:p>
        </p:txBody>
      </p:sp>
      <p:pic>
        <p:nvPicPr>
          <p:cNvPr id="4" name="图片 3"/>
          <p:cNvPicPr>
            <a:picLocks noChangeAspect="1"/>
          </p:cNvPicPr>
          <p:nvPr/>
        </p:nvPicPr>
        <p:blipFill>
          <a:blip r:embed="rId3"/>
          <a:srcRect t="12625" r="-291" b="31909"/>
          <a:stretch>
            <a:fillRect/>
          </a:stretch>
        </p:blipFill>
        <p:spPr>
          <a:xfrm>
            <a:off x="228731" y="2225672"/>
            <a:ext cx="11489503" cy="3062633"/>
          </a:xfrm>
          <a:prstGeom prst="rect">
            <a:avLst/>
          </a:prstGeom>
        </p:spPr>
      </p:pic>
      <p:sp>
        <p:nvSpPr>
          <p:cNvPr id="7" name="文本框 6"/>
          <p:cNvSpPr txBox="1">
            <a:spLocks noRot="1" noChangeAspect="1" noMove="1" noResize="1" noEditPoints="1" noAdjustHandles="1" noChangeArrowheads="1" noChangeShapeType="1" noTextEdit="1"/>
          </p:cNvSpPr>
          <p:nvPr/>
        </p:nvSpPr>
        <p:spPr>
          <a:xfrm>
            <a:off x="490595" y="1477804"/>
            <a:ext cx="2085340" cy="368935"/>
          </a:xfrm>
          <a:prstGeom prst="rect">
            <a:avLst/>
          </a:prstGeom>
          <a:blipFill>
            <a:blip r:embed="rId4"/>
            <a:stretch>
              <a:fillRect b="-16667"/>
            </a:stretch>
          </a:blipFill>
        </p:spPr>
        <p:txBody>
          <a:bodyPr/>
          <a:lstStyle/>
          <a:p>
            <a:r>
              <a:rPr lang="zh-CN" altLang="en-US">
                <a:noFill/>
              </a:rPr>
              <a:t> </a:t>
            </a:r>
          </a:p>
        </p:txBody>
      </p:sp>
      <p:sp>
        <p:nvSpPr>
          <p:cNvPr id="9" name="圆角矩形 8"/>
          <p:cNvSpPr/>
          <p:nvPr/>
        </p:nvSpPr>
        <p:spPr>
          <a:xfrm>
            <a:off x="2986111" y="882644"/>
            <a:ext cx="3742679" cy="1172817"/>
          </a:xfrm>
          <a:prstGeom prst="roundRect">
            <a:avLst/>
          </a:prstGeom>
          <a:noFill/>
          <a:ln w="28575">
            <a:solidFill>
              <a:srgbClr val="5C3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7" name="圆角矩形 16"/>
          <p:cNvSpPr/>
          <p:nvPr/>
        </p:nvSpPr>
        <p:spPr>
          <a:xfrm>
            <a:off x="6863963" y="872704"/>
            <a:ext cx="2823110" cy="1172817"/>
          </a:xfrm>
          <a:prstGeom prst="roundRect">
            <a:avLst/>
          </a:prstGeom>
          <a:noFill/>
          <a:ln w="28575">
            <a:solidFill>
              <a:srgbClr val="5C3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8" name="圆角矩形 17"/>
          <p:cNvSpPr/>
          <p:nvPr/>
        </p:nvSpPr>
        <p:spPr>
          <a:xfrm>
            <a:off x="9838238" y="862765"/>
            <a:ext cx="2058901" cy="1172817"/>
          </a:xfrm>
          <a:prstGeom prst="roundRect">
            <a:avLst/>
          </a:prstGeom>
          <a:noFill/>
          <a:ln w="28575">
            <a:solidFill>
              <a:srgbClr val="5C30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9" name="TextBox"/>
          <p:cNvSpPr txBox="1"/>
          <p:nvPr/>
        </p:nvSpPr>
        <p:spPr>
          <a:xfrm>
            <a:off x="3136390" y="1407605"/>
            <a:ext cx="3592400" cy="498249"/>
          </a:xfrm>
          <a:prstGeom prst="rect">
            <a:avLst/>
          </a:prstGeom>
          <a:noFill/>
          <a:ln>
            <a:noFill/>
          </a:ln>
        </p:spPr>
        <p:txBody>
          <a:bodyPr wrap="square" lIns="0" tIns="0" rIns="0" bIns="0" anchor="t"/>
          <a:lstStyle/>
          <a:p>
            <a:pPr marL="285750" indent="-285750">
              <a:buFont typeface="Arial" panose="020B0604020202020204" pitchFamily="34" charset="0"/>
              <a:buChar char="•"/>
            </a:pPr>
            <a:r>
              <a:rPr lang="zh-CN" altLang="en-US" sz="1400" dirty="0">
                <a:solidFill>
                  <a:srgbClr val="111827"/>
                </a:solidFill>
                <a:latin typeface="Arial" panose="020B0604020202020204" pitchFamily="34" charset="0"/>
                <a:ea typeface="微软雅黑" panose="020B0503020204020204" pitchFamily="34" charset="-122"/>
                <a:cs typeface="Arial" panose="020B0604020202020204" pitchFamily="34" charset="0"/>
              </a:rPr>
              <a:t>Positron annihilation (prompt)</a:t>
            </a:r>
            <a:endParaRPr lang="en-US" altLang="zh-CN" sz="1400" dirty="0">
              <a:solidFill>
                <a:srgbClr val="111827"/>
              </a:solidFill>
              <a:latin typeface="Arial" panose="020B0604020202020204" pitchFamily="34" charset="0"/>
              <a:ea typeface="微软雅黑" panose="020B0503020204020204" pitchFamily="34" charset="-122"/>
              <a:cs typeface="Arial" panose="020B0604020202020204" pitchFamily="34" charset="0"/>
            </a:endParaRPr>
          </a:p>
          <a:p>
            <a:pPr indent="-285750">
              <a:buFont typeface="Arial" panose="020B0604020202020204" pitchFamily="34" charset="0"/>
              <a:buChar char="•"/>
            </a:pPr>
            <a:r>
              <a:rPr lang="zh-CN" altLang="en-US" sz="1400" dirty="0">
                <a:solidFill>
                  <a:srgbClr val="111827"/>
                </a:solidFill>
                <a:latin typeface="Arial" panose="020B0604020202020204" pitchFamily="34" charset="0"/>
                <a:ea typeface="微软雅黑" panose="020B0503020204020204" pitchFamily="34" charset="-122"/>
                <a:cs typeface="Arial" panose="020B0604020202020204" pitchFamily="34" charset="0"/>
              </a:rPr>
              <a:t>Neutron energy deposition (delayed)</a:t>
            </a:r>
          </a:p>
        </p:txBody>
      </p:sp>
      <p:sp>
        <p:nvSpPr>
          <p:cNvPr id="21" name="TextBox"/>
          <p:cNvSpPr txBox="1"/>
          <p:nvPr/>
        </p:nvSpPr>
        <p:spPr>
          <a:xfrm>
            <a:off x="7178130" y="1523642"/>
            <a:ext cx="1856833" cy="498249"/>
          </a:xfrm>
          <a:prstGeom prst="rect">
            <a:avLst/>
          </a:prstGeom>
          <a:noFill/>
          <a:ln>
            <a:noFill/>
          </a:ln>
        </p:spPr>
        <p:txBody>
          <a:bodyPr wrap="square" lIns="0" tIns="0" rIns="0" bIns="0" anchor="t"/>
          <a:lstStyle/>
          <a:p>
            <a:pPr indent="-285750">
              <a:buFont typeface="Arial" panose="020B0604020202020204" pitchFamily="34" charset="0"/>
              <a:buChar char="•"/>
            </a:pPr>
            <a:r>
              <a:rPr lang="zh-CN" altLang="en-US" sz="1400" dirty="0">
                <a:solidFill>
                  <a:srgbClr val="111827"/>
                </a:solidFill>
                <a:latin typeface="Arial" panose="020B0604020202020204" pitchFamily="34" charset="0"/>
                <a:ea typeface="微软雅黑" panose="020B0503020204020204" pitchFamily="34" charset="-122"/>
                <a:cs typeface="Arial" panose="020B0604020202020204" pitchFamily="34" charset="0"/>
              </a:rPr>
              <a:t>Channel mode</a:t>
            </a:r>
            <a:endParaRPr lang="en-US" altLang="zh-CN" sz="1400" dirty="0">
              <a:solidFill>
                <a:srgbClr val="111827"/>
              </a:solidFill>
              <a:latin typeface="Arial" panose="020B0604020202020204" pitchFamily="34" charset="0"/>
              <a:ea typeface="微软雅黑" panose="020B0503020204020204" pitchFamily="34" charset="-122"/>
              <a:cs typeface="Arial" panose="020B0604020202020204" pitchFamily="34" charset="0"/>
            </a:endParaRPr>
          </a:p>
          <a:p>
            <a:pPr indent="-285750">
              <a:buFont typeface="Arial" panose="020B0604020202020204" pitchFamily="34" charset="0"/>
              <a:buChar char="•"/>
            </a:pPr>
            <a:r>
              <a:rPr lang="zh-CN" altLang="en-US" sz="1400" dirty="0">
                <a:solidFill>
                  <a:srgbClr val="111827"/>
                </a:solidFill>
                <a:latin typeface="Arial" panose="020B0604020202020204" pitchFamily="34" charset="0"/>
                <a:ea typeface="微软雅黑" panose="020B0503020204020204" pitchFamily="34" charset="-122"/>
                <a:cs typeface="Arial" panose="020B0604020202020204" pitchFamily="34" charset="0"/>
              </a:rPr>
              <a:t>Surface mode</a:t>
            </a:r>
          </a:p>
        </p:txBody>
      </p:sp>
      <p:sp>
        <p:nvSpPr>
          <p:cNvPr id="23" name="TextBox"/>
          <p:cNvSpPr txBox="1"/>
          <p:nvPr/>
        </p:nvSpPr>
        <p:spPr>
          <a:xfrm>
            <a:off x="3728341" y="6314727"/>
            <a:ext cx="5799705" cy="256032"/>
          </a:xfrm>
          <a:prstGeom prst="rect">
            <a:avLst/>
          </a:prstGeom>
          <a:noFill/>
          <a:ln>
            <a:noFill/>
          </a:ln>
        </p:spPr>
        <p:txBody>
          <a:bodyPr wrap="square" lIns="0" tIns="0" rIns="0" bIns="0" anchor="t"/>
          <a:lstStyle/>
          <a:p>
            <a:pPr algn="l"/>
            <a:r>
              <a:rPr lang="zh-CN" altLang="en-US" b="1" dirty="0">
                <a:solidFill>
                  <a:srgbClr val="660874"/>
                </a:solidFill>
                <a:latin typeface="Arial" panose="020B0604020202020204" pitchFamily="34" charset="0"/>
                <a:cs typeface="Arial" panose="020B0604020202020204" pitchFamily="34" charset="0"/>
              </a:rPr>
              <a:t>All physics analysis starts from PMT waveforms</a:t>
            </a:r>
          </a:p>
        </p:txBody>
      </p:sp>
      <p:sp>
        <p:nvSpPr>
          <p:cNvPr id="2"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3"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pic>
        <p:nvPicPr>
          <p:cNvPr id="16" name="图片 15"/>
          <p:cNvPicPr>
            <a:picLocks noChangeAspect="1"/>
          </p:cNvPicPr>
          <p:nvPr/>
        </p:nvPicPr>
        <p:blipFill>
          <a:blip r:embed="rId5"/>
          <a:srcRect l="-470" t="79325" r="1646" b="7327"/>
          <a:stretch>
            <a:fillRect/>
          </a:stretch>
        </p:blipFill>
        <p:spPr>
          <a:xfrm>
            <a:off x="228730" y="5442229"/>
            <a:ext cx="11489503" cy="8724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8890">
            <a:solidFill>
              <a:srgbClr val="D9DEE7">
                <a:alpha val="0"/>
              </a:srgbClr>
            </a:solidFill>
            <a:prstDash val="solid"/>
          </a:ln>
        </p:spPr>
      </p:sp>
      <p:sp>
        <p:nvSpPr>
          <p:cNvPr id="4" name="Shape 2"/>
          <p:cNvSpPr/>
          <p:nvPr/>
        </p:nvSpPr>
        <p:spPr>
          <a:xfrm>
            <a:off x="347472" y="228600"/>
            <a:ext cx="73152" cy="512064"/>
          </a:xfrm>
          <a:prstGeom prst="rect">
            <a:avLst/>
          </a:prstGeom>
          <a:solidFill>
            <a:srgbClr val="7F1084"/>
          </a:solidFill>
          <a:ln w="8890">
            <a:solidFill>
              <a:srgbClr val="D9DEE7">
                <a:alpha val="0"/>
              </a:srgbClr>
            </a:solidFill>
            <a:prstDash val="solid"/>
          </a:ln>
        </p:spPr>
      </p:sp>
      <p:sp>
        <p:nvSpPr>
          <p:cNvPr id="5" name="Text 3"/>
          <p:cNvSpPr/>
          <p:nvPr/>
        </p:nvSpPr>
        <p:spPr>
          <a:xfrm>
            <a:off x="694944" y="384048"/>
            <a:ext cx="4389120" cy="310896"/>
          </a:xfrm>
          <a:prstGeom prst="rect">
            <a:avLst/>
          </a:prstGeom>
          <a:noFill/>
        </p:spPr>
        <p:txBody>
          <a:bodyPr wrap="square" lIns="508" tIns="508" rIns="508" bIns="508" rtlCol="0" anchor="ctr">
            <a:normAutofit lnSpcReduction="10000"/>
          </a:bodyPr>
          <a:lstStyle/>
          <a:p>
            <a:pPr marL="0" indent="0" algn="l">
              <a:buNone/>
            </a:pPr>
            <a:r>
              <a:rPr lang="en-US" sz="2100" b="1" dirty="0">
                <a:solidFill>
                  <a:srgbClr val="7F1084"/>
                </a:solidFill>
                <a:latin typeface="PingFang SC" pitchFamily="34" charset="0"/>
                <a:ea typeface="PingFang SC" pitchFamily="34" charset="-122"/>
                <a:cs typeface="PingFang SC" pitchFamily="34" charset="-120"/>
              </a:rPr>
              <a:t>Multi-PE Reconstruction Cases</a:t>
            </a:r>
            <a:endParaRPr lang="en-US" sz="2100" dirty="0"/>
          </a:p>
        </p:txBody>
      </p:sp>
      <p:sp>
        <p:nvSpPr>
          <p:cNvPr id="7" name="Shape 5"/>
          <p:cNvSpPr/>
          <p:nvPr/>
        </p:nvSpPr>
        <p:spPr>
          <a:xfrm>
            <a:off x="530352" y="987552"/>
            <a:ext cx="5468112" cy="1261872"/>
          </a:xfrm>
          <a:prstGeom prst="rect">
            <a:avLst/>
          </a:prstGeom>
          <a:solidFill>
            <a:srgbClr val="FFFFFF"/>
          </a:solidFill>
          <a:ln w="8255">
            <a:solidFill>
              <a:srgbClr val="D9DEE7"/>
            </a:solidFill>
            <a:prstDash val="solid"/>
          </a:ln>
        </p:spPr>
      </p:sp>
      <p:sp>
        <p:nvSpPr>
          <p:cNvPr id="8" name="Text 6"/>
          <p:cNvSpPr/>
          <p:nvPr/>
        </p:nvSpPr>
        <p:spPr>
          <a:xfrm>
            <a:off x="594360" y="1033272"/>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a:t>
            </a:r>
            <a:endParaRPr lang="en-US" sz="680" dirty="0"/>
          </a:p>
        </p:txBody>
      </p:sp>
      <p:pic>
        <p:nvPicPr>
          <p:cNvPr id="9" name="Image 0" descr="/Users/heliangbo/个人/论文/毕业材料/outputs/waveform_figures/multi_pe_reconstruction/case_gallery/s1_mu1_5_r1.png"/>
          <p:cNvPicPr>
            <a:picLocks noChangeAspect="1"/>
          </p:cNvPicPr>
          <p:nvPr/>
        </p:nvPicPr>
        <p:blipFill>
          <a:blip r:embed="rId3"/>
          <a:stretch>
            <a:fillRect/>
          </a:stretch>
        </p:blipFill>
        <p:spPr>
          <a:xfrm>
            <a:off x="676656" y="1115568"/>
            <a:ext cx="5175504" cy="1078992"/>
          </a:xfrm>
          <a:prstGeom prst="rect">
            <a:avLst/>
          </a:prstGeom>
        </p:spPr>
      </p:pic>
      <p:sp>
        <p:nvSpPr>
          <p:cNvPr id="10" name="Shape 7"/>
          <p:cNvSpPr/>
          <p:nvPr/>
        </p:nvSpPr>
        <p:spPr>
          <a:xfrm>
            <a:off x="6163056" y="987552"/>
            <a:ext cx="5468112" cy="1261872"/>
          </a:xfrm>
          <a:prstGeom prst="rect">
            <a:avLst/>
          </a:prstGeom>
          <a:solidFill>
            <a:srgbClr val="FFFFFF"/>
          </a:solidFill>
          <a:ln w="8255">
            <a:solidFill>
              <a:srgbClr val="D9DEE7"/>
            </a:solidFill>
            <a:prstDash val="solid"/>
          </a:ln>
        </p:spPr>
      </p:sp>
      <p:sp>
        <p:nvSpPr>
          <p:cNvPr id="11" name="Text 8"/>
          <p:cNvSpPr/>
          <p:nvPr/>
        </p:nvSpPr>
        <p:spPr>
          <a:xfrm>
            <a:off x="6227064" y="1033272"/>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2</a:t>
            </a:r>
            <a:endParaRPr lang="en-US" sz="680" dirty="0"/>
          </a:p>
        </p:txBody>
      </p:sp>
      <p:pic>
        <p:nvPicPr>
          <p:cNvPr id="12" name="Image 1" descr="/Users/heliangbo/个人/论文/毕业材料/outputs/waveform_figures/multi_pe_reconstruction/case_gallery/s1_mu2_0_r1.png"/>
          <p:cNvPicPr>
            <a:picLocks noChangeAspect="1"/>
          </p:cNvPicPr>
          <p:nvPr/>
        </p:nvPicPr>
        <p:blipFill>
          <a:blip r:embed="rId4"/>
          <a:stretch>
            <a:fillRect/>
          </a:stretch>
        </p:blipFill>
        <p:spPr>
          <a:xfrm>
            <a:off x="6309360" y="1115568"/>
            <a:ext cx="5175504" cy="1078992"/>
          </a:xfrm>
          <a:prstGeom prst="rect">
            <a:avLst/>
          </a:prstGeom>
        </p:spPr>
      </p:pic>
      <p:sp>
        <p:nvSpPr>
          <p:cNvPr id="13" name="Shape 9"/>
          <p:cNvSpPr/>
          <p:nvPr/>
        </p:nvSpPr>
        <p:spPr>
          <a:xfrm>
            <a:off x="530352" y="2395728"/>
            <a:ext cx="5468112" cy="1261872"/>
          </a:xfrm>
          <a:prstGeom prst="rect">
            <a:avLst/>
          </a:prstGeom>
          <a:solidFill>
            <a:srgbClr val="FFFFFF"/>
          </a:solidFill>
          <a:ln w="8255">
            <a:solidFill>
              <a:srgbClr val="D9DEE7"/>
            </a:solidFill>
            <a:prstDash val="solid"/>
          </a:ln>
        </p:spPr>
      </p:sp>
      <p:sp>
        <p:nvSpPr>
          <p:cNvPr id="14" name="Text 10"/>
          <p:cNvSpPr/>
          <p:nvPr/>
        </p:nvSpPr>
        <p:spPr>
          <a:xfrm>
            <a:off x="594360" y="2441448"/>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3</a:t>
            </a:r>
            <a:endParaRPr lang="en-US" sz="680" dirty="0"/>
          </a:p>
        </p:txBody>
      </p:sp>
      <p:pic>
        <p:nvPicPr>
          <p:cNvPr id="15" name="Image 2" descr="/Users/heliangbo/个人/论文/毕业材料/outputs/waveform_figures/multi_pe_reconstruction/case_gallery/s1_mu2_0_r3.png"/>
          <p:cNvPicPr>
            <a:picLocks noChangeAspect="1"/>
          </p:cNvPicPr>
          <p:nvPr/>
        </p:nvPicPr>
        <p:blipFill>
          <a:blip r:embed="rId5"/>
          <a:stretch>
            <a:fillRect/>
          </a:stretch>
        </p:blipFill>
        <p:spPr>
          <a:xfrm>
            <a:off x="676656" y="2523744"/>
            <a:ext cx="5175504" cy="1078992"/>
          </a:xfrm>
          <a:prstGeom prst="rect">
            <a:avLst/>
          </a:prstGeom>
        </p:spPr>
      </p:pic>
      <p:sp>
        <p:nvSpPr>
          <p:cNvPr id="16" name="Shape 11"/>
          <p:cNvSpPr/>
          <p:nvPr/>
        </p:nvSpPr>
        <p:spPr>
          <a:xfrm>
            <a:off x="6163056" y="2395728"/>
            <a:ext cx="5468112" cy="1261872"/>
          </a:xfrm>
          <a:prstGeom prst="rect">
            <a:avLst/>
          </a:prstGeom>
          <a:solidFill>
            <a:srgbClr val="FFFFFF"/>
          </a:solidFill>
          <a:ln w="8255">
            <a:solidFill>
              <a:srgbClr val="D9DEE7"/>
            </a:solidFill>
            <a:prstDash val="solid"/>
          </a:ln>
        </p:spPr>
      </p:sp>
      <p:sp>
        <p:nvSpPr>
          <p:cNvPr id="17" name="Text 12"/>
          <p:cNvSpPr/>
          <p:nvPr/>
        </p:nvSpPr>
        <p:spPr>
          <a:xfrm>
            <a:off x="6227064" y="2441448"/>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4</a:t>
            </a:r>
            <a:endParaRPr lang="en-US" sz="680" dirty="0"/>
          </a:p>
        </p:txBody>
      </p:sp>
      <p:pic>
        <p:nvPicPr>
          <p:cNvPr id="18" name="Image 3" descr="/Users/heliangbo/个人/论文/毕业材料/outputs/waveform_figures/multi_pe_reconstruction/case_gallery/s1_mu2_0_r5.png"/>
          <p:cNvPicPr>
            <a:picLocks noChangeAspect="1"/>
          </p:cNvPicPr>
          <p:nvPr/>
        </p:nvPicPr>
        <p:blipFill>
          <a:blip r:embed="rId6"/>
          <a:stretch>
            <a:fillRect/>
          </a:stretch>
        </p:blipFill>
        <p:spPr>
          <a:xfrm>
            <a:off x="6309360" y="2523744"/>
            <a:ext cx="5175504" cy="1078992"/>
          </a:xfrm>
          <a:prstGeom prst="rect">
            <a:avLst/>
          </a:prstGeom>
        </p:spPr>
      </p:pic>
      <p:sp>
        <p:nvSpPr>
          <p:cNvPr id="19" name="Shape 13"/>
          <p:cNvSpPr/>
          <p:nvPr/>
        </p:nvSpPr>
        <p:spPr>
          <a:xfrm>
            <a:off x="530352" y="3803904"/>
            <a:ext cx="5468112" cy="1261872"/>
          </a:xfrm>
          <a:prstGeom prst="rect">
            <a:avLst/>
          </a:prstGeom>
          <a:solidFill>
            <a:srgbClr val="FFFFFF"/>
          </a:solidFill>
          <a:ln w="8255">
            <a:solidFill>
              <a:srgbClr val="D9DEE7"/>
            </a:solidFill>
            <a:prstDash val="solid"/>
          </a:ln>
        </p:spPr>
      </p:sp>
      <p:sp>
        <p:nvSpPr>
          <p:cNvPr id="20" name="Text 14"/>
          <p:cNvSpPr/>
          <p:nvPr/>
        </p:nvSpPr>
        <p:spPr>
          <a:xfrm>
            <a:off x="594360" y="3849624"/>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5</a:t>
            </a:r>
            <a:endParaRPr lang="en-US" sz="680" dirty="0"/>
          </a:p>
        </p:txBody>
      </p:sp>
      <p:pic>
        <p:nvPicPr>
          <p:cNvPr id="21" name="Image 4" descr="/Users/heliangbo/个人/论文/毕业材料/outputs/waveform_figures/multi_pe_reconstruction/case_gallery/s1_mu3_0_r0.png"/>
          <p:cNvPicPr>
            <a:picLocks noChangeAspect="1"/>
          </p:cNvPicPr>
          <p:nvPr/>
        </p:nvPicPr>
        <p:blipFill>
          <a:blip r:embed="rId7"/>
          <a:stretch>
            <a:fillRect/>
          </a:stretch>
        </p:blipFill>
        <p:spPr>
          <a:xfrm>
            <a:off x="676656" y="3931920"/>
            <a:ext cx="5175504" cy="1078992"/>
          </a:xfrm>
          <a:prstGeom prst="rect">
            <a:avLst/>
          </a:prstGeom>
        </p:spPr>
      </p:pic>
      <p:sp>
        <p:nvSpPr>
          <p:cNvPr id="22" name="Shape 15"/>
          <p:cNvSpPr/>
          <p:nvPr/>
        </p:nvSpPr>
        <p:spPr>
          <a:xfrm>
            <a:off x="6163056" y="3803904"/>
            <a:ext cx="5468112" cy="1261872"/>
          </a:xfrm>
          <a:prstGeom prst="rect">
            <a:avLst/>
          </a:prstGeom>
          <a:solidFill>
            <a:srgbClr val="FFFFFF"/>
          </a:solidFill>
          <a:ln w="8255">
            <a:solidFill>
              <a:srgbClr val="D9DEE7"/>
            </a:solidFill>
            <a:prstDash val="solid"/>
          </a:ln>
        </p:spPr>
      </p:sp>
      <p:sp>
        <p:nvSpPr>
          <p:cNvPr id="23" name="Text 16"/>
          <p:cNvSpPr/>
          <p:nvPr/>
        </p:nvSpPr>
        <p:spPr>
          <a:xfrm>
            <a:off x="6227064" y="3849624"/>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6</a:t>
            </a:r>
            <a:endParaRPr lang="en-US" sz="680" dirty="0"/>
          </a:p>
        </p:txBody>
      </p:sp>
      <p:pic>
        <p:nvPicPr>
          <p:cNvPr id="24" name="Image 5" descr="/Users/heliangbo/个人/论文/毕业材料/outputs/waveform_figures/multi_pe_reconstruction/case_gallery/s1_mu3_0_r1.png"/>
          <p:cNvPicPr>
            <a:picLocks noChangeAspect="1"/>
          </p:cNvPicPr>
          <p:nvPr/>
        </p:nvPicPr>
        <p:blipFill>
          <a:blip r:embed="rId8"/>
          <a:stretch>
            <a:fillRect/>
          </a:stretch>
        </p:blipFill>
        <p:spPr>
          <a:xfrm>
            <a:off x="6309360" y="3931920"/>
            <a:ext cx="5175504" cy="1078992"/>
          </a:xfrm>
          <a:prstGeom prst="rect">
            <a:avLst/>
          </a:prstGeom>
        </p:spPr>
      </p:pic>
      <p:sp>
        <p:nvSpPr>
          <p:cNvPr id="25" name="Shape 17"/>
          <p:cNvSpPr/>
          <p:nvPr/>
        </p:nvSpPr>
        <p:spPr>
          <a:xfrm>
            <a:off x="530352" y="5212080"/>
            <a:ext cx="5468112" cy="1261872"/>
          </a:xfrm>
          <a:prstGeom prst="rect">
            <a:avLst/>
          </a:prstGeom>
          <a:solidFill>
            <a:srgbClr val="FFFFFF"/>
          </a:solidFill>
          <a:ln w="8255">
            <a:solidFill>
              <a:srgbClr val="D9DEE7"/>
            </a:solidFill>
            <a:prstDash val="solid"/>
          </a:ln>
        </p:spPr>
      </p:sp>
      <p:sp>
        <p:nvSpPr>
          <p:cNvPr id="26" name="Text 18"/>
          <p:cNvSpPr/>
          <p:nvPr/>
        </p:nvSpPr>
        <p:spPr>
          <a:xfrm>
            <a:off x="594360" y="5257800"/>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7</a:t>
            </a:r>
            <a:endParaRPr lang="en-US" sz="680" dirty="0"/>
          </a:p>
        </p:txBody>
      </p:sp>
      <p:pic>
        <p:nvPicPr>
          <p:cNvPr id="27" name="Image 6" descr="/Users/heliangbo/个人/论文/毕业材料/outputs/waveform_figures/multi_pe_reconstruction/case_gallery/s1_mu3_5_r1.png"/>
          <p:cNvPicPr>
            <a:picLocks noChangeAspect="1"/>
          </p:cNvPicPr>
          <p:nvPr/>
        </p:nvPicPr>
        <p:blipFill>
          <a:blip r:embed="rId9"/>
          <a:stretch>
            <a:fillRect/>
          </a:stretch>
        </p:blipFill>
        <p:spPr>
          <a:xfrm>
            <a:off x="676656" y="5340096"/>
            <a:ext cx="5175504" cy="1078992"/>
          </a:xfrm>
          <a:prstGeom prst="rect">
            <a:avLst/>
          </a:prstGeom>
        </p:spPr>
      </p:pic>
      <p:sp>
        <p:nvSpPr>
          <p:cNvPr id="28" name="Shape 19"/>
          <p:cNvSpPr/>
          <p:nvPr/>
        </p:nvSpPr>
        <p:spPr>
          <a:xfrm>
            <a:off x="6163056" y="5212080"/>
            <a:ext cx="5468112" cy="1261872"/>
          </a:xfrm>
          <a:prstGeom prst="rect">
            <a:avLst/>
          </a:prstGeom>
          <a:solidFill>
            <a:srgbClr val="FFFFFF"/>
          </a:solidFill>
          <a:ln w="8255">
            <a:solidFill>
              <a:srgbClr val="D9DEE7"/>
            </a:solidFill>
            <a:prstDash val="solid"/>
          </a:ln>
        </p:spPr>
      </p:sp>
      <p:sp>
        <p:nvSpPr>
          <p:cNvPr id="29" name="Text 20"/>
          <p:cNvSpPr/>
          <p:nvPr/>
        </p:nvSpPr>
        <p:spPr>
          <a:xfrm>
            <a:off x="6227064" y="5257800"/>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8</a:t>
            </a:r>
            <a:endParaRPr lang="en-US" sz="680" dirty="0"/>
          </a:p>
        </p:txBody>
      </p:sp>
      <p:pic>
        <p:nvPicPr>
          <p:cNvPr id="30" name="Image 7" descr="/Users/heliangbo/个人/论文/毕业材料/outputs/waveform_figures/multi_pe_reconstruction/case_gallery/s1_mu3_5_r4.png"/>
          <p:cNvPicPr>
            <a:picLocks noChangeAspect="1"/>
          </p:cNvPicPr>
          <p:nvPr/>
        </p:nvPicPr>
        <p:blipFill>
          <a:blip r:embed="rId10"/>
          <a:stretch>
            <a:fillRect/>
          </a:stretch>
        </p:blipFill>
        <p:spPr>
          <a:xfrm>
            <a:off x="6309360" y="5340096"/>
            <a:ext cx="5175504" cy="10789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8890">
            <a:solidFill>
              <a:srgbClr val="D9DEE7">
                <a:alpha val="0"/>
              </a:srgbClr>
            </a:solidFill>
            <a:prstDash val="solid"/>
          </a:ln>
        </p:spPr>
      </p:sp>
      <p:sp>
        <p:nvSpPr>
          <p:cNvPr id="4" name="Shape 2"/>
          <p:cNvSpPr/>
          <p:nvPr/>
        </p:nvSpPr>
        <p:spPr>
          <a:xfrm>
            <a:off x="347472" y="228600"/>
            <a:ext cx="73152" cy="512064"/>
          </a:xfrm>
          <a:prstGeom prst="rect">
            <a:avLst/>
          </a:prstGeom>
          <a:solidFill>
            <a:srgbClr val="7F1084"/>
          </a:solidFill>
          <a:ln w="8890">
            <a:solidFill>
              <a:srgbClr val="D9DEE7">
                <a:alpha val="0"/>
              </a:srgbClr>
            </a:solidFill>
            <a:prstDash val="solid"/>
          </a:ln>
        </p:spPr>
      </p:sp>
      <p:sp>
        <p:nvSpPr>
          <p:cNvPr id="5" name="Text 3"/>
          <p:cNvSpPr/>
          <p:nvPr/>
        </p:nvSpPr>
        <p:spPr>
          <a:xfrm>
            <a:off x="694944" y="384048"/>
            <a:ext cx="4389120" cy="310896"/>
          </a:xfrm>
          <a:prstGeom prst="rect">
            <a:avLst/>
          </a:prstGeom>
          <a:noFill/>
        </p:spPr>
        <p:txBody>
          <a:bodyPr wrap="square" lIns="508" tIns="508" rIns="508" bIns="508" rtlCol="0" anchor="ctr">
            <a:normAutofit lnSpcReduction="10000"/>
          </a:bodyPr>
          <a:lstStyle/>
          <a:p>
            <a:pPr marL="0" indent="0" algn="l">
              <a:buNone/>
            </a:pPr>
            <a:r>
              <a:rPr lang="en-US" sz="2100" b="1" dirty="0">
                <a:solidFill>
                  <a:srgbClr val="7F1084"/>
                </a:solidFill>
                <a:latin typeface="PingFang SC" pitchFamily="34" charset="0"/>
                <a:ea typeface="PingFang SC" pitchFamily="34" charset="-122"/>
                <a:cs typeface="PingFang SC" pitchFamily="34" charset="-120"/>
              </a:rPr>
              <a:t>Multi-PE Reconstruction Cases</a:t>
            </a:r>
            <a:endParaRPr lang="en-US" sz="2100" dirty="0"/>
          </a:p>
        </p:txBody>
      </p:sp>
      <p:sp>
        <p:nvSpPr>
          <p:cNvPr id="7" name="Shape 5"/>
          <p:cNvSpPr/>
          <p:nvPr/>
        </p:nvSpPr>
        <p:spPr>
          <a:xfrm>
            <a:off x="530352" y="987552"/>
            <a:ext cx="5468112" cy="1261872"/>
          </a:xfrm>
          <a:prstGeom prst="rect">
            <a:avLst/>
          </a:prstGeom>
          <a:solidFill>
            <a:srgbClr val="FFFFFF"/>
          </a:solidFill>
          <a:ln w="8255">
            <a:solidFill>
              <a:srgbClr val="D9DEE7"/>
            </a:solidFill>
            <a:prstDash val="solid"/>
          </a:ln>
        </p:spPr>
      </p:sp>
      <p:sp>
        <p:nvSpPr>
          <p:cNvPr id="8" name="Text 6"/>
          <p:cNvSpPr/>
          <p:nvPr/>
        </p:nvSpPr>
        <p:spPr>
          <a:xfrm>
            <a:off x="594360" y="1033272"/>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9</a:t>
            </a:r>
            <a:endParaRPr lang="en-US" sz="680" dirty="0"/>
          </a:p>
        </p:txBody>
      </p:sp>
      <p:pic>
        <p:nvPicPr>
          <p:cNvPr id="9" name="Image 0" descr="/Users/heliangbo/个人/论文/毕业材料/outputs/waveform_figures/multi_pe_reconstruction/case_gallery/s2_mu4_0_r0.png"/>
          <p:cNvPicPr>
            <a:picLocks noChangeAspect="1"/>
          </p:cNvPicPr>
          <p:nvPr/>
        </p:nvPicPr>
        <p:blipFill>
          <a:blip r:embed="rId3"/>
          <a:stretch>
            <a:fillRect/>
          </a:stretch>
        </p:blipFill>
        <p:spPr>
          <a:xfrm>
            <a:off x="676656" y="1115568"/>
            <a:ext cx="5175504" cy="1078992"/>
          </a:xfrm>
          <a:prstGeom prst="rect">
            <a:avLst/>
          </a:prstGeom>
        </p:spPr>
      </p:pic>
      <p:sp>
        <p:nvSpPr>
          <p:cNvPr id="10" name="Shape 7"/>
          <p:cNvSpPr/>
          <p:nvPr/>
        </p:nvSpPr>
        <p:spPr>
          <a:xfrm>
            <a:off x="6163056" y="987552"/>
            <a:ext cx="5468112" cy="1261872"/>
          </a:xfrm>
          <a:prstGeom prst="rect">
            <a:avLst/>
          </a:prstGeom>
          <a:solidFill>
            <a:srgbClr val="FFFFFF"/>
          </a:solidFill>
          <a:ln w="8255">
            <a:solidFill>
              <a:srgbClr val="D9DEE7"/>
            </a:solidFill>
            <a:prstDash val="solid"/>
          </a:ln>
        </p:spPr>
      </p:sp>
      <p:sp>
        <p:nvSpPr>
          <p:cNvPr id="11" name="Text 8"/>
          <p:cNvSpPr/>
          <p:nvPr/>
        </p:nvSpPr>
        <p:spPr>
          <a:xfrm>
            <a:off x="6227064" y="1033272"/>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10</a:t>
            </a:r>
            <a:endParaRPr lang="en-US" sz="680" dirty="0"/>
          </a:p>
        </p:txBody>
      </p:sp>
      <p:pic>
        <p:nvPicPr>
          <p:cNvPr id="12" name="Image 1" descr="/Users/heliangbo/个人/论文/毕业材料/outputs/waveform_figures/multi_pe_reconstruction/case_gallery/s2_mu4_0_r2.png"/>
          <p:cNvPicPr>
            <a:picLocks noChangeAspect="1"/>
          </p:cNvPicPr>
          <p:nvPr/>
        </p:nvPicPr>
        <p:blipFill>
          <a:blip r:embed="rId4"/>
          <a:stretch>
            <a:fillRect/>
          </a:stretch>
        </p:blipFill>
        <p:spPr>
          <a:xfrm>
            <a:off x="6309360" y="1115568"/>
            <a:ext cx="5175504" cy="1078992"/>
          </a:xfrm>
          <a:prstGeom prst="rect">
            <a:avLst/>
          </a:prstGeom>
        </p:spPr>
      </p:pic>
      <p:sp>
        <p:nvSpPr>
          <p:cNvPr id="13" name="Shape 9"/>
          <p:cNvSpPr/>
          <p:nvPr/>
        </p:nvSpPr>
        <p:spPr>
          <a:xfrm>
            <a:off x="530352" y="2395728"/>
            <a:ext cx="5468112" cy="1261872"/>
          </a:xfrm>
          <a:prstGeom prst="rect">
            <a:avLst/>
          </a:prstGeom>
          <a:solidFill>
            <a:srgbClr val="FFFFFF"/>
          </a:solidFill>
          <a:ln w="8255">
            <a:solidFill>
              <a:srgbClr val="D9DEE7"/>
            </a:solidFill>
            <a:prstDash val="solid"/>
          </a:ln>
        </p:spPr>
      </p:sp>
      <p:sp>
        <p:nvSpPr>
          <p:cNvPr id="14" name="Text 10"/>
          <p:cNvSpPr/>
          <p:nvPr/>
        </p:nvSpPr>
        <p:spPr>
          <a:xfrm>
            <a:off x="594360" y="2441448"/>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11</a:t>
            </a:r>
            <a:endParaRPr lang="en-US" sz="680" dirty="0"/>
          </a:p>
        </p:txBody>
      </p:sp>
      <p:pic>
        <p:nvPicPr>
          <p:cNvPr id="15" name="Image 2" descr="/Users/heliangbo/个人/论文/毕业材料/outputs/waveform_figures/multi_pe_reconstruction/case_gallery/s2_mu4_5_r0.png"/>
          <p:cNvPicPr>
            <a:picLocks noChangeAspect="1"/>
          </p:cNvPicPr>
          <p:nvPr/>
        </p:nvPicPr>
        <p:blipFill>
          <a:blip r:embed="rId5"/>
          <a:stretch>
            <a:fillRect/>
          </a:stretch>
        </p:blipFill>
        <p:spPr>
          <a:xfrm>
            <a:off x="676656" y="2523744"/>
            <a:ext cx="5175504" cy="1078992"/>
          </a:xfrm>
          <a:prstGeom prst="rect">
            <a:avLst/>
          </a:prstGeom>
        </p:spPr>
      </p:pic>
      <p:sp>
        <p:nvSpPr>
          <p:cNvPr id="16" name="Shape 11"/>
          <p:cNvSpPr/>
          <p:nvPr/>
        </p:nvSpPr>
        <p:spPr>
          <a:xfrm>
            <a:off x="6163056" y="2395728"/>
            <a:ext cx="5468112" cy="1261872"/>
          </a:xfrm>
          <a:prstGeom prst="rect">
            <a:avLst/>
          </a:prstGeom>
          <a:solidFill>
            <a:srgbClr val="FFFFFF"/>
          </a:solidFill>
          <a:ln w="8255">
            <a:solidFill>
              <a:srgbClr val="D9DEE7"/>
            </a:solidFill>
            <a:prstDash val="solid"/>
          </a:ln>
        </p:spPr>
      </p:sp>
      <p:sp>
        <p:nvSpPr>
          <p:cNvPr id="17" name="Text 12"/>
          <p:cNvSpPr/>
          <p:nvPr/>
        </p:nvSpPr>
        <p:spPr>
          <a:xfrm>
            <a:off x="6227064" y="2441448"/>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12</a:t>
            </a:r>
            <a:endParaRPr lang="en-US" sz="680" dirty="0"/>
          </a:p>
        </p:txBody>
      </p:sp>
      <p:pic>
        <p:nvPicPr>
          <p:cNvPr id="18" name="Image 3" descr="/Users/heliangbo/个人/论文/毕业材料/outputs/waveform_figures/multi_pe_reconstruction/case_gallery/s2_mu4_5_r3.png"/>
          <p:cNvPicPr>
            <a:picLocks noChangeAspect="1"/>
          </p:cNvPicPr>
          <p:nvPr/>
        </p:nvPicPr>
        <p:blipFill>
          <a:blip r:embed="rId6"/>
          <a:stretch>
            <a:fillRect/>
          </a:stretch>
        </p:blipFill>
        <p:spPr>
          <a:xfrm>
            <a:off x="6309360" y="2523744"/>
            <a:ext cx="5175504" cy="1078992"/>
          </a:xfrm>
          <a:prstGeom prst="rect">
            <a:avLst/>
          </a:prstGeom>
        </p:spPr>
      </p:pic>
      <p:sp>
        <p:nvSpPr>
          <p:cNvPr id="19" name="Shape 13"/>
          <p:cNvSpPr/>
          <p:nvPr/>
        </p:nvSpPr>
        <p:spPr>
          <a:xfrm>
            <a:off x="530352" y="3803904"/>
            <a:ext cx="5468112" cy="1261872"/>
          </a:xfrm>
          <a:prstGeom prst="rect">
            <a:avLst/>
          </a:prstGeom>
          <a:solidFill>
            <a:srgbClr val="FFFFFF"/>
          </a:solidFill>
          <a:ln w="8255">
            <a:solidFill>
              <a:srgbClr val="D9DEE7"/>
            </a:solidFill>
            <a:prstDash val="solid"/>
          </a:ln>
        </p:spPr>
      </p:sp>
      <p:sp>
        <p:nvSpPr>
          <p:cNvPr id="20" name="Text 14"/>
          <p:cNvSpPr/>
          <p:nvPr/>
        </p:nvSpPr>
        <p:spPr>
          <a:xfrm>
            <a:off x="594360" y="3849624"/>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13</a:t>
            </a:r>
            <a:endParaRPr lang="en-US" sz="680" dirty="0"/>
          </a:p>
        </p:txBody>
      </p:sp>
      <p:pic>
        <p:nvPicPr>
          <p:cNvPr id="21" name="Image 4" descr="/Users/heliangbo/个人/论文/毕业材料/outputs/waveform_figures/multi_pe_reconstruction/case_gallery/s2_mu5_0_r0.png"/>
          <p:cNvPicPr>
            <a:picLocks noChangeAspect="1"/>
          </p:cNvPicPr>
          <p:nvPr/>
        </p:nvPicPr>
        <p:blipFill>
          <a:blip r:embed="rId7"/>
          <a:stretch>
            <a:fillRect/>
          </a:stretch>
        </p:blipFill>
        <p:spPr>
          <a:xfrm>
            <a:off x="676656" y="3931920"/>
            <a:ext cx="5175504" cy="1078992"/>
          </a:xfrm>
          <a:prstGeom prst="rect">
            <a:avLst/>
          </a:prstGeom>
        </p:spPr>
      </p:pic>
      <p:sp>
        <p:nvSpPr>
          <p:cNvPr id="22" name="Shape 15"/>
          <p:cNvSpPr/>
          <p:nvPr/>
        </p:nvSpPr>
        <p:spPr>
          <a:xfrm>
            <a:off x="6163056" y="3803904"/>
            <a:ext cx="5468112" cy="1261872"/>
          </a:xfrm>
          <a:prstGeom prst="rect">
            <a:avLst/>
          </a:prstGeom>
          <a:solidFill>
            <a:srgbClr val="FFFFFF"/>
          </a:solidFill>
          <a:ln w="8255">
            <a:solidFill>
              <a:srgbClr val="D9DEE7"/>
            </a:solidFill>
            <a:prstDash val="solid"/>
          </a:ln>
        </p:spPr>
      </p:sp>
      <p:sp>
        <p:nvSpPr>
          <p:cNvPr id="23" name="Text 16"/>
          <p:cNvSpPr/>
          <p:nvPr/>
        </p:nvSpPr>
        <p:spPr>
          <a:xfrm>
            <a:off x="6227064" y="3849624"/>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14</a:t>
            </a:r>
            <a:endParaRPr lang="en-US" sz="680" dirty="0"/>
          </a:p>
        </p:txBody>
      </p:sp>
      <p:pic>
        <p:nvPicPr>
          <p:cNvPr id="24" name="Image 5" descr="/Users/heliangbo/个人/论文/毕业材料/outputs/waveform_figures/multi_pe_reconstruction/case_gallery/s2_mu5_0_r1.png"/>
          <p:cNvPicPr>
            <a:picLocks noChangeAspect="1"/>
          </p:cNvPicPr>
          <p:nvPr/>
        </p:nvPicPr>
        <p:blipFill>
          <a:blip r:embed="rId8"/>
          <a:stretch>
            <a:fillRect/>
          </a:stretch>
        </p:blipFill>
        <p:spPr>
          <a:xfrm>
            <a:off x="6309360" y="3931920"/>
            <a:ext cx="5175504" cy="1078992"/>
          </a:xfrm>
          <a:prstGeom prst="rect">
            <a:avLst/>
          </a:prstGeom>
        </p:spPr>
      </p:pic>
      <p:sp>
        <p:nvSpPr>
          <p:cNvPr id="25" name="Shape 17"/>
          <p:cNvSpPr/>
          <p:nvPr/>
        </p:nvSpPr>
        <p:spPr>
          <a:xfrm>
            <a:off x="530352" y="5212080"/>
            <a:ext cx="5468112" cy="1261872"/>
          </a:xfrm>
          <a:prstGeom prst="rect">
            <a:avLst/>
          </a:prstGeom>
          <a:solidFill>
            <a:srgbClr val="FFFFFF"/>
          </a:solidFill>
          <a:ln w="8255">
            <a:solidFill>
              <a:srgbClr val="D9DEE7"/>
            </a:solidFill>
            <a:prstDash val="solid"/>
          </a:ln>
        </p:spPr>
      </p:sp>
      <p:sp>
        <p:nvSpPr>
          <p:cNvPr id="26" name="Text 18"/>
          <p:cNvSpPr/>
          <p:nvPr/>
        </p:nvSpPr>
        <p:spPr>
          <a:xfrm>
            <a:off x="594360" y="5257800"/>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15</a:t>
            </a:r>
            <a:endParaRPr lang="en-US" sz="680" dirty="0"/>
          </a:p>
        </p:txBody>
      </p:sp>
      <p:pic>
        <p:nvPicPr>
          <p:cNvPr id="27" name="Image 6" descr="/Users/heliangbo/个人/论文/毕业材料/outputs/waveform_figures/multi_pe_reconstruction/case_gallery/s2_mu5_0_r4.png"/>
          <p:cNvPicPr>
            <a:picLocks noChangeAspect="1"/>
          </p:cNvPicPr>
          <p:nvPr/>
        </p:nvPicPr>
        <p:blipFill>
          <a:blip r:embed="rId9"/>
          <a:stretch>
            <a:fillRect/>
          </a:stretch>
        </p:blipFill>
        <p:spPr>
          <a:xfrm>
            <a:off x="676656" y="5340096"/>
            <a:ext cx="5175504" cy="1078992"/>
          </a:xfrm>
          <a:prstGeom prst="rect">
            <a:avLst/>
          </a:prstGeom>
        </p:spPr>
      </p:pic>
      <p:sp>
        <p:nvSpPr>
          <p:cNvPr id="28" name="Shape 19"/>
          <p:cNvSpPr/>
          <p:nvPr/>
        </p:nvSpPr>
        <p:spPr>
          <a:xfrm>
            <a:off x="6163056" y="5212080"/>
            <a:ext cx="5468112" cy="1261872"/>
          </a:xfrm>
          <a:prstGeom prst="rect">
            <a:avLst/>
          </a:prstGeom>
          <a:solidFill>
            <a:srgbClr val="FFFFFF"/>
          </a:solidFill>
          <a:ln w="8255">
            <a:solidFill>
              <a:srgbClr val="D9DEE7"/>
            </a:solidFill>
            <a:prstDash val="solid"/>
          </a:ln>
        </p:spPr>
      </p:sp>
      <p:sp>
        <p:nvSpPr>
          <p:cNvPr id="29" name="Text 20"/>
          <p:cNvSpPr/>
          <p:nvPr/>
        </p:nvSpPr>
        <p:spPr>
          <a:xfrm>
            <a:off x="6227064" y="5257800"/>
            <a:ext cx="512064" cy="100584"/>
          </a:xfrm>
          <a:prstGeom prst="rect">
            <a:avLst/>
          </a:prstGeom>
          <a:noFill/>
        </p:spPr>
        <p:txBody>
          <a:bodyPr wrap="square" lIns="508" tIns="508" rIns="508" bIns="508" rtlCol="0" anchor="ctr">
            <a:normAutofit lnSpcReduction="10000"/>
          </a:bodyPr>
          <a:lstStyle/>
          <a:p>
            <a:pPr marL="0" indent="0" algn="l">
              <a:buNone/>
            </a:pPr>
            <a:r>
              <a:rPr lang="en-US" sz="680" b="1" dirty="0">
                <a:solidFill>
                  <a:srgbClr val="7F1084"/>
                </a:solidFill>
                <a:latin typeface="PingFang SC" pitchFamily="34" charset="0"/>
                <a:ea typeface="PingFang SC" pitchFamily="34" charset="-122"/>
                <a:cs typeface="PingFang SC" pitchFamily="34" charset="-120"/>
              </a:rPr>
              <a:t>case 16</a:t>
            </a:r>
            <a:endParaRPr lang="en-US" sz="680" dirty="0"/>
          </a:p>
        </p:txBody>
      </p:sp>
      <p:pic>
        <p:nvPicPr>
          <p:cNvPr id="30" name="Image 7" descr="/Users/heliangbo/个人/论文/毕业材料/outputs/waveform_figures/multi_pe_reconstruction/case_gallery/s2_mu5_0_r7.png"/>
          <p:cNvPicPr>
            <a:picLocks noChangeAspect="1"/>
          </p:cNvPicPr>
          <p:nvPr/>
        </p:nvPicPr>
        <p:blipFill>
          <a:blip r:embed="rId10"/>
          <a:stretch>
            <a:fillRect/>
          </a:stretch>
        </p:blipFill>
        <p:spPr>
          <a:xfrm>
            <a:off x="6309360" y="5340096"/>
            <a:ext cx="5175504" cy="107899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5"/>
          <p:cNvSpPr/>
          <p:nvPr/>
        </p:nvSpPr>
        <p:spPr>
          <a:xfrm>
            <a:off x="438911" y="1170432"/>
            <a:ext cx="5532119" cy="2395728"/>
          </a:xfrm>
          <a:prstGeom prst="rect">
            <a:avLst/>
          </a:prstGeom>
          <a:solidFill>
            <a:srgbClr val="FBFCFE"/>
          </a:solidFill>
          <a:ln w="10160">
            <a:solidFill>
              <a:srgbClr val="D9DEE7"/>
            </a:solidFill>
            <a:prstDash val="solid"/>
          </a:ln>
        </p:spPr>
      </p:sp>
      <p:sp>
        <p:nvSpPr>
          <p:cNvPr id="8" name="Shape 6"/>
          <p:cNvSpPr/>
          <p:nvPr/>
        </p:nvSpPr>
        <p:spPr>
          <a:xfrm>
            <a:off x="438912" y="1170432"/>
            <a:ext cx="109728" cy="2395728"/>
          </a:xfrm>
          <a:prstGeom prst="rect">
            <a:avLst/>
          </a:prstGeom>
        </p:spPr>
        <p:style>
          <a:lnRef idx="0">
            <a:srgbClr val="FFFFFF"/>
          </a:lnRef>
          <a:fillRef idx="1">
            <a:schemeClr val="accent1"/>
          </a:fillRef>
          <a:effectRef idx="0">
            <a:srgbClr val="FFFFFF"/>
          </a:effectRef>
          <a:fontRef idx="minor">
            <a:schemeClr val="lt1"/>
          </a:fontRef>
        </p:style>
      </p:sp>
      <p:sp>
        <p:nvSpPr>
          <p:cNvPr id="9" name="Text 7"/>
          <p:cNvSpPr/>
          <p:nvPr/>
        </p:nvSpPr>
        <p:spPr>
          <a:xfrm>
            <a:off x="658368" y="1289304"/>
            <a:ext cx="5166360" cy="256032"/>
          </a:xfrm>
          <a:prstGeom prst="rect">
            <a:avLst/>
          </a:prstGeom>
          <a:noFill/>
        </p:spPr>
        <p:txBody>
          <a:bodyPr wrap="square" lIns="508" tIns="508" rIns="508" bIns="508" rtlCol="0" anchor="ctr">
            <a:normAutofit/>
          </a:bodyPr>
          <a:lstStyle/>
          <a:p>
            <a:pPr marL="0" indent="0" algn="l">
              <a:buNone/>
            </a:pPr>
            <a:r>
              <a:rPr lang="en-US" sz="1520" b="1" dirty="0">
                <a:solidFill>
                  <a:srgbClr val="1F2937"/>
                </a:solidFill>
                <a:latin typeface="Arial" panose="020B0604020202020204" pitchFamily="34" charset="0"/>
                <a:ea typeface="PingFang SC" pitchFamily="34" charset="-122"/>
                <a:cs typeface="Arial" panose="020B0604020202020204" pitchFamily="34" charset="0"/>
              </a:rPr>
              <a:t>Channel mode / surface mode</a:t>
            </a:r>
            <a:endParaRPr lang="en-US" sz="1520" dirty="0">
              <a:latin typeface="Arial" panose="020B0604020202020204" pitchFamily="34" charset="0"/>
              <a:cs typeface="Arial" panose="020B0604020202020204" pitchFamily="34" charset="0"/>
            </a:endParaRPr>
          </a:p>
        </p:txBody>
      </p:sp>
      <p:sp>
        <p:nvSpPr>
          <p:cNvPr id="14" name="Text 12"/>
          <p:cNvSpPr/>
          <p:nvPr/>
        </p:nvSpPr>
        <p:spPr>
          <a:xfrm>
            <a:off x="3728367" y="1828800"/>
            <a:ext cx="1907120" cy="164592"/>
          </a:xfrm>
          <a:prstGeom prst="rect">
            <a:avLst/>
          </a:prstGeom>
          <a:noFill/>
        </p:spPr>
        <p:txBody>
          <a:bodyPr wrap="square" lIns="508" tIns="508" rIns="508" bIns="508" rtlCol="0" anchor="ctr">
            <a:noAutofit/>
          </a:bodyPr>
          <a:lstStyle/>
          <a:p>
            <a:pPr marL="0" indent="0" algn="l">
              <a:buNone/>
            </a:pPr>
            <a:r>
              <a:rPr lang="en-US" sz="1400" b="1" dirty="0">
                <a:solidFill>
                  <a:srgbClr val="008C95"/>
                </a:solidFill>
                <a:latin typeface="Arial" panose="020B0604020202020204" pitchFamily="34" charset="0"/>
                <a:ea typeface="PingFang SC" pitchFamily="34" charset="-122"/>
                <a:cs typeface="Arial" panose="020B0604020202020204" pitchFamily="34" charset="0"/>
              </a:rPr>
              <a:t>Physical mechanism</a:t>
            </a:r>
            <a:endParaRPr lang="en-US" sz="1400" dirty="0">
              <a:latin typeface="Arial" panose="020B0604020202020204" pitchFamily="34" charset="0"/>
              <a:cs typeface="Arial" panose="020B0604020202020204" pitchFamily="34" charset="0"/>
            </a:endParaRPr>
          </a:p>
        </p:txBody>
      </p:sp>
      <p:sp>
        <p:nvSpPr>
          <p:cNvPr id="15" name="Text 13"/>
          <p:cNvSpPr/>
          <p:nvPr/>
        </p:nvSpPr>
        <p:spPr>
          <a:xfrm>
            <a:off x="3728367" y="2084832"/>
            <a:ext cx="2185416" cy="329184"/>
          </a:xfrm>
          <a:prstGeom prst="rect">
            <a:avLst/>
          </a:prstGeom>
          <a:noFill/>
        </p:spPr>
        <p:txBody>
          <a:bodyPr wrap="square" lIns="508" tIns="508" rIns="508" bIns="508" rtlCol="0" anchor="ctr">
            <a:normAutofit fontScale="92500" lnSpcReduction="10000"/>
          </a:bodyPr>
          <a:lstStyle/>
          <a:p>
            <a:pPr marL="0" indent="0" algn="l">
              <a:buNone/>
            </a:pPr>
            <a:r>
              <a:rPr lang="en-US" sz="1200" b="1" dirty="0">
                <a:solidFill>
                  <a:srgbClr val="1F2937"/>
                </a:solidFill>
                <a:latin typeface="Arial" panose="020B0604020202020204" pitchFamily="34" charset="0"/>
                <a:ea typeface="PingFang SC" pitchFamily="34" charset="-122"/>
                <a:cs typeface="Arial" panose="020B0604020202020204" pitchFamily="34" charset="0"/>
              </a:rPr>
              <a:t>Channel incidence / surface interaction</a:t>
            </a:r>
            <a:endParaRPr lang="en-US" sz="1200" dirty="0">
              <a:latin typeface="Arial" panose="020B0604020202020204" pitchFamily="34" charset="0"/>
              <a:cs typeface="Arial" panose="020B0604020202020204" pitchFamily="34" charset="0"/>
            </a:endParaRPr>
          </a:p>
        </p:txBody>
      </p:sp>
      <p:sp>
        <p:nvSpPr>
          <p:cNvPr id="16" name="Text 14"/>
          <p:cNvSpPr/>
          <p:nvPr/>
        </p:nvSpPr>
        <p:spPr>
          <a:xfrm>
            <a:off x="3712773" y="2474049"/>
            <a:ext cx="2096361" cy="292608"/>
          </a:xfrm>
          <a:prstGeom prst="rect">
            <a:avLst/>
          </a:prstGeom>
          <a:noFill/>
        </p:spPr>
        <p:txBody>
          <a:bodyPr wrap="square" lIns="508" tIns="508" rIns="508" bIns="508" rtlCol="0" anchor="ctr">
            <a:noAutofit/>
          </a:bodyPr>
          <a:lstStyle/>
          <a:p>
            <a:pPr marL="0" indent="0" algn="l">
              <a:buNone/>
            </a:pPr>
            <a:r>
              <a:rPr lang="en-US" sz="1400" b="1" dirty="0">
                <a:solidFill>
                  <a:srgbClr val="008C95"/>
                </a:solidFill>
                <a:latin typeface="Arial" panose="020B0604020202020204" pitchFamily="34" charset="0"/>
                <a:ea typeface="PingFang SC" pitchFamily="34" charset="-122"/>
                <a:cs typeface="Arial" panose="020B0604020202020204" pitchFamily="34" charset="0"/>
              </a:rPr>
              <a:t>Waveform manifestation</a:t>
            </a:r>
            <a:endParaRPr lang="en-US" sz="1400" dirty="0">
              <a:latin typeface="Arial" panose="020B0604020202020204" pitchFamily="34" charset="0"/>
              <a:cs typeface="Arial" panose="020B0604020202020204" pitchFamily="34" charset="0"/>
            </a:endParaRPr>
          </a:p>
        </p:txBody>
      </p:sp>
      <p:sp>
        <p:nvSpPr>
          <p:cNvPr id="17" name="Text 15"/>
          <p:cNvSpPr/>
          <p:nvPr/>
        </p:nvSpPr>
        <p:spPr>
          <a:xfrm>
            <a:off x="3728366" y="2871216"/>
            <a:ext cx="2175479" cy="329184"/>
          </a:xfrm>
          <a:prstGeom prst="rect">
            <a:avLst/>
          </a:prstGeom>
          <a:noFill/>
        </p:spPr>
        <p:txBody>
          <a:bodyPr wrap="square" lIns="508" tIns="508" rIns="508" bIns="508" rtlCol="0" anchor="ctr">
            <a:noAutofit/>
          </a:bodyPr>
          <a:lstStyle/>
          <a:p>
            <a:pPr marL="0" indent="0" algn="l">
              <a:buNone/>
            </a:pPr>
            <a:r>
              <a:rPr lang="en-US" sz="1100" dirty="0">
                <a:solidFill>
                  <a:srgbClr val="667085"/>
                </a:solidFill>
                <a:latin typeface="Arial" panose="020B0604020202020204" pitchFamily="34" charset="0"/>
                <a:ea typeface="PingFang SC" pitchFamily="34" charset="-122"/>
                <a:cs typeface="Arial" panose="020B0604020202020204" pitchFamily="34" charset="0"/>
              </a:rPr>
              <a:t>Variations in gain, timing, width, and tail structure</a:t>
            </a:r>
            <a:endParaRPr lang="en-US" sz="1100" dirty="0">
              <a:latin typeface="Arial" panose="020B0604020202020204" pitchFamily="34" charset="0"/>
              <a:cs typeface="Arial" panose="020B0604020202020204" pitchFamily="34" charset="0"/>
            </a:endParaRPr>
          </a:p>
        </p:txBody>
      </p:sp>
      <p:sp>
        <p:nvSpPr>
          <p:cNvPr id="18" name="Shape 16"/>
          <p:cNvSpPr/>
          <p:nvPr/>
        </p:nvSpPr>
        <p:spPr>
          <a:xfrm>
            <a:off x="6291072" y="1179576"/>
            <a:ext cx="5664708" cy="2395728"/>
          </a:xfrm>
          <a:prstGeom prst="rect">
            <a:avLst/>
          </a:prstGeom>
          <a:solidFill>
            <a:srgbClr val="FBFCFE"/>
          </a:solidFill>
          <a:ln w="10160">
            <a:solidFill>
              <a:srgbClr val="D9DEE7"/>
            </a:solidFill>
            <a:prstDash val="solid"/>
          </a:ln>
        </p:spPr>
      </p:sp>
      <p:sp>
        <p:nvSpPr>
          <p:cNvPr id="19" name="Shape 17"/>
          <p:cNvSpPr/>
          <p:nvPr/>
        </p:nvSpPr>
        <p:spPr>
          <a:xfrm>
            <a:off x="6236208" y="1170432"/>
            <a:ext cx="109728" cy="2395728"/>
          </a:xfrm>
          <a:prstGeom prst="rect">
            <a:avLst/>
          </a:prstGeom>
        </p:spPr>
        <p:style>
          <a:lnRef idx="0">
            <a:srgbClr val="FFFFFF"/>
          </a:lnRef>
          <a:fillRef idx="1">
            <a:schemeClr val="accent1"/>
          </a:fillRef>
          <a:effectRef idx="0">
            <a:srgbClr val="FFFFFF"/>
          </a:effectRef>
          <a:fontRef idx="minor">
            <a:schemeClr val="lt1"/>
          </a:fontRef>
        </p:style>
      </p:sp>
      <p:sp>
        <p:nvSpPr>
          <p:cNvPr id="20" name="Text 18"/>
          <p:cNvSpPr/>
          <p:nvPr/>
        </p:nvSpPr>
        <p:spPr>
          <a:xfrm>
            <a:off x="6455664" y="1289304"/>
            <a:ext cx="5166360" cy="256032"/>
          </a:xfrm>
          <a:prstGeom prst="rect">
            <a:avLst/>
          </a:prstGeom>
          <a:noFill/>
        </p:spPr>
        <p:txBody>
          <a:bodyPr wrap="square" lIns="508" tIns="508" rIns="508" bIns="508" rtlCol="0" anchor="ctr">
            <a:normAutofit/>
          </a:bodyPr>
          <a:lstStyle/>
          <a:p>
            <a:pPr marL="0" indent="0" algn="l">
              <a:buNone/>
            </a:pPr>
            <a:r>
              <a:rPr lang="en-US" sz="1520" b="1" dirty="0">
                <a:solidFill>
                  <a:srgbClr val="1F2937"/>
                </a:solidFill>
                <a:latin typeface="Arial" panose="020B0604020202020204" pitchFamily="34" charset="0"/>
                <a:ea typeface="PingFang SC" pitchFamily="34" charset="-122"/>
                <a:cs typeface="Arial" panose="020B0604020202020204" pitchFamily="34" charset="0"/>
              </a:rPr>
              <a:t>Dark noise</a:t>
            </a:r>
            <a:endParaRPr lang="en-US" sz="1520" dirty="0">
              <a:latin typeface="Arial" panose="020B0604020202020204" pitchFamily="34" charset="0"/>
              <a:cs typeface="Arial" panose="020B0604020202020204" pitchFamily="34" charset="0"/>
            </a:endParaRPr>
          </a:p>
        </p:txBody>
      </p:sp>
      <p:sp>
        <p:nvSpPr>
          <p:cNvPr id="25" name="Text 23"/>
          <p:cNvSpPr/>
          <p:nvPr/>
        </p:nvSpPr>
        <p:spPr>
          <a:xfrm>
            <a:off x="9774138" y="1828800"/>
            <a:ext cx="1978950" cy="164592"/>
          </a:xfrm>
          <a:prstGeom prst="rect">
            <a:avLst/>
          </a:prstGeom>
          <a:noFill/>
        </p:spPr>
        <p:txBody>
          <a:bodyPr wrap="square" lIns="508" tIns="508" rIns="508" bIns="508" rtlCol="0" anchor="ctr">
            <a:noAutofit/>
          </a:bodyPr>
          <a:lstStyle/>
          <a:p>
            <a:pPr marL="0" indent="0" algn="l">
              <a:buNone/>
            </a:pPr>
            <a:r>
              <a:rPr lang="en-US" sz="1400" b="1" dirty="0">
                <a:solidFill>
                  <a:srgbClr val="C00000"/>
                </a:solidFill>
                <a:latin typeface="Arial" panose="020B0604020202020204" pitchFamily="34" charset="0"/>
                <a:ea typeface="PingFang SC" pitchFamily="34" charset="-122"/>
                <a:cs typeface="Arial" panose="020B0604020202020204" pitchFamily="34" charset="0"/>
              </a:rPr>
              <a:t>Physical mechanism</a:t>
            </a:r>
            <a:endParaRPr lang="en-US" sz="1400" dirty="0">
              <a:latin typeface="Arial" panose="020B0604020202020204" pitchFamily="34" charset="0"/>
              <a:cs typeface="Arial" panose="020B0604020202020204" pitchFamily="34" charset="0"/>
            </a:endParaRPr>
          </a:p>
        </p:txBody>
      </p:sp>
      <p:sp>
        <p:nvSpPr>
          <p:cNvPr id="26" name="Text 24"/>
          <p:cNvSpPr/>
          <p:nvPr/>
        </p:nvSpPr>
        <p:spPr>
          <a:xfrm>
            <a:off x="9774138" y="2084832"/>
            <a:ext cx="2185416" cy="329184"/>
          </a:xfrm>
          <a:prstGeom prst="rect">
            <a:avLst/>
          </a:prstGeom>
          <a:noFill/>
        </p:spPr>
        <p:txBody>
          <a:bodyPr wrap="square" lIns="508" tIns="508" rIns="508" bIns="508" rtlCol="0" anchor="ctr">
            <a:normAutofit fontScale="77500" lnSpcReduction="20000"/>
          </a:bodyPr>
          <a:lstStyle/>
          <a:p>
            <a:pPr marL="0" indent="0" algn="l">
              <a:buNone/>
            </a:pPr>
            <a:r>
              <a:rPr lang="en-US" sz="1200" b="1" dirty="0">
                <a:solidFill>
                  <a:srgbClr val="1F2937"/>
                </a:solidFill>
                <a:latin typeface="Arial" panose="020B0604020202020204" pitchFamily="34" charset="0"/>
                <a:ea typeface="PingFang SC" pitchFamily="34" charset="-122"/>
                <a:cs typeface="Arial" panose="020B0604020202020204" pitchFamily="34" charset="0"/>
              </a:rPr>
              <a:t>Spontaneous electron multiplication without photon incidence</a:t>
            </a:r>
            <a:endParaRPr lang="en-US" sz="1200" dirty="0">
              <a:latin typeface="Arial" panose="020B0604020202020204" pitchFamily="34" charset="0"/>
              <a:cs typeface="Arial" panose="020B0604020202020204" pitchFamily="34" charset="0"/>
            </a:endParaRPr>
          </a:p>
        </p:txBody>
      </p:sp>
      <p:sp>
        <p:nvSpPr>
          <p:cNvPr id="27" name="Text 25"/>
          <p:cNvSpPr/>
          <p:nvPr/>
        </p:nvSpPr>
        <p:spPr>
          <a:xfrm>
            <a:off x="9774138" y="2587752"/>
            <a:ext cx="2093184" cy="192024"/>
          </a:xfrm>
          <a:prstGeom prst="rect">
            <a:avLst/>
          </a:prstGeom>
          <a:noFill/>
        </p:spPr>
        <p:txBody>
          <a:bodyPr wrap="square" lIns="508" tIns="508" rIns="508" bIns="508" rtlCol="0" anchor="ctr">
            <a:noAutofit/>
          </a:bodyPr>
          <a:lstStyle/>
          <a:p>
            <a:pPr marL="0" indent="0" algn="l">
              <a:buNone/>
            </a:pPr>
            <a:r>
              <a:rPr lang="en-US" sz="1400" b="1" dirty="0">
                <a:solidFill>
                  <a:srgbClr val="C00000"/>
                </a:solidFill>
                <a:latin typeface="Arial" panose="020B0604020202020204" pitchFamily="34" charset="0"/>
                <a:ea typeface="PingFang SC" pitchFamily="34" charset="-122"/>
                <a:cs typeface="Arial" panose="020B0604020202020204" pitchFamily="34" charset="0"/>
              </a:rPr>
              <a:t>Waveform manifestation</a:t>
            </a:r>
            <a:endParaRPr lang="en-US" sz="1400" dirty="0">
              <a:latin typeface="Arial" panose="020B0604020202020204" pitchFamily="34" charset="0"/>
              <a:cs typeface="Arial" panose="020B0604020202020204" pitchFamily="34" charset="0"/>
            </a:endParaRPr>
          </a:p>
        </p:txBody>
      </p:sp>
      <p:sp>
        <p:nvSpPr>
          <p:cNvPr id="28" name="Text 26"/>
          <p:cNvSpPr/>
          <p:nvPr/>
        </p:nvSpPr>
        <p:spPr>
          <a:xfrm>
            <a:off x="9774138" y="2871216"/>
            <a:ext cx="2185416" cy="329184"/>
          </a:xfrm>
          <a:prstGeom prst="rect">
            <a:avLst/>
          </a:prstGeom>
          <a:noFill/>
        </p:spPr>
        <p:txBody>
          <a:bodyPr wrap="square" lIns="508" tIns="508" rIns="508" bIns="508" rtlCol="0" anchor="ctr">
            <a:normAutofit lnSpcReduction="10000"/>
          </a:bodyPr>
          <a:lstStyle/>
          <a:p>
            <a:pPr marL="0" indent="0" algn="l">
              <a:buNone/>
            </a:pPr>
            <a:r>
              <a:rPr lang="en-US" sz="1100" dirty="0">
                <a:solidFill>
                  <a:srgbClr val="667085"/>
                </a:solidFill>
                <a:latin typeface="Arial" panose="020B0604020202020204" pitchFamily="34" charset="0"/>
                <a:ea typeface="PingFang SC" pitchFamily="34" charset="-122"/>
                <a:cs typeface="Arial" panose="020B0604020202020204" pitchFamily="34" charset="0"/>
              </a:rPr>
              <a:t>PE-like pulses unrelated to physical photons</a:t>
            </a:r>
            <a:endParaRPr lang="en-US" sz="1100" dirty="0">
              <a:latin typeface="Arial" panose="020B0604020202020204" pitchFamily="34" charset="0"/>
              <a:cs typeface="Arial" panose="020B0604020202020204" pitchFamily="34" charset="0"/>
            </a:endParaRPr>
          </a:p>
        </p:txBody>
      </p:sp>
      <p:sp>
        <p:nvSpPr>
          <p:cNvPr id="29" name="Shape 27"/>
          <p:cNvSpPr/>
          <p:nvPr/>
        </p:nvSpPr>
        <p:spPr>
          <a:xfrm>
            <a:off x="438911" y="3776472"/>
            <a:ext cx="5516881" cy="2395728"/>
          </a:xfrm>
          <a:prstGeom prst="rect">
            <a:avLst/>
          </a:prstGeom>
          <a:solidFill>
            <a:srgbClr val="FBFCFE"/>
          </a:solidFill>
          <a:ln w="10160">
            <a:solidFill>
              <a:srgbClr val="D9DEE7"/>
            </a:solidFill>
            <a:prstDash val="solid"/>
          </a:ln>
        </p:spPr>
      </p:sp>
      <p:sp>
        <p:nvSpPr>
          <p:cNvPr id="30" name="Shape 28"/>
          <p:cNvSpPr/>
          <p:nvPr/>
        </p:nvSpPr>
        <p:spPr>
          <a:xfrm>
            <a:off x="438912" y="3776472"/>
            <a:ext cx="109728" cy="2395728"/>
          </a:xfrm>
          <a:prstGeom prst="rect">
            <a:avLst/>
          </a:prstGeom>
        </p:spPr>
        <p:style>
          <a:lnRef idx="0">
            <a:srgbClr val="FFFFFF"/>
          </a:lnRef>
          <a:fillRef idx="1">
            <a:schemeClr val="accent1"/>
          </a:fillRef>
          <a:effectRef idx="0">
            <a:srgbClr val="FFFFFF"/>
          </a:effectRef>
          <a:fontRef idx="minor">
            <a:schemeClr val="lt1"/>
          </a:fontRef>
        </p:style>
      </p:sp>
      <p:sp>
        <p:nvSpPr>
          <p:cNvPr id="31" name="Text 29"/>
          <p:cNvSpPr/>
          <p:nvPr/>
        </p:nvSpPr>
        <p:spPr>
          <a:xfrm>
            <a:off x="658368" y="3895344"/>
            <a:ext cx="5166360" cy="256032"/>
          </a:xfrm>
          <a:prstGeom prst="rect">
            <a:avLst/>
          </a:prstGeom>
          <a:noFill/>
        </p:spPr>
        <p:txBody>
          <a:bodyPr wrap="square" lIns="508" tIns="508" rIns="508" bIns="508" rtlCol="0" anchor="ctr">
            <a:normAutofit/>
          </a:bodyPr>
          <a:lstStyle/>
          <a:p>
            <a:pPr marL="0" indent="0" algn="l">
              <a:buNone/>
            </a:pPr>
            <a:r>
              <a:rPr lang="en-US" sz="1520" b="1" dirty="0">
                <a:solidFill>
                  <a:srgbClr val="1F2937"/>
                </a:solidFill>
                <a:latin typeface="Arial" panose="020B0604020202020204" pitchFamily="34" charset="0"/>
                <a:ea typeface="PingFang SC" pitchFamily="34" charset="-122"/>
                <a:cs typeface="Arial" panose="020B0604020202020204" pitchFamily="34" charset="0"/>
              </a:rPr>
              <a:t>Late pulse / afterpulse</a:t>
            </a:r>
            <a:endParaRPr lang="en-US" sz="1520" dirty="0">
              <a:latin typeface="Arial" panose="020B0604020202020204" pitchFamily="34" charset="0"/>
              <a:cs typeface="Arial" panose="020B0604020202020204" pitchFamily="34" charset="0"/>
            </a:endParaRPr>
          </a:p>
        </p:txBody>
      </p:sp>
      <p:sp>
        <p:nvSpPr>
          <p:cNvPr id="36" name="Text 34"/>
          <p:cNvSpPr/>
          <p:nvPr/>
        </p:nvSpPr>
        <p:spPr>
          <a:xfrm>
            <a:off x="3748242" y="4434840"/>
            <a:ext cx="2060892" cy="256032"/>
          </a:xfrm>
          <a:prstGeom prst="rect">
            <a:avLst/>
          </a:prstGeom>
          <a:noFill/>
        </p:spPr>
        <p:txBody>
          <a:bodyPr wrap="square" lIns="508" tIns="508" rIns="508" bIns="508" rtlCol="0" anchor="ctr">
            <a:noAutofit/>
          </a:bodyPr>
          <a:lstStyle/>
          <a:p>
            <a:pPr marL="0" indent="0" algn="l">
              <a:buNone/>
            </a:pPr>
            <a:r>
              <a:rPr lang="en-US" sz="1400" b="1" dirty="0">
                <a:solidFill>
                  <a:srgbClr val="D9842B"/>
                </a:solidFill>
                <a:latin typeface="Arial" panose="020B0604020202020204" pitchFamily="34" charset="0"/>
                <a:ea typeface="PingFang SC" pitchFamily="34" charset="-122"/>
                <a:cs typeface="Arial" panose="020B0604020202020204" pitchFamily="34" charset="0"/>
              </a:rPr>
              <a:t>Physical mechanism</a:t>
            </a:r>
            <a:endParaRPr lang="en-US" sz="1400" dirty="0">
              <a:latin typeface="Arial" panose="020B0604020202020204" pitchFamily="34" charset="0"/>
              <a:cs typeface="Arial" panose="020B0604020202020204" pitchFamily="34" charset="0"/>
            </a:endParaRPr>
          </a:p>
        </p:txBody>
      </p:sp>
      <p:sp>
        <p:nvSpPr>
          <p:cNvPr id="37" name="Text 35"/>
          <p:cNvSpPr/>
          <p:nvPr/>
        </p:nvSpPr>
        <p:spPr>
          <a:xfrm>
            <a:off x="3748242" y="4690872"/>
            <a:ext cx="2185416" cy="329184"/>
          </a:xfrm>
          <a:prstGeom prst="rect">
            <a:avLst/>
          </a:prstGeom>
          <a:noFill/>
        </p:spPr>
        <p:txBody>
          <a:bodyPr wrap="square" lIns="508" tIns="508" rIns="508" bIns="508" rtlCol="0" anchor="ctr">
            <a:normAutofit fontScale="92500" lnSpcReduction="10000"/>
          </a:bodyPr>
          <a:lstStyle/>
          <a:p>
            <a:pPr marL="0" indent="0" algn="l">
              <a:buNone/>
            </a:pPr>
            <a:r>
              <a:rPr lang="en-US" sz="1200" b="1" dirty="0">
                <a:solidFill>
                  <a:srgbClr val="1F2937"/>
                </a:solidFill>
                <a:latin typeface="Arial" panose="020B0604020202020204" pitchFamily="34" charset="0"/>
                <a:ea typeface="PingFang SC" pitchFamily="34" charset="-122"/>
                <a:cs typeface="Arial" panose="020B0604020202020204" pitchFamily="34" charset="0"/>
              </a:rPr>
              <a:t>Delayed release from reflected electrons / ion feedback</a:t>
            </a:r>
            <a:endParaRPr lang="en-US" sz="1200" dirty="0">
              <a:latin typeface="Arial" panose="020B0604020202020204" pitchFamily="34" charset="0"/>
              <a:cs typeface="Arial" panose="020B0604020202020204" pitchFamily="34" charset="0"/>
            </a:endParaRPr>
          </a:p>
        </p:txBody>
      </p:sp>
      <p:sp>
        <p:nvSpPr>
          <p:cNvPr id="38" name="Text 36"/>
          <p:cNvSpPr/>
          <p:nvPr/>
        </p:nvSpPr>
        <p:spPr>
          <a:xfrm>
            <a:off x="3738304" y="5114677"/>
            <a:ext cx="2165541" cy="338328"/>
          </a:xfrm>
          <a:prstGeom prst="rect">
            <a:avLst/>
          </a:prstGeom>
          <a:noFill/>
        </p:spPr>
        <p:txBody>
          <a:bodyPr wrap="square" lIns="508" tIns="508" rIns="508" bIns="508" rtlCol="0" anchor="ctr">
            <a:noAutofit/>
          </a:bodyPr>
          <a:lstStyle/>
          <a:p>
            <a:pPr marL="0" indent="0" algn="l">
              <a:buNone/>
            </a:pPr>
            <a:r>
              <a:rPr lang="en-US" sz="1400" b="1" dirty="0">
                <a:solidFill>
                  <a:srgbClr val="D9842B"/>
                </a:solidFill>
                <a:latin typeface="Arial" panose="020B0604020202020204" pitchFamily="34" charset="0"/>
                <a:ea typeface="PingFang SC" pitchFamily="34" charset="-122"/>
                <a:cs typeface="Arial" panose="020B0604020202020204" pitchFamily="34" charset="0"/>
              </a:rPr>
              <a:t>Waveform manifestation</a:t>
            </a:r>
            <a:endParaRPr lang="en-US" sz="1400" dirty="0">
              <a:latin typeface="Arial" panose="020B0604020202020204" pitchFamily="34" charset="0"/>
              <a:cs typeface="Arial" panose="020B0604020202020204" pitchFamily="34" charset="0"/>
            </a:endParaRPr>
          </a:p>
        </p:txBody>
      </p:sp>
      <p:sp>
        <p:nvSpPr>
          <p:cNvPr id="39" name="Text 37"/>
          <p:cNvSpPr/>
          <p:nvPr/>
        </p:nvSpPr>
        <p:spPr>
          <a:xfrm>
            <a:off x="3748242" y="5477256"/>
            <a:ext cx="2185416" cy="329184"/>
          </a:xfrm>
          <a:prstGeom prst="rect">
            <a:avLst/>
          </a:prstGeom>
          <a:noFill/>
        </p:spPr>
        <p:txBody>
          <a:bodyPr wrap="square" lIns="508" tIns="508" rIns="508" bIns="508" rtlCol="0" anchor="ctr">
            <a:normAutofit lnSpcReduction="10000"/>
          </a:bodyPr>
          <a:lstStyle/>
          <a:p>
            <a:pPr marL="0" indent="0" algn="l">
              <a:buNone/>
            </a:pPr>
            <a:r>
              <a:rPr lang="en-US" sz="1100" dirty="0">
                <a:solidFill>
                  <a:srgbClr val="667085"/>
                </a:solidFill>
                <a:latin typeface="Arial" panose="020B0604020202020204" pitchFamily="34" charset="0"/>
                <a:ea typeface="PingFang SC" pitchFamily="34" charset="-122"/>
                <a:cs typeface="Arial" panose="020B0604020202020204" pitchFamily="34" charset="0"/>
              </a:rPr>
              <a:t>Delayed small peaks or long tails, mixed with extra PEs</a:t>
            </a:r>
            <a:endParaRPr lang="en-US" sz="1100" dirty="0">
              <a:latin typeface="Arial" panose="020B0604020202020204" pitchFamily="34" charset="0"/>
              <a:cs typeface="Arial" panose="020B0604020202020204" pitchFamily="34" charset="0"/>
            </a:endParaRPr>
          </a:p>
        </p:txBody>
      </p:sp>
      <p:sp>
        <p:nvSpPr>
          <p:cNvPr id="40" name="Shape 38"/>
          <p:cNvSpPr/>
          <p:nvPr/>
        </p:nvSpPr>
        <p:spPr>
          <a:xfrm>
            <a:off x="6236208" y="3776472"/>
            <a:ext cx="5719572" cy="2395728"/>
          </a:xfrm>
          <a:prstGeom prst="rect">
            <a:avLst/>
          </a:prstGeom>
          <a:solidFill>
            <a:srgbClr val="FBFCFE"/>
          </a:solidFill>
          <a:ln w="10160">
            <a:solidFill>
              <a:srgbClr val="D9DEE7"/>
            </a:solidFill>
            <a:prstDash val="solid"/>
          </a:ln>
        </p:spPr>
      </p:sp>
      <p:sp>
        <p:nvSpPr>
          <p:cNvPr id="41" name="Shape 39"/>
          <p:cNvSpPr/>
          <p:nvPr/>
        </p:nvSpPr>
        <p:spPr>
          <a:xfrm>
            <a:off x="6236208" y="3776472"/>
            <a:ext cx="109728" cy="2395728"/>
          </a:xfrm>
          <a:prstGeom prst="rect">
            <a:avLst/>
          </a:prstGeom>
        </p:spPr>
        <p:style>
          <a:lnRef idx="0">
            <a:srgbClr val="FFFFFF"/>
          </a:lnRef>
          <a:fillRef idx="1">
            <a:schemeClr val="accent1"/>
          </a:fillRef>
          <a:effectRef idx="0">
            <a:srgbClr val="FFFFFF"/>
          </a:effectRef>
          <a:fontRef idx="minor">
            <a:schemeClr val="lt1"/>
          </a:fontRef>
        </p:style>
      </p:sp>
      <p:sp>
        <p:nvSpPr>
          <p:cNvPr id="42" name="Text 40"/>
          <p:cNvSpPr/>
          <p:nvPr/>
        </p:nvSpPr>
        <p:spPr>
          <a:xfrm>
            <a:off x="6455664" y="3895344"/>
            <a:ext cx="5166360" cy="256032"/>
          </a:xfrm>
          <a:prstGeom prst="rect">
            <a:avLst/>
          </a:prstGeom>
          <a:noFill/>
        </p:spPr>
        <p:txBody>
          <a:bodyPr wrap="square" lIns="508" tIns="508" rIns="508" bIns="508" rtlCol="0" anchor="ctr">
            <a:normAutofit/>
          </a:bodyPr>
          <a:lstStyle/>
          <a:p>
            <a:pPr marL="0" indent="0" algn="l">
              <a:buNone/>
            </a:pPr>
            <a:r>
              <a:rPr lang="en-US" sz="1520" b="1" dirty="0">
                <a:solidFill>
                  <a:srgbClr val="1F2937"/>
                </a:solidFill>
                <a:latin typeface="Arial" panose="020B0604020202020204" pitchFamily="34" charset="0"/>
                <a:ea typeface="PingFang SC" pitchFamily="34" charset="-122"/>
                <a:cs typeface="Arial" panose="020B0604020202020204" pitchFamily="34" charset="0"/>
              </a:rPr>
              <a:t>Electronic noise / baseline drift</a:t>
            </a:r>
            <a:endParaRPr lang="en-US" sz="1520" dirty="0">
              <a:latin typeface="Arial" panose="020B0604020202020204" pitchFamily="34" charset="0"/>
              <a:cs typeface="Arial" panose="020B0604020202020204" pitchFamily="34" charset="0"/>
            </a:endParaRPr>
          </a:p>
        </p:txBody>
      </p:sp>
      <p:sp>
        <p:nvSpPr>
          <p:cNvPr id="47" name="Text 45"/>
          <p:cNvSpPr/>
          <p:nvPr/>
        </p:nvSpPr>
        <p:spPr>
          <a:xfrm>
            <a:off x="9770364" y="4434840"/>
            <a:ext cx="1982724" cy="164592"/>
          </a:xfrm>
          <a:prstGeom prst="rect">
            <a:avLst/>
          </a:prstGeom>
          <a:noFill/>
        </p:spPr>
        <p:txBody>
          <a:bodyPr wrap="square" lIns="508" tIns="508" rIns="508" bIns="508" rtlCol="0" anchor="ctr">
            <a:noAutofit/>
          </a:bodyPr>
          <a:lstStyle/>
          <a:p>
            <a:pPr marL="0" indent="0" algn="l">
              <a:buNone/>
            </a:pPr>
            <a:r>
              <a:rPr lang="en-US" sz="1400" b="1" dirty="0" err="1">
                <a:solidFill>
                  <a:srgbClr val="214E7A"/>
                </a:solidFill>
                <a:latin typeface="Arial" panose="020B0604020202020204" pitchFamily="34" charset="0"/>
                <a:ea typeface="PingFang SC" pitchFamily="34" charset="-122"/>
                <a:cs typeface="Arial" panose="020B0604020202020204" pitchFamily="34" charset="0"/>
              </a:rPr>
              <a:t>Physical mechanism</a:t>
            </a:r>
            <a:endParaRPr lang="en-US" sz="1400" dirty="0">
              <a:latin typeface="Arial" panose="020B0604020202020204" pitchFamily="34" charset="0"/>
              <a:cs typeface="Arial" panose="020B0604020202020204" pitchFamily="34" charset="0"/>
            </a:endParaRPr>
          </a:p>
        </p:txBody>
      </p:sp>
      <p:sp>
        <p:nvSpPr>
          <p:cNvPr id="48" name="Text 46"/>
          <p:cNvSpPr/>
          <p:nvPr/>
        </p:nvSpPr>
        <p:spPr>
          <a:xfrm>
            <a:off x="9770364" y="4690872"/>
            <a:ext cx="2185416" cy="329184"/>
          </a:xfrm>
          <a:prstGeom prst="rect">
            <a:avLst/>
          </a:prstGeom>
          <a:noFill/>
        </p:spPr>
        <p:txBody>
          <a:bodyPr wrap="square" lIns="508" tIns="508" rIns="508" bIns="508" rtlCol="0" anchor="ctr">
            <a:normAutofit fontScale="92500" lnSpcReduction="10000"/>
          </a:bodyPr>
          <a:lstStyle/>
          <a:p>
            <a:pPr marL="0" indent="0" algn="l">
              <a:buNone/>
            </a:pPr>
            <a:r>
              <a:rPr lang="en-US" sz="1200" b="1" dirty="0">
                <a:solidFill>
                  <a:srgbClr val="1F2937"/>
                </a:solidFill>
                <a:latin typeface="Arial" panose="020B0604020202020204" pitchFamily="34" charset="0"/>
                <a:ea typeface="PingFang SC" pitchFamily="34" charset="-122"/>
                <a:cs typeface="Arial" panose="020B0604020202020204" pitchFamily="34" charset="0"/>
              </a:rPr>
              <a:t>Frontend noise, bandwidth,  ADC offset</a:t>
            </a:r>
            <a:endParaRPr lang="en-US" sz="1200" dirty="0">
              <a:latin typeface="Arial" panose="020B0604020202020204" pitchFamily="34" charset="0"/>
              <a:cs typeface="Arial" panose="020B0604020202020204" pitchFamily="34" charset="0"/>
            </a:endParaRPr>
          </a:p>
        </p:txBody>
      </p:sp>
      <p:sp>
        <p:nvSpPr>
          <p:cNvPr id="49" name="Text 47"/>
          <p:cNvSpPr/>
          <p:nvPr/>
        </p:nvSpPr>
        <p:spPr>
          <a:xfrm>
            <a:off x="9770364" y="5221224"/>
            <a:ext cx="2096958" cy="164592"/>
          </a:xfrm>
          <a:prstGeom prst="rect">
            <a:avLst/>
          </a:prstGeom>
          <a:noFill/>
        </p:spPr>
        <p:txBody>
          <a:bodyPr wrap="square" lIns="508" tIns="508" rIns="508" bIns="508" rtlCol="0" anchor="ctr">
            <a:noAutofit/>
          </a:bodyPr>
          <a:lstStyle/>
          <a:p>
            <a:pPr marL="0" indent="0" algn="l">
              <a:buNone/>
            </a:pPr>
            <a:r>
              <a:rPr lang="en-US" sz="1400" b="1" dirty="0">
                <a:solidFill>
                  <a:srgbClr val="214E7A"/>
                </a:solidFill>
                <a:latin typeface="Arial" panose="020B0604020202020204" pitchFamily="34" charset="0"/>
                <a:ea typeface="PingFang SC" pitchFamily="34" charset="-122"/>
                <a:cs typeface="Arial" panose="020B0604020202020204" pitchFamily="34" charset="0"/>
              </a:rPr>
              <a:t>Waveform manifestation</a:t>
            </a:r>
            <a:endParaRPr lang="en-US" sz="1400" dirty="0">
              <a:latin typeface="Arial" panose="020B0604020202020204" pitchFamily="34" charset="0"/>
              <a:cs typeface="Arial" panose="020B0604020202020204" pitchFamily="34" charset="0"/>
            </a:endParaRPr>
          </a:p>
        </p:txBody>
      </p:sp>
      <p:sp>
        <p:nvSpPr>
          <p:cNvPr id="50" name="Text 48"/>
          <p:cNvSpPr/>
          <p:nvPr/>
        </p:nvSpPr>
        <p:spPr>
          <a:xfrm>
            <a:off x="9770364" y="5477256"/>
            <a:ext cx="2185416" cy="329184"/>
          </a:xfrm>
          <a:prstGeom prst="rect">
            <a:avLst/>
          </a:prstGeom>
          <a:noFill/>
        </p:spPr>
        <p:txBody>
          <a:bodyPr wrap="square" lIns="508" tIns="508" rIns="508" bIns="508" rtlCol="0" anchor="ctr">
            <a:normAutofit fontScale="92500"/>
          </a:bodyPr>
          <a:lstStyle/>
          <a:p>
            <a:pPr marL="0" indent="0" algn="l">
              <a:buNone/>
            </a:pPr>
            <a:r>
              <a:rPr lang="en-US" sz="1100" dirty="0">
                <a:solidFill>
                  <a:srgbClr val="667085"/>
                </a:solidFill>
                <a:latin typeface="Arial" panose="020B0604020202020204" pitchFamily="34" charset="0"/>
                <a:ea typeface="PingFang SC" pitchFamily="34" charset="-122"/>
                <a:cs typeface="Arial" panose="020B0604020202020204" pitchFamily="34" charset="0"/>
              </a:rPr>
              <a:t>Non-stationary baseline and non-Gaussian noise enter the waveform</a:t>
            </a:r>
            <a:endParaRPr lang="en-US" sz="1100" dirty="0">
              <a:latin typeface="Arial" panose="020B0604020202020204" pitchFamily="34" charset="0"/>
              <a:cs typeface="Arial" panose="020B0604020202020204" pitchFamily="34" charset="0"/>
            </a:endParaRPr>
          </a:p>
        </p:txBody>
      </p:sp>
      <p:pic>
        <p:nvPicPr>
          <p:cNvPr id="52" name="图片 51"/>
          <p:cNvPicPr>
            <a:picLocks noChangeAspect="1"/>
          </p:cNvPicPr>
          <p:nvPr/>
        </p:nvPicPr>
        <p:blipFill>
          <a:blip r:embed="rId3"/>
          <a:stretch>
            <a:fillRect/>
          </a:stretch>
        </p:blipFill>
        <p:spPr>
          <a:xfrm>
            <a:off x="6492241" y="1645906"/>
            <a:ext cx="3002646" cy="1499630"/>
          </a:xfrm>
          <a:prstGeom prst="rect">
            <a:avLst/>
          </a:prstGeom>
        </p:spPr>
      </p:pic>
      <p:pic>
        <p:nvPicPr>
          <p:cNvPr id="53" name="图片 52"/>
          <p:cNvPicPr>
            <a:picLocks noChangeAspect="1"/>
          </p:cNvPicPr>
          <p:nvPr/>
        </p:nvPicPr>
        <p:blipFill>
          <a:blip r:embed="rId4"/>
          <a:stretch>
            <a:fillRect/>
          </a:stretch>
        </p:blipFill>
        <p:spPr>
          <a:xfrm>
            <a:off x="603504" y="1654652"/>
            <a:ext cx="2844091" cy="1582324"/>
          </a:xfrm>
          <a:prstGeom prst="rect">
            <a:avLst/>
          </a:prstGeom>
        </p:spPr>
      </p:pic>
      <p:pic>
        <p:nvPicPr>
          <p:cNvPr id="55" name="图片 54"/>
          <p:cNvPicPr>
            <a:picLocks noChangeAspect="1"/>
          </p:cNvPicPr>
          <p:nvPr/>
        </p:nvPicPr>
        <p:blipFill>
          <a:blip r:embed="rId5"/>
          <a:stretch>
            <a:fillRect/>
          </a:stretch>
        </p:blipFill>
        <p:spPr>
          <a:xfrm>
            <a:off x="590685" y="4361688"/>
            <a:ext cx="2965106" cy="1480881"/>
          </a:xfrm>
          <a:prstGeom prst="rect">
            <a:avLst/>
          </a:prstGeom>
        </p:spPr>
      </p:pic>
      <p:pic>
        <p:nvPicPr>
          <p:cNvPr id="57" name="图片 56"/>
          <p:cNvPicPr>
            <a:picLocks noChangeAspect="1"/>
          </p:cNvPicPr>
          <p:nvPr/>
        </p:nvPicPr>
        <p:blipFill>
          <a:blip r:embed="rId6"/>
          <a:stretch>
            <a:fillRect/>
          </a:stretch>
        </p:blipFill>
        <p:spPr>
          <a:xfrm>
            <a:off x="6602380" y="4240033"/>
            <a:ext cx="2880030" cy="1438391"/>
          </a:xfrm>
          <a:prstGeom prst="rect">
            <a:avLst/>
          </a:prstGeom>
        </p:spPr>
      </p:pic>
      <p:sp>
        <p:nvSpPr>
          <p:cNvPr id="11" name="TextBox"/>
          <p:cNvSpPr txBox="1"/>
          <p:nvPr/>
        </p:nvSpPr>
        <p:spPr>
          <a:xfrm>
            <a:off x="530351" y="384048"/>
            <a:ext cx="7498079" cy="329184"/>
          </a:xfrm>
          <a:prstGeom prst="rect">
            <a:avLst/>
          </a:prstGeom>
          <a:noFill/>
          <a:ln>
            <a:noFill/>
          </a:ln>
        </p:spPr>
        <p:txBody>
          <a:bodyPr wrap="square" lIns="0" tIns="0" rIns="0" bIns="0" anchor="t"/>
          <a:lstStyle/>
          <a:p>
            <a:pPr algn="l"/>
            <a:r>
              <a:rPr lang="en-US" altLang="zh-CN" sz="2100" b="1" dirty="0">
                <a:solidFill>
                  <a:srgbClr val="7F1084"/>
                </a:solidFill>
                <a:latin typeface="Arial" panose="020B0604020202020204" pitchFamily="34" charset="0"/>
                <a:ea typeface="PingFang SC"/>
                <a:cs typeface="Arial" panose="020B0604020202020204" pitchFamily="34" charset="0"/>
              </a:rPr>
              <a:t>PMT </a:t>
            </a:r>
            <a:r>
              <a:rPr lang="zh-CN" altLang="en-US" sz="2100" b="1" dirty="0">
                <a:solidFill>
                  <a:srgbClr val="7F1084"/>
                </a:solidFill>
                <a:latin typeface="Arial" panose="020B0604020202020204" pitchFamily="34" charset="0"/>
                <a:ea typeface="PingFang SC"/>
                <a:cs typeface="Arial" panose="020B0604020202020204" pitchFamily="34" charset="0"/>
              </a:rPr>
              <a:t>Physical mechanisms in PMT waveforms</a:t>
            </a:r>
            <a:endParaRPr lang="zh-CN" sz="2100" dirty="0">
              <a:latin typeface="Arial" panose="020B0604020202020204" pitchFamily="34" charset="0"/>
              <a:cs typeface="Arial" panose="020B0604020202020204" pitchFamily="34" charset="0"/>
            </a:endParaRPr>
          </a:p>
        </p:txBody>
      </p:sp>
      <p:sp>
        <p:nvSpPr>
          <p:cNvPr id="2"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3"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veform-evidence.png"/>
          <p:cNvPicPr>
            <a:picLocks noChangeAspect="1"/>
          </p:cNvPicPr>
          <p:nvPr/>
        </p:nvPicPr>
        <p:blipFill>
          <a:blip r:embed="rId3"/>
          <a:srcRect l="-1" t="9346" r="-3"/>
          <a:stretch>
            <a:fillRect/>
          </a:stretch>
        </p:blipFill>
        <p:spPr>
          <a:xfrm>
            <a:off x="521292" y="972083"/>
            <a:ext cx="10972801" cy="5595359"/>
          </a:xfrm>
          <a:prstGeom prst="rect">
            <a:avLst/>
          </a:prstGeom>
        </p:spPr>
      </p:pic>
      <p:sp>
        <p:nvSpPr>
          <p:cNvPr id="3" name="TextBox"/>
          <p:cNvSpPr txBox="1"/>
          <p:nvPr/>
        </p:nvSpPr>
        <p:spPr>
          <a:xfrm>
            <a:off x="530350" y="384048"/>
            <a:ext cx="7381197" cy="329184"/>
          </a:xfrm>
          <a:prstGeom prst="rect">
            <a:avLst/>
          </a:prstGeom>
          <a:noFill/>
          <a:ln>
            <a:noFill/>
          </a:ln>
        </p:spPr>
        <p:txBody>
          <a:bodyPr wrap="square" lIns="0" tIns="0" rIns="0" bIns="0" anchor="t"/>
          <a:lstStyle/>
          <a:p>
            <a:pPr algn="l"/>
            <a:r>
              <a:rPr lang="zh-CN" sz="2100" b="1" dirty="0">
                <a:solidFill>
                  <a:srgbClr val="7F1084"/>
                </a:solidFill>
                <a:latin typeface="Arial" panose="020B0604020202020204" pitchFamily="34" charset="0"/>
                <a:ea typeface="PingFang SC"/>
                <a:cs typeface="Arial" panose="020B0604020202020204" pitchFamily="34" charset="0"/>
              </a:rPr>
              <a:t>Waveform Complexity Induced by Physical Processes</a:t>
            </a:r>
            <a:endParaRPr lang="zh-CN" sz="2100" dirty="0">
              <a:latin typeface="Arial" panose="020B0604020202020204" pitchFamily="34" charset="0"/>
              <a:cs typeface="Arial" panose="020B0604020202020204" pitchFamily="34" charset="0"/>
            </a:endParaRPr>
          </a:p>
        </p:txBody>
      </p:sp>
      <p:sp>
        <p:nvSpPr>
          <p:cNvPr id="4"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5"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veform-evidence.png"/>
          <p:cNvPicPr>
            <a:picLocks noChangeAspect="1"/>
          </p:cNvPicPr>
          <p:nvPr/>
        </p:nvPicPr>
        <p:blipFill>
          <a:blip r:embed="rId3"/>
          <a:srcRect l="-1" t="5359" r="-3"/>
          <a:stretch>
            <a:fillRect/>
          </a:stretch>
        </p:blipFill>
        <p:spPr>
          <a:xfrm>
            <a:off x="324742" y="1120107"/>
            <a:ext cx="10280591" cy="5472974"/>
          </a:xfrm>
          <a:prstGeom prst="rect">
            <a:avLst/>
          </a:prstGeom>
        </p:spPr>
      </p:pic>
      <p:sp>
        <p:nvSpPr>
          <p:cNvPr id="3" name="TextBox"/>
          <p:cNvSpPr txBox="1"/>
          <p:nvPr/>
        </p:nvSpPr>
        <p:spPr>
          <a:xfrm>
            <a:off x="530351" y="384048"/>
            <a:ext cx="8424806" cy="329184"/>
          </a:xfrm>
          <a:prstGeom prst="rect">
            <a:avLst/>
          </a:prstGeom>
          <a:noFill/>
          <a:ln>
            <a:noFill/>
          </a:ln>
        </p:spPr>
        <p:txBody>
          <a:bodyPr wrap="square" lIns="0" tIns="0" rIns="0" bIns="0" anchor="t"/>
          <a:lstStyle/>
          <a:p>
            <a:pPr algn="l"/>
            <a:r>
              <a:rPr lang="zh-CN" sz="2100" b="1" dirty="0">
                <a:solidFill>
                  <a:srgbClr val="7F1084"/>
                </a:solidFill>
                <a:latin typeface="Arial" panose="020B0604020202020204" pitchFamily="34" charset="0"/>
                <a:ea typeface="PingFang SC"/>
                <a:cs typeface="Arial" panose="020B0604020202020204" pitchFamily="34" charset="0"/>
              </a:rPr>
              <a:t>Waveform Complexity Processes</a:t>
            </a:r>
            <a:r>
              <a:rPr lang="en-US" altLang="zh-CN" sz="2100" b="1" dirty="0">
                <a:solidFill>
                  <a:srgbClr val="7F1084"/>
                </a:solidFill>
                <a:latin typeface="Arial" panose="020B0604020202020204" pitchFamily="34" charset="0"/>
                <a:ea typeface="PingFang SC"/>
                <a:cs typeface="Arial" panose="020B0604020202020204" pitchFamily="34" charset="0"/>
              </a:rPr>
              <a:t>-</a:t>
            </a:r>
            <a:r>
              <a:rPr lang="zh-CN" altLang="en-US" sz="2100" b="1" dirty="0">
                <a:solidFill>
                  <a:srgbClr val="7F1084"/>
                </a:solidFill>
                <a:latin typeface="Arial" panose="020B0604020202020204" pitchFamily="34" charset="0"/>
                <a:ea typeface="PingFang SC"/>
                <a:cs typeface="Arial" panose="020B0604020202020204" pitchFamily="34" charset="0"/>
              </a:rPr>
              <a:t>Bandwidth uncertainty</a:t>
            </a:r>
            <a:endParaRPr lang="zh-CN" sz="2100" dirty="0">
              <a:latin typeface="Arial" panose="020B0604020202020204" pitchFamily="34" charset="0"/>
              <a:cs typeface="Arial" panose="020B0604020202020204" pitchFamily="34" charset="0"/>
            </a:endParaRPr>
          </a:p>
        </p:txBody>
      </p:sp>
      <p:sp>
        <p:nvSpPr>
          <p:cNvPr id="4"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5"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9"/>
          <p:cNvSpPr/>
          <p:nvPr/>
        </p:nvSpPr>
        <p:spPr>
          <a:xfrm>
            <a:off x="11027664" y="6510528"/>
            <a:ext cx="384048" cy="109728"/>
          </a:xfrm>
          <a:prstGeom prst="rect">
            <a:avLst/>
          </a:prstGeom>
          <a:noFill/>
        </p:spPr>
        <p:txBody>
          <a:bodyPr wrap="square" lIns="0" tIns="0" rIns="0" bIns="0" rtlCol="0" anchor="t">
            <a:normAutofit lnSpcReduction="10000"/>
          </a:bodyPr>
          <a:lstStyle/>
          <a:p>
            <a:pPr marL="0" indent="0" algn="r">
              <a:buNone/>
            </a:pPr>
            <a:r>
              <a:rPr lang="en-US" sz="750" dirty="0">
                <a:solidFill>
                  <a:srgbClr val="666666"/>
                </a:solidFill>
                <a:latin typeface="Arial" panose="020B0604020202020204" pitchFamily="34" charset="0"/>
                <a:ea typeface="PingFang SC" pitchFamily="34" charset="-122"/>
                <a:cs typeface="Arial" panose="020B0604020202020204" pitchFamily="34" charset="0"/>
              </a:rPr>
              <a:t>05</a:t>
            </a:r>
            <a:endParaRPr lang="en-US" sz="750" dirty="0">
              <a:latin typeface="Arial" panose="020B0604020202020204" pitchFamily="34" charset="0"/>
              <a:cs typeface="Arial" panose="020B0604020202020204" pitchFamily="34" charset="0"/>
            </a:endParaRPr>
          </a:p>
        </p:txBody>
      </p:sp>
      <p:sp>
        <p:nvSpPr>
          <p:cNvPr id="12" name="Text 10"/>
          <p:cNvSpPr/>
          <p:nvPr/>
        </p:nvSpPr>
        <p:spPr>
          <a:xfrm>
            <a:off x="694944" y="1298448"/>
            <a:ext cx="9509760" cy="256032"/>
          </a:xfrm>
          <a:prstGeom prst="rect">
            <a:avLst/>
          </a:prstGeom>
          <a:noFill/>
        </p:spPr>
        <p:txBody>
          <a:bodyPr wrap="square" lIns="0" tIns="0" rIns="0" bIns="0" rtlCol="0" anchor="t">
            <a:normAutofit fontScale="92500"/>
          </a:bodyPr>
          <a:lstStyle/>
          <a:p>
            <a:pPr marL="0" indent="0" algn="l">
              <a:buNone/>
            </a:pPr>
            <a:r>
              <a:rPr lang="en-US" sz="1520" b="1" dirty="0">
                <a:solidFill>
                  <a:srgbClr val="2B2B2B"/>
                </a:solidFill>
                <a:latin typeface="Arial" panose="020B0604020202020204" pitchFamily="34" charset="0"/>
                <a:ea typeface="PingFang SC" pitchFamily="34" charset="-122"/>
                <a:cs typeface="Arial" panose="020B0604020202020204" pitchFamily="34" charset="0"/>
              </a:rPr>
              <a:t>Goal: within a 1008 ns sampling window, jointly estimate the PE count, arrival times, charges, and SER shapes.</a:t>
            </a:r>
            <a:endParaRPr lang="en-US" sz="1520" dirty="0">
              <a:latin typeface="Arial" panose="020B0604020202020204" pitchFamily="34" charset="0"/>
              <a:cs typeface="Arial" panose="020B0604020202020204" pitchFamily="34" charset="0"/>
            </a:endParaRPr>
          </a:p>
        </p:txBody>
      </p:sp>
      <p:sp>
        <p:nvSpPr>
          <p:cNvPr id="13" name="Text 11"/>
          <p:cNvSpPr>
            <a:spLocks noRot="1" noChangeAspect="1" noMove="1" noResize="1" noEditPoints="1" noAdjustHandles="1" noChangeArrowheads="1" noChangeShapeType="1" noTextEdit="1"/>
          </p:cNvSpPr>
          <p:nvPr/>
        </p:nvSpPr>
        <p:spPr>
          <a:xfrm>
            <a:off x="264161" y="1769364"/>
            <a:ext cx="9738360" cy="868680"/>
          </a:xfrm>
          <a:prstGeom prst="rect">
            <a:avLst/>
          </a:prstGeom>
          <a:blipFill>
            <a:blip r:embed="rId3"/>
            <a:stretch>
              <a:fillRect t="-100000" b="-146377"/>
            </a:stretch>
          </a:blipFill>
        </p:spPr>
        <p:txBody>
          <a:bodyPr/>
          <a:lstStyle/>
          <a:p>
            <a:r>
              <a:rPr lang="zh-CN" altLang="en-US">
                <a:noFill/>
              </a:rPr>
              <a:t> </a:t>
            </a:r>
          </a:p>
        </p:txBody>
      </p:sp>
      <p:sp>
        <p:nvSpPr>
          <p:cNvPr id="14" name="Shape 12"/>
          <p:cNvSpPr/>
          <p:nvPr/>
        </p:nvSpPr>
        <p:spPr>
          <a:xfrm>
            <a:off x="7887611" y="3429000"/>
            <a:ext cx="1508760" cy="749808"/>
          </a:xfrm>
          <a:prstGeom prst="rect">
            <a:avLst/>
          </a:prstGeom>
          <a:solidFill>
            <a:srgbClr val="FFFFFF"/>
          </a:solidFill>
          <a:ln w="10160">
            <a:solidFill>
              <a:srgbClr val="C00000"/>
            </a:solidFill>
            <a:prstDash val="solid"/>
          </a:ln>
        </p:spPr>
      </p:sp>
      <p:sp>
        <p:nvSpPr>
          <p:cNvPr id="15" name="Shape 13"/>
          <p:cNvSpPr/>
          <p:nvPr/>
        </p:nvSpPr>
        <p:spPr>
          <a:xfrm>
            <a:off x="7887611" y="3429000"/>
            <a:ext cx="1508760" cy="73152"/>
          </a:xfrm>
          <a:prstGeom prst="rect">
            <a:avLst/>
          </a:prstGeom>
          <a:solidFill>
            <a:srgbClr val="C00000"/>
          </a:solidFill>
          <a:ln w="12700">
            <a:solidFill>
              <a:srgbClr val="C00000">
                <a:alpha val="0"/>
              </a:srgbClr>
            </a:solidFill>
            <a:prstDash val="solid"/>
          </a:ln>
        </p:spPr>
      </p:sp>
      <p:sp>
        <p:nvSpPr>
          <p:cNvPr id="16" name="Text 14"/>
          <p:cNvSpPr/>
          <p:nvPr/>
        </p:nvSpPr>
        <p:spPr>
          <a:xfrm>
            <a:off x="7960763" y="3593592"/>
            <a:ext cx="1362456" cy="530352"/>
          </a:xfrm>
          <a:prstGeom prst="rect">
            <a:avLst/>
          </a:prstGeom>
          <a:noFill/>
        </p:spPr>
        <p:txBody>
          <a:bodyPr wrap="square" lIns="0" tIns="0" rIns="0" bIns="0" rtlCol="0" anchor="ctr">
            <a:normAutofit/>
          </a:bodyPr>
          <a:lstStyle/>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Unknown PE count</a:t>
            </a:r>
            <a:endParaRPr lang="en-US" sz="1200" dirty="0">
              <a:latin typeface="Arial" panose="020B0604020202020204" pitchFamily="34" charset="0"/>
              <a:cs typeface="Arial" panose="020B0604020202020204" pitchFamily="34" charset="0"/>
            </a:endParaRPr>
          </a:p>
        </p:txBody>
      </p:sp>
      <p:sp>
        <p:nvSpPr>
          <p:cNvPr id="17" name="Shape 15"/>
          <p:cNvSpPr/>
          <p:nvPr/>
        </p:nvSpPr>
        <p:spPr>
          <a:xfrm>
            <a:off x="10619635" y="5358384"/>
            <a:ext cx="1508760" cy="749808"/>
          </a:xfrm>
          <a:prstGeom prst="rect">
            <a:avLst/>
          </a:prstGeom>
          <a:solidFill>
            <a:srgbClr val="FFFFFF"/>
          </a:solidFill>
          <a:ln w="10160">
            <a:solidFill>
              <a:srgbClr val="7F1084"/>
            </a:solidFill>
            <a:prstDash val="solid"/>
          </a:ln>
        </p:spPr>
        <p:txBody>
          <a:bodyPr/>
          <a:lstStyle/>
          <a:p>
            <a:endParaRPr lang="zh-CN" altLang="en-US" dirty="0">
              <a:latin typeface="Arial" panose="020B0604020202020204" pitchFamily="34" charset="0"/>
              <a:cs typeface="Arial" panose="020B0604020202020204" pitchFamily="34" charset="0"/>
            </a:endParaRPr>
          </a:p>
        </p:txBody>
      </p:sp>
      <p:sp>
        <p:nvSpPr>
          <p:cNvPr id="18" name="Shape 16"/>
          <p:cNvSpPr/>
          <p:nvPr/>
        </p:nvSpPr>
        <p:spPr>
          <a:xfrm>
            <a:off x="10619635" y="5358384"/>
            <a:ext cx="1508760" cy="73152"/>
          </a:xfrm>
          <a:prstGeom prst="rect">
            <a:avLst/>
          </a:prstGeom>
          <a:solidFill>
            <a:srgbClr val="7F1084"/>
          </a:solidFill>
          <a:ln w="12700">
            <a:solidFill>
              <a:srgbClr val="FF0000">
                <a:alpha val="0"/>
              </a:srgbClr>
            </a:solidFill>
            <a:prstDash val="solid"/>
          </a:ln>
        </p:spPr>
      </p:sp>
      <p:sp>
        <p:nvSpPr>
          <p:cNvPr id="20" name="Shape 18"/>
          <p:cNvSpPr/>
          <p:nvPr/>
        </p:nvSpPr>
        <p:spPr>
          <a:xfrm>
            <a:off x="7206383" y="5358384"/>
            <a:ext cx="1508760" cy="749808"/>
          </a:xfrm>
          <a:prstGeom prst="rect">
            <a:avLst/>
          </a:prstGeom>
          <a:solidFill>
            <a:srgbClr val="FFFFFF"/>
          </a:solidFill>
          <a:ln w="10160">
            <a:solidFill>
              <a:srgbClr val="7F1084"/>
            </a:solidFill>
            <a:prstDash val="solid"/>
          </a:ln>
        </p:spPr>
      </p:sp>
      <p:sp>
        <p:nvSpPr>
          <p:cNvPr id="21" name="Shape 19"/>
          <p:cNvSpPr/>
          <p:nvPr/>
        </p:nvSpPr>
        <p:spPr>
          <a:xfrm>
            <a:off x="7206383" y="5358384"/>
            <a:ext cx="1508760" cy="73152"/>
          </a:xfrm>
          <a:prstGeom prst="rect">
            <a:avLst/>
          </a:prstGeom>
          <a:solidFill>
            <a:srgbClr val="7F1084"/>
          </a:solidFill>
          <a:ln w="12700">
            <a:solidFill>
              <a:srgbClr val="7F1084">
                <a:alpha val="0"/>
              </a:srgbClr>
            </a:solidFill>
            <a:prstDash val="solid"/>
          </a:ln>
        </p:spPr>
      </p:sp>
      <p:sp>
        <p:nvSpPr>
          <p:cNvPr id="22" name="Text 20"/>
          <p:cNvSpPr/>
          <p:nvPr/>
        </p:nvSpPr>
        <p:spPr>
          <a:xfrm>
            <a:off x="7279535" y="5522976"/>
            <a:ext cx="1362456" cy="530352"/>
          </a:xfrm>
          <a:prstGeom prst="rect">
            <a:avLst/>
          </a:prstGeom>
          <a:noFill/>
        </p:spPr>
        <p:txBody>
          <a:bodyPr wrap="square" lIns="0" tIns="0" rIns="0" bIns="0" rtlCol="0" anchor="ctr">
            <a:normAutofit/>
          </a:bodyPr>
          <a:lstStyle/>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Charge</a:t>
            </a:r>
            <a:endParaRPr lang="en-US" sz="1200" dirty="0">
              <a:latin typeface="Arial" panose="020B0604020202020204" pitchFamily="34" charset="0"/>
              <a:cs typeface="Arial" panose="020B0604020202020204" pitchFamily="34" charset="0"/>
            </a:endParaRPr>
          </a:p>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{qi}</a:t>
            </a:r>
            <a:endParaRPr lang="en-US" sz="1200" dirty="0">
              <a:latin typeface="Arial" panose="020B0604020202020204" pitchFamily="34" charset="0"/>
              <a:cs typeface="Arial" panose="020B0604020202020204" pitchFamily="34" charset="0"/>
            </a:endParaRPr>
          </a:p>
        </p:txBody>
      </p:sp>
      <p:sp>
        <p:nvSpPr>
          <p:cNvPr id="23" name="Shape 21"/>
          <p:cNvSpPr/>
          <p:nvPr/>
        </p:nvSpPr>
        <p:spPr>
          <a:xfrm>
            <a:off x="8929030" y="5358384"/>
            <a:ext cx="1508760" cy="749808"/>
          </a:xfrm>
          <a:prstGeom prst="rect">
            <a:avLst/>
          </a:prstGeom>
          <a:solidFill>
            <a:srgbClr val="FFFFFF"/>
          </a:solidFill>
          <a:ln w="10160">
            <a:solidFill>
              <a:srgbClr val="7F1084"/>
            </a:solidFill>
            <a:prstDash val="solid"/>
          </a:ln>
        </p:spPr>
      </p:sp>
      <p:sp>
        <p:nvSpPr>
          <p:cNvPr id="24" name="Shape 22"/>
          <p:cNvSpPr/>
          <p:nvPr/>
        </p:nvSpPr>
        <p:spPr>
          <a:xfrm>
            <a:off x="8929030" y="5358384"/>
            <a:ext cx="1508760" cy="73152"/>
          </a:xfrm>
          <a:prstGeom prst="rect">
            <a:avLst/>
          </a:prstGeom>
          <a:solidFill>
            <a:srgbClr val="7F1084"/>
          </a:solidFill>
          <a:ln w="12700">
            <a:solidFill>
              <a:srgbClr val="7F1084">
                <a:alpha val="0"/>
              </a:srgbClr>
            </a:solidFill>
            <a:prstDash val="solid"/>
          </a:ln>
        </p:spPr>
      </p:sp>
      <p:sp>
        <p:nvSpPr>
          <p:cNvPr id="25" name="Text 23"/>
          <p:cNvSpPr/>
          <p:nvPr/>
        </p:nvSpPr>
        <p:spPr>
          <a:xfrm>
            <a:off x="9002182" y="5522976"/>
            <a:ext cx="1362456" cy="530352"/>
          </a:xfrm>
          <a:prstGeom prst="rect">
            <a:avLst/>
          </a:prstGeom>
          <a:noFill/>
        </p:spPr>
        <p:txBody>
          <a:bodyPr wrap="square" lIns="0" tIns="0" rIns="0" bIns="0" rtlCol="0" anchor="ctr">
            <a:normAutofit/>
          </a:bodyPr>
          <a:lstStyle/>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SER shape</a:t>
            </a:r>
            <a:endParaRPr lang="en-US" sz="1200" dirty="0">
              <a:latin typeface="Arial" panose="020B0604020202020204" pitchFamily="34" charset="0"/>
              <a:cs typeface="Arial" panose="020B0604020202020204" pitchFamily="34" charset="0"/>
            </a:endParaRPr>
          </a:p>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{Vi}</a:t>
            </a:r>
            <a:endParaRPr lang="en-US" sz="1200" dirty="0">
              <a:latin typeface="Arial" panose="020B0604020202020204" pitchFamily="34" charset="0"/>
              <a:cs typeface="Arial" panose="020B0604020202020204" pitchFamily="34" charset="0"/>
            </a:endParaRPr>
          </a:p>
        </p:txBody>
      </p:sp>
      <p:sp>
        <p:nvSpPr>
          <p:cNvPr id="26" name="Shape 24"/>
          <p:cNvSpPr/>
          <p:nvPr/>
        </p:nvSpPr>
        <p:spPr>
          <a:xfrm>
            <a:off x="9770872" y="3429000"/>
            <a:ext cx="1508760" cy="749808"/>
          </a:xfrm>
          <a:prstGeom prst="rect">
            <a:avLst/>
          </a:prstGeom>
          <a:solidFill>
            <a:srgbClr val="FFFFFF"/>
          </a:solidFill>
          <a:ln w="10160">
            <a:solidFill>
              <a:srgbClr val="C00000"/>
            </a:solidFill>
            <a:prstDash val="solid"/>
          </a:ln>
        </p:spPr>
      </p:sp>
      <p:sp>
        <p:nvSpPr>
          <p:cNvPr id="27" name="Shape 25"/>
          <p:cNvSpPr/>
          <p:nvPr/>
        </p:nvSpPr>
        <p:spPr>
          <a:xfrm>
            <a:off x="9770872" y="3429000"/>
            <a:ext cx="1508760" cy="73152"/>
          </a:xfrm>
          <a:prstGeom prst="rect">
            <a:avLst/>
          </a:prstGeom>
          <a:solidFill>
            <a:srgbClr val="C00000"/>
          </a:solidFill>
          <a:ln w="12700">
            <a:solidFill>
              <a:srgbClr val="C00000">
                <a:alpha val="0"/>
              </a:srgbClr>
            </a:solidFill>
            <a:prstDash val="solid"/>
          </a:ln>
        </p:spPr>
      </p:sp>
      <p:sp>
        <p:nvSpPr>
          <p:cNvPr id="28" name="Text 26"/>
          <p:cNvSpPr/>
          <p:nvPr/>
        </p:nvSpPr>
        <p:spPr>
          <a:xfrm>
            <a:off x="10717575" y="5522976"/>
            <a:ext cx="1362456" cy="530352"/>
          </a:xfrm>
          <a:prstGeom prst="rect">
            <a:avLst/>
          </a:prstGeom>
          <a:noFill/>
        </p:spPr>
        <p:txBody>
          <a:bodyPr wrap="square" lIns="0" tIns="0" rIns="0" bIns="0" rtlCol="0" anchor="ctr">
            <a:normAutofit/>
          </a:bodyPr>
          <a:lstStyle/>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Real noise</a:t>
            </a:r>
            <a:endParaRPr lang="en-US" sz="1200" dirty="0">
              <a:latin typeface="Arial" panose="020B0604020202020204" pitchFamily="34" charset="0"/>
              <a:cs typeface="Arial" panose="020B0604020202020204" pitchFamily="34" charset="0"/>
            </a:endParaRPr>
          </a:p>
          <a:p>
            <a:pPr marL="0" indent="0" algn="ctr">
              <a:buNone/>
            </a:pPr>
            <a:r>
              <a:rPr lang="en-US" sz="1200" b="1" dirty="0" err="1">
                <a:solidFill>
                  <a:srgbClr val="2B2B2B"/>
                </a:solidFill>
                <a:latin typeface="Arial" panose="020B0604020202020204" pitchFamily="34" charset="0"/>
                <a:ea typeface="PingFang SC" pitchFamily="34" charset="-122"/>
                <a:cs typeface="Arial" panose="020B0604020202020204" pitchFamily="34" charset="0"/>
              </a:rPr>
              <a:t>ε</a:t>
            </a:r>
            <a:r>
              <a:rPr lang="en-US" sz="1200" b="1" dirty="0">
                <a:solidFill>
                  <a:srgbClr val="2B2B2B"/>
                </a:solidFill>
                <a:latin typeface="Arial" panose="020B0604020202020204" pitchFamily="34" charset="0"/>
                <a:ea typeface="PingFang SC" pitchFamily="34" charset="-122"/>
                <a:cs typeface="Arial" panose="020B0604020202020204" pitchFamily="34" charset="0"/>
              </a:rPr>
              <a:t>(t)</a:t>
            </a:r>
            <a:endParaRPr lang="en-US" sz="1200" dirty="0">
              <a:latin typeface="Arial" panose="020B0604020202020204" pitchFamily="34" charset="0"/>
              <a:cs typeface="Arial" panose="020B0604020202020204" pitchFamily="34" charset="0"/>
            </a:endParaRPr>
          </a:p>
        </p:txBody>
      </p:sp>
      <p:sp>
        <p:nvSpPr>
          <p:cNvPr id="35" name="Shape 33"/>
          <p:cNvSpPr/>
          <p:nvPr/>
        </p:nvSpPr>
        <p:spPr>
          <a:xfrm>
            <a:off x="9019032" y="1789438"/>
            <a:ext cx="32004" cy="512064"/>
          </a:xfrm>
          <a:prstGeom prst="rect">
            <a:avLst/>
          </a:prstGeom>
          <a:solidFill>
            <a:srgbClr val="7F1084"/>
          </a:solidFill>
          <a:ln w="12700">
            <a:solidFill>
              <a:srgbClr val="7F1084">
                <a:alpha val="0"/>
              </a:srgbClr>
            </a:solidFill>
            <a:prstDash val="solid"/>
          </a:ln>
        </p:spPr>
      </p:sp>
      <p:sp>
        <p:nvSpPr>
          <p:cNvPr id="36" name="Text 34"/>
          <p:cNvSpPr/>
          <p:nvPr/>
        </p:nvSpPr>
        <p:spPr>
          <a:xfrm>
            <a:off x="9137904" y="1762006"/>
            <a:ext cx="1234440" cy="256032"/>
          </a:xfrm>
          <a:prstGeom prst="rect">
            <a:avLst/>
          </a:prstGeom>
          <a:noFill/>
        </p:spPr>
        <p:txBody>
          <a:bodyPr wrap="square" lIns="0" tIns="0" rIns="0" bIns="0" rtlCol="0" anchor="t">
            <a:normAutofit fontScale="92500" lnSpcReduction="20000"/>
          </a:bodyPr>
          <a:lstStyle/>
          <a:p>
            <a:pPr marL="0" indent="0" algn="l">
              <a:buNone/>
            </a:pPr>
            <a:r>
              <a:rPr lang="en-US" sz="2000" b="1" dirty="0">
                <a:solidFill>
                  <a:srgbClr val="C00000"/>
                </a:solidFill>
                <a:latin typeface="Arial" panose="020B0604020202020204" pitchFamily="34" charset="0"/>
                <a:ea typeface="PingFang SC" pitchFamily="34" charset="-122"/>
                <a:cs typeface="Arial" panose="020B0604020202020204" pitchFamily="34" charset="0"/>
              </a:rPr>
              <a:t>1008 ns</a:t>
            </a:r>
            <a:endParaRPr lang="en-US" sz="2000" dirty="0">
              <a:latin typeface="Arial" panose="020B0604020202020204" pitchFamily="34" charset="0"/>
              <a:cs typeface="Arial" panose="020B0604020202020204" pitchFamily="34" charset="0"/>
            </a:endParaRPr>
          </a:p>
        </p:txBody>
      </p:sp>
      <p:sp>
        <p:nvSpPr>
          <p:cNvPr id="37" name="Text 35"/>
          <p:cNvSpPr/>
          <p:nvPr/>
        </p:nvSpPr>
        <p:spPr>
          <a:xfrm>
            <a:off x="9137904" y="2109478"/>
            <a:ext cx="1234440" cy="310896"/>
          </a:xfrm>
          <a:prstGeom prst="rect">
            <a:avLst/>
          </a:prstGeom>
          <a:noFill/>
        </p:spPr>
        <p:txBody>
          <a:bodyPr wrap="square" lIns="0" tIns="0" rIns="0" bIns="0" rtlCol="0" anchor="t">
            <a:normAutofit/>
          </a:bodyPr>
          <a:lstStyle/>
          <a:p>
            <a:pPr marL="0" indent="0" algn="l">
              <a:buNone/>
            </a:pPr>
            <a:r>
              <a:rPr lang="en-US" sz="850" dirty="0">
                <a:solidFill>
                  <a:srgbClr val="666666"/>
                </a:solidFill>
                <a:latin typeface="Arial" panose="020B0604020202020204" pitchFamily="34" charset="0"/>
                <a:ea typeface="PingFang SC" pitchFamily="34" charset="-122"/>
                <a:cs typeface="Arial" panose="020B0604020202020204" pitchFamily="34" charset="0"/>
              </a:rPr>
              <a:t>acquisition window</a:t>
            </a:r>
            <a:endParaRPr lang="en-US" sz="850" dirty="0">
              <a:latin typeface="Arial" panose="020B0604020202020204" pitchFamily="34" charset="0"/>
              <a:cs typeface="Arial" panose="020B0604020202020204" pitchFamily="34" charset="0"/>
            </a:endParaRPr>
          </a:p>
        </p:txBody>
      </p:sp>
      <p:sp>
        <p:nvSpPr>
          <p:cNvPr id="38" name="Shape 36"/>
          <p:cNvSpPr/>
          <p:nvPr/>
        </p:nvSpPr>
        <p:spPr>
          <a:xfrm>
            <a:off x="10372344" y="1789438"/>
            <a:ext cx="32004" cy="512064"/>
          </a:xfrm>
          <a:prstGeom prst="rect">
            <a:avLst/>
          </a:prstGeom>
          <a:solidFill>
            <a:srgbClr val="7F1084"/>
          </a:solidFill>
          <a:ln w="12700">
            <a:solidFill>
              <a:srgbClr val="7F1084">
                <a:alpha val="0"/>
              </a:srgbClr>
            </a:solidFill>
            <a:prstDash val="solid"/>
          </a:ln>
        </p:spPr>
      </p:sp>
      <p:sp>
        <p:nvSpPr>
          <p:cNvPr id="39" name="Text 37"/>
          <p:cNvSpPr/>
          <p:nvPr/>
        </p:nvSpPr>
        <p:spPr>
          <a:xfrm>
            <a:off x="10491216" y="1762006"/>
            <a:ext cx="1005840" cy="256032"/>
          </a:xfrm>
          <a:prstGeom prst="rect">
            <a:avLst/>
          </a:prstGeom>
          <a:noFill/>
        </p:spPr>
        <p:txBody>
          <a:bodyPr wrap="square" lIns="0" tIns="0" rIns="0" bIns="0" rtlCol="0" anchor="t">
            <a:normAutofit fontScale="92500" lnSpcReduction="20000"/>
          </a:bodyPr>
          <a:lstStyle/>
          <a:p>
            <a:pPr marL="0" indent="0" algn="l">
              <a:buNone/>
            </a:pPr>
            <a:r>
              <a:rPr lang="en-US" sz="2000" b="1" dirty="0">
                <a:solidFill>
                  <a:srgbClr val="C00000"/>
                </a:solidFill>
                <a:latin typeface="Arial" panose="020B0604020202020204" pitchFamily="34" charset="0"/>
                <a:ea typeface="PingFang SC" pitchFamily="34" charset="-122"/>
                <a:cs typeface="Arial" panose="020B0604020202020204" pitchFamily="34" charset="0"/>
              </a:rPr>
              <a:t>1 GHz</a:t>
            </a:r>
            <a:endParaRPr lang="en-US" sz="2000" dirty="0">
              <a:latin typeface="Arial" panose="020B0604020202020204" pitchFamily="34" charset="0"/>
              <a:cs typeface="Arial" panose="020B0604020202020204" pitchFamily="34" charset="0"/>
            </a:endParaRPr>
          </a:p>
        </p:txBody>
      </p:sp>
      <p:sp>
        <p:nvSpPr>
          <p:cNvPr id="40" name="Text 38"/>
          <p:cNvSpPr/>
          <p:nvPr/>
        </p:nvSpPr>
        <p:spPr>
          <a:xfrm>
            <a:off x="10491216" y="2109478"/>
            <a:ext cx="1005840" cy="310896"/>
          </a:xfrm>
          <a:prstGeom prst="rect">
            <a:avLst/>
          </a:prstGeom>
          <a:noFill/>
        </p:spPr>
        <p:txBody>
          <a:bodyPr wrap="square" lIns="0" tIns="0" rIns="0" bIns="0" rtlCol="0" anchor="t">
            <a:normAutofit/>
          </a:bodyPr>
          <a:lstStyle/>
          <a:p>
            <a:pPr marL="0" indent="0" algn="l">
              <a:buNone/>
            </a:pPr>
            <a:r>
              <a:rPr lang="en-US" sz="850" dirty="0">
                <a:solidFill>
                  <a:srgbClr val="666666"/>
                </a:solidFill>
                <a:latin typeface="Arial" panose="020B0604020202020204" pitchFamily="34" charset="0"/>
                <a:ea typeface="PingFang SC" pitchFamily="34" charset="-122"/>
                <a:cs typeface="Arial" panose="020B0604020202020204" pitchFamily="34" charset="0"/>
              </a:rPr>
              <a:t>sampling rate</a:t>
            </a:r>
            <a:endParaRPr lang="en-US" sz="850" dirty="0">
              <a:latin typeface="Arial" panose="020B0604020202020204" pitchFamily="34" charset="0"/>
              <a:cs typeface="Arial" panose="020B0604020202020204" pitchFamily="34" charset="0"/>
            </a:endParaRPr>
          </a:p>
        </p:txBody>
      </p:sp>
      <p:sp>
        <p:nvSpPr>
          <p:cNvPr id="43" name="TextBox"/>
          <p:cNvSpPr txBox="1"/>
          <p:nvPr/>
        </p:nvSpPr>
        <p:spPr>
          <a:xfrm>
            <a:off x="530351" y="384048"/>
            <a:ext cx="9080788" cy="329184"/>
          </a:xfrm>
          <a:prstGeom prst="rect">
            <a:avLst/>
          </a:prstGeom>
          <a:noFill/>
          <a:ln>
            <a:noFill/>
          </a:ln>
        </p:spPr>
        <p:txBody>
          <a:bodyPr wrap="square" lIns="0" tIns="0" rIns="0" bIns="0" anchor="t"/>
          <a:lstStyle/>
          <a:p>
            <a:r>
              <a:rPr lang="zh-CN" altLang="en-US" sz="2100" b="1" dirty="0">
                <a:solidFill>
                  <a:srgbClr val="7F1084"/>
                </a:solidFill>
                <a:latin typeface="Arial" panose="020B0604020202020204" pitchFamily="34" charset="0"/>
                <a:ea typeface="PingFang SC"/>
                <a:cs typeface="Arial" panose="020B0604020202020204" pitchFamily="34" charset="0"/>
              </a:rPr>
              <a:t>Problem </a:t>
            </a:r>
            <a:r>
              <a:rPr lang="en-US" altLang="zh-CN" sz="2100" b="1" dirty="0">
                <a:solidFill>
                  <a:srgbClr val="7F1084"/>
                </a:solidFill>
                <a:latin typeface="Arial" panose="020B0604020202020204" pitchFamily="34" charset="0"/>
                <a:ea typeface="PingFang SC"/>
                <a:cs typeface="Arial" panose="020B0604020202020204" pitchFamily="34" charset="0"/>
              </a:rPr>
              <a:t>D</a:t>
            </a:r>
            <a:r>
              <a:rPr lang="zh-CN" altLang="en-US" sz="2100" b="1" dirty="0">
                <a:solidFill>
                  <a:srgbClr val="7F1084"/>
                </a:solidFill>
                <a:latin typeface="Arial" panose="020B0604020202020204" pitchFamily="34" charset="0"/>
                <a:ea typeface="PingFang SC"/>
                <a:cs typeface="Arial" panose="020B0604020202020204" pitchFamily="34" charset="0"/>
              </a:rPr>
              <a:t>efinition: variable-dimensional inference</a:t>
            </a:r>
            <a:endParaRPr lang="zh-CN" sz="2100" dirty="0">
              <a:latin typeface="Arial" panose="020B0604020202020204" pitchFamily="34" charset="0"/>
              <a:cs typeface="Arial" panose="020B0604020202020204" pitchFamily="34" charset="0"/>
            </a:endParaRPr>
          </a:p>
        </p:txBody>
      </p:sp>
      <p:pic>
        <p:nvPicPr>
          <p:cNvPr id="44" name="waveform-evidence.png"/>
          <p:cNvPicPr>
            <a:picLocks noChangeAspect="1"/>
          </p:cNvPicPr>
          <p:nvPr/>
        </p:nvPicPr>
        <p:blipFill>
          <a:blip r:embed="rId4"/>
          <a:srcRect t="7904" r="335"/>
          <a:stretch>
            <a:fillRect/>
          </a:stretch>
        </p:blipFill>
        <p:spPr>
          <a:xfrm>
            <a:off x="157115" y="2845509"/>
            <a:ext cx="6741439" cy="3504184"/>
          </a:xfrm>
          <a:prstGeom prst="rect">
            <a:avLst/>
          </a:prstGeom>
        </p:spPr>
      </p:pic>
      <p:sp>
        <p:nvSpPr>
          <p:cNvPr id="19" name="Text 17"/>
          <p:cNvSpPr/>
          <p:nvPr/>
        </p:nvSpPr>
        <p:spPr>
          <a:xfrm>
            <a:off x="9899013" y="3579962"/>
            <a:ext cx="1362456" cy="530352"/>
          </a:xfrm>
          <a:prstGeom prst="rect">
            <a:avLst/>
          </a:prstGeom>
          <a:noFill/>
        </p:spPr>
        <p:txBody>
          <a:bodyPr wrap="square" lIns="0" tIns="0" rIns="0" bIns="0" rtlCol="0" anchor="ctr">
            <a:normAutofit/>
          </a:bodyPr>
          <a:lstStyle/>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Arrival times</a:t>
            </a:r>
            <a:endParaRPr lang="en-US" sz="1200" dirty="0">
              <a:latin typeface="Arial" panose="020B0604020202020204" pitchFamily="34" charset="0"/>
              <a:cs typeface="Arial" panose="020B0604020202020204" pitchFamily="34" charset="0"/>
            </a:endParaRPr>
          </a:p>
          <a:p>
            <a:pPr marL="0" indent="0" algn="ctr">
              <a:buNone/>
            </a:pPr>
            <a:r>
              <a:rPr lang="en-US" sz="1200" b="1" dirty="0">
                <a:solidFill>
                  <a:srgbClr val="2B2B2B"/>
                </a:solidFill>
                <a:latin typeface="Arial" panose="020B0604020202020204" pitchFamily="34" charset="0"/>
                <a:ea typeface="PingFang SC" pitchFamily="34" charset="-122"/>
                <a:cs typeface="Arial" panose="020B0604020202020204" pitchFamily="34" charset="0"/>
              </a:rPr>
              <a:t>{ti}</a:t>
            </a:r>
            <a:endParaRPr lang="en-US" sz="1200" dirty="0">
              <a:latin typeface="Arial" panose="020B0604020202020204" pitchFamily="34" charset="0"/>
              <a:cs typeface="Arial" panose="020B0604020202020204" pitchFamily="34" charset="0"/>
            </a:endParaRPr>
          </a:p>
        </p:txBody>
      </p:sp>
      <p:sp>
        <p:nvSpPr>
          <p:cNvPr id="2"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3"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1"/>
          <p:cNvSpPr/>
          <p:nvPr/>
        </p:nvSpPr>
        <p:spPr>
          <a:xfrm>
            <a:off x="566928" y="1627632"/>
            <a:ext cx="1481328" cy="676656"/>
          </a:xfrm>
          <a:prstGeom prst="rect">
            <a:avLst/>
          </a:prstGeom>
          <a:solidFill>
            <a:srgbClr val="7F1084"/>
          </a:solidFill>
          <a:ln w="8255">
            <a:solidFill>
              <a:srgbClr val="7F1084"/>
            </a:solidFill>
            <a:prstDash val="solid"/>
          </a:ln>
        </p:spPr>
      </p:sp>
      <p:sp>
        <p:nvSpPr>
          <p:cNvPr id="14" name="Text 12"/>
          <p:cNvSpPr/>
          <p:nvPr/>
        </p:nvSpPr>
        <p:spPr>
          <a:xfrm>
            <a:off x="603504" y="1700784"/>
            <a:ext cx="1408176" cy="566928"/>
          </a:xfrm>
          <a:prstGeom prst="rect">
            <a:avLst/>
          </a:prstGeom>
          <a:noFill/>
        </p:spPr>
        <p:txBody>
          <a:bodyPr wrap="square" lIns="381" tIns="381" rIns="381" bIns="381" rtlCol="0" anchor="ctr">
            <a:normAutofit/>
          </a:bodyPr>
          <a:lstStyle/>
          <a:p>
            <a:pPr marL="0" indent="0" algn="ctr">
              <a:buNone/>
            </a:pPr>
            <a:r>
              <a:rPr lang="en-US" sz="1180" b="1" dirty="0">
                <a:solidFill>
                  <a:srgbClr val="FFFFFF"/>
                </a:solidFill>
                <a:latin typeface="Arial" panose="020B0604020202020204" pitchFamily="34" charset="0"/>
                <a:ea typeface="PingFang SC" pitchFamily="34" charset="-122"/>
                <a:cs typeface="Arial" panose="020B0604020202020204" pitchFamily="34" charset="0"/>
              </a:rPr>
              <a:t>Method</a:t>
            </a:r>
            <a:endParaRPr lang="en-US" sz="1180" dirty="0">
              <a:latin typeface="Arial" panose="020B0604020202020204" pitchFamily="34" charset="0"/>
              <a:cs typeface="Arial" panose="020B0604020202020204" pitchFamily="34" charset="0"/>
            </a:endParaRPr>
          </a:p>
        </p:txBody>
      </p:sp>
      <p:sp>
        <p:nvSpPr>
          <p:cNvPr id="15" name="Shape 13"/>
          <p:cNvSpPr/>
          <p:nvPr/>
        </p:nvSpPr>
        <p:spPr>
          <a:xfrm>
            <a:off x="2048256" y="1627632"/>
            <a:ext cx="1234440" cy="676656"/>
          </a:xfrm>
          <a:prstGeom prst="rect">
            <a:avLst/>
          </a:prstGeom>
          <a:solidFill>
            <a:srgbClr val="F0E6F2"/>
          </a:solidFill>
          <a:ln w="8255">
            <a:solidFill>
              <a:srgbClr val="D9DEE7"/>
            </a:solidFill>
            <a:prstDash val="solid"/>
          </a:ln>
        </p:spPr>
      </p:sp>
      <p:sp>
        <p:nvSpPr>
          <p:cNvPr id="16" name="Text 14"/>
          <p:cNvSpPr/>
          <p:nvPr/>
        </p:nvSpPr>
        <p:spPr>
          <a:xfrm>
            <a:off x="2084832" y="1700784"/>
            <a:ext cx="1161288"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Timing reconstruction</a:t>
            </a:r>
            <a:endParaRPr lang="en-US" sz="1030" dirty="0">
              <a:latin typeface="Arial" panose="020B0604020202020204" pitchFamily="34" charset="0"/>
              <a:cs typeface="Arial" panose="020B0604020202020204" pitchFamily="34" charset="0"/>
            </a:endParaRPr>
          </a:p>
        </p:txBody>
      </p:sp>
      <p:sp>
        <p:nvSpPr>
          <p:cNvPr id="17" name="Shape 15"/>
          <p:cNvSpPr/>
          <p:nvPr/>
        </p:nvSpPr>
        <p:spPr>
          <a:xfrm>
            <a:off x="3282696" y="1627632"/>
            <a:ext cx="1316736" cy="676656"/>
          </a:xfrm>
          <a:prstGeom prst="rect">
            <a:avLst/>
          </a:prstGeom>
          <a:solidFill>
            <a:srgbClr val="F0E6F2"/>
          </a:solidFill>
          <a:ln w="8255">
            <a:solidFill>
              <a:srgbClr val="D9DEE7"/>
            </a:solidFill>
            <a:prstDash val="solid"/>
          </a:ln>
        </p:spPr>
      </p:sp>
      <p:sp>
        <p:nvSpPr>
          <p:cNvPr id="18" name="Text 16"/>
          <p:cNvSpPr/>
          <p:nvPr/>
        </p:nvSpPr>
        <p:spPr>
          <a:xfrm>
            <a:off x="3319272" y="1700784"/>
            <a:ext cx="1243584"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Variable PE</a:t>
            </a:r>
            <a:endParaRPr lang="en-US" sz="1030" dirty="0">
              <a:latin typeface="Arial" panose="020B0604020202020204" pitchFamily="34" charset="0"/>
              <a:cs typeface="Arial" panose="020B0604020202020204" pitchFamily="34" charset="0"/>
            </a:endParaRPr>
          </a:p>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count reconstruction</a:t>
            </a:r>
            <a:endParaRPr lang="en-US" sz="1030" dirty="0">
              <a:latin typeface="Arial" panose="020B0604020202020204" pitchFamily="34" charset="0"/>
              <a:cs typeface="Arial" panose="020B0604020202020204" pitchFamily="34" charset="0"/>
            </a:endParaRPr>
          </a:p>
        </p:txBody>
      </p:sp>
      <p:sp>
        <p:nvSpPr>
          <p:cNvPr id="19" name="Shape 17"/>
          <p:cNvSpPr/>
          <p:nvPr/>
        </p:nvSpPr>
        <p:spPr>
          <a:xfrm>
            <a:off x="4599432" y="1627632"/>
            <a:ext cx="1344168" cy="676656"/>
          </a:xfrm>
          <a:prstGeom prst="rect">
            <a:avLst/>
          </a:prstGeom>
          <a:solidFill>
            <a:srgbClr val="F0E6F2"/>
          </a:solidFill>
          <a:ln w="8255">
            <a:solidFill>
              <a:srgbClr val="D9DEE7"/>
            </a:solidFill>
            <a:prstDash val="solid"/>
          </a:ln>
        </p:spPr>
      </p:sp>
      <p:sp>
        <p:nvSpPr>
          <p:cNvPr id="20" name="Text 18"/>
          <p:cNvSpPr/>
          <p:nvPr/>
        </p:nvSpPr>
        <p:spPr>
          <a:xfrm>
            <a:off x="4636008" y="1700784"/>
            <a:ext cx="1271016"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SER</a:t>
            </a:r>
            <a:endParaRPr lang="en-US" sz="1030" dirty="0">
              <a:latin typeface="Arial" panose="020B0604020202020204" pitchFamily="34" charset="0"/>
              <a:cs typeface="Arial" panose="020B0604020202020204" pitchFamily="34" charset="0"/>
            </a:endParaRPr>
          </a:p>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uncertainty</a:t>
            </a:r>
            <a:endParaRPr lang="en-US" sz="1030" dirty="0">
              <a:latin typeface="Arial" panose="020B0604020202020204" pitchFamily="34" charset="0"/>
              <a:cs typeface="Arial" panose="020B0604020202020204" pitchFamily="34" charset="0"/>
            </a:endParaRPr>
          </a:p>
        </p:txBody>
      </p:sp>
      <p:sp>
        <p:nvSpPr>
          <p:cNvPr id="21" name="Shape 19"/>
          <p:cNvSpPr/>
          <p:nvPr/>
        </p:nvSpPr>
        <p:spPr>
          <a:xfrm>
            <a:off x="5943600" y="1627632"/>
            <a:ext cx="1536192" cy="676656"/>
          </a:xfrm>
          <a:prstGeom prst="rect">
            <a:avLst/>
          </a:prstGeom>
          <a:solidFill>
            <a:srgbClr val="F0E6F2"/>
          </a:solidFill>
          <a:ln w="8255">
            <a:solidFill>
              <a:srgbClr val="D9DEE7"/>
            </a:solidFill>
            <a:prstDash val="solid"/>
          </a:ln>
        </p:spPr>
      </p:sp>
      <p:sp>
        <p:nvSpPr>
          <p:cNvPr id="22" name="Text 20"/>
          <p:cNvSpPr/>
          <p:nvPr/>
        </p:nvSpPr>
        <p:spPr>
          <a:xfrm>
            <a:off x="5980176" y="1700784"/>
            <a:ext cx="1463040"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Non-Gaussian</a:t>
            </a:r>
            <a:endParaRPr lang="en-US" sz="1030" dirty="0">
              <a:latin typeface="Arial" panose="020B0604020202020204" pitchFamily="34" charset="0"/>
              <a:cs typeface="Arial" panose="020B0604020202020204" pitchFamily="34" charset="0"/>
            </a:endParaRPr>
          </a:p>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electronic noise</a:t>
            </a:r>
            <a:endParaRPr lang="en-US" sz="1030" dirty="0">
              <a:latin typeface="Arial" panose="020B0604020202020204" pitchFamily="34" charset="0"/>
              <a:cs typeface="Arial" panose="020B0604020202020204" pitchFamily="34" charset="0"/>
            </a:endParaRPr>
          </a:p>
        </p:txBody>
      </p:sp>
      <p:sp>
        <p:nvSpPr>
          <p:cNvPr id="23" name="Shape 21"/>
          <p:cNvSpPr/>
          <p:nvPr/>
        </p:nvSpPr>
        <p:spPr>
          <a:xfrm>
            <a:off x="7479792" y="1627632"/>
            <a:ext cx="1325880" cy="676656"/>
          </a:xfrm>
          <a:prstGeom prst="rect">
            <a:avLst/>
          </a:prstGeom>
          <a:solidFill>
            <a:srgbClr val="F0E6F2"/>
          </a:solidFill>
          <a:ln w="8255">
            <a:solidFill>
              <a:srgbClr val="D9DEE7"/>
            </a:solidFill>
            <a:prstDash val="solid"/>
          </a:ln>
        </p:spPr>
      </p:sp>
      <p:sp>
        <p:nvSpPr>
          <p:cNvPr id="24" name="Text 22"/>
          <p:cNvSpPr/>
          <p:nvPr/>
        </p:nvSpPr>
        <p:spPr>
          <a:xfrm>
            <a:off x="7516368" y="1700784"/>
            <a:ext cx="1252728"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Baseline</a:t>
            </a:r>
            <a:endParaRPr lang="en-US" sz="1030" dirty="0">
              <a:latin typeface="Arial" panose="020B0604020202020204" pitchFamily="34" charset="0"/>
              <a:cs typeface="Arial" panose="020B0604020202020204" pitchFamily="34" charset="0"/>
            </a:endParaRPr>
          </a:p>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drift</a:t>
            </a:r>
            <a:endParaRPr lang="en-US" sz="1030" dirty="0">
              <a:latin typeface="Arial" panose="020B0604020202020204" pitchFamily="34" charset="0"/>
              <a:cs typeface="Arial" panose="020B0604020202020204" pitchFamily="34" charset="0"/>
            </a:endParaRPr>
          </a:p>
        </p:txBody>
      </p:sp>
      <p:sp>
        <p:nvSpPr>
          <p:cNvPr id="25" name="Shape 23"/>
          <p:cNvSpPr/>
          <p:nvPr/>
        </p:nvSpPr>
        <p:spPr>
          <a:xfrm>
            <a:off x="8805672" y="1627632"/>
            <a:ext cx="1298448" cy="676656"/>
          </a:xfrm>
          <a:prstGeom prst="rect">
            <a:avLst/>
          </a:prstGeom>
          <a:solidFill>
            <a:srgbClr val="F0E6F2"/>
          </a:solidFill>
          <a:ln w="8255">
            <a:solidFill>
              <a:srgbClr val="D9DEE7"/>
            </a:solidFill>
            <a:prstDash val="solid"/>
          </a:ln>
        </p:spPr>
      </p:sp>
      <p:sp>
        <p:nvSpPr>
          <p:cNvPr id="26" name="Text 24"/>
          <p:cNvSpPr/>
          <p:nvPr/>
        </p:nvSpPr>
        <p:spPr>
          <a:xfrm>
            <a:off x="8842248" y="1700784"/>
            <a:ext cx="1225296"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GPU</a:t>
            </a:r>
            <a:endParaRPr lang="en-US" sz="1030" dirty="0">
              <a:latin typeface="Arial" panose="020B0604020202020204" pitchFamily="34" charset="0"/>
              <a:cs typeface="Arial" panose="020B0604020202020204" pitchFamily="34" charset="0"/>
            </a:endParaRPr>
          </a:p>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efficiency</a:t>
            </a:r>
            <a:endParaRPr lang="en-US" sz="1030" dirty="0">
              <a:latin typeface="Arial" panose="020B0604020202020204" pitchFamily="34" charset="0"/>
              <a:cs typeface="Arial" panose="020B0604020202020204" pitchFamily="34" charset="0"/>
            </a:endParaRPr>
          </a:p>
        </p:txBody>
      </p:sp>
      <p:sp>
        <p:nvSpPr>
          <p:cNvPr id="27" name="Shape 25"/>
          <p:cNvSpPr/>
          <p:nvPr/>
        </p:nvSpPr>
        <p:spPr>
          <a:xfrm>
            <a:off x="10104120" y="1627632"/>
            <a:ext cx="1527048" cy="676656"/>
          </a:xfrm>
          <a:prstGeom prst="rect">
            <a:avLst/>
          </a:prstGeom>
          <a:solidFill>
            <a:srgbClr val="F0E6F2"/>
          </a:solidFill>
          <a:ln w="8255">
            <a:solidFill>
              <a:srgbClr val="D9DEE7"/>
            </a:solidFill>
            <a:prstDash val="solid"/>
          </a:ln>
        </p:spPr>
      </p:sp>
      <p:sp>
        <p:nvSpPr>
          <p:cNvPr id="28" name="Text 26"/>
          <p:cNvSpPr/>
          <p:nvPr/>
        </p:nvSpPr>
        <p:spPr>
          <a:xfrm>
            <a:off x="10140696" y="1700784"/>
            <a:ext cx="1453896" cy="566928"/>
          </a:xfrm>
          <a:prstGeom prst="rect">
            <a:avLst/>
          </a:prstGeom>
          <a:noFill/>
        </p:spPr>
        <p:txBody>
          <a:bodyPr wrap="square" lIns="381" tIns="381" rIns="381" bIns="381" rtlCol="0" anchor="ctr">
            <a:normAutofit/>
          </a:bodyPr>
          <a:lstStyle/>
          <a:p>
            <a:pPr marL="0" indent="0" algn="ctr">
              <a:buNone/>
            </a:pPr>
            <a:r>
              <a:rPr lang="en-US" sz="1030" b="1" dirty="0">
                <a:solidFill>
                  <a:srgbClr val="5F0C64"/>
                </a:solidFill>
                <a:latin typeface="Arial" panose="020B0604020202020204" pitchFamily="34" charset="0"/>
                <a:ea typeface="PingFang SC" pitchFamily="34" charset="-122"/>
                <a:cs typeface="Arial" panose="020B0604020202020204" pitchFamily="34" charset="0"/>
              </a:rPr>
              <a:t>Positioning</a:t>
            </a:r>
            <a:endParaRPr lang="en-US" sz="1030" dirty="0">
              <a:latin typeface="Arial" panose="020B0604020202020204" pitchFamily="34" charset="0"/>
              <a:cs typeface="Arial" panose="020B0604020202020204" pitchFamily="34" charset="0"/>
            </a:endParaRPr>
          </a:p>
        </p:txBody>
      </p:sp>
      <p:sp>
        <p:nvSpPr>
          <p:cNvPr id="29" name="Shape 27"/>
          <p:cNvSpPr/>
          <p:nvPr/>
        </p:nvSpPr>
        <p:spPr>
          <a:xfrm>
            <a:off x="566928" y="2304288"/>
            <a:ext cx="1481328" cy="585216"/>
          </a:xfrm>
          <a:prstGeom prst="rect">
            <a:avLst/>
          </a:prstGeom>
          <a:solidFill>
            <a:srgbClr val="FFFFFF"/>
          </a:solidFill>
          <a:ln w="8255">
            <a:solidFill>
              <a:srgbClr val="D9DEE7"/>
            </a:solidFill>
            <a:prstDash val="solid"/>
          </a:ln>
        </p:spPr>
      </p:sp>
      <p:sp>
        <p:nvSpPr>
          <p:cNvPr id="30" name="Text 28"/>
          <p:cNvSpPr/>
          <p:nvPr/>
        </p:nvSpPr>
        <p:spPr>
          <a:xfrm>
            <a:off x="658368" y="2377440"/>
            <a:ext cx="1298448" cy="457200"/>
          </a:xfrm>
          <a:prstGeom prst="rect">
            <a:avLst/>
          </a:prstGeom>
          <a:noFill/>
        </p:spPr>
        <p:txBody>
          <a:bodyPr wrap="square" lIns="381" tIns="381" rIns="381" bIns="381" rtlCol="0" anchor="ctr">
            <a:normAutofit/>
          </a:bodyPr>
          <a:lstStyle/>
          <a:p>
            <a:pPr marL="0" indent="0" algn="ctr">
              <a:buNone/>
            </a:pPr>
            <a:r>
              <a:rPr lang="en-US" sz="1070" dirty="0">
                <a:solidFill>
                  <a:srgbClr val="1F2937"/>
                </a:solidFill>
                <a:latin typeface="Arial" panose="020B0604020202020204" pitchFamily="34" charset="0"/>
                <a:ea typeface="PingFang SC" pitchFamily="34" charset="-122"/>
                <a:cs typeface="Arial" panose="020B0604020202020204" pitchFamily="34" charset="0"/>
              </a:rPr>
              <a:t>Charge integration</a:t>
            </a:r>
            <a:endParaRPr lang="en-US" sz="1070" dirty="0">
              <a:latin typeface="Arial" panose="020B0604020202020204" pitchFamily="34" charset="0"/>
              <a:cs typeface="Arial" panose="020B0604020202020204" pitchFamily="34" charset="0"/>
            </a:endParaRPr>
          </a:p>
        </p:txBody>
      </p:sp>
      <p:sp>
        <p:nvSpPr>
          <p:cNvPr id="31" name="Shape 29"/>
          <p:cNvSpPr/>
          <p:nvPr/>
        </p:nvSpPr>
        <p:spPr>
          <a:xfrm>
            <a:off x="2048256" y="2304288"/>
            <a:ext cx="1234440" cy="585216"/>
          </a:xfrm>
          <a:prstGeom prst="rect">
            <a:avLst/>
          </a:prstGeom>
          <a:solidFill>
            <a:srgbClr val="F3F4F6"/>
          </a:solidFill>
          <a:ln w="8255">
            <a:solidFill>
              <a:srgbClr val="D9DEE7"/>
            </a:solidFill>
            <a:prstDash val="solid"/>
          </a:ln>
        </p:spPr>
      </p:sp>
      <p:sp>
        <p:nvSpPr>
          <p:cNvPr id="32" name="Shape 30"/>
          <p:cNvSpPr/>
          <p:nvPr/>
        </p:nvSpPr>
        <p:spPr>
          <a:xfrm>
            <a:off x="2532888" y="2464308"/>
            <a:ext cx="265176" cy="265176"/>
          </a:xfrm>
          <a:prstGeom prst="ellipse">
            <a:avLst/>
          </a:prstGeom>
          <a:solidFill>
            <a:srgbClr val="FFFFFF"/>
          </a:solidFill>
          <a:ln w="13970">
            <a:solidFill>
              <a:srgbClr val="667085"/>
            </a:solidFill>
            <a:prstDash val="solid"/>
          </a:ln>
        </p:spPr>
      </p:sp>
      <p:sp>
        <p:nvSpPr>
          <p:cNvPr id="33" name="Text 31"/>
          <p:cNvSpPr/>
          <p:nvPr/>
        </p:nvSpPr>
        <p:spPr>
          <a:xfrm>
            <a:off x="2555748"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34" name="Shape 32"/>
          <p:cNvSpPr/>
          <p:nvPr/>
        </p:nvSpPr>
        <p:spPr>
          <a:xfrm>
            <a:off x="3282696" y="2304288"/>
            <a:ext cx="1316736" cy="585216"/>
          </a:xfrm>
          <a:prstGeom prst="rect">
            <a:avLst/>
          </a:prstGeom>
          <a:solidFill>
            <a:srgbClr val="F3F4F6"/>
          </a:solidFill>
          <a:ln w="8255">
            <a:solidFill>
              <a:srgbClr val="D9DEE7"/>
            </a:solidFill>
            <a:prstDash val="solid"/>
          </a:ln>
        </p:spPr>
      </p:sp>
      <p:sp>
        <p:nvSpPr>
          <p:cNvPr id="35" name="Shape 33"/>
          <p:cNvSpPr/>
          <p:nvPr/>
        </p:nvSpPr>
        <p:spPr>
          <a:xfrm>
            <a:off x="3808476" y="2464308"/>
            <a:ext cx="265176" cy="265176"/>
          </a:xfrm>
          <a:prstGeom prst="ellipse">
            <a:avLst/>
          </a:prstGeom>
          <a:solidFill>
            <a:srgbClr val="FFFFFF"/>
          </a:solidFill>
          <a:ln w="13970">
            <a:solidFill>
              <a:srgbClr val="667085"/>
            </a:solidFill>
            <a:prstDash val="solid"/>
          </a:ln>
        </p:spPr>
      </p:sp>
      <p:sp>
        <p:nvSpPr>
          <p:cNvPr id="36" name="Text 34"/>
          <p:cNvSpPr/>
          <p:nvPr/>
        </p:nvSpPr>
        <p:spPr>
          <a:xfrm>
            <a:off x="3831336"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37" name="Shape 35"/>
          <p:cNvSpPr/>
          <p:nvPr/>
        </p:nvSpPr>
        <p:spPr>
          <a:xfrm>
            <a:off x="4599432" y="2304288"/>
            <a:ext cx="1344168" cy="585216"/>
          </a:xfrm>
          <a:prstGeom prst="rect">
            <a:avLst/>
          </a:prstGeom>
          <a:solidFill>
            <a:srgbClr val="F3F4F6"/>
          </a:solidFill>
          <a:ln w="8255">
            <a:solidFill>
              <a:srgbClr val="D9DEE7"/>
            </a:solidFill>
            <a:prstDash val="solid"/>
          </a:ln>
        </p:spPr>
      </p:sp>
      <p:sp>
        <p:nvSpPr>
          <p:cNvPr id="38" name="Shape 36"/>
          <p:cNvSpPr/>
          <p:nvPr/>
        </p:nvSpPr>
        <p:spPr>
          <a:xfrm>
            <a:off x="5138928" y="2464308"/>
            <a:ext cx="265176" cy="265176"/>
          </a:xfrm>
          <a:prstGeom prst="ellipse">
            <a:avLst/>
          </a:prstGeom>
          <a:solidFill>
            <a:srgbClr val="FFFFFF"/>
          </a:solidFill>
          <a:ln w="13970">
            <a:solidFill>
              <a:srgbClr val="667085"/>
            </a:solidFill>
            <a:prstDash val="solid"/>
          </a:ln>
        </p:spPr>
      </p:sp>
      <p:sp>
        <p:nvSpPr>
          <p:cNvPr id="39" name="Text 37"/>
          <p:cNvSpPr/>
          <p:nvPr/>
        </p:nvSpPr>
        <p:spPr>
          <a:xfrm>
            <a:off x="5161788"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40" name="Shape 38"/>
          <p:cNvSpPr/>
          <p:nvPr/>
        </p:nvSpPr>
        <p:spPr>
          <a:xfrm>
            <a:off x="5943600" y="2304288"/>
            <a:ext cx="1536192" cy="585216"/>
          </a:xfrm>
          <a:prstGeom prst="rect">
            <a:avLst/>
          </a:prstGeom>
          <a:solidFill>
            <a:srgbClr val="F3F4F6"/>
          </a:solidFill>
          <a:ln w="8255">
            <a:solidFill>
              <a:srgbClr val="D9DEE7"/>
            </a:solidFill>
            <a:prstDash val="solid"/>
          </a:ln>
        </p:spPr>
      </p:sp>
      <p:sp>
        <p:nvSpPr>
          <p:cNvPr id="41" name="Shape 39"/>
          <p:cNvSpPr/>
          <p:nvPr/>
        </p:nvSpPr>
        <p:spPr>
          <a:xfrm>
            <a:off x="6579108" y="2464308"/>
            <a:ext cx="265176" cy="265176"/>
          </a:xfrm>
          <a:prstGeom prst="ellipse">
            <a:avLst/>
          </a:prstGeom>
          <a:solidFill>
            <a:srgbClr val="FFFFFF"/>
          </a:solidFill>
          <a:ln w="13970">
            <a:solidFill>
              <a:srgbClr val="667085"/>
            </a:solidFill>
            <a:prstDash val="solid"/>
          </a:ln>
        </p:spPr>
      </p:sp>
      <p:sp>
        <p:nvSpPr>
          <p:cNvPr id="42" name="Text 40"/>
          <p:cNvSpPr/>
          <p:nvPr/>
        </p:nvSpPr>
        <p:spPr>
          <a:xfrm>
            <a:off x="6601968"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43" name="Shape 41"/>
          <p:cNvSpPr/>
          <p:nvPr/>
        </p:nvSpPr>
        <p:spPr>
          <a:xfrm>
            <a:off x="7479792" y="2304288"/>
            <a:ext cx="1325880" cy="585216"/>
          </a:xfrm>
          <a:prstGeom prst="rect">
            <a:avLst/>
          </a:prstGeom>
          <a:solidFill>
            <a:srgbClr val="F3F4F6"/>
          </a:solidFill>
          <a:ln w="8255">
            <a:solidFill>
              <a:srgbClr val="D9DEE7"/>
            </a:solidFill>
            <a:prstDash val="solid"/>
          </a:ln>
        </p:spPr>
      </p:sp>
      <p:sp>
        <p:nvSpPr>
          <p:cNvPr id="44" name="Shape 42"/>
          <p:cNvSpPr/>
          <p:nvPr/>
        </p:nvSpPr>
        <p:spPr>
          <a:xfrm>
            <a:off x="8010144" y="2464308"/>
            <a:ext cx="265176" cy="265176"/>
          </a:xfrm>
          <a:prstGeom prst="ellipse">
            <a:avLst/>
          </a:prstGeom>
          <a:solidFill>
            <a:srgbClr val="FFFFFF"/>
          </a:solidFill>
          <a:ln w="13970">
            <a:solidFill>
              <a:srgbClr val="667085"/>
            </a:solidFill>
            <a:prstDash val="solid"/>
          </a:ln>
        </p:spPr>
      </p:sp>
      <p:sp>
        <p:nvSpPr>
          <p:cNvPr id="45" name="Text 43"/>
          <p:cNvSpPr/>
          <p:nvPr/>
        </p:nvSpPr>
        <p:spPr>
          <a:xfrm>
            <a:off x="8033004"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46" name="Shape 44"/>
          <p:cNvSpPr/>
          <p:nvPr/>
        </p:nvSpPr>
        <p:spPr>
          <a:xfrm>
            <a:off x="8805672" y="2304288"/>
            <a:ext cx="1298448" cy="585216"/>
          </a:xfrm>
          <a:prstGeom prst="rect">
            <a:avLst/>
          </a:prstGeom>
          <a:solidFill>
            <a:srgbClr val="E7F4EF"/>
          </a:solidFill>
          <a:ln w="8255">
            <a:solidFill>
              <a:srgbClr val="D9DEE7"/>
            </a:solidFill>
            <a:prstDash val="solid"/>
          </a:ln>
        </p:spPr>
      </p:sp>
      <p:sp>
        <p:nvSpPr>
          <p:cNvPr id="47" name="Shape 45"/>
          <p:cNvSpPr/>
          <p:nvPr/>
        </p:nvSpPr>
        <p:spPr>
          <a:xfrm>
            <a:off x="9322308" y="2464308"/>
            <a:ext cx="265176" cy="265176"/>
          </a:xfrm>
          <a:prstGeom prst="ellipse">
            <a:avLst/>
          </a:prstGeom>
          <a:solidFill>
            <a:srgbClr val="FFFFFF"/>
          </a:solidFill>
          <a:ln w="13970">
            <a:solidFill>
              <a:srgbClr val="2E7D32"/>
            </a:solidFill>
            <a:prstDash val="solid"/>
          </a:ln>
        </p:spPr>
      </p:sp>
      <p:sp>
        <p:nvSpPr>
          <p:cNvPr id="48" name="Text 46"/>
          <p:cNvSpPr/>
          <p:nvPr/>
        </p:nvSpPr>
        <p:spPr>
          <a:xfrm>
            <a:off x="9345168" y="248259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49" name="Shape 47"/>
          <p:cNvSpPr/>
          <p:nvPr/>
        </p:nvSpPr>
        <p:spPr>
          <a:xfrm>
            <a:off x="10104120" y="2304288"/>
            <a:ext cx="1527048" cy="585216"/>
          </a:xfrm>
          <a:prstGeom prst="rect">
            <a:avLst/>
          </a:prstGeom>
          <a:solidFill>
            <a:srgbClr val="FFFFFF"/>
          </a:solidFill>
          <a:ln w="8255">
            <a:solidFill>
              <a:srgbClr val="D9DEE7"/>
            </a:solidFill>
            <a:prstDash val="solid"/>
          </a:ln>
        </p:spPr>
      </p:sp>
      <p:sp>
        <p:nvSpPr>
          <p:cNvPr id="50" name="Text 48"/>
          <p:cNvSpPr/>
          <p:nvPr/>
        </p:nvSpPr>
        <p:spPr>
          <a:xfrm>
            <a:off x="10195560" y="2386584"/>
            <a:ext cx="1344168" cy="438912"/>
          </a:xfrm>
          <a:prstGeom prst="rect">
            <a:avLst/>
          </a:prstGeom>
          <a:noFill/>
        </p:spPr>
        <p:txBody>
          <a:bodyPr wrap="square" lIns="381" tIns="381" rIns="381" bIns="381" rtlCol="0" anchor="ctr">
            <a:normAutofit/>
          </a:bodyPr>
          <a:lstStyle/>
          <a:p>
            <a:pPr marL="0" indent="0" algn="ctr">
              <a:buNone/>
            </a:pPr>
            <a:r>
              <a:rPr lang="en-US" sz="930" dirty="0">
                <a:solidFill>
                  <a:srgbClr val="667085"/>
                </a:solidFill>
                <a:latin typeface="Arial" panose="020B0604020202020204" pitchFamily="34" charset="0"/>
                <a:ea typeface="PingFang SC" pitchFamily="34" charset="-122"/>
                <a:cs typeface="Arial" panose="020B0604020202020204" pitchFamily="34" charset="0"/>
              </a:rPr>
              <a:t>Fast; loses timing structure</a:t>
            </a:r>
            <a:endParaRPr lang="en-US" sz="930" dirty="0">
              <a:latin typeface="Arial" panose="020B0604020202020204" pitchFamily="34" charset="0"/>
              <a:cs typeface="Arial" panose="020B0604020202020204" pitchFamily="34" charset="0"/>
            </a:endParaRPr>
          </a:p>
        </p:txBody>
      </p:sp>
      <p:sp>
        <p:nvSpPr>
          <p:cNvPr id="51" name="Shape 49"/>
          <p:cNvSpPr/>
          <p:nvPr/>
        </p:nvSpPr>
        <p:spPr>
          <a:xfrm>
            <a:off x="566928" y="2889504"/>
            <a:ext cx="1481328" cy="585216"/>
          </a:xfrm>
          <a:prstGeom prst="rect">
            <a:avLst/>
          </a:prstGeom>
          <a:solidFill>
            <a:srgbClr val="FBFCFE"/>
          </a:solidFill>
          <a:ln w="8255">
            <a:solidFill>
              <a:srgbClr val="D9DEE7"/>
            </a:solidFill>
            <a:prstDash val="solid"/>
          </a:ln>
        </p:spPr>
      </p:sp>
      <p:sp>
        <p:nvSpPr>
          <p:cNvPr id="52" name="Text 50"/>
          <p:cNvSpPr/>
          <p:nvPr/>
        </p:nvSpPr>
        <p:spPr>
          <a:xfrm>
            <a:off x="658368" y="2962656"/>
            <a:ext cx="1298448" cy="457200"/>
          </a:xfrm>
          <a:prstGeom prst="rect">
            <a:avLst/>
          </a:prstGeom>
          <a:noFill/>
        </p:spPr>
        <p:txBody>
          <a:bodyPr wrap="square" lIns="381" tIns="381" rIns="381" bIns="381" rtlCol="0" anchor="ctr">
            <a:normAutofit/>
          </a:bodyPr>
          <a:lstStyle/>
          <a:p>
            <a:pPr marL="0" indent="0" algn="ctr">
              <a:buNone/>
            </a:pPr>
            <a:r>
              <a:rPr lang="en-US" sz="1070" dirty="0">
                <a:solidFill>
                  <a:srgbClr val="1F2937"/>
                </a:solidFill>
                <a:latin typeface="Arial" panose="020B0604020202020204" pitchFamily="34" charset="0"/>
                <a:ea typeface="PingFang SC" pitchFamily="34" charset="-122"/>
                <a:cs typeface="Arial" panose="020B0604020202020204" pitchFamily="34" charset="0"/>
              </a:rPr>
              <a:t>Peak/filtering</a:t>
            </a:r>
            <a:endParaRPr lang="en-US" sz="1070" dirty="0">
              <a:latin typeface="Arial" panose="020B0604020202020204" pitchFamily="34" charset="0"/>
              <a:cs typeface="Arial" panose="020B0604020202020204" pitchFamily="34" charset="0"/>
            </a:endParaRPr>
          </a:p>
        </p:txBody>
      </p:sp>
      <p:sp>
        <p:nvSpPr>
          <p:cNvPr id="53" name="Shape 51"/>
          <p:cNvSpPr/>
          <p:nvPr/>
        </p:nvSpPr>
        <p:spPr>
          <a:xfrm>
            <a:off x="2048256" y="2889504"/>
            <a:ext cx="1234440" cy="585216"/>
          </a:xfrm>
          <a:prstGeom prst="rect">
            <a:avLst/>
          </a:prstGeom>
          <a:solidFill>
            <a:srgbClr val="FFF4DE"/>
          </a:solidFill>
          <a:ln w="8255">
            <a:solidFill>
              <a:srgbClr val="D9DEE7"/>
            </a:solidFill>
            <a:prstDash val="solid"/>
          </a:ln>
        </p:spPr>
      </p:sp>
      <p:sp>
        <p:nvSpPr>
          <p:cNvPr id="54" name="Shape 52"/>
          <p:cNvSpPr/>
          <p:nvPr/>
        </p:nvSpPr>
        <p:spPr>
          <a:xfrm>
            <a:off x="2532888" y="3049524"/>
            <a:ext cx="265176" cy="265176"/>
          </a:xfrm>
          <a:prstGeom prst="ellipse">
            <a:avLst/>
          </a:prstGeom>
          <a:solidFill>
            <a:srgbClr val="FFFFFF"/>
          </a:solidFill>
          <a:ln w="13970">
            <a:solidFill>
              <a:srgbClr val="D9842B"/>
            </a:solidFill>
            <a:prstDash val="solid"/>
          </a:ln>
        </p:spPr>
      </p:sp>
      <p:sp>
        <p:nvSpPr>
          <p:cNvPr id="55" name="Text 53"/>
          <p:cNvSpPr/>
          <p:nvPr/>
        </p:nvSpPr>
        <p:spPr>
          <a:xfrm>
            <a:off x="2555748"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56" name="Shape 54"/>
          <p:cNvSpPr/>
          <p:nvPr/>
        </p:nvSpPr>
        <p:spPr>
          <a:xfrm>
            <a:off x="3282696" y="2889504"/>
            <a:ext cx="1316736" cy="585216"/>
          </a:xfrm>
          <a:prstGeom prst="rect">
            <a:avLst/>
          </a:prstGeom>
          <a:solidFill>
            <a:srgbClr val="FFF4DE"/>
          </a:solidFill>
          <a:ln w="8255">
            <a:solidFill>
              <a:srgbClr val="D9DEE7"/>
            </a:solidFill>
            <a:prstDash val="solid"/>
          </a:ln>
        </p:spPr>
      </p:sp>
      <p:sp>
        <p:nvSpPr>
          <p:cNvPr id="57" name="Shape 55"/>
          <p:cNvSpPr/>
          <p:nvPr/>
        </p:nvSpPr>
        <p:spPr>
          <a:xfrm>
            <a:off x="3808476" y="3049524"/>
            <a:ext cx="265176" cy="265176"/>
          </a:xfrm>
          <a:prstGeom prst="ellipse">
            <a:avLst/>
          </a:prstGeom>
          <a:solidFill>
            <a:srgbClr val="FFFFFF"/>
          </a:solidFill>
          <a:ln w="13970">
            <a:solidFill>
              <a:srgbClr val="D9842B"/>
            </a:solidFill>
            <a:prstDash val="solid"/>
          </a:ln>
        </p:spPr>
      </p:sp>
      <p:sp>
        <p:nvSpPr>
          <p:cNvPr id="58" name="Text 56"/>
          <p:cNvSpPr/>
          <p:nvPr/>
        </p:nvSpPr>
        <p:spPr>
          <a:xfrm>
            <a:off x="3831336"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59" name="Shape 57"/>
          <p:cNvSpPr/>
          <p:nvPr/>
        </p:nvSpPr>
        <p:spPr>
          <a:xfrm>
            <a:off x="4599432" y="2889504"/>
            <a:ext cx="1344168" cy="585216"/>
          </a:xfrm>
          <a:prstGeom prst="rect">
            <a:avLst/>
          </a:prstGeom>
          <a:solidFill>
            <a:srgbClr val="F3F4F6"/>
          </a:solidFill>
          <a:ln w="8255">
            <a:solidFill>
              <a:srgbClr val="D9DEE7"/>
            </a:solidFill>
            <a:prstDash val="solid"/>
          </a:ln>
        </p:spPr>
      </p:sp>
      <p:sp>
        <p:nvSpPr>
          <p:cNvPr id="60" name="Shape 58"/>
          <p:cNvSpPr/>
          <p:nvPr/>
        </p:nvSpPr>
        <p:spPr>
          <a:xfrm>
            <a:off x="5138928" y="3049524"/>
            <a:ext cx="265176" cy="265176"/>
          </a:xfrm>
          <a:prstGeom prst="ellipse">
            <a:avLst/>
          </a:prstGeom>
          <a:solidFill>
            <a:srgbClr val="FFFFFF"/>
          </a:solidFill>
          <a:ln w="13970">
            <a:solidFill>
              <a:srgbClr val="667085"/>
            </a:solidFill>
            <a:prstDash val="solid"/>
          </a:ln>
        </p:spPr>
      </p:sp>
      <p:sp>
        <p:nvSpPr>
          <p:cNvPr id="61" name="Text 59"/>
          <p:cNvSpPr/>
          <p:nvPr/>
        </p:nvSpPr>
        <p:spPr>
          <a:xfrm>
            <a:off x="5161788"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62" name="Shape 60"/>
          <p:cNvSpPr/>
          <p:nvPr/>
        </p:nvSpPr>
        <p:spPr>
          <a:xfrm>
            <a:off x="5943600" y="2889504"/>
            <a:ext cx="1536192" cy="585216"/>
          </a:xfrm>
          <a:prstGeom prst="rect">
            <a:avLst/>
          </a:prstGeom>
          <a:solidFill>
            <a:srgbClr val="F3F4F6"/>
          </a:solidFill>
          <a:ln w="8255">
            <a:solidFill>
              <a:srgbClr val="D9DEE7"/>
            </a:solidFill>
            <a:prstDash val="solid"/>
          </a:ln>
        </p:spPr>
      </p:sp>
      <p:sp>
        <p:nvSpPr>
          <p:cNvPr id="63" name="Shape 61"/>
          <p:cNvSpPr/>
          <p:nvPr/>
        </p:nvSpPr>
        <p:spPr>
          <a:xfrm>
            <a:off x="6579108" y="3049524"/>
            <a:ext cx="265176" cy="265176"/>
          </a:xfrm>
          <a:prstGeom prst="ellipse">
            <a:avLst/>
          </a:prstGeom>
          <a:solidFill>
            <a:srgbClr val="FFFFFF"/>
          </a:solidFill>
          <a:ln w="13970">
            <a:solidFill>
              <a:srgbClr val="667085"/>
            </a:solidFill>
            <a:prstDash val="solid"/>
          </a:ln>
        </p:spPr>
      </p:sp>
      <p:sp>
        <p:nvSpPr>
          <p:cNvPr id="64" name="Text 62"/>
          <p:cNvSpPr/>
          <p:nvPr/>
        </p:nvSpPr>
        <p:spPr>
          <a:xfrm>
            <a:off x="6601968"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65" name="Shape 63"/>
          <p:cNvSpPr/>
          <p:nvPr/>
        </p:nvSpPr>
        <p:spPr>
          <a:xfrm>
            <a:off x="7479792" y="2889504"/>
            <a:ext cx="1325880" cy="585216"/>
          </a:xfrm>
          <a:prstGeom prst="rect">
            <a:avLst/>
          </a:prstGeom>
          <a:solidFill>
            <a:srgbClr val="F3F4F6"/>
          </a:solidFill>
          <a:ln w="8255">
            <a:solidFill>
              <a:srgbClr val="D9DEE7"/>
            </a:solidFill>
            <a:prstDash val="solid"/>
          </a:ln>
        </p:spPr>
      </p:sp>
      <p:sp>
        <p:nvSpPr>
          <p:cNvPr id="66" name="Shape 64"/>
          <p:cNvSpPr/>
          <p:nvPr/>
        </p:nvSpPr>
        <p:spPr>
          <a:xfrm>
            <a:off x="8010144" y="3049524"/>
            <a:ext cx="265176" cy="265176"/>
          </a:xfrm>
          <a:prstGeom prst="ellipse">
            <a:avLst/>
          </a:prstGeom>
          <a:solidFill>
            <a:srgbClr val="FFFFFF"/>
          </a:solidFill>
          <a:ln w="13970">
            <a:solidFill>
              <a:srgbClr val="667085"/>
            </a:solidFill>
            <a:prstDash val="solid"/>
          </a:ln>
        </p:spPr>
      </p:sp>
      <p:sp>
        <p:nvSpPr>
          <p:cNvPr id="67" name="Text 65"/>
          <p:cNvSpPr/>
          <p:nvPr/>
        </p:nvSpPr>
        <p:spPr>
          <a:xfrm>
            <a:off x="8033004"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68" name="Shape 66"/>
          <p:cNvSpPr/>
          <p:nvPr/>
        </p:nvSpPr>
        <p:spPr>
          <a:xfrm>
            <a:off x="8805672" y="2889504"/>
            <a:ext cx="1298448" cy="585216"/>
          </a:xfrm>
          <a:prstGeom prst="rect">
            <a:avLst/>
          </a:prstGeom>
          <a:solidFill>
            <a:srgbClr val="E7F4EF"/>
          </a:solidFill>
          <a:ln w="8255">
            <a:solidFill>
              <a:srgbClr val="D9DEE7"/>
            </a:solidFill>
            <a:prstDash val="solid"/>
          </a:ln>
        </p:spPr>
      </p:sp>
      <p:sp>
        <p:nvSpPr>
          <p:cNvPr id="69" name="Shape 67"/>
          <p:cNvSpPr/>
          <p:nvPr/>
        </p:nvSpPr>
        <p:spPr>
          <a:xfrm>
            <a:off x="9322308" y="3049524"/>
            <a:ext cx="265176" cy="265176"/>
          </a:xfrm>
          <a:prstGeom prst="ellipse">
            <a:avLst/>
          </a:prstGeom>
          <a:solidFill>
            <a:srgbClr val="FFFFFF"/>
          </a:solidFill>
          <a:ln w="13970">
            <a:solidFill>
              <a:srgbClr val="2E7D32"/>
            </a:solidFill>
            <a:prstDash val="solid"/>
          </a:ln>
        </p:spPr>
      </p:sp>
      <p:sp>
        <p:nvSpPr>
          <p:cNvPr id="70" name="Text 68"/>
          <p:cNvSpPr/>
          <p:nvPr/>
        </p:nvSpPr>
        <p:spPr>
          <a:xfrm>
            <a:off x="9345168" y="3067812"/>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71" name="Shape 69"/>
          <p:cNvSpPr/>
          <p:nvPr/>
        </p:nvSpPr>
        <p:spPr>
          <a:xfrm>
            <a:off x="10104120" y="2889504"/>
            <a:ext cx="1527048" cy="585216"/>
          </a:xfrm>
          <a:prstGeom prst="rect">
            <a:avLst/>
          </a:prstGeom>
          <a:solidFill>
            <a:srgbClr val="FBFCFE"/>
          </a:solidFill>
          <a:ln w="8255">
            <a:solidFill>
              <a:srgbClr val="D9DEE7"/>
            </a:solidFill>
            <a:prstDash val="solid"/>
          </a:ln>
        </p:spPr>
      </p:sp>
      <p:sp>
        <p:nvSpPr>
          <p:cNvPr id="72" name="Text 70"/>
          <p:cNvSpPr/>
          <p:nvPr/>
        </p:nvSpPr>
        <p:spPr>
          <a:xfrm>
            <a:off x="10195560" y="2971800"/>
            <a:ext cx="1344168" cy="438912"/>
          </a:xfrm>
          <a:prstGeom prst="rect">
            <a:avLst/>
          </a:prstGeom>
          <a:noFill/>
        </p:spPr>
        <p:txBody>
          <a:bodyPr wrap="square" lIns="381" tIns="381" rIns="381" bIns="381" rtlCol="0" anchor="ctr">
            <a:normAutofit/>
          </a:bodyPr>
          <a:lstStyle/>
          <a:p>
            <a:pPr marL="0" indent="0" algn="ctr">
              <a:buNone/>
            </a:pPr>
            <a:r>
              <a:rPr lang="en-US" sz="930" dirty="0">
                <a:solidFill>
                  <a:srgbClr val="667085"/>
                </a:solidFill>
                <a:latin typeface="Arial" panose="020B0604020202020204" pitchFamily="34" charset="0"/>
                <a:ea typeface="PingFang SC" pitchFamily="34" charset="-122"/>
                <a:cs typeface="Arial" panose="020B0604020202020204" pitchFamily="34" charset="0"/>
              </a:rPr>
              <a:t>Counts separated peaks; misses overlaps</a:t>
            </a:r>
            <a:endParaRPr lang="en-US" sz="930" dirty="0">
              <a:latin typeface="Arial" panose="020B0604020202020204" pitchFamily="34" charset="0"/>
              <a:cs typeface="Arial" panose="020B0604020202020204" pitchFamily="34" charset="0"/>
            </a:endParaRPr>
          </a:p>
        </p:txBody>
      </p:sp>
      <p:sp>
        <p:nvSpPr>
          <p:cNvPr id="73" name="Shape 71"/>
          <p:cNvSpPr/>
          <p:nvPr/>
        </p:nvSpPr>
        <p:spPr>
          <a:xfrm>
            <a:off x="566928" y="3474720"/>
            <a:ext cx="1481328" cy="585216"/>
          </a:xfrm>
          <a:prstGeom prst="rect">
            <a:avLst/>
          </a:prstGeom>
          <a:solidFill>
            <a:srgbClr val="FFFFFF"/>
          </a:solidFill>
          <a:ln w="8255">
            <a:solidFill>
              <a:srgbClr val="D9DEE7"/>
            </a:solidFill>
            <a:prstDash val="solid"/>
          </a:ln>
        </p:spPr>
      </p:sp>
      <p:sp>
        <p:nvSpPr>
          <p:cNvPr id="74" name="Text 72"/>
          <p:cNvSpPr/>
          <p:nvPr/>
        </p:nvSpPr>
        <p:spPr>
          <a:xfrm>
            <a:off x="658368" y="3547872"/>
            <a:ext cx="1298448" cy="457200"/>
          </a:xfrm>
          <a:prstGeom prst="rect">
            <a:avLst/>
          </a:prstGeom>
          <a:noFill/>
        </p:spPr>
        <p:txBody>
          <a:bodyPr wrap="square" lIns="381" tIns="381" rIns="381" bIns="381" rtlCol="0" anchor="ctr">
            <a:normAutofit/>
          </a:bodyPr>
          <a:lstStyle/>
          <a:p>
            <a:pPr marL="0" indent="0" algn="ctr">
              <a:buNone/>
            </a:pPr>
            <a:r>
              <a:rPr lang="en-US" sz="1070" dirty="0">
                <a:solidFill>
                  <a:srgbClr val="1F2937"/>
                </a:solidFill>
                <a:latin typeface="Arial" panose="020B0604020202020204" pitchFamily="34" charset="0"/>
                <a:ea typeface="PingFang SC" pitchFamily="34" charset="-122"/>
                <a:cs typeface="Arial" panose="020B0604020202020204" pitchFamily="34" charset="0"/>
              </a:rPr>
              <a:t>RL Deconvolution</a:t>
            </a:r>
            <a:endParaRPr lang="en-US" sz="1070" dirty="0">
              <a:latin typeface="Arial" panose="020B0604020202020204" pitchFamily="34" charset="0"/>
              <a:cs typeface="Arial" panose="020B0604020202020204" pitchFamily="34" charset="0"/>
            </a:endParaRPr>
          </a:p>
        </p:txBody>
      </p:sp>
      <p:sp>
        <p:nvSpPr>
          <p:cNvPr id="75" name="Shape 73"/>
          <p:cNvSpPr/>
          <p:nvPr/>
        </p:nvSpPr>
        <p:spPr>
          <a:xfrm>
            <a:off x="2048256" y="3474720"/>
            <a:ext cx="1234440" cy="585216"/>
          </a:xfrm>
          <a:prstGeom prst="rect">
            <a:avLst/>
          </a:prstGeom>
          <a:solidFill>
            <a:srgbClr val="FFF4DE"/>
          </a:solidFill>
          <a:ln w="8255">
            <a:solidFill>
              <a:srgbClr val="D9DEE7"/>
            </a:solidFill>
            <a:prstDash val="solid"/>
          </a:ln>
        </p:spPr>
      </p:sp>
      <p:sp>
        <p:nvSpPr>
          <p:cNvPr id="76" name="Shape 74"/>
          <p:cNvSpPr/>
          <p:nvPr/>
        </p:nvSpPr>
        <p:spPr>
          <a:xfrm>
            <a:off x="2532888" y="3634740"/>
            <a:ext cx="265176" cy="265176"/>
          </a:xfrm>
          <a:prstGeom prst="ellipse">
            <a:avLst/>
          </a:prstGeom>
          <a:solidFill>
            <a:srgbClr val="FFFFFF"/>
          </a:solidFill>
          <a:ln w="13970">
            <a:solidFill>
              <a:srgbClr val="D9842B"/>
            </a:solidFill>
            <a:prstDash val="solid"/>
          </a:ln>
        </p:spPr>
      </p:sp>
      <p:sp>
        <p:nvSpPr>
          <p:cNvPr id="77" name="Text 75"/>
          <p:cNvSpPr/>
          <p:nvPr/>
        </p:nvSpPr>
        <p:spPr>
          <a:xfrm>
            <a:off x="2555748"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78" name="Shape 76"/>
          <p:cNvSpPr/>
          <p:nvPr/>
        </p:nvSpPr>
        <p:spPr>
          <a:xfrm>
            <a:off x="3282696" y="3474720"/>
            <a:ext cx="1316736" cy="585216"/>
          </a:xfrm>
          <a:prstGeom prst="rect">
            <a:avLst/>
          </a:prstGeom>
          <a:solidFill>
            <a:srgbClr val="FFF4DE"/>
          </a:solidFill>
          <a:ln w="8255">
            <a:solidFill>
              <a:srgbClr val="D9DEE7"/>
            </a:solidFill>
            <a:prstDash val="solid"/>
          </a:ln>
        </p:spPr>
      </p:sp>
      <p:sp>
        <p:nvSpPr>
          <p:cNvPr id="79" name="Shape 77"/>
          <p:cNvSpPr/>
          <p:nvPr/>
        </p:nvSpPr>
        <p:spPr>
          <a:xfrm>
            <a:off x="3808476" y="3634740"/>
            <a:ext cx="265176" cy="265176"/>
          </a:xfrm>
          <a:prstGeom prst="ellipse">
            <a:avLst/>
          </a:prstGeom>
          <a:solidFill>
            <a:srgbClr val="FFFFFF"/>
          </a:solidFill>
          <a:ln w="13970">
            <a:solidFill>
              <a:srgbClr val="D9842B"/>
            </a:solidFill>
            <a:prstDash val="solid"/>
          </a:ln>
        </p:spPr>
      </p:sp>
      <p:sp>
        <p:nvSpPr>
          <p:cNvPr id="80" name="Text 78"/>
          <p:cNvSpPr/>
          <p:nvPr/>
        </p:nvSpPr>
        <p:spPr>
          <a:xfrm>
            <a:off x="3831336"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81" name="Shape 79"/>
          <p:cNvSpPr/>
          <p:nvPr/>
        </p:nvSpPr>
        <p:spPr>
          <a:xfrm>
            <a:off x="4599432" y="3474720"/>
            <a:ext cx="1344168" cy="585216"/>
          </a:xfrm>
          <a:prstGeom prst="rect">
            <a:avLst/>
          </a:prstGeom>
          <a:solidFill>
            <a:srgbClr val="F3F4F6"/>
          </a:solidFill>
          <a:ln w="8255">
            <a:solidFill>
              <a:srgbClr val="D9DEE7"/>
            </a:solidFill>
            <a:prstDash val="solid"/>
          </a:ln>
        </p:spPr>
      </p:sp>
      <p:sp>
        <p:nvSpPr>
          <p:cNvPr id="82" name="Shape 80"/>
          <p:cNvSpPr/>
          <p:nvPr/>
        </p:nvSpPr>
        <p:spPr>
          <a:xfrm>
            <a:off x="5138928" y="3634740"/>
            <a:ext cx="265176" cy="265176"/>
          </a:xfrm>
          <a:prstGeom prst="ellipse">
            <a:avLst/>
          </a:prstGeom>
          <a:solidFill>
            <a:srgbClr val="FFFFFF"/>
          </a:solidFill>
          <a:ln w="13970">
            <a:solidFill>
              <a:srgbClr val="667085"/>
            </a:solidFill>
            <a:prstDash val="solid"/>
          </a:ln>
        </p:spPr>
      </p:sp>
      <p:sp>
        <p:nvSpPr>
          <p:cNvPr id="83" name="Text 81"/>
          <p:cNvSpPr/>
          <p:nvPr/>
        </p:nvSpPr>
        <p:spPr>
          <a:xfrm>
            <a:off x="5161788"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84" name="Shape 82"/>
          <p:cNvSpPr/>
          <p:nvPr/>
        </p:nvSpPr>
        <p:spPr>
          <a:xfrm>
            <a:off x="5943600" y="3474720"/>
            <a:ext cx="1536192" cy="585216"/>
          </a:xfrm>
          <a:prstGeom prst="rect">
            <a:avLst/>
          </a:prstGeom>
          <a:solidFill>
            <a:srgbClr val="F3F4F6"/>
          </a:solidFill>
          <a:ln w="8255">
            <a:solidFill>
              <a:srgbClr val="D9DEE7"/>
            </a:solidFill>
            <a:prstDash val="solid"/>
          </a:ln>
        </p:spPr>
      </p:sp>
      <p:sp>
        <p:nvSpPr>
          <p:cNvPr id="85" name="Shape 83"/>
          <p:cNvSpPr/>
          <p:nvPr/>
        </p:nvSpPr>
        <p:spPr>
          <a:xfrm>
            <a:off x="6579108" y="3634740"/>
            <a:ext cx="265176" cy="265176"/>
          </a:xfrm>
          <a:prstGeom prst="ellipse">
            <a:avLst/>
          </a:prstGeom>
          <a:solidFill>
            <a:srgbClr val="FFFFFF"/>
          </a:solidFill>
          <a:ln w="13970">
            <a:solidFill>
              <a:srgbClr val="667085"/>
            </a:solidFill>
            <a:prstDash val="solid"/>
          </a:ln>
        </p:spPr>
      </p:sp>
      <p:sp>
        <p:nvSpPr>
          <p:cNvPr id="86" name="Text 84"/>
          <p:cNvSpPr/>
          <p:nvPr/>
        </p:nvSpPr>
        <p:spPr>
          <a:xfrm>
            <a:off x="6601968"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87" name="Shape 85"/>
          <p:cNvSpPr/>
          <p:nvPr/>
        </p:nvSpPr>
        <p:spPr>
          <a:xfrm>
            <a:off x="7479792" y="3474720"/>
            <a:ext cx="1325880" cy="585216"/>
          </a:xfrm>
          <a:prstGeom prst="rect">
            <a:avLst/>
          </a:prstGeom>
          <a:solidFill>
            <a:srgbClr val="F3F4F6"/>
          </a:solidFill>
          <a:ln w="8255">
            <a:solidFill>
              <a:srgbClr val="D9DEE7"/>
            </a:solidFill>
            <a:prstDash val="solid"/>
          </a:ln>
        </p:spPr>
      </p:sp>
      <p:sp>
        <p:nvSpPr>
          <p:cNvPr id="88" name="Shape 86"/>
          <p:cNvSpPr/>
          <p:nvPr/>
        </p:nvSpPr>
        <p:spPr>
          <a:xfrm>
            <a:off x="8010144" y="3634740"/>
            <a:ext cx="265176" cy="265176"/>
          </a:xfrm>
          <a:prstGeom prst="ellipse">
            <a:avLst/>
          </a:prstGeom>
          <a:solidFill>
            <a:srgbClr val="FFFFFF"/>
          </a:solidFill>
          <a:ln w="13970">
            <a:solidFill>
              <a:srgbClr val="667085"/>
            </a:solidFill>
            <a:prstDash val="solid"/>
          </a:ln>
        </p:spPr>
      </p:sp>
      <p:sp>
        <p:nvSpPr>
          <p:cNvPr id="89" name="Text 87"/>
          <p:cNvSpPr/>
          <p:nvPr/>
        </p:nvSpPr>
        <p:spPr>
          <a:xfrm>
            <a:off x="8033004"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90" name="Shape 88"/>
          <p:cNvSpPr/>
          <p:nvPr/>
        </p:nvSpPr>
        <p:spPr>
          <a:xfrm>
            <a:off x="8805672" y="3474720"/>
            <a:ext cx="1298448" cy="585216"/>
          </a:xfrm>
          <a:prstGeom prst="rect">
            <a:avLst/>
          </a:prstGeom>
          <a:solidFill>
            <a:srgbClr val="FFF4DE"/>
          </a:solidFill>
          <a:ln w="8255">
            <a:solidFill>
              <a:srgbClr val="D9DEE7"/>
            </a:solidFill>
            <a:prstDash val="solid"/>
          </a:ln>
        </p:spPr>
      </p:sp>
      <p:sp>
        <p:nvSpPr>
          <p:cNvPr id="91" name="Shape 89"/>
          <p:cNvSpPr/>
          <p:nvPr/>
        </p:nvSpPr>
        <p:spPr>
          <a:xfrm>
            <a:off x="9322308" y="3634740"/>
            <a:ext cx="265176" cy="265176"/>
          </a:xfrm>
          <a:prstGeom prst="ellipse">
            <a:avLst/>
          </a:prstGeom>
          <a:solidFill>
            <a:srgbClr val="FFFFFF"/>
          </a:solidFill>
          <a:ln w="13970">
            <a:solidFill>
              <a:srgbClr val="D9842B"/>
            </a:solidFill>
            <a:prstDash val="solid"/>
          </a:ln>
        </p:spPr>
      </p:sp>
      <p:sp>
        <p:nvSpPr>
          <p:cNvPr id="92" name="Text 90"/>
          <p:cNvSpPr/>
          <p:nvPr/>
        </p:nvSpPr>
        <p:spPr>
          <a:xfrm>
            <a:off x="9345168" y="3653028"/>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93" name="Shape 91"/>
          <p:cNvSpPr/>
          <p:nvPr/>
        </p:nvSpPr>
        <p:spPr>
          <a:xfrm>
            <a:off x="10104120" y="3474720"/>
            <a:ext cx="1527048" cy="585216"/>
          </a:xfrm>
          <a:prstGeom prst="rect">
            <a:avLst/>
          </a:prstGeom>
          <a:solidFill>
            <a:srgbClr val="FFFFFF"/>
          </a:solidFill>
          <a:ln w="8255">
            <a:solidFill>
              <a:srgbClr val="D9DEE7"/>
            </a:solidFill>
            <a:prstDash val="solid"/>
          </a:ln>
        </p:spPr>
      </p:sp>
      <p:sp>
        <p:nvSpPr>
          <p:cNvPr id="94" name="Text 92"/>
          <p:cNvSpPr/>
          <p:nvPr/>
        </p:nvSpPr>
        <p:spPr>
          <a:xfrm>
            <a:off x="10195560" y="3557016"/>
            <a:ext cx="1344168" cy="438912"/>
          </a:xfrm>
          <a:prstGeom prst="rect">
            <a:avLst/>
          </a:prstGeom>
          <a:noFill/>
        </p:spPr>
        <p:txBody>
          <a:bodyPr wrap="square" lIns="381" tIns="381" rIns="381" bIns="381" rtlCol="0" anchor="ctr">
            <a:normAutofit/>
          </a:bodyPr>
          <a:lstStyle/>
          <a:p>
            <a:pPr marL="0" indent="0" algn="ctr">
              <a:buNone/>
            </a:pPr>
            <a:r>
              <a:rPr lang="en-US" sz="930" dirty="0">
                <a:solidFill>
                  <a:srgbClr val="667085"/>
                </a:solidFill>
                <a:latin typeface="Arial" panose="020B0604020202020204" pitchFamily="34" charset="0"/>
                <a:ea typeface="PingFang SC" pitchFamily="34" charset="-122"/>
                <a:cs typeface="Arial" panose="020B0604020202020204" pitchFamily="34" charset="0"/>
              </a:rPr>
              <a:t>Continuous intensity; requires post-processing</a:t>
            </a:r>
            <a:endParaRPr lang="en-US" sz="930" dirty="0">
              <a:latin typeface="Arial" panose="020B0604020202020204" pitchFamily="34" charset="0"/>
              <a:cs typeface="Arial" panose="020B0604020202020204" pitchFamily="34" charset="0"/>
            </a:endParaRPr>
          </a:p>
        </p:txBody>
      </p:sp>
      <p:sp>
        <p:nvSpPr>
          <p:cNvPr id="95" name="Shape 93"/>
          <p:cNvSpPr/>
          <p:nvPr/>
        </p:nvSpPr>
        <p:spPr>
          <a:xfrm>
            <a:off x="566928" y="4059936"/>
            <a:ext cx="1481328" cy="585216"/>
          </a:xfrm>
          <a:prstGeom prst="rect">
            <a:avLst/>
          </a:prstGeom>
          <a:solidFill>
            <a:srgbClr val="FBFCFE"/>
          </a:solidFill>
          <a:ln w="8255">
            <a:solidFill>
              <a:srgbClr val="D9DEE7"/>
            </a:solidFill>
            <a:prstDash val="solid"/>
          </a:ln>
        </p:spPr>
      </p:sp>
      <p:sp>
        <p:nvSpPr>
          <p:cNvPr id="96" name="Text 94"/>
          <p:cNvSpPr/>
          <p:nvPr/>
        </p:nvSpPr>
        <p:spPr>
          <a:xfrm>
            <a:off x="658368" y="4133088"/>
            <a:ext cx="1298448" cy="457200"/>
          </a:xfrm>
          <a:prstGeom prst="rect">
            <a:avLst/>
          </a:prstGeom>
          <a:noFill/>
        </p:spPr>
        <p:txBody>
          <a:bodyPr wrap="square" lIns="381" tIns="381" rIns="381" bIns="381" rtlCol="0" anchor="ctr">
            <a:normAutofit/>
          </a:bodyPr>
          <a:lstStyle/>
          <a:p>
            <a:pPr marL="0" indent="0" algn="ctr">
              <a:buNone/>
            </a:pPr>
            <a:r>
              <a:rPr lang="en-US" sz="1070" dirty="0">
                <a:solidFill>
                  <a:srgbClr val="1F2937"/>
                </a:solidFill>
                <a:latin typeface="Arial" panose="020B0604020202020204" pitchFamily="34" charset="0"/>
                <a:ea typeface="PingFang SC" pitchFamily="34" charset="-122"/>
                <a:cs typeface="Arial" panose="020B0604020202020204" pitchFamily="34" charset="0"/>
              </a:rPr>
              <a:t>CNN method</a:t>
            </a:r>
            <a:endParaRPr lang="en-US" sz="1070" dirty="0">
              <a:latin typeface="Arial" panose="020B0604020202020204" pitchFamily="34" charset="0"/>
              <a:cs typeface="Arial" panose="020B0604020202020204" pitchFamily="34" charset="0"/>
            </a:endParaRPr>
          </a:p>
        </p:txBody>
      </p:sp>
      <p:sp>
        <p:nvSpPr>
          <p:cNvPr id="97" name="Shape 95"/>
          <p:cNvSpPr/>
          <p:nvPr/>
        </p:nvSpPr>
        <p:spPr>
          <a:xfrm>
            <a:off x="2048256" y="4059936"/>
            <a:ext cx="1234440" cy="585216"/>
          </a:xfrm>
          <a:prstGeom prst="rect">
            <a:avLst/>
          </a:prstGeom>
          <a:solidFill>
            <a:srgbClr val="FFF4DE"/>
          </a:solidFill>
          <a:ln w="8255">
            <a:solidFill>
              <a:srgbClr val="D9DEE7"/>
            </a:solidFill>
            <a:prstDash val="solid"/>
          </a:ln>
        </p:spPr>
      </p:sp>
      <p:sp>
        <p:nvSpPr>
          <p:cNvPr id="98" name="Shape 96"/>
          <p:cNvSpPr/>
          <p:nvPr/>
        </p:nvSpPr>
        <p:spPr>
          <a:xfrm>
            <a:off x="2532888" y="4219956"/>
            <a:ext cx="265176" cy="265176"/>
          </a:xfrm>
          <a:prstGeom prst="ellipse">
            <a:avLst/>
          </a:prstGeom>
          <a:solidFill>
            <a:srgbClr val="FFFFFF"/>
          </a:solidFill>
          <a:ln w="13970">
            <a:solidFill>
              <a:srgbClr val="D9842B"/>
            </a:solidFill>
            <a:prstDash val="solid"/>
          </a:ln>
        </p:spPr>
      </p:sp>
      <p:sp>
        <p:nvSpPr>
          <p:cNvPr id="99" name="Text 97"/>
          <p:cNvSpPr/>
          <p:nvPr/>
        </p:nvSpPr>
        <p:spPr>
          <a:xfrm>
            <a:off x="2555748"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00" name="Shape 98"/>
          <p:cNvSpPr/>
          <p:nvPr/>
        </p:nvSpPr>
        <p:spPr>
          <a:xfrm>
            <a:off x="3282696" y="4059936"/>
            <a:ext cx="1316736" cy="585216"/>
          </a:xfrm>
          <a:prstGeom prst="rect">
            <a:avLst/>
          </a:prstGeom>
          <a:solidFill>
            <a:srgbClr val="FFF4DE"/>
          </a:solidFill>
          <a:ln w="8255">
            <a:solidFill>
              <a:srgbClr val="D9DEE7"/>
            </a:solidFill>
            <a:prstDash val="solid"/>
          </a:ln>
        </p:spPr>
      </p:sp>
      <p:sp>
        <p:nvSpPr>
          <p:cNvPr id="101" name="Shape 99"/>
          <p:cNvSpPr/>
          <p:nvPr/>
        </p:nvSpPr>
        <p:spPr>
          <a:xfrm>
            <a:off x="3808476" y="4219956"/>
            <a:ext cx="265176" cy="265176"/>
          </a:xfrm>
          <a:prstGeom prst="ellipse">
            <a:avLst/>
          </a:prstGeom>
          <a:solidFill>
            <a:srgbClr val="FFFFFF"/>
          </a:solidFill>
          <a:ln w="13970">
            <a:solidFill>
              <a:srgbClr val="D9842B"/>
            </a:solidFill>
            <a:prstDash val="solid"/>
          </a:ln>
        </p:spPr>
      </p:sp>
      <p:sp>
        <p:nvSpPr>
          <p:cNvPr id="102" name="Text 100"/>
          <p:cNvSpPr/>
          <p:nvPr/>
        </p:nvSpPr>
        <p:spPr>
          <a:xfrm>
            <a:off x="3831336"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03" name="Shape 101"/>
          <p:cNvSpPr/>
          <p:nvPr/>
        </p:nvSpPr>
        <p:spPr>
          <a:xfrm>
            <a:off x="4599432" y="4059936"/>
            <a:ext cx="1344168" cy="585216"/>
          </a:xfrm>
          <a:prstGeom prst="rect">
            <a:avLst/>
          </a:prstGeom>
          <a:solidFill>
            <a:srgbClr val="F3F4F6"/>
          </a:solidFill>
          <a:ln w="8255">
            <a:solidFill>
              <a:srgbClr val="D9DEE7"/>
            </a:solidFill>
            <a:prstDash val="solid"/>
          </a:ln>
        </p:spPr>
      </p:sp>
      <p:sp>
        <p:nvSpPr>
          <p:cNvPr id="104" name="Shape 102"/>
          <p:cNvSpPr/>
          <p:nvPr/>
        </p:nvSpPr>
        <p:spPr>
          <a:xfrm>
            <a:off x="5138928" y="4219956"/>
            <a:ext cx="265176" cy="265176"/>
          </a:xfrm>
          <a:prstGeom prst="ellipse">
            <a:avLst/>
          </a:prstGeom>
          <a:solidFill>
            <a:srgbClr val="FFFFFF"/>
          </a:solidFill>
          <a:ln w="13970">
            <a:solidFill>
              <a:srgbClr val="667085"/>
            </a:solidFill>
            <a:prstDash val="solid"/>
          </a:ln>
        </p:spPr>
      </p:sp>
      <p:sp>
        <p:nvSpPr>
          <p:cNvPr id="105" name="Text 103"/>
          <p:cNvSpPr/>
          <p:nvPr/>
        </p:nvSpPr>
        <p:spPr>
          <a:xfrm>
            <a:off x="5161788"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06" name="Shape 104"/>
          <p:cNvSpPr/>
          <p:nvPr/>
        </p:nvSpPr>
        <p:spPr>
          <a:xfrm>
            <a:off x="5943600" y="4059936"/>
            <a:ext cx="1536192" cy="585216"/>
          </a:xfrm>
          <a:prstGeom prst="rect">
            <a:avLst/>
          </a:prstGeom>
          <a:solidFill>
            <a:srgbClr val="F3F4F6"/>
          </a:solidFill>
          <a:ln w="8255">
            <a:solidFill>
              <a:srgbClr val="D9DEE7"/>
            </a:solidFill>
            <a:prstDash val="solid"/>
          </a:ln>
        </p:spPr>
      </p:sp>
      <p:sp>
        <p:nvSpPr>
          <p:cNvPr id="107" name="Shape 105"/>
          <p:cNvSpPr/>
          <p:nvPr/>
        </p:nvSpPr>
        <p:spPr>
          <a:xfrm>
            <a:off x="6579108" y="4219956"/>
            <a:ext cx="265176" cy="265176"/>
          </a:xfrm>
          <a:prstGeom prst="ellipse">
            <a:avLst/>
          </a:prstGeom>
          <a:solidFill>
            <a:srgbClr val="FFFFFF"/>
          </a:solidFill>
          <a:ln w="13970">
            <a:solidFill>
              <a:srgbClr val="667085"/>
            </a:solidFill>
            <a:prstDash val="solid"/>
          </a:ln>
        </p:spPr>
      </p:sp>
      <p:sp>
        <p:nvSpPr>
          <p:cNvPr id="108" name="Text 106"/>
          <p:cNvSpPr/>
          <p:nvPr/>
        </p:nvSpPr>
        <p:spPr>
          <a:xfrm>
            <a:off x="6601968"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09" name="Shape 107"/>
          <p:cNvSpPr/>
          <p:nvPr/>
        </p:nvSpPr>
        <p:spPr>
          <a:xfrm>
            <a:off x="7479792" y="4059936"/>
            <a:ext cx="1325880" cy="585216"/>
          </a:xfrm>
          <a:prstGeom prst="rect">
            <a:avLst/>
          </a:prstGeom>
          <a:solidFill>
            <a:srgbClr val="F3F4F6"/>
          </a:solidFill>
          <a:ln w="8255">
            <a:solidFill>
              <a:srgbClr val="D9DEE7"/>
            </a:solidFill>
            <a:prstDash val="solid"/>
          </a:ln>
        </p:spPr>
      </p:sp>
      <p:sp>
        <p:nvSpPr>
          <p:cNvPr id="110" name="Shape 108"/>
          <p:cNvSpPr/>
          <p:nvPr/>
        </p:nvSpPr>
        <p:spPr>
          <a:xfrm>
            <a:off x="8010144" y="4219956"/>
            <a:ext cx="265176" cy="265176"/>
          </a:xfrm>
          <a:prstGeom prst="ellipse">
            <a:avLst/>
          </a:prstGeom>
          <a:solidFill>
            <a:srgbClr val="FFFFFF"/>
          </a:solidFill>
          <a:ln w="13970">
            <a:solidFill>
              <a:srgbClr val="667085"/>
            </a:solidFill>
            <a:prstDash val="solid"/>
          </a:ln>
        </p:spPr>
      </p:sp>
      <p:sp>
        <p:nvSpPr>
          <p:cNvPr id="111" name="Text 109"/>
          <p:cNvSpPr/>
          <p:nvPr/>
        </p:nvSpPr>
        <p:spPr>
          <a:xfrm>
            <a:off x="8033004"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12" name="Shape 110"/>
          <p:cNvSpPr/>
          <p:nvPr/>
        </p:nvSpPr>
        <p:spPr>
          <a:xfrm>
            <a:off x="8805672" y="4059936"/>
            <a:ext cx="1298448" cy="585216"/>
          </a:xfrm>
          <a:prstGeom prst="rect">
            <a:avLst/>
          </a:prstGeom>
          <a:solidFill>
            <a:srgbClr val="E7F4EF"/>
          </a:solidFill>
          <a:ln w="8255">
            <a:solidFill>
              <a:srgbClr val="D9DEE7"/>
            </a:solidFill>
            <a:prstDash val="solid"/>
          </a:ln>
        </p:spPr>
      </p:sp>
      <p:sp>
        <p:nvSpPr>
          <p:cNvPr id="113" name="Shape 111"/>
          <p:cNvSpPr/>
          <p:nvPr/>
        </p:nvSpPr>
        <p:spPr>
          <a:xfrm>
            <a:off x="9322308" y="4219956"/>
            <a:ext cx="265176" cy="265176"/>
          </a:xfrm>
          <a:prstGeom prst="ellipse">
            <a:avLst/>
          </a:prstGeom>
          <a:solidFill>
            <a:srgbClr val="FFFFFF"/>
          </a:solidFill>
          <a:ln w="13970">
            <a:solidFill>
              <a:srgbClr val="2E7D32"/>
            </a:solidFill>
            <a:prstDash val="solid"/>
          </a:ln>
        </p:spPr>
      </p:sp>
      <p:sp>
        <p:nvSpPr>
          <p:cNvPr id="114" name="Text 112"/>
          <p:cNvSpPr/>
          <p:nvPr/>
        </p:nvSpPr>
        <p:spPr>
          <a:xfrm>
            <a:off x="9345168" y="4238244"/>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15" name="Shape 113"/>
          <p:cNvSpPr/>
          <p:nvPr/>
        </p:nvSpPr>
        <p:spPr>
          <a:xfrm>
            <a:off x="10104120" y="4059936"/>
            <a:ext cx="1527048" cy="585216"/>
          </a:xfrm>
          <a:prstGeom prst="rect">
            <a:avLst/>
          </a:prstGeom>
          <a:solidFill>
            <a:srgbClr val="FBFCFE"/>
          </a:solidFill>
          <a:ln w="8255">
            <a:solidFill>
              <a:srgbClr val="D9DEE7"/>
            </a:solidFill>
            <a:prstDash val="solid"/>
          </a:ln>
        </p:spPr>
      </p:sp>
      <p:sp>
        <p:nvSpPr>
          <p:cNvPr id="116" name="Text 114"/>
          <p:cNvSpPr/>
          <p:nvPr/>
        </p:nvSpPr>
        <p:spPr>
          <a:xfrm>
            <a:off x="10195560" y="4142232"/>
            <a:ext cx="1344168" cy="438912"/>
          </a:xfrm>
          <a:prstGeom prst="rect">
            <a:avLst/>
          </a:prstGeom>
          <a:noFill/>
        </p:spPr>
        <p:txBody>
          <a:bodyPr wrap="square" lIns="381" tIns="381" rIns="381" bIns="381" rtlCol="0" anchor="ctr">
            <a:normAutofit/>
          </a:bodyPr>
          <a:lstStyle/>
          <a:p>
            <a:pPr marL="0" indent="0" algn="ctr">
              <a:buNone/>
            </a:pPr>
            <a:r>
              <a:rPr lang="en-US" sz="930" dirty="0">
                <a:solidFill>
                  <a:srgbClr val="667085"/>
                </a:solidFill>
                <a:latin typeface="Arial" panose="020B0604020202020204" pitchFamily="34" charset="0"/>
                <a:ea typeface="PingFang SC" pitchFamily="34" charset="-122"/>
                <a:cs typeface="Arial" panose="020B0604020202020204" pitchFamily="34" charset="0"/>
              </a:rPr>
              <a:t>Requires dedicated output design</a:t>
            </a:r>
            <a:endParaRPr lang="en-US" sz="930" dirty="0">
              <a:latin typeface="Arial" panose="020B0604020202020204" pitchFamily="34" charset="0"/>
              <a:cs typeface="Arial" panose="020B0604020202020204" pitchFamily="34" charset="0"/>
            </a:endParaRPr>
          </a:p>
        </p:txBody>
      </p:sp>
      <p:sp>
        <p:nvSpPr>
          <p:cNvPr id="117" name="Shape 115"/>
          <p:cNvSpPr/>
          <p:nvPr/>
        </p:nvSpPr>
        <p:spPr>
          <a:xfrm>
            <a:off x="566928" y="4645152"/>
            <a:ext cx="1481328" cy="585216"/>
          </a:xfrm>
          <a:prstGeom prst="rect">
            <a:avLst/>
          </a:prstGeom>
          <a:solidFill>
            <a:srgbClr val="FFFFFF"/>
          </a:solidFill>
          <a:ln w="8255">
            <a:solidFill>
              <a:srgbClr val="D9DEE7"/>
            </a:solidFill>
            <a:prstDash val="solid"/>
          </a:ln>
        </p:spPr>
      </p:sp>
      <p:sp>
        <p:nvSpPr>
          <p:cNvPr id="118" name="Text 116"/>
          <p:cNvSpPr/>
          <p:nvPr/>
        </p:nvSpPr>
        <p:spPr>
          <a:xfrm>
            <a:off x="658368" y="4718304"/>
            <a:ext cx="1298448" cy="457200"/>
          </a:xfrm>
          <a:prstGeom prst="rect">
            <a:avLst/>
          </a:prstGeom>
          <a:noFill/>
        </p:spPr>
        <p:txBody>
          <a:bodyPr wrap="square" lIns="381" tIns="381" rIns="381" bIns="381" rtlCol="0" anchor="ctr">
            <a:normAutofit/>
          </a:bodyPr>
          <a:lstStyle/>
          <a:p>
            <a:pPr marL="0" indent="0" algn="ctr">
              <a:buNone/>
            </a:pPr>
            <a:r>
              <a:rPr lang="en-US" sz="1070" dirty="0">
                <a:solidFill>
                  <a:srgbClr val="1F2937"/>
                </a:solidFill>
                <a:latin typeface="Arial" panose="020B0604020202020204" pitchFamily="34" charset="0"/>
                <a:ea typeface="PingFang SC" pitchFamily="34" charset="-122"/>
                <a:cs typeface="Arial" panose="020B0604020202020204" pitchFamily="34" charset="0"/>
              </a:rPr>
              <a:t>FSMP</a:t>
            </a:r>
            <a:endParaRPr lang="en-US" sz="1070" dirty="0">
              <a:latin typeface="Arial" panose="020B0604020202020204" pitchFamily="34" charset="0"/>
              <a:cs typeface="Arial" panose="020B0604020202020204" pitchFamily="34" charset="0"/>
            </a:endParaRPr>
          </a:p>
        </p:txBody>
      </p:sp>
      <p:sp>
        <p:nvSpPr>
          <p:cNvPr id="119" name="Shape 117"/>
          <p:cNvSpPr/>
          <p:nvPr/>
        </p:nvSpPr>
        <p:spPr>
          <a:xfrm>
            <a:off x="2048256" y="4645152"/>
            <a:ext cx="1234440" cy="585216"/>
          </a:xfrm>
          <a:prstGeom prst="rect">
            <a:avLst/>
          </a:prstGeom>
          <a:solidFill>
            <a:srgbClr val="E7F4EF"/>
          </a:solidFill>
          <a:ln w="8255">
            <a:solidFill>
              <a:srgbClr val="D9DEE7"/>
            </a:solidFill>
            <a:prstDash val="solid"/>
          </a:ln>
        </p:spPr>
      </p:sp>
      <p:sp>
        <p:nvSpPr>
          <p:cNvPr id="120" name="Shape 118"/>
          <p:cNvSpPr/>
          <p:nvPr/>
        </p:nvSpPr>
        <p:spPr>
          <a:xfrm>
            <a:off x="2532888" y="4805172"/>
            <a:ext cx="265176" cy="265176"/>
          </a:xfrm>
          <a:prstGeom prst="ellipse">
            <a:avLst/>
          </a:prstGeom>
          <a:solidFill>
            <a:srgbClr val="FFFFFF"/>
          </a:solidFill>
          <a:ln w="13970">
            <a:solidFill>
              <a:srgbClr val="2E7D32"/>
            </a:solidFill>
            <a:prstDash val="solid"/>
          </a:ln>
        </p:spPr>
      </p:sp>
      <p:sp>
        <p:nvSpPr>
          <p:cNvPr id="121" name="Text 119"/>
          <p:cNvSpPr/>
          <p:nvPr/>
        </p:nvSpPr>
        <p:spPr>
          <a:xfrm>
            <a:off x="2555748"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22" name="Shape 120"/>
          <p:cNvSpPr/>
          <p:nvPr/>
        </p:nvSpPr>
        <p:spPr>
          <a:xfrm>
            <a:off x="3282696" y="4645152"/>
            <a:ext cx="1316736" cy="585216"/>
          </a:xfrm>
          <a:prstGeom prst="rect">
            <a:avLst/>
          </a:prstGeom>
          <a:solidFill>
            <a:srgbClr val="E7F4EF"/>
          </a:solidFill>
          <a:ln w="8255">
            <a:solidFill>
              <a:srgbClr val="D9DEE7"/>
            </a:solidFill>
            <a:prstDash val="solid"/>
          </a:ln>
        </p:spPr>
      </p:sp>
      <p:sp>
        <p:nvSpPr>
          <p:cNvPr id="123" name="Shape 121"/>
          <p:cNvSpPr/>
          <p:nvPr/>
        </p:nvSpPr>
        <p:spPr>
          <a:xfrm>
            <a:off x="3808476" y="4805172"/>
            <a:ext cx="265176" cy="265176"/>
          </a:xfrm>
          <a:prstGeom prst="ellipse">
            <a:avLst/>
          </a:prstGeom>
          <a:solidFill>
            <a:srgbClr val="FFFFFF"/>
          </a:solidFill>
          <a:ln w="13970">
            <a:solidFill>
              <a:srgbClr val="2E7D32"/>
            </a:solidFill>
            <a:prstDash val="solid"/>
          </a:ln>
        </p:spPr>
      </p:sp>
      <p:sp>
        <p:nvSpPr>
          <p:cNvPr id="124" name="Text 122"/>
          <p:cNvSpPr/>
          <p:nvPr/>
        </p:nvSpPr>
        <p:spPr>
          <a:xfrm>
            <a:off x="3831336"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25" name="Shape 123"/>
          <p:cNvSpPr/>
          <p:nvPr/>
        </p:nvSpPr>
        <p:spPr>
          <a:xfrm>
            <a:off x="4599432" y="4645152"/>
            <a:ext cx="1344168" cy="585216"/>
          </a:xfrm>
          <a:prstGeom prst="rect">
            <a:avLst/>
          </a:prstGeom>
          <a:solidFill>
            <a:srgbClr val="F3F4F6"/>
          </a:solidFill>
          <a:ln w="8255">
            <a:solidFill>
              <a:srgbClr val="D9DEE7"/>
            </a:solidFill>
            <a:prstDash val="solid"/>
          </a:ln>
        </p:spPr>
      </p:sp>
      <p:sp>
        <p:nvSpPr>
          <p:cNvPr id="126" name="Shape 124"/>
          <p:cNvSpPr/>
          <p:nvPr/>
        </p:nvSpPr>
        <p:spPr>
          <a:xfrm>
            <a:off x="5138928" y="4805172"/>
            <a:ext cx="265176" cy="265176"/>
          </a:xfrm>
          <a:prstGeom prst="ellipse">
            <a:avLst/>
          </a:prstGeom>
          <a:solidFill>
            <a:srgbClr val="FFFFFF"/>
          </a:solidFill>
          <a:ln w="13970">
            <a:solidFill>
              <a:srgbClr val="667085"/>
            </a:solidFill>
            <a:prstDash val="solid"/>
          </a:ln>
        </p:spPr>
      </p:sp>
      <p:sp>
        <p:nvSpPr>
          <p:cNvPr id="127" name="Text 125"/>
          <p:cNvSpPr/>
          <p:nvPr/>
        </p:nvSpPr>
        <p:spPr>
          <a:xfrm>
            <a:off x="5161788"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28" name="Shape 126"/>
          <p:cNvSpPr/>
          <p:nvPr/>
        </p:nvSpPr>
        <p:spPr>
          <a:xfrm>
            <a:off x="5943600" y="4645152"/>
            <a:ext cx="1536192" cy="585216"/>
          </a:xfrm>
          <a:prstGeom prst="rect">
            <a:avLst/>
          </a:prstGeom>
          <a:solidFill>
            <a:srgbClr val="FFF4DE"/>
          </a:solidFill>
          <a:ln w="8255">
            <a:solidFill>
              <a:srgbClr val="D9DEE7"/>
            </a:solidFill>
            <a:prstDash val="solid"/>
          </a:ln>
        </p:spPr>
      </p:sp>
      <p:sp>
        <p:nvSpPr>
          <p:cNvPr id="129" name="Shape 127"/>
          <p:cNvSpPr/>
          <p:nvPr/>
        </p:nvSpPr>
        <p:spPr>
          <a:xfrm>
            <a:off x="6579108" y="4805172"/>
            <a:ext cx="265176" cy="265176"/>
          </a:xfrm>
          <a:prstGeom prst="ellipse">
            <a:avLst/>
          </a:prstGeom>
          <a:solidFill>
            <a:srgbClr val="FFFFFF"/>
          </a:solidFill>
          <a:ln w="13970">
            <a:solidFill>
              <a:srgbClr val="D9842B"/>
            </a:solidFill>
            <a:prstDash val="solid"/>
          </a:ln>
        </p:spPr>
      </p:sp>
      <p:sp>
        <p:nvSpPr>
          <p:cNvPr id="130" name="Text 128"/>
          <p:cNvSpPr/>
          <p:nvPr/>
        </p:nvSpPr>
        <p:spPr>
          <a:xfrm>
            <a:off x="6601968"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31" name="Shape 129"/>
          <p:cNvSpPr/>
          <p:nvPr/>
        </p:nvSpPr>
        <p:spPr>
          <a:xfrm>
            <a:off x="7479792" y="4645152"/>
            <a:ext cx="1325880" cy="585216"/>
          </a:xfrm>
          <a:prstGeom prst="rect">
            <a:avLst/>
          </a:prstGeom>
          <a:solidFill>
            <a:srgbClr val="F3F4F6"/>
          </a:solidFill>
          <a:ln w="8255">
            <a:solidFill>
              <a:srgbClr val="D9DEE7"/>
            </a:solidFill>
            <a:prstDash val="solid"/>
          </a:ln>
        </p:spPr>
      </p:sp>
      <p:sp>
        <p:nvSpPr>
          <p:cNvPr id="132" name="Shape 130"/>
          <p:cNvSpPr/>
          <p:nvPr/>
        </p:nvSpPr>
        <p:spPr>
          <a:xfrm>
            <a:off x="8010144" y="4805172"/>
            <a:ext cx="265176" cy="265176"/>
          </a:xfrm>
          <a:prstGeom prst="ellipse">
            <a:avLst/>
          </a:prstGeom>
          <a:solidFill>
            <a:srgbClr val="FFFFFF"/>
          </a:solidFill>
          <a:ln w="13970">
            <a:solidFill>
              <a:srgbClr val="667085"/>
            </a:solidFill>
            <a:prstDash val="solid"/>
          </a:ln>
        </p:spPr>
      </p:sp>
      <p:sp>
        <p:nvSpPr>
          <p:cNvPr id="133" name="Text 131"/>
          <p:cNvSpPr/>
          <p:nvPr/>
        </p:nvSpPr>
        <p:spPr>
          <a:xfrm>
            <a:off x="8033004"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667085"/>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34" name="Shape 132"/>
          <p:cNvSpPr/>
          <p:nvPr/>
        </p:nvSpPr>
        <p:spPr>
          <a:xfrm>
            <a:off x="8805672" y="4645152"/>
            <a:ext cx="1298448" cy="585216"/>
          </a:xfrm>
          <a:prstGeom prst="rect">
            <a:avLst/>
          </a:prstGeom>
          <a:solidFill>
            <a:srgbClr val="FFF4DE"/>
          </a:solidFill>
          <a:ln w="8255">
            <a:solidFill>
              <a:srgbClr val="D9DEE7"/>
            </a:solidFill>
            <a:prstDash val="solid"/>
          </a:ln>
        </p:spPr>
      </p:sp>
      <p:sp>
        <p:nvSpPr>
          <p:cNvPr id="135" name="Shape 133"/>
          <p:cNvSpPr/>
          <p:nvPr/>
        </p:nvSpPr>
        <p:spPr>
          <a:xfrm>
            <a:off x="9322308" y="4805172"/>
            <a:ext cx="265176" cy="265176"/>
          </a:xfrm>
          <a:prstGeom prst="ellipse">
            <a:avLst/>
          </a:prstGeom>
          <a:solidFill>
            <a:srgbClr val="FFFFFF"/>
          </a:solidFill>
          <a:ln w="13970">
            <a:solidFill>
              <a:srgbClr val="D9842B"/>
            </a:solidFill>
            <a:prstDash val="solid"/>
          </a:ln>
        </p:spPr>
      </p:sp>
      <p:sp>
        <p:nvSpPr>
          <p:cNvPr id="136" name="Text 134"/>
          <p:cNvSpPr/>
          <p:nvPr/>
        </p:nvSpPr>
        <p:spPr>
          <a:xfrm>
            <a:off x="9345168" y="4823460"/>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D9842B"/>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37" name="Shape 135"/>
          <p:cNvSpPr/>
          <p:nvPr/>
        </p:nvSpPr>
        <p:spPr>
          <a:xfrm>
            <a:off x="10104120" y="4645152"/>
            <a:ext cx="1527048" cy="585216"/>
          </a:xfrm>
          <a:prstGeom prst="rect">
            <a:avLst/>
          </a:prstGeom>
          <a:solidFill>
            <a:srgbClr val="FFFFFF"/>
          </a:solidFill>
          <a:ln w="8255">
            <a:solidFill>
              <a:srgbClr val="D9DEE7"/>
            </a:solidFill>
            <a:prstDash val="solid"/>
          </a:ln>
        </p:spPr>
      </p:sp>
      <p:sp>
        <p:nvSpPr>
          <p:cNvPr id="138" name="Text 136"/>
          <p:cNvSpPr/>
          <p:nvPr/>
        </p:nvSpPr>
        <p:spPr>
          <a:xfrm>
            <a:off x="10195560" y="4727448"/>
            <a:ext cx="1344168" cy="438912"/>
          </a:xfrm>
          <a:prstGeom prst="rect">
            <a:avLst/>
          </a:prstGeom>
          <a:noFill/>
        </p:spPr>
        <p:txBody>
          <a:bodyPr wrap="square" lIns="381" tIns="381" rIns="381" bIns="381" rtlCol="0" anchor="ctr">
            <a:normAutofit/>
          </a:bodyPr>
          <a:lstStyle/>
          <a:p>
            <a:pPr marL="0" indent="0" algn="ctr">
              <a:buNone/>
            </a:pPr>
            <a:r>
              <a:rPr lang="en-US" sz="930" dirty="0">
                <a:solidFill>
                  <a:srgbClr val="667085"/>
                </a:solidFill>
                <a:latin typeface="Arial" panose="020B0604020202020204" pitchFamily="34" charset="0"/>
                <a:ea typeface="PingFang SC" pitchFamily="34" charset="-122"/>
                <a:cs typeface="Arial" panose="020B0604020202020204" pitchFamily="34" charset="0"/>
              </a:rPr>
              <a:t>Statistically rigorous; sampling is slow</a:t>
            </a:r>
            <a:endParaRPr lang="en-US" sz="930" dirty="0">
              <a:latin typeface="Arial" panose="020B0604020202020204" pitchFamily="34" charset="0"/>
              <a:cs typeface="Arial" panose="020B0604020202020204" pitchFamily="34" charset="0"/>
            </a:endParaRPr>
          </a:p>
        </p:txBody>
      </p:sp>
      <p:sp>
        <p:nvSpPr>
          <p:cNvPr id="139" name="Shape 137"/>
          <p:cNvSpPr/>
          <p:nvPr/>
        </p:nvSpPr>
        <p:spPr>
          <a:xfrm>
            <a:off x="566928" y="5230368"/>
            <a:ext cx="1481328" cy="585216"/>
          </a:xfrm>
          <a:prstGeom prst="rect">
            <a:avLst/>
          </a:prstGeom>
          <a:solidFill>
            <a:srgbClr val="7F1084"/>
          </a:solidFill>
          <a:ln w="8255">
            <a:solidFill>
              <a:srgbClr val="7F1084"/>
            </a:solidFill>
            <a:prstDash val="solid"/>
          </a:ln>
        </p:spPr>
      </p:sp>
      <p:sp>
        <p:nvSpPr>
          <p:cNvPr id="140" name="Text 138"/>
          <p:cNvSpPr/>
          <p:nvPr/>
        </p:nvSpPr>
        <p:spPr>
          <a:xfrm>
            <a:off x="658368" y="5303520"/>
            <a:ext cx="1298448" cy="457200"/>
          </a:xfrm>
          <a:prstGeom prst="rect">
            <a:avLst/>
          </a:prstGeom>
          <a:noFill/>
        </p:spPr>
        <p:txBody>
          <a:bodyPr wrap="square" lIns="381" tIns="381" rIns="381" bIns="381" rtlCol="0" anchor="ctr">
            <a:normAutofit/>
          </a:bodyPr>
          <a:lstStyle/>
          <a:p>
            <a:pPr marL="0" indent="0" algn="ctr">
              <a:buNone/>
            </a:pPr>
            <a:r>
              <a:rPr lang="en-US" sz="1100" b="1" dirty="0">
                <a:solidFill>
                  <a:srgbClr val="FFFFFF"/>
                </a:solidFill>
                <a:latin typeface="Arial" panose="020B0604020202020204" pitchFamily="34" charset="0"/>
                <a:ea typeface="PingFang SC" pitchFamily="34" charset="-122"/>
                <a:cs typeface="Arial" panose="020B0604020202020204" pitchFamily="34" charset="0"/>
              </a:rPr>
              <a:t>This work: Transformer</a:t>
            </a:r>
            <a:endParaRPr lang="en-US" sz="1100" dirty="0">
              <a:latin typeface="Arial" panose="020B0604020202020204" pitchFamily="34" charset="0"/>
              <a:cs typeface="Arial" panose="020B0604020202020204" pitchFamily="34" charset="0"/>
            </a:endParaRPr>
          </a:p>
        </p:txBody>
      </p:sp>
      <p:sp>
        <p:nvSpPr>
          <p:cNvPr id="141" name="Shape 139"/>
          <p:cNvSpPr/>
          <p:nvPr/>
        </p:nvSpPr>
        <p:spPr>
          <a:xfrm>
            <a:off x="2048256" y="5230368"/>
            <a:ext cx="1234440" cy="585216"/>
          </a:xfrm>
          <a:prstGeom prst="rect">
            <a:avLst/>
          </a:prstGeom>
          <a:solidFill>
            <a:srgbClr val="E7F4EF"/>
          </a:solidFill>
          <a:ln w="8255">
            <a:solidFill>
              <a:srgbClr val="D9DEE7"/>
            </a:solidFill>
            <a:prstDash val="solid"/>
          </a:ln>
        </p:spPr>
      </p:sp>
      <p:sp>
        <p:nvSpPr>
          <p:cNvPr id="142" name="Shape 140"/>
          <p:cNvSpPr/>
          <p:nvPr/>
        </p:nvSpPr>
        <p:spPr>
          <a:xfrm>
            <a:off x="2532888" y="5390388"/>
            <a:ext cx="265176" cy="265176"/>
          </a:xfrm>
          <a:prstGeom prst="ellipse">
            <a:avLst/>
          </a:prstGeom>
          <a:solidFill>
            <a:srgbClr val="FFFFFF"/>
          </a:solidFill>
          <a:ln w="13970">
            <a:solidFill>
              <a:srgbClr val="2E7D32"/>
            </a:solidFill>
            <a:prstDash val="solid"/>
          </a:ln>
        </p:spPr>
      </p:sp>
      <p:sp>
        <p:nvSpPr>
          <p:cNvPr id="143" name="Text 141"/>
          <p:cNvSpPr/>
          <p:nvPr/>
        </p:nvSpPr>
        <p:spPr>
          <a:xfrm>
            <a:off x="2555748"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44" name="Shape 142"/>
          <p:cNvSpPr/>
          <p:nvPr/>
        </p:nvSpPr>
        <p:spPr>
          <a:xfrm>
            <a:off x="3282696" y="5230368"/>
            <a:ext cx="1316736" cy="585216"/>
          </a:xfrm>
          <a:prstGeom prst="rect">
            <a:avLst/>
          </a:prstGeom>
          <a:solidFill>
            <a:srgbClr val="E7F4EF"/>
          </a:solidFill>
          <a:ln w="8255">
            <a:solidFill>
              <a:srgbClr val="D9DEE7"/>
            </a:solidFill>
            <a:prstDash val="solid"/>
          </a:ln>
        </p:spPr>
      </p:sp>
      <p:sp>
        <p:nvSpPr>
          <p:cNvPr id="145" name="Shape 143"/>
          <p:cNvSpPr/>
          <p:nvPr/>
        </p:nvSpPr>
        <p:spPr>
          <a:xfrm>
            <a:off x="3808476" y="5390388"/>
            <a:ext cx="265176" cy="265176"/>
          </a:xfrm>
          <a:prstGeom prst="ellipse">
            <a:avLst/>
          </a:prstGeom>
          <a:solidFill>
            <a:srgbClr val="FFFFFF"/>
          </a:solidFill>
          <a:ln w="13970">
            <a:solidFill>
              <a:srgbClr val="2E7D32"/>
            </a:solidFill>
            <a:prstDash val="solid"/>
          </a:ln>
        </p:spPr>
      </p:sp>
      <p:sp>
        <p:nvSpPr>
          <p:cNvPr id="146" name="Text 144"/>
          <p:cNvSpPr/>
          <p:nvPr/>
        </p:nvSpPr>
        <p:spPr>
          <a:xfrm>
            <a:off x="3831336"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47" name="Shape 145"/>
          <p:cNvSpPr/>
          <p:nvPr/>
        </p:nvSpPr>
        <p:spPr>
          <a:xfrm>
            <a:off x="4599432" y="5230368"/>
            <a:ext cx="1344168" cy="585216"/>
          </a:xfrm>
          <a:prstGeom prst="rect">
            <a:avLst/>
          </a:prstGeom>
          <a:solidFill>
            <a:srgbClr val="E7F4EF"/>
          </a:solidFill>
          <a:ln w="8255">
            <a:solidFill>
              <a:srgbClr val="D9DEE7"/>
            </a:solidFill>
            <a:prstDash val="solid"/>
          </a:ln>
        </p:spPr>
      </p:sp>
      <p:sp>
        <p:nvSpPr>
          <p:cNvPr id="148" name="Shape 146"/>
          <p:cNvSpPr/>
          <p:nvPr/>
        </p:nvSpPr>
        <p:spPr>
          <a:xfrm>
            <a:off x="5138928" y="5390388"/>
            <a:ext cx="265176" cy="265176"/>
          </a:xfrm>
          <a:prstGeom prst="ellipse">
            <a:avLst/>
          </a:prstGeom>
          <a:solidFill>
            <a:srgbClr val="FFFFFF"/>
          </a:solidFill>
          <a:ln w="13970">
            <a:solidFill>
              <a:srgbClr val="2E7D32"/>
            </a:solidFill>
            <a:prstDash val="solid"/>
          </a:ln>
        </p:spPr>
      </p:sp>
      <p:sp>
        <p:nvSpPr>
          <p:cNvPr id="149" name="Text 147"/>
          <p:cNvSpPr/>
          <p:nvPr/>
        </p:nvSpPr>
        <p:spPr>
          <a:xfrm>
            <a:off x="5161788"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50" name="Shape 148"/>
          <p:cNvSpPr/>
          <p:nvPr/>
        </p:nvSpPr>
        <p:spPr>
          <a:xfrm>
            <a:off x="5943600" y="5230368"/>
            <a:ext cx="1536192" cy="585216"/>
          </a:xfrm>
          <a:prstGeom prst="rect">
            <a:avLst/>
          </a:prstGeom>
          <a:solidFill>
            <a:srgbClr val="E7F4EF"/>
          </a:solidFill>
          <a:ln w="8255">
            <a:solidFill>
              <a:srgbClr val="D9DEE7"/>
            </a:solidFill>
            <a:prstDash val="solid"/>
          </a:ln>
        </p:spPr>
      </p:sp>
      <p:sp>
        <p:nvSpPr>
          <p:cNvPr id="151" name="Shape 149"/>
          <p:cNvSpPr/>
          <p:nvPr/>
        </p:nvSpPr>
        <p:spPr>
          <a:xfrm>
            <a:off x="6579108" y="5390388"/>
            <a:ext cx="265176" cy="265176"/>
          </a:xfrm>
          <a:prstGeom prst="ellipse">
            <a:avLst/>
          </a:prstGeom>
          <a:solidFill>
            <a:srgbClr val="FFFFFF"/>
          </a:solidFill>
          <a:ln w="13970">
            <a:solidFill>
              <a:srgbClr val="2E7D32"/>
            </a:solidFill>
            <a:prstDash val="solid"/>
          </a:ln>
        </p:spPr>
      </p:sp>
      <p:sp>
        <p:nvSpPr>
          <p:cNvPr id="152" name="Text 150"/>
          <p:cNvSpPr/>
          <p:nvPr/>
        </p:nvSpPr>
        <p:spPr>
          <a:xfrm>
            <a:off x="6601968"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53" name="Shape 151"/>
          <p:cNvSpPr/>
          <p:nvPr/>
        </p:nvSpPr>
        <p:spPr>
          <a:xfrm>
            <a:off x="7479792" y="5230368"/>
            <a:ext cx="1325880" cy="585216"/>
          </a:xfrm>
          <a:prstGeom prst="rect">
            <a:avLst/>
          </a:prstGeom>
          <a:solidFill>
            <a:srgbClr val="E7F4EF"/>
          </a:solidFill>
          <a:ln w="8255">
            <a:solidFill>
              <a:srgbClr val="D9DEE7"/>
            </a:solidFill>
            <a:prstDash val="solid"/>
          </a:ln>
        </p:spPr>
      </p:sp>
      <p:sp>
        <p:nvSpPr>
          <p:cNvPr id="154" name="Shape 152"/>
          <p:cNvSpPr/>
          <p:nvPr/>
        </p:nvSpPr>
        <p:spPr>
          <a:xfrm>
            <a:off x="8010144" y="5390388"/>
            <a:ext cx="265176" cy="265176"/>
          </a:xfrm>
          <a:prstGeom prst="ellipse">
            <a:avLst/>
          </a:prstGeom>
          <a:solidFill>
            <a:srgbClr val="FFFFFF"/>
          </a:solidFill>
          <a:ln w="13970">
            <a:solidFill>
              <a:srgbClr val="2E7D32"/>
            </a:solidFill>
            <a:prstDash val="solid"/>
          </a:ln>
        </p:spPr>
      </p:sp>
      <p:sp>
        <p:nvSpPr>
          <p:cNvPr id="155" name="Text 153"/>
          <p:cNvSpPr/>
          <p:nvPr/>
        </p:nvSpPr>
        <p:spPr>
          <a:xfrm>
            <a:off x="8033004"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56" name="Shape 154"/>
          <p:cNvSpPr/>
          <p:nvPr/>
        </p:nvSpPr>
        <p:spPr>
          <a:xfrm>
            <a:off x="8805672" y="5230368"/>
            <a:ext cx="1298448" cy="585216"/>
          </a:xfrm>
          <a:prstGeom prst="rect">
            <a:avLst/>
          </a:prstGeom>
          <a:solidFill>
            <a:srgbClr val="E7F4EF"/>
          </a:solidFill>
          <a:ln w="8255">
            <a:solidFill>
              <a:srgbClr val="D9DEE7"/>
            </a:solidFill>
            <a:prstDash val="solid"/>
          </a:ln>
        </p:spPr>
      </p:sp>
      <p:sp>
        <p:nvSpPr>
          <p:cNvPr id="157" name="Shape 155"/>
          <p:cNvSpPr/>
          <p:nvPr/>
        </p:nvSpPr>
        <p:spPr>
          <a:xfrm>
            <a:off x="9322308" y="5390388"/>
            <a:ext cx="265176" cy="265176"/>
          </a:xfrm>
          <a:prstGeom prst="ellipse">
            <a:avLst/>
          </a:prstGeom>
          <a:solidFill>
            <a:srgbClr val="FFFFFF"/>
          </a:solidFill>
          <a:ln w="13970">
            <a:solidFill>
              <a:srgbClr val="2E7D32"/>
            </a:solidFill>
            <a:prstDash val="solid"/>
          </a:ln>
        </p:spPr>
      </p:sp>
      <p:sp>
        <p:nvSpPr>
          <p:cNvPr id="158" name="Text 156"/>
          <p:cNvSpPr/>
          <p:nvPr/>
        </p:nvSpPr>
        <p:spPr>
          <a:xfrm>
            <a:off x="9345168" y="5408676"/>
            <a:ext cx="219456" cy="201168"/>
          </a:xfrm>
          <a:prstGeom prst="rect">
            <a:avLst/>
          </a:prstGeom>
          <a:noFill/>
        </p:spPr>
        <p:txBody>
          <a:bodyPr wrap="square" lIns="0" tIns="0" rIns="0" bIns="0" rtlCol="0" anchor="ctr">
            <a:normAutofit/>
          </a:bodyPr>
          <a:lstStyle/>
          <a:p>
            <a:pPr marL="0" indent="0" algn="ctr">
              <a:buNone/>
            </a:pPr>
            <a:r>
              <a:rPr lang="en-US" sz="1250" b="1" dirty="0">
                <a:solidFill>
                  <a:srgbClr val="2E7D32"/>
                </a:solidFill>
                <a:latin typeface="Arial" panose="020B0604020202020204" pitchFamily="34" charset="0"/>
                <a:ea typeface="PingFang SC" pitchFamily="34" charset="-122"/>
                <a:cs typeface="Arial" panose="020B0604020202020204" pitchFamily="34" charset="0"/>
              </a:rPr>
              <a:t>✓</a:t>
            </a:r>
            <a:endParaRPr lang="en-US" sz="1250" dirty="0">
              <a:latin typeface="Arial" panose="020B0604020202020204" pitchFamily="34" charset="0"/>
              <a:cs typeface="Arial" panose="020B0604020202020204" pitchFamily="34" charset="0"/>
            </a:endParaRPr>
          </a:p>
        </p:txBody>
      </p:sp>
      <p:sp>
        <p:nvSpPr>
          <p:cNvPr id="159" name="Shape 157"/>
          <p:cNvSpPr/>
          <p:nvPr/>
        </p:nvSpPr>
        <p:spPr>
          <a:xfrm>
            <a:off x="10104120" y="5230368"/>
            <a:ext cx="1527048" cy="585216"/>
          </a:xfrm>
          <a:prstGeom prst="rect">
            <a:avLst/>
          </a:prstGeom>
          <a:solidFill>
            <a:srgbClr val="F9EEF9"/>
          </a:solidFill>
          <a:ln w="8255">
            <a:solidFill>
              <a:srgbClr val="D9DEE7"/>
            </a:solidFill>
            <a:prstDash val="solid"/>
          </a:ln>
        </p:spPr>
      </p:sp>
      <p:sp>
        <p:nvSpPr>
          <p:cNvPr id="160" name="Text 158"/>
          <p:cNvSpPr/>
          <p:nvPr/>
        </p:nvSpPr>
        <p:spPr>
          <a:xfrm>
            <a:off x="10195560" y="5312664"/>
            <a:ext cx="1344168" cy="438912"/>
          </a:xfrm>
          <a:prstGeom prst="rect">
            <a:avLst/>
          </a:prstGeom>
          <a:noFill/>
        </p:spPr>
        <p:txBody>
          <a:bodyPr wrap="square" lIns="381" tIns="381" rIns="381" bIns="381" rtlCol="0" anchor="ctr">
            <a:normAutofit/>
          </a:bodyPr>
          <a:lstStyle/>
          <a:p>
            <a:pPr marL="0" indent="0" algn="ctr">
              <a:buNone/>
            </a:pPr>
            <a:r>
              <a:rPr lang="en-US" sz="980" b="1" dirty="0">
                <a:solidFill>
                  <a:srgbClr val="5F0C64"/>
                </a:solidFill>
                <a:latin typeface="Arial" panose="020B0604020202020204" pitchFamily="34" charset="0"/>
                <a:ea typeface="PingFang SC" pitchFamily="34" charset="-122"/>
                <a:cs typeface="Arial" panose="020B0604020202020204" pitchFamily="34" charset="0"/>
              </a:rPr>
              <a:t>End-to-end; batched inference</a:t>
            </a:r>
            <a:endParaRPr lang="en-US" sz="980" dirty="0">
              <a:latin typeface="Arial" panose="020B0604020202020204" pitchFamily="34" charset="0"/>
              <a:cs typeface="Arial" panose="020B0604020202020204" pitchFamily="34" charset="0"/>
            </a:endParaRPr>
          </a:p>
        </p:txBody>
      </p:sp>
      <p:sp>
        <p:nvSpPr>
          <p:cNvPr id="161" name="Text 159"/>
          <p:cNvSpPr/>
          <p:nvPr/>
        </p:nvSpPr>
        <p:spPr>
          <a:xfrm>
            <a:off x="658368" y="6016752"/>
            <a:ext cx="411480" cy="201168"/>
          </a:xfrm>
          <a:prstGeom prst="rect">
            <a:avLst/>
          </a:prstGeom>
          <a:noFill/>
        </p:spPr>
        <p:txBody>
          <a:bodyPr wrap="square" lIns="381" tIns="381" rIns="381" bIns="381" rtlCol="0" anchor="ctr">
            <a:normAutofit fontScale="85000" lnSpcReduction="20000"/>
          </a:bodyPr>
          <a:lstStyle/>
          <a:p>
            <a:pPr marL="0" indent="0" algn="l">
              <a:buNone/>
            </a:pPr>
            <a:r>
              <a:rPr lang="en-US" sz="950" b="1" dirty="0">
                <a:solidFill>
                  <a:srgbClr val="667085"/>
                </a:solidFill>
                <a:latin typeface="Arial" panose="020B0604020202020204" pitchFamily="34" charset="0"/>
                <a:ea typeface="PingFang SC" pitchFamily="34" charset="-122"/>
                <a:cs typeface="Arial" panose="020B0604020202020204" pitchFamily="34" charset="0"/>
              </a:rPr>
              <a:t>Symbols</a:t>
            </a:r>
            <a:endParaRPr lang="en-US" sz="950" dirty="0">
              <a:latin typeface="Arial" panose="020B0604020202020204" pitchFamily="34" charset="0"/>
              <a:cs typeface="Arial" panose="020B0604020202020204" pitchFamily="34" charset="0"/>
            </a:endParaRPr>
          </a:p>
        </p:txBody>
      </p:sp>
      <p:sp>
        <p:nvSpPr>
          <p:cNvPr id="162" name="Shape 160"/>
          <p:cNvSpPr/>
          <p:nvPr/>
        </p:nvSpPr>
        <p:spPr>
          <a:xfrm>
            <a:off x="1115568" y="6007608"/>
            <a:ext cx="256032" cy="219456"/>
          </a:xfrm>
          <a:prstGeom prst="rect">
            <a:avLst/>
          </a:prstGeom>
          <a:solidFill>
            <a:srgbClr val="E7F4EF"/>
          </a:solidFill>
          <a:ln w="10160">
            <a:solidFill>
              <a:srgbClr val="2E7D32"/>
            </a:solidFill>
            <a:prstDash val="solid"/>
          </a:ln>
        </p:spPr>
      </p:sp>
      <p:sp>
        <p:nvSpPr>
          <p:cNvPr id="163" name="Text 161"/>
          <p:cNvSpPr/>
          <p:nvPr/>
        </p:nvSpPr>
        <p:spPr>
          <a:xfrm>
            <a:off x="1115568" y="6007608"/>
            <a:ext cx="256032" cy="182880"/>
          </a:xfrm>
          <a:prstGeom prst="rect">
            <a:avLst/>
          </a:prstGeom>
          <a:noFill/>
        </p:spPr>
        <p:txBody>
          <a:bodyPr wrap="square" lIns="0" tIns="0" rIns="0" bIns="0" rtlCol="0" anchor="ctr">
            <a:normAutofit/>
          </a:bodyPr>
          <a:lstStyle/>
          <a:p>
            <a:pPr marL="0" indent="0" algn="ctr">
              <a:buNone/>
            </a:pPr>
            <a:r>
              <a:rPr lang="en-US" sz="900" b="1" dirty="0">
                <a:solidFill>
                  <a:srgbClr val="2E7D32"/>
                </a:solidFill>
                <a:latin typeface="Arial" panose="020B0604020202020204" pitchFamily="34" charset="0"/>
                <a:ea typeface="PingFang SC" pitchFamily="34" charset="-122"/>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164" name="Text 162"/>
          <p:cNvSpPr/>
          <p:nvPr/>
        </p:nvSpPr>
        <p:spPr>
          <a:xfrm>
            <a:off x="1426464" y="6016752"/>
            <a:ext cx="640080" cy="182880"/>
          </a:xfrm>
          <a:prstGeom prst="rect">
            <a:avLst/>
          </a:prstGeom>
          <a:noFill/>
        </p:spPr>
        <p:txBody>
          <a:bodyPr wrap="square" lIns="381" tIns="381" rIns="381" bIns="381" rtlCol="0" anchor="ctr">
            <a:normAutofit/>
          </a:bodyPr>
          <a:lstStyle/>
          <a:p>
            <a:pPr marL="0" indent="0" algn="l">
              <a:buNone/>
            </a:pPr>
            <a:r>
              <a:rPr lang="en-US" sz="880" dirty="0">
                <a:solidFill>
                  <a:srgbClr val="667085"/>
                </a:solidFill>
                <a:latin typeface="Arial" panose="020B0604020202020204" pitchFamily="34" charset="0"/>
                <a:ea typeface="PingFang SC" pitchFamily="34" charset="-122"/>
                <a:cs typeface="Arial" panose="020B0604020202020204" pitchFamily="34" charset="0"/>
              </a:rPr>
              <a:t>Supported</a:t>
            </a:r>
            <a:endParaRPr lang="en-US" sz="880" dirty="0">
              <a:latin typeface="Arial" panose="020B0604020202020204" pitchFamily="34" charset="0"/>
              <a:cs typeface="Arial" panose="020B0604020202020204" pitchFamily="34" charset="0"/>
            </a:endParaRPr>
          </a:p>
        </p:txBody>
      </p:sp>
      <p:sp>
        <p:nvSpPr>
          <p:cNvPr id="165" name="Shape 163"/>
          <p:cNvSpPr/>
          <p:nvPr/>
        </p:nvSpPr>
        <p:spPr>
          <a:xfrm>
            <a:off x="2075688" y="6007608"/>
            <a:ext cx="256032" cy="219456"/>
          </a:xfrm>
          <a:prstGeom prst="rect">
            <a:avLst/>
          </a:prstGeom>
          <a:solidFill>
            <a:srgbClr val="FFF4DE"/>
          </a:solidFill>
          <a:ln w="10160">
            <a:solidFill>
              <a:srgbClr val="D9842B"/>
            </a:solidFill>
            <a:prstDash val="solid"/>
          </a:ln>
        </p:spPr>
      </p:sp>
      <p:sp>
        <p:nvSpPr>
          <p:cNvPr id="166" name="Text 164"/>
          <p:cNvSpPr/>
          <p:nvPr/>
        </p:nvSpPr>
        <p:spPr>
          <a:xfrm>
            <a:off x="2075688" y="6007608"/>
            <a:ext cx="256032" cy="182880"/>
          </a:xfrm>
          <a:prstGeom prst="rect">
            <a:avLst/>
          </a:prstGeom>
          <a:noFill/>
        </p:spPr>
        <p:txBody>
          <a:bodyPr wrap="square" lIns="0" tIns="0" rIns="0" bIns="0" rtlCol="0" anchor="ctr">
            <a:normAutofit/>
          </a:bodyPr>
          <a:lstStyle/>
          <a:p>
            <a:pPr marL="0" indent="0" algn="ctr">
              <a:buNone/>
            </a:pPr>
            <a:r>
              <a:rPr lang="en-US" sz="900" b="1" dirty="0">
                <a:solidFill>
                  <a:srgbClr val="D9842B"/>
                </a:solidFill>
                <a:latin typeface="Arial" panose="020B0604020202020204" pitchFamily="34" charset="0"/>
                <a:ea typeface="PingFang SC" pitchFamily="34" charset="-122"/>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167" name="Text 165"/>
          <p:cNvSpPr/>
          <p:nvPr/>
        </p:nvSpPr>
        <p:spPr>
          <a:xfrm>
            <a:off x="2386584" y="6016752"/>
            <a:ext cx="640080" cy="182880"/>
          </a:xfrm>
          <a:prstGeom prst="rect">
            <a:avLst/>
          </a:prstGeom>
          <a:noFill/>
        </p:spPr>
        <p:txBody>
          <a:bodyPr wrap="square" lIns="381" tIns="381" rIns="381" bIns="381" rtlCol="0" anchor="ctr">
            <a:normAutofit fontScale="85000" lnSpcReduction="10000"/>
          </a:bodyPr>
          <a:lstStyle/>
          <a:p>
            <a:pPr marL="0" indent="0" algn="l">
              <a:buNone/>
            </a:pPr>
            <a:r>
              <a:rPr lang="en-US" sz="880" dirty="0">
                <a:solidFill>
                  <a:srgbClr val="667085"/>
                </a:solidFill>
                <a:latin typeface="Arial" panose="020B0604020202020204" pitchFamily="34" charset="0"/>
                <a:ea typeface="PingFang SC" pitchFamily="34" charset="-122"/>
                <a:cs typeface="Arial" panose="020B0604020202020204" pitchFamily="34" charset="0"/>
              </a:rPr>
              <a:t>Partial / indirect</a:t>
            </a:r>
            <a:endParaRPr lang="en-US" sz="880" dirty="0">
              <a:latin typeface="Arial" panose="020B0604020202020204" pitchFamily="34" charset="0"/>
              <a:cs typeface="Arial" panose="020B0604020202020204" pitchFamily="34" charset="0"/>
            </a:endParaRPr>
          </a:p>
        </p:txBody>
      </p:sp>
      <p:sp>
        <p:nvSpPr>
          <p:cNvPr id="168" name="Shape 166"/>
          <p:cNvSpPr/>
          <p:nvPr/>
        </p:nvSpPr>
        <p:spPr>
          <a:xfrm>
            <a:off x="3035808" y="6007608"/>
            <a:ext cx="256032" cy="219456"/>
          </a:xfrm>
          <a:prstGeom prst="rect">
            <a:avLst/>
          </a:prstGeom>
          <a:solidFill>
            <a:srgbClr val="F3F4F6"/>
          </a:solidFill>
          <a:ln w="10160">
            <a:solidFill>
              <a:srgbClr val="667085"/>
            </a:solidFill>
            <a:prstDash val="solid"/>
          </a:ln>
        </p:spPr>
      </p:sp>
      <p:sp>
        <p:nvSpPr>
          <p:cNvPr id="169" name="Text 167"/>
          <p:cNvSpPr/>
          <p:nvPr/>
        </p:nvSpPr>
        <p:spPr>
          <a:xfrm>
            <a:off x="3035808" y="6007608"/>
            <a:ext cx="256032" cy="182880"/>
          </a:xfrm>
          <a:prstGeom prst="rect">
            <a:avLst/>
          </a:prstGeom>
          <a:noFill/>
        </p:spPr>
        <p:txBody>
          <a:bodyPr wrap="square" lIns="0" tIns="0" rIns="0" bIns="0" rtlCol="0" anchor="ctr">
            <a:normAutofit/>
          </a:bodyPr>
          <a:lstStyle/>
          <a:p>
            <a:pPr marL="0" indent="0" algn="ctr">
              <a:buNone/>
            </a:pPr>
            <a:r>
              <a:rPr lang="en-US" sz="900" b="1" dirty="0">
                <a:solidFill>
                  <a:srgbClr val="667085"/>
                </a:solidFill>
                <a:latin typeface="Arial" panose="020B0604020202020204" pitchFamily="34" charset="0"/>
                <a:ea typeface="PingFang SC" pitchFamily="34" charset="-122"/>
                <a:cs typeface="Arial" panose="020B0604020202020204" pitchFamily="34" charset="0"/>
              </a:rPr>
              <a:t>×</a:t>
            </a:r>
            <a:endParaRPr lang="en-US" sz="900" dirty="0">
              <a:latin typeface="Arial" panose="020B0604020202020204" pitchFamily="34" charset="0"/>
              <a:cs typeface="Arial" panose="020B0604020202020204" pitchFamily="34" charset="0"/>
            </a:endParaRPr>
          </a:p>
        </p:txBody>
      </p:sp>
      <p:sp>
        <p:nvSpPr>
          <p:cNvPr id="170" name="Text 168"/>
          <p:cNvSpPr/>
          <p:nvPr/>
        </p:nvSpPr>
        <p:spPr>
          <a:xfrm>
            <a:off x="3346704" y="6016752"/>
            <a:ext cx="640080" cy="182880"/>
          </a:xfrm>
          <a:prstGeom prst="rect">
            <a:avLst/>
          </a:prstGeom>
          <a:noFill/>
        </p:spPr>
        <p:txBody>
          <a:bodyPr wrap="square" lIns="381" tIns="381" rIns="381" bIns="381" rtlCol="0" anchor="ctr">
            <a:normAutofit fontScale="85000" lnSpcReduction="10000"/>
          </a:bodyPr>
          <a:lstStyle/>
          <a:p>
            <a:pPr marL="0" indent="0" algn="l">
              <a:buNone/>
            </a:pPr>
            <a:r>
              <a:rPr lang="en-US" sz="880" dirty="0">
                <a:solidFill>
                  <a:srgbClr val="667085"/>
                </a:solidFill>
                <a:latin typeface="Arial" panose="020B0604020202020204" pitchFamily="34" charset="0"/>
                <a:ea typeface="PingFang SC" pitchFamily="34" charset="-122"/>
                <a:cs typeface="Arial" panose="020B0604020202020204" pitchFamily="34" charset="0"/>
              </a:rPr>
              <a:t>Not supported</a:t>
            </a:r>
            <a:endParaRPr lang="en-US" sz="880" dirty="0">
              <a:latin typeface="Arial" panose="020B0604020202020204" pitchFamily="34" charset="0"/>
              <a:cs typeface="Arial" panose="020B0604020202020204" pitchFamily="34" charset="0"/>
            </a:endParaRPr>
          </a:p>
        </p:txBody>
      </p:sp>
      <p:sp>
        <p:nvSpPr>
          <p:cNvPr id="171" name="Text 169"/>
          <p:cNvSpPr/>
          <p:nvPr/>
        </p:nvSpPr>
        <p:spPr>
          <a:xfrm>
            <a:off x="4572000" y="5989320"/>
            <a:ext cx="6903720" cy="310896"/>
          </a:xfrm>
          <a:prstGeom prst="rect">
            <a:avLst/>
          </a:prstGeom>
          <a:noFill/>
        </p:spPr>
        <p:txBody>
          <a:bodyPr wrap="square" lIns="381" tIns="381" rIns="381" bIns="381" rtlCol="0" anchor="ctr">
            <a:normAutofit/>
          </a:bodyPr>
          <a:lstStyle/>
          <a:p>
            <a:pPr marL="0" indent="0" algn="r">
              <a:buNone/>
            </a:pPr>
            <a:r>
              <a:rPr lang="en-US" sz="870" dirty="0">
                <a:solidFill>
                  <a:srgbClr val="667085"/>
                </a:solidFill>
                <a:latin typeface="Arial" panose="020B0604020202020204" pitchFamily="34" charset="0"/>
                <a:ea typeface="PingFang SC" pitchFamily="34" charset="-122"/>
                <a:cs typeface="Arial" panose="020B0604020202020204" pitchFamily="34" charset="0"/>
              </a:rPr>
              <a:t>Note: FSMP uses a fixed SER template and Gaussian noise likelihood. Our method trains with real noise and parameterized SERs, targeting non-Gaussian noise, baseline drift, and abnormal calibrated waveforms.</a:t>
            </a:r>
            <a:endParaRPr lang="en-US" sz="870" dirty="0">
              <a:latin typeface="Arial" panose="020B0604020202020204" pitchFamily="34" charset="0"/>
              <a:cs typeface="Arial" panose="020B0604020202020204" pitchFamily="34" charset="0"/>
            </a:endParaRPr>
          </a:p>
        </p:txBody>
      </p:sp>
      <p:sp>
        <p:nvSpPr>
          <p:cNvPr id="172" name="TextBox"/>
          <p:cNvSpPr txBox="1"/>
          <p:nvPr/>
        </p:nvSpPr>
        <p:spPr>
          <a:xfrm>
            <a:off x="530352" y="384048"/>
            <a:ext cx="6912864" cy="329184"/>
          </a:xfrm>
          <a:prstGeom prst="rect">
            <a:avLst/>
          </a:prstGeom>
          <a:noFill/>
          <a:ln>
            <a:noFill/>
          </a:ln>
        </p:spPr>
        <p:txBody>
          <a:bodyPr wrap="square" lIns="0" tIns="0" rIns="0" bIns="0" anchor="t"/>
          <a:lstStyle/>
          <a:p>
            <a:r>
              <a:rPr lang="zh-CN" altLang="en-US" sz="2100" b="1" dirty="0">
                <a:solidFill>
                  <a:srgbClr val="7F1084"/>
                </a:solidFill>
                <a:latin typeface="Arial" panose="020B0604020202020204" pitchFamily="34" charset="0"/>
                <a:ea typeface="PingFang SC"/>
                <a:cs typeface="Arial" panose="020B0604020202020204" pitchFamily="34" charset="0"/>
              </a:rPr>
              <a:t>Comparison of PMT Waveform Analysis Methods</a:t>
            </a:r>
            <a:endParaRPr lang="zh-CN" sz="2100" dirty="0">
              <a:latin typeface="Arial" panose="020B0604020202020204" pitchFamily="34" charset="0"/>
              <a:cs typeface="Arial" panose="020B0604020202020204" pitchFamily="34" charset="0"/>
            </a:endParaRPr>
          </a:p>
        </p:txBody>
      </p:sp>
      <p:sp>
        <p:nvSpPr>
          <p:cNvPr id="2"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3"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944" y="384048"/>
            <a:ext cx="4023360" cy="329184"/>
          </a:xfrm>
          <a:prstGeom prst="rect">
            <a:avLst/>
          </a:prstGeom>
          <a:noFill/>
        </p:spPr>
        <p:txBody>
          <a:bodyPr wrap="square" lIns="508" tIns="508" rIns="508" bIns="508" rtlCol="0" anchor="ctr">
            <a:normAutofit/>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SER </a:t>
            </a:r>
            <a:r>
              <a:rPr lang="en-US" sz="2100" b="1" dirty="0" err="1">
                <a:solidFill>
                  <a:srgbClr val="7F1084"/>
                </a:solidFill>
                <a:latin typeface="Arial" panose="020B0604020202020204" pitchFamily="34" charset="0"/>
                <a:ea typeface="PingFang SC" pitchFamily="34" charset="-122"/>
                <a:cs typeface="Arial" panose="020B0604020202020204" pitchFamily="34" charset="0"/>
              </a:rPr>
              <a:t>Calibration Algorithm</a:t>
            </a:r>
            <a:endParaRPr lang="en-US" sz="2100" dirty="0">
              <a:latin typeface="Arial" panose="020B0604020202020204" pitchFamily="34" charset="0"/>
              <a:cs typeface="Arial" panose="020B0604020202020204" pitchFamily="34" charset="0"/>
            </a:endParaRPr>
          </a:p>
        </p:txBody>
      </p:sp>
      <p:sp>
        <p:nvSpPr>
          <p:cNvPr id="7" name="Shape 5"/>
          <p:cNvSpPr/>
          <p:nvPr/>
        </p:nvSpPr>
        <p:spPr>
          <a:xfrm>
            <a:off x="384048" y="1005840"/>
            <a:ext cx="7936992" cy="5166360"/>
          </a:xfrm>
          <a:prstGeom prst="rect">
            <a:avLst/>
          </a:prstGeom>
          <a:solidFill>
            <a:srgbClr val="FFFFFF"/>
          </a:solidFill>
          <a:ln w="10160">
            <a:solidFill>
              <a:srgbClr val="CAD1DC"/>
            </a:solidFill>
            <a:prstDash val="solid"/>
          </a:ln>
        </p:spPr>
      </p:sp>
      <p:pic>
        <p:nvPicPr>
          <p:cNvPr id="8" name="Image 0" descr="/Users/heliangbo/个人/paper/NIMA-paper/figures/ser.png"/>
          <p:cNvPicPr>
            <a:picLocks noChangeAspect="1"/>
          </p:cNvPicPr>
          <p:nvPr/>
        </p:nvPicPr>
        <p:blipFill>
          <a:blip r:embed="rId3"/>
          <a:stretch>
            <a:fillRect/>
          </a:stretch>
        </p:blipFill>
        <p:spPr>
          <a:xfrm>
            <a:off x="475488" y="1097280"/>
            <a:ext cx="7754112" cy="5038344"/>
          </a:xfrm>
          <a:prstGeom prst="rect">
            <a:avLst/>
          </a:prstGeom>
        </p:spPr>
      </p:pic>
      <p:sp>
        <p:nvSpPr>
          <p:cNvPr id="9" name="Shape 6"/>
          <p:cNvSpPr/>
          <p:nvPr/>
        </p:nvSpPr>
        <p:spPr>
          <a:xfrm>
            <a:off x="8430768" y="1005840"/>
            <a:ext cx="3563400" cy="5166360"/>
          </a:xfrm>
          <a:prstGeom prst="rect">
            <a:avLst/>
          </a:prstGeom>
          <a:solidFill>
            <a:srgbClr val="FBFCFE"/>
          </a:solidFill>
          <a:ln w="10160">
            <a:solidFill>
              <a:srgbClr val="D9DEE7"/>
            </a:solidFill>
            <a:prstDash val="solid"/>
          </a:ln>
        </p:spPr>
      </p:sp>
      <p:sp>
        <p:nvSpPr>
          <p:cNvPr id="10" name="Text 7"/>
          <p:cNvSpPr/>
          <p:nvPr/>
        </p:nvSpPr>
        <p:spPr>
          <a:xfrm>
            <a:off x="8759952" y="1207008"/>
            <a:ext cx="1078992" cy="228600"/>
          </a:xfrm>
          <a:prstGeom prst="rect">
            <a:avLst/>
          </a:prstGeom>
          <a:noFill/>
        </p:spPr>
        <p:txBody>
          <a:bodyPr wrap="square" lIns="508" tIns="508" rIns="508" bIns="508" rtlCol="0" anchor="ctr">
            <a:normAutofit fontScale="92500"/>
          </a:bodyPr>
          <a:lstStyle/>
          <a:p>
            <a:pPr marL="0" indent="0" algn="l">
              <a:buNone/>
            </a:pPr>
            <a:r>
              <a:rPr lang="en-US" sz="1350" b="1" dirty="0">
                <a:solidFill>
                  <a:srgbClr val="7F1084"/>
                </a:solidFill>
                <a:latin typeface="Arial" panose="020B0604020202020204" pitchFamily="34" charset="0"/>
                <a:ea typeface="PingFang SC" pitchFamily="34" charset="-122"/>
                <a:cs typeface="Arial" panose="020B0604020202020204" pitchFamily="34" charset="0"/>
              </a:rPr>
              <a:t>Core analogy</a:t>
            </a:r>
            <a:endParaRPr lang="en-US" sz="1350" dirty="0">
              <a:latin typeface="Arial" panose="020B0604020202020204" pitchFamily="34" charset="0"/>
              <a:cs typeface="Arial" panose="020B0604020202020204" pitchFamily="34" charset="0"/>
            </a:endParaRPr>
          </a:p>
        </p:txBody>
      </p:sp>
      <p:sp>
        <p:nvSpPr>
          <p:cNvPr id="11" name="Text 8"/>
          <p:cNvSpPr/>
          <p:nvPr/>
        </p:nvSpPr>
        <p:spPr>
          <a:xfrm>
            <a:off x="9784080" y="1207008"/>
            <a:ext cx="1572768" cy="228600"/>
          </a:xfrm>
          <a:prstGeom prst="rect">
            <a:avLst/>
          </a:prstGeom>
          <a:noFill/>
        </p:spPr>
        <p:txBody>
          <a:bodyPr wrap="square" lIns="508" tIns="508" rIns="508" bIns="508" rtlCol="0" anchor="ctr">
            <a:normAutofit fontScale="85000" lnSpcReduction="20000"/>
          </a:bodyPr>
          <a:lstStyle/>
          <a:p>
            <a:pPr marL="0" indent="0" algn="r">
              <a:buNone/>
            </a:pPr>
            <a:r>
              <a:rPr lang="en-US" sz="1050" dirty="0">
                <a:solidFill>
                  <a:srgbClr val="667085"/>
                </a:solidFill>
                <a:latin typeface="Arial" panose="020B0604020202020204" pitchFamily="34" charset="0"/>
                <a:ea typeface="PingFang SC" pitchFamily="34" charset="-122"/>
                <a:cs typeface="Arial" panose="020B0604020202020204" pitchFamily="34" charset="0"/>
              </a:rPr>
              <a:t>Intuition from importance sampling</a:t>
            </a:r>
            <a:endParaRPr lang="en-US" sz="1050" dirty="0">
              <a:latin typeface="Arial" panose="020B0604020202020204" pitchFamily="34" charset="0"/>
              <a:cs typeface="Arial" panose="020B0604020202020204" pitchFamily="34" charset="0"/>
            </a:endParaRPr>
          </a:p>
        </p:txBody>
      </p:sp>
      <p:sp>
        <p:nvSpPr>
          <p:cNvPr id="16" name="Shape 13"/>
          <p:cNvSpPr/>
          <p:nvPr/>
        </p:nvSpPr>
        <p:spPr>
          <a:xfrm>
            <a:off x="8759952" y="4070974"/>
            <a:ext cx="310896" cy="310896"/>
          </a:xfrm>
          <a:prstGeom prst="rect">
            <a:avLst/>
          </a:prstGeom>
          <a:solidFill>
            <a:srgbClr val="008C95"/>
          </a:solidFill>
          <a:ln w="10160">
            <a:solidFill>
              <a:srgbClr val="D9DEE7">
                <a:alpha val="0"/>
              </a:srgbClr>
            </a:solidFill>
            <a:prstDash val="solid"/>
          </a:ln>
        </p:spPr>
      </p:sp>
      <p:sp>
        <p:nvSpPr>
          <p:cNvPr id="17" name="Text 14"/>
          <p:cNvSpPr/>
          <p:nvPr/>
        </p:nvSpPr>
        <p:spPr>
          <a:xfrm>
            <a:off x="8759952" y="4080118"/>
            <a:ext cx="310896" cy="274320"/>
          </a:xfrm>
          <a:prstGeom prst="rect">
            <a:avLst/>
          </a:prstGeom>
        </p:spPr>
        <p:style>
          <a:lnRef idx="2">
            <a:schemeClr val="lt1"/>
          </a:lnRef>
          <a:fillRef idx="1">
            <a:schemeClr val="accent1"/>
          </a:fillRef>
          <a:effectRef idx="1">
            <a:schemeClr val="accent1"/>
          </a:effectRef>
          <a:fontRef idx="minor">
            <a:schemeClr val="lt1"/>
          </a:fontRef>
        </p:style>
        <p:txBody>
          <a:bodyPr wrap="square" lIns="508" tIns="508" rIns="508" bIns="508" rtlCol="0" anchor="ctr">
            <a:normAutofit/>
          </a:bodyPr>
          <a:lstStyle/>
          <a:p>
            <a:pPr marL="0" indent="0" algn="ctr">
              <a:buNone/>
            </a:pPr>
            <a:r>
              <a:rPr lang="en-US" sz="1050" b="1" dirty="0">
                <a:solidFill>
                  <a:srgbClr val="FFFFFF"/>
                </a:solidFill>
                <a:latin typeface="Arial" panose="020B0604020202020204" pitchFamily="34" charset="0"/>
                <a:ea typeface="PingFang SC" pitchFamily="34" charset="-122"/>
                <a:cs typeface="Arial" panose="020B0604020202020204" pitchFamily="34" charset="0"/>
              </a:rPr>
              <a:t>1</a:t>
            </a:r>
            <a:endParaRPr lang="en-US" sz="1050" dirty="0">
              <a:latin typeface="Arial" panose="020B0604020202020204" pitchFamily="34" charset="0"/>
              <a:cs typeface="Arial" panose="020B0604020202020204" pitchFamily="34" charset="0"/>
            </a:endParaRPr>
          </a:p>
        </p:txBody>
      </p:sp>
      <p:sp>
        <p:nvSpPr>
          <p:cNvPr id="18" name="Text 15"/>
          <p:cNvSpPr/>
          <p:nvPr/>
        </p:nvSpPr>
        <p:spPr>
          <a:xfrm>
            <a:off x="9180576" y="4061830"/>
            <a:ext cx="2971800" cy="228600"/>
          </a:xfrm>
          <a:prstGeom prst="rect">
            <a:avLst/>
          </a:prstGeom>
          <a:noFill/>
        </p:spPr>
        <p:txBody>
          <a:bodyPr wrap="square" lIns="508" tIns="508" rIns="508" bIns="508" rtlCol="0" anchor="ctr">
            <a:normAutofit/>
          </a:bodyPr>
          <a:lstStyle/>
          <a:p>
            <a:pPr marL="0" indent="0" algn="l">
              <a:buNone/>
            </a:pPr>
            <a:r>
              <a:rPr lang="en-US" sz="126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Cover first</a:t>
            </a:r>
          </a:p>
        </p:txBody>
      </p:sp>
      <p:sp>
        <p:nvSpPr>
          <p:cNvPr id="20" name="Shape 17"/>
          <p:cNvSpPr/>
          <p:nvPr/>
        </p:nvSpPr>
        <p:spPr>
          <a:xfrm>
            <a:off x="8759952" y="4802494"/>
            <a:ext cx="310896" cy="310896"/>
          </a:xfrm>
          <a:prstGeom prst="rect">
            <a:avLst/>
          </a:prstGeom>
          <a:solidFill>
            <a:srgbClr val="2366B8"/>
          </a:solidFill>
          <a:ln w="10160">
            <a:solidFill>
              <a:srgbClr val="D9DEE7">
                <a:alpha val="0"/>
              </a:srgbClr>
            </a:solidFill>
            <a:prstDash val="solid"/>
          </a:ln>
        </p:spPr>
      </p:sp>
      <p:sp>
        <p:nvSpPr>
          <p:cNvPr id="21" name="Text 18"/>
          <p:cNvSpPr/>
          <p:nvPr/>
        </p:nvSpPr>
        <p:spPr>
          <a:xfrm>
            <a:off x="8759952" y="4811638"/>
            <a:ext cx="310896" cy="274320"/>
          </a:xfrm>
          <a:prstGeom prst="rect">
            <a:avLst/>
          </a:prstGeom>
        </p:spPr>
        <p:style>
          <a:lnRef idx="0">
            <a:srgbClr val="FFFFFF"/>
          </a:lnRef>
          <a:fillRef idx="1">
            <a:schemeClr val="accent1"/>
          </a:fillRef>
          <a:effectRef idx="0">
            <a:srgbClr val="FFFFFF"/>
          </a:effectRef>
          <a:fontRef idx="minor">
            <a:schemeClr val="lt1"/>
          </a:fontRef>
        </p:style>
        <p:txBody>
          <a:bodyPr wrap="square" lIns="508" tIns="508" rIns="508" bIns="508" rtlCol="0" anchor="ctr">
            <a:normAutofit/>
          </a:bodyPr>
          <a:lstStyle/>
          <a:p>
            <a:pPr marL="0" indent="0" algn="ctr">
              <a:buNone/>
            </a:pPr>
            <a:r>
              <a:rPr lang="en-US" sz="1050" b="1" dirty="0">
                <a:solidFill>
                  <a:srgbClr val="FFFFFF"/>
                </a:solidFill>
                <a:latin typeface="Arial" panose="020B0604020202020204" pitchFamily="34" charset="0"/>
                <a:ea typeface="PingFang SC" pitchFamily="34" charset="-122"/>
                <a:cs typeface="Arial" panose="020B0604020202020204" pitchFamily="34" charset="0"/>
              </a:rPr>
              <a:t>2</a:t>
            </a:r>
            <a:endParaRPr lang="en-US" sz="1050" dirty="0">
              <a:latin typeface="Arial" panose="020B0604020202020204" pitchFamily="34" charset="0"/>
              <a:cs typeface="Arial" panose="020B0604020202020204" pitchFamily="34" charset="0"/>
            </a:endParaRPr>
          </a:p>
        </p:txBody>
      </p:sp>
      <p:sp>
        <p:nvSpPr>
          <p:cNvPr id="22" name="Text 19"/>
          <p:cNvSpPr/>
          <p:nvPr/>
        </p:nvSpPr>
        <p:spPr>
          <a:xfrm>
            <a:off x="9180576" y="4793350"/>
            <a:ext cx="2971800" cy="228600"/>
          </a:xfrm>
          <a:prstGeom prst="rect">
            <a:avLst/>
          </a:prstGeom>
          <a:noFill/>
        </p:spPr>
        <p:txBody>
          <a:bodyPr wrap="square" lIns="508" tIns="508" rIns="508" bIns="508" rtlCol="0" anchor="ctr">
            <a:normAutofit/>
          </a:bodyPr>
          <a:lstStyle/>
          <a:p>
            <a:pPr marL="0" indent="0" algn="l">
              <a:buNone/>
            </a:pPr>
            <a:r>
              <a:rPr lang="en-US" sz="126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Learn next</a:t>
            </a:r>
          </a:p>
        </p:txBody>
      </p:sp>
      <p:sp>
        <p:nvSpPr>
          <p:cNvPr id="24" name="Shape 21"/>
          <p:cNvSpPr/>
          <p:nvPr/>
        </p:nvSpPr>
        <p:spPr>
          <a:xfrm>
            <a:off x="8759952" y="5534014"/>
            <a:ext cx="310896" cy="310896"/>
          </a:xfrm>
          <a:prstGeom prst="rect">
            <a:avLst/>
          </a:prstGeom>
          <a:solidFill>
            <a:srgbClr val="D9842B"/>
          </a:solidFill>
          <a:ln w="10160">
            <a:solidFill>
              <a:srgbClr val="D9DEE7">
                <a:alpha val="0"/>
              </a:srgbClr>
            </a:solidFill>
            <a:prstDash val="solid"/>
          </a:ln>
        </p:spPr>
      </p:sp>
      <p:sp>
        <p:nvSpPr>
          <p:cNvPr id="25" name="Text 22"/>
          <p:cNvSpPr/>
          <p:nvPr/>
        </p:nvSpPr>
        <p:spPr>
          <a:xfrm>
            <a:off x="8759952" y="5543158"/>
            <a:ext cx="310896" cy="274320"/>
          </a:xfrm>
          <a:prstGeom prst="rect">
            <a:avLst/>
          </a:prstGeom>
        </p:spPr>
        <p:style>
          <a:lnRef idx="0">
            <a:srgbClr val="FFFFFF"/>
          </a:lnRef>
          <a:fillRef idx="1">
            <a:schemeClr val="accent1"/>
          </a:fillRef>
          <a:effectRef idx="0">
            <a:srgbClr val="FFFFFF"/>
          </a:effectRef>
          <a:fontRef idx="minor">
            <a:schemeClr val="lt1"/>
          </a:fontRef>
        </p:style>
        <p:txBody>
          <a:bodyPr wrap="square" lIns="508" tIns="508" rIns="508" bIns="508" rtlCol="0" anchor="ctr">
            <a:normAutofit/>
          </a:bodyPr>
          <a:lstStyle/>
          <a:p>
            <a:pPr marL="0" indent="0" algn="ctr">
              <a:buNone/>
            </a:pPr>
            <a:r>
              <a:rPr lang="en-US" sz="1050" b="1" dirty="0">
                <a:solidFill>
                  <a:srgbClr val="FFFFFF"/>
                </a:solidFill>
                <a:latin typeface="Arial" panose="020B0604020202020204" pitchFamily="34" charset="0"/>
                <a:ea typeface="PingFang SC" pitchFamily="34" charset="-122"/>
                <a:cs typeface="Arial" panose="020B0604020202020204" pitchFamily="34" charset="0"/>
              </a:rPr>
              <a:t>3</a:t>
            </a:r>
            <a:endParaRPr lang="en-US" sz="1050" dirty="0">
              <a:latin typeface="Arial" panose="020B0604020202020204" pitchFamily="34" charset="0"/>
              <a:cs typeface="Arial" panose="020B0604020202020204" pitchFamily="34" charset="0"/>
            </a:endParaRPr>
          </a:p>
        </p:txBody>
      </p:sp>
      <p:sp>
        <p:nvSpPr>
          <p:cNvPr id="26" name="Text 23"/>
          <p:cNvSpPr/>
          <p:nvPr/>
        </p:nvSpPr>
        <p:spPr>
          <a:xfrm>
            <a:off x="9180576" y="5524870"/>
            <a:ext cx="2971800" cy="228600"/>
          </a:xfrm>
          <a:prstGeom prst="rect">
            <a:avLst/>
          </a:prstGeom>
          <a:noFill/>
        </p:spPr>
        <p:txBody>
          <a:bodyPr wrap="square" lIns="508" tIns="508" rIns="508" bIns="508" rtlCol="0" anchor="ctr">
            <a:normAutofit/>
          </a:bodyPr>
          <a:lstStyle/>
          <a:p>
            <a:pPr marL="0" indent="0" algn="l">
              <a:buNone/>
            </a:pPr>
            <a:r>
              <a:rPr lang="en-US" sz="1260" b="1" dirty="0">
                <a:ln/>
                <a:solidFill>
                  <a:schemeClr val="accent1"/>
                </a:solidFill>
                <a:effectLst>
                  <a:outerShdw blurRad="38100" dist="25400" dir="5400000" algn="ctr" rotWithShape="0">
                    <a:srgbClr val="6E747A">
                      <a:alpha val="43000"/>
                    </a:srgbClr>
                  </a:outerShdw>
                </a:effectLst>
                <a:latin typeface="Arial" panose="020B0604020202020204" pitchFamily="34" charset="0"/>
                <a:ea typeface="PingFang SC" pitchFamily="34" charset="-122"/>
                <a:cs typeface="Arial" panose="020B0604020202020204" pitchFamily="34" charset="0"/>
              </a:rPr>
              <a:t>Infer finally</a:t>
            </a:r>
          </a:p>
        </p:txBody>
      </p:sp>
      <p:sp>
        <p:nvSpPr>
          <p:cNvPr id="28" name="Shape 25"/>
          <p:cNvSpPr/>
          <p:nvPr/>
        </p:nvSpPr>
        <p:spPr>
          <a:xfrm>
            <a:off x="384048" y="6327648"/>
            <a:ext cx="11448288" cy="329184"/>
          </a:xfrm>
          <a:prstGeom prst="rect">
            <a:avLst/>
          </a:prstGeom>
          <a:solidFill>
            <a:srgbClr val="5F0C64"/>
          </a:solidFill>
          <a:ln w="10160">
            <a:solidFill>
              <a:srgbClr val="D9DEE7">
                <a:alpha val="0"/>
              </a:srgbClr>
            </a:solidFill>
            <a:prstDash val="solid"/>
          </a:ln>
        </p:spPr>
      </p:sp>
      <p:sp>
        <p:nvSpPr>
          <p:cNvPr id="29" name="Text 26"/>
          <p:cNvSpPr/>
          <p:nvPr/>
        </p:nvSpPr>
        <p:spPr>
          <a:xfrm>
            <a:off x="612648" y="6391656"/>
            <a:ext cx="11018520" cy="182880"/>
          </a:xfrm>
          <a:prstGeom prst="rect">
            <a:avLst/>
          </a:prstGeom>
          <a:noFill/>
        </p:spPr>
        <p:txBody>
          <a:bodyPr wrap="square" lIns="508" tIns="508" rIns="508" bIns="508" rtlCol="0" anchor="ctr">
            <a:normAutofit/>
          </a:bodyPr>
          <a:lstStyle/>
          <a:p>
            <a:pPr marL="0" indent="0" algn="ctr">
              <a:buNone/>
            </a:pPr>
            <a:r>
              <a:rPr lang="en-US" sz="1080" b="1" dirty="0">
                <a:solidFill>
                  <a:srgbClr val="FFFFFF"/>
                </a:solidFill>
                <a:latin typeface="Arial" panose="020B0604020202020204" pitchFamily="34" charset="0"/>
                <a:ea typeface="PingFang SC" pitchFamily="34" charset="-122"/>
                <a:cs typeface="Arial" panose="020B0604020202020204" pitchFamily="34" charset="0"/>
              </a:rPr>
              <a:t>instead of slow waveform-by-waveform fitting, we combine broad-prior coverage, real-noise training, and real-data statistics into a fast and robust SER calibration.</a:t>
            </a:r>
            <a:endParaRPr lang="en-US" sz="1080" dirty="0">
              <a:latin typeface="Arial" panose="020B0604020202020204" pitchFamily="34" charset="0"/>
              <a:cs typeface="Arial" panose="020B0604020202020204" pitchFamily="34" charset="0"/>
            </a:endParaRPr>
          </a:p>
        </p:txBody>
      </p:sp>
      <p:sp>
        <p:nvSpPr>
          <p:cNvPr id="31" name="文本框 30"/>
          <p:cNvSpPr txBox="1"/>
          <p:nvPr/>
        </p:nvSpPr>
        <p:spPr>
          <a:xfrm>
            <a:off x="3049438" y="3244334"/>
            <a:ext cx="6098874" cy="369332"/>
          </a:xfrm>
          <a:prstGeom prst="rect">
            <a:avLst/>
          </a:prstGeom>
          <a:noFill/>
        </p:spPr>
        <p:txBody>
          <a:bodyPr wrap="square">
            <a:spAutoFit/>
          </a:bodyPr>
          <a:lstStyle/>
          <a:p>
            <a:endParaRPr lang="zh-CN" altLang="en-US" dirty="0">
              <a:latin typeface="Arial" panose="020B0604020202020204" pitchFamily="34" charset="0"/>
              <a:cs typeface="Arial" panose="020B0604020202020204" pitchFamily="34" charset="0"/>
            </a:endParaRPr>
          </a:p>
        </p:txBody>
      </p:sp>
      <p:pic>
        <p:nvPicPr>
          <p:cNvPr id="33" name="图片 32"/>
          <p:cNvPicPr>
            <a:picLocks noChangeAspect="1"/>
          </p:cNvPicPr>
          <p:nvPr/>
        </p:nvPicPr>
        <p:blipFill>
          <a:blip r:embed="rId4"/>
          <a:srcRect t="16262" r="2864" b="18763"/>
          <a:stretch>
            <a:fillRect/>
          </a:stretch>
        </p:blipFill>
        <p:spPr>
          <a:xfrm>
            <a:off x="8743982" y="1591056"/>
            <a:ext cx="2971801" cy="1117570"/>
          </a:xfrm>
          <a:prstGeom prst="rect">
            <a:avLst/>
          </a:prstGeom>
        </p:spPr>
      </p:pic>
      <p:sp>
        <p:nvSpPr>
          <p:cNvPr id="34" name="Text 7"/>
          <p:cNvSpPr/>
          <p:nvPr/>
        </p:nvSpPr>
        <p:spPr>
          <a:xfrm>
            <a:off x="8796183" y="2704749"/>
            <a:ext cx="2077226" cy="200156"/>
          </a:xfrm>
          <a:prstGeom prst="rect">
            <a:avLst/>
          </a:prstGeom>
          <a:noFill/>
        </p:spPr>
        <p:txBody>
          <a:bodyPr wrap="square" lIns="508" tIns="508" rIns="508" bIns="508" rtlCol="0" anchor="ctr">
            <a:normAutofit fontScale="85000" lnSpcReduction="10000"/>
          </a:bodyPr>
          <a:lstStyle/>
          <a:p>
            <a:pPr marL="0" indent="0" algn="l">
              <a:buNone/>
            </a:pPr>
            <a:r>
              <a:rPr lang="en-US" sz="1350" b="1" dirty="0">
                <a:solidFill>
                  <a:srgbClr val="7F1084"/>
                </a:solidFill>
                <a:latin typeface="Arial" panose="020B0604020202020204" pitchFamily="34" charset="0"/>
                <a:ea typeface="PingFang SC" pitchFamily="34" charset="-122"/>
                <a:cs typeface="Arial" panose="020B0604020202020204" pitchFamily="34" charset="0"/>
              </a:rPr>
              <a:t>SER</a:t>
            </a:r>
            <a:r>
              <a:rPr lang="zh-CN" altLang="en-US" sz="1350" b="1" dirty="0">
                <a:solidFill>
                  <a:srgbClr val="7F1084"/>
                </a:solidFill>
                <a:latin typeface="Arial" panose="020B0604020202020204" pitchFamily="34" charset="0"/>
                <a:ea typeface="PingFang SC" pitchFamily="34" charset="-122"/>
                <a:cs typeface="Arial" panose="020B0604020202020204" pitchFamily="34" charset="0"/>
              </a:rPr>
              <a:t> </a:t>
            </a:r>
            <a:r>
              <a:rPr lang="en-US" sz="1350" b="1" dirty="0" err="1">
                <a:solidFill>
                  <a:srgbClr val="7F1084"/>
                </a:solidFill>
                <a:latin typeface="Arial" panose="020B0604020202020204" pitchFamily="34" charset="0"/>
                <a:ea typeface="PingFang SC" pitchFamily="34" charset="-122"/>
                <a:cs typeface="Arial" panose="020B0604020202020204" pitchFamily="34" charset="0"/>
              </a:rPr>
              <a:t>waveform functional form</a:t>
            </a:r>
            <a:endParaRPr lang="en-US" sz="1350" dirty="0">
              <a:latin typeface="Arial" panose="020B0604020202020204" pitchFamily="34" charset="0"/>
              <a:cs typeface="Arial" panose="020B0604020202020204" pitchFamily="34" charset="0"/>
            </a:endParaRPr>
          </a:p>
        </p:txBody>
      </p:sp>
      <p:sp>
        <p:nvSpPr>
          <p:cNvPr id="35" name="文本框 34"/>
          <p:cNvSpPr txBox="1">
            <a:spLocks noRot="1" noChangeAspect="1" noMove="1" noResize="1" noEditPoints="1" noAdjustHandles="1" noChangeArrowheads="1" noChangeShapeType="1" noTextEdit="1"/>
          </p:cNvSpPr>
          <p:nvPr/>
        </p:nvSpPr>
        <p:spPr>
          <a:xfrm>
            <a:off x="8344099" y="3060353"/>
            <a:ext cx="3813397" cy="537904"/>
          </a:xfrm>
          <a:prstGeom prst="rect">
            <a:avLst/>
          </a:prstGeom>
          <a:blipFill>
            <a:blip r:embed="rId5"/>
            <a:stretch>
              <a:fillRect/>
            </a:stretch>
          </a:blipFill>
        </p:spPr>
        <p:txBody>
          <a:bodyPr/>
          <a:lstStyle/>
          <a:p>
            <a:r>
              <a:rPr lang="zh-CN" altLang="en-US" dirty="0">
                <a:noFill/>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347472" y="228600"/>
            <a:ext cx="658368" cy="73152"/>
          </a:xfrm>
          <a:prstGeom prst="rect">
            <a:avLst/>
          </a:prstGeom>
          <a:solidFill>
            <a:srgbClr val="7F1084"/>
          </a:solidFill>
          <a:ln w="10160">
            <a:solidFill>
              <a:srgbClr val="D9DEE7">
                <a:alpha val="0"/>
              </a:srgbClr>
            </a:solidFill>
            <a:prstDash val="solid"/>
          </a:ln>
        </p:spPr>
      </p:sp>
      <p:sp>
        <p:nvSpPr>
          <p:cNvPr id="4" name="Shape 2"/>
          <p:cNvSpPr/>
          <p:nvPr/>
        </p:nvSpPr>
        <p:spPr>
          <a:xfrm>
            <a:off x="347472" y="228600"/>
            <a:ext cx="73152" cy="530352"/>
          </a:xfrm>
          <a:prstGeom prst="rect">
            <a:avLst/>
          </a:prstGeom>
          <a:solidFill>
            <a:srgbClr val="7F1084"/>
          </a:solidFill>
          <a:ln w="10160">
            <a:solidFill>
              <a:srgbClr val="D9DEE7">
                <a:alpha val="0"/>
              </a:srgbClr>
            </a:solidFill>
            <a:prstDash val="solid"/>
          </a:ln>
        </p:spPr>
      </p:sp>
      <p:sp>
        <p:nvSpPr>
          <p:cNvPr id="5" name="Text 3"/>
          <p:cNvSpPr/>
          <p:nvPr/>
        </p:nvSpPr>
        <p:spPr>
          <a:xfrm>
            <a:off x="694944" y="384048"/>
            <a:ext cx="3291840" cy="329184"/>
          </a:xfrm>
          <a:prstGeom prst="rect">
            <a:avLst/>
          </a:prstGeom>
          <a:noFill/>
        </p:spPr>
        <p:txBody>
          <a:bodyPr wrap="square" lIns="508" tIns="508" rIns="508" bIns="508" rtlCol="0" anchor="ctr">
            <a:normAutofit/>
          </a:bodyPr>
          <a:lstStyle/>
          <a:p>
            <a:pPr marL="0" indent="0" algn="l">
              <a:buNone/>
            </a:pPr>
            <a:r>
              <a:rPr lang="en-US" sz="2100" b="1" dirty="0">
                <a:solidFill>
                  <a:srgbClr val="7F1084"/>
                </a:solidFill>
                <a:latin typeface="Arial" panose="020B0604020202020204" pitchFamily="34" charset="0"/>
                <a:ea typeface="PingFang SC" pitchFamily="34" charset="-122"/>
                <a:cs typeface="Arial" panose="020B0604020202020204" pitchFamily="34" charset="0"/>
              </a:rPr>
              <a:t>SER Calibration Results</a:t>
            </a:r>
            <a:endParaRPr lang="en-US" sz="2100" dirty="0">
              <a:latin typeface="Arial" panose="020B0604020202020204" pitchFamily="34" charset="0"/>
              <a:cs typeface="Arial" panose="020B0604020202020204" pitchFamily="34" charset="0"/>
            </a:endParaRPr>
          </a:p>
        </p:txBody>
      </p:sp>
      <p:sp>
        <p:nvSpPr>
          <p:cNvPr id="7" name="Shape 5"/>
          <p:cNvSpPr/>
          <p:nvPr/>
        </p:nvSpPr>
        <p:spPr>
          <a:xfrm>
            <a:off x="438912" y="1078992"/>
            <a:ext cx="3611880" cy="3401568"/>
          </a:xfrm>
          <a:prstGeom prst="rect">
            <a:avLst/>
          </a:prstGeom>
          <a:solidFill>
            <a:srgbClr val="FBFCFE"/>
          </a:solidFill>
          <a:ln w="11430">
            <a:solidFill>
              <a:srgbClr val="D9DEE7"/>
            </a:solidFill>
            <a:prstDash val="solid"/>
          </a:ln>
        </p:spPr>
      </p:sp>
      <p:sp>
        <p:nvSpPr>
          <p:cNvPr id="8" name="Shape 6"/>
          <p:cNvSpPr/>
          <p:nvPr/>
        </p:nvSpPr>
        <p:spPr>
          <a:xfrm>
            <a:off x="438912" y="1078992"/>
            <a:ext cx="100584" cy="3401568"/>
          </a:xfrm>
          <a:prstGeom prst="rect">
            <a:avLst/>
          </a:prstGeom>
          <a:solidFill>
            <a:srgbClr val="008C95"/>
          </a:solidFill>
          <a:ln w="10160">
            <a:solidFill>
              <a:srgbClr val="D9DEE7">
                <a:alpha val="0"/>
              </a:srgbClr>
            </a:solidFill>
            <a:prstDash val="solid"/>
          </a:ln>
        </p:spPr>
      </p:sp>
      <p:sp>
        <p:nvSpPr>
          <p:cNvPr id="9" name="Text 7"/>
          <p:cNvSpPr/>
          <p:nvPr/>
        </p:nvSpPr>
        <p:spPr>
          <a:xfrm>
            <a:off x="667512" y="1216152"/>
            <a:ext cx="3246120" cy="256032"/>
          </a:xfrm>
          <a:prstGeom prst="rect">
            <a:avLst/>
          </a:prstGeom>
          <a:noFill/>
        </p:spPr>
        <p:txBody>
          <a:bodyPr wrap="square" lIns="508" tIns="508" rIns="508" bIns="508" rtlCol="0" anchor="ctr">
            <a:normAutofit/>
          </a:bodyPr>
          <a:lstStyle/>
          <a:p>
            <a:pPr marL="0" indent="0" algn="l">
              <a:buNone/>
            </a:pPr>
            <a:r>
              <a:rPr lang="en-US" sz="1500" b="1" dirty="0">
                <a:solidFill>
                  <a:srgbClr val="008C95"/>
                </a:solidFill>
                <a:latin typeface="Arial" panose="020B0604020202020204" pitchFamily="34" charset="0"/>
                <a:ea typeface="PingFang SC" pitchFamily="34" charset="-122"/>
                <a:cs typeface="Arial" panose="020B0604020202020204" pitchFamily="34" charset="0"/>
              </a:rPr>
              <a:t>q / amplitude</a:t>
            </a:r>
            <a:endParaRPr lang="en-US" sz="1500" dirty="0">
              <a:latin typeface="Arial" panose="020B0604020202020204" pitchFamily="34" charset="0"/>
              <a:cs typeface="Arial" panose="020B0604020202020204" pitchFamily="34" charset="0"/>
            </a:endParaRPr>
          </a:p>
        </p:txBody>
      </p:sp>
      <p:sp>
        <p:nvSpPr>
          <p:cNvPr id="10" name="Text 8"/>
          <p:cNvSpPr/>
          <p:nvPr/>
        </p:nvSpPr>
        <p:spPr>
          <a:xfrm>
            <a:off x="667512" y="1499616"/>
            <a:ext cx="3246120" cy="182880"/>
          </a:xfrm>
          <a:prstGeom prst="rect">
            <a:avLst/>
          </a:prstGeom>
          <a:noFill/>
        </p:spPr>
        <p:txBody>
          <a:bodyPr wrap="square" lIns="508" tIns="508" rIns="508" bIns="508" rtlCol="0" anchor="ctr">
            <a:normAutofit/>
          </a:bodyPr>
          <a:lstStyle/>
          <a:p>
            <a:pPr marL="0" indent="0" algn="l">
              <a:buNone/>
            </a:pPr>
            <a:r>
              <a:rPr lang="en-US" sz="980" dirty="0">
                <a:solidFill>
                  <a:srgbClr val="667085"/>
                </a:solidFill>
                <a:latin typeface="Arial" panose="020B0604020202020204" pitchFamily="34" charset="0"/>
                <a:ea typeface="PingFang SC" pitchFamily="34" charset="-122"/>
                <a:cs typeface="Arial" panose="020B0604020202020204" pitchFamily="34" charset="0"/>
              </a:rPr>
              <a:t>Controls peak amplitude</a:t>
            </a:r>
            <a:endParaRPr lang="en-US" sz="980" dirty="0">
              <a:latin typeface="Arial" panose="020B0604020202020204" pitchFamily="34" charset="0"/>
              <a:cs typeface="Arial" panose="020B0604020202020204" pitchFamily="34" charset="0"/>
            </a:endParaRPr>
          </a:p>
        </p:txBody>
      </p:sp>
      <p:pic>
        <p:nvPicPr>
          <p:cNvPr id="11" name="Image 0" descr="/Users/heliangbo/个人/论文/材料/ppt_figures/ser_results_from_gpu/ser_v0_distribution.png"/>
          <p:cNvPicPr>
            <a:picLocks noChangeAspect="1"/>
          </p:cNvPicPr>
          <p:nvPr/>
        </p:nvPicPr>
        <p:blipFill>
          <a:blip r:embed="rId3"/>
          <a:stretch>
            <a:fillRect/>
          </a:stretch>
        </p:blipFill>
        <p:spPr>
          <a:xfrm>
            <a:off x="676656" y="1792224"/>
            <a:ext cx="3136392" cy="1810512"/>
          </a:xfrm>
          <a:prstGeom prst="rect">
            <a:avLst/>
          </a:prstGeom>
        </p:spPr>
      </p:pic>
      <p:sp>
        <p:nvSpPr>
          <p:cNvPr id="12" name="Shape 9"/>
          <p:cNvSpPr/>
          <p:nvPr/>
        </p:nvSpPr>
        <p:spPr>
          <a:xfrm>
            <a:off x="749808" y="3858768"/>
            <a:ext cx="1609344" cy="310896"/>
          </a:xfrm>
          <a:prstGeom prst="rect">
            <a:avLst/>
          </a:prstGeom>
          <a:solidFill>
            <a:srgbClr val="008C95"/>
          </a:solidFill>
          <a:ln w="10160">
            <a:solidFill>
              <a:srgbClr val="D9DEE7">
                <a:alpha val="0"/>
              </a:srgbClr>
            </a:solidFill>
            <a:prstDash val="solid"/>
          </a:ln>
        </p:spPr>
      </p:sp>
      <p:sp>
        <p:nvSpPr>
          <p:cNvPr id="13" name="Text 10"/>
          <p:cNvSpPr/>
          <p:nvPr/>
        </p:nvSpPr>
        <p:spPr>
          <a:xfrm>
            <a:off x="822960" y="3913632"/>
            <a:ext cx="1463040"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mean 7.90 mV</a:t>
            </a:r>
            <a:endParaRPr lang="en-US" sz="1000" dirty="0">
              <a:latin typeface="Arial" panose="020B0604020202020204" pitchFamily="34" charset="0"/>
              <a:cs typeface="Arial" panose="020B0604020202020204" pitchFamily="34" charset="0"/>
            </a:endParaRPr>
          </a:p>
        </p:txBody>
      </p:sp>
      <p:sp>
        <p:nvSpPr>
          <p:cNvPr id="14" name="Shape 11"/>
          <p:cNvSpPr/>
          <p:nvPr/>
        </p:nvSpPr>
        <p:spPr>
          <a:xfrm>
            <a:off x="2487168" y="3858768"/>
            <a:ext cx="1463040" cy="310896"/>
          </a:xfrm>
          <a:prstGeom prst="rect">
            <a:avLst/>
          </a:prstGeom>
          <a:solidFill>
            <a:srgbClr val="5F0C64"/>
          </a:solidFill>
          <a:ln w="10160">
            <a:solidFill>
              <a:srgbClr val="D9DEE7">
                <a:alpha val="0"/>
              </a:srgbClr>
            </a:solidFill>
            <a:prstDash val="solid"/>
          </a:ln>
        </p:spPr>
      </p:sp>
      <p:sp>
        <p:nvSpPr>
          <p:cNvPr id="15" name="Text 12"/>
          <p:cNvSpPr/>
          <p:nvPr/>
        </p:nvSpPr>
        <p:spPr>
          <a:xfrm>
            <a:off x="2560320" y="3913632"/>
            <a:ext cx="1316736"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CV 31.3%</a:t>
            </a:r>
            <a:endParaRPr lang="en-US" sz="1000" dirty="0">
              <a:latin typeface="Arial" panose="020B0604020202020204" pitchFamily="34" charset="0"/>
              <a:cs typeface="Arial" panose="020B0604020202020204" pitchFamily="34" charset="0"/>
            </a:endParaRPr>
          </a:p>
        </p:txBody>
      </p:sp>
      <p:sp>
        <p:nvSpPr>
          <p:cNvPr id="16" name="Text 13"/>
          <p:cNvSpPr/>
          <p:nvPr/>
        </p:nvSpPr>
        <p:spPr>
          <a:xfrm>
            <a:off x="749808" y="4224528"/>
            <a:ext cx="2990088" cy="146304"/>
          </a:xfrm>
          <a:prstGeom prst="rect">
            <a:avLst/>
          </a:prstGeom>
          <a:noFill/>
        </p:spPr>
        <p:txBody>
          <a:bodyPr wrap="square" lIns="508" tIns="508" rIns="508" bIns="508" rtlCol="0" anchor="ctr">
            <a:normAutofit/>
          </a:bodyPr>
          <a:lstStyle/>
          <a:p>
            <a:pPr marL="0" indent="0" algn="ctr">
              <a:buNone/>
            </a:pPr>
            <a:r>
              <a:rPr lang="en-US" sz="910" b="1" dirty="0">
                <a:solidFill>
                  <a:srgbClr val="1F2937"/>
                </a:solidFill>
                <a:latin typeface="Arial" panose="020B0604020202020204" pitchFamily="34" charset="0"/>
                <a:ea typeface="PingFang SC" pitchFamily="34" charset="-122"/>
                <a:cs typeface="Arial" panose="020B0604020202020204" pitchFamily="34" charset="0"/>
              </a:rPr>
              <a:t>Significant gain fluctuation</a:t>
            </a:r>
            <a:endParaRPr lang="en-US" sz="910" dirty="0">
              <a:latin typeface="Arial" panose="020B0604020202020204" pitchFamily="34" charset="0"/>
              <a:cs typeface="Arial" panose="020B0604020202020204" pitchFamily="34" charset="0"/>
            </a:endParaRPr>
          </a:p>
        </p:txBody>
      </p:sp>
      <p:sp>
        <p:nvSpPr>
          <p:cNvPr id="17" name="Shape 14"/>
          <p:cNvSpPr/>
          <p:nvPr/>
        </p:nvSpPr>
        <p:spPr>
          <a:xfrm>
            <a:off x="4279392" y="1078992"/>
            <a:ext cx="3611880" cy="3401568"/>
          </a:xfrm>
          <a:prstGeom prst="rect">
            <a:avLst/>
          </a:prstGeom>
          <a:solidFill>
            <a:srgbClr val="FBFCFE"/>
          </a:solidFill>
          <a:ln w="11430">
            <a:solidFill>
              <a:srgbClr val="D9DEE7"/>
            </a:solidFill>
            <a:prstDash val="solid"/>
          </a:ln>
        </p:spPr>
      </p:sp>
      <p:sp>
        <p:nvSpPr>
          <p:cNvPr id="18" name="Shape 15"/>
          <p:cNvSpPr/>
          <p:nvPr/>
        </p:nvSpPr>
        <p:spPr>
          <a:xfrm>
            <a:off x="4279392" y="1078992"/>
            <a:ext cx="100584" cy="3401568"/>
          </a:xfrm>
          <a:prstGeom prst="rect">
            <a:avLst/>
          </a:prstGeom>
          <a:solidFill>
            <a:srgbClr val="2366B8"/>
          </a:solidFill>
          <a:ln w="10160">
            <a:solidFill>
              <a:srgbClr val="D9DEE7">
                <a:alpha val="0"/>
              </a:srgbClr>
            </a:solidFill>
            <a:prstDash val="solid"/>
          </a:ln>
        </p:spPr>
      </p:sp>
      <mc:AlternateContent xmlns:mc="http://schemas.openxmlformats.org/markup-compatibility/2006" xmlns:a14="http://schemas.microsoft.com/office/drawing/2010/main">
        <mc:Choice Requires="a14">
          <p:sp>
            <p:nvSpPr>
              <p:cNvPr id="19" name="Text 16"/>
              <p:cNvSpPr/>
              <p:nvPr/>
            </p:nvSpPr>
            <p:spPr>
              <a:xfrm>
                <a:off x="4507992" y="1216152"/>
                <a:ext cx="3246120" cy="256032"/>
              </a:xfrm>
              <a:prstGeom prst="rect">
                <a:avLst/>
              </a:prstGeom>
              <a:noFill/>
            </p:spPr>
            <p:txBody>
              <a:bodyPr wrap="square" lIns="508" tIns="508" rIns="508" bIns="508" rtlCol="0" anchor="ctr">
                <a:normAutofit/>
              </a:bodyPr>
              <a:lstStyle/>
              <a:p>
                <a:pPr marL="0" indent="0" algn="l">
                  <a:buNone/>
                </a:pPr>
                <a14:m>
                  <m:oMath xmlns:m="http://schemas.openxmlformats.org/officeDocument/2006/math">
                    <m:r>
                      <a:rPr lang="en-US" sz="1500" b="1" i="1" smtClean="0">
                        <a:solidFill>
                          <a:srgbClr val="2366B8"/>
                        </a:solidFill>
                        <a:latin typeface="Cambria Math" panose="02040503050406030204" pitchFamily="18" charset="0"/>
                        <a:ea typeface="Cambria Math" panose="02040503050406030204" pitchFamily="18" charset="0"/>
                        <a:cs typeface="PingFang SC" pitchFamily="34" charset="-120"/>
                      </a:rPr>
                      <m:t>𝝈</m:t>
                    </m:r>
                  </m:oMath>
                </a14:m>
                <a:r>
                  <a:rPr lang="en-US" sz="1500" b="1" dirty="0">
                    <a:solidFill>
                      <a:srgbClr val="2366B8"/>
                    </a:solidFill>
                    <a:latin typeface="Arial" panose="020B0604020202020204" pitchFamily="34" charset="0"/>
                    <a:ea typeface="PingFang SC" pitchFamily="34" charset="-122"/>
                    <a:cs typeface="Arial" panose="020B0604020202020204" pitchFamily="34" charset="0"/>
                  </a:rPr>
                  <a:t> / width</a:t>
                </a:r>
                <a:endParaRPr lang="en-US" sz="1500" dirty="0">
                  <a:latin typeface="Arial" panose="020B0604020202020204" pitchFamily="34" charset="0"/>
                  <a:cs typeface="Arial" panose="020B0604020202020204" pitchFamily="34" charset="0"/>
                </a:endParaRPr>
              </a:p>
            </p:txBody>
          </p:sp>
        </mc:Choice>
        <mc:Fallback xmlns="">
          <p:sp>
            <p:nvSpPr>
              <p:cNvPr id="19" name="Text 16"/>
              <p:cNvSpPr>
                <a:spLocks noRot="1" noChangeAspect="1" noMove="1" noResize="1" noEditPoints="1" noAdjustHandles="1" noChangeArrowheads="1" noChangeShapeType="1" noTextEdit="1"/>
              </p:cNvSpPr>
              <p:nvPr/>
            </p:nvSpPr>
            <p:spPr>
              <a:xfrm>
                <a:off x="4507992" y="1216152"/>
                <a:ext cx="3246120" cy="256032"/>
              </a:xfrm>
              <a:prstGeom prst="rect">
                <a:avLst/>
              </a:prstGeom>
              <a:blipFill rotWithShape="1">
                <a:blip r:embed="rId4"/>
                <a:stretch>
                  <a:fillRect l="-4" t="-50" r="4" b="99"/>
                </a:stretch>
              </a:blipFill>
            </p:spPr>
            <p:txBody>
              <a:bodyPr/>
              <a:lstStyle/>
              <a:p>
                <a:r>
                  <a:rPr lang="zh-CN" altLang="en-US">
                    <a:noFill/>
                  </a:rPr>
                  <a:t> </a:t>
                </a:r>
              </a:p>
            </p:txBody>
          </p:sp>
        </mc:Fallback>
      </mc:AlternateContent>
      <p:sp>
        <p:nvSpPr>
          <p:cNvPr id="20" name="Text 17"/>
          <p:cNvSpPr/>
          <p:nvPr/>
        </p:nvSpPr>
        <p:spPr>
          <a:xfrm>
            <a:off x="4507992" y="1499616"/>
            <a:ext cx="3246120" cy="182880"/>
          </a:xfrm>
          <a:prstGeom prst="rect">
            <a:avLst/>
          </a:prstGeom>
          <a:noFill/>
        </p:spPr>
        <p:txBody>
          <a:bodyPr wrap="square" lIns="508" tIns="508" rIns="508" bIns="508" rtlCol="0" anchor="ctr">
            <a:normAutofit/>
          </a:bodyPr>
          <a:lstStyle/>
          <a:p>
            <a:pPr marL="0" indent="0" algn="l">
              <a:buNone/>
            </a:pPr>
            <a:r>
              <a:rPr lang="en-US" sz="980" dirty="0">
                <a:solidFill>
                  <a:srgbClr val="667085"/>
                </a:solidFill>
                <a:latin typeface="Arial" panose="020B0604020202020204" pitchFamily="34" charset="0"/>
                <a:ea typeface="PingFang SC" pitchFamily="34" charset="-122"/>
                <a:cs typeface="Arial" panose="020B0604020202020204" pitchFamily="34" charset="0"/>
              </a:rPr>
              <a:t>Controls pulse width and long tail</a:t>
            </a:r>
            <a:endParaRPr lang="en-US" sz="980" dirty="0">
              <a:latin typeface="Arial" panose="020B0604020202020204" pitchFamily="34" charset="0"/>
              <a:cs typeface="Arial" panose="020B0604020202020204" pitchFamily="34" charset="0"/>
            </a:endParaRPr>
          </a:p>
        </p:txBody>
      </p:sp>
      <p:pic>
        <p:nvPicPr>
          <p:cNvPr id="21" name="Image 1" descr="/Users/heliangbo/个人/论文/材料/ppt_figures/ser_results_from_gpu/ser_sigma_distribution.png"/>
          <p:cNvPicPr>
            <a:picLocks noChangeAspect="1"/>
          </p:cNvPicPr>
          <p:nvPr/>
        </p:nvPicPr>
        <p:blipFill>
          <a:blip r:embed="rId5"/>
          <a:stretch>
            <a:fillRect/>
          </a:stretch>
        </p:blipFill>
        <p:spPr>
          <a:xfrm>
            <a:off x="4517136" y="1792224"/>
            <a:ext cx="3136392" cy="1810512"/>
          </a:xfrm>
          <a:prstGeom prst="rect">
            <a:avLst/>
          </a:prstGeom>
        </p:spPr>
      </p:pic>
      <p:sp>
        <p:nvSpPr>
          <p:cNvPr id="22" name="Shape 18"/>
          <p:cNvSpPr/>
          <p:nvPr/>
        </p:nvSpPr>
        <p:spPr>
          <a:xfrm>
            <a:off x="4590288" y="3858768"/>
            <a:ext cx="1609344" cy="310896"/>
          </a:xfrm>
          <a:prstGeom prst="rect">
            <a:avLst/>
          </a:prstGeom>
          <a:solidFill>
            <a:srgbClr val="2366B8"/>
          </a:solidFill>
          <a:ln w="10160">
            <a:solidFill>
              <a:srgbClr val="D9DEE7">
                <a:alpha val="0"/>
              </a:srgbClr>
            </a:solidFill>
            <a:prstDash val="solid"/>
          </a:ln>
        </p:spPr>
      </p:sp>
      <p:sp>
        <p:nvSpPr>
          <p:cNvPr id="23" name="Text 19"/>
          <p:cNvSpPr/>
          <p:nvPr/>
        </p:nvSpPr>
        <p:spPr>
          <a:xfrm>
            <a:off x="4663440" y="3913632"/>
            <a:ext cx="1463040"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mean 0.305</a:t>
            </a:r>
            <a:endParaRPr lang="en-US" sz="1000" dirty="0">
              <a:latin typeface="Arial" panose="020B0604020202020204" pitchFamily="34" charset="0"/>
              <a:cs typeface="Arial" panose="020B0604020202020204" pitchFamily="34" charset="0"/>
            </a:endParaRPr>
          </a:p>
        </p:txBody>
      </p:sp>
      <p:sp>
        <p:nvSpPr>
          <p:cNvPr id="24" name="Shape 20"/>
          <p:cNvSpPr/>
          <p:nvPr/>
        </p:nvSpPr>
        <p:spPr>
          <a:xfrm>
            <a:off x="6327648" y="3858768"/>
            <a:ext cx="1463040" cy="310896"/>
          </a:xfrm>
          <a:prstGeom prst="rect">
            <a:avLst/>
          </a:prstGeom>
          <a:solidFill>
            <a:srgbClr val="5F0C64"/>
          </a:solidFill>
          <a:ln w="10160">
            <a:solidFill>
              <a:srgbClr val="D9DEE7">
                <a:alpha val="0"/>
              </a:srgbClr>
            </a:solidFill>
            <a:prstDash val="solid"/>
          </a:ln>
        </p:spPr>
      </p:sp>
      <p:sp>
        <p:nvSpPr>
          <p:cNvPr id="25" name="Text 21"/>
          <p:cNvSpPr/>
          <p:nvPr/>
        </p:nvSpPr>
        <p:spPr>
          <a:xfrm>
            <a:off x="6400800" y="3913632"/>
            <a:ext cx="1316736"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CV 3.2%</a:t>
            </a:r>
            <a:endParaRPr lang="en-US" sz="1000" dirty="0">
              <a:latin typeface="Arial" panose="020B0604020202020204" pitchFamily="34" charset="0"/>
              <a:cs typeface="Arial" panose="020B0604020202020204" pitchFamily="34" charset="0"/>
            </a:endParaRPr>
          </a:p>
        </p:txBody>
      </p:sp>
      <p:sp>
        <p:nvSpPr>
          <p:cNvPr id="26" name="Text 22"/>
          <p:cNvSpPr/>
          <p:nvPr/>
        </p:nvSpPr>
        <p:spPr>
          <a:xfrm>
            <a:off x="4590288" y="4224528"/>
            <a:ext cx="2990088" cy="146304"/>
          </a:xfrm>
          <a:prstGeom prst="rect">
            <a:avLst/>
          </a:prstGeom>
          <a:noFill/>
        </p:spPr>
        <p:txBody>
          <a:bodyPr wrap="square" lIns="508" tIns="508" rIns="508" bIns="508" rtlCol="0" anchor="ctr">
            <a:normAutofit/>
          </a:bodyPr>
          <a:lstStyle/>
          <a:p>
            <a:pPr marL="0" indent="0" algn="ctr">
              <a:buNone/>
            </a:pPr>
            <a:r>
              <a:rPr lang="en-US" sz="910" b="1" dirty="0">
                <a:solidFill>
                  <a:srgbClr val="1F2937"/>
                </a:solidFill>
                <a:latin typeface="Arial" panose="020B0604020202020204" pitchFamily="34" charset="0"/>
                <a:ea typeface="PingFang SC" pitchFamily="34" charset="-122"/>
                <a:cs typeface="Arial" panose="020B0604020202020204" pitchFamily="34" charset="0"/>
              </a:rPr>
              <a:t>Stable core with a right-side tail</a:t>
            </a:r>
            <a:endParaRPr lang="en-US" sz="910" dirty="0">
              <a:latin typeface="Arial" panose="020B0604020202020204" pitchFamily="34" charset="0"/>
              <a:cs typeface="Arial" panose="020B0604020202020204" pitchFamily="34" charset="0"/>
            </a:endParaRPr>
          </a:p>
        </p:txBody>
      </p:sp>
      <p:sp>
        <p:nvSpPr>
          <p:cNvPr id="27" name="Shape 23"/>
          <p:cNvSpPr/>
          <p:nvPr/>
        </p:nvSpPr>
        <p:spPr>
          <a:xfrm>
            <a:off x="8119872" y="1078992"/>
            <a:ext cx="3611880" cy="3401568"/>
          </a:xfrm>
          <a:prstGeom prst="rect">
            <a:avLst/>
          </a:prstGeom>
          <a:solidFill>
            <a:srgbClr val="FBFCFE"/>
          </a:solidFill>
          <a:ln w="11430">
            <a:solidFill>
              <a:srgbClr val="D9DEE7"/>
            </a:solidFill>
            <a:prstDash val="solid"/>
          </a:ln>
        </p:spPr>
      </p:sp>
      <p:sp>
        <p:nvSpPr>
          <p:cNvPr id="28" name="Shape 24"/>
          <p:cNvSpPr/>
          <p:nvPr/>
        </p:nvSpPr>
        <p:spPr>
          <a:xfrm>
            <a:off x="8119872" y="1078992"/>
            <a:ext cx="100584" cy="3401568"/>
          </a:xfrm>
          <a:prstGeom prst="rect">
            <a:avLst/>
          </a:prstGeom>
          <a:solidFill>
            <a:srgbClr val="D9842B"/>
          </a:solidFill>
          <a:ln w="10160">
            <a:solidFill>
              <a:srgbClr val="D9DEE7">
                <a:alpha val="0"/>
              </a:srgbClr>
            </a:solidFill>
            <a:prstDash val="solid"/>
          </a:ln>
        </p:spPr>
      </p:sp>
      <mc:AlternateContent xmlns:mc="http://schemas.openxmlformats.org/markup-compatibility/2006" xmlns:a14="http://schemas.microsoft.com/office/drawing/2010/main">
        <mc:Choice Requires="a14">
          <p:sp>
            <p:nvSpPr>
              <p:cNvPr id="29" name="Text 25"/>
              <p:cNvSpPr/>
              <p:nvPr/>
            </p:nvSpPr>
            <p:spPr>
              <a:xfrm>
                <a:off x="8348472" y="1216152"/>
                <a:ext cx="3246120" cy="256032"/>
              </a:xfrm>
              <a:prstGeom prst="rect">
                <a:avLst/>
              </a:prstGeom>
              <a:noFill/>
            </p:spPr>
            <p:txBody>
              <a:bodyPr wrap="square" lIns="508" tIns="508" rIns="508" bIns="508" rtlCol="0" anchor="ctr">
                <a:normAutofit/>
              </a:bodyPr>
              <a:lstStyle/>
              <a:p>
                <a:pPr marL="0" indent="0" algn="l">
                  <a:buNone/>
                </a:pPr>
                <a14:m>
                  <m:oMath xmlns:m="http://schemas.openxmlformats.org/officeDocument/2006/math">
                    <m:r>
                      <a:rPr lang="en-US" sz="1500" b="1" i="1" smtClean="0">
                        <a:solidFill>
                          <a:srgbClr val="D9842B"/>
                        </a:solidFill>
                        <a:latin typeface="Cambria Math" panose="02040503050406030204" pitchFamily="18" charset="0"/>
                        <a:ea typeface="Cambria Math" panose="02040503050406030204" pitchFamily="18" charset="0"/>
                        <a:cs typeface="PingFang SC" pitchFamily="34" charset="-120"/>
                      </a:rPr>
                      <m:t>𝝉</m:t>
                    </m:r>
                  </m:oMath>
                </a14:m>
                <a:r>
                  <a:rPr lang="en-US" sz="1500" b="1" dirty="0">
                    <a:solidFill>
                      <a:srgbClr val="D9842B"/>
                    </a:solidFill>
                    <a:latin typeface="Arial" panose="020B0604020202020204" pitchFamily="34" charset="0"/>
                    <a:ea typeface="PingFang SC" pitchFamily="34" charset="-122"/>
                    <a:cs typeface="Arial" panose="020B0604020202020204" pitchFamily="34" charset="0"/>
                  </a:rPr>
                  <a:t> / time scale</a:t>
                </a:r>
                <a:endParaRPr lang="en-US" sz="1500" dirty="0">
                  <a:latin typeface="Arial" panose="020B0604020202020204" pitchFamily="34" charset="0"/>
                  <a:cs typeface="Arial" panose="020B0604020202020204" pitchFamily="34" charset="0"/>
                </a:endParaRPr>
              </a:p>
            </p:txBody>
          </p:sp>
        </mc:Choice>
        <mc:Fallback xmlns="">
          <p:sp>
            <p:nvSpPr>
              <p:cNvPr id="29" name="Text 25"/>
              <p:cNvSpPr>
                <a:spLocks noRot="1" noChangeAspect="1" noMove="1" noResize="1" noEditPoints="1" noAdjustHandles="1" noChangeArrowheads="1" noChangeShapeType="1" noTextEdit="1"/>
              </p:cNvSpPr>
              <p:nvPr/>
            </p:nvSpPr>
            <p:spPr>
              <a:xfrm>
                <a:off x="8348472" y="1216152"/>
                <a:ext cx="3246120" cy="256032"/>
              </a:xfrm>
              <a:prstGeom prst="rect">
                <a:avLst/>
              </a:prstGeom>
              <a:blipFill rotWithShape="1">
                <a:blip r:embed="rId6"/>
                <a:stretch>
                  <a:fillRect l="-4" t="-50" r="4" b="99"/>
                </a:stretch>
              </a:blipFill>
            </p:spPr>
            <p:txBody>
              <a:bodyPr/>
              <a:lstStyle/>
              <a:p>
                <a:r>
                  <a:rPr lang="zh-CN" altLang="en-US">
                    <a:noFill/>
                  </a:rPr>
                  <a:t> </a:t>
                </a:r>
              </a:p>
            </p:txBody>
          </p:sp>
        </mc:Fallback>
      </mc:AlternateContent>
      <p:sp>
        <p:nvSpPr>
          <p:cNvPr id="30" name="Text 26"/>
          <p:cNvSpPr/>
          <p:nvPr/>
        </p:nvSpPr>
        <p:spPr>
          <a:xfrm>
            <a:off x="8348472" y="1499616"/>
            <a:ext cx="3246120" cy="182880"/>
          </a:xfrm>
          <a:prstGeom prst="rect">
            <a:avLst/>
          </a:prstGeom>
          <a:noFill/>
        </p:spPr>
        <p:txBody>
          <a:bodyPr wrap="square" lIns="508" tIns="508" rIns="508" bIns="508" rtlCol="0" anchor="ctr">
            <a:normAutofit/>
          </a:bodyPr>
          <a:lstStyle/>
          <a:p>
            <a:pPr marL="0" indent="0" algn="l">
              <a:buNone/>
            </a:pPr>
            <a:r>
              <a:rPr lang="en-US" sz="980" dirty="0">
                <a:solidFill>
                  <a:srgbClr val="667085"/>
                </a:solidFill>
                <a:latin typeface="Arial" panose="020B0604020202020204" pitchFamily="34" charset="0"/>
                <a:ea typeface="PingFang SC" pitchFamily="34" charset="-122"/>
                <a:cs typeface="Arial" panose="020B0604020202020204" pitchFamily="34" charset="0"/>
              </a:rPr>
              <a:t>Controls pulse decay speed</a:t>
            </a:r>
            <a:endParaRPr lang="en-US" sz="980" dirty="0">
              <a:latin typeface="Arial" panose="020B0604020202020204" pitchFamily="34" charset="0"/>
              <a:cs typeface="Arial" panose="020B0604020202020204" pitchFamily="34" charset="0"/>
            </a:endParaRPr>
          </a:p>
        </p:txBody>
      </p:sp>
      <p:pic>
        <p:nvPicPr>
          <p:cNvPr id="31" name="Image 2" descr="/Users/heliangbo/个人/论文/材料/ppt_figures/ser_results_from_gpu/ser_tau_distribution.png"/>
          <p:cNvPicPr>
            <a:picLocks noChangeAspect="1"/>
          </p:cNvPicPr>
          <p:nvPr/>
        </p:nvPicPr>
        <p:blipFill>
          <a:blip r:embed="rId7"/>
          <a:stretch>
            <a:fillRect/>
          </a:stretch>
        </p:blipFill>
        <p:spPr>
          <a:xfrm>
            <a:off x="8357616" y="1792224"/>
            <a:ext cx="3136392" cy="1856232"/>
          </a:xfrm>
          <a:prstGeom prst="rect">
            <a:avLst/>
          </a:prstGeom>
        </p:spPr>
      </p:pic>
      <p:sp>
        <p:nvSpPr>
          <p:cNvPr id="32" name="Shape 27"/>
          <p:cNvSpPr/>
          <p:nvPr/>
        </p:nvSpPr>
        <p:spPr>
          <a:xfrm>
            <a:off x="8430768" y="3858768"/>
            <a:ext cx="1609344" cy="310896"/>
          </a:xfrm>
          <a:prstGeom prst="rect">
            <a:avLst/>
          </a:prstGeom>
          <a:solidFill>
            <a:srgbClr val="D9842B"/>
          </a:solidFill>
          <a:ln w="10160">
            <a:solidFill>
              <a:srgbClr val="D9DEE7">
                <a:alpha val="0"/>
              </a:srgbClr>
            </a:solidFill>
            <a:prstDash val="solid"/>
          </a:ln>
        </p:spPr>
      </p:sp>
      <p:sp>
        <p:nvSpPr>
          <p:cNvPr id="33" name="Text 28"/>
          <p:cNvSpPr/>
          <p:nvPr/>
        </p:nvSpPr>
        <p:spPr>
          <a:xfrm>
            <a:off x="8503920" y="3913632"/>
            <a:ext cx="1463040"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mean 14.17 ns</a:t>
            </a:r>
            <a:endParaRPr lang="en-US" sz="1000" dirty="0">
              <a:latin typeface="Arial" panose="020B0604020202020204" pitchFamily="34" charset="0"/>
              <a:cs typeface="Arial" panose="020B0604020202020204" pitchFamily="34" charset="0"/>
            </a:endParaRPr>
          </a:p>
        </p:txBody>
      </p:sp>
      <p:sp>
        <p:nvSpPr>
          <p:cNvPr id="34" name="Shape 29"/>
          <p:cNvSpPr/>
          <p:nvPr/>
        </p:nvSpPr>
        <p:spPr>
          <a:xfrm>
            <a:off x="10168128" y="3858768"/>
            <a:ext cx="1463040" cy="310896"/>
          </a:xfrm>
          <a:prstGeom prst="rect">
            <a:avLst/>
          </a:prstGeom>
          <a:solidFill>
            <a:srgbClr val="5F0C64"/>
          </a:solidFill>
          <a:ln w="10160">
            <a:solidFill>
              <a:srgbClr val="D9DEE7">
                <a:alpha val="0"/>
              </a:srgbClr>
            </a:solidFill>
            <a:prstDash val="solid"/>
          </a:ln>
        </p:spPr>
      </p:sp>
      <p:sp>
        <p:nvSpPr>
          <p:cNvPr id="35" name="Text 30"/>
          <p:cNvSpPr/>
          <p:nvPr/>
        </p:nvSpPr>
        <p:spPr>
          <a:xfrm>
            <a:off x="10241280" y="3913632"/>
            <a:ext cx="1316736" cy="155448"/>
          </a:xfrm>
          <a:prstGeom prst="rect">
            <a:avLst/>
          </a:prstGeom>
          <a:noFill/>
        </p:spPr>
        <p:txBody>
          <a:bodyPr wrap="square" lIns="508" tIns="508" rIns="508" bIns="508" rtlCol="0" anchor="ctr">
            <a:normAutofit/>
          </a:bodyPr>
          <a:lstStyle/>
          <a:p>
            <a:pPr marL="0" indent="0" algn="ctr">
              <a:buNone/>
            </a:pPr>
            <a:r>
              <a:rPr lang="en-US" sz="1000" b="1" dirty="0">
                <a:solidFill>
                  <a:srgbClr val="FFFFFF"/>
                </a:solidFill>
                <a:latin typeface="Arial" panose="020B0604020202020204" pitchFamily="34" charset="0"/>
                <a:ea typeface="PingFang SC" pitchFamily="34" charset="-122"/>
                <a:cs typeface="Arial" panose="020B0604020202020204" pitchFamily="34" charset="0"/>
              </a:rPr>
              <a:t>CV 2.2%</a:t>
            </a:r>
            <a:endParaRPr lang="en-US" sz="1000" dirty="0">
              <a:latin typeface="Arial" panose="020B0604020202020204" pitchFamily="34" charset="0"/>
              <a:cs typeface="Arial" panose="020B0604020202020204" pitchFamily="34" charset="0"/>
            </a:endParaRPr>
          </a:p>
        </p:txBody>
      </p:sp>
      <p:sp>
        <p:nvSpPr>
          <p:cNvPr id="36" name="Text 31"/>
          <p:cNvSpPr/>
          <p:nvPr/>
        </p:nvSpPr>
        <p:spPr>
          <a:xfrm>
            <a:off x="8430768" y="4224528"/>
            <a:ext cx="2990088" cy="146304"/>
          </a:xfrm>
          <a:prstGeom prst="rect">
            <a:avLst/>
          </a:prstGeom>
          <a:noFill/>
        </p:spPr>
        <p:txBody>
          <a:bodyPr wrap="square" lIns="508" tIns="508" rIns="508" bIns="508" rtlCol="0" anchor="ctr">
            <a:normAutofit/>
          </a:bodyPr>
          <a:lstStyle/>
          <a:p>
            <a:pPr marL="0" indent="0" algn="ctr">
              <a:buNone/>
            </a:pPr>
            <a:r>
              <a:rPr lang="en-US" sz="910" b="1" dirty="0">
                <a:solidFill>
                  <a:srgbClr val="1F2937"/>
                </a:solidFill>
                <a:latin typeface="Arial" panose="020B0604020202020204" pitchFamily="34" charset="0"/>
                <a:ea typeface="PingFang SC" pitchFamily="34" charset="-122"/>
                <a:cs typeface="Arial" panose="020B0604020202020204" pitchFamily="34" charset="0"/>
              </a:rPr>
              <a:t>Concentrated time-scale distribution</a:t>
            </a:r>
            <a:endParaRPr lang="en-US" sz="910" dirty="0">
              <a:latin typeface="Arial" panose="020B0604020202020204" pitchFamily="34" charset="0"/>
              <a:cs typeface="Arial" panose="020B0604020202020204" pitchFamily="34" charset="0"/>
            </a:endParaRPr>
          </a:p>
        </p:txBody>
      </p:sp>
      <p:sp>
        <p:nvSpPr>
          <p:cNvPr id="37" name="Shape 32"/>
          <p:cNvSpPr/>
          <p:nvPr/>
        </p:nvSpPr>
        <p:spPr>
          <a:xfrm>
            <a:off x="438912" y="4736592"/>
            <a:ext cx="5532120" cy="1773936"/>
          </a:xfrm>
          <a:prstGeom prst="rect">
            <a:avLst/>
          </a:prstGeom>
          <a:solidFill>
            <a:srgbClr val="FBFCFE"/>
          </a:solidFill>
          <a:ln w="11430">
            <a:solidFill>
              <a:srgbClr val="D9DEE7"/>
            </a:solidFill>
            <a:prstDash val="solid"/>
          </a:ln>
        </p:spPr>
      </p:sp>
      <p:sp>
        <p:nvSpPr>
          <p:cNvPr id="38" name="Text 33"/>
          <p:cNvSpPr/>
          <p:nvPr/>
        </p:nvSpPr>
        <p:spPr>
          <a:xfrm>
            <a:off x="713232" y="4956048"/>
            <a:ext cx="1417320" cy="228600"/>
          </a:xfrm>
          <a:prstGeom prst="rect">
            <a:avLst/>
          </a:prstGeom>
          <a:noFill/>
        </p:spPr>
        <p:txBody>
          <a:bodyPr wrap="square" lIns="508" tIns="508" rIns="508" bIns="508" rtlCol="0" anchor="ctr">
            <a:normAutofit fontScale="62500" lnSpcReduction="20000"/>
          </a:bodyPr>
          <a:lstStyle/>
          <a:p>
            <a:pPr marL="0" indent="0" algn="l">
              <a:buNone/>
            </a:pPr>
            <a:r>
              <a:rPr lang="en-US" sz="1420" b="1" dirty="0">
                <a:solidFill>
                  <a:srgbClr val="7F1084"/>
                </a:solidFill>
                <a:latin typeface="Arial" panose="020B0604020202020204" pitchFamily="34" charset="0"/>
                <a:ea typeface="PingFang SC" pitchFamily="34" charset="-122"/>
                <a:cs typeface="Arial" panose="020B0604020202020204" pitchFamily="34" charset="0"/>
              </a:rPr>
              <a:t>sigma-region proportions</a:t>
            </a:r>
            <a:endParaRPr lang="en-US" sz="1420" dirty="0">
              <a:latin typeface="Arial" panose="020B0604020202020204" pitchFamily="34" charset="0"/>
              <a:cs typeface="Arial" panose="020B0604020202020204" pitchFamily="34" charset="0"/>
            </a:endParaRPr>
          </a:p>
        </p:txBody>
      </p:sp>
      <p:sp>
        <p:nvSpPr>
          <p:cNvPr id="39" name="Text 34"/>
          <p:cNvSpPr/>
          <p:nvPr/>
        </p:nvSpPr>
        <p:spPr>
          <a:xfrm>
            <a:off x="2176272" y="4992624"/>
            <a:ext cx="3337560" cy="164592"/>
          </a:xfrm>
          <a:prstGeom prst="rect">
            <a:avLst/>
          </a:prstGeom>
          <a:noFill/>
        </p:spPr>
        <p:txBody>
          <a:bodyPr wrap="square" lIns="508" tIns="508" rIns="508" bIns="508" rtlCol="0" anchor="ctr">
            <a:normAutofit/>
          </a:bodyPr>
          <a:lstStyle/>
          <a:p>
            <a:pPr marL="0" indent="0" algn="r">
              <a:buNone/>
            </a:pPr>
            <a:r>
              <a:rPr lang="en-US" sz="880" dirty="0">
                <a:solidFill>
                  <a:srgbClr val="667085"/>
                </a:solidFill>
                <a:latin typeface="Arial" panose="020B0604020202020204" pitchFamily="34" charset="0"/>
                <a:ea typeface="PingFang SC" pitchFamily="34" charset="-122"/>
                <a:cs typeface="Arial" panose="020B0604020202020204" pitchFamily="34" charset="0"/>
              </a:rPr>
              <a:t>Main / broadened / surface-mode candidates</a:t>
            </a:r>
            <a:endParaRPr lang="en-US" sz="880" dirty="0">
              <a:latin typeface="Arial" panose="020B0604020202020204" pitchFamily="34" charset="0"/>
              <a:cs typeface="Arial" panose="020B0604020202020204" pitchFamily="34" charset="0"/>
            </a:endParaRPr>
          </a:p>
        </p:txBody>
      </p:sp>
      <p:sp>
        <p:nvSpPr>
          <p:cNvPr id="40" name="Text 35"/>
          <p:cNvSpPr/>
          <p:nvPr/>
        </p:nvSpPr>
        <p:spPr>
          <a:xfrm>
            <a:off x="749808" y="5376672"/>
            <a:ext cx="1325880" cy="164592"/>
          </a:xfrm>
          <a:prstGeom prst="rect">
            <a:avLst/>
          </a:prstGeom>
          <a:noFill/>
        </p:spPr>
        <p:txBody>
          <a:bodyPr wrap="square" lIns="508" tIns="508" rIns="508" bIns="508" rtlCol="0" anchor="ctr">
            <a:normAutofit/>
          </a:bodyPr>
          <a:lstStyle/>
          <a:p>
            <a:pPr marL="0" indent="0" algn="l">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Main: sigma &lt;= 0.33</a:t>
            </a:r>
            <a:endParaRPr lang="en-US" sz="860" dirty="0">
              <a:latin typeface="Arial" panose="020B0604020202020204" pitchFamily="34" charset="0"/>
              <a:cs typeface="Arial" panose="020B0604020202020204" pitchFamily="34" charset="0"/>
            </a:endParaRPr>
          </a:p>
        </p:txBody>
      </p:sp>
      <p:sp>
        <p:nvSpPr>
          <p:cNvPr id="41" name="Shape 36"/>
          <p:cNvSpPr/>
          <p:nvPr/>
        </p:nvSpPr>
        <p:spPr>
          <a:xfrm>
            <a:off x="2139696" y="5394960"/>
            <a:ext cx="2971800" cy="146304"/>
          </a:xfrm>
          <a:prstGeom prst="rect">
            <a:avLst/>
          </a:prstGeom>
          <a:solidFill>
            <a:srgbClr val="EEF2F6"/>
          </a:solidFill>
          <a:ln w="10160">
            <a:solidFill>
              <a:srgbClr val="D9DEE7">
                <a:alpha val="0"/>
              </a:srgbClr>
            </a:solidFill>
            <a:prstDash val="solid"/>
          </a:ln>
        </p:spPr>
      </p:sp>
      <p:sp>
        <p:nvSpPr>
          <p:cNvPr id="42" name="Shape 37"/>
          <p:cNvSpPr/>
          <p:nvPr/>
        </p:nvSpPr>
        <p:spPr>
          <a:xfrm>
            <a:off x="2139696" y="5394960"/>
            <a:ext cx="2912364" cy="146304"/>
          </a:xfrm>
          <a:prstGeom prst="rect">
            <a:avLst/>
          </a:prstGeom>
          <a:solidFill>
            <a:srgbClr val="2366B8"/>
          </a:solidFill>
          <a:ln w="10160">
            <a:solidFill>
              <a:srgbClr val="D9DEE7">
                <a:alpha val="0"/>
              </a:srgbClr>
            </a:solidFill>
            <a:prstDash val="solid"/>
          </a:ln>
        </p:spPr>
      </p:sp>
      <p:sp>
        <p:nvSpPr>
          <p:cNvPr id="43" name="Text 38"/>
          <p:cNvSpPr/>
          <p:nvPr/>
        </p:nvSpPr>
        <p:spPr>
          <a:xfrm>
            <a:off x="5184648" y="5367528"/>
            <a:ext cx="438912" cy="164592"/>
          </a:xfrm>
          <a:prstGeom prst="rect">
            <a:avLst/>
          </a:prstGeom>
          <a:noFill/>
        </p:spPr>
        <p:txBody>
          <a:bodyPr wrap="square" lIns="508" tIns="508" rIns="508" bIns="508" rtlCol="0" anchor="ctr">
            <a:normAutofit/>
          </a:bodyPr>
          <a:lstStyle/>
          <a:p>
            <a:pPr marL="0" indent="0" algn="l">
              <a:buNone/>
            </a:pPr>
            <a:r>
              <a:rPr lang="en-US" sz="880" b="1" dirty="0">
                <a:solidFill>
                  <a:srgbClr val="2366B8"/>
                </a:solidFill>
                <a:latin typeface="Arial" panose="020B0604020202020204" pitchFamily="34" charset="0"/>
                <a:ea typeface="PingFang SC" pitchFamily="34" charset="-122"/>
                <a:cs typeface="Arial" panose="020B0604020202020204" pitchFamily="34" charset="0"/>
              </a:rPr>
              <a:t>98%</a:t>
            </a:r>
            <a:endParaRPr lang="en-US" sz="880" dirty="0">
              <a:latin typeface="Arial" panose="020B0604020202020204" pitchFamily="34" charset="0"/>
              <a:cs typeface="Arial" panose="020B0604020202020204" pitchFamily="34" charset="0"/>
            </a:endParaRPr>
          </a:p>
        </p:txBody>
      </p:sp>
      <p:sp>
        <p:nvSpPr>
          <p:cNvPr id="44" name="Text 39"/>
          <p:cNvSpPr/>
          <p:nvPr/>
        </p:nvSpPr>
        <p:spPr>
          <a:xfrm>
            <a:off x="749808" y="5742432"/>
            <a:ext cx="1325880" cy="164592"/>
          </a:xfrm>
          <a:prstGeom prst="rect">
            <a:avLst/>
          </a:prstGeom>
          <a:noFill/>
        </p:spPr>
        <p:txBody>
          <a:bodyPr wrap="square" lIns="508" tIns="508" rIns="508" bIns="508" rtlCol="0" anchor="ctr">
            <a:normAutofit/>
          </a:bodyPr>
          <a:lstStyle/>
          <a:p>
            <a:pPr marL="0" indent="0" algn="l">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Transition: 0.33-0.40</a:t>
            </a:r>
            <a:endParaRPr lang="en-US" sz="860" dirty="0">
              <a:latin typeface="Arial" panose="020B0604020202020204" pitchFamily="34" charset="0"/>
              <a:cs typeface="Arial" panose="020B0604020202020204" pitchFamily="34" charset="0"/>
            </a:endParaRPr>
          </a:p>
        </p:txBody>
      </p:sp>
      <p:sp>
        <p:nvSpPr>
          <p:cNvPr id="45" name="Shape 40"/>
          <p:cNvSpPr/>
          <p:nvPr/>
        </p:nvSpPr>
        <p:spPr>
          <a:xfrm>
            <a:off x="2139696" y="5760720"/>
            <a:ext cx="2971800" cy="146304"/>
          </a:xfrm>
          <a:prstGeom prst="rect">
            <a:avLst/>
          </a:prstGeom>
          <a:solidFill>
            <a:srgbClr val="EEF2F6"/>
          </a:solidFill>
          <a:ln w="10160">
            <a:solidFill>
              <a:srgbClr val="D9DEE7">
                <a:alpha val="0"/>
              </a:srgbClr>
            </a:solidFill>
            <a:prstDash val="solid"/>
          </a:ln>
        </p:spPr>
      </p:sp>
      <p:sp>
        <p:nvSpPr>
          <p:cNvPr id="46" name="Shape 41"/>
          <p:cNvSpPr/>
          <p:nvPr/>
        </p:nvSpPr>
        <p:spPr>
          <a:xfrm>
            <a:off x="2139696" y="5760720"/>
            <a:ext cx="56464" cy="146304"/>
          </a:xfrm>
          <a:prstGeom prst="rect">
            <a:avLst/>
          </a:prstGeom>
          <a:solidFill>
            <a:srgbClr val="D9842B"/>
          </a:solidFill>
          <a:ln w="10160">
            <a:solidFill>
              <a:srgbClr val="D9DEE7">
                <a:alpha val="0"/>
              </a:srgbClr>
            </a:solidFill>
            <a:prstDash val="solid"/>
          </a:ln>
        </p:spPr>
      </p:sp>
      <p:sp>
        <p:nvSpPr>
          <p:cNvPr id="47" name="Text 42"/>
          <p:cNvSpPr/>
          <p:nvPr/>
        </p:nvSpPr>
        <p:spPr>
          <a:xfrm>
            <a:off x="5184648" y="5733288"/>
            <a:ext cx="438912" cy="164592"/>
          </a:xfrm>
          <a:prstGeom prst="rect">
            <a:avLst/>
          </a:prstGeom>
          <a:noFill/>
        </p:spPr>
        <p:txBody>
          <a:bodyPr wrap="square" lIns="508" tIns="508" rIns="508" bIns="508" rtlCol="0" anchor="ctr">
            <a:normAutofit/>
          </a:bodyPr>
          <a:lstStyle/>
          <a:p>
            <a:pPr marL="0" indent="0" algn="l">
              <a:buNone/>
            </a:pPr>
            <a:r>
              <a:rPr lang="en-US" sz="880" b="1" dirty="0">
                <a:solidFill>
                  <a:srgbClr val="D9842B"/>
                </a:solidFill>
                <a:latin typeface="Arial" panose="020B0604020202020204" pitchFamily="34" charset="0"/>
                <a:ea typeface="PingFang SC" pitchFamily="34" charset="-122"/>
                <a:cs typeface="Arial" panose="020B0604020202020204" pitchFamily="34" charset="0"/>
              </a:rPr>
              <a:t>1.9%</a:t>
            </a:r>
            <a:endParaRPr lang="en-US" sz="880" dirty="0">
              <a:latin typeface="Arial" panose="020B0604020202020204" pitchFamily="34" charset="0"/>
              <a:cs typeface="Arial" panose="020B0604020202020204" pitchFamily="34" charset="0"/>
            </a:endParaRPr>
          </a:p>
        </p:txBody>
      </p:sp>
      <p:sp>
        <p:nvSpPr>
          <p:cNvPr id="48" name="Text 43"/>
          <p:cNvSpPr/>
          <p:nvPr/>
        </p:nvSpPr>
        <p:spPr>
          <a:xfrm>
            <a:off x="749808" y="6108192"/>
            <a:ext cx="1325880" cy="164592"/>
          </a:xfrm>
          <a:prstGeom prst="rect">
            <a:avLst/>
          </a:prstGeom>
          <a:noFill/>
        </p:spPr>
        <p:txBody>
          <a:bodyPr wrap="square" lIns="508" tIns="508" rIns="508" bIns="508" rtlCol="0" anchor="ctr">
            <a:normAutofit/>
          </a:bodyPr>
          <a:lstStyle/>
          <a:p>
            <a:pPr marL="0" indent="0" algn="l">
              <a:buNone/>
            </a:pPr>
            <a:r>
              <a:rPr lang="en-US" sz="860" b="1" dirty="0">
                <a:solidFill>
                  <a:srgbClr val="1F2937"/>
                </a:solidFill>
                <a:latin typeface="Arial" panose="020B0604020202020204" pitchFamily="34" charset="0"/>
                <a:ea typeface="PingFang SC" pitchFamily="34" charset="-122"/>
                <a:cs typeface="Arial" panose="020B0604020202020204" pitchFamily="34" charset="0"/>
              </a:rPr>
              <a:t>Candidate: sigma &gt; 0.40</a:t>
            </a:r>
            <a:endParaRPr lang="en-US" sz="860" dirty="0">
              <a:latin typeface="Arial" panose="020B0604020202020204" pitchFamily="34" charset="0"/>
              <a:cs typeface="Arial" panose="020B0604020202020204" pitchFamily="34" charset="0"/>
            </a:endParaRPr>
          </a:p>
        </p:txBody>
      </p:sp>
      <p:sp>
        <p:nvSpPr>
          <p:cNvPr id="49" name="Shape 44"/>
          <p:cNvSpPr/>
          <p:nvPr/>
        </p:nvSpPr>
        <p:spPr>
          <a:xfrm>
            <a:off x="2139696" y="6126480"/>
            <a:ext cx="2971800" cy="146304"/>
          </a:xfrm>
          <a:prstGeom prst="rect">
            <a:avLst/>
          </a:prstGeom>
          <a:solidFill>
            <a:srgbClr val="EEF2F6"/>
          </a:solidFill>
          <a:ln w="10160">
            <a:solidFill>
              <a:srgbClr val="D9DEE7">
                <a:alpha val="0"/>
              </a:srgbClr>
            </a:solidFill>
            <a:prstDash val="solid"/>
          </a:ln>
        </p:spPr>
      </p:sp>
      <p:sp>
        <p:nvSpPr>
          <p:cNvPr id="50" name="Shape 45"/>
          <p:cNvSpPr/>
          <p:nvPr/>
        </p:nvSpPr>
        <p:spPr>
          <a:xfrm>
            <a:off x="2139696" y="6126480"/>
            <a:ext cx="45720" cy="146304"/>
          </a:xfrm>
          <a:prstGeom prst="rect">
            <a:avLst/>
          </a:prstGeom>
          <a:solidFill>
            <a:srgbClr val="C00000"/>
          </a:solidFill>
          <a:ln w="10160">
            <a:solidFill>
              <a:srgbClr val="D9DEE7">
                <a:alpha val="0"/>
              </a:srgbClr>
            </a:solidFill>
            <a:prstDash val="solid"/>
          </a:ln>
        </p:spPr>
      </p:sp>
      <p:sp>
        <p:nvSpPr>
          <p:cNvPr id="51" name="Text 46"/>
          <p:cNvSpPr/>
          <p:nvPr/>
        </p:nvSpPr>
        <p:spPr>
          <a:xfrm>
            <a:off x="5184648" y="6099048"/>
            <a:ext cx="438912" cy="164592"/>
          </a:xfrm>
          <a:prstGeom prst="rect">
            <a:avLst/>
          </a:prstGeom>
          <a:noFill/>
        </p:spPr>
        <p:txBody>
          <a:bodyPr wrap="square" lIns="508" tIns="508" rIns="508" bIns="508" rtlCol="0" anchor="ctr">
            <a:normAutofit/>
          </a:bodyPr>
          <a:lstStyle/>
          <a:p>
            <a:pPr marL="0" indent="0" algn="l">
              <a:buNone/>
            </a:pPr>
            <a:r>
              <a:rPr lang="en-US" sz="880" b="1" dirty="0">
                <a:solidFill>
                  <a:srgbClr val="C00000"/>
                </a:solidFill>
                <a:latin typeface="Arial" panose="020B0604020202020204" pitchFamily="34" charset="0"/>
                <a:ea typeface="PingFang SC" pitchFamily="34" charset="-122"/>
                <a:cs typeface="Arial" panose="020B0604020202020204" pitchFamily="34" charset="0"/>
              </a:rPr>
              <a:t>0.1%</a:t>
            </a:r>
            <a:endParaRPr lang="en-US" sz="880" dirty="0">
              <a:latin typeface="Arial" panose="020B0604020202020204" pitchFamily="34" charset="0"/>
              <a:cs typeface="Arial" panose="020B0604020202020204" pitchFamily="34" charset="0"/>
            </a:endParaRPr>
          </a:p>
        </p:txBody>
      </p:sp>
      <p:sp>
        <p:nvSpPr>
          <p:cNvPr id="52" name="Shape 47"/>
          <p:cNvSpPr/>
          <p:nvPr/>
        </p:nvSpPr>
        <p:spPr>
          <a:xfrm>
            <a:off x="6199632" y="4736592"/>
            <a:ext cx="5532120" cy="1773936"/>
          </a:xfrm>
          <a:prstGeom prst="rect">
            <a:avLst/>
          </a:prstGeom>
          <a:solidFill>
            <a:srgbClr val="FBF8FC"/>
          </a:solidFill>
          <a:ln w="11430">
            <a:solidFill>
              <a:srgbClr val="E0D4E4"/>
            </a:solidFill>
            <a:prstDash val="solid"/>
          </a:ln>
        </p:spPr>
      </p:sp>
      <p:sp>
        <p:nvSpPr>
          <p:cNvPr id="53" name="Text 48"/>
          <p:cNvSpPr/>
          <p:nvPr/>
        </p:nvSpPr>
        <p:spPr>
          <a:xfrm>
            <a:off x="6473952" y="4956048"/>
            <a:ext cx="2600474" cy="219456"/>
          </a:xfrm>
          <a:prstGeom prst="rect">
            <a:avLst/>
          </a:prstGeom>
          <a:noFill/>
        </p:spPr>
        <p:txBody>
          <a:bodyPr wrap="square" lIns="508" tIns="508" rIns="508" bIns="508" rtlCol="0" anchor="ctr">
            <a:normAutofit/>
          </a:bodyPr>
          <a:lstStyle/>
          <a:p>
            <a:pPr marL="0" indent="0" algn="l">
              <a:buNone/>
            </a:pPr>
            <a:r>
              <a:rPr lang="en-US" sz="1420" b="1" dirty="0">
                <a:solidFill>
                  <a:srgbClr val="7F1084"/>
                </a:solidFill>
                <a:latin typeface="Arial" panose="020B0604020202020204" pitchFamily="34" charset="0"/>
                <a:ea typeface="PingFang SC" pitchFamily="34" charset="-122"/>
                <a:cs typeface="Arial" panose="020B0604020202020204" pitchFamily="34" charset="0"/>
              </a:rPr>
              <a:t>Connection to surface mode</a:t>
            </a:r>
            <a:endParaRPr lang="en-US" sz="1420" dirty="0">
              <a:latin typeface="Arial" panose="020B0604020202020204" pitchFamily="34" charset="0"/>
              <a:cs typeface="Arial" panose="020B0604020202020204" pitchFamily="34" charset="0"/>
            </a:endParaRPr>
          </a:p>
        </p:txBody>
      </p:sp>
      <p:sp>
        <p:nvSpPr>
          <p:cNvPr id="54" name="Text 49"/>
          <p:cNvSpPr/>
          <p:nvPr/>
        </p:nvSpPr>
        <p:spPr>
          <a:xfrm>
            <a:off x="6400800" y="5184648"/>
            <a:ext cx="5230368" cy="1161288"/>
          </a:xfrm>
          <a:prstGeom prst="rect">
            <a:avLst/>
          </a:prstGeom>
          <a:noFill/>
        </p:spPr>
        <p:txBody>
          <a:bodyPr wrap="square" lIns="508" tIns="508" rIns="508" bIns="508" rtlCol="0" anchor="ctr">
            <a:normAutofit/>
          </a:bodyPr>
          <a:lstStyle/>
          <a:p>
            <a:pPr marL="0" indent="0" algn="l">
              <a:buNone/>
            </a:pPr>
            <a:r>
              <a:rPr lang="en-US" sz="1200" dirty="0">
                <a:solidFill>
                  <a:srgbClr val="1F2937"/>
                </a:solidFill>
                <a:latin typeface="Arial" panose="020B0604020202020204" pitchFamily="34" charset="0"/>
                <a:ea typeface="PingFang SC" pitchFamily="34" charset="-122"/>
                <a:cs typeface="Arial" panose="020B0604020202020204" pitchFamily="34" charset="0"/>
              </a:rPr>
              <a:t>Larger sigma indicates a wider effective SER and a longer tail. In MCP-PMTs, surface-mode electrons do not undergo full multiplication along normal channels; their paths and secondary-electron release are more dispersed, making them more likely to appear in the right tail of sigma.</a:t>
            </a:r>
            <a:endParaRPr lang="en-US" sz="1200" dirty="0">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98.71999999999997,&quot;left&quot;:407.92692913385827,&quot;top&quot;:126.72,&quot;width&quot;:531.3599999999999}"/>
</p:tagLst>
</file>

<file path=ppt/theme/theme1.xml><?xml version="1.0" encoding="utf-8"?>
<a:theme xmlns:a="http://schemas.openxmlformats.org/drawingml/2006/main" name="清华简约主题-扁平-16:9">
  <a:themeElements>
    <a:clrScheme name="清华紫主题">
      <a:dk1>
        <a:srgbClr val="000000"/>
      </a:dk1>
      <a:lt1>
        <a:srgbClr val="FFFFFF"/>
      </a:lt1>
      <a:dk2>
        <a:srgbClr val="3D3D3D"/>
      </a:dk2>
      <a:lt2>
        <a:srgbClr val="EBEBEB"/>
      </a:lt2>
      <a:accent1>
        <a:srgbClr val="660874"/>
      </a:accent1>
      <a:accent2>
        <a:srgbClr val="660874"/>
      </a:accent2>
      <a:accent3>
        <a:srgbClr val="E6C46D"/>
      </a:accent3>
      <a:accent4>
        <a:srgbClr val="969FA7"/>
      </a:accent4>
      <a:accent5>
        <a:srgbClr val="A9C37C"/>
      </a:accent5>
      <a:accent6>
        <a:srgbClr val="5A8071"/>
      </a:accent6>
      <a:hlink>
        <a:srgbClr val="007698"/>
      </a:hlink>
      <a:folHlink>
        <a:srgbClr val="43064C"/>
      </a:folHlink>
    </a:clrScheme>
    <a:fontScheme name="红利">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红利">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3711</Words>
  <Application>Microsoft Macintosh PowerPoint</Application>
  <PresentationFormat>宽屏</PresentationFormat>
  <Paragraphs>471</Paragraphs>
  <Slides>21</Slides>
  <Notes>20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21</vt:i4>
      </vt:variant>
    </vt:vector>
  </HeadingPairs>
  <TitlesOfParts>
    <vt:vector size="28" baseType="lpstr">
      <vt:lpstr>等线</vt:lpstr>
      <vt:lpstr>PingFang SC</vt:lpstr>
      <vt:lpstr>Arial</vt:lpstr>
      <vt:lpstr>Cambria Math</vt:lpstr>
      <vt:lpstr>Gill Sans MT</vt:lpstr>
      <vt:lpstr>Wingdings 2</vt:lpstr>
      <vt:lpstr>清华简约主题-扁平-16:9</vt:lpstr>
      <vt:lpstr>Two-Stage Deep Learning Framework for Photomultiplier Tube Waveform Analysis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 伟浩</dc:creator>
  <cp:lastModifiedBy>hlb</cp:lastModifiedBy>
  <cp:revision>1348</cp:revision>
  <cp:lastPrinted>2020-04-04T02:50:00Z</cp:lastPrinted>
  <dcterms:created xsi:type="dcterms:W3CDTF">2020-01-04T07:43:00Z</dcterms:created>
  <dcterms:modified xsi:type="dcterms:W3CDTF">2026-06-16T15:17:42Z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622FD1D9802E415DB270C32D84E2895C_12</vt:lpwstr>
  </property>
</Properties>
</file>