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4"/>
    <p:sldMasterId id="2147483694" r:id="rId5"/>
  </p:sldMasterIdLst>
  <p:notesMasterIdLst>
    <p:notesMasterId r:id="rId32"/>
  </p:notesMasterIdLst>
  <p:handoutMasterIdLst>
    <p:handoutMasterId r:id="rId33"/>
  </p:handoutMasterIdLst>
  <p:sldIdLst>
    <p:sldId id="378" r:id="rId6"/>
    <p:sldId id="383" r:id="rId7"/>
    <p:sldId id="368" r:id="rId8"/>
    <p:sldId id="398" r:id="rId9"/>
    <p:sldId id="395" r:id="rId10"/>
    <p:sldId id="401" r:id="rId11"/>
    <p:sldId id="417" r:id="rId12"/>
    <p:sldId id="396" r:id="rId13"/>
    <p:sldId id="408" r:id="rId14"/>
    <p:sldId id="397" r:id="rId15"/>
    <p:sldId id="409" r:id="rId16"/>
    <p:sldId id="403" r:id="rId17"/>
    <p:sldId id="414" r:id="rId18"/>
    <p:sldId id="404" r:id="rId19"/>
    <p:sldId id="420" r:id="rId20"/>
    <p:sldId id="410" r:id="rId21"/>
    <p:sldId id="418" r:id="rId22"/>
    <p:sldId id="405" r:id="rId23"/>
    <p:sldId id="412" r:id="rId24"/>
    <p:sldId id="406" r:id="rId25"/>
    <p:sldId id="413" r:id="rId26"/>
    <p:sldId id="419" r:id="rId27"/>
    <p:sldId id="407" r:id="rId28"/>
    <p:sldId id="400" r:id="rId29"/>
    <p:sldId id="415" r:id="rId30"/>
    <p:sldId id="3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4892A11-E8DA-8C49-A87D-EBE21FA1C8F5}">
          <p14:sldIdLst/>
        </p14:section>
        <p14:section name="White" id="{2B691B46-BA1F-2749-AC23-20DEED03C3E9}">
          <p14:sldIdLst>
            <p14:sldId id="378"/>
            <p14:sldId id="383"/>
            <p14:sldId id="368"/>
            <p14:sldId id="398"/>
            <p14:sldId id="395"/>
            <p14:sldId id="401"/>
            <p14:sldId id="417"/>
            <p14:sldId id="396"/>
            <p14:sldId id="408"/>
            <p14:sldId id="397"/>
            <p14:sldId id="409"/>
            <p14:sldId id="403"/>
            <p14:sldId id="414"/>
            <p14:sldId id="404"/>
            <p14:sldId id="420"/>
            <p14:sldId id="410"/>
            <p14:sldId id="418"/>
            <p14:sldId id="405"/>
            <p14:sldId id="412"/>
            <p14:sldId id="406"/>
            <p14:sldId id="413"/>
            <p14:sldId id="419"/>
            <p14:sldId id="407"/>
            <p14:sldId id="400"/>
            <p14:sldId id="415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08" userDrawn="1">
          <p15:clr>
            <a:srgbClr val="A4A3A4"/>
          </p15:clr>
        </p15:guide>
        <p15:guide id="4" orient="horz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C71224-A924-7A4C-65A1-E019B15D2998}" name="Bishop, Breanna" initials="BB" userId="S::bishop33@llnl.gov::c14ed814-47ec-4dd6-8bc9-26785b8ceb9b" providerId="AD"/>
  <p188:author id="{716B002C-3A50-A698-5C71-9DC521FEE553}" name="Connors, Corey" initials="CC" userId="S::connors7@llnl.gov::1bd5e6ea-8a84-4c08-92e5-e1cc4585c256" providerId="AD"/>
  <p188:author id="{ABD9288F-AF9D-39E2-DE2F-0455E48C6207}" name="Shang, Stephanie P." initials="" userId="S::shang2@llnl.gov::bd3072b9-b4f0-47fa-be31-4f467de226fd" providerId="AD"/>
  <p188:author id="{09B38FA4-97F3-9EFD-6CB2-57A300CFC2C4}" name="Paschal, Katherine" initials="PK" userId="S::paschal3@llnl.gov::dd5872f5-9b7a-4c2a-b4c5-c71673282002" providerId="AD"/>
  <p188:author id="{ADA8D7AE-0C4F-4EB1-3486-383878F3FBA1}" name="Vander Vorst, Mitch" initials="VM" userId="S::vandervorst1@llnl.gov::90622c8b-d6e5-4bc5-960c-d7b492dcf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1FC"/>
    <a:srgbClr val="00535C"/>
    <a:srgbClr val="AC1F79"/>
    <a:srgbClr val="4472C4"/>
    <a:srgbClr val="3452C4"/>
    <a:srgbClr val="282828"/>
    <a:srgbClr val="001E62"/>
    <a:srgbClr val="0031A1"/>
    <a:srgbClr val="A9AAB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0"/>
    <p:restoredTop sz="94701"/>
  </p:normalViewPr>
  <p:slideViewPr>
    <p:cSldViewPr snapToGrid="0">
      <p:cViewPr varScale="1">
        <p:scale>
          <a:sx n="110" d="100"/>
          <a:sy n="110" d="100"/>
        </p:scale>
        <p:origin x="1312" y="168"/>
      </p:cViewPr>
      <p:guideLst>
        <p:guide orient="horz" pos="288"/>
        <p:guide pos="3840"/>
        <p:guide pos="4008"/>
        <p:guide orient="horz" pos="3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802918-22C0-8CE6-ACAC-5AA775250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2EE2-C741-5562-91E5-0FFBFFA7C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6E5A-1590-4136-A887-20852AD82C34}" type="datetimeFigureOut">
              <a:rPr lang="en-US" smtClean="0"/>
              <a:t>6/18/26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B730-239B-F605-C383-0787270CC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1379-4D04-C4B3-20B2-858439CFF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07D5-3579-4B13-8E6D-ACCBBC78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20CD-2D24-491B-8442-D7F8AD17C10D}" type="datetimeFigureOut">
              <a:t>6/18/26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5F92-FDEA-41A6-8D5E-BC743BE46E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3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21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0DE7E-C5C1-21D5-270F-2B46A82B9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4CB6FB-E48E-3950-3E5A-9914CB108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CE3F8-5B84-8E1A-3536-58BF5CA98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776FA-14CF-DB1C-EEEC-F9C2612B6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7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A293C-7FF4-831E-A43B-4088E75C6AD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E1E76-6C82-3CCF-A379-0596E4A46A2E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6">
              <a:extLst>
                <a:ext uri="{FF2B5EF4-FFF2-40B4-BE49-F238E27FC236}">
                  <a16:creationId xmlns:a16="http://schemas.microsoft.com/office/drawing/2014/main" id="{8D15C4A5-BB78-68F7-F84B-AA6A10B65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3C3E93-D900-4902-9994-ACFFC94BA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40CFEF-7C94-1A7B-0398-2AA9358883B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rgbClr val="63666A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2A0B-A23F-1C75-4A75-C529BD723AE1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DDFFC-1478-7617-AA97-1F8732C915B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3CC102CE-BEFA-0F3E-9394-E508D6330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4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8911FF-6ED4-16BE-95A0-E0AAC64C4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827865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B2B0BD-CA2F-72F9-3310-7C62306ED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A9E59-D405-67F2-923B-9F1E5A4F93B9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C18412-6069-B27C-2022-904192E27A4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385C407-2073-3802-7701-4A3FA2D1D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23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406B13-7A85-92DA-832A-0B13F01863F5}"/>
              </a:ext>
            </a:extLst>
          </p:cNvPr>
          <p:cNvGrpSpPr/>
          <p:nvPr userDrawn="1"/>
        </p:nvGrpSpPr>
        <p:grpSpPr>
          <a:xfrm>
            <a:off x="11622555" y="90551"/>
            <a:ext cx="354152" cy="382723"/>
            <a:chOff x="11622555" y="90551"/>
            <a:chExt cx="354152" cy="382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22E7C-9DF2-5421-7530-5B38699F57EF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9614801-983D-0050-43CD-0DD4F04D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A7ABB2-B072-D6BC-7247-4ABD9499CA5A}"/>
              </a:ext>
            </a:extLst>
          </p:cNvPr>
          <p:cNvSpPr/>
          <p:nvPr userDrawn="1"/>
        </p:nvSpPr>
        <p:spPr>
          <a:xfrm>
            <a:off x="0" y="-22225"/>
            <a:ext cx="12192000" cy="691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LNL logomark">
            <a:extLst>
              <a:ext uri="{FF2B5EF4-FFF2-40B4-BE49-F238E27FC236}">
                <a16:creationId xmlns:a16="http://schemas.microsoft.com/office/drawing/2014/main" id="{903EF629-36E9-F004-93C3-C780D59974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95062" y="11429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BE25-91C3-099A-C2B8-1D42A7BF4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634D62-0668-3E51-72AB-9EC56F555510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CE4A88-E38F-437C-2B25-3B6B60773D11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C74E1CBE-059D-CD66-C456-B5C01FFCC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0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65663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C3B38-61B7-783E-52C6-00B5050BF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04BE3-B2E4-5E0B-DDDE-B54B250A9165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2C16D-1649-E412-C28B-CE9BB8349E6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BC2762-1D07-E88C-EB3B-2F7FC96B55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3773E-EFB0-9F62-37C6-747B3B73E543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3EDC3E-FABC-7C2D-C04C-79F7AB2B8A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53E7E-7A9E-329B-FFD8-1D9BA9786AA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0EC055E-155F-D5A6-ED52-24C6B094DA6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9819F-BE33-0619-00D8-AA2E74DB2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01DE8D-4627-4E63-01D7-7AFC7BD68C8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AB398-F5A2-BF1D-1D8B-85D9A1A0956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D5FD14F8-050B-EB31-7E6D-7F324858B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4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B645E0-C06E-36A3-FCCA-0958A2DE3F2E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7535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AB132D-B4BF-5EAD-FEA3-E9DB260DC8D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D7C6E2-A11F-9992-22D9-6F2C99874C8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E4F60B-636D-0976-1F43-CA060E14B6F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50D76-D3DA-00B9-EB47-215F803C5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BBBD00-9842-E737-7C55-0014F698884D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6176-3F76-1DE0-6227-B0D3D8D8D4C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1149AFE4-C705-3882-9F30-3EEEBA12B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11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36A78C-E775-A660-63A5-DEC117A7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DE18753-2F2A-4623-864B-1C5D72E45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8C20271-5651-D0C8-A20F-A5991817A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088618-7323-F613-021C-7EF282FEF3D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4894D0-90BA-7383-BE51-E3CC9C80EC3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63265006-4B41-90C0-F2C6-C22FDC0F0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50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DB9A-9551-5A40-D24C-13BA437C8A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A268B-2822-3537-305A-4177E097BE6C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4D893-B608-B2AE-289A-D71AC38A5F9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9952794-4BBC-BB1F-AB0E-65F4BC6E1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45802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B6D10A-2255-D43D-81F9-DC85D8BF7D2C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B6339F-B871-8677-F912-20F171EE14E0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8E20766E-F8C0-8A5D-2917-50FD2A6F1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A43FE8-62D3-456F-7FAD-F80B08D6A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27045-5190-2224-75F9-3B5313E5EE84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3F334-69F6-44FB-90E5-53B869F6EF5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6">
              <a:extLst>
                <a:ext uri="{FF2B5EF4-FFF2-40B4-BE49-F238E27FC236}">
                  <a16:creationId xmlns:a16="http://schemas.microsoft.com/office/drawing/2014/main" id="{52BA87F1-4CF9-E33E-B8A8-FD8654238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04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627C3B-8F71-7E0E-F898-88D3D3B075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CAD0B-204C-C55B-5F5D-705D6E48C2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ACEA37-8AD9-4011-E68E-30913E6DD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90C2D-95CE-19F1-295D-B15FE9A497F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14949C-B6BD-2031-B8B0-30CEEFBC0A6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0939D1BB-8630-23C5-B112-501FBF484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41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B1E133E-DA39-5AA8-1013-A6F683336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4D7E00-07A2-DC5A-7530-652E06E935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38749E-3D70-CF4A-F25F-2AF9BD0684B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55691F-A11E-A92B-7325-3E4BB8EB72EA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7F92D-C7CB-5C6F-FD5C-6107C702BF1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EF14C0F-1069-0587-464E-DDA07BE35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73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8BCD77-48BE-35A7-99AC-A16EFB0B0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353D1-8E82-98FB-E3FF-0FDB24FE930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110F6E-0B47-7691-9751-12F58543572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69396-10B4-E494-346D-4177C9346F09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C6F2C1-373A-0AFC-60B4-358E19BD220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668A782-35E1-40D9-72B5-2DE2AD48A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308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465E69D-2EBA-EAF0-02C7-23C4EE46C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43392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F0F2-3CEF-3390-AFA9-92EA0122B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A6CF2F-F87B-580E-E55A-5260D8CCD09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A610CD-738E-D5AD-87BD-E5FD0B4ACA2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E4653727-A3C9-DBD4-3E86-14C88B410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59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1FF6B2-35C7-D306-77E2-0CED076EEAAF}"/>
              </a:ext>
            </a:extLst>
          </p:cNvPr>
          <p:cNvGrpSpPr/>
          <p:nvPr userDrawn="1"/>
        </p:nvGrpSpPr>
        <p:grpSpPr>
          <a:xfrm>
            <a:off x="11622555" y="103251"/>
            <a:ext cx="354152" cy="382723"/>
            <a:chOff x="11622555" y="90551"/>
            <a:chExt cx="354152" cy="382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D90EF-C05F-D7B5-C320-E6BBCD1B69A6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5A7D9F-8188-5BF9-BE92-C9BF876EF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F4057-8E98-FA08-9013-6E5B914B0E72}"/>
              </a:ext>
            </a:extLst>
          </p:cNvPr>
          <p:cNvSpPr/>
          <p:nvPr userDrawn="1"/>
        </p:nvSpPr>
        <p:spPr>
          <a:xfrm>
            <a:off x="-9651" y="0"/>
            <a:ext cx="12201652" cy="68961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LNL logomark">
            <a:extLst>
              <a:ext uri="{FF2B5EF4-FFF2-40B4-BE49-F238E27FC236}">
                <a16:creationId xmlns:a16="http://schemas.microsoft.com/office/drawing/2014/main" id="{D8DF9641-42BB-6DDC-39B7-5EE92E0E56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295061" y="13493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D6243BB-1A0B-F4EC-D8B0-BAFDB08E54A1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77F880-7F53-9A2C-4A1A-3A656A5B31A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44DB0D0-9F93-469E-320E-13671CB698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EEE6DCD-561B-BFA6-B32E-308CD0ABE45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CADD8-BB05-BF76-2392-73E7C323FA28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D938E-B952-528D-2A1A-537413FD4E1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6D1FCC57-ED1D-71CE-70FC-8F8D811D2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BCB6EF-FEF6-1E1F-F966-03AA4A64F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42F7D7-D144-13A5-95F3-BE595396D22D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554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4E51EA-0747-A2FA-CAED-E61AC89965D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6CA6951-156C-8875-033B-2B0849F978C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DC4330-0A31-CB8A-47F8-446E9E83C90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E22D1-E58A-5130-A388-4A66556232A7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86F14-D0C2-02ED-5268-ABF9BBE12B0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E78E0EFB-9EB4-5011-8318-1F645C72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E853F0-D96E-721F-CE05-A0B362058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F93694-358D-A57A-C9FB-DAE48C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9E4A75-D5CC-0F01-2E3B-B2D109E54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42CC85-9864-BE96-2E8D-D34502526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EF51C-5B28-69A0-4081-D305F8505B73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4211F-02AB-9BFA-B3BC-419B89B787C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72990ED-6DD0-CFE9-7573-250FE5EFD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75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8197-C994-67CF-A88C-31BCCFE041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14FD3-C327-3FE6-F070-4B63DC3F098D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61D9B-E0ED-6648-03F2-A2570D71362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8EA23D31-52DF-2E69-A1B9-14117B62F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47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1DA3A-3EB3-30D9-0FA8-E270E6305994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D7EF15-B45D-8292-346B-AB7ECAABF70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8BA73B38-82A8-5E92-72C8-F09315E37E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10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7D851A-4359-3F09-9560-90BFF0B578F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CE74C1-C574-4101-7585-40715520DD5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4B03EA-6C6D-C3DC-CDA3-18CA43E1174F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B949A9-B85D-4814-F862-030F85A23C7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54AD4CFA-B407-0A32-9EB6-77A0F7517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D2A6D1-4E1F-9177-6043-4FD9871EF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2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0D677-25A9-E52D-0927-94008A0E255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15EBAF-4AA8-68C6-1238-80FAC84A595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CE1005F3-A568-C6C2-27BC-CE21D259A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7.sv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82131" y="6515434"/>
            <a:ext cx="975332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193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AFA23F-FEE1-1DA4-1DDD-8AB326D81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622" y="122528"/>
            <a:ext cx="1041925" cy="983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51A2E-D8B5-88F1-6C7A-F6D05C3BC2D5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97AF6-180B-90C4-1FCF-46A9832F456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59E4C-0B40-E11F-C73B-1542B31B37F9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E7451D-7E0B-7E91-EA0B-DBF5AA8773AF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E0D5BE-76E4-60BB-30F4-339A39ECBA60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C5647-1017-7BF3-20C9-F6973980A515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73925-972A-A7EB-0DA3-4307F45B33E5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C6D589-70CA-D5E6-9ADC-2B66BFA18A99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0D093-72F0-FEEA-18FB-51F93411D07A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3D9189-C597-53D9-85BF-96B774A10E3A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038435-6BF1-5F0E-3BAB-57AFC315DFDB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6D5522-A6C5-EBCB-F43F-098B7950B145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91CB4B-47EC-F4B9-9E72-4430825A4596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71AE23-E2AD-B1B7-6FA7-B2FDDC470464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BE289-2E64-A404-121A-62D28018A7BD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A244F8-9F2C-1D7C-7F4D-1D5CC47C377A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F98ED-2FAD-F9AF-C5CE-962954EAE6F9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4C00F2-DAA0-BF14-6AC5-A85947B03605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BB6D2-C908-7C4F-EFF9-0F9BE7C96D98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F7AF79-99AD-EF3A-AEBF-02EC7D405413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B10BD-EC4E-AD99-DF93-0031CAE62128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AD7D3-FB35-2D1F-E87B-768FBC6980D1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0C0BC-D896-A401-AAC4-EE91E9B12C8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DBC23D-583C-AFAB-1853-85EAFB10D8DB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41003F-A5C7-1A1F-FCEA-0CC45DBBA0F3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18BF93-7C34-E7D3-3B00-E87D36B0803F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B37A5C-1BD6-BD93-866F-F3DC930A6348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F6CF33-72EA-84E9-EF88-0D5CF566B395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23073A-1142-A88B-30BA-516E2B99FDCC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FF46EA-2247-0672-B0F2-72BDABBFEAFC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48578C-A2C1-33C7-A608-29A6AF95A044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CED45-5CA0-272F-02B2-18978BDB293C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40488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748" r:id="rId3"/>
    <p:sldLayoutId id="2147483749" r:id="rId4"/>
    <p:sldLayoutId id="2147483686" r:id="rId5"/>
    <p:sldLayoutId id="2147483706" r:id="rId6"/>
    <p:sldLayoutId id="2147483744" r:id="rId7"/>
    <p:sldLayoutId id="2147483688" r:id="rId8"/>
    <p:sldLayoutId id="2147483690" r:id="rId9"/>
    <p:sldLayoutId id="2147483725" r:id="rId10"/>
    <p:sldLayoutId id="2147483742" r:id="rId11"/>
    <p:sldLayoutId id="214748374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532A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088" userDrawn="1">
          <p15:clr>
            <a:srgbClr val="F26B43"/>
          </p15:clr>
        </p15:guide>
        <p15:guide id="5" orient="horz" pos="4200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7622" y="6069"/>
            <a:ext cx="12199622" cy="6386623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70886-F1AB-A724-0F90-31CF9094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32435" y="6515434"/>
            <a:ext cx="1025027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2" y="-3646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3A5C465-1B9B-422D-7333-59CF628CE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alphaModFix amt="50000"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623" y="132074"/>
            <a:ext cx="1030960" cy="98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73BBB-EBD8-923E-4E8D-AE21F233EF6D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B9D-0F50-CCE0-659E-1BECD8A1C18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A7DFA-65B0-0636-93FD-F828C0FDE051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2BF41-DE54-3917-0EC3-FB9E29DF5013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BD5-C27C-7DE7-930C-9CF1269977E6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0FF3C-9AAB-6E70-2170-E6F82DEC227F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60EE9-3C5D-8ADF-F3BA-245D5C56B604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FE9B1-65FE-BE22-0384-0AAD5A95D85C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02CB6-0946-ACBC-BC1C-2FF6325A7329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A8102F-57B2-001C-4D81-F55ACD4E445B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0F5D6-AFE4-8CA5-35FB-0E291750B2B6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F251F2-EE36-B660-AE40-842B8788BAB7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A82D47-E137-DBBD-DB5E-01894E4849DD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05E0C1-DFA8-34CD-475F-9E012143B9AF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CE5D2-964B-7DEB-C02A-60D7995DF62B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8363B-8B11-8CE6-61DE-A61A05D54B0F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70BF72-77DF-B466-3FD1-F7F081FA9CA6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EBCDBE-DABB-3438-8C69-A481C74489B9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12224D-01B0-1297-3FE3-13F0404B0F77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F19DC-423E-4783-2C16-D373B1C5B24A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F076D-1D17-DA25-B8F4-C78C00AFB5D1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7914D-589E-020D-9C16-400A30C7992C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FCEEF-1880-D2BC-D4CD-5AC62C1B16A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074D8-7FD6-A412-5B3E-A83A96118029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6CD0D2-A217-246E-86F0-7BAE0694613B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531D96-5978-B8C1-2305-1A521149E81D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8734A2-9420-F13D-9F60-9A664115B793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7BB533-7CC3-816F-9772-4E7A55E01839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4D929E-06B5-C3C5-6BB2-6E2C4D68CB16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86E4CA-2051-193B-B256-F949E089B5F0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328D9-49EE-6A7D-64F1-4F8C8F6C0EB8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E25DD1-5379-B65B-5858-CB4529762F43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1063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8" r:id="rId2"/>
    <p:sldLayoutId id="2147483752" r:id="rId3"/>
    <p:sldLayoutId id="2147483753" r:id="rId4"/>
    <p:sldLayoutId id="2147483710" r:id="rId5"/>
    <p:sldLayoutId id="2147483711" r:id="rId6"/>
    <p:sldLayoutId id="2147483745" r:id="rId7"/>
    <p:sldLayoutId id="2147483712" r:id="rId8"/>
    <p:sldLayoutId id="2147483713" r:id="rId9"/>
    <p:sldLayoutId id="2147483740" r:id="rId10"/>
    <p:sldLayoutId id="2147483743" r:id="rId11"/>
    <p:sldLayoutId id="2147483747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4A42B7-A293-E1D2-BFAC-21F7103056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Nuclear &amp; Chemical Sciences Division / Physical &amp; Life Sciences Department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2176A8-BE07-CB51-14F7-F65A92F20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Dr. Grant Kendrick Parker, Postdoctoral Researcher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E48297-46D6-1DB3-1066-7312E57519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June 19</a:t>
            </a:r>
            <a:r>
              <a:rPr lang="en-US" baseline="30000" dirty="0"/>
              <a:t>th</a:t>
            </a:r>
            <a:r>
              <a:rPr lang="en-US" dirty="0"/>
              <a:t>, 2026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E2C4C41-7283-C16B-135F-97B0E3659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Neutrino Physics and Machine Learning 2026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A75D9F-B3EA-4508-C4F9-9D63CDF62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Xenon Signal Denoising via Supervised, Semi-Supervised, and Unsupervised Models</a:t>
            </a:r>
            <a:br>
              <a:rPr lang="en-US" sz="3600" dirty="0"/>
            </a:br>
            <a:r>
              <a:rPr lang="en-US" sz="2400" dirty="0"/>
              <a:t>(</a:t>
            </a:r>
            <a:r>
              <a:rPr lang="en-US" sz="2400" i="1" dirty="0"/>
              <a:t>arXiv:2603</a:t>
            </a:r>
            <a:r>
              <a:rPr lang="en-US" sz="2400" i="1" dirty="0">
                <a:sym typeface="Wingdings" pitchFamily="2" charset="2"/>
              </a:rPr>
              <a:t>.27005</a:t>
            </a:r>
            <a:r>
              <a:rPr lang="en-US" sz="2400" dirty="0">
                <a:sym typeface="Wingdings" pitchFamily="2" charset="2"/>
              </a:rPr>
              <a:t>)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10903-734F-B749-4920-13B80F74D61A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101080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DFA0E-DF42-9551-3AAD-F37676BE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F4BC21-5588-70CE-9B0D-81377305D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333060"/>
            <a:ext cx="10614329" cy="1308579"/>
          </a:xfrm>
        </p:spPr>
        <p:txBody>
          <a:bodyPr/>
          <a:lstStyle/>
          <a:p>
            <a:r>
              <a:rPr lang="en-US" dirty="0"/>
              <a:t>Simulated Decay Event (nEXO-Type TPC)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0AEA33-5BDB-EFDD-1054-ED56C2F0A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235" y="1475334"/>
            <a:ext cx="5701747" cy="46483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66D279-BE98-7B4E-46C7-B298F56B6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752" y="2098368"/>
            <a:ext cx="3442582" cy="139222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741F5BF-DAAC-1A33-9018-AC32E003DA3D}"/>
              </a:ext>
            </a:extLst>
          </p:cNvPr>
          <p:cNvSpPr txBox="1">
            <a:spLocks/>
          </p:cNvSpPr>
          <p:nvPr/>
        </p:nvSpPr>
        <p:spPr>
          <a:xfrm>
            <a:off x="429949" y="1485900"/>
            <a:ext cx="4990189" cy="48103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Energy resolution is related to charge resolution by the following: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where </a:t>
            </a:r>
            <a:r>
              <a:rPr lang="en-US" sz="2400" dirty="0" err="1"/>
              <a:t>σ</a:t>
            </a:r>
            <a:r>
              <a:rPr lang="en-US" sz="2400" baseline="-25000" dirty="0" err="1"/>
              <a:t>E</a:t>
            </a:r>
            <a:r>
              <a:rPr lang="en-US" sz="2400" dirty="0"/>
              <a:t>/E is the fractional energy resolution, </a:t>
            </a:r>
            <a:r>
              <a:rPr lang="en-US" sz="2400" dirty="0" err="1"/>
              <a:t>σ</a:t>
            </a:r>
            <a:r>
              <a:rPr lang="en-US" sz="2400" baseline="-25000" dirty="0" err="1"/>
              <a:t>P</a:t>
            </a:r>
            <a:r>
              <a:rPr lang="en-US" sz="2400" dirty="0"/>
              <a:t> is the photon resolution, </a:t>
            </a:r>
            <a:r>
              <a:rPr lang="en-US" sz="2400" dirty="0" err="1"/>
              <a:t>σ</a:t>
            </a:r>
            <a:r>
              <a:rPr lang="en-US" sz="2400" baseline="-25000" dirty="0" err="1"/>
              <a:t>Q</a:t>
            </a:r>
            <a:r>
              <a:rPr lang="en-US" sz="2400" dirty="0"/>
              <a:t> is the charge resolution, n is the total quanta</a:t>
            </a:r>
            <a:br>
              <a:rPr lang="en-US" sz="2400" dirty="0"/>
            </a:br>
            <a:endParaRPr lang="en-US" sz="2400" dirty="0"/>
          </a:p>
          <a:p>
            <a:pPr marL="320040" indent="-32004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Target is </a:t>
            </a:r>
            <a:r>
              <a:rPr lang="en-US" sz="2400" dirty="0" err="1"/>
              <a:t>σ</a:t>
            </a:r>
            <a:r>
              <a:rPr lang="en-US" sz="2400" baseline="-25000" dirty="0" err="1"/>
              <a:t>E</a:t>
            </a:r>
            <a:r>
              <a:rPr lang="en-US" sz="2400" dirty="0"/>
              <a:t>/E &lt; 1%</a:t>
            </a:r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499B2-0EC6-6DAF-0F87-14F5510D1395}"/>
              </a:ext>
            </a:extLst>
          </p:cNvPr>
          <p:cNvSpPr txBox="1"/>
          <p:nvPr/>
        </p:nvSpPr>
        <p:spPr>
          <a:xfrm>
            <a:off x="6606705" y="6050075"/>
            <a:ext cx="5155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Figure: Simulated charge collection event for decay.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28C0A3-DD7E-142C-F17F-63BC19CB95EE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339666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331FD-DE14-2B22-CE9B-1978A23B4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95546-C76B-4EF5-5D6F-1A7024363E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Denoising with ML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D7DA68-9A8F-F349-8AF4-0188D8C6098C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382362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36624-0D30-78D7-E33C-570EB0040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4EE8F9C-496C-C314-0481-715760FC1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207" y="4575606"/>
            <a:ext cx="1819367" cy="387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162D55-3406-26D7-64EC-F39812C3E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606" y="4610029"/>
            <a:ext cx="2470887" cy="36933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C4B81D-2698-08A4-5B82-3E86AAAB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522514"/>
            <a:ext cx="10614329" cy="1119125"/>
          </a:xfrm>
        </p:spPr>
        <p:txBody>
          <a:bodyPr/>
          <a:lstStyle/>
          <a:p>
            <a:r>
              <a:rPr lang="en-US" dirty="0"/>
              <a:t>Optimal Denoising Limit: Wiener Filter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33A258C5-3A5D-B045-D543-E74964D9B92E}"/>
              </a:ext>
            </a:extLst>
          </p:cNvPr>
          <p:cNvSpPr txBox="1">
            <a:spLocks/>
          </p:cNvSpPr>
          <p:nvPr/>
        </p:nvSpPr>
        <p:spPr>
          <a:xfrm>
            <a:off x="429948" y="1485900"/>
            <a:ext cx="10556103" cy="30728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Wiener filter* assumes certain noise characteristics</a:t>
            </a:r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Noise has time-independent statistics, is additive</a:t>
            </a:r>
          </a:p>
          <a:p>
            <a:pPr marL="731520" lvl="1" indent="0" fontAlgn="t" hangingPunct="0">
              <a:lnSpc>
                <a:spcPct val="8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Noise has known power spectrum</a:t>
            </a:r>
          </a:p>
          <a:p>
            <a:pPr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8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Noisy event given by 			  , where A is a linear estimator, n is noise, y is clean true signal</a:t>
            </a:r>
            <a:br>
              <a:rPr lang="en-US" sz="2400" dirty="0"/>
            </a:br>
            <a:endParaRPr lang="en-US" sz="24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Optimal filter output is given by 				, where:</a:t>
            </a:r>
            <a:endParaRPr lang="en-US" sz="20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E6F3E8-E406-BFA3-40A5-371825C80C07}"/>
              </a:ext>
            </a:extLst>
          </p:cNvPr>
          <p:cNvSpPr txBox="1"/>
          <p:nvPr/>
        </p:nvSpPr>
        <p:spPr>
          <a:xfrm>
            <a:off x="4157574" y="5797636"/>
            <a:ext cx="331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Real-valued Fourier coefficients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5788FA-AD2F-A315-79F4-CF69AC8AB38E}"/>
              </a:ext>
            </a:extLst>
          </p:cNvPr>
          <p:cNvSpPr txBox="1"/>
          <p:nvPr/>
        </p:nvSpPr>
        <p:spPr>
          <a:xfrm>
            <a:off x="3009446" y="5039522"/>
            <a:ext cx="1417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, such that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1AB5647-C8C9-6F1F-FA4C-DA30F9DD60EB}"/>
              </a:ext>
            </a:extLst>
          </p:cNvPr>
          <p:cNvSpPr txBox="1"/>
          <p:nvPr/>
        </p:nvSpPr>
        <p:spPr>
          <a:xfrm>
            <a:off x="7565748" y="5797636"/>
            <a:ext cx="346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Noise amplitude spectral density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A674473-1CD8-5BBD-19CD-BB9C4C94E19E}"/>
              </a:ext>
            </a:extLst>
          </p:cNvPr>
          <p:cNvSpPr txBox="1"/>
          <p:nvPr/>
        </p:nvSpPr>
        <p:spPr>
          <a:xfrm>
            <a:off x="739470" y="6187989"/>
            <a:ext cx="59041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* N. Wiener, Extrapolation, interpolation, and smoothing of Stationary time series: With engineering applications (MIT Press, 1949).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8455F2-DF30-6633-0F7B-A92040E76442}"/>
              </a:ext>
            </a:extLst>
          </p:cNvPr>
          <p:cNvSpPr/>
          <p:nvPr/>
        </p:nvSpPr>
        <p:spPr>
          <a:xfrm>
            <a:off x="4751832" y="4573131"/>
            <a:ext cx="5165605" cy="3837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FF37BD-DEA8-39B4-6CBE-9E0788AF3219}"/>
              </a:ext>
            </a:extLst>
          </p:cNvPr>
          <p:cNvSpPr txBox="1"/>
          <p:nvPr/>
        </p:nvSpPr>
        <p:spPr>
          <a:xfrm>
            <a:off x="9917437" y="4441815"/>
            <a:ext cx="195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Inaccessible in a real experiment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F9254F1-61A6-0C15-406B-27077E4F8B3F}"/>
              </a:ext>
            </a:extLst>
          </p:cNvPr>
          <p:cNvSpPr/>
          <p:nvPr/>
        </p:nvSpPr>
        <p:spPr>
          <a:xfrm rot="16200000">
            <a:off x="5878636" y="4592443"/>
            <a:ext cx="113699" cy="2367306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6631C3-D49B-F74A-C2E5-616D0E58F4DB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59DFA3-4E38-5B50-F51B-66EF53BBB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059" y="2861534"/>
            <a:ext cx="2548941" cy="3971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BF7446-B5B5-1E9E-91B1-68BC6884D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743" y="3861357"/>
            <a:ext cx="2796439" cy="4233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F23EA5-C838-A20B-011A-AD34D665C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5237357"/>
            <a:ext cx="2318537" cy="4264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96A89B-A4ED-E994-B7E9-1F35BFB4A6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033" y="4632880"/>
            <a:ext cx="2446401" cy="997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6EC77F-C3A6-846C-D232-FF328C1C5F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207" y="5224188"/>
            <a:ext cx="1827896" cy="4265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75980A-756F-B2F2-2DBE-B8A2DE226653}"/>
              </a:ext>
            </a:extLst>
          </p:cNvPr>
          <p:cNvCxnSpPr>
            <a:cxnSpLocks/>
          </p:cNvCxnSpPr>
          <p:nvPr/>
        </p:nvCxnSpPr>
        <p:spPr>
          <a:xfrm flipH="1">
            <a:off x="9555309" y="5672295"/>
            <a:ext cx="86402" cy="150902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>
            <a:extLst>
              <a:ext uri="{FF2B5EF4-FFF2-40B4-BE49-F238E27FC236}">
                <a16:creationId xmlns:a16="http://schemas.microsoft.com/office/drawing/2014/main" id="{49C0DD4E-4C4D-9E73-B938-7BC4543A681F}"/>
              </a:ext>
            </a:extLst>
          </p:cNvPr>
          <p:cNvSpPr/>
          <p:nvPr/>
        </p:nvSpPr>
        <p:spPr>
          <a:xfrm>
            <a:off x="7565749" y="4684048"/>
            <a:ext cx="196007" cy="22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AE03FEA0-F418-2FCD-0855-DD191309DD8F}"/>
              </a:ext>
            </a:extLst>
          </p:cNvPr>
          <p:cNvSpPr/>
          <p:nvPr/>
        </p:nvSpPr>
        <p:spPr>
          <a:xfrm>
            <a:off x="7565748" y="5347241"/>
            <a:ext cx="196007" cy="2212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6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881CA-0DFB-0466-20DC-E1CECFFF7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956A57-F522-4A56-E63C-35BFE0649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522514"/>
            <a:ext cx="10614329" cy="1119125"/>
          </a:xfrm>
        </p:spPr>
        <p:txBody>
          <a:bodyPr/>
          <a:lstStyle/>
          <a:p>
            <a:r>
              <a:rPr lang="en-US" dirty="0"/>
              <a:t>Shared Architecture: U-Net Autoencoder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D7A411F-17CB-E8AE-D2E5-F64AFD05C4D5}"/>
              </a:ext>
            </a:extLst>
          </p:cNvPr>
          <p:cNvGrpSpPr/>
          <p:nvPr/>
        </p:nvGrpSpPr>
        <p:grpSpPr>
          <a:xfrm>
            <a:off x="279473" y="2171012"/>
            <a:ext cx="11633054" cy="2515976"/>
            <a:chOff x="1607495" y="25912814"/>
            <a:chExt cx="12401403" cy="251597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FC66B1D-5FC2-99FA-8C32-24796650ED94}"/>
                </a:ext>
              </a:extLst>
            </p:cNvPr>
            <p:cNvGrpSpPr/>
            <p:nvPr/>
          </p:nvGrpSpPr>
          <p:grpSpPr>
            <a:xfrm>
              <a:off x="1607495" y="25912814"/>
              <a:ext cx="12401403" cy="2480911"/>
              <a:chOff x="1264005" y="27823366"/>
              <a:chExt cx="12401403" cy="2480911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19EFFF5-3275-26E3-7BBE-FE90B263BAB3}"/>
                  </a:ext>
                </a:extLst>
              </p:cNvPr>
              <p:cNvGrpSpPr/>
              <p:nvPr/>
            </p:nvGrpSpPr>
            <p:grpSpPr>
              <a:xfrm>
                <a:off x="8931437" y="28972675"/>
                <a:ext cx="1222583" cy="668848"/>
                <a:chOff x="8854290" y="28805720"/>
                <a:chExt cx="1222583" cy="668848"/>
              </a:xfrm>
            </p:grpSpPr>
            <p:sp>
              <p:nvSpPr>
                <p:cNvPr id="45" name="Parallelogram 44">
                  <a:extLst>
                    <a:ext uri="{FF2B5EF4-FFF2-40B4-BE49-F238E27FC236}">
                      <a16:creationId xmlns:a16="http://schemas.microsoft.com/office/drawing/2014/main" id="{A90C9FF5-3334-D206-FBEA-12829A202362}"/>
                    </a:ext>
                  </a:extLst>
                </p:cNvPr>
                <p:cNvSpPr/>
                <p:nvPr/>
              </p:nvSpPr>
              <p:spPr>
                <a:xfrm rot="19529409">
                  <a:off x="8854290" y="28805720"/>
                  <a:ext cx="898844" cy="668848"/>
                </a:xfrm>
                <a:prstGeom prst="parallelogram">
                  <a:avLst>
                    <a:gd name="adj" fmla="val 68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45">
                  <a:extLst>
                    <a:ext uri="{FF2B5EF4-FFF2-40B4-BE49-F238E27FC236}">
                      <a16:creationId xmlns:a16="http://schemas.microsoft.com/office/drawing/2014/main" id="{0AB56F30-DB78-3C33-EF73-9B383E9FFD36}"/>
                    </a:ext>
                  </a:extLst>
                </p:cNvPr>
                <p:cNvSpPr/>
                <p:nvPr/>
              </p:nvSpPr>
              <p:spPr>
                <a:xfrm rot="19529409">
                  <a:off x="9020338" y="28805720"/>
                  <a:ext cx="898844" cy="668848"/>
                </a:xfrm>
                <a:prstGeom prst="parallelogram">
                  <a:avLst>
                    <a:gd name="adj" fmla="val 68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3FA5FDD1-1B64-ED28-DFB7-660273A0EB62}"/>
                    </a:ext>
                  </a:extLst>
                </p:cNvPr>
                <p:cNvSpPr/>
                <p:nvPr/>
              </p:nvSpPr>
              <p:spPr>
                <a:xfrm rot="19529409">
                  <a:off x="9178029" y="28805720"/>
                  <a:ext cx="898844" cy="668848"/>
                </a:xfrm>
                <a:prstGeom prst="parallelogram">
                  <a:avLst>
                    <a:gd name="adj" fmla="val 68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6E0CB29-6A51-3D3A-CCF5-A96E8E670CBC}"/>
                  </a:ext>
                </a:extLst>
              </p:cNvPr>
              <p:cNvGrpSpPr/>
              <p:nvPr/>
            </p:nvGrpSpPr>
            <p:grpSpPr>
              <a:xfrm>
                <a:off x="6971213" y="29999186"/>
                <a:ext cx="780339" cy="289364"/>
                <a:chOff x="6355380" y="29950271"/>
                <a:chExt cx="780339" cy="289364"/>
              </a:xfrm>
            </p:grpSpPr>
            <p:sp>
              <p:nvSpPr>
                <p:cNvPr id="42" name="Parallelogram 41">
                  <a:extLst>
                    <a:ext uri="{FF2B5EF4-FFF2-40B4-BE49-F238E27FC236}">
                      <a16:creationId xmlns:a16="http://schemas.microsoft.com/office/drawing/2014/main" id="{5A3E7645-5187-8A04-1CC1-F77B5FD93467}"/>
                    </a:ext>
                  </a:extLst>
                </p:cNvPr>
                <p:cNvSpPr/>
                <p:nvPr/>
              </p:nvSpPr>
              <p:spPr>
                <a:xfrm rot="19529409">
                  <a:off x="6355380" y="29950271"/>
                  <a:ext cx="456600" cy="289364"/>
                </a:xfrm>
                <a:prstGeom prst="parallelogram">
                  <a:avLst>
                    <a:gd name="adj" fmla="val 68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Parallelogram 42">
                  <a:extLst>
                    <a:ext uri="{FF2B5EF4-FFF2-40B4-BE49-F238E27FC236}">
                      <a16:creationId xmlns:a16="http://schemas.microsoft.com/office/drawing/2014/main" id="{9710B778-B0FD-18DE-CEF9-672CF57F3C83}"/>
                    </a:ext>
                  </a:extLst>
                </p:cNvPr>
                <p:cNvSpPr/>
                <p:nvPr/>
              </p:nvSpPr>
              <p:spPr>
                <a:xfrm rot="19529409">
                  <a:off x="6521428" y="29950271"/>
                  <a:ext cx="456600" cy="289364"/>
                </a:xfrm>
                <a:prstGeom prst="parallelogram">
                  <a:avLst>
                    <a:gd name="adj" fmla="val 68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Parallelogram 43">
                  <a:extLst>
                    <a:ext uri="{FF2B5EF4-FFF2-40B4-BE49-F238E27FC236}">
                      <a16:creationId xmlns:a16="http://schemas.microsoft.com/office/drawing/2014/main" id="{E808EC44-6DBD-ED99-C2E9-178CAAA7ECC2}"/>
                    </a:ext>
                  </a:extLst>
                </p:cNvPr>
                <p:cNvSpPr/>
                <p:nvPr/>
              </p:nvSpPr>
              <p:spPr>
                <a:xfrm rot="19529409">
                  <a:off x="6679119" y="29950271"/>
                  <a:ext cx="456600" cy="289364"/>
                </a:xfrm>
                <a:prstGeom prst="parallelogram">
                  <a:avLst>
                    <a:gd name="adj" fmla="val 68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12F1EF-C069-064B-C69E-0B3F3D0D2C91}"/>
                  </a:ext>
                </a:extLst>
              </p:cNvPr>
              <p:cNvSpPr txBox="1"/>
              <p:nvPr/>
            </p:nvSpPr>
            <p:spPr>
              <a:xfrm rot="16200000">
                <a:off x="5649924" y="29531549"/>
                <a:ext cx="550151" cy="70788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sz="4000" b="1" dirty="0"/>
                  <a:t>…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9E2389-5643-AA3D-F231-0AE1F2EEA095}"/>
                  </a:ext>
                </a:extLst>
              </p:cNvPr>
              <p:cNvSpPr txBox="1"/>
              <p:nvPr/>
            </p:nvSpPr>
            <p:spPr>
              <a:xfrm>
                <a:off x="3058854" y="29100874"/>
                <a:ext cx="110799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1D </a:t>
                </a:r>
              </a:p>
              <a:p>
                <a:pPr algn="ctr"/>
                <a:r>
                  <a:rPr lang="en-US" sz="2400" b="1" dirty="0"/>
                  <a:t>Strided</a:t>
                </a:r>
              </a:p>
              <a:p>
                <a:pPr algn="ctr"/>
                <a:r>
                  <a:rPr lang="en-US" sz="2400" b="1" dirty="0"/>
                  <a:t>Convs.</a:t>
                </a:r>
              </a:p>
            </p:txBody>
          </p:sp>
          <p:sp>
            <p:nvSpPr>
              <p:cNvPr id="11" name="Right Arrow 10">
                <a:extLst>
                  <a:ext uri="{FF2B5EF4-FFF2-40B4-BE49-F238E27FC236}">
                    <a16:creationId xmlns:a16="http://schemas.microsoft.com/office/drawing/2014/main" id="{B64BBE71-EE81-0E3B-AF8A-66811D24E913}"/>
                  </a:ext>
                </a:extLst>
              </p:cNvPr>
              <p:cNvSpPr/>
              <p:nvPr/>
            </p:nvSpPr>
            <p:spPr>
              <a:xfrm>
                <a:off x="4534890" y="28198380"/>
                <a:ext cx="5643186" cy="279978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ight Arrow 11">
                <a:extLst>
                  <a:ext uri="{FF2B5EF4-FFF2-40B4-BE49-F238E27FC236}">
                    <a16:creationId xmlns:a16="http://schemas.microsoft.com/office/drawing/2014/main" id="{AE27C089-314D-5746-8593-FB99C352BFA8}"/>
                  </a:ext>
                </a:extLst>
              </p:cNvPr>
              <p:cNvSpPr/>
              <p:nvPr/>
            </p:nvSpPr>
            <p:spPr>
              <a:xfrm>
                <a:off x="5941909" y="29197197"/>
                <a:ext cx="2816139" cy="279978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C815BC-20FB-D400-7B51-420C830CE01B}"/>
                  </a:ext>
                </a:extLst>
              </p:cNvPr>
              <p:cNvSpPr txBox="1"/>
              <p:nvPr/>
            </p:nvSpPr>
            <p:spPr>
              <a:xfrm>
                <a:off x="6170361" y="27823366"/>
                <a:ext cx="23663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Skip Connections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C75A50-EA20-8849-D503-1240741D0280}"/>
                  </a:ext>
                </a:extLst>
              </p:cNvPr>
              <p:cNvSpPr txBox="1"/>
              <p:nvPr/>
            </p:nvSpPr>
            <p:spPr>
              <a:xfrm>
                <a:off x="6569662" y="29510505"/>
                <a:ext cx="1561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Bottleneck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31B08E3-B7D4-1475-1FA3-D5A93024236C}"/>
                  </a:ext>
                </a:extLst>
              </p:cNvPr>
              <p:cNvSpPr txBox="1"/>
              <p:nvPr/>
            </p:nvSpPr>
            <p:spPr>
              <a:xfrm>
                <a:off x="1269488" y="29102931"/>
                <a:ext cx="108407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Input</a:t>
                </a:r>
              </a:p>
              <a:p>
                <a:pPr algn="ctr"/>
                <a:r>
                  <a:rPr lang="en-US" sz="2400" b="1" dirty="0"/>
                  <a:t>Image</a:t>
                </a:r>
              </a:p>
              <a:p>
                <a:pPr algn="ctr"/>
                <a:r>
                  <a:rPr lang="en-US" sz="2400" b="1" dirty="0"/>
                  <a:t>(Noisy)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89A2A0-C40D-8116-7345-34473314AD4C}"/>
                  </a:ext>
                </a:extLst>
              </p:cNvPr>
              <p:cNvSpPr txBox="1"/>
              <p:nvPr/>
            </p:nvSpPr>
            <p:spPr>
              <a:xfrm>
                <a:off x="12089336" y="29103948"/>
                <a:ext cx="157607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/>
                  <a:t>Output</a:t>
                </a:r>
              </a:p>
              <a:p>
                <a:pPr algn="ctr"/>
                <a:r>
                  <a:rPr lang="en-US" sz="2400" b="1" dirty="0"/>
                  <a:t>Image</a:t>
                </a:r>
              </a:p>
              <a:p>
                <a:pPr algn="ctr"/>
                <a:r>
                  <a:rPr lang="en-US" sz="2400" b="1" dirty="0"/>
                  <a:t>(Denoised)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17A8EC06-464A-295E-555D-E783871B6652}"/>
                  </a:ext>
                </a:extLst>
              </p:cNvPr>
              <p:cNvGrpSpPr/>
              <p:nvPr/>
            </p:nvGrpSpPr>
            <p:grpSpPr>
              <a:xfrm>
                <a:off x="4480560" y="29013912"/>
                <a:ext cx="1222583" cy="668848"/>
                <a:chOff x="3907099" y="29040388"/>
                <a:chExt cx="1222583" cy="668848"/>
              </a:xfrm>
            </p:grpSpPr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72E34250-0056-FA15-C3F4-724419635550}"/>
                    </a:ext>
                  </a:extLst>
                </p:cNvPr>
                <p:cNvSpPr/>
                <p:nvPr/>
              </p:nvSpPr>
              <p:spPr>
                <a:xfrm rot="19529409">
                  <a:off x="3907099" y="29040388"/>
                  <a:ext cx="898844" cy="668848"/>
                </a:xfrm>
                <a:prstGeom prst="parallelogram">
                  <a:avLst>
                    <a:gd name="adj" fmla="val 68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84D54733-6892-60EE-3E1E-F749C55573B2}"/>
                    </a:ext>
                  </a:extLst>
                </p:cNvPr>
                <p:cNvSpPr/>
                <p:nvPr/>
              </p:nvSpPr>
              <p:spPr>
                <a:xfrm rot="19529409">
                  <a:off x="4073147" y="29040388"/>
                  <a:ext cx="898844" cy="668848"/>
                </a:xfrm>
                <a:prstGeom prst="parallelogram">
                  <a:avLst>
                    <a:gd name="adj" fmla="val 68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4649EF4B-1F77-C2F8-F3C3-1052B0BF933B}"/>
                    </a:ext>
                  </a:extLst>
                </p:cNvPr>
                <p:cNvSpPr/>
                <p:nvPr/>
              </p:nvSpPr>
              <p:spPr>
                <a:xfrm rot="19529409">
                  <a:off x="4230838" y="29040388"/>
                  <a:ext cx="898844" cy="668848"/>
                </a:xfrm>
                <a:prstGeom prst="parallelogram">
                  <a:avLst>
                    <a:gd name="adj" fmla="val 6831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Down Arrow 17">
                <a:extLst>
                  <a:ext uri="{FF2B5EF4-FFF2-40B4-BE49-F238E27FC236}">
                    <a16:creationId xmlns:a16="http://schemas.microsoft.com/office/drawing/2014/main" id="{A2E0A61E-50E5-DEEC-97A2-22D23E1E1357}"/>
                  </a:ext>
                </a:extLst>
              </p:cNvPr>
              <p:cNvSpPr/>
              <p:nvPr/>
            </p:nvSpPr>
            <p:spPr>
              <a:xfrm>
                <a:off x="4220047" y="28892205"/>
                <a:ext cx="274320" cy="365760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wn Arrow 18">
                <a:extLst>
                  <a:ext uri="{FF2B5EF4-FFF2-40B4-BE49-F238E27FC236}">
                    <a16:creationId xmlns:a16="http://schemas.microsoft.com/office/drawing/2014/main" id="{FAA4D7E6-C44D-F87B-9815-945CA7AD1F6E}"/>
                  </a:ext>
                </a:extLst>
              </p:cNvPr>
              <p:cNvSpPr/>
              <p:nvPr/>
            </p:nvSpPr>
            <p:spPr>
              <a:xfrm>
                <a:off x="5592402" y="29690221"/>
                <a:ext cx="274320" cy="365760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wn Arrow 19">
                <a:extLst>
                  <a:ext uri="{FF2B5EF4-FFF2-40B4-BE49-F238E27FC236}">
                    <a16:creationId xmlns:a16="http://schemas.microsoft.com/office/drawing/2014/main" id="{C8CDA286-BA41-E69C-55DB-E3D80A27F22F}"/>
                  </a:ext>
                </a:extLst>
              </p:cNvPr>
              <p:cNvSpPr/>
              <p:nvPr/>
            </p:nvSpPr>
            <p:spPr>
              <a:xfrm rot="10800000">
                <a:off x="10143430" y="28896840"/>
                <a:ext cx="274320" cy="365760"/>
              </a:xfrm>
              <a:prstGeom prst="down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2A7A12E-8320-8574-FBCE-A88A68E2C219}"/>
                  </a:ext>
                </a:extLst>
              </p:cNvPr>
              <p:cNvGrpSpPr/>
              <p:nvPr/>
            </p:nvGrpSpPr>
            <p:grpSpPr>
              <a:xfrm>
                <a:off x="1264005" y="27849078"/>
                <a:ext cx="3149506" cy="969084"/>
                <a:chOff x="586027" y="27704514"/>
                <a:chExt cx="3149506" cy="969084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C6A25C9-0D8D-523E-A2AF-66778A8541C7}"/>
                    </a:ext>
                  </a:extLst>
                </p:cNvPr>
                <p:cNvGrpSpPr/>
                <p:nvPr/>
              </p:nvGrpSpPr>
              <p:grpSpPr>
                <a:xfrm>
                  <a:off x="2195642" y="27759198"/>
                  <a:ext cx="1539891" cy="914400"/>
                  <a:chOff x="2619146" y="27826938"/>
                  <a:chExt cx="1539891" cy="914400"/>
                </a:xfrm>
              </p:grpSpPr>
              <p:sp>
                <p:nvSpPr>
                  <p:cNvPr id="36" name="Parallelogram 35">
                    <a:extLst>
                      <a:ext uri="{FF2B5EF4-FFF2-40B4-BE49-F238E27FC236}">
                        <a16:creationId xmlns:a16="http://schemas.microsoft.com/office/drawing/2014/main" id="{DF2822FC-DCF1-C8B4-386D-F6E71EA488BA}"/>
                      </a:ext>
                    </a:extLst>
                  </p:cNvPr>
                  <p:cNvSpPr/>
                  <p:nvPr/>
                </p:nvSpPr>
                <p:spPr>
                  <a:xfrm rot="19529409">
                    <a:off x="2619146" y="27826938"/>
                    <a:ext cx="1216152" cy="914400"/>
                  </a:xfrm>
                  <a:prstGeom prst="parallelogram">
                    <a:avLst>
                      <a:gd name="adj" fmla="val 6831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Parallelogram 36">
                    <a:extLst>
                      <a:ext uri="{FF2B5EF4-FFF2-40B4-BE49-F238E27FC236}">
                        <a16:creationId xmlns:a16="http://schemas.microsoft.com/office/drawing/2014/main" id="{43E52519-BABA-51B9-4304-9D15A9FAD7B8}"/>
                      </a:ext>
                    </a:extLst>
                  </p:cNvPr>
                  <p:cNvSpPr/>
                  <p:nvPr/>
                </p:nvSpPr>
                <p:spPr>
                  <a:xfrm rot="19529409">
                    <a:off x="2785194" y="27826938"/>
                    <a:ext cx="1216152" cy="914400"/>
                  </a:xfrm>
                  <a:prstGeom prst="parallelogram">
                    <a:avLst>
                      <a:gd name="adj" fmla="val 6831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Parallelogram 37">
                    <a:extLst>
                      <a:ext uri="{FF2B5EF4-FFF2-40B4-BE49-F238E27FC236}">
                        <a16:creationId xmlns:a16="http://schemas.microsoft.com/office/drawing/2014/main" id="{E9C5DF3A-6B9E-EC1A-418A-F3C89E1C3891}"/>
                      </a:ext>
                    </a:extLst>
                  </p:cNvPr>
                  <p:cNvSpPr/>
                  <p:nvPr/>
                </p:nvSpPr>
                <p:spPr>
                  <a:xfrm rot="19529409">
                    <a:off x="2942885" y="27826938"/>
                    <a:ext cx="1216152" cy="914400"/>
                  </a:xfrm>
                  <a:prstGeom prst="parallelogram">
                    <a:avLst>
                      <a:gd name="adj" fmla="val 6831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Parallelogram 33">
                  <a:extLst>
                    <a:ext uri="{FF2B5EF4-FFF2-40B4-BE49-F238E27FC236}">
                      <a16:creationId xmlns:a16="http://schemas.microsoft.com/office/drawing/2014/main" id="{B86E9540-6C31-0622-1AC6-B31A03216DDE}"/>
                    </a:ext>
                  </a:extLst>
                </p:cNvPr>
                <p:cNvSpPr/>
                <p:nvPr/>
              </p:nvSpPr>
              <p:spPr>
                <a:xfrm rot="19529409">
                  <a:off x="586027" y="27704514"/>
                  <a:ext cx="1216152" cy="914400"/>
                </a:xfrm>
                <a:prstGeom prst="parallelogram">
                  <a:avLst>
                    <a:gd name="adj" fmla="val 68316"/>
                  </a:avLst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Down Arrow 34">
                  <a:extLst>
                    <a:ext uri="{FF2B5EF4-FFF2-40B4-BE49-F238E27FC236}">
                      <a16:creationId xmlns:a16="http://schemas.microsoft.com/office/drawing/2014/main" id="{894D706A-5CB8-3C89-80C2-F10FBAF9A5A8}"/>
                    </a:ext>
                  </a:extLst>
                </p:cNvPr>
                <p:cNvSpPr/>
                <p:nvPr/>
              </p:nvSpPr>
              <p:spPr>
                <a:xfrm rot="16200000">
                  <a:off x="1881255" y="28008096"/>
                  <a:ext cx="274320" cy="365760"/>
                </a:xfrm>
                <a:prstGeom prst="down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1D24414-5B53-1943-38AA-B444251627E2}"/>
                  </a:ext>
                </a:extLst>
              </p:cNvPr>
              <p:cNvGrpSpPr/>
              <p:nvPr/>
            </p:nvGrpSpPr>
            <p:grpSpPr>
              <a:xfrm>
                <a:off x="10321740" y="27875215"/>
                <a:ext cx="3211502" cy="914401"/>
                <a:chOff x="320813" y="29271204"/>
                <a:chExt cx="3211502" cy="914401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CA4ABA0A-1BD2-282E-2299-5D4FB82B213D}"/>
                    </a:ext>
                  </a:extLst>
                </p:cNvPr>
                <p:cNvGrpSpPr/>
                <p:nvPr/>
              </p:nvGrpSpPr>
              <p:grpSpPr>
                <a:xfrm>
                  <a:off x="320813" y="29271204"/>
                  <a:ext cx="1539891" cy="914400"/>
                  <a:chOff x="9810885" y="27838897"/>
                  <a:chExt cx="1539891" cy="914400"/>
                </a:xfrm>
              </p:grpSpPr>
              <p:sp>
                <p:nvSpPr>
                  <p:cNvPr id="30" name="Parallelogram 29">
                    <a:extLst>
                      <a:ext uri="{FF2B5EF4-FFF2-40B4-BE49-F238E27FC236}">
                        <a16:creationId xmlns:a16="http://schemas.microsoft.com/office/drawing/2014/main" id="{89D71CAE-F57F-5A5E-9DBA-4E3148AFFD98}"/>
                      </a:ext>
                    </a:extLst>
                  </p:cNvPr>
                  <p:cNvSpPr/>
                  <p:nvPr/>
                </p:nvSpPr>
                <p:spPr>
                  <a:xfrm rot="19529409">
                    <a:off x="9810885" y="27838897"/>
                    <a:ext cx="1216152" cy="914400"/>
                  </a:xfrm>
                  <a:prstGeom prst="parallelogram">
                    <a:avLst>
                      <a:gd name="adj" fmla="val 6831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" name="Parallelogram 30">
                    <a:extLst>
                      <a:ext uri="{FF2B5EF4-FFF2-40B4-BE49-F238E27FC236}">
                        <a16:creationId xmlns:a16="http://schemas.microsoft.com/office/drawing/2014/main" id="{D556AB4F-366A-8BCB-CA08-E0FCF15A0EE0}"/>
                      </a:ext>
                    </a:extLst>
                  </p:cNvPr>
                  <p:cNvSpPr/>
                  <p:nvPr/>
                </p:nvSpPr>
                <p:spPr>
                  <a:xfrm rot="19529409">
                    <a:off x="9976933" y="27838897"/>
                    <a:ext cx="1216152" cy="914400"/>
                  </a:xfrm>
                  <a:prstGeom prst="parallelogram">
                    <a:avLst>
                      <a:gd name="adj" fmla="val 6831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Parallelogram 31">
                    <a:extLst>
                      <a:ext uri="{FF2B5EF4-FFF2-40B4-BE49-F238E27FC236}">
                        <a16:creationId xmlns:a16="http://schemas.microsoft.com/office/drawing/2014/main" id="{35017DA9-1CE7-93B4-21F8-08556DA7390E}"/>
                      </a:ext>
                    </a:extLst>
                  </p:cNvPr>
                  <p:cNvSpPr/>
                  <p:nvPr/>
                </p:nvSpPr>
                <p:spPr>
                  <a:xfrm rot="19529409">
                    <a:off x="10134624" y="27838897"/>
                    <a:ext cx="1216152" cy="914400"/>
                  </a:xfrm>
                  <a:prstGeom prst="parallelogram">
                    <a:avLst>
                      <a:gd name="adj" fmla="val 68316"/>
                    </a:avLst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Parallelogram 27">
                  <a:extLst>
                    <a:ext uri="{FF2B5EF4-FFF2-40B4-BE49-F238E27FC236}">
                      <a16:creationId xmlns:a16="http://schemas.microsoft.com/office/drawing/2014/main" id="{44306503-CC81-F32E-AD3A-67268B1EFBC9}"/>
                    </a:ext>
                  </a:extLst>
                </p:cNvPr>
                <p:cNvSpPr/>
                <p:nvPr/>
              </p:nvSpPr>
              <p:spPr>
                <a:xfrm rot="19529409">
                  <a:off x="2316163" y="29271205"/>
                  <a:ext cx="1216152" cy="914400"/>
                </a:xfrm>
                <a:prstGeom prst="parallelogram">
                  <a:avLst>
                    <a:gd name="adj" fmla="val 68316"/>
                  </a:avLst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Down Arrow 28">
                  <a:extLst>
                    <a:ext uri="{FF2B5EF4-FFF2-40B4-BE49-F238E27FC236}">
                      <a16:creationId xmlns:a16="http://schemas.microsoft.com/office/drawing/2014/main" id="{69F80857-12D8-1919-DCD0-8D6AFA51FA71}"/>
                    </a:ext>
                  </a:extLst>
                </p:cNvPr>
                <p:cNvSpPr/>
                <p:nvPr/>
              </p:nvSpPr>
              <p:spPr>
                <a:xfrm rot="16200000">
                  <a:off x="1907751" y="29557555"/>
                  <a:ext cx="274320" cy="365760"/>
                </a:xfrm>
                <a:prstGeom prst="downArrow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3" name="Down Arrow 22">
                <a:extLst>
                  <a:ext uri="{FF2B5EF4-FFF2-40B4-BE49-F238E27FC236}">
                    <a16:creationId xmlns:a16="http://schemas.microsoft.com/office/drawing/2014/main" id="{7B29E72F-117D-A5D9-F8D4-943A5C377152}"/>
                  </a:ext>
                </a:extLst>
              </p:cNvPr>
              <p:cNvSpPr/>
              <p:nvPr/>
            </p:nvSpPr>
            <p:spPr>
              <a:xfrm>
                <a:off x="6217248" y="29690221"/>
                <a:ext cx="274320" cy="365760"/>
              </a:xfrm>
              <a:prstGeom prst="down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2B2E25-E49D-28B0-AABE-3E0A33EA7280}"/>
                  </a:ext>
                </a:extLst>
              </p:cNvPr>
              <p:cNvSpPr txBox="1"/>
              <p:nvPr/>
            </p:nvSpPr>
            <p:spPr>
              <a:xfrm rot="16200000">
                <a:off x="8199118" y="29508881"/>
                <a:ext cx="550151" cy="70788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en-US" sz="4000" b="1" dirty="0"/>
                  <a:t>…</a:t>
                </a:r>
              </a:p>
            </p:txBody>
          </p:sp>
          <p:sp>
            <p:nvSpPr>
              <p:cNvPr id="25" name="Down Arrow 24">
                <a:extLst>
                  <a:ext uri="{FF2B5EF4-FFF2-40B4-BE49-F238E27FC236}">
                    <a16:creationId xmlns:a16="http://schemas.microsoft.com/office/drawing/2014/main" id="{071341DF-6CCB-C75E-5CC8-DFED2FF8FB46}"/>
                  </a:ext>
                </a:extLst>
              </p:cNvPr>
              <p:cNvSpPr/>
              <p:nvPr/>
            </p:nvSpPr>
            <p:spPr>
              <a:xfrm rot="10800000">
                <a:off x="8141596" y="29667553"/>
                <a:ext cx="274320" cy="365760"/>
              </a:xfrm>
              <a:prstGeom prst="down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wn Arrow 25">
                <a:extLst>
                  <a:ext uri="{FF2B5EF4-FFF2-40B4-BE49-F238E27FC236}">
                    <a16:creationId xmlns:a16="http://schemas.microsoft.com/office/drawing/2014/main" id="{8923BA0D-D1FC-EC79-0B5F-724DC8813BA2}"/>
                  </a:ext>
                </a:extLst>
              </p:cNvPr>
              <p:cNvSpPr/>
              <p:nvPr/>
            </p:nvSpPr>
            <p:spPr>
              <a:xfrm rot="10800000">
                <a:off x="8766442" y="29667553"/>
                <a:ext cx="274320" cy="365760"/>
              </a:xfrm>
              <a:prstGeom prst="downArrow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CF04EB-5BAD-BF90-52A7-4185379E011F}"/>
                </a:ext>
              </a:extLst>
            </p:cNvPr>
            <p:cNvSpPr txBox="1"/>
            <p:nvPr/>
          </p:nvSpPr>
          <p:spPr>
            <a:xfrm>
              <a:off x="10613349" y="27228461"/>
              <a:ext cx="16355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1D </a:t>
              </a:r>
            </a:p>
            <a:p>
              <a:pPr algn="ctr"/>
              <a:r>
                <a:rPr lang="en-US" sz="2400" b="1" dirty="0"/>
                <a:t>Upsampled</a:t>
              </a:r>
            </a:p>
            <a:p>
              <a:pPr algn="ctr"/>
              <a:r>
                <a:rPr lang="en-US" sz="2400" b="1" dirty="0"/>
                <a:t>Convs.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2AF2DB8-7C42-1C11-26A2-EF18E1F8E96B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612888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2DE84-6B09-75E7-F7FE-479E87025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F95559-4458-9F7F-61FA-0B57AE616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506187"/>
            <a:ext cx="10614329" cy="636814"/>
          </a:xfrm>
        </p:spPr>
        <p:txBody>
          <a:bodyPr/>
          <a:lstStyle/>
          <a:p>
            <a:r>
              <a:rPr lang="en-US" dirty="0"/>
              <a:t>We Train Models of Each Scenario: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AAA6E5-3492-7969-F76F-51D3506FBD73}"/>
              </a:ext>
            </a:extLst>
          </p:cNvPr>
          <p:cNvSpPr txBox="1">
            <a:spLocks/>
          </p:cNvSpPr>
          <p:nvPr/>
        </p:nvSpPr>
        <p:spPr>
          <a:xfrm>
            <a:off x="429948" y="1296365"/>
            <a:ext cx="10751195" cy="49999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Supervised Learning</a:t>
            </a:r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Clean (true physics) signals and noisy counterparts, basic loss function</a:t>
            </a:r>
          </a:p>
          <a:p>
            <a:pPr marL="731520" lvl="1" indent="0" fontAlgn="t" hangingPunct="0">
              <a:lnSpc>
                <a:spcPct val="8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Comes with uncertainty; deployed detector measurements will never exactly match simulation, so denoiser performance will be suboptimal</a:t>
            </a:r>
          </a:p>
          <a:p>
            <a:pPr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20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Unsupervised Learning</a:t>
            </a:r>
          </a:p>
          <a:p>
            <a:pPr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Only noisy measurements fed to model, all instructions and knowledge encoded in loss function</a:t>
            </a:r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200" dirty="0"/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Very difficult to train, loss space fluctuates greatly</a:t>
            </a:r>
          </a:p>
          <a:p>
            <a:pPr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20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Semi-Supervised Learning (Two-Stage Learning)</a:t>
            </a:r>
          </a:p>
          <a:p>
            <a:pPr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Simulated clean-noisy pairs, then just noisy (containing true physics) measurements</a:t>
            </a:r>
          </a:p>
          <a:p>
            <a:pPr marL="274320" indent="0" fontAlgn="t" hangingPunct="0">
              <a:lnSpc>
                <a:spcPct val="80000"/>
              </a:lnSpc>
              <a:buNone/>
            </a:pPr>
            <a:endParaRPr lang="en-US" sz="2400" dirty="0"/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A4F251-393F-0E56-BD62-03284606BC00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41902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B8822-5E99-2564-0F57-EEA156141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F0B8D1-FAEA-B662-95C8-B6C65CAC6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506187"/>
            <a:ext cx="10614329" cy="636814"/>
          </a:xfrm>
        </p:spPr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E72206-71A4-EA02-A44E-FB683BCB203E}"/>
              </a:ext>
            </a:extLst>
          </p:cNvPr>
          <p:cNvSpPr txBox="1">
            <a:spLocks/>
          </p:cNvSpPr>
          <p:nvPr/>
        </p:nvSpPr>
        <p:spPr>
          <a:xfrm>
            <a:off x="429950" y="1485900"/>
            <a:ext cx="4256350" cy="48103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Easiest (least-realistic) learning method:</a:t>
            </a:r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Provide noisy-clean simulated image pairs</a:t>
            </a:r>
          </a:p>
          <a:p>
            <a:pPr marL="731520" lvl="1" indent="0" fontAlgn="t" hangingPunct="0">
              <a:lnSpc>
                <a:spcPct val="80000"/>
              </a:lnSpc>
              <a:spcBef>
                <a:spcPts val="0"/>
              </a:spcBef>
              <a:buNone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Loss function is Smooth L1</a:t>
            </a:r>
          </a:p>
          <a:p>
            <a:pPr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20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Training:</a:t>
            </a:r>
          </a:p>
          <a:p>
            <a:pPr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83M simulated event pairs, 200K reserved for validation, 69K for final evaluation </a:t>
            </a:r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300K training steps at batch size 256</a:t>
            </a:r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6A4147-DA17-8894-0311-D7346701E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217" y="2637003"/>
            <a:ext cx="7248783" cy="158399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74BEA2-E96B-A82E-2C16-78B7CCF939DD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388713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40A5A-2579-A1CB-8506-FBA41F289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ACB895-12B2-84F1-8188-1FDC4031C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434761"/>
            <a:ext cx="10614329" cy="708240"/>
          </a:xfrm>
        </p:spPr>
        <p:txBody>
          <a:bodyPr/>
          <a:lstStyle/>
          <a:p>
            <a:r>
              <a:rPr lang="en-US" dirty="0"/>
              <a:t>Unsupervised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069DC4-4656-9590-D9F1-A1D43FAC961A}"/>
              </a:ext>
            </a:extLst>
          </p:cNvPr>
          <p:cNvSpPr txBox="1">
            <a:spLocks/>
          </p:cNvSpPr>
          <p:nvPr/>
        </p:nvSpPr>
        <p:spPr>
          <a:xfrm>
            <a:off x="429950" y="1143001"/>
            <a:ext cx="5666050" cy="51532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Hardest learning method:</a:t>
            </a:r>
          </a:p>
          <a:p>
            <a:pPr marL="960120" lvl="1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endParaRPr lang="en-US" sz="2000" dirty="0"/>
          </a:p>
          <a:p>
            <a:pPr marL="960120" lvl="1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Provide only noisy simulated events, rely entirely on loss function</a:t>
            </a:r>
          </a:p>
          <a:p>
            <a:pPr marL="457200" lvl="1" indent="0" hangingPunct="0">
              <a:lnSpc>
                <a:spcPct val="80000"/>
              </a:lnSpc>
              <a:buNone/>
            </a:pPr>
            <a:endParaRPr lang="en-US" sz="2000" dirty="0"/>
          </a:p>
          <a:p>
            <a:pPr marL="320040" indent="-32004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MC-SURE Loss Function*</a:t>
            </a:r>
          </a:p>
          <a:p>
            <a:pPr indent="-320040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960120" lvl="1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SURE** loss assumes noise is Gaussian and white with variance σ</a:t>
            </a:r>
            <a:r>
              <a:rPr lang="en-US" sz="2000" baseline="30000" dirty="0"/>
              <a:t>2</a:t>
            </a:r>
            <a:r>
              <a:rPr lang="en-US" sz="2000" dirty="0"/>
              <a:t>:</a:t>
            </a:r>
            <a:endParaRPr lang="en-US" sz="2000" baseline="30000" dirty="0"/>
          </a:p>
          <a:p>
            <a:pPr marL="960120" lvl="1" hangingPunct="0">
              <a:lnSpc>
                <a:spcPct val="80000"/>
              </a:lnSpc>
              <a:buFont typeface="System Font Regular"/>
              <a:buChar char="−"/>
            </a:pPr>
            <a:endParaRPr lang="en-US" sz="800" dirty="0"/>
          </a:p>
          <a:p>
            <a:pPr marL="960120" lvl="1" hangingPunct="0">
              <a:lnSpc>
                <a:spcPct val="80000"/>
              </a:lnSpc>
              <a:buFont typeface="System Font Regular"/>
              <a:buChar char="−"/>
            </a:pPr>
            <a:endParaRPr lang="en-US" sz="2000" dirty="0"/>
          </a:p>
          <a:p>
            <a:pPr marL="960120" lvl="1" hangingPunct="0">
              <a:lnSpc>
                <a:spcPct val="80000"/>
              </a:lnSpc>
              <a:buFont typeface="System Font Regular"/>
              <a:buChar char="−"/>
            </a:pPr>
            <a:endParaRPr lang="en-US" sz="2000" dirty="0"/>
          </a:p>
          <a:p>
            <a:pPr marL="960120" lvl="1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Noise in our events is colored, with covariance matrix 𝚺:</a:t>
            </a:r>
          </a:p>
          <a:p>
            <a:pPr marL="960120" lvl="1" hangingPunct="0">
              <a:lnSpc>
                <a:spcPct val="80000"/>
              </a:lnSpc>
              <a:buFont typeface="System Font Regular"/>
              <a:buChar char="−"/>
            </a:pPr>
            <a:endParaRPr lang="en-US" sz="800" dirty="0"/>
          </a:p>
          <a:p>
            <a:pPr marL="960120" lvl="1" hangingPunct="0">
              <a:lnSpc>
                <a:spcPct val="80000"/>
              </a:lnSpc>
              <a:buFont typeface="System Font Regular"/>
              <a:buChar char="−"/>
            </a:pPr>
            <a:endParaRPr lang="en-US" sz="2000" dirty="0"/>
          </a:p>
          <a:p>
            <a:pPr marL="960120" lvl="1" hangingPunct="0">
              <a:lnSpc>
                <a:spcPct val="80000"/>
              </a:lnSpc>
              <a:buFont typeface="System Font Regular"/>
              <a:buChar char="−"/>
            </a:pPr>
            <a:endParaRPr lang="en-US" sz="800" dirty="0"/>
          </a:p>
          <a:p>
            <a:pPr marL="960120" lvl="1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Last term is computationally expensive</a:t>
            </a:r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D82742-B837-FA7A-D402-AD3EC4D22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5003281"/>
            <a:ext cx="4648200" cy="708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471265-AF90-6E25-0EC2-28834910B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2509" y="1662374"/>
            <a:ext cx="4869541" cy="1065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D28D7-E182-C478-4299-A85F49FC4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3846660"/>
            <a:ext cx="3670300" cy="4256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BA0C64-8F99-554F-A270-BC56EE53FFA1}"/>
              </a:ext>
            </a:extLst>
          </p:cNvPr>
          <p:cNvSpPr txBox="1"/>
          <p:nvPr/>
        </p:nvSpPr>
        <p:spPr>
          <a:xfrm>
            <a:off x="7653006" y="1293042"/>
            <a:ext cx="334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u="sng" dirty="0"/>
              <a:t>Approximation via Monte Carlo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5E55D8-82C1-143F-437E-EDDD2DD1B824}"/>
              </a:ext>
            </a:extLst>
          </p:cNvPr>
          <p:cNvSpPr txBox="1"/>
          <p:nvPr/>
        </p:nvSpPr>
        <p:spPr>
          <a:xfrm>
            <a:off x="7700727" y="3795802"/>
            <a:ext cx="254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Independent Draw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From Noise Distribution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E84FEF-6125-930B-7130-6C05FA399CC7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973608" y="2380126"/>
            <a:ext cx="626110" cy="14156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541B11-C954-794C-44AB-7ECF80C5E9CA}"/>
              </a:ext>
            </a:extLst>
          </p:cNvPr>
          <p:cNvSpPr txBox="1"/>
          <p:nvPr/>
        </p:nvSpPr>
        <p:spPr>
          <a:xfrm>
            <a:off x="9374343" y="3073317"/>
            <a:ext cx="2672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Finite-Difference 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Derivative Approximation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38353D-CA6A-60A2-F824-6E97629C78F1}"/>
              </a:ext>
            </a:extLst>
          </p:cNvPr>
          <p:cNvCxnSpPr>
            <a:cxnSpLocks/>
            <a:stCxn id="13" idx="0"/>
            <a:endCxn id="18" idx="1"/>
          </p:cNvCxnSpPr>
          <p:nvPr/>
        </p:nvCxnSpPr>
        <p:spPr>
          <a:xfrm flipV="1">
            <a:off x="10710831" y="2728006"/>
            <a:ext cx="92627" cy="34531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>
            <a:extLst>
              <a:ext uri="{FF2B5EF4-FFF2-40B4-BE49-F238E27FC236}">
                <a16:creationId xmlns:a16="http://schemas.microsoft.com/office/drawing/2014/main" id="{0DE2D985-7D8C-C9FC-C379-EC220E57D157}"/>
              </a:ext>
            </a:extLst>
          </p:cNvPr>
          <p:cNvSpPr/>
          <p:nvPr/>
        </p:nvSpPr>
        <p:spPr>
          <a:xfrm rot="16200000">
            <a:off x="10725394" y="1691350"/>
            <a:ext cx="156126" cy="1917185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470DF4-5045-1CEC-E42E-19D6E3800112}"/>
              </a:ext>
            </a:extLst>
          </p:cNvPr>
          <p:cNvSpPr txBox="1"/>
          <p:nvPr/>
        </p:nvSpPr>
        <p:spPr>
          <a:xfrm>
            <a:off x="7114151" y="3304926"/>
            <a:ext cx="15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Scaling Factor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6BD88D-77C6-2536-19BC-56FDB5C20DC0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7913954" y="2521587"/>
            <a:ext cx="889255" cy="7833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C35704A-D37A-AE2E-2218-0DE59807A992}"/>
              </a:ext>
            </a:extLst>
          </p:cNvPr>
          <p:cNvSpPr txBox="1"/>
          <p:nvPr/>
        </p:nvSpPr>
        <p:spPr>
          <a:xfrm>
            <a:off x="808383" y="6084685"/>
            <a:ext cx="8090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*S. Ramani, T. Blu, and M. Unser, Monte-carlo sure: A black-box optimization of regularization parameters for general denoising algorithms, Trans. Img. Proc. 17, 1540–1554 (2008).</a:t>
            </a:r>
          </a:p>
          <a:p>
            <a:r>
              <a:rPr lang="en-US" sz="800" dirty="0"/>
              <a:t>**C. A. Metzler, A. Mousavi, R. Heckel, and R. G. </a:t>
            </a:r>
            <a:r>
              <a:rPr lang="en-US" sz="800" dirty="0" err="1"/>
              <a:t>Baraniuk</a:t>
            </a:r>
            <a:r>
              <a:rPr lang="en-US" sz="800" dirty="0"/>
              <a:t>, Unsupervised learning with stein’s unbiased risk estimator (2020), arXiv:1805.10531 [</a:t>
            </a:r>
            <a:r>
              <a:rPr lang="en-US" sz="800" dirty="0" err="1"/>
              <a:t>stat.ML</a:t>
            </a:r>
            <a:r>
              <a:rPr lang="en-US" sz="800" dirty="0"/>
              <a:t>].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2DCD2-0C18-F28B-BA13-0054D0164AB8}"/>
              </a:ext>
            </a:extLst>
          </p:cNvPr>
          <p:cNvSpPr txBox="1"/>
          <p:nvPr/>
        </p:nvSpPr>
        <p:spPr>
          <a:xfrm>
            <a:off x="7509660" y="4863597"/>
            <a:ext cx="4180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Note:</a:t>
            </a:r>
            <a:r>
              <a:rPr lang="en-US" dirty="0"/>
              <a:t> Quantization is the performance floor for MC-SURE models, as quantized noise breaks SURE conditions</a:t>
            </a:r>
            <a:endParaRPr lang="en-US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6FAE73-CA75-0F51-93ED-830B0A94B836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311382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F6292-234B-AD2A-1F25-16353CC08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89F5F6-4FC8-D9F1-DDF9-F3542C8C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506187"/>
            <a:ext cx="10614329" cy="636814"/>
          </a:xfrm>
        </p:spPr>
        <p:txBody>
          <a:bodyPr/>
          <a:lstStyle/>
          <a:p>
            <a:r>
              <a:rPr lang="en-US" dirty="0"/>
              <a:t>Compromise: Semi-Supervised Learning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0BF06F-DBF0-96CA-5C15-484EE3353E3F}"/>
              </a:ext>
            </a:extLst>
          </p:cNvPr>
          <p:cNvSpPr txBox="1">
            <a:spLocks/>
          </p:cNvSpPr>
          <p:nvPr/>
        </p:nvSpPr>
        <p:spPr>
          <a:xfrm>
            <a:off x="155355" y="1286819"/>
            <a:ext cx="5551750" cy="481039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>
                <a:latin typeface="Aptos"/>
              </a:rPr>
              <a:t>Scenario: Experimentalist has </a:t>
            </a:r>
            <a:r>
              <a:rPr lang="en-US" sz="2400">
                <a:latin typeface="Aptos"/>
              </a:rPr>
              <a:t>approximate simulation of true signal, </a:t>
            </a:r>
            <a:r>
              <a:rPr lang="en-US" sz="2400" dirty="0">
                <a:latin typeface="Aptos"/>
              </a:rPr>
              <a:t>followed by noisy measurements</a:t>
            </a:r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Stage I - Supervised:</a:t>
            </a:r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Train in supervised mode: pairs of events with estimated (“distorted”) signal coupled with noisy counterpart</a:t>
            </a:r>
          </a:p>
          <a:p>
            <a:pPr marL="45720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Stage II - Unsupervised:</a:t>
            </a:r>
          </a:p>
          <a:p>
            <a:pPr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u="sng" dirty="0"/>
              <a:t>Resume</a:t>
            </a:r>
            <a:r>
              <a:rPr lang="en-US" sz="2000" dirty="0"/>
              <a:t> training in unsupervised mode with noisy measurements that contain </a:t>
            </a:r>
            <a:r>
              <a:rPr lang="en-US" sz="2000" i="1" dirty="0"/>
              <a:t>correct</a:t>
            </a:r>
            <a:r>
              <a:rPr lang="en-US" sz="2000" dirty="0"/>
              <a:t> signal</a:t>
            </a:r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2FD236-49F6-4E2E-1807-45FFA772363F}"/>
              </a:ext>
            </a:extLst>
          </p:cNvPr>
          <p:cNvGrpSpPr/>
          <p:nvPr/>
        </p:nvGrpSpPr>
        <p:grpSpPr>
          <a:xfrm>
            <a:off x="19932706" y="23328135"/>
            <a:ext cx="9063951" cy="6248858"/>
            <a:chOff x="15642166" y="21797271"/>
            <a:chExt cx="12599356" cy="8692749"/>
          </a:xfrm>
        </p:grpSpPr>
        <p:sp>
          <p:nvSpPr>
            <p:cNvPr id="57" name="Text Placeholder 5">
              <a:extLst>
                <a:ext uri="{FF2B5EF4-FFF2-40B4-BE49-F238E27FC236}">
                  <a16:creationId xmlns:a16="http://schemas.microsoft.com/office/drawing/2014/main" id="{D2AC83EA-841E-F3C5-7D2C-42B92BC94143}"/>
                </a:ext>
              </a:extLst>
            </p:cNvPr>
            <p:cNvSpPr txBox="1">
              <a:spLocks/>
            </p:cNvSpPr>
            <p:nvPr/>
          </p:nvSpPr>
          <p:spPr>
            <a:xfrm>
              <a:off x="16084386" y="30042639"/>
              <a:ext cx="11714275" cy="447381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en-US"/>
              </a:defPPr>
              <a:lvl1pPr marL="0" indent="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2800" i="1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1645920" indent="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3291840" indent="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4937760" indent="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6583680" indent="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/>
                <a:t>Figure 4: Illustration of the two-stage semi-supervised learning procedure.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F3B33E3-2AD0-5470-543B-B3E8EFD6F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8542" y="22742585"/>
              <a:ext cx="2514606" cy="202817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87F43D9-2CD7-0677-90F0-87DA7A1EE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65047" y="25160014"/>
              <a:ext cx="2514606" cy="202817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535E3F1C-18C8-B832-EE33-EDBFBE73E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42060" y="27928112"/>
              <a:ext cx="2070827" cy="167024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B7F679B-929F-433C-DE4F-163161EC1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958541" y="27539045"/>
              <a:ext cx="2514607" cy="2028175"/>
            </a:xfrm>
            <a:prstGeom prst="rect">
              <a:avLst/>
            </a:prstGeom>
          </p:spPr>
        </p:pic>
        <p:sp>
          <p:nvSpPr>
            <p:cNvPr id="62" name="TextBox 46">
              <a:extLst>
                <a:ext uri="{FF2B5EF4-FFF2-40B4-BE49-F238E27FC236}">
                  <a16:creationId xmlns:a16="http://schemas.microsoft.com/office/drawing/2014/main" id="{0AA44582-67CD-5115-8D50-2F2BA7F294A7}"/>
                </a:ext>
              </a:extLst>
            </p:cNvPr>
            <p:cNvSpPr txBox="1"/>
            <p:nvPr/>
          </p:nvSpPr>
          <p:spPr>
            <a:xfrm>
              <a:off x="16481990" y="21892089"/>
              <a:ext cx="1480720" cy="513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Available</a:t>
              </a:r>
              <a:endParaRPr lang="en-US" i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1">
              <a:extLst>
                <a:ext uri="{FF2B5EF4-FFF2-40B4-BE49-F238E27FC236}">
                  <a16:creationId xmlns:a16="http://schemas.microsoft.com/office/drawing/2014/main" id="{C8EC3A51-F9E9-FBAC-1E2C-4BAFAE38FDD3}"/>
                </a:ext>
              </a:extLst>
            </p:cNvPr>
            <p:cNvSpPr txBox="1"/>
            <p:nvPr/>
          </p:nvSpPr>
          <p:spPr>
            <a:xfrm>
              <a:off x="15873971" y="22425762"/>
              <a:ext cx="2683748" cy="47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Clean Simulation</a:t>
              </a:r>
            </a:p>
          </p:txBody>
        </p:sp>
        <p:sp>
          <p:nvSpPr>
            <p:cNvPr id="64" name="TextBox 62">
              <a:extLst>
                <a:ext uri="{FF2B5EF4-FFF2-40B4-BE49-F238E27FC236}">
                  <a16:creationId xmlns:a16="http://schemas.microsoft.com/office/drawing/2014/main" id="{F8DEBE45-0798-0362-687A-3976ABF472DF}"/>
                </a:ext>
              </a:extLst>
            </p:cNvPr>
            <p:cNvSpPr txBox="1"/>
            <p:nvPr/>
          </p:nvSpPr>
          <p:spPr>
            <a:xfrm>
              <a:off x="15873971" y="24821852"/>
              <a:ext cx="2683748" cy="47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Noisy Simulation</a:t>
              </a:r>
            </a:p>
          </p:txBody>
        </p:sp>
        <p:sp>
          <p:nvSpPr>
            <p:cNvPr id="65" name="TextBox 63">
              <a:extLst>
                <a:ext uri="{FF2B5EF4-FFF2-40B4-BE49-F238E27FC236}">
                  <a16:creationId xmlns:a16="http://schemas.microsoft.com/office/drawing/2014/main" id="{756C8EA9-8967-27C3-2722-2EC72037915E}"/>
                </a:ext>
              </a:extLst>
            </p:cNvPr>
            <p:cNvSpPr txBox="1"/>
            <p:nvPr/>
          </p:nvSpPr>
          <p:spPr>
            <a:xfrm>
              <a:off x="15770911" y="27210094"/>
              <a:ext cx="2902879" cy="47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Noisy Measurements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351F3A1-4F5D-27D1-F4A0-E3B174E37EE0}"/>
                </a:ext>
              </a:extLst>
            </p:cNvPr>
            <p:cNvSpPr txBox="1"/>
            <p:nvPr/>
          </p:nvSpPr>
          <p:spPr>
            <a:xfrm>
              <a:off x="19956076" y="21799735"/>
              <a:ext cx="1156910" cy="513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I</a:t>
              </a:r>
              <a:endParaRPr lang="en-US" i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45BFC84-88F1-2B37-1567-FADBC3486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494256" y="23557256"/>
              <a:ext cx="2071550" cy="1670824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EA49D5A-FE84-6120-E75F-6561BF79F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" b="-1"/>
            <a:stretch>
              <a:fillRect/>
            </a:stretch>
          </p:blipFill>
          <p:spPr>
            <a:xfrm>
              <a:off x="19495602" y="27920290"/>
              <a:ext cx="2071550" cy="1670824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61FB635-EB23-4AB9-1B46-0CCCB038C201}"/>
                </a:ext>
              </a:extLst>
            </p:cNvPr>
            <p:cNvSpPr/>
            <p:nvPr/>
          </p:nvSpPr>
          <p:spPr>
            <a:xfrm>
              <a:off x="15642166" y="21832046"/>
              <a:ext cx="3116228" cy="81264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70" name="TextBox 100">
              <a:extLst>
                <a:ext uri="{FF2B5EF4-FFF2-40B4-BE49-F238E27FC236}">
                  <a16:creationId xmlns:a16="http://schemas.microsoft.com/office/drawing/2014/main" id="{3E0067FB-0529-F04E-CDC4-3139E45DB06E}"/>
                </a:ext>
              </a:extLst>
            </p:cNvPr>
            <p:cNvSpPr txBox="1"/>
            <p:nvPr/>
          </p:nvSpPr>
          <p:spPr>
            <a:xfrm>
              <a:off x="18952811" y="22423119"/>
              <a:ext cx="3116227" cy="81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Supervised </a:t>
              </a:r>
            </a:p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</a:t>
              </a:r>
            </a:p>
          </p:txBody>
        </p:sp>
        <p:sp>
          <p:nvSpPr>
            <p:cNvPr id="71" name="TextBox 101">
              <a:extLst>
                <a:ext uri="{FF2B5EF4-FFF2-40B4-BE49-F238E27FC236}">
                  <a16:creationId xmlns:a16="http://schemas.microsoft.com/office/drawing/2014/main" id="{77DF479B-2C2E-F963-6882-B9C21C10A33C}"/>
                </a:ext>
              </a:extLst>
            </p:cNvPr>
            <p:cNvSpPr txBox="1"/>
            <p:nvPr/>
          </p:nvSpPr>
          <p:spPr>
            <a:xfrm>
              <a:off x="19494255" y="26107580"/>
              <a:ext cx="2071552" cy="81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Smooth L1 </a:t>
              </a:r>
            </a:p>
            <a:p>
              <a:pPr algn="ctr"/>
              <a:r>
                <a:rPr lang="en-US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</a:p>
          </p:txBody>
        </p:sp>
        <p:sp>
          <p:nvSpPr>
            <p:cNvPr id="72" name="TextBox 102">
              <a:extLst>
                <a:ext uri="{FF2B5EF4-FFF2-40B4-BE49-F238E27FC236}">
                  <a16:creationId xmlns:a16="http://schemas.microsoft.com/office/drawing/2014/main" id="{20C12361-3909-AF2B-55A7-23D7067D773B}"/>
                </a:ext>
              </a:extLst>
            </p:cNvPr>
            <p:cNvSpPr txBox="1"/>
            <p:nvPr/>
          </p:nvSpPr>
          <p:spPr>
            <a:xfrm>
              <a:off x="22732301" y="21797590"/>
              <a:ext cx="1263867" cy="513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II</a:t>
              </a:r>
              <a:endParaRPr lang="en-US" i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103">
              <a:extLst>
                <a:ext uri="{FF2B5EF4-FFF2-40B4-BE49-F238E27FC236}">
                  <a16:creationId xmlns:a16="http://schemas.microsoft.com/office/drawing/2014/main" id="{AE5E4DC2-9F0A-56D8-E3EE-9FB531AD77A8}"/>
                </a:ext>
              </a:extLst>
            </p:cNvPr>
            <p:cNvSpPr txBox="1"/>
            <p:nvPr/>
          </p:nvSpPr>
          <p:spPr>
            <a:xfrm>
              <a:off x="21777340" y="22423119"/>
              <a:ext cx="3116227" cy="81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Unsupervised </a:t>
              </a:r>
            </a:p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</a:t>
              </a:r>
            </a:p>
          </p:txBody>
        </p:sp>
        <p:sp>
          <p:nvSpPr>
            <p:cNvPr id="74" name="TextBox 105">
              <a:extLst>
                <a:ext uri="{FF2B5EF4-FFF2-40B4-BE49-F238E27FC236}">
                  <a16:creationId xmlns:a16="http://schemas.microsoft.com/office/drawing/2014/main" id="{4AAE671A-BB79-D107-DA56-5A662B70E0F2}"/>
                </a:ext>
              </a:extLst>
            </p:cNvPr>
            <p:cNvSpPr txBox="1"/>
            <p:nvPr/>
          </p:nvSpPr>
          <p:spPr>
            <a:xfrm>
              <a:off x="22349854" y="26107580"/>
              <a:ext cx="2071552" cy="813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MC-SURE </a:t>
              </a:r>
            </a:p>
            <a:p>
              <a:pPr algn="ctr"/>
              <a:r>
                <a:rPr lang="en-US" sz="16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FF56BF3-D9E9-7F96-9364-073C3B60E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55009" y="23562016"/>
              <a:ext cx="2071551" cy="1670825"/>
            </a:xfrm>
            <a:prstGeom prst="rect">
              <a:avLst/>
            </a:prstGeom>
          </p:spPr>
        </p:pic>
        <p:sp>
          <p:nvSpPr>
            <p:cNvPr id="76" name="TextBox 108">
              <a:extLst>
                <a:ext uri="{FF2B5EF4-FFF2-40B4-BE49-F238E27FC236}">
                  <a16:creationId xmlns:a16="http://schemas.microsoft.com/office/drawing/2014/main" id="{8059DBF3-5559-FD23-5603-EDA919C5B402}"/>
                </a:ext>
              </a:extLst>
            </p:cNvPr>
            <p:cNvSpPr txBox="1"/>
            <p:nvPr/>
          </p:nvSpPr>
          <p:spPr>
            <a:xfrm>
              <a:off x="25548847" y="21797271"/>
              <a:ext cx="2066039" cy="513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Output</a:t>
              </a:r>
              <a:endParaRPr lang="en-US" i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109">
              <a:extLst>
                <a:ext uri="{FF2B5EF4-FFF2-40B4-BE49-F238E27FC236}">
                  <a16:creationId xmlns:a16="http://schemas.microsoft.com/office/drawing/2014/main" id="{9CCBD2FA-3D2F-D593-B2D5-D3F646403BA5}"/>
                </a:ext>
              </a:extLst>
            </p:cNvPr>
            <p:cNvSpPr txBox="1"/>
            <p:nvPr/>
          </p:nvSpPr>
          <p:spPr>
            <a:xfrm>
              <a:off x="24947722" y="27511204"/>
              <a:ext cx="3285424" cy="47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Denoised Measurements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EFFC7FA7-E2BA-A73C-DE8F-6BE0EC899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54659" y="23560418"/>
              <a:ext cx="2071551" cy="1670825"/>
            </a:xfrm>
            <a:prstGeom prst="rect">
              <a:avLst/>
            </a:prstGeom>
          </p:spPr>
        </p:pic>
        <p:sp>
          <p:nvSpPr>
            <p:cNvPr id="79" name="TextBox 115">
              <a:extLst>
                <a:ext uri="{FF2B5EF4-FFF2-40B4-BE49-F238E27FC236}">
                  <a16:creationId xmlns:a16="http://schemas.microsoft.com/office/drawing/2014/main" id="{D29B78B9-0A4A-4CFD-A783-1B01B79DC010}"/>
                </a:ext>
              </a:extLst>
            </p:cNvPr>
            <p:cNvSpPr txBox="1"/>
            <p:nvPr/>
          </p:nvSpPr>
          <p:spPr>
            <a:xfrm>
              <a:off x="25126035" y="23178753"/>
              <a:ext cx="2902879" cy="470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Noisy Measurements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BAC73C8-FFCD-4AFA-5E6C-8296B0180D03}"/>
                </a:ext>
              </a:extLst>
            </p:cNvPr>
            <p:cNvSpPr/>
            <p:nvPr/>
          </p:nvSpPr>
          <p:spPr>
            <a:xfrm>
              <a:off x="25600181" y="26167197"/>
              <a:ext cx="1980506" cy="4725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Trained U-Net</a:t>
              </a:r>
            </a:p>
          </p:txBody>
        </p:sp>
        <p:sp>
          <p:nvSpPr>
            <p:cNvPr id="81" name="Down Arrow 119">
              <a:extLst>
                <a:ext uri="{FF2B5EF4-FFF2-40B4-BE49-F238E27FC236}">
                  <a16:creationId xmlns:a16="http://schemas.microsoft.com/office/drawing/2014/main" id="{119B9861-7A47-DB94-E3ED-8FF67D140176}"/>
                </a:ext>
              </a:extLst>
            </p:cNvPr>
            <p:cNvSpPr/>
            <p:nvPr/>
          </p:nvSpPr>
          <p:spPr>
            <a:xfrm>
              <a:off x="26471783" y="26853895"/>
              <a:ext cx="192228" cy="6376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82" name="Down Arrow 120">
              <a:extLst>
                <a:ext uri="{FF2B5EF4-FFF2-40B4-BE49-F238E27FC236}">
                  <a16:creationId xmlns:a16="http://schemas.microsoft.com/office/drawing/2014/main" id="{ECD80EA5-5725-9A9F-8A29-E92A75AD1320}"/>
                </a:ext>
              </a:extLst>
            </p:cNvPr>
            <p:cNvSpPr/>
            <p:nvPr/>
          </p:nvSpPr>
          <p:spPr>
            <a:xfrm>
              <a:off x="26481286" y="25381224"/>
              <a:ext cx="192228" cy="6376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83" name="U-Turn Arrow 123">
              <a:extLst>
                <a:ext uri="{FF2B5EF4-FFF2-40B4-BE49-F238E27FC236}">
                  <a16:creationId xmlns:a16="http://schemas.microsoft.com/office/drawing/2014/main" id="{39ACBB2B-E04E-BD27-5324-60D53A438517}"/>
                </a:ext>
              </a:extLst>
            </p:cNvPr>
            <p:cNvSpPr/>
            <p:nvPr/>
          </p:nvSpPr>
          <p:spPr>
            <a:xfrm>
              <a:off x="19555613" y="25432162"/>
              <a:ext cx="1948834" cy="830997"/>
            </a:xfrm>
            <a:prstGeom prst="uturnArrow">
              <a:avLst>
                <a:gd name="adj1" fmla="val 17233"/>
                <a:gd name="adj2" fmla="val 16076"/>
                <a:gd name="adj3" fmla="val 25000"/>
                <a:gd name="adj4" fmla="val 7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4" name="U-Turn Arrow 124">
              <a:extLst>
                <a:ext uri="{FF2B5EF4-FFF2-40B4-BE49-F238E27FC236}">
                  <a16:creationId xmlns:a16="http://schemas.microsoft.com/office/drawing/2014/main" id="{EF912495-AAD3-BED3-55FD-46E30DBA7CE4}"/>
                </a:ext>
              </a:extLst>
            </p:cNvPr>
            <p:cNvSpPr/>
            <p:nvPr/>
          </p:nvSpPr>
          <p:spPr>
            <a:xfrm rot="10800000">
              <a:off x="19495532" y="26605138"/>
              <a:ext cx="1948834" cy="830997"/>
            </a:xfrm>
            <a:prstGeom prst="uturnArrow">
              <a:avLst>
                <a:gd name="adj1" fmla="val 17233"/>
                <a:gd name="adj2" fmla="val 16076"/>
                <a:gd name="adj3" fmla="val 25000"/>
                <a:gd name="adj4" fmla="val 7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5" name="U-Turn Arrow 125">
              <a:extLst>
                <a:ext uri="{FF2B5EF4-FFF2-40B4-BE49-F238E27FC236}">
                  <a16:creationId xmlns:a16="http://schemas.microsoft.com/office/drawing/2014/main" id="{5A3D5A7E-4964-82EB-0FBD-C43AC3A7E5C9}"/>
                </a:ext>
              </a:extLst>
            </p:cNvPr>
            <p:cNvSpPr/>
            <p:nvPr/>
          </p:nvSpPr>
          <p:spPr>
            <a:xfrm>
              <a:off x="22437766" y="25432162"/>
              <a:ext cx="1948834" cy="830997"/>
            </a:xfrm>
            <a:prstGeom prst="uturnArrow">
              <a:avLst>
                <a:gd name="adj1" fmla="val 17233"/>
                <a:gd name="adj2" fmla="val 16076"/>
                <a:gd name="adj3" fmla="val 25000"/>
                <a:gd name="adj4" fmla="val 7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6" name="U-Turn Arrow 126">
              <a:extLst>
                <a:ext uri="{FF2B5EF4-FFF2-40B4-BE49-F238E27FC236}">
                  <a16:creationId xmlns:a16="http://schemas.microsoft.com/office/drawing/2014/main" id="{C0E8D030-0ED9-D899-F33A-24AEB716CA8E}"/>
                </a:ext>
              </a:extLst>
            </p:cNvPr>
            <p:cNvSpPr/>
            <p:nvPr/>
          </p:nvSpPr>
          <p:spPr>
            <a:xfrm rot="10800000">
              <a:off x="22377685" y="26605138"/>
              <a:ext cx="1948834" cy="830997"/>
            </a:xfrm>
            <a:prstGeom prst="uturnArrow">
              <a:avLst>
                <a:gd name="adj1" fmla="val 17233"/>
                <a:gd name="adj2" fmla="val 16076"/>
                <a:gd name="adj3" fmla="val 25000"/>
                <a:gd name="adj4" fmla="val 7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cxnSp>
          <p:nvCxnSpPr>
            <p:cNvPr id="87" name="Elbow Connector 137">
              <a:extLst>
                <a:ext uri="{FF2B5EF4-FFF2-40B4-BE49-F238E27FC236}">
                  <a16:creationId xmlns:a16="http://schemas.microsoft.com/office/drawing/2014/main" id="{CBC08317-8AF4-97BD-B99B-B9A3BE176F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796609" y="27809495"/>
              <a:ext cx="1706646" cy="1277855"/>
            </a:xfrm>
            <a:prstGeom prst="bentConnector3">
              <a:avLst>
                <a:gd name="adj1" fmla="val 99797"/>
              </a:avLst>
            </a:prstGeom>
            <a:ln w="11112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112">
              <a:extLst>
                <a:ext uri="{FF2B5EF4-FFF2-40B4-BE49-F238E27FC236}">
                  <a16:creationId xmlns:a16="http://schemas.microsoft.com/office/drawing/2014/main" id="{0F605056-18AB-584D-3956-838ACF011CD1}"/>
                </a:ext>
              </a:extLst>
            </p:cNvPr>
            <p:cNvSpPr txBox="1"/>
            <p:nvPr/>
          </p:nvSpPr>
          <p:spPr>
            <a:xfrm>
              <a:off x="22241203" y="28566417"/>
              <a:ext cx="2188499" cy="813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Transfer Model </a:t>
              </a:r>
            </a:p>
            <a:p>
              <a:pPr algn="ctr"/>
              <a:r>
                <a:rPr 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Weights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1E1EC0D-555B-6E4D-D326-28CE6F8A1AA9}"/>
                </a:ext>
              </a:extLst>
            </p:cNvPr>
            <p:cNvSpPr/>
            <p:nvPr/>
          </p:nvSpPr>
          <p:spPr>
            <a:xfrm>
              <a:off x="18775238" y="21832046"/>
              <a:ext cx="6172484" cy="81264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BB0F1E0-5E66-E100-5E7C-19A971A6C8B8}"/>
                </a:ext>
              </a:extLst>
            </p:cNvPr>
            <p:cNvSpPr/>
            <p:nvPr/>
          </p:nvSpPr>
          <p:spPr>
            <a:xfrm>
              <a:off x="24950545" y="21832046"/>
              <a:ext cx="3290977" cy="81264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342FF53-91FB-7CE6-51EC-4F03763F568C}"/>
              </a:ext>
            </a:extLst>
          </p:cNvPr>
          <p:cNvGrpSpPr/>
          <p:nvPr/>
        </p:nvGrpSpPr>
        <p:grpSpPr>
          <a:xfrm>
            <a:off x="5828387" y="1336994"/>
            <a:ext cx="6318005" cy="4359205"/>
            <a:chOff x="2601901" y="547535"/>
            <a:chExt cx="12599356" cy="8692749"/>
          </a:xfrm>
        </p:grpSpPr>
        <p:sp>
          <p:nvSpPr>
            <p:cNvPr id="17" name="Text Placeholder 5">
              <a:extLst>
                <a:ext uri="{FF2B5EF4-FFF2-40B4-BE49-F238E27FC236}">
                  <a16:creationId xmlns:a16="http://schemas.microsoft.com/office/drawing/2014/main" id="{A4DF0361-AD55-DAC8-48F0-61B1B7F1C251}"/>
                </a:ext>
              </a:extLst>
            </p:cNvPr>
            <p:cNvSpPr txBox="1">
              <a:spLocks/>
            </p:cNvSpPr>
            <p:nvPr/>
          </p:nvSpPr>
          <p:spPr>
            <a:xfrm>
              <a:off x="3044121" y="8792903"/>
              <a:ext cx="11714275" cy="447381"/>
            </a:xfrm>
            <a:prstGeom prst="rect">
              <a:avLst/>
            </a:prstGeom>
          </p:spPr>
          <p:txBody>
            <a:bodyPr lIns="91440" tIns="45720" rIns="91440" bIns="45720" anchor="t">
              <a:noAutofit/>
            </a:bodyPr>
            <a:lstStyle>
              <a:defPPr>
                <a:defRPr lang="en-US"/>
              </a:defPPr>
              <a:lvl1pPr marL="0" indent="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None/>
                <a:defRPr sz="2800" i="1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1pPr>
              <a:lvl2pPr marL="1645920" indent="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2pPr>
              <a:lvl3pPr marL="3291840" indent="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3pPr>
              <a:lvl4pPr marL="4937760" indent="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4pPr>
              <a:lvl5pPr marL="6583680" indent="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20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BDCB37-5B62-3DB2-3206-7289A864E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277" y="1492849"/>
              <a:ext cx="2514606" cy="20281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2B0B617-8037-FE15-9DFE-DD965B8BA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4782" y="3910278"/>
              <a:ext cx="2514606" cy="202817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5845542-A873-8A87-717F-960207175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501795" y="6678376"/>
              <a:ext cx="2070827" cy="167024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FE6835-AC73-8E08-ED69-9788C72C3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18276" y="6289309"/>
              <a:ext cx="2514607" cy="2028175"/>
            </a:xfrm>
            <a:prstGeom prst="rect">
              <a:avLst/>
            </a:prstGeom>
          </p:spPr>
        </p:pic>
        <p:sp>
          <p:nvSpPr>
            <p:cNvPr id="26" name="TextBox 46">
              <a:extLst>
                <a:ext uri="{FF2B5EF4-FFF2-40B4-BE49-F238E27FC236}">
                  <a16:creationId xmlns:a16="http://schemas.microsoft.com/office/drawing/2014/main" id="{C88A7E28-80D9-36D3-B7AC-662E2E39745C}"/>
                </a:ext>
              </a:extLst>
            </p:cNvPr>
            <p:cNvSpPr txBox="1"/>
            <p:nvPr/>
          </p:nvSpPr>
          <p:spPr>
            <a:xfrm>
              <a:off x="3409954" y="642353"/>
              <a:ext cx="1544263" cy="552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Available</a:t>
              </a:r>
              <a:endParaRPr lang="en-US" sz="1200" i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61">
              <a:extLst>
                <a:ext uri="{FF2B5EF4-FFF2-40B4-BE49-F238E27FC236}">
                  <a16:creationId xmlns:a16="http://schemas.microsoft.com/office/drawing/2014/main" id="{B7A5F7DE-3BFE-9EBD-82BB-76D22D7A5ECC}"/>
                </a:ext>
              </a:extLst>
            </p:cNvPr>
            <p:cNvSpPr txBox="1"/>
            <p:nvPr/>
          </p:nvSpPr>
          <p:spPr>
            <a:xfrm>
              <a:off x="2833707" y="1176026"/>
              <a:ext cx="2683746" cy="521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Clean Simulation</a:t>
              </a:r>
            </a:p>
          </p:txBody>
        </p:sp>
        <p:sp>
          <p:nvSpPr>
            <p:cNvPr id="30" name="TextBox 62">
              <a:extLst>
                <a:ext uri="{FF2B5EF4-FFF2-40B4-BE49-F238E27FC236}">
                  <a16:creationId xmlns:a16="http://schemas.microsoft.com/office/drawing/2014/main" id="{37669F7C-0C4C-D79B-3935-CB775D48B218}"/>
                </a:ext>
              </a:extLst>
            </p:cNvPr>
            <p:cNvSpPr txBox="1"/>
            <p:nvPr/>
          </p:nvSpPr>
          <p:spPr>
            <a:xfrm>
              <a:off x="2833707" y="3572116"/>
              <a:ext cx="2683746" cy="521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Noisy Simulation</a:t>
              </a:r>
            </a:p>
          </p:txBody>
        </p:sp>
        <p:sp>
          <p:nvSpPr>
            <p:cNvPr id="31" name="TextBox 63">
              <a:extLst>
                <a:ext uri="{FF2B5EF4-FFF2-40B4-BE49-F238E27FC236}">
                  <a16:creationId xmlns:a16="http://schemas.microsoft.com/office/drawing/2014/main" id="{4D137F17-5D82-135D-B1B8-E83D19CBEA9D}"/>
                </a:ext>
              </a:extLst>
            </p:cNvPr>
            <p:cNvSpPr txBox="1"/>
            <p:nvPr/>
          </p:nvSpPr>
          <p:spPr>
            <a:xfrm>
              <a:off x="2730646" y="5960358"/>
              <a:ext cx="2902877" cy="521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Noisy Measurements</a:t>
              </a:r>
            </a:p>
          </p:txBody>
        </p:sp>
        <p:sp>
          <p:nvSpPr>
            <p:cNvPr id="32" name="TextBox 65">
              <a:extLst>
                <a:ext uri="{FF2B5EF4-FFF2-40B4-BE49-F238E27FC236}">
                  <a16:creationId xmlns:a16="http://schemas.microsoft.com/office/drawing/2014/main" id="{FA7A9277-579C-BA2E-A8FF-037BC447E3AB}"/>
                </a:ext>
              </a:extLst>
            </p:cNvPr>
            <p:cNvSpPr txBox="1"/>
            <p:nvPr/>
          </p:nvSpPr>
          <p:spPr>
            <a:xfrm>
              <a:off x="6878579" y="550000"/>
              <a:ext cx="1231372" cy="552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I</a:t>
              </a:r>
              <a:endParaRPr lang="en-US" sz="1200" i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6DB5D77-E23D-9676-2B82-105D46571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3991" y="2307520"/>
              <a:ext cx="2071550" cy="167082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3C9734-7650-E93A-D612-152EF2F03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" b="-1"/>
            <a:stretch>
              <a:fillRect/>
            </a:stretch>
          </p:blipFill>
          <p:spPr>
            <a:xfrm>
              <a:off x="6455337" y="6670554"/>
              <a:ext cx="2071550" cy="167082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4C9C8EC-A8F1-A540-0E86-5194A1EA20CA}"/>
                </a:ext>
              </a:extLst>
            </p:cNvPr>
            <p:cNvSpPr/>
            <p:nvPr/>
          </p:nvSpPr>
          <p:spPr>
            <a:xfrm>
              <a:off x="2601901" y="582310"/>
              <a:ext cx="3116228" cy="81264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36" name="TextBox 100">
              <a:extLst>
                <a:ext uri="{FF2B5EF4-FFF2-40B4-BE49-F238E27FC236}">
                  <a16:creationId xmlns:a16="http://schemas.microsoft.com/office/drawing/2014/main" id="{8ECDF24F-9137-F957-5BC0-2CAC448C98FE}"/>
                </a:ext>
              </a:extLst>
            </p:cNvPr>
            <p:cNvSpPr txBox="1"/>
            <p:nvPr/>
          </p:nvSpPr>
          <p:spPr>
            <a:xfrm>
              <a:off x="5912546" y="1173383"/>
              <a:ext cx="3116226" cy="85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Supervised </a:t>
              </a:r>
            </a:p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</a:t>
              </a:r>
            </a:p>
          </p:txBody>
        </p:sp>
        <p:sp>
          <p:nvSpPr>
            <p:cNvPr id="37" name="TextBox 101">
              <a:extLst>
                <a:ext uri="{FF2B5EF4-FFF2-40B4-BE49-F238E27FC236}">
                  <a16:creationId xmlns:a16="http://schemas.microsoft.com/office/drawing/2014/main" id="{5DA59F4B-2C0F-5B59-3290-E5B6D11184E2}"/>
                </a:ext>
              </a:extLst>
            </p:cNvPr>
            <p:cNvSpPr txBox="1"/>
            <p:nvPr/>
          </p:nvSpPr>
          <p:spPr>
            <a:xfrm>
              <a:off x="6453989" y="4857845"/>
              <a:ext cx="2071551" cy="85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Smooth L1 </a:t>
              </a:r>
            </a:p>
            <a:p>
              <a:pPr algn="ctr"/>
              <a:r>
                <a:rPr lang="en-US" sz="11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</a:p>
          </p:txBody>
        </p:sp>
        <p:sp>
          <p:nvSpPr>
            <p:cNvPr id="38" name="TextBox 102">
              <a:extLst>
                <a:ext uri="{FF2B5EF4-FFF2-40B4-BE49-F238E27FC236}">
                  <a16:creationId xmlns:a16="http://schemas.microsoft.com/office/drawing/2014/main" id="{C0988737-460C-79E2-679D-ED3D7977211A}"/>
                </a:ext>
              </a:extLst>
            </p:cNvPr>
            <p:cNvSpPr txBox="1"/>
            <p:nvPr/>
          </p:nvSpPr>
          <p:spPr>
            <a:xfrm>
              <a:off x="9657136" y="547852"/>
              <a:ext cx="1333666" cy="552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Stage II</a:t>
              </a:r>
              <a:endParaRPr lang="en-US" sz="1200" i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03">
              <a:extLst>
                <a:ext uri="{FF2B5EF4-FFF2-40B4-BE49-F238E27FC236}">
                  <a16:creationId xmlns:a16="http://schemas.microsoft.com/office/drawing/2014/main" id="{99D28335-6608-5627-00A1-45AF0414BBFB}"/>
                </a:ext>
              </a:extLst>
            </p:cNvPr>
            <p:cNvSpPr txBox="1"/>
            <p:nvPr/>
          </p:nvSpPr>
          <p:spPr>
            <a:xfrm>
              <a:off x="8737075" y="1173383"/>
              <a:ext cx="3116226" cy="85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Unsupervised </a:t>
              </a:r>
            </a:p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</a:t>
              </a:r>
            </a:p>
          </p:txBody>
        </p:sp>
        <p:sp>
          <p:nvSpPr>
            <p:cNvPr id="40" name="TextBox 105">
              <a:extLst>
                <a:ext uri="{FF2B5EF4-FFF2-40B4-BE49-F238E27FC236}">
                  <a16:creationId xmlns:a16="http://schemas.microsoft.com/office/drawing/2014/main" id="{4AD8D26B-A970-2B20-804F-0EB11CC2D479}"/>
                </a:ext>
              </a:extLst>
            </p:cNvPr>
            <p:cNvSpPr txBox="1"/>
            <p:nvPr/>
          </p:nvSpPr>
          <p:spPr>
            <a:xfrm>
              <a:off x="9309589" y="4857845"/>
              <a:ext cx="2071551" cy="859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MC-SURE </a:t>
              </a:r>
            </a:p>
            <a:p>
              <a:pPr algn="ctr"/>
              <a:r>
                <a:rPr lang="en-US" sz="11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54EC841-52E0-92D0-1A8A-A621A3FEC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4744" y="2312280"/>
              <a:ext cx="2071551" cy="1670825"/>
            </a:xfrm>
            <a:prstGeom prst="rect">
              <a:avLst/>
            </a:prstGeom>
          </p:spPr>
        </p:pic>
        <p:sp>
          <p:nvSpPr>
            <p:cNvPr id="42" name="TextBox 108">
              <a:extLst>
                <a:ext uri="{FF2B5EF4-FFF2-40B4-BE49-F238E27FC236}">
                  <a16:creationId xmlns:a16="http://schemas.microsoft.com/office/drawing/2014/main" id="{B6326266-86D5-6AD7-837F-D83ED5912DD2}"/>
                </a:ext>
              </a:extLst>
            </p:cNvPr>
            <p:cNvSpPr txBox="1"/>
            <p:nvPr/>
          </p:nvSpPr>
          <p:spPr>
            <a:xfrm>
              <a:off x="12491163" y="547535"/>
              <a:ext cx="2100876" cy="5523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u="sng">
                  <a:latin typeface="Times New Roman" panose="02020603050405020304" pitchFamily="18" charset="0"/>
                  <a:cs typeface="Times New Roman" panose="02020603050405020304" pitchFamily="18" charset="0"/>
                </a:rPr>
                <a:t>Model Output</a:t>
              </a:r>
              <a:endParaRPr lang="en-US" sz="1200" i="1" u="sng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09">
              <a:extLst>
                <a:ext uri="{FF2B5EF4-FFF2-40B4-BE49-F238E27FC236}">
                  <a16:creationId xmlns:a16="http://schemas.microsoft.com/office/drawing/2014/main" id="{D0150AD2-38CF-734B-4592-27EF42442EBE}"/>
                </a:ext>
              </a:extLst>
            </p:cNvPr>
            <p:cNvSpPr txBox="1"/>
            <p:nvPr/>
          </p:nvSpPr>
          <p:spPr>
            <a:xfrm>
              <a:off x="11907457" y="6261467"/>
              <a:ext cx="3285424" cy="521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Denoised Measurements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8A1C494-8DD0-4C8F-944F-45A6FB587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14394" y="2310682"/>
              <a:ext cx="2071551" cy="1670825"/>
            </a:xfrm>
            <a:prstGeom prst="rect">
              <a:avLst/>
            </a:prstGeom>
          </p:spPr>
        </p:pic>
        <p:sp>
          <p:nvSpPr>
            <p:cNvPr id="45" name="TextBox 115">
              <a:extLst>
                <a:ext uri="{FF2B5EF4-FFF2-40B4-BE49-F238E27FC236}">
                  <a16:creationId xmlns:a16="http://schemas.microsoft.com/office/drawing/2014/main" id="{0CB83B0C-24CC-A09B-294C-C68D524DF4F0}"/>
                </a:ext>
              </a:extLst>
            </p:cNvPr>
            <p:cNvSpPr txBox="1"/>
            <p:nvPr/>
          </p:nvSpPr>
          <p:spPr>
            <a:xfrm>
              <a:off x="12085771" y="1929017"/>
              <a:ext cx="2902877" cy="521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Noisy Measurements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394CFEA-9A67-34DF-7248-8709C269B7D7}"/>
                </a:ext>
              </a:extLst>
            </p:cNvPr>
            <p:cNvSpPr/>
            <p:nvPr/>
          </p:nvSpPr>
          <p:spPr>
            <a:xfrm>
              <a:off x="12559916" y="4917461"/>
              <a:ext cx="1980506" cy="4725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Trained U-Net</a:t>
              </a:r>
            </a:p>
          </p:txBody>
        </p:sp>
        <p:sp>
          <p:nvSpPr>
            <p:cNvPr id="47" name="Down Arrow 119">
              <a:extLst>
                <a:ext uri="{FF2B5EF4-FFF2-40B4-BE49-F238E27FC236}">
                  <a16:creationId xmlns:a16="http://schemas.microsoft.com/office/drawing/2014/main" id="{FAFC3A9B-6993-6F2F-1D29-0FE1AED209AF}"/>
                </a:ext>
              </a:extLst>
            </p:cNvPr>
            <p:cNvSpPr/>
            <p:nvPr/>
          </p:nvSpPr>
          <p:spPr>
            <a:xfrm>
              <a:off x="13431518" y="5604159"/>
              <a:ext cx="192228" cy="6376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48" name="Down Arrow 120">
              <a:extLst>
                <a:ext uri="{FF2B5EF4-FFF2-40B4-BE49-F238E27FC236}">
                  <a16:creationId xmlns:a16="http://schemas.microsoft.com/office/drawing/2014/main" id="{689CA8AF-CDA7-B000-BC4F-90E46FC1B87C}"/>
                </a:ext>
              </a:extLst>
            </p:cNvPr>
            <p:cNvSpPr/>
            <p:nvPr/>
          </p:nvSpPr>
          <p:spPr>
            <a:xfrm>
              <a:off x="13441021" y="4131488"/>
              <a:ext cx="192228" cy="6376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49" name="U-Turn Arrow 123">
              <a:extLst>
                <a:ext uri="{FF2B5EF4-FFF2-40B4-BE49-F238E27FC236}">
                  <a16:creationId xmlns:a16="http://schemas.microsoft.com/office/drawing/2014/main" id="{E1A57454-7F25-891D-77B9-92FEB25DF7D5}"/>
                </a:ext>
              </a:extLst>
            </p:cNvPr>
            <p:cNvSpPr/>
            <p:nvPr/>
          </p:nvSpPr>
          <p:spPr>
            <a:xfrm>
              <a:off x="6515348" y="4182426"/>
              <a:ext cx="1948834" cy="830997"/>
            </a:xfrm>
            <a:prstGeom prst="uturnArrow">
              <a:avLst>
                <a:gd name="adj1" fmla="val 17233"/>
                <a:gd name="adj2" fmla="val 16076"/>
                <a:gd name="adj3" fmla="val 25000"/>
                <a:gd name="adj4" fmla="val 7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50" name="U-Turn Arrow 124">
              <a:extLst>
                <a:ext uri="{FF2B5EF4-FFF2-40B4-BE49-F238E27FC236}">
                  <a16:creationId xmlns:a16="http://schemas.microsoft.com/office/drawing/2014/main" id="{036662A1-B1E8-9098-FA2C-E4CA17CBF40A}"/>
                </a:ext>
              </a:extLst>
            </p:cNvPr>
            <p:cNvSpPr/>
            <p:nvPr/>
          </p:nvSpPr>
          <p:spPr>
            <a:xfrm rot="10800000">
              <a:off x="6455267" y="5355402"/>
              <a:ext cx="1948834" cy="830997"/>
            </a:xfrm>
            <a:prstGeom prst="uturnArrow">
              <a:avLst>
                <a:gd name="adj1" fmla="val 17233"/>
                <a:gd name="adj2" fmla="val 16076"/>
                <a:gd name="adj3" fmla="val 25000"/>
                <a:gd name="adj4" fmla="val 7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51" name="U-Turn Arrow 125">
              <a:extLst>
                <a:ext uri="{FF2B5EF4-FFF2-40B4-BE49-F238E27FC236}">
                  <a16:creationId xmlns:a16="http://schemas.microsoft.com/office/drawing/2014/main" id="{C3560495-56F1-FA6B-A823-003D7F3AEF5C}"/>
                </a:ext>
              </a:extLst>
            </p:cNvPr>
            <p:cNvSpPr/>
            <p:nvPr/>
          </p:nvSpPr>
          <p:spPr>
            <a:xfrm>
              <a:off x="9397501" y="4182426"/>
              <a:ext cx="1948834" cy="830997"/>
            </a:xfrm>
            <a:prstGeom prst="uturnArrow">
              <a:avLst>
                <a:gd name="adj1" fmla="val 17233"/>
                <a:gd name="adj2" fmla="val 16076"/>
                <a:gd name="adj3" fmla="val 25000"/>
                <a:gd name="adj4" fmla="val 7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sp>
          <p:nvSpPr>
            <p:cNvPr id="52" name="U-Turn Arrow 126">
              <a:extLst>
                <a:ext uri="{FF2B5EF4-FFF2-40B4-BE49-F238E27FC236}">
                  <a16:creationId xmlns:a16="http://schemas.microsoft.com/office/drawing/2014/main" id="{CCF0258C-A25B-11C4-24F6-D6F74CF95292}"/>
                </a:ext>
              </a:extLst>
            </p:cNvPr>
            <p:cNvSpPr/>
            <p:nvPr/>
          </p:nvSpPr>
          <p:spPr>
            <a:xfrm rot="10800000">
              <a:off x="9337420" y="5355402"/>
              <a:ext cx="1948834" cy="830997"/>
            </a:xfrm>
            <a:prstGeom prst="uturnArrow">
              <a:avLst>
                <a:gd name="adj1" fmla="val 17233"/>
                <a:gd name="adj2" fmla="val 16076"/>
                <a:gd name="adj3" fmla="val 25000"/>
                <a:gd name="adj4" fmla="val 75000"/>
                <a:gd name="adj5" fmla="val 1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>
                <a:solidFill>
                  <a:schemeClr val="tx1"/>
                </a:solidFill>
              </a:endParaRPr>
            </a:p>
          </p:txBody>
        </p:sp>
        <p:cxnSp>
          <p:nvCxnSpPr>
            <p:cNvPr id="53" name="Elbow Connector 137">
              <a:extLst>
                <a:ext uri="{FF2B5EF4-FFF2-40B4-BE49-F238E27FC236}">
                  <a16:creationId xmlns:a16="http://schemas.microsoft.com/office/drawing/2014/main" id="{87523371-DB12-119C-C865-03F4C1EC82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56344" y="6559759"/>
              <a:ext cx="1706646" cy="1277855"/>
            </a:xfrm>
            <a:prstGeom prst="bentConnector3">
              <a:avLst>
                <a:gd name="adj1" fmla="val 99797"/>
              </a:avLst>
            </a:prstGeom>
            <a:ln w="111125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112">
              <a:extLst>
                <a:ext uri="{FF2B5EF4-FFF2-40B4-BE49-F238E27FC236}">
                  <a16:creationId xmlns:a16="http://schemas.microsoft.com/office/drawing/2014/main" id="{34D12145-269C-ACCD-F7AA-63D60DB28BFD}"/>
                </a:ext>
              </a:extLst>
            </p:cNvPr>
            <p:cNvSpPr txBox="1"/>
            <p:nvPr/>
          </p:nvSpPr>
          <p:spPr>
            <a:xfrm>
              <a:off x="9200937" y="7316680"/>
              <a:ext cx="2188501" cy="859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Transfer Model </a:t>
              </a:r>
            </a:p>
            <a:p>
              <a:pPr algn="ctr"/>
              <a:r>
                <a:rPr lang="en-US" sz="1100">
                  <a:latin typeface="Times New Roman" panose="02020603050405020304" pitchFamily="18" charset="0"/>
                  <a:cs typeface="Times New Roman" panose="02020603050405020304" pitchFamily="18" charset="0"/>
                </a:rPr>
                <a:t>Weights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9F01187-2D91-4C48-75D5-0DCD11EBA4D1}"/>
                </a:ext>
              </a:extLst>
            </p:cNvPr>
            <p:cNvSpPr/>
            <p:nvPr/>
          </p:nvSpPr>
          <p:spPr>
            <a:xfrm>
              <a:off x="5734973" y="582310"/>
              <a:ext cx="6172484" cy="81264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BEC763-9A35-59C6-42EF-875D3348BEDE}"/>
                </a:ext>
              </a:extLst>
            </p:cNvPr>
            <p:cNvSpPr/>
            <p:nvPr/>
          </p:nvSpPr>
          <p:spPr>
            <a:xfrm>
              <a:off x="11910280" y="582310"/>
              <a:ext cx="3290977" cy="8126446"/>
            </a:xfrm>
            <a:prstGeom prst="rect">
              <a:avLst/>
            </a:prstGeom>
            <a:no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0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E9412EB-7613-637B-7D0B-7716624E3FED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7541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6FEC5-7D63-656B-B7CF-5E332F026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4A17E9-EC4E-9969-3460-CE19A0C6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404192"/>
            <a:ext cx="10614329" cy="1237448"/>
          </a:xfrm>
        </p:spPr>
        <p:txBody>
          <a:bodyPr/>
          <a:lstStyle/>
          <a:p>
            <a:r>
              <a:rPr lang="en-US" dirty="0"/>
              <a:t>A Simulated Experimentalist: Distorting True Signals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6FAF1C-4043-1F26-FE0A-7C94202CD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" t="2034" r="88" b="2549"/>
          <a:stretch>
            <a:fillRect/>
          </a:stretch>
        </p:blipFill>
        <p:spPr>
          <a:xfrm>
            <a:off x="6218912" y="1449733"/>
            <a:ext cx="5845320" cy="4286239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4C081A-6B74-8363-EB6A-13640CFBAB96}"/>
              </a:ext>
            </a:extLst>
          </p:cNvPr>
          <p:cNvSpPr txBox="1">
            <a:spLocks/>
          </p:cNvSpPr>
          <p:nvPr/>
        </p:nvSpPr>
        <p:spPr>
          <a:xfrm>
            <a:off x="429950" y="1449733"/>
            <a:ext cx="5845320" cy="48465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To simulate experimentalist’s knowledge, we distort true signals</a:t>
            </a:r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Distortion: Gaussian filter</a:t>
            </a:r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Distortion quantized by information loss: </a:t>
            </a:r>
          </a:p>
          <a:p>
            <a:pPr marL="45720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marL="45720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marL="45720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marL="45720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marL="45720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Inverting the filter does not return the true signal – information is irrecoverably lost, and the ML </a:t>
            </a:r>
            <a:r>
              <a:rPr lang="en-US" sz="2400" u="sng" dirty="0"/>
              <a:t>cannot</a:t>
            </a:r>
            <a:r>
              <a:rPr lang="en-US" sz="2400" dirty="0"/>
              <a:t> just learn the filter inversion</a:t>
            </a:r>
            <a:endParaRPr lang="en-US" sz="2000" dirty="0"/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3CB60-12A3-DBEF-9719-F2DF438E2D58}"/>
              </a:ext>
            </a:extLst>
          </p:cNvPr>
          <p:cNvSpPr txBox="1"/>
          <p:nvPr/>
        </p:nvSpPr>
        <p:spPr>
          <a:xfrm>
            <a:off x="7036654" y="5816079"/>
            <a:ext cx="482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Figure: Example of applying Gaussian filter, output orange, to true signal (blue). Attempting to invert the filter returns green profile.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2EF49A-CB31-CF8F-4F97-51B02F68F9F6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2C697-2370-8E40-0619-204C31260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228" y="3429000"/>
            <a:ext cx="3543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27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A9C9B-3523-2A3E-4257-2EB13F80D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66EA8-0EE6-D9B7-BAF3-9E609446E3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73DA6A-BE65-3078-5D1F-AD8299ADD5E7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20525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6AF3AB-7553-CE28-8791-8928E5C1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272504"/>
            <a:ext cx="10614329" cy="690341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CBE728D-EBB2-AABF-2253-0852B154C99A}"/>
              </a:ext>
            </a:extLst>
          </p:cNvPr>
          <p:cNvSpPr txBox="1">
            <a:spLocks/>
          </p:cNvSpPr>
          <p:nvPr/>
        </p:nvSpPr>
        <p:spPr>
          <a:xfrm>
            <a:off x="739469" y="1102125"/>
            <a:ext cx="10941839" cy="51941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20040" fontAlgn="t" hangingPunct="0">
              <a:lnSpc>
                <a:spcPct val="50000"/>
              </a:lnSpc>
              <a:buFont typeface="Wingdings" pitchFamily="2" charset="2"/>
              <a:buChar char="§"/>
            </a:pPr>
            <a:r>
              <a:rPr lang="en-US" sz="2400" dirty="0"/>
              <a:t>Introduction</a:t>
            </a:r>
          </a:p>
          <a:p>
            <a:pPr marL="0" indent="0" fontAlgn="t" hangingPunct="0">
              <a:lnSpc>
                <a:spcPct val="50000"/>
              </a:lnSpc>
              <a:buNone/>
            </a:pPr>
            <a:endParaRPr lang="en-US" sz="800" dirty="0"/>
          </a:p>
          <a:p>
            <a:pPr marL="0" indent="0" fontAlgn="t" hangingPunct="0">
              <a:lnSpc>
                <a:spcPct val="50000"/>
              </a:lnSpc>
              <a:spcBef>
                <a:spcPts val="0"/>
              </a:spcBef>
              <a:buNone/>
            </a:pPr>
            <a:endParaRPr lang="en-US" sz="200" dirty="0"/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r>
              <a:rPr lang="en-US" sz="2000" dirty="0"/>
              <a:t>Motivation: Measure Neutrinoless Double Beta Decay</a:t>
            </a:r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r>
              <a:rPr lang="en-US" sz="2000" u="sng" dirty="0"/>
              <a:t>Goal: Reduce Noise in Measurements</a:t>
            </a:r>
          </a:p>
          <a:p>
            <a:pPr lvl="1" fontAlgn="t" hangingPunct="0">
              <a:lnSpc>
                <a:spcPct val="50000"/>
              </a:lnSpc>
              <a:buFont typeface="System Font Regular"/>
              <a:buChar char="−"/>
            </a:pPr>
            <a:endParaRPr lang="en-US" sz="2000" dirty="0"/>
          </a:p>
          <a:p>
            <a:pPr indent="-320040" fontAlgn="t" hangingPunct="0">
              <a:lnSpc>
                <a:spcPct val="50000"/>
              </a:lnSpc>
              <a:buFont typeface="Wingdings" pitchFamily="2" charset="2"/>
              <a:buChar char="§"/>
            </a:pPr>
            <a:r>
              <a:rPr lang="en-US" sz="2400" dirty="0"/>
              <a:t>Experiment Design &amp; Data Properties</a:t>
            </a:r>
          </a:p>
          <a:p>
            <a:pPr indent="-320040" fontAlgn="t" hangingPunct="0">
              <a:lnSpc>
                <a:spcPct val="5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r>
              <a:rPr lang="en-US" sz="2000" dirty="0"/>
              <a:t>Decay Events &amp; Simulation</a:t>
            </a:r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r>
              <a:rPr lang="en-US" sz="2000" dirty="0"/>
              <a:t>Charge and Energy Resolution</a:t>
            </a:r>
          </a:p>
          <a:p>
            <a:pPr lvl="1" fontAlgn="t" hangingPunct="0">
              <a:lnSpc>
                <a:spcPct val="50000"/>
              </a:lnSpc>
              <a:buFont typeface="System Font Regular"/>
              <a:buChar char="−"/>
            </a:pPr>
            <a:endParaRPr lang="en-US" sz="2000" dirty="0"/>
          </a:p>
          <a:p>
            <a:pPr indent="-320040" fontAlgn="t" hangingPunct="0">
              <a:lnSpc>
                <a:spcPct val="50000"/>
              </a:lnSpc>
              <a:buFont typeface="Wingdings" pitchFamily="2" charset="2"/>
              <a:buChar char="§"/>
            </a:pPr>
            <a:r>
              <a:rPr lang="en-US" sz="2400" dirty="0"/>
              <a:t>Solution: Machine Learning</a:t>
            </a:r>
          </a:p>
          <a:p>
            <a:pPr indent="-320040" fontAlgn="t" hangingPunct="0">
              <a:lnSpc>
                <a:spcPct val="5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r>
              <a:rPr lang="en-US" sz="2000" dirty="0"/>
              <a:t>Architecture: U-Net Autoencoder</a:t>
            </a:r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r>
              <a:rPr lang="en-US" sz="2000" dirty="0"/>
              <a:t>Model Types</a:t>
            </a:r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50000"/>
              </a:lnSpc>
              <a:buFont typeface="System Font Regular"/>
              <a:buChar char="−"/>
            </a:pPr>
            <a:r>
              <a:rPr lang="en-US" sz="2000" dirty="0"/>
              <a:t>Results</a:t>
            </a:r>
          </a:p>
          <a:p>
            <a:pPr marL="457200" lvl="1" indent="0" fontAlgn="t" hangingPunct="0">
              <a:lnSpc>
                <a:spcPct val="50000"/>
              </a:lnSpc>
              <a:buNone/>
            </a:pPr>
            <a:endParaRPr lang="en-US" sz="2000" dirty="0"/>
          </a:p>
          <a:p>
            <a:pPr indent="-320040" fontAlgn="t" hangingPunct="0">
              <a:lnSpc>
                <a:spcPct val="50000"/>
              </a:lnSpc>
              <a:buFont typeface="Wingdings" pitchFamily="2" charset="2"/>
              <a:buChar char="§"/>
            </a:pPr>
            <a:r>
              <a:rPr lang="en-US" sz="2400" dirty="0"/>
              <a:t>Discussion and Future Work</a:t>
            </a:r>
          </a:p>
          <a:p>
            <a:pPr lvl="1"/>
            <a:endParaRPr lang="en-US" dirty="0"/>
          </a:p>
        </p:txBody>
      </p:sp>
      <p:pic>
        <p:nvPicPr>
          <p:cNvPr id="6" name="Picture 2" descr="Double beta decays">
            <a:extLst>
              <a:ext uri="{FF2B5EF4-FFF2-40B4-BE49-F238E27FC236}">
                <a16:creationId xmlns:a16="http://schemas.microsoft.com/office/drawing/2014/main" id="{DF35CB68-890E-CCB4-A867-F4F1CE336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 r="59222" b="14495"/>
          <a:stretch>
            <a:fillRect/>
          </a:stretch>
        </p:blipFill>
        <p:spPr bwMode="auto">
          <a:xfrm>
            <a:off x="7695185" y="1220319"/>
            <a:ext cx="4199630" cy="441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DCB1AF-552E-2D20-C95D-8CAA7E0EB907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3972354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77518-E054-1E0A-02CE-1BD34D9C6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D27505-62F8-E505-6736-B4602B42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419100"/>
            <a:ext cx="10614329" cy="1222539"/>
          </a:xfrm>
        </p:spPr>
        <p:txBody>
          <a:bodyPr/>
          <a:lstStyle/>
          <a:p>
            <a:r>
              <a:rPr lang="en-US" dirty="0"/>
              <a:t>Example of Model Output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1AEF3D-7F89-0169-0F44-F56434CB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226" y="1157249"/>
            <a:ext cx="6264304" cy="499607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4A002E-36FF-9A4C-B5D7-558F3A9C2382}"/>
              </a:ext>
            </a:extLst>
          </p:cNvPr>
          <p:cNvSpPr txBox="1">
            <a:spLocks/>
          </p:cNvSpPr>
          <p:nvPr/>
        </p:nvSpPr>
        <p:spPr>
          <a:xfrm>
            <a:off x="429950" y="1265583"/>
            <a:ext cx="4758276" cy="5030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All models successfully eliminate noise in regions distant from signal</a:t>
            </a:r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Models successfully capture bulk signal features</a:t>
            </a:r>
            <a:endParaRPr lang="en-US" sz="2000" dirty="0"/>
          </a:p>
          <a:p>
            <a:pPr marL="45720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Primary error sources are sharp, high frequency signal regions</a:t>
            </a:r>
            <a:endParaRPr lang="en-US" sz="2000" dirty="0"/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3029A-B4FC-ED6A-E0C2-7B49EC219BEF}"/>
              </a:ext>
            </a:extLst>
          </p:cNvPr>
          <p:cNvSpPr txBox="1"/>
          <p:nvPr/>
        </p:nvSpPr>
        <p:spPr>
          <a:xfrm>
            <a:off x="6096000" y="6024753"/>
            <a:ext cx="515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Figure: Top) Single-channel example of supervised model denoising output (blue) of noisy measurement (red), compared to true signal (black). Below) Corresponding residuals.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00905-4413-29E8-1DC4-221428EB4E49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1429290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D20C8-8BE7-23A8-5DE2-8FAA1F76D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F8E6CF-E76D-BAC0-0D37-FE24BBFB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390940"/>
            <a:ext cx="10614329" cy="1250700"/>
          </a:xfrm>
        </p:spPr>
        <p:txBody>
          <a:bodyPr/>
          <a:lstStyle/>
          <a:p>
            <a:r>
              <a:rPr lang="en-US" dirty="0"/>
              <a:t>Results For All Models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22805F-EE14-04F4-415D-8C83965A2DE4}"/>
              </a:ext>
            </a:extLst>
          </p:cNvPr>
          <p:cNvSpPr txBox="1">
            <a:spLocks/>
          </p:cNvSpPr>
          <p:nvPr/>
        </p:nvSpPr>
        <p:spPr>
          <a:xfrm>
            <a:off x="429949" y="1122745"/>
            <a:ext cx="5162467" cy="51735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Supervised model produces near-optimal denoising result</a:t>
            </a:r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Unsupervised model performs moderately</a:t>
            </a:r>
            <a:endParaRPr lang="en-US" sz="2000" dirty="0"/>
          </a:p>
          <a:p>
            <a:pPr marL="45720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Semi-supervised models in Stage I perform as a function of signal distortion</a:t>
            </a:r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24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u="sng" dirty="0"/>
              <a:t>Stage II performance approaches optimal limit </a:t>
            </a:r>
            <a:r>
              <a:rPr lang="en-US" sz="2400" dirty="0"/>
              <a:t>despite high amounts of signal distortion</a:t>
            </a:r>
            <a:endParaRPr lang="en-US" sz="2000" dirty="0"/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E7DBEF-5590-113F-BCB4-20C38FFCD611}"/>
              </a:ext>
            </a:extLst>
          </p:cNvPr>
          <p:cNvSpPr txBox="1"/>
          <p:nvPr/>
        </p:nvSpPr>
        <p:spPr>
          <a:xfrm>
            <a:off x="6408517" y="6151059"/>
            <a:ext cx="5155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Figure: Charge resolution as a result of denoising for all models.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1A7F94-0043-B037-BE65-1F7297619741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539D3-34B0-AF43-75B3-7647F2BC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4" t="-2150" r="83" b="2435"/>
          <a:stretch>
            <a:fillRect/>
          </a:stretch>
        </p:blipFill>
        <p:spPr>
          <a:xfrm>
            <a:off x="5692627" y="1016290"/>
            <a:ext cx="6306359" cy="507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13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95CF5-CBBC-8891-CF80-0CC371CA2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BDCDA4-D058-2E32-1700-6BC60205A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404192"/>
            <a:ext cx="10614329" cy="1237448"/>
          </a:xfrm>
        </p:spPr>
        <p:txBody>
          <a:bodyPr/>
          <a:lstStyle/>
          <a:p>
            <a:r>
              <a:rPr lang="en-US" dirty="0"/>
              <a:t>Aside: Hypothesizing Why Semi-Supervised Works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59320708-E66A-75A7-6307-EB8E20EB730E}"/>
              </a:ext>
            </a:extLst>
          </p:cNvPr>
          <p:cNvSpPr/>
          <p:nvPr/>
        </p:nvSpPr>
        <p:spPr>
          <a:xfrm>
            <a:off x="1179871" y="1275879"/>
            <a:ext cx="64893" cy="451138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E81FE56F-DB79-351A-DE2D-97B5AAD4C5F7}"/>
              </a:ext>
            </a:extLst>
          </p:cNvPr>
          <p:cNvSpPr/>
          <p:nvPr/>
        </p:nvSpPr>
        <p:spPr>
          <a:xfrm rot="5400000">
            <a:off x="6250610" y="748972"/>
            <a:ext cx="64893" cy="1014148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712D4-47C4-1FDB-E4DE-388EBFF6CE2F}"/>
              </a:ext>
            </a:extLst>
          </p:cNvPr>
          <p:cNvSpPr txBox="1"/>
          <p:nvPr/>
        </p:nvSpPr>
        <p:spPr>
          <a:xfrm>
            <a:off x="409974" y="1179975"/>
            <a:ext cx="802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Loss Value </a:t>
            </a:r>
          </a:p>
          <a:p>
            <a:pPr algn="ctr"/>
            <a:r>
              <a:rPr lang="en-US" b="1" dirty="0"/>
              <a:t>[Arb.]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995FFD-AE92-07F1-CB1E-69EECA9587B1}"/>
              </a:ext>
            </a:extLst>
          </p:cNvPr>
          <p:cNvSpPr txBox="1"/>
          <p:nvPr/>
        </p:nvSpPr>
        <p:spPr>
          <a:xfrm>
            <a:off x="2947938" y="5852160"/>
            <a:ext cx="667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Training Duration [Arb.]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3F3E295-51D4-00C0-065A-956D429DBD00}"/>
              </a:ext>
            </a:extLst>
          </p:cNvPr>
          <p:cNvSpPr/>
          <p:nvPr/>
        </p:nvSpPr>
        <p:spPr>
          <a:xfrm>
            <a:off x="1303757" y="1328120"/>
            <a:ext cx="9816527" cy="4349905"/>
          </a:xfrm>
          <a:custGeom>
            <a:avLst/>
            <a:gdLst>
              <a:gd name="csX0" fmla="*/ 0 w 9816527"/>
              <a:gd name="csY0" fmla="*/ 0 h 4349905"/>
              <a:gd name="csX1" fmla="*/ 265471 w 9816527"/>
              <a:gd name="csY1" fmla="*/ 1374549 h 4349905"/>
              <a:gd name="csX2" fmla="*/ 825910 w 9816527"/>
              <a:gd name="csY2" fmla="*/ 2389238 h 4349905"/>
              <a:gd name="csX3" fmla="*/ 1551531 w 9816527"/>
              <a:gd name="csY3" fmla="*/ 3215148 h 4349905"/>
              <a:gd name="csX4" fmla="*/ 3120759 w 9816527"/>
              <a:gd name="csY4" fmla="*/ 4088253 h 4349905"/>
              <a:gd name="csX5" fmla="*/ 5787268 w 9816527"/>
              <a:gd name="csY5" fmla="*/ 4318327 h 4349905"/>
              <a:gd name="csX6" fmla="*/ 9816527 w 9816527"/>
              <a:gd name="csY6" fmla="*/ 4347824 h 4349905"/>
              <a:gd name="csX7" fmla="*/ 9816527 w 9816527"/>
              <a:gd name="csY7" fmla="*/ 4347824 h 4349905"/>
              <a:gd name="csX8" fmla="*/ 9816527 w 9816527"/>
              <a:gd name="csY8" fmla="*/ 4347824 h 434990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9816527" h="4349905">
                <a:moveTo>
                  <a:pt x="0" y="0"/>
                </a:moveTo>
                <a:cubicBezTo>
                  <a:pt x="63909" y="488171"/>
                  <a:pt x="127819" y="976343"/>
                  <a:pt x="265471" y="1374549"/>
                </a:cubicBezTo>
                <a:cubicBezTo>
                  <a:pt x="403123" y="1772755"/>
                  <a:pt x="611567" y="2082472"/>
                  <a:pt x="825910" y="2389238"/>
                </a:cubicBezTo>
                <a:cubicBezTo>
                  <a:pt x="1040253" y="2696004"/>
                  <a:pt x="1169056" y="2931979"/>
                  <a:pt x="1551531" y="3215148"/>
                </a:cubicBezTo>
                <a:cubicBezTo>
                  <a:pt x="1934006" y="3498317"/>
                  <a:pt x="2414803" y="3904390"/>
                  <a:pt x="3120759" y="4088253"/>
                </a:cubicBezTo>
                <a:cubicBezTo>
                  <a:pt x="3826715" y="4272116"/>
                  <a:pt x="4671307" y="4275065"/>
                  <a:pt x="5787268" y="4318327"/>
                </a:cubicBezTo>
                <a:cubicBezTo>
                  <a:pt x="6903229" y="4361589"/>
                  <a:pt x="9816527" y="4347824"/>
                  <a:pt x="9816527" y="4347824"/>
                </a:cubicBezTo>
                <a:lnTo>
                  <a:pt x="9816527" y="4347824"/>
                </a:lnTo>
                <a:lnTo>
                  <a:pt x="9816527" y="4347824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F7A92BF-7E9A-2369-1AD6-3528C77E21FD}"/>
              </a:ext>
            </a:extLst>
          </p:cNvPr>
          <p:cNvSpPr/>
          <p:nvPr/>
        </p:nvSpPr>
        <p:spPr>
          <a:xfrm>
            <a:off x="1492537" y="1322220"/>
            <a:ext cx="9533357" cy="2737301"/>
          </a:xfrm>
          <a:custGeom>
            <a:avLst/>
            <a:gdLst>
              <a:gd name="csX0" fmla="*/ 0 w 9533357"/>
              <a:gd name="csY0" fmla="*/ 0 h 2737301"/>
              <a:gd name="csX1" fmla="*/ 35396 w 9533357"/>
              <a:gd name="csY1" fmla="*/ 112088 h 2737301"/>
              <a:gd name="csX2" fmla="*/ 147484 w 9533357"/>
              <a:gd name="csY2" fmla="*/ 182880 h 2737301"/>
              <a:gd name="csX3" fmla="*/ 259571 w 9533357"/>
              <a:gd name="csY3" fmla="*/ 436553 h 2737301"/>
              <a:gd name="csX4" fmla="*/ 595835 w 9533357"/>
              <a:gd name="csY4" fmla="*/ 501446 h 2737301"/>
              <a:gd name="csX5" fmla="*/ 778715 w 9533357"/>
              <a:gd name="csY5" fmla="*/ 808212 h 2737301"/>
              <a:gd name="csX6" fmla="*/ 1091380 w 9533357"/>
              <a:gd name="csY6" fmla="*/ 861306 h 2737301"/>
              <a:gd name="csX7" fmla="*/ 1144475 w 9533357"/>
              <a:gd name="csY7" fmla="*/ 985193 h 2737301"/>
              <a:gd name="csX8" fmla="*/ 1362751 w 9533357"/>
              <a:gd name="csY8" fmla="*/ 1014689 h 2737301"/>
              <a:gd name="csX9" fmla="*/ 1669517 w 9533357"/>
              <a:gd name="csY9" fmla="*/ 1173972 h 2737301"/>
              <a:gd name="csX10" fmla="*/ 1881894 w 9533357"/>
              <a:gd name="csY10" fmla="*/ 1350953 h 2737301"/>
              <a:gd name="csX11" fmla="*/ 2318446 w 9533357"/>
              <a:gd name="csY11" fmla="*/ 1392248 h 2737301"/>
              <a:gd name="csX12" fmla="*/ 2578018 w 9533357"/>
              <a:gd name="csY12" fmla="*/ 1699015 h 2737301"/>
              <a:gd name="csX13" fmla="*/ 3215148 w 9533357"/>
              <a:gd name="csY13" fmla="*/ 1740310 h 2737301"/>
              <a:gd name="csX14" fmla="*/ 3911272 w 9533357"/>
              <a:gd name="csY14" fmla="*/ 2300749 h 2737301"/>
              <a:gd name="csX15" fmla="*/ 4111850 w 9533357"/>
              <a:gd name="csY15" fmla="*/ 2277151 h 2737301"/>
              <a:gd name="csX16" fmla="*/ 4536604 w 9533357"/>
              <a:gd name="csY16" fmla="*/ 2412836 h 2737301"/>
              <a:gd name="csX17" fmla="*/ 5209130 w 9533357"/>
              <a:gd name="csY17" fmla="*/ 2513126 h 2737301"/>
              <a:gd name="csX18" fmla="*/ 6029140 w 9533357"/>
              <a:gd name="csY18" fmla="*/ 2696006 h 2737301"/>
              <a:gd name="csX19" fmla="*/ 9533357 w 9533357"/>
              <a:gd name="csY19" fmla="*/ 2737301 h 273730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9533357" h="2737301">
                <a:moveTo>
                  <a:pt x="0" y="0"/>
                </a:moveTo>
                <a:cubicBezTo>
                  <a:pt x="5407" y="40804"/>
                  <a:pt x="10815" y="81608"/>
                  <a:pt x="35396" y="112088"/>
                </a:cubicBezTo>
                <a:cubicBezTo>
                  <a:pt x="59977" y="142568"/>
                  <a:pt x="110122" y="128803"/>
                  <a:pt x="147484" y="182880"/>
                </a:cubicBezTo>
                <a:cubicBezTo>
                  <a:pt x="184847" y="236958"/>
                  <a:pt x="184846" y="383459"/>
                  <a:pt x="259571" y="436553"/>
                </a:cubicBezTo>
                <a:cubicBezTo>
                  <a:pt x="334296" y="489647"/>
                  <a:pt x="509311" y="439503"/>
                  <a:pt x="595835" y="501446"/>
                </a:cubicBezTo>
                <a:cubicBezTo>
                  <a:pt x="682359" y="563389"/>
                  <a:pt x="696124" y="748235"/>
                  <a:pt x="778715" y="808212"/>
                </a:cubicBezTo>
                <a:cubicBezTo>
                  <a:pt x="861306" y="868189"/>
                  <a:pt x="1030420" y="831809"/>
                  <a:pt x="1091380" y="861306"/>
                </a:cubicBezTo>
                <a:cubicBezTo>
                  <a:pt x="1152340" y="890803"/>
                  <a:pt x="1099247" y="959629"/>
                  <a:pt x="1144475" y="985193"/>
                </a:cubicBezTo>
                <a:cubicBezTo>
                  <a:pt x="1189703" y="1010757"/>
                  <a:pt x="1275244" y="983226"/>
                  <a:pt x="1362751" y="1014689"/>
                </a:cubicBezTo>
                <a:cubicBezTo>
                  <a:pt x="1450258" y="1046152"/>
                  <a:pt x="1582993" y="1117928"/>
                  <a:pt x="1669517" y="1173972"/>
                </a:cubicBezTo>
                <a:cubicBezTo>
                  <a:pt x="1756041" y="1230016"/>
                  <a:pt x="1773739" y="1314574"/>
                  <a:pt x="1881894" y="1350953"/>
                </a:cubicBezTo>
                <a:cubicBezTo>
                  <a:pt x="1990049" y="1387332"/>
                  <a:pt x="2202425" y="1334238"/>
                  <a:pt x="2318446" y="1392248"/>
                </a:cubicBezTo>
                <a:cubicBezTo>
                  <a:pt x="2434467" y="1450258"/>
                  <a:pt x="2428568" y="1641005"/>
                  <a:pt x="2578018" y="1699015"/>
                </a:cubicBezTo>
                <a:cubicBezTo>
                  <a:pt x="2727468" y="1757025"/>
                  <a:pt x="2992939" y="1640021"/>
                  <a:pt x="3215148" y="1740310"/>
                </a:cubicBezTo>
                <a:cubicBezTo>
                  <a:pt x="3437357" y="1840599"/>
                  <a:pt x="3761822" y="2211276"/>
                  <a:pt x="3911272" y="2300749"/>
                </a:cubicBezTo>
                <a:cubicBezTo>
                  <a:pt x="4060722" y="2390222"/>
                  <a:pt x="4007628" y="2258470"/>
                  <a:pt x="4111850" y="2277151"/>
                </a:cubicBezTo>
                <a:cubicBezTo>
                  <a:pt x="4216072" y="2295832"/>
                  <a:pt x="4353724" y="2373507"/>
                  <a:pt x="4536604" y="2412836"/>
                </a:cubicBezTo>
                <a:cubicBezTo>
                  <a:pt x="4719484" y="2452165"/>
                  <a:pt x="4960374" y="2465931"/>
                  <a:pt x="5209130" y="2513126"/>
                </a:cubicBezTo>
                <a:cubicBezTo>
                  <a:pt x="5457886" y="2560321"/>
                  <a:pt x="5308436" y="2658644"/>
                  <a:pt x="6029140" y="2696006"/>
                </a:cubicBezTo>
                <a:cubicBezTo>
                  <a:pt x="6749844" y="2733368"/>
                  <a:pt x="8141600" y="2735334"/>
                  <a:pt x="9533357" y="2737301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0444F8FE-20E5-4466-D644-D397D0123D67}"/>
              </a:ext>
            </a:extLst>
          </p:cNvPr>
          <p:cNvSpPr/>
          <p:nvPr/>
        </p:nvSpPr>
        <p:spPr>
          <a:xfrm>
            <a:off x="1404046" y="1328120"/>
            <a:ext cx="2501327" cy="2819891"/>
          </a:xfrm>
          <a:custGeom>
            <a:avLst/>
            <a:gdLst>
              <a:gd name="csX0" fmla="*/ 0 w 2501327"/>
              <a:gd name="csY0" fmla="*/ 0 h 2819891"/>
              <a:gd name="csX1" fmla="*/ 88491 w 2501327"/>
              <a:gd name="csY1" fmla="*/ 442451 h 2819891"/>
              <a:gd name="csX2" fmla="*/ 395257 w 2501327"/>
              <a:gd name="csY2" fmla="*/ 1191669 h 2819891"/>
              <a:gd name="csX3" fmla="*/ 1079582 w 2501327"/>
              <a:gd name="csY3" fmla="*/ 2023478 h 2819891"/>
              <a:gd name="csX4" fmla="*/ 2501327 w 2501327"/>
              <a:gd name="csY4" fmla="*/ 2819891 h 281989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2501327" h="2819891">
                <a:moveTo>
                  <a:pt x="0" y="0"/>
                </a:moveTo>
                <a:cubicBezTo>
                  <a:pt x="11307" y="121920"/>
                  <a:pt x="22615" y="243840"/>
                  <a:pt x="88491" y="442451"/>
                </a:cubicBezTo>
                <a:cubicBezTo>
                  <a:pt x="154367" y="641063"/>
                  <a:pt x="230075" y="928165"/>
                  <a:pt x="395257" y="1191669"/>
                </a:cubicBezTo>
                <a:cubicBezTo>
                  <a:pt x="560439" y="1455173"/>
                  <a:pt x="728570" y="1752108"/>
                  <a:pt x="1079582" y="2023478"/>
                </a:cubicBezTo>
                <a:cubicBezTo>
                  <a:pt x="1430594" y="2294848"/>
                  <a:pt x="2261420" y="2691088"/>
                  <a:pt x="2501327" y="2819891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45450637-B40A-A446-6D19-D9E2CC16E127}"/>
              </a:ext>
            </a:extLst>
          </p:cNvPr>
          <p:cNvSpPr/>
          <p:nvPr/>
        </p:nvSpPr>
        <p:spPr>
          <a:xfrm>
            <a:off x="3905373" y="4142112"/>
            <a:ext cx="7167716" cy="1073840"/>
          </a:xfrm>
          <a:custGeom>
            <a:avLst/>
            <a:gdLst>
              <a:gd name="csX0" fmla="*/ 0 w 7167716"/>
              <a:gd name="csY0" fmla="*/ 0 h 1073840"/>
              <a:gd name="csX1" fmla="*/ 442452 w 7167716"/>
              <a:gd name="csY1" fmla="*/ 53094 h 1073840"/>
              <a:gd name="csX2" fmla="*/ 554539 w 7167716"/>
              <a:gd name="csY2" fmla="*/ 230075 h 1073840"/>
              <a:gd name="csX3" fmla="*/ 884903 w 7167716"/>
              <a:gd name="csY3" fmla="*/ 277270 h 1073840"/>
              <a:gd name="csX4" fmla="*/ 1038286 w 7167716"/>
              <a:gd name="csY4" fmla="*/ 483747 h 1073840"/>
              <a:gd name="csX5" fmla="*/ 1209368 w 7167716"/>
              <a:gd name="csY5" fmla="*/ 501445 h 1073840"/>
              <a:gd name="csX6" fmla="*/ 1315556 w 7167716"/>
              <a:gd name="csY6" fmla="*/ 607634 h 1073840"/>
              <a:gd name="csX7" fmla="*/ 1463040 w 7167716"/>
              <a:gd name="csY7" fmla="*/ 637130 h 1073840"/>
              <a:gd name="csX8" fmla="*/ 1510235 w 7167716"/>
              <a:gd name="csY8" fmla="*/ 666627 h 1073840"/>
              <a:gd name="csX9" fmla="*/ 1640021 w 7167716"/>
              <a:gd name="csY9" fmla="*/ 672526 h 1073840"/>
              <a:gd name="csX10" fmla="*/ 1681316 w 7167716"/>
              <a:gd name="csY10" fmla="*/ 737419 h 1073840"/>
              <a:gd name="csX11" fmla="*/ 1828800 w 7167716"/>
              <a:gd name="csY11" fmla="*/ 719721 h 1073840"/>
              <a:gd name="csX12" fmla="*/ 2536722 w 7167716"/>
              <a:gd name="csY12" fmla="*/ 843608 h 1073840"/>
              <a:gd name="csX13" fmla="*/ 2920181 w 7167716"/>
              <a:gd name="csY13" fmla="*/ 831809 h 1073840"/>
              <a:gd name="csX14" fmla="*/ 3285941 w 7167716"/>
              <a:gd name="csY14" fmla="*/ 920299 h 1073840"/>
              <a:gd name="csX15" fmla="*/ 3663499 w 7167716"/>
              <a:gd name="csY15" fmla="*/ 808212 h 1073840"/>
              <a:gd name="csX16" fmla="*/ 3982064 w 7167716"/>
              <a:gd name="csY16" fmla="*/ 973394 h 1073840"/>
              <a:gd name="csX17" fmla="*/ 4318328 w 7167716"/>
              <a:gd name="csY17" fmla="*/ 873104 h 1073840"/>
              <a:gd name="csX18" fmla="*/ 4489409 w 7167716"/>
              <a:gd name="csY18" fmla="*/ 985192 h 1073840"/>
              <a:gd name="csX19" fmla="*/ 4772578 w 7167716"/>
              <a:gd name="csY19" fmla="*/ 902601 h 1073840"/>
              <a:gd name="csX20" fmla="*/ 4908263 w 7167716"/>
              <a:gd name="csY20" fmla="*/ 1008790 h 1073840"/>
              <a:gd name="csX21" fmla="*/ 5209130 w 7167716"/>
              <a:gd name="csY21" fmla="*/ 961595 h 1073840"/>
              <a:gd name="csX22" fmla="*/ 5633884 w 7167716"/>
              <a:gd name="csY22" fmla="*/ 1055984 h 1073840"/>
              <a:gd name="csX23" fmla="*/ 7167716 w 7167716"/>
              <a:gd name="csY23" fmla="*/ 1073683 h 10738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</a:cxnLst>
            <a:rect l="l" t="t" r="r" b="b"/>
            <a:pathLst>
              <a:path w="7167716" h="1073840">
                <a:moveTo>
                  <a:pt x="0" y="0"/>
                </a:moveTo>
                <a:cubicBezTo>
                  <a:pt x="175014" y="7374"/>
                  <a:pt x="350029" y="14748"/>
                  <a:pt x="442452" y="53094"/>
                </a:cubicBezTo>
                <a:cubicBezTo>
                  <a:pt x="534875" y="91440"/>
                  <a:pt x="480797" y="192712"/>
                  <a:pt x="554539" y="230075"/>
                </a:cubicBezTo>
                <a:cubicBezTo>
                  <a:pt x="628281" y="267438"/>
                  <a:pt x="804279" y="234991"/>
                  <a:pt x="884903" y="277270"/>
                </a:cubicBezTo>
                <a:cubicBezTo>
                  <a:pt x="965527" y="319549"/>
                  <a:pt x="984209" y="446385"/>
                  <a:pt x="1038286" y="483747"/>
                </a:cubicBezTo>
                <a:cubicBezTo>
                  <a:pt x="1092364" y="521110"/>
                  <a:pt x="1163156" y="480797"/>
                  <a:pt x="1209368" y="501445"/>
                </a:cubicBezTo>
                <a:cubicBezTo>
                  <a:pt x="1255580" y="522093"/>
                  <a:pt x="1273277" y="585020"/>
                  <a:pt x="1315556" y="607634"/>
                </a:cubicBezTo>
                <a:cubicBezTo>
                  <a:pt x="1357835" y="630248"/>
                  <a:pt x="1430594" y="627298"/>
                  <a:pt x="1463040" y="637130"/>
                </a:cubicBezTo>
                <a:cubicBezTo>
                  <a:pt x="1495487" y="646962"/>
                  <a:pt x="1480738" y="660728"/>
                  <a:pt x="1510235" y="666627"/>
                </a:cubicBezTo>
                <a:cubicBezTo>
                  <a:pt x="1539732" y="672526"/>
                  <a:pt x="1611508" y="660727"/>
                  <a:pt x="1640021" y="672526"/>
                </a:cubicBezTo>
                <a:cubicBezTo>
                  <a:pt x="1668534" y="684325"/>
                  <a:pt x="1649853" y="729553"/>
                  <a:pt x="1681316" y="737419"/>
                </a:cubicBezTo>
                <a:cubicBezTo>
                  <a:pt x="1712779" y="745285"/>
                  <a:pt x="1686233" y="702023"/>
                  <a:pt x="1828800" y="719721"/>
                </a:cubicBezTo>
                <a:cubicBezTo>
                  <a:pt x="1971367" y="737419"/>
                  <a:pt x="2354825" y="824927"/>
                  <a:pt x="2536722" y="843608"/>
                </a:cubicBezTo>
                <a:cubicBezTo>
                  <a:pt x="2718619" y="862289"/>
                  <a:pt x="2795311" y="819027"/>
                  <a:pt x="2920181" y="831809"/>
                </a:cubicBezTo>
                <a:cubicBezTo>
                  <a:pt x="3045051" y="844591"/>
                  <a:pt x="3162055" y="924232"/>
                  <a:pt x="3285941" y="920299"/>
                </a:cubicBezTo>
                <a:cubicBezTo>
                  <a:pt x="3409827" y="916366"/>
                  <a:pt x="3547479" y="799363"/>
                  <a:pt x="3663499" y="808212"/>
                </a:cubicBezTo>
                <a:cubicBezTo>
                  <a:pt x="3779519" y="817061"/>
                  <a:pt x="3872926" y="962579"/>
                  <a:pt x="3982064" y="973394"/>
                </a:cubicBezTo>
                <a:cubicBezTo>
                  <a:pt x="4091202" y="984209"/>
                  <a:pt x="4233771" y="871138"/>
                  <a:pt x="4318328" y="873104"/>
                </a:cubicBezTo>
                <a:cubicBezTo>
                  <a:pt x="4402885" y="875070"/>
                  <a:pt x="4413701" y="980276"/>
                  <a:pt x="4489409" y="985192"/>
                </a:cubicBezTo>
                <a:cubicBezTo>
                  <a:pt x="4565117" y="990108"/>
                  <a:pt x="4702769" y="898668"/>
                  <a:pt x="4772578" y="902601"/>
                </a:cubicBezTo>
                <a:cubicBezTo>
                  <a:pt x="4842387" y="906534"/>
                  <a:pt x="4835504" y="998958"/>
                  <a:pt x="4908263" y="1008790"/>
                </a:cubicBezTo>
                <a:cubicBezTo>
                  <a:pt x="4981022" y="1018622"/>
                  <a:pt x="5088193" y="953729"/>
                  <a:pt x="5209130" y="961595"/>
                </a:cubicBezTo>
                <a:cubicBezTo>
                  <a:pt x="5330067" y="969461"/>
                  <a:pt x="5307453" y="1037303"/>
                  <a:pt x="5633884" y="1055984"/>
                </a:cubicBezTo>
                <a:cubicBezTo>
                  <a:pt x="5960315" y="1074665"/>
                  <a:pt x="6564015" y="1074174"/>
                  <a:pt x="7167716" y="1073683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C29CA2-94D1-BDB3-4056-1A54357E2424}"/>
              </a:ext>
            </a:extLst>
          </p:cNvPr>
          <p:cNvSpPr txBox="1"/>
          <p:nvPr/>
        </p:nvSpPr>
        <p:spPr>
          <a:xfrm>
            <a:off x="2576601" y="1275879"/>
            <a:ext cx="9024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>
                <a:solidFill>
                  <a:schemeClr val="accent2"/>
                </a:solidFill>
              </a:rPr>
              <a:t>Supervised learning </a:t>
            </a:r>
            <a:r>
              <a:rPr lang="en-US" dirty="0"/>
              <a:t>has a smooth loss landscape</a:t>
            </a:r>
          </a:p>
          <a:p>
            <a:endParaRPr lang="en-US" dirty="0"/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7030A0"/>
                </a:solidFill>
              </a:rPr>
              <a:t>unsupervised loss </a:t>
            </a:r>
            <a:r>
              <a:rPr lang="en-US" dirty="0"/>
              <a:t>landscape is riddled with local minima</a:t>
            </a:r>
          </a:p>
          <a:p>
            <a:pPr lvl="1"/>
            <a:endParaRPr lang="en-US" dirty="0"/>
          </a:p>
          <a:p>
            <a:pPr marL="3486150" lvl="7" indent="-285750">
              <a:buFont typeface="Arial" panose="020B0604020202020204" pitchFamily="34" charset="0"/>
              <a:buChar char="•"/>
            </a:pPr>
            <a:r>
              <a:rPr lang="en-US" dirty="0"/>
              <a:t>In two-stage learning, the </a:t>
            </a:r>
            <a:r>
              <a:rPr lang="en-US" b="1" dirty="0">
                <a:solidFill>
                  <a:srgbClr val="92D050"/>
                </a:solidFill>
              </a:rPr>
              <a:t>supervised stage </a:t>
            </a:r>
            <a:r>
              <a:rPr lang="en-US" dirty="0"/>
              <a:t>directs the model in the approximate direction of the global minimum.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unsupervised stage </a:t>
            </a:r>
            <a:r>
              <a:rPr lang="en-US" dirty="0"/>
              <a:t>navigates closer to the global minimum with different information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E93CC7-DBC2-9F93-9A3C-61588F2CCB0B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235537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C7D50-9C1C-C39B-0F63-99C54097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9A0473-7739-8D36-1516-13C652C0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457200"/>
            <a:ext cx="10614329" cy="1184439"/>
          </a:xfrm>
        </p:spPr>
        <p:txBody>
          <a:bodyPr/>
          <a:lstStyle/>
          <a:p>
            <a:r>
              <a:rPr lang="en-US" dirty="0"/>
              <a:t>Improvement in Energy Resolution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7EE02B-2D63-61EE-87B2-CDA7FD3F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756" y="1265583"/>
            <a:ext cx="5714078" cy="446211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D24F23-CCC5-B6E2-A0E0-A47AB34756EF}"/>
              </a:ext>
            </a:extLst>
          </p:cNvPr>
          <p:cNvSpPr txBox="1">
            <a:spLocks/>
          </p:cNvSpPr>
          <p:nvPr/>
        </p:nvSpPr>
        <p:spPr>
          <a:xfrm>
            <a:off x="429949" y="1265583"/>
            <a:ext cx="5421807" cy="5030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Energy resolution (proportional to half-life sensitivity) calculated at nEXO photon resolution across all models*</a:t>
            </a:r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Supervised model returns sensitivity greater than nEXO projection</a:t>
            </a:r>
            <a:br>
              <a:rPr lang="en-US" sz="2400" dirty="0"/>
            </a:br>
            <a:endParaRPr lang="en-US" sz="8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Semi-supervised models approach nEXO sensitivity</a:t>
            </a:r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Performing denoising on photon component of decay events could push energy resolution even lower</a:t>
            </a:r>
            <a:endParaRPr lang="en-US" sz="2000" dirty="0"/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424ACF-782A-ACA0-DAE9-B5E0689EB9CD}"/>
              </a:ext>
            </a:extLst>
          </p:cNvPr>
          <p:cNvSpPr txBox="1"/>
          <p:nvPr/>
        </p:nvSpPr>
        <p:spPr>
          <a:xfrm>
            <a:off x="739470" y="6062246"/>
            <a:ext cx="760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*M. R. Anderson, V. Basu, R. D. Martin, C. Z. Reed, N. J. Rowe, M. Shafiee, and T. Ye, Performance of a convolutional autoencoder designed to remove electronic noise from p-type point contact germanium detector signals, Eur. Phys. J. C 82, 1084 (2022), arXiv:2204.06655 [nucl-ex].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1711F-B76C-5425-748D-B3C780B70BAC}"/>
              </a:ext>
            </a:extLst>
          </p:cNvPr>
          <p:cNvSpPr txBox="1"/>
          <p:nvPr/>
        </p:nvSpPr>
        <p:spPr>
          <a:xfrm>
            <a:off x="6606705" y="5648751"/>
            <a:ext cx="5155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Figure: Decay half-life sensitivity as a function of energy resolution for all models.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979584-638C-A423-E02D-2F8C6AED6EAB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3697921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03CF-10B8-7C85-9D67-EF6235630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6ED9F-D7A6-5B42-49E4-1B9AF5DBA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3745" y="3776981"/>
            <a:ext cx="11025977" cy="914400"/>
          </a:xfrm>
        </p:spPr>
        <p:txBody>
          <a:bodyPr/>
          <a:lstStyle/>
          <a:p>
            <a:r>
              <a:rPr lang="en-US" dirty="0"/>
              <a:t>Discussion and Future 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6BE091-D282-72D4-C4A3-6B341DE73EAD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1401132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F51D3-2AB3-4424-72A7-7888115F3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C523DC-7583-FFC8-12C1-8A5C31AD4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419100"/>
            <a:ext cx="10614329" cy="1222539"/>
          </a:xfrm>
        </p:spPr>
        <p:txBody>
          <a:bodyPr/>
          <a:lstStyle/>
          <a:p>
            <a:r>
              <a:rPr lang="en-US" dirty="0"/>
              <a:t>Denoising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0νββ </a:t>
            </a:r>
            <a:r>
              <a:rPr lang="en-US" dirty="0"/>
              <a:t>and Beyond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48B111-679B-D3AD-22F6-F866BBCCBBEF}"/>
              </a:ext>
            </a:extLst>
          </p:cNvPr>
          <p:cNvSpPr txBox="1">
            <a:spLocks/>
          </p:cNvSpPr>
          <p:nvPr/>
        </p:nvSpPr>
        <p:spPr>
          <a:xfrm>
            <a:off x="429949" y="1265583"/>
            <a:ext cx="11364654" cy="50307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This study demonstrates </a:t>
            </a:r>
          </a:p>
          <a:p>
            <a:pPr marL="0" indent="0" hangingPunct="0">
              <a:lnSpc>
                <a:spcPct val="80000"/>
              </a:lnSpc>
              <a:buNone/>
            </a:pPr>
            <a:endParaRPr lang="en-US" sz="200" dirty="0"/>
          </a:p>
          <a:p>
            <a:pPr lvl="1" hangingPunct="0">
              <a:lnSpc>
                <a:spcPct val="80000"/>
              </a:lnSpc>
              <a:buFont typeface="System Font Regular"/>
              <a:buChar char="−"/>
            </a:pPr>
            <a:r>
              <a:rPr lang="en-US" dirty="0"/>
              <a:t>Supervised denoisers can reach near-optimal performance limits </a:t>
            </a:r>
          </a:p>
          <a:p>
            <a:pPr lvl="1" hangingPunct="0">
              <a:lnSpc>
                <a:spcPct val="80000"/>
              </a:lnSpc>
              <a:buFont typeface="System Font Regular"/>
              <a:buChar char="−"/>
            </a:pPr>
            <a:endParaRPr lang="en-US" sz="200" dirty="0"/>
          </a:p>
          <a:p>
            <a:pPr lvl="1" hangingPunct="0">
              <a:lnSpc>
                <a:spcPct val="80000"/>
              </a:lnSpc>
              <a:buFont typeface="System Font Regular"/>
              <a:buChar char="−"/>
            </a:pPr>
            <a:r>
              <a:rPr lang="en-US" b="1" u="sng" dirty="0"/>
              <a:t>Even with limited signal knowledge, a semi-supervised denoiser can reach near-optimal performance</a:t>
            </a:r>
          </a:p>
          <a:p>
            <a:pPr lvl="1" hangingPunct="0">
              <a:lnSpc>
                <a:spcPct val="80000"/>
              </a:lnSpc>
              <a:buFont typeface="System Font Regular"/>
              <a:buChar char="−"/>
            </a:pPr>
            <a:endParaRPr lang="en-US" dirty="0"/>
          </a:p>
          <a:p>
            <a:pPr marL="320040" indent="-32004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With the addition of photon signal denoising,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0νββ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energy resolution of &lt;&lt; 1% can be within reach</a:t>
            </a:r>
            <a:endParaRPr lang="en-US" sz="2400" dirty="0"/>
          </a:p>
          <a:p>
            <a:pPr marL="457200" lvl="1" indent="0" hangingPunct="0">
              <a:lnSpc>
                <a:spcPct val="80000"/>
              </a:lnSpc>
              <a:buNone/>
            </a:pPr>
            <a:endParaRPr lang="en-US" sz="2000" dirty="0"/>
          </a:p>
          <a:p>
            <a:pPr marL="320040" indent="-32004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Applications not limited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0νββ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400" b="1" u="sng" dirty="0">
                <a:latin typeface="+mn-lt"/>
                <a:cs typeface="Times New Roman" panose="02020603050405020304" pitchFamily="18" charset="0"/>
              </a:rPr>
              <a:t>all detectors have noise</a:t>
            </a:r>
            <a:br>
              <a:rPr lang="en-US" sz="2400" b="1" u="sng" dirty="0">
                <a:latin typeface="+mn-lt"/>
                <a:cs typeface="Times New Roman" panose="02020603050405020304" pitchFamily="18" charset="0"/>
              </a:rPr>
            </a:br>
            <a:endParaRPr lang="en-US" sz="2400" b="1" u="sng" dirty="0">
              <a:latin typeface="+mn-lt"/>
              <a:cs typeface="Times New Roman" panose="02020603050405020304" pitchFamily="18" charset="0"/>
            </a:endParaRPr>
          </a:p>
          <a:p>
            <a:pPr marL="320040" indent="-320040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Potential semi-supervised benefit: post-deployment detector simulation generator</a:t>
            </a:r>
          </a:p>
          <a:p>
            <a:pPr marL="320040" indent="-320040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200" dirty="0">
              <a:latin typeface="+mn-lt"/>
            </a:endParaRPr>
          </a:p>
          <a:p>
            <a:pPr lvl="1" hangingPunct="0">
              <a:lnSpc>
                <a:spcPct val="80000"/>
              </a:lnSpc>
              <a:buFont typeface="System Font Regular"/>
              <a:buChar char="−"/>
            </a:pPr>
            <a:r>
              <a:rPr lang="en-US" dirty="0">
                <a:latin typeface="+mn-lt"/>
              </a:rPr>
              <a:t>Latent space captures real physics + detector characteristics; available for fast, accurate simulation production</a:t>
            </a:r>
          </a:p>
          <a:p>
            <a:pPr marL="731520" lvl="1" indent="0" fontAlgn="t" hangingPunct="0">
              <a:lnSpc>
                <a:spcPct val="80000"/>
              </a:lnSpc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4E149-D8FC-8B85-6568-849B6E415B43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2931898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08B9A6-D272-AFF0-9DCA-944864F6463F}"/>
              </a:ext>
            </a:extLst>
          </p:cNvPr>
          <p:cNvSpPr txBox="1"/>
          <p:nvPr/>
        </p:nvSpPr>
        <p:spPr>
          <a:xfrm>
            <a:off x="4486552" y="2505670"/>
            <a:ext cx="3218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 You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0908F6-535F-69A3-DE16-2278ACB67D18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D9DE2-AB08-6981-E106-E124F32B9028}"/>
              </a:ext>
            </a:extLst>
          </p:cNvPr>
          <p:cNvSpPr txBox="1"/>
          <p:nvPr/>
        </p:nvSpPr>
        <p:spPr>
          <a:xfrm>
            <a:off x="4602802" y="4433105"/>
            <a:ext cx="29863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Grant Parker</a:t>
            </a:r>
          </a:p>
          <a:p>
            <a:pPr algn="ctr"/>
            <a:r>
              <a:rPr lang="en-US" sz="2800" dirty="0"/>
              <a:t>parker79@llnl.gov</a:t>
            </a:r>
          </a:p>
        </p:txBody>
      </p:sp>
    </p:spTree>
    <p:extLst>
      <p:ext uri="{BB962C8B-B14F-4D97-AF65-F5344CB8AC3E}">
        <p14:creationId xmlns:p14="http://schemas.microsoft.com/office/powerpoint/2010/main" val="114345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CB7486-001A-D713-1638-3D579D11F1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95B533-D203-CF48-ADF2-ED1C42927646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142777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1D7CA-5289-2088-86BE-92B4A025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CA916-DCA9-C4A5-4574-E28A49F8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272504"/>
            <a:ext cx="10614329" cy="690341"/>
          </a:xfrm>
        </p:spPr>
        <p:txBody>
          <a:bodyPr/>
          <a:lstStyle/>
          <a:p>
            <a:r>
              <a:rPr lang="en-US" dirty="0"/>
              <a:t>Neutrinoless Double Beta Decay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448758A-A209-806C-6248-CB3680FCEACF}"/>
              </a:ext>
            </a:extLst>
          </p:cNvPr>
          <p:cNvSpPr txBox="1">
            <a:spLocks/>
          </p:cNvSpPr>
          <p:nvPr/>
        </p:nvSpPr>
        <p:spPr>
          <a:xfrm>
            <a:off x="429951" y="1102125"/>
            <a:ext cx="5464864" cy="519417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Nature of neutrino mass is unknown</a:t>
            </a:r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endParaRPr lang="en-US" sz="20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May be Dirac (all other particles) </a:t>
            </a:r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spcBef>
                <a:spcPts val="0"/>
              </a:spcBef>
              <a:buFont typeface="System Font Regular"/>
              <a:buChar char="−"/>
            </a:pPr>
            <a:r>
              <a:rPr lang="en-US" sz="2000" dirty="0"/>
              <a:t>Or Majorana (it’s own antiparticle)</a:t>
            </a:r>
          </a:p>
          <a:p>
            <a:pPr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20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If neutrinos are Majorana, a new, neutrinoless double beta decay (0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)</a:t>
            </a:r>
            <a:r>
              <a:rPr lang="en-US" sz="2400" dirty="0"/>
              <a:t> is available</a:t>
            </a:r>
          </a:p>
          <a:p>
            <a:pPr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Violates conservation of lepton number</a:t>
            </a:r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800" dirty="0"/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r>
              <a:rPr lang="en-US" sz="2000" dirty="0"/>
              <a:t>Suggests mechanism for matter-antimatter asymmetry in the Universe</a:t>
            </a:r>
          </a:p>
          <a:p>
            <a:pPr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2000" dirty="0"/>
          </a:p>
          <a:p>
            <a:pPr marL="320040" indent="-320040" fontAlgn="t" hangingPunct="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Problem: 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νββ </a:t>
            </a:r>
            <a:r>
              <a:rPr lang="en-US" sz="2400" dirty="0"/>
              <a:t>would be much more rare than double beta decay</a:t>
            </a:r>
            <a:endParaRPr lang="en-US" sz="2000" dirty="0"/>
          </a:p>
          <a:p>
            <a:pPr marL="960120" lvl="1" fontAlgn="t" hangingPunct="0">
              <a:lnSpc>
                <a:spcPct val="80000"/>
              </a:lnSpc>
              <a:buFont typeface="System Font Regular"/>
              <a:buChar char="−"/>
            </a:pPr>
            <a:endParaRPr lang="en-US" sz="2000" dirty="0"/>
          </a:p>
          <a:p>
            <a:pPr lvl="1"/>
            <a:endParaRPr lang="en-US" dirty="0"/>
          </a:p>
        </p:txBody>
      </p:sp>
      <p:pic>
        <p:nvPicPr>
          <p:cNvPr id="4" name="Picture 2" descr="Double beta decays">
            <a:extLst>
              <a:ext uri="{FF2B5EF4-FFF2-40B4-BE49-F238E27FC236}">
                <a16:creationId xmlns:a16="http://schemas.microsoft.com/office/drawing/2014/main" id="{F3584BE0-4DFC-8050-859C-D80302AF8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0" r="59222" b="14495"/>
          <a:stretch>
            <a:fillRect/>
          </a:stretch>
        </p:blipFill>
        <p:spPr bwMode="auto">
          <a:xfrm>
            <a:off x="6569834" y="3716196"/>
            <a:ext cx="2216884" cy="23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ouble beta decays">
            <a:extLst>
              <a:ext uri="{FF2B5EF4-FFF2-40B4-BE49-F238E27FC236}">
                <a16:creationId xmlns:a16="http://schemas.microsoft.com/office/drawing/2014/main" id="{DE8CDFE7-5D0E-5A97-A67D-91936197B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0" t="12510" r="12116" b="14495"/>
          <a:stretch>
            <a:fillRect/>
          </a:stretch>
        </p:blipFill>
        <p:spPr bwMode="auto">
          <a:xfrm>
            <a:off x="9835371" y="3693154"/>
            <a:ext cx="1998664" cy="235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B6C86-0621-8C37-8C23-239FC622EB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9501" r="1008"/>
          <a:stretch>
            <a:fillRect/>
          </a:stretch>
        </p:blipFill>
        <p:spPr>
          <a:xfrm>
            <a:off x="9345831" y="1426215"/>
            <a:ext cx="2287019" cy="2266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C1943B-D67A-FB7C-A4CD-7A145A21CF7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92" r="59717"/>
          <a:stretch>
            <a:fillRect/>
          </a:stretch>
        </p:blipFill>
        <p:spPr>
          <a:xfrm>
            <a:off x="6477504" y="1426214"/>
            <a:ext cx="2287019" cy="2266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D179EE-5145-9CD5-A0A9-512015161C5D}"/>
              </a:ext>
            </a:extLst>
          </p:cNvPr>
          <p:cNvSpPr txBox="1"/>
          <p:nvPr/>
        </p:nvSpPr>
        <p:spPr>
          <a:xfrm>
            <a:off x="6869002" y="1149215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Double Beta Decay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526A3-5AC3-4149-F386-46D99493EC22}"/>
              </a:ext>
            </a:extLst>
          </p:cNvPr>
          <p:cNvSpPr txBox="1"/>
          <p:nvPr/>
        </p:nvSpPr>
        <p:spPr>
          <a:xfrm>
            <a:off x="9285733" y="1149215"/>
            <a:ext cx="2347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/>
              <a:t>Neutrinoless Double Beta Decay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AD919F-26E7-8DAC-F6D6-9262DDB5B2B0}"/>
              </a:ext>
            </a:extLst>
          </p:cNvPr>
          <p:cNvSpPr txBox="1"/>
          <p:nvPr/>
        </p:nvSpPr>
        <p:spPr>
          <a:xfrm>
            <a:off x="6477504" y="6051936"/>
            <a:ext cx="515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Figure: Feynman diagrams [Cao 2018] and illustrations [V. </a:t>
            </a:r>
            <a:r>
              <a:rPr lang="en-US" sz="1000" i="1" dirty="0" err="1"/>
              <a:t>Palušová</a:t>
            </a:r>
            <a:r>
              <a:rPr lang="en-US" sz="1000" i="1" dirty="0"/>
              <a:t>] of neutrinoless / double beta decay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C19DEF-D1C1-DA25-CB46-E1E64D82A051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314002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712C1-14C7-8322-09B8-F7F2141A3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32A12F-087D-85ED-E8C4-A1A0384F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300718"/>
            <a:ext cx="10614329" cy="1340921"/>
          </a:xfrm>
        </p:spPr>
        <p:txBody>
          <a:bodyPr/>
          <a:lstStyle/>
          <a:p>
            <a:r>
              <a:rPr lang="en-US" dirty="0"/>
              <a:t>The Measurement Problem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488E8-8352-59FA-00DC-1E84638AD3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rcRect l="11863" t="-9275" r="61575" b="-9660"/>
          <a:stretch>
            <a:fillRect/>
          </a:stretch>
        </p:blipFill>
        <p:spPr>
          <a:xfrm>
            <a:off x="6811526" y="4545241"/>
            <a:ext cx="5125189" cy="75695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12FC8DF-B515-554C-43C4-A0B0CEC16C9B}"/>
              </a:ext>
            </a:extLst>
          </p:cNvPr>
          <p:cNvSpPr txBox="1">
            <a:spLocks/>
          </p:cNvSpPr>
          <p:nvPr/>
        </p:nvSpPr>
        <p:spPr>
          <a:xfrm>
            <a:off x="479893" y="1156625"/>
            <a:ext cx="5675328" cy="528656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indent="-32004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2νββ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: combined β energy is a spectrum (neutrinos carry away energy)</a:t>
            </a:r>
          </a:p>
          <a:p>
            <a:pPr marL="320040" indent="-320040">
              <a:spcBef>
                <a:spcPts val="0"/>
              </a:spcBef>
              <a:buFont typeface="Wingdings" pitchFamily="2" charset="2"/>
              <a:buChar char="§"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320040" indent="-32004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0νββ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: combined β exit with all of the product energy; signature is a </a:t>
            </a:r>
            <a:r>
              <a:rPr lang="en-US" sz="2400" u="sng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mono-energetic line</a:t>
            </a:r>
          </a:p>
          <a:p>
            <a:pPr marL="320040" indent="-320040">
              <a:spcBef>
                <a:spcPts val="0"/>
              </a:spcBef>
              <a:buFont typeface="Wingdings" pitchFamily="2" charset="2"/>
              <a:buChar char="§"/>
            </a:pPr>
            <a:endParaRPr lang="en-US" sz="2000" u="sng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  <a:p>
            <a:pPr marL="320040" indent="-32004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Experiment: energy resolution is major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0νββ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2νββ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-background discriminator</a:t>
            </a:r>
          </a:p>
          <a:p>
            <a:pPr marL="320040" indent="-320040">
              <a:spcBef>
                <a:spcPts val="0"/>
              </a:spcBef>
              <a:buFont typeface="Wingdings" pitchFamily="2" charset="2"/>
              <a:buChar char="§"/>
            </a:pP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 marL="320040" indent="-32004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Problem: Very good energy resolution is extremely challenging</a:t>
            </a: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89504-1A5C-EC37-3DDA-5D0E19FD3251}"/>
              </a:ext>
            </a:extLst>
          </p:cNvPr>
          <p:cNvSpPr txBox="1"/>
          <p:nvPr/>
        </p:nvSpPr>
        <p:spPr>
          <a:xfrm>
            <a:off x="10464694" y="1333340"/>
            <a:ext cx="278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νββ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1228E7-3AA2-453A-32FD-7996814A4B21}"/>
              </a:ext>
            </a:extLst>
          </p:cNvPr>
          <p:cNvCxnSpPr>
            <a:cxnSpLocks/>
          </p:cNvCxnSpPr>
          <p:nvPr/>
        </p:nvCxnSpPr>
        <p:spPr>
          <a:xfrm>
            <a:off x="11559207" y="4803174"/>
            <a:ext cx="0" cy="190688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3C6D09-186E-4A86-AC34-90E7E6A0C4E9}"/>
              </a:ext>
            </a:extLst>
          </p:cNvPr>
          <p:cNvSpPr txBox="1"/>
          <p:nvPr/>
        </p:nvSpPr>
        <p:spPr>
          <a:xfrm>
            <a:off x="8460386" y="5077490"/>
            <a:ext cx="30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Combined Energy [Arb. Units]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E53D37-461C-1B38-06E3-BE8A11C29BF9}"/>
              </a:ext>
            </a:extLst>
          </p:cNvPr>
          <p:cNvSpPr/>
          <p:nvPr/>
        </p:nvSpPr>
        <p:spPr>
          <a:xfrm>
            <a:off x="10031060" y="1714752"/>
            <a:ext cx="424958" cy="1589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474A05-637E-AF40-D51E-A20B385AB40B}"/>
              </a:ext>
            </a:extLst>
          </p:cNvPr>
          <p:cNvSpPr/>
          <p:nvPr/>
        </p:nvSpPr>
        <p:spPr>
          <a:xfrm>
            <a:off x="10031061" y="1443343"/>
            <a:ext cx="424958" cy="15899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D239A3-57A4-F72B-BFE8-03B53B0AC737}"/>
              </a:ext>
            </a:extLst>
          </p:cNvPr>
          <p:cNvSpPr/>
          <p:nvPr/>
        </p:nvSpPr>
        <p:spPr>
          <a:xfrm>
            <a:off x="10031059" y="1986161"/>
            <a:ext cx="424958" cy="158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A22095-CD8E-C7F9-2061-635647CE272A}"/>
              </a:ext>
            </a:extLst>
          </p:cNvPr>
          <p:cNvSpPr txBox="1"/>
          <p:nvPr/>
        </p:nvSpPr>
        <p:spPr>
          <a:xfrm>
            <a:off x="10464692" y="1621260"/>
            <a:ext cx="2776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2νββ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252DBE-1C1A-835B-7387-5AFCF7B7F4B6}"/>
              </a:ext>
            </a:extLst>
          </p:cNvPr>
          <p:cNvSpPr txBox="1"/>
          <p:nvPr/>
        </p:nvSpPr>
        <p:spPr>
          <a:xfrm>
            <a:off x="10464691" y="1888238"/>
            <a:ext cx="268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86978BE-5CBF-7582-0F5F-4D2EF4111CD1}"/>
              </a:ext>
            </a:extLst>
          </p:cNvPr>
          <p:cNvSpPr/>
          <p:nvPr/>
        </p:nvSpPr>
        <p:spPr>
          <a:xfrm>
            <a:off x="6801899" y="1888238"/>
            <a:ext cx="4811477" cy="3105624"/>
          </a:xfrm>
          <a:custGeom>
            <a:avLst/>
            <a:gdLst>
              <a:gd name="connsiteX0" fmla="*/ 0 w 4127863"/>
              <a:gd name="connsiteY0" fmla="*/ 1515352 h 1601227"/>
              <a:gd name="connsiteX1" fmla="*/ 130629 w 4127863"/>
              <a:gd name="connsiteY1" fmla="*/ 1436975 h 1601227"/>
              <a:gd name="connsiteX2" fmla="*/ 254726 w 4127863"/>
              <a:gd name="connsiteY2" fmla="*/ 1286752 h 1601227"/>
              <a:gd name="connsiteX3" fmla="*/ 398417 w 4127863"/>
              <a:gd name="connsiteY3" fmla="*/ 1090809 h 1601227"/>
              <a:gd name="connsiteX4" fmla="*/ 581297 w 4127863"/>
              <a:gd name="connsiteY4" fmla="*/ 764238 h 1601227"/>
              <a:gd name="connsiteX5" fmla="*/ 790303 w 4127863"/>
              <a:gd name="connsiteY5" fmla="*/ 398478 h 1601227"/>
              <a:gd name="connsiteX6" fmla="*/ 986246 w 4127863"/>
              <a:gd name="connsiteY6" fmla="*/ 130689 h 1601227"/>
              <a:gd name="connsiteX7" fmla="*/ 1143000 w 4127863"/>
              <a:gd name="connsiteY7" fmla="*/ 19655 h 1601227"/>
              <a:gd name="connsiteX8" fmla="*/ 1234440 w 4127863"/>
              <a:gd name="connsiteY8" fmla="*/ 60 h 1601227"/>
              <a:gd name="connsiteX9" fmla="*/ 1338943 w 4127863"/>
              <a:gd name="connsiteY9" fmla="*/ 19655 h 1601227"/>
              <a:gd name="connsiteX10" fmla="*/ 1515292 w 4127863"/>
              <a:gd name="connsiteY10" fmla="*/ 117626 h 1601227"/>
              <a:gd name="connsiteX11" fmla="*/ 1678577 w 4127863"/>
              <a:gd name="connsiteY11" fmla="*/ 313569 h 1601227"/>
              <a:gd name="connsiteX12" fmla="*/ 1861457 w 4127863"/>
              <a:gd name="connsiteY12" fmla="*/ 548700 h 1601227"/>
              <a:gd name="connsiteX13" fmla="*/ 2044337 w 4127863"/>
              <a:gd name="connsiteY13" fmla="*/ 783832 h 1601227"/>
              <a:gd name="connsiteX14" fmla="*/ 2318657 w 4127863"/>
              <a:gd name="connsiteY14" fmla="*/ 1110403 h 1601227"/>
              <a:gd name="connsiteX15" fmla="*/ 2468880 w 4127863"/>
              <a:gd name="connsiteY15" fmla="*/ 1241032 h 1601227"/>
              <a:gd name="connsiteX16" fmla="*/ 2651760 w 4127863"/>
              <a:gd name="connsiteY16" fmla="*/ 1365129 h 1601227"/>
              <a:gd name="connsiteX17" fmla="*/ 2847703 w 4127863"/>
              <a:gd name="connsiteY17" fmla="*/ 1450038 h 1601227"/>
              <a:gd name="connsiteX18" fmla="*/ 2991395 w 4127863"/>
              <a:gd name="connsiteY18" fmla="*/ 1502289 h 1601227"/>
              <a:gd name="connsiteX19" fmla="*/ 3193869 w 4127863"/>
              <a:gd name="connsiteY19" fmla="*/ 1541478 h 1601227"/>
              <a:gd name="connsiteX20" fmla="*/ 3415937 w 4127863"/>
              <a:gd name="connsiteY20" fmla="*/ 1587198 h 1601227"/>
              <a:gd name="connsiteX21" fmla="*/ 3801292 w 4127863"/>
              <a:gd name="connsiteY21" fmla="*/ 1600260 h 1601227"/>
              <a:gd name="connsiteX22" fmla="*/ 4127863 w 4127863"/>
              <a:gd name="connsiteY22" fmla="*/ 1600260 h 1601227"/>
              <a:gd name="connsiteX23" fmla="*/ 4127863 w 4127863"/>
              <a:gd name="connsiteY23" fmla="*/ 1600260 h 160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127863" h="1601227">
                <a:moveTo>
                  <a:pt x="0" y="1515352"/>
                </a:moveTo>
                <a:cubicBezTo>
                  <a:pt x="44087" y="1495213"/>
                  <a:pt x="88175" y="1475075"/>
                  <a:pt x="130629" y="1436975"/>
                </a:cubicBezTo>
                <a:cubicBezTo>
                  <a:pt x="173083" y="1398875"/>
                  <a:pt x="210095" y="1344446"/>
                  <a:pt x="254726" y="1286752"/>
                </a:cubicBezTo>
                <a:cubicBezTo>
                  <a:pt x="299357" y="1229058"/>
                  <a:pt x="343989" y="1177895"/>
                  <a:pt x="398417" y="1090809"/>
                </a:cubicBezTo>
                <a:cubicBezTo>
                  <a:pt x="452845" y="1003723"/>
                  <a:pt x="515983" y="879626"/>
                  <a:pt x="581297" y="764238"/>
                </a:cubicBezTo>
                <a:cubicBezTo>
                  <a:pt x="646611" y="648850"/>
                  <a:pt x="722811" y="504070"/>
                  <a:pt x="790303" y="398478"/>
                </a:cubicBezTo>
                <a:cubicBezTo>
                  <a:pt x="857795" y="292886"/>
                  <a:pt x="927463" y="193826"/>
                  <a:pt x="986246" y="130689"/>
                </a:cubicBezTo>
                <a:cubicBezTo>
                  <a:pt x="1045029" y="67552"/>
                  <a:pt x="1101634" y="41426"/>
                  <a:pt x="1143000" y="19655"/>
                </a:cubicBezTo>
                <a:cubicBezTo>
                  <a:pt x="1184366" y="-2117"/>
                  <a:pt x="1201783" y="60"/>
                  <a:pt x="1234440" y="60"/>
                </a:cubicBezTo>
                <a:cubicBezTo>
                  <a:pt x="1267097" y="60"/>
                  <a:pt x="1292134" y="61"/>
                  <a:pt x="1338943" y="19655"/>
                </a:cubicBezTo>
                <a:cubicBezTo>
                  <a:pt x="1385752" y="39249"/>
                  <a:pt x="1458686" y="68640"/>
                  <a:pt x="1515292" y="117626"/>
                </a:cubicBezTo>
                <a:cubicBezTo>
                  <a:pt x="1571898" y="166612"/>
                  <a:pt x="1620883" y="241723"/>
                  <a:pt x="1678577" y="313569"/>
                </a:cubicBezTo>
                <a:cubicBezTo>
                  <a:pt x="1736271" y="385415"/>
                  <a:pt x="1861457" y="548700"/>
                  <a:pt x="1861457" y="548700"/>
                </a:cubicBezTo>
                <a:cubicBezTo>
                  <a:pt x="1922417" y="627077"/>
                  <a:pt x="1968137" y="690215"/>
                  <a:pt x="2044337" y="783832"/>
                </a:cubicBezTo>
                <a:cubicBezTo>
                  <a:pt x="2120537" y="877449"/>
                  <a:pt x="2247900" y="1034203"/>
                  <a:pt x="2318657" y="1110403"/>
                </a:cubicBezTo>
                <a:cubicBezTo>
                  <a:pt x="2389414" y="1186603"/>
                  <a:pt x="2413363" y="1198578"/>
                  <a:pt x="2468880" y="1241032"/>
                </a:cubicBezTo>
                <a:cubicBezTo>
                  <a:pt x="2524397" y="1283486"/>
                  <a:pt x="2588623" y="1330295"/>
                  <a:pt x="2651760" y="1365129"/>
                </a:cubicBezTo>
                <a:cubicBezTo>
                  <a:pt x="2714897" y="1399963"/>
                  <a:pt x="2791097" y="1427178"/>
                  <a:pt x="2847703" y="1450038"/>
                </a:cubicBezTo>
                <a:cubicBezTo>
                  <a:pt x="2904309" y="1472898"/>
                  <a:pt x="2933701" y="1487049"/>
                  <a:pt x="2991395" y="1502289"/>
                </a:cubicBezTo>
                <a:cubicBezTo>
                  <a:pt x="3049089" y="1517529"/>
                  <a:pt x="3193869" y="1541478"/>
                  <a:pt x="3193869" y="1541478"/>
                </a:cubicBezTo>
                <a:cubicBezTo>
                  <a:pt x="3264626" y="1555629"/>
                  <a:pt x="3314700" y="1577401"/>
                  <a:pt x="3415937" y="1587198"/>
                </a:cubicBezTo>
                <a:cubicBezTo>
                  <a:pt x="3517174" y="1596995"/>
                  <a:pt x="3682638" y="1598083"/>
                  <a:pt x="3801292" y="1600260"/>
                </a:cubicBezTo>
                <a:cubicBezTo>
                  <a:pt x="3919946" y="1602437"/>
                  <a:pt x="4127863" y="1600260"/>
                  <a:pt x="4127863" y="1600260"/>
                </a:cubicBezTo>
                <a:lnTo>
                  <a:pt x="4127863" y="1600260"/>
                </a:lnTo>
              </a:path>
            </a:pathLst>
          </a:custGeom>
          <a:noFill/>
          <a:ln w="50800" cmpd="sng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4E5BE9-1AB9-776F-8DC5-D1F0F5947728}"/>
              </a:ext>
            </a:extLst>
          </p:cNvPr>
          <p:cNvSpPr txBox="1"/>
          <p:nvPr/>
        </p:nvSpPr>
        <p:spPr>
          <a:xfrm rot="16200000">
            <a:off x="5113816" y="2690360"/>
            <a:ext cx="3098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Decay Counts [Arb. Units]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E31DB7-F7BE-7E55-2C8B-6C0940E71D85}"/>
              </a:ext>
            </a:extLst>
          </p:cNvPr>
          <p:cNvSpPr txBox="1"/>
          <p:nvPr/>
        </p:nvSpPr>
        <p:spPr>
          <a:xfrm>
            <a:off x="8958364" y="2690248"/>
            <a:ext cx="220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1/2</a:t>
            </a:r>
            <a:r>
              <a:rPr lang="en-US" dirty="0"/>
              <a:t> (Xe</a:t>
            </a:r>
            <a:r>
              <a:rPr lang="en-US" baseline="30000" dirty="0"/>
              <a:t>136</a:t>
            </a:r>
            <a:r>
              <a:rPr lang="en-US" dirty="0"/>
              <a:t>) ~ 10</a:t>
            </a:r>
            <a:r>
              <a:rPr lang="en-US" baseline="30000" dirty="0"/>
              <a:t>21</a:t>
            </a:r>
            <a:r>
              <a:rPr lang="en-US" dirty="0"/>
              <a:t> yrs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887A97-E352-AF23-11C3-FDE3098476F2}"/>
              </a:ext>
            </a:extLst>
          </p:cNvPr>
          <p:cNvSpPr txBox="1"/>
          <p:nvPr/>
        </p:nvSpPr>
        <p:spPr>
          <a:xfrm>
            <a:off x="10382908" y="4297710"/>
            <a:ext cx="162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baseline="-25000" dirty="0">
                <a:solidFill>
                  <a:srgbClr val="FF0000"/>
                </a:solidFill>
              </a:rPr>
              <a:t>1/2</a:t>
            </a:r>
            <a:r>
              <a:rPr lang="en-US" dirty="0">
                <a:solidFill>
                  <a:srgbClr val="FF0000"/>
                </a:solidFill>
              </a:rPr>
              <a:t> &gt; 10</a:t>
            </a:r>
            <a:r>
              <a:rPr lang="en-US" baseline="30000" dirty="0">
                <a:solidFill>
                  <a:srgbClr val="FF0000"/>
                </a:solidFill>
              </a:rPr>
              <a:t>26</a:t>
            </a:r>
            <a:r>
              <a:rPr lang="en-US" dirty="0">
                <a:solidFill>
                  <a:srgbClr val="FF0000"/>
                </a:solidFill>
              </a:rPr>
              <a:t> yrs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59649-5917-368A-4B21-C81C2DFB9C10}"/>
              </a:ext>
            </a:extLst>
          </p:cNvPr>
          <p:cNvSpPr txBox="1"/>
          <p:nvPr/>
        </p:nvSpPr>
        <p:spPr>
          <a:xfrm>
            <a:off x="6718260" y="5530450"/>
            <a:ext cx="5218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Figure: Illustration of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2νββ </a:t>
            </a:r>
            <a:r>
              <a:rPr lang="en-US" sz="1200" i="1" dirty="0"/>
              <a:t>spectrum with hypothetical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0νββ</a:t>
            </a:r>
            <a:r>
              <a:rPr lang="en-US" sz="1200" i="1" dirty="0"/>
              <a:t> spectrum and background.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245F34-C6D1-C207-569A-B4D09B042989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4279543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DA32-36AC-83C2-484A-0D7C476B1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0F1E3-7D95-237A-BC5F-3016C19C8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Experiment &amp;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271341-B559-EEA5-DDB8-69A4D17E0986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122710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2F2AC-32C1-3443-7956-858C72A4A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34D093-3FFC-5CCD-B625-69B119CF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296864"/>
            <a:ext cx="10614329" cy="1344776"/>
          </a:xfrm>
        </p:spPr>
        <p:txBody>
          <a:bodyPr/>
          <a:lstStyle/>
          <a:p>
            <a:r>
              <a:rPr lang="en-US" dirty="0"/>
              <a:t>Single-Phase Time Projection Chamber (TPC)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26D3276-AAF8-59E7-FD2D-63BA677ADEE9}"/>
              </a:ext>
            </a:extLst>
          </p:cNvPr>
          <p:cNvSpPr/>
          <p:nvPr/>
        </p:nvSpPr>
        <p:spPr bwMode="auto">
          <a:xfrm>
            <a:off x="312874" y="1205070"/>
            <a:ext cx="11566252" cy="581340"/>
          </a:xfrm>
          <a:prstGeom prst="ellipse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A45237E-ABCE-864E-3467-61F355C8AE45}"/>
              </a:ext>
            </a:extLst>
          </p:cNvPr>
          <p:cNvSpPr/>
          <p:nvPr/>
        </p:nvSpPr>
        <p:spPr bwMode="auto">
          <a:xfrm>
            <a:off x="312874" y="5614577"/>
            <a:ext cx="11566252" cy="581340"/>
          </a:xfrm>
          <a:prstGeom prst="ellipse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5EA28CF-6516-1B5A-D402-70EDE5BD593A}"/>
              </a:ext>
            </a:extLst>
          </p:cNvPr>
          <p:cNvCxnSpPr>
            <a:stCxn id="2" idx="2"/>
            <a:endCxn id="4" idx="2"/>
          </p:cNvCxnSpPr>
          <p:nvPr/>
        </p:nvCxnSpPr>
        <p:spPr>
          <a:xfrm>
            <a:off x="312874" y="1495740"/>
            <a:ext cx="0" cy="4409507"/>
          </a:xfrm>
          <a:prstGeom prst="line">
            <a:avLst/>
          </a:prstGeom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487692-DF65-0539-7E16-24640DF14E05}"/>
              </a:ext>
            </a:extLst>
          </p:cNvPr>
          <p:cNvCxnSpPr>
            <a:cxnSpLocks/>
            <a:stCxn id="2" idx="6"/>
            <a:endCxn id="4" idx="6"/>
          </p:cNvCxnSpPr>
          <p:nvPr/>
        </p:nvCxnSpPr>
        <p:spPr>
          <a:xfrm>
            <a:off x="11879126" y="1495740"/>
            <a:ext cx="0" cy="4409507"/>
          </a:xfrm>
          <a:prstGeom prst="line">
            <a:avLst/>
          </a:prstGeom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B6F6934-4200-C91C-A9D0-3F54180278D8}"/>
              </a:ext>
            </a:extLst>
          </p:cNvPr>
          <p:cNvSpPr txBox="1"/>
          <p:nvPr/>
        </p:nvSpPr>
        <p:spPr>
          <a:xfrm>
            <a:off x="5017464" y="3383095"/>
            <a:ext cx="1883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0C561-7E8A-C784-FC03-94BE788749CE}"/>
              </a:ext>
            </a:extLst>
          </p:cNvPr>
          <p:cNvSpPr txBox="1"/>
          <p:nvPr/>
        </p:nvSpPr>
        <p:spPr>
          <a:xfrm>
            <a:off x="5613217" y="3092337"/>
            <a:ext cx="147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Decay Event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FF48301-6B88-E5CF-BEC9-E94CBB20E735}"/>
              </a:ext>
            </a:extLst>
          </p:cNvPr>
          <p:cNvCxnSpPr>
            <a:cxnSpLocks/>
          </p:cNvCxnSpPr>
          <p:nvPr/>
        </p:nvCxnSpPr>
        <p:spPr>
          <a:xfrm flipV="1">
            <a:off x="739470" y="2154376"/>
            <a:ext cx="0" cy="3323398"/>
          </a:xfrm>
          <a:prstGeom prst="straightConnector1">
            <a:avLst/>
          </a:prstGeom>
          <a:ln w="63500" cmpd="sng">
            <a:solidFill>
              <a:schemeClr val="accent1">
                <a:lumMod val="7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9370430-99E6-99A0-AECB-E70CD89EC6CB}"/>
              </a:ext>
            </a:extLst>
          </p:cNvPr>
          <p:cNvSpPr txBox="1"/>
          <p:nvPr/>
        </p:nvSpPr>
        <p:spPr>
          <a:xfrm>
            <a:off x="759070" y="2864759"/>
            <a:ext cx="925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Drift </a:t>
            </a:r>
          </a:p>
          <a:p>
            <a:r>
              <a:rPr lang="en-US" dirty="0"/>
              <a:t>Voltage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BB768B-439F-DF7B-4D54-D275C2FDB41E}"/>
              </a:ext>
            </a:extLst>
          </p:cNvPr>
          <p:cNvSpPr txBox="1"/>
          <p:nvPr/>
        </p:nvSpPr>
        <p:spPr>
          <a:xfrm>
            <a:off x="10028625" y="4521230"/>
            <a:ext cx="181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 Volume: </a:t>
            </a:r>
          </a:p>
          <a:p>
            <a:r>
              <a:rPr lang="en-US" dirty="0"/>
              <a:t>Gaseous/Liquid </a:t>
            </a:r>
          </a:p>
          <a:p>
            <a:r>
              <a:rPr lang="en-US" dirty="0"/>
              <a:t>Noble Element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9CE5785-EB71-37F1-6821-57BA9E480AAB}"/>
              </a:ext>
            </a:extLst>
          </p:cNvPr>
          <p:cNvCxnSpPr/>
          <p:nvPr/>
        </p:nvCxnSpPr>
        <p:spPr>
          <a:xfrm flipV="1">
            <a:off x="3576783" y="134881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AFC63F9-D95D-8599-CDCA-8461F6EBAA82}"/>
              </a:ext>
            </a:extLst>
          </p:cNvPr>
          <p:cNvCxnSpPr/>
          <p:nvPr/>
        </p:nvCxnSpPr>
        <p:spPr>
          <a:xfrm flipV="1">
            <a:off x="4020920" y="135534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C9A9BE-1074-E033-09ED-8B3069A54455}"/>
              </a:ext>
            </a:extLst>
          </p:cNvPr>
          <p:cNvCxnSpPr/>
          <p:nvPr/>
        </p:nvCxnSpPr>
        <p:spPr>
          <a:xfrm flipV="1">
            <a:off x="4465057" y="1358324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AE72F26-8710-62D3-90FA-F7D03E549782}"/>
              </a:ext>
            </a:extLst>
          </p:cNvPr>
          <p:cNvCxnSpPr/>
          <p:nvPr/>
        </p:nvCxnSpPr>
        <p:spPr>
          <a:xfrm flipV="1">
            <a:off x="4909194" y="136485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5B542C-4B26-B089-B5E9-7B5509622E02}"/>
              </a:ext>
            </a:extLst>
          </p:cNvPr>
          <p:cNvCxnSpPr/>
          <p:nvPr/>
        </p:nvCxnSpPr>
        <p:spPr>
          <a:xfrm flipV="1">
            <a:off x="5353331" y="1374364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4CD29E-40AD-9597-C11F-A6A91EDD1757}"/>
              </a:ext>
            </a:extLst>
          </p:cNvPr>
          <p:cNvCxnSpPr/>
          <p:nvPr/>
        </p:nvCxnSpPr>
        <p:spPr>
          <a:xfrm flipV="1">
            <a:off x="5797468" y="138089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828A66-1A39-1E7F-62EB-C71175EC4CE6}"/>
              </a:ext>
            </a:extLst>
          </p:cNvPr>
          <p:cNvCxnSpPr/>
          <p:nvPr/>
        </p:nvCxnSpPr>
        <p:spPr>
          <a:xfrm flipV="1">
            <a:off x="6280795" y="139525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E8BE35-801F-594A-A9F3-3B796E0D0DF6}"/>
              </a:ext>
            </a:extLst>
          </p:cNvPr>
          <p:cNvCxnSpPr/>
          <p:nvPr/>
        </p:nvCxnSpPr>
        <p:spPr>
          <a:xfrm flipV="1">
            <a:off x="6724932" y="1401787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7DA63AD-2068-2FB3-2BAE-A64588D88ED7}"/>
              </a:ext>
            </a:extLst>
          </p:cNvPr>
          <p:cNvCxnSpPr/>
          <p:nvPr/>
        </p:nvCxnSpPr>
        <p:spPr>
          <a:xfrm flipV="1">
            <a:off x="7169069" y="140476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07C83C-7E6B-659F-B5F7-4F19DFEB07CF}"/>
              </a:ext>
            </a:extLst>
          </p:cNvPr>
          <p:cNvCxnSpPr/>
          <p:nvPr/>
        </p:nvCxnSpPr>
        <p:spPr>
          <a:xfrm flipV="1">
            <a:off x="7613206" y="141129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2324F0-E064-F50F-2D37-C270139D9ACD}"/>
              </a:ext>
            </a:extLst>
          </p:cNvPr>
          <p:cNvCxnSpPr/>
          <p:nvPr/>
        </p:nvCxnSpPr>
        <p:spPr>
          <a:xfrm flipV="1">
            <a:off x="8057343" y="142080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022191-6387-8153-AECD-6D7378476B39}"/>
              </a:ext>
            </a:extLst>
          </p:cNvPr>
          <p:cNvCxnSpPr/>
          <p:nvPr/>
        </p:nvCxnSpPr>
        <p:spPr>
          <a:xfrm flipV="1">
            <a:off x="8501480" y="142733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F254D1-4C59-09A4-339C-966A25FA646B}"/>
              </a:ext>
            </a:extLst>
          </p:cNvPr>
          <p:cNvCxnSpPr/>
          <p:nvPr/>
        </p:nvCxnSpPr>
        <p:spPr>
          <a:xfrm flipV="1">
            <a:off x="2131163" y="1345527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9DA1316-0420-59F6-E5E4-50D5A86733DC}"/>
              </a:ext>
            </a:extLst>
          </p:cNvPr>
          <p:cNvCxnSpPr/>
          <p:nvPr/>
        </p:nvCxnSpPr>
        <p:spPr>
          <a:xfrm flipV="1">
            <a:off x="2575300" y="1352058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853B2D-ADD7-6636-8BF5-FBB9F1710227}"/>
              </a:ext>
            </a:extLst>
          </p:cNvPr>
          <p:cNvCxnSpPr/>
          <p:nvPr/>
        </p:nvCxnSpPr>
        <p:spPr>
          <a:xfrm flipV="1">
            <a:off x="3019437" y="135503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33C76B-FEBF-BCF5-E1C9-9222301B6265}"/>
              </a:ext>
            </a:extLst>
          </p:cNvPr>
          <p:cNvCxnSpPr/>
          <p:nvPr/>
        </p:nvCxnSpPr>
        <p:spPr>
          <a:xfrm>
            <a:off x="1996177" y="1488931"/>
            <a:ext cx="7556863" cy="159753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5330D6A-0C7E-8DFA-4086-88B637EE524F}"/>
              </a:ext>
            </a:extLst>
          </p:cNvPr>
          <p:cNvCxnSpPr/>
          <p:nvPr/>
        </p:nvCxnSpPr>
        <p:spPr>
          <a:xfrm>
            <a:off x="2127895" y="1385747"/>
            <a:ext cx="7556863" cy="159753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EAAE783-34CC-89E8-3BB0-81E2070BD97A}"/>
              </a:ext>
            </a:extLst>
          </p:cNvPr>
          <p:cNvSpPr txBox="1"/>
          <p:nvPr/>
        </p:nvSpPr>
        <p:spPr>
          <a:xfrm>
            <a:off x="8108682" y="1800954"/>
            <a:ext cx="309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Charge Collection Electrodes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AFD72C08-CBD0-D9F4-0D54-50C6CC71748A}"/>
              </a:ext>
            </a:extLst>
          </p:cNvPr>
          <p:cNvSpPr/>
          <p:nvPr/>
        </p:nvSpPr>
        <p:spPr bwMode="auto">
          <a:xfrm>
            <a:off x="3426608" y="3524372"/>
            <a:ext cx="2135777" cy="529046"/>
          </a:xfrm>
          <a:custGeom>
            <a:avLst/>
            <a:gdLst>
              <a:gd name="csX0" fmla="*/ 2135777 w 2135777"/>
              <a:gd name="csY0" fmla="*/ 254726 h 529046"/>
              <a:gd name="csX1" fmla="*/ 2096589 w 2135777"/>
              <a:gd name="csY1" fmla="*/ 280851 h 529046"/>
              <a:gd name="csX2" fmla="*/ 2037806 w 2135777"/>
              <a:gd name="csY2" fmla="*/ 293914 h 529046"/>
              <a:gd name="csX3" fmla="*/ 1952897 w 2135777"/>
              <a:gd name="csY3" fmla="*/ 320040 h 529046"/>
              <a:gd name="csX4" fmla="*/ 1926772 w 2135777"/>
              <a:gd name="csY4" fmla="*/ 326571 h 529046"/>
              <a:gd name="csX5" fmla="*/ 1874520 w 2135777"/>
              <a:gd name="csY5" fmla="*/ 333103 h 529046"/>
              <a:gd name="csX6" fmla="*/ 1848395 w 2135777"/>
              <a:gd name="csY6" fmla="*/ 339634 h 529046"/>
              <a:gd name="csX7" fmla="*/ 1802675 w 2135777"/>
              <a:gd name="csY7" fmla="*/ 346166 h 529046"/>
              <a:gd name="csX8" fmla="*/ 1756955 w 2135777"/>
              <a:gd name="csY8" fmla="*/ 359228 h 529046"/>
              <a:gd name="csX9" fmla="*/ 1717766 w 2135777"/>
              <a:gd name="csY9" fmla="*/ 372291 h 529046"/>
              <a:gd name="csX10" fmla="*/ 1665515 w 2135777"/>
              <a:gd name="csY10" fmla="*/ 385354 h 529046"/>
              <a:gd name="csX11" fmla="*/ 1639389 w 2135777"/>
              <a:gd name="csY11" fmla="*/ 398417 h 529046"/>
              <a:gd name="csX12" fmla="*/ 1600200 w 2135777"/>
              <a:gd name="csY12" fmla="*/ 411480 h 529046"/>
              <a:gd name="csX13" fmla="*/ 1534886 w 2135777"/>
              <a:gd name="csY13" fmla="*/ 437606 h 529046"/>
              <a:gd name="csX14" fmla="*/ 1495697 w 2135777"/>
              <a:gd name="csY14" fmla="*/ 450668 h 529046"/>
              <a:gd name="csX15" fmla="*/ 1449977 w 2135777"/>
              <a:gd name="csY15" fmla="*/ 463731 h 529046"/>
              <a:gd name="csX16" fmla="*/ 1423852 w 2135777"/>
              <a:gd name="csY16" fmla="*/ 476794 h 529046"/>
              <a:gd name="csX17" fmla="*/ 1397726 w 2135777"/>
              <a:gd name="csY17" fmla="*/ 483326 h 529046"/>
              <a:gd name="csX18" fmla="*/ 1358537 w 2135777"/>
              <a:gd name="csY18" fmla="*/ 496388 h 529046"/>
              <a:gd name="csX19" fmla="*/ 1286692 w 2135777"/>
              <a:gd name="csY19" fmla="*/ 522514 h 529046"/>
              <a:gd name="csX20" fmla="*/ 1267097 w 2135777"/>
              <a:gd name="csY20" fmla="*/ 529046 h 529046"/>
              <a:gd name="csX21" fmla="*/ 1208315 w 2135777"/>
              <a:gd name="csY21" fmla="*/ 522514 h 529046"/>
              <a:gd name="csX22" fmla="*/ 1143000 w 2135777"/>
              <a:gd name="csY22" fmla="*/ 502920 h 529046"/>
              <a:gd name="csX23" fmla="*/ 1123406 w 2135777"/>
              <a:gd name="csY23" fmla="*/ 496388 h 529046"/>
              <a:gd name="csX24" fmla="*/ 1084217 w 2135777"/>
              <a:gd name="csY24" fmla="*/ 470263 h 529046"/>
              <a:gd name="csX25" fmla="*/ 1031966 w 2135777"/>
              <a:gd name="csY25" fmla="*/ 391886 h 529046"/>
              <a:gd name="csX26" fmla="*/ 1018903 w 2135777"/>
              <a:gd name="csY26" fmla="*/ 372291 h 529046"/>
              <a:gd name="csX27" fmla="*/ 999309 w 2135777"/>
              <a:gd name="csY27" fmla="*/ 359228 h 529046"/>
              <a:gd name="csX28" fmla="*/ 973183 w 2135777"/>
              <a:gd name="csY28" fmla="*/ 326571 h 529046"/>
              <a:gd name="csX29" fmla="*/ 960120 w 2135777"/>
              <a:gd name="csY29" fmla="*/ 306977 h 529046"/>
              <a:gd name="csX30" fmla="*/ 901337 w 2135777"/>
              <a:gd name="csY30" fmla="*/ 274320 h 529046"/>
              <a:gd name="csX31" fmla="*/ 862149 w 2135777"/>
              <a:gd name="csY31" fmla="*/ 248194 h 529046"/>
              <a:gd name="csX32" fmla="*/ 842555 w 2135777"/>
              <a:gd name="csY32" fmla="*/ 235131 h 529046"/>
              <a:gd name="csX33" fmla="*/ 803366 w 2135777"/>
              <a:gd name="csY33" fmla="*/ 222068 h 529046"/>
              <a:gd name="csX34" fmla="*/ 751115 w 2135777"/>
              <a:gd name="csY34" fmla="*/ 209006 h 529046"/>
              <a:gd name="csX35" fmla="*/ 509452 w 2135777"/>
              <a:gd name="csY35" fmla="*/ 209006 h 529046"/>
              <a:gd name="csX36" fmla="*/ 470263 w 2135777"/>
              <a:gd name="csY36" fmla="*/ 195943 h 529046"/>
              <a:gd name="csX37" fmla="*/ 431075 w 2135777"/>
              <a:gd name="csY37" fmla="*/ 169817 h 529046"/>
              <a:gd name="csX38" fmla="*/ 411480 w 2135777"/>
              <a:gd name="csY38" fmla="*/ 150223 h 529046"/>
              <a:gd name="csX39" fmla="*/ 372292 w 2135777"/>
              <a:gd name="csY39" fmla="*/ 137160 h 529046"/>
              <a:gd name="csX40" fmla="*/ 320040 w 2135777"/>
              <a:gd name="csY40" fmla="*/ 117566 h 529046"/>
              <a:gd name="csX41" fmla="*/ 293915 w 2135777"/>
              <a:gd name="csY41" fmla="*/ 104503 h 529046"/>
              <a:gd name="csX42" fmla="*/ 274320 w 2135777"/>
              <a:gd name="csY42" fmla="*/ 97971 h 529046"/>
              <a:gd name="csX43" fmla="*/ 248195 w 2135777"/>
              <a:gd name="csY43" fmla="*/ 84908 h 529046"/>
              <a:gd name="csX44" fmla="*/ 222069 w 2135777"/>
              <a:gd name="csY44" fmla="*/ 78377 h 529046"/>
              <a:gd name="csX45" fmla="*/ 182880 w 2135777"/>
              <a:gd name="csY45" fmla="*/ 65314 h 529046"/>
              <a:gd name="csX46" fmla="*/ 163286 w 2135777"/>
              <a:gd name="csY46" fmla="*/ 58783 h 529046"/>
              <a:gd name="csX47" fmla="*/ 137160 w 2135777"/>
              <a:gd name="csY47" fmla="*/ 52251 h 529046"/>
              <a:gd name="csX48" fmla="*/ 78377 w 2135777"/>
              <a:gd name="csY48" fmla="*/ 32657 h 529046"/>
              <a:gd name="csX49" fmla="*/ 19595 w 2135777"/>
              <a:gd name="csY49" fmla="*/ 6531 h 529046"/>
              <a:gd name="csX50" fmla="*/ 0 w 2135777"/>
              <a:gd name="csY50" fmla="*/ 0 h 5290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2135777" h="529046">
                <a:moveTo>
                  <a:pt x="2135777" y="254726"/>
                </a:moveTo>
                <a:cubicBezTo>
                  <a:pt x="2122714" y="263434"/>
                  <a:pt x="2110631" y="273830"/>
                  <a:pt x="2096589" y="280851"/>
                </a:cubicBezTo>
                <a:cubicBezTo>
                  <a:pt x="2090436" y="283927"/>
                  <a:pt x="2041247" y="293226"/>
                  <a:pt x="2037806" y="293914"/>
                </a:cubicBezTo>
                <a:cubicBezTo>
                  <a:pt x="1988481" y="313644"/>
                  <a:pt x="2016522" y="304134"/>
                  <a:pt x="1952897" y="320040"/>
                </a:cubicBezTo>
                <a:cubicBezTo>
                  <a:pt x="1944189" y="322217"/>
                  <a:pt x="1935679" y="325458"/>
                  <a:pt x="1926772" y="326571"/>
                </a:cubicBezTo>
                <a:cubicBezTo>
                  <a:pt x="1909355" y="328748"/>
                  <a:pt x="1891834" y="330217"/>
                  <a:pt x="1874520" y="333103"/>
                </a:cubicBezTo>
                <a:cubicBezTo>
                  <a:pt x="1865666" y="334579"/>
                  <a:pt x="1857227" y="338028"/>
                  <a:pt x="1848395" y="339634"/>
                </a:cubicBezTo>
                <a:cubicBezTo>
                  <a:pt x="1833249" y="342388"/>
                  <a:pt x="1817728" y="342940"/>
                  <a:pt x="1802675" y="346166"/>
                </a:cubicBezTo>
                <a:cubicBezTo>
                  <a:pt x="1787177" y="349487"/>
                  <a:pt x="1772104" y="354567"/>
                  <a:pt x="1756955" y="359228"/>
                </a:cubicBezTo>
                <a:cubicBezTo>
                  <a:pt x="1743794" y="363277"/>
                  <a:pt x="1731268" y="369590"/>
                  <a:pt x="1717766" y="372291"/>
                </a:cubicBezTo>
                <a:cubicBezTo>
                  <a:pt x="1698603" y="376124"/>
                  <a:pt x="1683086" y="377824"/>
                  <a:pt x="1665515" y="385354"/>
                </a:cubicBezTo>
                <a:cubicBezTo>
                  <a:pt x="1656566" y="389189"/>
                  <a:pt x="1648429" y="394801"/>
                  <a:pt x="1639389" y="398417"/>
                </a:cubicBezTo>
                <a:cubicBezTo>
                  <a:pt x="1626604" y="403531"/>
                  <a:pt x="1612985" y="406366"/>
                  <a:pt x="1600200" y="411480"/>
                </a:cubicBezTo>
                <a:cubicBezTo>
                  <a:pt x="1578429" y="420189"/>
                  <a:pt x="1557131" y="430191"/>
                  <a:pt x="1534886" y="437606"/>
                </a:cubicBezTo>
                <a:cubicBezTo>
                  <a:pt x="1521823" y="441960"/>
                  <a:pt x="1509055" y="447328"/>
                  <a:pt x="1495697" y="450668"/>
                </a:cubicBezTo>
                <a:cubicBezTo>
                  <a:pt x="1482449" y="453980"/>
                  <a:pt x="1463088" y="458112"/>
                  <a:pt x="1449977" y="463731"/>
                </a:cubicBezTo>
                <a:cubicBezTo>
                  <a:pt x="1441028" y="467566"/>
                  <a:pt x="1432968" y="473375"/>
                  <a:pt x="1423852" y="476794"/>
                </a:cubicBezTo>
                <a:cubicBezTo>
                  <a:pt x="1415447" y="479946"/>
                  <a:pt x="1406324" y="480747"/>
                  <a:pt x="1397726" y="483326"/>
                </a:cubicBezTo>
                <a:cubicBezTo>
                  <a:pt x="1384537" y="487283"/>
                  <a:pt x="1371322" y="491274"/>
                  <a:pt x="1358537" y="496388"/>
                </a:cubicBezTo>
                <a:cubicBezTo>
                  <a:pt x="1313094" y="514566"/>
                  <a:pt x="1337005" y="505743"/>
                  <a:pt x="1286692" y="522514"/>
                </a:cubicBezTo>
                <a:lnTo>
                  <a:pt x="1267097" y="529046"/>
                </a:lnTo>
                <a:cubicBezTo>
                  <a:pt x="1247503" y="526869"/>
                  <a:pt x="1227800" y="525512"/>
                  <a:pt x="1208315" y="522514"/>
                </a:cubicBezTo>
                <a:cubicBezTo>
                  <a:pt x="1189979" y="519693"/>
                  <a:pt x="1158264" y="508008"/>
                  <a:pt x="1143000" y="502920"/>
                </a:cubicBezTo>
                <a:cubicBezTo>
                  <a:pt x="1136469" y="500743"/>
                  <a:pt x="1129134" y="500207"/>
                  <a:pt x="1123406" y="496388"/>
                </a:cubicBezTo>
                <a:lnTo>
                  <a:pt x="1084217" y="470263"/>
                </a:lnTo>
                <a:lnTo>
                  <a:pt x="1031966" y="391886"/>
                </a:lnTo>
                <a:cubicBezTo>
                  <a:pt x="1027612" y="385354"/>
                  <a:pt x="1025435" y="376645"/>
                  <a:pt x="1018903" y="372291"/>
                </a:cubicBezTo>
                <a:lnTo>
                  <a:pt x="999309" y="359228"/>
                </a:lnTo>
                <a:cubicBezTo>
                  <a:pt x="986593" y="321083"/>
                  <a:pt x="1002726" y="356114"/>
                  <a:pt x="973183" y="326571"/>
                </a:cubicBezTo>
                <a:cubicBezTo>
                  <a:pt x="967632" y="321020"/>
                  <a:pt x="966028" y="312146"/>
                  <a:pt x="960120" y="306977"/>
                </a:cubicBezTo>
                <a:cubicBezTo>
                  <a:pt x="932477" y="282789"/>
                  <a:pt x="928251" y="283290"/>
                  <a:pt x="901337" y="274320"/>
                </a:cubicBezTo>
                <a:cubicBezTo>
                  <a:pt x="864193" y="237176"/>
                  <a:pt x="899958" y="267099"/>
                  <a:pt x="862149" y="248194"/>
                </a:cubicBezTo>
                <a:cubicBezTo>
                  <a:pt x="855128" y="244683"/>
                  <a:pt x="849728" y="238319"/>
                  <a:pt x="842555" y="235131"/>
                </a:cubicBezTo>
                <a:cubicBezTo>
                  <a:pt x="829972" y="229539"/>
                  <a:pt x="816429" y="226422"/>
                  <a:pt x="803366" y="222068"/>
                </a:cubicBezTo>
                <a:cubicBezTo>
                  <a:pt x="773243" y="212027"/>
                  <a:pt x="790519" y="216886"/>
                  <a:pt x="751115" y="209006"/>
                </a:cubicBezTo>
                <a:cubicBezTo>
                  <a:pt x="647494" y="218425"/>
                  <a:pt x="645256" y="221737"/>
                  <a:pt x="509452" y="209006"/>
                </a:cubicBezTo>
                <a:cubicBezTo>
                  <a:pt x="495743" y="207721"/>
                  <a:pt x="470263" y="195943"/>
                  <a:pt x="470263" y="195943"/>
                </a:cubicBezTo>
                <a:cubicBezTo>
                  <a:pt x="457200" y="187234"/>
                  <a:pt x="442177" y="180918"/>
                  <a:pt x="431075" y="169817"/>
                </a:cubicBezTo>
                <a:cubicBezTo>
                  <a:pt x="424543" y="163286"/>
                  <a:pt x="419555" y="154709"/>
                  <a:pt x="411480" y="150223"/>
                </a:cubicBezTo>
                <a:cubicBezTo>
                  <a:pt x="399443" y="143536"/>
                  <a:pt x="385355" y="141514"/>
                  <a:pt x="372292" y="137160"/>
                </a:cubicBezTo>
                <a:cubicBezTo>
                  <a:pt x="350754" y="129980"/>
                  <a:pt x="343458" y="127974"/>
                  <a:pt x="320040" y="117566"/>
                </a:cubicBezTo>
                <a:cubicBezTo>
                  <a:pt x="311143" y="113612"/>
                  <a:pt x="302864" y="108338"/>
                  <a:pt x="293915" y="104503"/>
                </a:cubicBezTo>
                <a:cubicBezTo>
                  <a:pt x="287587" y="101791"/>
                  <a:pt x="280648" y="100683"/>
                  <a:pt x="274320" y="97971"/>
                </a:cubicBezTo>
                <a:cubicBezTo>
                  <a:pt x="265371" y="94136"/>
                  <a:pt x="257311" y="88327"/>
                  <a:pt x="248195" y="84908"/>
                </a:cubicBezTo>
                <a:cubicBezTo>
                  <a:pt x="239790" y="81756"/>
                  <a:pt x="230667" y="80956"/>
                  <a:pt x="222069" y="78377"/>
                </a:cubicBezTo>
                <a:cubicBezTo>
                  <a:pt x="208880" y="74420"/>
                  <a:pt x="195943" y="69668"/>
                  <a:pt x="182880" y="65314"/>
                </a:cubicBezTo>
                <a:cubicBezTo>
                  <a:pt x="176349" y="63137"/>
                  <a:pt x="169965" y="60453"/>
                  <a:pt x="163286" y="58783"/>
                </a:cubicBezTo>
                <a:cubicBezTo>
                  <a:pt x="154577" y="56606"/>
                  <a:pt x="145565" y="55403"/>
                  <a:pt x="137160" y="52251"/>
                </a:cubicBezTo>
                <a:cubicBezTo>
                  <a:pt x="75357" y="29074"/>
                  <a:pt x="149941" y="46969"/>
                  <a:pt x="78377" y="32657"/>
                </a:cubicBezTo>
                <a:cubicBezTo>
                  <a:pt x="47327" y="11957"/>
                  <a:pt x="66228" y="22075"/>
                  <a:pt x="19595" y="6531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694CA3E-7151-3464-5E2D-04F52995A4DB}"/>
              </a:ext>
            </a:extLst>
          </p:cNvPr>
          <p:cNvSpPr/>
          <p:nvPr/>
        </p:nvSpPr>
        <p:spPr bwMode="auto">
          <a:xfrm>
            <a:off x="6398408" y="3739909"/>
            <a:ext cx="2527663" cy="195943"/>
          </a:xfrm>
          <a:custGeom>
            <a:avLst/>
            <a:gdLst>
              <a:gd name="csX0" fmla="*/ 0 w 2527663"/>
              <a:gd name="csY0" fmla="*/ 19594 h 195943"/>
              <a:gd name="csX1" fmla="*/ 32657 w 2527663"/>
              <a:gd name="csY1" fmla="*/ 13063 h 195943"/>
              <a:gd name="csX2" fmla="*/ 496389 w 2527663"/>
              <a:gd name="csY2" fmla="*/ 13063 h 195943"/>
              <a:gd name="csX3" fmla="*/ 515983 w 2527663"/>
              <a:gd name="csY3" fmla="*/ 19594 h 195943"/>
              <a:gd name="csX4" fmla="*/ 561703 w 2527663"/>
              <a:gd name="csY4" fmla="*/ 78377 h 195943"/>
              <a:gd name="csX5" fmla="*/ 581297 w 2527663"/>
              <a:gd name="csY5" fmla="*/ 97971 h 195943"/>
              <a:gd name="csX6" fmla="*/ 640080 w 2527663"/>
              <a:gd name="csY6" fmla="*/ 137160 h 195943"/>
              <a:gd name="csX7" fmla="*/ 666206 w 2527663"/>
              <a:gd name="csY7" fmla="*/ 156754 h 195943"/>
              <a:gd name="csX8" fmla="*/ 685800 w 2527663"/>
              <a:gd name="csY8" fmla="*/ 163286 h 195943"/>
              <a:gd name="csX9" fmla="*/ 705395 w 2527663"/>
              <a:gd name="csY9" fmla="*/ 176349 h 195943"/>
              <a:gd name="csX10" fmla="*/ 790303 w 2527663"/>
              <a:gd name="csY10" fmla="*/ 195943 h 195943"/>
              <a:gd name="csX11" fmla="*/ 966652 w 2527663"/>
              <a:gd name="csY11" fmla="*/ 182880 h 195943"/>
              <a:gd name="csX12" fmla="*/ 1005840 w 2527663"/>
              <a:gd name="csY12" fmla="*/ 169817 h 195943"/>
              <a:gd name="csX13" fmla="*/ 1025435 w 2527663"/>
              <a:gd name="csY13" fmla="*/ 163286 h 195943"/>
              <a:gd name="csX14" fmla="*/ 1051560 w 2527663"/>
              <a:gd name="csY14" fmla="*/ 150223 h 195943"/>
              <a:gd name="csX15" fmla="*/ 1123406 w 2527663"/>
              <a:gd name="csY15" fmla="*/ 124097 h 195943"/>
              <a:gd name="csX16" fmla="*/ 1156063 w 2527663"/>
              <a:gd name="csY16" fmla="*/ 111034 h 195943"/>
              <a:gd name="csX17" fmla="*/ 1182189 w 2527663"/>
              <a:gd name="csY17" fmla="*/ 97971 h 195943"/>
              <a:gd name="csX18" fmla="*/ 1201783 w 2527663"/>
              <a:gd name="csY18" fmla="*/ 91440 h 195943"/>
              <a:gd name="csX19" fmla="*/ 1227909 w 2527663"/>
              <a:gd name="csY19" fmla="*/ 78377 h 195943"/>
              <a:gd name="csX20" fmla="*/ 1254035 w 2527663"/>
              <a:gd name="csY20" fmla="*/ 71846 h 195943"/>
              <a:gd name="csX21" fmla="*/ 1273629 w 2527663"/>
              <a:gd name="csY21" fmla="*/ 58783 h 195943"/>
              <a:gd name="csX22" fmla="*/ 1299755 w 2527663"/>
              <a:gd name="csY22" fmla="*/ 52251 h 195943"/>
              <a:gd name="csX23" fmla="*/ 1384663 w 2527663"/>
              <a:gd name="csY23" fmla="*/ 32657 h 195943"/>
              <a:gd name="csX24" fmla="*/ 1417320 w 2527663"/>
              <a:gd name="csY24" fmla="*/ 26126 h 195943"/>
              <a:gd name="csX25" fmla="*/ 1534886 w 2527663"/>
              <a:gd name="csY25" fmla="*/ 13063 h 195943"/>
              <a:gd name="csX26" fmla="*/ 1776549 w 2527663"/>
              <a:gd name="csY26" fmla="*/ 19594 h 195943"/>
              <a:gd name="csX27" fmla="*/ 1802675 w 2527663"/>
              <a:gd name="csY27" fmla="*/ 26126 h 195943"/>
              <a:gd name="csX28" fmla="*/ 1861457 w 2527663"/>
              <a:gd name="csY28" fmla="*/ 45720 h 195943"/>
              <a:gd name="csX29" fmla="*/ 1881052 w 2527663"/>
              <a:gd name="csY29" fmla="*/ 52251 h 195943"/>
              <a:gd name="csX30" fmla="*/ 1907177 w 2527663"/>
              <a:gd name="csY30" fmla="*/ 58783 h 195943"/>
              <a:gd name="csX31" fmla="*/ 1979023 w 2527663"/>
              <a:gd name="csY31" fmla="*/ 78377 h 195943"/>
              <a:gd name="csX32" fmla="*/ 2090057 w 2527663"/>
              <a:gd name="csY32" fmla="*/ 91440 h 195943"/>
              <a:gd name="csX33" fmla="*/ 2253343 w 2527663"/>
              <a:gd name="csY33" fmla="*/ 84909 h 195943"/>
              <a:gd name="csX34" fmla="*/ 2292532 w 2527663"/>
              <a:gd name="csY34" fmla="*/ 65314 h 195943"/>
              <a:gd name="csX35" fmla="*/ 2357846 w 2527663"/>
              <a:gd name="csY35" fmla="*/ 45720 h 195943"/>
              <a:gd name="csX36" fmla="*/ 2390503 w 2527663"/>
              <a:gd name="csY36" fmla="*/ 39189 h 195943"/>
              <a:gd name="csX37" fmla="*/ 2429692 w 2527663"/>
              <a:gd name="csY37" fmla="*/ 26126 h 195943"/>
              <a:gd name="csX38" fmla="*/ 2514600 w 2527663"/>
              <a:gd name="csY38" fmla="*/ 6531 h 195943"/>
              <a:gd name="csX39" fmla="*/ 2527663 w 2527663"/>
              <a:gd name="csY39" fmla="*/ 0 h 1959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2527663" h="195943">
                <a:moveTo>
                  <a:pt x="0" y="19594"/>
                </a:moveTo>
                <a:cubicBezTo>
                  <a:pt x="10886" y="17417"/>
                  <a:pt x="21667" y="14633"/>
                  <a:pt x="32657" y="13063"/>
                </a:cubicBezTo>
                <a:cubicBezTo>
                  <a:pt x="187096" y="-9000"/>
                  <a:pt x="335492" y="10468"/>
                  <a:pt x="496389" y="13063"/>
                </a:cubicBezTo>
                <a:cubicBezTo>
                  <a:pt x="502920" y="15240"/>
                  <a:pt x="510255" y="15775"/>
                  <a:pt x="515983" y="19594"/>
                </a:cubicBezTo>
                <a:cubicBezTo>
                  <a:pt x="543557" y="37977"/>
                  <a:pt x="535758" y="52432"/>
                  <a:pt x="561703" y="78377"/>
                </a:cubicBezTo>
                <a:cubicBezTo>
                  <a:pt x="568234" y="84908"/>
                  <a:pt x="574006" y="92300"/>
                  <a:pt x="581297" y="97971"/>
                </a:cubicBezTo>
                <a:cubicBezTo>
                  <a:pt x="639991" y="143622"/>
                  <a:pt x="600937" y="107803"/>
                  <a:pt x="640080" y="137160"/>
                </a:cubicBezTo>
                <a:cubicBezTo>
                  <a:pt x="648789" y="143691"/>
                  <a:pt x="656755" y="151353"/>
                  <a:pt x="666206" y="156754"/>
                </a:cubicBezTo>
                <a:cubicBezTo>
                  <a:pt x="672184" y="160170"/>
                  <a:pt x="679642" y="160207"/>
                  <a:pt x="685800" y="163286"/>
                </a:cubicBezTo>
                <a:cubicBezTo>
                  <a:pt x="692821" y="166797"/>
                  <a:pt x="698222" y="173161"/>
                  <a:pt x="705395" y="176349"/>
                </a:cubicBezTo>
                <a:cubicBezTo>
                  <a:pt x="739367" y="191447"/>
                  <a:pt x="753113" y="190630"/>
                  <a:pt x="790303" y="195943"/>
                </a:cubicBezTo>
                <a:cubicBezTo>
                  <a:pt x="813884" y="194764"/>
                  <a:pt x="921002" y="193415"/>
                  <a:pt x="966652" y="182880"/>
                </a:cubicBezTo>
                <a:cubicBezTo>
                  <a:pt x="980069" y="179784"/>
                  <a:pt x="992777" y="174171"/>
                  <a:pt x="1005840" y="169817"/>
                </a:cubicBezTo>
                <a:cubicBezTo>
                  <a:pt x="1012372" y="167640"/>
                  <a:pt x="1019277" y="166365"/>
                  <a:pt x="1025435" y="163286"/>
                </a:cubicBezTo>
                <a:cubicBezTo>
                  <a:pt x="1034143" y="158932"/>
                  <a:pt x="1042663" y="154177"/>
                  <a:pt x="1051560" y="150223"/>
                </a:cubicBezTo>
                <a:cubicBezTo>
                  <a:pt x="1115816" y="121664"/>
                  <a:pt x="1050998" y="153061"/>
                  <a:pt x="1123406" y="124097"/>
                </a:cubicBezTo>
                <a:cubicBezTo>
                  <a:pt x="1134292" y="119743"/>
                  <a:pt x="1145349" y="115796"/>
                  <a:pt x="1156063" y="111034"/>
                </a:cubicBezTo>
                <a:cubicBezTo>
                  <a:pt x="1164960" y="107080"/>
                  <a:pt x="1173240" y="101806"/>
                  <a:pt x="1182189" y="97971"/>
                </a:cubicBezTo>
                <a:cubicBezTo>
                  <a:pt x="1188517" y="95259"/>
                  <a:pt x="1195455" y="94152"/>
                  <a:pt x="1201783" y="91440"/>
                </a:cubicBezTo>
                <a:cubicBezTo>
                  <a:pt x="1210732" y="87605"/>
                  <a:pt x="1218792" y="81796"/>
                  <a:pt x="1227909" y="78377"/>
                </a:cubicBezTo>
                <a:cubicBezTo>
                  <a:pt x="1236314" y="75225"/>
                  <a:pt x="1245326" y="74023"/>
                  <a:pt x="1254035" y="71846"/>
                </a:cubicBezTo>
                <a:cubicBezTo>
                  <a:pt x="1260566" y="67492"/>
                  <a:pt x="1266414" y="61875"/>
                  <a:pt x="1273629" y="58783"/>
                </a:cubicBezTo>
                <a:cubicBezTo>
                  <a:pt x="1281880" y="55247"/>
                  <a:pt x="1291124" y="54717"/>
                  <a:pt x="1299755" y="52251"/>
                </a:cubicBezTo>
                <a:cubicBezTo>
                  <a:pt x="1362987" y="34184"/>
                  <a:pt x="1239794" y="61630"/>
                  <a:pt x="1384663" y="32657"/>
                </a:cubicBezTo>
                <a:cubicBezTo>
                  <a:pt x="1395549" y="30480"/>
                  <a:pt x="1406305" y="27503"/>
                  <a:pt x="1417320" y="26126"/>
                </a:cubicBezTo>
                <a:cubicBezTo>
                  <a:pt x="1491283" y="16880"/>
                  <a:pt x="1452106" y="21340"/>
                  <a:pt x="1534886" y="13063"/>
                </a:cubicBezTo>
                <a:cubicBezTo>
                  <a:pt x="1615440" y="15240"/>
                  <a:pt x="1696061" y="15668"/>
                  <a:pt x="1776549" y="19594"/>
                </a:cubicBezTo>
                <a:cubicBezTo>
                  <a:pt x="1785515" y="20031"/>
                  <a:pt x="1794077" y="23546"/>
                  <a:pt x="1802675" y="26126"/>
                </a:cubicBezTo>
                <a:cubicBezTo>
                  <a:pt x="1822458" y="32061"/>
                  <a:pt x="1841863" y="39189"/>
                  <a:pt x="1861457" y="45720"/>
                </a:cubicBezTo>
                <a:cubicBezTo>
                  <a:pt x="1867989" y="47897"/>
                  <a:pt x="1874373" y="50581"/>
                  <a:pt x="1881052" y="52251"/>
                </a:cubicBezTo>
                <a:cubicBezTo>
                  <a:pt x="1889760" y="54428"/>
                  <a:pt x="1898546" y="56317"/>
                  <a:pt x="1907177" y="58783"/>
                </a:cubicBezTo>
                <a:cubicBezTo>
                  <a:pt x="1939055" y="67891"/>
                  <a:pt x="1932477" y="71727"/>
                  <a:pt x="1979023" y="78377"/>
                </a:cubicBezTo>
                <a:cubicBezTo>
                  <a:pt x="2046403" y="88004"/>
                  <a:pt x="2009425" y="83377"/>
                  <a:pt x="2090057" y="91440"/>
                </a:cubicBezTo>
                <a:cubicBezTo>
                  <a:pt x="2144486" y="89263"/>
                  <a:pt x="2199009" y="88790"/>
                  <a:pt x="2253343" y="84909"/>
                </a:cubicBezTo>
                <a:cubicBezTo>
                  <a:pt x="2274625" y="83389"/>
                  <a:pt x="2273775" y="73651"/>
                  <a:pt x="2292532" y="65314"/>
                </a:cubicBezTo>
                <a:cubicBezTo>
                  <a:pt x="2308818" y="58076"/>
                  <a:pt x="2338844" y="49942"/>
                  <a:pt x="2357846" y="45720"/>
                </a:cubicBezTo>
                <a:cubicBezTo>
                  <a:pt x="2368683" y="43312"/>
                  <a:pt x="2379793" y="42110"/>
                  <a:pt x="2390503" y="39189"/>
                </a:cubicBezTo>
                <a:cubicBezTo>
                  <a:pt x="2403787" y="35566"/>
                  <a:pt x="2416190" y="28826"/>
                  <a:pt x="2429692" y="26126"/>
                </a:cubicBezTo>
                <a:cubicBezTo>
                  <a:pt x="2458071" y="20450"/>
                  <a:pt x="2487490" y="17375"/>
                  <a:pt x="2514600" y="6531"/>
                </a:cubicBezTo>
                <a:cubicBezTo>
                  <a:pt x="2519120" y="4723"/>
                  <a:pt x="2523309" y="2177"/>
                  <a:pt x="2527663" y="0"/>
                </a:cubicBezTo>
              </a:path>
            </a:pathLst>
          </a:custGeom>
          <a:noFill/>
          <a:ln w="28575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5F9F739-7C9E-5B8C-5DF8-1A97852F54D6}"/>
              </a:ext>
            </a:extLst>
          </p:cNvPr>
          <p:cNvSpPr/>
          <p:nvPr/>
        </p:nvSpPr>
        <p:spPr bwMode="auto">
          <a:xfrm>
            <a:off x="3161771" y="3344591"/>
            <a:ext cx="288916" cy="282866"/>
          </a:xfrm>
          <a:prstGeom prst="ellipse">
            <a:avLst/>
          </a:prstGeom>
          <a:solidFill>
            <a:schemeClr val="tx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248D26-FDBD-4030-EAD5-CC1DEE615CBA}"/>
              </a:ext>
            </a:extLst>
          </p:cNvPr>
          <p:cNvSpPr/>
          <p:nvPr/>
        </p:nvSpPr>
        <p:spPr bwMode="auto">
          <a:xfrm>
            <a:off x="8924538" y="3555611"/>
            <a:ext cx="288916" cy="282866"/>
          </a:xfrm>
          <a:prstGeom prst="ellipse">
            <a:avLst/>
          </a:prstGeom>
          <a:solidFill>
            <a:schemeClr val="tx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A6976C-265C-EF6B-02FE-6846EB6DCCE0}"/>
              </a:ext>
            </a:extLst>
          </p:cNvPr>
          <p:cNvSpPr txBox="1"/>
          <p:nvPr/>
        </p:nvSpPr>
        <p:spPr>
          <a:xfrm>
            <a:off x="1613762" y="5235140"/>
            <a:ext cx="300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Collection PMTs/SiPMs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555D5DD-3B09-6064-B9D4-B2CA00066E5B}"/>
              </a:ext>
            </a:extLst>
          </p:cNvPr>
          <p:cNvSpPr txBox="1"/>
          <p:nvPr/>
        </p:nvSpPr>
        <p:spPr>
          <a:xfrm>
            <a:off x="8934491" y="293556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Absorption </a:t>
            </a:r>
          </a:p>
          <a:p>
            <a:pPr algn="ctr"/>
            <a:r>
              <a:rPr lang="en-US" dirty="0"/>
              <a:t>Deposit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249F1E5-A7F9-BE1B-8223-90554E6CEBD6}"/>
              </a:ext>
            </a:extLst>
          </p:cNvPr>
          <p:cNvSpPr txBox="1"/>
          <p:nvPr/>
        </p:nvSpPr>
        <p:spPr>
          <a:xfrm>
            <a:off x="2119431" y="2275789"/>
            <a:ext cx="11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/>
              <a:t>Particle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814A21A-5FD8-FC74-7CF4-07B94A78677C}"/>
              </a:ext>
            </a:extLst>
          </p:cNvPr>
          <p:cNvCxnSpPr>
            <a:cxnSpLocks/>
            <a:endCxn id="31" idx="34"/>
          </p:cNvCxnSpPr>
          <p:nvPr/>
        </p:nvCxnSpPr>
        <p:spPr>
          <a:xfrm>
            <a:off x="2865684" y="2698666"/>
            <a:ext cx="1312039" cy="1034712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F0C7FE4E-79DD-A465-732D-F025D51D7355}"/>
              </a:ext>
            </a:extLst>
          </p:cNvPr>
          <p:cNvSpPr/>
          <p:nvPr/>
        </p:nvSpPr>
        <p:spPr bwMode="auto">
          <a:xfrm>
            <a:off x="3643452" y="2864872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E14533F-DF57-BC54-6C75-74F18D216924}"/>
              </a:ext>
            </a:extLst>
          </p:cNvPr>
          <p:cNvSpPr/>
          <p:nvPr/>
        </p:nvSpPr>
        <p:spPr bwMode="auto">
          <a:xfrm>
            <a:off x="4552704" y="3034186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13A78D-CD40-1A4F-CD76-E6CB66F943AA}"/>
              </a:ext>
            </a:extLst>
          </p:cNvPr>
          <p:cNvSpPr/>
          <p:nvPr/>
        </p:nvSpPr>
        <p:spPr bwMode="auto">
          <a:xfrm>
            <a:off x="5146579" y="3057623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FCEA1AB-08F3-D8ED-509A-08314AC4946C}"/>
              </a:ext>
            </a:extLst>
          </p:cNvPr>
          <p:cNvSpPr/>
          <p:nvPr/>
        </p:nvSpPr>
        <p:spPr bwMode="auto">
          <a:xfrm>
            <a:off x="4076327" y="2790356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DA8D4D3-D80B-25E5-477B-C7804560FE25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3815353" y="2699770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1F696C8B-7CB6-5FE4-E3C3-16D156A5F759}"/>
              </a:ext>
            </a:extLst>
          </p:cNvPr>
          <p:cNvSpPr txBox="1"/>
          <p:nvPr/>
        </p:nvSpPr>
        <p:spPr>
          <a:xfrm>
            <a:off x="4457783" y="2438972"/>
            <a:ext cx="214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Ionization Electrons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E78D744-8932-22C1-E67C-0C45EAE0CBB5}"/>
              </a:ext>
            </a:extLst>
          </p:cNvPr>
          <p:cNvCxnSpPr>
            <a:cxnSpLocks/>
          </p:cNvCxnSpPr>
          <p:nvPr/>
        </p:nvCxnSpPr>
        <p:spPr>
          <a:xfrm>
            <a:off x="6868683" y="3953848"/>
            <a:ext cx="38444" cy="30045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46413F5-C2B4-B98E-6722-204BA8CF3AAB}"/>
              </a:ext>
            </a:extLst>
          </p:cNvPr>
          <p:cNvCxnSpPr>
            <a:cxnSpLocks/>
          </p:cNvCxnSpPr>
          <p:nvPr/>
        </p:nvCxnSpPr>
        <p:spPr>
          <a:xfrm>
            <a:off x="7244090" y="4104074"/>
            <a:ext cx="14400" cy="28964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B26454-E3B5-5765-D239-69006ABF9155}"/>
              </a:ext>
            </a:extLst>
          </p:cNvPr>
          <p:cNvCxnSpPr>
            <a:cxnSpLocks/>
          </p:cNvCxnSpPr>
          <p:nvPr/>
        </p:nvCxnSpPr>
        <p:spPr>
          <a:xfrm>
            <a:off x="7597390" y="4135175"/>
            <a:ext cx="0" cy="29026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087C44D-0E3C-91EC-2F04-0938CA9D53E6}"/>
              </a:ext>
            </a:extLst>
          </p:cNvPr>
          <p:cNvCxnSpPr>
            <a:cxnSpLocks/>
          </p:cNvCxnSpPr>
          <p:nvPr/>
        </p:nvCxnSpPr>
        <p:spPr>
          <a:xfrm>
            <a:off x="7991453" y="4058975"/>
            <a:ext cx="0" cy="29026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D5AF50C-EA0B-219D-A23F-4F9CC22A8EB4}"/>
              </a:ext>
            </a:extLst>
          </p:cNvPr>
          <p:cNvCxnSpPr>
            <a:cxnSpLocks/>
          </p:cNvCxnSpPr>
          <p:nvPr/>
        </p:nvCxnSpPr>
        <p:spPr>
          <a:xfrm flipH="1">
            <a:off x="2969408" y="3636783"/>
            <a:ext cx="156054" cy="15211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531AEE6-7407-1DE4-A886-FD069071A36C}"/>
              </a:ext>
            </a:extLst>
          </p:cNvPr>
          <p:cNvCxnSpPr>
            <a:cxnSpLocks/>
          </p:cNvCxnSpPr>
          <p:nvPr/>
        </p:nvCxnSpPr>
        <p:spPr>
          <a:xfrm>
            <a:off x="2849881" y="3493735"/>
            <a:ext cx="255507" cy="0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A5C35FF-6397-F5BC-61FC-62FF820E5C00}"/>
              </a:ext>
            </a:extLst>
          </p:cNvPr>
          <p:cNvCxnSpPr>
            <a:cxnSpLocks/>
          </p:cNvCxnSpPr>
          <p:nvPr/>
        </p:nvCxnSpPr>
        <p:spPr>
          <a:xfrm>
            <a:off x="2849881" y="3247798"/>
            <a:ext cx="210267" cy="76873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424AC7A-1F1F-F722-E73F-44952BF23FE8}"/>
              </a:ext>
            </a:extLst>
          </p:cNvPr>
          <p:cNvCxnSpPr>
            <a:cxnSpLocks/>
          </p:cNvCxnSpPr>
          <p:nvPr/>
        </p:nvCxnSpPr>
        <p:spPr>
          <a:xfrm flipV="1">
            <a:off x="3755147" y="4367970"/>
            <a:ext cx="68342" cy="21122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5950F24-3A05-4422-3138-8CA10F85862A}"/>
              </a:ext>
            </a:extLst>
          </p:cNvPr>
          <p:cNvCxnSpPr>
            <a:cxnSpLocks/>
          </p:cNvCxnSpPr>
          <p:nvPr/>
        </p:nvCxnSpPr>
        <p:spPr>
          <a:xfrm flipV="1">
            <a:off x="4143552" y="4265238"/>
            <a:ext cx="68342" cy="21122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9D2029B-79AB-AD97-7C55-8257F861FEE5}"/>
              </a:ext>
            </a:extLst>
          </p:cNvPr>
          <p:cNvCxnSpPr>
            <a:cxnSpLocks/>
          </p:cNvCxnSpPr>
          <p:nvPr/>
        </p:nvCxnSpPr>
        <p:spPr>
          <a:xfrm flipV="1">
            <a:off x="4510575" y="4192110"/>
            <a:ext cx="68342" cy="21122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9756ED-AFAD-6D8F-2C18-6B8FDBFD7BE0}"/>
              </a:ext>
            </a:extLst>
          </p:cNvPr>
          <p:cNvCxnSpPr>
            <a:cxnSpLocks/>
          </p:cNvCxnSpPr>
          <p:nvPr/>
        </p:nvCxnSpPr>
        <p:spPr>
          <a:xfrm flipV="1">
            <a:off x="4828290" y="4234377"/>
            <a:ext cx="68342" cy="21122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B744FFE-8382-4E01-55FC-1EE82A174D87}"/>
              </a:ext>
            </a:extLst>
          </p:cNvPr>
          <p:cNvCxnSpPr>
            <a:cxnSpLocks/>
          </p:cNvCxnSpPr>
          <p:nvPr/>
        </p:nvCxnSpPr>
        <p:spPr>
          <a:xfrm>
            <a:off x="9264971" y="3816322"/>
            <a:ext cx="177716" cy="15118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96FEBE2-89BE-D4D1-6EEF-7C709AB28DD8}"/>
              </a:ext>
            </a:extLst>
          </p:cNvPr>
          <p:cNvCxnSpPr>
            <a:cxnSpLocks/>
          </p:cNvCxnSpPr>
          <p:nvPr/>
        </p:nvCxnSpPr>
        <p:spPr>
          <a:xfrm>
            <a:off x="9286825" y="3720314"/>
            <a:ext cx="276927" cy="143634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B433C2C-8221-5B76-EE30-7E6FBC045EE5}"/>
              </a:ext>
            </a:extLst>
          </p:cNvPr>
          <p:cNvCxnSpPr>
            <a:cxnSpLocks/>
          </p:cNvCxnSpPr>
          <p:nvPr/>
        </p:nvCxnSpPr>
        <p:spPr>
          <a:xfrm>
            <a:off x="9313242" y="3644553"/>
            <a:ext cx="367419" cy="3417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6F583892-1B8F-F81D-856F-5A0D057B8601}"/>
              </a:ext>
            </a:extLst>
          </p:cNvPr>
          <p:cNvSpPr txBox="1"/>
          <p:nvPr/>
        </p:nvSpPr>
        <p:spPr>
          <a:xfrm>
            <a:off x="1815013" y="4075520"/>
            <a:ext cx="247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Scintillation Photons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B00B427B-9DD6-F405-CD51-15186CFC537D}"/>
              </a:ext>
            </a:extLst>
          </p:cNvPr>
          <p:cNvSpPr/>
          <p:nvPr/>
        </p:nvSpPr>
        <p:spPr bwMode="auto">
          <a:xfrm>
            <a:off x="2341153" y="5667979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9E215D2-6389-8BE7-F873-5A4C8384DF8A}"/>
              </a:ext>
            </a:extLst>
          </p:cNvPr>
          <p:cNvSpPr/>
          <p:nvPr/>
        </p:nvSpPr>
        <p:spPr bwMode="auto">
          <a:xfrm>
            <a:off x="2881086" y="5668324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642EA738-E78B-8F58-0D49-A3C0F6FA8D65}"/>
              </a:ext>
            </a:extLst>
          </p:cNvPr>
          <p:cNvSpPr/>
          <p:nvPr/>
        </p:nvSpPr>
        <p:spPr bwMode="auto">
          <a:xfrm>
            <a:off x="3410907" y="5670917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7E1DD27-4047-0E8E-8233-A30F7321E95E}"/>
              </a:ext>
            </a:extLst>
          </p:cNvPr>
          <p:cNvSpPr/>
          <p:nvPr/>
        </p:nvSpPr>
        <p:spPr bwMode="auto">
          <a:xfrm>
            <a:off x="3950840" y="5671262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7BE7DCE-18FF-B82C-5852-DCDE3F5ACB5C}"/>
              </a:ext>
            </a:extLst>
          </p:cNvPr>
          <p:cNvSpPr/>
          <p:nvPr/>
        </p:nvSpPr>
        <p:spPr bwMode="auto">
          <a:xfrm>
            <a:off x="4485102" y="5679547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34638EB-86E0-B461-7D01-69CFD6AAC353}"/>
              </a:ext>
            </a:extLst>
          </p:cNvPr>
          <p:cNvSpPr/>
          <p:nvPr/>
        </p:nvSpPr>
        <p:spPr bwMode="auto">
          <a:xfrm>
            <a:off x="5025035" y="5679892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032592A-9818-1512-E788-03357A7C6FF8}"/>
              </a:ext>
            </a:extLst>
          </p:cNvPr>
          <p:cNvSpPr/>
          <p:nvPr/>
        </p:nvSpPr>
        <p:spPr bwMode="auto">
          <a:xfrm>
            <a:off x="5554856" y="5682485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5BBFEB1E-3BC4-0526-E25E-5774BFF44951}"/>
              </a:ext>
            </a:extLst>
          </p:cNvPr>
          <p:cNvSpPr/>
          <p:nvPr/>
        </p:nvSpPr>
        <p:spPr bwMode="auto">
          <a:xfrm>
            <a:off x="6094789" y="5682830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83B16417-CCC7-DED1-61A1-2E44B8E5D1E0}"/>
              </a:ext>
            </a:extLst>
          </p:cNvPr>
          <p:cNvSpPr/>
          <p:nvPr/>
        </p:nvSpPr>
        <p:spPr bwMode="auto">
          <a:xfrm>
            <a:off x="6634722" y="5679547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F2BAB06-EBAC-2D86-C82F-A0019FFBA1FB}"/>
              </a:ext>
            </a:extLst>
          </p:cNvPr>
          <p:cNvSpPr/>
          <p:nvPr/>
        </p:nvSpPr>
        <p:spPr bwMode="auto">
          <a:xfrm>
            <a:off x="7174655" y="5679892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6BCADEA-68D6-20ED-D7C5-BCFF60A7135E}"/>
              </a:ext>
            </a:extLst>
          </p:cNvPr>
          <p:cNvSpPr/>
          <p:nvPr/>
        </p:nvSpPr>
        <p:spPr bwMode="auto">
          <a:xfrm>
            <a:off x="7704476" y="5682485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B345C13-5835-F0EA-B71C-F14351EFC801}"/>
              </a:ext>
            </a:extLst>
          </p:cNvPr>
          <p:cNvSpPr/>
          <p:nvPr/>
        </p:nvSpPr>
        <p:spPr bwMode="auto">
          <a:xfrm>
            <a:off x="8244409" y="5682830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61074FC-6E2D-DA62-F0E6-252FC61868FB}"/>
              </a:ext>
            </a:extLst>
          </p:cNvPr>
          <p:cNvSpPr/>
          <p:nvPr/>
        </p:nvSpPr>
        <p:spPr bwMode="auto">
          <a:xfrm>
            <a:off x="8782644" y="5681263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0F32D253-4EC4-CAA1-AC7C-05D6D2421FA6}"/>
              </a:ext>
            </a:extLst>
          </p:cNvPr>
          <p:cNvSpPr/>
          <p:nvPr/>
        </p:nvSpPr>
        <p:spPr bwMode="auto">
          <a:xfrm>
            <a:off x="9322577" y="5681608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5C33165D-7E80-8338-2026-4DD12FE6FB9C}"/>
              </a:ext>
            </a:extLst>
          </p:cNvPr>
          <p:cNvCxnSpPr>
            <a:cxnSpLocks/>
          </p:cNvCxnSpPr>
          <p:nvPr/>
        </p:nvCxnSpPr>
        <p:spPr>
          <a:xfrm flipV="1">
            <a:off x="4248227" y="2648315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8536ECA-5409-71AC-51FA-A0D325475052}"/>
              </a:ext>
            </a:extLst>
          </p:cNvPr>
          <p:cNvCxnSpPr>
            <a:cxnSpLocks/>
          </p:cNvCxnSpPr>
          <p:nvPr/>
        </p:nvCxnSpPr>
        <p:spPr>
          <a:xfrm flipV="1">
            <a:off x="4724604" y="2872734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C45BEFDD-0233-2D04-4FB7-2C81138935D3}"/>
              </a:ext>
            </a:extLst>
          </p:cNvPr>
          <p:cNvCxnSpPr>
            <a:cxnSpLocks/>
          </p:cNvCxnSpPr>
          <p:nvPr/>
        </p:nvCxnSpPr>
        <p:spPr>
          <a:xfrm flipV="1">
            <a:off x="5318479" y="2911378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665A4990-787A-9B1B-1210-0AA3D3146D21}"/>
              </a:ext>
            </a:extLst>
          </p:cNvPr>
          <p:cNvSpPr/>
          <p:nvPr/>
        </p:nvSpPr>
        <p:spPr bwMode="auto">
          <a:xfrm>
            <a:off x="6741221" y="2750549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7DE33E23-409A-1686-038B-15E7FAEFFF0A}"/>
              </a:ext>
            </a:extLst>
          </p:cNvPr>
          <p:cNvSpPr/>
          <p:nvPr/>
        </p:nvSpPr>
        <p:spPr bwMode="auto">
          <a:xfrm>
            <a:off x="7335096" y="2773986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DB7092EE-E2C4-11C3-D571-25CD56ECFF7C}"/>
              </a:ext>
            </a:extLst>
          </p:cNvPr>
          <p:cNvCxnSpPr>
            <a:cxnSpLocks/>
          </p:cNvCxnSpPr>
          <p:nvPr/>
        </p:nvCxnSpPr>
        <p:spPr>
          <a:xfrm flipV="1">
            <a:off x="6913121" y="2589097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F13DEAE-F817-1345-AFAC-A06AB29E14C0}"/>
              </a:ext>
            </a:extLst>
          </p:cNvPr>
          <p:cNvCxnSpPr>
            <a:cxnSpLocks/>
          </p:cNvCxnSpPr>
          <p:nvPr/>
        </p:nvCxnSpPr>
        <p:spPr>
          <a:xfrm flipV="1">
            <a:off x="7506996" y="2627741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6FFD5643-361A-5B94-ED9A-FE45AB0F5F1E}"/>
              </a:ext>
            </a:extLst>
          </p:cNvPr>
          <p:cNvSpPr/>
          <p:nvPr/>
        </p:nvSpPr>
        <p:spPr bwMode="auto">
          <a:xfrm>
            <a:off x="7835003" y="3187124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EDCF360-D707-1BF1-21E3-1FFD242B77DB}"/>
              </a:ext>
            </a:extLst>
          </p:cNvPr>
          <p:cNvSpPr/>
          <p:nvPr/>
        </p:nvSpPr>
        <p:spPr bwMode="auto">
          <a:xfrm>
            <a:off x="8428878" y="3210561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9E22B2D-25E9-2040-9723-D831B081BC12}"/>
              </a:ext>
            </a:extLst>
          </p:cNvPr>
          <p:cNvCxnSpPr>
            <a:cxnSpLocks/>
          </p:cNvCxnSpPr>
          <p:nvPr/>
        </p:nvCxnSpPr>
        <p:spPr>
          <a:xfrm flipV="1">
            <a:off x="8006903" y="3025672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7ABD55E-75B6-BDD0-6CC4-F0255DC673E2}"/>
              </a:ext>
            </a:extLst>
          </p:cNvPr>
          <p:cNvCxnSpPr>
            <a:cxnSpLocks/>
          </p:cNvCxnSpPr>
          <p:nvPr/>
        </p:nvCxnSpPr>
        <p:spPr>
          <a:xfrm flipV="1">
            <a:off x="8600778" y="3064316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83A2689D-5F79-39AD-7241-EF66EDEBAD45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40438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B8324-3923-28E0-55CE-70667A962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348626-7BC8-9B04-7339-03EA6F54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296864"/>
            <a:ext cx="10614329" cy="1344776"/>
          </a:xfrm>
        </p:spPr>
        <p:txBody>
          <a:bodyPr/>
          <a:lstStyle/>
          <a:p>
            <a:r>
              <a:rPr lang="en-US" dirty="0"/>
              <a:t>Single-Phase Time Projection Chamber (TPC)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F77F62-828B-E1B2-51A8-F68D6F41E157}"/>
              </a:ext>
            </a:extLst>
          </p:cNvPr>
          <p:cNvSpPr/>
          <p:nvPr/>
        </p:nvSpPr>
        <p:spPr bwMode="auto">
          <a:xfrm>
            <a:off x="312874" y="1205070"/>
            <a:ext cx="11566252" cy="581340"/>
          </a:xfrm>
          <a:prstGeom prst="ellipse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17E72D-860B-542B-4AC1-7E307982696B}"/>
              </a:ext>
            </a:extLst>
          </p:cNvPr>
          <p:cNvSpPr/>
          <p:nvPr/>
        </p:nvSpPr>
        <p:spPr bwMode="auto">
          <a:xfrm>
            <a:off x="312874" y="5614577"/>
            <a:ext cx="11566252" cy="581340"/>
          </a:xfrm>
          <a:prstGeom prst="ellipse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74D170-6B81-1694-0ABF-518AA07BF63D}"/>
              </a:ext>
            </a:extLst>
          </p:cNvPr>
          <p:cNvCxnSpPr>
            <a:stCxn id="2" idx="2"/>
            <a:endCxn id="4" idx="2"/>
          </p:cNvCxnSpPr>
          <p:nvPr/>
        </p:nvCxnSpPr>
        <p:spPr>
          <a:xfrm>
            <a:off x="312874" y="1495740"/>
            <a:ext cx="0" cy="4409507"/>
          </a:xfrm>
          <a:prstGeom prst="line">
            <a:avLst/>
          </a:prstGeom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59E8A2D-6AA9-A9DF-800C-FF61DC6B268E}"/>
              </a:ext>
            </a:extLst>
          </p:cNvPr>
          <p:cNvCxnSpPr>
            <a:cxnSpLocks/>
            <a:stCxn id="2" idx="6"/>
            <a:endCxn id="4" idx="6"/>
          </p:cNvCxnSpPr>
          <p:nvPr/>
        </p:nvCxnSpPr>
        <p:spPr>
          <a:xfrm>
            <a:off x="11879126" y="1495740"/>
            <a:ext cx="0" cy="4409507"/>
          </a:xfrm>
          <a:prstGeom prst="line">
            <a:avLst/>
          </a:prstGeom>
          <a:ln w="63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1E71B7A-2BAD-40B6-2E1B-45245858B940}"/>
              </a:ext>
            </a:extLst>
          </p:cNvPr>
          <p:cNvSpPr txBox="1"/>
          <p:nvPr/>
        </p:nvSpPr>
        <p:spPr>
          <a:xfrm>
            <a:off x="5017464" y="3383095"/>
            <a:ext cx="1883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💥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EC259-4290-FA01-1311-C2493B60FD3C}"/>
              </a:ext>
            </a:extLst>
          </p:cNvPr>
          <p:cNvSpPr txBox="1"/>
          <p:nvPr/>
        </p:nvSpPr>
        <p:spPr>
          <a:xfrm>
            <a:off x="5613217" y="3092337"/>
            <a:ext cx="147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Decay Event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F950BE-84E0-0DEC-3964-A7B77E8DF9B3}"/>
              </a:ext>
            </a:extLst>
          </p:cNvPr>
          <p:cNvCxnSpPr>
            <a:cxnSpLocks/>
          </p:cNvCxnSpPr>
          <p:nvPr/>
        </p:nvCxnSpPr>
        <p:spPr>
          <a:xfrm flipV="1">
            <a:off x="739470" y="2154376"/>
            <a:ext cx="0" cy="3323398"/>
          </a:xfrm>
          <a:prstGeom prst="straightConnector1">
            <a:avLst/>
          </a:prstGeom>
          <a:ln w="63500" cmpd="sng">
            <a:solidFill>
              <a:schemeClr val="accent1">
                <a:lumMod val="75000"/>
              </a:schemeClr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6C7D3F-8BB4-4E4B-350B-4F3CCE5484EE}"/>
              </a:ext>
            </a:extLst>
          </p:cNvPr>
          <p:cNvSpPr txBox="1"/>
          <p:nvPr/>
        </p:nvSpPr>
        <p:spPr>
          <a:xfrm>
            <a:off x="759070" y="2864759"/>
            <a:ext cx="925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Drift </a:t>
            </a:r>
          </a:p>
          <a:p>
            <a:r>
              <a:rPr lang="en-US" dirty="0"/>
              <a:t>Voltage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30A9E-F8BD-DA4A-391B-57CA55A9751F}"/>
              </a:ext>
            </a:extLst>
          </p:cNvPr>
          <p:cNvSpPr txBox="1"/>
          <p:nvPr/>
        </p:nvSpPr>
        <p:spPr>
          <a:xfrm>
            <a:off x="10028625" y="4521230"/>
            <a:ext cx="181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Active Volume: </a:t>
            </a:r>
          </a:p>
          <a:p>
            <a:r>
              <a:rPr lang="en-US" dirty="0"/>
              <a:t>Gaseous/Liquid </a:t>
            </a:r>
          </a:p>
          <a:p>
            <a:r>
              <a:rPr lang="en-US" dirty="0"/>
              <a:t>Noble Element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70870-C3A1-92D1-22F3-BAE207DBD654}"/>
              </a:ext>
            </a:extLst>
          </p:cNvPr>
          <p:cNvCxnSpPr/>
          <p:nvPr/>
        </p:nvCxnSpPr>
        <p:spPr>
          <a:xfrm flipV="1">
            <a:off x="3576783" y="134881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04841E-9F12-0B35-B8E6-860810DC95EF}"/>
              </a:ext>
            </a:extLst>
          </p:cNvPr>
          <p:cNvCxnSpPr/>
          <p:nvPr/>
        </p:nvCxnSpPr>
        <p:spPr>
          <a:xfrm flipV="1">
            <a:off x="4020920" y="135534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961A359-7F77-6EA6-DECD-478F43182468}"/>
              </a:ext>
            </a:extLst>
          </p:cNvPr>
          <p:cNvCxnSpPr/>
          <p:nvPr/>
        </p:nvCxnSpPr>
        <p:spPr>
          <a:xfrm flipV="1">
            <a:off x="4465057" y="1358324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C91C37B-0CC1-17C0-2C3E-489A255CEAA9}"/>
              </a:ext>
            </a:extLst>
          </p:cNvPr>
          <p:cNvCxnSpPr/>
          <p:nvPr/>
        </p:nvCxnSpPr>
        <p:spPr>
          <a:xfrm flipV="1">
            <a:off x="4909194" y="136485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B54A47-768B-4BB5-FE82-5140B0F3AEA7}"/>
              </a:ext>
            </a:extLst>
          </p:cNvPr>
          <p:cNvCxnSpPr/>
          <p:nvPr/>
        </p:nvCxnSpPr>
        <p:spPr>
          <a:xfrm flipV="1">
            <a:off x="5353331" y="1374364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92BD54-84AD-9EE6-BDAE-929D4615C720}"/>
              </a:ext>
            </a:extLst>
          </p:cNvPr>
          <p:cNvCxnSpPr/>
          <p:nvPr/>
        </p:nvCxnSpPr>
        <p:spPr>
          <a:xfrm flipV="1">
            <a:off x="5797468" y="138089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A4D7F4-CECD-35C2-362A-A4D56A959654}"/>
              </a:ext>
            </a:extLst>
          </p:cNvPr>
          <p:cNvCxnSpPr/>
          <p:nvPr/>
        </p:nvCxnSpPr>
        <p:spPr>
          <a:xfrm flipV="1">
            <a:off x="6280795" y="139525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616D45-782C-F7B2-9D19-0899D0799381}"/>
              </a:ext>
            </a:extLst>
          </p:cNvPr>
          <p:cNvCxnSpPr/>
          <p:nvPr/>
        </p:nvCxnSpPr>
        <p:spPr>
          <a:xfrm flipV="1">
            <a:off x="6724932" y="1401787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0BA1C-90CD-8BD0-2290-1658631DED34}"/>
              </a:ext>
            </a:extLst>
          </p:cNvPr>
          <p:cNvCxnSpPr/>
          <p:nvPr/>
        </p:nvCxnSpPr>
        <p:spPr>
          <a:xfrm flipV="1">
            <a:off x="7169069" y="140476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6DE48F-EFE2-FA13-430D-B6A83B27BD71}"/>
              </a:ext>
            </a:extLst>
          </p:cNvPr>
          <p:cNvCxnSpPr/>
          <p:nvPr/>
        </p:nvCxnSpPr>
        <p:spPr>
          <a:xfrm flipV="1">
            <a:off x="7613206" y="141129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BC2217-CF4B-2EED-32B4-6AC9E61DFBA3}"/>
              </a:ext>
            </a:extLst>
          </p:cNvPr>
          <p:cNvCxnSpPr/>
          <p:nvPr/>
        </p:nvCxnSpPr>
        <p:spPr>
          <a:xfrm flipV="1">
            <a:off x="8057343" y="1420805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04BB4B-2DD8-7C92-B16A-69C42B2D958F}"/>
              </a:ext>
            </a:extLst>
          </p:cNvPr>
          <p:cNvCxnSpPr/>
          <p:nvPr/>
        </p:nvCxnSpPr>
        <p:spPr>
          <a:xfrm flipV="1">
            <a:off x="8501480" y="142733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E130F3-FA58-311A-C2CB-F52C6A5CD52B}"/>
              </a:ext>
            </a:extLst>
          </p:cNvPr>
          <p:cNvCxnSpPr/>
          <p:nvPr/>
        </p:nvCxnSpPr>
        <p:spPr>
          <a:xfrm flipV="1">
            <a:off x="2131163" y="1345527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428DD0-48C0-33B3-5C23-B2C59284707D}"/>
              </a:ext>
            </a:extLst>
          </p:cNvPr>
          <p:cNvCxnSpPr/>
          <p:nvPr/>
        </p:nvCxnSpPr>
        <p:spPr>
          <a:xfrm flipV="1">
            <a:off x="2575300" y="1352058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B5761B-60F7-5A17-1225-0147E1496FFC}"/>
              </a:ext>
            </a:extLst>
          </p:cNvPr>
          <p:cNvCxnSpPr/>
          <p:nvPr/>
        </p:nvCxnSpPr>
        <p:spPr>
          <a:xfrm flipV="1">
            <a:off x="3019437" y="1355036"/>
            <a:ext cx="888274" cy="267789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837F26E-D047-48EB-1F2F-0BA907C8DCA8}"/>
              </a:ext>
            </a:extLst>
          </p:cNvPr>
          <p:cNvCxnSpPr/>
          <p:nvPr/>
        </p:nvCxnSpPr>
        <p:spPr>
          <a:xfrm>
            <a:off x="1996177" y="1488931"/>
            <a:ext cx="7556863" cy="159753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4E2F54C-F393-7C4B-B056-4444BF1D3AFA}"/>
              </a:ext>
            </a:extLst>
          </p:cNvPr>
          <p:cNvCxnSpPr/>
          <p:nvPr/>
        </p:nvCxnSpPr>
        <p:spPr>
          <a:xfrm>
            <a:off x="2127895" y="1385747"/>
            <a:ext cx="7556863" cy="159753"/>
          </a:xfrm>
          <a:prstGeom prst="line">
            <a:avLst/>
          </a:prstGeom>
          <a:ln w="28575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ED118EC-C1EA-5A7B-49F9-90B60FC00323}"/>
              </a:ext>
            </a:extLst>
          </p:cNvPr>
          <p:cNvSpPr txBox="1"/>
          <p:nvPr/>
        </p:nvSpPr>
        <p:spPr>
          <a:xfrm>
            <a:off x="8108682" y="1800954"/>
            <a:ext cx="309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Charge Collection Electrodes</a:t>
            </a: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F310823-89DD-586C-68E2-9D9159262798}"/>
              </a:ext>
            </a:extLst>
          </p:cNvPr>
          <p:cNvSpPr/>
          <p:nvPr/>
        </p:nvSpPr>
        <p:spPr bwMode="auto">
          <a:xfrm>
            <a:off x="3426608" y="3524372"/>
            <a:ext cx="2135777" cy="529046"/>
          </a:xfrm>
          <a:custGeom>
            <a:avLst/>
            <a:gdLst>
              <a:gd name="csX0" fmla="*/ 2135777 w 2135777"/>
              <a:gd name="csY0" fmla="*/ 254726 h 529046"/>
              <a:gd name="csX1" fmla="*/ 2096589 w 2135777"/>
              <a:gd name="csY1" fmla="*/ 280851 h 529046"/>
              <a:gd name="csX2" fmla="*/ 2037806 w 2135777"/>
              <a:gd name="csY2" fmla="*/ 293914 h 529046"/>
              <a:gd name="csX3" fmla="*/ 1952897 w 2135777"/>
              <a:gd name="csY3" fmla="*/ 320040 h 529046"/>
              <a:gd name="csX4" fmla="*/ 1926772 w 2135777"/>
              <a:gd name="csY4" fmla="*/ 326571 h 529046"/>
              <a:gd name="csX5" fmla="*/ 1874520 w 2135777"/>
              <a:gd name="csY5" fmla="*/ 333103 h 529046"/>
              <a:gd name="csX6" fmla="*/ 1848395 w 2135777"/>
              <a:gd name="csY6" fmla="*/ 339634 h 529046"/>
              <a:gd name="csX7" fmla="*/ 1802675 w 2135777"/>
              <a:gd name="csY7" fmla="*/ 346166 h 529046"/>
              <a:gd name="csX8" fmla="*/ 1756955 w 2135777"/>
              <a:gd name="csY8" fmla="*/ 359228 h 529046"/>
              <a:gd name="csX9" fmla="*/ 1717766 w 2135777"/>
              <a:gd name="csY9" fmla="*/ 372291 h 529046"/>
              <a:gd name="csX10" fmla="*/ 1665515 w 2135777"/>
              <a:gd name="csY10" fmla="*/ 385354 h 529046"/>
              <a:gd name="csX11" fmla="*/ 1639389 w 2135777"/>
              <a:gd name="csY11" fmla="*/ 398417 h 529046"/>
              <a:gd name="csX12" fmla="*/ 1600200 w 2135777"/>
              <a:gd name="csY12" fmla="*/ 411480 h 529046"/>
              <a:gd name="csX13" fmla="*/ 1534886 w 2135777"/>
              <a:gd name="csY13" fmla="*/ 437606 h 529046"/>
              <a:gd name="csX14" fmla="*/ 1495697 w 2135777"/>
              <a:gd name="csY14" fmla="*/ 450668 h 529046"/>
              <a:gd name="csX15" fmla="*/ 1449977 w 2135777"/>
              <a:gd name="csY15" fmla="*/ 463731 h 529046"/>
              <a:gd name="csX16" fmla="*/ 1423852 w 2135777"/>
              <a:gd name="csY16" fmla="*/ 476794 h 529046"/>
              <a:gd name="csX17" fmla="*/ 1397726 w 2135777"/>
              <a:gd name="csY17" fmla="*/ 483326 h 529046"/>
              <a:gd name="csX18" fmla="*/ 1358537 w 2135777"/>
              <a:gd name="csY18" fmla="*/ 496388 h 529046"/>
              <a:gd name="csX19" fmla="*/ 1286692 w 2135777"/>
              <a:gd name="csY19" fmla="*/ 522514 h 529046"/>
              <a:gd name="csX20" fmla="*/ 1267097 w 2135777"/>
              <a:gd name="csY20" fmla="*/ 529046 h 529046"/>
              <a:gd name="csX21" fmla="*/ 1208315 w 2135777"/>
              <a:gd name="csY21" fmla="*/ 522514 h 529046"/>
              <a:gd name="csX22" fmla="*/ 1143000 w 2135777"/>
              <a:gd name="csY22" fmla="*/ 502920 h 529046"/>
              <a:gd name="csX23" fmla="*/ 1123406 w 2135777"/>
              <a:gd name="csY23" fmla="*/ 496388 h 529046"/>
              <a:gd name="csX24" fmla="*/ 1084217 w 2135777"/>
              <a:gd name="csY24" fmla="*/ 470263 h 529046"/>
              <a:gd name="csX25" fmla="*/ 1031966 w 2135777"/>
              <a:gd name="csY25" fmla="*/ 391886 h 529046"/>
              <a:gd name="csX26" fmla="*/ 1018903 w 2135777"/>
              <a:gd name="csY26" fmla="*/ 372291 h 529046"/>
              <a:gd name="csX27" fmla="*/ 999309 w 2135777"/>
              <a:gd name="csY27" fmla="*/ 359228 h 529046"/>
              <a:gd name="csX28" fmla="*/ 973183 w 2135777"/>
              <a:gd name="csY28" fmla="*/ 326571 h 529046"/>
              <a:gd name="csX29" fmla="*/ 960120 w 2135777"/>
              <a:gd name="csY29" fmla="*/ 306977 h 529046"/>
              <a:gd name="csX30" fmla="*/ 901337 w 2135777"/>
              <a:gd name="csY30" fmla="*/ 274320 h 529046"/>
              <a:gd name="csX31" fmla="*/ 862149 w 2135777"/>
              <a:gd name="csY31" fmla="*/ 248194 h 529046"/>
              <a:gd name="csX32" fmla="*/ 842555 w 2135777"/>
              <a:gd name="csY32" fmla="*/ 235131 h 529046"/>
              <a:gd name="csX33" fmla="*/ 803366 w 2135777"/>
              <a:gd name="csY33" fmla="*/ 222068 h 529046"/>
              <a:gd name="csX34" fmla="*/ 751115 w 2135777"/>
              <a:gd name="csY34" fmla="*/ 209006 h 529046"/>
              <a:gd name="csX35" fmla="*/ 509452 w 2135777"/>
              <a:gd name="csY35" fmla="*/ 209006 h 529046"/>
              <a:gd name="csX36" fmla="*/ 470263 w 2135777"/>
              <a:gd name="csY36" fmla="*/ 195943 h 529046"/>
              <a:gd name="csX37" fmla="*/ 431075 w 2135777"/>
              <a:gd name="csY37" fmla="*/ 169817 h 529046"/>
              <a:gd name="csX38" fmla="*/ 411480 w 2135777"/>
              <a:gd name="csY38" fmla="*/ 150223 h 529046"/>
              <a:gd name="csX39" fmla="*/ 372292 w 2135777"/>
              <a:gd name="csY39" fmla="*/ 137160 h 529046"/>
              <a:gd name="csX40" fmla="*/ 320040 w 2135777"/>
              <a:gd name="csY40" fmla="*/ 117566 h 529046"/>
              <a:gd name="csX41" fmla="*/ 293915 w 2135777"/>
              <a:gd name="csY41" fmla="*/ 104503 h 529046"/>
              <a:gd name="csX42" fmla="*/ 274320 w 2135777"/>
              <a:gd name="csY42" fmla="*/ 97971 h 529046"/>
              <a:gd name="csX43" fmla="*/ 248195 w 2135777"/>
              <a:gd name="csY43" fmla="*/ 84908 h 529046"/>
              <a:gd name="csX44" fmla="*/ 222069 w 2135777"/>
              <a:gd name="csY44" fmla="*/ 78377 h 529046"/>
              <a:gd name="csX45" fmla="*/ 182880 w 2135777"/>
              <a:gd name="csY45" fmla="*/ 65314 h 529046"/>
              <a:gd name="csX46" fmla="*/ 163286 w 2135777"/>
              <a:gd name="csY46" fmla="*/ 58783 h 529046"/>
              <a:gd name="csX47" fmla="*/ 137160 w 2135777"/>
              <a:gd name="csY47" fmla="*/ 52251 h 529046"/>
              <a:gd name="csX48" fmla="*/ 78377 w 2135777"/>
              <a:gd name="csY48" fmla="*/ 32657 h 529046"/>
              <a:gd name="csX49" fmla="*/ 19595 w 2135777"/>
              <a:gd name="csY49" fmla="*/ 6531 h 529046"/>
              <a:gd name="csX50" fmla="*/ 0 w 2135777"/>
              <a:gd name="csY50" fmla="*/ 0 h 5290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</a:cxnLst>
            <a:rect l="l" t="t" r="r" b="b"/>
            <a:pathLst>
              <a:path w="2135777" h="529046">
                <a:moveTo>
                  <a:pt x="2135777" y="254726"/>
                </a:moveTo>
                <a:cubicBezTo>
                  <a:pt x="2122714" y="263434"/>
                  <a:pt x="2110631" y="273830"/>
                  <a:pt x="2096589" y="280851"/>
                </a:cubicBezTo>
                <a:cubicBezTo>
                  <a:pt x="2090436" y="283927"/>
                  <a:pt x="2041247" y="293226"/>
                  <a:pt x="2037806" y="293914"/>
                </a:cubicBezTo>
                <a:cubicBezTo>
                  <a:pt x="1988481" y="313644"/>
                  <a:pt x="2016522" y="304134"/>
                  <a:pt x="1952897" y="320040"/>
                </a:cubicBezTo>
                <a:cubicBezTo>
                  <a:pt x="1944189" y="322217"/>
                  <a:pt x="1935679" y="325458"/>
                  <a:pt x="1926772" y="326571"/>
                </a:cubicBezTo>
                <a:cubicBezTo>
                  <a:pt x="1909355" y="328748"/>
                  <a:pt x="1891834" y="330217"/>
                  <a:pt x="1874520" y="333103"/>
                </a:cubicBezTo>
                <a:cubicBezTo>
                  <a:pt x="1865666" y="334579"/>
                  <a:pt x="1857227" y="338028"/>
                  <a:pt x="1848395" y="339634"/>
                </a:cubicBezTo>
                <a:cubicBezTo>
                  <a:pt x="1833249" y="342388"/>
                  <a:pt x="1817728" y="342940"/>
                  <a:pt x="1802675" y="346166"/>
                </a:cubicBezTo>
                <a:cubicBezTo>
                  <a:pt x="1787177" y="349487"/>
                  <a:pt x="1772104" y="354567"/>
                  <a:pt x="1756955" y="359228"/>
                </a:cubicBezTo>
                <a:cubicBezTo>
                  <a:pt x="1743794" y="363277"/>
                  <a:pt x="1731268" y="369590"/>
                  <a:pt x="1717766" y="372291"/>
                </a:cubicBezTo>
                <a:cubicBezTo>
                  <a:pt x="1698603" y="376124"/>
                  <a:pt x="1683086" y="377824"/>
                  <a:pt x="1665515" y="385354"/>
                </a:cubicBezTo>
                <a:cubicBezTo>
                  <a:pt x="1656566" y="389189"/>
                  <a:pt x="1648429" y="394801"/>
                  <a:pt x="1639389" y="398417"/>
                </a:cubicBezTo>
                <a:cubicBezTo>
                  <a:pt x="1626604" y="403531"/>
                  <a:pt x="1612985" y="406366"/>
                  <a:pt x="1600200" y="411480"/>
                </a:cubicBezTo>
                <a:cubicBezTo>
                  <a:pt x="1578429" y="420189"/>
                  <a:pt x="1557131" y="430191"/>
                  <a:pt x="1534886" y="437606"/>
                </a:cubicBezTo>
                <a:cubicBezTo>
                  <a:pt x="1521823" y="441960"/>
                  <a:pt x="1509055" y="447328"/>
                  <a:pt x="1495697" y="450668"/>
                </a:cubicBezTo>
                <a:cubicBezTo>
                  <a:pt x="1482449" y="453980"/>
                  <a:pt x="1463088" y="458112"/>
                  <a:pt x="1449977" y="463731"/>
                </a:cubicBezTo>
                <a:cubicBezTo>
                  <a:pt x="1441028" y="467566"/>
                  <a:pt x="1432968" y="473375"/>
                  <a:pt x="1423852" y="476794"/>
                </a:cubicBezTo>
                <a:cubicBezTo>
                  <a:pt x="1415447" y="479946"/>
                  <a:pt x="1406324" y="480747"/>
                  <a:pt x="1397726" y="483326"/>
                </a:cubicBezTo>
                <a:cubicBezTo>
                  <a:pt x="1384537" y="487283"/>
                  <a:pt x="1371322" y="491274"/>
                  <a:pt x="1358537" y="496388"/>
                </a:cubicBezTo>
                <a:cubicBezTo>
                  <a:pt x="1313094" y="514566"/>
                  <a:pt x="1337005" y="505743"/>
                  <a:pt x="1286692" y="522514"/>
                </a:cubicBezTo>
                <a:lnTo>
                  <a:pt x="1267097" y="529046"/>
                </a:lnTo>
                <a:cubicBezTo>
                  <a:pt x="1247503" y="526869"/>
                  <a:pt x="1227800" y="525512"/>
                  <a:pt x="1208315" y="522514"/>
                </a:cubicBezTo>
                <a:cubicBezTo>
                  <a:pt x="1189979" y="519693"/>
                  <a:pt x="1158264" y="508008"/>
                  <a:pt x="1143000" y="502920"/>
                </a:cubicBezTo>
                <a:cubicBezTo>
                  <a:pt x="1136469" y="500743"/>
                  <a:pt x="1129134" y="500207"/>
                  <a:pt x="1123406" y="496388"/>
                </a:cubicBezTo>
                <a:lnTo>
                  <a:pt x="1084217" y="470263"/>
                </a:lnTo>
                <a:lnTo>
                  <a:pt x="1031966" y="391886"/>
                </a:lnTo>
                <a:cubicBezTo>
                  <a:pt x="1027612" y="385354"/>
                  <a:pt x="1025435" y="376645"/>
                  <a:pt x="1018903" y="372291"/>
                </a:cubicBezTo>
                <a:lnTo>
                  <a:pt x="999309" y="359228"/>
                </a:lnTo>
                <a:cubicBezTo>
                  <a:pt x="986593" y="321083"/>
                  <a:pt x="1002726" y="356114"/>
                  <a:pt x="973183" y="326571"/>
                </a:cubicBezTo>
                <a:cubicBezTo>
                  <a:pt x="967632" y="321020"/>
                  <a:pt x="966028" y="312146"/>
                  <a:pt x="960120" y="306977"/>
                </a:cubicBezTo>
                <a:cubicBezTo>
                  <a:pt x="932477" y="282789"/>
                  <a:pt x="928251" y="283290"/>
                  <a:pt x="901337" y="274320"/>
                </a:cubicBezTo>
                <a:cubicBezTo>
                  <a:pt x="864193" y="237176"/>
                  <a:pt x="899958" y="267099"/>
                  <a:pt x="862149" y="248194"/>
                </a:cubicBezTo>
                <a:cubicBezTo>
                  <a:pt x="855128" y="244683"/>
                  <a:pt x="849728" y="238319"/>
                  <a:pt x="842555" y="235131"/>
                </a:cubicBezTo>
                <a:cubicBezTo>
                  <a:pt x="829972" y="229539"/>
                  <a:pt x="816429" y="226422"/>
                  <a:pt x="803366" y="222068"/>
                </a:cubicBezTo>
                <a:cubicBezTo>
                  <a:pt x="773243" y="212027"/>
                  <a:pt x="790519" y="216886"/>
                  <a:pt x="751115" y="209006"/>
                </a:cubicBezTo>
                <a:cubicBezTo>
                  <a:pt x="647494" y="218425"/>
                  <a:pt x="645256" y="221737"/>
                  <a:pt x="509452" y="209006"/>
                </a:cubicBezTo>
                <a:cubicBezTo>
                  <a:pt x="495743" y="207721"/>
                  <a:pt x="470263" y="195943"/>
                  <a:pt x="470263" y="195943"/>
                </a:cubicBezTo>
                <a:cubicBezTo>
                  <a:pt x="457200" y="187234"/>
                  <a:pt x="442177" y="180918"/>
                  <a:pt x="431075" y="169817"/>
                </a:cubicBezTo>
                <a:cubicBezTo>
                  <a:pt x="424543" y="163286"/>
                  <a:pt x="419555" y="154709"/>
                  <a:pt x="411480" y="150223"/>
                </a:cubicBezTo>
                <a:cubicBezTo>
                  <a:pt x="399443" y="143536"/>
                  <a:pt x="385355" y="141514"/>
                  <a:pt x="372292" y="137160"/>
                </a:cubicBezTo>
                <a:cubicBezTo>
                  <a:pt x="350754" y="129980"/>
                  <a:pt x="343458" y="127974"/>
                  <a:pt x="320040" y="117566"/>
                </a:cubicBezTo>
                <a:cubicBezTo>
                  <a:pt x="311143" y="113612"/>
                  <a:pt x="302864" y="108338"/>
                  <a:pt x="293915" y="104503"/>
                </a:cubicBezTo>
                <a:cubicBezTo>
                  <a:pt x="287587" y="101791"/>
                  <a:pt x="280648" y="100683"/>
                  <a:pt x="274320" y="97971"/>
                </a:cubicBezTo>
                <a:cubicBezTo>
                  <a:pt x="265371" y="94136"/>
                  <a:pt x="257311" y="88327"/>
                  <a:pt x="248195" y="84908"/>
                </a:cubicBezTo>
                <a:cubicBezTo>
                  <a:pt x="239790" y="81756"/>
                  <a:pt x="230667" y="80956"/>
                  <a:pt x="222069" y="78377"/>
                </a:cubicBezTo>
                <a:cubicBezTo>
                  <a:pt x="208880" y="74420"/>
                  <a:pt x="195943" y="69668"/>
                  <a:pt x="182880" y="65314"/>
                </a:cubicBezTo>
                <a:cubicBezTo>
                  <a:pt x="176349" y="63137"/>
                  <a:pt x="169965" y="60453"/>
                  <a:pt x="163286" y="58783"/>
                </a:cubicBezTo>
                <a:cubicBezTo>
                  <a:pt x="154577" y="56606"/>
                  <a:pt x="145565" y="55403"/>
                  <a:pt x="137160" y="52251"/>
                </a:cubicBezTo>
                <a:cubicBezTo>
                  <a:pt x="75357" y="29074"/>
                  <a:pt x="149941" y="46969"/>
                  <a:pt x="78377" y="32657"/>
                </a:cubicBezTo>
                <a:cubicBezTo>
                  <a:pt x="47327" y="11957"/>
                  <a:pt x="66228" y="22075"/>
                  <a:pt x="19595" y="6531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6E29AA2E-9CCC-799D-41A3-7CE2B1772B38}"/>
              </a:ext>
            </a:extLst>
          </p:cNvPr>
          <p:cNvSpPr/>
          <p:nvPr/>
        </p:nvSpPr>
        <p:spPr bwMode="auto">
          <a:xfrm>
            <a:off x="6398408" y="3739909"/>
            <a:ext cx="2527663" cy="195943"/>
          </a:xfrm>
          <a:custGeom>
            <a:avLst/>
            <a:gdLst>
              <a:gd name="csX0" fmla="*/ 0 w 2527663"/>
              <a:gd name="csY0" fmla="*/ 19594 h 195943"/>
              <a:gd name="csX1" fmla="*/ 32657 w 2527663"/>
              <a:gd name="csY1" fmla="*/ 13063 h 195943"/>
              <a:gd name="csX2" fmla="*/ 496389 w 2527663"/>
              <a:gd name="csY2" fmla="*/ 13063 h 195943"/>
              <a:gd name="csX3" fmla="*/ 515983 w 2527663"/>
              <a:gd name="csY3" fmla="*/ 19594 h 195943"/>
              <a:gd name="csX4" fmla="*/ 561703 w 2527663"/>
              <a:gd name="csY4" fmla="*/ 78377 h 195943"/>
              <a:gd name="csX5" fmla="*/ 581297 w 2527663"/>
              <a:gd name="csY5" fmla="*/ 97971 h 195943"/>
              <a:gd name="csX6" fmla="*/ 640080 w 2527663"/>
              <a:gd name="csY6" fmla="*/ 137160 h 195943"/>
              <a:gd name="csX7" fmla="*/ 666206 w 2527663"/>
              <a:gd name="csY7" fmla="*/ 156754 h 195943"/>
              <a:gd name="csX8" fmla="*/ 685800 w 2527663"/>
              <a:gd name="csY8" fmla="*/ 163286 h 195943"/>
              <a:gd name="csX9" fmla="*/ 705395 w 2527663"/>
              <a:gd name="csY9" fmla="*/ 176349 h 195943"/>
              <a:gd name="csX10" fmla="*/ 790303 w 2527663"/>
              <a:gd name="csY10" fmla="*/ 195943 h 195943"/>
              <a:gd name="csX11" fmla="*/ 966652 w 2527663"/>
              <a:gd name="csY11" fmla="*/ 182880 h 195943"/>
              <a:gd name="csX12" fmla="*/ 1005840 w 2527663"/>
              <a:gd name="csY12" fmla="*/ 169817 h 195943"/>
              <a:gd name="csX13" fmla="*/ 1025435 w 2527663"/>
              <a:gd name="csY13" fmla="*/ 163286 h 195943"/>
              <a:gd name="csX14" fmla="*/ 1051560 w 2527663"/>
              <a:gd name="csY14" fmla="*/ 150223 h 195943"/>
              <a:gd name="csX15" fmla="*/ 1123406 w 2527663"/>
              <a:gd name="csY15" fmla="*/ 124097 h 195943"/>
              <a:gd name="csX16" fmla="*/ 1156063 w 2527663"/>
              <a:gd name="csY16" fmla="*/ 111034 h 195943"/>
              <a:gd name="csX17" fmla="*/ 1182189 w 2527663"/>
              <a:gd name="csY17" fmla="*/ 97971 h 195943"/>
              <a:gd name="csX18" fmla="*/ 1201783 w 2527663"/>
              <a:gd name="csY18" fmla="*/ 91440 h 195943"/>
              <a:gd name="csX19" fmla="*/ 1227909 w 2527663"/>
              <a:gd name="csY19" fmla="*/ 78377 h 195943"/>
              <a:gd name="csX20" fmla="*/ 1254035 w 2527663"/>
              <a:gd name="csY20" fmla="*/ 71846 h 195943"/>
              <a:gd name="csX21" fmla="*/ 1273629 w 2527663"/>
              <a:gd name="csY21" fmla="*/ 58783 h 195943"/>
              <a:gd name="csX22" fmla="*/ 1299755 w 2527663"/>
              <a:gd name="csY22" fmla="*/ 52251 h 195943"/>
              <a:gd name="csX23" fmla="*/ 1384663 w 2527663"/>
              <a:gd name="csY23" fmla="*/ 32657 h 195943"/>
              <a:gd name="csX24" fmla="*/ 1417320 w 2527663"/>
              <a:gd name="csY24" fmla="*/ 26126 h 195943"/>
              <a:gd name="csX25" fmla="*/ 1534886 w 2527663"/>
              <a:gd name="csY25" fmla="*/ 13063 h 195943"/>
              <a:gd name="csX26" fmla="*/ 1776549 w 2527663"/>
              <a:gd name="csY26" fmla="*/ 19594 h 195943"/>
              <a:gd name="csX27" fmla="*/ 1802675 w 2527663"/>
              <a:gd name="csY27" fmla="*/ 26126 h 195943"/>
              <a:gd name="csX28" fmla="*/ 1861457 w 2527663"/>
              <a:gd name="csY28" fmla="*/ 45720 h 195943"/>
              <a:gd name="csX29" fmla="*/ 1881052 w 2527663"/>
              <a:gd name="csY29" fmla="*/ 52251 h 195943"/>
              <a:gd name="csX30" fmla="*/ 1907177 w 2527663"/>
              <a:gd name="csY30" fmla="*/ 58783 h 195943"/>
              <a:gd name="csX31" fmla="*/ 1979023 w 2527663"/>
              <a:gd name="csY31" fmla="*/ 78377 h 195943"/>
              <a:gd name="csX32" fmla="*/ 2090057 w 2527663"/>
              <a:gd name="csY32" fmla="*/ 91440 h 195943"/>
              <a:gd name="csX33" fmla="*/ 2253343 w 2527663"/>
              <a:gd name="csY33" fmla="*/ 84909 h 195943"/>
              <a:gd name="csX34" fmla="*/ 2292532 w 2527663"/>
              <a:gd name="csY34" fmla="*/ 65314 h 195943"/>
              <a:gd name="csX35" fmla="*/ 2357846 w 2527663"/>
              <a:gd name="csY35" fmla="*/ 45720 h 195943"/>
              <a:gd name="csX36" fmla="*/ 2390503 w 2527663"/>
              <a:gd name="csY36" fmla="*/ 39189 h 195943"/>
              <a:gd name="csX37" fmla="*/ 2429692 w 2527663"/>
              <a:gd name="csY37" fmla="*/ 26126 h 195943"/>
              <a:gd name="csX38" fmla="*/ 2514600 w 2527663"/>
              <a:gd name="csY38" fmla="*/ 6531 h 195943"/>
              <a:gd name="csX39" fmla="*/ 2527663 w 2527663"/>
              <a:gd name="csY39" fmla="*/ 0 h 19594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2527663" h="195943">
                <a:moveTo>
                  <a:pt x="0" y="19594"/>
                </a:moveTo>
                <a:cubicBezTo>
                  <a:pt x="10886" y="17417"/>
                  <a:pt x="21667" y="14633"/>
                  <a:pt x="32657" y="13063"/>
                </a:cubicBezTo>
                <a:cubicBezTo>
                  <a:pt x="187096" y="-9000"/>
                  <a:pt x="335492" y="10468"/>
                  <a:pt x="496389" y="13063"/>
                </a:cubicBezTo>
                <a:cubicBezTo>
                  <a:pt x="502920" y="15240"/>
                  <a:pt x="510255" y="15775"/>
                  <a:pt x="515983" y="19594"/>
                </a:cubicBezTo>
                <a:cubicBezTo>
                  <a:pt x="543557" y="37977"/>
                  <a:pt x="535758" y="52432"/>
                  <a:pt x="561703" y="78377"/>
                </a:cubicBezTo>
                <a:cubicBezTo>
                  <a:pt x="568234" y="84908"/>
                  <a:pt x="574006" y="92300"/>
                  <a:pt x="581297" y="97971"/>
                </a:cubicBezTo>
                <a:cubicBezTo>
                  <a:pt x="639991" y="143622"/>
                  <a:pt x="600937" y="107803"/>
                  <a:pt x="640080" y="137160"/>
                </a:cubicBezTo>
                <a:cubicBezTo>
                  <a:pt x="648789" y="143691"/>
                  <a:pt x="656755" y="151353"/>
                  <a:pt x="666206" y="156754"/>
                </a:cubicBezTo>
                <a:cubicBezTo>
                  <a:pt x="672184" y="160170"/>
                  <a:pt x="679642" y="160207"/>
                  <a:pt x="685800" y="163286"/>
                </a:cubicBezTo>
                <a:cubicBezTo>
                  <a:pt x="692821" y="166797"/>
                  <a:pt x="698222" y="173161"/>
                  <a:pt x="705395" y="176349"/>
                </a:cubicBezTo>
                <a:cubicBezTo>
                  <a:pt x="739367" y="191447"/>
                  <a:pt x="753113" y="190630"/>
                  <a:pt x="790303" y="195943"/>
                </a:cubicBezTo>
                <a:cubicBezTo>
                  <a:pt x="813884" y="194764"/>
                  <a:pt x="921002" y="193415"/>
                  <a:pt x="966652" y="182880"/>
                </a:cubicBezTo>
                <a:cubicBezTo>
                  <a:pt x="980069" y="179784"/>
                  <a:pt x="992777" y="174171"/>
                  <a:pt x="1005840" y="169817"/>
                </a:cubicBezTo>
                <a:cubicBezTo>
                  <a:pt x="1012372" y="167640"/>
                  <a:pt x="1019277" y="166365"/>
                  <a:pt x="1025435" y="163286"/>
                </a:cubicBezTo>
                <a:cubicBezTo>
                  <a:pt x="1034143" y="158932"/>
                  <a:pt x="1042663" y="154177"/>
                  <a:pt x="1051560" y="150223"/>
                </a:cubicBezTo>
                <a:cubicBezTo>
                  <a:pt x="1115816" y="121664"/>
                  <a:pt x="1050998" y="153061"/>
                  <a:pt x="1123406" y="124097"/>
                </a:cubicBezTo>
                <a:cubicBezTo>
                  <a:pt x="1134292" y="119743"/>
                  <a:pt x="1145349" y="115796"/>
                  <a:pt x="1156063" y="111034"/>
                </a:cubicBezTo>
                <a:cubicBezTo>
                  <a:pt x="1164960" y="107080"/>
                  <a:pt x="1173240" y="101806"/>
                  <a:pt x="1182189" y="97971"/>
                </a:cubicBezTo>
                <a:cubicBezTo>
                  <a:pt x="1188517" y="95259"/>
                  <a:pt x="1195455" y="94152"/>
                  <a:pt x="1201783" y="91440"/>
                </a:cubicBezTo>
                <a:cubicBezTo>
                  <a:pt x="1210732" y="87605"/>
                  <a:pt x="1218792" y="81796"/>
                  <a:pt x="1227909" y="78377"/>
                </a:cubicBezTo>
                <a:cubicBezTo>
                  <a:pt x="1236314" y="75225"/>
                  <a:pt x="1245326" y="74023"/>
                  <a:pt x="1254035" y="71846"/>
                </a:cubicBezTo>
                <a:cubicBezTo>
                  <a:pt x="1260566" y="67492"/>
                  <a:pt x="1266414" y="61875"/>
                  <a:pt x="1273629" y="58783"/>
                </a:cubicBezTo>
                <a:cubicBezTo>
                  <a:pt x="1281880" y="55247"/>
                  <a:pt x="1291124" y="54717"/>
                  <a:pt x="1299755" y="52251"/>
                </a:cubicBezTo>
                <a:cubicBezTo>
                  <a:pt x="1362987" y="34184"/>
                  <a:pt x="1239794" y="61630"/>
                  <a:pt x="1384663" y="32657"/>
                </a:cubicBezTo>
                <a:cubicBezTo>
                  <a:pt x="1395549" y="30480"/>
                  <a:pt x="1406305" y="27503"/>
                  <a:pt x="1417320" y="26126"/>
                </a:cubicBezTo>
                <a:cubicBezTo>
                  <a:pt x="1491283" y="16880"/>
                  <a:pt x="1452106" y="21340"/>
                  <a:pt x="1534886" y="13063"/>
                </a:cubicBezTo>
                <a:cubicBezTo>
                  <a:pt x="1615440" y="15240"/>
                  <a:pt x="1696061" y="15668"/>
                  <a:pt x="1776549" y="19594"/>
                </a:cubicBezTo>
                <a:cubicBezTo>
                  <a:pt x="1785515" y="20031"/>
                  <a:pt x="1794077" y="23546"/>
                  <a:pt x="1802675" y="26126"/>
                </a:cubicBezTo>
                <a:cubicBezTo>
                  <a:pt x="1822458" y="32061"/>
                  <a:pt x="1841863" y="39189"/>
                  <a:pt x="1861457" y="45720"/>
                </a:cubicBezTo>
                <a:cubicBezTo>
                  <a:pt x="1867989" y="47897"/>
                  <a:pt x="1874373" y="50581"/>
                  <a:pt x="1881052" y="52251"/>
                </a:cubicBezTo>
                <a:cubicBezTo>
                  <a:pt x="1889760" y="54428"/>
                  <a:pt x="1898546" y="56317"/>
                  <a:pt x="1907177" y="58783"/>
                </a:cubicBezTo>
                <a:cubicBezTo>
                  <a:pt x="1939055" y="67891"/>
                  <a:pt x="1932477" y="71727"/>
                  <a:pt x="1979023" y="78377"/>
                </a:cubicBezTo>
                <a:cubicBezTo>
                  <a:pt x="2046403" y="88004"/>
                  <a:pt x="2009425" y="83377"/>
                  <a:pt x="2090057" y="91440"/>
                </a:cubicBezTo>
                <a:cubicBezTo>
                  <a:pt x="2144486" y="89263"/>
                  <a:pt x="2199009" y="88790"/>
                  <a:pt x="2253343" y="84909"/>
                </a:cubicBezTo>
                <a:cubicBezTo>
                  <a:pt x="2274625" y="83389"/>
                  <a:pt x="2273775" y="73651"/>
                  <a:pt x="2292532" y="65314"/>
                </a:cubicBezTo>
                <a:cubicBezTo>
                  <a:pt x="2308818" y="58076"/>
                  <a:pt x="2338844" y="49942"/>
                  <a:pt x="2357846" y="45720"/>
                </a:cubicBezTo>
                <a:cubicBezTo>
                  <a:pt x="2368683" y="43312"/>
                  <a:pt x="2379793" y="42110"/>
                  <a:pt x="2390503" y="39189"/>
                </a:cubicBezTo>
                <a:cubicBezTo>
                  <a:pt x="2403787" y="35566"/>
                  <a:pt x="2416190" y="28826"/>
                  <a:pt x="2429692" y="26126"/>
                </a:cubicBezTo>
                <a:cubicBezTo>
                  <a:pt x="2458071" y="20450"/>
                  <a:pt x="2487490" y="17375"/>
                  <a:pt x="2514600" y="6531"/>
                </a:cubicBezTo>
                <a:cubicBezTo>
                  <a:pt x="2519120" y="4723"/>
                  <a:pt x="2523309" y="2177"/>
                  <a:pt x="2527663" y="0"/>
                </a:cubicBezTo>
              </a:path>
            </a:pathLst>
          </a:custGeom>
          <a:noFill/>
          <a:ln w="28575"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773D8F-B32E-AEB1-A2AA-311F1B1FC98E}"/>
              </a:ext>
            </a:extLst>
          </p:cNvPr>
          <p:cNvSpPr/>
          <p:nvPr/>
        </p:nvSpPr>
        <p:spPr bwMode="auto">
          <a:xfrm>
            <a:off x="3161771" y="3344591"/>
            <a:ext cx="288916" cy="282866"/>
          </a:xfrm>
          <a:prstGeom prst="ellipse">
            <a:avLst/>
          </a:prstGeom>
          <a:solidFill>
            <a:schemeClr val="tx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9707C8-EF5F-4528-6365-1827BF729E1F}"/>
              </a:ext>
            </a:extLst>
          </p:cNvPr>
          <p:cNvSpPr/>
          <p:nvPr/>
        </p:nvSpPr>
        <p:spPr bwMode="auto">
          <a:xfrm>
            <a:off x="8924538" y="3555611"/>
            <a:ext cx="288916" cy="282866"/>
          </a:xfrm>
          <a:prstGeom prst="ellipse">
            <a:avLst/>
          </a:prstGeom>
          <a:solidFill>
            <a:schemeClr val="tx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4BEC0A-0B63-86EC-0593-1B62FFD0F617}"/>
              </a:ext>
            </a:extLst>
          </p:cNvPr>
          <p:cNvSpPr txBox="1"/>
          <p:nvPr/>
        </p:nvSpPr>
        <p:spPr>
          <a:xfrm>
            <a:off x="1613762" y="5235140"/>
            <a:ext cx="3005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Collection PMTs/SiPMs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377CA7-CF8A-D132-B92F-948D594A5841}"/>
              </a:ext>
            </a:extLst>
          </p:cNvPr>
          <p:cNvSpPr txBox="1"/>
          <p:nvPr/>
        </p:nvSpPr>
        <p:spPr>
          <a:xfrm>
            <a:off x="8934491" y="2935569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Absorption </a:t>
            </a:r>
          </a:p>
          <a:p>
            <a:pPr algn="ctr"/>
            <a:r>
              <a:rPr lang="en-US" dirty="0"/>
              <a:t>Deposit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481F75-2F09-3DC2-4C14-743DABCCAE42}"/>
              </a:ext>
            </a:extLst>
          </p:cNvPr>
          <p:cNvSpPr txBox="1"/>
          <p:nvPr/>
        </p:nvSpPr>
        <p:spPr>
          <a:xfrm>
            <a:off x="2119431" y="2275789"/>
            <a:ext cx="11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/>
              <a:t>Particle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49ECC13-61B5-9D53-AC42-ED3887153505}"/>
              </a:ext>
            </a:extLst>
          </p:cNvPr>
          <p:cNvCxnSpPr>
            <a:cxnSpLocks/>
            <a:endCxn id="31" idx="34"/>
          </p:cNvCxnSpPr>
          <p:nvPr/>
        </p:nvCxnSpPr>
        <p:spPr>
          <a:xfrm>
            <a:off x="2865684" y="2698666"/>
            <a:ext cx="1312039" cy="1034712"/>
          </a:xfrm>
          <a:prstGeom prst="line">
            <a:avLst/>
          </a:prstGeom>
          <a:ln w="127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33280DD0-151B-75EE-A6E4-A3B6C0871318}"/>
              </a:ext>
            </a:extLst>
          </p:cNvPr>
          <p:cNvSpPr/>
          <p:nvPr/>
        </p:nvSpPr>
        <p:spPr bwMode="auto">
          <a:xfrm>
            <a:off x="3643452" y="2864872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D4DD19C-0FD1-E5B6-AB41-4D7D3DF1E3B8}"/>
              </a:ext>
            </a:extLst>
          </p:cNvPr>
          <p:cNvSpPr/>
          <p:nvPr/>
        </p:nvSpPr>
        <p:spPr bwMode="auto">
          <a:xfrm>
            <a:off x="4552704" y="3034186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AFC6D6A-B121-A2C4-C294-5C1AF3406115}"/>
              </a:ext>
            </a:extLst>
          </p:cNvPr>
          <p:cNvSpPr/>
          <p:nvPr/>
        </p:nvSpPr>
        <p:spPr bwMode="auto">
          <a:xfrm>
            <a:off x="5146579" y="3057623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3040E1D-BA39-6776-670D-F4F8D3CF743A}"/>
              </a:ext>
            </a:extLst>
          </p:cNvPr>
          <p:cNvSpPr/>
          <p:nvPr/>
        </p:nvSpPr>
        <p:spPr bwMode="auto">
          <a:xfrm>
            <a:off x="4076327" y="2790356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7032DD5-737F-FAEF-B42D-AACF7385C3E6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3815353" y="2699770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3B7B8AB-2D7E-31BB-9B55-7CD386947ED1}"/>
              </a:ext>
            </a:extLst>
          </p:cNvPr>
          <p:cNvSpPr txBox="1"/>
          <p:nvPr/>
        </p:nvSpPr>
        <p:spPr>
          <a:xfrm>
            <a:off x="4457783" y="2438972"/>
            <a:ext cx="214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Ionization Electrons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FF27BCD-481B-E8E5-44C5-A40768662CAB}"/>
              </a:ext>
            </a:extLst>
          </p:cNvPr>
          <p:cNvCxnSpPr>
            <a:cxnSpLocks/>
          </p:cNvCxnSpPr>
          <p:nvPr/>
        </p:nvCxnSpPr>
        <p:spPr>
          <a:xfrm>
            <a:off x="6868683" y="3953848"/>
            <a:ext cx="38444" cy="30045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9D061B3-3529-2552-28A1-F07FF0BF8041}"/>
              </a:ext>
            </a:extLst>
          </p:cNvPr>
          <p:cNvCxnSpPr>
            <a:cxnSpLocks/>
          </p:cNvCxnSpPr>
          <p:nvPr/>
        </p:nvCxnSpPr>
        <p:spPr>
          <a:xfrm>
            <a:off x="7244090" y="4104074"/>
            <a:ext cx="14400" cy="28964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32539A1-E3B3-4F12-0AD9-972BE85925C3}"/>
              </a:ext>
            </a:extLst>
          </p:cNvPr>
          <p:cNvCxnSpPr>
            <a:cxnSpLocks/>
          </p:cNvCxnSpPr>
          <p:nvPr/>
        </p:nvCxnSpPr>
        <p:spPr>
          <a:xfrm>
            <a:off x="7597390" y="4135175"/>
            <a:ext cx="0" cy="29026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3770754-2D91-699C-772B-9B2FDD058B75}"/>
              </a:ext>
            </a:extLst>
          </p:cNvPr>
          <p:cNvCxnSpPr>
            <a:cxnSpLocks/>
          </p:cNvCxnSpPr>
          <p:nvPr/>
        </p:nvCxnSpPr>
        <p:spPr>
          <a:xfrm>
            <a:off x="7991453" y="4058975"/>
            <a:ext cx="0" cy="29026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1C76B5B-CAF7-CB6C-3555-5BE9D049552D}"/>
              </a:ext>
            </a:extLst>
          </p:cNvPr>
          <p:cNvCxnSpPr>
            <a:cxnSpLocks/>
          </p:cNvCxnSpPr>
          <p:nvPr/>
        </p:nvCxnSpPr>
        <p:spPr>
          <a:xfrm flipH="1">
            <a:off x="2969408" y="3636783"/>
            <a:ext cx="156054" cy="15211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90E03B6-BE36-FFA8-E990-11611D8CEF88}"/>
              </a:ext>
            </a:extLst>
          </p:cNvPr>
          <p:cNvCxnSpPr>
            <a:cxnSpLocks/>
          </p:cNvCxnSpPr>
          <p:nvPr/>
        </p:nvCxnSpPr>
        <p:spPr>
          <a:xfrm>
            <a:off x="2849881" y="3493735"/>
            <a:ext cx="255507" cy="0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4ABDD5-C15A-E05F-4999-CE74AF1D63CC}"/>
              </a:ext>
            </a:extLst>
          </p:cNvPr>
          <p:cNvCxnSpPr>
            <a:cxnSpLocks/>
          </p:cNvCxnSpPr>
          <p:nvPr/>
        </p:nvCxnSpPr>
        <p:spPr>
          <a:xfrm>
            <a:off x="2849881" y="3247798"/>
            <a:ext cx="210267" cy="76873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5687DB5-D728-C02A-E7DC-37A3E5713A38}"/>
              </a:ext>
            </a:extLst>
          </p:cNvPr>
          <p:cNvCxnSpPr>
            <a:cxnSpLocks/>
          </p:cNvCxnSpPr>
          <p:nvPr/>
        </p:nvCxnSpPr>
        <p:spPr>
          <a:xfrm flipV="1">
            <a:off x="3755147" y="4367970"/>
            <a:ext cx="68342" cy="21122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CA84FF9-F9E1-23EA-71D8-DCA6C9962C28}"/>
              </a:ext>
            </a:extLst>
          </p:cNvPr>
          <p:cNvCxnSpPr>
            <a:cxnSpLocks/>
          </p:cNvCxnSpPr>
          <p:nvPr/>
        </p:nvCxnSpPr>
        <p:spPr>
          <a:xfrm flipV="1">
            <a:off x="4143552" y="4265238"/>
            <a:ext cx="68342" cy="21122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2A9D9E9-45CF-A962-10C1-B942FC5BA573}"/>
              </a:ext>
            </a:extLst>
          </p:cNvPr>
          <p:cNvCxnSpPr>
            <a:cxnSpLocks/>
          </p:cNvCxnSpPr>
          <p:nvPr/>
        </p:nvCxnSpPr>
        <p:spPr>
          <a:xfrm flipV="1">
            <a:off x="4510575" y="4192110"/>
            <a:ext cx="68342" cy="21122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406810D-61D8-57F8-186A-8AACD5EF91AF}"/>
              </a:ext>
            </a:extLst>
          </p:cNvPr>
          <p:cNvCxnSpPr>
            <a:cxnSpLocks/>
          </p:cNvCxnSpPr>
          <p:nvPr/>
        </p:nvCxnSpPr>
        <p:spPr>
          <a:xfrm flipV="1">
            <a:off x="4828290" y="4234377"/>
            <a:ext cx="68342" cy="211228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BA4398F-0E95-9ABF-3A5B-E8781F5713A4}"/>
              </a:ext>
            </a:extLst>
          </p:cNvPr>
          <p:cNvCxnSpPr>
            <a:cxnSpLocks/>
          </p:cNvCxnSpPr>
          <p:nvPr/>
        </p:nvCxnSpPr>
        <p:spPr>
          <a:xfrm>
            <a:off x="9264971" y="3816322"/>
            <a:ext cx="177716" cy="15118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51FFDF-2FE6-1AF4-76BD-88F8DD57F245}"/>
              </a:ext>
            </a:extLst>
          </p:cNvPr>
          <p:cNvCxnSpPr>
            <a:cxnSpLocks/>
          </p:cNvCxnSpPr>
          <p:nvPr/>
        </p:nvCxnSpPr>
        <p:spPr>
          <a:xfrm>
            <a:off x="9286825" y="3720314"/>
            <a:ext cx="276927" cy="143634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D9DCEDE-92DD-52BC-CC91-D8904AFD7A83}"/>
              </a:ext>
            </a:extLst>
          </p:cNvPr>
          <p:cNvCxnSpPr>
            <a:cxnSpLocks/>
          </p:cNvCxnSpPr>
          <p:nvPr/>
        </p:nvCxnSpPr>
        <p:spPr>
          <a:xfrm>
            <a:off x="9313242" y="3644553"/>
            <a:ext cx="367419" cy="34172"/>
          </a:xfrm>
          <a:prstGeom prst="line">
            <a:avLst/>
          </a:prstGeom>
          <a:ln w="12700" cmpd="sng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433BD133-B4B9-F746-BFB0-E8B90E0D0584}"/>
              </a:ext>
            </a:extLst>
          </p:cNvPr>
          <p:cNvSpPr txBox="1"/>
          <p:nvPr/>
        </p:nvSpPr>
        <p:spPr>
          <a:xfrm>
            <a:off x="1815013" y="4075520"/>
            <a:ext cx="247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Scintillation Photons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7DA021FF-25C7-FA41-570F-58CB22FD4F72}"/>
              </a:ext>
            </a:extLst>
          </p:cNvPr>
          <p:cNvSpPr/>
          <p:nvPr/>
        </p:nvSpPr>
        <p:spPr bwMode="auto">
          <a:xfrm>
            <a:off x="2341153" y="5667979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6D2C40E-8C55-B8C9-EBAA-79A4EDD56CFE}"/>
              </a:ext>
            </a:extLst>
          </p:cNvPr>
          <p:cNvSpPr/>
          <p:nvPr/>
        </p:nvSpPr>
        <p:spPr bwMode="auto">
          <a:xfrm>
            <a:off x="2881086" y="5668324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C77DC2FC-CC74-73B2-7C23-7C01C896FF89}"/>
              </a:ext>
            </a:extLst>
          </p:cNvPr>
          <p:cNvSpPr/>
          <p:nvPr/>
        </p:nvSpPr>
        <p:spPr bwMode="auto">
          <a:xfrm>
            <a:off x="3410907" y="5670917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D1A10B0D-758C-311E-F887-866825BE8677}"/>
              </a:ext>
            </a:extLst>
          </p:cNvPr>
          <p:cNvSpPr/>
          <p:nvPr/>
        </p:nvSpPr>
        <p:spPr bwMode="auto">
          <a:xfrm>
            <a:off x="3950840" y="5671262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2E0284F4-8ADA-5E81-B45C-1AA5E7CA32F4}"/>
              </a:ext>
            </a:extLst>
          </p:cNvPr>
          <p:cNvSpPr/>
          <p:nvPr/>
        </p:nvSpPr>
        <p:spPr bwMode="auto">
          <a:xfrm>
            <a:off x="4485102" y="5679547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A38BE2B-D0A8-218F-1F55-E48B9190FA1D}"/>
              </a:ext>
            </a:extLst>
          </p:cNvPr>
          <p:cNvSpPr/>
          <p:nvPr/>
        </p:nvSpPr>
        <p:spPr bwMode="auto">
          <a:xfrm>
            <a:off x="5025035" y="5679892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A7D6EDD-7296-2C8A-D79B-6E428D6B1660}"/>
              </a:ext>
            </a:extLst>
          </p:cNvPr>
          <p:cNvSpPr/>
          <p:nvPr/>
        </p:nvSpPr>
        <p:spPr bwMode="auto">
          <a:xfrm>
            <a:off x="5554856" y="5682485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7168312-149E-AF1E-A429-6A378B9DC96D}"/>
              </a:ext>
            </a:extLst>
          </p:cNvPr>
          <p:cNvSpPr/>
          <p:nvPr/>
        </p:nvSpPr>
        <p:spPr bwMode="auto">
          <a:xfrm>
            <a:off x="6094789" y="5682830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40C60313-E0DF-36FD-1E4D-54CCED4E631E}"/>
              </a:ext>
            </a:extLst>
          </p:cNvPr>
          <p:cNvSpPr/>
          <p:nvPr/>
        </p:nvSpPr>
        <p:spPr bwMode="auto">
          <a:xfrm>
            <a:off x="6634722" y="5679547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356F85CA-30FD-DC74-22E3-BBD85A9FEBAE}"/>
              </a:ext>
            </a:extLst>
          </p:cNvPr>
          <p:cNvSpPr/>
          <p:nvPr/>
        </p:nvSpPr>
        <p:spPr bwMode="auto">
          <a:xfrm>
            <a:off x="7174655" y="5679892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D2180497-0680-7462-8AFB-C3F1E3C0E644}"/>
              </a:ext>
            </a:extLst>
          </p:cNvPr>
          <p:cNvSpPr/>
          <p:nvPr/>
        </p:nvSpPr>
        <p:spPr bwMode="auto">
          <a:xfrm>
            <a:off x="7704476" y="5682485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16977CF-7CD8-8B44-E132-F75DB0259F16}"/>
              </a:ext>
            </a:extLst>
          </p:cNvPr>
          <p:cNvSpPr/>
          <p:nvPr/>
        </p:nvSpPr>
        <p:spPr bwMode="auto">
          <a:xfrm>
            <a:off x="8244409" y="5682830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9E26B30-D293-4B7A-05C4-437A85810254}"/>
              </a:ext>
            </a:extLst>
          </p:cNvPr>
          <p:cNvSpPr/>
          <p:nvPr/>
        </p:nvSpPr>
        <p:spPr bwMode="auto">
          <a:xfrm>
            <a:off x="8782644" y="5681263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3B2F1E4-5B12-E42D-83B2-A11D9D80CAD0}"/>
              </a:ext>
            </a:extLst>
          </p:cNvPr>
          <p:cNvSpPr/>
          <p:nvPr/>
        </p:nvSpPr>
        <p:spPr bwMode="auto">
          <a:xfrm>
            <a:off x="9322577" y="5681608"/>
            <a:ext cx="528270" cy="401066"/>
          </a:xfrm>
          <a:prstGeom prst="ellipse">
            <a:avLst/>
          </a:prstGeom>
          <a:solidFill>
            <a:schemeClr val="accent1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9998FFDD-D4A0-BCE3-AE56-A5C7132EDF20}"/>
              </a:ext>
            </a:extLst>
          </p:cNvPr>
          <p:cNvCxnSpPr>
            <a:cxnSpLocks/>
          </p:cNvCxnSpPr>
          <p:nvPr/>
        </p:nvCxnSpPr>
        <p:spPr>
          <a:xfrm flipV="1">
            <a:off x="4248227" y="2648315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3DD17F6-7708-C941-F6AA-3C2402FE2B2A}"/>
              </a:ext>
            </a:extLst>
          </p:cNvPr>
          <p:cNvCxnSpPr>
            <a:cxnSpLocks/>
          </p:cNvCxnSpPr>
          <p:nvPr/>
        </p:nvCxnSpPr>
        <p:spPr>
          <a:xfrm flipV="1">
            <a:off x="4724604" y="2872734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1A0317D9-63A8-36BB-62FB-232D22DF268B}"/>
              </a:ext>
            </a:extLst>
          </p:cNvPr>
          <p:cNvCxnSpPr>
            <a:cxnSpLocks/>
          </p:cNvCxnSpPr>
          <p:nvPr/>
        </p:nvCxnSpPr>
        <p:spPr>
          <a:xfrm flipV="1">
            <a:off x="5318479" y="2911378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45347F88-0226-460F-C009-823C4B9AA8F5}"/>
              </a:ext>
            </a:extLst>
          </p:cNvPr>
          <p:cNvSpPr/>
          <p:nvPr/>
        </p:nvSpPr>
        <p:spPr bwMode="auto">
          <a:xfrm>
            <a:off x="6741221" y="2750549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ACACCC0-C405-355A-9456-0CB1E65E1402}"/>
              </a:ext>
            </a:extLst>
          </p:cNvPr>
          <p:cNvSpPr/>
          <p:nvPr/>
        </p:nvSpPr>
        <p:spPr bwMode="auto">
          <a:xfrm>
            <a:off x="7335096" y="2773986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0098D4D3-C53B-5C97-B3FB-8B39F9FB8146}"/>
              </a:ext>
            </a:extLst>
          </p:cNvPr>
          <p:cNvCxnSpPr>
            <a:cxnSpLocks/>
          </p:cNvCxnSpPr>
          <p:nvPr/>
        </p:nvCxnSpPr>
        <p:spPr>
          <a:xfrm flipV="1">
            <a:off x="6913121" y="2589097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2757678-A324-67B9-A304-A2F08531518A}"/>
              </a:ext>
            </a:extLst>
          </p:cNvPr>
          <p:cNvCxnSpPr>
            <a:cxnSpLocks/>
          </p:cNvCxnSpPr>
          <p:nvPr/>
        </p:nvCxnSpPr>
        <p:spPr>
          <a:xfrm flipV="1">
            <a:off x="7506996" y="2627741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Oval 112">
            <a:extLst>
              <a:ext uri="{FF2B5EF4-FFF2-40B4-BE49-F238E27FC236}">
                <a16:creationId xmlns:a16="http://schemas.microsoft.com/office/drawing/2014/main" id="{C90720B4-22D4-572D-DBD4-68B0D852F5A4}"/>
              </a:ext>
            </a:extLst>
          </p:cNvPr>
          <p:cNvSpPr/>
          <p:nvPr/>
        </p:nvSpPr>
        <p:spPr bwMode="auto">
          <a:xfrm>
            <a:off x="7835003" y="3187124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AA50A47-5015-6A49-D1B3-46B086E60443}"/>
              </a:ext>
            </a:extLst>
          </p:cNvPr>
          <p:cNvSpPr/>
          <p:nvPr/>
        </p:nvSpPr>
        <p:spPr bwMode="auto">
          <a:xfrm>
            <a:off x="8428878" y="3210561"/>
            <a:ext cx="343801" cy="315793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</a:rPr>
              <a:t>e-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880B479-D879-65EE-6BD3-2B8526394CBC}"/>
              </a:ext>
            </a:extLst>
          </p:cNvPr>
          <p:cNvCxnSpPr>
            <a:cxnSpLocks/>
          </p:cNvCxnSpPr>
          <p:nvPr/>
        </p:nvCxnSpPr>
        <p:spPr>
          <a:xfrm flipV="1">
            <a:off x="8006903" y="3025672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D50D0B4C-6AF0-ED5C-94CD-150FC82CE832}"/>
              </a:ext>
            </a:extLst>
          </p:cNvPr>
          <p:cNvCxnSpPr>
            <a:cxnSpLocks/>
          </p:cNvCxnSpPr>
          <p:nvPr/>
        </p:nvCxnSpPr>
        <p:spPr>
          <a:xfrm flipV="1">
            <a:off x="8600778" y="3064316"/>
            <a:ext cx="0" cy="165102"/>
          </a:xfrm>
          <a:prstGeom prst="straightConnector1">
            <a:avLst/>
          </a:prstGeom>
          <a:ln w="28575" cmpd="sng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8080CF8-CE9A-134D-C604-A1F291F6AE59}"/>
              </a:ext>
            </a:extLst>
          </p:cNvPr>
          <p:cNvSpPr/>
          <p:nvPr/>
        </p:nvSpPr>
        <p:spPr>
          <a:xfrm>
            <a:off x="94110" y="1239966"/>
            <a:ext cx="11978031" cy="2348914"/>
          </a:xfrm>
          <a:prstGeom prst="rect">
            <a:avLst/>
          </a:prstGeom>
          <a:solidFill>
            <a:srgbClr val="3452C4">
              <a:alpha val="8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Charge Detection</a:t>
            </a:r>
          </a:p>
          <a:p>
            <a:pPr algn="ctr"/>
            <a:r>
              <a:rPr lang="en-US" sz="4800" dirty="0"/>
              <a:t>(This Study)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F9554F2-2876-9AF2-7830-26E648074CD3}"/>
              </a:ext>
            </a:extLst>
          </p:cNvPr>
          <p:cNvSpPr/>
          <p:nvPr/>
        </p:nvSpPr>
        <p:spPr>
          <a:xfrm>
            <a:off x="105773" y="3585448"/>
            <a:ext cx="11978031" cy="2348914"/>
          </a:xfrm>
          <a:prstGeom prst="rect">
            <a:avLst/>
          </a:prstGeom>
          <a:solidFill>
            <a:srgbClr val="4472C4">
              <a:alpha val="8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Photon Detection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2BD1A90-6FB3-30CB-48E3-BD85DB060792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10997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281523-09B4-9EC0-6045-16428CB5F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E84CF9-A893-ADB8-80ED-133F12E11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70" y="369394"/>
            <a:ext cx="10614329" cy="1272246"/>
          </a:xfrm>
        </p:spPr>
        <p:txBody>
          <a:bodyPr/>
          <a:lstStyle/>
          <a:p>
            <a:r>
              <a:rPr lang="en-US" dirty="0"/>
              <a:t>nEXO Charge Collector Conceptual Design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805E48-05F2-B890-ABF3-8658840F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6"/>
          <a:stretch>
            <a:fillRect/>
          </a:stretch>
        </p:blipFill>
        <p:spPr>
          <a:xfrm>
            <a:off x="327002" y="1323569"/>
            <a:ext cx="4541724" cy="50418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E1DA4F-8671-A015-5F16-A125B87F00D2}"/>
              </a:ext>
            </a:extLst>
          </p:cNvPr>
          <p:cNvSpPr/>
          <p:nvPr/>
        </p:nvSpPr>
        <p:spPr bwMode="auto">
          <a:xfrm>
            <a:off x="3706045" y="4420608"/>
            <a:ext cx="272504" cy="284615"/>
          </a:xfrm>
          <a:prstGeom prst="rect">
            <a:avLst/>
          </a:prstGeom>
          <a:noFill/>
          <a:ln w="12700">
            <a:solidFill>
              <a:srgbClr val="FF0000"/>
            </a:solidFill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F6700-AB10-EC57-E780-82DEDF7696BE}"/>
              </a:ext>
            </a:extLst>
          </p:cNvPr>
          <p:cNvCxnSpPr>
            <a:cxnSpLocks/>
          </p:cNvCxnSpPr>
          <p:nvPr/>
        </p:nvCxnSpPr>
        <p:spPr>
          <a:xfrm flipV="1">
            <a:off x="3706045" y="1410962"/>
            <a:ext cx="1977936" cy="300964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5A6CBE-3A60-5EEC-83B5-0F8CD5FBF224}"/>
              </a:ext>
            </a:extLst>
          </p:cNvPr>
          <p:cNvCxnSpPr>
            <a:cxnSpLocks/>
          </p:cNvCxnSpPr>
          <p:nvPr/>
        </p:nvCxnSpPr>
        <p:spPr>
          <a:xfrm flipV="1">
            <a:off x="3978549" y="1410962"/>
            <a:ext cx="8019673" cy="300964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6C8196-FF8A-8D26-91C8-61532FC4C67E}"/>
              </a:ext>
            </a:extLst>
          </p:cNvPr>
          <p:cNvCxnSpPr>
            <a:cxnSpLocks/>
          </p:cNvCxnSpPr>
          <p:nvPr/>
        </p:nvCxnSpPr>
        <p:spPr>
          <a:xfrm>
            <a:off x="3978549" y="4705223"/>
            <a:ext cx="8019673" cy="103992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E935A-3F6E-04EE-51DB-17FAD0AA8A2A}"/>
              </a:ext>
            </a:extLst>
          </p:cNvPr>
          <p:cNvCxnSpPr>
            <a:cxnSpLocks/>
          </p:cNvCxnSpPr>
          <p:nvPr/>
        </p:nvCxnSpPr>
        <p:spPr>
          <a:xfrm>
            <a:off x="3706045" y="4705223"/>
            <a:ext cx="1977936" cy="103992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0DAE732-AA8F-B515-B319-EF07011600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5" t="2627" r="1451" b="2329"/>
          <a:stretch>
            <a:fillRect/>
          </a:stretch>
        </p:blipFill>
        <p:spPr>
          <a:xfrm>
            <a:off x="5683981" y="1410962"/>
            <a:ext cx="6314241" cy="433418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9EFA5F-553C-7A41-50C5-325C870856BE}"/>
              </a:ext>
            </a:extLst>
          </p:cNvPr>
          <p:cNvSpPr txBox="1"/>
          <p:nvPr/>
        </p:nvSpPr>
        <p:spPr>
          <a:xfrm>
            <a:off x="6263428" y="5965296"/>
            <a:ext cx="5155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Figure: Left) Schematic of nEXO charge tiles. Right) Prototype nEXO charge tile.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E02DDA-BB9C-638B-91B7-989A5FCC6EED}"/>
              </a:ext>
            </a:extLst>
          </p:cNvPr>
          <p:cNvSpPr/>
          <p:nvPr/>
        </p:nvSpPr>
        <p:spPr>
          <a:xfrm>
            <a:off x="1782500" y="6481822"/>
            <a:ext cx="2164467" cy="376177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LLNL-CFPRES-2020399</a:t>
            </a:r>
          </a:p>
        </p:txBody>
      </p:sp>
    </p:spTree>
    <p:extLst>
      <p:ext uri="{BB962C8B-B14F-4D97-AF65-F5344CB8AC3E}">
        <p14:creationId xmlns:p14="http://schemas.microsoft.com/office/powerpoint/2010/main" val="998986110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84D85146-E095-EC40-87B7-7FF6588318BB}"/>
    </a:ext>
  </a:extLst>
</a:theme>
</file>

<file path=ppt/theme/theme2.xml><?xml version="1.0" encoding="utf-8"?>
<a:theme xmlns:a="http://schemas.openxmlformats.org/drawingml/2006/main" name="Elemental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EFBBE62B-2702-F542-8EF6-7C64180AE1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def0d5-3fd6-4c70-b9c9-54c2f38dbc03">
      <UserInfo>
        <DisplayName>Vander Vorst, Mitch</DisplayName>
        <AccountId>10</AccountId>
        <AccountType/>
      </UserInfo>
      <UserInfo>
        <DisplayName>Bishop, Breanna</DisplayName>
        <AccountId>9</AccountId>
        <AccountType/>
      </UserInfo>
      <UserInfo>
        <DisplayName>Connors, Corey</DisplayName>
        <AccountId>11</AccountId>
        <AccountType/>
      </UserInfo>
      <UserInfo>
        <DisplayName>svc-sharegate</DisplayName>
        <AccountId>44</AccountId>
        <AccountType/>
      </UserInfo>
      <UserInfo>
        <DisplayName>SharingLinks.3fc3c0ef-bf7b-4085-b901-2737b0950107.OrganizationEdit.9bcf96ed-bba8-4f75-a760-3a02278e7bf0</DisplayName>
        <AccountId>66</AccountId>
        <AccountType/>
      </UserInfo>
      <UserInfo>
        <DisplayName>Kamoroff, Beth Paige</DisplayName>
        <AccountId>56</AccountId>
        <AccountType/>
      </UserInfo>
      <UserInfo>
        <DisplayName>Paschal, Katherine</DisplayName>
        <AccountId>40</AccountId>
        <AccountType/>
      </UserInfo>
      <UserInfo>
        <DisplayName>Diaz, Alii</DisplayName>
        <AccountId>19</AccountId>
        <AccountType/>
      </UserInfo>
      <UserInfo>
        <DisplayName>Piccone, Ashley Nicole</DisplayName>
        <AccountId>65</AccountId>
        <AccountType/>
      </UserInfo>
    </SharedWithUsers>
    <lcf76f155ced4ddcb4097134ff3c332f xmlns="1fcefbb1-3cd4-4f76-bca8-277149e9cb2e">
      <Terms xmlns="http://schemas.microsoft.com/office/infopath/2007/PartnerControls"/>
    </lcf76f155ced4ddcb4097134ff3c332f>
    <Thumbnails xmlns="1fcefbb1-3cd4-4f76-bca8-277149e9cb2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CE4DFD6590746BF79C031605283F1" ma:contentTypeVersion="15" ma:contentTypeDescription="Create a new document." ma:contentTypeScope="" ma:versionID="f861d932f8c2571c942809486b31595d">
  <xsd:schema xmlns:xsd="http://www.w3.org/2001/XMLSchema" xmlns:xs="http://www.w3.org/2001/XMLSchema" xmlns:p="http://schemas.microsoft.com/office/2006/metadata/properties" xmlns:ns2="1fcefbb1-3cd4-4f76-bca8-277149e9cb2e" xmlns:ns3="16def0d5-3fd6-4c70-b9c9-54c2f38dbc03" targetNamespace="http://schemas.microsoft.com/office/2006/metadata/properties" ma:root="true" ma:fieldsID="ce6ae0412eb56a46bb7dd979781f3734" ns2:_="" ns3:_="">
    <xsd:import namespace="1fcefbb1-3cd4-4f76-bca8-277149e9cb2e"/>
    <xsd:import namespace="16def0d5-3fd6-4c70-b9c9-54c2f38db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Thumbn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efbb1-3cd4-4f76-bca8-277149e9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a22c89-3912-4715-9657-2989270db2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s" ma:index="22" nillable="true" ma:displayName="Thumbnails" ma:format="Thumbnail" ma:internalName="Thumbnail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f0d5-3fd6-4c70-b9c9-54c2f38db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4EDC0-542C-4316-BAE8-CCB5B20E4B3F}">
  <ds:schemaRefs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16def0d5-3fd6-4c70-b9c9-54c2f38dbc0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fcefbb1-3cd4-4f76-bca8-277149e9cb2e"/>
  </ds:schemaRefs>
</ds:datastoreItem>
</file>

<file path=customXml/itemProps2.xml><?xml version="1.0" encoding="utf-8"?>
<ds:datastoreItem xmlns:ds="http://schemas.openxmlformats.org/officeDocument/2006/customXml" ds:itemID="{BCD1984F-FDCE-44D7-8C60-14E145E40588}">
  <ds:schemaRefs>
    <ds:schemaRef ds:uri="16def0d5-3fd6-4c70-b9c9-54c2f38dbc03"/>
    <ds:schemaRef ds:uri="1fcefbb1-3cd4-4f76-bca8-277149e9cb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380E02-140B-4F0E-BE4A-F3840F0793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2577</TotalTime>
  <Words>1541</Words>
  <Application>Microsoft Macintosh PowerPoint</Application>
  <PresentationFormat>Widescreen</PresentationFormat>
  <Paragraphs>350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Aptos Display</vt:lpstr>
      <vt:lpstr>Aptos Light</vt:lpstr>
      <vt:lpstr>Aptos SemiBold</vt:lpstr>
      <vt:lpstr>Arial</vt:lpstr>
      <vt:lpstr>Calibri</vt:lpstr>
      <vt:lpstr>Helvetica</vt:lpstr>
      <vt:lpstr>System Font Regular</vt:lpstr>
      <vt:lpstr>Times New Roman</vt:lpstr>
      <vt:lpstr>Wingdings</vt:lpstr>
      <vt:lpstr>White</vt:lpstr>
      <vt:lpstr>Elemental Navy</vt:lpstr>
      <vt:lpstr>Xenon Signal Denoising via Supervised, Semi-Supervised, and Unsupervised Models (arXiv:2603.27005)</vt:lpstr>
      <vt:lpstr>Outline</vt:lpstr>
      <vt:lpstr>PowerPoint Presentation</vt:lpstr>
      <vt:lpstr>Neutrinoless Double Beta Decay</vt:lpstr>
      <vt:lpstr>The Measurement Problem</vt:lpstr>
      <vt:lpstr>PowerPoint Presentation</vt:lpstr>
      <vt:lpstr>Single-Phase Time Projection Chamber (TPC)</vt:lpstr>
      <vt:lpstr>Single-Phase Time Projection Chamber (TPC)</vt:lpstr>
      <vt:lpstr>nEXO Charge Collector Conceptual Design</vt:lpstr>
      <vt:lpstr>Simulated Decay Event (nEXO-Type TPC)</vt:lpstr>
      <vt:lpstr>PowerPoint Presentation</vt:lpstr>
      <vt:lpstr>Optimal Denoising Limit: Wiener Filter</vt:lpstr>
      <vt:lpstr>Shared Architecture: U-Net Autoencoder</vt:lpstr>
      <vt:lpstr>We Train Models of Each Scenario:</vt:lpstr>
      <vt:lpstr>Supervised Learning</vt:lpstr>
      <vt:lpstr>Unsupervised Learning</vt:lpstr>
      <vt:lpstr>Compromise: Semi-Supervised Learning</vt:lpstr>
      <vt:lpstr>A Simulated Experimentalist: Distorting True Signals</vt:lpstr>
      <vt:lpstr>PowerPoint Presentation</vt:lpstr>
      <vt:lpstr>Example of Model Output</vt:lpstr>
      <vt:lpstr>Results For All Models</vt:lpstr>
      <vt:lpstr>Aside: Hypothesizing Why Semi-Supervised Works</vt:lpstr>
      <vt:lpstr>Improvement in Energy Resolution</vt:lpstr>
      <vt:lpstr>PowerPoint Presentation</vt:lpstr>
      <vt:lpstr>Denoising for 0νββ and Beyond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Parker, Grant Kendrick</dc:creator>
  <cp:keywords/>
  <dc:description/>
  <cp:lastModifiedBy>Parker, Grant Kendrick</cp:lastModifiedBy>
  <cp:revision>10</cp:revision>
  <dcterms:created xsi:type="dcterms:W3CDTF">2026-05-26T15:30:58Z</dcterms:created>
  <dcterms:modified xsi:type="dcterms:W3CDTF">2026-06-18T17:36:32Z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</Properties>
</file>