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8" r:id="rId3"/>
    <p:sldId id="267" r:id="rId4"/>
    <p:sldId id="269" r:id="rId5"/>
    <p:sldId id="273" r:id="rId6"/>
    <p:sldId id="272" r:id="rId7"/>
    <p:sldId id="271" r:id="rId8"/>
    <p:sldId id="268" r:id="rId9"/>
    <p:sldId id="263" r:id="rId10"/>
    <p:sldId id="265" r:id="rId11"/>
    <p:sldId id="274" r:id="rId12"/>
    <p:sldId id="275" r:id="rId13"/>
    <p:sldId id="276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9FAC00-F107-1C48-871F-B9DBCC514F61}" v="4" dt="2026-03-04T04:52:31.838"/>
    <p1510:client id="{3F9730FE-7B5C-C25D-CC20-B8258918CA40}" v="380" dt="2026-03-04T18:09:14.462"/>
    <p1510:client id="{FD2CA7F2-3F24-7F25-B4B2-2F9252C47D67}" v="231" dt="2026-03-04T05:26:14.6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048D5-4082-8191-9DB1-F0FA92534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D917F8-1DC0-5655-D485-50C282C96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01214-8A33-C219-3F99-108E37E18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1012-A36D-4245-9F1F-EA67827D1A13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FF48C-DFEC-A3D8-1833-C8D996280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B2D8F-0C94-75AC-1A14-CE19DECAA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16F5-BECD-9249-85F4-CF14ACC14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53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A8E4C-3928-E5BC-71A7-005608176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D3FF19-FA0B-03FD-4AE8-188B2BB1D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2AD79-5A82-E695-91D7-24F30EB60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1012-A36D-4245-9F1F-EA67827D1A13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A8A5B-701B-BBFB-7DB6-FCCC49FFB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BA770-CF5F-126A-FE08-A7C5EE4FD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16F5-BECD-9249-85F4-CF14ACC14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4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604E72-76D6-8DA0-CC4A-733EEF07C9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98B967-8CD5-2731-6EFA-66EE34676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65030-9F82-DCC7-55D4-EB462A6A7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1012-A36D-4245-9F1F-EA67827D1A13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BBA01-F50D-F187-2156-FC9B89CF0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F84FE-5186-34DB-A609-A50560CCB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16F5-BECD-9249-85F4-CF14ACC14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59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9BDD1-6E75-F692-EE20-4787B55CF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BF35C-F092-45B6-9E5E-79C0224B8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D85B8-E39B-E496-EF9D-871F9C702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1012-A36D-4245-9F1F-EA67827D1A13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A76FC-3252-81C7-61E0-7C0C5D41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A8F04-0D13-202C-DA9C-D8F15E52D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16F5-BECD-9249-85F4-CF14ACC14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6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94000-BE99-9502-03A9-B0111313D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1AEB4-27A6-34A6-EBDA-AC20BC7E7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14846-87AC-4A31-7D7E-6F25BE031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1012-A36D-4245-9F1F-EA67827D1A13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714DA-325A-2264-E446-9C9D02974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70F50-74B8-B88D-AC5B-01688A312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16F5-BECD-9249-85F4-CF14ACC14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92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10DA6-AE2B-D12F-330F-7DDFB87C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58767-106C-657F-32C0-15D6A0EDE7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19D5BB-7193-5731-F4E6-BB09214B9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C88A8D-AD40-1EA2-951B-E725C35BB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1012-A36D-4245-9F1F-EA67827D1A13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502EE1-3866-8088-B141-0B9B62440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007D9F-1489-1D6F-15C6-8951CB5D0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16F5-BECD-9249-85F4-CF14ACC14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6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9A3A4-BB3E-59AB-B3F6-B4F2675FF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38D00-0F2C-93BE-9DF7-A780AF178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FD135F-7B40-7D72-4963-6B8C96683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5C0B1A-FD3D-DE61-EB5A-54FB9B0F79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D2B771-FE11-BD4E-4111-A91BC1B479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F67CE8-AD9A-485D-3321-2C89AF71F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1012-A36D-4245-9F1F-EA67827D1A13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6C5B9E-2BF2-8796-DFF6-B7F7A9023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188D10-3B74-33A0-CF19-D7CD5C8B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16F5-BECD-9249-85F4-CF14ACC14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23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EB3F3-1814-2465-CD8D-32202A9A2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B71B4A-A06D-5F53-5B62-3A5A17843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1012-A36D-4245-9F1F-EA67827D1A13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FA2D07-78EE-A7F9-17AD-7F2C158D6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328A6C-24F9-10FD-3FA1-ED79408E3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16F5-BECD-9249-85F4-CF14ACC14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45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021357-9A8D-DAC5-94DC-D311BD646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1012-A36D-4245-9F1F-EA67827D1A13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33B964-AAE5-7609-502A-9650A00A8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93C0B-F2DB-AB88-262E-4225BE26A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16F5-BECD-9249-85F4-CF14ACC14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4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03F5B-F57F-53E4-C77A-2FF81D4C3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0B8AC-01B5-C6A0-DA25-30493660C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69974F-2F61-ECA4-9989-240D87C04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E40314-E532-4100-2AFD-1EC5586F9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1012-A36D-4245-9F1F-EA67827D1A13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EB27AD-5294-FE2B-32C3-6BFE690C6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D63D4D-DAC1-A57A-852C-DA358E147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16F5-BECD-9249-85F4-CF14ACC14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02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46F1F-A1FF-6DCA-4F63-B50F2DB41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D488E7-5556-D976-6CDA-58B343F069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F06687-59B5-F298-449A-A0C8C109A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20131-F273-E3F5-D6AA-3ACC49B0F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1012-A36D-4245-9F1F-EA67827D1A13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B35C9-E6A7-FFD5-5F9A-D6E704CA6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18B65-2263-39D5-A13D-BD807B5C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16F5-BECD-9249-85F4-CF14ACC14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9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64CCCE-3864-8779-A0FA-52D84BEB8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646E4-15EF-149B-E172-AD93CAECF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8B7C4-FCB1-E794-0866-BFD3F17E03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FA1012-A36D-4245-9F1F-EA67827D1A13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AF395-4A37-6E62-E501-5C942A495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9A594-BDC0-4612-5E8A-552C81F03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EA16F5-BECD-9249-85F4-CF14ACC14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3CA6E-3FE0-197B-779E-3582F5E795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Day 2 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232378-03B2-BD02-A389-60EECF9DBD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Emilio Nanni &amp; Sam Posen</a:t>
            </a:r>
          </a:p>
          <a:p>
            <a:r>
              <a:rPr lang="en-US"/>
              <a:t>GARD RF Roadmap Update</a:t>
            </a:r>
          </a:p>
          <a:p>
            <a:r>
              <a:rPr lang="en-US"/>
              <a:t>4 March 2026</a:t>
            </a:r>
          </a:p>
        </p:txBody>
      </p:sp>
    </p:spTree>
    <p:extLst>
      <p:ext uri="{BB962C8B-B14F-4D97-AF65-F5344CB8AC3E}">
        <p14:creationId xmlns:p14="http://schemas.microsoft.com/office/powerpoint/2010/main" val="85639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DC3AC-925E-3DB1-651C-79E96D4BF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E071B-F357-0C3B-59BC-A3EFA8B17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can be transformational? </a:t>
            </a:r>
          </a:p>
          <a:p>
            <a:r>
              <a:rPr lang="en-US"/>
              <a:t>What we decided not to do from the last roadmap/less prioritized areas. And exciting things we didn’t get to yet</a:t>
            </a:r>
          </a:p>
        </p:txBody>
      </p:sp>
    </p:spTree>
    <p:extLst>
      <p:ext uri="{BB962C8B-B14F-4D97-AF65-F5344CB8AC3E}">
        <p14:creationId xmlns:p14="http://schemas.microsoft.com/office/powerpoint/2010/main" val="2012135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72661-8820-3E5F-B7AB-62D4D476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1383"/>
          </a:xfrm>
        </p:spPr>
        <p:txBody>
          <a:bodyPr/>
          <a:lstStyle/>
          <a:p>
            <a:r>
              <a:rPr lang="en-US"/>
              <a:t>Facility Table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3F0E2-9B2E-141C-3539-1F0D8C097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8" y="1336508"/>
            <a:ext cx="5791200" cy="2092494"/>
          </a:xfrm>
        </p:spPr>
        <p:txBody>
          <a:bodyPr>
            <a:normAutofit lnSpcReduction="10000"/>
          </a:bodyPr>
          <a:lstStyle/>
          <a:p>
            <a:r>
              <a:rPr lang="en-US"/>
              <a:t>We want to update these tables. Any reframing?</a:t>
            </a:r>
          </a:p>
          <a:p>
            <a:r>
              <a:rPr lang="en-US"/>
              <a:t>Is it realistic to talk about facility investments? Could be in support of priorities or new opportunities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02B4E6-A3A1-E8B8-DD77-ED23F75E8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9626" y="1467739"/>
            <a:ext cx="5476946" cy="53902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463D66-2DB4-31F3-0ADA-C01A35F7A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560232"/>
            <a:ext cx="3995057" cy="329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42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B762-6FC7-5418-8811-25DAC2EA8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Project/Facility Dependencies Table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F386B1F-CBDB-34DC-AD7A-992B04CE27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7841391"/>
              </p:ext>
            </p:extLst>
          </p:nvPr>
        </p:nvGraphicFramePr>
        <p:xfrm>
          <a:off x="0" y="1825625"/>
          <a:ext cx="12192003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5307850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25967166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79520913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59454950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98224112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21714900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7441833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75820314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0543309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PIP-II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FCC-ee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Muon Collider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Fermilab Accelerator Complex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LCLS-SC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931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Resonance Control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☑️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☑️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☑️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☑️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☑️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☑️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781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Field Emission Reduction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☑️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☑️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☑️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☑️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☑️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☑️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908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New Materials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☑️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☑️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☑️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455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New Geometries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☑️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☑️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746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108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040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FD095-9B62-4A57-77C8-0E9DFADE8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BFCF2-BE9B-B58C-14BA-7C3EA2F69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R&amp;D Targets/Impacts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48264-8E8B-F6AC-E3A5-2FFFCB529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Stable ops in pulsed with LFD/BW~20 and ~20 Hz</a:t>
            </a:r>
          </a:p>
          <a:p>
            <a:r>
              <a:rPr lang="en-US"/>
              <a:t>Nb</a:t>
            </a:r>
            <a:r>
              <a:rPr lang="en-US" baseline="-25000"/>
              <a:t>3</a:t>
            </a:r>
            <a:r>
              <a:rPr lang="en-US"/>
              <a:t>Sn in real applications</a:t>
            </a:r>
          </a:p>
          <a:p>
            <a:r>
              <a:rPr lang="en-US"/>
              <a:t>Field emission-free result after fully robotic assembly post-HPR</a:t>
            </a:r>
          </a:p>
          <a:p>
            <a:r>
              <a:rPr lang="en-US"/>
              <a:t>First fully robotic cleanroom assembly of a cryomodule string</a:t>
            </a:r>
          </a:p>
        </p:txBody>
      </p:sp>
    </p:spTree>
    <p:extLst>
      <p:ext uri="{BB962C8B-B14F-4D97-AF65-F5344CB8AC3E}">
        <p14:creationId xmlns:p14="http://schemas.microsoft.com/office/powerpoint/2010/main" val="3106559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61AC4-9521-B80D-3271-233321C31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43D97-E1BA-5A2A-CCBF-B87EC082A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Synergies Across GARD/HEP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C79C9-E7CB-63D0-557C-9AA41A56C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Fast pulsing for NCRF and SRF</a:t>
            </a:r>
          </a:p>
          <a:p>
            <a:r>
              <a:rPr lang="en-US" dirty="0"/>
              <a:t>Materials science synergies with quantum</a:t>
            </a:r>
          </a:p>
          <a:p>
            <a:r>
              <a:rPr lang="en-US" dirty="0"/>
              <a:t>Magnetic field tolerant cavities for dark matter detection – cosmic/quantum</a:t>
            </a:r>
          </a:p>
          <a:p>
            <a:r>
              <a:rPr lang="en-US" dirty="0"/>
              <a:t>Beam dump experiments</a:t>
            </a:r>
          </a:p>
          <a:p>
            <a:endParaRPr lang="en-US" dirty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63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6D3D7-861E-DC87-F8D9-C19EEAD45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Day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74DC96-55DB-F674-3E0F-D597F6D9A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13" y="2058035"/>
            <a:ext cx="6105213" cy="4434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BA6204-8BEA-DD7B-A857-A44741957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127" y="2058035"/>
            <a:ext cx="6177873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29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7D1C1-1B83-BF46-7FCE-B603A1032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954"/>
            <a:ext cx="10515600" cy="973818"/>
          </a:xfrm>
        </p:spPr>
        <p:txBody>
          <a:bodyPr/>
          <a:lstStyle/>
          <a:p>
            <a:r>
              <a:rPr lang="en-US"/>
              <a:t>Draft Outline of Roadmap Document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B315F-11F3-2AE3-C30A-E59E49117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64773"/>
            <a:ext cx="11451771" cy="5696630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Major impacts from 2017 roadmap</a:t>
            </a:r>
          </a:p>
          <a:p>
            <a:pPr lvl="1"/>
            <a:r>
              <a:rPr lang="en-US"/>
              <a:t>GARD accomplishments during the last 9 years are central to LCLS-II, PIP-II, SQMS, EIC, compact accelerators, </a:t>
            </a:r>
            <a:r>
              <a:rPr lang="en-US" err="1"/>
              <a:t>xLight</a:t>
            </a:r>
            <a:r>
              <a:rPr lang="en-US"/>
              <a:t>…</a:t>
            </a:r>
          </a:p>
          <a:p>
            <a:r>
              <a:rPr lang="en-US"/>
              <a:t>Introduction: current landscape &amp; priorities: Genesis, PIP-II, etc.</a:t>
            </a:r>
          </a:p>
          <a:p>
            <a:r>
              <a:rPr lang="en-US"/>
              <a:t>Challenge Areas</a:t>
            </a:r>
          </a:p>
          <a:p>
            <a:pPr lvl="1"/>
            <a:r>
              <a:rPr lang="en-US"/>
              <a:t>Milestones</a:t>
            </a:r>
          </a:p>
          <a:p>
            <a:pPr lvl="1"/>
            <a:r>
              <a:rPr lang="en-US"/>
              <a:t>Key Motivations</a:t>
            </a:r>
          </a:p>
          <a:p>
            <a:r>
              <a:rPr lang="en-US"/>
              <a:t>Lists of benefits to different DOE offices</a:t>
            </a:r>
          </a:p>
          <a:p>
            <a:r>
              <a:rPr lang="en-US"/>
              <a:t>Tables</a:t>
            </a:r>
          </a:p>
          <a:p>
            <a:pPr lvl="1"/>
            <a:r>
              <a:rPr lang="en-US"/>
              <a:t>R&amp;D facility table – and investments for next decade</a:t>
            </a:r>
          </a:p>
          <a:p>
            <a:pPr lvl="1"/>
            <a:r>
              <a:rPr lang="en-US"/>
              <a:t>Project/facility dependency table</a:t>
            </a:r>
          </a:p>
          <a:p>
            <a:pPr lvl="1"/>
            <a:r>
              <a:rPr lang="en-US"/>
              <a:t>R&amp;D Targets/Impacts</a:t>
            </a:r>
          </a:p>
          <a:p>
            <a:r>
              <a:rPr lang="en-US"/>
              <a:t>Synergies: industry, quantum, across GARD/HEP</a:t>
            </a:r>
          </a:p>
          <a:p>
            <a:r>
              <a:rPr lang="en-US"/>
              <a:t>GARD RF &amp; Genesis</a:t>
            </a:r>
          </a:p>
          <a:p>
            <a:r>
              <a:rPr lang="en-US"/>
              <a:t>Workforce development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805584-1BFA-692B-C94A-2007782E9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901" y="3200400"/>
            <a:ext cx="2724099" cy="357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76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39A11-EBDF-F3F4-249C-03A1060C6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Stakeholder Wins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DAFF5-2118-1144-1E86-4416852B0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3314" cy="46672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Explicit note that while the model is that GARD is funded by HEP, it serves all offices, and has broader impact beyond SC</a:t>
            </a:r>
          </a:p>
          <a:p>
            <a:r>
              <a:rPr lang="en-US"/>
              <a:t>Impact on each of the offices: e.g. HEP {PIP-II, ACE, future colliders, stewardship}, BES {light sources (e.g. resonance control, cryocooler based SRF), SNS, compact accelerators}, NP {EIC}, FES {FPNS}, quantum {materials, RF controls}, NNSA {compact accelerators} , industry {compact accelerators, RF controls, ADS}</a:t>
            </a:r>
          </a:p>
          <a:p>
            <a:r>
              <a:rPr lang="en-US"/>
              <a:t>Numbers - how much money can we save for operations, examples from rebuilding cryomodules, power bills, impedance for main injector; Path for Fermilab accelerator complex with </a:t>
            </a:r>
            <a:r>
              <a:rPr lang="en-US" err="1"/>
              <a:t>tuneable</a:t>
            </a:r>
            <a:r>
              <a:rPr lang="en-US"/>
              <a:t> cavity</a:t>
            </a:r>
          </a:p>
        </p:txBody>
      </p:sp>
    </p:spTree>
    <p:extLst>
      <p:ext uri="{BB962C8B-B14F-4D97-AF65-F5344CB8AC3E}">
        <p14:creationId xmlns:p14="http://schemas.microsoft.com/office/powerpoint/2010/main" val="3954199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32511-29FA-C430-8DF1-FCAF51B3F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08313"/>
          </a:xfrm>
        </p:spPr>
        <p:txBody>
          <a:bodyPr/>
          <a:lstStyle/>
          <a:p>
            <a:r>
              <a:rPr lang="en-US"/>
              <a:t>e.g. Benefits for HEP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194C0-DD46-3F92-B50A-AEE447F37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8314"/>
            <a:ext cx="10515600" cy="572815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Near Term</a:t>
            </a:r>
          </a:p>
          <a:p>
            <a:pPr lvl="1"/>
            <a:r>
              <a:rPr lang="en-US" dirty="0"/>
              <a:t>Ability to operate PIP-II in pulsed mode – millions of dollars savings in operating costs for RF power sources and cryogenic plant</a:t>
            </a:r>
          </a:p>
          <a:p>
            <a:pPr lvl="1"/>
            <a:r>
              <a:rPr lang="en-US" dirty="0"/>
              <a:t>Fewer trips/Less down time when operating PIP-II cavities close to stability limits</a:t>
            </a:r>
          </a:p>
          <a:p>
            <a:pPr lvl="1"/>
            <a:r>
              <a:rPr lang="en-US" dirty="0"/>
              <a:t>In-situ methods for addressing any field emission for PIP-II, and reduced costs for cryomodule refurbishment</a:t>
            </a:r>
          </a:p>
          <a:p>
            <a:pPr lvl="1"/>
            <a:r>
              <a:rPr lang="en-US" dirty="0"/>
              <a:t>AM to alleviate supply chain bottlenecks</a:t>
            </a:r>
          </a:p>
          <a:p>
            <a:pPr lvl="1"/>
            <a:r>
              <a:rPr lang="en-US" dirty="0"/>
              <a:t>Low-cost high-throughput AI-enhanced RF control</a:t>
            </a:r>
          </a:p>
          <a:p>
            <a:pPr lvl="1"/>
            <a:r>
              <a:rPr lang="en-US" dirty="0"/>
              <a:t>Science targets for ++FCC +EIC(NP)</a:t>
            </a:r>
          </a:p>
          <a:p>
            <a:r>
              <a:rPr lang="en-US" dirty="0"/>
              <a:t>Medium Term</a:t>
            </a:r>
          </a:p>
          <a:p>
            <a:pPr lvl="1"/>
            <a:r>
              <a:rPr lang="en-US" dirty="0"/>
              <a:t>Position US to play a significant role in FCC accelerator</a:t>
            </a:r>
          </a:p>
          <a:p>
            <a:pPr lvl="1"/>
            <a:r>
              <a:rPr lang="en-US" dirty="0" err="1"/>
              <a:t>Tuneable</a:t>
            </a:r>
            <a:r>
              <a:rPr lang="en-US" dirty="0"/>
              <a:t> SRF cavity for Fermilab accelerator complex</a:t>
            </a:r>
          </a:p>
          <a:p>
            <a:pPr lvl="1"/>
            <a:r>
              <a:rPr lang="en-US" dirty="0"/>
              <a:t>Magnetic field-tolerant high Q cavities for muon collider &amp; dark matter</a:t>
            </a:r>
          </a:p>
          <a:p>
            <a:pPr lvl="1"/>
            <a:r>
              <a:rPr lang="en-US" dirty="0"/>
              <a:t>Cryocooler-supported Nb</a:t>
            </a:r>
            <a:r>
              <a:rPr lang="en-US" baseline="-25000" dirty="0"/>
              <a:t>3</a:t>
            </a:r>
            <a:r>
              <a:rPr lang="en-US" dirty="0"/>
              <a:t>Sn cryomodules for ??</a:t>
            </a:r>
          </a:p>
          <a:p>
            <a:r>
              <a:rPr lang="en-US" dirty="0"/>
              <a:t>Long Term</a:t>
            </a:r>
          </a:p>
          <a:p>
            <a:pPr lvl="1"/>
            <a:r>
              <a:rPr lang="en-US" dirty="0"/>
              <a:t>Transformational advances in accelerating gradient and Q</a:t>
            </a:r>
          </a:p>
          <a:p>
            <a:pPr lvl="1"/>
            <a:r>
              <a:rPr lang="en-US" dirty="0"/>
              <a:t>RF power on demand</a:t>
            </a:r>
          </a:p>
        </p:txBody>
      </p:sp>
    </p:spTree>
    <p:extLst>
      <p:ext uri="{BB962C8B-B14F-4D97-AF65-F5344CB8AC3E}">
        <p14:creationId xmlns:p14="http://schemas.microsoft.com/office/powerpoint/2010/main" val="700605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0221F-3183-F099-9BBE-35FC6690B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Workforce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57096-1596-B545-6E77-2A67DA0AC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Importance of Traineeships, USPAS, university support, grad student &amp; early career support</a:t>
            </a:r>
          </a:p>
          <a:p>
            <a:r>
              <a:rPr lang="en-US"/>
              <a:t>R&amp;D has been demonstrated to be crucial training ground for the next generation of leaders</a:t>
            </a:r>
          </a:p>
          <a:p>
            <a:r>
              <a:rPr lang="en-US"/>
              <a:t>What else to include here?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75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E767E-5BB6-C97F-AF8D-F5D028741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Synergies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000A1-62B2-7E8F-9935-39E3FB98B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 industry synergies and benefits, stewardship</a:t>
            </a:r>
          </a:p>
          <a:p>
            <a:r>
              <a:rPr lang="en-US"/>
              <a:t>Quantum synergies and benefits, e.g. alignment of materials science</a:t>
            </a:r>
          </a:p>
          <a:p>
            <a:r>
              <a:rPr lang="en-US"/>
              <a:t>Genesis and why AI/ML is key for RF – e.g. RF controls, robotics</a:t>
            </a:r>
          </a:p>
        </p:txBody>
      </p:sp>
    </p:spTree>
    <p:extLst>
      <p:ext uri="{BB962C8B-B14F-4D97-AF65-F5344CB8AC3E}">
        <p14:creationId xmlns:p14="http://schemas.microsoft.com/office/powerpoint/2010/main" val="3588814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200EC-AC52-D8AE-8255-7317E87AE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64815-0569-8DB5-AD5B-D106D8EE9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Industry development/suggested targets</a:t>
            </a:r>
          </a:p>
          <a:p>
            <a:r>
              <a:rPr lang="en-US"/>
              <a:t>What products do we want to see on the market in the coming years and what is GARD’s role to get there?</a:t>
            </a:r>
          </a:p>
          <a:p>
            <a:r>
              <a:rPr lang="en-US"/>
              <a:t>Spinoffs since the last roadmap, where to go next beyond accelerators for science, e.g. </a:t>
            </a:r>
            <a:r>
              <a:rPr lang="en-US" err="1"/>
              <a:t>xLight</a:t>
            </a:r>
            <a:r>
              <a:rPr lang="en-US"/>
              <a:t>, NNSA, ADS</a:t>
            </a:r>
          </a:p>
        </p:txBody>
      </p:sp>
    </p:spTree>
    <p:extLst>
      <p:ext uri="{BB962C8B-B14F-4D97-AF65-F5344CB8AC3E}">
        <p14:creationId xmlns:p14="http://schemas.microsoft.com/office/powerpoint/2010/main" val="18852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DC5E4-A4C6-4A49-1647-0724B4444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40143" cy="1325563"/>
          </a:xfrm>
        </p:spPr>
        <p:txBody>
          <a:bodyPr/>
          <a:lstStyle/>
          <a:p>
            <a:r>
              <a:rPr lang="en-US"/>
              <a:t>Sam and Emilio’s Thoughts on Challenge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54E7E-3507-1204-FE25-BA36FF5E4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743" y="1461684"/>
            <a:ext cx="11136085" cy="5385592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r>
              <a:rPr lang="en-US" dirty="0"/>
              <a:t>Resonance control e.g. stable ops in pulsed with LFD/BW~20 and ~20 Hz</a:t>
            </a:r>
          </a:p>
          <a:p>
            <a:r>
              <a:rPr lang="en-US" dirty="0"/>
              <a:t>Nb</a:t>
            </a:r>
            <a:r>
              <a:rPr lang="en-US" baseline="-25000" dirty="0"/>
              <a:t>3</a:t>
            </a:r>
            <a:r>
              <a:rPr lang="en-US" dirty="0"/>
              <a:t>Sn providing advantage in applications</a:t>
            </a:r>
          </a:p>
          <a:p>
            <a:r>
              <a:rPr lang="en-US" dirty="0"/>
              <a:t>Field emission reduction (robotics/in situ)</a:t>
            </a:r>
          </a:p>
          <a:p>
            <a:r>
              <a:rPr lang="en-US" dirty="0"/>
              <a:t>Layered structure cavities</a:t>
            </a:r>
          </a:p>
          <a:p>
            <a:r>
              <a:rPr lang="en-US" dirty="0" err="1"/>
              <a:t>Tuneable</a:t>
            </a:r>
            <a:r>
              <a:rPr lang="en-US" dirty="0"/>
              <a:t> cavity</a:t>
            </a:r>
          </a:p>
          <a:p>
            <a:r>
              <a:rPr lang="en-US" dirty="0"/>
              <a:t>Limits for short pulse, </a:t>
            </a:r>
            <a:r>
              <a:rPr lang="en-US" dirty="0" err="1"/>
              <a:t>cryo</a:t>
            </a:r>
            <a:r>
              <a:rPr lang="en-US" dirty="0"/>
              <a:t> and magnetic field operation</a:t>
            </a:r>
          </a:p>
          <a:p>
            <a:r>
              <a:rPr lang="en-US" dirty="0"/>
              <a:t>Cold copper as a platform for injector linacs</a:t>
            </a:r>
          </a:p>
          <a:p>
            <a:r>
              <a:rPr lang="en-US" dirty="0"/>
              <a:t>RF source efficiency milestones / RF source target frequencies or socket /cost reduction</a:t>
            </a:r>
          </a:p>
          <a:p>
            <a:r>
              <a:rPr lang="en-US" dirty="0"/>
              <a:t>PIP-II reliability</a:t>
            </a:r>
          </a:p>
          <a:p>
            <a:r>
              <a:rPr lang="en-US" dirty="0"/>
              <a:t>High-brightness (polarized) injectors </a:t>
            </a:r>
          </a:p>
          <a:p>
            <a:r>
              <a:rPr lang="en-US" dirty="0"/>
              <a:t>Transformational increases in gradient &amp; efficiency</a:t>
            </a:r>
          </a:p>
          <a:p>
            <a:r>
              <a:rPr lang="en-US" dirty="0"/>
              <a:t>Workforce development – maybe targets for RF trainees?</a:t>
            </a:r>
          </a:p>
          <a:p>
            <a:r>
              <a:rPr lang="en-US" dirty="0"/>
              <a:t>100X in simulation </a:t>
            </a:r>
          </a:p>
          <a:p>
            <a:r>
              <a:rPr lang="en-US" dirty="0"/>
              <a:t>Cryocooler cavities</a:t>
            </a:r>
          </a:p>
          <a:p>
            <a:r>
              <a:rPr lang="en-US" dirty="0"/>
              <a:t>Other materials (merge with transformational increase?)</a:t>
            </a:r>
          </a:p>
          <a:p>
            <a:r>
              <a:rPr lang="en-US" dirty="0"/>
              <a:t>High power MW couplers, HOM , etc. (reduced cryogenic losses) </a:t>
            </a:r>
            <a:r>
              <a:rPr lang="en-US" dirty="0" err="1"/>
              <a:t>e.g</a:t>
            </a:r>
            <a:r>
              <a:rPr lang="en-US" dirty="0"/>
              <a:t> </a:t>
            </a:r>
            <a:r>
              <a:rPr lang="en-US" dirty="0" err="1"/>
              <a:t>tuneable</a:t>
            </a:r>
            <a:r>
              <a:rPr lang="en-US" dirty="0"/>
              <a:t> cavity ACE, and for MC, for Nb3Sn</a:t>
            </a:r>
          </a:p>
          <a:p>
            <a:r>
              <a:rPr lang="en-US" dirty="0"/>
              <a:t>MC challenges</a:t>
            </a:r>
          </a:p>
          <a:p>
            <a:r>
              <a:rPr lang="en-US" dirty="0"/>
              <a:t>Supply chain and vendor partnership</a:t>
            </a:r>
          </a:p>
          <a:p>
            <a:r>
              <a:rPr lang="en-US" dirty="0"/>
              <a:t>AI for inverse problems (field emission problems, cathode nonuniform to beam breakup)</a:t>
            </a:r>
          </a:p>
        </p:txBody>
      </p:sp>
    </p:spTree>
    <p:extLst>
      <p:ext uri="{BB962C8B-B14F-4D97-AF65-F5344CB8AC3E}">
        <p14:creationId xmlns:p14="http://schemas.microsoft.com/office/powerpoint/2010/main" val="3839800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Day 2 Introduction</vt:lpstr>
      <vt:lpstr>Day 2</vt:lpstr>
      <vt:lpstr>Draft Outline of Roadmap Document</vt:lpstr>
      <vt:lpstr>Stakeholder Wins</vt:lpstr>
      <vt:lpstr>e.g. Benefits for HEP</vt:lpstr>
      <vt:lpstr>Workforce Development</vt:lpstr>
      <vt:lpstr>Synergies</vt:lpstr>
      <vt:lpstr>Industry</vt:lpstr>
      <vt:lpstr>Sam and Emilio’s Thoughts on Challenge Areas</vt:lpstr>
      <vt:lpstr>Discussion questions</vt:lpstr>
      <vt:lpstr>Facility Table Discussion</vt:lpstr>
      <vt:lpstr>Project/Facility Dependencies Table</vt:lpstr>
      <vt:lpstr>R&amp;D Targets/Impacts Discussion</vt:lpstr>
      <vt:lpstr>Synergies Across GARD/HEP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 Posen</dc:creator>
  <cp:revision>261</cp:revision>
  <dcterms:created xsi:type="dcterms:W3CDTF">2026-03-02T14:11:41Z</dcterms:created>
  <dcterms:modified xsi:type="dcterms:W3CDTF">2026-03-04T18:09:16Z</dcterms:modified>
</cp:coreProperties>
</file>