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69" r:id="rId5"/>
    <p:sldId id="353" r:id="rId6"/>
    <p:sldId id="339" r:id="rId7"/>
    <p:sldId id="363" r:id="rId8"/>
    <p:sldId id="364" r:id="rId9"/>
    <p:sldId id="365" r:id="rId10"/>
    <p:sldId id="366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" userDrawn="1">
          <p15:clr>
            <a:srgbClr val="A4A3A4"/>
          </p15:clr>
        </p15:guide>
        <p15:guide id="2" orient="horz" pos="1294" userDrawn="1">
          <p15:clr>
            <a:srgbClr val="A4A3A4"/>
          </p15:clr>
        </p15:guide>
        <p15:guide id="3" orient="horz" pos="3745" userDrawn="1">
          <p15:clr>
            <a:srgbClr val="A4A3A4"/>
          </p15:clr>
        </p15:guide>
        <p15:guide id="4" orient="horz" pos="3980" userDrawn="1">
          <p15:clr>
            <a:srgbClr val="A4A3A4"/>
          </p15:clr>
        </p15:guide>
        <p15:guide id="5" orient="horz" pos="1052" userDrawn="1">
          <p15:clr>
            <a:srgbClr val="A4A3A4"/>
          </p15:clr>
        </p15:guide>
        <p15:guide id="6" orient="horz" pos="1741" userDrawn="1">
          <p15:clr>
            <a:srgbClr val="A4A3A4"/>
          </p15:clr>
        </p15:guide>
        <p15:guide id="7" orient="horz" pos="4183" userDrawn="1">
          <p15:clr>
            <a:srgbClr val="A4A3A4"/>
          </p15:clr>
        </p15:guide>
        <p15:guide id="8" orient="horz" pos="566" userDrawn="1">
          <p15:clr>
            <a:srgbClr val="A4A3A4"/>
          </p15:clr>
        </p15:guide>
        <p15:guide id="9" orient="horz" pos="2808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1" pos="484" userDrawn="1">
          <p15:clr>
            <a:srgbClr val="A4A3A4"/>
          </p15:clr>
        </p15:guide>
        <p15:guide id="12" pos="7195" userDrawn="1">
          <p15:clr>
            <a:srgbClr val="A4A3A4"/>
          </p15:clr>
        </p15:guide>
        <p15:guide id="13" pos="376" userDrawn="1">
          <p15:clr>
            <a:srgbClr val="A4A3A4"/>
          </p15:clr>
        </p15:guide>
        <p15:guide id="14" pos="5045" userDrawn="1">
          <p15:clr>
            <a:srgbClr val="A4A3A4"/>
          </p15:clr>
        </p15:guide>
        <p15:guide id="15" pos="4981" userDrawn="1">
          <p15:clr>
            <a:srgbClr val="A4A3A4"/>
          </p15:clr>
        </p15:guide>
        <p15:guide id="16" pos="2905" userDrawn="1">
          <p15:clr>
            <a:srgbClr val="A4A3A4"/>
          </p15:clr>
        </p15:guide>
        <p15:guide id="17" pos="7285" userDrawn="1">
          <p15:clr>
            <a:srgbClr val="A4A3A4"/>
          </p15:clr>
        </p15:guide>
        <p15:guide id="18" pos="51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24168E"/>
    <a:srgbClr val="A40019"/>
    <a:srgbClr val="FF0066"/>
    <a:srgbClr val="FF0000"/>
    <a:srgbClr val="C75B12"/>
    <a:srgbClr val="FFFFFF"/>
    <a:srgbClr val="E17000"/>
    <a:srgbClr val="5B8F22"/>
    <a:srgbClr val="D2C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5" autoAdjust="0"/>
    <p:restoredTop sz="94214" autoAdjust="0"/>
  </p:normalViewPr>
  <p:slideViewPr>
    <p:cSldViewPr snapToObjects="1" showGuides="1">
      <p:cViewPr varScale="1">
        <p:scale>
          <a:sx n="174" d="100"/>
          <a:sy n="174" d="100"/>
        </p:scale>
        <p:origin x="149" y="686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3840"/>
        <p:guide pos="484"/>
        <p:guide pos="7195"/>
        <p:guide pos="376"/>
        <p:guide pos="5045"/>
        <p:guide pos="4981"/>
        <p:guide pos="2905"/>
        <p:guide pos="7285"/>
        <p:guide pos="515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648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3/3/2026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912" y="6196870"/>
            <a:ext cx="3034088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8"/>
            <a:ext cx="2631445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3" y="536578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3" y="3646170"/>
            <a:ext cx="10653183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3" y="2755014"/>
            <a:ext cx="10678583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00"/>
            <a:ext cx="12211200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" y="934936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" y="934936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6197600" y="1252729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" y="934936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861984" y="1252728"/>
            <a:ext cx="3256453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861984" y="3886200"/>
            <a:ext cx="3256453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323939" y="1243584"/>
            <a:ext cx="3256453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609602" y="1243584"/>
            <a:ext cx="4017433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" y="934936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8009467" y="1243584"/>
            <a:ext cx="3556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609601" y="1243584"/>
            <a:ext cx="7313083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243584"/>
            <a:ext cx="10813225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304800" y="2133600"/>
            <a:ext cx="11506200" cy="821562"/>
          </a:xfrm>
        </p:spPr>
        <p:txBody>
          <a:bodyPr/>
          <a:lstStyle/>
          <a:p>
            <a:pPr algn="ctr"/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Linacs – Normal Conducting Front End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15863" y="3505200"/>
            <a:ext cx="11353800" cy="635889"/>
          </a:xfrm>
        </p:spPr>
        <p:txBody>
          <a:bodyPr/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V.A. Dolgashev</a:t>
            </a:r>
          </a:p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SLAC </a:t>
            </a:r>
          </a:p>
          <a:p>
            <a:pPr algn="ctr"/>
            <a:endParaRPr lang="en-CA" sz="2000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CA" sz="2000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CA" sz="1800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GARD RF Roadmap Update, SLAC, 3-4 March 2026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8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1840A2-B493-D7E0-5F2E-8EF20C135B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698E4F-ABFD-C407-0579-5C71355D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81406"/>
            <a:ext cx="10804760" cy="75303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 Development: Proton Accelerating Structure Using the First Negative Spatial Harmonic of the Fundamental Mode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4C508-3F04-FA65-C883-D29A4BD7C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09100"/>
            <a:ext cx="8984187" cy="374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A08BFC-E0D9-C78B-BF99-1A2865FA2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43000"/>
            <a:ext cx="6629400" cy="166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47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A1582-3E10-348F-A2B6-8AC54DD0E1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BB2239-922A-BF99-80C7-A363A4672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70" y="305927"/>
            <a:ext cx="10804760" cy="75303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 Development: Off-axis coupled C-band Accelerating Structures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E359E-4452-361B-F3BB-33967A5AC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71600"/>
            <a:ext cx="4644150" cy="1387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83DC35-97D4-8E34-9348-5BE3C54BC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971800"/>
            <a:ext cx="6647739" cy="2754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BA7E41-808E-D876-ACA1-9D9F79A5F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1524000"/>
            <a:ext cx="333970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59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B67378-26A7-1E07-C15E-286A59E083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30F016-7E6B-B62A-9B84-463CD9C3A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LANSCE Modernization Project (LAMP) Needs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81392B-9493-C934-1193-83DAE1E17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802877"/>
              </p:ext>
            </p:extLst>
          </p:nvPr>
        </p:nvGraphicFramePr>
        <p:xfrm>
          <a:off x="1219200" y="2286000"/>
          <a:ext cx="9614304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3576">
                  <a:extLst>
                    <a:ext uri="{9D8B030D-6E8A-4147-A177-3AD203B41FA5}">
                      <a16:colId xmlns:a16="http://schemas.microsoft.com/office/drawing/2014/main" val="1136837269"/>
                    </a:ext>
                  </a:extLst>
                </a:gridCol>
                <a:gridCol w="2403576">
                  <a:extLst>
                    <a:ext uri="{9D8B030D-6E8A-4147-A177-3AD203B41FA5}">
                      <a16:colId xmlns:a16="http://schemas.microsoft.com/office/drawing/2014/main" val="2216734012"/>
                    </a:ext>
                  </a:extLst>
                </a:gridCol>
                <a:gridCol w="2403576">
                  <a:extLst>
                    <a:ext uri="{9D8B030D-6E8A-4147-A177-3AD203B41FA5}">
                      <a16:colId xmlns:a16="http://schemas.microsoft.com/office/drawing/2014/main" val="3213519844"/>
                    </a:ext>
                  </a:extLst>
                </a:gridCol>
                <a:gridCol w="2403576">
                  <a:extLst>
                    <a:ext uri="{9D8B030D-6E8A-4147-A177-3AD203B41FA5}">
                      <a16:colId xmlns:a16="http://schemas.microsoft.com/office/drawing/2014/main" val="3806195569"/>
                    </a:ext>
                  </a:extLst>
                </a:gridCol>
              </a:tblGrid>
              <a:tr h="286058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Peak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RF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101736"/>
                  </a:ext>
                </a:extLst>
              </a:tr>
              <a:tr h="286058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RFQ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65.0 keV – 3.00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diacrode</a:t>
                      </a:r>
                      <a:endParaRPr lang="en-US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893652"/>
                  </a:ext>
                </a:extLst>
              </a:tr>
              <a:tr h="286058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Rebuncher (3</a:t>
                      </a:r>
                      <a:r>
                        <a:rPr lang="en-US" b="0" i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×</a:t>
                      </a:r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106742"/>
                  </a:ext>
                </a:extLst>
              </a:tr>
              <a:tr h="286058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DTL-T1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3.00 – 8.63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0.19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diacrode</a:t>
                      </a:r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2 tetrodes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111466"/>
                  </a:ext>
                </a:extLst>
              </a:tr>
              <a:tr h="286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DTL-T2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8.63 – 32.48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1.05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diacrode</a:t>
                      </a:r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515386"/>
                  </a:ext>
                </a:extLst>
              </a:tr>
              <a:tr h="286058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DTL-T3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32.48 – 53.59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1.17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diacrode</a:t>
                      </a:r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539243"/>
                  </a:ext>
                </a:extLst>
              </a:tr>
              <a:tr h="286058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DTL-T4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53.59 – 70.03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1.15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diacrode</a:t>
                      </a:r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84916"/>
                  </a:ext>
                </a:extLst>
              </a:tr>
              <a:tr h="286058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DTL-T5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70.03 – 86.14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1.39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diacrode</a:t>
                      </a:r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780306"/>
                  </a:ext>
                </a:extLst>
              </a:tr>
              <a:tr h="286058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DTL-T6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86.14 – 100.21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1.43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diacrode</a:t>
                      </a:r>
                      <a:r>
                        <a:rPr lang="en-US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3842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2E0BC31-C4DF-8DB8-9067-D5B6BC093DFC}"/>
              </a:ext>
            </a:extLst>
          </p:cNvPr>
          <p:cNvSpPr txBox="1"/>
          <p:nvPr/>
        </p:nvSpPr>
        <p:spPr>
          <a:xfrm>
            <a:off x="691055" y="5893564"/>
            <a:ext cx="5868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RF frequencies are 201.25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MHz.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RF pulses are at 120-Hz rep-rate with pulse length 1.1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F2806-FAA4-1BB5-4A02-24A6915658BA}"/>
              </a:ext>
            </a:extLst>
          </p:cNvPr>
          <p:cNvSpPr txBox="1"/>
          <p:nvPr/>
        </p:nvSpPr>
        <p:spPr>
          <a:xfrm>
            <a:off x="9982200" y="6078294"/>
            <a:ext cx="60953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Haoran Xu, LANL</a:t>
            </a:r>
          </a:p>
        </p:txBody>
      </p:sp>
      <p:pic>
        <p:nvPicPr>
          <p:cNvPr id="9" name="Picture 8" descr="Diagram&#10;&#10;AI-generated content may be incorrect.">
            <a:extLst>
              <a:ext uri="{FF2B5EF4-FFF2-40B4-BE49-F238E27FC236}">
                <a16:creationId xmlns:a16="http://schemas.microsoft.com/office/drawing/2014/main" id="{5ACB010B-ED8B-4036-45FF-BD495641C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29" y="1295400"/>
            <a:ext cx="7239000" cy="91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70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195839-5DE5-C200-22B0-5E545A2199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1FDC17-64C2-4A14-BE70-3C518D80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59" y="48682"/>
            <a:ext cx="10804760" cy="75303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LANSCE Modernization Project  RFQ</a:t>
            </a:r>
          </a:p>
        </p:txBody>
      </p:sp>
      <p:pic>
        <p:nvPicPr>
          <p:cNvPr id="6" name="Picture 5" descr="Table&#10;&#10;AI-generated content may be incorrect.">
            <a:extLst>
              <a:ext uri="{FF2B5EF4-FFF2-40B4-BE49-F238E27FC236}">
                <a16:creationId xmlns:a16="http://schemas.microsoft.com/office/drawing/2014/main" id="{C3E9D8A4-0130-BFA5-874A-668B8B54D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43" y="1473798"/>
            <a:ext cx="5226584" cy="3419216"/>
          </a:xfrm>
          <a:prstGeom prst="rect">
            <a:avLst/>
          </a:prstGeom>
        </p:spPr>
      </p:pic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4B325058-791C-4EBA-2131-41D5EB4B6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139" y="1766657"/>
            <a:ext cx="6090725" cy="30503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A94C72-63FB-1B1B-8C64-EF838235BE31}"/>
              </a:ext>
            </a:extLst>
          </p:cNvPr>
          <p:cNvSpPr txBox="1"/>
          <p:nvPr/>
        </p:nvSpPr>
        <p:spPr>
          <a:xfrm>
            <a:off x="947607" y="5232472"/>
            <a:ext cx="10600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Design: PARMTEQM – CST E-static – CST Eigenmode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CST High-Frequency (not there yet)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Procurement: Subcontractor takes over design beyond the CST Eigenmode simulation model stage and complete all engineering designs, fabrication, and Factory Acceptance Test.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B46695-C674-141A-B253-022593A072BF}"/>
              </a:ext>
            </a:extLst>
          </p:cNvPr>
          <p:cNvSpPr txBox="1"/>
          <p:nvPr/>
        </p:nvSpPr>
        <p:spPr>
          <a:xfrm>
            <a:off x="9144348" y="6314340"/>
            <a:ext cx="1978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Haoran Xu, LANL</a:t>
            </a:r>
          </a:p>
        </p:txBody>
      </p:sp>
    </p:spTree>
    <p:extLst>
      <p:ext uri="{BB962C8B-B14F-4D97-AF65-F5344CB8AC3E}">
        <p14:creationId xmlns:p14="http://schemas.microsoft.com/office/powerpoint/2010/main" val="2955493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CA7E95-7C49-FF69-67ED-A4D7871FCC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9096FF-C383-0C67-2F83-51C20FB3D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LANSCE Modernization Project Drift Tube Linac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017140-38E3-CF4B-38E2-F4C79BF60D1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9B26D82A-15D3-89F2-5357-2DF179CFA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18" y="1405086"/>
            <a:ext cx="6344535" cy="2581635"/>
          </a:xfrm>
          <a:prstGeom prst="rect">
            <a:avLst/>
          </a:prstGeom>
        </p:spPr>
      </p:pic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60A1A3A5-2436-32C4-7F2E-4D19A786C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18" y="4160323"/>
            <a:ext cx="8573696" cy="10860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E1DB5D-E26C-F55A-B810-C21457324A55}"/>
              </a:ext>
            </a:extLst>
          </p:cNvPr>
          <p:cNvSpPr txBox="1"/>
          <p:nvPr/>
        </p:nvSpPr>
        <p:spPr>
          <a:xfrm>
            <a:off x="947607" y="5232472"/>
            <a:ext cx="10600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Design: PARMILA – CST Eigenmode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CST High-Frequency (not there yet)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Procurement: Subcontractor takes over design beyond the PARMILA stage and complete all engineering designs, fabrication, and Factory Acceptance Test.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71466-4F75-515F-718F-8406E7E2009D}"/>
              </a:ext>
            </a:extLst>
          </p:cNvPr>
          <p:cNvSpPr txBox="1"/>
          <p:nvPr/>
        </p:nvSpPr>
        <p:spPr>
          <a:xfrm>
            <a:off x="9144348" y="6314340"/>
            <a:ext cx="1978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Haoran Xu, LANL</a:t>
            </a:r>
          </a:p>
        </p:txBody>
      </p:sp>
    </p:spTree>
    <p:extLst>
      <p:ext uri="{BB962C8B-B14F-4D97-AF65-F5344CB8AC3E}">
        <p14:creationId xmlns:p14="http://schemas.microsoft.com/office/powerpoint/2010/main" val="1808331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465F3-B838-B648-0860-A7012F0F6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02A251-ABA3-EB64-F63C-62E067B280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15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F55C3C-FD1D-AA4A-4FA5-4097EA29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Competence in Ion Linac Front End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8CCF5C-17EE-38DE-B408-C8023C59C0D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0033" y="1143000"/>
            <a:ext cx="10811933" cy="519468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 Labs: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LBNL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ORNL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 Industry: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AccSys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Nusano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Linac Systems</a:t>
            </a:r>
          </a:p>
        </p:txBody>
      </p:sp>
    </p:spTree>
    <p:extLst>
      <p:ext uri="{BB962C8B-B14F-4D97-AF65-F5344CB8AC3E}">
        <p14:creationId xmlns:p14="http://schemas.microsoft.com/office/powerpoint/2010/main" val="885957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7510F-5FBE-93D3-7987-6769C74CC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D39DB1-7A5C-B940-1546-82016ADBB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162C2-16B9-A2FD-0E46-5CCE2C2FF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6700" y="1219200"/>
            <a:ext cx="11658600" cy="43434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Number of labs or commercial companies which could build turn-key ion front end is very limited.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Without continuing investment or funded projects (like LAMP) this competence is at risk. </a:t>
            </a:r>
          </a:p>
          <a:p>
            <a:r>
              <a:rPr lang="en-US" b="1" dirty="0">
                <a:solidFill>
                  <a:srgbClr val="981E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800" b="1" dirty="0">
                <a:solidFill>
                  <a:srgbClr val="981E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Suggestions</a:t>
            </a:r>
            <a:endParaRPr lang="en-US" b="1" dirty="0">
              <a:solidFill>
                <a:srgbClr val="981E3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Talent development: Continue DOE funded graduate program which produce “ion front” PhDs, like one in FRIB. At least one per year to preserve continuation of experience.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DOE-managed knowledge base: Under DOE stewardship create a supported database with drawing packages, simulation codes, technical procedures, etc. which will maintain the-state-of-the art in absence of renewable project funding. </a:t>
            </a:r>
          </a:p>
          <a:p>
            <a:endParaRPr lang="en-US" dirty="0">
              <a:solidFill>
                <a:srgbClr val="981E3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rgbClr val="981E3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22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E88EF-F4D2-7E4F-4AAD-B51D2B58B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C78793-881F-3F4B-0F95-EEC0E08EAE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0B238E-5D52-A46E-B712-CCA3153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Contributors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33EE52-32BA-5DA3-C4BD-8DD1647BBD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" y="1243013"/>
            <a:ext cx="10812463" cy="317658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James M. Potter, JP Accelerator Works, Inc.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Haoran Xu, LANL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Nikolay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Solyak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FNAL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Sergey Kutsaev, RadiaBeam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Alexander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Plastun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FRIB</a:t>
            </a:r>
          </a:p>
        </p:txBody>
      </p:sp>
    </p:spTree>
    <p:extLst>
      <p:ext uri="{BB962C8B-B14F-4D97-AF65-F5344CB8AC3E}">
        <p14:creationId xmlns:p14="http://schemas.microsoft.com/office/powerpoint/2010/main" val="4164929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ADF76C-A3B6-FEA1-3B90-4EB111391A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F95AFC-64B4-83FF-68F6-3664CEF49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43A5B1-6B31-FA40-143A-C512A24DC3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066800"/>
            <a:ext cx="10812463" cy="5065712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 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 Frequency Quadrupoles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Drift Tube Linacs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Interdigital H-structures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Resent development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Frequency RFQ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Gradient Traveling Wave Structures</a:t>
            </a:r>
          </a:p>
          <a:p>
            <a:pPr lvl="1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Gradient C-band structures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Discussion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B58D34-D8F2-D8D7-A731-CE011C008CB3}"/>
              </a:ext>
            </a:extLst>
          </p:cNvPr>
          <p:cNvSpPr/>
          <p:nvPr/>
        </p:nvSpPr>
        <p:spPr>
          <a:xfrm>
            <a:off x="1752600" y="4955167"/>
            <a:ext cx="1676400" cy="10668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Ion Source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FA119D-4759-0B7C-A5CC-E82357FA6F5F}"/>
              </a:ext>
            </a:extLst>
          </p:cNvPr>
          <p:cNvSpPr/>
          <p:nvPr/>
        </p:nvSpPr>
        <p:spPr>
          <a:xfrm>
            <a:off x="3725447" y="4953000"/>
            <a:ext cx="1676400" cy="10668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 Energy Beam Transport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5D0646-406A-385F-0C9E-F9F572FDB6C0}"/>
              </a:ext>
            </a:extLst>
          </p:cNvPr>
          <p:cNvSpPr/>
          <p:nvPr/>
        </p:nvSpPr>
        <p:spPr>
          <a:xfrm>
            <a:off x="5638800" y="4953000"/>
            <a:ext cx="1676400" cy="10668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Radio Frequency Quadrupole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285592-E066-705A-493F-AC177BC1BAB5}"/>
              </a:ext>
            </a:extLst>
          </p:cNvPr>
          <p:cNvSpPr/>
          <p:nvPr/>
        </p:nvSpPr>
        <p:spPr>
          <a:xfrm>
            <a:off x="7543800" y="4953000"/>
            <a:ext cx="1676400" cy="10668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Drift Dube Linac or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Interdigital H Structures</a:t>
            </a:r>
          </a:p>
          <a:p>
            <a:pPr algn="ctr"/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BF43CA-E55D-9D7E-7D55-C6573212C4F3}"/>
              </a:ext>
            </a:extLst>
          </p:cNvPr>
          <p:cNvSpPr txBox="1"/>
          <p:nvPr/>
        </p:nvSpPr>
        <p:spPr>
          <a:xfrm>
            <a:off x="4411032" y="6218794"/>
            <a:ext cx="2675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 Ion Linac Front End</a:t>
            </a:r>
          </a:p>
        </p:txBody>
      </p:sp>
    </p:spTree>
    <p:extLst>
      <p:ext uri="{BB962C8B-B14F-4D97-AF65-F5344CB8AC3E}">
        <p14:creationId xmlns:p14="http://schemas.microsoft.com/office/powerpoint/2010/main" val="3020339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08E602-8035-3674-91A6-192E6635E4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495B42-EC65-E4A3-8F71-C15FF872D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Introduction: Radio Frequency Quadrupole (RFQ)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C20810-AE00-0666-EC90-56A67DD93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4" y="2795783"/>
            <a:ext cx="4419600" cy="370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FEB1B0-673D-FF8C-3240-3D42EEA54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268" y="1957251"/>
            <a:ext cx="6278390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3DE32-04D6-3BA5-234D-688ACEA0C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066800"/>
            <a:ext cx="3200400" cy="1715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54DEAF-51F7-D77F-7F90-393B57231B58}"/>
              </a:ext>
            </a:extLst>
          </p:cNvPr>
          <p:cNvSpPr txBox="1"/>
          <p:nvPr/>
        </p:nvSpPr>
        <p:spPr>
          <a:xfrm>
            <a:off x="9601200" y="6400800"/>
            <a:ext cx="830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FNAL </a:t>
            </a:r>
          </a:p>
        </p:txBody>
      </p:sp>
    </p:spTree>
    <p:extLst>
      <p:ext uri="{BB962C8B-B14F-4D97-AF65-F5344CB8AC3E}">
        <p14:creationId xmlns:p14="http://schemas.microsoft.com/office/powerpoint/2010/main" val="1547775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FB4759-9B30-A28B-7B40-58EA5159F1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6B55C8-AB8B-1647-0F0F-45672AA68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Introduction: Drift Dube Linac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01AC8B-FFA6-A159-4169-47C3289B9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9" y="1371600"/>
            <a:ext cx="4610555" cy="4768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415F4A-EBA4-314D-A9CC-DC0C14158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388" y="1952016"/>
            <a:ext cx="4373678" cy="44089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796129-705C-71B3-D981-E6501A338B65}"/>
              </a:ext>
            </a:extLst>
          </p:cNvPr>
          <p:cNvSpPr/>
          <p:nvPr/>
        </p:nvSpPr>
        <p:spPr>
          <a:xfrm>
            <a:off x="8229600" y="6451684"/>
            <a:ext cx="2895600" cy="253916"/>
          </a:xfrm>
          <a:prstGeom prst="rect">
            <a:avLst/>
          </a:prstGeom>
          <a:solidFill>
            <a:schemeClr val="bg1">
              <a:alpha val="1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Alvarez Drift Tube Linac –108 MHz, GSI, 1975</a:t>
            </a:r>
          </a:p>
        </p:txBody>
      </p:sp>
    </p:spTree>
    <p:extLst>
      <p:ext uri="{BB962C8B-B14F-4D97-AF65-F5344CB8AC3E}">
        <p14:creationId xmlns:p14="http://schemas.microsoft.com/office/powerpoint/2010/main" val="2527405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23DBEA-C883-9BAE-72BC-8E5CB58015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7FBAC8-0880-DEBF-AA7E-1A77474B6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Introduction: Interdigital H structure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D74C3D8-126B-880F-1640-E0458632B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5562600" cy="370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8AAE89F-C06D-9E7F-8811-404AA0D31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599"/>
            <a:ext cx="2590800" cy="370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17F65B-B8AB-1B81-C90A-C805E7A3C4F2}"/>
              </a:ext>
            </a:extLst>
          </p:cNvPr>
          <p:cNvSpPr/>
          <p:nvPr/>
        </p:nvSpPr>
        <p:spPr>
          <a:xfrm>
            <a:off x="1905000" y="5867400"/>
            <a:ext cx="79623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IH structure build by </a:t>
            </a:r>
            <a:r>
              <a:rPr lang="en-US" altLang="en-US" sz="1600" dirty="0"/>
              <a:t>U. Ratzinger (GSI) Group for the BNL EBIS injector, 100 MHz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8129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B0560B-F087-4236-C1E7-37B3E30575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10A146-E3B1-296C-9795-0681EC17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622"/>
            <a:ext cx="12115800" cy="75303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 structures have </a:t>
            </a:r>
            <a:r>
              <a:rPr lang="en-US" dirty="0">
                <a:solidFill>
                  <a:srgbClr val="981E3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highest RF power efficiency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any structures at betas below 0.6   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8FB02F3-9F73-F469-922D-5B13589DC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51789"/>
            <a:ext cx="5108239" cy="398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810042-0582-28E0-AA76-67DCFC0746C8}"/>
              </a:ext>
            </a:extLst>
          </p:cNvPr>
          <p:cNvSpPr/>
          <p:nvPr/>
        </p:nvSpPr>
        <p:spPr>
          <a:xfrm>
            <a:off x="2736052" y="5199492"/>
            <a:ext cx="358854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de-DE" alt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U. Ratzinger, H-Type Linac Structures,</a:t>
            </a:r>
            <a:r>
              <a:rPr lang="en-US" alt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 2000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2E26FC-2946-87FE-E3FC-278A33916B2E}"/>
              </a:ext>
            </a:extLst>
          </p:cNvPr>
          <p:cNvSpPr/>
          <p:nvPr/>
        </p:nvSpPr>
        <p:spPr>
          <a:xfrm>
            <a:off x="6375709" y="4760632"/>
            <a:ext cx="258969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9059"/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Shunt impedance of 433 MHz </a:t>
            </a:r>
            <a:b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50" i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Interdigital H structures</a:t>
            </a:r>
            <a:r>
              <a:rPr lang="en-US" sz="105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vs. beta for different phase advance per half-period. 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96A5BC-D3F8-E347-0972-CF4429EB0BA1}"/>
              </a:ext>
            </a:extLst>
          </p:cNvPr>
          <p:cNvGrpSpPr/>
          <p:nvPr/>
        </p:nvGrpSpPr>
        <p:grpSpPr>
          <a:xfrm>
            <a:off x="5859702" y="1200307"/>
            <a:ext cx="5036898" cy="3441458"/>
            <a:chOff x="762000" y="2590800"/>
            <a:chExt cx="3200400" cy="21336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1B1E10C-1E17-4798-F3DB-E215C8853104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14400" y="2590800"/>
              <a:ext cx="3048000" cy="2133600"/>
            </a:xfrm>
            <a:prstGeom prst="rect">
              <a:avLst/>
            </a:prstGeom>
            <a:noFill/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58D4CE-05BD-EC1D-8CDF-6099236C14ED}"/>
                </a:ext>
              </a:extLst>
            </p:cNvPr>
            <p:cNvSpPr/>
            <p:nvPr/>
          </p:nvSpPr>
          <p:spPr>
            <a:xfrm>
              <a:off x="762000" y="40386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DEB9AFB-0081-3E10-C6BB-6900A7967D79}"/>
              </a:ext>
            </a:extLst>
          </p:cNvPr>
          <p:cNvSpPr/>
          <p:nvPr/>
        </p:nvSpPr>
        <p:spPr>
          <a:xfrm>
            <a:off x="7391400" y="1828800"/>
            <a:ext cx="394855" cy="498764"/>
          </a:xfrm>
          <a:custGeom>
            <a:avLst/>
            <a:gdLst>
              <a:gd name="connsiteX0" fmla="*/ 0 w 526473"/>
              <a:gd name="connsiteY0" fmla="*/ 0 h 665018"/>
              <a:gd name="connsiteX1" fmla="*/ 166255 w 526473"/>
              <a:gd name="connsiteY1" fmla="*/ 461818 h 665018"/>
              <a:gd name="connsiteX2" fmla="*/ 397164 w 526473"/>
              <a:gd name="connsiteY2" fmla="*/ 387927 h 665018"/>
              <a:gd name="connsiteX3" fmla="*/ 526473 w 526473"/>
              <a:gd name="connsiteY3" fmla="*/ 665018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473" h="665018">
                <a:moveTo>
                  <a:pt x="0" y="0"/>
                </a:moveTo>
                <a:cubicBezTo>
                  <a:pt x="50030" y="198582"/>
                  <a:pt x="100061" y="397164"/>
                  <a:pt x="166255" y="461818"/>
                </a:cubicBezTo>
                <a:cubicBezTo>
                  <a:pt x="232449" y="526473"/>
                  <a:pt x="337128" y="354060"/>
                  <a:pt x="397164" y="387927"/>
                </a:cubicBezTo>
                <a:cubicBezTo>
                  <a:pt x="457200" y="421794"/>
                  <a:pt x="491836" y="543406"/>
                  <a:pt x="526473" y="665018"/>
                </a:cubicBezTo>
              </a:path>
            </a:pathLst>
          </a:custGeom>
          <a:noFill/>
          <a:ln>
            <a:solidFill>
              <a:srgbClr val="0033CC"/>
            </a:solidFill>
            <a:tailEnd type="triangle" w="sm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B4387C-4995-02F2-FFF6-11F82479EE08}"/>
              </a:ext>
            </a:extLst>
          </p:cNvPr>
          <p:cNvSpPr txBox="1"/>
          <p:nvPr/>
        </p:nvSpPr>
        <p:spPr>
          <a:xfrm>
            <a:off x="6766120" y="1582801"/>
            <a:ext cx="12684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Standing Wave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714E27A-E4F8-AD10-4169-F7DF6A20315D}"/>
              </a:ext>
            </a:extLst>
          </p:cNvPr>
          <p:cNvSpPr/>
          <p:nvPr/>
        </p:nvSpPr>
        <p:spPr>
          <a:xfrm>
            <a:off x="9220200" y="1882883"/>
            <a:ext cx="394855" cy="900683"/>
          </a:xfrm>
          <a:custGeom>
            <a:avLst/>
            <a:gdLst>
              <a:gd name="connsiteX0" fmla="*/ 0 w 526473"/>
              <a:gd name="connsiteY0" fmla="*/ 0 h 665018"/>
              <a:gd name="connsiteX1" fmla="*/ 166255 w 526473"/>
              <a:gd name="connsiteY1" fmla="*/ 461818 h 665018"/>
              <a:gd name="connsiteX2" fmla="*/ 397164 w 526473"/>
              <a:gd name="connsiteY2" fmla="*/ 387927 h 665018"/>
              <a:gd name="connsiteX3" fmla="*/ 526473 w 526473"/>
              <a:gd name="connsiteY3" fmla="*/ 665018 h 66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473" h="665018">
                <a:moveTo>
                  <a:pt x="0" y="0"/>
                </a:moveTo>
                <a:cubicBezTo>
                  <a:pt x="50030" y="198582"/>
                  <a:pt x="100061" y="397164"/>
                  <a:pt x="166255" y="461818"/>
                </a:cubicBezTo>
                <a:cubicBezTo>
                  <a:pt x="232449" y="526473"/>
                  <a:pt x="337128" y="354060"/>
                  <a:pt x="397164" y="387927"/>
                </a:cubicBezTo>
                <a:cubicBezTo>
                  <a:pt x="457200" y="421794"/>
                  <a:pt x="491836" y="543406"/>
                  <a:pt x="526473" y="665018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tailEnd type="triangle" w="sm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AEB81F-48DB-7FCF-EA2F-C1922F42451B}"/>
              </a:ext>
            </a:extLst>
          </p:cNvPr>
          <p:cNvSpPr txBox="1"/>
          <p:nvPr/>
        </p:nvSpPr>
        <p:spPr>
          <a:xfrm>
            <a:off x="8462284" y="1578673"/>
            <a:ext cx="12173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Traveling wave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B73A5CD-D2BD-4469-7DDE-2A33B7CB306B}"/>
              </a:ext>
            </a:extLst>
          </p:cNvPr>
          <p:cNvSpPr/>
          <p:nvPr/>
        </p:nvSpPr>
        <p:spPr>
          <a:xfrm>
            <a:off x="2514600" y="4038600"/>
            <a:ext cx="1295400" cy="148797"/>
          </a:xfrm>
          <a:custGeom>
            <a:avLst/>
            <a:gdLst>
              <a:gd name="connsiteX0" fmla="*/ 26736 w 1079222"/>
              <a:gd name="connsiteY0" fmla="*/ 0 h 198396"/>
              <a:gd name="connsiteX1" fmla="*/ 56233 w 1079222"/>
              <a:gd name="connsiteY1" fmla="*/ 167148 h 198396"/>
              <a:gd name="connsiteX2" fmla="*/ 528182 w 1079222"/>
              <a:gd name="connsiteY2" fmla="*/ 176981 h 198396"/>
              <a:gd name="connsiteX3" fmla="*/ 990298 w 1079222"/>
              <a:gd name="connsiteY3" fmla="*/ 196645 h 198396"/>
              <a:gd name="connsiteX4" fmla="*/ 1078788 w 1079222"/>
              <a:gd name="connsiteY4" fmla="*/ 127819 h 198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9222" h="198396">
                <a:moveTo>
                  <a:pt x="26736" y="0"/>
                </a:moveTo>
                <a:cubicBezTo>
                  <a:pt x="-303" y="68825"/>
                  <a:pt x="-27341" y="137651"/>
                  <a:pt x="56233" y="167148"/>
                </a:cubicBezTo>
                <a:cubicBezTo>
                  <a:pt x="139807" y="196645"/>
                  <a:pt x="372505" y="172065"/>
                  <a:pt x="528182" y="176981"/>
                </a:cubicBezTo>
                <a:cubicBezTo>
                  <a:pt x="683859" y="181897"/>
                  <a:pt x="898530" y="204839"/>
                  <a:pt x="990298" y="196645"/>
                </a:cubicBezTo>
                <a:cubicBezTo>
                  <a:pt x="1082066" y="188451"/>
                  <a:pt x="1080427" y="158135"/>
                  <a:pt x="1078788" y="127819"/>
                </a:cubicBezTo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9BD54C-8492-7147-326F-FC29BD0D6C4B}"/>
              </a:ext>
            </a:extLst>
          </p:cNvPr>
          <p:cNvSpPr/>
          <p:nvPr/>
        </p:nvSpPr>
        <p:spPr>
          <a:xfrm>
            <a:off x="3538332" y="4191000"/>
            <a:ext cx="4797046" cy="219015"/>
          </a:xfrm>
          <a:custGeom>
            <a:avLst/>
            <a:gdLst>
              <a:gd name="connsiteX0" fmla="*/ 25819 w 3083651"/>
              <a:gd name="connsiteY0" fmla="*/ 0 h 246306"/>
              <a:gd name="connsiteX1" fmla="*/ 55315 w 3083651"/>
              <a:gd name="connsiteY1" fmla="*/ 176981 h 246306"/>
              <a:gd name="connsiteX2" fmla="*/ 517432 w 3083651"/>
              <a:gd name="connsiteY2" fmla="*/ 176981 h 246306"/>
              <a:gd name="connsiteX3" fmla="*/ 1775961 w 3083651"/>
              <a:gd name="connsiteY3" fmla="*/ 147484 h 246306"/>
              <a:gd name="connsiteX4" fmla="*/ 2680528 w 3083651"/>
              <a:gd name="connsiteY4" fmla="*/ 245806 h 246306"/>
              <a:gd name="connsiteX5" fmla="*/ 3083651 w 3083651"/>
              <a:gd name="connsiteY5" fmla="*/ 98322 h 24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3651" h="246306">
                <a:moveTo>
                  <a:pt x="25819" y="0"/>
                </a:moveTo>
                <a:cubicBezTo>
                  <a:pt x="-401" y="73742"/>
                  <a:pt x="-26621" y="147484"/>
                  <a:pt x="55315" y="176981"/>
                </a:cubicBezTo>
                <a:cubicBezTo>
                  <a:pt x="137251" y="206478"/>
                  <a:pt x="517432" y="176981"/>
                  <a:pt x="517432" y="176981"/>
                </a:cubicBezTo>
                <a:cubicBezTo>
                  <a:pt x="804206" y="172065"/>
                  <a:pt x="1415445" y="136013"/>
                  <a:pt x="1775961" y="147484"/>
                </a:cubicBezTo>
                <a:cubicBezTo>
                  <a:pt x="2136477" y="158955"/>
                  <a:pt x="2462580" y="254000"/>
                  <a:pt x="2680528" y="245806"/>
                </a:cubicBezTo>
                <a:cubicBezTo>
                  <a:pt x="2898476" y="237612"/>
                  <a:pt x="2991063" y="167967"/>
                  <a:pt x="3083651" y="98322"/>
                </a:cubicBezTo>
              </a:path>
            </a:pathLst>
          </a:cu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52C860-7803-C6D0-B705-38BDDC252F81}"/>
              </a:ext>
            </a:extLst>
          </p:cNvPr>
          <p:cNvSpPr txBox="1"/>
          <p:nvPr/>
        </p:nvSpPr>
        <p:spPr>
          <a:xfrm>
            <a:off x="1383502" y="5550579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Shunt impedance characterizes rf-to-beam efficiency of accelerating structure. Here traditional ion linacs of different types are compared with Interdigital H-structures (IH)  and Cross-Bar-H structures (CH). We found higher shunt impedance structures can sustain higher gradients.</a:t>
            </a:r>
          </a:p>
        </p:txBody>
      </p:sp>
    </p:spTree>
    <p:extLst>
      <p:ext uri="{BB962C8B-B14F-4D97-AF65-F5344CB8AC3E}">
        <p14:creationId xmlns:p14="http://schemas.microsoft.com/office/powerpoint/2010/main" val="115947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5C262F-F56D-5344-6CD9-DDA0FA670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C276EF-373E-6B2D-EE71-17CD7A783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 Development: CERN’s Compact 750 MHz Radio Frequency Quadrupole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0A642F-38DC-CCD9-89CB-443268A0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433" y="2583479"/>
            <a:ext cx="7010400" cy="4213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D72CBE-7692-D4E7-6500-759857336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199" y="1129748"/>
            <a:ext cx="6629401" cy="136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25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D24F79-C0DC-B71F-374C-7B6DFA073B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3E1091-C276-2EBC-C211-BA21DE4F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28" y="129091"/>
            <a:ext cx="11665771" cy="75303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Recent Development: S-band  Backward Wave Traveling  Wave Linac For Proton Therapy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FED389-D279-60F9-94FE-075C08C30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56257"/>
            <a:ext cx="6781800" cy="1356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6958F3-107D-C073-9054-15A2853F9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99183"/>
            <a:ext cx="6629400" cy="2020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08E8AE-3DD5-A3E1-FDF7-828CD6CB1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320" y="2813184"/>
            <a:ext cx="3378991" cy="30290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1168BB-0ACF-F89A-AB4C-918F036E4E9B}"/>
              </a:ext>
            </a:extLst>
          </p:cNvPr>
          <p:cNvSpPr txBox="1"/>
          <p:nvPr/>
        </p:nvSpPr>
        <p:spPr>
          <a:xfrm>
            <a:off x="8839200" y="1582502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LINAC 2016</a:t>
            </a:r>
          </a:p>
        </p:txBody>
      </p:sp>
    </p:spTree>
    <p:extLst>
      <p:ext uri="{BB962C8B-B14F-4D97-AF65-F5344CB8AC3E}">
        <p14:creationId xmlns:p14="http://schemas.microsoft.com/office/powerpoint/2010/main" val="7446846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easOfScience xmlns="be4c3ea6-cad5-4867-91d9-7216788d6e80"/>
    <ContentCategory1 xmlns="be4c3ea6-cad5-4867-91d9-7216788d6e80">Talks</ContentCategory1>
    <PublishingExpirationDate xmlns="http://schemas.microsoft.com/sharepoint/v3" xsi:nil="true"/>
    <Instruments xmlns="be4c3ea6-cad5-4867-91d9-7216788d6e80">
      <Value>7</Value>
    </Instruments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09C022A5BACE4D8A86646BFE6F373A" ma:contentTypeVersion="6" ma:contentTypeDescription="Create a new document." ma:contentTypeScope="" ma:versionID="fa09eca8e9885d653412965b564ef40e">
  <xsd:schema xmlns:xsd="http://www.w3.org/2001/XMLSchema" xmlns:xs="http://www.w3.org/2001/XMLSchema" xmlns:p="http://schemas.microsoft.com/office/2006/metadata/properties" xmlns:ns1="http://schemas.microsoft.com/sharepoint/v3" xmlns:ns2="be4c3ea6-cad5-4867-91d9-7216788d6e80" targetNamespace="http://schemas.microsoft.com/office/2006/metadata/properties" ma:root="true" ma:fieldsID="5e650a32204f281424193f6b0635a9f5" ns1:_="" ns2:_="">
    <xsd:import namespace="http://schemas.microsoft.com/sharepoint/v3"/>
    <xsd:import namespace="be4c3ea6-cad5-4867-91d9-7216788d6e8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AreasOfScience" minOccurs="0"/>
                <xsd:element ref="ns2:Instruments" minOccurs="0"/>
                <xsd:element ref="ns2:ContentCategory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c3ea6-cad5-4867-91d9-7216788d6e80" elementFormDefault="qualified">
    <xsd:import namespace="http://schemas.microsoft.com/office/2006/documentManagement/types"/>
    <xsd:import namespace="http://schemas.microsoft.com/office/infopath/2007/PartnerControls"/>
    <xsd:element name="AreasOfScience" ma:index="10" nillable="true" ma:displayName="AreasOfScience" ma:list="{e1f02b6c-c9b2-4349-9939-471bf3a1aa7d}" ma:internalName="AreasOfScience" ma:showField="Title" ma:web="be4c3ea6-cad5-4867-91d9-7216788d6e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nstruments" ma:index="11" nillable="true" ma:displayName="Instruments" ma:list="{b890da74-bd63-4911-b17a-af6e8f3c956b}" ma:internalName="Instruments" ma:showField="Title" ma:web="be4c3ea6-cad5-4867-91d9-7216788d6e80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ntentCategory1" ma:index="12" nillable="true" ma:displayName="ContentCategory" ma:format="Dropdown" ma:internalName="ContentCategory1">
      <xsd:simpleType>
        <xsd:restriction base="dms:Choice">
          <xsd:enumeration value="Articles"/>
          <xsd:enumeration value="Design Documents"/>
          <xsd:enumeration value="Posters"/>
          <xsd:enumeration value="Talks"/>
          <xsd:enumeration value="XFEL Facilities"/>
          <xsd:enumeration value="X-Ray Interes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DC465C-0AFA-4B02-8D00-CB14DF55DD98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www.w3.org/XML/1998/namespace"/>
    <ds:schemaRef ds:uri="be4c3ea6-cad5-4867-91d9-7216788d6e8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20C2239-B20E-4DE6-814B-AECCA40A8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e4c3ea6-cad5-4867-91d9-7216788d6e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38D205-A273-4ABA-A83A-77DB3B1F88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1323</TotalTime>
  <Words>644</Words>
  <Application>Microsoft Office PowerPoint</Application>
  <PresentationFormat>Widescreen</PresentationFormat>
  <Paragraphs>134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Blank</vt:lpstr>
      <vt:lpstr>Ion Linacs – Normal Conducting Front End</vt:lpstr>
      <vt:lpstr>Contributors</vt:lpstr>
      <vt:lpstr>Outline</vt:lpstr>
      <vt:lpstr>Introduction: Radio Frequency Quadrupole (RFQ)</vt:lpstr>
      <vt:lpstr>Introduction: Drift Dube Linac</vt:lpstr>
      <vt:lpstr>Introduction: Interdigital H structure</vt:lpstr>
      <vt:lpstr>H structures have highest RF power efficiency of any structures at betas below 0.6    </vt:lpstr>
      <vt:lpstr>Recent Development: CERN’s Compact 750 MHz Radio Frequency Quadrupole</vt:lpstr>
      <vt:lpstr>Recent Development: S-band  Backward Wave Traveling  Wave Linac For Proton Therapy</vt:lpstr>
      <vt:lpstr>Recent Development: Proton Accelerating Structure Using the First Negative Spatial Harmonic of the Fundamental Mode </vt:lpstr>
      <vt:lpstr>Recent Development: Off-axis coupled C-band Accelerating Structures </vt:lpstr>
      <vt:lpstr> LANSCE Modernization Project (LAMP) Needs </vt:lpstr>
      <vt:lpstr>LANSCE Modernization Project  RFQ</vt:lpstr>
      <vt:lpstr> LANSCE Modernization Project Drift Tube Linac</vt:lpstr>
      <vt:lpstr>Competence in Ion Linac Front End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SLAC Presentation Template - White</dc:title>
  <dc:creator>Dolgashev, Valery</dc:creator>
  <cp:lastModifiedBy>Dolgashev, Valery</cp:lastModifiedBy>
  <cp:revision>20</cp:revision>
  <dcterms:created xsi:type="dcterms:W3CDTF">2012-06-11T23:50:00Z</dcterms:created>
  <dcterms:modified xsi:type="dcterms:W3CDTF">2026-03-04T01:59:46Z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0x0101003309C022A5BACE4D8A86646BFE6F373A</vt:lpwstr>
  </property>
</Properties>
</file>