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47"/>
  </p:notesMasterIdLst>
  <p:sldIdLst>
    <p:sldId id="289" r:id="rId2"/>
    <p:sldId id="352" r:id="rId3"/>
    <p:sldId id="353" r:id="rId4"/>
    <p:sldId id="354" r:id="rId5"/>
    <p:sldId id="355" r:id="rId6"/>
    <p:sldId id="356" r:id="rId7"/>
    <p:sldId id="362" r:id="rId8"/>
    <p:sldId id="363" r:id="rId9"/>
    <p:sldId id="364" r:id="rId10"/>
    <p:sldId id="367" r:id="rId11"/>
    <p:sldId id="368" r:id="rId12"/>
    <p:sldId id="370" r:id="rId13"/>
    <p:sldId id="372" r:id="rId14"/>
    <p:sldId id="374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409" r:id="rId24"/>
    <p:sldId id="386" r:id="rId25"/>
    <p:sldId id="388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08" r:id="rId41"/>
    <p:sldId id="410" r:id="rId42"/>
    <p:sldId id="404" r:id="rId43"/>
    <p:sldId id="407" r:id="rId44"/>
    <p:sldId id="405" r:id="rId45"/>
    <p:sldId id="406" r:id="rId46"/>
  </p:sldIdLst>
  <p:sldSz cx="12192000" cy="6858000"/>
  <p:notesSz cx="6858000" cy="9144000"/>
  <p:embeddedFontLst>
    <p:embeddedFont>
      <p:font typeface="Cambria" panose="02040503050406030204" pitchFamily="18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Helvetica" panose="020B0604020202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E511EC-E1ED-26F2-7DCD-0CD82FF7B494}" v="98" dt="2026-03-03T09:47:43.781"/>
    <p1510:client id="{26F1379A-BCA9-4A76-B7C0-8A1A0813AF7E}" v="5279" dt="2026-03-03T21:03:27.746"/>
    <p1510:client id="{2FAA9E8B-A3F8-7F93-8478-2864B2D4CAA2}" v="4" dt="2026-03-03T08:51:01.492"/>
    <p1510:client id="{5C1D1B35-0318-AAF2-D792-414F4A9A55A5}" v="26" dt="2026-03-03T09:02:18.274"/>
    <p1510:client id="{5E8DD630-30EE-444A-BD1C-27BFF81DE96F}" v="225" dt="2026-03-03T19:42:08.866"/>
    <p1510:client id="{616C8E4D-DE65-C33C-4C3D-456BC618EF16}" v="14" dt="2026-03-03T17:14:07.895"/>
    <p1510:client id="{624DD29B-8C48-C706-77A8-757E15FED262}" v="324" dt="2026-03-03T19:37:21.341"/>
    <p1510:client id="{A1C05AAA-E1D9-E11D-121A-28C6559CD852}" v="1" dt="2026-03-03T10:02:32.452"/>
    <p1510:client id="{AA0B9801-1C4B-805E-3F31-8BFB783CF38A}" v="52" dt="2026-03-03T17:23:13.972"/>
    <p1510:client id="{B9456E15-9AAC-E490-4A94-0E5294298E38}" v="16" dt="2026-03-03T21:25:39.203"/>
    <p1510:client id="{E94B18DB-C84D-8254-2B2E-989AFC58AF9E}" v="33" dt="2026-03-03T18:09:14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43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4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F133B-5642-D7D9-EF25-7F3E96606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08A637-99E3-0967-A025-A1BCB19B5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681A8-8CD7-9ED7-F4EB-C03ECF8FD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20210-98CA-FCCA-35CE-44E7DDF13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10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78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75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4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63" y="6152204"/>
            <a:ext cx="1639957" cy="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063" y="6402438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E86469-4B11-5545-F649-50E1846AE9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308" t="29561" r="62995" b="29650"/>
          <a:stretch>
            <a:fillRect/>
          </a:stretch>
        </p:blipFill>
        <p:spPr>
          <a:xfrm>
            <a:off x="10127772" y="17829"/>
            <a:ext cx="628742" cy="62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DOE GARD RF Update - SRF Summary - March 3, 2026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2/5/2026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290F876C-9935-9C8D-B5F3-86E918DC82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42598" y="-76200"/>
            <a:ext cx="8292398" cy="6934200"/>
            <a:chOff x="3429" y="-24"/>
            <a:chExt cx="4782" cy="4368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B9044575-7438-82B6-9B31-AE82282285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29" y="-24"/>
              <a:ext cx="4782" cy="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355B49C8-21BC-3B7C-7359-97856BB03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97" y="192"/>
              <a:ext cx="4320" cy="3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8" cy="6860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224" y="1794469"/>
            <a:ext cx="5824095" cy="919032"/>
          </a:xfrm>
        </p:spPr>
        <p:txBody>
          <a:bodyPr>
            <a:noAutofit/>
          </a:bodyPr>
          <a:lstStyle/>
          <a:p>
            <a:pPr algn="ctr"/>
            <a:r>
              <a:rPr lang="en-US"/>
              <a:t>DOE RF Roadmap </a:t>
            </a:r>
            <a:br>
              <a:rPr lang="en-US"/>
            </a:br>
            <a:r>
              <a:rPr lang="en-US"/>
              <a:t>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0094" y="2661498"/>
            <a:ext cx="8155761" cy="5298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SRF Overview and Discussion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03/03/2026</a:t>
            </a:r>
            <a:endParaRPr lang="en-US" sz="2400"/>
          </a:p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339" y="4775200"/>
            <a:ext cx="6623786" cy="501650"/>
          </a:xfrm>
        </p:spPr>
        <p:txBody>
          <a:bodyPr/>
          <a:lstStyle/>
          <a:p>
            <a:r>
              <a:rPr lang="en-US" sz="2000" i="1"/>
              <a:t>Anne-Marie Valente-Feliciano &amp; Matthias </a:t>
            </a:r>
            <a:r>
              <a:rPr lang="en-US" sz="2000" i="1" err="1"/>
              <a:t>Liepe</a:t>
            </a:r>
            <a:endParaRPr lang="en-US" sz="2000" i="1"/>
          </a:p>
          <a:p>
            <a:endParaRPr lang="en-US" sz="2000" i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29149-9430-2994-E014-648EB4F843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81" t="28064" r="59880" b="27620"/>
          <a:stretch>
            <a:fillRect/>
          </a:stretch>
        </p:blipFill>
        <p:spPr>
          <a:xfrm>
            <a:off x="4542137" y="5623042"/>
            <a:ext cx="1416571" cy="123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5B2A7-9585-8155-430E-5665DEACC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DD74A4-BED2-72CE-1F87-7018FC74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8ACB5-22E8-5079-9D97-DBEF36E02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5D256E-A9A8-EE23-F72F-70C48B3E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0" y="90437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Facilities: SRF R&amp;D needs for PIP-II, FNAL complex, and a muon collider </a:t>
            </a:r>
            <a:br>
              <a:rPr lang="en-US" sz="2400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Sergey Belomestnykh, FNAL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6DC5B-B517-3282-432E-24068D435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277" y="1176517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1">
                <a:extLst>
                  <a:ext uri="{FF2B5EF4-FFF2-40B4-BE49-F238E27FC236}">
                    <a16:creationId xmlns:a16="http://schemas.microsoft.com/office/drawing/2014/main" id="{2EDBC627-3A40-DB98-C9C2-A8413DD409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140" y="1176517"/>
                <a:ext cx="10748103" cy="4915152"/>
              </a:xfrm>
              <a:prstGeom prst="rect">
                <a:avLst/>
              </a:prstGeom>
            </p:spPr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31775" indent="-223838"/>
                <a:r>
                  <a:rPr lang="en-US" sz="1800" i="1" u="sng">
                    <a:solidFill>
                      <a:srgbClr val="C00000"/>
                    </a:solidFill>
                  </a:rPr>
                  <a:t>Short-term R&amp;D (PIP-II)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FE prevention and mitigation (improving HPR, robot-assisted cleanroom assembly of cavity strings, in situ processing)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AI/ML Resonance Control for narrowband SRF cavities</a:t>
                </a:r>
              </a:p>
              <a:p>
                <a:pPr marL="231775" indent="-223838"/>
                <a:r>
                  <a:rPr lang="en-US" sz="1800" i="1" u="sng">
                    <a:solidFill>
                      <a:srgbClr val="C00000"/>
                    </a:solidFill>
                  </a:rPr>
                  <a:t>Medium-term R&amp;D (ACE-MIRT, MC R&amp;D)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Low frequency tunable SRF cavities for proton synchrotrons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Frequency tuners for such cavities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Novel HOM damping schemes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High-power (MW range) fundamental power couplers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New, non-elliptical, SRF structures (88 MHz and 264 MHz) for the MC SC linac 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Further improvement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en-US"/>
              </a:p>
              <a:p>
                <a:pPr marL="231775" indent="-223838"/>
                <a:r>
                  <a:rPr lang="en-US" sz="1800" i="1" u="sng">
                    <a:solidFill>
                      <a:srgbClr val="C00000"/>
                    </a:solidFill>
                  </a:rPr>
                  <a:t>Long-term R&amp;D (ACE-BR, MC Demonstrator)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Developing alternative materials to bulk Nb, e.g., Nb/Cu, Nb</a:t>
                </a:r>
                <a:r>
                  <a:rPr lang="en-US" baseline="-25000"/>
                  <a:t>3</a:t>
                </a:r>
                <a:r>
                  <a:rPr lang="en-US"/>
                  <a:t>Sn</a:t>
                </a:r>
              </a:p>
              <a:p>
                <a:pPr marL="750887" lvl="1" indent="-285750">
                  <a:buFont typeface="Courier New" panose="02070309020205020404" pitchFamily="49" charset="0"/>
                  <a:buChar char="o"/>
                </a:pPr>
                <a:r>
                  <a:rPr lang="en-US"/>
                  <a:t>More efficient magnetic shielding</a:t>
                </a:r>
              </a:p>
            </p:txBody>
          </p:sp>
        </mc:Choice>
        <mc:Fallback xmlns="">
          <p:sp>
            <p:nvSpPr>
              <p:cNvPr id="6" name="Text Placeholder 1">
                <a:extLst>
                  <a:ext uri="{FF2B5EF4-FFF2-40B4-BE49-F238E27FC236}">
                    <a16:creationId xmlns:a16="http://schemas.microsoft.com/office/drawing/2014/main" id="{2EDBC627-3A40-DB98-C9C2-A8413DD40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40" y="1176517"/>
                <a:ext cx="10748103" cy="4915152"/>
              </a:xfrm>
              <a:prstGeom prst="rect">
                <a:avLst/>
              </a:prstGeom>
              <a:blipFill>
                <a:blip r:embed="rId2"/>
                <a:stretch>
                  <a:fillRect l="-397"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063335C-EA22-31CD-DE5B-5E5DF6859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191" y="5285863"/>
            <a:ext cx="1595715" cy="1023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6F0B5-E3E3-7CD0-F3CC-C91FE0BA4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914" y="4759798"/>
            <a:ext cx="2553121" cy="2075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F4D5F-B328-F40F-C673-7833F77D2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398" y="4495397"/>
            <a:ext cx="1474106" cy="71592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47557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72329-54E7-A327-1DD8-129127EAF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6A71DF-8173-F498-1480-C1A3084B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CF78F-03A5-3C6C-231F-97655C6F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E73564-2C7B-B3EC-BBF9-6FF6C80E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0" y="90437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Facilities: EIC-ee SRF R&amp;D needs </a:t>
            </a:r>
            <a:br>
              <a:rPr lang="en-US" sz="2400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Zack Conway, JLab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ADD30-AA8A-C02F-886B-9836FE646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467" y="1169985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High Luminosity</a:t>
            </a:r>
            <a:endParaRPr lang="en-US" sz="1600" b="1">
              <a:latin typeface="Arial"/>
              <a:cs typeface="Arial"/>
            </a:endParaRPr>
          </a:p>
          <a:p>
            <a:r>
              <a:rPr lang="en-US" sz="1600"/>
              <a:t>Deliver 800 kW of power via 2-4.5 K SRF cavities</a:t>
            </a:r>
          </a:p>
          <a:p>
            <a:r>
              <a:rPr lang="en-US" sz="1600"/>
              <a:t>Beamline components strongly interacting with the beams</a:t>
            </a:r>
          </a:p>
          <a:p>
            <a:pPr lvl="1"/>
            <a:r>
              <a:rPr lang="en-US" sz="1600"/>
              <a:t>RF shielded bellows</a:t>
            </a:r>
          </a:p>
          <a:p>
            <a:pPr lvl="1"/>
            <a:r>
              <a:rPr lang="en-US" sz="1600"/>
              <a:t>Broadband absorbers</a:t>
            </a:r>
          </a:p>
          <a:p>
            <a:r>
              <a:rPr lang="en-US" sz="1600"/>
              <a:t>Crab cavity designs : fit limited space of EIC</a:t>
            </a:r>
          </a:p>
          <a:p>
            <a:pPr>
              <a:spcBef>
                <a:spcPts val="0"/>
              </a:spcBef>
            </a:pPr>
            <a:endParaRPr lang="en-US" sz="1600" b="1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600" b="1">
                <a:latin typeface="Arial"/>
                <a:cs typeface="Arial"/>
              </a:rPr>
              <a:t>Recommendations: 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DDDF6-D948-B54F-6F3D-94FF19F45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081" y="658114"/>
            <a:ext cx="5378919" cy="265427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ACB54A-9310-9204-23E1-210EE7FCAD89}"/>
              </a:ext>
            </a:extLst>
          </p:cNvPr>
          <p:cNvSpPr txBox="1">
            <a:spLocks/>
          </p:cNvSpPr>
          <p:nvPr/>
        </p:nvSpPr>
        <p:spPr>
          <a:xfrm>
            <a:off x="507683" y="1327729"/>
            <a:ext cx="11499850" cy="50657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851AA-28B1-E6E5-CC65-44632ACA0CBF}"/>
              </a:ext>
            </a:extLst>
          </p:cNvPr>
          <p:cNvSpPr txBox="1"/>
          <p:nvPr/>
        </p:nvSpPr>
        <p:spPr>
          <a:xfrm>
            <a:off x="4618007" y="1259741"/>
            <a:ext cx="29559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/>
              <a:t>Cavities</a:t>
            </a:r>
          </a:p>
          <a:p>
            <a:pPr lvl="1"/>
            <a:r>
              <a:rPr lang="en-US" sz="1600"/>
              <a:t>FPCs</a:t>
            </a:r>
          </a:p>
          <a:p>
            <a:pPr lvl="1"/>
            <a:r>
              <a:rPr lang="en-US" sz="1600"/>
              <a:t>Solid State Amplifiers</a:t>
            </a:r>
          </a:p>
          <a:p>
            <a:pPr lvl="1"/>
            <a:r>
              <a:rPr lang="en-US" sz="1600"/>
              <a:t>LLRF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B4C274-08AA-415E-4385-5F9F6D94CD86}"/>
              </a:ext>
            </a:extLst>
          </p:cNvPr>
          <p:cNvSpPr txBox="1">
            <a:spLocks/>
          </p:cNvSpPr>
          <p:nvPr/>
        </p:nvSpPr>
        <p:spPr>
          <a:xfrm>
            <a:off x="113150" y="3983067"/>
            <a:ext cx="6974641" cy="2568119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/>
              <a:t>Low-loss, low-R/Q, heavily damped systems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/>
              <a:t>Clean Assembly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/>
              <a:t>High RF power generation: efficiency, and fidelity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/>
              <a:t>New SRF materials and designs if they can operate at high power and fields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/>
              <a:t>Broadband HOM damping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/>
              <a:t>New materials :Controllable/predictable properties ,commercial availability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/>
              <a:t>Alternative methods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/>
              <a:t>Crab cavity design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/>
              <a:t>LLRF systems capable of operating with beyond state-of-the-art amplitude and phase noise across many MHz of bandwidth.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000B8-B123-024B-380A-D97331520465}"/>
              </a:ext>
            </a:extLst>
          </p:cNvPr>
          <p:cNvSpPr txBox="1"/>
          <p:nvPr/>
        </p:nvSpPr>
        <p:spPr>
          <a:xfrm>
            <a:off x="6061493" y="3305918"/>
            <a:ext cx="609600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Project R&amp;D is limited.              Requires great foresight in R&amp;D.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5175F7D-05BD-AA97-E9B7-6E6C75CBBD33}"/>
              </a:ext>
            </a:extLst>
          </p:cNvPr>
          <p:cNvSpPr/>
          <p:nvPr/>
        </p:nvSpPr>
        <p:spPr>
          <a:xfrm>
            <a:off x="8394369" y="3308012"/>
            <a:ext cx="404797" cy="376518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A036781-7953-1E15-255B-897D391A772A}"/>
              </a:ext>
            </a:extLst>
          </p:cNvPr>
          <p:cNvSpPr txBox="1">
            <a:spLocks/>
          </p:cNvSpPr>
          <p:nvPr/>
        </p:nvSpPr>
        <p:spPr>
          <a:xfrm>
            <a:off x="7280694" y="4153411"/>
            <a:ext cx="4821467" cy="263280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/>
              <a:t>Stable high power RF sources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/>
              <a:t>LLRF techniques for ultra-low noise systems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/>
              <a:t>Cavity structures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/>
              <a:t>Crab cavities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/>
              <a:t>Alternative materials enabling high power with low RF losses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/>
              <a:t>Coupler outer conductors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1008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BDB73-C5CF-ABE7-AF7F-3585AC2DA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7A56D1-5EAC-C7F1-B360-5FE019F1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371B7-A680-6780-179E-B350E2E7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8134B4-A66D-F39B-48E5-3B65A51F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Facilities: SRF R&amp;D for ion accelerators </a:t>
            </a:r>
            <a:br>
              <a:rPr lang="en-US" sz="2400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Mike Kelly, ANL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E409D9-E52F-A67A-1FA8-34872B9E0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224" y="932737"/>
            <a:ext cx="118829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Char char="•"/>
            </a:pPr>
            <a:r>
              <a:rPr lang="en-US" sz="1600">
                <a:latin typeface="Arial"/>
                <a:cs typeface="Arial"/>
              </a:rPr>
              <a:t>New technology for cost </a:t>
            </a:r>
            <a:r>
              <a:rPr lang="en-US" sz="1600" err="1">
                <a:latin typeface="Arial"/>
                <a:cs typeface="Arial"/>
              </a:rPr>
              <a:t>effectiveion</a:t>
            </a:r>
            <a:r>
              <a:rPr lang="en-US" sz="1600">
                <a:latin typeface="Arial"/>
                <a:cs typeface="Arial"/>
              </a:rPr>
              <a:t> linacs applications (ATLAS upgrades…)</a:t>
            </a:r>
          </a:p>
          <a:p>
            <a:pPr lvl="1"/>
            <a:r>
              <a:rPr lang="en-US" sz="1800">
                <a:latin typeface="Arial"/>
                <a:cs typeface="Arial"/>
              </a:rPr>
              <a:t>				</a:t>
            </a:r>
            <a:r>
              <a:rPr lang="en-US" sz="2400" b="1">
                <a:solidFill>
                  <a:srgbClr val="C00000"/>
                </a:solidFill>
                <a:latin typeface="Arial"/>
                <a:cs typeface="Arial"/>
              </a:rPr>
              <a:t>Nb</a:t>
            </a:r>
            <a:r>
              <a:rPr lang="en-US" sz="2400" b="1" baseline="-2500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en-US" sz="2400" b="1">
                <a:solidFill>
                  <a:srgbClr val="C00000"/>
                </a:solidFill>
                <a:latin typeface="Arial"/>
                <a:cs typeface="Arial"/>
              </a:rPr>
              <a:t>Sn</a:t>
            </a:r>
          </a:p>
          <a:p>
            <a:endParaRPr lang="en-US" sz="1600"/>
          </a:p>
          <a:p>
            <a:endParaRPr lang="en-US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5523177C-C948-8F91-5253-7AE74459F2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0361" y="564249"/>
            <a:ext cx="3569524" cy="1746819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8AB1438F-EF29-DC4C-3ED2-DD3C0752CBFC}"/>
              </a:ext>
            </a:extLst>
          </p:cNvPr>
          <p:cNvSpPr txBox="1"/>
          <p:nvPr/>
        </p:nvSpPr>
        <p:spPr>
          <a:xfrm>
            <a:off x="243568" y="2164841"/>
            <a:ext cx="11643632" cy="20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230" indent="-163830">
              <a:lnSpc>
                <a:spcPct val="100000"/>
              </a:lnSpc>
              <a:spcBef>
                <a:spcPts val="2120"/>
              </a:spcBef>
              <a:buFont typeface="Wingdings"/>
              <a:buChar char=""/>
              <a:tabLst>
                <a:tab pos="189230" algn="l"/>
              </a:tabLst>
            </a:pPr>
            <a:r>
              <a:rPr lang="en-US" sz="1600">
                <a:latin typeface="Arial"/>
                <a:cs typeface="Arial"/>
              </a:rPr>
              <a:t>Proton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and</a:t>
            </a:r>
            <a:r>
              <a:rPr lang="en-US" sz="1600" spc="-10">
                <a:latin typeface="Arial"/>
                <a:cs typeface="Arial"/>
              </a:rPr>
              <a:t> </a:t>
            </a:r>
            <a:r>
              <a:rPr lang="en-US" sz="1600" spc="-20">
                <a:latin typeface="Arial"/>
                <a:cs typeface="Arial"/>
              </a:rPr>
              <a:t>heavy-</a:t>
            </a:r>
            <a:r>
              <a:rPr lang="en-US" sz="1600">
                <a:latin typeface="Arial"/>
                <a:cs typeface="Arial"/>
              </a:rPr>
              <a:t>ion</a:t>
            </a:r>
            <a:r>
              <a:rPr lang="en-US" sz="1600" spc="2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facilities</a:t>
            </a:r>
            <a:r>
              <a:rPr lang="en-US" sz="1600" spc="-1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for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science:</a:t>
            </a:r>
            <a:r>
              <a:rPr lang="en-US" sz="1600" spc="-8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ATLAS,</a:t>
            </a:r>
            <a:r>
              <a:rPr lang="en-US" sz="1600" spc="-45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(PIP-</a:t>
            </a:r>
            <a:r>
              <a:rPr lang="en-US" sz="1600">
                <a:latin typeface="Arial"/>
                <a:cs typeface="Arial"/>
              </a:rPr>
              <a:t>II,</a:t>
            </a:r>
            <a:r>
              <a:rPr lang="en-US" sz="1600" spc="-3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FRIB,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EIC?)</a:t>
            </a:r>
            <a:endParaRPr lang="en-US" sz="1600">
              <a:latin typeface="Arial"/>
              <a:cs typeface="Arial"/>
            </a:endParaRPr>
          </a:p>
          <a:p>
            <a:pPr marL="487045" marR="168275" lvl="1" indent="-255270">
              <a:lnSpc>
                <a:spcPts val="1510"/>
              </a:lnSpc>
              <a:spcBef>
                <a:spcPts val="325"/>
              </a:spcBef>
              <a:buFont typeface="Times New Roman"/>
              <a:buChar char="—"/>
              <a:tabLst>
                <a:tab pos="488315" algn="l"/>
              </a:tabLst>
            </a:pPr>
            <a:r>
              <a:rPr lang="en-US" sz="1200">
                <a:latin typeface="Arial"/>
                <a:cs typeface="Arial"/>
              </a:rPr>
              <a:t>Our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10-year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strategic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plan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for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a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high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intensity</a:t>
            </a:r>
            <a:r>
              <a:rPr lang="en-US" sz="1200" spc="-110">
                <a:latin typeface="Arial"/>
                <a:cs typeface="Arial"/>
              </a:rPr>
              <a:t> </a:t>
            </a:r>
            <a:r>
              <a:rPr lang="en-US" sz="1200" spc="-20">
                <a:latin typeface="Arial"/>
                <a:cs typeface="Arial"/>
              </a:rPr>
              <a:t>ATLAS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upgrade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using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all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modern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SRF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structures </a:t>
            </a:r>
            <a:r>
              <a:rPr lang="en-US" sz="1200">
                <a:latin typeface="Arial"/>
                <a:cs typeface="Arial"/>
              </a:rPr>
              <a:t>probably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only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possible</a:t>
            </a:r>
            <a:r>
              <a:rPr lang="en-US" sz="1200" spc="-6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with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cost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reductions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enabled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by</a:t>
            </a:r>
            <a:r>
              <a:rPr lang="en-US" sz="1200" spc="-10">
                <a:latin typeface="Arial"/>
                <a:cs typeface="Arial"/>
              </a:rPr>
              <a:t> Nb</a:t>
            </a:r>
            <a:r>
              <a:rPr lang="en-US" sz="1100" spc="-15" baseline="-21604">
                <a:latin typeface="Arial"/>
                <a:cs typeface="Arial"/>
              </a:rPr>
              <a:t>3</a:t>
            </a:r>
            <a:r>
              <a:rPr lang="en-US" sz="1200" spc="-10">
                <a:latin typeface="Arial"/>
                <a:cs typeface="Arial"/>
              </a:rPr>
              <a:t>Sn</a:t>
            </a:r>
            <a:endParaRPr lang="en-US" sz="1200">
              <a:latin typeface="Arial"/>
              <a:cs typeface="Arial"/>
            </a:endParaRPr>
          </a:p>
          <a:p>
            <a:pPr marL="188595" marR="17780" indent="-163830">
              <a:lnSpc>
                <a:spcPts val="1939"/>
              </a:lnSpc>
              <a:spcBef>
                <a:spcPts val="910"/>
              </a:spcBef>
              <a:buFont typeface="Wingdings"/>
              <a:buChar char=""/>
              <a:tabLst>
                <a:tab pos="189865" algn="l"/>
              </a:tabLst>
            </a:pPr>
            <a:r>
              <a:rPr lang="en-US" sz="1600">
                <a:latin typeface="Arial"/>
                <a:cs typeface="Arial"/>
              </a:rPr>
              <a:t>Accelerator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Driven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Systems</a:t>
            </a:r>
            <a:r>
              <a:rPr lang="en-US" sz="1600" spc="-1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(ADS):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600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MeV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to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1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GeV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proton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accelerators</a:t>
            </a:r>
            <a:r>
              <a:rPr lang="en-US" sz="1600" spc="-10">
                <a:latin typeface="Arial"/>
                <a:cs typeface="Arial"/>
              </a:rPr>
              <a:t> </a:t>
            </a:r>
            <a:r>
              <a:rPr lang="en-US" sz="1600" spc="-25">
                <a:latin typeface="Arial"/>
                <a:cs typeface="Arial"/>
              </a:rPr>
              <a:t>for 	</a:t>
            </a:r>
            <a:r>
              <a:rPr lang="en-US" sz="1600">
                <a:latin typeface="Arial"/>
                <a:cs typeface="Arial"/>
              </a:rPr>
              <a:t>waste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transmutation,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neutrons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for</a:t>
            </a:r>
            <a:r>
              <a:rPr lang="en-US" sz="1600" spc="-6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nuclear</a:t>
            </a:r>
            <a:r>
              <a:rPr lang="en-US" sz="1600" spc="-4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engineering</a:t>
            </a:r>
            <a:r>
              <a:rPr lang="en-US" sz="1600" spc="-1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studies,</a:t>
            </a:r>
            <a:r>
              <a:rPr lang="en-US" sz="1600" spc="-5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energy production  </a:t>
            </a:r>
            <a:r>
              <a:rPr lang="en-US" sz="1200">
                <a:latin typeface="Arial"/>
                <a:cs typeface="Arial"/>
              </a:rPr>
              <a:t>Cost</a:t>
            </a:r>
            <a:r>
              <a:rPr lang="en-US" sz="1200" spc="10">
                <a:latin typeface="Arial"/>
                <a:cs typeface="Arial"/>
              </a:rPr>
              <a:t>  based on Nb </a:t>
            </a:r>
            <a:r>
              <a:rPr lang="en-US" sz="1200">
                <a:latin typeface="Arial"/>
                <a:cs typeface="Arial"/>
              </a:rPr>
              <a:t>&gt;$2B, drastic 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reduction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with</a:t>
            </a:r>
            <a:r>
              <a:rPr lang="en-US" sz="1200" spc="-10">
                <a:latin typeface="Arial"/>
                <a:cs typeface="Arial"/>
              </a:rPr>
              <a:t> Nb</a:t>
            </a:r>
            <a:r>
              <a:rPr lang="en-US" sz="1100" spc="-15" baseline="-21604">
                <a:latin typeface="Arial"/>
                <a:cs typeface="Arial"/>
              </a:rPr>
              <a:t>3</a:t>
            </a:r>
            <a:r>
              <a:rPr lang="en-US" sz="1200" spc="-10">
                <a:latin typeface="Arial"/>
                <a:cs typeface="Arial"/>
              </a:rPr>
              <a:t>Sn?…</a:t>
            </a:r>
            <a:endParaRPr lang="en-US" sz="1200">
              <a:latin typeface="Arial"/>
              <a:cs typeface="Arial"/>
            </a:endParaRPr>
          </a:p>
          <a:p>
            <a:pPr marL="189230" indent="-163830">
              <a:lnSpc>
                <a:spcPct val="100000"/>
              </a:lnSpc>
              <a:spcBef>
                <a:spcPts val="680"/>
              </a:spcBef>
              <a:buFont typeface="Wingdings"/>
              <a:buChar char=""/>
              <a:tabLst>
                <a:tab pos="189230" algn="l"/>
              </a:tabLst>
            </a:pPr>
            <a:r>
              <a:rPr lang="en-US" sz="1600">
                <a:latin typeface="Arial"/>
                <a:cs typeface="Arial"/>
              </a:rPr>
              <a:t>Isotopes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for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medicine : </a:t>
            </a:r>
            <a:r>
              <a:rPr lang="en-US" sz="1200">
                <a:latin typeface="Arial"/>
                <a:cs typeface="Arial"/>
              </a:rPr>
              <a:t>Dedicated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dual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40</a:t>
            </a:r>
            <a:r>
              <a:rPr lang="en-US" sz="1200" spc="-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MV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electron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and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light-</a:t>
            </a:r>
            <a:r>
              <a:rPr lang="en-US" sz="1200">
                <a:latin typeface="Arial"/>
                <a:cs typeface="Arial"/>
              </a:rPr>
              <a:t>ion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SRF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linacs</a:t>
            </a:r>
            <a:endParaRPr lang="en-US" sz="1200">
              <a:latin typeface="Arial"/>
              <a:cs typeface="Arial"/>
            </a:endParaRPr>
          </a:p>
          <a:p>
            <a:pPr marL="188595" marR="112395" indent="-163830">
              <a:lnSpc>
                <a:spcPts val="1939"/>
              </a:lnSpc>
              <a:spcBef>
                <a:spcPts val="925"/>
              </a:spcBef>
              <a:buFont typeface="Wingdings"/>
              <a:buChar char=""/>
              <a:tabLst>
                <a:tab pos="189865" algn="l"/>
              </a:tabLst>
            </a:pPr>
            <a:r>
              <a:rPr lang="en-US" sz="1600">
                <a:latin typeface="Arial"/>
                <a:cs typeface="Arial"/>
              </a:rPr>
              <a:t>Low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intensity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 spc="-20">
                <a:latin typeface="Arial"/>
                <a:cs typeface="Arial"/>
              </a:rPr>
              <a:t>heavy-</a:t>
            </a:r>
            <a:r>
              <a:rPr lang="en-US" sz="1600">
                <a:latin typeface="Arial"/>
                <a:cs typeface="Arial"/>
              </a:rPr>
              <a:t>ion</a:t>
            </a:r>
            <a:r>
              <a:rPr lang="en-US" sz="1600" spc="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linacs:</a:t>
            </a:r>
            <a:r>
              <a:rPr lang="en-US" sz="1600" spc="-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post</a:t>
            </a:r>
            <a:r>
              <a:rPr lang="en-US" sz="1600" spc="-1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accelerator</a:t>
            </a:r>
            <a:r>
              <a:rPr lang="en-US" sz="1600" spc="-1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for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RIB’s,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Single</a:t>
            </a:r>
            <a:r>
              <a:rPr lang="en-US" sz="1600" spc="-1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Event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Effect facility :</a:t>
            </a:r>
            <a:r>
              <a:rPr lang="en-US" sz="1200">
                <a:latin typeface="Arial"/>
                <a:cs typeface="Arial"/>
              </a:rPr>
              <a:t>Candidates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for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higher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frequency</a:t>
            </a:r>
            <a:r>
              <a:rPr lang="en-US" sz="1200" spc="-6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(small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aperture)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SRF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structures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9C265-2CD0-A335-0F98-8D0BE538B2FD}"/>
              </a:ext>
            </a:extLst>
          </p:cNvPr>
          <p:cNvSpPr txBox="1"/>
          <p:nvPr/>
        </p:nvSpPr>
        <p:spPr>
          <a:xfrm>
            <a:off x="193966" y="4069563"/>
            <a:ext cx="11839164" cy="2408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>
                <a:latin typeface="Arial"/>
                <a:cs typeface="Arial"/>
              </a:rPr>
              <a:t>Study degradation</a:t>
            </a:r>
            <a:r>
              <a:rPr lang="en-US" sz="1600" spc="-8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in</a:t>
            </a:r>
            <a:r>
              <a:rPr lang="en-US" sz="1600" spc="-5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SRF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cavities</a:t>
            </a:r>
            <a:r>
              <a:rPr lang="en-US" sz="1600" spc="-5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from</a:t>
            </a:r>
            <a:r>
              <a:rPr lang="en-US" sz="1600" spc="-5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ion</a:t>
            </a:r>
            <a:r>
              <a:rPr lang="en-US" sz="1600" spc="-6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beams exposure </a:t>
            </a:r>
            <a:r>
              <a:rPr lang="en-US" sz="1600">
                <a:latin typeface="Arial"/>
                <a:cs typeface="Arial"/>
              </a:rPr>
              <a:t>(Nb samples or cavities )</a:t>
            </a:r>
          </a:p>
          <a:p>
            <a:pPr marL="374015" marR="93980" indent="-285750">
              <a:lnSpc>
                <a:spcPts val="1630"/>
              </a:lnSpc>
              <a:spcBef>
                <a:spcPts val="1285"/>
              </a:spcBef>
              <a:buFont typeface="Courier New" panose="02070309020205020404" pitchFamily="49" charset="0"/>
              <a:buChar char="o"/>
              <a:tabLst>
                <a:tab pos="431165" algn="l"/>
              </a:tabLst>
            </a:pPr>
            <a:r>
              <a:rPr lang="en-US" sz="1400">
                <a:latin typeface="Arial"/>
                <a:cs typeface="Arial"/>
              </a:rPr>
              <a:t>2</a:t>
            </a:r>
            <a:r>
              <a:rPr lang="en-US" sz="1400" spc="5">
                <a:latin typeface="Arial"/>
                <a:cs typeface="Arial"/>
              </a:rPr>
              <a:t> </a:t>
            </a:r>
            <a:r>
              <a:rPr lang="en-US" sz="1400" spc="-20">
                <a:latin typeface="Arial"/>
                <a:cs typeface="Arial"/>
              </a:rPr>
              <a:t>years </a:t>
            </a:r>
            <a:r>
              <a:rPr lang="en-US" sz="1400">
                <a:latin typeface="Arial"/>
                <a:cs typeface="Arial"/>
              </a:rPr>
              <a:t>New</a:t>
            </a:r>
            <a:r>
              <a:rPr lang="en-US" sz="1400" spc="-6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diagnostics</a:t>
            </a:r>
            <a:r>
              <a:rPr lang="en-US" sz="1400" spc="-5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supporting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Nb</a:t>
            </a:r>
            <a:r>
              <a:rPr lang="en-US" sz="1400" baseline="-20202">
                <a:latin typeface="Arial"/>
                <a:cs typeface="Arial"/>
              </a:rPr>
              <a:t>3</a:t>
            </a:r>
            <a:r>
              <a:rPr lang="en-US" sz="1400">
                <a:latin typeface="Arial"/>
                <a:cs typeface="Arial"/>
              </a:rPr>
              <a:t>Sn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coating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/</a:t>
            </a:r>
            <a:r>
              <a:rPr lang="en-US" sz="1400" spc="-5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e.g.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“coating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monitor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concept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(FNAL)” </a:t>
            </a:r>
            <a:r>
              <a:rPr lang="en-US" sz="1400">
                <a:latin typeface="Arial"/>
                <a:cs typeface="Arial"/>
              </a:rPr>
              <a:t>could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be</a:t>
            </a:r>
            <a:r>
              <a:rPr lang="en-US" sz="1400" spc="-4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used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broadly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to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study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and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compare</a:t>
            </a:r>
            <a:r>
              <a:rPr lang="en-US" sz="1400" spc="-4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coatings</a:t>
            </a:r>
            <a:r>
              <a:rPr lang="en-US" sz="1400" spc="-4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on</a:t>
            </a:r>
            <a:r>
              <a:rPr lang="en-US" sz="1400" spc="-4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different</a:t>
            </a:r>
            <a:r>
              <a:rPr lang="en-US" sz="1400" spc="-1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cavities</a:t>
            </a:r>
            <a:r>
              <a:rPr lang="en-US" sz="1400" spc="-5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and</a:t>
            </a:r>
            <a:r>
              <a:rPr lang="en-US" sz="1400" spc="-25">
                <a:latin typeface="Arial"/>
                <a:cs typeface="Arial"/>
              </a:rPr>
              <a:t> </a:t>
            </a:r>
            <a:r>
              <a:rPr lang="en-US" sz="1400" spc="-20">
                <a:latin typeface="Arial"/>
                <a:cs typeface="Arial"/>
              </a:rPr>
              <a:t>from </a:t>
            </a:r>
            <a:r>
              <a:rPr lang="en-US" sz="1400">
                <a:latin typeface="Arial"/>
                <a:cs typeface="Arial"/>
              </a:rPr>
              <a:t>different</a:t>
            </a:r>
            <a:r>
              <a:rPr lang="en-US" sz="1400" spc="-95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facilities</a:t>
            </a:r>
            <a:endParaRPr lang="en-US" sz="1600">
              <a:latin typeface="Arial"/>
              <a:cs typeface="Arial"/>
            </a:endParaRPr>
          </a:p>
          <a:p>
            <a:pPr marL="374015" marR="252095" indent="-285750">
              <a:lnSpc>
                <a:spcPct val="8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tabLst>
                <a:tab pos="431165" algn="l"/>
              </a:tabLst>
            </a:pPr>
            <a:r>
              <a:rPr lang="en-US" sz="1400">
                <a:latin typeface="Arial"/>
                <a:cs typeface="Arial"/>
              </a:rPr>
              <a:t>2-3</a:t>
            </a:r>
            <a:r>
              <a:rPr lang="en-US" sz="1400" spc="-5">
                <a:latin typeface="Arial"/>
                <a:cs typeface="Arial"/>
              </a:rPr>
              <a:t> </a:t>
            </a:r>
            <a:r>
              <a:rPr lang="en-US" sz="1400" spc="-20">
                <a:latin typeface="Arial"/>
                <a:cs typeface="Arial"/>
              </a:rPr>
              <a:t>years</a:t>
            </a:r>
            <a:r>
              <a:rPr lang="en-US" sz="1600" spc="-20">
                <a:latin typeface="Arial"/>
                <a:cs typeface="Arial"/>
              </a:rPr>
              <a:t> : </a:t>
            </a:r>
            <a:r>
              <a:rPr lang="en-US" sz="1400">
                <a:latin typeface="Arial"/>
                <a:cs typeface="Arial"/>
              </a:rPr>
              <a:t>Lattice/beam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physics/cavity</a:t>
            </a:r>
            <a:r>
              <a:rPr lang="en-US" sz="1400" spc="-2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EM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design/preliminary</a:t>
            </a:r>
            <a:r>
              <a:rPr lang="en-US" sz="1400" spc="-7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layout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studies</a:t>
            </a:r>
            <a:r>
              <a:rPr lang="en-US" sz="1400" spc="-4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for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future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‘green </a:t>
            </a:r>
            <a:r>
              <a:rPr lang="en-US" sz="1400">
                <a:latin typeface="Arial"/>
                <a:cs typeface="Arial"/>
              </a:rPr>
              <a:t>field’</a:t>
            </a:r>
            <a:r>
              <a:rPr lang="en-US" sz="1400" spc="-9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proton and</a:t>
            </a:r>
            <a:r>
              <a:rPr lang="en-US" sz="1400" spc="-20">
                <a:latin typeface="Arial"/>
                <a:cs typeface="Arial"/>
              </a:rPr>
              <a:t> heavy-</a:t>
            </a:r>
            <a:r>
              <a:rPr lang="en-US" sz="1400">
                <a:latin typeface="Arial"/>
                <a:cs typeface="Arial"/>
              </a:rPr>
              <a:t>ion linacs</a:t>
            </a:r>
            <a:r>
              <a:rPr lang="en-US" sz="1400" spc="-4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that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make</a:t>
            </a:r>
            <a:r>
              <a:rPr lang="en-US" sz="1400" spc="-1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best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use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of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Nb</a:t>
            </a:r>
            <a:r>
              <a:rPr lang="en-US" sz="1400" spc="-15" baseline="-20202">
                <a:latin typeface="Arial"/>
                <a:cs typeface="Arial"/>
              </a:rPr>
              <a:t>3</a:t>
            </a:r>
            <a:r>
              <a:rPr lang="en-US" sz="1400" spc="-10">
                <a:latin typeface="Arial"/>
                <a:cs typeface="Arial"/>
              </a:rPr>
              <a:t>Sn , </a:t>
            </a:r>
            <a:r>
              <a:rPr lang="en-US" sz="1600">
                <a:latin typeface="Arial"/>
                <a:cs typeface="Arial"/>
              </a:rPr>
              <a:t>include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higher</a:t>
            </a:r>
            <a:r>
              <a:rPr lang="en-US" sz="1600" spc="-4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frequencies</a:t>
            </a:r>
            <a:r>
              <a:rPr lang="en-US" sz="1600" spc="-5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and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potentially</a:t>
            </a:r>
            <a:r>
              <a:rPr lang="en-US" sz="1600" spc="-5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different</a:t>
            </a:r>
            <a:r>
              <a:rPr lang="en-US" sz="1600" spc="-6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β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ranges</a:t>
            </a:r>
            <a:r>
              <a:rPr lang="en-US" sz="1600" spc="-3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than</a:t>
            </a:r>
            <a:r>
              <a:rPr lang="en-US" sz="1600" spc="-5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existing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structures (</a:t>
            </a:r>
            <a:r>
              <a:rPr lang="en-US" sz="1600">
                <a:latin typeface="Arial"/>
                <a:cs typeface="Arial"/>
              </a:rPr>
              <a:t>Examples</a:t>
            </a:r>
            <a:r>
              <a:rPr lang="en-US" sz="1600" spc="-1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with</a:t>
            </a:r>
            <a:r>
              <a:rPr lang="en-US" sz="1600" spc="-1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cross</a:t>
            </a:r>
            <a:r>
              <a:rPr lang="en-US" sz="1600" spc="-3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cutting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interest:</a:t>
            </a:r>
            <a:r>
              <a:rPr lang="en-US" sz="1600" spc="-4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a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10</a:t>
            </a:r>
            <a:r>
              <a:rPr lang="en-US" sz="1600" spc="-1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MeV/u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heavy-</a:t>
            </a:r>
            <a:r>
              <a:rPr lang="en-US" sz="1600">
                <a:latin typeface="Arial"/>
                <a:cs typeface="Arial"/>
              </a:rPr>
              <a:t>ion</a:t>
            </a:r>
            <a:r>
              <a:rPr lang="en-US" sz="1600" spc="-1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linac;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a</a:t>
            </a:r>
            <a:r>
              <a:rPr lang="en-US" sz="1600" spc="-1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1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GeV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proton</a:t>
            </a:r>
            <a:r>
              <a:rPr lang="en-US" sz="1600" spc="-55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linac)</a:t>
            </a:r>
            <a:endParaRPr lang="en-US" sz="1100" spc="-10">
              <a:latin typeface="Arial"/>
              <a:cs typeface="Arial"/>
            </a:endParaRPr>
          </a:p>
          <a:p>
            <a:pPr marL="374015" marR="252095" indent="-285750">
              <a:lnSpc>
                <a:spcPct val="80000"/>
              </a:lnSpc>
              <a:spcBef>
                <a:spcPts val="900"/>
              </a:spcBef>
              <a:buFont typeface="Courier New" panose="02070309020205020404" pitchFamily="49" charset="0"/>
              <a:buChar char="o"/>
              <a:tabLst>
                <a:tab pos="431165" algn="l"/>
              </a:tabLst>
            </a:pPr>
            <a:r>
              <a:rPr lang="en-US" sz="1400">
                <a:latin typeface="Arial"/>
                <a:cs typeface="Arial"/>
              </a:rPr>
              <a:t>3-5</a:t>
            </a:r>
            <a:r>
              <a:rPr lang="en-US" sz="1400" spc="-5">
                <a:latin typeface="Arial"/>
                <a:cs typeface="Arial"/>
              </a:rPr>
              <a:t> </a:t>
            </a:r>
            <a:r>
              <a:rPr lang="en-US" sz="1400" spc="-20">
                <a:latin typeface="Arial"/>
                <a:cs typeface="Arial"/>
              </a:rPr>
              <a:t>years :</a:t>
            </a:r>
            <a:r>
              <a:rPr lang="en-US" sz="1400">
                <a:latin typeface="Arial"/>
                <a:cs typeface="Arial"/>
              </a:rPr>
              <a:t>Development</a:t>
            </a:r>
            <a:r>
              <a:rPr lang="en-US" sz="1400" spc="-5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and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demonstration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of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new</a:t>
            </a:r>
            <a:r>
              <a:rPr lang="en-US" sz="1400" spc="-4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Nb</a:t>
            </a:r>
            <a:r>
              <a:rPr lang="en-US" sz="1400" baseline="-20202">
                <a:latin typeface="Arial"/>
                <a:cs typeface="Arial"/>
              </a:rPr>
              <a:t>3</a:t>
            </a:r>
            <a:r>
              <a:rPr lang="en-US" sz="1400">
                <a:latin typeface="Arial"/>
                <a:cs typeface="Arial"/>
              </a:rPr>
              <a:t>Sn</a:t>
            </a:r>
            <a:r>
              <a:rPr lang="en-US" sz="1400" spc="-5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SRF</a:t>
            </a:r>
            <a:r>
              <a:rPr lang="en-US" sz="1400" spc="-5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structures</a:t>
            </a:r>
            <a:r>
              <a:rPr lang="en-US" sz="1400" spc="-2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for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 spc="-20">
                <a:latin typeface="Arial"/>
                <a:cs typeface="Arial"/>
              </a:rPr>
              <a:t>ions -</a:t>
            </a:r>
            <a:r>
              <a:rPr lang="en-US" sz="1600">
                <a:latin typeface="Arial"/>
                <a:cs typeface="Arial"/>
              </a:rPr>
              <a:t>Protons</a:t>
            </a:r>
            <a:r>
              <a:rPr lang="en-US" sz="1600" spc="-5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and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heavy</a:t>
            </a:r>
            <a:r>
              <a:rPr lang="en-US" sz="1600" spc="-2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ion</a:t>
            </a:r>
            <a:r>
              <a:rPr lang="en-US" sz="1600" spc="-1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linacs</a:t>
            </a:r>
            <a:r>
              <a:rPr lang="en-US" sz="1600" spc="-3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from</a:t>
            </a:r>
            <a:r>
              <a:rPr lang="en-US" sz="1600" spc="-4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Nb</a:t>
            </a:r>
            <a:r>
              <a:rPr lang="en-US" sz="1100" baseline="-21604">
                <a:latin typeface="Arial"/>
                <a:cs typeface="Arial"/>
              </a:rPr>
              <a:t>3</a:t>
            </a:r>
            <a:r>
              <a:rPr lang="en-US" sz="1600">
                <a:latin typeface="Arial"/>
                <a:cs typeface="Arial"/>
              </a:rPr>
              <a:t>Sn</a:t>
            </a:r>
            <a:r>
              <a:rPr lang="en-US" sz="1600" spc="-1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will likely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use</a:t>
            </a:r>
            <a:r>
              <a:rPr lang="en-US" sz="1600" spc="-4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similar</a:t>
            </a:r>
            <a:r>
              <a:rPr lang="en-US" sz="1600" spc="-3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cavities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even</a:t>
            </a:r>
            <a:r>
              <a:rPr lang="en-US" sz="1600" spc="-20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if</a:t>
            </a:r>
            <a:r>
              <a:rPr lang="en-US" sz="1600" spc="-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the</a:t>
            </a:r>
            <a:r>
              <a:rPr lang="en-US" sz="1600" spc="-35">
                <a:latin typeface="Arial"/>
                <a:cs typeface="Arial"/>
              </a:rPr>
              <a:t> </a:t>
            </a:r>
            <a:r>
              <a:rPr lang="en-US" sz="1600">
                <a:latin typeface="Arial"/>
                <a:cs typeface="Arial"/>
              </a:rPr>
              <a:t>overall</a:t>
            </a:r>
            <a:r>
              <a:rPr lang="en-US" sz="1600" spc="-10">
                <a:latin typeface="Arial"/>
                <a:cs typeface="Arial"/>
              </a:rPr>
              <a:t> linac </a:t>
            </a:r>
            <a:r>
              <a:rPr lang="en-US" sz="1600">
                <a:latin typeface="Arial"/>
                <a:cs typeface="Arial"/>
              </a:rPr>
              <a:t>designs</a:t>
            </a:r>
            <a:r>
              <a:rPr lang="en-US" sz="1600" spc="-50">
                <a:latin typeface="Arial"/>
                <a:cs typeface="Arial"/>
              </a:rPr>
              <a:t> </a:t>
            </a:r>
            <a:r>
              <a:rPr lang="en-US" sz="1600" spc="-10">
                <a:latin typeface="Arial"/>
                <a:cs typeface="Arial"/>
              </a:rPr>
              <a:t>differ</a:t>
            </a:r>
            <a:endParaRPr lang="en-US"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092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EBDD9-74CF-5C68-CDC3-CD9070484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A05ADA-8CA4-0FE7-A5F6-3DF323B5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ABF70D-2F14-6885-0DF3-600358967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0EFC5F-412E-81E7-4B33-1F42FFAD7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437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Facilities: FCC-ee SRF R&amp;D needs </a:t>
            </a:r>
            <a:br>
              <a:rPr lang="en-US" sz="2400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Frank </a:t>
            </a:r>
            <a:r>
              <a:rPr lang="en-US" sz="2400" err="1">
                <a:solidFill>
                  <a:srgbClr val="C31230"/>
                </a:solidFill>
                <a:latin typeface="Arial"/>
                <a:cs typeface="Arial"/>
              </a:rPr>
              <a:t>Gerigk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, CERN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2F26D-A1EE-2534-1741-9AA2C1EA5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870" y="1024997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endParaRPr lang="en-US" sz="1600" b="1">
              <a:latin typeface="Arial"/>
              <a:cs typeface="Arial"/>
            </a:endParaRPr>
          </a:p>
          <a:p>
            <a:pPr marL="342900" indent="-342900">
              <a:buChar char="•"/>
            </a:pPr>
            <a:r>
              <a:rPr lang="en-US" sz="1600">
                <a:latin typeface="Arial"/>
                <a:cs typeface="Arial"/>
              </a:rPr>
              <a:t>400 MHz 2-cell cavities Nb/Cu &amp; 800 MHz 6-cell bulk Nb cavities</a:t>
            </a:r>
          </a:p>
          <a:p>
            <a:pPr marL="342900" indent="-342900">
              <a:buChar char="•"/>
            </a:pPr>
            <a:r>
              <a:rPr lang="en-US" sz="1600">
                <a:latin typeface="Arial"/>
                <a:cs typeface="Arial"/>
              </a:rPr>
              <a:t>400 MHz &amp; 800 MHz </a:t>
            </a:r>
          </a:p>
          <a:p>
            <a:pPr marL="1257300" lvl="2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>
                <a:latin typeface="Arial"/>
                <a:cs typeface="Arial"/>
              </a:rPr>
              <a:t>RF power &amp; HOM couplers </a:t>
            </a:r>
          </a:p>
          <a:p>
            <a:pPr marL="1257300" lvl="2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>
                <a:latin typeface="Arial"/>
                <a:cs typeface="Arial"/>
              </a:rPr>
              <a:t>prototype CM</a:t>
            </a:r>
          </a:p>
          <a:p>
            <a:pPr marL="1257300" lvl="2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>
                <a:latin typeface="Arial"/>
                <a:cs typeface="Arial"/>
              </a:rPr>
              <a:t>High-efficiency power source</a:t>
            </a:r>
          </a:p>
          <a:p>
            <a:pPr marL="1657350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H" sz="1400"/>
              <a:t>Z-power sources: ~500 kW for 400 MHz, and ~50 kW for 800 MHz.</a:t>
            </a:r>
          </a:p>
          <a:p>
            <a:pPr marL="1657350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/>
              <a:t>T</a:t>
            </a:r>
            <a:r>
              <a:rPr lang="en-CH" sz="1400"/>
              <a:t>tbar power sources: ~90 kW for 400 MHz, ~250 kW for 800 MHz. </a:t>
            </a:r>
            <a:endParaRPr lang="en-US" sz="2400">
              <a:latin typeface="Arial"/>
              <a:cs typeface="Arial"/>
            </a:endParaRPr>
          </a:p>
          <a:p>
            <a:pPr marL="1257300" lvl="2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>
                <a:latin typeface="Arial"/>
                <a:cs typeface="Arial"/>
              </a:rPr>
              <a:t>High-power infrastructure for coupler and system test</a:t>
            </a:r>
          </a:p>
          <a:p>
            <a:endParaRPr lang="en-US" sz="2400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67CB0-627A-7281-C83E-6B3234121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777" y="753165"/>
            <a:ext cx="4744056" cy="29541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583ACB-0F81-2FDC-F902-559379E79A03}"/>
              </a:ext>
            </a:extLst>
          </p:cNvPr>
          <p:cNvSpPr txBox="1">
            <a:spLocks/>
          </p:cNvSpPr>
          <p:nvPr/>
        </p:nvSpPr>
        <p:spPr>
          <a:xfrm>
            <a:off x="3422454" y="1066674"/>
            <a:ext cx="6337513" cy="12600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1600"/>
              <a:t>66 </a:t>
            </a:r>
            <a:r>
              <a:rPr lang="en-CH" sz="1600"/>
              <a:t>400 MHz CMs for the start of the Z.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CH" sz="1600"/>
              <a:t>28 800 MHz </a:t>
            </a:r>
            <a:r>
              <a:rPr lang="en-US" sz="1600"/>
              <a:t>CNs </a:t>
            </a:r>
            <a:r>
              <a:rPr lang="en-CH" sz="1600"/>
              <a:t>for Z, </a:t>
            </a:r>
            <a:r>
              <a:rPr lang="en-US" sz="1600"/>
              <a:t>+ </a:t>
            </a:r>
            <a:r>
              <a:rPr lang="en-CH" sz="1600"/>
              <a:t>84 </a:t>
            </a:r>
            <a:r>
              <a:rPr lang="en-US" sz="1600"/>
              <a:t>CM</a:t>
            </a:r>
            <a:r>
              <a:rPr lang="en-CH" sz="1600"/>
              <a:t> for ttbar.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9DBEF9-D21F-1309-238D-904E16979AC8}"/>
              </a:ext>
            </a:extLst>
          </p:cNvPr>
          <p:cNvSpPr txBox="1">
            <a:spLocks/>
          </p:cNvSpPr>
          <p:nvPr/>
        </p:nvSpPr>
        <p:spPr>
          <a:xfrm>
            <a:off x="304801" y="4055745"/>
            <a:ext cx="9070896" cy="308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Arial"/>
                <a:cs typeface="Arial"/>
              </a:rPr>
              <a:t>Recommendations: </a:t>
            </a:r>
            <a:endParaRPr lang="en-US" sz="1600" b="1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400 MHz – Push Nb/Cu technology: Nb HiPIMS film deposition, seamless substrate, electropolishing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800 MHz- Define recipe to reach ultra-high quality factor Q</a:t>
            </a:r>
            <a:r>
              <a:rPr lang="en-US" sz="1600" baseline="-25000">
                <a:latin typeface="Arial"/>
                <a:cs typeface="Arial"/>
              </a:rPr>
              <a:t>0</a:t>
            </a:r>
            <a:r>
              <a:rPr lang="en-US" sz="1600">
                <a:latin typeface="Arial"/>
                <a:cs typeface="Arial"/>
              </a:rPr>
              <a:t> with the FCC design shape.</a:t>
            </a:r>
          </a:p>
          <a:p>
            <a:pPr marL="1714500" lvl="3" indent="-342900">
              <a:spcBef>
                <a:spcPts val="0"/>
              </a:spcBef>
              <a:buFontTx/>
              <a:buChar char="-"/>
            </a:pPr>
            <a:r>
              <a:rPr lang="en-US" sz="1600">
                <a:latin typeface="Arial"/>
                <a:cs typeface="Arial"/>
              </a:rPr>
              <a:t>New materials like Nb</a:t>
            </a:r>
            <a:r>
              <a:rPr lang="en-US" sz="1600" baseline="-25000">
                <a:latin typeface="Arial"/>
                <a:cs typeface="Arial"/>
              </a:rPr>
              <a:t>3</a:t>
            </a:r>
            <a:r>
              <a:rPr lang="en-US" sz="1600">
                <a:latin typeface="Arial"/>
                <a:cs typeface="Arial"/>
              </a:rPr>
              <a:t>Sn</a:t>
            </a:r>
          </a:p>
          <a:p>
            <a:r>
              <a:rPr lang="en-US" sz="1600"/>
              <a:t>Priorities :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/>
              <a:t>High-Q at moderate gradients 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/>
              <a:t>High-efficiency RF sources (+resonant rings), and the needed development for couplers and cryomodules towards TRL6 level. </a:t>
            </a:r>
          </a:p>
          <a:p>
            <a:pPr marL="342900" indent="-342900">
              <a:buFontTx/>
              <a:buChar char="-"/>
            </a:pPr>
            <a:endParaRPr lang="en-US" sz="1600"/>
          </a:p>
          <a:p>
            <a:endParaRPr lang="en-US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8682A-2407-2EC7-457F-200F8925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664" y="3744361"/>
            <a:ext cx="1950086" cy="1488362"/>
          </a:xfrm>
          <a:prstGeom prst="rect">
            <a:avLst/>
          </a:prstGeom>
        </p:spPr>
      </p:pic>
      <p:pic>
        <p:nvPicPr>
          <p:cNvPr id="10" name="Picture 9" descr="A picture containing person, gear&#10;&#10;Description automatically generated">
            <a:extLst>
              <a:ext uri="{FF2B5EF4-FFF2-40B4-BE49-F238E27FC236}">
                <a16:creationId xmlns:a16="http://schemas.microsoft.com/office/drawing/2014/main" id="{0B926E1E-08D1-75D6-2E46-1CC02C7DC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r="1"/>
          <a:stretch/>
        </p:blipFill>
        <p:spPr>
          <a:xfrm rot="5400000">
            <a:off x="9268908" y="5059961"/>
            <a:ext cx="1288997" cy="10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99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79939-E3A2-BB0A-AC39-BB38DD68A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42BB78-A73E-6934-81C0-E771513EF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1795B7-6795-C993-7F5A-5271D0B6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B6EF2D-D375-B93B-D20E-0DC09AF4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613"/>
            <a:ext cx="9598889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Facilities: </a:t>
            </a:r>
            <a:r>
              <a:rPr lang="en-US" sz="1800">
                <a:solidFill>
                  <a:srgbClr val="C31230"/>
                </a:solidFill>
                <a:latin typeface="Arial"/>
                <a:cs typeface="Arial"/>
              </a:rPr>
              <a:t>SRF accelerators for industrial application , Speaker: Sergey Kutsaev</a:t>
            </a:r>
            <a:br>
              <a:rPr lang="en-US" sz="1800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C31230"/>
                </a:solidFill>
                <a:latin typeface="Arial"/>
                <a:cs typeface="Arial"/>
              </a:rPr>
              <a:t>SRF R&amp;D needs for lithography and US manufacturing ecosystem development, Speaker: Bruce </a:t>
            </a:r>
            <a:r>
              <a:rPr lang="en-US" sz="1800" err="1">
                <a:solidFill>
                  <a:srgbClr val="C31230"/>
                </a:solidFill>
                <a:latin typeface="Arial"/>
                <a:cs typeface="Arial"/>
              </a:rPr>
              <a:t>Duhnam</a:t>
            </a:r>
            <a:endParaRPr lang="en-US" sz="1600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BCC35-EA79-582B-AAC0-CD90C40BB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877" y="893576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r>
              <a:rPr lang="en-US" spc="-10" err="1">
                <a:solidFill>
                  <a:srgbClr val="FFFFFF"/>
                </a:solidFill>
                <a:latin typeface="Arial"/>
                <a:cs typeface="Arial"/>
              </a:rPr>
              <a:t>xLight</a:t>
            </a:r>
            <a:endParaRPr lang="en-US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DAAD9B24-4D65-4E73-DF09-13D997584911}"/>
              </a:ext>
            </a:extLst>
          </p:cNvPr>
          <p:cNvSpPr txBox="1"/>
          <p:nvPr/>
        </p:nvSpPr>
        <p:spPr>
          <a:xfrm>
            <a:off x="131598" y="1226827"/>
            <a:ext cx="9544685" cy="331988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buFont typeface="Wingdings"/>
              <a:buChar char=""/>
              <a:tabLst>
                <a:tab pos="240665" algn="l"/>
              </a:tabLst>
            </a:pPr>
            <a:r>
              <a:rPr lang="en-US" sz="1200">
                <a:latin typeface="Arial"/>
                <a:cs typeface="Arial"/>
              </a:rPr>
              <a:t>Emerging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applications</a:t>
            </a:r>
            <a:r>
              <a:rPr lang="en-US" sz="1200" spc="-6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requiring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cost-</a:t>
            </a:r>
            <a:r>
              <a:rPr lang="en-US" sz="1200">
                <a:latin typeface="Arial"/>
                <a:cs typeface="Arial"/>
              </a:rPr>
              <a:t>efficient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high-</a:t>
            </a:r>
            <a:r>
              <a:rPr lang="en-US" sz="1200">
                <a:latin typeface="Arial"/>
                <a:cs typeface="Arial"/>
              </a:rPr>
              <a:t>power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 i="1">
                <a:latin typeface="Arial"/>
                <a:cs typeface="Arial"/>
              </a:rPr>
              <a:t>electron</a:t>
            </a:r>
            <a:r>
              <a:rPr lang="en-US" sz="1200" i="1" spc="-5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accelerators:</a:t>
            </a:r>
            <a:endParaRPr lang="en-US" sz="1200">
              <a:latin typeface="Arial"/>
              <a:cs typeface="Arial"/>
            </a:endParaRPr>
          </a:p>
          <a:p>
            <a:pPr marL="585470" marR="5080" indent="-177165">
              <a:lnSpc>
                <a:spcPts val="1730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190">
                <a:latin typeface="Cambria"/>
                <a:cs typeface="Cambria"/>
              </a:rPr>
              <a:t> </a:t>
            </a:r>
            <a:r>
              <a:rPr lang="en-US" sz="1200" b="1">
                <a:latin typeface="Arial"/>
                <a:cs typeface="Arial"/>
              </a:rPr>
              <a:t>Environmental</a:t>
            </a:r>
            <a:r>
              <a:rPr lang="en-US" sz="1200" b="1" spc="25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applications.</a:t>
            </a:r>
            <a:r>
              <a:rPr lang="en-US" sz="1200" b="1" spc="2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5-</a:t>
            </a:r>
            <a:r>
              <a:rPr lang="en-US" sz="1200">
                <a:latin typeface="Arial"/>
                <a:cs typeface="Arial"/>
              </a:rPr>
              <a:t>10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MeV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100-</a:t>
            </a:r>
            <a:r>
              <a:rPr lang="en-US" sz="1200">
                <a:latin typeface="Arial"/>
                <a:cs typeface="Arial"/>
              </a:rPr>
              <a:t>1000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kW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beams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can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used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to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kill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pathogens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or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destroy </a:t>
            </a:r>
            <a:r>
              <a:rPr lang="en-US" sz="1200">
                <a:latin typeface="Arial"/>
                <a:cs typeface="Arial"/>
              </a:rPr>
              <a:t>chemicals</a:t>
            </a:r>
            <a:r>
              <a:rPr lang="en-US" sz="1200" spc="-7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in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food,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water,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flu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gases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 spc="-20">
                <a:latin typeface="Arial"/>
                <a:cs typeface="Arial"/>
              </a:rPr>
              <a:t>etc.</a:t>
            </a:r>
            <a:endParaRPr lang="en-US" sz="1200">
              <a:latin typeface="Arial"/>
              <a:cs typeface="Arial"/>
            </a:endParaRPr>
          </a:p>
          <a:p>
            <a:pPr marL="408940">
              <a:lnSpc>
                <a:spcPts val="1825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180">
                <a:latin typeface="Cambria"/>
                <a:cs typeface="Cambria"/>
              </a:rPr>
              <a:t> </a:t>
            </a:r>
            <a:r>
              <a:rPr lang="en-US" sz="1200" b="1">
                <a:latin typeface="Arial"/>
                <a:cs typeface="Arial"/>
              </a:rPr>
              <a:t>Accelerator</a:t>
            </a:r>
            <a:r>
              <a:rPr lang="en-US" sz="1200" b="1" spc="20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Driven</a:t>
            </a:r>
            <a:r>
              <a:rPr lang="en-US" sz="1200" b="1" spc="-5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Systems</a:t>
            </a:r>
            <a:r>
              <a:rPr lang="en-US" sz="1200">
                <a:latin typeface="Arial"/>
                <a:cs typeface="Arial"/>
              </a:rPr>
              <a:t>.</a:t>
            </a:r>
            <a:r>
              <a:rPr lang="en-US" sz="1200" spc="1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50-</a:t>
            </a:r>
            <a:r>
              <a:rPr lang="en-US" sz="1200">
                <a:latin typeface="Arial"/>
                <a:cs typeface="Arial"/>
              </a:rPr>
              <a:t>150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MeV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1MW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beams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can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be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used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to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generate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neutron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flux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 spc="-25">
                <a:latin typeface="Arial"/>
                <a:cs typeface="Arial"/>
              </a:rPr>
              <a:t>in</a:t>
            </a:r>
            <a:endParaRPr lang="en-US" sz="1200">
              <a:latin typeface="Arial"/>
              <a:cs typeface="Arial"/>
            </a:endParaRPr>
          </a:p>
          <a:p>
            <a:pPr marL="585470">
              <a:lnSpc>
                <a:spcPts val="1825"/>
              </a:lnSpc>
            </a:pPr>
            <a:r>
              <a:rPr lang="en-US" sz="1200">
                <a:latin typeface="Arial"/>
                <a:cs typeface="Arial"/>
              </a:rPr>
              <a:t>modular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sub-</a:t>
            </a:r>
            <a:r>
              <a:rPr lang="en-US" sz="1200">
                <a:latin typeface="Arial"/>
                <a:cs typeface="Arial"/>
              </a:rPr>
              <a:t>critical</a:t>
            </a:r>
            <a:r>
              <a:rPr lang="en-US" sz="1200" spc="-6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reactors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or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radioisotope</a:t>
            </a:r>
            <a:r>
              <a:rPr lang="en-US" sz="1200" spc="-6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production.</a:t>
            </a:r>
            <a:endParaRPr lang="en-US" sz="1200">
              <a:latin typeface="Arial"/>
              <a:cs typeface="Arial"/>
            </a:endParaRPr>
          </a:p>
          <a:p>
            <a:pPr marL="585470" marR="647065" indent="-177165">
              <a:lnSpc>
                <a:spcPts val="1730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190">
                <a:latin typeface="Cambria"/>
                <a:cs typeface="Cambria"/>
              </a:rPr>
              <a:t> </a:t>
            </a:r>
            <a:r>
              <a:rPr lang="en-US" sz="1200" b="1">
                <a:latin typeface="Arial"/>
                <a:cs typeface="Arial"/>
              </a:rPr>
              <a:t>EUV</a:t>
            </a:r>
            <a:r>
              <a:rPr lang="en-US" sz="1200" b="1" spc="-40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lithography</a:t>
            </a:r>
            <a:r>
              <a:rPr lang="en-US" sz="1200">
                <a:latin typeface="Arial"/>
                <a:cs typeface="Arial"/>
              </a:rPr>
              <a:t>.</a:t>
            </a:r>
            <a:r>
              <a:rPr lang="en-US" sz="1200" spc="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GeV</a:t>
            </a:r>
            <a:r>
              <a:rPr lang="en-US" sz="1200" spc="-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electron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beams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can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be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used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to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generate</a:t>
            </a:r>
            <a:r>
              <a:rPr lang="en-US" sz="1200" spc="-10">
                <a:latin typeface="Arial"/>
                <a:cs typeface="Arial"/>
              </a:rPr>
              <a:t> nm-</a:t>
            </a:r>
            <a:r>
              <a:rPr lang="en-US" sz="1200">
                <a:latin typeface="Arial"/>
                <a:cs typeface="Arial"/>
              </a:rPr>
              <a:t>wave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EUV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light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for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 spc="-20">
                <a:latin typeface="Arial"/>
                <a:cs typeface="Arial"/>
              </a:rPr>
              <a:t>chip </a:t>
            </a:r>
            <a:r>
              <a:rPr lang="en-US" sz="1200" spc="-10">
                <a:latin typeface="Arial"/>
                <a:cs typeface="Arial"/>
              </a:rPr>
              <a:t>fabrication.</a:t>
            </a:r>
            <a:endParaRPr lang="en-US" sz="1200">
              <a:latin typeface="Arial"/>
              <a:cs typeface="Arial"/>
            </a:endParaRPr>
          </a:p>
          <a:p>
            <a:pPr marL="408940">
              <a:lnSpc>
                <a:spcPts val="1825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165">
                <a:latin typeface="Cambria"/>
                <a:cs typeface="Cambria"/>
              </a:rPr>
              <a:t> </a:t>
            </a:r>
            <a:r>
              <a:rPr lang="en-US" sz="1200" b="1">
                <a:latin typeface="Arial"/>
                <a:cs typeface="Arial"/>
              </a:rPr>
              <a:t>Ultrafast</a:t>
            </a:r>
            <a:r>
              <a:rPr lang="en-US" sz="1200" b="1" spc="-25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Electron</a:t>
            </a:r>
            <a:r>
              <a:rPr lang="en-US" sz="1200" b="1" spc="-40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Microscopy</a:t>
            </a:r>
            <a:r>
              <a:rPr lang="en-US" sz="1200">
                <a:latin typeface="Arial"/>
                <a:cs typeface="Arial"/>
              </a:rPr>
              <a:t>.</a:t>
            </a:r>
            <a:r>
              <a:rPr lang="en-US" sz="1200" spc="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SRF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guns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can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generate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 spc="-10" err="1">
                <a:latin typeface="Arial"/>
                <a:cs typeface="Arial"/>
              </a:rPr>
              <a:t>c.w.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high-</a:t>
            </a:r>
            <a:r>
              <a:rPr lang="en-US" sz="1200">
                <a:latin typeface="Arial"/>
                <a:cs typeface="Arial"/>
              </a:rPr>
              <a:t>brightness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MeV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beams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for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high-</a:t>
            </a:r>
            <a:endParaRPr lang="en-US" sz="1200">
              <a:latin typeface="Arial"/>
              <a:cs typeface="Arial"/>
            </a:endParaRPr>
          </a:p>
          <a:p>
            <a:pPr marL="585470">
              <a:lnSpc>
                <a:spcPts val="1650"/>
              </a:lnSpc>
            </a:pPr>
            <a:r>
              <a:rPr lang="en-US" sz="1200">
                <a:latin typeface="Arial"/>
                <a:cs typeface="Arial"/>
              </a:rPr>
              <a:t>resolution</a:t>
            </a:r>
            <a:r>
              <a:rPr lang="en-US" sz="1200" spc="-6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imaging.</a:t>
            </a:r>
          </a:p>
          <a:p>
            <a:pPr marL="291465" indent="-227965">
              <a:lnSpc>
                <a:spcPct val="100000"/>
              </a:lnSpc>
              <a:buFont typeface="Wingdings"/>
              <a:buChar char=""/>
              <a:tabLst>
                <a:tab pos="291465" algn="l"/>
              </a:tabLst>
            </a:pPr>
            <a:r>
              <a:rPr lang="en-US" sz="1200" b="1" u="sng">
                <a:latin typeface="Arial"/>
                <a:cs typeface="Arial"/>
              </a:rPr>
              <a:t>Technological (&amp; commercial) challenges</a:t>
            </a:r>
          </a:p>
          <a:p>
            <a:pPr marL="459740">
              <a:lnSpc>
                <a:spcPts val="1675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365">
                <a:latin typeface="Cambria"/>
                <a:cs typeface="Cambria"/>
              </a:rPr>
              <a:t> </a:t>
            </a:r>
            <a:r>
              <a:rPr lang="en-US" sz="1200">
                <a:latin typeface="Arial"/>
                <a:cs typeface="Arial"/>
              </a:rPr>
              <a:t>New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materials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(</a:t>
            </a:r>
            <a:r>
              <a:rPr lang="en-US" sz="1200" b="1" i="1">
                <a:latin typeface="Arial"/>
                <a:cs typeface="Arial"/>
              </a:rPr>
              <a:t>Nb</a:t>
            </a:r>
            <a:r>
              <a:rPr lang="en-US" sz="1200" b="1" i="1" baseline="-21604">
                <a:latin typeface="Arial"/>
                <a:cs typeface="Arial"/>
              </a:rPr>
              <a:t>3</a:t>
            </a:r>
            <a:r>
              <a:rPr lang="en-US" sz="1200" b="1" i="1">
                <a:latin typeface="Arial"/>
                <a:cs typeface="Arial"/>
              </a:rPr>
              <a:t>Sn</a:t>
            </a:r>
            <a:r>
              <a:rPr lang="en-US" sz="1200">
                <a:latin typeface="Arial"/>
                <a:cs typeface="Arial"/>
              </a:rPr>
              <a:t>)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reduce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the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losses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by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an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order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of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magnitude</a:t>
            </a:r>
            <a:endParaRPr lang="en-US" sz="1200">
              <a:latin typeface="Arial"/>
              <a:cs typeface="Arial"/>
            </a:endParaRPr>
          </a:p>
          <a:p>
            <a:pPr marL="459740">
              <a:lnSpc>
                <a:spcPts val="1675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350">
                <a:latin typeface="Cambria"/>
                <a:cs typeface="Cambria"/>
              </a:rPr>
              <a:t> </a:t>
            </a:r>
            <a:r>
              <a:rPr lang="en-US" sz="1200">
                <a:latin typeface="Arial"/>
                <a:cs typeface="Arial"/>
              </a:rPr>
              <a:t>Compact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Liquid-He-</a:t>
            </a:r>
            <a:r>
              <a:rPr lang="en-US" sz="1200">
                <a:latin typeface="Arial"/>
                <a:cs typeface="Arial"/>
              </a:rPr>
              <a:t>free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 b="1" i="1">
                <a:latin typeface="Arial"/>
                <a:cs typeface="Arial"/>
              </a:rPr>
              <a:t>cryocoolers</a:t>
            </a:r>
            <a:r>
              <a:rPr lang="en-US" sz="1200" b="1" i="1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with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high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power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capacity</a:t>
            </a:r>
            <a:r>
              <a:rPr lang="en-US" sz="1200" spc="-5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(2-10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 spc="-25">
                <a:latin typeface="Arial"/>
                <a:cs typeface="Arial"/>
              </a:rPr>
              <a:t>W)</a:t>
            </a:r>
            <a:endParaRPr lang="en-US" sz="1200">
              <a:latin typeface="Arial"/>
              <a:cs typeface="Arial"/>
            </a:endParaRPr>
          </a:p>
          <a:p>
            <a:pPr marL="459740">
              <a:lnSpc>
                <a:spcPct val="100000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380">
                <a:latin typeface="Cambria"/>
                <a:cs typeface="Cambria"/>
              </a:rPr>
              <a:t> </a:t>
            </a:r>
            <a:r>
              <a:rPr lang="en-US" sz="1200" spc="-10">
                <a:latin typeface="Arial"/>
                <a:cs typeface="Arial"/>
              </a:rPr>
              <a:t>Low-</a:t>
            </a:r>
            <a:r>
              <a:rPr lang="en-US" sz="1200">
                <a:latin typeface="Arial"/>
                <a:cs typeface="Arial"/>
              </a:rPr>
              <a:t>loss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cryomodules</a:t>
            </a:r>
            <a:r>
              <a:rPr lang="en-US" sz="1200" spc="-4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based</a:t>
            </a:r>
            <a:r>
              <a:rPr lang="en-US" sz="1200" spc="-2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on </a:t>
            </a:r>
            <a:r>
              <a:rPr lang="en-US" sz="1200" b="1" i="1" spc="-10">
                <a:latin typeface="Arial"/>
                <a:cs typeface="Arial"/>
              </a:rPr>
              <a:t>conduction</a:t>
            </a:r>
            <a:r>
              <a:rPr lang="en-US" sz="1200" b="1" i="1" spc="-50">
                <a:latin typeface="Arial"/>
                <a:cs typeface="Arial"/>
              </a:rPr>
              <a:t> </a:t>
            </a:r>
            <a:r>
              <a:rPr lang="en-US" sz="1200" b="1" i="1" spc="-10">
                <a:latin typeface="Arial"/>
                <a:cs typeface="Arial"/>
              </a:rPr>
              <a:t>cooling</a:t>
            </a:r>
            <a:endParaRPr lang="en-US" sz="1200">
              <a:latin typeface="Arial"/>
              <a:cs typeface="Arial"/>
            </a:endParaRPr>
          </a:p>
          <a:p>
            <a:pPr marL="636270" marR="68580" indent="-177165">
              <a:lnSpc>
                <a:spcPct val="70000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350">
                <a:latin typeface="Cambria"/>
                <a:cs typeface="Cambria"/>
              </a:rPr>
              <a:t> </a:t>
            </a:r>
            <a:r>
              <a:rPr lang="en-US" sz="1200" b="1">
                <a:latin typeface="Arial"/>
                <a:cs typeface="Arial"/>
              </a:rPr>
              <a:t>RF</a:t>
            </a:r>
            <a:r>
              <a:rPr lang="en-US" sz="1200" b="1" spc="-25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power</a:t>
            </a:r>
            <a:r>
              <a:rPr lang="en-US" sz="1200" b="1" spc="-50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sources</a:t>
            </a:r>
            <a:r>
              <a:rPr lang="en-US" sz="1200" b="1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(magnetrons,</a:t>
            </a:r>
            <a:r>
              <a:rPr lang="en-US" sz="1200" spc="-60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solid-</a:t>
            </a:r>
            <a:r>
              <a:rPr lang="en-US" sz="1200">
                <a:latin typeface="Arial"/>
                <a:cs typeface="Arial"/>
              </a:rPr>
              <a:t>state)</a:t>
            </a:r>
            <a:r>
              <a:rPr lang="en-US" sz="1200" spc="-6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with</a:t>
            </a:r>
            <a:r>
              <a:rPr lang="en-US" sz="1200" spc="-1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high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efficiency</a:t>
            </a:r>
            <a:r>
              <a:rPr lang="en-US" sz="1200" spc="-5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(&gt;50%)</a:t>
            </a:r>
            <a:r>
              <a:rPr lang="en-US" sz="1200" spc="-4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and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low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 spc="-20">
                <a:latin typeface="Arial"/>
                <a:cs typeface="Arial"/>
              </a:rPr>
              <a:t>cost </a:t>
            </a:r>
            <a:r>
              <a:rPr lang="en-US" sz="1200">
                <a:latin typeface="Arial"/>
                <a:cs typeface="Arial"/>
              </a:rPr>
              <a:t>per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Watt</a:t>
            </a:r>
            <a:r>
              <a:rPr lang="en-US" sz="1200" spc="-3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(&lt;$3-</a:t>
            </a:r>
            <a:r>
              <a:rPr lang="en-US" sz="1200" spc="-20">
                <a:latin typeface="Arial"/>
                <a:cs typeface="Arial"/>
              </a:rPr>
              <a:t>7/W)</a:t>
            </a:r>
            <a:endParaRPr lang="en-US" sz="1200">
              <a:latin typeface="Arial"/>
              <a:cs typeface="Arial"/>
            </a:endParaRPr>
          </a:p>
          <a:p>
            <a:pPr marL="459740">
              <a:lnSpc>
                <a:spcPct val="100000"/>
              </a:lnSpc>
            </a:pPr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350">
                <a:latin typeface="Cambria"/>
                <a:cs typeface="Cambria"/>
              </a:rPr>
              <a:t> </a:t>
            </a:r>
            <a:r>
              <a:rPr lang="en-US" sz="1200" b="1">
                <a:latin typeface="Arial"/>
                <a:cs typeface="Arial"/>
              </a:rPr>
              <a:t>Reliability</a:t>
            </a:r>
            <a:r>
              <a:rPr lang="en-US" sz="1200" b="1" spc="-60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and</a:t>
            </a:r>
            <a:r>
              <a:rPr lang="en-US" sz="1200" b="1" spc="-25">
                <a:latin typeface="Arial"/>
                <a:cs typeface="Arial"/>
              </a:rPr>
              <a:t> </a:t>
            </a:r>
            <a:r>
              <a:rPr lang="en-US" sz="1200" b="1" spc="-10">
                <a:latin typeface="Arial"/>
                <a:cs typeface="Arial"/>
              </a:rPr>
              <a:t>serviceability</a:t>
            </a:r>
            <a:endParaRPr lang="en-US" sz="1200">
              <a:latin typeface="Arial"/>
              <a:cs typeface="Arial"/>
            </a:endParaRPr>
          </a:p>
          <a:p>
            <a:pPr marL="459740"/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415">
                <a:latin typeface="Cambria"/>
                <a:cs typeface="Cambria"/>
              </a:rPr>
              <a:t> </a:t>
            </a:r>
            <a:r>
              <a:rPr lang="en-US" sz="1200" b="1" spc="-10">
                <a:latin typeface="Arial"/>
                <a:cs typeface="Arial"/>
              </a:rPr>
              <a:t>Fabrication</a:t>
            </a:r>
          </a:p>
          <a:p>
            <a:pPr marL="459740"/>
            <a:r>
              <a:rPr lang="en-US" sz="1200">
                <a:latin typeface="Cambria"/>
                <a:cs typeface="Cambria"/>
              </a:rPr>
              <a:t>⎼</a:t>
            </a:r>
            <a:r>
              <a:rPr lang="en-US" sz="1200" spc="365">
                <a:latin typeface="Cambria"/>
                <a:cs typeface="Cambria"/>
              </a:rPr>
              <a:t> </a:t>
            </a:r>
            <a:r>
              <a:rPr lang="en-US" sz="1200" b="1">
                <a:latin typeface="Arial"/>
                <a:cs typeface="Arial"/>
              </a:rPr>
              <a:t>Beam</a:t>
            </a:r>
            <a:r>
              <a:rPr lang="en-US" sz="1200" b="1" spc="-20">
                <a:latin typeface="Arial"/>
                <a:cs typeface="Arial"/>
              </a:rPr>
              <a:t> </a:t>
            </a:r>
            <a:r>
              <a:rPr lang="en-US" sz="1200" b="1">
                <a:latin typeface="Arial"/>
                <a:cs typeface="Arial"/>
              </a:rPr>
              <a:t>loss</a:t>
            </a:r>
            <a:r>
              <a:rPr lang="en-US" sz="1200" b="1" spc="-30">
                <a:latin typeface="Arial"/>
                <a:cs typeface="Arial"/>
              </a:rPr>
              <a:t> </a:t>
            </a:r>
            <a:r>
              <a:rPr lang="en-US" sz="1200" b="1" spc="-10">
                <a:latin typeface="Arial"/>
                <a:cs typeface="Arial"/>
              </a:rPr>
              <a:t>management</a:t>
            </a:r>
            <a:endParaRPr lang="en-US" sz="1400">
              <a:latin typeface="Arial"/>
              <a:cs typeface="Arial"/>
            </a:endParaRPr>
          </a:p>
        </p:txBody>
      </p:sp>
      <p:pic>
        <p:nvPicPr>
          <p:cNvPr id="7" name="object 2" descr="Decolorization and degradation of various dyes and dye-containing wastewater  treatment by electron beam radiation technology: An overview - ScienceDirect">
            <a:extLst>
              <a:ext uri="{FF2B5EF4-FFF2-40B4-BE49-F238E27FC236}">
                <a16:creationId xmlns:a16="http://schemas.microsoft.com/office/drawing/2014/main" id="{A75122EF-AA42-E16B-1E35-472E9D62D1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4565" y="650756"/>
            <a:ext cx="841288" cy="796897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5C742E7F-E401-813D-42D4-B01F1A94E9B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69032" y="572685"/>
            <a:ext cx="907767" cy="1369232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FF2D9692-6361-3032-28F7-459E2A46F17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80077" y="737668"/>
            <a:ext cx="907767" cy="1499995"/>
          </a:xfrm>
          <a:prstGeom prst="rect">
            <a:avLst/>
          </a:prstGeom>
        </p:spPr>
      </p:pic>
      <p:pic>
        <p:nvPicPr>
          <p:cNvPr id="10" name="object 7" descr="Building the world's most powerful Free Electron Lasers — xLight">
            <a:extLst>
              <a:ext uri="{FF2B5EF4-FFF2-40B4-BE49-F238E27FC236}">
                <a16:creationId xmlns:a16="http://schemas.microsoft.com/office/drawing/2014/main" id="{6CBC3D54-BD0E-5512-6D98-5E6616781F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88846" y="2455317"/>
            <a:ext cx="1011445" cy="1369232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455C7B54-FB18-55F1-47FB-2EC346A2DF23}"/>
              </a:ext>
            </a:extLst>
          </p:cNvPr>
          <p:cNvSpPr txBox="1"/>
          <p:nvPr/>
        </p:nvSpPr>
        <p:spPr>
          <a:xfrm>
            <a:off x="8485069" y="2237663"/>
            <a:ext cx="3402132" cy="1688283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758825" indent="-227965">
              <a:lnSpc>
                <a:spcPct val="100000"/>
              </a:lnSpc>
              <a:buChar char="•"/>
              <a:tabLst>
                <a:tab pos="758825" algn="l"/>
              </a:tabLst>
            </a:pPr>
            <a:r>
              <a:rPr lang="en-US" sz="1200" spc="-10">
                <a:solidFill>
                  <a:srgbClr val="C00000"/>
                </a:solidFill>
                <a:latin typeface="Arial"/>
                <a:cs typeface="Arial"/>
              </a:rPr>
              <a:t>Very</a:t>
            </a:r>
            <a:r>
              <a:rPr lang="en-US" sz="1200" spc="-4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few</a:t>
            </a:r>
            <a:r>
              <a:rPr lang="en-US" sz="1200" spc="-3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Nb</a:t>
            </a:r>
            <a:r>
              <a:rPr lang="en-US" sz="12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cavity</a:t>
            </a:r>
            <a:r>
              <a:rPr lang="en-US" sz="12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vendors,</a:t>
            </a:r>
            <a:r>
              <a:rPr lang="en-US" sz="12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long</a:t>
            </a:r>
            <a:r>
              <a:rPr lang="en-US" sz="1200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lead</a:t>
            </a:r>
            <a:r>
              <a:rPr lang="en-US" sz="1200" spc="-3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spc="-20">
                <a:solidFill>
                  <a:srgbClr val="C00000"/>
                </a:solidFill>
                <a:latin typeface="Arial"/>
                <a:cs typeface="Arial"/>
              </a:rPr>
              <a:t>time</a:t>
            </a:r>
            <a:endParaRPr lang="en-US" sz="1200">
              <a:solidFill>
                <a:srgbClr val="C00000"/>
              </a:solidFill>
              <a:latin typeface="Arial"/>
              <a:cs typeface="Arial"/>
            </a:endParaRPr>
          </a:p>
          <a:p>
            <a:pPr marL="758825" indent="-227965">
              <a:lnSpc>
                <a:spcPts val="1675"/>
              </a:lnSpc>
              <a:spcBef>
                <a:spcPts val="5"/>
              </a:spcBef>
              <a:buChar char="•"/>
              <a:tabLst>
                <a:tab pos="758825" algn="l"/>
              </a:tabLst>
            </a:pP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Nb3Sn</a:t>
            </a:r>
            <a:r>
              <a:rPr lang="en-US" sz="1200" spc="-2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coating</a:t>
            </a:r>
            <a:r>
              <a:rPr lang="en-US" sz="1200" spc="-5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is</a:t>
            </a:r>
            <a:r>
              <a:rPr lang="en-US" sz="1200" spc="-2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lang="en-US" sz="1200" spc="-2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very</a:t>
            </a:r>
            <a:r>
              <a:rPr lang="en-US" sz="1200" spc="-1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complex</a:t>
            </a:r>
            <a:r>
              <a:rPr lang="en-US" sz="1200" spc="-3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lang="en-US" sz="12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delicate</a:t>
            </a:r>
            <a:r>
              <a:rPr lang="en-US" sz="1200" spc="-5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spc="-10">
                <a:solidFill>
                  <a:srgbClr val="C00000"/>
                </a:solidFill>
                <a:latin typeface="Arial"/>
                <a:cs typeface="Arial"/>
              </a:rPr>
              <a:t>process</a:t>
            </a:r>
            <a:endParaRPr lang="en-US" sz="1200">
              <a:solidFill>
                <a:srgbClr val="C00000"/>
              </a:solidFill>
              <a:latin typeface="Arial"/>
              <a:cs typeface="Arial"/>
            </a:endParaRPr>
          </a:p>
          <a:p>
            <a:pPr marL="758825" indent="-227965">
              <a:lnSpc>
                <a:spcPts val="1675"/>
              </a:lnSpc>
              <a:buChar char="•"/>
              <a:tabLst>
                <a:tab pos="758825" algn="l"/>
              </a:tabLst>
            </a:pPr>
            <a:r>
              <a:rPr lang="en-US" sz="1200" spc="-10">
                <a:solidFill>
                  <a:srgbClr val="C00000"/>
                </a:solidFill>
                <a:latin typeface="Arial"/>
                <a:cs typeface="Arial"/>
              </a:rPr>
              <a:t>Vendor</a:t>
            </a:r>
            <a:r>
              <a:rPr lang="en-US" sz="1200" spc="-5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hesitation</a:t>
            </a:r>
            <a:r>
              <a:rPr lang="en-US" sz="1200" spc="-5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lang="en-US" sz="12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step</a:t>
            </a:r>
            <a:r>
              <a:rPr lang="en-US" sz="1200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into</a:t>
            </a:r>
            <a:r>
              <a:rPr lang="en-US" sz="1200" spc="-3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SRF</a:t>
            </a:r>
            <a:r>
              <a:rPr lang="en-US" sz="1200" spc="-10">
                <a:solidFill>
                  <a:srgbClr val="C00000"/>
                </a:solidFill>
                <a:latin typeface="Arial"/>
                <a:cs typeface="Arial"/>
              </a:rPr>
              <a:t> business</a:t>
            </a:r>
            <a:endParaRPr lang="en-US" sz="1200">
              <a:solidFill>
                <a:srgbClr val="C00000"/>
              </a:solidFill>
              <a:latin typeface="Arial"/>
              <a:cs typeface="Arial"/>
            </a:endParaRPr>
          </a:p>
          <a:p>
            <a:pPr marL="775970">
              <a:lnSpc>
                <a:spcPct val="100000"/>
              </a:lnSpc>
            </a:pP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(high</a:t>
            </a:r>
            <a:r>
              <a:rPr lang="en-US" sz="1200" spc="-5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initial</a:t>
            </a:r>
            <a:r>
              <a:rPr lang="en-US" sz="1200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investments,</a:t>
            </a:r>
            <a:r>
              <a:rPr lang="en-US" sz="1200" spc="-7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unstable</a:t>
            </a:r>
            <a:r>
              <a:rPr lang="en-US" sz="1200" spc="-6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demand,</a:t>
            </a:r>
            <a:r>
              <a:rPr lang="en-US" sz="1200" spc="-5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>
                <a:solidFill>
                  <a:srgbClr val="C00000"/>
                </a:solidFill>
                <a:latin typeface="Arial"/>
                <a:cs typeface="Arial"/>
              </a:rPr>
              <a:t>unflexible</a:t>
            </a:r>
            <a:r>
              <a:rPr lang="en-US" sz="1200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spc="-10">
                <a:solidFill>
                  <a:srgbClr val="C00000"/>
                </a:solidFill>
                <a:latin typeface="Arial"/>
                <a:cs typeface="Arial"/>
              </a:rPr>
              <a:t>infrastructure)</a:t>
            </a:r>
            <a:endParaRPr lang="en-US" sz="120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05985BC-B86A-58A4-BB1E-3B7D1181F39F}"/>
              </a:ext>
            </a:extLst>
          </p:cNvPr>
          <p:cNvSpPr txBox="1">
            <a:spLocks/>
          </p:cNvSpPr>
          <p:nvPr/>
        </p:nvSpPr>
        <p:spPr>
          <a:xfrm>
            <a:off x="172960" y="4489590"/>
            <a:ext cx="11044706" cy="23367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>
                <a:latin typeface="Arial"/>
                <a:cs typeface="Arial"/>
              </a:rPr>
              <a:t>Recommendations: </a:t>
            </a:r>
            <a:endParaRPr lang="en-US" sz="1800" b="1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Mandatory</a:t>
            </a:r>
          </a:p>
          <a:p>
            <a:pPr marL="12700">
              <a:spcBef>
                <a:spcPts val="0"/>
              </a:spcBef>
            </a:pPr>
            <a:r>
              <a:rPr lang="en-US" sz="1400" spc="-10">
                <a:latin typeface="Arial"/>
                <a:cs typeface="Arial"/>
              </a:rPr>
              <a:t>- Demonstration</a:t>
            </a:r>
            <a:r>
              <a:rPr lang="en-US" sz="1400" spc="-2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of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high-</a:t>
            </a:r>
            <a:r>
              <a:rPr lang="en-US" sz="1400">
                <a:latin typeface="Arial"/>
                <a:cs typeface="Arial"/>
              </a:rPr>
              <a:t>power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operation,</a:t>
            </a:r>
            <a:r>
              <a:rPr lang="en-US" sz="1400" spc="-25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reliability,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robustness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and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real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costs</a:t>
            </a:r>
            <a:endParaRPr lang="en-US" sz="1400">
              <a:latin typeface="Arial"/>
              <a:cs typeface="Arial"/>
            </a:endParaRPr>
          </a:p>
          <a:p>
            <a:pPr marL="12700">
              <a:spcBef>
                <a:spcPts val="0"/>
              </a:spcBef>
            </a:pPr>
            <a:r>
              <a:rPr lang="en-US" sz="1400">
                <a:latin typeface="Cambria"/>
                <a:cs typeface="Cambria"/>
              </a:rPr>
              <a:t>⎼</a:t>
            </a:r>
            <a:r>
              <a:rPr lang="en-US" sz="1400" spc="175">
                <a:latin typeface="Cambria"/>
                <a:cs typeface="Cambria"/>
              </a:rPr>
              <a:t> </a:t>
            </a:r>
            <a:r>
              <a:rPr lang="en-US" sz="1400">
                <a:latin typeface="Arial"/>
                <a:cs typeface="Arial"/>
              </a:rPr>
              <a:t>Beam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injection</a:t>
            </a:r>
            <a:r>
              <a:rPr lang="en-US" sz="1400" spc="-6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/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extraction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systems</a:t>
            </a:r>
            <a:r>
              <a:rPr lang="en-US" sz="1400" spc="-15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development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Wish list</a:t>
            </a:r>
          </a:p>
          <a:p>
            <a:pPr marL="189230" marR="946785" indent="-177165">
              <a:lnSpc>
                <a:spcPts val="1730"/>
              </a:lnSpc>
              <a:spcBef>
                <a:spcPts val="0"/>
              </a:spcBef>
            </a:pPr>
            <a:r>
              <a:rPr lang="en-US" sz="1400">
                <a:latin typeface="Cambria"/>
                <a:cs typeface="Cambria"/>
              </a:rPr>
              <a:t>⎼</a:t>
            </a:r>
            <a:r>
              <a:rPr lang="en-US" sz="1400" spc="190">
                <a:latin typeface="Cambria"/>
                <a:cs typeface="Cambria"/>
              </a:rPr>
              <a:t> </a:t>
            </a:r>
            <a:r>
              <a:rPr lang="en-US" sz="1400" spc="-10">
                <a:latin typeface="Arial"/>
                <a:cs typeface="Arial"/>
              </a:rPr>
              <a:t>Higher-</a:t>
            </a:r>
            <a:r>
              <a:rPr lang="en-US" sz="1400">
                <a:latin typeface="Arial"/>
                <a:cs typeface="Arial"/>
              </a:rPr>
              <a:t>efficiency</a:t>
            </a:r>
            <a:r>
              <a:rPr lang="en-US" sz="1400" spc="-4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/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lower-</a:t>
            </a:r>
            <a:r>
              <a:rPr lang="en-US" sz="1400">
                <a:latin typeface="Arial"/>
                <a:cs typeface="Arial"/>
              </a:rPr>
              <a:t>price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cryocoolers</a:t>
            </a:r>
            <a:r>
              <a:rPr lang="en-US" sz="1400" spc="-1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to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enable</a:t>
            </a:r>
            <a:r>
              <a:rPr lang="en-US" sz="1400" spc="-4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lower</a:t>
            </a:r>
            <a:r>
              <a:rPr lang="en-US" sz="1400" spc="-15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power applications</a:t>
            </a:r>
            <a:endParaRPr lang="en-US" sz="1400">
              <a:latin typeface="Arial"/>
              <a:cs typeface="Arial"/>
            </a:endParaRPr>
          </a:p>
          <a:p>
            <a:pPr marL="12700">
              <a:lnSpc>
                <a:spcPts val="1825"/>
              </a:lnSpc>
              <a:spcBef>
                <a:spcPts val="0"/>
              </a:spcBef>
            </a:pPr>
            <a:r>
              <a:rPr lang="en-US" sz="1400">
                <a:latin typeface="Cambria"/>
                <a:cs typeface="Cambria"/>
              </a:rPr>
              <a:t>⎼</a:t>
            </a:r>
            <a:r>
              <a:rPr lang="en-US" sz="1400" spc="190">
                <a:latin typeface="Cambria"/>
                <a:cs typeface="Cambria"/>
              </a:rPr>
              <a:t> </a:t>
            </a:r>
            <a:r>
              <a:rPr lang="en-US" sz="1400" spc="-10">
                <a:latin typeface="Arial"/>
                <a:cs typeface="Arial"/>
              </a:rPr>
              <a:t>Solid-</a:t>
            </a:r>
            <a:r>
              <a:rPr lang="en-US" sz="1400">
                <a:latin typeface="Arial"/>
                <a:cs typeface="Arial"/>
              </a:rPr>
              <a:t>state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RF</a:t>
            </a:r>
            <a:r>
              <a:rPr lang="en-US" sz="1400" spc="-4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amplifiers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with</a:t>
            </a:r>
            <a:r>
              <a:rPr lang="en-US" sz="1400" spc="-2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70%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&lt;$3/W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costs,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or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magnetron</a:t>
            </a:r>
            <a:r>
              <a:rPr lang="en-US" sz="1400" spc="-10">
                <a:latin typeface="Arial"/>
                <a:cs typeface="Arial"/>
              </a:rPr>
              <a:t> combination </a:t>
            </a:r>
            <a:r>
              <a:rPr lang="en-US" sz="1400">
                <a:latin typeface="Arial"/>
                <a:cs typeface="Arial"/>
              </a:rPr>
              <a:t>to</a:t>
            </a:r>
            <a:r>
              <a:rPr lang="en-US" sz="1400" spc="-15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MW</a:t>
            </a:r>
            <a:r>
              <a:rPr lang="en-US" sz="1400" spc="-10">
                <a:latin typeface="Arial"/>
                <a:cs typeface="Arial"/>
              </a:rPr>
              <a:t> level</a:t>
            </a:r>
            <a:endParaRPr lang="en-US" sz="1400">
              <a:latin typeface="Arial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Future</a:t>
            </a:r>
          </a:p>
          <a:p>
            <a:pPr>
              <a:spcBef>
                <a:spcPts val="0"/>
              </a:spcBef>
            </a:pPr>
            <a:r>
              <a:rPr lang="en-US" sz="1400">
                <a:latin typeface="Cambria"/>
                <a:cs typeface="Cambria"/>
              </a:rPr>
              <a:t>⎼</a:t>
            </a:r>
            <a:r>
              <a:rPr lang="en-US" sz="1400" spc="190">
                <a:latin typeface="Cambria"/>
                <a:cs typeface="Cambria"/>
              </a:rPr>
              <a:t> </a:t>
            </a:r>
            <a:r>
              <a:rPr lang="en-US" sz="1400" spc="-20">
                <a:latin typeface="Arial"/>
                <a:cs typeface="Arial"/>
              </a:rPr>
              <a:t>Technology</a:t>
            </a:r>
            <a:r>
              <a:rPr lang="en-US" sz="1400" spc="-4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transfer and</a:t>
            </a:r>
            <a:r>
              <a:rPr lang="en-US" sz="1400" spc="-30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mass-</a:t>
            </a:r>
            <a:r>
              <a:rPr lang="en-US" sz="1400">
                <a:latin typeface="Arial"/>
                <a:cs typeface="Arial"/>
              </a:rPr>
              <a:t>production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of</a:t>
            </a:r>
            <a:r>
              <a:rPr lang="en-US" sz="1400" spc="-2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SRF</a:t>
            </a:r>
            <a:r>
              <a:rPr lang="en-US" sz="1400" spc="-35">
                <a:latin typeface="Arial"/>
                <a:cs typeface="Arial"/>
              </a:rPr>
              <a:t> </a:t>
            </a:r>
            <a:r>
              <a:rPr lang="en-US" sz="1400" spc="-10">
                <a:latin typeface="Arial"/>
                <a:cs typeface="Arial"/>
              </a:rPr>
              <a:t>cavities</a:t>
            </a:r>
            <a:endParaRPr lang="en-US" sz="1800">
              <a:latin typeface="Arial"/>
              <a:cs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76DCFE-B7C6-6F0F-5E12-C5C77F70F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161" y="4097804"/>
            <a:ext cx="3838403" cy="238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5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D2040-E242-FC77-66F8-AD10C6EE5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D75D70-9ACE-0D73-3B6B-6886492D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0A6193-5E13-7F62-2BA4-E3EE4FE6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60430C-FFED-4A9D-1B2F-6F9504BB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96947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Niobium: Nb treatments for high performance : Potential and future R&amp;D </a:t>
            </a:r>
            <a:br>
              <a:rPr lang="en-US" sz="2400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Daniel Bafia, FNAL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A6883D-07E3-1E1F-A91C-5570C17CA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943373"/>
            <a:ext cx="8735754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Near-surface engineering is a major performance knob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/>
              <a:t>Impurities, and interfaces clearly govern Q0 and gradient in Nb SRF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Coupling RF measurements with materials science transformed the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Thermal diffusion has delivered major gains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/>
              <a:t>Easily accessible, but constrained by diffusion lengths and imperfect interface control</a:t>
            </a:r>
          </a:p>
          <a:p>
            <a:r>
              <a:rPr lang="en-US" b="1"/>
              <a:t>Recommendations: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next decade is not about finding the next new bake; it’s about deterministic engineering over the surface =&gt; opens a new design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Fundamental research with materials science needed to develop a holistic understanding of all loss mechanisms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Explore new engineering controls: CVD/ALD enables encapsulation, multilayers, high-k superconductors, and new doping schemes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Co-doping with different impurities is a promising path forward for standard thermal diffusion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742881-440C-B0CE-D9DC-8D0A81F88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1295914"/>
            <a:ext cx="2821007" cy="1872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183FFD-F1D1-03DD-2EF4-E8E1898B9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181" y="3316656"/>
            <a:ext cx="2832826" cy="20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C04FFA-D4DD-716E-E057-A7D6EE4F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9A343-626C-5D6F-57D8-D5AF7218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9DF4C6-3B40-C6AB-D380-8DFB36EA43A6}"/>
              </a:ext>
            </a:extLst>
          </p:cNvPr>
          <p:cNvGraphicFramePr>
            <a:graphicFrameLocks noGrp="1"/>
          </p:cNvGraphicFramePr>
          <p:nvPr/>
        </p:nvGraphicFramePr>
        <p:xfrm>
          <a:off x="226543" y="692764"/>
          <a:ext cx="11076762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254">
                  <a:extLst>
                    <a:ext uri="{9D8B030D-6E8A-4147-A177-3AD203B41FA5}">
                      <a16:colId xmlns:a16="http://schemas.microsoft.com/office/drawing/2014/main" val="4020745933"/>
                    </a:ext>
                  </a:extLst>
                </a:gridCol>
                <a:gridCol w="3881145">
                  <a:extLst>
                    <a:ext uri="{9D8B030D-6E8A-4147-A177-3AD203B41FA5}">
                      <a16:colId xmlns:a16="http://schemas.microsoft.com/office/drawing/2014/main" val="2972881225"/>
                    </a:ext>
                  </a:extLst>
                </a:gridCol>
                <a:gridCol w="3503363">
                  <a:extLst>
                    <a:ext uri="{9D8B030D-6E8A-4147-A177-3AD203B41FA5}">
                      <a16:colId xmlns:a16="http://schemas.microsoft.com/office/drawing/2014/main" val="4018048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 Year 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10 Year Milestone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Materials Characterization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Demonstrate controlled co-doping using impurity-dependent diffusion lengths without CVD/ALD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Explore feasibility of multilayer material 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Establish predictive link between impurity profiles, microstructure, and RF loss mechanisms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68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Mechanistic understanding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/>
                        <a:t>Identify dominant RF loss mechanisms and relevant timescales</a:t>
                      </a:r>
                    </a:p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Establish a full, quantitative loss budget for RF losses in various SRF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15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Cavity Demonstration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Demonstrate Q = 4 x 10</a:t>
                      </a:r>
                      <a:r>
                        <a:rPr lang="en-US" sz="1800" baseline="30000"/>
                        <a:t>10</a:t>
                      </a:r>
                      <a:r>
                        <a:rPr lang="en-US" sz="1800" baseline="-25000"/>
                        <a:t> </a:t>
                      </a:r>
                      <a:r>
                        <a:rPr lang="en-US" sz="1800" baseline="0"/>
                        <a:t>at 45 MV/m using co-doping and/or encapsulation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/>
                        <a:t>Demonstrate Q₀ ≈ 5×10¹⁰ at ~50 MV/m via encapsulation + impurity co-doping / tailoring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/>
                        <a:t>Demonstrate predictive treatment design (“ask-and-receive”) based on materials-informed RF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1485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F5236BE-6005-C4CD-6164-11635034A120}"/>
              </a:ext>
            </a:extLst>
          </p:cNvPr>
          <p:cNvSpPr txBox="1"/>
          <p:nvPr/>
        </p:nvSpPr>
        <p:spPr>
          <a:xfrm>
            <a:off x="2384424" y="5619804"/>
            <a:ext cx="7188200" cy="615553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</a:schemeClr>
                </a:solidFill>
              </a:rPr>
              <a:t>Together, these milestones transition SRF development from empirical optimization to predictive, materials-informed design.</a:t>
            </a:r>
          </a:p>
        </p:txBody>
      </p:sp>
    </p:spTree>
    <p:extLst>
      <p:ext uri="{BB962C8B-B14F-4D97-AF65-F5344CB8AC3E}">
        <p14:creationId xmlns:p14="http://schemas.microsoft.com/office/powerpoint/2010/main" val="14202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AD81B-99F1-8B9B-BA04-2D8FF8299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000E2A-787C-38D7-68F8-F657352F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DB0102-E9A0-320D-A904-82E8FFB1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03ED36-D116-719E-F263-C5FBC5B0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61354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Niobium: Engineered Nb surfaces: Potential and future R&amp;D directions  </a:t>
            </a:r>
            <a:br>
              <a:rPr lang="en-US" sz="2400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Marc Wenskat, DESY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9FBC-BE09-3060-30B0-1E7C3DD75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444305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Char char="•"/>
            </a:pPr>
            <a:r>
              <a:rPr lang="en-US"/>
              <a:t>Surface passivation / encapsulation: </a:t>
            </a:r>
          </a:p>
          <a:p>
            <a:pPr marL="800100" lvl="1" indent="-342900">
              <a:buChar char="•"/>
            </a:pPr>
            <a:r>
              <a:rPr lang="en-US" sz="1800"/>
              <a:t>Native oxide impacts RF performance </a:t>
            </a:r>
          </a:p>
          <a:p>
            <a:pPr marL="342900" indent="-342900">
              <a:buChar char="•"/>
            </a:pPr>
            <a:r>
              <a:rPr lang="en-US"/>
              <a:t>Superconducting thin films (d ≈ </a:t>
            </a:r>
            <a:r>
              <a:rPr lang="en-US" err="1"/>
              <a:t>λ</a:t>
            </a:r>
            <a:r>
              <a:rPr lang="en-US" baseline="-25000" err="1"/>
              <a:t>L</a:t>
            </a:r>
            <a:r>
              <a:rPr lang="en-US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/>
              <a:t>Several RF/DC measurements on samples show that individual pieces of the puzzle are correct </a:t>
            </a:r>
          </a:p>
          <a:p>
            <a:pPr marL="800100" lvl="1" indent="-342900">
              <a:buChar char="•"/>
            </a:pPr>
            <a:r>
              <a:rPr lang="en-US" sz="1800"/>
              <a:t>Proof-of-principle with an SRF cavity still pending</a:t>
            </a:r>
            <a:endParaRPr lang="en-US"/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 SRF the interplay between oxide properties and consequences of removing it should be studied =&gt; “Optimal” material for encapsulation? Oxides? Which one?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Theory development needed: (SI)</a:t>
            </a:r>
            <a:r>
              <a:rPr lang="en-US" baseline="30000"/>
              <a:t>N </a:t>
            </a:r>
            <a:r>
              <a:rPr lang="en-US"/>
              <a:t>S , roughness/transition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Show that it works!</a:t>
            </a:r>
          </a:p>
          <a:p>
            <a:pPr marL="342900" indent="-342900"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B5C047-285E-4D1B-4C30-414F728D8E2A}"/>
              </a:ext>
            </a:extLst>
          </p:cNvPr>
          <p:cNvGrpSpPr/>
          <p:nvPr/>
        </p:nvGrpSpPr>
        <p:grpSpPr bwMode="auto">
          <a:xfrm>
            <a:off x="6132431" y="1112705"/>
            <a:ext cx="3822182" cy="1761150"/>
            <a:chOff x="4315950" y="1626192"/>
            <a:chExt cx="4953641" cy="28294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01DBA-285B-2B4A-BFD5-3D162084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2376"/>
            <a:stretch/>
          </p:blipFill>
          <p:spPr bwMode="auto">
            <a:xfrm>
              <a:off x="4315950" y="1626192"/>
              <a:ext cx="4953641" cy="2829447"/>
            </a:xfrm>
            <a:prstGeom prst="rect">
              <a:avLst/>
            </a:prstGeom>
          </p:spPr>
        </p:pic>
        <p:pic>
          <p:nvPicPr>
            <p:cNvPr id="8" name="Grafik 5">
              <a:extLst>
                <a:ext uri="{FF2B5EF4-FFF2-40B4-BE49-F238E27FC236}">
                  <a16:creationId xmlns:a16="http://schemas.microsoft.com/office/drawing/2014/main" id="{4A91D554-A3EE-8F5C-871D-76089770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450" t="32287" r="65643" b="26470"/>
            <a:stretch/>
          </p:blipFill>
          <p:spPr bwMode="auto">
            <a:xfrm>
              <a:off x="7575975" y="1688819"/>
              <a:ext cx="569864" cy="547395"/>
            </a:xfrm>
            <a:prstGeom prst="rect">
              <a:avLst/>
            </a:prstGeom>
          </p:spPr>
        </p:pic>
      </p:grpSp>
      <p:pic>
        <p:nvPicPr>
          <p:cNvPr id="9" name="Grafik 3">
            <a:extLst>
              <a:ext uri="{FF2B5EF4-FFF2-40B4-BE49-F238E27FC236}">
                <a16:creationId xmlns:a16="http://schemas.microsoft.com/office/drawing/2014/main" id="{2AAFA7CC-63A0-37E0-EEE5-47059081B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44" t="23332" r="41514" b="36934"/>
          <a:stretch>
            <a:fillRect/>
          </a:stretch>
        </p:blipFill>
        <p:spPr>
          <a:xfrm>
            <a:off x="10170798" y="1151687"/>
            <a:ext cx="1882595" cy="16914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5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9D2A3-2841-DB45-FDD3-6650669E2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A19C5C-5792-FE73-5365-A7581C85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8D483-5C80-35C7-5FF0-6F01F60A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AFD2A2-E7B0-3D92-CD3E-F61BF2A3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61354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Niobium: Reducing residual resistance at operating fields Speaker: Pashupati Dhakal, TJNAF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E20F1-9A95-6B1C-591B-01467F37A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444305"/>
            <a:ext cx="7986607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High Q</a:t>
            </a:r>
            <a:r>
              <a:rPr lang="en-US" baseline="-25000"/>
              <a:t>0</a:t>
            </a:r>
            <a:r>
              <a:rPr lang="en-US"/>
              <a:t> cavities are very sensitive to trapped magnetic flux during cooldown, often mask the benefit of high Q</a:t>
            </a:r>
            <a:r>
              <a:rPr lang="en-US" baseline="-25000"/>
              <a:t>0</a:t>
            </a:r>
          </a:p>
          <a:p>
            <a:pPr marL="342900" indent="-342900">
              <a:buChar char="•"/>
            </a:pPr>
            <a:r>
              <a:rPr lang="en-US"/>
              <a:t>Main source of residual surface resistance at operating field is due to residual flux trapping during cool down</a:t>
            </a:r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pPr marL="342900" indent="-342900">
              <a:buChar char="•"/>
            </a:pPr>
            <a:r>
              <a:rPr lang="en-US">
                <a:latin typeface="Arial"/>
                <a:cs typeface="Arial"/>
              </a:rPr>
              <a:t>Develop new mitigation strategies 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01F40-B246-387B-77D7-D938A0BE2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81" y="1252501"/>
            <a:ext cx="6322764" cy="597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0CD36-ECC3-51FB-7F56-CFC69010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743" y="1941227"/>
            <a:ext cx="3508172" cy="2818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9573C-DB42-7F2F-4454-DB584F036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124" y="4325966"/>
            <a:ext cx="6453814" cy="24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09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FCE35-70C8-4304-E48D-4C2955EEC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7BF856-C71D-F191-6EB8-FC95D44D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EAF89F-2CE7-FDED-ECC4-1409BF5E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18D7FF-F171-A5F0-BEC7-D899A991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437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Nb</a:t>
            </a:r>
            <a:r>
              <a:rPr lang="en-US" sz="2400" baseline="-25000">
                <a:solidFill>
                  <a:srgbClr val="C31230"/>
                </a:solidFill>
                <a:latin typeface="Arial"/>
                <a:cs typeface="Arial"/>
              </a:rPr>
              <a:t>3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Sn &amp; Thin Films: Nb</a:t>
            </a:r>
            <a:r>
              <a:rPr lang="en-US" sz="2400" baseline="-25000">
                <a:solidFill>
                  <a:srgbClr val="C31230"/>
                </a:solidFill>
                <a:latin typeface="Arial"/>
                <a:cs typeface="Arial"/>
              </a:rPr>
              <a:t>3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Sn by vapor diffusion  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Uttar </a:t>
            </a:r>
            <a:r>
              <a:rPr lang="en-US" sz="2400" err="1">
                <a:solidFill>
                  <a:srgbClr val="C31230"/>
                </a:solidFill>
                <a:latin typeface="Arial"/>
                <a:cs typeface="Arial"/>
              </a:rPr>
              <a:t>Pudasaini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, JLab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60292-0C73-83F0-5565-E8154FDBB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104671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Picture 2" descr="https://lh3.googleusercontent.com/fQwPgrFNY2qb6jiOmraqObjhpdGPDcf4T_XU31pUESCv2wFRULAnZCcbm4QknFH8RslF13H73EzTFeyR7pyTuS-Rja7mAP7wt5jPtGfL8jEukJf6XqMdp-yXAuiZUscIv1BEMqzB1F_uVqgHKx9dkijjvgiu2FcWnhm7bWvPRtbQbbaQ3k30sx2R6OxknuQpCE4Fk8o0dpsML_o0e6yqPiMOydlig4A44IX5hKFuOtTofrrbkyOa7-IZqKoZvrE40ppoDqqRoIPQPhiI66DqLxmyPAGzjOUDYCr2aJuXbjwrPLsbNKqLlRUK8iJzGMkrO7Pmt9MgISjOGfaYDIKZEGHFbh2cYQdve6NBtncHpVAUYRhMQOvUt5qardZSm00Kw4NtnTLLghn0ghrmzo3zNxRSnvF2JzyYGZfxm1WRrVz2xKxMuQG1OZ6QcAMYhFkBHlY0JW2aOO6cyk-0Berysf4u5tmj7dIWnstMz3MzSBAwE9-XNgP7XHDoJTYNUZllzGShWsS1yk5verEO-Ko7P-4yRyXvwYYhYIyE_jL3jX7eDnFnbrUUzXBAXKvwPACXmGkX7YzyjLNZr3D-dH1-whUn0zzadTfOaQhfk7kdOW60uCOdMMVdwhBN4zjCk01naEpEvLY1rixP2ogkPaPleOQQgGzUYPv7jU_yUvZ0T9vNP6cYUvg1Kp8f4FWgFuUZodRwld55aN0iRmnc86LL8FWowZYasK6xC_QNGAgQEJaAK1XrtMvSLYNoZt_J=w613-h1089-no?authuser=0">
            <a:extLst>
              <a:ext uri="{FF2B5EF4-FFF2-40B4-BE49-F238E27FC236}">
                <a16:creationId xmlns:a16="http://schemas.microsoft.com/office/drawing/2014/main" id="{91FB3203-89E0-5B6F-D4E2-35D5B018D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5"/>
          <a:stretch/>
        </p:blipFill>
        <p:spPr bwMode="auto">
          <a:xfrm rot="5400000">
            <a:off x="7081139" y="266839"/>
            <a:ext cx="538524" cy="75648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539B7-0CCD-562A-DC31-6A672D6BF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2" t="14547" b="8300"/>
          <a:stretch/>
        </p:blipFill>
        <p:spPr>
          <a:xfrm>
            <a:off x="293916" y="1632224"/>
            <a:ext cx="2762794" cy="2025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1797D-5E91-6F99-6804-5EED2DB0E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94" y="3836667"/>
            <a:ext cx="5339959" cy="2454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07A453-DB9F-877B-3416-A6EEB8B29FD9}"/>
              </a:ext>
            </a:extLst>
          </p:cNvPr>
          <p:cNvSpPr txBox="1"/>
          <p:nvPr/>
        </p:nvSpPr>
        <p:spPr>
          <a:xfrm>
            <a:off x="3213494" y="1656599"/>
            <a:ext cx="20083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/>
              <a:t>Improve Performance through Process Optimization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0"/>
              <a:t>Post-processing Technique development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935A9-0547-06E3-AD8C-EE8F3617BD56}"/>
              </a:ext>
            </a:extLst>
          </p:cNvPr>
          <p:cNvSpPr txBox="1"/>
          <p:nvPr/>
        </p:nvSpPr>
        <p:spPr>
          <a:xfrm>
            <a:off x="5778136" y="5146453"/>
            <a:ext cx="6109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C00000"/>
                </a:solidFill>
              </a:rPr>
              <a:t>Q-slope and quench due to </a:t>
            </a:r>
            <a:r>
              <a:rPr lang="en-US" b="1" i="1">
                <a:solidFill>
                  <a:srgbClr val="C00000"/>
                </a:solidFill>
              </a:rPr>
              <a:t>material imperfections or surface defects</a:t>
            </a:r>
            <a:endParaRPr lang="en-US" sz="1800" b="1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b="1">
                <a:solidFill>
                  <a:srgbClr val="C00000"/>
                </a:solidFill>
              </a:rPr>
              <a:t>identify, understand, and eliminate defects towards a reproducible process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B87478-B58E-32D1-3A5C-4586D1D02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353" y="1516290"/>
            <a:ext cx="6978861" cy="35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E005D9-32D4-0685-D916-4E20A36F7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A5C7A0-09DF-2875-9AAF-60A32BE2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69DB7-F26A-AB99-33C9-49F2CBB4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7" y="96969"/>
            <a:ext cx="11044707" cy="678664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80F2F-747A-FC46-874D-82141AE11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832" y="727617"/>
            <a:ext cx="12034168" cy="44512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800" dirty="0">
                <a:latin typeface="Arial"/>
                <a:cs typeface="Arial"/>
              </a:rPr>
              <a:t>Introduction: The last decade for High Q/High G</a:t>
            </a:r>
            <a:endParaRPr lang="en-US" sz="2800"/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800" dirty="0">
                <a:latin typeface="Arial"/>
                <a:cs typeface="Arial"/>
              </a:rPr>
              <a:t>Towards the Future: Virtual talks summaries</a:t>
            </a:r>
            <a:endParaRPr lang="en-US" sz="2800"/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800" dirty="0">
                <a:latin typeface="Arial"/>
                <a:cs typeface="Arial"/>
              </a:rPr>
              <a:t>Challenge areas for the next decade </a:t>
            </a:r>
          </a:p>
          <a:p>
            <a:pPr marL="742950" lvl="1" indent="-285750">
              <a:buFont typeface="Calibri" panose="020B0604020202020204" pitchFamily="34" charset="0"/>
              <a:buChar char="-"/>
            </a:pPr>
            <a:r>
              <a:rPr lang="en-US" sz="2400" b="1" dirty="0">
                <a:latin typeface="Arial"/>
                <a:cs typeface="Arial"/>
              </a:rPr>
              <a:t>SRF Foundation: </a:t>
            </a:r>
            <a:r>
              <a:rPr lang="en-US" sz="2400" dirty="0">
                <a:latin typeface="Arial"/>
                <a:cs typeface="Arial"/>
              </a:rPr>
              <a:t>Fundamental SRF Research </a:t>
            </a:r>
          </a:p>
          <a:p>
            <a:pPr marL="742950" lvl="1" indent="-285750">
              <a:buFont typeface="Calibri" panose="020B0604020202020204" pitchFamily="34" charset="0"/>
              <a:buChar char="-"/>
            </a:pPr>
            <a:r>
              <a:rPr lang="en-US" sz="2400" b="1" dirty="0">
                <a:latin typeface="Arial"/>
                <a:cs typeface="Arial"/>
              </a:rPr>
              <a:t>The Last Mile:</a:t>
            </a:r>
            <a:r>
              <a:rPr lang="en-US" sz="2400" dirty="0">
                <a:latin typeface="Arial"/>
                <a:cs typeface="Arial"/>
              </a:rPr>
              <a:t> Advanced Processing for Pushing Bulk Nb to the Theoretical Max </a:t>
            </a:r>
          </a:p>
          <a:p>
            <a:pPr marL="742950" lvl="1" indent="-285750">
              <a:buFont typeface="Calibri" panose="020B0604020202020204" pitchFamily="34" charset="0"/>
              <a:buChar char="-"/>
            </a:pPr>
            <a:r>
              <a:rPr lang="en-US" sz="2400" b="1" dirty="0">
                <a:latin typeface="Arial"/>
                <a:cs typeface="Arial"/>
              </a:rPr>
              <a:t>The Next SRF Materials Frontier</a:t>
            </a:r>
            <a:r>
              <a:rPr lang="en-US" sz="2400" dirty="0">
                <a:latin typeface="Arial"/>
                <a:cs typeface="Arial"/>
              </a:rPr>
              <a:t>: Beyond bulk Nb</a:t>
            </a:r>
          </a:p>
          <a:p>
            <a:pPr marL="742950" lvl="1" indent="-285750">
              <a:buFont typeface="Calibri" panose="020B0604020202020204" pitchFamily="34" charset="0"/>
              <a:buChar char="-"/>
            </a:pPr>
            <a:r>
              <a:rPr lang="en-US" sz="2400" b="1" dirty="0">
                <a:latin typeface="Arial"/>
                <a:cs typeface="Arial"/>
              </a:rPr>
              <a:t>Fast-Tracking the Frontier: </a:t>
            </a:r>
            <a:r>
              <a:rPr lang="en-US" sz="2400" dirty="0">
                <a:latin typeface="Arial"/>
                <a:cs typeface="Arial"/>
              </a:rPr>
              <a:t>AI/ML for SRF</a:t>
            </a:r>
            <a:r>
              <a:rPr lang="en-US" sz="2400" b="1" dirty="0">
                <a:latin typeface="Arial"/>
                <a:cs typeface="Arial"/>
              </a:rPr>
              <a:t> </a:t>
            </a:r>
          </a:p>
          <a:p>
            <a:pPr marL="742950" lvl="1" indent="-285750">
              <a:buFont typeface="Calibri" panose="020B0604020202020204" pitchFamily="34" charset="0"/>
              <a:buChar char="-"/>
            </a:pPr>
            <a:r>
              <a:rPr lang="en-US" sz="2400" b="1" dirty="0">
                <a:latin typeface="Arial"/>
                <a:cs typeface="Arial"/>
              </a:rPr>
              <a:t>SRF Technology &amp; System Integration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sz="2800" dirty="0">
                <a:latin typeface="Arial"/>
                <a:cs typeface="Arial"/>
              </a:rPr>
              <a:t>Discussion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29060-85D7-0AE3-D80B-11972C8E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12" b="21194"/>
          <a:stretch>
            <a:fillRect/>
          </a:stretch>
        </p:blipFill>
        <p:spPr>
          <a:xfrm>
            <a:off x="2886962" y="5295045"/>
            <a:ext cx="2057877" cy="1284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5F7B14-072D-4160-822D-13D7A2DA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87" b="21691"/>
          <a:stretch>
            <a:fillRect/>
          </a:stretch>
        </p:blipFill>
        <p:spPr>
          <a:xfrm>
            <a:off x="7484103" y="5295045"/>
            <a:ext cx="2018837" cy="1284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755BC8-073C-9B2F-E6A5-C05B44B9A6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485" b="24575"/>
          <a:stretch>
            <a:fillRect/>
          </a:stretch>
        </p:blipFill>
        <p:spPr>
          <a:xfrm>
            <a:off x="9715270" y="5365806"/>
            <a:ext cx="2093166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8E73E-61F8-C42A-C418-1B4D863CA4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941" b="25950"/>
          <a:stretch>
            <a:fillRect/>
          </a:stretch>
        </p:blipFill>
        <p:spPr>
          <a:xfrm>
            <a:off x="5134988" y="5365806"/>
            <a:ext cx="2096718" cy="1143000"/>
          </a:xfrm>
          <a:prstGeom prst="rect">
            <a:avLst/>
          </a:prstGeom>
        </p:spPr>
      </p:pic>
      <p:pic>
        <p:nvPicPr>
          <p:cNvPr id="9" name="Picture 8" descr="A logo for a research company&#10;&#10;AI-generated content may be incorrect.">
            <a:extLst>
              <a:ext uri="{FF2B5EF4-FFF2-40B4-BE49-F238E27FC236}">
                <a16:creationId xmlns:a16="http://schemas.microsoft.com/office/drawing/2014/main" id="{19F0B638-EF4B-89F3-D42A-403383975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64" y="4903470"/>
            <a:ext cx="2108456" cy="21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17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2B256-54E4-911C-A495-83A2B7C94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16FDFA-384F-73F2-DE8C-C2D01E22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B80D4-360D-DAC4-2390-4118220D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8A07AA-A54B-2F19-626E-BCFF28949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74" y="90437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Nb</a:t>
            </a:r>
            <a:r>
              <a:rPr lang="en-US" sz="2400" baseline="-25000">
                <a:solidFill>
                  <a:srgbClr val="C31230"/>
                </a:solidFill>
                <a:latin typeface="Arial"/>
                <a:cs typeface="Arial"/>
              </a:rPr>
              <a:t>3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Sn &amp; Thin Films: Nb</a:t>
            </a:r>
            <a:r>
              <a:rPr lang="en-US" sz="2400" baseline="-25000">
                <a:solidFill>
                  <a:srgbClr val="C31230"/>
                </a:solidFill>
                <a:latin typeface="Arial"/>
                <a:cs typeface="Arial"/>
              </a:rPr>
              <a:t>3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Sn by vapor diffusion  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Uttar </a:t>
            </a:r>
            <a:r>
              <a:rPr lang="en-US" sz="2400" err="1">
                <a:solidFill>
                  <a:srgbClr val="C31230"/>
                </a:solidFill>
                <a:latin typeface="Arial"/>
                <a:cs typeface="Arial"/>
              </a:rPr>
              <a:t>Pudasaini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, JLab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86699-61D4-A46D-5D02-FB625B380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688" y="1105060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58DBCF-F342-20B7-F181-1A95A9617CE7}"/>
              </a:ext>
            </a:extLst>
          </p:cNvPr>
          <p:cNvSpPr txBox="1">
            <a:spLocks/>
          </p:cNvSpPr>
          <p:nvPr/>
        </p:nvSpPr>
        <p:spPr>
          <a:xfrm>
            <a:off x="203874" y="1420254"/>
            <a:ext cx="8495990" cy="5347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/>
              <a:t>Elucidate </a:t>
            </a:r>
            <a:r>
              <a:rPr lang="en-US" altLang="en-US" sz="1800" err="1"/>
              <a:t>Nb₃Sn</a:t>
            </a:r>
            <a:r>
              <a:rPr lang="en-US" altLang="en-US" sz="1800"/>
              <a:t> growth mechanisms in vapor diffusion coatings as a function of process parameters</a:t>
            </a:r>
          </a:p>
          <a:p>
            <a:pPr marL="742950" lvl="1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/>
              <a:t>Given the large parameter space, AI-assisted optimization could be attractive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/>
              <a:t>Correlate material properties with RF performance to optimize coating parameters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/>
              <a:t>Develop a feedback-driven coating growth model adaptable to arbitrary cavity geometries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/>
              <a:t>Develop post-processing techniques for surface topography management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/>
              <a:t>Study grain boundary structures and composition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/>
              <a:t>Broadened, coordinated R&amp;D efforts and resources to </a:t>
            </a:r>
            <a:r>
              <a:rPr lang="en-US" sz="1800" b="1" err="1"/>
              <a:t>fullfill</a:t>
            </a:r>
            <a:r>
              <a:rPr lang="en-US" sz="1800" b="1"/>
              <a:t> Nb</a:t>
            </a:r>
            <a:r>
              <a:rPr lang="en-US" sz="1800" b="1" baseline="-25000"/>
              <a:t>3</a:t>
            </a:r>
            <a:r>
              <a:rPr lang="en-US" sz="1800" b="1"/>
              <a:t>Sn potential</a:t>
            </a:r>
            <a:endParaRPr lang="en-US" sz="1800" b="1">
              <a:latin typeface="Aptos Display 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51709-5D57-7C25-1461-B85CC5D1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084" y="1312416"/>
            <a:ext cx="3183042" cy="49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4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4A30-B2C9-A3F7-CCC7-A37E53749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4D8A61-6930-029E-7E09-D019AD746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A26E4E-2D34-1530-4950-9A639039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32B4A-A1BA-FAD5-254A-B58B6A617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6" y="90437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Nb</a:t>
            </a:r>
            <a:r>
              <a:rPr lang="en-US" sz="2400" baseline="-25000">
                <a:solidFill>
                  <a:srgbClr val="C31230"/>
                </a:solidFill>
                <a:latin typeface="Arial"/>
                <a:cs typeface="Arial"/>
              </a:rPr>
              <a:t>3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Sn &amp; Thin Films: Alternative SRF materials  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Nathan Sitaraman, Cornell University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5E7A66-4013-2E1E-6796-F0AD7DA17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354" y="1157813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Char char="•"/>
            </a:pPr>
            <a:r>
              <a:rPr lang="en-US" sz="1800">
                <a:latin typeface="Arial"/>
                <a:cs typeface="Arial"/>
              </a:rPr>
              <a:t>Several candidate materials beyond Nb</a:t>
            </a:r>
            <a:r>
              <a:rPr lang="en-US" sz="1800" baseline="-25000">
                <a:latin typeface="Arial"/>
                <a:cs typeface="Arial"/>
              </a:rPr>
              <a:t>3</a:t>
            </a:r>
            <a:r>
              <a:rPr lang="en-US" sz="1800">
                <a:latin typeface="Arial"/>
                <a:cs typeface="Arial"/>
              </a:rPr>
              <a:t>Sn: </a:t>
            </a:r>
            <a:r>
              <a:rPr lang="en-US" sz="1800" spc="-25"/>
              <a:t>Nb-</a:t>
            </a:r>
            <a:r>
              <a:rPr lang="en-US" sz="1800"/>
              <a:t>Zr</a:t>
            </a:r>
            <a:r>
              <a:rPr lang="en-US" sz="1800" spc="-195"/>
              <a:t> </a:t>
            </a:r>
            <a:r>
              <a:rPr lang="en-US" sz="1800" spc="-10"/>
              <a:t>Alloy, </a:t>
            </a:r>
            <a:r>
              <a:rPr lang="en-US" sz="1800">
                <a:latin typeface="Arial"/>
                <a:cs typeface="Arial"/>
              </a:rPr>
              <a:t>NbTiN, A15 compounds (Nb</a:t>
            </a:r>
            <a:r>
              <a:rPr lang="en-US" sz="1800" baseline="-25000">
                <a:latin typeface="Arial"/>
                <a:cs typeface="Arial"/>
              </a:rPr>
              <a:t>3</a:t>
            </a:r>
            <a:r>
              <a:rPr lang="en-US" sz="1800">
                <a:latin typeface="Arial"/>
                <a:cs typeface="Arial"/>
              </a:rPr>
              <a:t>Al…), </a:t>
            </a:r>
            <a:r>
              <a:rPr lang="en-US" sz="1800" spc="-20"/>
              <a:t>MgB</a:t>
            </a:r>
            <a:r>
              <a:rPr lang="en-US" sz="1800" spc="-30" baseline="-31531"/>
              <a:t>2</a:t>
            </a:r>
            <a:r>
              <a:rPr lang="en-US" sz="1800" spc="-30"/>
              <a:t>…</a:t>
            </a:r>
          </a:p>
          <a:p>
            <a:pPr marL="342900" indent="-342900">
              <a:buChar char="•"/>
            </a:pPr>
            <a:r>
              <a:rPr lang="en-US" sz="1800" spc="-30"/>
              <a:t>Each have their own set of advantages and drawbacks, none is ideal. Fundamental R&amp;D is still necessary to really assess their potential</a:t>
            </a:r>
            <a:endParaRPr lang="en-US" sz="1800">
              <a:latin typeface="Arial"/>
              <a:cs typeface="Arial"/>
            </a:endParaRPr>
          </a:p>
          <a:p>
            <a:pPr marL="1369695" lvl="2" indent="-366395">
              <a:spcBef>
                <a:spcPts val="420"/>
              </a:spcBef>
              <a:buChar char="●"/>
              <a:tabLst>
                <a:tab pos="455295" algn="l"/>
              </a:tabLst>
            </a:pPr>
            <a:r>
              <a:rPr lang="en-US" sz="1100">
                <a:latin typeface="Arial"/>
                <a:cs typeface="Arial"/>
              </a:rPr>
              <a:t>High</a:t>
            </a:r>
            <a:r>
              <a:rPr lang="en-US" sz="1100" spc="-75">
                <a:latin typeface="Arial"/>
                <a:cs typeface="Arial"/>
              </a:rPr>
              <a:t> </a:t>
            </a:r>
            <a:r>
              <a:rPr lang="en-US" sz="1100" spc="-50">
                <a:latin typeface="Arial"/>
                <a:cs typeface="Arial"/>
              </a:rPr>
              <a:t>T</a:t>
            </a:r>
            <a:r>
              <a:rPr lang="en-US" sz="1100" spc="-50" baseline="-25000">
                <a:latin typeface="Arial"/>
                <a:cs typeface="Arial"/>
              </a:rPr>
              <a:t>c</a:t>
            </a:r>
            <a:r>
              <a:rPr lang="en-US" sz="1100" spc="-50">
                <a:latin typeface="Arial"/>
                <a:cs typeface="Arial"/>
              </a:rPr>
              <a:t>: </a:t>
            </a:r>
            <a:r>
              <a:rPr lang="en-US" sz="1100" spc="-20">
                <a:latin typeface="Arial"/>
                <a:cs typeface="Arial"/>
              </a:rPr>
              <a:t>Easy</a:t>
            </a:r>
            <a:endParaRPr lang="en-US" sz="1100">
              <a:latin typeface="Arial"/>
              <a:cs typeface="Arial"/>
            </a:endParaRPr>
          </a:p>
          <a:p>
            <a:pPr marL="1369695" lvl="2" indent="-366395">
              <a:spcBef>
                <a:spcPts val="325"/>
              </a:spcBef>
              <a:buChar char="●"/>
              <a:tabLst>
                <a:tab pos="455295" algn="l"/>
              </a:tabLst>
            </a:pPr>
            <a:r>
              <a:rPr lang="en-US" sz="1100">
                <a:latin typeface="Arial"/>
                <a:cs typeface="Arial"/>
              </a:rPr>
              <a:t>High</a:t>
            </a:r>
            <a:r>
              <a:rPr lang="en-US" sz="1100" spc="-2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Q</a:t>
            </a:r>
            <a:r>
              <a:rPr lang="en-US" sz="1100" spc="-1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at</a:t>
            </a:r>
            <a:r>
              <a:rPr lang="en-US" sz="1100" spc="-2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low</a:t>
            </a:r>
            <a:r>
              <a:rPr lang="en-US" sz="1100" spc="-1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fields:</a:t>
            </a:r>
            <a:r>
              <a:rPr lang="en-US" sz="1100" spc="-15">
                <a:latin typeface="Arial"/>
                <a:cs typeface="Arial"/>
              </a:rPr>
              <a:t> </a:t>
            </a:r>
            <a:r>
              <a:rPr lang="en-US" sz="1100" spc="-10">
                <a:latin typeface="Arial"/>
                <a:cs typeface="Arial"/>
              </a:rPr>
              <a:t>Easy(</a:t>
            </a:r>
            <a:r>
              <a:rPr lang="en-US" sz="1100" spc="-10" err="1">
                <a:latin typeface="Arial"/>
                <a:cs typeface="Arial"/>
              </a:rPr>
              <a:t>ish</a:t>
            </a:r>
            <a:r>
              <a:rPr lang="en-US" sz="1100" spc="-10">
                <a:latin typeface="Arial"/>
                <a:cs typeface="Arial"/>
              </a:rPr>
              <a:t>)</a:t>
            </a:r>
            <a:endParaRPr lang="en-US" sz="1100">
              <a:latin typeface="Arial"/>
              <a:cs typeface="Arial"/>
            </a:endParaRPr>
          </a:p>
          <a:p>
            <a:pPr marL="1369695" lvl="2" indent="-366395">
              <a:spcBef>
                <a:spcPts val="325"/>
              </a:spcBef>
              <a:buChar char="●"/>
              <a:tabLst>
                <a:tab pos="455295" algn="l"/>
              </a:tabLst>
            </a:pPr>
            <a:r>
              <a:rPr lang="en-US" sz="1100">
                <a:latin typeface="Arial"/>
                <a:cs typeface="Arial"/>
              </a:rPr>
              <a:t>Minimizing</a:t>
            </a:r>
            <a:r>
              <a:rPr lang="en-US" sz="1100" spc="-5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defect</a:t>
            </a:r>
            <a:r>
              <a:rPr lang="en-US" sz="1100" spc="-5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concentration:</a:t>
            </a:r>
            <a:r>
              <a:rPr lang="en-US" sz="1100" spc="-50">
                <a:latin typeface="Arial"/>
                <a:cs typeface="Arial"/>
              </a:rPr>
              <a:t> </a:t>
            </a:r>
            <a:r>
              <a:rPr lang="en-US" sz="1100" spc="-20">
                <a:latin typeface="Arial"/>
                <a:cs typeface="Arial"/>
              </a:rPr>
              <a:t>Hard</a:t>
            </a:r>
            <a:endParaRPr lang="en-US" sz="1100">
              <a:latin typeface="Arial"/>
              <a:cs typeface="Arial"/>
            </a:endParaRPr>
          </a:p>
          <a:p>
            <a:pPr marL="1826894" lvl="3" indent="-335915">
              <a:spcBef>
                <a:spcPts val="340"/>
              </a:spcBef>
              <a:buChar char="○"/>
              <a:tabLst>
                <a:tab pos="912494" algn="l"/>
              </a:tabLst>
            </a:pPr>
            <a:r>
              <a:rPr lang="en-US" sz="1100" spc="-25">
                <a:latin typeface="Arial"/>
                <a:cs typeface="Arial"/>
              </a:rPr>
              <a:t>Took </a:t>
            </a:r>
            <a:r>
              <a:rPr lang="en-US" sz="1100">
                <a:latin typeface="Arial"/>
                <a:cs typeface="Arial"/>
              </a:rPr>
              <a:t>decades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of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R&amp;D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for</a:t>
            </a:r>
            <a:r>
              <a:rPr lang="en-US" sz="1100" spc="-2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Nb,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Nb</a:t>
            </a:r>
            <a:r>
              <a:rPr lang="en-US" sz="1050" baseline="-33950">
                <a:latin typeface="Arial"/>
                <a:cs typeface="Arial"/>
              </a:rPr>
              <a:t>3</a:t>
            </a:r>
            <a:r>
              <a:rPr lang="en-US" sz="1100">
                <a:latin typeface="Arial"/>
                <a:cs typeface="Arial"/>
              </a:rPr>
              <a:t>Sn</a:t>
            </a:r>
            <a:r>
              <a:rPr lang="en-US" sz="1100" spc="-3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to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perfect</a:t>
            </a:r>
            <a:r>
              <a:rPr lang="en-US" sz="1100" spc="-2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this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and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minimize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residual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 spc="-10">
                <a:latin typeface="Arial"/>
                <a:cs typeface="Arial"/>
              </a:rPr>
              <a:t>resistance</a:t>
            </a:r>
            <a:endParaRPr lang="en-US" sz="1100">
              <a:latin typeface="Arial"/>
              <a:cs typeface="Arial"/>
            </a:endParaRPr>
          </a:p>
          <a:p>
            <a:pPr marL="1369695" lvl="2" indent="-366395">
              <a:spcBef>
                <a:spcPts val="235"/>
              </a:spcBef>
              <a:buChar char="●"/>
              <a:tabLst>
                <a:tab pos="455295" algn="l"/>
              </a:tabLst>
            </a:pPr>
            <a:r>
              <a:rPr lang="en-US" sz="1100">
                <a:latin typeface="Arial"/>
                <a:cs typeface="Arial"/>
              </a:rPr>
              <a:t>Complete</a:t>
            </a:r>
            <a:r>
              <a:rPr lang="en-US" sz="1100" spc="-4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elimination</a:t>
            </a:r>
            <a:r>
              <a:rPr lang="en-US" sz="1100" spc="-3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of</a:t>
            </a:r>
            <a:r>
              <a:rPr lang="en-US" sz="1100" spc="-3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defects:</a:t>
            </a:r>
            <a:r>
              <a:rPr lang="en-US" sz="1100" spc="-35">
                <a:latin typeface="Arial"/>
                <a:cs typeface="Arial"/>
              </a:rPr>
              <a:t> </a:t>
            </a:r>
            <a:r>
              <a:rPr lang="en-US" sz="1100" spc="-10">
                <a:latin typeface="Arial"/>
                <a:cs typeface="Arial"/>
              </a:rPr>
              <a:t>Impossible!</a:t>
            </a:r>
            <a:endParaRPr lang="en-US" sz="1100">
              <a:latin typeface="Arial"/>
              <a:cs typeface="Arial"/>
            </a:endParaRPr>
          </a:p>
          <a:p>
            <a:pPr marL="1826894" lvl="3" indent="-335915">
              <a:spcBef>
                <a:spcPts val="340"/>
              </a:spcBef>
              <a:buChar char="○"/>
              <a:tabLst>
                <a:tab pos="912494" algn="l"/>
              </a:tabLst>
            </a:pPr>
            <a:r>
              <a:rPr lang="en-US" sz="1100">
                <a:latin typeface="Arial"/>
                <a:cs typeface="Arial"/>
              </a:rPr>
              <a:t>On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cavity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scale,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there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will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*always*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be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a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nonzero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number</a:t>
            </a:r>
            <a:r>
              <a:rPr lang="en-US" sz="1100" spc="-2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of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nanoscale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(~10nm+)</a:t>
            </a:r>
            <a:r>
              <a:rPr lang="en-US" sz="1100" spc="-25">
                <a:latin typeface="Arial"/>
                <a:cs typeface="Arial"/>
              </a:rPr>
              <a:t> </a:t>
            </a:r>
            <a:r>
              <a:rPr lang="en-US" sz="1100" spc="-10">
                <a:latin typeface="Arial"/>
                <a:cs typeface="Arial"/>
              </a:rPr>
              <a:t>defects</a:t>
            </a:r>
            <a:endParaRPr lang="en-US" sz="1100">
              <a:latin typeface="Arial"/>
              <a:cs typeface="Arial"/>
            </a:endParaRPr>
          </a:p>
          <a:p>
            <a:pPr marL="1369695" lvl="2" indent="-366395">
              <a:buChar char="●"/>
              <a:tabLst>
                <a:tab pos="455295" algn="l"/>
              </a:tabLst>
            </a:pPr>
            <a:r>
              <a:rPr lang="en-US" sz="1100">
                <a:latin typeface="Arial"/>
                <a:cs typeface="Arial"/>
              </a:rPr>
              <a:t>R&amp;D</a:t>
            </a:r>
            <a:r>
              <a:rPr lang="en-US" sz="1100" spc="-3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efforts</a:t>
            </a:r>
            <a:r>
              <a:rPr lang="en-US" sz="1100" spc="-3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very</a:t>
            </a:r>
            <a:r>
              <a:rPr lang="en-US" sz="1100" spc="-3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productive</a:t>
            </a:r>
            <a:r>
              <a:rPr lang="en-US" sz="1100" spc="-3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toward</a:t>
            </a:r>
            <a:r>
              <a:rPr lang="en-US" sz="1100" spc="-35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minimizing</a:t>
            </a:r>
            <a:r>
              <a:rPr lang="en-US" sz="1100" spc="-30">
                <a:latin typeface="Arial"/>
                <a:cs typeface="Arial"/>
              </a:rPr>
              <a:t> </a:t>
            </a:r>
            <a:r>
              <a:rPr lang="en-US" sz="1100">
                <a:latin typeface="Arial"/>
                <a:cs typeface="Arial"/>
              </a:rPr>
              <a:t>defect</a:t>
            </a:r>
            <a:r>
              <a:rPr lang="en-US" sz="1100" spc="-30">
                <a:latin typeface="Arial"/>
                <a:cs typeface="Arial"/>
              </a:rPr>
              <a:t> </a:t>
            </a:r>
            <a:r>
              <a:rPr lang="en-US" sz="1100" spc="-10">
                <a:latin typeface="Arial"/>
                <a:cs typeface="Arial"/>
              </a:rPr>
              <a:t>concentration</a:t>
            </a:r>
            <a:endParaRPr lang="en-US" sz="1100">
              <a:latin typeface="Arial"/>
              <a:cs typeface="Arial"/>
            </a:endParaRPr>
          </a:p>
          <a:p>
            <a:r>
              <a:rPr lang="en-US" sz="1800" b="1">
                <a:latin typeface="Arial"/>
                <a:cs typeface="Arial"/>
              </a:rPr>
              <a:t>Recommendations: </a:t>
            </a:r>
            <a:endParaRPr lang="en-US" sz="18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Focus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on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systems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with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potential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to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tolerate </a:t>
            </a:r>
            <a:r>
              <a:rPr lang="en-US" sz="1800" i="1">
                <a:latin typeface="Arial"/>
                <a:cs typeface="Arial"/>
              </a:rPr>
              <a:t>some</a:t>
            </a:r>
            <a:r>
              <a:rPr lang="en-US" sz="1800" i="1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defects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at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high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fields</a:t>
            </a:r>
            <a:endParaRPr lang="en-US" sz="1800">
              <a:latin typeface="Arial"/>
              <a:cs typeface="Arial"/>
            </a:endParaRPr>
          </a:p>
          <a:p>
            <a:pPr marL="1826260" lvl="3" indent="-335915">
              <a:spcBef>
                <a:spcPts val="340"/>
              </a:spcBef>
              <a:buChar char="○"/>
              <a:tabLst>
                <a:tab pos="912494" algn="l"/>
              </a:tabLst>
            </a:pPr>
            <a:r>
              <a:rPr lang="en-US" sz="1200">
                <a:latin typeface="Arial"/>
                <a:cs typeface="Arial"/>
              </a:rPr>
              <a:t>Thin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layers</a:t>
            </a:r>
            <a:r>
              <a:rPr lang="en-US" sz="1200" spc="-10">
                <a:latin typeface="Arial"/>
                <a:cs typeface="Arial"/>
              </a:rPr>
              <a:t> necessary!</a:t>
            </a:r>
            <a:endParaRPr lang="en-US" sz="1200">
              <a:latin typeface="Arial"/>
              <a:cs typeface="Arial"/>
            </a:endParaRPr>
          </a:p>
          <a:p>
            <a:pPr marL="1826894" lvl="3" indent="-335915">
              <a:spcBef>
                <a:spcPts val="250"/>
              </a:spcBef>
              <a:buChar char="○"/>
              <a:tabLst>
                <a:tab pos="912494" algn="l"/>
              </a:tabLst>
            </a:pPr>
            <a:r>
              <a:rPr lang="en-US" sz="1200">
                <a:latin typeface="Arial"/>
                <a:cs typeface="Arial"/>
              </a:rPr>
              <a:t>Low-loss</a:t>
            </a:r>
            <a:r>
              <a:rPr lang="en-US" sz="1200" spc="-3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interface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with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Nb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substrate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(and/or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barrier</a:t>
            </a:r>
            <a:r>
              <a:rPr lang="en-US" sz="1200" spc="-20">
                <a:latin typeface="Arial"/>
                <a:cs typeface="Arial"/>
              </a:rPr>
              <a:t> </a:t>
            </a:r>
            <a:r>
              <a:rPr lang="en-US" sz="1200">
                <a:latin typeface="Arial"/>
                <a:cs typeface="Arial"/>
              </a:rPr>
              <a:t>layer)</a:t>
            </a:r>
            <a:r>
              <a:rPr lang="en-US" sz="1200" spc="-15">
                <a:latin typeface="Arial"/>
                <a:cs typeface="Arial"/>
              </a:rPr>
              <a:t> </a:t>
            </a:r>
            <a:r>
              <a:rPr lang="en-US" sz="1200" spc="-10">
                <a:latin typeface="Arial"/>
                <a:cs typeface="Arial"/>
              </a:rPr>
              <a:t>necessary!</a:t>
            </a:r>
          </a:p>
          <a:p>
            <a:pPr marL="462279" indent="-342900">
              <a:spcBef>
                <a:spcPts val="250"/>
              </a:spcBef>
              <a:buFont typeface="Arial" panose="020B0604020202020204" pitchFamily="34" charset="0"/>
              <a:buChar char="•"/>
              <a:tabLst>
                <a:tab pos="912494" algn="l"/>
              </a:tabLst>
            </a:pPr>
            <a:r>
              <a:rPr lang="en-US" spc="-10">
                <a:latin typeface="Arial"/>
                <a:cs typeface="Arial"/>
              </a:rPr>
              <a:t>Evaluate the potential in pulsed conditions also </a:t>
            </a:r>
          </a:p>
          <a:p>
            <a:pPr marL="1490979" lvl="3">
              <a:spcBef>
                <a:spcPts val="250"/>
              </a:spcBef>
              <a:tabLst>
                <a:tab pos="912494" algn="l"/>
              </a:tabLst>
            </a:pPr>
            <a:endParaRPr lang="en-US" sz="1200">
              <a:latin typeface="Arial"/>
              <a:cs typeface="Arial"/>
            </a:endParaRPr>
          </a:p>
          <a:p>
            <a:pPr marL="342900" indent="-342900">
              <a:buChar char="•"/>
            </a:pPr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545FEC-4046-15C6-A92E-942EFD104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333" y="2519241"/>
            <a:ext cx="3232348" cy="20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9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38DF0-E45F-BA8F-7D6C-C19A395BA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5F9372-5468-0EB8-4E18-25B1AC41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97C1C-98F7-836A-3FBE-993323BA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526783-CF97-ED72-6A72-C8872746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388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Nb</a:t>
            </a:r>
            <a:r>
              <a:rPr lang="en-US" sz="2400" baseline="-25000">
                <a:solidFill>
                  <a:srgbClr val="C31230"/>
                </a:solidFill>
                <a:latin typeface="Arial"/>
                <a:cs typeface="Arial"/>
              </a:rPr>
              <a:t>3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Sn &amp; Thin Films: Thin-film growth of SRF materials  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Cristian Pira, INFN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3A143-2E75-0452-9382-08D9223CF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21" y="996948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Thin Film approach enables a broad portfolio of solutions, no one-size-fits-all solution, </a:t>
            </a:r>
            <a:endParaRPr lang="en-US" sz="1400">
              <a:latin typeface="Arial"/>
              <a:cs typeface="Arial"/>
            </a:endParaRP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/>
              <a:t>Cavity cost reduction (Nb on Cu)</a:t>
            </a: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/>
              <a:t>High Q / High T operation (Nb</a:t>
            </a:r>
            <a:r>
              <a:rPr lang="en-US" baseline="-25000"/>
              <a:t>3</a:t>
            </a:r>
            <a:r>
              <a:rPr lang="en-US"/>
              <a:t>Sn)</a:t>
            </a:r>
          </a:p>
          <a:p>
            <a:pPr marL="80010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/>
              <a:t>High Gradient (SIS)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err="1"/>
              <a:t>TProcesses</a:t>
            </a:r>
            <a:r>
              <a:rPr lang="en-US" sz="1400"/>
              <a:t> needs to be tailored to the final  goals,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/>
              <a:t> Film(s)-substrate system dictates thermal budget, growth technique choice (</a:t>
            </a:r>
            <a:r>
              <a:rPr lang="en-US" sz="1400">
                <a:sym typeface="Wingdings" panose="05000000000000000000" pitchFamily="2" charset="2"/>
              </a:rPr>
              <a:t>Hybrid approach)</a:t>
            </a:r>
            <a:endParaRPr lang="en-US" sz="140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S</a:t>
            </a:r>
            <a:r>
              <a:rPr lang="en-US" sz="1400"/>
              <a:t>ubstrate quality &amp; preparation are paramount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/>
              <a:t>Nb on Cu by PVD is a mature technology for cost reduction approach, especially for low frequencies</a:t>
            </a:r>
            <a:br>
              <a:rPr lang="en-US" sz="1400"/>
            </a:br>
            <a:r>
              <a:rPr lang="en-US" sz="1400"/>
              <a:t>	</a:t>
            </a:r>
            <a:r>
              <a:rPr lang="en-US" sz="1400">
                <a:sym typeface="Wingdings" panose="05000000000000000000" pitchFamily="2" charset="2"/>
              </a:rPr>
              <a:t> </a:t>
            </a:r>
            <a:r>
              <a:rPr lang="en-US" sz="1400" err="1">
                <a:sym typeface="Wingdings" panose="05000000000000000000" pitchFamily="2" charset="2"/>
              </a:rPr>
              <a:t>Emergetic</a:t>
            </a:r>
            <a:r>
              <a:rPr lang="en-US" sz="1400">
                <a:sym typeface="Wingdings" panose="05000000000000000000" pitchFamily="2" charset="2"/>
              </a:rPr>
              <a:t> </a:t>
            </a:r>
            <a:r>
              <a:rPr lang="en-US" sz="1400" err="1">
                <a:sym typeface="Wingdings" panose="05000000000000000000" pitchFamily="2" charset="2"/>
              </a:rPr>
              <a:t>Condnsation</a:t>
            </a:r>
            <a:r>
              <a:rPr lang="en-US" sz="1400">
                <a:sym typeface="Wingdings" panose="05000000000000000000" pitchFamily="2" charset="2"/>
              </a:rPr>
              <a:t> with </a:t>
            </a:r>
            <a:r>
              <a:rPr lang="en-US" sz="1400"/>
              <a:t>HiPIMS seems to be the right way to increase the usable gradient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400"/>
              <a:t>Nb</a:t>
            </a:r>
            <a:r>
              <a:rPr lang="it-IT" sz="1400" baseline="-25000"/>
              <a:t>3</a:t>
            </a:r>
            <a:r>
              <a:rPr lang="it-IT" sz="1400"/>
              <a:t>Sn is by far the most promising material beyond Nb</a:t>
            </a:r>
            <a:br>
              <a:rPr lang="en-US" sz="1400"/>
            </a:br>
            <a:r>
              <a:rPr lang="en-US" sz="1400"/>
              <a:t>	</a:t>
            </a:r>
            <a:r>
              <a:rPr lang="en-US" sz="1400">
                <a:sym typeface="Wingdings" panose="05000000000000000000" pitchFamily="2" charset="2"/>
              </a:rPr>
              <a:t> </a:t>
            </a:r>
            <a:r>
              <a:rPr lang="en-US" sz="1400"/>
              <a:t>Various technologies are being developed for 4K operations with Nb substrates</a:t>
            </a:r>
            <a:br>
              <a:rPr lang="en-US" sz="1400"/>
            </a:br>
            <a:r>
              <a:rPr lang="en-US" sz="1400"/>
              <a:t>	</a:t>
            </a:r>
            <a:r>
              <a:rPr lang="en-US" sz="1400">
                <a:sym typeface="Wingdings" panose="05000000000000000000" pitchFamily="2" charset="2"/>
              </a:rPr>
              <a:t> </a:t>
            </a:r>
            <a:r>
              <a:rPr lang="en-US" sz="1400"/>
              <a:t>PVD approach looks very promising for </a:t>
            </a:r>
            <a:r>
              <a:rPr lang="it-IT" sz="1400"/>
              <a:t>Nb</a:t>
            </a:r>
            <a:r>
              <a:rPr lang="it-IT" sz="1400" baseline="-25000"/>
              <a:t>3</a:t>
            </a:r>
            <a:r>
              <a:rPr lang="it-IT" sz="1400"/>
              <a:t>Sn on Cu.</a:t>
            </a:r>
            <a:r>
              <a:rPr lang="en-US" sz="1400"/>
              <a:t> 1</a:t>
            </a:r>
            <a:r>
              <a:rPr lang="en-US" sz="1400" baseline="30000"/>
              <a:t>st</a:t>
            </a:r>
            <a:r>
              <a:rPr lang="en-US" sz="1400"/>
              <a:t> results on elliptical cavities expected soon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1">
                <a:latin typeface="Arial"/>
                <a:cs typeface="Arial"/>
              </a:rPr>
              <a:t>Recommendations: 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>
                <a:latin typeface="Arial"/>
                <a:cs typeface="Arial"/>
              </a:rPr>
              <a:t>Developments of thin </a:t>
            </a:r>
            <a:r>
              <a:rPr lang="en-US" sz="1600" err="1">
                <a:latin typeface="Arial"/>
                <a:cs typeface="Arial"/>
              </a:rPr>
              <a:t>iflm</a:t>
            </a:r>
            <a:r>
              <a:rPr lang="en-US" sz="1600">
                <a:latin typeface="Arial"/>
                <a:cs typeface="Arial"/>
              </a:rPr>
              <a:t> based SRF at different levels of maturity, technologies mor complex than bulk Nb, require significant investments (fundamental developments, coating systems, characterization….)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/>
              <a:t>Tailor development to the film/substrate system and to fit the goals</a:t>
            </a:r>
            <a:br>
              <a:rPr lang="en-US" sz="1600"/>
            </a:br>
            <a:r>
              <a:rPr lang="en-US" sz="1600">
                <a:sym typeface="Wingdings" panose="05000000000000000000" pitchFamily="2" charset="2"/>
              </a:rPr>
              <a:t>Cleanroom assembly and handling are a must</a:t>
            </a:r>
            <a:endParaRPr lang="en-US" sz="160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/>
              <a:t>Engaging industries early in the developments to industrialize the thin-film process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4EAAC-660D-0DF6-EE14-7DF197D4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948" y="2811541"/>
            <a:ext cx="1874252" cy="17762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CD8A0FD-C32E-F77B-01A6-4BF372C6E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973" y="623529"/>
            <a:ext cx="5037827" cy="1888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981A86-DFA8-7196-5E9A-3597C20A558A}"/>
              </a:ext>
            </a:extLst>
          </p:cNvPr>
          <p:cNvSpPr txBox="1"/>
          <p:nvPr/>
        </p:nvSpPr>
        <p:spPr>
          <a:xfrm>
            <a:off x="8794996" y="2427025"/>
            <a:ext cx="27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Functionalization of the materials  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2E53D76-5579-798F-7EF5-4B5FA6E6F6FF}"/>
              </a:ext>
            </a:extLst>
          </p:cNvPr>
          <p:cNvSpPr txBox="1">
            <a:spLocks/>
          </p:cNvSpPr>
          <p:nvPr/>
        </p:nvSpPr>
        <p:spPr>
          <a:xfrm>
            <a:off x="1741811" y="6147793"/>
            <a:ext cx="10193596" cy="36536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b="1"/>
              <a:t>	The beginning of a technological revolution for SRF!</a:t>
            </a:r>
            <a:endParaRPr lang="en-US" sz="1800"/>
          </a:p>
          <a:p>
            <a:pPr>
              <a:lnSpc>
                <a:spcPct val="120000"/>
              </a:lnSpc>
            </a:pPr>
            <a:endParaRPr lang="en-US" sz="3200"/>
          </a:p>
          <a:p>
            <a:pPr>
              <a:lnSpc>
                <a:spcPct val="120000"/>
              </a:lnSpc>
            </a:pPr>
            <a:endParaRPr lang="en-US" sz="3200"/>
          </a:p>
          <a:p>
            <a:pPr>
              <a:lnSpc>
                <a:spcPct val="120000"/>
              </a:lnSpc>
            </a:pPr>
            <a:endParaRPr lang="en-US" sz="2400"/>
          </a:p>
          <a:p>
            <a:pPr>
              <a:lnSpc>
                <a:spcPct val="12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D3DD-C697-C12B-78CB-DEBD8249C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1AA834-1DA0-8CBD-A0FB-06A25D0D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EA40B-07F9-F790-EAA7-92CFA400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CCD47D-702D-2F54-B446-70968D3A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61354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Nb</a:t>
            </a:r>
            <a:r>
              <a:rPr lang="en-US" sz="2400" baseline="-25000">
                <a:solidFill>
                  <a:srgbClr val="C31230"/>
                </a:solidFill>
                <a:latin typeface="Arial"/>
                <a:cs typeface="Arial"/>
              </a:rPr>
              <a:t>3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Sn &amp; Thin Films: Practical implications of new materials   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Grigory Eremeev, FNAL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223DE-9F72-022C-41C1-0AE3E9F7E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52290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>
                <a:ln w="0"/>
                <a:effectLst>
                  <a:outerShdw blurRad="38100" dist="19050" dir="2700000" algn="tl" rotWithShape="0">
                    <a:srgbClr val="343A4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Nb</a:t>
            </a:r>
            <a:r>
              <a:rPr lang="en-US" sz="1600" baseline="-25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Sn technology has advanced from R&amp;D to practical accelerator applications with several coating facilities world-wide producing Nb</a:t>
            </a:r>
            <a:r>
              <a:rPr lang="en-US" sz="1600" baseline="-25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Sn with performance level suitable for accelerator applications</a:t>
            </a:r>
            <a:endParaRPr lang="en-US" sz="1600">
              <a:latin typeface="Helvetica"/>
              <a:cs typeface="Helvetica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Further understanding via careful designs and use of analytical tools is key to realizing Nb</a:t>
            </a:r>
            <a:r>
              <a:rPr lang="en-US" sz="1600" baseline="-25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Sn high field potential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Current developments to improve performance and enable practical implementations :post-processing, mechanical strength, contamination (ex. Ti, Si), tuning sensitivity, handling for CM assembly, </a:t>
            </a:r>
            <a:endParaRPr lang="en-US" sz="1600">
              <a:ln w="0"/>
              <a:effectLst>
                <a:outerShdw blurRad="38100" dist="19050" dir="2700000" algn="tl" rotWithShape="0">
                  <a:srgbClr val="343A4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r>
              <a:rPr lang="en-US" sz="1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Tailor developments to the materials taking into account the bi-metallic nature of the system (Nb</a:t>
            </a:r>
            <a:r>
              <a:rPr lang="en-US" sz="1600" baseline="-25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1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Sn/Nb)</a:t>
            </a:r>
            <a:endParaRPr lang="en-US" sz="16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3D0AF34-D660-B324-781B-26CE7FC3DD80}"/>
              </a:ext>
            </a:extLst>
          </p:cNvPr>
          <p:cNvGraphicFramePr>
            <a:graphicFrameLocks noGrp="1"/>
          </p:cNvGraphicFramePr>
          <p:nvPr/>
        </p:nvGraphicFramePr>
        <p:xfrm>
          <a:off x="1911230" y="4442219"/>
          <a:ext cx="81280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12730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98936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Near-term (5yrs)</a:t>
                      </a:r>
                      <a:endParaRPr lang="en-US" sz="1400">
                        <a:latin typeface="Helvetica"/>
                        <a:cs typeface="Helvetica"/>
                      </a:endParaRPr>
                    </a:p>
                    <a:p>
                      <a:pPr marL="800100" lvl="1" indent="-342900"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First Nb</a:t>
                      </a:r>
                      <a:r>
                        <a:rPr lang="en-US" sz="1400" baseline="-250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3</a:t>
                      </a: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Sn user facility</a:t>
                      </a:r>
                    </a:p>
                    <a:p>
                      <a:pPr marL="800100" lvl="1" indent="-342900"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First Nb</a:t>
                      </a:r>
                      <a:r>
                        <a:rPr lang="en-US" sz="1400" baseline="-250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3</a:t>
                      </a: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Sn industrial demonstrators</a:t>
                      </a:r>
                      <a:endParaRPr lang="en-US" sz="140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Helvetica"/>
                        <a:ea typeface="Calibri"/>
                        <a:cs typeface="Helvetica"/>
                      </a:endParaRPr>
                    </a:p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Mid-term (10 yrs)</a:t>
                      </a:r>
                      <a:endParaRPr lang="en-US" sz="1400">
                        <a:ln w="0"/>
                        <a:effectLst>
                          <a:outerShdw blurRad="38100" dist="19050" dir="2700000" algn="tl" rotWithShape="0">
                            <a:srgbClr val="343A40">
                              <a:alpha val="40000"/>
                            </a:srgbClr>
                          </a:outerShdw>
                        </a:effectLst>
                        <a:latin typeface="Helvetica"/>
                        <a:ea typeface="Calibri"/>
                        <a:cs typeface="Helvetica"/>
                      </a:endParaRPr>
                    </a:p>
                    <a:p>
                      <a:pPr marL="800100" lvl="1" indent="-342900"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Nb</a:t>
                      </a:r>
                      <a:r>
                        <a:rPr lang="en-US" sz="1400" baseline="-250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3</a:t>
                      </a: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Sn as the technology of choice for SRF accelerators</a:t>
                      </a:r>
                    </a:p>
                    <a:p>
                      <a:pPr marL="800100" lvl="1" indent="-342900"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Large scale operation of Nb</a:t>
                      </a:r>
                      <a:r>
                        <a:rPr lang="en-US" sz="1400" baseline="-250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3</a:t>
                      </a:r>
                      <a:r>
                        <a:rPr lang="en-US" sz="1400">
                          <a:ln w="0"/>
                          <a:effectLst>
                            <a:outerShdw blurRad="38100" dist="19050" dir="2700000" algn="tl" rotWithShape="0">
                              <a:srgbClr val="343A40">
                                <a:alpha val="40000"/>
                              </a:srgbClr>
                            </a:outerShdw>
                          </a:effectLst>
                          <a:latin typeface="Helvetica"/>
                          <a:ea typeface="Calibri"/>
                          <a:cs typeface="Helvetica"/>
                        </a:rPr>
                        <a:t>Sn industrial accelerators</a:t>
                      </a:r>
                      <a:endParaRPr lang="en-US" sz="1400"/>
                    </a:p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2267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4AD824F-709B-B903-81C4-FC1E9DE5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43" t="22225" r="7332" b="14493"/>
          <a:stretch>
            <a:fillRect/>
          </a:stretch>
        </p:blipFill>
        <p:spPr>
          <a:xfrm>
            <a:off x="9002974" y="876756"/>
            <a:ext cx="1512626" cy="951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51C4A8-5CA8-3266-466A-1D908F44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320" y="698000"/>
            <a:ext cx="1033027" cy="10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78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5F990-A171-2625-EA91-5781CABEA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25BEA9-CCAC-3978-BC46-0C2506A3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40492-70CA-5068-7568-2B812F07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4AE203-C6EE-87E3-719E-C64CF2B9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93" y="90437"/>
            <a:ext cx="113495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Nb</a:t>
            </a:r>
            <a:r>
              <a:rPr lang="en-US" sz="2400" baseline="-25000">
                <a:solidFill>
                  <a:srgbClr val="C31230"/>
                </a:solidFill>
                <a:latin typeface="Arial"/>
                <a:cs typeface="Arial"/>
              </a:rPr>
              <a:t>3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Sn &amp; Thin Films: SRF theory: Ideal surfaces and future R&amp;D directions    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Alexander Gurevich, ODU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E3D80-70AB-EE98-1F85-F87FD68AB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045835"/>
            <a:ext cx="11720100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en-US" sz="1400"/>
              <a:t>Switch from the MB model to the </a:t>
            </a:r>
            <a:r>
              <a:rPr lang="en-US" sz="1400" err="1"/>
              <a:t>Eliashberg</a:t>
            </a:r>
            <a:r>
              <a:rPr lang="en-US" sz="1400"/>
              <a:t> theory which describes realistic superconductors with strong e-p pairing (Nb, Nb</a:t>
            </a:r>
            <a:r>
              <a:rPr lang="en-US" sz="1400" baseline="-25000"/>
              <a:t>3</a:t>
            </a:r>
            <a:r>
              <a:rPr lang="en-US" sz="1400"/>
              <a:t>Sn, NbN </a:t>
            </a:r>
            <a:r>
              <a:rPr lang="en-US" sz="1400" err="1"/>
              <a:t>etc</a:t>
            </a:r>
            <a:r>
              <a:rPr lang="en-US" sz="1400"/>
              <a:t>)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en-US" sz="1400"/>
              <a:t>Enigma of quasiparticle </a:t>
            </a:r>
            <a:r>
              <a:rPr lang="en-US" sz="1400" err="1"/>
              <a:t>subgap</a:t>
            </a:r>
            <a:r>
              <a:rPr lang="en-US" sz="1400"/>
              <a:t> states which define the ultimate Q limit at T&lt;&lt;Tc (SRF cavities and qubits). Many possible mechanisms (TLS, correlated impurities, strong e-p coupling, </a:t>
            </a:r>
            <a:r>
              <a:rPr lang="en-US" sz="1400" err="1"/>
              <a:t>etc</a:t>
            </a:r>
            <a:r>
              <a:rPr lang="en-US" sz="1400"/>
              <a:t>).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en-US" sz="1400"/>
              <a:t> Field dependent Q(H) at high rf fields: Pandora box of nonequilibrium superconductivity and complex kinetics of superconductors under strong RF fields. e-p and e-e relaxation times and their strong dependencies on T and rf field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en-US" sz="1400"/>
              <a:t>Extended Q(H) rise, the effect of nonequilibrium kinetics of quasiparticles or two-level states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en-US" sz="1400"/>
              <a:t>Ultimate breakdown of superconductivity - the physics of dynamic superheating field at GHz frequencies at low T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q"/>
            </a:pPr>
            <a:r>
              <a:rPr lang="en-US" sz="1400"/>
              <a:t>Extreme dynamics of superfast tips of trapped vortices at the SRF </a:t>
            </a:r>
            <a:r>
              <a:rPr lang="en-US" sz="1400" err="1"/>
              <a:t>depairing</a:t>
            </a:r>
            <a:r>
              <a:rPr lang="en-US" sz="1400"/>
              <a:t> limit. Effect of trapped flux on the high-field Q slope</a:t>
            </a:r>
          </a:p>
          <a:p>
            <a:pPr algn="ctr"/>
            <a:r>
              <a:rPr lang="en-US" sz="1600" i="1"/>
              <a:t>The exact SRF performance limits are currently unknown</a:t>
            </a:r>
            <a:endParaRPr lang="en-US" sz="1600"/>
          </a:p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1F5EB17-D26A-F93A-B34E-26EBF7CF0223}"/>
              </a:ext>
            </a:extLst>
          </p:cNvPr>
          <p:cNvSpPr txBox="1">
            <a:spLocks/>
          </p:cNvSpPr>
          <p:nvPr/>
        </p:nvSpPr>
        <p:spPr>
          <a:xfrm>
            <a:off x="304800" y="3765401"/>
            <a:ext cx="5319623" cy="47663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Arial"/>
                <a:cs typeface="Arial"/>
              </a:rPr>
              <a:t>Recommendations: </a:t>
            </a:r>
            <a:endParaRPr lang="en-US" sz="1600" b="1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i="1"/>
              <a:t>SRF performance both at low and high RF fields can be improved by impurity management and surface </a:t>
            </a:r>
            <a:r>
              <a:rPr lang="en-US" sz="1600" i="1" err="1"/>
              <a:t>nanostructuring</a:t>
            </a:r>
            <a:r>
              <a:rPr lang="en-US" sz="1600" i="1"/>
              <a:t>, even if we do not know what the limits are.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i="1"/>
              <a:t>Filling the knowledge gaps requires developing the </a:t>
            </a:r>
            <a:r>
              <a:rPr lang="en-US" sz="1600" i="1" err="1"/>
              <a:t>Eliashberg</a:t>
            </a:r>
            <a:r>
              <a:rPr lang="en-US" sz="1600" i="1"/>
              <a:t> + nonequilibrium  theories of SRF limits in conjunction with advanced computational modeling. </a:t>
            </a:r>
          </a:p>
          <a:p>
            <a:endParaRPr lang="en-US" sz="1600" b="1"/>
          </a:p>
          <a:p>
            <a:endParaRPr lang="en-US" sz="1600"/>
          </a:p>
          <a:p>
            <a:endParaRPr lang="en-US" sz="16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EE3C61-2648-EC14-8C5E-450C33760275}"/>
              </a:ext>
            </a:extLst>
          </p:cNvPr>
          <p:cNvSpPr>
            <a:spLocks noGrp="1"/>
          </p:cNvSpPr>
          <p:nvPr/>
        </p:nvSpPr>
        <p:spPr>
          <a:xfrm>
            <a:off x="6044231" y="4294107"/>
            <a:ext cx="5984962" cy="18544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understanding for </a:t>
            </a:r>
          </a:p>
          <a:p>
            <a:pPr>
              <a:buFontTx/>
              <a:buChar char="-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Mechanisms of residual resistance,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subgap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states, TLS</a:t>
            </a:r>
          </a:p>
          <a:p>
            <a:pPr>
              <a:buFontTx/>
              <a:buChar char="-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Theoretical Q and H limits for key SRF players (Nb and Nb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Sn) </a:t>
            </a:r>
          </a:p>
          <a:p>
            <a:pPr>
              <a:buFontTx/>
              <a:buChar char="-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Theory of nonequilibrium superconductivity which  describes Q(H) at high rf fields</a:t>
            </a:r>
          </a:p>
          <a:p>
            <a:pPr>
              <a:buFontTx/>
              <a:buChar char="-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Extreme dynamics of trapped vortices driven by rf fields in SRF cavities </a:t>
            </a:r>
          </a:p>
        </p:txBody>
      </p:sp>
    </p:spTree>
    <p:extLst>
      <p:ext uri="{BB962C8B-B14F-4D97-AF65-F5344CB8AC3E}">
        <p14:creationId xmlns:p14="http://schemas.microsoft.com/office/powerpoint/2010/main" val="1521962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5DE31-D9DD-511E-AE5A-3C914A07A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DA8D59-B073-F8B1-7EC8-22B62279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66401A-D3B6-8BD4-E879-75280F71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A07ED3-1892-1DB9-9A95-6A49F384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1" y="40454"/>
            <a:ext cx="113495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AI/ML for SRF: Frameworks for material development using AI/ML    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Richard Hennig, U. of Florida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F9EF3-454A-32BA-B0B7-EB9582F9C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283" y="1045835"/>
            <a:ext cx="11578106" cy="54790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Char char="•"/>
            </a:pPr>
            <a:r>
              <a:rPr lang="en-US" sz="1800">
                <a:latin typeface="Arial"/>
                <a:cs typeface="Arial"/>
              </a:rPr>
              <a:t>Accelerate the discovery &amp; design of </a:t>
            </a:r>
          </a:p>
          <a:p>
            <a:r>
              <a:rPr lang="en-US" sz="1800">
                <a:latin typeface="Arial"/>
                <a:cs typeface="Arial"/>
              </a:rPr>
              <a:t>     SRF materials</a:t>
            </a:r>
          </a:p>
          <a:p>
            <a:pPr marL="800100" lvl="1" indent="-342900">
              <a:buChar char="•"/>
            </a:pPr>
            <a:r>
              <a:rPr lang="en-US" sz="1600">
                <a:latin typeface="Arial"/>
                <a:cs typeface="Arial"/>
              </a:rPr>
              <a:t>Generative AI — new superconductors</a:t>
            </a:r>
          </a:p>
          <a:p>
            <a:pPr marL="800100" lvl="1" indent="-342900">
              <a:buChar char="•"/>
            </a:pPr>
            <a:r>
              <a:rPr lang="en-US" sz="1600">
                <a:latin typeface="Arial"/>
                <a:cs typeface="Arial"/>
              </a:rPr>
              <a:t>Property ML — screening + design</a:t>
            </a:r>
          </a:p>
          <a:p>
            <a:pPr marL="800100" lvl="1" indent="-342900">
              <a:buChar char="•"/>
            </a:pPr>
            <a:r>
              <a:rPr lang="en-US" sz="1600">
                <a:latin typeface="Arial"/>
                <a:cs typeface="Arial"/>
              </a:rPr>
              <a:t>ML potentials — synthesis + defects</a:t>
            </a:r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r>
              <a:rPr lang="en-US" sz="1800" b="1">
                <a:solidFill>
                  <a:srgbClr val="C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AI/ML to make SRF materials development predictive, not empirical, and couple it to validated performance.</a:t>
            </a:r>
          </a:p>
          <a:p>
            <a:r>
              <a:rPr lang="en-US" sz="1800" b="1">
                <a:solidFill>
                  <a:srgbClr val="C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Near-Term (1-2 yrs)</a:t>
            </a:r>
          </a:p>
          <a:p>
            <a:pPr marL="182880" indent="-228600">
              <a:spcBef>
                <a:spcPts val="0"/>
              </a:spcBef>
              <a:buSzPct val="100000"/>
              <a:buChar char="•"/>
            </a:pPr>
            <a:r>
              <a:rPr lang="en-US" sz="180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 the framework with open SRF-relevant datasets, benchmarks with SRF metrics, build a “materials model card” standard(domain of validity + uncertainty reporting), use </a:t>
            </a:r>
            <a:r>
              <a:rPr lang="en-US" sz="1800"/>
              <a:t>v</a:t>
            </a:r>
            <a:r>
              <a:rPr lang="en-US" sz="180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alidation loop (synthesize + characterize with small, diverse test set)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sz="1800" b="1">
                <a:solidFill>
                  <a:srgbClr val="C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Mid-Term (5 yrs)</a:t>
            </a:r>
          </a:p>
          <a:p>
            <a:pPr marL="182880" indent="-228600">
              <a:spcBef>
                <a:spcPts val="0"/>
              </a:spcBef>
              <a:buSzPct val="100000"/>
              <a:buChar char="•"/>
            </a:pPr>
            <a:r>
              <a:rPr lang="en-US" sz="180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 tools for Inverse design, multiscale “digital twin” to push limits of materials and predict defects  influence on performance, improve Nb</a:t>
            </a:r>
            <a:r>
              <a:rPr lang="en-US" sz="1800" baseline="-2500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r>
              <a:rPr lang="en-US" sz="180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Sn processes</a:t>
            </a:r>
            <a:endParaRPr lang="en-US" sz="1800"/>
          </a:p>
          <a:p>
            <a:pPr marL="182880" indent="-228600">
              <a:spcBef>
                <a:spcPts val="0"/>
              </a:spcBef>
              <a:buSzPct val="100000"/>
              <a:buChar char="•"/>
            </a:pPr>
            <a:r>
              <a:rPr lang="en-US" sz="180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Transfer to new coatings / multilayers as SRF materials mature</a:t>
            </a:r>
            <a:endParaRPr lang="en-US" sz="1800"/>
          </a:p>
          <a:p>
            <a:pPr>
              <a:spcAft>
                <a:spcPts val="600"/>
              </a:spcAft>
              <a:buSzPct val="100000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0C4D1-5766-F65D-082A-8C6EB839C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242" y="1166818"/>
            <a:ext cx="6805475" cy="24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21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5E9B9-BB60-3C92-F694-6FF90E17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57FC77-04B1-C6A6-0093-77C583B1B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2BEC18-0DD8-B457-7A16-C8F92FB7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178341-BB00-FFBC-61AF-416860B9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88" y="12788"/>
            <a:ext cx="113495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AI/ML for SRF: Future directions for SRF accelerator operation   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Christopher Tennant, TJNAF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5111E-AEAE-CC83-513C-E8837611A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088" y="947348"/>
            <a:ext cx="12091912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Char char="•"/>
            </a:pPr>
            <a:r>
              <a:rPr lang="en-US" sz="1600">
                <a:latin typeface="Arial"/>
                <a:cs typeface="Arial"/>
              </a:rPr>
              <a:t>AI/ML already demonstrates its value for SRF operations – fault classification, prediction, optimization, anomaly detection …-successful proof-of-concept projects</a:t>
            </a:r>
          </a:p>
          <a:p>
            <a:pPr marL="342900" indent="-342900">
              <a:buChar char="•"/>
            </a:pPr>
            <a:r>
              <a:rPr lang="en-US" sz="1600"/>
              <a:t>Today’s Genesis Mission = inflection point</a:t>
            </a:r>
          </a:p>
          <a:p>
            <a:pPr lvl="1" algn="just"/>
            <a:r>
              <a:rPr lang="en-US" sz="1600"/>
              <a:t>within MOAT, collaboration on a single project across accelerator user facilities from multiple offices of the Office of Science– across– remarkable progress in ~3 months</a:t>
            </a:r>
          </a:p>
          <a:p>
            <a:pPr lvl="1" algn="just"/>
            <a:r>
              <a:rPr lang="en-US" sz="1600"/>
              <a:t>Agentic AI is a game changer, shifting from AI-assisted to AI-augmented </a:t>
            </a:r>
            <a:endParaRPr lang="en-US">
              <a:latin typeface="Arial"/>
              <a:cs typeface="Arial"/>
            </a:endParaRPr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r>
              <a:rPr lang="en-US" sz="1600" b="1"/>
              <a:t>AI-assisted</a:t>
            </a:r>
            <a:r>
              <a:rPr lang="en-US" sz="1600"/>
              <a:t> (now): humans drive; AI accelerates analysis, suggests actions, and reduces “time-to-answer” </a:t>
            </a:r>
            <a:r>
              <a:rPr lang="en-US" sz="1600">
                <a:sym typeface="Wingdings" panose="05000000000000000000" pitchFamily="2" charset="2"/>
              </a:rPr>
              <a:t> </a:t>
            </a:r>
            <a:r>
              <a:rPr lang="en-US" sz="1600"/>
              <a:t>anomaly detection, offline optimization</a:t>
            </a:r>
          </a:p>
          <a:p>
            <a:endParaRPr lang="en-US" sz="1600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2388D-2C74-D978-4A94-D5EF69113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849"/>
          <a:stretch/>
        </p:blipFill>
        <p:spPr>
          <a:xfrm>
            <a:off x="4571108" y="4307823"/>
            <a:ext cx="7171509" cy="2102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3616E-00E8-754A-C5D5-A1DE5BDD64AF}"/>
              </a:ext>
            </a:extLst>
          </p:cNvPr>
          <p:cNvSpPr txBox="1"/>
          <p:nvPr/>
        </p:nvSpPr>
        <p:spPr>
          <a:xfrm>
            <a:off x="196584" y="4204830"/>
            <a:ext cx="41888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>
                <a:solidFill>
                  <a:srgbClr val="C00000"/>
                </a:solidFill>
                <a:latin typeface="+mn-lt"/>
              </a:rPr>
              <a:t>AI-augmented</a:t>
            </a:r>
            <a:r>
              <a:rPr lang="en-US" sz="1800"/>
              <a:t> (next): AI executes multi-step workflows under explicit oversight (plan-first, approvals, safe write boundaries) </a:t>
            </a:r>
            <a:r>
              <a:rPr lang="en-US" sz="1800">
                <a:sym typeface="Wingdings" panose="05000000000000000000" pitchFamily="2" charset="2"/>
              </a:rPr>
              <a:t> </a:t>
            </a:r>
            <a:r>
              <a:rPr lang="en-US" sz="1800"/>
              <a:t>Osprey-style agents</a:t>
            </a:r>
          </a:p>
          <a:p>
            <a:pPr algn="just"/>
            <a:r>
              <a:rPr lang="en-US" sz="1800" b="1">
                <a:solidFill>
                  <a:srgbClr val="C00000"/>
                </a:solidFill>
                <a:latin typeface="+mn-lt"/>
              </a:rPr>
              <a:t>AI-autonomous</a:t>
            </a:r>
            <a:r>
              <a:rPr lang="en-US" sz="1800"/>
              <a:t> (future): AI can run routine operations end-to-end, but only inside strict safety, interlock, and policy boundaries </a:t>
            </a:r>
            <a:r>
              <a:rPr lang="en-US" sz="1800">
                <a:sym typeface="Wingdings" panose="05000000000000000000" pitchFamily="2" charset="2"/>
              </a:rPr>
              <a:t> </a:t>
            </a:r>
            <a:r>
              <a:rPr lang="en-US" sz="1800"/>
              <a:t>“autopilot”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64850D-4BC5-C9E0-F6AA-F5C03B18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862" y="2581676"/>
            <a:ext cx="2560963" cy="11092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429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52EA3-37B9-6892-D8BF-B3CDAD28E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4070E8-8841-91E7-F828-2F6EE5033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C9C7E-24AA-4E87-5937-A097CEF0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1DBD89-AB81-405F-035A-1A1E34B9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61354"/>
            <a:ext cx="113495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SRF Technology: In-situ processing of SRF cavities in cryomodules  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Bianca Giaccone, FNAL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75982-15A8-8324-768D-E05264BC9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2" y="1245744"/>
            <a:ext cx="11710309" cy="51297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Field emission has been observed to degrade over time in SRF machines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i="1"/>
              <a:t>In-situ</a:t>
            </a:r>
            <a:r>
              <a:rPr lang="en-US"/>
              <a:t> techniques can allow to mitigate FE and MP without requiring CM disassembly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i="1"/>
              <a:t>In-situ</a:t>
            </a:r>
            <a:r>
              <a:rPr lang="en-US"/>
              <a:t> techniques are not (yet?) effective on all types of contamination</a:t>
            </a:r>
          </a:p>
          <a:p>
            <a:pPr marL="342900" indent="-342900">
              <a:spcBef>
                <a:spcPts val="400"/>
              </a:spcBef>
              <a:buChar char="•"/>
            </a:pPr>
            <a:r>
              <a:rPr lang="en-US"/>
              <a:t>Plasma processing, helium RF processing, and ozone processing have been applied successfully</a:t>
            </a:r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Develop clear understanding of complementarity and applicability of the three in-situ techniques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Short Term R&amp;D: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Optimize recipes and demonstrate, when needed, applicability to full sized CMs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Mid/Long Term R&amp;D: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Gain better fundamental understanding of the physical phenomena and diagnostic techniques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Deploy ozone treatment as a safe and simple technique to address hydrocarbon-induced FE and MP in CMs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Extend plasma processing applicability beyond hydrocarbon contamination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Long Term Goal: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cs typeface="Arial"/>
              </a:rPr>
              <a:t>Techniques that can be deployed on CMs in-situ as needed to recover performance affected by FE and/or 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1C6A9-3CC6-CDDA-31F6-77860818C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817" y="935998"/>
            <a:ext cx="3790698" cy="619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65992-363C-DE51-9C85-9BC737AB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947" y="925486"/>
            <a:ext cx="1673788" cy="10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8D94C-8E8A-DC44-009A-0E93D981E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D545F3-4EBC-F7F6-09FC-3140AE50E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89C42-4E7C-5913-9CBE-0CBC4DB0F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A59F60-9F83-5A89-9D39-CAAF24E3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61354"/>
            <a:ext cx="113495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SRF Technology: New cavity shapes and types  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Kellen McGee, FNAL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6EE186-69E1-2A9C-E2F5-8842FEEA3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444305"/>
            <a:ext cx="9011176" cy="48862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Nb structure optimizations can deliver immediate performance benefit to next generation machines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Novel SRF structures are enabling technologies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High gradient devices: linear </a:t>
            </a:r>
            <a:r>
              <a:rPr lang="en-US" sz="1800" err="1">
                <a:latin typeface="Arial"/>
                <a:cs typeface="Arial"/>
              </a:rPr>
              <a:t>higgs</a:t>
            </a:r>
            <a:r>
              <a:rPr lang="en-US" sz="1800">
                <a:latin typeface="Arial"/>
                <a:cs typeface="Arial"/>
              </a:rPr>
              <a:t> factories, compact devices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Next-generation SRF for RCS to reduce beam impedance/instabilities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Improved facility efficiency and flexibility is a key component of accelerator stewardship, expanding experimental reach</a:t>
            </a:r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Consistent R&amp;D to ensure these options are well developed for adoption by future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Tunable cavity proof-of-principle must be demonstrated in a timely manner to become a viable candidate for ACE-MIRT</a:t>
            </a:r>
          </a:p>
          <a:p>
            <a:pPr marL="342900" indent="-342900"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9EBC82B-7B1D-D281-203F-FE7E7B5B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0731">
            <a:off x="10029689" y="5130942"/>
            <a:ext cx="2022213" cy="136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9E588-A4A3-1354-C9BC-00AA5B00A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56308" y="3333517"/>
            <a:ext cx="2092279" cy="1321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DEC5C-54E9-983F-0FB8-49BF3B823A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2721" y="1643692"/>
            <a:ext cx="2725349" cy="1000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CFF82-09FB-61FD-EFA1-3BB45B4C7E1F}"/>
              </a:ext>
            </a:extLst>
          </p:cNvPr>
          <p:cNvSpPr txBox="1"/>
          <p:nvPr/>
        </p:nvSpPr>
        <p:spPr>
          <a:xfrm>
            <a:off x="9320270" y="2900505"/>
            <a:ext cx="30207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Tunable SRF cavity for RCSs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37A2E-2C6E-910E-5CBD-03F946429904}"/>
              </a:ext>
            </a:extLst>
          </p:cNvPr>
          <p:cNvSpPr txBox="1"/>
          <p:nvPr/>
        </p:nvSpPr>
        <p:spPr>
          <a:xfrm>
            <a:off x="9851085" y="4782640"/>
            <a:ext cx="23409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/>
              <a:t>Travelling wave cavity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E6289-6458-2924-81BC-735D17F80187}"/>
              </a:ext>
            </a:extLst>
          </p:cNvPr>
          <p:cNvSpPr txBox="1"/>
          <p:nvPr/>
        </p:nvSpPr>
        <p:spPr>
          <a:xfrm>
            <a:off x="9666034" y="1359594"/>
            <a:ext cx="21587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err="1"/>
              <a:t>QMiR</a:t>
            </a:r>
            <a:r>
              <a:rPr lang="en-US"/>
              <a:t> Cavity for EIC</a:t>
            </a:r>
          </a:p>
        </p:txBody>
      </p:sp>
    </p:spTree>
    <p:extLst>
      <p:ext uri="{BB962C8B-B14F-4D97-AF65-F5344CB8AC3E}">
        <p14:creationId xmlns:p14="http://schemas.microsoft.com/office/powerpoint/2010/main" val="3983812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6B21B-6BD7-E3C0-42EB-5B06F6924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0A28C4-A0CB-F7E4-3579-E71C4E96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5906D8-4BA7-5C20-4751-5C874EBF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B1DA06-7670-7722-2FF9-53581BF4B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273218"/>
            <a:ext cx="113495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SRF Technology: Cavity fabrication, cost reduction, vendor development  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Gigi </a:t>
            </a:r>
            <a:r>
              <a:rPr lang="en-US" sz="2400" err="1">
                <a:solidFill>
                  <a:srgbClr val="C31230"/>
                </a:solidFill>
                <a:latin typeface="Arial"/>
                <a:cs typeface="Arial"/>
              </a:rPr>
              <a:t>Ciovati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, JLab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3FB65-F993-F19F-6D10-FDDCF1EC2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2" y="1394166"/>
            <a:ext cx="11710309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Whereas innovations in material and fabrication methods have been successfully demonstrated, the ~40-year-old conventional methods are still the standard ones used for SRF cavity productions.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Recent developments focus on additive manufacturing.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Recent start-up of private companies aiming at producing large-scale SRF linacs provide a unique opportunity to drive innovation and foster a closer collaboration between public and private sector.</a:t>
            </a:r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Strategic investments and programmatic decisions by the public sector are needed to realize the potential of this opportunity.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Establish a “National SRF Consortium” with members from Labs and Universities with SRF expertise.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An industrial “third space” should be created where national laboratories and industry can effectively and efficiently collaborate on SRF R&amp;D projects.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11DD5-98CE-D3C4-E598-BF4ED5B8B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844" y="947112"/>
            <a:ext cx="1303520" cy="897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C738D-EA16-7D28-2305-2F04A3E0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464" y="952532"/>
            <a:ext cx="2929394" cy="8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0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254DDA-B244-87D3-8D57-065E6B4D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507958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INTRODUCTION: THE LAST DECADE</a:t>
            </a:r>
            <a:endParaRPr lang="en-US" sz="4000" b="0" i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EAC0D4-BDCA-ADCF-C336-D9E2F07745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77149" y="6402388"/>
            <a:ext cx="561485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69C2BC-59BA-F012-F1B0-A6ED6E603F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30950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2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D97CE-7F38-7FE8-E88F-1F89D1398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667435-C0D3-8D0D-9A3D-F4B8849C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D3D9A-92BA-2A10-1198-4FB14104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93C4A-7D34-E9BF-B92F-C07BCE16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251184"/>
            <a:ext cx="113495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SRF Technology: Clean cavity preparation and assembly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</a:t>
            </a:r>
            <a:r>
              <a:rPr lang="en-US" sz="2400" err="1">
                <a:solidFill>
                  <a:srgbClr val="C31230"/>
                </a:solidFill>
                <a:latin typeface="Arial"/>
                <a:cs typeface="Arial"/>
              </a:rPr>
              <a:t>Ganfa</a:t>
            </a: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 Wu, FNAL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9B8701-EA90-FFBD-D06D-44069E08B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223965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Char char="•"/>
            </a:pPr>
            <a:r>
              <a:rPr lang="en-US"/>
              <a:t>Robotic-assisted clean assembly: Reduced potential cavity contamination risk, improved assembly ergonomics, and improved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Cavity string design needs optimization (paradigm shift) for the AI Robotic future for cryomodule gradients &gt;40 MV/m</a:t>
            </a:r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pPr marL="342900" indent="-342900">
              <a:buChar char="•"/>
            </a:pPr>
            <a:r>
              <a:rPr lang="en-US"/>
              <a:t>If sufficiently supported, the future could be very “clean and FE-free”.</a:t>
            </a:r>
          </a:p>
          <a:p>
            <a:pPr marL="800100" lvl="1" indent="-342900">
              <a:buChar char="•"/>
            </a:pPr>
            <a:r>
              <a:rPr lang="en-US" sz="2000"/>
              <a:t>In 5 years, a robotic assembly with many improvements to the current cryomodule design</a:t>
            </a:r>
          </a:p>
          <a:p>
            <a:pPr marL="800100" lvl="1" indent="-342900">
              <a:buChar char="•"/>
            </a:pPr>
            <a:r>
              <a:rPr lang="en-US" sz="2000"/>
              <a:t>In 10-15 years, a new type of cryomodule design that is robotically compatible and achieves high yield, high performance</a:t>
            </a:r>
          </a:p>
          <a:p>
            <a:pPr marL="342900" indent="-342900">
              <a:buChar char="•"/>
            </a:pPr>
            <a:endParaRPr lang="en-US" sz="3200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FF9045-2682-EBD3-04DA-8E65B4CD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05" y="5273819"/>
            <a:ext cx="3580482" cy="1120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F8FE8F-E302-424C-D43B-EAF584B5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490" y="4991758"/>
            <a:ext cx="2165294" cy="1775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040C01-B42E-6E25-2029-E634802DC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91" y="5191663"/>
            <a:ext cx="2998587" cy="15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57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87C30-65D9-A242-043F-F3DE24326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118566-1876-8D66-A05D-A3071C4E1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497CE-1BD9-6D58-6004-EC85EFB2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234C2C-77D7-CF28-8B38-3A83A98B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90437"/>
            <a:ext cx="10709427" cy="135262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SRF Technology: SRF ecosystem: Cavity fabrication, preparation,  and test facility needs for the US 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Martina Martinello, SLAC</a:t>
            </a:r>
            <a:endParaRPr lang="en-US">
              <a:solidFill>
                <a:srgbClr val="C31230"/>
              </a:solidFill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A2DAF-C4A9-EC2C-BCD5-45DC668DA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444305"/>
            <a:ext cx="11044706" cy="49581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The U.S. SRF ecosystem is technically strong but structurally capacity-limited =&gt; </a:t>
            </a:r>
            <a:r>
              <a:rPr lang="en-US"/>
              <a:t>SRF technology readiness is no longer the limiting factor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High Impact R&amp;D actively reshape facility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There is no single U.S. company that provides end-to-end cavity production</a:t>
            </a:r>
            <a:endParaRPr lang="en-US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Future SRF programs will be infrastructure-limited unless facility capacity and workforce pipelines evolve now.</a:t>
            </a:r>
            <a:endParaRPr lang="en-US"/>
          </a:p>
          <a:p>
            <a:r>
              <a:rPr lang="en-US" b="1">
                <a:latin typeface="Arial"/>
                <a:cs typeface="Arial"/>
              </a:rPr>
              <a:t>Recommendations: </a:t>
            </a:r>
            <a:endParaRPr lang="en-US" b="1"/>
          </a:p>
          <a:p>
            <a:pPr marL="342900" indent="-342900">
              <a:buChar char="•"/>
            </a:pPr>
            <a:r>
              <a:rPr lang="en-US"/>
              <a:t>Transition from project-driven infrastructure → programmatic national capacity</a:t>
            </a:r>
          </a:p>
          <a:p>
            <a:pPr marL="342900" indent="-342900">
              <a:buChar char="•"/>
            </a:pPr>
            <a:r>
              <a:rPr lang="en-US"/>
              <a:t>Expand processing and cold-test throughput with redundancy</a:t>
            </a:r>
          </a:p>
          <a:p>
            <a:pPr marL="342900" indent="-342900">
              <a:buChar char="•"/>
            </a:pPr>
            <a:r>
              <a:rPr lang="en-US"/>
              <a:t>Strengthen domestic industry integration</a:t>
            </a:r>
          </a:p>
          <a:p>
            <a:pPr marL="342900" indent="-342900">
              <a:buChar char="•"/>
            </a:pPr>
            <a:r>
              <a:rPr lang="en-US"/>
              <a:t>Integrate workforce pipelines across labs, universities, and industry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DDCA2-4855-71C9-4AD0-1430611D2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528" y="5225038"/>
            <a:ext cx="1944248" cy="132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5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554E2F-21E4-8183-0538-92F1E7BB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612EE8-B85C-7D0D-1EDB-FC35341A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7E905-C053-7B64-5FE7-9C0A0D22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6"/>
          <a:stretch>
            <a:fillRect/>
          </a:stretch>
        </p:blipFill>
        <p:spPr>
          <a:xfrm>
            <a:off x="294968" y="1172723"/>
            <a:ext cx="11750276" cy="45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9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4AFE0-D978-65D5-3A3E-2E5678D53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39C5D-BABB-72CE-9B49-92463363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F27E4-D679-0DD5-F450-FA535F9F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A9E3FC-15D3-51D7-E1BF-85BF3EB5E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61354"/>
            <a:ext cx="11044707" cy="5933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Community Contributions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C1BAA-BBDF-93FA-14E6-703A4B522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4669" y="1045834"/>
            <a:ext cx="8483852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Ferroelectric Fast Reactive Tuners </a:t>
            </a:r>
            <a:r>
              <a:rPr lang="en-US"/>
              <a:t>can provide ultra-fast frequency adjustment without mechanical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High Temp Superconductors </a:t>
            </a:r>
            <a:r>
              <a:rPr lang="en-US"/>
              <a:t>(HTS) present the possibility of lower loss cavities at LN temperatures for some applications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Conduction cooled Nb3Sn </a:t>
            </a:r>
            <a:r>
              <a:rPr lang="en-US"/>
              <a:t>SRF photo-gun prototype recently tested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Q₀ improvement </a:t>
            </a:r>
            <a:r>
              <a:rPr lang="en-US"/>
              <a:t>directly reduces cryocooler count and system cost for </a:t>
            </a:r>
            <a:r>
              <a:rPr lang="en-US" b="1"/>
              <a:t>conduction cooled </a:t>
            </a:r>
            <a:r>
              <a:rPr lang="en-US" b="1" err="1"/>
              <a:t>Nb₃Sn-coated</a:t>
            </a:r>
            <a:r>
              <a:rPr lang="en-US" b="1"/>
              <a:t> SRF </a:t>
            </a:r>
            <a:r>
              <a:rPr lang="en-US"/>
              <a:t>cryomodules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Other SRF technology needs include new concepts for </a:t>
            </a:r>
            <a:r>
              <a:rPr lang="en-US" b="1"/>
              <a:t>high-power couplers</a:t>
            </a:r>
            <a:r>
              <a:rPr lang="en-US"/>
              <a:t> with low cryogenic load, new types </a:t>
            </a:r>
            <a:r>
              <a:rPr lang="en-US" b="1"/>
              <a:t>of fast tuners for SRF cavities with a large tuning range</a:t>
            </a:r>
            <a:r>
              <a:rPr lang="en-US"/>
              <a:t>, new </a:t>
            </a:r>
            <a:r>
              <a:rPr lang="en-US" b="1"/>
              <a:t>HOM dampers </a:t>
            </a:r>
            <a:r>
              <a:rPr lang="en-US"/>
              <a:t>for SRF cavities, </a:t>
            </a:r>
            <a:r>
              <a:rPr lang="en-US" b="1"/>
              <a:t>diagnostics of field emission </a:t>
            </a:r>
            <a:r>
              <a:rPr lang="en-US"/>
              <a:t>in SRF cryomodules, and </a:t>
            </a:r>
            <a:r>
              <a:rPr lang="en-US" b="1"/>
              <a:t>AI/ML cavity resonance-control </a:t>
            </a:r>
            <a:r>
              <a:rPr lang="en-US"/>
              <a:t>algorithm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D83E-7044-1164-4865-750E16DD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680" y="645644"/>
            <a:ext cx="2232961" cy="1354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7FC08-0176-F46A-0AB2-13536B2EB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680" y="2189082"/>
            <a:ext cx="2865958" cy="2053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37903-7BDA-69D7-D19B-8FDA612FC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731" y="4431604"/>
            <a:ext cx="2832907" cy="22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8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3F540-BB2F-BED9-1777-CCAEB3A8D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AACCD2-CDC0-9C71-7B2B-6AFE9D67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711927"/>
            <a:ext cx="11531540" cy="2001900"/>
          </a:xfrm>
        </p:spPr>
        <p:txBody>
          <a:bodyPr/>
          <a:lstStyle/>
          <a:p>
            <a:r>
              <a:rPr lang="en-US" sz="4000">
                <a:latin typeface="Arial"/>
                <a:cs typeface="Arial"/>
              </a:rPr>
              <a:t>CHALLENGE AREAS FOR THE NEXT DECADE</a:t>
            </a:r>
            <a:br>
              <a:rPr lang="en-US">
                <a:latin typeface="Arial"/>
                <a:cs typeface="Arial"/>
              </a:rPr>
            </a:br>
            <a:r>
              <a:rPr lang="en-US" sz="4000" b="0">
                <a:latin typeface="Arial"/>
                <a:cs typeface="Arial"/>
              </a:rPr>
              <a:t>         </a:t>
            </a:r>
            <a:endParaRPr lang="en-US" sz="4000" b="0" i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A73C90-1220-DC23-FA96-85A2D99BED3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812280" y="6402388"/>
            <a:ext cx="537972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E0A7F-93AB-9B9E-CC5E-003D01A22E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30950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854D3-03D8-CFF6-F7C8-C4AADC1F7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18" y="1245357"/>
            <a:ext cx="3411941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57B410-0755-073C-CFC4-D0DB1F10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148" y="1245357"/>
            <a:ext cx="3423313" cy="3434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5B8260-81EC-8BA9-9B52-AF4C122DD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374" y="3587117"/>
            <a:ext cx="3593911" cy="3571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55184-F28D-7AD8-9227-1B3CCC909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87" y="3656296"/>
            <a:ext cx="3705368" cy="3726819"/>
          </a:xfrm>
          <a:prstGeom prst="rect">
            <a:avLst/>
          </a:prstGeom>
        </p:spPr>
      </p:pic>
      <p:pic>
        <p:nvPicPr>
          <p:cNvPr id="5" name="Picture 4" descr="A logo for a research company&#10;&#10;AI-generated content may be incorrect.">
            <a:extLst>
              <a:ext uri="{FF2B5EF4-FFF2-40B4-BE49-F238E27FC236}">
                <a16:creationId xmlns:a16="http://schemas.microsoft.com/office/drawing/2014/main" id="{53A2F5CF-8008-2600-980F-A4E10D0F9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9103" y="1958696"/>
            <a:ext cx="3751067" cy="37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39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F2103-33B3-3A07-9519-10ED740A8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D8C1BD-5F59-78D4-D4B8-F50F8A02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B39D3-5816-5B41-B1C3-E18F0BF5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EF0C20-0E58-DED1-21E1-D962AE91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4" y="162283"/>
            <a:ext cx="11044707" cy="93362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SRF Foundation: </a:t>
            </a:r>
            <a:br>
              <a:rPr lang="en-US">
                <a:latin typeface="Arial"/>
                <a:cs typeface="Arial"/>
              </a:rPr>
            </a:br>
            <a:r>
              <a:rPr lang="en-US" sz="2400" i="1">
                <a:latin typeface="Arial"/>
                <a:cs typeface="Arial"/>
              </a:rPr>
              <a:t>Fundamental SRF Research </a:t>
            </a:r>
            <a:r>
              <a:rPr lang="en-US" sz="2400" i="1">
                <a:solidFill>
                  <a:srgbClr val="C31230"/>
                </a:solidFill>
                <a:latin typeface="Arial"/>
                <a:cs typeface="Arial"/>
              </a:rPr>
              <a:t> </a:t>
            </a:r>
            <a:r>
              <a:rPr lang="en-US" sz="2800" i="1">
                <a:solidFill>
                  <a:srgbClr val="C31230"/>
                </a:solidFill>
                <a:latin typeface="Arial"/>
                <a:cs typeface="Arial"/>
              </a:rPr>
              <a:t>​</a:t>
            </a:r>
            <a:endParaRPr lang="en-US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D6D09-6D6C-0A8B-63F2-D6A5378F8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256" y="1291901"/>
            <a:ext cx="11464773" cy="52553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Area definition: </a:t>
            </a:r>
            <a:r>
              <a:rPr lang="en-US" sz="2400">
                <a:latin typeface="Arial"/>
                <a:cs typeface="Arial"/>
              </a:rPr>
              <a:t>Advance fundamental SRF science using theory and experiment, aiming at a holistic understanding of RF dissipation, loss mechanisms, and ultimate limits to Q</a:t>
            </a:r>
            <a:r>
              <a:rPr lang="en-US" sz="2400" baseline="-25000">
                <a:latin typeface="Arial"/>
                <a:cs typeface="Arial"/>
              </a:rPr>
              <a:t>0</a:t>
            </a:r>
            <a:r>
              <a:rPr lang="en-US" sz="2400">
                <a:latin typeface="Arial"/>
                <a:cs typeface="Arial"/>
              </a:rPr>
              <a:t> and gradients.  </a:t>
            </a:r>
          </a:p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Motivation: </a:t>
            </a:r>
            <a:r>
              <a:rPr lang="en-US" sz="2400">
                <a:latin typeface="Arial"/>
                <a:cs typeface="Arial"/>
              </a:rPr>
              <a:t>SRF materials research is evolving from an empirical optimization </a:t>
            </a:r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to predictive, materials and knowledge informed design</a:t>
            </a:r>
            <a:r>
              <a:rPr lang="en-US" sz="2400">
                <a:latin typeface="Arial"/>
                <a:cs typeface="Arial"/>
              </a:rPr>
              <a:t>. Continuing this paradigm-shift will enable SRF materials by design, opening new design spaces for highest-performance surfaces. </a:t>
            </a:r>
          </a:p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Synergies: </a:t>
            </a:r>
            <a:r>
              <a:rPr lang="en-US" sz="2400">
                <a:latin typeface="Arial"/>
                <a:cs typeface="Arial"/>
              </a:rPr>
              <a:t>Fundamental SRF knowledge is the foundation for materials development for any future SRF driven accelerator for science and industry as well as for quantum and digital logic materials.  </a:t>
            </a: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55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3153E-E39C-9DB8-5E05-8AE7631A7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A63425-7162-CD67-2647-046EBF5F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B7AC03-0A82-1471-1A78-55115DEF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2E3161-8865-D5DF-C59F-CC267FAA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4" y="162283"/>
            <a:ext cx="11044707" cy="93362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SRF Foundation: </a:t>
            </a:r>
            <a:br>
              <a:rPr lang="en-US">
                <a:latin typeface="Arial"/>
                <a:cs typeface="Arial"/>
              </a:rPr>
            </a:br>
            <a:r>
              <a:rPr lang="en-US" sz="2400" i="1">
                <a:latin typeface="Arial"/>
                <a:cs typeface="Arial"/>
              </a:rPr>
              <a:t>Fundamental SRF Research </a:t>
            </a:r>
            <a:r>
              <a:rPr lang="en-US" sz="2400" i="1">
                <a:solidFill>
                  <a:srgbClr val="C31230"/>
                </a:solidFill>
                <a:latin typeface="Arial"/>
                <a:cs typeface="Arial"/>
              </a:rPr>
              <a:t> </a:t>
            </a:r>
            <a:r>
              <a:rPr lang="en-US" sz="2800" i="1">
                <a:solidFill>
                  <a:srgbClr val="C31230"/>
                </a:solidFill>
                <a:latin typeface="Arial"/>
                <a:cs typeface="Arial"/>
              </a:rPr>
              <a:t>​</a:t>
            </a:r>
            <a:endParaRPr lang="en-US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660C2-1823-F7B6-418E-7ABAB6D5A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54" y="1005553"/>
            <a:ext cx="11900746" cy="52553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b="1">
                <a:latin typeface="Arial"/>
                <a:cs typeface="Arial"/>
              </a:rPr>
              <a:t>Milestones </a:t>
            </a:r>
          </a:p>
          <a:p>
            <a:pPr marL="800100" lvl="1" indent="-342900">
              <a:buChar char="•"/>
            </a:pPr>
            <a:r>
              <a:rPr lang="en-US" sz="2000">
                <a:latin typeface="Arial"/>
                <a:cs typeface="Arial"/>
              </a:rPr>
              <a:t>Short to medium term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Develop the </a:t>
            </a:r>
            <a:r>
              <a:rPr lang="en-US" sz="1800" err="1">
                <a:latin typeface="Arial"/>
                <a:cs typeface="Arial"/>
              </a:rPr>
              <a:t>Eliashberg</a:t>
            </a:r>
            <a:r>
              <a:rPr lang="en-US" sz="1800">
                <a:latin typeface="Arial"/>
                <a:cs typeface="Arial"/>
              </a:rPr>
              <a:t> + nonequilibrium theories of SRF limits in conjunction with advanced computational modeling</a:t>
            </a:r>
          </a:p>
          <a:p>
            <a:pPr marL="1257300" lvl="2" indent="-342900">
              <a:buChar char="•"/>
            </a:pPr>
            <a:r>
              <a:rPr lang="en-US" sz="1800">
                <a:latin typeface="Arial"/>
                <a:cs typeface="Arial"/>
              </a:rPr>
              <a:t>Probe RF field limits in long and ultra-short pulse operation on samples with bulk and layered (nanostructured) surfaces  </a:t>
            </a:r>
          </a:p>
          <a:p>
            <a:pPr marL="1257300" lvl="2" indent="-342900">
              <a:buChar char="•"/>
            </a:pPr>
            <a:r>
              <a:rPr lang="en-US" sz="1800">
                <a:latin typeface="Arial"/>
                <a:cs typeface="Arial"/>
              </a:rPr>
              <a:t>Identify dominant RF loss mechanisms and relevant timescales</a:t>
            </a:r>
          </a:p>
          <a:p>
            <a:pPr marL="1257300" lvl="2" indent="-342900">
              <a:buChar char="•"/>
            </a:pPr>
            <a:r>
              <a:rPr lang="en-US" sz="1800">
                <a:latin typeface="Arial"/>
                <a:cs typeface="Arial"/>
              </a:rPr>
              <a:t>Explore new engineering growth controls including CVD/ALD, enabling encapsulation, multilayers, high-kappa superconductors, and new doping schemes</a:t>
            </a:r>
          </a:p>
          <a:p>
            <a:pPr marL="800100" lvl="1" indent="-342900">
              <a:buChar char="•"/>
            </a:pPr>
            <a:r>
              <a:rPr lang="en-US" sz="2000">
                <a:latin typeface="Arial"/>
                <a:cs typeface="Arial"/>
              </a:rPr>
              <a:t>Medium to long term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Understand mechanisms of residual resistance, </a:t>
            </a:r>
            <a:r>
              <a:rPr lang="en-US" sz="1800" err="1">
                <a:latin typeface="Arial"/>
                <a:cs typeface="Arial"/>
              </a:rPr>
              <a:t>subgap</a:t>
            </a:r>
            <a:r>
              <a:rPr lang="en-US" sz="1800">
                <a:latin typeface="Arial"/>
                <a:cs typeface="Arial"/>
              </a:rPr>
              <a:t> states, TLS losses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Advance theory of nonequilibrium superconductivity: Q(H) at high RF fields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Predict theoretical Q and H limits for key SRF players (Nb and Nb3Sn)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Establish predictive link between impurity profiles, microstructure, and RF loss mechanisms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Define &amp; demonstrate full growth control for engineering surfaces – functionalization of materials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886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3D109-FEB5-CB83-BB26-AAADF8D91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F41E9F-DDA2-AB4C-19B3-A7CBE47E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97A616-F21C-9B9F-E88F-05D3450A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97E174-D8FF-998F-4A99-176C7026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4" y="162283"/>
            <a:ext cx="11044707" cy="933623"/>
          </a:xfrm>
        </p:spPr>
        <p:txBody>
          <a:bodyPr/>
          <a:lstStyle/>
          <a:p>
            <a:pPr rtl="0"/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The Last Mile: </a:t>
            </a:r>
            <a:br>
              <a:rPr lang="en-US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 i="1">
                <a:solidFill>
                  <a:srgbClr val="C31230"/>
                </a:solidFill>
                <a:latin typeface="Arial"/>
                <a:cs typeface="Arial"/>
              </a:rPr>
              <a:t>Advanced Processing for Pushing Bulk Nb to the Theoretical Max </a:t>
            </a:r>
            <a:r>
              <a:rPr lang="en-US" sz="2800" i="1">
                <a:solidFill>
                  <a:srgbClr val="C31230"/>
                </a:solidFill>
                <a:latin typeface="Arial"/>
                <a:cs typeface="Arial"/>
              </a:rPr>
              <a:t>​</a:t>
            </a:r>
            <a:endParaRPr lang="en-US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07718-9493-BF84-4C8A-B7419D0EF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257" y="1291901"/>
            <a:ext cx="11887683" cy="52553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Area definition</a:t>
            </a:r>
            <a:r>
              <a:rPr lang="en-US" sz="2400">
                <a:latin typeface="Arial"/>
                <a:cs typeface="Arial"/>
              </a:rPr>
              <a:t>: Guided by fundamental SRF knowledge, and using new engineering controls for materials growth, develop optimized Nb-based surfaces that enhance performance, approaching theoretical limits (currently unknown).  </a:t>
            </a:r>
          </a:p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Motivation: </a:t>
            </a:r>
            <a:r>
              <a:rPr lang="en-US" sz="2400">
                <a:latin typeface="Arial"/>
                <a:cs typeface="Arial"/>
              </a:rPr>
              <a:t>Bulk Nb is one of the baseline material for the next SRF-based frontier collider (e.g., FCC-ee). Feasibility (cost and energy consumption) of such a machine requires significantly increased Q</a:t>
            </a:r>
            <a:r>
              <a:rPr lang="en-US" sz="2400" baseline="-25000">
                <a:latin typeface="Arial"/>
                <a:cs typeface="Arial"/>
              </a:rPr>
              <a:t>0</a:t>
            </a:r>
            <a:r>
              <a:rPr lang="en-US" sz="2400">
                <a:latin typeface="Arial"/>
                <a:cs typeface="Arial"/>
              </a:rPr>
              <a:t> at medium to high fields (25 – 50 MV/m).</a:t>
            </a:r>
          </a:p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Synergies: </a:t>
            </a:r>
            <a:r>
              <a:rPr lang="en-US" sz="2400">
                <a:latin typeface="Arial"/>
                <a:cs typeface="Arial"/>
              </a:rPr>
              <a:t>SRF-driven accelerators for science and industry mostly will remain Nb-based short to medium term. Any advances in Nb SRF performance will have broad and enabling benefits to these applications of SRF technology.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2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17D3E-4B29-49C8-888E-69EEFB400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D36B54-5B90-4739-073F-2AD5CA52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E93E5E-6C32-0FB0-232A-AA7A61EA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77E812-3CD5-EF98-E659-A41E52BD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4" y="162283"/>
            <a:ext cx="11044707" cy="933623"/>
          </a:xfrm>
        </p:spPr>
        <p:txBody>
          <a:bodyPr/>
          <a:lstStyle/>
          <a:p>
            <a:pPr rtl="0"/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The Last Mile: </a:t>
            </a:r>
            <a:br>
              <a:rPr lang="en-US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 i="1">
                <a:solidFill>
                  <a:srgbClr val="C31230"/>
                </a:solidFill>
                <a:latin typeface="Arial"/>
                <a:cs typeface="Arial"/>
              </a:rPr>
              <a:t>Advanced Processing for Pushing Bulk Nb to the Theoretical Max </a:t>
            </a:r>
            <a:r>
              <a:rPr lang="en-US" sz="2800" i="1">
                <a:solidFill>
                  <a:srgbClr val="C31230"/>
                </a:solidFill>
                <a:latin typeface="Arial"/>
                <a:cs typeface="Arial"/>
              </a:rPr>
              <a:t>​</a:t>
            </a:r>
            <a:endParaRPr lang="en-US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1B6CF9-3112-D4F3-07C0-08339E109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256" y="1131881"/>
            <a:ext cx="11681943" cy="52553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Milestones </a:t>
            </a:r>
          </a:p>
          <a:p>
            <a:pPr marL="800100" lvl="1" indent="-342900">
              <a:buChar char="•"/>
            </a:pPr>
            <a:r>
              <a:rPr lang="en-US" sz="2400">
                <a:latin typeface="Arial"/>
                <a:cs typeface="Arial"/>
              </a:rPr>
              <a:t>Short to medium term</a:t>
            </a:r>
          </a:p>
          <a:p>
            <a:pPr marL="1257300" lvl="2" indent="-342900">
              <a:buChar char="•"/>
            </a:pPr>
            <a:r>
              <a:rPr lang="en-US" sz="2000"/>
              <a:t>Reduce residual resistance at medium to high operating field by developing techniques and materials that minimize flux trapping and reducing sensitivity to trapped magnetic flux. </a:t>
            </a:r>
          </a:p>
          <a:p>
            <a:pPr marL="1257300" lvl="2" indent="-342900">
              <a:buChar char="•"/>
            </a:pPr>
            <a:r>
              <a:rPr lang="en-US" sz="2000"/>
              <a:t>Develop optimized oxide passivation / capping layers </a:t>
            </a:r>
          </a:p>
          <a:p>
            <a:pPr marL="1257300" lvl="2" indent="-342900">
              <a:buChar char="•"/>
            </a:pPr>
            <a:r>
              <a:rPr lang="en-US" sz="2000"/>
              <a:t>Demonstrate controlled co-doping with multiple impurities via heat treatments  </a:t>
            </a:r>
          </a:p>
          <a:p>
            <a:pPr marL="1257300" lvl="2" indent="-342900">
              <a:buChar char="•"/>
            </a:pPr>
            <a:r>
              <a:rPr lang="en-US" sz="2000" b="1"/>
              <a:t>Goal: Demonstrate Q = 4 x 10</a:t>
            </a:r>
            <a:r>
              <a:rPr lang="en-US" sz="2000" b="1" baseline="30000"/>
              <a:t>10</a:t>
            </a:r>
            <a:r>
              <a:rPr lang="en-US" sz="2000" b="1" baseline="-25000"/>
              <a:t> </a:t>
            </a:r>
            <a:r>
              <a:rPr lang="en-US" sz="2000" b="1"/>
              <a:t>at 40 MV/m (2K, 1.3 GHz)</a:t>
            </a:r>
          </a:p>
          <a:p>
            <a:pPr marL="800100" lvl="1" indent="-342900">
              <a:buChar char="•"/>
            </a:pPr>
            <a:r>
              <a:rPr lang="en-US" sz="2400">
                <a:latin typeface="Arial"/>
                <a:cs typeface="Arial"/>
              </a:rPr>
              <a:t>Medium to long term</a:t>
            </a:r>
          </a:p>
          <a:p>
            <a:pPr marL="1257300" lvl="2" indent="-342900">
              <a:buChar char="•"/>
            </a:pPr>
            <a:r>
              <a:rPr lang="en-US" sz="2000">
                <a:latin typeface="Arial"/>
                <a:cs typeface="Arial"/>
              </a:rPr>
              <a:t>Develop optimized capping / multi layers on Nb and demonstrate enhanced performance (Q</a:t>
            </a:r>
            <a:r>
              <a:rPr lang="en-US" sz="2000" baseline="-25000">
                <a:latin typeface="Arial"/>
                <a:cs typeface="Arial"/>
              </a:rPr>
              <a:t>0</a:t>
            </a:r>
            <a:r>
              <a:rPr lang="en-US" sz="2000">
                <a:latin typeface="Arial"/>
                <a:cs typeface="Arial"/>
              </a:rPr>
              <a:t> and/or gradient)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/>
              <a:t>Develop controlled growth methods for tailored impurity concentrations for engineered Nb-based surfaces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/>
              <a:t>Demonstrate predictive “surface/treatment by design”, leading to tailed performance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/>
              <a:t>Goal: Demonstrate Q &gt; 5 x 10</a:t>
            </a:r>
            <a:r>
              <a:rPr lang="en-US" sz="2000" b="1" baseline="30000"/>
              <a:t>10</a:t>
            </a:r>
            <a:r>
              <a:rPr lang="en-US" sz="2000" b="1" baseline="-25000"/>
              <a:t> </a:t>
            </a:r>
            <a:r>
              <a:rPr lang="en-US" sz="2000" b="1"/>
              <a:t>at 50 MV/m (2K, 1.3 GHz)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b="1">
              <a:latin typeface="Arial"/>
              <a:cs typeface="Arial"/>
            </a:endParaRPr>
          </a:p>
          <a:p>
            <a:pPr marL="1257300" lvl="2" indent="-342900">
              <a:buChar char="•"/>
            </a:pPr>
            <a:endParaRPr lang="en-US" sz="2200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72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DB80B-6B0A-0135-EDF9-31392A3D1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F783D5-3D57-0EDE-FC8B-1EE61D9D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43B224-D6D4-1381-7C5B-FAB0F2AA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F61924-4906-F47B-304F-D9F6D3BB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62283"/>
            <a:ext cx="11044707" cy="678664"/>
          </a:xfrm>
        </p:spPr>
        <p:txBody>
          <a:bodyPr/>
          <a:lstStyle/>
          <a:p>
            <a:pPr rtl="0"/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The next SRF materials frontier: Beyond bulk Nb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63B86-5CDC-EFAE-12E8-35585ECA2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30" y="923177"/>
            <a:ext cx="11929098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 sz="2400" b="1">
                <a:latin typeface="Arial"/>
                <a:cs typeface="Arial"/>
              </a:rPr>
              <a:t>Area definition: </a:t>
            </a:r>
            <a:r>
              <a:rPr lang="en-US" sz="2400">
                <a:latin typeface="Arial"/>
                <a:cs typeface="Arial"/>
              </a:rPr>
              <a:t>Develop thin-film based SRF technologies tailored (film-substrate system, growth techniques…) to specific goals</a:t>
            </a:r>
            <a:endParaRPr lang="en-US" sz="2400"/>
          </a:p>
          <a:p>
            <a:pPr marL="742950" lvl="4" indent="-28575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Advance the efficiency frontier: Focus on Nb</a:t>
            </a:r>
            <a:r>
              <a:rPr lang="en-US" sz="2000" baseline="-25000">
                <a:latin typeface="Arial"/>
                <a:cs typeface="Arial"/>
              </a:rPr>
              <a:t>3</a:t>
            </a:r>
            <a:r>
              <a:rPr lang="en-US" sz="2000">
                <a:latin typeface="Arial"/>
                <a:cs typeface="Arial"/>
              </a:rPr>
              <a:t>Sn, but also evaluate other higher-T</a:t>
            </a:r>
            <a:r>
              <a:rPr lang="en-US" sz="2000" baseline="-25000">
                <a:latin typeface="Arial"/>
                <a:cs typeface="Arial"/>
              </a:rPr>
              <a:t>c</a:t>
            </a:r>
            <a:r>
              <a:rPr lang="en-US" sz="2000">
                <a:latin typeface="Arial"/>
                <a:cs typeface="Arial"/>
              </a:rPr>
              <a:t> materials </a:t>
            </a:r>
          </a:p>
          <a:p>
            <a:pPr marL="742950" lvl="4" indent="-28575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Advance the gradient frontier: Surfaces by design  </a:t>
            </a:r>
          </a:p>
          <a:p>
            <a:pPr marL="742950" lvl="4" indent="-28575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Develop the copper backbone: High-performance thin-films on cost-effective substrates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 b="1">
                <a:latin typeface="Arial"/>
                <a:cs typeface="Arial"/>
              </a:rPr>
              <a:t>Motivation: </a:t>
            </a:r>
            <a:r>
              <a:rPr lang="en-US" sz="2400">
                <a:latin typeface="Arial"/>
                <a:cs typeface="Arial"/>
              </a:rPr>
              <a:t> Nb/Cu is fundamental for the next SRF-based frontier collider (e.g., FCC-ee, Muon Collider). Feasibility (cost and energy consumption) of such a machine requires significantly increased Q</a:t>
            </a:r>
            <a:r>
              <a:rPr lang="en-US" sz="2400" baseline="-25000">
                <a:latin typeface="Arial"/>
                <a:cs typeface="Arial"/>
              </a:rPr>
              <a:t>0</a:t>
            </a:r>
            <a:r>
              <a:rPr lang="en-US" sz="2400">
                <a:latin typeface="Arial"/>
                <a:cs typeface="Arial"/>
              </a:rPr>
              <a:t> at medium to high fields. Feasibility of Nb</a:t>
            </a:r>
            <a:r>
              <a:rPr lang="en-US" sz="2400" baseline="-25000">
                <a:latin typeface="Arial"/>
                <a:cs typeface="Arial"/>
              </a:rPr>
              <a:t>3</a:t>
            </a:r>
            <a:r>
              <a:rPr lang="en-US" sz="2400">
                <a:latin typeface="Arial"/>
                <a:cs typeface="Arial"/>
              </a:rPr>
              <a:t>Sn/Cu would be a paradigm shift for large instruments and industrial machines. 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 b="1">
                <a:latin typeface="Arial"/>
                <a:cs typeface="Arial"/>
              </a:rPr>
              <a:t>Synergies: </a:t>
            </a:r>
            <a:r>
              <a:rPr lang="en-US" sz="2400">
                <a:latin typeface="Arial"/>
                <a:cs typeface="Arial"/>
              </a:rPr>
              <a:t>Strong synergies, film-based SRF technology is the envisioned enabler of the future for accelerators for science and industry as well as for quantum and digital logic materials. </a:t>
            </a:r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9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62ED5A8-E433-E1F5-E378-F0E447BCE2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77" y="785804"/>
          <a:ext cx="3147897" cy="403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941333" imgH="5057775" progId="">
                  <p:embed/>
                </p:oleObj>
              </mc:Choice>
              <mc:Fallback>
                <p:oleObj r:id="rId3" imgW="3941333" imgH="5057775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62ED5A8-E433-E1F5-E378-F0E447BCE2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377" y="785804"/>
                        <a:ext cx="3147897" cy="4039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8304D-0AD8-38CC-8003-044839CF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A8B-4A3D-A33C-8004-D71E3F88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91" y="107140"/>
            <a:ext cx="11044707" cy="678664"/>
          </a:xfrm>
        </p:spPr>
        <p:txBody>
          <a:bodyPr/>
          <a:lstStyle/>
          <a:p>
            <a:r>
              <a:rPr lang="en-US"/>
              <a:t>DOE GARD RF Roadmap - circa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EA2EF0-C0FC-44B5-B885-137472EAD174}"/>
              </a:ext>
            </a:extLst>
          </p:cNvPr>
          <p:cNvGrpSpPr/>
          <p:nvPr/>
        </p:nvGrpSpPr>
        <p:grpSpPr>
          <a:xfrm>
            <a:off x="3048001" y="2660796"/>
            <a:ext cx="3218567" cy="3778161"/>
            <a:chOff x="6214268" y="2173941"/>
            <a:chExt cx="3929869" cy="37982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83BA89-1319-4D69-809E-B4D22BB3D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4268" y="2173941"/>
              <a:ext cx="3929869" cy="379828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2EEC94-D746-4078-A202-3EE6CB0267C4}"/>
                </a:ext>
              </a:extLst>
            </p:cNvPr>
            <p:cNvSpPr/>
            <p:nvPr/>
          </p:nvSpPr>
          <p:spPr>
            <a:xfrm>
              <a:off x="6334188" y="3136816"/>
              <a:ext cx="3742379" cy="55711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7BE7D-D7CD-4C62-B6FB-8184CBD6B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126" y="1761067"/>
            <a:ext cx="6137238" cy="377816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DB84E32E-7C29-4B66-9E33-5C6FB20F2A1C}"/>
              </a:ext>
            </a:extLst>
          </p:cNvPr>
          <p:cNvSpPr/>
          <p:nvPr/>
        </p:nvSpPr>
        <p:spPr>
          <a:xfrm rot="19587212">
            <a:off x="5409822" y="2603783"/>
            <a:ext cx="1689929" cy="763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A4D8F0-0C11-4D78-98A6-7D45C0D6A6ED}"/>
              </a:ext>
            </a:extLst>
          </p:cNvPr>
          <p:cNvSpPr/>
          <p:nvPr/>
        </p:nvSpPr>
        <p:spPr>
          <a:xfrm>
            <a:off x="7098381" y="2394766"/>
            <a:ext cx="4909932" cy="12022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89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9494B-BB94-DCF7-49CF-3791D2A4D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87D9B6-D082-4E34-68FE-36963AE6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6AE816-A6B0-0BEB-C504-2A2789BD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BCED65-25D3-C7DA-8848-5801FFB0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1" y="33357"/>
            <a:ext cx="11044707" cy="678664"/>
          </a:xfrm>
        </p:spPr>
        <p:txBody>
          <a:bodyPr/>
          <a:lstStyle/>
          <a:p>
            <a:pPr rtl="0"/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The next SRF materials frontier: Beyond bulk Nb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99EBC-C5CF-095E-06B8-A3F87D053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832" y="712021"/>
            <a:ext cx="12002186" cy="57747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Milestones </a:t>
            </a:r>
            <a:endParaRPr lang="en-US" sz="2400">
              <a:latin typeface="Arial"/>
              <a:cs typeface="Arial"/>
            </a:endParaRP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Short to medium term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>
                <a:latin typeface="Arial"/>
                <a:cs typeface="Arial"/>
              </a:rPr>
              <a:t>Establish Nb film baseline @ 1.3 GHz (2 K) &amp; @ 800- 400MHz (4.2 K) </a:t>
            </a:r>
          </a:p>
          <a:p>
            <a:pPr lvl="2"/>
            <a:r>
              <a:rPr lang="en-US" sz="1800" b="1">
                <a:latin typeface="Arial"/>
                <a:cs typeface="Arial"/>
              </a:rPr>
              <a:t>     Demonstrate Q </a:t>
            </a:r>
            <a:r>
              <a:rPr lang="en-US" sz="1800" b="1" baseline="30000">
                <a:latin typeface="Arial"/>
                <a:cs typeface="Arial"/>
              </a:rPr>
              <a:t>Nb/Cu</a:t>
            </a:r>
            <a:r>
              <a:rPr lang="en-US" sz="1800" b="1">
                <a:latin typeface="Arial"/>
                <a:cs typeface="Arial"/>
              </a:rPr>
              <a:t>= 4 x 10</a:t>
            </a:r>
            <a:r>
              <a:rPr lang="en-US" sz="1800" b="1" baseline="30000">
                <a:latin typeface="Arial"/>
                <a:cs typeface="Arial"/>
              </a:rPr>
              <a:t>10</a:t>
            </a:r>
            <a:r>
              <a:rPr lang="en-US" sz="1800" b="1" baseline="-25000">
                <a:latin typeface="Arial"/>
                <a:cs typeface="Arial"/>
              </a:rPr>
              <a:t> </a:t>
            </a:r>
            <a:r>
              <a:rPr lang="en-US" sz="1800" b="1">
                <a:latin typeface="Arial"/>
                <a:cs typeface="Arial"/>
              </a:rPr>
              <a:t>at 30 MV/m (2 K, 1.3 GHz) and Q</a:t>
            </a:r>
            <a:r>
              <a:rPr lang="en-US" sz="1800" b="1" baseline="30000">
                <a:latin typeface="Arial"/>
                <a:cs typeface="Arial"/>
              </a:rPr>
              <a:t> Nb/Cu</a:t>
            </a:r>
            <a:r>
              <a:rPr lang="en-US" sz="1800" b="1">
                <a:latin typeface="Arial"/>
                <a:cs typeface="Arial"/>
              </a:rPr>
              <a:t> &gt; 2x10</a:t>
            </a:r>
            <a:r>
              <a:rPr lang="en-US" sz="1800" b="1" baseline="30000">
                <a:latin typeface="Arial"/>
                <a:cs typeface="Arial"/>
              </a:rPr>
              <a:t>9</a:t>
            </a:r>
            <a:r>
              <a:rPr lang="en-US" sz="1800" b="1">
                <a:latin typeface="Arial"/>
                <a:cs typeface="Arial"/>
              </a:rPr>
              <a:t> at 15 MV/m (4.5 K, 400-800 MHz)</a:t>
            </a:r>
            <a:endParaRPr lang="en-US" sz="1600"/>
          </a:p>
          <a:p>
            <a:pPr marL="1257300" lvl="2" indent="-342900"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Further develop Nb</a:t>
            </a:r>
            <a:r>
              <a:rPr lang="en-US" sz="2000" baseline="-25000">
                <a:latin typeface="Arial"/>
                <a:cs typeface="Arial"/>
              </a:rPr>
              <a:t>3</a:t>
            </a:r>
            <a:r>
              <a:rPr lang="en-US" sz="2000">
                <a:latin typeface="Arial"/>
                <a:cs typeface="Arial"/>
              </a:rPr>
              <a:t>Sn/Nb and Nb</a:t>
            </a:r>
            <a:r>
              <a:rPr lang="en-US" sz="2000" baseline="-25000">
                <a:latin typeface="Arial"/>
                <a:cs typeface="Arial"/>
              </a:rPr>
              <a:t>3</a:t>
            </a:r>
            <a:r>
              <a:rPr lang="en-US" sz="2000">
                <a:latin typeface="Arial"/>
                <a:cs typeface="Arial"/>
              </a:rPr>
              <a:t>Sn/Cu technology and establish baseline performance</a:t>
            </a:r>
          </a:p>
          <a:p>
            <a:pPr lvl="2"/>
            <a:r>
              <a:rPr lang="en-US" sz="1800" b="1">
                <a:latin typeface="Arial"/>
                <a:cs typeface="Arial"/>
              </a:rPr>
              <a:t>      Demonstrate E</a:t>
            </a:r>
            <a:r>
              <a:rPr lang="en-US" sz="1800" b="1" baseline="-25000">
                <a:latin typeface="Arial"/>
                <a:cs typeface="Arial"/>
              </a:rPr>
              <a:t>acc </a:t>
            </a:r>
            <a:r>
              <a:rPr lang="en-US" sz="1800" b="1" baseline="30000">
                <a:latin typeface="Arial"/>
                <a:cs typeface="Arial"/>
              </a:rPr>
              <a:t>Nb3Sn</a:t>
            </a:r>
            <a:r>
              <a:rPr lang="en-US" sz="1800" b="1">
                <a:latin typeface="Arial"/>
                <a:cs typeface="Arial"/>
              </a:rPr>
              <a:t>&gt; 15 MV/m with Q</a:t>
            </a:r>
            <a:r>
              <a:rPr lang="en-US" sz="1800" b="1" baseline="-25000">
                <a:latin typeface="Arial"/>
                <a:cs typeface="Arial"/>
              </a:rPr>
              <a:t>0 </a:t>
            </a:r>
            <a:r>
              <a:rPr lang="en-US" sz="1800" b="1">
                <a:latin typeface="Arial"/>
                <a:cs typeface="Arial"/>
              </a:rPr>
              <a:t>&gt; 4x10</a:t>
            </a:r>
            <a:r>
              <a:rPr lang="en-US" sz="1800" b="1" baseline="30000">
                <a:latin typeface="Arial"/>
                <a:cs typeface="Arial"/>
              </a:rPr>
              <a:t>10</a:t>
            </a:r>
            <a:r>
              <a:rPr lang="en-US" sz="1800" b="1">
                <a:latin typeface="Arial"/>
                <a:cs typeface="Arial"/>
              </a:rPr>
              <a:t> at 0.8 - 1.3 GHz, 4.5 K                  </a:t>
            </a:r>
            <a:endParaRPr lang="en-US" sz="1800"/>
          </a:p>
          <a:p>
            <a:pPr lvl="2"/>
            <a:r>
              <a:rPr lang="en-US" sz="1800" b="1">
                <a:latin typeface="Arial"/>
                <a:cs typeface="Arial"/>
              </a:rPr>
              <a:t>      Demonstrate E</a:t>
            </a:r>
            <a:r>
              <a:rPr lang="en-US" sz="1800" b="1" baseline="-25000">
                <a:latin typeface="Arial"/>
                <a:cs typeface="Arial"/>
              </a:rPr>
              <a:t>acc </a:t>
            </a:r>
            <a:r>
              <a:rPr lang="en-US" sz="1800" b="1" baseline="30000">
                <a:latin typeface="Arial"/>
                <a:cs typeface="Arial"/>
              </a:rPr>
              <a:t>Nb3Sn</a:t>
            </a:r>
            <a:r>
              <a:rPr lang="en-US" sz="1800" b="1">
                <a:latin typeface="Arial"/>
                <a:cs typeface="Arial"/>
              </a:rPr>
              <a:t>&gt; 25 MV/m with Q</a:t>
            </a:r>
            <a:r>
              <a:rPr lang="en-US" sz="1800" b="1" baseline="-25000">
                <a:latin typeface="Arial"/>
                <a:cs typeface="Arial"/>
              </a:rPr>
              <a:t>0 </a:t>
            </a:r>
            <a:r>
              <a:rPr lang="en-US" sz="1800" b="1">
                <a:latin typeface="Arial"/>
                <a:cs typeface="Arial"/>
              </a:rPr>
              <a:t>&gt; 2x10</a:t>
            </a:r>
            <a:r>
              <a:rPr lang="en-US" sz="1800" b="1" baseline="30000">
                <a:latin typeface="Arial"/>
                <a:cs typeface="Arial"/>
              </a:rPr>
              <a:t>10</a:t>
            </a:r>
            <a:r>
              <a:rPr lang="en-US" sz="1800" b="1">
                <a:latin typeface="Arial"/>
                <a:cs typeface="Arial"/>
              </a:rPr>
              <a:t> at 0.8 - 1.3 GHz, 4.5 K</a:t>
            </a:r>
          </a:p>
          <a:p>
            <a:pPr lvl="2"/>
            <a:r>
              <a:rPr lang="en-US" sz="1800" b="1"/>
              <a:t>      Demonstrate cavity operation in short pulse mode with E</a:t>
            </a:r>
            <a:r>
              <a:rPr lang="en-US" sz="1800" b="1" baseline="-25000"/>
              <a:t>acc</a:t>
            </a:r>
            <a:r>
              <a:rPr lang="en-US" sz="1800" b="1"/>
              <a:t> &gt; 50 MV/m </a:t>
            </a:r>
          </a:p>
          <a:p>
            <a:pPr marL="1257300" lvl="2" indent="-342900"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Nb</a:t>
            </a:r>
            <a:r>
              <a:rPr lang="en-US" baseline="-25000">
                <a:latin typeface="Arial"/>
                <a:cs typeface="Arial"/>
              </a:rPr>
              <a:t>3</a:t>
            </a:r>
            <a:r>
              <a:rPr lang="en-US" sz="2000">
                <a:latin typeface="Arial"/>
                <a:cs typeface="Arial"/>
              </a:rPr>
              <a:t>Sn studies for cryomodule operation</a:t>
            </a:r>
            <a:endParaRPr lang="en-US" sz="2000"/>
          </a:p>
          <a:p>
            <a:pPr marL="1257300" lvl="2" indent="-34290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Turn-key Nb</a:t>
            </a:r>
            <a:r>
              <a:rPr lang="en-US" sz="2000" baseline="-25000">
                <a:latin typeface="Arial"/>
                <a:cs typeface="Arial"/>
              </a:rPr>
              <a:t>3</a:t>
            </a:r>
            <a:r>
              <a:rPr lang="en-US" sz="2000">
                <a:latin typeface="Arial"/>
                <a:cs typeface="Arial"/>
              </a:rPr>
              <a:t>Sn cryomodule technology (Industry transfer)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>
                <a:latin typeface="Arial"/>
                <a:cs typeface="Arial"/>
              </a:rPr>
              <a:t>Evaluate potential of alternative film materials and SIS structures first on samples, then on cavities (depending on development maturity) – Develop tailored growth techniques (PVD/EC, CVD, ALD, electrodeposition, hybrid…)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>
                <a:latin typeface="Arial"/>
                <a:cs typeface="Arial"/>
              </a:rPr>
              <a:t>Reduce sensitivity to magnetic flux for new materials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000">
                <a:latin typeface="Arial"/>
                <a:cs typeface="Arial"/>
              </a:rPr>
              <a:t>Develop adequate Cu substrate and processes for reproducible and reliable film deposition</a:t>
            </a:r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endParaRPr lang="it-IT" sz="1600">
              <a:latin typeface="Arial"/>
              <a:cs typeface="Arial"/>
            </a:endParaRPr>
          </a:p>
          <a:p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486716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130AB-9D8C-48A3-6E23-27D343925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A36809-C373-F9C0-00CA-A3C7C299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F4A7E-AB99-D844-0A32-4E433F3B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F8A9E6-1A5B-BC42-0985-9586088A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1" y="33357"/>
            <a:ext cx="11044707" cy="678664"/>
          </a:xfrm>
        </p:spPr>
        <p:txBody>
          <a:bodyPr/>
          <a:lstStyle/>
          <a:p>
            <a:pPr rtl="0"/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The next SRF materials frontier: Beyond bulk Nb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7B2AC-17EE-593A-6488-C4F3BB612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832" y="712021"/>
            <a:ext cx="12002186" cy="57747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b="1" dirty="0">
                <a:latin typeface="Arial"/>
                <a:cs typeface="Arial"/>
              </a:rPr>
              <a:t>Milestones </a:t>
            </a:r>
            <a:endParaRPr lang="en-US" sz="2400" dirty="0">
              <a:latin typeface="Arial"/>
              <a:cs typeface="Arial"/>
            </a:endParaRP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Medium to long term</a:t>
            </a:r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it-IT" sz="2000" dirty="0" err="1">
                <a:latin typeface="Arial"/>
                <a:cs typeface="Arial"/>
              </a:rPr>
              <a:t>Develop</a:t>
            </a:r>
            <a:r>
              <a:rPr lang="it-IT" sz="2000" dirty="0">
                <a:latin typeface="Arial"/>
                <a:cs typeface="Arial"/>
              </a:rPr>
              <a:t> Nb /Cu multi-</a:t>
            </a:r>
            <a:r>
              <a:rPr lang="it-IT" sz="2000" dirty="0" err="1">
                <a:latin typeface="Arial"/>
                <a:cs typeface="Arial"/>
              </a:rPr>
              <a:t>cell</a:t>
            </a:r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err="1">
                <a:latin typeface="Arial"/>
                <a:cs typeface="Arial"/>
              </a:rPr>
              <a:t>cavities</a:t>
            </a:r>
            <a:r>
              <a:rPr lang="it-IT" sz="2000" dirty="0">
                <a:latin typeface="Arial"/>
                <a:cs typeface="Arial"/>
              </a:rPr>
              <a:t> </a:t>
            </a:r>
            <a:r>
              <a:rPr lang="it-IT" sz="2000" dirty="0" err="1">
                <a:latin typeface="Arial"/>
                <a:cs typeface="Arial"/>
              </a:rPr>
              <a:t>at</a:t>
            </a:r>
            <a:r>
              <a:rPr lang="it-IT" sz="2000" dirty="0">
                <a:latin typeface="Arial"/>
                <a:cs typeface="Arial"/>
              </a:rPr>
              <a:t> low frequencies</a:t>
            </a:r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Deploy SIS structures on Nb &amp; Nb/Cu with </a:t>
            </a:r>
            <a:r>
              <a:rPr lang="en-US" sz="2000" b="1" dirty="0">
                <a:latin typeface="Arial"/>
                <a:cs typeface="Arial"/>
              </a:rPr>
              <a:t>30–50% </a:t>
            </a:r>
            <a:r>
              <a:rPr lang="en-US" sz="2000" b="1" dirty="0" err="1">
                <a:latin typeface="Arial"/>
                <a:cs typeface="Arial"/>
              </a:rPr>
              <a:t>E</a:t>
            </a:r>
            <a:r>
              <a:rPr lang="en-US" b="1" baseline="-25000" dirty="0" err="1">
                <a:latin typeface="Arial"/>
                <a:cs typeface="Arial"/>
              </a:rPr>
              <a:t>acc</a:t>
            </a:r>
            <a:r>
              <a:rPr lang="en-US" sz="2000" b="1" dirty="0">
                <a:latin typeface="Arial"/>
                <a:cs typeface="Arial"/>
              </a:rPr>
              <a:t> increase and a factor of two in Q</a:t>
            </a:r>
            <a:r>
              <a:rPr lang="en-US" baseline="-25000" dirty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Deploy Nb</a:t>
            </a:r>
            <a:r>
              <a:rPr lang="en-US" sz="2000" baseline="-25000" dirty="0">
                <a:latin typeface="Arial"/>
                <a:cs typeface="Arial"/>
              </a:rPr>
              <a:t>3</a:t>
            </a:r>
            <a:r>
              <a:rPr lang="en-US" sz="2000" dirty="0">
                <a:latin typeface="Arial"/>
                <a:cs typeface="Arial"/>
              </a:rPr>
              <a:t>Sn/Nb and Nb</a:t>
            </a:r>
            <a:r>
              <a:rPr lang="en-US" sz="2000" baseline="-25000" dirty="0">
                <a:latin typeface="Arial"/>
                <a:cs typeface="Arial"/>
              </a:rPr>
              <a:t>3</a:t>
            </a:r>
            <a:r>
              <a:rPr lang="en-US" sz="2000" dirty="0">
                <a:latin typeface="Arial"/>
                <a:cs typeface="Arial"/>
              </a:rPr>
              <a:t>Sn/Cu technology to multi-cell cavities and integrate in cryomodules</a:t>
            </a:r>
          </a:p>
          <a:p>
            <a:pPr lvl="2"/>
            <a:r>
              <a:rPr lang="en-US" sz="2000" dirty="0">
                <a:latin typeface="Arial"/>
                <a:cs typeface="Arial"/>
              </a:rPr>
              <a:t>      </a:t>
            </a:r>
            <a:r>
              <a:rPr lang="en-US" sz="2000" b="1" dirty="0">
                <a:latin typeface="Arial"/>
                <a:cs typeface="Arial"/>
              </a:rPr>
              <a:t>Demonstrate E</a:t>
            </a:r>
            <a:r>
              <a:rPr lang="en-US" sz="2000" b="1" baseline="-25000" dirty="0">
                <a:latin typeface="Arial"/>
                <a:cs typeface="Arial"/>
              </a:rPr>
              <a:t>acc</a:t>
            </a:r>
            <a:r>
              <a:rPr lang="en-US" sz="2000" b="1" baseline="30000" dirty="0">
                <a:latin typeface="Arial"/>
                <a:cs typeface="Arial"/>
              </a:rPr>
              <a:t>Nb</a:t>
            </a:r>
            <a:r>
              <a:rPr lang="en-US" sz="2000" b="1" baseline="-25000" dirty="0">
                <a:latin typeface="Arial"/>
                <a:cs typeface="Arial"/>
              </a:rPr>
              <a:t>3</a:t>
            </a:r>
            <a:r>
              <a:rPr lang="en-US" sz="2000" b="1" baseline="30000" dirty="0">
                <a:latin typeface="Arial"/>
                <a:cs typeface="Arial"/>
              </a:rPr>
              <a:t>Sn</a:t>
            </a:r>
            <a:r>
              <a:rPr lang="en-US" sz="2000" b="1" baseline="-25000" dirty="0">
                <a:latin typeface="Arial"/>
                <a:cs typeface="Arial"/>
              </a:rPr>
              <a:t> </a:t>
            </a:r>
            <a:r>
              <a:rPr lang="en-US" sz="2000" b="1" dirty="0">
                <a:latin typeface="Arial"/>
                <a:cs typeface="Arial"/>
              </a:rPr>
              <a:t>&gt; 20 MV/m with Q</a:t>
            </a:r>
            <a:r>
              <a:rPr lang="en-US" sz="2000" b="1" baseline="-25000" dirty="0">
                <a:latin typeface="Arial"/>
                <a:cs typeface="Arial"/>
              </a:rPr>
              <a:t>0 </a:t>
            </a:r>
            <a:r>
              <a:rPr lang="en-US" sz="2000" b="1" dirty="0">
                <a:latin typeface="Arial"/>
                <a:cs typeface="Arial"/>
              </a:rPr>
              <a:t>&gt; 3x10</a:t>
            </a:r>
            <a:r>
              <a:rPr lang="en-US" sz="2000" b="1" baseline="30000" dirty="0">
                <a:latin typeface="Arial"/>
                <a:cs typeface="Arial"/>
              </a:rPr>
              <a:t>10</a:t>
            </a:r>
            <a:r>
              <a:rPr lang="en-US" sz="2000" b="1" dirty="0">
                <a:latin typeface="Arial"/>
                <a:cs typeface="Arial"/>
              </a:rPr>
              <a:t> at 800 MHz, 4.5 K</a:t>
            </a:r>
            <a:endParaRPr lang="en-US" sz="2000" dirty="0">
              <a:latin typeface="Arial"/>
              <a:cs typeface="Arial"/>
            </a:endParaRPr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Integrate Nb, Nb</a:t>
            </a:r>
            <a:r>
              <a:rPr lang="en-US" sz="2000" baseline="-25000" dirty="0">
                <a:latin typeface="Arial"/>
                <a:cs typeface="Arial"/>
              </a:rPr>
              <a:t>3</a:t>
            </a:r>
            <a:r>
              <a:rPr lang="en-US" sz="2000" dirty="0">
                <a:latin typeface="Arial"/>
                <a:cs typeface="Arial"/>
              </a:rPr>
              <a:t>Sn, other materials, SIS in common deposition </a:t>
            </a:r>
            <a:endParaRPr lang="en-US" sz="1700" dirty="0">
              <a:latin typeface="Arial"/>
              <a:cs typeface="Arial"/>
            </a:endParaRPr>
          </a:p>
          <a:p>
            <a:pPr lvl="2"/>
            <a:r>
              <a:rPr lang="en-US" sz="1700" b="1" dirty="0">
                <a:latin typeface="Arial"/>
                <a:cs typeface="Arial"/>
              </a:rPr>
              <a:t>      </a:t>
            </a:r>
            <a:r>
              <a:rPr lang="en-US" sz="1800" b="1" dirty="0">
                <a:latin typeface="Arial"/>
                <a:cs typeface="Arial"/>
              </a:rPr>
              <a:t> </a:t>
            </a:r>
            <a:r>
              <a:rPr lang="en-US" sz="2000" b="1" dirty="0">
                <a:latin typeface="Arial"/>
                <a:cs typeface="Arial"/>
              </a:rPr>
              <a:t>Potential for </a:t>
            </a:r>
            <a:r>
              <a:rPr lang="en-US" sz="2000" b="1" dirty="0" err="1">
                <a:latin typeface="Arial"/>
                <a:cs typeface="Arial"/>
              </a:rPr>
              <a:t>E</a:t>
            </a:r>
            <a:r>
              <a:rPr lang="en-US" sz="1400" b="1" baseline="-25000" dirty="0" err="1">
                <a:latin typeface="Arial"/>
                <a:cs typeface="Arial"/>
              </a:rPr>
              <a:t>acc</a:t>
            </a:r>
            <a:r>
              <a:rPr lang="en-US" sz="1400" b="1" baseline="-25000" dirty="0">
                <a:latin typeface="Arial"/>
                <a:cs typeface="Arial"/>
              </a:rPr>
              <a:t> </a:t>
            </a:r>
            <a:r>
              <a:rPr lang="en-US" sz="2000" b="1" dirty="0">
                <a:latin typeface="Arial"/>
                <a:cs typeface="Arial"/>
              </a:rPr>
              <a:t>&gt; 20 MV/m with Q</a:t>
            </a:r>
            <a:r>
              <a:rPr lang="en-US" sz="1400" b="1" baseline="-25000" dirty="0">
                <a:latin typeface="Arial"/>
                <a:cs typeface="Arial"/>
              </a:rPr>
              <a:t>0 </a:t>
            </a:r>
            <a:r>
              <a:rPr lang="en-US" sz="2000" b="1" dirty="0">
                <a:latin typeface="Arial"/>
                <a:cs typeface="Arial"/>
              </a:rPr>
              <a:t>&gt; 6x10</a:t>
            </a:r>
            <a:r>
              <a:rPr lang="en-US" sz="2000" b="1" baseline="30000" dirty="0">
                <a:latin typeface="Arial"/>
                <a:cs typeface="Arial"/>
              </a:rPr>
              <a:t>10</a:t>
            </a:r>
            <a:r>
              <a:rPr lang="en-US" sz="2000" b="1" dirty="0">
                <a:latin typeface="Arial"/>
                <a:cs typeface="Arial"/>
              </a:rPr>
              <a:t> at 800 MHz, 4.5 K </a:t>
            </a:r>
            <a:endParaRPr lang="en-US" sz="2000" dirty="0">
              <a:latin typeface="Arial"/>
              <a:cs typeface="Arial"/>
            </a:endParaRPr>
          </a:p>
          <a:p>
            <a:pPr lvl="2"/>
            <a:r>
              <a:rPr lang="en-US" sz="2000" b="1" dirty="0">
                <a:latin typeface="Arial"/>
                <a:cs typeface="Arial"/>
              </a:rPr>
              <a:t>      Potential for </a:t>
            </a:r>
            <a:r>
              <a:rPr lang="en-US" sz="2000" b="1" dirty="0" err="1">
                <a:latin typeface="Arial"/>
                <a:cs typeface="Arial"/>
              </a:rPr>
              <a:t>E</a:t>
            </a:r>
            <a:r>
              <a:rPr lang="en-US" sz="1400" b="1" baseline="-25000" dirty="0" err="1">
                <a:latin typeface="Arial"/>
                <a:cs typeface="Arial"/>
              </a:rPr>
              <a:t>acc</a:t>
            </a:r>
            <a:r>
              <a:rPr lang="en-US" sz="2000" b="1" dirty="0">
                <a:latin typeface="Arial"/>
                <a:cs typeface="Arial"/>
              </a:rPr>
              <a:t> = 50 MV/m to 100 MV/m operation </a:t>
            </a:r>
            <a:endParaRPr lang="en-US" sz="2400" dirty="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06633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63144-61B1-AB95-255A-5D98FBBE0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71A246-3C8D-58C9-3CD6-B66711927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74C0E1-89D0-004A-2DD9-92B873A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8A70EA-D468-4468-5926-74F1AEB9F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62283"/>
            <a:ext cx="11044707" cy="678664"/>
          </a:xfrm>
        </p:spPr>
        <p:txBody>
          <a:bodyPr/>
          <a:lstStyle/>
          <a:p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Fast-Tracking the SRF Frontier: AI/ML for SRF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73058-6076-25CD-DB82-4F30CC4D0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30" y="840947"/>
            <a:ext cx="11044706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,Sans-Serif"/>
              <a:buChar char="•"/>
            </a:pPr>
            <a:r>
              <a:rPr lang="en-US" sz="2400" b="1">
                <a:latin typeface="Arial"/>
                <a:cs typeface="Arial"/>
              </a:rPr>
              <a:t>Area definition: </a:t>
            </a:r>
            <a:r>
              <a:rPr lang="en-US" sz="2400">
                <a:latin typeface="Arial"/>
                <a:cs typeface="Arial"/>
              </a:rPr>
              <a:t>Develop frameworks for predictive SRF materials coupled to validated performance and for “autonomous”  optimized accelerator systems .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 b="1">
                <a:latin typeface="Arial"/>
                <a:cs typeface="Arial"/>
              </a:rPr>
              <a:t>Motivation: </a:t>
            </a:r>
            <a:r>
              <a:rPr lang="en-US" sz="2400">
                <a:latin typeface="Arial"/>
                <a:cs typeface="Arial"/>
              </a:rPr>
              <a:t>Fast-track SRF material developments and provide a framework for machine operation with reliable and stable operation; AI-autonomous industrial accelerator system to steer away from expert-operation.</a:t>
            </a:r>
            <a:endParaRPr lang="en-US"/>
          </a:p>
          <a:p>
            <a:pPr marL="342900" indent="-342900">
              <a:buFont typeface="Arial,Sans-Serif"/>
              <a:buChar char="•"/>
            </a:pPr>
            <a:r>
              <a:rPr lang="en-US" sz="2400" b="1">
                <a:latin typeface="Arial"/>
                <a:cs typeface="Arial"/>
              </a:rPr>
              <a:t>Synergies: </a:t>
            </a:r>
            <a:r>
              <a:rPr lang="en-US" sz="2400">
                <a:latin typeface="Arial"/>
                <a:cs typeface="Arial"/>
              </a:rPr>
              <a:t>AI/ML has a role to play in every aspects of SRF technology from material developments (bulk Nb, SRF films, defects…) to machine operation.</a:t>
            </a:r>
          </a:p>
          <a:p>
            <a:pPr indent="-285750">
              <a:buFont typeface="Arial"/>
              <a:buChar char="•"/>
            </a:pPr>
            <a:endParaRPr lang="en-US" sz="1700">
              <a:latin typeface="Arial"/>
              <a:cs typeface="Arial"/>
            </a:endParaRPr>
          </a:p>
          <a:p>
            <a:pPr indent="-285750">
              <a:buFont typeface="Arial"/>
              <a:buChar char="•"/>
            </a:pPr>
            <a:endParaRPr lang="en-US" sz="1700"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endParaRPr lang="en-US" sz="1700">
              <a:latin typeface="Arial"/>
              <a:cs typeface="Arial"/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053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6350A-D7B3-ED27-BDC3-3E44E76D4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90B21C-05E9-737E-92D0-94B0A633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5D6CB3-C2C7-59EC-ADD2-80B1D08D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61AA47-7823-A6A8-A34A-B98C6A3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62283"/>
            <a:ext cx="11044707" cy="678664"/>
          </a:xfrm>
        </p:spPr>
        <p:txBody>
          <a:bodyPr/>
          <a:lstStyle/>
          <a:p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Fast-Tracking the SRF Frontier: AI/ML for SRF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8B24A-694B-05B5-1688-5BECD006E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524" y="777892"/>
            <a:ext cx="11607676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b="1" dirty="0">
                <a:latin typeface="Arial"/>
                <a:cs typeface="Arial"/>
              </a:rPr>
              <a:t>Milestones </a:t>
            </a:r>
            <a:endParaRPr lang="en-US" sz="2800" dirty="0">
              <a:latin typeface="Arial"/>
              <a:cs typeface="Arial"/>
            </a:endParaRPr>
          </a:p>
          <a:p>
            <a:pPr marL="800100" lvl="1" indent="-34290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Short to medium term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Build the framework with open SRF-relevant datasets, benchmarks with SRF metrics, build a “materials model card” standard (domain of validity + uncertainty reporting), use validation loop (synthesize + characterize with small, diverse test set)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Develop AI executed multi-step workflows under explicit oversight (plan-first, approvals, safe write boundaries)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Establish a foundation for AI policy boundaries</a:t>
            </a:r>
          </a:p>
          <a:p>
            <a:pPr marL="1257300" lvl="2" indent="-342900">
              <a:buFont typeface="Arial,Sans-Serif"/>
              <a:buChar char="•"/>
            </a:pPr>
            <a:endParaRPr lang="en-US" sz="2000">
              <a:latin typeface="Arial"/>
              <a:cs typeface="Arial"/>
            </a:endParaRPr>
          </a:p>
          <a:p>
            <a:pPr marL="800100" lvl="1" indent="-34290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Medium to long term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 b="1" dirty="0">
                <a:latin typeface="Arial"/>
                <a:cs typeface="Arial"/>
              </a:rPr>
              <a:t>Build tools for Inverse design, multiscale “digital twin” to push limits of materials and predict defects  influence on performance, improve Nb</a:t>
            </a:r>
            <a:r>
              <a:rPr lang="en-US" sz="2000" b="1" baseline="-25000" dirty="0">
                <a:latin typeface="Arial"/>
                <a:cs typeface="Arial"/>
              </a:rPr>
              <a:t>3</a:t>
            </a:r>
            <a:r>
              <a:rPr lang="en-US" sz="2000" b="1" dirty="0">
                <a:latin typeface="Arial"/>
                <a:cs typeface="Arial"/>
              </a:rPr>
              <a:t>Sn processes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Transfer to new coatings / multilayers as SRF materials mature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Build AI-autonomous  platform where AI can run routine operations end-to-end in autopilot,  inside strict safety, interlock, and policy boundaries</a:t>
            </a:r>
          </a:p>
          <a:p>
            <a:pPr marL="1257300" lvl="2" indent="-342900">
              <a:buFont typeface="Arial,Sans-Serif"/>
              <a:buChar char="•"/>
            </a:pPr>
            <a:endParaRPr lang="en-US" sz="2000">
              <a:latin typeface="Arial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153745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C7BCB-CDCF-95B4-922D-19F5BBCB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E11890-CE0B-AD1A-FF71-C55D1DE2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D1FBF-367A-7C2D-A2E2-800C97D0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7DBBD7-5160-6BB6-BF11-7A1B1537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62283"/>
            <a:ext cx="11044707" cy="678664"/>
          </a:xfrm>
        </p:spPr>
        <p:txBody>
          <a:bodyPr/>
          <a:lstStyle/>
          <a:p>
            <a:pPr rtl="0"/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SRF Technology &amp; System Integration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AD8C3F-F8D9-6C5E-D4FE-ACA58E7A5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29" y="1175976"/>
            <a:ext cx="11447960" cy="48914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>
                <a:latin typeface="Arial"/>
                <a:cs typeface="Arial"/>
              </a:rPr>
              <a:t>Area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definition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Develop cavity designs, auxiliary systems, technologies, and processes needed 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for reducing cost and for achieving, maintaining, and recovering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SRF cavity performance in 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HEP accelerators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Motivation: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Future SRF-driven accelerators for HEP require SRF cavity and auxiliary 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systems (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e.g., RF couplers, HOM dampers, frequency control) 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performance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well above the current state of the art, reliably and at a reduced cost.  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Synergies: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Strong synergies with SRF technology needs for future high-current accelerators (e.g., EIC), future high Q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 high Q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SRF accelerators (e.g., SRF linac based light sources, industrial SRF linacs), SRF for synchrotrons etc.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73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3988A-039E-0E24-1AD9-D54E4DF96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6B266A-4950-1630-A137-22BB35CD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BB95B-57F7-7E9B-F8AE-433988F5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AA4AEC-B31B-1DDE-B498-5702FC8B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62283"/>
            <a:ext cx="11044707" cy="678664"/>
          </a:xfrm>
        </p:spPr>
        <p:txBody>
          <a:bodyPr/>
          <a:lstStyle/>
          <a:p>
            <a:pPr rtl="0"/>
            <a:r>
              <a:rPr lang="en-US">
                <a:solidFill>
                  <a:srgbClr val="C31230"/>
                </a:solidFill>
                <a:latin typeface="Arial"/>
                <a:cs typeface="Arial"/>
              </a:rPr>
              <a:t>SRF Technology &amp; System Integration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F13D0-6AB0-D2DC-D1B7-51A573200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50" y="760123"/>
            <a:ext cx="12259490" cy="56512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b="1">
                <a:latin typeface="Arial"/>
                <a:cs typeface="Arial"/>
              </a:rPr>
              <a:t>Milestones </a:t>
            </a:r>
          </a:p>
          <a:p>
            <a:pPr marL="800100" lvl="1" indent="-342900">
              <a:buChar char="•"/>
            </a:pPr>
            <a:r>
              <a:rPr lang="en-US" sz="2400">
                <a:latin typeface="Arial"/>
                <a:cs typeface="Arial"/>
              </a:rPr>
              <a:t>Short to medium term</a:t>
            </a:r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Integrated workforce development across universities, labs, and industry</a:t>
            </a:r>
            <a:endParaRPr lang="en-US" sz="2000">
              <a:latin typeface="Arial"/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cs typeface="Arial"/>
              </a:rPr>
              <a:t>Fast, large tuning-range SRF cavity for RCS (&gt;5 MHz/s tuning rate)</a:t>
            </a:r>
            <a:endParaRPr lang="en-US"/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en-US" sz="2000" b="1">
                <a:latin typeface="Arial"/>
                <a:cs typeface="Arial"/>
              </a:rPr>
              <a:t>AI/ML cavity resonance-control for high Q</a:t>
            </a:r>
            <a:r>
              <a:rPr lang="en-US" sz="2000" b="1" baseline="-25000">
                <a:latin typeface="Arial"/>
                <a:cs typeface="Arial"/>
              </a:rPr>
              <a:t>L</a:t>
            </a:r>
            <a:r>
              <a:rPr lang="en-US" sz="2000" b="1">
                <a:latin typeface="Arial"/>
                <a:cs typeface="Arial"/>
              </a:rPr>
              <a:t> cavity operation (pulsed and CW)</a:t>
            </a:r>
            <a:endParaRPr lang="en-US" sz="2000">
              <a:latin typeface="Arial"/>
              <a:cs typeface="Arial"/>
            </a:endParaRPr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en-US" sz="2000" b="1">
                <a:latin typeface="Arial"/>
                <a:cs typeface="Arial"/>
              </a:rPr>
              <a:t>Robotic assisted clean assembly of SRF beam lines</a:t>
            </a:r>
            <a:endParaRPr lang="en-US" sz="2000">
              <a:latin typeface="Arial"/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Continue exploration of alternative, lower cost SRF cavity fabrication techniques </a:t>
            </a:r>
            <a:endParaRPr lang="en-US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Low cost, high-power RF couplers and HOM dampers for high-power, high current operation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Launch of SRF facility strategy  </a:t>
            </a:r>
          </a:p>
          <a:p>
            <a:pPr marL="800100" lvl="1" indent="-342900">
              <a:buChar char="•"/>
            </a:pPr>
            <a:r>
              <a:rPr lang="en-US" sz="2400">
                <a:latin typeface="Arial"/>
                <a:cs typeface="Arial"/>
              </a:rPr>
              <a:t>Medium to long term</a:t>
            </a:r>
            <a:endParaRPr lang="en-US" sz="2200"/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Integrated workforce development across universities, labs, and industry</a:t>
            </a:r>
            <a:endParaRPr lang="en-US" sz="2000">
              <a:latin typeface="Arial"/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cs typeface="Arial"/>
              </a:rPr>
              <a:t>Techniques that can be deployed  in-situ to recover performance affected by FE or MP</a:t>
            </a:r>
          </a:p>
          <a:p>
            <a:pPr marL="1257300" lvl="2" indent="-342900">
              <a:buFont typeface="Arial,Sans-Serif" panose="020B0604020202020204" pitchFamily="34" charset="0"/>
              <a:buChar char="•"/>
            </a:pPr>
            <a:r>
              <a:rPr lang="en-US" sz="2000" b="1">
                <a:latin typeface="Arial"/>
                <a:cs typeface="Arial"/>
              </a:rPr>
              <a:t>Expanded shared SRF facilities with strengthen domestic industry integration. </a:t>
            </a:r>
            <a:endParaRPr lang="en-US" sz="2000">
              <a:latin typeface="Arial"/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Continued development of novel SRF cavity concepts and geometries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Cryomodule designs that are optimized to be robotically compatible and achieve high yield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b="1">
              <a:latin typeface="Arial"/>
              <a:ea typeface="Roboto"/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>
              <a:latin typeface="Arial"/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3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8304D-0AD8-38CC-8003-044839CF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A8B-4A3D-A33C-8004-D71E3F88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6D64EA-37FD-4A9D-9E99-E9F3CD42D0B8}"/>
              </a:ext>
            </a:extLst>
          </p:cNvPr>
          <p:cNvSpPr txBox="1">
            <a:spLocks/>
          </p:cNvSpPr>
          <p:nvPr/>
        </p:nvSpPr>
        <p:spPr>
          <a:xfrm>
            <a:off x="1928717" y="1248021"/>
            <a:ext cx="8229600" cy="666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2E60E4D-F9E1-45E8-A2AB-80A0FC91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16" y="97237"/>
            <a:ext cx="11842720" cy="678664"/>
          </a:xfrm>
        </p:spPr>
        <p:txBody>
          <a:bodyPr/>
          <a:lstStyle/>
          <a:p>
            <a:r>
              <a:rPr lang="en-US" sz="2800"/>
              <a:t>Decadal roadmap and milestones for the high Q SRF frontier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CB6E9-D604-DF80-13E3-9708257D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0890" y="897329"/>
            <a:ext cx="10894423" cy="53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9BDEB-1BF1-A2F7-42F2-2E9F8C3C3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9010D-0774-A06E-557B-E3D63966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8F619-5D7A-B906-FACD-B012B1E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BF1A0C-1A0C-F40A-ABDC-28C90DF3FF35}"/>
              </a:ext>
            </a:extLst>
          </p:cNvPr>
          <p:cNvSpPr txBox="1">
            <a:spLocks/>
          </p:cNvSpPr>
          <p:nvPr/>
        </p:nvSpPr>
        <p:spPr>
          <a:xfrm>
            <a:off x="1928717" y="1248021"/>
            <a:ext cx="8229600" cy="666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1E36DEE-C6CF-D1CC-149D-82EFACDF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57" y="149243"/>
            <a:ext cx="11842720" cy="678664"/>
          </a:xfrm>
        </p:spPr>
        <p:txBody>
          <a:bodyPr/>
          <a:lstStyle/>
          <a:p>
            <a:r>
              <a:rPr lang="en-US" sz="2600"/>
              <a:t>Decadal roadmap and milestones for the high Gradient SRF frontier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014D92-88D3-C979-E3E4-298C9ED6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9228" y="967945"/>
            <a:ext cx="10972800" cy="53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0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5942F-DEF8-8BF9-5F6B-52D43D60D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449E6C-333F-02FC-EDBD-B55DB739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TOWARDS THE FUTURE</a:t>
            </a:r>
            <a:br>
              <a:rPr lang="en-US">
                <a:latin typeface="Arial"/>
                <a:cs typeface="Arial"/>
              </a:rPr>
            </a:br>
            <a:r>
              <a:rPr lang="en-US" sz="4000" b="0">
                <a:latin typeface="Arial"/>
                <a:cs typeface="Arial"/>
              </a:rPr>
              <a:t>          </a:t>
            </a:r>
            <a:r>
              <a:rPr lang="en-US" sz="4000" b="0" i="1">
                <a:latin typeface="Arial"/>
                <a:cs typeface="Arial"/>
              </a:rPr>
              <a:t>SRF Virtual Talks Summaries</a:t>
            </a:r>
            <a:endParaRPr lang="en-US" sz="4000" b="0" i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8F605F-34FD-A7FB-32D3-677D5997D6A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77149" y="6402388"/>
            <a:ext cx="561485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2FBAFD-8CC4-CA3E-9B36-1A59AB4D6E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30950"/>
            <a:ext cx="2743200" cy="365125"/>
          </a:xfrm>
        </p:spPr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30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524F4A-8ECA-3618-D8C9-C2B29A53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345DB-7C8E-A2D8-8013-EE46E782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153EFF-84BE-6F10-5654-741B566F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395473"/>
            <a:ext cx="11044707" cy="678664"/>
          </a:xfrm>
        </p:spPr>
        <p:txBody>
          <a:bodyPr/>
          <a:lstStyle/>
          <a:p>
            <a:r>
              <a:rPr lang="en-US">
                <a:solidFill>
                  <a:srgbClr val="C31230"/>
                </a:solidFill>
                <a:latin typeface="Arial"/>
                <a:ea typeface="Roboto"/>
                <a:cs typeface="Arial"/>
              </a:rPr>
              <a:t>Virtual GARD SRF Roadmap Meeting: February 5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67836-687B-DB30-6030-60BF0B85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42" r="22216" b="241"/>
          <a:stretch>
            <a:fillRect/>
          </a:stretch>
        </p:blipFill>
        <p:spPr>
          <a:xfrm>
            <a:off x="308255" y="3912357"/>
            <a:ext cx="2587140" cy="2854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821E7-5769-B2C1-15EB-17A47D7E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341" y="3912359"/>
            <a:ext cx="2573110" cy="2854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366E0A-A7F9-D545-74FD-650C95CC9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071" y="3929417"/>
            <a:ext cx="3217442" cy="2888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631926-1E88-15D7-E2F1-1E6A823F64C3}"/>
              </a:ext>
            </a:extLst>
          </p:cNvPr>
          <p:cNvSpPr txBox="1"/>
          <p:nvPr/>
        </p:nvSpPr>
        <p:spPr>
          <a:xfrm>
            <a:off x="170598" y="1074760"/>
            <a:ext cx="10810163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3990" rtl="0"/>
            <a:r>
              <a:rPr lang="en-US" sz="3200" spc="0">
                <a:solidFill>
                  <a:srgbClr val="0432FF"/>
                </a:solidFill>
                <a:latin typeface="Arial"/>
                <a:ea typeface="Arial"/>
                <a:cs typeface="Arial"/>
              </a:rPr>
              <a:t>21 Invited </a:t>
            </a:r>
            <a:r>
              <a:rPr lang="en-US" sz="3200">
                <a:solidFill>
                  <a:srgbClr val="0432FF"/>
                </a:solidFill>
                <a:latin typeface="Arial"/>
                <a:ea typeface="Arial"/>
                <a:cs typeface="Arial"/>
              </a:rPr>
              <a:t>Talks</a:t>
            </a:r>
            <a:r>
              <a:rPr lang="en-US" sz="3200" spc="0">
                <a:solidFill>
                  <a:srgbClr val="0432FF"/>
                </a:solidFill>
                <a:latin typeface="Arial"/>
                <a:ea typeface="Arial"/>
                <a:cs typeface="Arial"/>
              </a:rPr>
              <a:t> + 5 Community Contribution Talks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31190" indent="-4572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Facilities: SRF needs for the next decade</a:t>
            </a:r>
          </a:p>
          <a:p>
            <a:pPr marL="631190" indent="-4572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Niobium</a:t>
            </a:r>
            <a:endParaRPr lang="en-US" sz="2400">
              <a:ea typeface="Calibri"/>
              <a:cs typeface="Calibri"/>
            </a:endParaRPr>
          </a:p>
          <a:p>
            <a:pPr marL="631190" indent="-4572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SRF thin films</a:t>
            </a:r>
            <a:endParaRPr lang="en-US" sz="2400">
              <a:ea typeface="Calibri"/>
              <a:cs typeface="Calibri"/>
            </a:endParaRPr>
          </a:p>
          <a:p>
            <a:pPr marL="631190" indent="-4572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AI/ML for SRF R&amp;D and Operations</a:t>
            </a:r>
            <a:endParaRPr lang="en-US" sz="2400">
              <a:ea typeface="Calibri"/>
              <a:cs typeface="Calibri"/>
            </a:endParaRPr>
          </a:p>
          <a:p>
            <a:pPr marL="631190" indent="-4572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SRF Technology</a:t>
            </a:r>
            <a:endParaRPr lang="en-US" sz="2400">
              <a:ea typeface="Calibri"/>
              <a:cs typeface="Calibri"/>
            </a:endParaRPr>
          </a:p>
          <a:p>
            <a:pPr marL="631190" indent="-4572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Community Talks</a:t>
            </a:r>
            <a:endParaRPr lang="en-US" sz="2400"/>
          </a:p>
          <a:p>
            <a:pPr marL="631190" indent="-457200">
              <a:buFont typeface="Arial"/>
              <a:buChar char="•"/>
            </a:pPr>
            <a:endParaRPr lang="en-US" sz="3200">
              <a:solidFill>
                <a:srgbClr val="0432FF"/>
              </a:solidFill>
              <a:latin typeface="Arial"/>
              <a:cs typeface="Arial"/>
            </a:endParaRPr>
          </a:p>
          <a:p>
            <a:pPr algn="ctr"/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60DBE7-EEA9-3154-D365-C4EA67B2C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014" y="3909847"/>
            <a:ext cx="2572760" cy="287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6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497B4-B91F-C046-4A78-AD67D436E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F56757-5DDE-BF01-2633-5405CF3D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GARD RF Update - SRF Summary - March 3,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E90E4-225D-2E11-130A-816074FA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FE449A-B3DC-B7DF-D85B-E9482CEF3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0" y="90437"/>
            <a:ext cx="11044707" cy="934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Facilities: SRF R&amp;D needs for PIP-II, FNAL complex, and a muon collider </a:t>
            </a:r>
            <a:br>
              <a:rPr lang="en-US" sz="2400">
                <a:solidFill>
                  <a:srgbClr val="C3123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C31230"/>
                </a:solidFill>
                <a:latin typeface="Arial"/>
                <a:cs typeface="Arial"/>
              </a:rPr>
              <a:t>Speaker: Sergey Belomestnykh, FNAL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D7A1F8-66A6-1544-01DC-9FD71F9AB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277" y="1176517"/>
            <a:ext cx="11044706" cy="47663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Arial"/>
                <a:cs typeface="Arial"/>
              </a:rPr>
              <a:t>Key points / Summary:</a:t>
            </a:r>
          </a:p>
          <a:p>
            <a:pPr marL="357188" indent="-357188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1600" b="1" u="sng">
                <a:solidFill>
                  <a:srgbClr val="4E4E4E"/>
                </a:solidFill>
                <a:ea typeface="Geneva" charset="0"/>
              </a:rPr>
              <a:t>PIP-II</a:t>
            </a:r>
            <a:r>
              <a:rPr lang="en-US" sz="1600">
                <a:solidFill>
                  <a:srgbClr val="4E4E4E"/>
                </a:solidFill>
                <a:ea typeface="Geneva" charset="0"/>
              </a:rPr>
              <a:t> is in production mode. No on-project R&amp;D is planned at this stage but 2 important general R&amp;D topics to improve SRF linac performance (project &amp; operations):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i="1">
                <a:solidFill>
                  <a:srgbClr val="4E4E4E"/>
                </a:solidFill>
                <a:ea typeface="Geneva" charset="0"/>
              </a:rPr>
              <a:t>Prevention &amp; mitigation of field emission (FE) - </a:t>
            </a:r>
            <a:r>
              <a:rPr lang="en-US" sz="1200">
                <a:solidFill>
                  <a:srgbClr val="4E4E4E"/>
                </a:solidFill>
                <a:ea typeface="Geneva" charset="0"/>
              </a:rPr>
              <a:t>Careful optimization of HPR for each cavity shape, robot assisted cleanroom assembly, in situ FE processing</a:t>
            </a:r>
            <a:endParaRPr lang="en-US" i="1">
              <a:solidFill>
                <a:srgbClr val="4E4E4E"/>
              </a:solidFill>
              <a:ea typeface="Geneva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en-US" i="1">
                <a:solidFill>
                  <a:srgbClr val="4E4E4E"/>
                </a:solidFill>
                <a:ea typeface="Geneva" charset="0"/>
              </a:rPr>
              <a:t>Resonance control (RC)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1" u="sng"/>
              <a:t>Fermilab Accelerator Complex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>
                <a:solidFill>
                  <a:srgbClr val="4E4E4E"/>
                </a:solidFill>
                <a:ea typeface="Geneva" charset="0"/>
              </a:rPr>
              <a:t>Accelerator Complex Evolution (ACE) - Main Injector Ramp and </a:t>
            </a:r>
            <a:r>
              <a:rPr lang="en-US" sz="1600" err="1">
                <a:solidFill>
                  <a:srgbClr val="4E4E4E"/>
                </a:solidFill>
                <a:ea typeface="Geneva" charset="0"/>
              </a:rPr>
              <a:t>Targetry</a:t>
            </a:r>
            <a:r>
              <a:rPr lang="en-US" sz="1600">
                <a:solidFill>
                  <a:srgbClr val="4E4E4E"/>
                </a:solidFill>
                <a:ea typeface="Geneva" charset="0"/>
              </a:rPr>
              <a:t> (MIRT) &amp; </a:t>
            </a:r>
            <a:r>
              <a:rPr lang="en-US" sz="1800">
                <a:solidFill>
                  <a:srgbClr val="4E4E4E"/>
                </a:solidFill>
                <a:ea typeface="Geneva" charset="0"/>
              </a:rPr>
              <a:t>Booster Replacement (BR)</a:t>
            </a:r>
            <a:endParaRPr lang="en-US" sz="1600">
              <a:solidFill>
                <a:srgbClr val="4E4E4E"/>
              </a:solidFill>
              <a:ea typeface="Geneva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sz="1800" b="1" u="sng"/>
              <a:t>Muon Collider</a:t>
            </a:r>
          </a:p>
          <a:p>
            <a:pPr>
              <a:spcBef>
                <a:spcPts val="0"/>
              </a:spcBef>
            </a:pPr>
            <a:r>
              <a:rPr lang="en-US" sz="1600"/>
              <a:t>Presents many challenges :</a:t>
            </a:r>
          </a:p>
          <a:p>
            <a:pPr marL="690563" indent="-227013">
              <a:spcBef>
                <a:spcPts val="0"/>
              </a:spcBef>
            </a:pPr>
            <a:r>
              <a:rPr lang="en-US" sz="1400"/>
              <a:t>Very high muon </a:t>
            </a:r>
            <a:r>
              <a:rPr lang="en-US" sz="1400">
                <a:solidFill>
                  <a:srgbClr val="FF0000"/>
                </a:solidFill>
              </a:rPr>
              <a:t>bunch intensity</a:t>
            </a:r>
            <a:r>
              <a:rPr lang="en-US" sz="1400"/>
              <a:t> favoring larger cavity apertures thus lower RF frequencies;</a:t>
            </a:r>
          </a:p>
          <a:p>
            <a:pPr marL="690563" indent="-227013">
              <a:spcBef>
                <a:spcPts val="0"/>
              </a:spcBef>
            </a:pPr>
            <a:r>
              <a:rPr lang="en-US" sz="1400">
                <a:solidFill>
                  <a:srgbClr val="FF0000"/>
                </a:solidFill>
              </a:rPr>
              <a:t>Studies required for Beam loading in RCS chain </a:t>
            </a:r>
            <a:r>
              <a:rPr lang="en-US" sz="1400"/>
              <a:t>due to cavities will distributed around the rings in several stations </a:t>
            </a:r>
          </a:p>
          <a:p>
            <a:pPr marL="690563" indent="-227013">
              <a:spcBef>
                <a:spcPts val="0"/>
              </a:spcBef>
            </a:pPr>
            <a:r>
              <a:rPr lang="en-US" sz="1400">
                <a:solidFill>
                  <a:srgbClr val="FF0000"/>
                </a:solidFill>
              </a:rPr>
              <a:t>High gradient </a:t>
            </a:r>
            <a:r>
              <a:rPr lang="en-US" sz="1400"/>
              <a:t>operation of multi-cell lower frequency cavities must be demonstrated;</a:t>
            </a:r>
          </a:p>
          <a:p>
            <a:pPr marL="690563" indent="-227013">
              <a:spcBef>
                <a:spcPts val="0"/>
              </a:spcBef>
            </a:pPr>
            <a:r>
              <a:rPr lang="en-US" sz="1400"/>
              <a:t>352 MHz frequency dictates </a:t>
            </a:r>
            <a:r>
              <a:rPr lang="en-US" sz="1400">
                <a:solidFill>
                  <a:srgbClr val="FF0000"/>
                </a:solidFill>
              </a:rPr>
              <a:t>Nb/Cu </a:t>
            </a:r>
            <a:r>
              <a:rPr lang="en-US" sz="1400"/>
              <a:t>SRF technology – requires significant R&amp;D efforts; </a:t>
            </a:r>
          </a:p>
          <a:p>
            <a:pPr marL="690563" indent="-227013">
              <a:spcBef>
                <a:spcPts val="0"/>
              </a:spcBef>
            </a:pPr>
            <a:r>
              <a:rPr lang="en-US" sz="1400">
                <a:solidFill>
                  <a:srgbClr val="FF0000"/>
                </a:solidFill>
              </a:rPr>
              <a:t>Mitigate Stray magnetic fields </a:t>
            </a:r>
            <a:r>
              <a:rPr lang="en-US" sz="1400"/>
              <a:t>from high-field magnets to maintain SRF </a:t>
            </a:r>
            <a:r>
              <a:rPr lang="en-US" sz="1400" err="1"/>
              <a:t>cavitis</a:t>
            </a:r>
            <a:r>
              <a:rPr lang="en-US" sz="1400"/>
              <a:t> performance: develop efficient magnetic shielding and/or develop SRF cavities based on alternative superconductors; </a:t>
            </a:r>
          </a:p>
          <a:p>
            <a:pPr marL="690563" indent="-227013">
              <a:spcBef>
                <a:spcPts val="0"/>
              </a:spcBef>
            </a:pPr>
            <a:r>
              <a:rPr lang="en-US" sz="1400"/>
              <a:t>Effect of high-intensity radiation from </a:t>
            </a:r>
            <a:r>
              <a:rPr lang="en-US" sz="1400">
                <a:solidFill>
                  <a:srgbClr val="FF0000"/>
                </a:solidFill>
              </a:rPr>
              <a:t>muon decays </a:t>
            </a:r>
            <a:r>
              <a:rPr lang="en-US" sz="1400"/>
              <a:t>on the performance of SRF cavities is unknown</a:t>
            </a:r>
          </a:p>
          <a:p>
            <a:pPr marL="690563" indent="-227013">
              <a:spcBef>
                <a:spcPts val="0"/>
              </a:spcBef>
            </a:pPr>
            <a:r>
              <a:rPr lang="en-US" sz="1400">
                <a:solidFill>
                  <a:srgbClr val="FF0000"/>
                </a:solidFill>
              </a:rPr>
              <a:t>High peak RF power per </a:t>
            </a:r>
            <a:r>
              <a:rPr lang="en-US" sz="1400" err="1">
                <a:solidFill>
                  <a:srgbClr val="FF0000"/>
                </a:solidFill>
              </a:rPr>
              <a:t>cavity</a:t>
            </a:r>
            <a:r>
              <a:rPr lang="en-US" sz="1400" err="1"/>
              <a:t>,mandates</a:t>
            </a:r>
            <a:r>
              <a:rPr lang="en-US" sz="1400"/>
              <a:t> R&amp;D on fundamental power couplers.</a:t>
            </a:r>
          </a:p>
          <a:p>
            <a:pPr>
              <a:spcBef>
                <a:spcPts val="0"/>
              </a:spcBef>
              <a:spcAft>
                <a:spcPts val="300"/>
              </a:spcAft>
              <a:defRPr/>
            </a:pPr>
            <a:endParaRPr lang="en-US" sz="1400"/>
          </a:p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4C940-86DC-7CEF-A79C-B29780977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61" b="2928"/>
          <a:stretch>
            <a:fillRect/>
          </a:stretch>
        </p:blipFill>
        <p:spPr>
          <a:xfrm>
            <a:off x="10053410" y="3755915"/>
            <a:ext cx="1897050" cy="12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41647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Template_010825</Template>
  <Application>Microsoft Office PowerPoint</Application>
  <PresentationFormat>Widescreen</PresentationFormat>
  <Slides>45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Jefferson Lab Theme 1</vt:lpstr>
      <vt:lpstr>DOE RF Roadmap  Update</vt:lpstr>
      <vt:lpstr>Outline</vt:lpstr>
      <vt:lpstr>INTRODUCTION: THE LAST DECADE</vt:lpstr>
      <vt:lpstr>DOE GARD RF Roadmap - circa 2017</vt:lpstr>
      <vt:lpstr>Decadal roadmap and milestones for the high Q SRF frontier</vt:lpstr>
      <vt:lpstr>Decadal roadmap and milestones for the high Gradient SRF frontier</vt:lpstr>
      <vt:lpstr>TOWARDS THE FUTURE           SRF Virtual Talks Summaries</vt:lpstr>
      <vt:lpstr>Virtual GARD SRF Roadmap Meeting: February 5</vt:lpstr>
      <vt:lpstr>Facilities: SRF R&amp;D needs for PIP-II, FNAL complex, and a muon collider  Speaker: Sergey Belomestnykh, FNAL</vt:lpstr>
      <vt:lpstr>Facilities: SRF R&amp;D needs for PIP-II, FNAL complex, and a muon collider  Speaker: Sergey Belomestnykh, FNAL</vt:lpstr>
      <vt:lpstr>Facilities: EIC-ee SRF R&amp;D needs  Speaker: Zack Conway, JLab</vt:lpstr>
      <vt:lpstr>Facilities: SRF R&amp;D for ion accelerators  Speaker: Mike Kelly, ANL</vt:lpstr>
      <vt:lpstr>Facilities: FCC-ee SRF R&amp;D needs  Speaker: Frank Gerigk, CERN</vt:lpstr>
      <vt:lpstr>Facilities: SRF accelerators for industrial application , Speaker: Sergey Kutsaev SRF R&amp;D needs for lithography and US manufacturing ecosystem development, Speaker: Bruce Duhnam</vt:lpstr>
      <vt:lpstr>Niobium: Nb treatments for high performance : Potential and future R&amp;D  Speaker: Daniel Bafia, FNAL</vt:lpstr>
      <vt:lpstr>PowerPoint Presentation</vt:lpstr>
      <vt:lpstr>Niobium: Engineered Nb surfaces: Potential and future R&amp;D directions   Speaker: Marc Wenskat, DESY</vt:lpstr>
      <vt:lpstr>Niobium: Reducing residual resistance at operating fields Speaker: Pashupati Dhakal, TJNAF</vt:lpstr>
      <vt:lpstr>Nb3Sn &amp; Thin Films: Nb3Sn by vapor diffusion   Speaker: Uttar Pudasaini, JLab</vt:lpstr>
      <vt:lpstr>Nb3Sn &amp; Thin Films: Nb3Sn by vapor diffusion   Speaker: Uttar Pudasaini, JLab</vt:lpstr>
      <vt:lpstr>Nb3Sn &amp; Thin Films: Alternative SRF materials   Speaker: Nathan Sitaraman, Cornell University</vt:lpstr>
      <vt:lpstr>Nb3Sn &amp; Thin Films: Thin-film growth of SRF materials   Speaker: Cristian Pira, INFN</vt:lpstr>
      <vt:lpstr>Nb3Sn &amp; Thin Films: Practical implications of new materials    Speaker: Grigory Eremeev, FNAL</vt:lpstr>
      <vt:lpstr>Nb3Sn &amp; Thin Films: SRF theory: Ideal surfaces and future R&amp;D directions     Speaker: Alexander Gurevich, ODU</vt:lpstr>
      <vt:lpstr>AI/ML for SRF: Frameworks for material development using AI/ML     Speaker: Richard Hennig, U. of Florida</vt:lpstr>
      <vt:lpstr>AI/ML for SRF: Future directions for SRF accelerator operation    Speaker: Christopher Tennant, TJNAF</vt:lpstr>
      <vt:lpstr>SRF Technology: In-situ processing of SRF cavities in cryomodules   Speaker: Bianca Giaccone, FNAL</vt:lpstr>
      <vt:lpstr>SRF Technology: New cavity shapes and types   Speaker: Kellen McGee, FNAL</vt:lpstr>
      <vt:lpstr>SRF Technology: Cavity fabrication, cost reduction, vendor development   Speaker: Gigi Ciovati, JLab</vt:lpstr>
      <vt:lpstr>SRF Technology: Clean cavity preparation and assembly Speaker: Ganfa Wu, FNAL</vt:lpstr>
      <vt:lpstr>SRF Technology: SRF ecosystem: Cavity fabrication, preparation,  and test facility needs for the US  Speaker: Martina Martinello, SLAC</vt:lpstr>
      <vt:lpstr>PowerPoint Presentation</vt:lpstr>
      <vt:lpstr>Community Contributions</vt:lpstr>
      <vt:lpstr>CHALLENGE AREAS FOR THE NEXT DECADE          </vt:lpstr>
      <vt:lpstr>SRF Foundation:  Fundamental SRF Research  ​</vt:lpstr>
      <vt:lpstr>SRF Foundation:  Fundamental SRF Research  ​</vt:lpstr>
      <vt:lpstr>The Last Mile:  Advanced Processing for Pushing Bulk Nb to the Theoretical Max ​</vt:lpstr>
      <vt:lpstr>The Last Mile:  Advanced Processing for Pushing Bulk Nb to the Theoretical Max ​</vt:lpstr>
      <vt:lpstr>The next SRF materials frontier: Beyond bulk Nb</vt:lpstr>
      <vt:lpstr>The next SRF materials frontier: Beyond bulk Nb</vt:lpstr>
      <vt:lpstr>The next SRF materials frontier: Beyond bulk Nb</vt:lpstr>
      <vt:lpstr>Fast-Tracking the SRF Frontier: AI/ML for SRF</vt:lpstr>
      <vt:lpstr>Fast-Tracking the SRF Frontier: AI/ML for SRF</vt:lpstr>
      <vt:lpstr>SRF Technology &amp; System Integration</vt:lpstr>
      <vt:lpstr>SRF Technology &amp; System Integration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Anne-Marie Valente</dc:creator>
  <cp:revision>13</cp:revision>
  <cp:lastPrinted>2024-11-21T18:51:38Z</cp:lastPrinted>
  <dcterms:created xsi:type="dcterms:W3CDTF">2026-02-04T16:59:17Z</dcterms:created>
  <dcterms:modified xsi:type="dcterms:W3CDTF">2026-03-03T21:28:41Z</dcterms:modified>
</cp:coreProperties>
</file>