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9" r:id="rId2"/>
  </p:sldMasterIdLst>
  <p:notesMasterIdLst>
    <p:notesMasterId r:id="rId29"/>
  </p:notesMasterIdLst>
  <p:handoutMasterIdLst>
    <p:handoutMasterId r:id="rId30"/>
  </p:handoutMasterIdLst>
  <p:sldIdLst>
    <p:sldId id="294" r:id="rId3"/>
    <p:sldId id="310" r:id="rId4"/>
    <p:sldId id="2699" r:id="rId5"/>
    <p:sldId id="2700" r:id="rId6"/>
    <p:sldId id="2701" r:id="rId7"/>
    <p:sldId id="2698" r:id="rId8"/>
    <p:sldId id="2703" r:id="rId9"/>
    <p:sldId id="2665" r:id="rId10"/>
    <p:sldId id="2691" r:id="rId11"/>
    <p:sldId id="2704" r:id="rId12"/>
    <p:sldId id="2682" r:id="rId13"/>
    <p:sldId id="2716" r:id="rId14"/>
    <p:sldId id="2717" r:id="rId15"/>
    <p:sldId id="2718" r:id="rId16"/>
    <p:sldId id="2705" r:id="rId17"/>
    <p:sldId id="2706" r:id="rId18"/>
    <p:sldId id="2707" r:id="rId19"/>
    <p:sldId id="2709" r:id="rId20"/>
    <p:sldId id="2708" r:id="rId21"/>
    <p:sldId id="2710" r:id="rId22"/>
    <p:sldId id="2711" r:id="rId23"/>
    <p:sldId id="2712" r:id="rId24"/>
    <p:sldId id="2713" r:id="rId25"/>
    <p:sldId id="2688" r:id="rId26"/>
    <p:sldId id="2715" r:id="rId27"/>
    <p:sldId id="2696" r:id="rId28"/>
  </p:sldIdLst>
  <p:sldSz cx="10058400" cy="62865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4A81261-8E0F-44BB-A733-FECDCA84EA11}">
          <p14:sldIdLst>
            <p14:sldId id="294"/>
          </p14:sldIdLst>
        </p14:section>
        <p14:section name="Untitled Section" id="{FD1D01C7-16AB-4A7D-988F-908A532DB123}">
          <p14:sldIdLst>
            <p14:sldId id="310"/>
            <p14:sldId id="2699"/>
            <p14:sldId id="2700"/>
            <p14:sldId id="2701"/>
            <p14:sldId id="2698"/>
            <p14:sldId id="2703"/>
            <p14:sldId id="2665"/>
            <p14:sldId id="2691"/>
            <p14:sldId id="2704"/>
            <p14:sldId id="2682"/>
            <p14:sldId id="2716"/>
            <p14:sldId id="2717"/>
            <p14:sldId id="2718"/>
            <p14:sldId id="2705"/>
            <p14:sldId id="2706"/>
            <p14:sldId id="2707"/>
            <p14:sldId id="2709"/>
            <p14:sldId id="2708"/>
            <p14:sldId id="2710"/>
            <p14:sldId id="2711"/>
            <p14:sldId id="2712"/>
            <p14:sldId id="2713"/>
            <p14:sldId id="2688"/>
            <p14:sldId id="2715"/>
            <p14:sldId id="26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97" userDrawn="1">
          <p15:clr>
            <a:srgbClr val="A4A3A4"/>
          </p15:clr>
        </p15:guide>
        <p15:guide id="2" orient="horz" pos="3691" userDrawn="1">
          <p15:clr>
            <a:srgbClr val="A4A3A4"/>
          </p15:clr>
        </p15:guide>
        <p15:guide id="3" orient="horz" pos="1557" userDrawn="1">
          <p15:clr>
            <a:srgbClr val="A4A3A4"/>
          </p15:clr>
        </p15:guide>
        <p15:guide id="4" orient="horz" pos="139" userDrawn="1">
          <p15:clr>
            <a:srgbClr val="A4A3A4"/>
          </p15:clr>
        </p15:guide>
        <p15:guide id="5" orient="horz" pos="2558" userDrawn="1">
          <p15:clr>
            <a:srgbClr val="A4A3A4"/>
          </p15:clr>
        </p15:guide>
        <p15:guide id="6" orient="horz" pos="554" userDrawn="1">
          <p15:clr>
            <a:srgbClr val="A4A3A4"/>
          </p15:clr>
        </p15:guide>
        <p15:guide id="7" pos="6178" userDrawn="1">
          <p15:clr>
            <a:srgbClr val="A4A3A4"/>
          </p15:clr>
        </p15:guide>
        <p15:guide id="8" pos="150" userDrawn="1">
          <p15:clr>
            <a:srgbClr val="A4A3A4"/>
          </p15:clr>
        </p15:guide>
        <p15:guide id="9" pos="648" userDrawn="1">
          <p15:clr>
            <a:srgbClr val="A4A3A4"/>
          </p15:clr>
        </p15:guide>
        <p15:guide id="10" pos="4898" userDrawn="1">
          <p15:clr>
            <a:srgbClr val="A4A3A4"/>
          </p15:clr>
        </p15:guide>
        <p15:guide id="11" pos="5679" userDrawn="1">
          <p15:clr>
            <a:srgbClr val="A4A3A4"/>
          </p15:clr>
        </p15:guide>
        <p15:guide id="12" pos="50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Varghese" initials="PV" lastIdx="1" clrIdx="0">
    <p:extLst>
      <p:ext uri="{19B8F6BF-5375-455C-9EA6-DF929625EA0E}">
        <p15:presenceInfo xmlns:p15="http://schemas.microsoft.com/office/powerpoint/2012/main" userId="S::varghese@services.fnal.gov::9e30bbd7-0a29-4cf0-b62c-121de97729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3"/>
  </p:normalViewPr>
  <p:slideViewPr>
    <p:cSldViewPr snapToGrid="0" snapToObjects="1" showGuides="1">
      <p:cViewPr varScale="1">
        <p:scale>
          <a:sx n="127" d="100"/>
          <a:sy n="127" d="100"/>
        </p:scale>
        <p:origin x="582" y="114"/>
      </p:cViewPr>
      <p:guideLst>
        <p:guide orient="horz" pos="3797"/>
        <p:guide orient="horz" pos="3691"/>
        <p:guide orient="horz" pos="1557"/>
        <p:guide orient="horz" pos="139"/>
        <p:guide orient="horz" pos="2558"/>
        <p:guide orient="horz" pos="554"/>
        <p:guide pos="6178"/>
        <p:guide pos="150"/>
        <p:guide pos="648"/>
        <p:guide pos="4898"/>
        <p:guide pos="5679"/>
        <p:guide pos="509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9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2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94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8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09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6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28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84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98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97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3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4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0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762665-56EC-CEA5-70E3-F99F93A8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2315B58-C440-2258-A646-0FE4E491D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89ADDCF-1AB1-C177-1DC5-6966AAFE2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27E331-7C8B-7F48-2618-785A6418C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6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762665-56EC-CEA5-70E3-F99F93A8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2315B58-C440-2258-A646-0FE4E491D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89ADDCF-1AB1-C177-1DC5-6966AAFE2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27E331-7C8B-7F48-2618-785A6418C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0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8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0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" y="878945"/>
            <a:ext cx="3330683" cy="4604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896984" y="878946"/>
            <a:ext cx="5882366" cy="460411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810510" y="5962195"/>
            <a:ext cx="742905" cy="221192"/>
          </a:xfrm>
        </p:spPr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683662" y="5962196"/>
            <a:ext cx="6888331" cy="229195"/>
          </a:xfrm>
        </p:spPr>
        <p:txBody>
          <a:bodyPr/>
          <a:lstStyle>
            <a:lvl1pPr>
              <a:defRPr sz="1100" dirty="0" smtClean="0"/>
            </a:lvl1pPr>
          </a:lstStyle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2857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C5D535-9066-B247-8A94-392C689516EB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88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88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7564227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9D5FCF3-4E2F-704F-BE1D-3307737332FD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0510" y="5962195"/>
            <a:ext cx="742905" cy="221192"/>
          </a:xfrm>
        </p:spPr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86439" cy="222634"/>
          </a:xfrm>
        </p:spPr>
        <p:txBody>
          <a:bodyPr/>
          <a:lstStyle/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4475" y="232834"/>
            <a:ext cx="9543257" cy="53193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2A4A72-F504-5545-BC7E-7E2B7738B172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99506" cy="222634"/>
          </a:xfrm>
        </p:spPr>
        <p:txBody>
          <a:bodyPr/>
          <a:lstStyle/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6263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177368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128526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608790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803084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6263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177368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128526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08790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803084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6263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177368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128526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608790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803084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6FF585D-DDCF-264A-ADC6-3B99862B5097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2920" y="251752"/>
            <a:ext cx="9052560" cy="10477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3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96559"/>
            <a:ext cx="9122410" cy="521829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815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4475" y="5947729"/>
            <a:ext cx="7411005" cy="171715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191" y="5947729"/>
            <a:ext cx="578009" cy="17171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2921" y="1135062"/>
            <a:ext cx="9122410" cy="4442752"/>
          </a:xfrm>
          <a:prstGeom prst="rect">
            <a:avLst/>
          </a:prstGeom>
        </p:spPr>
        <p:txBody>
          <a:bodyPr lIns="0" rIns="0"/>
          <a:lstStyle>
            <a:lvl1pPr marL="211226" indent="-218770">
              <a:lnSpc>
                <a:spcPct val="100000"/>
              </a:lnSpc>
              <a:spcBef>
                <a:spcPts val="495"/>
              </a:spcBef>
              <a:spcAft>
                <a:spcPts val="495"/>
              </a:spcAft>
              <a:buFont typeface="Arial"/>
              <a:buChar char="•"/>
              <a:defRPr sz="1815" b="0" i="0">
                <a:solidFill>
                  <a:srgbClr val="63666A"/>
                </a:solidFill>
                <a:latin typeface="Helvetica"/>
              </a:defRPr>
            </a:lvl1pPr>
            <a:lvl2pPr marL="264033" indent="211226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90000"/>
              <a:buFont typeface="Lucida Grande"/>
              <a:buChar char="-"/>
              <a:defRPr sz="1650" b="0" i="0">
                <a:solidFill>
                  <a:srgbClr val="63666A"/>
                </a:solidFill>
                <a:latin typeface="Helvetica"/>
              </a:defRPr>
            </a:lvl2pPr>
            <a:lvl3pPr marL="528066" indent="188595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88000"/>
              <a:buFont typeface="Arial"/>
              <a:buChar char="•"/>
              <a:defRPr sz="1485" b="0" i="0">
                <a:solidFill>
                  <a:srgbClr val="63666A"/>
                </a:solidFill>
                <a:latin typeface="Helvetica"/>
              </a:defRPr>
            </a:lvl3pPr>
            <a:lvl4pPr marL="754380" indent="188595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90000"/>
              <a:buFont typeface="Lucida Grande"/>
              <a:buChar char="-"/>
              <a:defRPr sz="1320" b="0" i="0">
                <a:solidFill>
                  <a:srgbClr val="63666A"/>
                </a:solidFill>
                <a:latin typeface="Helvetica"/>
              </a:defRPr>
            </a:lvl4pPr>
            <a:lvl5pPr marL="942975" indent="158420">
              <a:lnSpc>
                <a:spcPct val="100000"/>
              </a:lnSpc>
              <a:spcBef>
                <a:spcPts val="248"/>
              </a:spcBef>
              <a:spcAft>
                <a:spcPts val="248"/>
              </a:spcAft>
              <a:buSzPct val="88000"/>
              <a:buFont typeface="Arial"/>
              <a:buChar char="•"/>
              <a:defRPr sz="1155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437" y="5947729"/>
            <a:ext cx="905989" cy="17171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9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EE964-49BB-4BEB-ACDC-56F850ABC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EBDD33-A5D7-4B4F-9ABA-D586B9455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2200"/>
            </a:lvl1pPr>
            <a:lvl2pPr marL="419115" indent="0" algn="ctr">
              <a:buNone/>
              <a:defRPr sz="1833"/>
            </a:lvl2pPr>
            <a:lvl3pPr marL="838230" indent="0" algn="ctr">
              <a:buNone/>
              <a:defRPr sz="1650"/>
            </a:lvl3pPr>
            <a:lvl4pPr marL="1257346" indent="0" algn="ctr">
              <a:buNone/>
              <a:defRPr sz="1467"/>
            </a:lvl4pPr>
            <a:lvl5pPr marL="1676461" indent="0" algn="ctr">
              <a:buNone/>
              <a:defRPr sz="1467"/>
            </a:lvl5pPr>
            <a:lvl6pPr marL="2095576" indent="0" algn="ctr">
              <a:buNone/>
              <a:defRPr sz="1467"/>
            </a:lvl6pPr>
            <a:lvl7pPr marL="2514691" indent="0" algn="ctr">
              <a:buNone/>
              <a:defRPr sz="1467"/>
            </a:lvl7pPr>
            <a:lvl8pPr marL="2933807" indent="0" algn="ctr">
              <a:buNone/>
              <a:defRPr sz="1467"/>
            </a:lvl8pPr>
            <a:lvl9pPr marL="3352922" indent="0" algn="ctr">
              <a:buNone/>
              <a:defRPr sz="14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63AC55-1039-4E7E-9772-4BD836E2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2457A-0AB1-49F1-8071-B7E3CE43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5C921A-C980-478B-98D2-1CDCCC4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5E6481-0316-4D3E-B89A-DDA427CE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D32A67-926C-46A0-8B95-4E86C2A22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604E3F-CAFB-4844-9D08-44BA92CB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3DF09-166B-4459-B600-B8A15781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552C56-8455-4D06-BB32-ADB5F088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B3AF2-252D-4C52-8D92-75E1C3B2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7" y="1567260"/>
            <a:ext cx="8675370" cy="2615009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4AAF4A-831F-4024-AF71-728277A31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7" y="4207008"/>
            <a:ext cx="8675370" cy="1375171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9115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2pPr>
            <a:lvl3pPr marL="83823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5734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67646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09557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51469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293380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3529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11D66-E9B2-4B8D-8FB1-AF815B26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34C848-EAF0-48B2-9534-CECBC9C8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B1FB4-5777-49AE-B130-9ED2E03B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8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0904C-58C4-4031-90D0-012E14AB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D594DE-2219-431A-B5A6-6FC6CA980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6307B8-56AB-4A68-9B8A-3833B42D9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020" y="1673489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F2FEF-D033-44DA-8EA9-F2531A1F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4ECB41-5249-4688-A401-692EE074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C1C47A-C6E6-4AD2-8FFA-1B022F1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9AE7A-A133-4A85-A305-BED086CF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334699"/>
            <a:ext cx="8675370" cy="12150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8FCA53-9C5D-4C06-A608-DCD59ABD7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62" y="1541066"/>
            <a:ext cx="4255611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3E8B4F-59DC-44A2-BAFC-411ADF9DB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262" y="2296319"/>
            <a:ext cx="4255611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BC2AFB-164A-445D-8014-4A70ACE78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567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F31FA3-A2D9-4200-BF5C-840E6DC8B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567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A143F9-932B-44EC-A708-668B6A65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A24DE3-64B7-4D49-ABF9-4BEE46D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8AB5415-B4FE-4231-A08E-AD0B5CD4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D73130-7EF3-4483-8CB8-6D8897E7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7FD592-0803-4179-9652-8064E80E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B9A7D5-23DA-4190-B1B0-F8823B7C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6DE0A3-FAAD-424B-81F7-B9001096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33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EB90F2-F82C-460D-A7DE-07D479EB8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9A5E56-B71F-47F1-9D0C-C84038D1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3FC826-A109-4E89-8217-B2932C63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6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39B6E-F4A4-4AE4-892B-8264890D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03255B-F072-4E66-ABB4-89759618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67" y="905140"/>
            <a:ext cx="5092065" cy="4467490"/>
          </a:xfrm>
        </p:spPr>
        <p:txBody>
          <a:bodyPr/>
          <a:lstStyle>
            <a:lvl1pPr>
              <a:defRPr sz="2933"/>
            </a:lvl1pPr>
            <a:lvl2pPr>
              <a:defRPr sz="2567"/>
            </a:lvl2pPr>
            <a:lvl3pPr>
              <a:defRPr sz="22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463D78-2BCA-4EC9-9870-D5BF0F32A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7F1DB-2324-42DB-A9E2-27536CF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E0515-4187-4218-8702-B8C8F897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0FF6C1-2815-4D25-AF84-3C42715D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30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F69765-57E2-4935-97C9-99425C93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673C27-093C-4D95-83E1-89A78B027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567" y="905140"/>
            <a:ext cx="5092065" cy="4467490"/>
          </a:xfrm>
        </p:spPr>
        <p:txBody>
          <a:bodyPr/>
          <a:lstStyle>
            <a:lvl1pPr marL="0" indent="0">
              <a:buNone/>
              <a:defRPr sz="2933"/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2DEA03-B3E0-456B-974B-732F582E7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2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E2BC8-153A-4902-B5E0-37C564F8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4305-AB02-4AFA-BF94-E0D50189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C84F23-80A8-4B7B-A62F-F88F91B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8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131FB-7E3C-4BE6-BA89-19CA3880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B4F643-3168-40BB-BD76-5CFB2B554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A6E147-B961-4AE5-A5BF-F79B10BA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F32666-EED5-4347-8F82-70FC80B8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51E1C8-BE02-43F5-8323-951654F2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8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BED24B-2BA5-4FBB-8F6D-3E67390E2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3" y="334698"/>
            <a:ext cx="2168843" cy="53275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E52B21-DDA5-47A4-A1E4-9A73739BF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38888" cy="53275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2EE509-8DFE-4623-93A1-FD3E4E0E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A4AA5-B5E8-46CC-9211-70862901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D07A0A-8AF8-449D-8114-6AB72CB9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4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88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88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9D5FCF3-4E2F-704F-BE1D-3307737332FD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721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7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9538" y="748927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7" y="229023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461" y="890588"/>
            <a:ext cx="9539764" cy="463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ED55EB-E5AE-1140-8A4A-A11133DEEC2F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1461" y="890588"/>
            <a:ext cx="4626864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5161698" y="890588"/>
            <a:ext cx="4636921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2301" y="4368009"/>
            <a:ext cx="4626024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161696" y="4368009"/>
            <a:ext cx="4626863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2" y="5737278"/>
            <a:ext cx="1219233" cy="182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E78866-2134-CA4E-800C-6577038C03A7}"/>
              </a:ext>
            </a:extLst>
          </p:cNvPr>
          <p:cNvSpPr/>
          <p:nvPr userDrawn="1"/>
        </p:nvSpPr>
        <p:spPr>
          <a:xfrm>
            <a:off x="235941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6439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smtClean="0"/>
              <a:t>P.Varghese, A. Ratti                                                                 GARD Roadmap Workshop 2026 – RF Controls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6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7095015" y="4104360"/>
            <a:ext cx="1183958" cy="2211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7490" y="5737291"/>
            <a:ext cx="9569450" cy="181491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55" r:id="rId14"/>
  </p:sldLayoutIdLst>
  <p:hf hdr="0"/>
  <p:txStyles>
    <p:titleStyle>
      <a:lvl1pPr algn="l" defTabSz="419115" rtl="0" eaLnBrk="1" fontAlgn="base" hangingPunct="1">
        <a:spcBef>
          <a:spcPct val="0"/>
        </a:spcBef>
        <a:spcAft>
          <a:spcPct val="0"/>
        </a:spcAft>
        <a:defRPr sz="155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19115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838230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257346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676461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14336" indent="-314336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681062" indent="-261947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047788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8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466903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1886019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30513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6CD9B2-B4FD-4DB3-A010-E89B5EA0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A2199A-18DF-4B57-B3E2-D48315FE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588E83-2BDD-44E2-84F9-93C6EE1C2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3/3/2026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3CEFC3-0DCA-45C9-84A2-D4ACCA9C2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P.Varghese, A. Ratti                                                                 GARD Roadmap Workshop 2026 – RF Controls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994CD1-E4BB-48F2-9A3C-3F2563043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hf hdr="0"/>
  <p:txStyles>
    <p:titleStyle>
      <a:lvl1pPr algn="l" defTabSz="838230" rtl="0" eaLnBrk="1" latinLnBrk="0" hangingPunct="1">
        <a:lnSpc>
          <a:spcPct val="90000"/>
        </a:lnSpc>
        <a:spcBef>
          <a:spcPct val="0"/>
        </a:spcBef>
        <a:buNone/>
        <a:defRPr sz="40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558" indent="-209558" algn="l" defTabSz="838230" rtl="0" eaLnBrk="1" latinLnBrk="0" hangingPunct="1">
        <a:lnSpc>
          <a:spcPct val="90000"/>
        </a:lnSpc>
        <a:spcBef>
          <a:spcPts val="917"/>
        </a:spcBef>
        <a:buFont typeface="Arial" panose="020B0604020202020204" pitchFamily="34" charset="0"/>
        <a:buChar char="•"/>
        <a:defRPr sz="2567" kern="1200">
          <a:solidFill>
            <a:schemeClr val="tx1"/>
          </a:solidFill>
          <a:latin typeface="+mn-lt"/>
          <a:ea typeface="+mn-ea"/>
          <a:cs typeface="+mn-cs"/>
        </a:defRPr>
      </a:lvl1pPr>
      <a:lvl2pPr marL="62867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88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6690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88601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30513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51631" y="4625145"/>
            <a:ext cx="7790962" cy="1041729"/>
          </a:xfrm>
        </p:spPr>
        <p:txBody>
          <a:bodyPr/>
          <a:lstStyle/>
          <a:p>
            <a:r>
              <a:rPr lang="en-US" dirty="0"/>
              <a:t>P. </a:t>
            </a:r>
            <a:r>
              <a:rPr lang="en-US" dirty="0" smtClean="0"/>
              <a:t>Varghese, </a:t>
            </a:r>
            <a:r>
              <a:rPr lang="en-US" dirty="0" err="1" smtClean="0"/>
              <a:t>Fermilab</a:t>
            </a:r>
            <a:endParaRPr lang="en-US" dirty="0"/>
          </a:p>
          <a:p>
            <a:r>
              <a:rPr lang="en-US" dirty="0" smtClean="0"/>
              <a:t>A. </a:t>
            </a:r>
            <a:r>
              <a:rPr lang="en-US" dirty="0" err="1" smtClean="0"/>
              <a:t>Ratti</a:t>
            </a:r>
            <a:r>
              <a:rPr lang="en-US" dirty="0" smtClean="0"/>
              <a:t>, LBNL</a:t>
            </a:r>
            <a:endParaRPr lang="en-US" dirty="0"/>
          </a:p>
          <a:p>
            <a:r>
              <a:rPr lang="en-US" dirty="0" smtClean="0"/>
              <a:t>03 March </a:t>
            </a:r>
            <a:r>
              <a:rPr lang="en-US" dirty="0"/>
              <a:t>2026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GARD Roadmap Update 2026 - RF Controls</a:t>
            </a: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10A179-4928-79C8-1822-8C2ECD42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FF4D6B-7B88-745C-924F-1F9FA46D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A72CA0-4D46-F54A-BB6B-7F6A8210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4618" y="5947729"/>
            <a:ext cx="7411005" cy="171715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26"/>
            <a:ext cx="10058400" cy="530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192"/>
            <a:ext cx="10058400" cy="51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4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195"/>
            <a:ext cx="10058400" cy="5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1"/>
            <a:ext cx="10058400" cy="56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9"/>
            <a:ext cx="10058400" cy="566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9"/>
            <a:ext cx="10058400" cy="56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97"/>
            <a:ext cx="10058400" cy="56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530"/>
            <a:ext cx="10058400" cy="554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5"/>
            <a:ext cx="10058400" cy="56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165"/>
            <a:ext cx="10058400" cy="56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8048734" cy="22263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P.Varghese</a:t>
            </a:r>
            <a:r>
              <a:rPr lang="en-US" dirty="0" smtClean="0"/>
              <a:t>, A. </a:t>
            </a:r>
            <a:r>
              <a:rPr lang="en-US" dirty="0" err="1" smtClean="0"/>
              <a:t>Ratti</a:t>
            </a:r>
            <a:r>
              <a:rPr lang="en-US" dirty="0" smtClean="0"/>
              <a:t>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CF2C2E-DAD8-4DD2-A279-241EA8B64418}"/>
              </a:ext>
            </a:extLst>
          </p:cNvPr>
          <p:cNvSpPr txBox="1"/>
          <p:nvPr/>
        </p:nvSpPr>
        <p:spPr>
          <a:xfrm>
            <a:off x="276611" y="1431480"/>
            <a:ext cx="934723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	</a:t>
            </a:r>
            <a:r>
              <a:rPr lang="en-US" sz="2200" dirty="0" smtClean="0"/>
              <a:t>Input from LLRF 2025 Workshop Panel Discussions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	</a:t>
            </a:r>
            <a:r>
              <a:rPr lang="en-US" sz="2200" dirty="0" smtClean="0"/>
              <a:t>Challenges from accelerator projects worldwide – current and future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       </a:t>
            </a:r>
            <a:r>
              <a:rPr lang="en-US" sz="2200" dirty="0" smtClean="0"/>
              <a:t>Highlights from GARD RF Controls virtual workshop – Feb 27, 2026</a:t>
            </a:r>
          </a:p>
          <a:p>
            <a:r>
              <a:rPr lang="en-US" sz="2200" dirty="0" smtClean="0"/>
              <a:t> </a:t>
            </a:r>
            <a:endParaRPr lang="en-US" sz="2200" dirty="0"/>
          </a:p>
          <a:p>
            <a:r>
              <a:rPr lang="en-US" sz="2200" dirty="0" smtClean="0"/>
              <a:t>4.	 </a:t>
            </a:r>
            <a:r>
              <a:rPr lang="en-US" sz="2200" dirty="0"/>
              <a:t>	</a:t>
            </a:r>
            <a:r>
              <a:rPr lang="en-US" sz="2200" dirty="0" smtClean="0"/>
              <a:t>Perspectives and near term research interests from the LLRF community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a) Technical challenges related to performance improvement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b) Adoption of newer FPGA hardware and features that enable new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     architectures and implementation of complex control algorithms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c) Using the widespread application of AI/ML techniques to improve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     accelerator performance, reliability and reduced operations cost</a:t>
            </a:r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156"/>
            <a:ext cx="10058400" cy="56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10"/>
            <a:ext cx="10058400" cy="53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396"/>
            <a:ext cx="10058400" cy="4979708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xmlns="" id="{905D1CC9-444D-359A-2319-DB7B0425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00" y="230773"/>
            <a:ext cx="7827291" cy="392221"/>
          </a:xfrm>
        </p:spPr>
        <p:txBody>
          <a:bodyPr/>
          <a:lstStyle/>
          <a:p>
            <a:r>
              <a:rPr lang="en-US" sz="2400" dirty="0"/>
              <a:t>Narrowband Active </a:t>
            </a:r>
            <a:r>
              <a:rPr lang="en-US" sz="2400" dirty="0" smtClean="0"/>
              <a:t>Noise Cancellation </a:t>
            </a:r>
            <a:r>
              <a:rPr lang="en-US" sz="2400" dirty="0"/>
              <a:t>at LCLS-II</a:t>
            </a:r>
          </a:p>
        </p:txBody>
      </p:sp>
    </p:spTree>
    <p:extLst>
      <p:ext uri="{BB962C8B-B14F-4D97-AF65-F5344CB8AC3E}">
        <p14:creationId xmlns:p14="http://schemas.microsoft.com/office/powerpoint/2010/main" val="15142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905D1CC9-444D-359A-2319-DB7B0425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00" y="230773"/>
            <a:ext cx="7827291" cy="392221"/>
          </a:xfrm>
        </p:spPr>
        <p:txBody>
          <a:bodyPr/>
          <a:lstStyle/>
          <a:p>
            <a:r>
              <a:rPr lang="en-US" sz="2400" dirty="0"/>
              <a:t>Narrowband Active </a:t>
            </a:r>
            <a:r>
              <a:rPr lang="en-US" sz="2400" dirty="0" smtClean="0"/>
              <a:t>Noise Cancellation </a:t>
            </a:r>
            <a:r>
              <a:rPr lang="en-US" sz="2400" dirty="0"/>
              <a:t>at LCLS-II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573"/>
            <a:ext cx="10058400" cy="49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7730682" cy="222634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DESY Perspectives on Research Priorities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CF2C2E-DAD8-4DD2-A279-241EA8B64418}"/>
              </a:ext>
            </a:extLst>
          </p:cNvPr>
          <p:cNvSpPr txBox="1"/>
          <p:nvPr/>
        </p:nvSpPr>
        <p:spPr>
          <a:xfrm>
            <a:off x="624538" y="1212797"/>
            <a:ext cx="90123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Improve </a:t>
            </a:r>
            <a:r>
              <a:rPr lang="en-US" sz="2200" dirty="0"/>
              <a:t>Efficiency and </a:t>
            </a:r>
            <a:r>
              <a:rPr lang="en-US" sz="2200" dirty="0" smtClean="0"/>
              <a:t>Sustainability  - Reduce operating costs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Improve Performance (push the regulation limit</a:t>
            </a:r>
            <a:r>
              <a:rPr lang="en-US" sz="2200" dirty="0" smtClean="0"/>
              <a:t>)</a:t>
            </a:r>
            <a:endParaRPr lang="en-US" sz="2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Modernize </a:t>
            </a:r>
            <a:r>
              <a:rPr lang="en-US" sz="2200" dirty="0"/>
              <a:t>controls </a:t>
            </a:r>
            <a:r>
              <a:rPr lang="en-US" sz="2200" dirty="0" smtClean="0"/>
              <a:t>– Investigate advanced feedback algorithms.</a:t>
            </a:r>
            <a:endParaRPr lang="en-US" sz="2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Explore benefits of combining RF and Resonance Control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Exploit Increased FPGA </a:t>
            </a:r>
            <a:r>
              <a:rPr lang="en-US" sz="2200" dirty="0" smtClean="0"/>
              <a:t>Capabilities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Improve anomaly detection, model optimization</a:t>
            </a:r>
            <a:endParaRPr lang="en-US" sz="2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7730682" cy="222634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CF2C2E-DAD8-4DD2-A279-241EA8B64418}"/>
              </a:ext>
            </a:extLst>
          </p:cNvPr>
          <p:cNvSpPr txBox="1"/>
          <p:nvPr/>
        </p:nvSpPr>
        <p:spPr>
          <a:xfrm>
            <a:off x="624538" y="736705"/>
            <a:ext cx="90123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New FPGAs offer great opportunities to try more advanced control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	Algorithms and signal processing methods</a:t>
            </a:r>
            <a:endParaRPr lang="en-US" sz="2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Direct sampling with RFSOC FPGAs looks promising to reduce cost and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	complexity of RF controls.</a:t>
            </a:r>
            <a:endParaRPr lang="en-US" sz="2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Resonance control for </a:t>
            </a:r>
            <a:r>
              <a:rPr lang="en-US" sz="2200" dirty="0" err="1" smtClean="0"/>
              <a:t>microphonics</a:t>
            </a:r>
            <a:r>
              <a:rPr lang="en-US" sz="2200" dirty="0" smtClean="0"/>
              <a:t> control and LFD can explore adaptive control algorithms and novel techniques like NANC to increase performance</a:t>
            </a:r>
            <a:endParaRPr lang="en-US" sz="2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AI/ML methods look promising for anomaly detection, resonance control.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	</a:t>
            </a:r>
            <a:r>
              <a:rPr lang="en-US" sz="2200" dirty="0" smtClean="0"/>
              <a:t>improved system models and more reliable operations</a:t>
            </a:r>
            <a:endParaRPr lang="en-US" sz="2200" dirty="0"/>
          </a:p>
          <a:p>
            <a:pPr lvl="1">
              <a:lnSpc>
                <a:spcPct val="150000"/>
              </a:lnSpc>
            </a:pPr>
            <a:endParaRPr lang="en-US" sz="2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2A4395-AB84-DB08-240A-E86192E85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19717-101D-9765-261C-9D3802DDB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7826098" cy="222634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7F59B9-1E1D-F826-964A-3518B57B1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F1A3D3-F557-B161-4929-D6D19667B1D5}"/>
              </a:ext>
            </a:extLst>
          </p:cNvPr>
          <p:cNvSpPr txBox="1"/>
          <p:nvPr/>
        </p:nvSpPr>
        <p:spPr>
          <a:xfrm>
            <a:off x="2505727" y="2033329"/>
            <a:ext cx="56055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Helvetica" panose="020B0604020202020204" pitchFamily="34" charset="0"/>
                <a:cs typeface="Helvetica" panose="020B0604020202020204" pitchFamily="34" charset="0"/>
              </a:rPr>
              <a:t>Thank You 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8048734" cy="22263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P.Varghese</a:t>
            </a:r>
            <a:r>
              <a:rPr lang="en-US" dirty="0" smtClean="0"/>
              <a:t>, A. </a:t>
            </a:r>
            <a:r>
              <a:rPr lang="en-US" dirty="0" err="1" smtClean="0"/>
              <a:t>Ratti</a:t>
            </a:r>
            <a:r>
              <a:rPr lang="en-US" dirty="0" smtClean="0"/>
              <a:t>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</p:spPr>
        <p:txBody>
          <a:bodyPr/>
          <a:lstStyle/>
          <a:p>
            <a:pPr algn="ctr"/>
            <a:r>
              <a:rPr lang="en-US" dirty="0"/>
              <a:t>Amplifiers and RF 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CF2C2E-DAD8-4DD2-A279-241EA8B64418}"/>
              </a:ext>
            </a:extLst>
          </p:cNvPr>
          <p:cNvSpPr txBox="1"/>
          <p:nvPr/>
        </p:nvSpPr>
        <p:spPr>
          <a:xfrm>
            <a:off x="700247" y="1363467"/>
            <a:ext cx="886274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Solid State Amplifiers(</a:t>
            </a:r>
            <a:r>
              <a:rPr lang="en-US" dirty="0" err="1"/>
              <a:t>SSA</a:t>
            </a:r>
            <a:r>
              <a:rPr lang="en-US" dirty="0"/>
              <a:t>) today use mostly </a:t>
            </a:r>
            <a:r>
              <a:rPr lang="en-US" dirty="0" err="1"/>
              <a:t>LDMOS</a:t>
            </a:r>
            <a:r>
              <a:rPr lang="en-US" dirty="0"/>
              <a:t> power </a:t>
            </a:r>
          </a:p>
          <a:p>
            <a:r>
              <a:rPr lang="en-US" dirty="0"/>
              <a:t>     conversion semiconductor technology. Efficiency ~ 40%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Newer processes such as </a:t>
            </a:r>
            <a:r>
              <a:rPr lang="en-US" sz="2200" dirty="0" err="1"/>
              <a:t>GaN</a:t>
            </a:r>
            <a:r>
              <a:rPr lang="en-US" sz="2200" dirty="0"/>
              <a:t> </a:t>
            </a:r>
            <a:r>
              <a:rPr lang="en-US" sz="2200" dirty="0" err="1"/>
              <a:t>SSA’s</a:t>
            </a:r>
            <a:r>
              <a:rPr lang="en-US" sz="2200" dirty="0"/>
              <a:t> can provide higher efficiencies &gt; 60%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Amplifier operating modes(classes) are chosen based on various</a:t>
            </a:r>
          </a:p>
          <a:p>
            <a:r>
              <a:rPr lang="en-US" dirty="0"/>
              <a:t>     tradeoffs. Explore optimization techniques for higher efficiency.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Partner with industry to advance the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Explore lower cost RF sources such as Magnetrons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LLRF</a:t>
            </a:r>
            <a:r>
              <a:rPr lang="en-US" sz="2200" dirty="0"/>
              <a:t> controller development is critical to maintain stable and efficient</a:t>
            </a:r>
          </a:p>
          <a:p>
            <a:r>
              <a:rPr lang="en-US" sz="2200" dirty="0"/>
              <a:t>     operation for these non-linear amplifiers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115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8048734" cy="22263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P.Varghese</a:t>
            </a:r>
            <a:r>
              <a:rPr lang="en-US" dirty="0" smtClean="0"/>
              <a:t>, A. </a:t>
            </a:r>
            <a:r>
              <a:rPr lang="en-US" dirty="0" err="1" smtClean="0"/>
              <a:t>Ratti</a:t>
            </a:r>
            <a:r>
              <a:rPr lang="en-US" dirty="0" smtClean="0"/>
              <a:t>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482C968-0AA8-6F95-B88B-9A74B2CA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30773"/>
            <a:ext cx="9555480" cy="392221"/>
          </a:xfrm>
        </p:spPr>
        <p:txBody>
          <a:bodyPr/>
          <a:lstStyle/>
          <a:p>
            <a:pPr algn="ctr"/>
            <a:r>
              <a:rPr lang="en-US" dirty="0" err="1"/>
              <a:t>LLRF</a:t>
            </a:r>
            <a:r>
              <a:rPr lang="en-US" dirty="0"/>
              <a:t>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E12241-D55A-8D4F-A2FE-7D96FC243082}"/>
              </a:ext>
            </a:extLst>
          </p:cNvPr>
          <p:cNvSpPr txBox="1"/>
          <p:nvPr/>
        </p:nvSpPr>
        <p:spPr>
          <a:xfrm>
            <a:off x="740197" y="847651"/>
            <a:ext cx="8872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FPGA </a:t>
            </a:r>
            <a:r>
              <a:rPr lang="en-US" dirty="0"/>
              <a:t>technology has advanced at a rapid pace </a:t>
            </a:r>
            <a:r>
              <a:rPr lang="en-US" dirty="0" smtClean="0"/>
              <a:t>providing </a:t>
            </a:r>
            <a:r>
              <a:rPr lang="en-US" dirty="0"/>
              <a:t>a vast</a:t>
            </a:r>
          </a:p>
          <a:p>
            <a:r>
              <a:rPr lang="en-US" dirty="0"/>
              <a:t>     </a:t>
            </a:r>
            <a:r>
              <a:rPr lang="en-US" dirty="0" smtClean="0"/>
              <a:t>amount </a:t>
            </a:r>
            <a:r>
              <a:rPr lang="en-US" dirty="0"/>
              <a:t>of computing and logic resources at reasonable cost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SOC </a:t>
            </a:r>
            <a:r>
              <a:rPr lang="en-US" dirty="0" smtClean="0"/>
              <a:t>FPGAs  and Direct RF FPGAs or RFSOCs offer new architectures</a:t>
            </a:r>
          </a:p>
          <a:p>
            <a:r>
              <a:rPr lang="en-US" dirty="0" smtClean="0"/>
              <a:t>	that can reduce system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CW vs Pulsed </a:t>
            </a:r>
            <a:r>
              <a:rPr lang="en-US" dirty="0" smtClean="0"/>
              <a:t>operation – </a:t>
            </a:r>
            <a:r>
              <a:rPr lang="en-US" dirty="0" err="1" smtClean="0"/>
              <a:t>Microphonics</a:t>
            </a:r>
            <a:r>
              <a:rPr lang="en-US" dirty="0" smtClean="0"/>
              <a:t> suppression and Lorenz Force Detuning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Both modes may need to be supported on the same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Improved Resonance control can be accomplished using control algorithms aided by AI/ML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8048734" cy="22263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P.Varghese</a:t>
            </a:r>
            <a:r>
              <a:rPr lang="en-US" dirty="0" smtClean="0"/>
              <a:t>, A. </a:t>
            </a:r>
            <a:r>
              <a:rPr lang="en-US" dirty="0" err="1" smtClean="0"/>
              <a:t>Ratti</a:t>
            </a:r>
            <a:r>
              <a:rPr lang="en-US" dirty="0" smtClean="0"/>
              <a:t>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xmlns="" id="{905D1CC9-444D-359A-2319-DB7B0425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314" y="230773"/>
            <a:ext cx="10511028" cy="392221"/>
          </a:xfrm>
        </p:spPr>
        <p:txBody>
          <a:bodyPr/>
          <a:lstStyle/>
          <a:p>
            <a:pPr algn="ctr"/>
            <a:r>
              <a:rPr lang="en-US" dirty="0"/>
              <a:t>Machine Learning and Artificial Intelligence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6E5B86-4CC1-6B48-E5FB-C47C0FEF11D1}"/>
              </a:ext>
            </a:extLst>
          </p:cNvPr>
          <p:cNvSpPr txBox="1"/>
          <p:nvPr/>
        </p:nvSpPr>
        <p:spPr>
          <a:xfrm>
            <a:off x="294261" y="847651"/>
            <a:ext cx="908420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Use ML/AI analysis on long term data trends to enhance accelerator performance.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Data acquisition for long-term archiving for ML applications should be triggered by anomalous behavior.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Retrofitting older systems for machine learning data acquisition is a challenge. Investigate economical ways of facilitating this data acquisition without having to replace the entire hardware</a:t>
            </a:r>
            <a:r>
              <a:rPr lang="en-US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ML algorithms can help operators to tune the accelerator to higher efficiencies.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ML/AI techniques can be used to provide  a greater degree of automation in various stages of accelerator component testing and operation.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601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EBC3F2-3307-B08C-95B2-DB2AA5EE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62776-9009-2FA6-4778-EF4DE392E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8048734" cy="222634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99BE4-097E-A077-055E-3C372CD6B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57"/>
            <a:ext cx="10058400" cy="56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EBC3F2-3307-B08C-95B2-DB2AA5EE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62776-9009-2FA6-4778-EF4DE392E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8048734" cy="222634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99BE4-097E-A077-055E-3C372CD6B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48C9-F521-B743-88AA-C07D6E0B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26" y="478325"/>
            <a:ext cx="9122410" cy="469646"/>
          </a:xfrm>
        </p:spPr>
        <p:txBody>
          <a:bodyPr/>
          <a:lstStyle/>
          <a:p>
            <a:pPr algn="ctr" defTabSz="377181">
              <a:defRPr/>
            </a:pPr>
            <a:r>
              <a:rPr lang="en-US" sz="1980" dirty="0" smtClean="0"/>
              <a:t>Challenges from Ongoing and Future Accelerator Projects</a:t>
            </a:r>
            <a:endParaRPr lang="en-US" sz="198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2839E4-0F5C-4DCE-9D4F-EDEA404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E0260-BB2F-4B7A-8D47-C8EE3925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825" y="5947728"/>
            <a:ext cx="7524311" cy="171716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E12241-D55A-8D4F-A2FE-7D96FC243082}"/>
              </a:ext>
            </a:extLst>
          </p:cNvPr>
          <p:cNvSpPr txBox="1"/>
          <p:nvPr/>
        </p:nvSpPr>
        <p:spPr>
          <a:xfrm>
            <a:off x="740197" y="1225502"/>
            <a:ext cx="88723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PIP-II, LBNF-DUNE (FNAL) – Pulse Mode operation of PIP-II to </a:t>
            </a:r>
          </a:p>
          <a:p>
            <a:r>
              <a:rPr lang="en-US" dirty="0" smtClean="0"/>
              <a:t>     reduce operational costs and heat load on the </a:t>
            </a:r>
            <a:r>
              <a:rPr lang="en-US" dirty="0" err="1" smtClean="0"/>
              <a:t>cryo</a:t>
            </a:r>
            <a:r>
              <a:rPr lang="en-US" dirty="0" smtClean="0"/>
              <a:t>-system.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EIC (BNL) – Achieving the performance requirements for crab cavities in terms of low latency, low noise and high gain feedback.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FCC, HL-LHC (CERN) – Various operational modes have a large </a:t>
            </a:r>
          </a:p>
          <a:p>
            <a:r>
              <a:rPr lang="en-US" dirty="0"/>
              <a:t> </a:t>
            </a:r>
            <a:r>
              <a:rPr lang="en-US" dirty="0" smtClean="0"/>
              <a:t>    variability in voltage requirement which is achieved by reverse                   	phase operation. </a:t>
            </a:r>
            <a:r>
              <a:rPr lang="en-US" dirty="0"/>
              <a:t>Anomaly detection using ML at the PS RF system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ILC Research (KEK) – Machine Learning base Resonance Control,</a:t>
            </a:r>
          </a:p>
          <a:p>
            <a:r>
              <a:rPr lang="en-US" dirty="0" smtClean="0"/>
              <a:t>	Advanced modeling and control on a RFSOC hardware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94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10A179-4928-79C8-1822-8C2ECD42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FF4D6B-7B88-745C-924F-1F9FA46D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77190" rtl="0" fontAlgn="base">
              <a:spcBef>
                <a:spcPct val="0"/>
              </a:spcBef>
              <a:spcAft>
                <a:spcPct val="0"/>
              </a:spcAft>
              <a:defRPr sz="99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7719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75438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13157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508760" algn="l" defTabSz="377190" rtl="0" fontAlgn="base">
              <a:spcBef>
                <a:spcPct val="0"/>
              </a:spcBef>
              <a:spcAft>
                <a:spcPct val="0"/>
              </a:spcAft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88595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26314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64033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017520" algn="l" defTabSz="377190" rtl="0" eaLnBrk="1" latinLnBrk="0" hangingPunct="1">
              <a:defRPr sz="198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A72CA0-4D46-F54A-BB6B-7F6A8210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4618" y="5947729"/>
            <a:ext cx="7411005" cy="171715"/>
          </a:xfrm>
        </p:spPr>
        <p:txBody>
          <a:bodyPr/>
          <a:lstStyle/>
          <a:p>
            <a:pPr>
              <a:defRPr/>
            </a:pPr>
            <a:r>
              <a:rPr lang="en-US" smtClean="0"/>
              <a:t>P.Varghese, A. Ratti                                                                 GARD Roadmap Workshop 2026 – RF 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3/3/2026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27" y="213553"/>
            <a:ext cx="9786347" cy="55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FNAL_PowerPoint_4x3-seasons_010521</Template>
  <TotalTime>27235</TotalTime>
  <Words>752</Words>
  <Application>Microsoft Office PowerPoint</Application>
  <PresentationFormat>Custom</PresentationFormat>
  <Paragraphs>161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Geneva</vt:lpstr>
      <vt:lpstr>Helvetica</vt:lpstr>
      <vt:lpstr>Lucida Grande</vt:lpstr>
      <vt:lpstr>Fermilab_PPT_090815</vt:lpstr>
      <vt:lpstr>Custom Design</vt:lpstr>
      <vt:lpstr>PowerPoint Presentation</vt:lpstr>
      <vt:lpstr>Outline</vt:lpstr>
      <vt:lpstr>Amplifiers and RF Sources</vt:lpstr>
      <vt:lpstr>LLRF Technology</vt:lpstr>
      <vt:lpstr>Machine Learning and Artificial Intelligence</vt:lpstr>
      <vt:lpstr>PowerPoint Presentation</vt:lpstr>
      <vt:lpstr>PowerPoint Presentation</vt:lpstr>
      <vt:lpstr>Challenges from Ongoing and Future Accelerator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Narrowband Active Noise Cancellation at LCLS-II</vt:lpstr>
      <vt:lpstr>Narrowband Active Noise Cancellation at LCLS-II</vt:lpstr>
      <vt:lpstr>DESY Perspectives on Research Priorities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Varghese</dc:creator>
  <cp:lastModifiedBy>Philip Varghese</cp:lastModifiedBy>
  <cp:revision>187</cp:revision>
  <cp:lastPrinted>2022-10-05T20:41:49Z</cp:lastPrinted>
  <dcterms:created xsi:type="dcterms:W3CDTF">2021-02-24T22:38:47Z</dcterms:created>
  <dcterms:modified xsi:type="dcterms:W3CDTF">2026-03-03T19:11:35Z</dcterms:modified>
</cp:coreProperties>
</file>