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9" r:id="rId3"/>
    <p:sldId id="775" r:id="rId4"/>
    <p:sldId id="276" r:id="rId5"/>
    <p:sldId id="277" r:id="rId6"/>
    <p:sldId id="262" r:id="rId7"/>
    <p:sldId id="260" r:id="rId8"/>
    <p:sldId id="257" r:id="rId9"/>
    <p:sldId id="258" r:id="rId10"/>
    <p:sldId id="273" r:id="rId11"/>
    <p:sldId id="261" r:id="rId12"/>
    <p:sldId id="274" r:id="rId13"/>
    <p:sldId id="7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97"/>
    <p:restoredTop sz="94694"/>
  </p:normalViewPr>
  <p:slideViewPr>
    <p:cSldViewPr snapToGrid="0">
      <p:cViewPr varScale="1">
        <p:scale>
          <a:sx n="118" d="100"/>
          <a:sy n="118" d="100"/>
        </p:scale>
        <p:origin x="22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06F8A-6575-40F3-A114-BDE18663547E}" type="datetimeFigureOut">
              <a:t>3/2/26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A4CAEA-8129-4C68-B935-4AF61B4CFE9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02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048D5-4082-8191-9DB1-F0FA92534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D917F8-1DC0-5655-D485-50C282C960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01214-8A33-C219-3F99-108E37E18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A1012-A36D-4245-9F1F-EA67827D1A13}" type="datetimeFigureOut">
              <a:rPr lang="en-US" smtClean="0"/>
              <a:t>3/2/26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FF48C-DFEC-A3D8-1833-C8D996280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B2D8F-0C94-75AC-1A14-CE19DECAA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16F5-BECD-9249-85F4-CF14ACC14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653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A8E4C-3928-E5BC-71A7-005608176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D3FF19-FA0B-03FD-4AE8-188B2BB1D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2AD79-5A82-E695-91D7-24F30EB60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A1012-A36D-4245-9F1F-EA67827D1A13}" type="datetimeFigureOut">
              <a:rPr lang="en-US" smtClean="0"/>
              <a:t>3/2/26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A8A5B-701B-BBFB-7DB6-FCCC49FFB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BA770-CF5F-126A-FE08-A7C5EE4FD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16F5-BECD-9249-85F4-CF14ACC14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45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604E72-76D6-8DA0-CC4A-733EEF07C9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98B967-8CD5-2731-6EFA-66EE34676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65030-9F82-DCC7-55D4-EB462A6A7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A1012-A36D-4245-9F1F-EA67827D1A13}" type="datetimeFigureOut">
              <a:rPr lang="en-US" smtClean="0"/>
              <a:t>3/2/26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BBA01-F50D-F187-2156-FC9B89CF0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F84FE-5186-34DB-A609-A50560CCB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16F5-BECD-9249-85F4-CF14ACC14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759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1 Column">
  <p:cSld name="1_Text Slide - 1 Column">
    <p:bg>
      <p:bgPr>
        <a:solidFill>
          <a:schemeClr val="lt1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3"/>
          <p:cNvSpPr txBox="1">
            <a:spLocks noGrp="1"/>
          </p:cNvSpPr>
          <p:nvPr>
            <p:ph type="body" idx="1"/>
          </p:nvPr>
        </p:nvSpPr>
        <p:spPr>
          <a:xfrm>
            <a:off x="800101" y="1110225"/>
            <a:ext cx="105537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377" lvl="1" indent="-3708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40"/>
              <a:buChar char="●"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566" lvl="2" indent="-35432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80"/>
              <a:buChar char="●"/>
              <a:defRPr>
                <a:solidFill>
                  <a:schemeClr val="lt1"/>
                </a:solidFill>
              </a:defRPr>
            </a:lvl3pPr>
            <a:lvl4pPr marL="1828754" lvl="3" indent="-35660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16"/>
              <a:buChar char="●"/>
              <a:defRPr>
                <a:solidFill>
                  <a:schemeClr val="lt1"/>
                </a:solidFill>
              </a:defRPr>
            </a:lvl4pPr>
            <a:lvl5pPr marL="2285943" lvl="4" indent="-35660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16"/>
              <a:buChar char="●"/>
              <a:defRPr>
                <a:solidFill>
                  <a:schemeClr val="lt1"/>
                </a:solidFill>
              </a:defRPr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33"/>
          <p:cNvSpPr txBox="1">
            <a:spLocks noGrp="1"/>
          </p:cNvSpPr>
          <p:nvPr>
            <p:ph type="title"/>
          </p:nvPr>
        </p:nvSpPr>
        <p:spPr>
          <a:xfrm>
            <a:off x="800101" y="266701"/>
            <a:ext cx="10553700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2" name="Google Shape;302;p33"/>
          <p:cNvCxnSpPr/>
          <p:nvPr/>
        </p:nvCxnSpPr>
        <p:spPr>
          <a:xfrm>
            <a:off x="800101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3" name="Google Shape;303;p33"/>
          <p:cNvSpPr txBox="1">
            <a:spLocks noGrp="1"/>
          </p:cNvSpPr>
          <p:nvPr>
            <p:ph type="body" idx="2"/>
          </p:nvPr>
        </p:nvSpPr>
        <p:spPr>
          <a:xfrm>
            <a:off x="800101" y="1534625"/>
            <a:ext cx="105537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189" lvl="0" indent="-228594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377" lvl="1" indent="-342383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Char char="●"/>
              <a:defRPr>
                <a:solidFill>
                  <a:srgbClr val="3F3F3F"/>
                </a:solidFill>
              </a:defRPr>
            </a:lvl2pPr>
            <a:lvl3pPr marL="1371566" lvl="2" indent="-32765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0"/>
              <a:buChar char="●"/>
              <a:defRPr sz="1400">
                <a:solidFill>
                  <a:srgbClr val="3F3F3F"/>
                </a:solidFill>
              </a:defRPr>
            </a:lvl3pPr>
            <a:lvl4pPr marL="1828754" lvl="3" indent="-328158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4pPr>
            <a:lvl5pPr marL="2285943" lvl="4" indent="-328158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5pPr>
            <a:lvl6pPr marL="2743131" lvl="5" indent="-30479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6pPr>
            <a:lvl7pPr marL="3200320" lvl="6" indent="-30479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7pPr>
            <a:lvl8pPr marL="3657509" lvl="7" indent="-30479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8pPr>
            <a:lvl9pPr marL="4114697" lvl="8" indent="-304792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04" name="Google Shape;304;p3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5" name="Google Shape;305;p33"/>
          <p:cNvSpPr txBox="1">
            <a:spLocks noGrp="1"/>
          </p:cNvSpPr>
          <p:nvPr>
            <p:ph type="subTitle" idx="3"/>
          </p:nvPr>
        </p:nvSpPr>
        <p:spPr>
          <a:xfrm>
            <a:off x="1634338" y="6356788"/>
            <a:ext cx="4209900" cy="217200"/>
          </a:xfrm>
          <a:prstGeom prst="rect">
            <a:avLst/>
          </a:prstGeom>
        </p:spPr>
        <p:txBody>
          <a:bodyPr spcFirstLastPara="1" wrap="square" lIns="0" tIns="45700" rIns="91425" bIns="4570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1pPr>
            <a:lvl2pPr lvl="1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rtl="0"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0231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9BDD1-6E75-F692-EE20-4787B55CF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BF35C-F092-45B6-9E5E-79C0224B8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D85B8-E39B-E496-EF9D-871F9C702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A1012-A36D-4245-9F1F-EA67827D1A13}" type="datetimeFigureOut">
              <a:rPr lang="en-US" smtClean="0"/>
              <a:t>3/2/26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A76FC-3252-81C7-61E0-7C0C5D41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A8F04-0D13-202C-DA9C-D8F15E52D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16F5-BECD-9249-85F4-CF14ACC14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60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94000-BE99-9502-03A9-B0111313D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1AEB4-27A6-34A6-EBDA-AC20BC7E7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14846-87AC-4A31-7D7E-6F25BE031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A1012-A36D-4245-9F1F-EA67827D1A13}" type="datetimeFigureOut">
              <a:rPr lang="en-US" smtClean="0"/>
              <a:t>3/2/26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714DA-325A-2264-E446-9C9D02974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70F50-74B8-B88D-AC5B-01688A312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16F5-BECD-9249-85F4-CF14ACC14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92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10DA6-AE2B-D12F-330F-7DDFB87CE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58767-106C-657F-32C0-15D6A0EDE7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19D5BB-7193-5731-F4E6-BB09214B9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C88A8D-AD40-1EA2-951B-E725C35BB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A1012-A36D-4245-9F1F-EA67827D1A13}" type="datetimeFigureOut">
              <a:rPr lang="en-US" smtClean="0"/>
              <a:t>3/2/26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502EE1-3866-8088-B141-0B9B62440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007D9F-1489-1D6F-15C6-8951CB5D0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16F5-BECD-9249-85F4-CF14ACC14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65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9A3A4-BB3E-59AB-B3F6-B4F2675FF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38D00-0F2C-93BE-9DF7-A780AF178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FD135F-7B40-7D72-4963-6B8C966837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5C0B1A-FD3D-DE61-EB5A-54FB9B0F79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D2B771-FE11-BD4E-4111-A91BC1B479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F67CE8-AD9A-485D-3321-2C89AF71F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A1012-A36D-4245-9F1F-EA67827D1A13}" type="datetimeFigureOut">
              <a:rPr lang="en-US" smtClean="0"/>
              <a:t>3/2/26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6C5B9E-2BF2-8796-DFF6-B7F7A9023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188D10-3B74-33A0-CF19-D7CD5C8BF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16F5-BECD-9249-85F4-CF14ACC14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23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EB3F3-1814-2465-CD8D-32202A9A2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B71B4A-A06D-5F53-5B62-3A5A17843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A1012-A36D-4245-9F1F-EA67827D1A13}" type="datetimeFigureOut">
              <a:rPr lang="en-US" smtClean="0"/>
              <a:t>3/2/26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FA2D07-78EE-A7F9-17AD-7F2C158D6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328A6C-24F9-10FD-3FA1-ED79408E3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16F5-BECD-9249-85F4-CF14ACC14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45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021357-9A8D-DAC5-94DC-D311BD646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A1012-A36D-4245-9F1F-EA67827D1A13}" type="datetimeFigureOut">
              <a:rPr lang="en-US" smtClean="0"/>
              <a:t>3/2/26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33B964-AAE5-7609-502A-9650A00A8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293C0B-F2DB-AB88-262E-4225BE26A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16F5-BECD-9249-85F4-CF14ACC14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45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03F5B-F57F-53E4-C77A-2FF81D4C3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0B8AC-01B5-C6A0-DA25-30493660C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69974F-2F61-ECA4-9989-240D87C043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E40314-E532-4100-2AFD-1EC5586F9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A1012-A36D-4245-9F1F-EA67827D1A13}" type="datetimeFigureOut">
              <a:rPr lang="en-US" smtClean="0"/>
              <a:t>3/2/26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EB27AD-5294-FE2B-32C3-6BFE690C6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D63D4D-DAC1-A57A-852C-DA358E147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16F5-BECD-9249-85F4-CF14ACC14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602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46F1F-A1FF-6DCA-4F63-B50F2DB41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D488E7-5556-D976-6CDA-58B343F069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F06687-59B5-F298-449A-A0C8C109A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920131-F273-E3F5-D6AA-3ACC49B0F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A1012-A36D-4245-9F1F-EA67827D1A13}" type="datetimeFigureOut">
              <a:rPr lang="en-US" smtClean="0"/>
              <a:t>3/2/26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B35C9-E6A7-FFD5-5F9A-D6E704CA6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18B65-2263-39D5-A13D-BD807B5C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A16F5-BECD-9249-85F4-CF14ACC14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9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4CCCE-3864-8779-A0FA-52D84BEB8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646E4-15EF-149B-E172-AD93CAECFE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8B7C4-FCB1-E794-0866-BFD3F17E03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FA1012-A36D-4245-9F1F-EA67827D1A13}" type="datetimeFigureOut">
              <a:rPr lang="en-US" smtClean="0"/>
              <a:t>3/2/26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AF395-4A37-6E62-E501-5C942A495D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9A594-BDC0-4612-5E8A-552C81F032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A16F5-BECD-9249-85F4-CF14ACC14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4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amnetus.org/nlcta" TargetMode="External"/><Relationship Id="rId2" Type="http://schemas.openxmlformats.org/officeDocument/2006/relationships/hyperlink" Target="https://www6.slac.stanford.edu/topics/next-linear-collider-test-accelerator-nlct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nergy.gov/sites/default/files/2025-10/fusion-s%26t-roadmap-101625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energy.gov/sites/default/files/2025-10/fusion-s%26t-roadmap-101625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slac.stanford.edu/event/10359/page/301-subtopic-workshops-other-references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basiak@slac.stanford.edu" TargetMode="External"/><Relationship Id="rId2" Type="http://schemas.openxmlformats.org/officeDocument/2006/relationships/hyperlink" Target="mailto:nanni@slac.stanford.edu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3CA6E-3FE0-197B-779E-3582F5E795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Workshop Introduction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232378-03B2-BD02-A389-60EECF9DBD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Emilio Nanni &amp; Sam Posen</a:t>
            </a:r>
          </a:p>
          <a:p>
            <a:r>
              <a:rPr lang="en-US" dirty="0"/>
              <a:t>GARD RF Roadmap Update</a:t>
            </a:r>
          </a:p>
          <a:p>
            <a:r>
              <a:rPr lang="en-US" dirty="0"/>
              <a:t>3 March 2026</a:t>
            </a:r>
          </a:p>
        </p:txBody>
      </p:sp>
    </p:spTree>
    <p:extLst>
      <p:ext uri="{BB962C8B-B14F-4D97-AF65-F5344CB8AC3E}">
        <p14:creationId xmlns:p14="http://schemas.microsoft.com/office/powerpoint/2010/main" val="85639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F8628-D78E-3CF7-FEB3-7950D46A7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ADE17-7BB7-2BE9-E671-013CA37BF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88380" cy="4351338"/>
          </a:xfrm>
        </p:spPr>
        <p:txBody>
          <a:bodyPr/>
          <a:lstStyle/>
          <a:p>
            <a:r>
              <a:rPr lang="en-US" dirty="0"/>
              <a:t>2 Locations</a:t>
            </a:r>
          </a:p>
          <a:p>
            <a:pPr lvl="1"/>
            <a:r>
              <a:rPr lang="en-US" dirty="0"/>
              <a:t>Building 44: klystron R&amp;D, production, &amp; test facilities</a:t>
            </a:r>
          </a:p>
          <a:p>
            <a:pPr lvl="1"/>
            <a:r>
              <a:rPr lang="en-US" dirty="0"/>
              <a:t>Building 62: </a:t>
            </a:r>
            <a:r>
              <a:rPr lang="en-US" dirty="0">
                <a:hlinkClick r:id="rId2"/>
              </a:rPr>
              <a:t>NLCTA</a:t>
            </a:r>
            <a:r>
              <a:rPr lang="en-US" dirty="0"/>
              <a:t> bunker – high power RF test facilities and </a:t>
            </a:r>
            <a:r>
              <a:rPr lang="en-US" dirty="0">
                <a:hlinkClick r:id="rId3"/>
              </a:rPr>
              <a:t>XTA beamline</a:t>
            </a:r>
            <a:endParaRPr lang="en-US" dirty="0"/>
          </a:p>
          <a:p>
            <a:r>
              <a:rPr lang="en-US" dirty="0"/>
              <a:t>30 minutes in each location, 15 minute travel time between</a:t>
            </a:r>
          </a:p>
          <a:p>
            <a:r>
              <a:rPr lang="en-US" dirty="0"/>
              <a:t>You can walk or there will be a van</a:t>
            </a:r>
          </a:p>
        </p:txBody>
      </p:sp>
      <p:pic>
        <p:nvPicPr>
          <p:cNvPr id="1026" name="Picture 2" descr="NLCTA — beamNetUS">
            <a:extLst>
              <a:ext uri="{FF2B5EF4-FFF2-40B4-BE49-F238E27FC236}">
                <a16:creationId xmlns:a16="http://schemas.microsoft.com/office/drawing/2014/main" id="{0DAE7998-850B-5E78-C9F0-8988E2DEA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269" y="3601820"/>
            <a:ext cx="4645671" cy="309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602317-5970-7DA3-280E-31F874770541}"/>
              </a:ext>
            </a:extLst>
          </p:cNvPr>
          <p:cNvSpPr txBox="1"/>
          <p:nvPr/>
        </p:nvSpPr>
        <p:spPr>
          <a:xfrm>
            <a:off x="9605010" y="6318886"/>
            <a:ext cx="174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NLCTA</a:t>
            </a:r>
          </a:p>
        </p:txBody>
      </p:sp>
      <p:pic>
        <p:nvPicPr>
          <p:cNvPr id="1028" name="Picture 4" descr="Unique SLAC technology to power X-ray laser in South Korea">
            <a:extLst>
              <a:ext uri="{FF2B5EF4-FFF2-40B4-BE49-F238E27FC236}">
                <a16:creationId xmlns:a16="http://schemas.microsoft.com/office/drawing/2014/main" id="{084F4CFE-5064-B242-7FB9-8FE40EEA2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269" y="284082"/>
            <a:ext cx="4642803" cy="309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090EA7-D551-9EA7-7EB2-5529F565F6BF}"/>
              </a:ext>
            </a:extLst>
          </p:cNvPr>
          <p:cNvSpPr txBox="1"/>
          <p:nvPr/>
        </p:nvSpPr>
        <p:spPr>
          <a:xfrm>
            <a:off x="9433560" y="3010908"/>
            <a:ext cx="192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Klystron Test Lab</a:t>
            </a:r>
          </a:p>
        </p:txBody>
      </p:sp>
    </p:spTree>
    <p:extLst>
      <p:ext uri="{BB962C8B-B14F-4D97-AF65-F5344CB8AC3E}">
        <p14:creationId xmlns:p14="http://schemas.microsoft.com/office/powerpoint/2010/main" val="141296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08B43-FE64-1D71-BBCD-CC9E66568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No-Host Dinner Tonight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B7E33-962E-CB7A-DCD4-2B451645A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84" y="1771493"/>
            <a:ext cx="5357416" cy="2229801"/>
          </a:xfrm>
        </p:spPr>
        <p:txBody>
          <a:bodyPr/>
          <a:lstStyle/>
          <a:p>
            <a:r>
              <a:rPr lang="en-US" dirty="0"/>
              <a:t>Alpine Inn</a:t>
            </a:r>
          </a:p>
          <a:p>
            <a:r>
              <a:rPr lang="en-US" dirty="0"/>
              <a:t>People who need rides meet at the guest house at 6 pm</a:t>
            </a:r>
          </a:p>
          <a:p>
            <a:r>
              <a:rPr lang="en-US" dirty="0"/>
              <a:t>Headcount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4FB55D-1B09-61A0-DAE8-732CCD132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448" y="1783874"/>
            <a:ext cx="2959008" cy="4434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8E3006-6690-31EE-B54E-24E365292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44" y="4001294"/>
            <a:ext cx="3553460" cy="26063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15E2B9-32E5-13A8-3806-EB0217A56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5960" y="1783874"/>
            <a:ext cx="2715768" cy="443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46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6D3D7-861E-DC87-F8D9-C19EEAD45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FDEC7-EA1D-9DC0-986A-1CB4B4738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74DC96-55DB-F674-3E0F-D597F6D9A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13" y="2058035"/>
            <a:ext cx="6105213" cy="4434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BA6204-8BEA-DD7B-A857-A44741957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127" y="2058035"/>
            <a:ext cx="6177873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29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496264D-F5EA-1716-F0F2-0185A5F9D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334" y="3740046"/>
            <a:ext cx="1074285" cy="17279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C11821-E64B-1CE4-02CB-F66614F9C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8401" y="1515144"/>
            <a:ext cx="2225221" cy="22201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90EE79-5807-3057-FBE0-CCE6B562C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218" y="960745"/>
            <a:ext cx="2731171" cy="20110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9B7985-5287-328D-AB31-CF3AF29C5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3" y="274140"/>
            <a:ext cx="12557074" cy="506696"/>
          </a:xfrm>
        </p:spPr>
        <p:txBody>
          <a:bodyPr>
            <a:normAutofit fontScale="90000"/>
          </a:bodyPr>
          <a:lstStyle/>
          <a:p>
            <a:r>
              <a:rPr lang="en-US">
                <a:ea typeface="+mj-lt"/>
                <a:cs typeface="+mj-lt"/>
              </a:rPr>
              <a:t>R&amp;D Highlights from the 2017 DOE GARD RF Roadmap 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876789-39E5-171E-3555-71AC136066E2}"/>
              </a:ext>
            </a:extLst>
          </p:cNvPr>
          <p:cNvSpPr txBox="1"/>
          <p:nvPr/>
        </p:nvSpPr>
        <p:spPr>
          <a:xfrm>
            <a:off x="4251920" y="5253152"/>
            <a:ext cx="3854908" cy="3770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50" b="1"/>
              <a:t>Virtual Prototyping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522612-71E3-9CBE-8AEC-29A2C7ABF1E0}"/>
              </a:ext>
            </a:extLst>
          </p:cNvPr>
          <p:cNvSpPr txBox="1"/>
          <p:nvPr/>
        </p:nvSpPr>
        <p:spPr>
          <a:xfrm>
            <a:off x="7611334" y="2937407"/>
            <a:ext cx="202420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67" b="1"/>
              <a:t>Nb</a:t>
            </a:r>
            <a:r>
              <a:rPr lang="en-US" sz="1867" b="1" baseline="-25000"/>
              <a:t>3</a:t>
            </a:r>
            <a:r>
              <a:rPr lang="en-US" sz="1867" b="1"/>
              <a:t>Sn Multicell &amp; Cryomodule</a:t>
            </a:r>
          </a:p>
        </p:txBody>
      </p:sp>
      <p:sp>
        <p:nvSpPr>
          <p:cNvPr id="9" name="Google Shape;549;p55">
            <a:extLst>
              <a:ext uri="{FF2B5EF4-FFF2-40B4-BE49-F238E27FC236}">
                <a16:creationId xmlns:a16="http://schemas.microsoft.com/office/drawing/2014/main" id="{C4EBB883-60B8-0AB0-19B6-E8AFD9BC6E1A}"/>
              </a:ext>
            </a:extLst>
          </p:cNvPr>
          <p:cNvSpPr txBox="1"/>
          <p:nvPr/>
        </p:nvSpPr>
        <p:spPr>
          <a:xfrm>
            <a:off x="239976" y="868972"/>
            <a:ext cx="6240600" cy="503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</a:pPr>
            <a:r>
              <a:rPr lang="en-US" sz="1800">
                <a:solidFill>
                  <a:schemeClr val="dk1"/>
                </a:solidFill>
              </a:rPr>
              <a:t>*DOE RF Accelerator R&amp;D Strategy Report, June 2017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1" name="Google Shape;556;p55">
            <a:extLst>
              <a:ext uri="{FF2B5EF4-FFF2-40B4-BE49-F238E27FC236}">
                <a16:creationId xmlns:a16="http://schemas.microsoft.com/office/drawing/2014/main" id="{CEC80948-ADC4-D6E4-02E9-36C26735D37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1767" y="1268821"/>
            <a:ext cx="6344451" cy="398386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558;p55">
            <a:extLst>
              <a:ext uri="{FF2B5EF4-FFF2-40B4-BE49-F238E27FC236}">
                <a16:creationId xmlns:a16="http://schemas.microsoft.com/office/drawing/2014/main" id="{CA964FEB-7D8B-3EDA-D695-F37E7F63E25D}"/>
              </a:ext>
            </a:extLst>
          </p:cNvPr>
          <p:cNvSpPr/>
          <p:nvPr/>
        </p:nvSpPr>
        <p:spPr>
          <a:xfrm>
            <a:off x="4143061" y="1785700"/>
            <a:ext cx="223500" cy="217200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/>
              <a:t>1</a:t>
            </a:r>
            <a:endParaRPr sz="1467"/>
          </a:p>
        </p:txBody>
      </p:sp>
      <p:sp>
        <p:nvSpPr>
          <p:cNvPr id="15" name="Google Shape;558;p55">
            <a:extLst>
              <a:ext uri="{FF2B5EF4-FFF2-40B4-BE49-F238E27FC236}">
                <a16:creationId xmlns:a16="http://schemas.microsoft.com/office/drawing/2014/main" id="{70B6866A-2B08-BCF6-FE9F-763FF8B7F9BA}"/>
              </a:ext>
            </a:extLst>
          </p:cNvPr>
          <p:cNvSpPr/>
          <p:nvPr/>
        </p:nvSpPr>
        <p:spPr>
          <a:xfrm>
            <a:off x="8976454" y="1045717"/>
            <a:ext cx="223500" cy="217200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/>
              <a:t>1</a:t>
            </a:r>
            <a:endParaRPr sz="1467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7A6EC1-9895-9B17-C9A3-BB91BE76A35E}"/>
              </a:ext>
            </a:extLst>
          </p:cNvPr>
          <p:cNvSpPr txBox="1"/>
          <p:nvPr/>
        </p:nvSpPr>
        <p:spPr>
          <a:xfrm>
            <a:off x="9259373" y="969408"/>
            <a:ext cx="264951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67" b="1"/>
              <a:t>High Q/High G</a:t>
            </a:r>
          </a:p>
        </p:txBody>
      </p:sp>
      <p:sp>
        <p:nvSpPr>
          <p:cNvPr id="19" name="Google Shape;558;p55">
            <a:extLst>
              <a:ext uri="{FF2B5EF4-FFF2-40B4-BE49-F238E27FC236}">
                <a16:creationId xmlns:a16="http://schemas.microsoft.com/office/drawing/2014/main" id="{0D2C61EF-13D7-5B84-8614-1C7ADDBCB31E}"/>
              </a:ext>
            </a:extLst>
          </p:cNvPr>
          <p:cNvSpPr/>
          <p:nvPr/>
        </p:nvSpPr>
        <p:spPr>
          <a:xfrm>
            <a:off x="6257076" y="1860142"/>
            <a:ext cx="223500" cy="217200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/>
              <a:t>2</a:t>
            </a:r>
            <a:endParaRPr sz="1467"/>
          </a:p>
        </p:txBody>
      </p:sp>
      <p:sp>
        <p:nvSpPr>
          <p:cNvPr id="21" name="Google Shape;558;p55">
            <a:extLst>
              <a:ext uri="{FF2B5EF4-FFF2-40B4-BE49-F238E27FC236}">
                <a16:creationId xmlns:a16="http://schemas.microsoft.com/office/drawing/2014/main" id="{0D530F9B-2639-3185-07A1-B51E164A04EF}"/>
              </a:ext>
            </a:extLst>
          </p:cNvPr>
          <p:cNvSpPr/>
          <p:nvPr/>
        </p:nvSpPr>
        <p:spPr>
          <a:xfrm>
            <a:off x="5199749" y="3211800"/>
            <a:ext cx="223500" cy="217200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/>
              <a:t>4</a:t>
            </a:r>
            <a:endParaRPr sz="1467"/>
          </a:p>
        </p:txBody>
      </p:sp>
      <p:sp>
        <p:nvSpPr>
          <p:cNvPr id="23" name="Google Shape;558;p55">
            <a:extLst>
              <a:ext uri="{FF2B5EF4-FFF2-40B4-BE49-F238E27FC236}">
                <a16:creationId xmlns:a16="http://schemas.microsoft.com/office/drawing/2014/main" id="{A9074A12-2426-A167-D44A-4D26656D8447}"/>
              </a:ext>
            </a:extLst>
          </p:cNvPr>
          <p:cNvSpPr/>
          <p:nvPr/>
        </p:nvSpPr>
        <p:spPr>
          <a:xfrm>
            <a:off x="3762851" y="2479728"/>
            <a:ext cx="223500" cy="217200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/>
              <a:t>3</a:t>
            </a:r>
            <a:endParaRPr sz="1467"/>
          </a:p>
        </p:txBody>
      </p:sp>
      <p:sp>
        <p:nvSpPr>
          <p:cNvPr id="25" name="Google Shape;558;p55">
            <a:extLst>
              <a:ext uri="{FF2B5EF4-FFF2-40B4-BE49-F238E27FC236}">
                <a16:creationId xmlns:a16="http://schemas.microsoft.com/office/drawing/2014/main" id="{966AE0F9-4C5C-7D8D-07A2-D180296C9B0A}"/>
              </a:ext>
            </a:extLst>
          </p:cNvPr>
          <p:cNvSpPr/>
          <p:nvPr/>
        </p:nvSpPr>
        <p:spPr>
          <a:xfrm>
            <a:off x="4381822" y="4297691"/>
            <a:ext cx="223500" cy="217200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/>
              <a:t>5</a:t>
            </a:r>
            <a:endParaRPr sz="1467"/>
          </a:p>
        </p:txBody>
      </p:sp>
      <p:sp>
        <p:nvSpPr>
          <p:cNvPr id="27" name="Google Shape;558;p55">
            <a:extLst>
              <a:ext uri="{FF2B5EF4-FFF2-40B4-BE49-F238E27FC236}">
                <a16:creationId xmlns:a16="http://schemas.microsoft.com/office/drawing/2014/main" id="{93201FA2-2649-52BD-741A-4266D2B0D170}"/>
              </a:ext>
            </a:extLst>
          </p:cNvPr>
          <p:cNvSpPr/>
          <p:nvPr/>
        </p:nvSpPr>
        <p:spPr>
          <a:xfrm>
            <a:off x="3917461" y="4533161"/>
            <a:ext cx="223500" cy="217200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/>
              <a:t>6</a:t>
            </a:r>
            <a:endParaRPr sz="1467"/>
          </a:p>
        </p:txBody>
      </p:sp>
      <p:sp>
        <p:nvSpPr>
          <p:cNvPr id="29" name="Google Shape;558;p55">
            <a:extLst>
              <a:ext uri="{FF2B5EF4-FFF2-40B4-BE49-F238E27FC236}">
                <a16:creationId xmlns:a16="http://schemas.microsoft.com/office/drawing/2014/main" id="{939F4ED7-CBE4-3028-4C1F-C1EF533A3B22}"/>
              </a:ext>
            </a:extLst>
          </p:cNvPr>
          <p:cNvSpPr/>
          <p:nvPr/>
        </p:nvSpPr>
        <p:spPr>
          <a:xfrm>
            <a:off x="9590460" y="2866276"/>
            <a:ext cx="223500" cy="217200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/>
              <a:t>2</a:t>
            </a:r>
            <a:endParaRPr sz="1467"/>
          </a:p>
        </p:txBody>
      </p:sp>
      <p:sp>
        <p:nvSpPr>
          <p:cNvPr id="31" name="Google Shape;558;p55">
            <a:extLst>
              <a:ext uri="{FF2B5EF4-FFF2-40B4-BE49-F238E27FC236}">
                <a16:creationId xmlns:a16="http://schemas.microsoft.com/office/drawing/2014/main" id="{066B1583-185B-AA94-99AA-174CC66601C0}"/>
              </a:ext>
            </a:extLst>
          </p:cNvPr>
          <p:cNvSpPr/>
          <p:nvPr/>
        </p:nvSpPr>
        <p:spPr>
          <a:xfrm>
            <a:off x="8623436" y="4078195"/>
            <a:ext cx="223500" cy="217200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/>
              <a:t>3</a:t>
            </a:r>
            <a:endParaRPr sz="1467"/>
          </a:p>
        </p:txBody>
      </p:sp>
      <p:sp>
        <p:nvSpPr>
          <p:cNvPr id="35" name="Google Shape;558;p55">
            <a:extLst>
              <a:ext uri="{FF2B5EF4-FFF2-40B4-BE49-F238E27FC236}">
                <a16:creationId xmlns:a16="http://schemas.microsoft.com/office/drawing/2014/main" id="{4EDAE5A6-929D-16D0-C874-2F0DE5AC570F}"/>
              </a:ext>
            </a:extLst>
          </p:cNvPr>
          <p:cNvSpPr/>
          <p:nvPr/>
        </p:nvSpPr>
        <p:spPr>
          <a:xfrm>
            <a:off x="3983401" y="5337400"/>
            <a:ext cx="223500" cy="217200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/>
              <a:t>5</a:t>
            </a:r>
            <a:endParaRPr sz="1467"/>
          </a:p>
        </p:txBody>
      </p:sp>
      <p:sp>
        <p:nvSpPr>
          <p:cNvPr id="37" name="Google Shape;558;p55">
            <a:extLst>
              <a:ext uri="{FF2B5EF4-FFF2-40B4-BE49-F238E27FC236}">
                <a16:creationId xmlns:a16="http://schemas.microsoft.com/office/drawing/2014/main" id="{2AB084C4-572E-55CE-102D-5F42B04314DB}"/>
              </a:ext>
            </a:extLst>
          </p:cNvPr>
          <p:cNvSpPr/>
          <p:nvPr/>
        </p:nvSpPr>
        <p:spPr>
          <a:xfrm>
            <a:off x="74366" y="5230495"/>
            <a:ext cx="223500" cy="217200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/>
              <a:t>6</a:t>
            </a:r>
            <a:endParaRPr sz="1467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E1D68AC-D2C6-C385-8EEC-B717FE6A4748}"/>
              </a:ext>
            </a:extLst>
          </p:cNvPr>
          <p:cNvSpPr txBox="1"/>
          <p:nvPr/>
        </p:nvSpPr>
        <p:spPr>
          <a:xfrm>
            <a:off x="8847364" y="3996967"/>
            <a:ext cx="29258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67" b="1" err="1"/>
              <a:t>H</a:t>
            </a:r>
            <a:r>
              <a:rPr lang="en-US" sz="1867" b="1" baseline="-25000" err="1"/>
              <a:t>pk</a:t>
            </a:r>
            <a:r>
              <a:rPr lang="en-US" sz="1867" b="1"/>
              <a:t>&gt;</a:t>
            </a:r>
            <a:r>
              <a:rPr lang="en-US" sz="1867" b="1" err="1"/>
              <a:t>H</a:t>
            </a:r>
            <a:r>
              <a:rPr lang="en-US" sz="1867" b="1" baseline="-25000" err="1"/>
              <a:t>sh</a:t>
            </a:r>
            <a:r>
              <a:rPr lang="en-US" sz="1867" b="1"/>
              <a:t> of bulk niobium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4B27AA-56BD-EE72-ED41-50A7F299AE3D}"/>
              </a:ext>
            </a:extLst>
          </p:cNvPr>
          <p:cNvSpPr txBox="1"/>
          <p:nvPr/>
        </p:nvSpPr>
        <p:spPr>
          <a:xfrm>
            <a:off x="7604979" y="5619703"/>
            <a:ext cx="2310515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67" b="1" dirty="0"/>
              <a:t>Cold Copper and Distributed Coupling</a:t>
            </a:r>
          </a:p>
          <a:p>
            <a:endParaRPr lang="en-US" sz="1867" b="1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B31DDF9-07A7-A8CE-3F57-A62059147548}"/>
              </a:ext>
            </a:extLst>
          </p:cNvPr>
          <p:cNvSpPr txBox="1"/>
          <p:nvPr/>
        </p:nvSpPr>
        <p:spPr>
          <a:xfrm>
            <a:off x="63468" y="5130915"/>
            <a:ext cx="3665763" cy="3770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228600"/>
            <a:r>
              <a:rPr lang="en-US" sz="1850" b="1"/>
              <a:t>Short Pulse Photoinjectors</a:t>
            </a:r>
            <a:endParaRPr lang="en-US"/>
          </a:p>
        </p:txBody>
      </p:sp>
      <p:pic>
        <p:nvPicPr>
          <p:cNvPr id="45" name="Picture 44" descr="A machine with pipes and wires&#10;&#10;Description automatically generated">
            <a:extLst>
              <a:ext uri="{FF2B5EF4-FFF2-40B4-BE49-F238E27FC236}">
                <a16:creationId xmlns:a16="http://schemas.microsoft.com/office/drawing/2014/main" id="{F7CC7844-AC1B-0BDF-0E06-6804AC6841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8773" y="4551047"/>
            <a:ext cx="1699888" cy="2247563"/>
          </a:xfrm>
          <a:prstGeom prst="rect">
            <a:avLst/>
          </a:prstGeom>
        </p:spPr>
      </p:pic>
      <p:sp>
        <p:nvSpPr>
          <p:cNvPr id="10" name="5-Point Star 9">
            <a:extLst>
              <a:ext uri="{FF2B5EF4-FFF2-40B4-BE49-F238E27FC236}">
                <a16:creationId xmlns:a16="http://schemas.microsoft.com/office/drawing/2014/main" id="{130A4348-3C05-722B-F71C-F44A64393637}"/>
              </a:ext>
            </a:extLst>
          </p:cNvPr>
          <p:cNvSpPr/>
          <p:nvPr/>
        </p:nvSpPr>
        <p:spPr>
          <a:xfrm>
            <a:off x="8399936" y="1211731"/>
            <a:ext cx="223500" cy="213795"/>
          </a:xfrm>
          <a:prstGeom prst="star5">
            <a:avLst/>
          </a:prstGeom>
          <a:solidFill>
            <a:srgbClr val="FFFF00">
              <a:alpha val="26000"/>
            </a:srgbClr>
          </a:solidFill>
          <a:ln>
            <a:solidFill>
              <a:schemeClr val="tx1">
                <a:alpha val="49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A42B47-3CAE-75AE-9F93-2EB2D40522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0187" y="5622450"/>
            <a:ext cx="1272939" cy="11233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51036D-337C-BCDD-3377-E94CBC7678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1926" y="5527910"/>
            <a:ext cx="1460595" cy="12897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E0387ED-889A-6756-F64D-09ABFB79C597}"/>
              </a:ext>
            </a:extLst>
          </p:cNvPr>
          <p:cNvSpPr txBox="1"/>
          <p:nvPr/>
        </p:nvSpPr>
        <p:spPr>
          <a:xfrm>
            <a:off x="2403786" y="6367719"/>
            <a:ext cx="3854908" cy="3770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50" b="1"/>
              <a:t>PIP-II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EBE26F-CBF1-579D-BA70-C773FA0A5F09}"/>
              </a:ext>
            </a:extLst>
          </p:cNvPr>
          <p:cNvSpPr txBox="1"/>
          <p:nvPr/>
        </p:nvSpPr>
        <p:spPr>
          <a:xfrm>
            <a:off x="5440413" y="6430271"/>
            <a:ext cx="3854908" cy="3770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50" b="1"/>
              <a:t>Klystron Output</a:t>
            </a:r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4E42CA6-E9FF-1312-66F1-1E597CEFA4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922" y="5436359"/>
            <a:ext cx="1787127" cy="1376149"/>
          </a:xfrm>
          <a:prstGeom prst="rect">
            <a:avLst/>
          </a:prstGeom>
        </p:spPr>
      </p:pic>
      <p:sp>
        <p:nvSpPr>
          <p:cNvPr id="33" name="Google Shape;558;p55">
            <a:extLst>
              <a:ext uri="{FF2B5EF4-FFF2-40B4-BE49-F238E27FC236}">
                <a16:creationId xmlns:a16="http://schemas.microsoft.com/office/drawing/2014/main" id="{73141A88-B916-4DEA-2D7E-B36934DF2D03}"/>
              </a:ext>
            </a:extLst>
          </p:cNvPr>
          <p:cNvSpPr/>
          <p:nvPr/>
        </p:nvSpPr>
        <p:spPr>
          <a:xfrm>
            <a:off x="9557023" y="5888592"/>
            <a:ext cx="223500" cy="217200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/>
              <a:t>4</a:t>
            </a:r>
            <a:endParaRPr sz="1467"/>
          </a:p>
        </p:txBody>
      </p:sp>
    </p:spTree>
    <p:extLst>
      <p:ext uri="{BB962C8B-B14F-4D97-AF65-F5344CB8AC3E}">
        <p14:creationId xmlns:p14="http://schemas.microsoft.com/office/powerpoint/2010/main" val="1007464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1A0B7-D99E-F8C6-420E-435C24DB2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Workshop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A6E4A-18B2-F24D-08BD-A1E081D02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Assemble compelling list of grand challenges, milestones, and key motivations</a:t>
            </a:r>
          </a:p>
          <a:p>
            <a:r>
              <a:rPr lang="en-US" dirty="0"/>
              <a:t>Exciting but not outrageous R&amp;D targets for the next 10 years</a:t>
            </a:r>
          </a:p>
          <a:p>
            <a:r>
              <a:rPr lang="en-US" dirty="0"/>
              <a:t>Focus on impact – what are the highest impact outcomes for the next decade (and how do we define impact?)</a:t>
            </a:r>
          </a:p>
          <a:p>
            <a:r>
              <a:rPr lang="en-US" dirty="0"/>
              <a:t>Discuss to hone ideas, make sure that nothing critical is missed</a:t>
            </a:r>
          </a:p>
          <a:p>
            <a:r>
              <a:rPr lang="en-US" dirty="0"/>
              <a:t>Begin to assemble compelling set of supporting information: workforce development, tables of facilities, synergies, etc.</a:t>
            </a:r>
          </a:p>
        </p:txBody>
      </p:sp>
    </p:spTree>
    <p:extLst>
      <p:ext uri="{BB962C8B-B14F-4D97-AF65-F5344CB8AC3E}">
        <p14:creationId xmlns:p14="http://schemas.microsoft.com/office/powerpoint/2010/main" val="2772911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44332-3C3E-9ADD-43CF-BE047DDB4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Framing the Discussion with Convener 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23644-966C-8110-17D8-2A1133727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/>
              <a:t>Request to conveners:</a:t>
            </a:r>
          </a:p>
          <a:p>
            <a:pPr lvl="1"/>
            <a:r>
              <a:rPr lang="en-US" dirty="0"/>
              <a:t>Summarize the content of the virtual meetings</a:t>
            </a:r>
          </a:p>
          <a:p>
            <a:pPr lvl="1"/>
            <a:r>
              <a:rPr lang="en-US" dirty="0"/>
              <a:t>Develop a list of 3-5 “Challenge Areas” for your topic. This terminology comes from the recent DOE Fusion Roadmap, which seems to have a nice framework for future priorities: </a:t>
            </a:r>
            <a:r>
              <a:rPr lang="en-US" u="sng" dirty="0">
                <a:hlinkClick r:id="rId2" tooltip="https://www.energy.gov/sites/default/files/2025-10/fusion-s%26t-roadmap-101625.pdf"/>
              </a:rPr>
              <a:t>https://www.energy.gov/sites/default/files/2025-10/fusion-s%26t-roadmap-101625.pdf</a:t>
            </a:r>
            <a:r>
              <a:rPr lang="en-US" dirty="0"/>
              <a:t> - see pages 34-42</a:t>
            </a:r>
          </a:p>
          <a:p>
            <a:pPr lvl="1"/>
            <a:r>
              <a:rPr lang="en-US" dirty="0"/>
              <a:t>Present a short list of proposed milestones for your topic in the short, medium, and long term</a:t>
            </a:r>
          </a:p>
          <a:p>
            <a:pPr lvl="1"/>
            <a:r>
              <a:rPr lang="en-US" dirty="0"/>
              <a:t>Overview key motivations for your topical challenge areas, such as current and future DOE projects and operations, as well as synergy with US industry needs and non-accelerator DOE programs </a:t>
            </a:r>
          </a:p>
        </p:txBody>
      </p:sp>
    </p:spTree>
    <p:extLst>
      <p:ext uri="{BB962C8B-B14F-4D97-AF65-F5344CB8AC3E}">
        <p14:creationId xmlns:p14="http://schemas.microsoft.com/office/powerpoint/2010/main" val="3436898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7AA95-ADC3-BD4C-641C-83FCB6966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6610"/>
            <a:ext cx="10515600" cy="761998"/>
          </a:xfrm>
        </p:spPr>
        <p:txBody>
          <a:bodyPr/>
          <a:lstStyle/>
          <a:p>
            <a:r>
              <a:rPr lang="en-US" dirty="0"/>
              <a:t>Challenge Areas &amp; Milestones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71461-AB83-47D1-AC87-5F7214A62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8247"/>
            <a:ext cx="10515600" cy="4082144"/>
          </a:xfrm>
        </p:spPr>
        <p:txBody>
          <a:bodyPr/>
          <a:lstStyle/>
          <a:p>
            <a:r>
              <a:rPr lang="en-US" dirty="0">
                <a:hlinkClick r:id="rId2"/>
              </a:rPr>
              <a:t>Example from 2025 fusion roadmap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6A48D5-F729-E6DC-E084-C41440DFB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61" y="2677884"/>
            <a:ext cx="3133073" cy="40821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22DD8C-F6DF-D37C-1480-CAF82A223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8034" y="2677884"/>
            <a:ext cx="4034911" cy="4082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501416-CE1A-94CE-1062-2CB8343890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2945" y="2677884"/>
            <a:ext cx="4847844" cy="395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83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E29C3-0C3D-1F1B-9C80-7444097CD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Workshops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0312B-3653-FC53-7E5F-2757D847EF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r>
              <a:rPr lang="en-US" sz="2300"/>
              <a:t>Aimed for a wide-survey of DOE-HEP, DOE-SC and accelerator community </a:t>
            </a:r>
          </a:p>
          <a:p>
            <a:pPr>
              <a:buFont typeface="Arial"/>
            </a:pPr>
            <a:r>
              <a:rPr lang="en-US" sz="2300"/>
              <a:t>4 virtual meetings - SRF, NCRF, RF Sources, RF Control</a:t>
            </a:r>
            <a:endParaRPr lang="en-US"/>
          </a:p>
          <a:p>
            <a:pPr>
              <a:buFont typeface="Arial"/>
            </a:pPr>
            <a:r>
              <a:rPr lang="en-US" sz="2300">
                <a:ea typeface="+mn-lt"/>
                <a:cs typeface="+mn-lt"/>
              </a:rPr>
              <a:t>203  Domestic / 65 International</a:t>
            </a:r>
            <a:endParaRPr lang="en-US"/>
          </a:p>
          <a:p>
            <a:pPr>
              <a:buFont typeface="Arial"/>
            </a:pPr>
            <a:r>
              <a:rPr lang="en-US" sz="2300">
                <a:ea typeface="+mn-lt"/>
                <a:cs typeface="+mn-lt"/>
              </a:rPr>
              <a:t>198  National Lab, 45 Industry, 24 Academia, 1 Government</a:t>
            </a:r>
            <a:endParaRPr lang="en-US"/>
          </a:p>
          <a:p>
            <a:pPr>
              <a:buFont typeface="Arial"/>
            </a:pPr>
            <a:r>
              <a:rPr lang="en-US" sz="2300">
                <a:ea typeface="+mn-lt"/>
                <a:cs typeface="+mn-lt"/>
                <a:hlinkClick r:id="rId2"/>
              </a:rPr>
              <a:t>https://indico.slac.stanford.edu/event/10359/page/301-subtopic-workshops-other-references</a:t>
            </a:r>
            <a:r>
              <a:rPr lang="en-US" sz="2300">
                <a:ea typeface="+mn-lt"/>
                <a:cs typeface="+mn-lt"/>
              </a:rPr>
              <a:t> </a:t>
            </a:r>
            <a:endParaRPr lang="en-US" sz="2300"/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875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7FD43-8EAA-33EE-B633-5BD2A3BEC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3A725-B348-9660-2ABC-B0A08B616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Need From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C610D-C565-5FD0-EE79-99B481AC8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already have a lot of technical input – now focus on assembling the roadmap</a:t>
            </a:r>
          </a:p>
          <a:p>
            <a:r>
              <a:rPr lang="en-US" dirty="0"/>
              <a:t>We have lots of discussion time! Please participate</a:t>
            </a:r>
          </a:p>
          <a:p>
            <a:r>
              <a:rPr lang="en-US" dirty="0"/>
              <a:t>We want compelling, actionable, measurable goals</a:t>
            </a:r>
          </a:p>
        </p:txBody>
      </p:sp>
    </p:spTree>
    <p:extLst>
      <p:ext uri="{BB962C8B-B14F-4D97-AF65-F5344CB8AC3E}">
        <p14:creationId xmlns:p14="http://schemas.microsoft.com/office/powerpoint/2010/main" val="4015744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7E9BC-5D86-44CE-A440-247D973E8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C7A33-5155-428E-2082-FD4A0CFF8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 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11ACC-FEC4-D204-BD18-D001B5688A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Food and coffee at breaks</a:t>
            </a:r>
          </a:p>
          <a:p>
            <a:r>
              <a:rPr lang="en-US" dirty="0"/>
              <a:t>Lunch on your own – </a:t>
            </a:r>
            <a:r>
              <a:rPr lang="en-US" dirty="0" err="1"/>
              <a:t>SLACafe</a:t>
            </a:r>
            <a:r>
              <a:rPr lang="en-US" dirty="0"/>
              <a:t> recommended – Sandhill kitchen is a walk off-site</a:t>
            </a:r>
          </a:p>
          <a:p>
            <a:r>
              <a:rPr lang="en-US" dirty="0"/>
              <a:t>Can leave your things in the room during lunch if you’d like</a:t>
            </a:r>
          </a:p>
          <a:p>
            <a:r>
              <a:rPr lang="en-US" dirty="0"/>
              <a:t>For logistical issues:</a:t>
            </a:r>
          </a:p>
          <a:p>
            <a:pPr lvl="1"/>
            <a:r>
              <a:rPr lang="en-US" dirty="0"/>
              <a:t>Emilio Nanni </a:t>
            </a:r>
            <a:r>
              <a:rPr lang="en-US" dirty="0">
                <a:hlinkClick r:id="rId2"/>
              </a:rPr>
              <a:t>nanni@slac.stanford.edu</a:t>
            </a:r>
            <a:endParaRPr lang="en-US" dirty="0"/>
          </a:p>
          <a:p>
            <a:pPr lvl="1"/>
            <a:r>
              <a:rPr lang="en-US" dirty="0"/>
              <a:t>Basia Kucharska </a:t>
            </a:r>
            <a:r>
              <a:rPr lang="en-US" dirty="0">
                <a:hlinkClick r:id="rId3"/>
              </a:rPr>
              <a:t>basiak@slac.stanford.edu</a:t>
            </a:r>
            <a:r>
              <a:rPr lang="en-US" dirty="0"/>
              <a:t> 650 926 3243</a:t>
            </a:r>
          </a:p>
          <a:p>
            <a:r>
              <a:rPr lang="en-US" dirty="0"/>
              <a:t>Please sign in at the desk outside</a:t>
            </a:r>
          </a:p>
          <a:p>
            <a:pPr lvl="1"/>
            <a:r>
              <a:rPr lang="en-US" dirty="0"/>
              <a:t>Needed for dosimeters for tour</a:t>
            </a:r>
          </a:p>
        </p:txBody>
      </p:sp>
    </p:spTree>
    <p:extLst>
      <p:ext uri="{BB962C8B-B14F-4D97-AF65-F5344CB8AC3E}">
        <p14:creationId xmlns:p14="http://schemas.microsoft.com/office/powerpoint/2010/main" val="638481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8D839-B100-CE9D-B6AF-30575CD0C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CC400-0960-39CD-EB73-5A6D7C63E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F49007-CF08-4183-FB82-CA0457FE6B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841"/>
          <a:stretch>
            <a:fillRect/>
          </a:stretch>
        </p:blipFill>
        <p:spPr>
          <a:xfrm>
            <a:off x="6182439" y="2141538"/>
            <a:ext cx="6009561" cy="4351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EA78AA-397C-6D48-DAEF-5B80C59B8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" y="2176251"/>
            <a:ext cx="6088625" cy="43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48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5CBF9-BBC3-36CB-D62D-75D10D278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F7A7A-28E1-7288-16A1-C62D1275CE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During break in the afternoon today, before the tours</a:t>
            </a:r>
          </a:p>
          <a:p>
            <a:r>
              <a:rPr lang="en-US" dirty="0"/>
              <a:t>Don’t walk away after talks!</a:t>
            </a:r>
          </a:p>
        </p:txBody>
      </p:sp>
    </p:spTree>
    <p:extLst>
      <p:ext uri="{BB962C8B-B14F-4D97-AF65-F5344CB8AC3E}">
        <p14:creationId xmlns:p14="http://schemas.microsoft.com/office/powerpoint/2010/main" val="71339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1581</TotalTime>
  <Words>555</Words>
  <Application>Microsoft Macintosh PowerPoint</Application>
  <PresentationFormat>Widescreen</PresentationFormat>
  <Paragraphs>78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Lato</vt:lpstr>
      <vt:lpstr>Office Theme</vt:lpstr>
      <vt:lpstr>Workshop Introduction</vt:lpstr>
      <vt:lpstr>Goals of Workshop</vt:lpstr>
      <vt:lpstr>Framing the Discussion with Convener Presentations</vt:lpstr>
      <vt:lpstr>Challenge Areas &amp; Milestones</vt:lpstr>
      <vt:lpstr>Virtual Workshops</vt:lpstr>
      <vt:lpstr>What We Need From You</vt:lpstr>
      <vt:lpstr>Workshop Logistics</vt:lpstr>
      <vt:lpstr>Day 1</vt:lpstr>
      <vt:lpstr>Workshop Photo</vt:lpstr>
      <vt:lpstr>Tours</vt:lpstr>
      <vt:lpstr>No-Host Dinner Tonight</vt:lpstr>
      <vt:lpstr>Day 2</vt:lpstr>
      <vt:lpstr>R&amp;D Highlights from the 2017 DOE GARD RF Roadmap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 Posen</dc:creator>
  <cp:lastModifiedBy>Sam Posen</cp:lastModifiedBy>
  <cp:revision>24</cp:revision>
  <dcterms:created xsi:type="dcterms:W3CDTF">2026-03-02T14:11:41Z</dcterms:created>
  <dcterms:modified xsi:type="dcterms:W3CDTF">2026-03-03T16:34:12Z</dcterms:modified>
</cp:coreProperties>
</file>