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56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CF1F7-403F-BF8A-A61E-404294F5B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FEB0DF-8AA8-6C3E-C02B-76E4B308AA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2561C-CAE4-0916-7F6A-1255C2804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DA651-8EC4-4CA2-86CB-CDB0B961DDA5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771CA-8B6D-6F1B-79B4-CCB1B4A01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8CF2C-1DA8-A557-3B4C-74106D690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1D3E9-E02C-49BF-8412-65B152B74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454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63E45-2234-504B-E060-124939AC0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BB34FC-E0FF-FE49-062F-5861EFF045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69B04D-52D2-B656-F605-4A53C7089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DA651-8EC4-4CA2-86CB-CDB0B961DDA5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CBB7D-3000-5CB8-B390-9FF5DA7F6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8AA00-60E8-F73D-4005-5A806AA47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1D3E9-E02C-49BF-8412-65B152B74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879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86F150-9733-97EF-F732-10D116D823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E08D6A-A517-7607-F8F9-A58AD9EC7D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931BC-C701-B06E-09C7-18210CCAC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DA651-8EC4-4CA2-86CB-CDB0B961DDA5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A28C0-FE65-557C-AB79-14D86B6FA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00455-A99B-F245-B3D5-EC6A3D985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1D3E9-E02C-49BF-8412-65B152B74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56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23683" y="817013"/>
            <a:ext cx="12252960" cy="3345225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33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60624-0E33-6EC4-27BC-8DF967209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9C109-26B6-684C-C4BB-ABE8FABA5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B281C8-3534-F7CA-E8CD-A5B7A6FA8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DA651-8EC4-4CA2-86CB-CDB0B961DDA5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E1085-F5FA-8F67-3D24-F028C555D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9F345-34FA-AFB3-60E8-948BB5853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1D3E9-E02C-49BF-8412-65B152B74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09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0A00A-2755-3140-2A20-010BC0A8E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E59AB8-45BD-6D59-6A61-2135A6CB90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D06DE-511E-E273-288E-36FCE49CB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DA651-8EC4-4CA2-86CB-CDB0B961DDA5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EB7D1-80B3-68E2-2466-8EA4894F8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DAE32-8223-9207-A62A-F8999C517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1D3E9-E02C-49BF-8412-65B152B74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16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85F0D-89C6-59AD-67CE-D90775322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F5EBD-352D-21A8-B394-B9D6AB97A7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8D847-B4DA-A905-E20F-406B5DECEC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DDE6A2-EFF7-C94D-1B39-2EFACED56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DA651-8EC4-4CA2-86CB-CDB0B961DDA5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ED79A0-CD69-5AA4-7567-9F8C95A63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7D602E-FFE5-3D3C-615F-4BCB3ED5F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1D3E9-E02C-49BF-8412-65B152B74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129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24B16-71A7-86A6-2DBC-F8441B629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77B5E9-F88C-3ABA-3F3C-4D5FB5A370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9CE3BB-A06E-2F21-A7B1-4864AEBFF5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915D2E-6B12-03F2-8F3C-05D5464F6B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9CD7B4-FC11-92CA-433E-D1E4CC647E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EF7589-8A2A-CF14-4B98-EB6B4E319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DA651-8EC4-4CA2-86CB-CDB0B961DDA5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9B638C-807B-2F29-712E-D3F3C83A5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62B65C-8B98-22BF-ED6E-2D7E233D5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1D3E9-E02C-49BF-8412-65B152B74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1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C44E7-2A87-2C7C-3A94-CBC36A283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D50F6D-8EE5-EA1B-74EC-792812DE2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DA651-8EC4-4CA2-86CB-CDB0B961DDA5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58CE8D-B4FF-EF89-DF39-71ED35E85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4ED6F9-5C75-4078-44C8-AF61F0D49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1D3E9-E02C-49BF-8412-65B152B74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433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A86324-A75B-E88B-2935-9EC069B61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DA651-8EC4-4CA2-86CB-CDB0B961DDA5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027130-8BB2-8F65-A7A7-D1FEC1F2A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9A340D-92D2-29ED-A817-8FC2C99F4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1D3E9-E02C-49BF-8412-65B152B74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39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49D90-F650-25B7-CE50-5993A0267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2FA55-4E4F-F809-4E70-E2DF2E106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F26CE9-332C-CFD7-692D-E9FCA9AED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D2B434-05BB-2C93-0A67-D9A88DA30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DA651-8EC4-4CA2-86CB-CDB0B961DDA5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ED56AF-3C77-B588-EF8C-3C20C70C1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DD228F-317D-3268-BF3E-2DCCF8419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1D3E9-E02C-49BF-8412-65B152B74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8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FC114-7B1B-3388-D838-1889297E8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477321-F699-C617-45E7-E5C0946485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BD4983-4357-A757-8F20-5891FA2A42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7934B2-723C-AF79-1EC0-C7A577B4C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DA651-8EC4-4CA2-86CB-CDB0B961DDA5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00F955-4712-AA72-84D4-D638D1F1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701101-69A0-FE7E-65B5-5C00B1EC8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1D3E9-E02C-49BF-8412-65B152B74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8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1C3C14-3DBF-67E0-60E0-B94BAEF96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CBFA91-D809-A879-F917-1189FB0A6D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58EBDA-E76D-49D8-2B55-26EDC08A8F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EDA651-8EC4-4CA2-86CB-CDB0B961DDA5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0ED9F-BFA6-956E-62E4-0D5823967C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64BD3-A8B6-5088-8991-5359802E4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31D3E9-E02C-49BF-8412-65B152B74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69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97174" y="4406332"/>
            <a:ext cx="10374661" cy="1003049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Proposals for Future Development of Technology for SRF Accelerators for</a:t>
            </a:r>
          </a:p>
          <a:p>
            <a:r>
              <a:rPr lang="en-US" sz="2400" dirty="0" err="1">
                <a:solidFill>
                  <a:srgbClr val="002060"/>
                </a:solidFill>
              </a:rPr>
              <a:t>Scientivic</a:t>
            </a:r>
            <a:r>
              <a:rPr lang="en-US" sz="2400" dirty="0">
                <a:solidFill>
                  <a:srgbClr val="002060"/>
                </a:solidFill>
              </a:rPr>
              <a:t> and Industrial Applications.</a:t>
            </a:r>
          </a:p>
          <a:p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97174" y="5409381"/>
            <a:ext cx="7054073" cy="1197232"/>
          </a:xfrm>
        </p:spPr>
        <p:txBody>
          <a:bodyPr/>
          <a:lstStyle/>
          <a:p>
            <a:r>
              <a:rPr lang="en-US" sz="1867" dirty="0"/>
              <a:t>Vyacheslav Yakovlev, Fermilab</a:t>
            </a:r>
          </a:p>
          <a:p>
            <a:r>
              <a:rPr lang="en-US" sz="1867" dirty="0"/>
              <a:t>February 5, 2026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55AF4D0-C297-BEC1-7E0D-E375F219E0EB}"/>
              </a:ext>
            </a:extLst>
          </p:cNvPr>
          <p:cNvSpPr txBox="1"/>
          <p:nvPr/>
        </p:nvSpPr>
        <p:spPr>
          <a:xfrm>
            <a:off x="173644" y="0"/>
            <a:ext cx="11493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Proposals for Future Development of Technology for SRF Accelerators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62C894-2F0B-4959-1038-54574EA6830F}"/>
              </a:ext>
            </a:extLst>
          </p:cNvPr>
          <p:cNvSpPr txBox="1"/>
          <p:nvPr/>
        </p:nvSpPr>
        <p:spPr>
          <a:xfrm>
            <a:off x="484946" y="523220"/>
            <a:ext cx="11410449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sz="2000" b="1" dirty="0"/>
              <a:t>Development of new concepts for accelerator components to expand the application area and parameter range of SRF cavities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endParaRPr lang="en-US" sz="2000" dirty="0"/>
          </a:p>
          <a:p>
            <a:r>
              <a:rPr lang="en-US" dirty="0">
                <a:solidFill>
                  <a:srgbClr val="0070C0"/>
                </a:solidFill>
              </a:rPr>
              <a:t>a. </a:t>
            </a:r>
            <a:r>
              <a:rPr lang="en-US" b="1" dirty="0">
                <a:solidFill>
                  <a:srgbClr val="0070C0"/>
                </a:solidFill>
              </a:rPr>
              <a:t>New types of SRF cavities for emerging application areas</a:t>
            </a:r>
            <a:endParaRPr lang="en-US" dirty="0">
              <a:solidFill>
                <a:srgbClr val="0070C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</a:rPr>
              <a:t>Tunable SRF cavities for proton synchrotrons providing tuning range of up to 1% and strong HOM damping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</a:rPr>
              <a:t>New compact SRF crab cavities (QMIR) for colliders and light sources.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b. </a:t>
            </a:r>
            <a:r>
              <a:rPr lang="en-US" b="1" dirty="0">
                <a:solidFill>
                  <a:srgbClr val="0070C0"/>
                </a:solidFill>
              </a:rPr>
              <a:t>New concepts for high-power couplers with low cryogenic load</a:t>
            </a:r>
            <a:endParaRPr lang="en-US" dirty="0">
              <a:solidFill>
                <a:srgbClr val="0070C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</a:rPr>
              <a:t>Improved “electromagnetic shielding” for cryo-loss reduction.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</a:rPr>
              <a:t>New materials for high-power RF windows: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2060"/>
                </a:solidFill>
              </a:rPr>
              <a:t>Conductive ceramics to prevent electric charge accumulation and breakdown in ceramics. Such materials already exist and tested; however, optimization of their brazing technology is required.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2060"/>
                </a:solidFill>
              </a:rPr>
              <a:t>Investigation of new materials with thermal expansion coefficients close to those of ceramics and high thermal conductivity, such as Mo–Cu and W–Cu composites.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2060"/>
                </a:solidFill>
              </a:rPr>
              <a:t>Development of brazing-free RF windows, which would eliminate many technological challenges. These windows are currently used in the RFQ of PIP-II but require further development for application in SRF cavities</a:t>
            </a:r>
            <a:r>
              <a:rPr lang="en-US" sz="1600" dirty="0"/>
              <a:t>.</a:t>
            </a:r>
          </a:p>
          <a:p>
            <a:r>
              <a:rPr lang="en-US" dirty="0">
                <a:solidFill>
                  <a:srgbClr val="0070C0"/>
                </a:solidFill>
              </a:rPr>
              <a:t>c. </a:t>
            </a:r>
            <a:r>
              <a:rPr lang="en-US" b="1" dirty="0">
                <a:solidFill>
                  <a:srgbClr val="0070C0"/>
                </a:solidFill>
              </a:rPr>
              <a:t>New types of fast tuners for SRF cavities with a large tuning range</a:t>
            </a:r>
            <a:endParaRPr lang="ru-RU" b="1" dirty="0">
              <a:solidFill>
                <a:srgbClr val="0070C0"/>
              </a:solidFill>
            </a:endParaRP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d. </a:t>
            </a:r>
            <a:r>
              <a:rPr lang="en-US" b="1" dirty="0">
                <a:solidFill>
                  <a:srgbClr val="0070C0"/>
                </a:solidFill>
              </a:rPr>
              <a:t>New HOM dampers for SRF cavities</a:t>
            </a:r>
          </a:p>
          <a:p>
            <a:pPr marL="457200" indent="285750">
              <a:buFont typeface="Arial" panose="020B0604020202020204" pitchFamily="34" charset="0"/>
              <a:buChar char="•"/>
            </a:pPr>
            <a:r>
              <a:rPr lang="en-US" dirty="0"/>
              <a:t>C</a:t>
            </a:r>
            <a:r>
              <a:rPr lang="en-US" dirty="0">
                <a:solidFill>
                  <a:srgbClr val="002060"/>
                </a:solidFill>
              </a:rPr>
              <a:t>ompact on-axis circular  waveguide HOM dampers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590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16F591-658B-D77D-9B0F-3B2DCB9E026E}"/>
              </a:ext>
            </a:extLst>
          </p:cNvPr>
          <p:cNvSpPr txBox="1"/>
          <p:nvPr/>
        </p:nvSpPr>
        <p:spPr>
          <a:xfrm>
            <a:off x="142876" y="142875"/>
            <a:ext cx="1145857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b="1" dirty="0"/>
              <a:t>Development of new robotic technologies for SRF cavity and cryomodule (CM) assembly and processing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E</a:t>
            </a:r>
            <a:r>
              <a:rPr lang="en-US" sz="1600" dirty="0">
                <a:solidFill>
                  <a:srgbClr val="002060"/>
                </a:solidFill>
              </a:rPr>
              <a:t>stablish a collaborative robotic (</a:t>
            </a:r>
            <a:r>
              <a:rPr lang="en-US" sz="1600" dirty="0" err="1">
                <a:solidFill>
                  <a:srgbClr val="002060"/>
                </a:solidFill>
              </a:rPr>
              <a:t>cobotic</a:t>
            </a:r>
            <a:r>
              <a:rPr lang="en-US" sz="1600" dirty="0">
                <a:solidFill>
                  <a:srgbClr val="002060"/>
                </a:solidFill>
              </a:rPr>
              <a:t>) platform for high-pressure rinsing and SRF cavity assembly.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</a:rPr>
              <a:t>Enable a future-proof, shape- and frequency-independent infrastructure adaptable to new SRF cavity concepts.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</a:rPr>
              <a:t>Continue develop a custom machine-vision system designed from scratch by SRF experts for cleanroom operation.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</a:rPr>
              <a:t>Embed SRF knowledge into system perception and control to support programmable, scalable workflows.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</a:rPr>
              <a:t>Accelerate transition from R&amp;D to production and position Fermilab for next-generation SRF development.</a:t>
            </a:r>
          </a:p>
          <a:p>
            <a:pPr algn="just"/>
            <a:endParaRPr lang="en-US" sz="20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b="1" dirty="0"/>
              <a:t>Diagnostics of Field Emission in SRF Cryomodules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</a:rPr>
              <a:t>Detailed measurement of FE radiation field properties (spatial and energy distributions) as a mean to locate field emitters inside cryomodule' SRF cavities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</a:rPr>
              <a:t>Use Geant4 toolkit for Monte-Carlo simulation of propagation of radiation through materials of cryomodule components and accelerator enclosure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</a:rPr>
              <a:t>Use simulation data to optimize radiation detectors performance and placement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</a:rPr>
              <a:t>Train AI model to locate field emitters based on radiation measurement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623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418DC7-7692-BFCC-2B5F-AE96F75E4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71E606-6699-062B-6358-BBF14C8D22B0}"/>
              </a:ext>
            </a:extLst>
          </p:cNvPr>
          <p:cNvSpPr txBox="1"/>
          <p:nvPr/>
        </p:nvSpPr>
        <p:spPr>
          <a:xfrm>
            <a:off x="92008" y="266700"/>
            <a:ext cx="12099992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b="1" dirty="0"/>
              <a:t>Artificial Intelligence (AI)/Machine Learning (ML) resonance-control (RC) algorithm</a:t>
            </a:r>
          </a:p>
          <a:p>
            <a:pPr algn="just"/>
            <a:endParaRPr lang="en-US" sz="1600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</a:rPr>
              <a:t>Goal: </a:t>
            </a:r>
            <a:r>
              <a:rPr lang="en-US" sz="1600" dirty="0">
                <a:solidFill>
                  <a:srgbClr val="002060"/>
                </a:solidFill>
              </a:rPr>
              <a:t>Create a new AI/ML resonance‑control (RC) algorithm to enable pulse‑RF operation of SRF linacs with low beam loading (PIP II).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</a:rPr>
              <a:t>Benefit: </a:t>
            </a:r>
            <a:r>
              <a:rPr lang="en-US" sz="1600" dirty="0">
                <a:solidFill>
                  <a:srgbClr val="002060"/>
                </a:solidFill>
              </a:rPr>
              <a:t>Operating in pulsed mode (low duty factor) cuts RF and cryogenic costs by millions of dollars per year.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</a:rPr>
              <a:t>Technical challenge: If</a:t>
            </a:r>
            <a:r>
              <a:rPr lang="en-US" sz="1600" dirty="0">
                <a:solidFill>
                  <a:srgbClr val="002060"/>
                </a:solidFill>
              </a:rPr>
              <a:t> SRF cavities have short pulses and narrow bandwidth, their resonance frequency is perturbed by stochastic vibrations and the Lorentz‑force detuning during each RF pulse, making fast, accurate control difficult.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</a:rPr>
              <a:t>Proposed solution: </a:t>
            </a:r>
            <a:r>
              <a:rPr lang="en-US" sz="1600" dirty="0">
                <a:solidFill>
                  <a:srgbClr val="002060"/>
                </a:solidFill>
              </a:rPr>
              <a:t>Develop an autonomous, Fast Adaptive Neural‑Control (FANC‑RC) system that uses neural‑network‑based control algorithms. Operates in real‑time on an FPGA platform. </a:t>
            </a:r>
            <a:r>
              <a:rPr lang="en-US" sz="1600" b="1" dirty="0">
                <a:solidFill>
                  <a:srgbClr val="002060"/>
                </a:solidFill>
              </a:rPr>
              <a:t>Learns continuously from streaming data </a:t>
            </a:r>
            <a:r>
              <a:rPr lang="en-US" sz="1600" dirty="0">
                <a:solidFill>
                  <a:srgbClr val="002060"/>
                </a:solidFill>
              </a:rPr>
              <a:t>and </a:t>
            </a:r>
            <a:r>
              <a:rPr lang="en-US" sz="1600" b="1" dirty="0">
                <a:solidFill>
                  <a:srgbClr val="002060"/>
                </a:solidFill>
              </a:rPr>
              <a:t>adapts to changing environmental conditions.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557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1957</TotalTime>
  <Words>564</Words>
  <Application>Microsoft Office PowerPoint</Application>
  <PresentationFormat>Widescreen</PresentationFormat>
  <Paragraphs>40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Aptos</vt:lpstr>
      <vt:lpstr>Aptos Display</vt:lpstr>
      <vt:lpstr>Arial</vt:lpstr>
      <vt:lpstr>Courier New</vt:lpstr>
      <vt:lpstr>Helvetica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Vyacheslav Yakovlev</dc:creator>
  <cp:lastModifiedBy>Vyacheslav Yakovlev</cp:lastModifiedBy>
  <cp:revision>18</cp:revision>
  <dcterms:created xsi:type="dcterms:W3CDTF">2026-02-02T15:56:02Z</dcterms:created>
  <dcterms:modified xsi:type="dcterms:W3CDTF">2026-02-05T18:28:27Z</dcterms:modified>
</cp:coreProperties>
</file>