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"/>
  </p:notesMasterIdLst>
  <p:sldIdLst>
    <p:sldId id="483" r:id="rId2"/>
    <p:sldId id="550" r:id="rId3"/>
    <p:sldId id="548" r:id="rId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826C4E-6927-4B18-9C6C-D8077224192F}">
          <p14:sldIdLst>
            <p14:sldId id="483"/>
            <p14:sldId id="550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 Two Subscription" initials="OTS" lastIdx="1" clrIdx="0">
    <p:extLst>
      <p:ext uri="{19B8F6BF-5375-455C-9EA6-DF929625EA0E}">
        <p15:presenceInfo xmlns:p15="http://schemas.microsoft.com/office/powerpoint/2012/main" userId="S::office2@euclidbeamtech.onmicrosoft.com::64f63352-4dad-4fcf-8ba7-1b833cfb37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6126" autoAdjust="0"/>
  </p:normalViewPr>
  <p:slideViewPr>
    <p:cSldViewPr snapToGrid="0">
      <p:cViewPr varScale="1">
        <p:scale>
          <a:sx n="103" d="100"/>
          <a:sy n="103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96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31CB3-13F4-4BA7-A252-2AE10C3A1168}" type="datetimeFigureOut">
              <a:rPr lang="en-US"/>
              <a:pPr>
                <a:defRPr/>
              </a:pPr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1C75E-9316-45AB-BF47-BB64C300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539" y="6484256"/>
            <a:ext cx="637861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0"/>
          <p:cNvGrpSpPr/>
          <p:nvPr userDrawn="1"/>
        </p:nvGrpSpPr>
        <p:grpSpPr>
          <a:xfrm>
            <a:off x="0" y="0"/>
            <a:ext cx="12192000" cy="1143000"/>
            <a:chOff x="0" y="0"/>
            <a:chExt cx="9144000" cy="1143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27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88640"/>
              <a:ext cx="17403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>
          <a:xfrm>
            <a:off x="0" y="6486984"/>
            <a:ext cx="12192000" cy="398400"/>
            <a:chOff x="0" y="6486984"/>
            <a:chExt cx="9144000" cy="398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504384"/>
              <a:ext cx="9144000" cy="381000"/>
            </a:xfrm>
            <a:prstGeom prst="rect">
              <a:avLst/>
            </a:prstGeom>
            <a:gradFill flip="none" rotWithShape="1"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486984"/>
              <a:ext cx="621101" cy="37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11007013" y="6484256"/>
            <a:ext cx="609600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336027" y="0"/>
            <a:ext cx="5855973" cy="152636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48C44-A4A7-4BA6-AD5A-EDF926C0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EBB55B-FA72-D8F1-3192-DEA15FED5B08}"/>
              </a:ext>
            </a:extLst>
          </p:cNvPr>
          <p:cNvSpPr txBox="1">
            <a:spLocks/>
          </p:cNvSpPr>
          <p:nvPr/>
        </p:nvSpPr>
        <p:spPr>
          <a:xfrm>
            <a:off x="-1" y="8619"/>
            <a:ext cx="9533535" cy="11072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  <a:latin typeface="Liberation Sans"/>
              </a:rPr>
              <a:t>Conduction Cooled SRF </a:t>
            </a:r>
            <a:r>
              <a:rPr lang="en-US" sz="3200" dirty="0" err="1">
                <a:solidFill>
                  <a:schemeClr val="tx2"/>
                </a:solidFill>
                <a:latin typeface="Liberation Sans"/>
              </a:rPr>
              <a:t>Photogun</a:t>
            </a:r>
            <a:r>
              <a:rPr lang="en-US" sz="3200" dirty="0">
                <a:solidFill>
                  <a:schemeClr val="tx2"/>
                </a:solidFill>
                <a:latin typeface="Liberation Sans"/>
              </a:rPr>
              <a:t> for MeV Time-Resolved Electron Microscopy and Spectroscopy</a:t>
            </a:r>
            <a:endParaRPr lang="en-US" sz="3200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027F204-DCFE-35E5-34EF-97D96F043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9694"/>
            <a:ext cx="70682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MeV beam to Ultrafast ED/EM/STEM/EELS can greatly reduce the challenges of the sample preparation, also suppresses the space charge effect at higher bunch charges </a:t>
            </a:r>
            <a:endParaRPr lang="en-US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Stringent requirements on energy spread: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UED: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/E~10</a:t>
            </a:r>
            <a:r>
              <a:rPr lang="en-US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~10s’ fs, &lt; 10</a:t>
            </a:r>
            <a:r>
              <a:rPr lang="en-US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electrons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UEM: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/E~10</a:t>
            </a:r>
            <a:r>
              <a:rPr lang="en-US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-ns, &gt;10</a:t>
            </a:r>
            <a:r>
              <a:rPr lang="en-US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electrons (single shot or stroboscopic)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USTEM: 100pm level focused beam size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UEELS: &lt;100meV level of energy spread</a:t>
            </a:r>
          </a:p>
          <a:p>
            <a:pPr marL="285750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UED facilities are based on NC guns: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facility + high power RF needed (expensive)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jitter 10~100fs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 is &lt;1000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en-US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 cooled Nb</a:t>
            </a:r>
            <a:r>
              <a:rPr lang="en-US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SRF photo-gun: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2W cryocooler is required ($80K, affordable)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 operation (high throughput)</a:t>
            </a:r>
          </a:p>
          <a:p>
            <a:pPr marL="742950" lvl="1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footprint, 10W RF power only</a:t>
            </a:r>
          </a:p>
        </p:txBody>
      </p:sp>
      <p:pic>
        <p:nvPicPr>
          <p:cNvPr id="6" name="Picture 5" descr="A machine with a round metal object&#10;&#10;AI-generated content may be incorrect.">
            <a:extLst>
              <a:ext uri="{FF2B5EF4-FFF2-40B4-BE49-F238E27FC236}">
                <a16:creationId xmlns:a16="http://schemas.microsoft.com/office/drawing/2014/main" id="{5E072749-A109-78B4-0239-23C06E52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43" y="1034017"/>
            <a:ext cx="1705838" cy="30326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383003-8D59-111C-AAAF-FA8FCC90635B}"/>
              </a:ext>
            </a:extLst>
          </p:cNvPr>
          <p:cNvGrpSpPr/>
          <p:nvPr/>
        </p:nvGrpSpPr>
        <p:grpSpPr>
          <a:xfrm>
            <a:off x="7744407" y="1066674"/>
            <a:ext cx="2465259" cy="2960167"/>
            <a:chOff x="7959623" y="874622"/>
            <a:chExt cx="3656990" cy="42349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F574DE-4304-9CB4-946B-C798530E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9623" y="874622"/>
              <a:ext cx="3656990" cy="42349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B26CA0-A65A-4737-303C-106DD3F2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14" b="89848" l="3812" r="89962">
                          <a14:foregroundMark x1="10419" y1="85448" x2="4447" y2="40778"/>
                          <a14:foregroundMark x1="4447" y1="40778" x2="10038" y2="20305"/>
                          <a14:foregroundMark x1="7878" y1="85279" x2="4320" y2="50254"/>
                          <a14:foregroundMark x1="3812" y1="57530" x2="3939" y2="86464"/>
                          <a14:foregroundMark x1="6353" y1="44332" x2="3939" y2="28426"/>
                          <a14:foregroundMark x1="4447" y1="19628" x2="6607" y2="57360"/>
                          <a14:foregroundMark x1="7878" y1="85956" x2="6861" y2="17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V="1">
              <a:off x="9137463" y="3166141"/>
              <a:ext cx="1476170" cy="114754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C4A86F-8F67-3B24-D483-14613DBBC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862" y="4125097"/>
            <a:ext cx="4308519" cy="2387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73CB7-6EE7-83CE-B108-41082DD35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0914" y="4107006"/>
            <a:ext cx="1552000" cy="12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8114B-9402-5506-B7C5-ED3DBE1D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62D17-CD16-DFC1-376A-986FCE86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3C0A5-32E0-ECC5-4911-FFD45C4D6F5D}"/>
              </a:ext>
            </a:extLst>
          </p:cNvPr>
          <p:cNvSpPr txBox="1">
            <a:spLocks/>
          </p:cNvSpPr>
          <p:nvPr/>
        </p:nvSpPr>
        <p:spPr>
          <a:xfrm>
            <a:off x="1524000" y="160867"/>
            <a:ext cx="825448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u="sng" dirty="0">
                <a:solidFill>
                  <a:schemeClr val="tx2"/>
                </a:solidFill>
                <a:latin typeface="Cambria" pitchFamily="18" charset="0"/>
                <a:cs typeface="+mn-cs"/>
              </a:rPr>
              <a:t>Ultimate Goal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1D3F78C-2E15-9FF6-610A-0CD40D6B943F}"/>
              </a:ext>
            </a:extLst>
          </p:cNvPr>
          <p:cNvSpPr txBox="1">
            <a:spLocks/>
          </p:cNvSpPr>
          <p:nvPr/>
        </p:nvSpPr>
        <p:spPr>
          <a:xfrm>
            <a:off x="11007013" y="648425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chemeClr val="bg1"/>
                  </a:solidFill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19AB0-BBFE-773C-0335-54388572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4" y="1586070"/>
            <a:ext cx="7033691" cy="483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4FEE1-3962-5754-B8B6-0821C2D7A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578" y="1483827"/>
            <a:ext cx="4940846" cy="1197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DB3D22-99EF-D91C-6B94-BD8B4ED38A1E}"/>
              </a:ext>
            </a:extLst>
          </p:cNvPr>
          <p:cNvSpPr txBox="1"/>
          <p:nvPr/>
        </p:nvSpPr>
        <p:spPr>
          <a:xfrm>
            <a:off x="8263508" y="4883043"/>
            <a:ext cx="3150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https://arxiv.org/pdf/2601.02597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7EEBC3-B8C5-2E09-21A7-7126371D54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8214" y="2985531"/>
            <a:ext cx="2058954" cy="372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BBC8F-DAA5-617A-71F5-E90DBD7A74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8470"/>
          <a:stretch>
            <a:fillRect/>
          </a:stretch>
        </p:blipFill>
        <p:spPr>
          <a:xfrm>
            <a:off x="9252859" y="3739634"/>
            <a:ext cx="1735495" cy="75177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BAEA8C8-318B-76BC-C458-5D8E13680CF8}"/>
              </a:ext>
            </a:extLst>
          </p:cNvPr>
          <p:cNvSpPr/>
          <p:nvPr/>
        </p:nvSpPr>
        <p:spPr>
          <a:xfrm>
            <a:off x="1978085" y="1586070"/>
            <a:ext cx="494522" cy="36389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AAD3B-1475-1197-BFDB-69177F31A34C}"/>
              </a:ext>
            </a:extLst>
          </p:cNvPr>
          <p:cNvSpPr txBox="1"/>
          <p:nvPr/>
        </p:nvSpPr>
        <p:spPr>
          <a:xfrm>
            <a:off x="1424953" y="794366"/>
            <a:ext cx="27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CC-SRF enabling MeV HT-HB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0E4EE-1749-6E3C-1E17-C91857AE570F}"/>
              </a:ext>
            </a:extLst>
          </p:cNvPr>
          <p:cNvSpPr/>
          <p:nvPr/>
        </p:nvSpPr>
        <p:spPr>
          <a:xfrm>
            <a:off x="3754980" y="1949964"/>
            <a:ext cx="863673" cy="20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84E8C-D493-A86B-F6AD-7329F8AF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EEAA2-4264-F3CB-2EE9-66D7FB44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89BD-FAF5-B7E6-4AB5-A0970EA4A556}"/>
              </a:ext>
            </a:extLst>
          </p:cNvPr>
          <p:cNvSpPr txBox="1">
            <a:spLocks/>
          </p:cNvSpPr>
          <p:nvPr/>
        </p:nvSpPr>
        <p:spPr>
          <a:xfrm>
            <a:off x="2373086" y="199595"/>
            <a:ext cx="696685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u="sng" dirty="0">
                <a:solidFill>
                  <a:schemeClr val="tx2"/>
                </a:solidFill>
                <a:latin typeface="Cambria" pitchFamily="18" charset="0"/>
                <a:cs typeface="+mn-cs"/>
              </a:rPr>
              <a:t>10 Year Roadmap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884BAC5-6006-4B6F-33D1-88155CB01448}"/>
              </a:ext>
            </a:extLst>
          </p:cNvPr>
          <p:cNvSpPr txBox="1">
            <a:spLocks/>
          </p:cNvSpPr>
          <p:nvPr/>
        </p:nvSpPr>
        <p:spPr>
          <a:xfrm>
            <a:off x="11007013" y="648425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chemeClr val="bg1"/>
                  </a:solidFill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E36348E-A969-F343-DFF7-31C85EE6C363}"/>
              </a:ext>
            </a:extLst>
          </p:cNvPr>
          <p:cNvSpPr/>
          <p:nvPr/>
        </p:nvSpPr>
        <p:spPr>
          <a:xfrm>
            <a:off x="195944" y="1286069"/>
            <a:ext cx="11775232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1B005-F889-1927-D9B0-6D579771F46E}"/>
              </a:ext>
            </a:extLst>
          </p:cNvPr>
          <p:cNvSpPr/>
          <p:nvPr/>
        </p:nvSpPr>
        <p:spPr>
          <a:xfrm>
            <a:off x="195943" y="2024742"/>
            <a:ext cx="2718319" cy="2332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CC-SRF-MeV-UED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7C345-B472-A8D7-2B54-6341569D7A27}"/>
              </a:ext>
            </a:extLst>
          </p:cNvPr>
          <p:cNvSpPr/>
          <p:nvPr/>
        </p:nvSpPr>
        <p:spPr>
          <a:xfrm>
            <a:off x="279920" y="2463282"/>
            <a:ext cx="2718319" cy="39188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D3892-B917-CE47-5188-249C3C02B380}"/>
              </a:ext>
            </a:extLst>
          </p:cNvPr>
          <p:cNvSpPr txBox="1"/>
          <p:nvPr/>
        </p:nvSpPr>
        <p:spPr>
          <a:xfrm>
            <a:off x="323466" y="2585296"/>
            <a:ext cx="271831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CC-SRF </a:t>
            </a:r>
            <a:r>
              <a:rPr lang="en-US" dirty="0" err="1">
                <a:solidFill>
                  <a:schemeClr val="tx2"/>
                </a:solidFill>
              </a:rPr>
              <a:t>photogun</a:t>
            </a:r>
            <a:r>
              <a:rPr lang="en-US" dirty="0">
                <a:solidFill>
                  <a:schemeClr val="tx2"/>
                </a:solidFill>
              </a:rPr>
              <a:t> with beam parameters qualified for UED applications.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Time jitter to the 10fs level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Pulse compressor working with CW beam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User beamline demonstrator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2630E6-6ABA-91F9-DCD0-F4ECAF6EA952}"/>
              </a:ext>
            </a:extLst>
          </p:cNvPr>
          <p:cNvSpPr/>
          <p:nvPr/>
        </p:nvSpPr>
        <p:spPr>
          <a:xfrm>
            <a:off x="3258456" y="2024742"/>
            <a:ext cx="2718319" cy="2332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CC-SRF-MeV-UEM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0598FC-DCEC-6287-1E64-E2F1661EA5BA}"/>
              </a:ext>
            </a:extLst>
          </p:cNvPr>
          <p:cNvSpPr/>
          <p:nvPr/>
        </p:nvSpPr>
        <p:spPr>
          <a:xfrm>
            <a:off x="3265713" y="2411271"/>
            <a:ext cx="2705871" cy="39188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3B91E-F241-4708-FFCD-CB9765BA243C}"/>
              </a:ext>
            </a:extLst>
          </p:cNvPr>
          <p:cNvSpPr txBox="1"/>
          <p:nvPr/>
        </p:nvSpPr>
        <p:spPr>
          <a:xfrm>
            <a:off x="3225278" y="2603958"/>
            <a:ext cx="28831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Superconducting Objective Lens or PMQ Lens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Beamline optics with chromatic corrections.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User beamline demonstrating the beam parameters to achieve sub-nm spatial resolution and 100fs temporal resolution (STR&lt; 10</a:t>
            </a:r>
            <a:r>
              <a:rPr lang="en-US" baseline="30000" dirty="0">
                <a:solidFill>
                  <a:schemeClr val="tx2"/>
                </a:solidFill>
              </a:rPr>
              <a:t>-23</a:t>
            </a:r>
            <a:r>
              <a:rPr lang="en-US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638350-6A73-A840-4605-D380022B636F}"/>
              </a:ext>
            </a:extLst>
          </p:cNvPr>
          <p:cNvSpPr/>
          <p:nvPr/>
        </p:nvSpPr>
        <p:spPr>
          <a:xfrm>
            <a:off x="6320969" y="2024742"/>
            <a:ext cx="2391752" cy="233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CC-SRF-MeV-STEM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DAC36C-7DB9-38AD-1C29-CE06696DD9A0}"/>
              </a:ext>
            </a:extLst>
          </p:cNvPr>
          <p:cNvSpPr/>
          <p:nvPr/>
        </p:nvSpPr>
        <p:spPr>
          <a:xfrm>
            <a:off x="6248397" y="2433039"/>
            <a:ext cx="2559704" cy="3906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EF964C-93AA-A0FC-FD5B-E25A6DAD376E}"/>
              </a:ext>
            </a:extLst>
          </p:cNvPr>
          <p:cNvSpPr txBox="1"/>
          <p:nvPr/>
        </p:nvSpPr>
        <p:spPr>
          <a:xfrm>
            <a:off x="6295049" y="2709699"/>
            <a:ext cx="239175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Fast beam scanning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fs or sub fs Synchronization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MHz MeV Direct Electron Detector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User beamline demonstrating the beam parameters to achieve 100pm spatial resolution.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77B812-7909-AA79-A89A-7DCAB4EF6D4B}"/>
              </a:ext>
            </a:extLst>
          </p:cNvPr>
          <p:cNvSpPr/>
          <p:nvPr/>
        </p:nvSpPr>
        <p:spPr>
          <a:xfrm>
            <a:off x="9056915" y="2024742"/>
            <a:ext cx="2391752" cy="2332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CC-SRF-MeV-EELS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0FACFC-D363-E83D-BEDC-EC4C5F4FA5D1}"/>
              </a:ext>
            </a:extLst>
          </p:cNvPr>
          <p:cNvSpPr/>
          <p:nvPr/>
        </p:nvSpPr>
        <p:spPr>
          <a:xfrm>
            <a:off x="9047585" y="2478828"/>
            <a:ext cx="2457060" cy="39064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3F5570-9A04-D255-9DE1-02243CA21980}"/>
              </a:ext>
            </a:extLst>
          </p:cNvPr>
          <p:cNvSpPr txBox="1"/>
          <p:nvPr/>
        </p:nvSpPr>
        <p:spPr>
          <a:xfrm>
            <a:off x="9056915" y="2708233"/>
            <a:ext cx="239175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MeV energy monochromator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User beamline demonstrating the beam parameters to achieve 100meV energy resolution.</a:t>
            </a:r>
          </a:p>
        </p:txBody>
      </p:sp>
    </p:spTree>
    <p:extLst>
      <p:ext uri="{BB962C8B-B14F-4D97-AF65-F5344CB8AC3E}">
        <p14:creationId xmlns:p14="http://schemas.microsoft.com/office/powerpoint/2010/main" val="364237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34344</TotalTime>
  <Words>284</Words>
  <Application>Microsoft Office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Liberation Sans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Polycrystalline diamond electron sources</dc:title>
  <dc:creator>lollapalootza</dc:creator>
  <cp:lastModifiedBy>Chunguang Jing</cp:lastModifiedBy>
  <cp:revision>1654</cp:revision>
  <cp:lastPrinted>2012-04-19T21:06:49Z</cp:lastPrinted>
  <dcterms:created xsi:type="dcterms:W3CDTF">2006-08-16T00:00:00Z</dcterms:created>
  <dcterms:modified xsi:type="dcterms:W3CDTF">2026-02-03T20:30:12Z</dcterms:modified>
</cp:coreProperties>
</file>