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8"/>
  </p:notesMasterIdLst>
  <p:sldIdLst>
    <p:sldId id="289" r:id="rId2"/>
    <p:sldId id="298" r:id="rId3"/>
    <p:sldId id="299" r:id="rId4"/>
    <p:sldId id="300" r:id="rId5"/>
    <p:sldId id="301" r:id="rId6"/>
    <p:sldId id="30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76603"/>
  </p:normalViewPr>
  <p:slideViewPr>
    <p:cSldViewPr snapToGrid="0">
      <p:cViewPr varScale="1">
        <p:scale>
          <a:sx n="114" d="100"/>
          <a:sy n="114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2/5/26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6A3FC-4FE6-E467-74CF-B21DC9A96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F15554-E972-BDA4-92E4-D722E33DD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044D9B-4B5D-324E-E791-B7C0D8669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14DF2-17A9-FC98-70C9-7CA20E34B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85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CC333-B6EF-8197-7C5C-BBD602534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C2CC0-DA01-612C-AE23-B083DD3A4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C57EEC-74E5-B9D7-C639-AA5A19B7E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F6B3F-38A1-56F2-F7A9-544993771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172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371B5-B8A6-2035-4052-605697795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958AD-10C6-CDAE-AED9-BBFA24521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5018D1-A9A1-9B54-DF68-9A7154CFF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C0818-F07E-F17E-3A82-E99EE67E9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69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1EEC8-CCD8-895A-1816-C056DFCB8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D49282-BA31-28A8-5410-ED5854078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FB24BB-C7C2-C378-32D4-CEB920810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EDCE6-4B4B-8608-6841-F0363D481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49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E4FD8-E277-3555-D136-9630D27B8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F7405A-012F-B7D8-B36D-94EAE12D1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2A7F69-8C60-D1EE-9322-4901B44B0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4BD98-7456-F7D3-CC1E-05CE6D6B6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83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Virtual Workshop, Opening - Feb. 5, 2026</a:t>
            </a:r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Virtual Workshop, Opening - Feb. 5, 2026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Virtual Workshop, Opening - Feb. 5, 2026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Virtual Workshop, Opening - Feb. 5, 2026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163" y="6152204"/>
            <a:ext cx="1639957" cy="4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Virtual Workshop, Opening - Feb. 5, 2026</a:t>
            </a:r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199" y="379149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Virtual Workshop, Opening - Feb. 5, 2026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Virtual Workshop, Opening - Feb. 5, 2026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Virtual Workshop, Opening - Feb. 5, 2026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Virtual Workshop, Opening - Feb. 5, 2026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Virtual Workshop, Opening - Feb. 5, 2026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Virtual Workshop, Opening - Feb. 5, 2026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B4919E-FFAA-193C-78B7-67712A6587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510" t="25491" r="12231" b="15480"/>
          <a:stretch>
            <a:fillRect/>
          </a:stretch>
        </p:blipFill>
        <p:spPr>
          <a:xfrm>
            <a:off x="0" y="-8878"/>
            <a:ext cx="12192000" cy="68668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009" y="1077657"/>
            <a:ext cx="10748682" cy="769791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DOE RF Roadmap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470" y="2325541"/>
            <a:ext cx="8155761" cy="1743539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SRF Virtual Workshop</a:t>
            </a:r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rgbClr val="0432FF"/>
                </a:solidFill>
              </a:rPr>
              <a:t>CLOSEOUT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6125" y="4244658"/>
            <a:ext cx="4078451" cy="529861"/>
          </a:xfrm>
        </p:spPr>
        <p:txBody>
          <a:bodyPr/>
          <a:lstStyle/>
          <a:p>
            <a:pPr algn="ctr"/>
            <a:r>
              <a:rPr lang="en-US" sz="2400" dirty="0"/>
              <a:t>02/05/2026</a:t>
            </a:r>
          </a:p>
          <a:p>
            <a:pPr algn="ctr"/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2502" y="5321805"/>
            <a:ext cx="9781667" cy="917076"/>
          </a:xfrm>
        </p:spPr>
        <p:txBody>
          <a:bodyPr/>
          <a:lstStyle/>
          <a:p>
            <a:pPr algn="ctr"/>
            <a:r>
              <a:rPr lang="en-US" sz="2000" b="1" i="1" dirty="0">
                <a:solidFill>
                  <a:schemeClr val="tx1"/>
                </a:solidFill>
              </a:rPr>
              <a:t>Subgroup leaders: </a:t>
            </a:r>
          </a:p>
          <a:p>
            <a:pPr algn="ctr"/>
            <a:r>
              <a:rPr lang="en-US" sz="2000" b="1" i="1" dirty="0">
                <a:solidFill>
                  <a:schemeClr val="tx1"/>
                </a:solidFill>
              </a:rPr>
              <a:t>Anne-Marie Valente-Feliciano (</a:t>
            </a:r>
            <a:r>
              <a:rPr lang="en-US" sz="2000" b="1" i="1" dirty="0" err="1">
                <a:solidFill>
                  <a:schemeClr val="tx1"/>
                </a:solidFill>
              </a:rPr>
              <a:t>valente@jlab.org</a:t>
            </a:r>
            <a:r>
              <a:rPr lang="en-US" sz="2000" b="1" i="1" dirty="0">
                <a:solidFill>
                  <a:schemeClr val="tx1"/>
                </a:solidFill>
              </a:rPr>
              <a:t>) &amp; Matthias Liepe (MUL2@cornell.edu)</a:t>
            </a:r>
          </a:p>
          <a:p>
            <a:pPr algn="ctr"/>
            <a:endParaRPr lang="en-US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07CCC-A788-AC47-31E0-05A04FAC2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4077BC5B-0F32-05DD-6E2F-DF70EC9DEC98}"/>
              </a:ext>
            </a:extLst>
          </p:cNvPr>
          <p:cNvSpPr txBox="1">
            <a:spLocks/>
          </p:cNvSpPr>
          <p:nvPr/>
        </p:nvSpPr>
        <p:spPr>
          <a:xfrm>
            <a:off x="486839" y="1387173"/>
            <a:ext cx="11218322" cy="327342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 Invited </a:t>
            </a:r>
            <a:r>
              <a:rPr lang="en-US" sz="3200" dirty="0">
                <a:solidFill>
                  <a:srgbClr val="0432FF"/>
                </a:solidFill>
                <a:latin typeface="Arial" panose="020B0604020202020204"/>
              </a:rPr>
              <a:t>Talks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+ 5 Community Contribution Talks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all the speakers and all the participants.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the RF Roadmap organizers: Emilio Nanni &amp; Sam Posen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latin typeface="Arial" panose="020B0604020202020204"/>
            </a:endParaRPr>
          </a:p>
          <a:p>
            <a:pPr marL="207518" lvl="1" indent="0">
              <a:buNone/>
            </a:pPr>
            <a:endParaRPr lang="en-US" sz="3200" dirty="0">
              <a:solidFill>
                <a:srgbClr val="000000"/>
              </a:solidFill>
              <a:latin typeface="Arial" panose="020B0604020202020204"/>
            </a:endParaRPr>
          </a:p>
          <a:p>
            <a:pPr marL="207518" lvl="1" indent="0">
              <a:buNone/>
            </a:pPr>
            <a:r>
              <a:rPr lang="en-US" sz="3200" b="1" dirty="0"/>
              <a:t>Please upload your presentations to the Indico site. Email MUL2@cornell.edu if you like me to upload for you. </a:t>
            </a:r>
          </a:p>
          <a:p>
            <a:pPr lvl="1">
              <a:buFont typeface="Arial" panose="020B0604020202020204" pitchFamily="34" charset="0"/>
              <a:buChar char="•"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5D0CF2-FA6A-E593-E1DC-6F645B3FAAC4}"/>
              </a:ext>
            </a:extLst>
          </p:cNvPr>
          <p:cNvSpPr txBox="1"/>
          <p:nvPr/>
        </p:nvSpPr>
        <p:spPr>
          <a:xfrm>
            <a:off x="3154100" y="237809"/>
            <a:ext cx="60998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Thanks!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724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A5316-96FE-8882-0A6E-7EF56DBF2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B9F92720-E70A-AAB5-787A-474B93EAD469}"/>
              </a:ext>
            </a:extLst>
          </p:cNvPr>
          <p:cNvSpPr txBox="1">
            <a:spLocks/>
          </p:cNvSpPr>
          <p:nvPr/>
        </p:nvSpPr>
        <p:spPr>
          <a:xfrm>
            <a:off x="267775" y="154506"/>
            <a:ext cx="11044707" cy="67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Process Timeline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EEBAB41-B55F-AA79-8A70-0BD6C7B89A30}"/>
              </a:ext>
            </a:extLst>
          </p:cNvPr>
          <p:cNvSpPr txBox="1">
            <a:spLocks/>
          </p:cNvSpPr>
          <p:nvPr/>
        </p:nvSpPr>
        <p:spPr>
          <a:xfrm>
            <a:off x="267775" y="833170"/>
            <a:ext cx="12779484" cy="59264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Spring-Fall 2025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/>
              <a:t>Virtual and informal meetings during workshops/conferences</a:t>
            </a:r>
          </a:p>
          <a:p>
            <a:r>
              <a:rPr lang="en-US" b="1" dirty="0"/>
              <a:t>Nov 2025 – Jan 2026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/>
              <a:t>Schedule meetings, develop agendas, and solicit speakers</a:t>
            </a:r>
          </a:p>
          <a:p>
            <a:r>
              <a:rPr lang="en-US" b="1" dirty="0"/>
              <a:t>Jan/Feb 2026</a:t>
            </a:r>
          </a:p>
          <a:p>
            <a:pPr marL="800100" lvl="1" indent="-342900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dirty="0"/>
              <a:t>Subtopic virtual group meetings </a:t>
            </a:r>
          </a:p>
          <a:p>
            <a:r>
              <a:rPr lang="en-US" b="1" dirty="0"/>
              <a:t>March 3 &amp; 4 , 2026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Large in person meeting in March with summaries of virtual meetings by subtopic leaders</a:t>
            </a:r>
          </a:p>
          <a:p>
            <a:r>
              <a:rPr lang="en" b="1" dirty="0"/>
              <a:t>Spring/early Summer 2026</a:t>
            </a:r>
            <a:endParaRPr lang="en-US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Report writing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Calibration step with DOE</a:t>
            </a:r>
          </a:p>
        </p:txBody>
      </p:sp>
    </p:spTree>
    <p:extLst>
      <p:ext uri="{BB962C8B-B14F-4D97-AF65-F5344CB8AC3E}">
        <p14:creationId xmlns:p14="http://schemas.microsoft.com/office/powerpoint/2010/main" val="4287707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8E98B-B4CF-0CCA-F434-60BBC271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E2C0320F-5F3E-53D6-20F7-D033FE62ABBC}"/>
              </a:ext>
            </a:extLst>
          </p:cNvPr>
          <p:cNvSpPr txBox="1">
            <a:spLocks/>
          </p:cNvSpPr>
          <p:nvPr/>
        </p:nvSpPr>
        <p:spPr>
          <a:xfrm>
            <a:off x="267775" y="154506"/>
            <a:ext cx="11044707" cy="67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Subtopic Virtual Group Meetings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E56F0D-A584-0332-58A7-975F2E69A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215981"/>
              </p:ext>
            </p:extLst>
          </p:nvPr>
        </p:nvGraphicFramePr>
        <p:xfrm>
          <a:off x="598522" y="1745519"/>
          <a:ext cx="10832910" cy="3366962"/>
        </p:xfrm>
        <a:graphic>
          <a:graphicData uri="http://schemas.openxmlformats.org/drawingml/2006/table">
            <a:tbl>
              <a:tblPr firstRow="1" bandRow="1"/>
              <a:tblGrid>
                <a:gridCol w="3610970">
                  <a:extLst>
                    <a:ext uri="{9D8B030D-6E8A-4147-A177-3AD203B41FA5}">
                      <a16:colId xmlns:a16="http://schemas.microsoft.com/office/drawing/2014/main" val="1737697396"/>
                    </a:ext>
                  </a:extLst>
                </a:gridCol>
                <a:gridCol w="3610970">
                  <a:extLst>
                    <a:ext uri="{9D8B030D-6E8A-4147-A177-3AD203B41FA5}">
                      <a16:colId xmlns:a16="http://schemas.microsoft.com/office/drawing/2014/main" val="167530738"/>
                    </a:ext>
                  </a:extLst>
                </a:gridCol>
                <a:gridCol w="3610970">
                  <a:extLst>
                    <a:ext uri="{9D8B030D-6E8A-4147-A177-3AD203B41FA5}">
                      <a16:colId xmlns:a16="http://schemas.microsoft.com/office/drawing/2014/main" val="315343346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kern="100" dirty="0">
                          <a:solidFill>
                            <a:srgbClr val="FFFFFF"/>
                          </a:solidFill>
                          <a:effectLst/>
                        </a:rPr>
                        <a:t>SUBTOPIC</a:t>
                      </a:r>
                      <a:endParaRPr lang="es-419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kern="100" dirty="0">
                          <a:solidFill>
                            <a:srgbClr val="FFFFFF"/>
                          </a:solidFill>
                          <a:effectLst/>
                        </a:rPr>
                        <a:t>SUBTOPIC ORGANIZERS</a:t>
                      </a:r>
                      <a:endParaRPr lang="es-419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kern="100" dirty="0">
                          <a:solidFill>
                            <a:srgbClr val="FFFFFF"/>
                          </a:solidFill>
                          <a:effectLst/>
                        </a:rPr>
                        <a:t>DATE</a:t>
                      </a:r>
                      <a:endParaRPr lang="es-419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11756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</a:rPr>
                        <a:t>NCRF</a:t>
                      </a:r>
                      <a:r>
                        <a:rPr lang="en-US" sz="2000" b="1" kern="100" dirty="0">
                          <a:effectLst/>
                        </a:rPr>
                        <a:t>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John Power  and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Evgenya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Simakov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Jan. 20th, 2026</a:t>
                      </a: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67477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SRF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Matthias Liepe and Anne-Marie Valente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Feb. 5, 2026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8489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rgbClr val="000000"/>
                          </a:solidFill>
                          <a:effectLst/>
                        </a:rPr>
                        <a:t>RF Sources</a:t>
                      </a:r>
                      <a:r>
                        <a:rPr lang="en-US" sz="2000" b="1" kern="100" dirty="0">
                          <a:effectLst/>
                        </a:rPr>
                        <a:t>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Galen Aymar, Alireza Nassiri, and John Moss</a:t>
                      </a: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Feb. 11th, 2026</a:t>
                      </a: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72281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b="1" kern="100" dirty="0">
                          <a:effectLst/>
                        </a:rPr>
                        <a:t>LLRF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Philip Varghese and Alex Ratti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TBD </a:t>
                      </a:r>
                      <a:endParaRPr lang="es-419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7" marR="38057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9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772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937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61944-67E2-C765-CFEC-7451D4307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5E0C45E0-0B67-B578-BAA3-6CED637C5B02}"/>
              </a:ext>
            </a:extLst>
          </p:cNvPr>
          <p:cNvSpPr txBox="1">
            <a:spLocks/>
          </p:cNvSpPr>
          <p:nvPr/>
        </p:nvSpPr>
        <p:spPr>
          <a:xfrm>
            <a:off x="267775" y="154506"/>
            <a:ext cx="11044707" cy="67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March In-Person RF Roadmap Meeting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DD5AD8-19B7-E1FA-805D-277D971E41E5}"/>
              </a:ext>
            </a:extLst>
          </p:cNvPr>
          <p:cNvSpPr txBox="1"/>
          <p:nvPr/>
        </p:nvSpPr>
        <p:spPr>
          <a:xfrm>
            <a:off x="391423" y="1266506"/>
            <a:ext cx="11148536" cy="487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3600" b="1" dirty="0">
                <a:solidFill>
                  <a:srgbClr val="0432FF"/>
                </a:solidFill>
              </a:rPr>
              <a:t>March 3rd-4</a:t>
            </a:r>
            <a:r>
              <a:rPr lang="en-US" sz="3600" b="1" baseline="30000" dirty="0">
                <a:solidFill>
                  <a:srgbClr val="0432FF"/>
                </a:solidFill>
              </a:rPr>
              <a:t>th</a:t>
            </a:r>
            <a:r>
              <a:rPr lang="en-US" sz="3600" b="1" dirty="0">
                <a:solidFill>
                  <a:srgbClr val="0432FF"/>
                </a:solidFill>
              </a:rPr>
              <a:t>, SLAC </a:t>
            </a:r>
            <a:r>
              <a:rPr lang="en-US" dirty="0"/>
              <a:t> </a:t>
            </a:r>
            <a:r>
              <a:rPr lang="en-US" sz="2400" b="1" dirty="0"/>
              <a:t>https://</a:t>
            </a:r>
            <a:r>
              <a:rPr lang="en-US" sz="2400" b="1" dirty="0" err="1"/>
              <a:t>indico.slac.stanford.edu</a:t>
            </a:r>
            <a:r>
              <a:rPr lang="en-US" sz="2400" b="1" dirty="0"/>
              <a:t>/event/10359/overview  </a:t>
            </a:r>
            <a:endParaRPr lang="en-US" sz="4400" b="1" dirty="0">
              <a:solidFill>
                <a:srgbClr val="0432FF"/>
              </a:solidFill>
            </a:endParaRPr>
          </a:p>
          <a:p>
            <a:pPr>
              <a:spcBef>
                <a:spcPts val="300"/>
              </a:spcBef>
            </a:pPr>
            <a:endParaRPr lang="en-US" sz="1100" dirty="0"/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Subgroup summaries will be presented by subgroup organizers 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Community discussion will focus 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3200" dirty="0"/>
              <a:t>Identifying high-impact R&amp;D opportunities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3200" dirty="0"/>
              <a:t>Assessing feasibility, timelines, and resource needs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3200" dirty="0"/>
              <a:t>Ensuring coherence across RF technology areas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200" dirty="0"/>
              <a:t>Continued Community Input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3200" dirty="0"/>
              <a:t>Additional comments, corrections, or missing topics are welcome following today’s meeting</a:t>
            </a:r>
          </a:p>
        </p:txBody>
      </p:sp>
    </p:spTree>
    <p:extLst>
      <p:ext uri="{BB962C8B-B14F-4D97-AF65-F5344CB8AC3E}">
        <p14:creationId xmlns:p14="http://schemas.microsoft.com/office/powerpoint/2010/main" val="4062612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C9414-4C05-5F4F-017D-BB6119D43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92767-C62D-4644-3F5A-63F77FBD9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4859" r="10196" b="49118"/>
          <a:stretch>
            <a:fillRect/>
          </a:stretch>
        </p:blipFill>
        <p:spPr>
          <a:xfrm>
            <a:off x="0" y="-1"/>
            <a:ext cx="12192000" cy="6883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ECB968-8C3C-E72E-F11A-4E5FA468364B}"/>
              </a:ext>
            </a:extLst>
          </p:cNvPr>
          <p:cNvSpPr txBox="1"/>
          <p:nvPr/>
        </p:nvSpPr>
        <p:spPr>
          <a:xfrm>
            <a:off x="234176" y="3038883"/>
            <a:ext cx="10961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Thanks for participating!</a:t>
            </a:r>
          </a:p>
        </p:txBody>
      </p:sp>
    </p:spTree>
    <p:extLst>
      <p:ext uri="{BB962C8B-B14F-4D97-AF65-F5344CB8AC3E}">
        <p14:creationId xmlns:p14="http://schemas.microsoft.com/office/powerpoint/2010/main" val="1563093102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 PPT Template_1_010825" id="{9DB200FA-CEB3-4679-8D66-4AC717A73CB8}" vid="{8315C0D6-21E7-439E-8522-5440B9F66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Template_010825</Template>
  <TotalTime>1115</TotalTime>
  <Words>414</Words>
  <Application>Microsoft Macintosh PowerPoint</Application>
  <PresentationFormat>Widescreen</PresentationFormat>
  <Paragraphs>71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Wingdings</vt:lpstr>
      <vt:lpstr>Courier New</vt:lpstr>
      <vt:lpstr>Arial</vt:lpstr>
      <vt:lpstr>Jefferson Lab Theme 1</vt:lpstr>
      <vt:lpstr>DOE RF Roadmap  Update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Anne-Marie Valente</dc:creator>
  <cp:lastModifiedBy>Matthias Ulf Liepe</cp:lastModifiedBy>
  <cp:revision>52</cp:revision>
  <cp:lastPrinted>2024-11-21T18:51:38Z</cp:lastPrinted>
  <dcterms:created xsi:type="dcterms:W3CDTF">2026-02-04T16:59:17Z</dcterms:created>
  <dcterms:modified xsi:type="dcterms:W3CDTF">2026-02-05T22:44:16Z</dcterms:modified>
</cp:coreProperties>
</file>