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2" r:id="rId9"/>
    <p:sldId id="261" r:id="rId10"/>
    <p:sldId id="263" r:id="rId11"/>
    <p:sldId id="264" r:id="rId12"/>
    <p:sldId id="265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3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Workshop description and context: https://indico.slac.stanford.edu/event/10358/ (accessed 2026-02-05).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Four-stage process partitioning and early-growth microstructure figure: DOE_proposal_Nb3Sn_2025_082526.pdf (Stage 0–3 description; Fig. 2).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Hydride modeling motivation and ML-potential approach: OSP #188774 narrative_and_Appendix.docx.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7B7FE-9AE3-1009-BE98-5D1421BA7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3552D-F4EC-783F-C57A-74CB67FB3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9B07D-70C9-3670-E673-11ACA126B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Workshop description and context: https://indico.slac.stanford.edu/event/10358/ (accessed 2026-02-05).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5031-021F-1777-5975-7E93F2188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7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Workshop goals: SRF session description on Indico: https://indico.slac.stanford.edu/event/10358/ (accessed 2026-02-05).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Guided diffusion workflow + counts: arXiv:2509.25186 (Prakash et al., 2025).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Critical-fields dataset and workflow (7,300+ compounds): arXiv:2601.21044 (Geisler et al., 2026).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565C-EB90-D44F-B966-7F79AC27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24B50-3BEF-598F-4EC6-6FC49B613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64F29-5776-5604-62A0-C4446870C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Critical-fields dataset and workflow (7,300+ compounds): arXiv:2601.21044 (Geisler et al., 2026).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46F4D-470F-B566-AE87-71DACC401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07FF-B351-7DCA-8432-4147472C3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BDAB9-7195-5228-CC6D-0C9289D12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BF68F-C410-62FC-01EE-B610DDEED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Critical-fields dataset and workflow (7,300+ compounds): arXiv:2601.21044 (Geisler et al., 2026).
[/Sources]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89BF-8561-6005-DB4C-48C8E5B51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UF3 scaling plot and rationale for Nb3Sn growth simulations: DOE_proposal_Nb3Sn_2025_082526.pdf (Fig. 4).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Nb vs Nb3Sn performance potential table and cross-section image: DOE_proposal_Nb3Sn_2025_082526.pdf (Table 1, Fig. 1).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7930A0-355F-8599-EAC9-922151A03B8D}"/>
              </a:ext>
            </a:extLst>
          </p:cNvPr>
          <p:cNvSpPr/>
          <p:nvPr/>
        </p:nvSpPr>
        <p:spPr>
          <a:xfrm>
            <a:off x="5230149" y="3289453"/>
            <a:ext cx="6535711" cy="326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5C5FC2-5F27-FABE-75D1-D7DED2BB4428}"/>
              </a:ext>
            </a:extLst>
          </p:cNvPr>
          <p:cNvSpPr/>
          <p:nvPr/>
        </p:nvSpPr>
        <p:spPr>
          <a:xfrm>
            <a:off x="8844357" y="47138"/>
            <a:ext cx="3315001" cy="104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589" y="77118"/>
            <a:ext cx="10789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frameworks for SRF materials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320589" y="711139"/>
            <a:ext cx="10424160" cy="6046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inverse superconductor design to process maps for Nb and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Nb₃Sn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Richard G. Hennig, University of Florida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1B661-68CA-BBCA-2B22-8E5F855B78B1}"/>
              </a:ext>
            </a:extLst>
          </p:cNvPr>
          <p:cNvSpPr txBox="1"/>
          <p:nvPr/>
        </p:nvSpPr>
        <p:spPr>
          <a:xfrm>
            <a:off x="3844887" y="6519446"/>
            <a:ext cx="4502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 GARD RF Roadmap Update – SRF (Feb 5, 2026)</a:t>
            </a:r>
            <a:endParaRPr lang="en-US" sz="1600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BFBD5572-0E65-E947-C8F7-FFB86CB4E016}"/>
              </a:ext>
            </a:extLst>
          </p:cNvPr>
          <p:cNvSpPr/>
          <p:nvPr/>
        </p:nvSpPr>
        <p:spPr>
          <a:xfrm>
            <a:off x="320589" y="1352719"/>
            <a:ext cx="10424160" cy="19863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can we utilize various AI/ML methods and frameworks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accelerate the discovery and design of materials for SRF applications?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	— new superconductors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Property ML 	— screening + design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potentials 	— synthesis + defects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2525E9-BAC8-60B2-FDE4-D6FE04B6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0" y="3289452"/>
            <a:ext cx="4290806" cy="3229993"/>
          </a:xfrm>
          <a:prstGeom prst="rect">
            <a:avLst/>
          </a:prstGeom>
        </p:spPr>
      </p:pic>
      <p:pic>
        <p:nvPicPr>
          <p:cNvPr id="1026" name="Picture 2" descr="the cbb banner reduced in size">
            <a:extLst>
              <a:ext uri="{FF2B5EF4-FFF2-40B4-BE49-F238E27FC236}">
                <a16:creationId xmlns:a16="http://schemas.microsoft.com/office/drawing/2014/main" id="{232B51CE-CFAB-4630-9738-2E172426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57" y="146943"/>
            <a:ext cx="2002945" cy="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mirror&#10;&#10;Description automatically generated">
            <a:extLst>
              <a:ext uri="{FF2B5EF4-FFF2-40B4-BE49-F238E27FC236}">
                <a16:creationId xmlns:a16="http://schemas.microsoft.com/office/drawing/2014/main" id="{140C13FA-4F1B-0FEB-F8E3-68DA1C107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19" y="146943"/>
            <a:ext cx="1224238" cy="822960"/>
          </a:xfrm>
          <a:prstGeom prst="rect">
            <a:avLst/>
          </a:prstGeom>
        </p:spPr>
      </p:pic>
      <p:pic>
        <p:nvPicPr>
          <p:cNvPr id="17" name="Picture 16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F714AAA7-B01A-B983-E28B-E1C805898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975" y="3301739"/>
            <a:ext cx="6217880" cy="3217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Nb₃Sn coatings: turn growth stages into process maps (with AI surrogates)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239843" y="729722"/>
            <a:ext cx="11464477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Four-stage view aligns modeling with measurable observables in the RF-relevant region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239843" y="1234440"/>
            <a:ext cx="6115237" cy="475488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Stage-wise knobs → predicted defect outcomes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39843" y="1755648"/>
            <a:ext cx="6115237" cy="713232"/>
          </a:xfrm>
          <a:prstGeom prst="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0 | Oxide condition: thickness + chemistry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nucleation landscape and early interface stoichiometry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239843" y="2542032"/>
            <a:ext cx="6115237" cy="71323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1 | Sn droplets: nucleation + wetting + coalescence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Seeds roughness and composition gradients that persist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39843" y="3328416"/>
            <a:ext cx="6115237" cy="713232"/>
          </a:xfrm>
          <a:prstGeom prst="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2 | Reaction front: phase transformations → Nb₃Sn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Controls completion vs intermediate Sn-rich phases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239843" y="4114800"/>
            <a:ext cx="6115237" cy="71323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3 | GB diffusion: thickening + stoichiometry uniformity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Controls thickness, Sn-poor regions, and surface topography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39843" y="4892040"/>
            <a:ext cx="6115237" cy="1572768"/>
          </a:xfrm>
          <a:prstGeom prst="rect">
            <a:avLst/>
          </a:prstGeom>
          <a:solidFill>
            <a:srgbClr val="ECFDF5"/>
          </a:solidFill>
          <a:ln>
            <a:solidFill>
              <a:srgbClr val="A7F3D0"/>
            </a:solidFill>
          </a:ln>
        </p:spPr>
        <p:txBody>
          <a:bodyPr wrap="square" lIns="3175" tIns="3175" rIns="3175" bIns="3175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Deliverable: materials processing maps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Optimize (oxide, Sn activity, schedule) to minimize Sn-poor areas, residual phases, and roughness — with uncertainty bands.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6583679" y="1234440"/>
            <a:ext cx="5368477" cy="819212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growth snapshots (nucleation → reaction → growth)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83680" y="6134153"/>
            <a:ext cx="5056632" cy="6781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ML surrogates to scan process space; fall back to physics models when uncertainty is high.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0A9DD-53BF-7974-5725-25C52CA0C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-1" b="13"/>
          <a:stretch>
            <a:fillRect/>
          </a:stretch>
        </p:blipFill>
        <p:spPr>
          <a:xfrm>
            <a:off x="6583678" y="2172908"/>
            <a:ext cx="5368477" cy="3961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12192001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Extending the framework: bulk Nb hydrides and field-dependent losses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79881" y="804672"/>
            <a:ext cx="11812249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Hydride nucleation is multiscale; direct observation is late-stage — modeling must bridge the gap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48640" y="1463040"/>
            <a:ext cx="5760720" cy="457200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AI-enabled hydride modeling concept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8640" y="2121408"/>
            <a:ext cx="5760720" cy="432511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DFT: H–defect interactions:</a:t>
            </a:r>
            <a:br>
              <a:rPr lang="en-US" sz="2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vacancies, dislocations, GBs, O/N dopants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potentials (UF3) + MD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b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Collective diffusion/aggregation at realistic sizes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Stat. mech. / mesoscale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b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nucleation + growth kinetics during cooldown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Invert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Design impurity profiles and heat treatments that suppress hydrides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537960" y="1463040"/>
            <a:ext cx="5102352" cy="475488"/>
          </a:xfrm>
          <a:prstGeom prst="rect">
            <a:avLst/>
          </a:prstGeom>
          <a:solidFill>
            <a:srgbClr val="F39C12"/>
          </a:solidFill>
          <a:ln/>
        </p:spPr>
        <p:txBody>
          <a:bodyPr wrap="square" lIns="2286" tIns="2286" rIns="2286" bIns="2286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payoff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537960" y="2121408"/>
            <a:ext cx="5102352" cy="2165779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field-dependent residual resistance → higher Q₀ at operating fields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mechanistic guidance for N/O doping + cooldown protocols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 uncertainty-aware qualification: when is a cavity “safe” from hydrides?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537960" y="4424347"/>
            <a:ext cx="5102352" cy="2022173"/>
          </a:xfrm>
          <a:prstGeom prst="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idea</a:t>
            </a:r>
            <a:endParaRPr lang="en-US" sz="2400" b="1" dirty="0"/>
          </a:p>
          <a:p>
            <a:pPr marL="0" indent="0">
              <a:buNone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ML to explore the combinatorial space of microstructure × dopants × cooldown, while retaining relevant physics-based to successfully identify useful outliers.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GARD can enable?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548640" y="749058"/>
            <a:ext cx="11155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benchmarks + closed-loop demonstrations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5715000" cy="457200"/>
          </a:xfrm>
          <a:prstGeom prst="rect">
            <a:avLst/>
          </a:prstGeom>
          <a:solidFill>
            <a:srgbClr val="1F9BB5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Near-term (12–24 months)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8640" y="1892808"/>
            <a:ext cx="5715000" cy="3713513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SRF-relevant datasets: </a:t>
            </a:r>
            <a:r>
              <a:rPr lang="en-US" sz="2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4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critical fields, surfaces/oxides, defect libraries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Benchmarks with SRF metrics: </a:t>
            </a:r>
            <a:r>
              <a:rPr lang="en-US" sz="24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4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proxies, defect tolerance, coatability filters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“materials model card” standard:</a:t>
            </a:r>
            <a:b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 of validity + uncertainty reporting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loop: synthesize + characterize</a:t>
            </a:r>
            <a:b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small, diverse test set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492240" y="1417320"/>
            <a:ext cx="5148072" cy="457200"/>
          </a:xfrm>
          <a:prstGeom prst="rect">
            <a:avLst/>
          </a:prstGeom>
          <a:solidFill>
            <a:srgbClr val="F39C12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Mid-term (2–5 years)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492240" y="1892808"/>
            <a:ext cx="5148072" cy="3713513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Inverse design conditioned on critical fields + process feasibility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Multiscale Nb₃Sn “digital twin”: UF3 → phase-field → AI surrogate → process maps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Hydride-risk predictor for bulk Nb: microstructure × dopants × cooldown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to new coatings / multilayers as SRF materials mature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0" y="5824728"/>
            <a:ext cx="12192000" cy="1033272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line: AI/ML to make SRF materials development predictive,</a:t>
            </a:r>
            <a:b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empirical, and couple it to validated performance.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EB8E6-4B24-607F-F0CB-FA5CF811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9B5E23-A942-C9D3-1262-8A15F3839296}"/>
              </a:ext>
            </a:extLst>
          </p:cNvPr>
          <p:cNvSpPr/>
          <p:nvPr/>
        </p:nvSpPr>
        <p:spPr>
          <a:xfrm>
            <a:off x="5230149" y="3289453"/>
            <a:ext cx="6535711" cy="326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8EE5A-3E7F-D339-DA76-0C123697CE07}"/>
              </a:ext>
            </a:extLst>
          </p:cNvPr>
          <p:cNvSpPr/>
          <p:nvPr/>
        </p:nvSpPr>
        <p:spPr>
          <a:xfrm>
            <a:off x="8844357" y="47138"/>
            <a:ext cx="3315001" cy="104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492540A-9477-7123-5E14-3FB70F783CF9}"/>
              </a:ext>
            </a:extLst>
          </p:cNvPr>
          <p:cNvSpPr/>
          <p:nvPr/>
        </p:nvSpPr>
        <p:spPr>
          <a:xfrm>
            <a:off x="320589" y="77118"/>
            <a:ext cx="107899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frameworks for SRF materials</a:t>
            </a:r>
            <a:endParaRPr lang="en-US" sz="4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60FE9B2-D9E4-37C6-983D-B6521C6DFC57}"/>
              </a:ext>
            </a:extLst>
          </p:cNvPr>
          <p:cNvSpPr/>
          <p:nvPr/>
        </p:nvSpPr>
        <p:spPr>
          <a:xfrm>
            <a:off x="320589" y="711139"/>
            <a:ext cx="10424160" cy="6046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inverse superconductor design to process maps for Nb and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Nb₃Sn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Richard G. Hennig, University of Florida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28614-E939-A512-7488-86892A03E7CB}"/>
              </a:ext>
            </a:extLst>
          </p:cNvPr>
          <p:cNvSpPr txBox="1"/>
          <p:nvPr/>
        </p:nvSpPr>
        <p:spPr>
          <a:xfrm>
            <a:off x="3844887" y="6519446"/>
            <a:ext cx="4502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 GARD RF Roadmap Update – SRF (Feb 5, 2026)</a:t>
            </a:r>
            <a:endParaRPr lang="en-US" sz="1600" dirty="0"/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204D908B-01C7-BD0F-CEBC-80C75538B59B}"/>
              </a:ext>
            </a:extLst>
          </p:cNvPr>
          <p:cNvSpPr/>
          <p:nvPr/>
        </p:nvSpPr>
        <p:spPr>
          <a:xfrm>
            <a:off x="320589" y="1352719"/>
            <a:ext cx="10424160" cy="19863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can we utilize various AI/ML methods and frameworks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accelerate the discovery and design of materials for SRF applications?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	— new superconductors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Property ML 	— screening + design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potentials 	— synthesis + defects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316BB1-E13D-1B2B-4154-99D6BEFA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0" y="3289452"/>
            <a:ext cx="4290806" cy="3229993"/>
          </a:xfrm>
          <a:prstGeom prst="rect">
            <a:avLst/>
          </a:prstGeom>
        </p:spPr>
      </p:pic>
      <p:pic>
        <p:nvPicPr>
          <p:cNvPr id="1026" name="Picture 2" descr="the cbb banner reduced in size">
            <a:extLst>
              <a:ext uri="{FF2B5EF4-FFF2-40B4-BE49-F238E27FC236}">
                <a16:creationId xmlns:a16="http://schemas.microsoft.com/office/drawing/2014/main" id="{5712F70F-73D7-E4B0-33EB-5F361E74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57" y="146943"/>
            <a:ext cx="2002945" cy="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mirror&#10;&#10;Description automatically generated">
            <a:extLst>
              <a:ext uri="{FF2B5EF4-FFF2-40B4-BE49-F238E27FC236}">
                <a16:creationId xmlns:a16="http://schemas.microsoft.com/office/drawing/2014/main" id="{E4050C73-C15C-F7CC-F717-37A97C0ED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19" y="146943"/>
            <a:ext cx="1224238" cy="822960"/>
          </a:xfrm>
          <a:prstGeom prst="rect">
            <a:avLst/>
          </a:prstGeom>
        </p:spPr>
      </p:pic>
      <p:pic>
        <p:nvPicPr>
          <p:cNvPr id="17" name="Picture 16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A837CD7D-C920-CDA0-D14F-B2D65FA22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975" y="3301739"/>
            <a:ext cx="6217880" cy="32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9845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AI/ML now for SRF materials?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218856" y="722376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Roadmap outcomes depend on materials and processes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5623560" cy="457200"/>
          </a:xfrm>
          <a:prstGeom prst="rect">
            <a:avLst/>
          </a:prstGeom>
          <a:solidFill>
            <a:srgbClr val="1F9BB5"/>
          </a:solidFill>
          <a:ln/>
        </p:spPr>
        <p:txBody>
          <a:bodyPr wrap="square" lIns="2286" tIns="2286" rIns="2286" bIns="2286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needs for materials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8640" y="1892808"/>
            <a:ext cx="5623560" cy="395935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gradients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push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superheating-field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limits</a:t>
            </a:r>
            <a:b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reduce quench triggers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Q₀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 operating fields: mitigate field-dependent residual losses through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microstructure and defect control</a:t>
            </a:r>
            <a:endParaRPr lang="en-US" sz="2000" dirty="0">
              <a:solidFill>
                <a:schemeClr val="accent1"/>
              </a:solidFill>
            </a:endParaRPr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cryo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power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operating temperature 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through improved materials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Reproducibility + yield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Move from “recipes” to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predictive materials processing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6446520" y="1417320"/>
            <a:ext cx="5193792" cy="457200"/>
          </a:xfrm>
          <a:prstGeom prst="rect">
            <a:avLst/>
          </a:prstGeom>
          <a:solidFill>
            <a:srgbClr val="F39C12"/>
          </a:solidFill>
          <a:ln/>
        </p:spPr>
        <p:txBody>
          <a:bodyPr wrap="square" lIns="2286" tIns="2286" rIns="2286" bIns="2286" rtlCol="0" anchor="ctr"/>
          <a:lstStyle/>
          <a:p>
            <a:pPr marL="582613" indent="-58261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Where AI/ML can contribute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446520" y="1892808"/>
            <a:ext cx="5193792" cy="395935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Inverse design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generate candidates under SRF constraints (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0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critical fields, stability, manufacturability)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property models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learn 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critical fields, stability, surfaces, mechanical response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bridging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ML potentials + surrogates to connect nanoscale defects → coating microstructure → RF performance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Closed-loop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design-of-experiments with uncertainty gating to converge quickly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AI/ML thrusts → one SRF impact pathway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0" y="7772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“discovery” to “deployment”: candidates → properties → process maps → validated SRF performance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48640" y="1417319"/>
            <a:ext cx="3484778" cy="716645"/>
          </a:xfrm>
          <a:prstGeom prst="rect">
            <a:avLst/>
          </a:prstGeom>
          <a:solidFill>
            <a:srgbClr val="1F9BB5"/>
          </a:solidFill>
          <a:ln/>
        </p:spPr>
        <p:txBody>
          <a:bodyPr wrap="square" lIns="2286" tIns="2286" rIns="2286" bIns="2286" rtlCol="0" anchor="ctr"/>
          <a:lstStyle/>
          <a:p>
            <a:pPr marL="404813" indent="-285750">
              <a:buAutoNum type="arabicParenR"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for </a:t>
            </a:r>
            <a:b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superconductors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48640" y="2225406"/>
            <a:ext cx="3484778" cy="3581033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 stable crystals under SRF constraints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Prioritize thin-film / coating candidates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 inverse design beyond substitution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4353458" y="1417320"/>
            <a:ext cx="3484778" cy="716644"/>
          </a:xfrm>
          <a:prstGeom prst="rect">
            <a:avLst/>
          </a:prstGeom>
          <a:solidFill>
            <a:srgbClr val="F39C12"/>
          </a:solidFill>
          <a:ln/>
        </p:spPr>
        <p:txBody>
          <a:bodyPr wrap="square" lIns="2286" tIns="2286" rIns="2286" bIns="2286" rtlCol="0" anchor="ctr"/>
          <a:lstStyle/>
          <a:p>
            <a:pPr marL="349250" indent="-231775">
              <a:buFont typeface="+mj-lt"/>
              <a:buAutoNum type="arabicParenR" startAt="2"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Property ML for</a:t>
            </a:r>
            <a:b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screening + design</a:t>
            </a:r>
          </a:p>
        </p:txBody>
      </p:sp>
      <p:sp>
        <p:nvSpPr>
          <p:cNvPr id="10" name="Text 8"/>
          <p:cNvSpPr/>
          <p:nvPr/>
        </p:nvSpPr>
        <p:spPr>
          <a:xfrm>
            <a:off x="4353458" y="2225406"/>
            <a:ext cx="3484778" cy="3581034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α²F(ω) + Tc + critical fields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Thermodynamic stability + surfaces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Down-select with uncertainty-aware screening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158277" y="1417319"/>
            <a:ext cx="3484778" cy="716643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403225" indent="-269875">
              <a:buFont typeface="+mj-lt"/>
              <a:buAutoNum type="arabicParenR" startAt="3"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potentials for</a:t>
            </a:r>
            <a:b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synthesis + defect control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8158277" y="2225406"/>
            <a:ext cx="3484778" cy="3581034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Defects, grain boundaries, phase transformations</a:t>
            </a:r>
            <a:endParaRPr lang="en-US" sz="2000" dirty="0"/>
          </a:p>
          <a:p>
            <a:pPr marL="228600" indent="-228600">
              <a:spcAft>
                <a:spcPts val="12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Coating growth + surface evolution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Prescriptive process windows (DoE + surrogates)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4060850" y="3383280"/>
            <a:ext cx="265176" cy="502920"/>
          </a:xfrm>
          <a:prstGeom prst="rightArrow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7865669" y="3383280"/>
            <a:ext cx="265176" cy="502920"/>
          </a:xfrm>
          <a:prstGeom prst="rightArrow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48640" y="5897880"/>
            <a:ext cx="11091672" cy="640080"/>
          </a:xfrm>
          <a:prstGeom prst="rect">
            <a:avLst/>
          </a:prstGeom>
          <a:solidFill>
            <a:srgbClr val="F3F4F6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outcomes: higher </a:t>
            </a:r>
            <a:r>
              <a:rPr lang="en-US" sz="2400" b="1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r>
              <a:rPr lang="en-US" sz="2400" b="1" baseline="-25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</a:t>
            </a: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• higher </a:t>
            </a:r>
            <a:r>
              <a:rPr lang="en-US" sz="2400" b="1" i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</a:t>
            </a: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₀ • reproducibility/yield • lower cryo cost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Generative AI: inverse discovery of superconductors (bulk + thin-film targets)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pic>
        <p:nvPicPr>
          <p:cNvPr id="7" name="Image 0" descr="/mnt/data/srf_ai_assets/guided_diffusion_fig1_noc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510" y="733464"/>
            <a:ext cx="8248082" cy="50135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083847" y="815248"/>
            <a:ext cx="4990640" cy="894680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SRF needs from generative models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83846" y="1737360"/>
            <a:ext cx="4990640" cy="2697480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on SRF metrics (Tc, Hc2/Bsh, κ, stability).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Bias toward coatability: simple chemistries, low volatility, robust phases.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 synthesizability &amp; uncertainty early (avoid “paper materials”).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Tight experiment-in-the-loop: a few syntheses validate model priors.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7083846" y="4526280"/>
            <a:ext cx="4990640" cy="384048"/>
          </a:xfrm>
          <a:prstGeom prst="rect">
            <a:avLst/>
          </a:prstGeom>
          <a:solidFill>
            <a:srgbClr val="ECFEFF"/>
          </a:solidFill>
          <a:ln>
            <a:solidFill>
              <a:srgbClr val="A5F3FC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outcome (guided diffusion)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83846" y="4919472"/>
            <a:ext cx="4990640" cy="685800"/>
          </a:xfrm>
          <a:prstGeom prst="rect">
            <a:avLst/>
          </a:prstGeom>
          <a:solidFill>
            <a:srgbClr val="ECFEFF"/>
          </a:solidFill>
          <a:ln>
            <a:solidFill>
              <a:srgbClr val="A5F3FC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200k generated → 34,027 unique materials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773 DFT 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0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&gt;5 K candidates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7083846" y="5641848"/>
            <a:ext cx="4990640" cy="758952"/>
          </a:xfrm>
          <a:prstGeom prst="rect">
            <a:avLst/>
          </a:prstGeom>
          <a:solidFill>
            <a:srgbClr val="ECFEFF"/>
          </a:solidFill>
          <a:ln>
            <a:solidFill>
              <a:srgbClr val="A5F3FC"/>
            </a:solidFill>
          </a:ln>
        </p:spPr>
        <p:txBody>
          <a:bodyPr wrap="square" lIns="2540" tIns="2540" rIns="2540" bIns="2540" rtlCol="0" anchor="t"/>
          <a:lstStyle/>
          <a:p>
            <a:pPr marL="0" indent="0">
              <a:buNone/>
            </a:pPr>
            <a:r>
              <a:rPr lang="en-US" sz="2000" i="1" dirty="0">
                <a:solidFill>
                  <a:srgbClr val="177C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Next: guide on critical fields + thin-film process constraints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 algn="just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Property ML: From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for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critical fields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H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c₁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₂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8247885" y="758952"/>
            <a:ext cx="3782531" cy="475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2540" tIns="2540" rIns="2540" bIns="2540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Accelerators for screening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275320" y="1325879"/>
            <a:ext cx="3755098" cy="22267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α²F(ω) for </a:t>
            </a:r>
            <a:r>
              <a:rPr lang="en-US" sz="20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0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for generalizable models</a:t>
            </a:r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on superconductors and non-superconductors alike</a:t>
            </a:r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as “forward model” inside inverse design &amp; active learning.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8275320" y="4754880"/>
            <a:ext cx="3755098" cy="384048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ctr"/>
          <a:lstStyle/>
          <a:p>
            <a:pPr marL="119063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connection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75319" y="5148072"/>
            <a:ext cx="3755097" cy="749808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t"/>
          <a:lstStyle/>
          <a:p>
            <a:pPr marL="119063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temperature informs operating temperature.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F89D51-5661-656A-B4E5-4FB630B1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23"/>
          <a:stretch/>
        </p:blipFill>
        <p:spPr>
          <a:xfrm>
            <a:off x="20994" y="793777"/>
            <a:ext cx="7846239" cy="4848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BE368-5853-DD52-A7B6-250E593A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90E552D-8C98-F173-EF66-A566B968749D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 algn="just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Property ML: From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for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critical fields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₁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₂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49B8718-6538-E1C1-EDD5-0E33FD5500E2}"/>
              </a:ext>
            </a:extLst>
          </p:cNvPr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2037C31-CBD6-1B9E-A70C-0FFAF3C2D20F}"/>
              </a:ext>
            </a:extLst>
          </p:cNvPr>
          <p:cNvSpPr/>
          <p:nvPr/>
        </p:nvSpPr>
        <p:spPr>
          <a:xfrm>
            <a:off x="152033" y="760329"/>
            <a:ext cx="11155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 the target: </a:t>
            </a:r>
            <a:r>
              <a:rPr lang="en-US" sz="26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6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6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alone is not enough for SRF — magnetic-field response matters</a:t>
            </a:r>
            <a:endParaRPr lang="en-US" sz="26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AC628AC-CAC5-A3AA-5FFB-6650A7367531}"/>
              </a:ext>
            </a:extLst>
          </p:cNvPr>
          <p:cNvSpPr/>
          <p:nvPr/>
        </p:nvSpPr>
        <p:spPr>
          <a:xfrm>
            <a:off x="8048870" y="1289215"/>
            <a:ext cx="4045693" cy="2981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175" tIns="3175" rIns="3175" bIns="3175" rtlCol="0" anchor="ctr"/>
          <a:lstStyle/>
          <a:p>
            <a:pPr>
              <a:spcAft>
                <a:spcPts val="600"/>
              </a:spcAft>
              <a:buSzPct val="100000"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Accelerators for screening</a:t>
            </a:r>
            <a:endParaRPr lang="en-US" sz="24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for critical fields.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 with Fermiology</a:t>
            </a:r>
            <a:b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ξ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₁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₂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 on consistent 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first-principles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datasets (7,300+ compounds).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as “forward model” inside inverse design &amp; active learning.</a:t>
            </a:r>
            <a:endParaRPr lang="en-US" sz="2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8B7BAB76-49E3-D753-697D-2331A0D94114}"/>
              </a:ext>
            </a:extLst>
          </p:cNvPr>
          <p:cNvSpPr/>
          <p:nvPr/>
        </p:nvSpPr>
        <p:spPr>
          <a:xfrm>
            <a:off x="7984724" y="4754880"/>
            <a:ext cx="4045694" cy="384048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ctr"/>
          <a:lstStyle/>
          <a:p>
            <a:pPr marL="119063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connection</a:t>
            </a:r>
            <a:endParaRPr lang="en-US" sz="2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B30A456-B5F0-6F88-F436-1323D2353584}"/>
              </a:ext>
            </a:extLst>
          </p:cNvPr>
          <p:cNvSpPr/>
          <p:nvPr/>
        </p:nvSpPr>
        <p:spPr>
          <a:xfrm>
            <a:off x="7984723" y="5148072"/>
            <a:ext cx="4045693" cy="949599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t"/>
          <a:lstStyle/>
          <a:p>
            <a:pPr marL="119063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fields inform superheating-field ceilings and guide defect tolerance targets.</a:t>
            </a:r>
            <a:endParaRPr lang="en-US" sz="2000" dirty="0"/>
          </a:p>
        </p:txBody>
      </p:sp>
      <p:pic>
        <p:nvPicPr>
          <p:cNvPr id="5" name="Picture 4" descr="A close-up of a graph&#10;&#10;AI-generated content may be incorrect.">
            <a:extLst>
              <a:ext uri="{FF2B5EF4-FFF2-40B4-BE49-F238E27FC236}">
                <a16:creationId xmlns:a16="http://schemas.microsoft.com/office/drawing/2014/main" id="{2AE2D24B-0D0C-542A-F965-98397128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731"/>
          <a:stretch>
            <a:fillRect/>
          </a:stretch>
        </p:blipFill>
        <p:spPr>
          <a:xfrm>
            <a:off x="245603" y="1289215"/>
            <a:ext cx="7568179" cy="44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6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48ACB-22D1-674D-C912-B44DDF05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63637AF-11FD-2267-B3AE-6CFAF7DAC41A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 algn="just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Property ML: From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for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critical fields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₁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800" b="1" baseline="-25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₂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800" b="1" baseline="-250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F933383-D4A8-7DBD-F21E-555AE500923E}"/>
              </a:ext>
            </a:extLst>
          </p:cNvPr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9A1E231-1C92-8D1C-039D-1F7B94872DA2}"/>
              </a:ext>
            </a:extLst>
          </p:cNvPr>
          <p:cNvSpPr/>
          <p:nvPr/>
        </p:nvSpPr>
        <p:spPr>
          <a:xfrm>
            <a:off x="152033" y="760329"/>
            <a:ext cx="11155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 the target: </a:t>
            </a:r>
            <a:r>
              <a:rPr lang="en-US" sz="26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26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6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alone is not enough for SRF — magnetic-field response matters</a:t>
            </a:r>
            <a:endParaRPr lang="en-US" sz="26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7E2CB5E-D09B-2DC7-251B-B177CD94EB09}"/>
              </a:ext>
            </a:extLst>
          </p:cNvPr>
          <p:cNvSpPr/>
          <p:nvPr/>
        </p:nvSpPr>
        <p:spPr>
          <a:xfrm>
            <a:off x="8048870" y="1289215"/>
            <a:ext cx="4045693" cy="2981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175" tIns="3175" rIns="3175" bIns="3175" rtlCol="0" anchor="ctr"/>
          <a:lstStyle/>
          <a:p>
            <a:pPr>
              <a:spcAft>
                <a:spcPts val="600"/>
              </a:spcAft>
              <a:buSzPct val="100000"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Accelerators for screening</a:t>
            </a:r>
            <a:endParaRPr lang="en-US" sz="24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ω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for critical fields.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 with Fermiology</a:t>
            </a:r>
            <a:b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ξ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</a:t>
            </a:r>
            <a:r>
              <a:rPr lang="en-US" sz="22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₁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r>
              <a:rPr lang="en-US" sz="2200" baseline="-25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₂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2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 on consistent </a:t>
            </a: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first-principles</a:t>
            </a: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datasets (7,300+ compounds).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as “forward model” inside inverse design &amp; active learning.</a:t>
            </a:r>
            <a:endParaRPr lang="en-US" sz="2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F9C0B9F8-6926-66E7-E809-8D1D2D9782A9}"/>
              </a:ext>
            </a:extLst>
          </p:cNvPr>
          <p:cNvSpPr/>
          <p:nvPr/>
        </p:nvSpPr>
        <p:spPr>
          <a:xfrm>
            <a:off x="7984724" y="4754880"/>
            <a:ext cx="4045694" cy="384048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ctr"/>
          <a:lstStyle/>
          <a:p>
            <a:pPr marL="119063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connection</a:t>
            </a:r>
            <a:endParaRPr lang="en-US" sz="2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8B0E8895-FE78-33A6-34DC-F67B6A441882}"/>
              </a:ext>
            </a:extLst>
          </p:cNvPr>
          <p:cNvSpPr/>
          <p:nvPr/>
        </p:nvSpPr>
        <p:spPr>
          <a:xfrm>
            <a:off x="7984723" y="5148072"/>
            <a:ext cx="4045693" cy="949599"/>
          </a:xfrm>
          <a:prstGeom prst="rect">
            <a:avLst/>
          </a:prstGeom>
          <a:solidFill>
            <a:srgbClr val="FFF7ED"/>
          </a:solidFill>
          <a:ln>
            <a:solidFill>
              <a:srgbClr val="FED7AA"/>
            </a:solidFill>
          </a:ln>
        </p:spPr>
        <p:txBody>
          <a:bodyPr wrap="square" lIns="2540" tIns="2540" rIns="2540" bIns="2540" rtlCol="0" anchor="t"/>
          <a:lstStyle/>
          <a:p>
            <a:pPr marL="119063">
              <a:buNone/>
            </a:pPr>
            <a:r>
              <a:rPr lang="en-US" sz="2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fields inform superheating-field ceilings and guide defect tolerance targets.</a:t>
            </a:r>
            <a:endParaRPr lang="en-US" sz="2000" dirty="0"/>
          </a:p>
        </p:txBody>
      </p:sp>
      <p:pic>
        <p:nvPicPr>
          <p:cNvPr id="13" name="Picture 1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AFDCEE75-6E92-DB2D-896E-D758E6B4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7" y="1289215"/>
            <a:ext cx="7772400" cy="40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ML potentials: defects, grain boundaries, phase transformations, surfaces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41016" y="890508"/>
            <a:ext cx="11155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design synthesis, we must simulate the 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physics 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scale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41016" y="1468349"/>
            <a:ext cx="6903720" cy="457200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SRF-relevant atomistics properties and processes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41016" y="2075688"/>
            <a:ext cx="6903720" cy="4416552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Surface adsorption/wetting: oxide chemistry</a:t>
            </a:r>
            <a:b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→ Sn droplet nucleation density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Interface reaction front: competing phases, conversion kinetics, local stoichiometry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GB diffusion networks: anisotropic transport, segregation, roughness evolution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Defect energetics: vacancies/dislocations/GBs that seed loss or quench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Outputs → mesoscale parameters: γ(T), M(T), D(T), reaction rates, uncertainty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291624" y="1468349"/>
            <a:ext cx="4005072" cy="475488"/>
          </a:xfrm>
          <a:prstGeom prst="rect">
            <a:avLst/>
          </a:prstGeom>
          <a:solidFill>
            <a:srgbClr val="177C92"/>
          </a:solidFill>
          <a:ln/>
        </p:spPr>
        <p:txBody>
          <a:bodyPr wrap="square" lIns="2286" tIns="2286" rIns="2286" bIns="2286" rtlCol="0" anchor="ctr"/>
          <a:lstStyle/>
          <a:p>
            <a:pPr marL="119063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ML potentials?</a:t>
            </a:r>
            <a:endParaRPr lang="en-US" sz="2400" dirty="0"/>
          </a:p>
        </p:txBody>
      </p:sp>
      <p:pic>
        <p:nvPicPr>
          <p:cNvPr id="11" name="Image 0" descr="/mnt/data/srf_ai_assets/uf3_scaling_fig_full3.png"/>
          <p:cNvPicPr>
            <a:picLocks noChangeAspect="1"/>
          </p:cNvPicPr>
          <p:nvPr/>
        </p:nvPicPr>
        <p:blipFill>
          <a:blip r:embed="rId3"/>
          <a:srcRect l="2488" t="10197" r="29767" b="4919"/>
          <a:stretch>
            <a:fillRect/>
          </a:stretch>
        </p:blipFill>
        <p:spPr>
          <a:xfrm>
            <a:off x="7570495" y="2035984"/>
            <a:ext cx="3447330" cy="264739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291624" y="4754880"/>
            <a:ext cx="4759360" cy="1737360"/>
          </a:xfrm>
          <a:prstGeom prst="rect">
            <a:avLst/>
          </a:prstGeom>
          <a:solidFill>
            <a:srgbClr val="FFFFFF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GPU-speed MD at growth-relevant sizes</a:t>
            </a:r>
            <a:endParaRPr lang="en-US" sz="2200" dirty="0"/>
          </a:p>
          <a:p>
            <a:pPr marL="228600" indent="-228600"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learning targets hard regions (interfaces, GB cores)</a:t>
            </a:r>
            <a:endParaRPr lang="en-US" sz="2200" dirty="0"/>
          </a:p>
          <a:p>
            <a:pPr marL="228600" indent="-228600">
              <a:spcAft>
                <a:spcPts val="300"/>
              </a:spcAft>
              <a:buSzPct val="100000"/>
              <a:buChar char="•"/>
            </a:pPr>
            <a:r>
              <a:rPr lang="en-US" sz="2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Enables statistics: defect distributions, rare events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rgbClr val="0B1F3A"/>
          </a:solidFill>
          <a:ln/>
        </p:spPr>
        <p:txBody>
          <a:bodyPr wrap="square" lIns="2540" tIns="2540" rIns="2540" bIns="2540" rtlCol="0" anchor="ctr"/>
          <a:lstStyle/>
          <a:p>
            <a:pPr marL="2286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SRF metric focus: Superheating field &amp; near-surface defect tolerance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6583680"/>
            <a:ext cx="9144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Florida • AI/ML for SRF materials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239594" y="804672"/>
            <a:ext cx="1146472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Nb₃Sn promises &gt;4.2 K operation, but defects near surface penetration depth dominate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239594" y="1656371"/>
            <a:ext cx="6298366" cy="2635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potential (theory)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49712" y="3537652"/>
            <a:ext cx="6178446" cy="29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175" tIns="3175" rIns="3175" bIns="3175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</a:t>
            </a:r>
            <a:r>
              <a:rPr lang="en-US" sz="2400" i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2400" baseline="-250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</a:t>
            </a: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⇒ higher reachable gradients</a:t>
            </a:r>
            <a:b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(if defects are controlled).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ξ (~3–4 nm) makes stoichiometry, roughness, microstructure defects detrimental for superconducting properties</a:t>
            </a:r>
            <a:endParaRPr lang="en-US" sz="2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predictive knobs that minimize Sn-depleted regions and weak phases.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6415790" y="1582955"/>
            <a:ext cx="562131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issue: thin / Sn-depleted regions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6583680" y="4596066"/>
            <a:ext cx="5056632" cy="1804733"/>
          </a:xfrm>
          <a:prstGeom prst="rect">
            <a:avLst/>
          </a:prstGeom>
          <a:solidFill>
            <a:srgbClr val="F8FAFC"/>
          </a:solidFill>
          <a:ln>
            <a:solidFill>
              <a:srgbClr val="E5E7EB"/>
            </a:solidFill>
          </a:ln>
        </p:spPr>
        <p:txBody>
          <a:bodyPr wrap="square" lIns="3175" tIns="3175" rIns="3175" bIns="3175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opportunity: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the mapping of microstructure to RF-limiting defects and then invert it to optimized synthesis recipes.</a:t>
            </a:r>
            <a:endParaRPr lang="en-US" sz="2400" dirty="0"/>
          </a:p>
        </p:txBody>
      </p:sp>
      <p:pic>
        <p:nvPicPr>
          <p:cNvPr id="13" name="Picture 12" descr="A close-up of a graph&#10;&#10;AI-generated content may be incorrect.">
            <a:extLst>
              <a:ext uri="{FF2B5EF4-FFF2-40B4-BE49-F238E27FC236}">
                <a16:creationId xmlns:a16="http://schemas.microsoft.com/office/drawing/2014/main" id="{07211FB7-04F6-5C03-DB48-5CBD5D62C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149"/>
          <a:stretch>
            <a:fillRect/>
          </a:stretch>
        </p:blipFill>
        <p:spPr bwMode="auto">
          <a:xfrm>
            <a:off x="6620406" y="2085360"/>
            <a:ext cx="5212080" cy="143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59277CC-1FF5-17A9-6CD3-8EB11FD2B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45882"/>
              </p:ext>
            </p:extLst>
          </p:nvPr>
        </p:nvGraphicFramePr>
        <p:xfrm>
          <a:off x="239594" y="2159578"/>
          <a:ext cx="5996316" cy="126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767">
                  <a:extLst>
                    <a:ext uri="{9D8B030D-6E8A-4147-A177-3AD203B41FA5}">
                      <a16:colId xmlns:a16="http://schemas.microsoft.com/office/drawing/2014/main" val="1371805368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4105040759"/>
                    </a:ext>
                  </a:extLst>
                </a:gridCol>
                <a:gridCol w="884419">
                  <a:extLst>
                    <a:ext uri="{9D8B030D-6E8A-4147-A177-3AD203B41FA5}">
                      <a16:colId xmlns:a16="http://schemas.microsoft.com/office/drawing/2014/main" val="2100487191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1185204878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3838635978"/>
                    </a:ext>
                  </a:extLst>
                </a:gridCol>
                <a:gridCol w="1289156">
                  <a:extLst>
                    <a:ext uri="{9D8B030D-6E8A-4147-A177-3AD203B41FA5}">
                      <a16:colId xmlns:a16="http://schemas.microsoft.com/office/drawing/2014/main" val="3157815750"/>
                    </a:ext>
                  </a:extLst>
                </a:gridCol>
              </a:tblGrid>
              <a:tr h="4207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r>
                        <a:rPr lang="en-US" sz="1600" baseline="-25000">
                          <a:effectLst/>
                        </a:rPr>
                        <a:t>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 err="1"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effectLst/>
                        </a:rPr>
                        <a:t>sh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 err="1">
                          <a:effectLst/>
                        </a:rPr>
                        <a:t>E</a:t>
                      </a:r>
                      <a:r>
                        <a:rPr lang="en-US" sz="1600" baseline="-25000" dirty="0" err="1">
                          <a:effectLst/>
                        </a:rPr>
                        <a:t>acc,max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Q</a:t>
                      </a:r>
                      <a:r>
                        <a:rPr lang="en-US" sz="1600" baseline="-25000">
                          <a:effectLst/>
                        </a:rPr>
                        <a:t>ideal</a:t>
                      </a:r>
                      <a:r>
                        <a:rPr lang="en-US" sz="1600">
                          <a:effectLst/>
                        </a:rPr>
                        <a:t> at 2K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Q</a:t>
                      </a:r>
                      <a:r>
                        <a:rPr lang="en-US" sz="1600" baseline="-25000">
                          <a:effectLst/>
                        </a:rPr>
                        <a:t>ideal</a:t>
                      </a:r>
                      <a:r>
                        <a:rPr lang="en-US" sz="1600">
                          <a:effectLst/>
                        </a:rPr>
                        <a:t> at 4.2K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4372482"/>
                  </a:ext>
                </a:extLst>
              </a:tr>
              <a:tr h="4207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Nb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9.3 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~200 mT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~50 MV/m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 to 5 x10</a:t>
                      </a:r>
                      <a:r>
                        <a:rPr lang="en-US" sz="1600" baseline="30000">
                          <a:effectLst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~6 x10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1016571"/>
                  </a:ext>
                </a:extLst>
              </a:tr>
              <a:tr h="4207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Nb</a:t>
                      </a:r>
                      <a:r>
                        <a:rPr lang="en-US" sz="1600" baseline="-25000">
                          <a:effectLst/>
                        </a:rPr>
                        <a:t>3 </a:t>
                      </a:r>
                      <a:r>
                        <a:rPr lang="en-US" sz="1600">
                          <a:effectLst/>
                        </a:rPr>
                        <a:t>Sn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18 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~400 mT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~100 MV/m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&gt;&gt;1 x10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~6 x10</a:t>
                      </a:r>
                      <a:r>
                        <a:rPr lang="en-US" sz="1600" baseline="30000" dirty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655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2000</Words>
  <Application>Microsoft Macintosh PowerPoint</Application>
  <PresentationFormat>Widescreen</PresentationFormat>
  <Paragraphs>194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Hennig, Richard</cp:lastModifiedBy>
  <cp:revision>84</cp:revision>
  <dcterms:created xsi:type="dcterms:W3CDTF">2026-02-05T16:33:09Z</dcterms:created>
  <dcterms:modified xsi:type="dcterms:W3CDTF">2026-02-05T21:43:20Z</dcterms:modified>
</cp:coreProperties>
</file>