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1113" r:id="rId3"/>
    <p:sldId id="358" r:id="rId4"/>
    <p:sldId id="500" r:id="rId5"/>
    <p:sldId id="501" r:id="rId6"/>
    <p:sldId id="1050" r:id="rId7"/>
    <p:sldId id="1056" r:id="rId8"/>
    <p:sldId id="1114" r:id="rId9"/>
    <p:sldId id="484" r:id="rId10"/>
    <p:sldId id="257" r:id="rId11"/>
    <p:sldId id="1105" r:id="rId12"/>
    <p:sldId id="1102" r:id="rId13"/>
    <p:sldId id="1106" r:id="rId14"/>
    <p:sldId id="1107" r:id="rId15"/>
    <p:sldId id="1108" r:id="rId16"/>
    <p:sldId id="504" r:id="rId17"/>
    <p:sldId id="1109" r:id="rId18"/>
    <p:sldId id="1110" r:id="rId19"/>
    <p:sldId id="1112" r:id="rId20"/>
    <p:sldId id="430" r:id="rId21"/>
    <p:sldId id="1104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5"/>
    <p:restoredTop sz="95028"/>
  </p:normalViewPr>
  <p:slideViewPr>
    <p:cSldViewPr snapToGrid="0" snapToObjects="1">
      <p:cViewPr varScale="1">
        <p:scale>
          <a:sx n="81" d="100"/>
          <a:sy n="81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1B2BD-674C-F745-9135-B81705A7ABFA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D0E9-FD32-E049-913C-06B28B72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EB48-D9F0-8548-8E52-EAC6131E9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CD3A1-BC0E-0043-A5EA-1BE2CC85F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B872-8A69-674F-8EA3-FB61CA43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D4CE-510D-4C4C-9301-DCFA59EEE04A}" type="datetime1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61B1-9A4D-454A-AB2A-99C56784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C428-CE55-5A41-B480-B183BD2F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617F-A8AC-244E-8240-65FEEF21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2BA88-4986-F745-83B4-A8940EE81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8C27-86DE-D848-98DD-AF575FF0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B98-3DE2-5145-9C3E-93A5800543DF}" type="datetime1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E74C-8395-3E41-BB91-0E48621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C9C7-7099-EA49-8E28-FB76FEB1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D056D-DE42-714D-90C9-B2C4E07E9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C70BF-329E-CE43-9C2B-08D30B887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D2DCB-0D7B-CE4D-8846-442D02FB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A4D5-4DEE-3441-AAFD-2C58B89B283A}" type="datetime1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3BBF-A160-B548-BCB2-E28B2C2F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9CA2-6C3E-5B45-95C5-CF0E393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E0E9-D97A-634F-A2A2-74AA6C84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35FE-5010-3C41-B559-B898C5E6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509F-E9FC-DE42-A0EF-F2E2A41F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7191-436A-924A-81BC-3B82A86887F7}" type="datetime1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ADF4-B7F9-B846-A102-79B1AF67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DF098-F27F-CE43-93E3-45764173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1C11-7D0F-3F41-ACDD-0ACB50F8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5464-7EAC-2B4D-8444-43E116AC4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334C1-2B56-C249-8A86-24866055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AAC-2064-ED4B-8A4A-9CD2F8AA3787}" type="datetime1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EED85-60D1-DC45-BFCF-CC472A8D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408A-00CD-3448-A487-1777BB25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20E1-4FDB-4148-A6E3-0B4BFDDB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791E-9748-9A47-A3E7-6410C6BE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9C1F-FF7F-8D4C-8F0F-15D68F7A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44A2B-4F73-B546-85B2-BAAB26D0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2D54-1F02-3C46-B300-BAFFFA2F79AA}" type="datetime1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2F444-3193-5142-88D2-8C16C7CD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4E8F3-DEE1-1546-B31B-D166A047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2EEE-107A-264A-AE8C-1C36B79D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99F62-1704-0346-87D4-723A9FCD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E1FB9-83E8-694D-B168-D82C5DCBC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C483C-C1B9-344B-BD49-A760D4868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2DCF6-0C0A-D44F-AF73-E67804E5D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5045F-64D5-9747-95FD-24E8DB72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54FB-38AB-F44B-A6B0-AAD79D55A7E0}" type="datetime1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AFD86-A876-EB43-BFDC-4AA8A3AF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B5A7A-82FF-AF43-8F41-FAE53167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CFAC-AC5C-E641-B32E-85592025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25A7C-3D4B-9444-987C-E451686B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627A-99A5-D24D-AA1C-81C735844825}" type="datetime1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C579-346C-AF47-BFC4-3A5A53EC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520B9-D6FE-294B-B3F7-B55C8F4A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9F167-014D-2A4A-BB0F-E3B796A3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6F-7C91-E74C-BB77-2FE44083FE05}" type="datetime1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CB595-C148-1846-A54E-0D8A784A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660A7-A339-8746-ACAD-C50845F3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687-8E11-E04A-891F-299380A0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736B-427A-AF48-A39D-DF3D5B441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4B330-1BE1-A34C-AB16-1974F93C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84360-3AD4-D04A-94CA-D10D5890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EC8FB-8DC3-D548-9D36-EC3B2DE89CC9}" type="datetime1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575DD-CBB7-F946-A5FF-BF21F9C0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5CBE5-A184-2048-9D65-E8F071BE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100D-4D4A-0C45-BB49-770BFB4E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C18F-69A9-3248-91CD-9CC69A362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85DE8-F418-B14E-8EF3-846D4753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849CB-75F7-BB45-BF55-3EC13F1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F121-F916-924B-879F-8A290773D3A7}" type="datetime1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70160-60DF-8A48-A63D-164365EF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20F50-44AA-6543-B1D0-C9802445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1D851-98A1-AB42-986B-EBCED326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56B9-18F0-5D4B-A288-F5408DC9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4B8E-506F-1340-8740-B9EDE76BE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7CC5-F543-7F4E-BC71-12766B392BA4}" type="datetime1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61784-6BC7-F542-92C6-1DFEC7368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Gurevich, GARD RF Roadmap, 02/05/2025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68FAD-7B23-474B-B748-CC62D1829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png"/><Relationship Id="rId9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png"/><Relationship Id="rId7" Type="http://schemas.openxmlformats.org/officeDocument/2006/relationships/image" Target="../media/image77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112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98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551E-EDC6-B64F-B4C0-E242CC7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666" y="-207680"/>
            <a:ext cx="1082335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SRF theory for engineering an ideal surface for SRF cavities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51EC2-B06C-BC42-B97C-31D3E826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9306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Alex Gurevich</a:t>
            </a:r>
          </a:p>
          <a:p>
            <a:endParaRPr lang="en-US" dirty="0"/>
          </a:p>
          <a:p>
            <a:r>
              <a:rPr lang="en-US" dirty="0"/>
              <a:t>Old Dominion University, Norfolk VA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D15DC-7F87-124A-A55C-DA397446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4005" y="6356350"/>
            <a:ext cx="4989764" cy="365125"/>
          </a:xfrm>
        </p:spPr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9D41-1FC2-9149-9124-E628C98E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9BD20-05DA-AA48-8DEB-A8050E04D561}"/>
              </a:ext>
            </a:extLst>
          </p:cNvPr>
          <p:cNvSpPr txBox="1"/>
          <p:nvPr/>
        </p:nvSpPr>
        <p:spPr>
          <a:xfrm>
            <a:off x="3802731" y="5458691"/>
            <a:ext cx="454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DOE under grant DE-SC0025560 </a:t>
            </a:r>
          </a:p>
        </p:txBody>
      </p:sp>
    </p:spTree>
    <p:extLst>
      <p:ext uri="{BB962C8B-B14F-4D97-AF65-F5344CB8AC3E}">
        <p14:creationId xmlns:p14="http://schemas.microsoft.com/office/powerpoint/2010/main" val="17183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5D9B-0149-514D-9526-25421AD5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8" y="-366879"/>
            <a:ext cx="10259291" cy="141476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What are the SRF field limits and how could they be raised?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DE1A6-741B-9C46-B94B-728A9C83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E1DA-F00E-FD4A-B256-1FE6280B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469FB-EAF0-0A49-A673-E2C60AD6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3" y="769211"/>
            <a:ext cx="11672462" cy="5391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The GL theory of dc superheating field H</a:t>
            </a:r>
            <a:r>
              <a:rPr lang="en-US" sz="2000" baseline="-25000" dirty="0"/>
              <a:t>s</a:t>
            </a:r>
            <a:r>
              <a:rPr lang="en-US" sz="2000" dirty="0"/>
              <a:t>(T) is applicable near T</a:t>
            </a:r>
            <a:r>
              <a:rPr lang="en-US" sz="2000" baseline="-25000" dirty="0"/>
              <a:t>c</a:t>
            </a:r>
            <a:r>
              <a:rPr lang="en-US" sz="2000" dirty="0"/>
              <a:t> but not at T &lt;&lt; T</a:t>
            </a:r>
            <a:r>
              <a:rPr lang="en-US" sz="2000" baseline="-25000" dirty="0"/>
              <a:t>c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2000" baseline="-25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Only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(0) = 0.84H</a:t>
            </a:r>
            <a:r>
              <a:rPr lang="en-US" sz="2000" baseline="-25000" dirty="0">
                <a:solidFill>
                  <a:srgbClr val="FF0000"/>
                </a:solidFill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at                             in the clean limit </a:t>
            </a:r>
            <a:r>
              <a:rPr lang="en-US" sz="1400" b="1" dirty="0" err="1">
                <a:solidFill>
                  <a:srgbClr val="0000DB"/>
                </a:solidFill>
              </a:rPr>
              <a:t>Catelani</a:t>
            </a:r>
            <a:r>
              <a:rPr lang="en-US" sz="1400" b="1" dirty="0">
                <a:solidFill>
                  <a:srgbClr val="0000DB"/>
                </a:solidFill>
              </a:rPr>
              <a:t> and Sethna, PRB 76, 224509 (2008)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DB"/>
                </a:solidFill>
              </a:rPr>
              <a:t>      </a:t>
            </a:r>
            <a:r>
              <a:rPr lang="en-US" sz="1800" dirty="0"/>
              <a:t>and for arbitrary impurity  concentration </a:t>
            </a:r>
            <a:r>
              <a:rPr lang="en-US" sz="1400" b="1" dirty="0">
                <a:solidFill>
                  <a:srgbClr val="0000DB"/>
                </a:solidFill>
              </a:rPr>
              <a:t>Lin and Gurevich, PRB 85, 054513 (2012) </a:t>
            </a:r>
            <a:r>
              <a:rPr lang="en-US" sz="1800" dirty="0"/>
              <a:t>have been calculated.</a:t>
            </a:r>
            <a:r>
              <a:rPr lang="en-US" sz="14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Dynamic superheating field </a:t>
            </a:r>
            <a:r>
              <a:rPr lang="en-US" sz="2000" dirty="0" err="1"/>
              <a:t>H</a:t>
            </a:r>
            <a:r>
              <a:rPr lang="en-US" sz="2000" baseline="-25000" dirty="0" err="1"/>
              <a:t>d</a:t>
            </a:r>
            <a:r>
              <a:rPr lang="en-US" sz="2000" dirty="0"/>
              <a:t>(</a:t>
            </a:r>
            <a:r>
              <a:rPr lang="en-US" sz="2000" dirty="0" err="1"/>
              <a:t>T,f</a:t>
            </a:r>
            <a:r>
              <a:rPr lang="en-US" sz="2000" dirty="0"/>
              <a:t>) can be different from the static H</a:t>
            </a:r>
            <a:r>
              <a:rPr lang="en-US" sz="2000" baseline="-25000" dirty="0"/>
              <a:t>s</a:t>
            </a:r>
            <a:r>
              <a:rPr lang="en-US" sz="2000" dirty="0"/>
              <a:t>(T) at GHz frequencies: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                                                                     </a:t>
            </a:r>
            <a:r>
              <a:rPr lang="en-US" sz="1400" b="1" dirty="0" err="1">
                <a:solidFill>
                  <a:srgbClr val="0000DB"/>
                </a:solidFill>
              </a:rPr>
              <a:t>Sheikhzada</a:t>
            </a:r>
            <a:r>
              <a:rPr lang="en-US" sz="1400" b="1" dirty="0">
                <a:solidFill>
                  <a:srgbClr val="0000DB"/>
                </a:solidFill>
              </a:rPr>
              <a:t> and Gurevich, PRB 102, 104507 (2020)</a:t>
            </a:r>
            <a:r>
              <a:rPr lang="en-US" sz="1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Increase of H</a:t>
            </a:r>
            <a:r>
              <a:rPr lang="en-US" sz="2000" baseline="-25000" dirty="0"/>
              <a:t>s</a:t>
            </a:r>
            <a:r>
              <a:rPr lang="en-US" sz="2000" dirty="0"/>
              <a:t> by surface </a:t>
            </a:r>
            <a:r>
              <a:rPr lang="en-US" sz="2000" dirty="0" err="1"/>
              <a:t>nanostructuring</a:t>
            </a:r>
            <a:r>
              <a:rPr lang="en-US" sz="2000" dirty="0"/>
              <a:t>: dirty layers, SIS or SNS multilayers for which H</a:t>
            </a:r>
            <a:r>
              <a:rPr lang="en-US" sz="2000" baseline="-25000" dirty="0"/>
              <a:t>s</a:t>
            </a:r>
            <a:r>
              <a:rPr lang="en-US" sz="2000" dirty="0"/>
              <a:t> has only been calculated in the limit of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GL numerical calculations of H</a:t>
            </a:r>
            <a:r>
              <a:rPr lang="en-US" sz="2000" baseline="-25000" dirty="0"/>
              <a:t>s</a:t>
            </a:r>
            <a:r>
              <a:rPr lang="en-US" sz="2000" dirty="0"/>
              <a:t> at realistic finite  GL parameters of Nb and Nb3Sn: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DB"/>
                </a:solidFill>
              </a:rPr>
              <a:t>Pathirana and Gurevich, Front. </a:t>
            </a:r>
            <a:r>
              <a:rPr lang="en-US" sz="1200" b="1" dirty="0" err="1">
                <a:solidFill>
                  <a:srgbClr val="0000DB"/>
                </a:solidFill>
              </a:rPr>
              <a:t>Electr</a:t>
            </a:r>
            <a:r>
              <a:rPr lang="en-US" sz="1200" b="1" dirty="0">
                <a:solidFill>
                  <a:srgbClr val="0000DB"/>
                </a:solidFill>
              </a:rPr>
              <a:t>. Mat. 3, 1246016 (2023)  </a:t>
            </a:r>
            <a:r>
              <a:rPr lang="en-US" sz="1200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Dirty surface layers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SIS structures: dirty Nb-I-clean Nb, Nb</a:t>
            </a:r>
            <a:r>
              <a:rPr lang="en-US" sz="2000" baseline="-25000" dirty="0"/>
              <a:t>3</a:t>
            </a:r>
            <a:r>
              <a:rPr lang="en-US" sz="2000" dirty="0"/>
              <a:t>Sn-I-Nb and others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/>
              <a:t>A significant boost of H</a:t>
            </a:r>
            <a:r>
              <a:rPr lang="en-US" sz="2000" baseline="-25000" dirty="0"/>
              <a:t>s</a:t>
            </a:r>
            <a:r>
              <a:rPr lang="en-US" sz="2000" dirty="0"/>
              <a:t> can be achieved by optimizing SIS parameters.  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C95BB-5666-6F4B-BE33-E66F710D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681433"/>
            <a:ext cx="1372747" cy="241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366D5-154A-B14A-B592-8C6A0D33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03" y="2891467"/>
            <a:ext cx="3533713" cy="25796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0C68A-A73E-7D54-10AA-8E359CC7D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677" y="4004174"/>
            <a:ext cx="893702" cy="1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28B5-AD93-9B44-9917-96728FFF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20" y="-1752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DC superheating field </a:t>
            </a:r>
            <a:endParaRPr lang="en-US" sz="2800" b="1" baseline="-250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E42A8-2979-754C-9032-F20FC0DB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3F9B1-B934-104C-A10B-18FD4A25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8C966477-DFEE-F94A-97FC-452A8AA6F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05" y="1019721"/>
            <a:ext cx="5251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latin typeface="Arial Narrow" charset="0"/>
                <a:cs typeface="Arial" panose="020B0604020202020204" pitchFamily="34" charset="0"/>
                <a:sym typeface="Symbol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GL region, T ≈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: </a:t>
            </a:r>
            <a:r>
              <a:rPr lang="en-US" sz="1400" b="1" dirty="0">
                <a:solidFill>
                  <a:srgbClr val="0000FF"/>
                </a:solidFill>
                <a:latin typeface="Arial Narrow" charset="0"/>
                <a:sym typeface="Symbol" charset="0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latin typeface="Arial Narrow" charset="0"/>
                <a:sym typeface="Symbol" charset="0"/>
              </a:rPr>
              <a:t>Matricon</a:t>
            </a:r>
            <a:r>
              <a:rPr lang="en-US" sz="1200" b="1" dirty="0">
                <a:solidFill>
                  <a:srgbClr val="0000FF"/>
                </a:solidFill>
                <a:latin typeface="Arial Narrow" charset="0"/>
                <a:sym typeface="Symbol" charset="0"/>
              </a:rPr>
              <a:t> and Saint-James, 1967,  Chapman 1995</a:t>
            </a:r>
            <a:r>
              <a:rPr lang="en-US" sz="1400" b="1" dirty="0">
                <a:solidFill>
                  <a:srgbClr val="0000FF"/>
                </a:solidFill>
                <a:latin typeface="Arial Narrow" charset="0"/>
                <a:sym typeface="Symbol" charset="0"/>
              </a:rPr>
              <a:t>)</a:t>
            </a:r>
            <a:endParaRPr lang="en-US" sz="1400" b="1" baseline="-25000" dirty="0">
              <a:solidFill>
                <a:srgbClr val="0000FF"/>
              </a:solidFill>
              <a:latin typeface="Arial Narrow" charset="0"/>
              <a:sym typeface="Symbol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6969DDB-80AE-C64B-8E4C-D9B5C40E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01" y="2704975"/>
            <a:ext cx="714800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decreases as the GL parameter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Mathematica1" charset="0"/>
              </a:rPr>
              <a:t> increases if the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Mathematica1" charset="0"/>
              </a:rPr>
              <a:t>material gets dirtier:</a:t>
            </a:r>
          </a:p>
          <a:p>
            <a:pPr eaLnBrk="1" hangingPunct="1">
              <a:buFont typeface="Wingdings" charset="0"/>
              <a:buChar char="§"/>
            </a:pPr>
            <a:endParaRPr lang="en-US" dirty="0">
              <a:latin typeface="+mn-lt"/>
              <a:sym typeface="Mathematica1" charset="0"/>
            </a:endParaRPr>
          </a:p>
          <a:p>
            <a:pPr eaLnBrk="1" hangingPunct="1">
              <a:buFont typeface="Wingdings" charset="0"/>
              <a:buChar char="§"/>
            </a:pPr>
            <a:endParaRPr lang="en-US" dirty="0">
              <a:latin typeface="+mn-lt"/>
              <a:sym typeface="Mathematica1" charset="0"/>
            </a:endParaRPr>
          </a:p>
          <a:p>
            <a:pPr eaLnBrk="1" hangingPunct="1"/>
            <a:endParaRPr lang="en-US" dirty="0">
              <a:latin typeface="+mn-lt"/>
              <a:sym typeface="Mathematica1" charset="0"/>
            </a:endParaRPr>
          </a:p>
          <a:p>
            <a:pPr eaLnBrk="1" hangingPunct="1"/>
            <a:r>
              <a:rPr lang="en-US" dirty="0">
                <a:latin typeface="+mn-lt"/>
                <a:sym typeface="Mathematica1" charset="0"/>
              </a:rPr>
              <a:t>     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Mathematica1" charset="0"/>
              </a:rPr>
              <a:t>Raising simultaneously Q and H limits appears mutually  exclusive</a:t>
            </a:r>
          </a:p>
          <a:p>
            <a:pPr eaLnBrk="1" hangingPunct="1"/>
            <a:endParaRPr lang="en-US" dirty="0">
              <a:latin typeface="+mn-lt"/>
              <a:sym typeface="Mathematica1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Mathematica1" charset="0"/>
              </a:rPr>
              <a:t>No theory of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  <a:sym typeface="Mathematica1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Mathematica1" charset="0"/>
              </a:rPr>
              <a:t>(T) at low T and </a:t>
            </a:r>
            <a:r>
              <a:rPr lang="en-US" dirty="0"/>
              <a:t> </a:t>
            </a:r>
            <a:r>
              <a:rPr lang="en-US" dirty="0">
                <a:latin typeface="+mn-lt"/>
                <a:sym typeface="Mathematica1" charset="0"/>
              </a:rPr>
              <a:t> 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CEEFC4-AB09-CAFC-1720-BD5BA2611FFD}"/>
              </a:ext>
            </a:extLst>
          </p:cNvPr>
          <p:cNvGrpSpPr/>
          <p:nvPr/>
        </p:nvGrpSpPr>
        <p:grpSpPr>
          <a:xfrm>
            <a:off x="7357609" y="1033398"/>
            <a:ext cx="4696146" cy="3823375"/>
            <a:chOff x="7282659" y="688628"/>
            <a:chExt cx="4696146" cy="3823375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3BFA12F1-0013-6449-9AC8-B4B384B34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659" y="688628"/>
              <a:ext cx="4696146" cy="382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74734A-5A64-ED4F-BA14-D34E01BD8CC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23777" y="2805301"/>
              <a:ext cx="0" cy="605336"/>
            </a:xfrm>
            <a:prstGeom prst="line">
              <a:avLst/>
            </a:prstGeom>
            <a:ln w="38100">
              <a:solidFill>
                <a:srgbClr val="7030A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91E86E-8392-7C48-A3BF-24EE3A354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0384" y="3410637"/>
              <a:ext cx="1297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7030A0"/>
                  </a:solidFill>
                </a:rPr>
                <a:t>Clean Nb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1F803EC-C794-4F4F-8F72-4C04FF0E7AFE}"/>
              </a:ext>
            </a:extLst>
          </p:cNvPr>
          <p:cNvSpPr txBox="1"/>
          <p:nvPr/>
        </p:nvSpPr>
        <p:spPr>
          <a:xfrm>
            <a:off x="427833" y="5552591"/>
            <a:ext cx="110501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 extrapolation to T &lt;&lt;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underestimates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(0) = 0.84H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&gt;&gt; 1 in the clean limit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Catelani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 and Sethna, 2008)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for arbitrary concentration of nonmagnetic and magnetic impurities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(Lin and </a:t>
            </a:r>
            <a:r>
              <a:rPr lang="en-US" sz="1200" b="1" dirty="0">
                <a:solidFill>
                  <a:srgbClr val="0000FF"/>
                </a:solidFill>
              </a:rPr>
              <a:t> Gurevich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2012)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79276F-BE1B-5040-B347-AAC22E3E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41" y="1796145"/>
            <a:ext cx="3171601" cy="695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56D341-2A94-FF4B-B394-64F384005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28" y="4908983"/>
            <a:ext cx="1548771" cy="30644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7D02FA-2626-0244-BC5F-9A92F160D207}"/>
              </a:ext>
            </a:extLst>
          </p:cNvPr>
          <p:cNvCxnSpPr/>
          <p:nvPr/>
        </p:nvCxnSpPr>
        <p:spPr>
          <a:xfrm>
            <a:off x="8182032" y="3610475"/>
            <a:ext cx="3560618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8B6A963-90F5-3E44-6AB1-A9CC6A687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271" y="3406220"/>
            <a:ext cx="2509548" cy="6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285" y="-200890"/>
            <a:ext cx="7577228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Vortices protect superconductivity at H &gt; H</a:t>
            </a:r>
            <a:r>
              <a:rPr lang="en-US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057400" y="1262272"/>
            <a:ext cx="8305800" cy="2057400"/>
            <a:chOff x="533400" y="1295400"/>
            <a:chExt cx="8305800" cy="2057400"/>
          </a:xfrm>
        </p:grpSpPr>
        <p:sp>
          <p:nvSpPr>
            <p:cNvPr id="4" name="Rectangle 3"/>
            <p:cNvSpPr/>
            <p:nvPr/>
          </p:nvSpPr>
          <p:spPr>
            <a:xfrm>
              <a:off x="533400" y="1295400"/>
              <a:ext cx="3657600" cy="2057400"/>
            </a:xfrm>
            <a:prstGeom prst="rect">
              <a:avLst/>
            </a:prstGeom>
            <a:gradFill>
              <a:gsLst>
                <a:gs pos="0">
                  <a:srgbClr val="390BFB"/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81600" y="1295400"/>
              <a:ext cx="3657600" cy="2057400"/>
            </a:xfrm>
            <a:prstGeom prst="rect">
              <a:avLst/>
            </a:prstGeom>
            <a:gradFill>
              <a:gsLst>
                <a:gs pos="0">
                  <a:srgbClr val="390BFB"/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524000" y="1447800"/>
              <a:ext cx="1524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24000" y="1600200"/>
              <a:ext cx="10668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524000" y="1752600"/>
              <a:ext cx="762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524000" y="1905000"/>
              <a:ext cx="4572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2057400"/>
              <a:ext cx="2286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447800"/>
              <a:ext cx="19812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1600200"/>
              <a:ext cx="14478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1752600"/>
              <a:ext cx="9144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248400" y="1905000"/>
              <a:ext cx="4572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248400" y="2057400"/>
              <a:ext cx="2286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>
              <a:off x="5334000" y="1447800"/>
              <a:ext cx="1447800" cy="1295400"/>
            </a:xfrm>
            <a:prstGeom prst="arc">
              <a:avLst>
                <a:gd name="adj1" fmla="val 16763381"/>
                <a:gd name="adj2" fmla="val 15390582"/>
              </a:avLst>
            </a:prstGeom>
            <a:ln w="34925">
              <a:solidFill>
                <a:srgbClr val="FFFF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7010400" y="1447800"/>
              <a:ext cx="1447800" cy="1295400"/>
            </a:xfrm>
            <a:prstGeom prst="arc">
              <a:avLst>
                <a:gd name="adj1" fmla="val 16763381"/>
                <a:gd name="adj2" fmla="val 15390582"/>
              </a:avLst>
            </a:prstGeom>
            <a:ln w="34925">
              <a:solidFill>
                <a:srgbClr val="FFFF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1981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620000" y="1981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715000" y="1790700"/>
              <a:ext cx="685800" cy="571500"/>
            </a:xfrm>
            <a:prstGeom prst="arc">
              <a:avLst>
                <a:gd name="adj1" fmla="val 16763381"/>
                <a:gd name="adj2" fmla="val 15390582"/>
              </a:avLst>
            </a:prstGeom>
            <a:ln w="34925">
              <a:solidFill>
                <a:srgbClr val="FFFF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7391400" y="1790700"/>
              <a:ext cx="685800" cy="571500"/>
            </a:xfrm>
            <a:prstGeom prst="arc">
              <a:avLst>
                <a:gd name="adj1" fmla="val 16763381"/>
                <a:gd name="adj2" fmla="val 15390582"/>
              </a:avLst>
            </a:prstGeom>
            <a:ln w="34925">
              <a:solidFill>
                <a:srgbClr val="FFFF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Summing Junction 37"/>
            <p:cNvSpPr/>
            <p:nvPr/>
          </p:nvSpPr>
          <p:spPr>
            <a:xfrm>
              <a:off x="4572000" y="2286000"/>
              <a:ext cx="306324" cy="306324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11854" y="1676400"/>
              <a:ext cx="580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baseline="-25000" dirty="0"/>
                <a:t>0</a:t>
              </a:r>
              <a:endParaRPr lang="en-US" sz="32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19231" y="3504193"/>
            <a:ext cx="516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-25000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screening currents are not strong enough to break the Meissner state at J(0) &lt; </a:t>
            </a:r>
            <a:r>
              <a:rPr lang="en-US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J</a:t>
            </a:r>
            <a:r>
              <a:rPr lang="en-US" baseline="-25000" dirty="0" err="1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d</a:t>
            </a:r>
            <a:endParaRPr lang="en-US" baseline="-25000" dirty="0"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28800" y="2133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74706" y="2971801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63437" y="3462130"/>
            <a:ext cx="50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vortices reduce the current density at </a:t>
            </a:r>
          </a:p>
          <a:p>
            <a:r>
              <a:rPr lang="en-US" dirty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the surface allowing SC at higher fields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21186" y="86937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 &lt; 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5800" y="846165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 &gt; H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50079-4271-F145-AA91-E3B06A76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58F32-28D6-1241-BAF4-C928FA79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CECF1A-C504-3904-62A4-3B04F6FC743F}"/>
              </a:ext>
            </a:extLst>
          </p:cNvPr>
          <p:cNvGrpSpPr/>
          <p:nvPr/>
        </p:nvGrpSpPr>
        <p:grpSpPr>
          <a:xfrm>
            <a:off x="313972" y="4331764"/>
            <a:ext cx="11612985" cy="2246769"/>
            <a:chOff x="313972" y="4570300"/>
            <a:chExt cx="11612985" cy="2246769"/>
          </a:xfrm>
        </p:grpSpPr>
        <p:sp>
          <p:nvSpPr>
            <p:cNvPr id="48" name="TextBox 47"/>
            <p:cNvSpPr txBox="1"/>
            <p:nvPr/>
          </p:nvSpPr>
          <p:spPr>
            <a:xfrm>
              <a:off x="313972" y="4570300"/>
              <a:ext cx="1161298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Counterflow of vortex currents against the Meissner current reduces J(0) at the surface below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allowing  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SC to survive up to high fields  H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c2</a:t>
              </a: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  at which the vortex cores overlap</a:t>
              </a:r>
            </a:p>
            <a:p>
              <a:endParaRPr lang="en-US" dirty="0">
                <a:latin typeface="Cambria Math"/>
                <a:ea typeface="Cambria Math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The SRF breakdown is limited by H</a:t>
              </a:r>
              <a:r>
                <a:rPr lang="en-US" baseline="-250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s</a:t>
              </a: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 but not H</a:t>
              </a:r>
              <a:r>
                <a:rPr lang="en-US" baseline="-250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c2</a:t>
              </a: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Vortices penetrate with supersonic velocities                                  in                                                            </a:t>
              </a:r>
            </a:p>
            <a:p>
              <a:r>
                <a:rPr lang="en-US" sz="14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     </a:t>
              </a:r>
              <a:r>
                <a:rPr lang="en-US" sz="1400" b="1" dirty="0">
                  <a:solidFill>
                    <a:srgbClr val="0000DB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Embon</a:t>
              </a:r>
              <a:r>
                <a:rPr lang="en-US" sz="1400" b="1" dirty="0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 et al Nat. </a:t>
              </a:r>
              <a:r>
                <a:rPr lang="en-US" sz="1400" b="1" dirty="0" err="1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Commun</a:t>
              </a:r>
              <a:r>
                <a:rPr lang="en-US" sz="1400" b="1" dirty="0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. 8, 85 (2017); </a:t>
              </a:r>
              <a:r>
                <a:rPr lang="en-US" sz="1400" b="1" dirty="0" err="1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Dobrovolskiy</a:t>
              </a:r>
              <a:r>
                <a:rPr lang="en-US" sz="1400" b="1" dirty="0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 et al, Nat. </a:t>
              </a:r>
              <a:r>
                <a:rPr lang="en-US" sz="1400" b="1" dirty="0" err="1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Commun</a:t>
              </a:r>
              <a:r>
                <a:rPr lang="en-US" sz="1400" b="1" dirty="0">
                  <a:solidFill>
                    <a:srgbClr val="0000DB"/>
                  </a:solidFill>
                  <a:ea typeface="Cambria Math"/>
                  <a:cs typeface="Arial" panose="020B0604020202020204" pitchFamily="34" charset="0"/>
                </a:rPr>
                <a:t>. 11, 3291 (2020)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Delay with penetration of vortices at H &gt; H</a:t>
              </a:r>
              <a:r>
                <a:rPr lang="en-US" baseline="-250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s</a:t>
              </a:r>
              <a:r>
                <a: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rPr>
                <a:t>  does not increase the SRF field limit but destroys SC 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61ECE1-3CD9-2C37-0AA4-F0AAE9F44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2745" y="5733747"/>
              <a:ext cx="1942824" cy="2540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845EE9-0734-C47C-7397-B2F748DB4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5926" y="5683255"/>
              <a:ext cx="3569275" cy="292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71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BC5B-E153-08F2-F032-69D0D6F1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7" y="-280331"/>
            <a:ext cx="11156576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for nanostructured surfaces in the limit of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F982E-30CD-90C5-680F-F29928E4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CA514-DD7F-A060-F296-BB95737E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61934-EA23-EDF0-94B4-D3E1FA20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902" y="223669"/>
            <a:ext cx="1384300" cy="254000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C9D99A9C-18BF-A811-7064-82D62D03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26" y="3070549"/>
            <a:ext cx="3420035" cy="2989217"/>
          </a:xfrm>
          <a:prstGeom prst="rect">
            <a:avLst/>
          </a:prstGeom>
        </p:spPr>
      </p:pic>
      <p:pic>
        <p:nvPicPr>
          <p:cNvPr id="12" name="Picture 11" descr="A diagram of a blue cube with yellow lines&#10;&#10;Description automatically generated">
            <a:extLst>
              <a:ext uri="{FF2B5EF4-FFF2-40B4-BE49-F238E27FC236}">
                <a16:creationId xmlns:a16="http://schemas.microsoft.com/office/drawing/2014/main" id="{94273079-17B4-A436-EB41-ABD147984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24" y="1213974"/>
            <a:ext cx="2330450" cy="18923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226C26-63E6-2672-2BF7-C993416EB87E}"/>
              </a:ext>
            </a:extLst>
          </p:cNvPr>
          <p:cNvCxnSpPr>
            <a:cxnSpLocks/>
          </p:cNvCxnSpPr>
          <p:nvPr/>
        </p:nvCxnSpPr>
        <p:spPr>
          <a:xfrm>
            <a:off x="4356847" y="1900518"/>
            <a:ext cx="0" cy="4302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391511-429B-1244-7344-FB332906E462}"/>
              </a:ext>
            </a:extLst>
          </p:cNvPr>
          <p:cNvCxnSpPr>
            <a:cxnSpLocks/>
          </p:cNvCxnSpPr>
          <p:nvPr/>
        </p:nvCxnSpPr>
        <p:spPr>
          <a:xfrm>
            <a:off x="8686804" y="1900518"/>
            <a:ext cx="0" cy="42795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08905D0-2371-FF5F-70E8-30F6B7D58FB3}"/>
              </a:ext>
            </a:extLst>
          </p:cNvPr>
          <p:cNvSpPr txBox="1"/>
          <p:nvPr/>
        </p:nvSpPr>
        <p:spPr>
          <a:xfrm>
            <a:off x="849442" y="770965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 London model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804E3D-9E37-CFEC-4D39-D3EE73F5DB16}"/>
              </a:ext>
            </a:extLst>
          </p:cNvPr>
          <p:cNvCxnSpPr>
            <a:cxnSpLocks/>
          </p:cNvCxnSpPr>
          <p:nvPr/>
        </p:nvCxnSpPr>
        <p:spPr>
          <a:xfrm flipH="1">
            <a:off x="3550024" y="4331731"/>
            <a:ext cx="204021" cy="491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BB1584-B531-64C2-5D47-85526F48E818}"/>
              </a:ext>
            </a:extLst>
          </p:cNvPr>
          <p:cNvCxnSpPr>
            <a:cxnSpLocks/>
          </p:cNvCxnSpPr>
          <p:nvPr/>
        </p:nvCxnSpPr>
        <p:spPr>
          <a:xfrm>
            <a:off x="661222" y="5237163"/>
            <a:ext cx="21731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54D4109-DE9C-9E0B-C0E1-B280C17D7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2" y="4964071"/>
            <a:ext cx="517335" cy="255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A4693F-BC84-1BFE-CD1E-3D7B59208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977" y="4020669"/>
            <a:ext cx="628650" cy="2667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78DF2A3-ABC5-914D-8B63-EBCBBE2419E9}"/>
              </a:ext>
            </a:extLst>
          </p:cNvPr>
          <p:cNvSpPr txBox="1"/>
          <p:nvPr/>
        </p:nvSpPr>
        <p:spPr>
          <a:xfrm>
            <a:off x="13451" y="6203200"/>
            <a:ext cx="4582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00DB"/>
                </a:solidFill>
              </a:rPr>
              <a:t>Gurevich</a:t>
            </a:r>
            <a:r>
              <a:rPr lang="en-US" sz="1400" b="1" dirty="0">
                <a:solidFill>
                  <a:srgbClr val="0000DB"/>
                </a:solidFill>
              </a:rPr>
              <a:t>, APL 88, 012511 (2006); AIP Adv. 5. 117112 (2015</a:t>
            </a:r>
            <a:r>
              <a:rPr lang="en-US" sz="1400" dirty="0"/>
              <a:t>)</a:t>
            </a:r>
          </a:p>
          <a:p>
            <a:r>
              <a:rPr lang="en-US" sz="1400" b="1" dirty="0">
                <a:solidFill>
                  <a:srgbClr val="0000DB"/>
                </a:solidFill>
              </a:rPr>
              <a:t>Kubo, Iwashita, Saeki, APL 104, 045006 (2014)</a:t>
            </a:r>
          </a:p>
          <a:p>
            <a:endParaRPr lang="en-US" sz="1400" dirty="0"/>
          </a:p>
        </p:txBody>
      </p:sp>
      <p:pic>
        <p:nvPicPr>
          <p:cNvPr id="27" name="Picture 26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03617244-9F14-CA43-CE70-BBA64AAC9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880" y="1900518"/>
            <a:ext cx="4114800" cy="36617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FCA178-EB47-CD35-4B45-22CCE49B4937}"/>
              </a:ext>
            </a:extLst>
          </p:cNvPr>
          <p:cNvSpPr txBox="1"/>
          <p:nvPr/>
        </p:nvSpPr>
        <p:spPr>
          <a:xfrm>
            <a:off x="5236858" y="1390003"/>
            <a:ext cx="301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SIS, dirty limit, </a:t>
            </a:r>
            <a:r>
              <a:rPr lang="en-US" dirty="0" err="1"/>
              <a:t>Usadel</a:t>
            </a:r>
            <a:r>
              <a:rPr lang="en-US" dirty="0"/>
              <a:t> </a:t>
            </a:r>
            <a:r>
              <a:rPr lang="en-US" dirty="0" err="1"/>
              <a:t>eqs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180E9-2601-3012-5785-8069A0DBC670}"/>
              </a:ext>
            </a:extLst>
          </p:cNvPr>
          <p:cNvSpPr txBox="1"/>
          <p:nvPr/>
        </p:nvSpPr>
        <p:spPr>
          <a:xfrm>
            <a:off x="5271245" y="5773271"/>
            <a:ext cx="240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DB"/>
                </a:solidFill>
              </a:rPr>
              <a:t>Kubo, SUST 34, 045006 (2021)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8A7281-6707-7E31-B330-34F8C5E9A49E}"/>
              </a:ext>
            </a:extLst>
          </p:cNvPr>
          <p:cNvSpPr txBox="1"/>
          <p:nvPr/>
        </p:nvSpPr>
        <p:spPr>
          <a:xfrm>
            <a:off x="9144003" y="5885037"/>
            <a:ext cx="255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00DB"/>
                </a:solidFill>
              </a:rPr>
              <a:t>Ngampruetikorn</a:t>
            </a:r>
            <a:r>
              <a:rPr lang="en-US" sz="1400" b="1" dirty="0">
                <a:solidFill>
                  <a:srgbClr val="0000DB"/>
                </a:solidFill>
              </a:rPr>
              <a:t> and </a:t>
            </a:r>
            <a:r>
              <a:rPr lang="en-US" sz="1400" b="1" dirty="0" err="1">
                <a:solidFill>
                  <a:srgbClr val="0000DB"/>
                </a:solidFill>
              </a:rPr>
              <a:t>Sauls</a:t>
            </a:r>
            <a:r>
              <a:rPr lang="en-US" sz="1400" b="1" dirty="0">
                <a:solidFill>
                  <a:srgbClr val="0000DB"/>
                </a:solidFill>
              </a:rPr>
              <a:t>, </a:t>
            </a:r>
          </a:p>
          <a:p>
            <a:r>
              <a:rPr lang="en-US" sz="1400" b="1" dirty="0">
                <a:solidFill>
                  <a:srgbClr val="0000DB"/>
                </a:solidFill>
              </a:rPr>
              <a:t>Phys. Rev. Res. 1, 012015 (2019)</a:t>
            </a:r>
          </a:p>
        </p:txBody>
      </p:sp>
      <p:pic>
        <p:nvPicPr>
          <p:cNvPr id="34" name="Picture 33" descr="A diagram of a graph&#10;&#10;Description automatically generated">
            <a:extLst>
              <a:ext uri="{FF2B5EF4-FFF2-40B4-BE49-F238E27FC236}">
                <a16:creationId xmlns:a16="http://schemas.microsoft.com/office/drawing/2014/main" id="{18266FD9-0294-B925-2BC3-2679EB2E5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745" y="1557991"/>
            <a:ext cx="3477953" cy="32650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48CE003-0418-EFD4-F3C3-5CE7BB06A3AA}"/>
              </a:ext>
            </a:extLst>
          </p:cNvPr>
          <p:cNvSpPr txBox="1"/>
          <p:nvPr/>
        </p:nvSpPr>
        <p:spPr>
          <a:xfrm>
            <a:off x="9895180" y="1261531"/>
            <a:ext cx="3063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Dirty surface layer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707A7C-02EA-C126-D302-3123A04E797B}"/>
              </a:ext>
            </a:extLst>
          </p:cNvPr>
          <p:cNvSpPr txBox="1"/>
          <p:nvPr/>
        </p:nvSpPr>
        <p:spPr>
          <a:xfrm>
            <a:off x="9090214" y="4805078"/>
            <a:ext cx="292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Inhomogeneous impurity </a:t>
            </a:r>
          </a:p>
          <a:p>
            <a:r>
              <a:rPr lang="en-US" dirty="0"/>
              <a:t>scattering rate at the surface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A442FCF-A5B6-29C8-AFC1-572D727BFA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771" y="5474241"/>
            <a:ext cx="1779121" cy="325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A32DE-5619-1380-B93D-742A9AD47E4C}"/>
              </a:ext>
            </a:extLst>
          </p:cNvPr>
          <p:cNvSpPr txBox="1"/>
          <p:nvPr/>
        </p:nvSpPr>
        <p:spPr>
          <a:xfrm>
            <a:off x="3252546" y="765128"/>
            <a:ext cx="6785200" cy="369332"/>
          </a:xfrm>
          <a:prstGeom prst="rect">
            <a:avLst/>
          </a:prstGeom>
          <a:solidFill>
            <a:srgbClr val="0000DB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Enhancement of H</a:t>
            </a:r>
            <a:r>
              <a:rPr lang="en-US" b="1" baseline="-25000" dirty="0">
                <a:solidFill>
                  <a:schemeClr val="bg1"/>
                </a:solidFill>
              </a:rPr>
              <a:t>s </a:t>
            </a:r>
            <a:r>
              <a:rPr lang="en-US" b="1" dirty="0">
                <a:solidFill>
                  <a:schemeClr val="bg1"/>
                </a:solidFill>
              </a:rPr>
              <a:t>by current counterflow induced in the </a:t>
            </a:r>
            <a:r>
              <a:rPr lang="en-US" b="1" dirty="0" err="1">
                <a:solidFill>
                  <a:schemeClr val="bg1"/>
                </a:solidFill>
              </a:rPr>
              <a:t>overlaayer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A48D8-BCB2-AE89-BAE6-D9381E44AE99}"/>
              </a:ext>
            </a:extLst>
          </p:cNvPr>
          <p:cNvSpPr txBox="1"/>
          <p:nvPr/>
        </p:nvSpPr>
        <p:spPr>
          <a:xfrm>
            <a:off x="10828421" y="288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90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4800-9CCB-E300-83F9-27562DC8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99" y="96188"/>
            <a:ext cx="8749551" cy="92333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GL numerical calculations of H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at finite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916C2-24E6-BF17-7705-00FC58BF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F0DEE-5023-EDE0-8679-D4068086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diagram of a rainbow colored diagram&#10;&#10;Description automatically generated with medium confidence">
            <a:extLst>
              <a:ext uri="{FF2B5EF4-FFF2-40B4-BE49-F238E27FC236}">
                <a16:creationId xmlns:a16="http://schemas.microsoft.com/office/drawing/2014/main" id="{BDB5335F-A511-8D3C-098B-C7597FEF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6" y="1463178"/>
            <a:ext cx="3851327" cy="52089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D09929-8C66-779F-8829-BD9D5690C91F}"/>
              </a:ext>
            </a:extLst>
          </p:cNvPr>
          <p:cNvGrpSpPr/>
          <p:nvPr/>
        </p:nvGrpSpPr>
        <p:grpSpPr>
          <a:xfrm>
            <a:off x="3406006" y="1963714"/>
            <a:ext cx="2999539" cy="923330"/>
            <a:chOff x="3822492" y="2203554"/>
            <a:chExt cx="299953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44BAA5-1E23-6127-ED2E-0B0DF0A9D4D1}"/>
                </a:ext>
              </a:extLst>
            </p:cNvPr>
            <p:cNvSpPr txBox="1"/>
            <p:nvPr/>
          </p:nvSpPr>
          <p:spPr>
            <a:xfrm>
              <a:off x="3822492" y="2203554"/>
              <a:ext cx="29995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Partial suppression of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by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screening current at H &lt; Hs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815CBC-4C3D-097A-6254-29E7899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6799" y="2548592"/>
              <a:ext cx="1762685" cy="255762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7AAB54-2A5C-2458-4033-F591CE44E799}"/>
              </a:ext>
            </a:extLst>
          </p:cNvPr>
          <p:cNvCxnSpPr/>
          <p:nvPr/>
        </p:nvCxnSpPr>
        <p:spPr>
          <a:xfrm flipH="1">
            <a:off x="1963711" y="2510727"/>
            <a:ext cx="1349115" cy="6583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564EE9-56B4-E972-6CAA-CF018E2FADD5}"/>
              </a:ext>
            </a:extLst>
          </p:cNvPr>
          <p:cNvSpPr txBox="1"/>
          <p:nvPr/>
        </p:nvSpPr>
        <p:spPr>
          <a:xfrm>
            <a:off x="3558406" y="4680012"/>
            <a:ext cx="35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 of periodic perturbations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along the surface preceding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penetration of vortices at H &gt; Hs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CB33B5-6F97-7A2E-9663-AA5D43BC86E4}"/>
              </a:ext>
            </a:extLst>
          </p:cNvPr>
          <p:cNvCxnSpPr/>
          <p:nvPr/>
        </p:nvCxnSpPr>
        <p:spPr>
          <a:xfrm flipH="1">
            <a:off x="2107143" y="5218068"/>
            <a:ext cx="1349115" cy="6583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CD8C21A-E157-6A9F-ACFD-6B4C8A707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79" y="3857397"/>
            <a:ext cx="1215803" cy="632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888F47-0621-CD2B-AB02-F49E4A12A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512" y="2354848"/>
            <a:ext cx="2873460" cy="819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6A7C10-0045-EC41-B4CB-6FC4AA87B6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297" y="5209416"/>
            <a:ext cx="1474694" cy="7325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2DEF96-7F19-D64B-A6B0-2C2BC4F2E6A3}"/>
              </a:ext>
            </a:extLst>
          </p:cNvPr>
          <p:cNvSpPr txBox="1"/>
          <p:nvPr/>
        </p:nvSpPr>
        <p:spPr>
          <a:xfrm>
            <a:off x="7395877" y="1917304"/>
            <a:ext cx="438235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 results for                                     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81EF60-C63E-6092-C0FE-CE8550D52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282" y="1985348"/>
            <a:ext cx="682540" cy="2123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8EAE6A-A1FC-2A98-5BAA-3692617F9144}"/>
              </a:ext>
            </a:extLst>
          </p:cNvPr>
          <p:cNvSpPr txBox="1"/>
          <p:nvPr/>
        </p:nvSpPr>
        <p:spPr>
          <a:xfrm>
            <a:off x="466166" y="965731"/>
            <a:ext cx="486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 numerical simulations for Nb:</a:t>
            </a:r>
          </a:p>
          <a:p>
            <a:r>
              <a:rPr lang="en-US" sz="1400" b="1" dirty="0">
                <a:solidFill>
                  <a:srgbClr val="0000DB"/>
                </a:solidFill>
              </a:rPr>
              <a:t>Pathirana and Gurevich, Front. </a:t>
            </a:r>
            <a:r>
              <a:rPr lang="en-US" sz="1400" b="1" dirty="0" err="1">
                <a:solidFill>
                  <a:srgbClr val="0000DB"/>
                </a:solidFill>
              </a:rPr>
              <a:t>Electr</a:t>
            </a:r>
            <a:r>
              <a:rPr lang="en-US" sz="1400" b="1" dirty="0">
                <a:solidFill>
                  <a:srgbClr val="0000DB"/>
                </a:solidFill>
              </a:rPr>
              <a:t>. Mat. 3, 1246016 (2023)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86E71-43B9-C807-EE47-4441B55C2FD3}"/>
              </a:ext>
            </a:extLst>
          </p:cNvPr>
          <p:cNvSpPr txBox="1"/>
          <p:nvPr/>
        </p:nvSpPr>
        <p:spPr>
          <a:xfrm>
            <a:off x="7417974" y="331834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 along the surface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6CE79-9F0C-7009-160D-C6E482946BFE}"/>
              </a:ext>
            </a:extLst>
          </p:cNvPr>
          <p:cNvSpPr txBox="1"/>
          <p:nvPr/>
        </p:nvSpPr>
        <p:spPr>
          <a:xfrm>
            <a:off x="7394449" y="468854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Decay length perpendicular to the surface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29679B-F84C-52D1-1B61-712083C5B2D3}"/>
              </a:ext>
            </a:extLst>
          </p:cNvPr>
          <p:cNvSpPr txBox="1"/>
          <p:nvPr/>
        </p:nvSpPr>
        <p:spPr>
          <a:xfrm>
            <a:off x="6852961" y="996231"/>
            <a:ext cx="4578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DB"/>
                </a:solidFill>
              </a:rPr>
              <a:t>Christiansen, Solid Stat. Comm, 7, 727 (1969); Chapman </a:t>
            </a:r>
          </a:p>
          <a:p>
            <a:r>
              <a:rPr lang="en-US" sz="1400" b="1" dirty="0">
                <a:solidFill>
                  <a:srgbClr val="0000DB"/>
                </a:solidFill>
              </a:rPr>
              <a:t>SIAM J. Appl. Math , 55, 1233 (1995); </a:t>
            </a:r>
            <a:r>
              <a:rPr lang="en-US" sz="1400" b="1" dirty="0" err="1">
                <a:solidFill>
                  <a:srgbClr val="0000DB"/>
                </a:solidFill>
              </a:rPr>
              <a:t>Transtrum</a:t>
            </a:r>
            <a:r>
              <a:rPr lang="en-US" sz="1400" b="1" dirty="0">
                <a:solidFill>
                  <a:srgbClr val="0000DB"/>
                </a:solidFill>
              </a:rPr>
              <a:t> et al, PRB  </a:t>
            </a:r>
          </a:p>
          <a:p>
            <a:r>
              <a:rPr lang="en-US" sz="1400" b="1" dirty="0">
                <a:solidFill>
                  <a:srgbClr val="0000DB"/>
                </a:solidFill>
              </a:rPr>
              <a:t>83,  094505 (2011), </a:t>
            </a:r>
            <a:r>
              <a:rPr lang="en-US" sz="1400" b="1" dirty="0" err="1">
                <a:solidFill>
                  <a:srgbClr val="0000DB"/>
                </a:solidFill>
              </a:rPr>
              <a:t>Liarte</a:t>
            </a:r>
            <a:r>
              <a:rPr lang="en-US" sz="1400" b="1" dirty="0">
                <a:solidFill>
                  <a:srgbClr val="0000DB"/>
                </a:solidFill>
              </a:rPr>
              <a:t> et al, SUST 30, 033002 (2017)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C28C7C-6AE7-E5EB-B2BF-09374D8824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290" y="449834"/>
            <a:ext cx="2286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591E-7D81-35A1-CC15-F2EED31B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068" y="-83110"/>
            <a:ext cx="4576482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Dirty layer at the surface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AA2FD-F668-7411-C088-1F312233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DBE04-9CC5-1861-0CCA-435EE20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diagram of a graph and a cube&#10;&#10;Description automatically generated">
            <a:extLst>
              <a:ext uri="{FF2B5EF4-FFF2-40B4-BE49-F238E27FC236}">
                <a16:creationId xmlns:a16="http://schemas.microsoft.com/office/drawing/2014/main" id="{AF39B619-22D9-5B6D-B6AF-DF751F93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8" y="1040282"/>
            <a:ext cx="7772400" cy="3471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BBE10-9E5C-4106-B11A-DD5C4C02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13" y="1532149"/>
            <a:ext cx="2717412" cy="1108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2AF97-96D7-125A-BAF0-8C19060B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8" y="4672795"/>
            <a:ext cx="6324288" cy="726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755DB-9327-B822-1A0D-B422ECA52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388" y="5590584"/>
            <a:ext cx="3061383" cy="802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7A58C5-8D25-31E3-80F9-C06B1D1231D8}"/>
              </a:ext>
            </a:extLst>
          </p:cNvPr>
          <p:cNvSpPr txBox="1"/>
          <p:nvPr/>
        </p:nvSpPr>
        <p:spPr>
          <a:xfrm>
            <a:off x="7906873" y="3221195"/>
            <a:ext cx="382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Slowly ramping magnetic field:                         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8D8F88B-3A90-97CD-3F58-9297DEF48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3901" y="3636251"/>
            <a:ext cx="2387952" cy="33016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53E5850-4E1A-EA87-020F-3F7B7B84C1F8}"/>
              </a:ext>
            </a:extLst>
          </p:cNvPr>
          <p:cNvGrpSpPr/>
          <p:nvPr/>
        </p:nvGrpSpPr>
        <p:grpSpPr>
          <a:xfrm>
            <a:off x="8691278" y="4171508"/>
            <a:ext cx="3052510" cy="2137596"/>
            <a:chOff x="8689782" y="4691454"/>
            <a:chExt cx="2677488" cy="159744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AB04FDF-8F51-1F31-9C5D-3FC0305BCEC2}"/>
                </a:ext>
              </a:extLst>
            </p:cNvPr>
            <p:cNvCxnSpPr>
              <a:cxnSpLocks/>
            </p:cNvCxnSpPr>
            <p:nvPr/>
          </p:nvCxnSpPr>
          <p:spPr>
            <a:xfrm>
              <a:off x="9072278" y="6270965"/>
              <a:ext cx="216946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61D2F2-6461-8DB7-16DF-876BB527C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2276" y="4842330"/>
              <a:ext cx="17931" cy="14465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07FA58-BEC1-C9F7-01AB-19A629797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0207" y="5670416"/>
              <a:ext cx="555814" cy="60054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9FE6D4B-98B5-5082-5496-4F790113B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6026" y="5464370"/>
              <a:ext cx="1050365" cy="2221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4DF82CB-A32D-867E-1077-D520C025E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36259" y="4924409"/>
              <a:ext cx="519952" cy="26353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B4A6CA-7843-860A-A054-FDC98055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57964" y="6018006"/>
              <a:ext cx="93346" cy="186691"/>
            </a:xfrm>
            <a:prstGeom prst="rect">
              <a:avLst/>
            </a:prstGeom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97D78EE-8C15-B6B0-C0A2-97AA9DF40C47}"/>
                </a:ext>
              </a:extLst>
            </p:cNvPr>
            <p:cNvCxnSpPr/>
            <p:nvPr/>
          </p:nvCxnSpPr>
          <p:spPr>
            <a:xfrm>
              <a:off x="10696391" y="5056094"/>
              <a:ext cx="0" cy="343535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312E86-6D80-3BC3-C7BA-2EE87E37522C}"/>
                </a:ext>
              </a:extLst>
            </p:cNvPr>
            <p:cNvSpPr txBox="1"/>
            <p:nvPr/>
          </p:nvSpPr>
          <p:spPr>
            <a:xfrm>
              <a:off x="10274278" y="4691454"/>
              <a:ext cx="1092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instability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E5BB58C-028E-EEB8-AD1F-554D76751CD4}"/>
                </a:ext>
              </a:extLst>
            </p:cNvPr>
            <p:cNvCxnSpPr/>
            <p:nvPr/>
          </p:nvCxnSpPr>
          <p:spPr>
            <a:xfrm flipV="1">
              <a:off x="9090207" y="5453416"/>
              <a:ext cx="1606184" cy="6474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4F272E1-CFF7-9071-2682-0A10CA66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89782" y="5381700"/>
              <a:ext cx="258590" cy="258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24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0FCD-647C-4031-8A77-8AC81C1E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74704"/>
            <a:ext cx="9372600" cy="1096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superheating field </a:t>
            </a:r>
          </a:p>
        </p:txBody>
      </p:sp>
      <p:pic>
        <p:nvPicPr>
          <p:cNvPr id="3" name="ezgif.com-gif-to-mp4">
            <a:hlinkClick r:id="" action="ppaction://media"/>
            <a:extLst>
              <a:ext uri="{FF2B5EF4-FFF2-40B4-BE49-F238E27FC236}">
                <a16:creationId xmlns:a16="http://schemas.microsoft.com/office/drawing/2014/main" id="{2DD55A37-AA47-4A9B-8D23-AB46384ADC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3923" t="25133" r="25833" b="14931"/>
          <a:stretch/>
        </p:blipFill>
        <p:spPr>
          <a:xfrm>
            <a:off x="1789659" y="940239"/>
            <a:ext cx="6986039" cy="51807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B904F3-A9A7-49FC-A3B9-DBA52F2ABD38}"/>
              </a:ext>
            </a:extLst>
          </p:cNvPr>
          <p:cNvSpPr txBox="1"/>
          <p:nvPr/>
        </p:nvSpPr>
        <p:spPr>
          <a:xfrm>
            <a:off x="6814187" y="5618239"/>
            <a:ext cx="100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x/</a:t>
            </a:r>
            <a:r>
              <a:rPr lang="el-GR" sz="2400" dirty="0">
                <a:latin typeface="+mj-lt"/>
                <a:cs typeface="Arial" panose="020B0604020202020204" pitchFamily="34" charset="0"/>
              </a:rPr>
              <a:t>ξ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4A9ACD-78AC-FA34-E77F-9D519969A101}"/>
              </a:ext>
            </a:extLst>
          </p:cNvPr>
          <p:cNvGrpSpPr/>
          <p:nvPr/>
        </p:nvGrpSpPr>
        <p:grpSpPr>
          <a:xfrm>
            <a:off x="2633820" y="654212"/>
            <a:ext cx="7064741" cy="5610987"/>
            <a:chOff x="1283632" y="985307"/>
            <a:chExt cx="4797819" cy="42424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C5105-4AA8-4361-A4DE-751B12B0049B}"/>
                </a:ext>
              </a:extLst>
            </p:cNvPr>
            <p:cNvSpPr/>
            <p:nvPr/>
          </p:nvSpPr>
          <p:spPr>
            <a:xfrm>
              <a:off x="1927155" y="985307"/>
              <a:ext cx="28956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Order Parameter (f)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23BB1E-205C-4EB1-9293-28BF8A129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293" r="2854"/>
            <a:stretch/>
          </p:blipFill>
          <p:spPr>
            <a:xfrm>
              <a:off x="5454715" y="1388999"/>
              <a:ext cx="626736" cy="28130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F9D0A8-1D9E-46B0-A333-72A9D604945E}"/>
                </a:ext>
              </a:extLst>
            </p:cNvPr>
            <p:cNvSpPr txBox="1"/>
            <p:nvPr/>
          </p:nvSpPr>
          <p:spPr>
            <a:xfrm>
              <a:off x="1283632" y="4878687"/>
              <a:ext cx="1287046" cy="34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y/</a:t>
              </a:r>
              <a:r>
                <a:rPr lang="el-GR" sz="2400" dirty="0">
                  <a:latin typeface="+mj-lt"/>
                  <a:cs typeface="Arial" panose="020B0604020202020204" pitchFamily="34" charset="0"/>
                </a:rPr>
                <a:t>ξ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AC540D-0728-0FDA-3BC7-7990A7AC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E101BA-DD99-1EFB-3D21-1981888E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466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87A8-6898-C410-D8E5-7033328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689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Dirty surface layer,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9BFB1-1CAD-3815-2AAF-C6D6D101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26D11-6D75-77A4-A4D0-0A72C3AB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A7BD775B-7680-17BD-4E96-972654C9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37" y="952130"/>
            <a:ext cx="5461137" cy="419361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7EF3DAFF-68CE-D73F-C90D-5DFA1A73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30" y="863230"/>
            <a:ext cx="5537757" cy="4443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0C988-6A44-229B-1D65-AD508822C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614" y="2421223"/>
            <a:ext cx="1066800" cy="33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97237-0CDC-2B68-CDF8-2581637BC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236" y="2403293"/>
            <a:ext cx="1118351" cy="2850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57CD6C7-654E-EEBF-AF4F-E04A2D4DD443}"/>
              </a:ext>
            </a:extLst>
          </p:cNvPr>
          <p:cNvGrpSpPr/>
          <p:nvPr/>
        </p:nvGrpSpPr>
        <p:grpSpPr>
          <a:xfrm>
            <a:off x="730624" y="5329788"/>
            <a:ext cx="11165621" cy="1200330"/>
            <a:chOff x="730625" y="5145745"/>
            <a:chExt cx="10956842" cy="9699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BBDFA0-4A95-9AFC-7788-798FDA5DFC03}"/>
                </a:ext>
              </a:extLst>
            </p:cNvPr>
            <p:cNvSpPr txBox="1"/>
            <p:nvPr/>
          </p:nvSpPr>
          <p:spPr>
            <a:xfrm>
              <a:off x="730625" y="5145745"/>
              <a:ext cx="10956842" cy="969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Maximum in H</a:t>
              </a:r>
              <a:r>
                <a:rPr lang="en-US" baseline="-25000" dirty="0"/>
                <a:t>s</a:t>
              </a:r>
              <a:r>
                <a:rPr lang="en-US" dirty="0"/>
                <a:t>(</a:t>
              </a:r>
              <a:r>
                <a:rPr lang="en-US" dirty="0" err="1"/>
                <a:t>l</a:t>
              </a:r>
              <a:r>
                <a:rPr lang="en-US" baseline="-25000" dirty="0" err="1"/>
                <a:t>d</a:t>
              </a:r>
              <a:r>
                <a:rPr lang="en-US" dirty="0"/>
                <a:t>) results from current counterflow induced in the dirty surface layer with larger                                     </a:t>
              </a:r>
            </a:p>
            <a:p>
              <a:r>
                <a:rPr lang="en-US" dirty="0"/>
                <a:t>by the cleaner bulk with smaller         ,    similar to that in SIS multilayers.  Reduced Hs at larger </a:t>
              </a:r>
              <a:r>
                <a:rPr lang="en-US" dirty="0" err="1"/>
                <a:t>ld</a:t>
              </a:r>
              <a:r>
                <a:rPr lang="en-US" dirty="0"/>
                <a:t> is due to </a:t>
              </a:r>
            </a:p>
            <a:p>
              <a:r>
                <a:rPr lang="en-US" dirty="0"/>
                <a:t>larger GL parameter  of the dirty layer,    </a:t>
              </a:r>
            </a:p>
            <a:p>
              <a:r>
                <a:rPr lang="en-US" dirty="0"/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5C11EB-BFD2-7B5F-3AC9-1B6372A72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1081" y="5176339"/>
              <a:ext cx="1613488" cy="2468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BB94B96-67CF-141E-BC00-30974E059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67527" y="5394431"/>
              <a:ext cx="355541" cy="24733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5CE4CD-A464-1653-7F01-7AFCD6A659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0123" y="5898340"/>
            <a:ext cx="2046321" cy="2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29D3-6282-360C-6117-3C704EF9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-165227"/>
            <a:ext cx="5672328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SIS with the same materials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04FD3-1C4A-1AC0-EE02-BAD39DDA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97697-C210-06A1-7E60-254DCE00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476E0DF-7499-A936-AF18-F928C761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608" y="1304798"/>
            <a:ext cx="5181600" cy="4102100"/>
          </a:xfrm>
          <a:prstGeom prst="rect">
            <a:avLst/>
          </a:prstGeom>
        </p:spPr>
      </p:pic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7570F746-11EA-3A8F-65ED-20B2B83A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6" y="1286510"/>
            <a:ext cx="5232400" cy="4102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C36CA9-1FDF-9F4F-427E-A7D5399BD54E}"/>
              </a:ext>
            </a:extLst>
          </p:cNvPr>
          <p:cNvSpPr txBox="1"/>
          <p:nvPr/>
        </p:nvSpPr>
        <p:spPr>
          <a:xfrm>
            <a:off x="2188464" y="3054096"/>
            <a:ext cx="285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SIS Nb</a:t>
            </a:r>
            <a:r>
              <a:rPr lang="en-US" baseline="-25000" dirty="0"/>
              <a:t>3</a:t>
            </a:r>
            <a:r>
              <a:rPr lang="en-US" dirty="0"/>
              <a:t>Sn with the same </a:t>
            </a:r>
          </a:p>
          <a:p>
            <a:r>
              <a:rPr lang="en-US" dirty="0"/>
              <a:t>parameters of the overlayer </a:t>
            </a:r>
          </a:p>
          <a:p>
            <a:r>
              <a:rPr lang="en-US" dirty="0"/>
              <a:t>and the the bulk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081FA-2B6D-EB36-9F4C-9FD840E62702}"/>
              </a:ext>
            </a:extLst>
          </p:cNvPr>
          <p:cNvSpPr txBox="1"/>
          <p:nvPr/>
        </p:nvSpPr>
        <p:spPr>
          <a:xfrm>
            <a:off x="7406640" y="4151376"/>
            <a:ext cx="3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SIS Nb</a:t>
            </a:r>
            <a:r>
              <a:rPr lang="en-US" baseline="-25000" dirty="0"/>
              <a:t>3</a:t>
            </a:r>
            <a:r>
              <a:rPr lang="en-US" dirty="0"/>
              <a:t>Sn with dirtier overlayer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B361D-AC3B-5702-0F31-14DBFF2ABFCE}"/>
              </a:ext>
            </a:extLst>
          </p:cNvPr>
          <p:cNvSpPr txBox="1"/>
          <p:nvPr/>
        </p:nvSpPr>
        <p:spPr>
          <a:xfrm>
            <a:off x="859536" y="5310646"/>
            <a:ext cx="6547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 in H</a:t>
            </a:r>
            <a:r>
              <a:rPr lang="en-US" baseline="-25000" dirty="0"/>
              <a:t>s</a:t>
            </a:r>
            <a:r>
              <a:rPr lang="en-US" dirty="0"/>
              <a:t>(d) at small d results from suppression </a:t>
            </a:r>
          </a:p>
          <a:p>
            <a:r>
              <a:rPr lang="en-US" dirty="0"/>
              <a:t>of vortex perturbations by I layer over           </a:t>
            </a:r>
          </a:p>
          <a:p>
            <a:r>
              <a:rPr lang="en-US" dirty="0"/>
              <a:t>perpendicular to the 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3D5E2-6861-AFAB-71F0-E3CF3B95A092}"/>
              </a:ext>
            </a:extLst>
          </p:cNvPr>
          <p:cNvSpPr txBox="1"/>
          <p:nvPr/>
        </p:nvSpPr>
        <p:spPr>
          <a:xfrm>
            <a:off x="6715595" y="5063926"/>
            <a:ext cx="529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Dashed line:  H</a:t>
            </a:r>
            <a:r>
              <a:rPr lang="en-US" baseline="-25000" dirty="0"/>
              <a:t>s</a:t>
            </a:r>
            <a:r>
              <a:rPr lang="en-US" dirty="0"/>
              <a:t>(d) calculated in the London model</a:t>
            </a:r>
          </a:p>
          <a:p>
            <a:endParaRPr lang="en-US" dirty="0"/>
          </a:p>
          <a:p>
            <a:r>
              <a:rPr lang="en-US" dirty="0"/>
              <a:t>N-doped – I – clean Nb structures may outperform the best bare Nb cavities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77224-A670-820A-EC39-4B408E33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62" y="5595895"/>
            <a:ext cx="1106904" cy="3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9E23-16F8-48CA-D3B8-6D111B9E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976" y="-18923"/>
            <a:ext cx="4447032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High-Tc overlayer in 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210B0-1FCA-4F8E-AAE5-3CF5843E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432C-C5A7-A4C8-44C0-EAD282E2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8062"/>
            <a:ext cx="2743200" cy="365125"/>
          </a:xfrm>
        </p:spPr>
        <p:txBody>
          <a:bodyPr/>
          <a:lstStyle/>
          <a:p>
            <a:fld id="{CA2917F4-69CE-C848-A829-59C74A1C27F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A8F2A65-BE46-FFA4-9BD4-08F9F2D9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97" y="1114806"/>
            <a:ext cx="6522848" cy="513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A337FF-3818-A7C1-CC70-DB0767D984B6}"/>
              </a:ext>
            </a:extLst>
          </p:cNvPr>
          <p:cNvSpPr txBox="1"/>
          <p:nvPr/>
        </p:nvSpPr>
        <p:spPr>
          <a:xfrm>
            <a:off x="3785616" y="3767327"/>
            <a:ext cx="175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US" sz="2000" dirty="0"/>
              <a:t> - I - Nb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6923C-769B-3397-6A5B-FBA2F93F5278}"/>
              </a:ext>
            </a:extLst>
          </p:cNvPr>
          <p:cNvSpPr txBox="1"/>
          <p:nvPr/>
        </p:nvSpPr>
        <p:spPr>
          <a:xfrm>
            <a:off x="8065008" y="2029968"/>
            <a:ext cx="354456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 Nb3Sn overlayer more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than doubles the dc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superheating field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London model works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surprisingly well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interlayer is necessary to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prevent avalanche penetration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of vortices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5E3AE-2F7D-D34B-8F4B-BBD86D7E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3150" y="6356350"/>
            <a:ext cx="5015459" cy="365125"/>
          </a:xfrm>
        </p:spPr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36FFC-31ED-4D45-BA07-F693FB5A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0205"/>
            <a:ext cx="2743200" cy="365125"/>
          </a:xfrm>
        </p:spPr>
        <p:txBody>
          <a:bodyPr/>
          <a:lstStyle/>
          <a:p>
            <a:fld id="{CA2917F4-69CE-C848-A829-59C74A1C27FE}" type="slidenum">
              <a:rPr lang="en-US" smtClean="0"/>
              <a:t>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C7E920-0171-B349-C20F-EFDDC5BD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5" y="3825965"/>
            <a:ext cx="3383389" cy="2738055"/>
          </a:xfrm>
          <a:prstGeom prst="rect">
            <a:avLst/>
          </a:prstGeom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7150C9-2222-F140-D1F7-51E8A7897F43}"/>
              </a:ext>
            </a:extLst>
          </p:cNvPr>
          <p:cNvGrpSpPr/>
          <p:nvPr/>
        </p:nvGrpSpPr>
        <p:grpSpPr>
          <a:xfrm>
            <a:off x="51852" y="1248508"/>
            <a:ext cx="3383390" cy="2514024"/>
            <a:chOff x="1413397" y="1334122"/>
            <a:chExt cx="3934820" cy="31843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737A0E-DF36-98B4-213C-6BFAF1C68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3397" y="1334122"/>
              <a:ext cx="3934820" cy="31843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BCFE8-CC63-387B-0F77-686C66280C92}"/>
                </a:ext>
              </a:extLst>
            </p:cNvPr>
            <p:cNvSpPr txBox="1"/>
            <p:nvPr/>
          </p:nvSpPr>
          <p:spPr>
            <a:xfrm>
              <a:off x="2291625" y="3005114"/>
              <a:ext cx="2025926" cy="32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Reentrant shape</a:t>
              </a:r>
            </a:p>
          </p:txBody>
        </p:sp>
        <p:sp>
          <p:nvSpPr>
            <p:cNvPr id="6" name="Text Placeholder 12">
              <a:extLst>
                <a:ext uri="{FF2B5EF4-FFF2-40B4-BE49-F238E27FC236}">
                  <a16:creationId xmlns:a16="http://schemas.microsoft.com/office/drawing/2014/main" id="{A8F8740A-9BF6-336A-E434-4EFFDC3994C6}"/>
                </a:ext>
              </a:extLst>
            </p:cNvPr>
            <p:cNvSpPr txBox="1">
              <a:spLocks/>
            </p:cNvSpPr>
            <p:nvPr/>
          </p:nvSpPr>
          <p:spPr>
            <a:xfrm>
              <a:off x="1864719" y="3641501"/>
              <a:ext cx="3069713" cy="32957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b="1" dirty="0"/>
                <a:t>Single-cell: 59 MV/m (223 </a:t>
              </a:r>
              <a:r>
                <a:rPr lang="en-US" sz="1100" b="1" dirty="0" err="1"/>
                <a:t>mT</a:t>
              </a:r>
              <a:r>
                <a:rPr lang="en-US" sz="1100" b="1" dirty="0"/>
                <a:t>) 1.3 GHz at 2 K</a:t>
              </a:r>
            </a:p>
          </p:txBody>
        </p:sp>
      </p:grp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B6A1070-9968-D125-7540-7FF67AE50861}"/>
              </a:ext>
            </a:extLst>
          </p:cNvPr>
          <p:cNvSpPr txBox="1">
            <a:spLocks/>
          </p:cNvSpPr>
          <p:nvPr/>
        </p:nvSpPr>
        <p:spPr>
          <a:xfrm>
            <a:off x="659179" y="5793738"/>
            <a:ext cx="2391319" cy="3427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53.3 MV/m in 650 MHz single-cell</a:t>
            </a:r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0C636-DADF-3A4C-46F4-9FC5DE6B91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242" y="1188305"/>
            <a:ext cx="3336397" cy="2691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1BB2E-3789-1160-73A0-C2A0C3A0F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998" y="4019073"/>
            <a:ext cx="3075719" cy="2711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8E955-15DE-C39C-E1B1-85FDE6981AC9}"/>
              </a:ext>
            </a:extLst>
          </p:cNvPr>
          <p:cNvSpPr txBox="1"/>
          <p:nvPr/>
        </p:nvSpPr>
        <p:spPr>
          <a:xfrm>
            <a:off x="334789" y="646523"/>
            <a:ext cx="3286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Positive Q slope, high Q, highest breakdown fields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7BF01-62DE-BF4F-D5F5-35BBA437E155}"/>
              </a:ext>
            </a:extLst>
          </p:cNvPr>
          <p:cNvSpPr txBox="1"/>
          <p:nvPr/>
        </p:nvSpPr>
        <p:spPr>
          <a:xfrm>
            <a:off x="4077325" y="663732"/>
            <a:ext cx="286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Negative Q slope, high Q, reduced breakdown fields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53D83-C9D8-7831-6453-547118AB6D81}"/>
              </a:ext>
            </a:extLst>
          </p:cNvPr>
          <p:cNvSpPr txBox="1"/>
          <p:nvPr/>
        </p:nvSpPr>
        <p:spPr>
          <a:xfrm>
            <a:off x="5051685" y="2788168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DB"/>
                </a:solidFill>
              </a:rPr>
              <a:t>Dhakal, </a:t>
            </a:r>
            <a:r>
              <a:rPr lang="en-US" sz="1000" b="1" dirty="0" err="1">
                <a:solidFill>
                  <a:srgbClr val="0000DB"/>
                </a:solidFill>
              </a:rPr>
              <a:t>Ciovati</a:t>
            </a:r>
            <a:r>
              <a:rPr lang="en-US" sz="1000" b="1" dirty="0">
                <a:solidFill>
                  <a:srgbClr val="0000DB"/>
                </a:solidFill>
              </a:rPr>
              <a:t> et al.</a:t>
            </a:r>
          </a:p>
          <a:p>
            <a:r>
              <a:rPr lang="en-US" sz="1000" b="1" dirty="0">
                <a:solidFill>
                  <a:srgbClr val="0000DB"/>
                </a:solidFill>
              </a:rPr>
              <a:t>PR STAB 16. 042001 (2013)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1EB9E-E5C2-9007-B073-F35F21D431F4}"/>
              </a:ext>
            </a:extLst>
          </p:cNvPr>
          <p:cNvSpPr txBox="1"/>
          <p:nvPr/>
        </p:nvSpPr>
        <p:spPr>
          <a:xfrm>
            <a:off x="4182261" y="5021704"/>
            <a:ext cx="1455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00DB"/>
                </a:solidFill>
              </a:rPr>
              <a:t>Grasselino</a:t>
            </a:r>
            <a:r>
              <a:rPr lang="en-US" sz="1100" b="1" dirty="0">
                <a:solidFill>
                  <a:srgbClr val="0000DB"/>
                </a:solidFill>
              </a:rPr>
              <a:t> et al, FNAL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9CB77-2C22-8305-FACB-2AB44AD90B5C}"/>
              </a:ext>
            </a:extLst>
          </p:cNvPr>
          <p:cNvSpPr txBox="1"/>
          <p:nvPr/>
        </p:nvSpPr>
        <p:spPr>
          <a:xfrm>
            <a:off x="3245368" y="55177"/>
            <a:ext cx="642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Conundrum of SRF performance limits 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23015-3D60-69FB-62FD-99B81881606E}"/>
              </a:ext>
            </a:extLst>
          </p:cNvPr>
          <p:cNvSpPr txBox="1"/>
          <p:nvPr/>
        </p:nvSpPr>
        <p:spPr>
          <a:xfrm>
            <a:off x="6932573" y="1319778"/>
            <a:ext cx="455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far can the breakdown fields and Q factors in best Nb cavities be increased?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431DB-704B-23D0-FAF1-AB41EDF3C02B}"/>
              </a:ext>
            </a:extLst>
          </p:cNvPr>
          <p:cNvSpPr txBox="1"/>
          <p:nvPr/>
        </p:nvSpPr>
        <p:spPr>
          <a:xfrm>
            <a:off x="6907628" y="2581657"/>
            <a:ext cx="518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SRF theoretical Q and H limits at  T &lt;&lt;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unknown.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Eliashberg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instead of BCS is required to get reliable numbers for Nb and Nb3Sn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F1ED00-D929-7125-2D63-55FB902650E4}"/>
              </a:ext>
            </a:extLst>
          </p:cNvPr>
          <p:cNvSpPr txBox="1"/>
          <p:nvPr/>
        </p:nvSpPr>
        <p:spPr>
          <a:xfrm>
            <a:off x="6892638" y="3937040"/>
            <a:ext cx="4839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a magic way to simultaneously push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Q and H limits or they are mutually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26521B-C36C-6CCA-FF03-DD91402CC4D6}"/>
              </a:ext>
            </a:extLst>
          </p:cNvPr>
          <p:cNvSpPr txBox="1"/>
          <p:nvPr/>
        </p:nvSpPr>
        <p:spPr>
          <a:xfrm>
            <a:off x="6868021" y="5182877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Q and H limits can be be increased by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nanostructuring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even if we do not know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the exact theoretical limits are.</a:t>
            </a:r>
          </a:p>
        </p:txBody>
      </p:sp>
    </p:spTree>
    <p:extLst>
      <p:ext uri="{BB962C8B-B14F-4D97-AF65-F5344CB8AC3E}">
        <p14:creationId xmlns:p14="http://schemas.microsoft.com/office/powerpoint/2010/main" val="310416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5BAD-AEEA-2C41-918A-0A7F200F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272189"/>
            <a:ext cx="8321565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 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Blocking penetration of vortices by I layers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236DA-0F94-1E4A-868C-6FD81EB8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5DE302CF-E0F3-A543-A8D0-3BD27FFF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07" y="3014892"/>
            <a:ext cx="3560824" cy="70195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506353-EDE4-9B42-8FE2-1D4BA2C7AAEE}"/>
              </a:ext>
            </a:extLst>
          </p:cNvPr>
          <p:cNvSpPr txBox="1"/>
          <p:nvPr/>
        </p:nvSpPr>
        <p:spPr>
          <a:xfrm>
            <a:off x="277197" y="5994602"/>
            <a:ext cx="527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n-lt"/>
              </a:rPr>
              <a:t>Kubo et al, APL, 104, 032603 (2014);  SUST, 30, 023001 (2017); </a:t>
            </a:r>
            <a:r>
              <a:rPr lang="en-US" sz="1200" b="1" dirty="0">
                <a:solidFill>
                  <a:srgbClr val="0000FF"/>
                </a:solidFill>
              </a:rPr>
              <a:t>34, 045006 (2021)</a:t>
            </a:r>
            <a:endParaRPr lang="en-US" sz="1200" b="1" dirty="0">
              <a:latin typeface="+mn-lt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+mn-lt"/>
              </a:rPr>
              <a:t>Posen,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Transtrum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Catelani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Liepe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Sethna, Phys. Rev. Appl. 4, 044019 (2015)</a:t>
            </a: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F6115763-231C-CF46-BB73-B10453F44007}"/>
              </a:ext>
            </a:extLst>
          </p:cNvPr>
          <p:cNvGrpSpPr>
            <a:grpSpLocks/>
          </p:cNvGrpSpPr>
          <p:nvPr/>
        </p:nvGrpSpPr>
        <p:grpSpPr bwMode="auto">
          <a:xfrm>
            <a:off x="429484" y="900548"/>
            <a:ext cx="3657449" cy="3338945"/>
            <a:chOff x="144" y="528"/>
            <a:chExt cx="3338" cy="3377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90B9B0D7-8F6C-8E4A-9F41-C620F179B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88"/>
              <a:ext cx="1392" cy="18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400" b="1"/>
                <a:t>Nb</a:t>
              </a: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98C0E0B-008D-4D42-917A-3DF0F65A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86ED07C9-8F52-0849-9872-D26FEAC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965AF34-46BD-BA44-AD79-6ABB974F6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0DF0F69-5478-3C4E-AD35-04EB5DF48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36BF1907-E78D-9B42-A8BE-77641882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6F07E834-7506-6343-A27D-663EEDCB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B2A33C6F-51FC-3041-A216-11B56BB5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84E60023-9837-1F41-9E80-4995BA14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F57DB14C-9BC7-3E4E-805B-3215B71D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9F2AFF16-7932-6446-9FC1-61A538EEA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DF254BDF-3793-0B4D-AC34-BB9E5B9BB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3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73C47AB3-75F3-C24C-939B-E672EA5F0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FC5383E-855A-0046-984B-EEE69065B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36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600ED7C6-20FA-DC4D-A239-F89CCD0C1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5" y="3678"/>
              <a:ext cx="141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+mn-lt"/>
                </a:rPr>
                <a:t>dielectric layers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232864B9-45AC-B649-AB36-79583AE2D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528"/>
              <a:ext cx="175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</a:rPr>
                <a:t>higher-</a:t>
              </a:r>
              <a:r>
                <a:rPr lang="en-US" sz="1400" dirty="0" err="1">
                  <a:latin typeface="+mn-lt"/>
                </a:rPr>
                <a:t>T</a:t>
              </a:r>
              <a:r>
                <a:rPr lang="en-US" sz="1400" baseline="-25000" dirty="0" err="1">
                  <a:latin typeface="+mn-lt"/>
                </a:rPr>
                <a:t>c</a:t>
              </a:r>
              <a:r>
                <a:rPr lang="en-US" sz="1400" dirty="0" err="1">
                  <a:latin typeface="+mn-lt"/>
                </a:rPr>
                <a:t>SC</a:t>
              </a:r>
              <a:r>
                <a:rPr lang="en-US" sz="1400" dirty="0">
                  <a:latin typeface="+mn-lt"/>
                </a:rPr>
                <a:t>: Nb</a:t>
              </a:r>
              <a:r>
                <a:rPr lang="en-US" sz="1400" baseline="-25000" dirty="0">
                  <a:latin typeface="+mn-lt"/>
                </a:rPr>
                <a:t>3</a:t>
              </a:r>
              <a:r>
                <a:rPr lang="en-US" sz="1400" dirty="0">
                  <a:latin typeface="+mn-lt"/>
                </a:rPr>
                <a:t>Sn, </a:t>
              </a:r>
              <a:r>
                <a:rPr lang="en-US" sz="1400" dirty="0" err="1">
                  <a:latin typeface="+mn-lt"/>
                </a:rPr>
                <a:t>etc</a:t>
              </a:r>
              <a:r>
                <a:rPr lang="en-US" sz="1400" dirty="0">
                  <a:latin typeface="+mn-lt"/>
                </a:rPr>
                <a:t>, </a:t>
              </a:r>
              <a:r>
                <a:rPr lang="en-US" sz="1400" dirty="0" err="1">
                  <a:latin typeface="+mn-lt"/>
                </a:rPr>
                <a:t>etc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147C3CBC-6A66-0B47-AF7B-4AECD0259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91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0775A03-1C1A-2F48-9A77-7D03ACA66CAA}"/>
              </a:ext>
            </a:extLst>
          </p:cNvPr>
          <p:cNvSpPr txBox="1"/>
          <p:nvPr/>
        </p:nvSpPr>
        <p:spPr>
          <a:xfrm>
            <a:off x="166249" y="346363"/>
            <a:ext cx="390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SIS multilayers </a:t>
            </a:r>
            <a:r>
              <a:rPr lang="en-US" sz="1200" b="1" dirty="0">
                <a:solidFill>
                  <a:srgbClr val="0000FF"/>
                </a:solidFill>
                <a:latin typeface="Calibri" charset="0"/>
              </a:rPr>
              <a:t> (Gurevich,  APL. 88, 012511 (2006))</a:t>
            </a:r>
            <a:endParaRPr lang="en-US" dirty="0">
              <a:solidFill>
                <a:srgbClr val="0000FF"/>
              </a:solidFill>
            </a:endParaRPr>
          </a:p>
          <a:p>
            <a:endParaRPr lang="en-US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BC1829-8042-AC4A-890A-C44FBC77ED63}"/>
              </a:ext>
            </a:extLst>
          </p:cNvPr>
          <p:cNvGrpSpPr/>
          <p:nvPr/>
        </p:nvGrpSpPr>
        <p:grpSpPr>
          <a:xfrm>
            <a:off x="263341" y="5125668"/>
            <a:ext cx="5539020" cy="646331"/>
            <a:chOff x="277196" y="5093182"/>
            <a:chExt cx="553902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56C14D-855B-0D47-888C-6F8A04F000D3}"/>
                </a:ext>
              </a:extLst>
            </p:cNvPr>
            <p:cNvSpPr txBox="1"/>
            <p:nvPr/>
          </p:nvSpPr>
          <p:spPr>
            <a:xfrm>
              <a:off x="277196" y="5093182"/>
              <a:ext cx="5539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m</a:t>
              </a:r>
              <a:r>
                <a:rPr lang="en-US" dirty="0"/>
                <a:t> at the optimum thickness exceeds H</a:t>
              </a:r>
              <a:r>
                <a:rPr lang="en-US" baseline="-25000" dirty="0"/>
                <a:t>s</a:t>
              </a:r>
              <a:r>
                <a:rPr lang="en-US" dirty="0"/>
                <a:t> of both Nb and the layer material.                         </a:t>
              </a:r>
              <a:r>
                <a:rPr lang="en-US" dirty="0" err="1"/>
                <a:t>mT</a:t>
              </a:r>
              <a:r>
                <a:rPr lang="en-US" dirty="0"/>
                <a:t> (dirty Nb layer),             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57BA87-2E7D-024D-A28F-D3F42C70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789" y="5449578"/>
              <a:ext cx="1158589" cy="21767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4A8D53-13C9-5C4E-9A09-BEA83400EA63}"/>
              </a:ext>
            </a:extLst>
          </p:cNvPr>
          <p:cNvGrpSpPr/>
          <p:nvPr/>
        </p:nvGrpSpPr>
        <p:grpSpPr>
          <a:xfrm>
            <a:off x="7048562" y="851287"/>
            <a:ext cx="5164341" cy="5693799"/>
            <a:chOff x="7048562" y="851287"/>
            <a:chExt cx="5164341" cy="569379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5D72BE8-781A-8548-8A0D-3643F6589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8468" y="851287"/>
              <a:ext cx="4445000" cy="28423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4B3D2A-1AC3-634C-B245-502DD43DC11F}"/>
                </a:ext>
              </a:extLst>
            </p:cNvPr>
            <p:cNvSpPr txBox="1"/>
            <p:nvPr/>
          </p:nvSpPr>
          <p:spPr>
            <a:xfrm>
              <a:off x="7476784" y="3722666"/>
              <a:ext cx="41892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 layer intercepts vortex loops and do not </a:t>
              </a:r>
            </a:p>
            <a:p>
              <a:r>
                <a:rPr lang="en-US" dirty="0"/>
                <a:t>let them propagate to the bulk </a:t>
              </a:r>
            </a:p>
            <a:p>
              <a:endParaRPr lang="en-US" dirty="0"/>
            </a:p>
            <a:p>
              <a:r>
                <a:rPr lang="en-US" dirty="0"/>
                <a:t>Strong decrease of vortex dissipation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C7A1C3D-61C2-3D49-A26E-09E3482D26E6}"/>
                </a:ext>
              </a:extLst>
            </p:cNvPr>
            <p:cNvSpPr/>
            <p:nvPr/>
          </p:nvSpPr>
          <p:spPr>
            <a:xfrm>
              <a:off x="7048562" y="5322828"/>
              <a:ext cx="5164341" cy="122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1200" dirty="0"/>
                <a:t>   </a:t>
              </a:r>
              <a:r>
                <a:rPr lang="en-US" sz="1400" b="1" dirty="0" err="1"/>
                <a:t>NbN</a:t>
              </a:r>
              <a:r>
                <a:rPr lang="en-US" sz="1400" b="1" dirty="0"/>
                <a:t> overlayer </a:t>
              </a:r>
              <a:r>
                <a:rPr lang="en-US" sz="1600" b="1" dirty="0"/>
                <a:t>(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Antoine et al, APL 102, 102603 (2013);</a:t>
              </a:r>
            </a:p>
            <a:p>
              <a:r>
                <a:rPr lang="en-US" sz="1200" b="1" dirty="0">
                  <a:solidFill>
                    <a:srgbClr val="0000FF"/>
                  </a:solidFill>
                </a:rPr>
                <a:t>    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 Roach, et al, IEEE Trans. Appl. </a:t>
              </a:r>
              <a:r>
                <a:rPr lang="en-US" sz="1200" b="1" dirty="0" err="1">
                  <a:solidFill>
                    <a:srgbClr val="0000FF"/>
                  </a:solidFill>
                  <a:latin typeface="+mn-lt"/>
                </a:rPr>
                <a:t>Supercond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. 23 (2013)</a:t>
              </a:r>
              <a:r>
                <a:rPr lang="en-US" sz="1200" dirty="0">
                  <a:latin typeface="+mn-lt"/>
                </a:rPr>
                <a:t>)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200" dirty="0"/>
                <a:t>   </a:t>
              </a:r>
              <a:r>
                <a:rPr lang="en-US" sz="1400" b="1" dirty="0" err="1"/>
                <a:t>NbTiN</a:t>
              </a:r>
              <a:r>
                <a:rPr lang="en-US" sz="1400" b="1" dirty="0"/>
                <a:t>/Al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O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/Nb thin film bilayers 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(Valente, SUST 29  (2016) )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200" dirty="0"/>
                <a:t>   </a:t>
              </a:r>
              <a:r>
                <a:rPr lang="en-US" sz="1400" b="1" dirty="0"/>
                <a:t>Nb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Sn multilayers 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(</a:t>
              </a:r>
              <a:r>
                <a:rPr lang="en-US" sz="1200" b="1" dirty="0" err="1">
                  <a:solidFill>
                    <a:srgbClr val="0432FF"/>
                  </a:solidFill>
                  <a:latin typeface="+mn-lt"/>
                </a:rPr>
                <a:t>Sundahl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 et </a:t>
              </a:r>
              <a:r>
                <a:rPr lang="en-US" sz="1200" b="1" dirty="0" err="1">
                  <a:solidFill>
                    <a:srgbClr val="0432FF"/>
                  </a:solidFill>
                  <a:latin typeface="+mn-lt"/>
                </a:rPr>
                <a:t>al.Sci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. </a:t>
              </a:r>
              <a:r>
                <a:rPr lang="en-US" sz="1200" b="1" dirty="0">
                  <a:solidFill>
                    <a:srgbClr val="0432FF"/>
                  </a:solidFill>
                </a:rPr>
                <a:t>Rep. 11, 7770 (2021) 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)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400" dirty="0"/>
                <a:t>   </a:t>
              </a:r>
              <a:r>
                <a:rPr lang="en-US" sz="1400" b="1" dirty="0"/>
                <a:t>MgB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coating of Nb  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(Tan et al, Sci. Rep. 5, 35879 (2016))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C82E8-BC01-4841-92A3-0F5C5D5A1FC1}"/>
                </a:ext>
              </a:extLst>
            </p:cNvPr>
            <p:cNvSpPr txBox="1"/>
            <p:nvPr/>
          </p:nvSpPr>
          <p:spPr>
            <a:xfrm>
              <a:off x="8581322" y="4935227"/>
              <a:ext cx="2316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Experimental progress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54EED8-C375-1048-9A0E-F78895D91427}"/>
              </a:ext>
            </a:extLst>
          </p:cNvPr>
          <p:cNvSpPr txBox="1"/>
          <p:nvPr/>
        </p:nvSpPr>
        <p:spPr>
          <a:xfrm>
            <a:off x="3763180" y="3890294"/>
            <a:ext cx="2465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Gurevich, AIP Adv. 5, 017112 (2015)</a:t>
            </a:r>
            <a:endParaRPr lang="en-US" sz="12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0AD733-2AD0-1545-839E-88D4E6681202}"/>
              </a:ext>
            </a:extLst>
          </p:cNvPr>
          <p:cNvGrpSpPr/>
          <p:nvPr/>
        </p:nvGrpSpPr>
        <p:grpSpPr>
          <a:xfrm>
            <a:off x="4110492" y="1672361"/>
            <a:ext cx="2716744" cy="923330"/>
            <a:chOff x="4063194" y="2393543"/>
            <a:chExt cx="2716744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C0E399-E7F5-B045-8743-AC48334979E0}"/>
                </a:ext>
              </a:extLst>
            </p:cNvPr>
            <p:cNvSpPr txBox="1"/>
            <p:nvPr/>
          </p:nvSpPr>
          <p:spPr>
            <a:xfrm>
              <a:off x="4063194" y="2393543"/>
              <a:ext cx="2716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Maximum breakdown </a:t>
              </a:r>
            </a:p>
            <a:p>
              <a:r>
                <a:rPr lang="en-US" dirty="0"/>
                <a:t>field at an optimum </a:t>
              </a:r>
            </a:p>
            <a:p>
              <a:r>
                <a:rPr lang="en-US" dirty="0"/>
                <a:t>layer thickness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CF873-E78E-024D-8EBE-2AE65634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5373" y="3039692"/>
              <a:ext cx="596035" cy="18019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E3B19E-A465-7C4C-A6EF-C67C408C363C}"/>
              </a:ext>
            </a:extLst>
          </p:cNvPr>
          <p:cNvGrpSpPr/>
          <p:nvPr/>
        </p:nvGrpSpPr>
        <p:grpSpPr>
          <a:xfrm>
            <a:off x="277081" y="4601568"/>
            <a:ext cx="4700721" cy="369332"/>
            <a:chOff x="429484" y="4698553"/>
            <a:chExt cx="4719582" cy="3693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786098-2BC3-F24D-B092-E88F63FEF15A}"/>
                </a:ext>
              </a:extLst>
            </p:cNvPr>
            <p:cNvSpPr txBox="1"/>
            <p:nvPr/>
          </p:nvSpPr>
          <p:spPr>
            <a:xfrm>
              <a:off x="429484" y="4698553"/>
              <a:ext cx="4084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Higher H</a:t>
              </a:r>
              <a:r>
                <a:rPr lang="en-US" baseline="-25000" dirty="0"/>
                <a:t>m</a:t>
              </a:r>
              <a:r>
                <a:rPr lang="en-US" dirty="0"/>
                <a:t> due to current counterflow at 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A93045B-1CC3-6344-8CA0-EEC7D53FA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3447" y="4812284"/>
              <a:ext cx="715619" cy="224508"/>
            </a:xfrm>
            <a:prstGeom prst="rect">
              <a:avLst/>
            </a:prstGeom>
          </p:spPr>
        </p:pic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FD7BBFE-9F5C-E54B-954C-FD8ACF9D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80FD-E977-440F-2345-C53668AE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4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Challenges for the SRF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84B4-BC87-5090-18E5-9915B6B2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9493"/>
            <a:ext cx="10944069" cy="568198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Switch from the MB model to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Eliashberg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theory which describes realistic superconductors with strong e-p pairing (Nb, Nb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NbN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Enigma of quasiparticle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subgap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states which define the ultimate Q limit at T&lt;&lt;Tc (SRF cavities and qubits). Many possible mechanisms (TLS, correlated impurities, strong e-p coupling,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Field dependent Q(H) at high rf fields: Pandora box of nonequilibrium superconductivity and complex kinetics of superconductors under strong RF fields. e-p and e-e relaxation times and their strong dependencies on T and rf field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Extended Q(H) rise, the effect of nonequilibrium kinetics of quasiparticles or two-level states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Ultimate breakdown of superconductivity - the physics of dynamic superheating field at GHz frequencies at low 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Extreme dynamics of superfast tips of trapped vortices at the SRF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depairing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limit. Effect of trapped flux on the high-field Q slope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2901E-6610-884B-6058-E5EF65D9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FBB4B-F643-D7CB-A7E2-3E785DE5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7FDF-CF34-4D03-6161-16309775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3C61-2648-EC14-8C5E-450C3376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570"/>
            <a:ext cx="10515600" cy="336685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the well-established BCS electrodynamics and trapped vortex losses at low rf fields. Effect of proximity coupled metallic precipitates or suboxide layers.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 not know or not fully understand: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Mechanisms of residual resistance,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subgap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states, TLS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Theoretical Q and H limits for key SRF players (Nb and Nb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Sn) 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Theory of nonequilibrium superconductivity which  describes Q(H) at high rf fields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Extreme dynamics of trapped vortices driven by rf fields in SRF cavities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2C5F6-D022-B285-ABEA-41DEC35F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121729" cy="365125"/>
          </a:xfrm>
        </p:spPr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7BAB8-0FAE-2569-142D-7CD77EB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597C1-2F34-B238-E948-950DAC9929B4}"/>
              </a:ext>
            </a:extLst>
          </p:cNvPr>
          <p:cNvSpPr txBox="1"/>
          <p:nvPr/>
        </p:nvSpPr>
        <p:spPr>
          <a:xfrm>
            <a:off x="772883" y="4379467"/>
            <a:ext cx="1093470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exact SRF performance limits are currently unknown. Yet the SRF performance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both at low and high RF fields can be improved by impurity management and surface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nanostructuring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even if we do not know what the limits are.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Filling the knowledge gaps requires developing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Eliashberg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+ nonequilibrium  theories of SRF limits in conjunction with advanced computational modeling.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34" y="-15240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BCS surface resistance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52649" y="1133476"/>
            <a:ext cx="4030476" cy="4581525"/>
            <a:chOff x="4572000" y="990600"/>
            <a:chExt cx="4493994" cy="4581525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990600"/>
              <a:ext cx="3171825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28358" y="1600200"/>
                  <a:ext cx="123763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Dirty: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/>
                          <a:ea typeface="Cambria Math"/>
                        </a:rPr>
                        <m:t>ℓ&lt;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1400" b="1" dirty="0">
                    <a:ea typeface="Cambria Math"/>
                  </a:endParaRPr>
                </a:p>
                <a:p>
                  <a:r>
                    <a:rPr lang="en-US" sz="1400" b="1" dirty="0"/>
                    <a:t>normal skin </a:t>
                  </a:r>
                </a:p>
                <a:p>
                  <a:r>
                    <a:rPr lang="en-US" sz="1400" b="1" dirty="0"/>
                    <a:t>effect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8358" y="1600200"/>
                  <a:ext cx="1237636" cy="738664"/>
                </a:xfrm>
                <a:prstGeom prst="rect">
                  <a:avLst/>
                </a:prstGeom>
                <a:blipFill>
                  <a:blip r:embed="rId3"/>
                  <a:stretch>
                    <a:fillRect l="-1124" t="-1695"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772399" y="3657600"/>
                  <a:ext cx="1285893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Clean: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/>
                          <a:ea typeface="Cambria Math"/>
                        </a:rPr>
                        <m:t>ℓ&gt;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1400" b="1" dirty="0">
                    <a:ea typeface="Cambria Math"/>
                  </a:endParaRPr>
                </a:p>
                <a:p>
                  <a:r>
                    <a:rPr lang="en-US" sz="1400" b="1" dirty="0"/>
                    <a:t>anomalous </a:t>
                  </a:r>
                </a:p>
                <a:p>
                  <a:r>
                    <a:rPr lang="en-US" sz="1400" b="1" dirty="0"/>
                    <a:t>skin effect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399" y="3657600"/>
                  <a:ext cx="1285893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198" t="-1695"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4876800" y="3962400"/>
              <a:ext cx="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4191000"/>
              <a:ext cx="347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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953000" y="1676400"/>
              <a:ext cx="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48200" y="1905000"/>
              <a:ext cx="347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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747" y="914401"/>
            <a:ext cx="3047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FF"/>
                </a:solidFill>
              </a:rPr>
              <a:t>D.C. </a:t>
            </a:r>
            <a:r>
              <a:rPr lang="en-US" sz="1000" b="1" dirty="0" err="1">
                <a:solidFill>
                  <a:srgbClr val="0000FF"/>
                </a:solidFill>
              </a:rPr>
              <a:t>Mattis</a:t>
            </a:r>
            <a:r>
              <a:rPr lang="en-US" sz="1000" b="1" dirty="0">
                <a:solidFill>
                  <a:srgbClr val="0000FF"/>
                </a:solidFill>
              </a:rPr>
              <a:t> and J. Bardeen, Phys. Rev. 111, 412 (1958)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7" y="3721646"/>
            <a:ext cx="367123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7E003-61E7-7945-8AA4-EA8A6B6B8CED}"/>
              </a:ext>
            </a:extLst>
          </p:cNvPr>
          <p:cNvSpPr txBox="1"/>
          <p:nvPr/>
        </p:nvSpPr>
        <p:spPr>
          <a:xfrm>
            <a:off x="4953829" y="4806100"/>
            <a:ext cx="2465419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 the optimal Q  at GHz</a:t>
            </a:r>
          </a:p>
          <a:p>
            <a:r>
              <a:rPr lang="en-US" b="1" dirty="0">
                <a:solidFill>
                  <a:schemeClr val="bg1"/>
                </a:solidFill>
              </a:rPr>
              <a:t>frequencies and low T</a:t>
            </a:r>
          </a:p>
          <a:p>
            <a:r>
              <a:rPr lang="en-US" b="1" dirty="0">
                <a:solidFill>
                  <a:schemeClr val="bg1"/>
                </a:solidFill>
              </a:rPr>
              <a:t>limited by the idealized </a:t>
            </a:r>
          </a:p>
          <a:p>
            <a:r>
              <a:rPr lang="en-US" b="1" dirty="0">
                <a:solidFill>
                  <a:schemeClr val="bg1"/>
                </a:solidFill>
              </a:rPr>
              <a:t>BCS  surface resistance?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477A1F-4F4F-674A-AA5C-AFC7EC36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1663" y="6419414"/>
            <a:ext cx="4821621" cy="283701"/>
          </a:xfrm>
        </p:spPr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8DE1EA-665D-4244-A460-772189F6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3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DEC5E6-CC7F-824A-86C2-3AF2AC6B5E29}"/>
              </a:ext>
            </a:extLst>
          </p:cNvPr>
          <p:cNvGrpSpPr/>
          <p:nvPr/>
        </p:nvGrpSpPr>
        <p:grpSpPr>
          <a:xfrm>
            <a:off x="4776063" y="2486143"/>
            <a:ext cx="2932711" cy="1784146"/>
            <a:chOff x="4560128" y="2078185"/>
            <a:chExt cx="2932711" cy="17841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38A6BB-47FF-CE47-A9CC-E3E6B6868B00}"/>
                </a:ext>
              </a:extLst>
            </p:cNvPr>
            <p:cNvSpPr txBox="1"/>
            <p:nvPr/>
          </p:nvSpPr>
          <p:spPr>
            <a:xfrm>
              <a:off x="4560128" y="2078185"/>
              <a:ext cx="27169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Temperature-independent </a:t>
              </a:r>
            </a:p>
            <a:p>
              <a:r>
                <a:rPr lang="en-US" dirty="0"/>
                <a:t>residual surface resistance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EB55E83-9CAA-2648-BEDB-EB940BBB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161" y="2856217"/>
              <a:ext cx="2844678" cy="283701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349E5C-A005-BE4C-9646-C566EE1E8FB2}"/>
                </a:ext>
              </a:extLst>
            </p:cNvPr>
            <p:cNvSpPr txBox="1"/>
            <p:nvPr/>
          </p:nvSpPr>
          <p:spPr>
            <a:xfrm>
              <a:off x="4571403" y="3492999"/>
              <a:ext cx="2739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is R</a:t>
              </a:r>
              <a:r>
                <a:rPr lang="en-US" baseline="-25000" dirty="0"/>
                <a:t>i</a:t>
              </a:r>
              <a:r>
                <a:rPr lang="en-US" dirty="0"/>
                <a:t> coming from? 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FBDD86-3142-4C44-8874-54144205DC1B}"/>
              </a:ext>
            </a:extLst>
          </p:cNvPr>
          <p:cNvGrpSpPr/>
          <p:nvPr/>
        </p:nvGrpSpPr>
        <p:grpSpPr>
          <a:xfrm>
            <a:off x="348587" y="2648648"/>
            <a:ext cx="4270111" cy="646331"/>
            <a:chOff x="533123" y="3045371"/>
            <a:chExt cx="427011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33123" y="3045371"/>
                  <a:ext cx="42701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ym typeface="Symbol"/>
                    </a:rPr>
                    <a:t>The factor </a:t>
                  </a:r>
                  <a:endParaRPr lang="en-US" dirty="0"/>
                </a:p>
                <a:p>
                  <a:r>
                    <a:rPr lang="en-US" dirty="0"/>
                    <a:t>is  minimum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Symbol"/>
                    </a:rPr>
                    <a:t> = 20 nm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23" y="3045371"/>
                  <a:ext cx="4270111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1187" t="-3846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DD0669-271E-8542-8457-421C4781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4098" y="3092999"/>
              <a:ext cx="2221076" cy="26628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54B926-74DA-BD02-9F12-2DD16ACE2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05" y="1444952"/>
            <a:ext cx="4204783" cy="64633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69486D-C326-80DB-1395-25CF736A0E28}"/>
              </a:ext>
            </a:extLst>
          </p:cNvPr>
          <p:cNvSpPr txBox="1"/>
          <p:nvPr/>
        </p:nvSpPr>
        <p:spPr>
          <a:xfrm>
            <a:off x="4878879" y="1439599"/>
            <a:ext cx="262507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Moderately dirty surface </a:t>
            </a:r>
          </a:p>
          <a:p>
            <a:r>
              <a:rPr lang="en-US" b="1" dirty="0">
                <a:solidFill>
                  <a:schemeClr val="bg1"/>
                </a:solidFill>
              </a:rPr>
              <a:t>is best at low RF fields </a:t>
            </a:r>
          </a:p>
        </p:txBody>
      </p:sp>
    </p:spTree>
    <p:extLst>
      <p:ext uri="{BB962C8B-B14F-4D97-AF65-F5344CB8AC3E}">
        <p14:creationId xmlns:p14="http://schemas.microsoft.com/office/powerpoint/2010/main" val="34422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27" y="-226813"/>
            <a:ext cx="9143999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 </a:t>
            </a:r>
            <a:r>
              <a:rPr lang="en-US" sz="2800" b="1" dirty="0">
                <a:latin typeface="+mn-lt"/>
              </a:rPr>
              <a:t>Broadening the DOS gap peaks reduces R</a:t>
            </a:r>
            <a:r>
              <a:rPr lang="en-US" sz="2800" b="1" baseline="-25000" dirty="0">
                <a:latin typeface="+mn-lt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2315" y="853197"/>
            <a:ext cx="602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Low-frequency M-B surface resistance at 1-2 GHz, </a:t>
            </a:r>
            <a:r>
              <a:rPr lang="en-US" dirty="0">
                <a:solidFill>
                  <a:srgbClr val="0000FF"/>
                </a:solidFill>
              </a:rPr>
              <a:t>hf/</a:t>
            </a:r>
            <a:r>
              <a:rPr lang="en-US" dirty="0" err="1">
                <a:solidFill>
                  <a:srgbClr val="0000FF"/>
                </a:solidFill>
              </a:rPr>
              <a:t>kT</a:t>
            </a:r>
            <a:r>
              <a:rPr lang="en-US" dirty="0">
                <a:solidFill>
                  <a:srgbClr val="0000FF"/>
                </a:solidFill>
              </a:rPr>
              <a:t>  ≈ 10</a:t>
            </a:r>
            <a:r>
              <a:rPr lang="en-US" baseline="30000" dirty="0">
                <a:solidFill>
                  <a:srgbClr val="0000FF"/>
                </a:solidFill>
              </a:rPr>
              <a:t>-2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5EF26C-708F-3B42-B45B-AF6C93B5DCFA}"/>
              </a:ext>
            </a:extLst>
          </p:cNvPr>
          <p:cNvGrpSpPr/>
          <p:nvPr/>
        </p:nvGrpSpPr>
        <p:grpSpPr>
          <a:xfrm>
            <a:off x="8392459" y="946260"/>
            <a:ext cx="3003803" cy="3016140"/>
            <a:chOff x="7587238" y="946260"/>
            <a:chExt cx="3003803" cy="3016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039" t="3479" r="2728"/>
            <a:stretch/>
          </p:blipFill>
          <p:spPr>
            <a:xfrm>
              <a:off x="7587238" y="946260"/>
              <a:ext cx="3003803" cy="30161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53145" y="1387381"/>
              <a:ext cx="757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Idealized</a:t>
              </a:r>
            </a:p>
            <a:p>
              <a:r>
                <a:rPr lang="en-US" sz="1200" b="1" dirty="0"/>
                <a:t>BCS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422798" y="1664377"/>
              <a:ext cx="374388" cy="236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004245" y="1190914"/>
              <a:ext cx="12993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Broadened gap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peak and </a:t>
              </a:r>
              <a:r>
                <a:rPr lang="en-US" sz="1200" b="1" dirty="0" err="1">
                  <a:solidFill>
                    <a:srgbClr val="FF0000"/>
                  </a:solidFill>
                </a:rPr>
                <a:t>subgap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states in the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Dynes model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789092" y="1987545"/>
              <a:ext cx="373741" cy="645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32727" y="2556166"/>
            <a:ext cx="260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of states with broadened gap peaks: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71A07-FC04-3041-ACFB-2AAAA802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6968" y="6356350"/>
            <a:ext cx="4736432" cy="495031"/>
          </a:xfrm>
        </p:spPr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D87846-EE5B-FA42-A90B-ED5BB356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40EF91-FE41-9B4D-B9EC-49B5E58B8420}"/>
              </a:ext>
            </a:extLst>
          </p:cNvPr>
          <p:cNvGrpSpPr/>
          <p:nvPr/>
        </p:nvGrpSpPr>
        <p:grpSpPr>
          <a:xfrm>
            <a:off x="894818" y="4265507"/>
            <a:ext cx="11172264" cy="1977794"/>
            <a:chOff x="894818" y="4265507"/>
            <a:chExt cx="10538725" cy="1977794"/>
          </a:xfrm>
        </p:grpSpPr>
        <p:sp>
          <p:nvSpPr>
            <p:cNvPr id="22" name="TextBox 21"/>
            <p:cNvSpPr txBox="1"/>
            <p:nvPr/>
          </p:nvSpPr>
          <p:spPr>
            <a:xfrm>
              <a:off x="8291311" y="4265507"/>
              <a:ext cx="31422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R</a:t>
              </a:r>
              <a:r>
                <a:rPr lang="en-US" b="1" baseline="-25000" dirty="0" err="1">
                  <a:solidFill>
                    <a:srgbClr val="FF0000"/>
                  </a:solidFill>
                </a:rPr>
                <a:t>s</a:t>
              </a:r>
              <a:r>
                <a:rPr lang="en-US" b="1" dirty="0">
                  <a:solidFill>
                    <a:srgbClr val="FF0000"/>
                  </a:solidFill>
                </a:rPr>
                <a:t> can be reduced by:</a:t>
              </a:r>
            </a:p>
            <a:p>
              <a:endParaRPr lang="en-US" dirty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electron-phonon  scattering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proximity-coupled suboxides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dilute magnetic impurities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dirty layers at the surface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B33B22-387A-334A-9E07-131C9E96EB6F}"/>
                </a:ext>
              </a:extLst>
            </p:cNvPr>
            <p:cNvGrpSpPr/>
            <p:nvPr/>
          </p:nvGrpSpPr>
          <p:grpSpPr>
            <a:xfrm>
              <a:off x="894818" y="4565071"/>
              <a:ext cx="7258582" cy="1678230"/>
              <a:chOff x="894818" y="4565071"/>
              <a:chExt cx="7258582" cy="167823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94818" y="4565071"/>
                <a:ext cx="7258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log. term in R</a:t>
                </a:r>
                <a:r>
                  <a:rPr lang="en-US" baseline="-25000" dirty="0"/>
                  <a:t>s</a:t>
                </a:r>
                <a:r>
                  <a:rPr lang="en-US" dirty="0"/>
                  <a:t> results from the singularity in the BCS DOS at </a:t>
                </a:r>
                <a:r>
                  <a:rPr lang="en-US" dirty="0" err="1"/>
                  <a:t>ε</a:t>
                </a:r>
                <a:r>
                  <a:rPr lang="en-US" dirty="0"/>
                  <a:t> = </a:t>
                </a:r>
                <a:r>
                  <a:rPr lang="en-US" dirty="0" err="1"/>
                  <a:t>Δ</a:t>
                </a:r>
                <a:r>
                  <a:rPr lang="en-US" dirty="0"/>
                  <a:t> 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53FE5D1-B129-2145-9B92-316C038F7FA1}"/>
                  </a:ext>
                </a:extLst>
              </p:cNvPr>
              <p:cNvGrpSpPr/>
              <p:nvPr/>
            </p:nvGrpSpPr>
            <p:grpSpPr>
              <a:xfrm>
                <a:off x="1774185" y="5235843"/>
                <a:ext cx="5064262" cy="1007458"/>
                <a:chOff x="1954296" y="5526794"/>
                <a:chExt cx="5064262" cy="1007458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107368" y="5725564"/>
                  <a:ext cx="28309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Broadening the gap peaks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can reduce R</a:t>
                  </a:r>
                  <a:r>
                    <a:rPr lang="en-US" baseline="-250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by 4-5 times </a:t>
                  </a:r>
                </a:p>
              </p:txBody>
            </p:sp>
            <p:sp>
              <p:nvSpPr>
                <p:cNvPr id="9" name="Alternate Process 8"/>
                <p:cNvSpPr/>
                <p:nvPr/>
              </p:nvSpPr>
              <p:spPr>
                <a:xfrm>
                  <a:off x="1954296" y="5526794"/>
                  <a:ext cx="5064262" cy="1007458"/>
                </a:xfrm>
                <a:prstGeom prst="flowChartAlternateProcess">
                  <a:avLst/>
                </a:prstGeom>
                <a:noFill/>
                <a:ln w="317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6FA3123-5C93-0140-8E53-CD0CCFBA35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4157" y="5831490"/>
                  <a:ext cx="1765300" cy="533400"/>
                </a:xfrm>
                <a:prstGeom prst="rect">
                  <a:avLst/>
                </a:prstGeom>
                <a:solidFill>
                  <a:srgbClr val="FFFF00"/>
                </a:solidFill>
              </p:spPr>
            </p:pic>
          </p:grp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A682B0D-2223-CD4C-BAAE-7A3C1C9E3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26" y="1422069"/>
            <a:ext cx="6061862" cy="7732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C91914-643A-044A-B3D5-60EAC889F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501" y="2515130"/>
            <a:ext cx="3365500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72558-04FE-004E-F739-8C4680DB7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114" y="3672100"/>
            <a:ext cx="4213695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194" y="41743"/>
            <a:ext cx="8782975" cy="549274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 </a:t>
            </a:r>
            <a:r>
              <a:rPr lang="en-US" sz="2800" b="1" dirty="0">
                <a:latin typeface="+mn-lt"/>
              </a:rPr>
              <a:t>Residual surface resistance from </a:t>
            </a:r>
            <a:r>
              <a:rPr lang="en-US" sz="2800" b="1" dirty="0" err="1">
                <a:latin typeface="+mn-lt"/>
              </a:rPr>
              <a:t>subgap</a:t>
            </a:r>
            <a:r>
              <a:rPr lang="en-US" sz="2800" b="1" dirty="0">
                <a:latin typeface="+mn-lt"/>
              </a:rPr>
              <a:t> states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0" y="1817650"/>
            <a:ext cx="4438823" cy="4895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297" y="769521"/>
            <a:ext cx="25657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Generalized M-B:</a:t>
            </a:r>
          </a:p>
          <a:p>
            <a:r>
              <a:rPr lang="en-US" sz="1100" b="1" dirty="0">
                <a:solidFill>
                  <a:srgbClr val="0432FF"/>
                </a:solidFill>
                <a:ea typeface="Arial Narrow" charset="0"/>
                <a:cs typeface="Arial Narrow" charset="0"/>
              </a:rPr>
              <a:t>AG, SUST 30, 034004 (2017</a:t>
            </a:r>
            <a:r>
              <a:rPr lang="en-US" sz="1200" b="1" dirty="0">
                <a:solidFill>
                  <a:srgbClr val="0432FF"/>
                </a:solidFill>
                <a:ea typeface="Arial Narrow" charset="0"/>
                <a:cs typeface="Arial Narrow" charset="0"/>
              </a:rPr>
              <a:t>)</a:t>
            </a:r>
          </a:p>
          <a:p>
            <a:r>
              <a:rPr lang="en-US" altLang="ja-JP" sz="1200" b="1" dirty="0">
                <a:solidFill>
                  <a:srgbClr val="0000DB"/>
                </a:solidFill>
              </a:rPr>
              <a:t>AG and Kubo, PRB 96, 184515 (2017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  <a:r>
              <a:rPr lang="en-US" sz="1200" b="1" dirty="0">
                <a:solidFill>
                  <a:srgbClr val="0432FF"/>
                </a:solidFill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AA2BF-7ECC-7A4A-9313-5213BB45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30000" cy="356687"/>
          </a:xfrm>
        </p:spPr>
        <p:txBody>
          <a:bodyPr/>
          <a:lstStyle/>
          <a:p>
            <a:r>
              <a:rPr lang="en-US" dirty="0"/>
              <a:t>Gurevich, GARD RF Roadmap, 02/05/2025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6C3FE-1E92-1742-B28E-6E9A9D01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9D76C-6381-B848-B2B2-F3ECB183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55" y="890142"/>
            <a:ext cx="7928299" cy="620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EF1CE-B162-BD4C-9966-98CEC7978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66" y="4549928"/>
            <a:ext cx="4476297" cy="6710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30BA0-43E7-C141-B490-53733233CBB2}"/>
              </a:ext>
            </a:extLst>
          </p:cNvPr>
          <p:cNvGrpSpPr/>
          <p:nvPr/>
        </p:nvGrpSpPr>
        <p:grpSpPr>
          <a:xfrm>
            <a:off x="5572397" y="5598526"/>
            <a:ext cx="5730001" cy="369332"/>
            <a:chOff x="6171053" y="5948256"/>
            <a:chExt cx="57300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71053" y="5948256"/>
                  <a:ext cx="57300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-25000" dirty="0" err="1"/>
                    <a:t>i</a:t>
                  </a:r>
                  <a:r>
                    <a:rPr lang="en-US" dirty="0"/>
                    <a:t> = 10 </a:t>
                  </a:r>
                  <a:r>
                    <a:rPr lang="en-US" dirty="0" err="1"/>
                    <a:t>nohm</a:t>
                  </a:r>
                  <a:r>
                    <a:rPr lang="en-US" dirty="0"/>
                    <a:t> at 1.5 GHz and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=40 </m:t>
                      </m:r>
                    </m:oMath>
                  </a14:m>
                  <a:r>
                    <a:rPr lang="en-US" dirty="0"/>
                    <a:t>nm at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053" y="5948256"/>
                  <a:ext cx="57300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8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5686C3-1F67-FC48-B2C1-C889D87AA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93022" y="6002807"/>
              <a:ext cx="1211703" cy="2504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EF8A3C-1092-8445-87E5-BC8787BA6457}"/>
              </a:ext>
            </a:extLst>
          </p:cNvPr>
          <p:cNvGrpSpPr/>
          <p:nvPr/>
        </p:nvGrpSpPr>
        <p:grpSpPr>
          <a:xfrm>
            <a:off x="5490811" y="2807823"/>
            <a:ext cx="5797133" cy="1477328"/>
            <a:chOff x="5965373" y="3253453"/>
            <a:chExt cx="5797133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5965373" y="3253453"/>
              <a:ext cx="57971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Residual resistance is </a:t>
              </a:r>
              <a:r>
                <a:rPr lang="en-US" b="1" dirty="0">
                  <a:solidFill>
                    <a:srgbClr val="FF0000"/>
                  </a:solidFill>
                </a:rPr>
                <a:t>a part </a:t>
              </a:r>
              <a:r>
                <a:rPr lang="en-US" dirty="0"/>
                <a:t>of BCS surface resistance which takes into account the broadening of gap peaks in  </a:t>
              </a:r>
            </a:p>
            <a:p>
              <a:endParaRPr lang="en-US" dirty="0"/>
            </a:p>
            <a:p>
              <a:r>
                <a:rPr lang="en-US" dirty="0"/>
                <a:t>R</a:t>
              </a:r>
              <a:r>
                <a:rPr lang="en-US" baseline="-25000" dirty="0"/>
                <a:t>i</a:t>
              </a:r>
              <a:r>
                <a:rPr lang="en-US" dirty="0"/>
                <a:t> increases with       but R</a:t>
              </a:r>
              <a:r>
                <a:rPr lang="en-US" baseline="-25000" dirty="0"/>
                <a:t>s</a:t>
              </a:r>
              <a:r>
                <a:rPr lang="en-US" dirty="0"/>
                <a:t>(T) at higher T is </a:t>
              </a:r>
              <a:r>
                <a:rPr lang="en-US" b="1" dirty="0">
                  <a:solidFill>
                    <a:srgbClr val="FF0000"/>
                  </a:solidFill>
                </a:rPr>
                <a:t>decreased</a:t>
              </a:r>
              <a:r>
                <a:rPr lang="en-US" dirty="0"/>
                <a:t> by moderate DOS broadening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F1A159-1439-6B4A-A72C-6C4813B5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23969" y="3562896"/>
              <a:ext cx="516339" cy="26907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7D6FFC-251E-6746-979F-9776B890E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562" y="4157527"/>
            <a:ext cx="1397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9A51E-6252-F838-AF1B-D8FF6A448F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58" y="1749681"/>
            <a:ext cx="6400800" cy="61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3A0F06-9B52-1775-4DE3-7B6B49335F0F}"/>
              </a:ext>
            </a:extLst>
          </p:cNvPr>
          <p:cNvSpPr txBox="1"/>
          <p:nvPr/>
        </p:nvSpPr>
        <p:spPr>
          <a:xfrm>
            <a:off x="1738860" y="241341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1E706-C52D-6D60-2F15-03B2A89A4BD3}"/>
              </a:ext>
            </a:extLst>
          </p:cNvPr>
          <p:cNvSpPr txBox="1"/>
          <p:nvPr/>
        </p:nvSpPr>
        <p:spPr>
          <a:xfrm>
            <a:off x="3732551" y="34290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61292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513579" y="1525790"/>
            <a:ext cx="1068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Current-induced broadening of DOS peaks causes a negative Q(H) slope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 err="1"/>
              <a:t>Subgap</a:t>
            </a:r>
            <a:r>
              <a:rPr kumimoji="1" lang="en-US" altLang="ja-JP" sz="2000" dirty="0"/>
              <a:t> states caused by finite quasiparticle lifetimes.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Surface layer of reduced BCS pairing constant (surface </a:t>
            </a:r>
            <a:r>
              <a:rPr kumimoji="1" lang="en-US" altLang="ja-JP" sz="2000" dirty="0" err="1"/>
              <a:t>nonstoichiometry</a:t>
            </a:r>
            <a:r>
              <a:rPr kumimoji="1" lang="en-US" altLang="ja-JP" sz="2000" dirty="0"/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Proximity coupled thin normal (suboxide) layer on the surface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Small density of magnetic impurities</a:t>
            </a:r>
            <a:endParaRPr kumimoji="1" lang="ja-JP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6C1F05-C6BD-1441-AF30-CE8C82363B88}"/>
              </a:ext>
            </a:extLst>
          </p:cNvPr>
          <p:cNvGrpSpPr/>
          <p:nvPr/>
        </p:nvGrpSpPr>
        <p:grpSpPr>
          <a:xfrm>
            <a:off x="4295059" y="3637121"/>
            <a:ext cx="7896939" cy="2582103"/>
            <a:chOff x="2426504" y="3319071"/>
            <a:chExt cx="7896939" cy="2582103"/>
          </a:xfrm>
        </p:grpSpPr>
        <p:pic>
          <p:nvPicPr>
            <p:cNvPr id="8" name="図 17">
              <a:extLst>
                <a:ext uri="{FF2B5EF4-FFF2-40B4-BE49-F238E27FC236}">
                  <a16:creationId xmlns:a16="http://schemas.microsoft.com/office/drawing/2014/main" id="{A47C28F7-1B31-4C15-9A6A-23175591B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"/>
            <a:stretch/>
          </p:blipFill>
          <p:spPr>
            <a:xfrm>
              <a:off x="2426504" y="3319071"/>
              <a:ext cx="4956542" cy="25821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39094" y="4413914"/>
              <a:ext cx="30809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9709" y="4403658"/>
              <a:ext cx="3577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N</a:t>
              </a:r>
            </a:p>
          </p:txBody>
        </p:sp>
        <p:sp>
          <p:nvSpPr>
            <p:cNvPr id="13" name="正方形/長方形 2">
              <a:extLst>
                <a:ext uri="{FF2B5EF4-FFF2-40B4-BE49-F238E27FC236}">
                  <a16:creationId xmlns:a16="http://schemas.microsoft.com/office/drawing/2014/main" id="{CC759421-8354-470F-8E1C-7F650E9AC4AF}"/>
                </a:ext>
              </a:extLst>
            </p:cNvPr>
            <p:cNvSpPr/>
            <p:nvPr/>
          </p:nvSpPr>
          <p:spPr>
            <a:xfrm>
              <a:off x="7669838" y="3540341"/>
              <a:ext cx="1458162" cy="2322258"/>
            </a:xfrm>
            <a:prstGeom prst="rect">
              <a:avLst/>
            </a:prstGeom>
            <a:solidFill>
              <a:srgbClr val="38A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14" name="楕円 3">
              <a:extLst>
                <a:ext uri="{FF2B5EF4-FFF2-40B4-BE49-F238E27FC236}">
                  <a16:creationId xmlns:a16="http://schemas.microsoft.com/office/drawing/2014/main" id="{A5076012-0368-43EB-A456-18FF773B6A80}"/>
                </a:ext>
              </a:extLst>
            </p:cNvPr>
            <p:cNvSpPr/>
            <p:nvPr/>
          </p:nvSpPr>
          <p:spPr>
            <a:xfrm>
              <a:off x="7831856" y="3648359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5" name="楕円 4">
              <a:extLst>
                <a:ext uri="{FF2B5EF4-FFF2-40B4-BE49-F238E27FC236}">
                  <a16:creationId xmlns:a16="http://schemas.microsoft.com/office/drawing/2014/main" id="{775EF0FD-A563-435F-9972-AE1A313D6A8F}"/>
                </a:ext>
              </a:extLst>
            </p:cNvPr>
            <p:cNvSpPr/>
            <p:nvPr/>
          </p:nvSpPr>
          <p:spPr>
            <a:xfrm>
              <a:off x="8047880" y="4242425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6" name="楕円 5">
              <a:extLst>
                <a:ext uri="{FF2B5EF4-FFF2-40B4-BE49-F238E27FC236}">
                  <a16:creationId xmlns:a16="http://schemas.microsoft.com/office/drawing/2014/main" id="{8948A68C-C832-41F9-B16F-17AFE6C76B65}"/>
                </a:ext>
              </a:extLst>
            </p:cNvPr>
            <p:cNvSpPr/>
            <p:nvPr/>
          </p:nvSpPr>
          <p:spPr>
            <a:xfrm>
              <a:off x="7885862" y="5106521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8" name="楕円 6">
              <a:extLst>
                <a:ext uri="{FF2B5EF4-FFF2-40B4-BE49-F238E27FC236}">
                  <a16:creationId xmlns:a16="http://schemas.microsoft.com/office/drawing/2014/main" id="{0D776AF9-C439-4750-8630-4EF0B3120B3E}"/>
                </a:ext>
              </a:extLst>
            </p:cNvPr>
            <p:cNvSpPr/>
            <p:nvPr/>
          </p:nvSpPr>
          <p:spPr>
            <a:xfrm>
              <a:off x="8587940" y="3810377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9" name="楕円 7">
              <a:extLst>
                <a:ext uri="{FF2B5EF4-FFF2-40B4-BE49-F238E27FC236}">
                  <a16:creationId xmlns:a16="http://schemas.microsoft.com/office/drawing/2014/main" id="{75FB707D-8069-4193-BAA6-5796B29FF53A}"/>
                </a:ext>
              </a:extLst>
            </p:cNvPr>
            <p:cNvSpPr/>
            <p:nvPr/>
          </p:nvSpPr>
          <p:spPr>
            <a:xfrm>
              <a:off x="8425922" y="4728479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0" name="楕円 8">
              <a:extLst>
                <a:ext uri="{FF2B5EF4-FFF2-40B4-BE49-F238E27FC236}">
                  <a16:creationId xmlns:a16="http://schemas.microsoft.com/office/drawing/2014/main" id="{9EACC661-3527-45AA-AE72-69A9D1DD97EA}"/>
                </a:ext>
              </a:extLst>
            </p:cNvPr>
            <p:cNvSpPr/>
            <p:nvPr/>
          </p:nvSpPr>
          <p:spPr>
            <a:xfrm>
              <a:off x="8641946" y="5552580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21" name="直線矢印コネクタ 17">
              <a:extLst>
                <a:ext uri="{FF2B5EF4-FFF2-40B4-BE49-F238E27FC236}">
                  <a16:creationId xmlns:a16="http://schemas.microsoft.com/office/drawing/2014/main" id="{980F802F-D357-4D4D-BAAF-683315FFD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5148" y="4498853"/>
              <a:ext cx="675772" cy="202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18">
              <a:extLst>
                <a:ext uri="{FF2B5EF4-FFF2-40B4-BE49-F238E27FC236}">
                  <a16:creationId xmlns:a16="http://schemas.microsoft.com/office/drawing/2014/main" id="{BA75A50A-8EBD-451B-B664-702B55C9A9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6990" y="3876723"/>
              <a:ext cx="523930" cy="3657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1">
              <a:extLst>
                <a:ext uri="{FF2B5EF4-FFF2-40B4-BE49-F238E27FC236}">
                  <a16:creationId xmlns:a16="http://schemas.microsoft.com/office/drawing/2014/main" id="{3424ECE5-DC04-47E9-87E8-24C0B5F12B04}"/>
                </a:ext>
              </a:extLst>
            </p:cNvPr>
            <p:cNvSpPr txBox="1"/>
            <p:nvPr/>
          </p:nvSpPr>
          <p:spPr>
            <a:xfrm flipH="1">
              <a:off x="9128000" y="4128926"/>
              <a:ext cx="1195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magnetic </a:t>
              </a:r>
            </a:p>
            <a:p>
              <a:r>
                <a:rPr kumimoji="1" lang="en-US" altLang="ja-JP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impurities</a:t>
              </a:r>
              <a:endParaRPr kumimoji="1" lang="ja-JP" alt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6</a:t>
            </a:fld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3100D5D-6A7D-45FC-A9B8-11DA9ACE0639}"/>
              </a:ext>
            </a:extLst>
          </p:cNvPr>
          <p:cNvSpPr/>
          <p:nvPr/>
        </p:nvSpPr>
        <p:spPr>
          <a:xfrm>
            <a:off x="8933497" y="1721303"/>
            <a:ext cx="3194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err="1">
                <a:solidFill>
                  <a:srgbClr val="0000DB"/>
                </a:solidFill>
              </a:rPr>
              <a:t>Gurevich</a:t>
            </a:r>
            <a:r>
              <a:rPr lang="en-US" altLang="ja-JP" sz="1200" b="1" dirty="0">
                <a:solidFill>
                  <a:srgbClr val="0000DB"/>
                </a:solidFill>
              </a:rPr>
              <a:t>, PRL 113, 087001 (2014)</a:t>
            </a:r>
          </a:p>
          <a:p>
            <a:r>
              <a:rPr lang="en-US" altLang="ja-JP" sz="1200" b="1" dirty="0" err="1">
                <a:solidFill>
                  <a:srgbClr val="0000DB"/>
                </a:solidFill>
              </a:rPr>
              <a:t>Gurevich</a:t>
            </a:r>
            <a:r>
              <a:rPr lang="en-US" altLang="ja-JP" sz="1200" b="1" dirty="0">
                <a:solidFill>
                  <a:srgbClr val="0000DB"/>
                </a:solidFill>
              </a:rPr>
              <a:t> and Kubo, PRB 96, 184515 (2017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00DB"/>
                </a:solidFill>
              </a:rPr>
              <a:t>Kubo and </a:t>
            </a:r>
            <a:r>
              <a:rPr lang="en-US" sz="1200" b="1" dirty="0" err="1">
                <a:solidFill>
                  <a:srgbClr val="0000DB"/>
                </a:solidFill>
              </a:rPr>
              <a:t>Gurevich</a:t>
            </a:r>
            <a:r>
              <a:rPr lang="en-US" sz="1200" b="1" dirty="0">
                <a:solidFill>
                  <a:srgbClr val="0000DB"/>
                </a:solidFill>
              </a:rPr>
              <a:t>, PRB 100, 064522 (2019)</a:t>
            </a:r>
          </a:p>
          <a:p>
            <a:endParaRPr lang="en-US" sz="1200" b="1" dirty="0">
              <a:solidFill>
                <a:srgbClr val="0000DB"/>
              </a:solidFill>
            </a:endParaRPr>
          </a:p>
          <a:p>
            <a:r>
              <a:rPr lang="en-US" sz="1600" b="1" dirty="0" err="1"/>
              <a:t>Calculatioins</a:t>
            </a:r>
            <a:r>
              <a:rPr lang="en-US" sz="1600" b="1" dirty="0"/>
              <a:t> of Rs in the dirty limit </a:t>
            </a:r>
          </a:p>
          <a:p>
            <a:r>
              <a:rPr lang="en-US" sz="1600" b="1" dirty="0"/>
              <a:t>based on the </a:t>
            </a:r>
            <a:r>
              <a:rPr lang="en-US" sz="1600" b="1" dirty="0" err="1"/>
              <a:t>Usadel</a:t>
            </a:r>
            <a:r>
              <a:rPr lang="en-US" sz="1600" b="1" dirty="0"/>
              <a:t> equations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249496-CDD4-714A-9E0C-6CBDA7EB7CE9}"/>
              </a:ext>
            </a:extLst>
          </p:cNvPr>
          <p:cNvSpPr txBox="1">
            <a:spLocks/>
          </p:cNvSpPr>
          <p:nvPr/>
        </p:nvSpPr>
        <p:spPr>
          <a:xfrm>
            <a:off x="1800691" y="152399"/>
            <a:ext cx="9402420" cy="654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Optimizing surface resistance by pairbreaking mechanisms</a:t>
            </a:r>
          </a:p>
        </p:txBody>
      </p:sp>
      <p:pic>
        <p:nvPicPr>
          <p:cNvPr id="29" name="図 1">
            <a:extLst>
              <a:ext uri="{FF2B5EF4-FFF2-40B4-BE49-F238E27FC236}">
                <a16:creationId xmlns:a16="http://schemas.microsoft.com/office/drawing/2014/main" id="{6C69E28D-6B2A-3443-B476-2948FF5A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7" y="3637121"/>
            <a:ext cx="3655320" cy="246133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BA5277-DEDC-E24D-832B-365A311B3694}"/>
              </a:ext>
            </a:extLst>
          </p:cNvPr>
          <p:cNvSpPr txBox="1"/>
          <p:nvPr/>
        </p:nvSpPr>
        <p:spPr>
          <a:xfrm>
            <a:off x="437320" y="6170822"/>
            <a:ext cx="338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Current-induced DOS broadening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A8A94-3035-1A4F-8B2C-19E7EC62339B}"/>
              </a:ext>
            </a:extLst>
          </p:cNvPr>
          <p:cNvSpPr txBox="1"/>
          <p:nvPr/>
        </p:nvSpPr>
        <p:spPr>
          <a:xfrm>
            <a:off x="804326" y="3365486"/>
            <a:ext cx="2660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DOS oscillating under RF currents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4F30E8-A106-604A-9DDA-E6F693CE1A49}"/>
              </a:ext>
            </a:extLst>
          </p:cNvPr>
          <p:cNvSpPr txBox="1"/>
          <p:nvPr/>
        </p:nvSpPr>
        <p:spPr>
          <a:xfrm>
            <a:off x="4623147" y="3329284"/>
            <a:ext cx="7701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Reducing Rs by engineering an optimum DOS by surface </a:t>
            </a:r>
            <a:r>
              <a:rPr lang="en-US" sz="1400" b="1" dirty="0" err="1">
                <a:solidFill>
                  <a:srgbClr val="FF0000"/>
                </a:solidFill>
              </a:rPr>
              <a:t>nanostructuring</a:t>
            </a:r>
            <a:r>
              <a:rPr lang="en-US" sz="1400" b="1" dirty="0">
                <a:solidFill>
                  <a:srgbClr val="FF0000"/>
                </a:solidFill>
              </a:rPr>
              <a:t> and impurity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1344EB-0C24-7E47-9B87-2FE8CA54C44C}"/>
              </a:ext>
            </a:extLst>
          </p:cNvPr>
          <p:cNvSpPr txBox="1"/>
          <p:nvPr/>
        </p:nvSpPr>
        <p:spPr>
          <a:xfrm>
            <a:off x="636104" y="967409"/>
            <a:ext cx="1046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resistance can be reduced by RF current, surface </a:t>
            </a:r>
            <a:r>
              <a:rPr lang="en-US" sz="2000" dirty="0" err="1"/>
              <a:t>nanostructuruing</a:t>
            </a:r>
            <a:r>
              <a:rPr lang="en-US" sz="2000" dirty="0"/>
              <a:t> and magnetic impurities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51135B1-C2F6-154E-ACD3-80441E2F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</p:spTree>
    <p:extLst>
      <p:ext uri="{BB962C8B-B14F-4D97-AF65-F5344CB8AC3E}">
        <p14:creationId xmlns:p14="http://schemas.microsoft.com/office/powerpoint/2010/main" val="2039118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995A-EC49-49C7-ADD7-3FE1E82D48AD}" type="slidenum">
              <a:rPr lang="en-US" smtClean="0"/>
              <a:t>7</a:t>
            </a:fld>
            <a:endParaRPr lang="en-US"/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81133B4F-04CA-40E5-8476-38C0C69357EE}"/>
              </a:ext>
            </a:extLst>
          </p:cNvPr>
          <p:cNvSpPr txBox="1"/>
          <p:nvPr/>
        </p:nvSpPr>
        <p:spPr>
          <a:xfrm>
            <a:off x="397565" y="-212034"/>
            <a:ext cx="518571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800" b="1" dirty="0">
                <a:cs typeface="MV Boli" panose="02000500030200090000" pitchFamily="2" charset="0"/>
              </a:rPr>
              <a:t>Tuning R</a:t>
            </a:r>
            <a:r>
              <a:rPr lang="en-US" sz="2800" b="1" baseline="-25000" dirty="0">
                <a:cs typeface="MV Boli" panose="02000500030200090000" pitchFamily="2" charset="0"/>
              </a:rPr>
              <a:t>s</a:t>
            </a:r>
            <a:r>
              <a:rPr lang="en-US" sz="2800" b="1" dirty="0">
                <a:cs typeface="MV Boli" panose="02000500030200090000" pitchFamily="2" charset="0"/>
              </a:rPr>
              <a:t> by magnetic impurities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7DC4A7-A664-E24B-A9B3-7F77C9E6BBA7}"/>
              </a:ext>
            </a:extLst>
          </p:cNvPr>
          <p:cNvGrpSpPr/>
          <p:nvPr/>
        </p:nvGrpSpPr>
        <p:grpSpPr>
          <a:xfrm>
            <a:off x="6758604" y="338609"/>
            <a:ext cx="4063141" cy="2686189"/>
            <a:chOff x="6586328" y="934956"/>
            <a:chExt cx="4063141" cy="2686189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14ED7E5-8F1F-4470-ABB2-65CC4DC17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6328" y="934956"/>
              <a:ext cx="4063141" cy="2686189"/>
            </a:xfrm>
            <a:prstGeom prst="rect">
              <a:avLst/>
            </a:prstGeom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8625AD7B-D85D-48DA-BAC0-B4EF4245E8BC}"/>
                    </a:ext>
                  </a:extLst>
                </p:cNvPr>
                <p:cNvSpPr txBox="1"/>
                <p:nvPr/>
              </p:nvSpPr>
              <p:spPr>
                <a:xfrm>
                  <a:off x="7200885" y="1073024"/>
                  <a:ext cx="1237871" cy="5243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kumimoji="1"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=0.02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8625AD7B-D85D-48DA-BAC0-B4EF4245E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885" y="1073024"/>
                  <a:ext cx="1237871" cy="524374"/>
                </a:xfrm>
                <a:prstGeom prst="rect">
                  <a:avLst/>
                </a:prstGeom>
                <a:blipFill>
                  <a:blip r:embed="rId3"/>
                  <a:stretch>
                    <a:fillRect t="-238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426DBD33-CA45-4A44-BD92-EB218F5043B3}"/>
                    </a:ext>
                  </a:extLst>
                </p:cNvPr>
                <p:cNvSpPr txBox="1"/>
                <p:nvPr/>
              </p:nvSpPr>
              <p:spPr>
                <a:xfrm>
                  <a:off x="7025596" y="1807635"/>
                  <a:ext cx="1273985" cy="4879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1" lang="en-US" altLang="ja-JP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1"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1" lang="en-US" altLang="ja-JP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kumimoji="1" lang="en-US" altLang="ja-JP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426DBD33-CA45-4A44-BD92-EB218F504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596" y="1807635"/>
                  <a:ext cx="1273985" cy="487954"/>
                </a:xfrm>
                <a:prstGeom prst="rect">
                  <a:avLst/>
                </a:prstGeom>
                <a:blipFill>
                  <a:blip r:embed="rId4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1F1D89-FD41-804A-93C1-1016C4936E08}"/>
              </a:ext>
            </a:extLst>
          </p:cNvPr>
          <p:cNvGrpSpPr/>
          <p:nvPr/>
        </p:nvGrpSpPr>
        <p:grpSpPr>
          <a:xfrm>
            <a:off x="1219706" y="1435886"/>
            <a:ext cx="3219772" cy="2322258"/>
            <a:chOff x="2253376" y="1435886"/>
            <a:chExt cx="3219772" cy="2322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7FD7F9C3-AD93-418E-A990-D651BE0A63FB}"/>
                    </a:ext>
                  </a:extLst>
                </p:cNvPr>
                <p:cNvSpPr txBox="1"/>
                <p:nvPr/>
              </p:nvSpPr>
              <p:spPr>
                <a:xfrm>
                  <a:off x="3711539" y="3169843"/>
                  <a:ext cx="1761609" cy="357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kumimoji="1" lang="ja-JP" altLang="en-US" sz="16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</a:t>
                  </a:r>
                  <a:r>
                    <a:rPr kumimoji="1" lang="en-US" altLang="ja-JP" sz="1600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is spin flip </a:t>
                  </a:r>
                  <a:r>
                    <a:rPr kumimoji="1" lang="en-US" altLang="ja-JP" sz="1600" dirty="0" err="1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m.f.p</a:t>
                  </a:r>
                  <a:endParaRPr kumimoji="1" lang="ja-JP" altLang="en-US" sz="1600" dirty="0"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7FD7F9C3-AD93-418E-A990-D651BE0A6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539" y="3169843"/>
                  <a:ext cx="1761609" cy="357534"/>
                </a:xfrm>
                <a:prstGeom prst="rect">
                  <a:avLst/>
                </a:prstGeom>
                <a:blipFill>
                  <a:blip r:embed="rId5"/>
                  <a:stretch>
                    <a:fillRect t="-6897"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正方形/長方形 2">
              <a:extLst>
                <a:ext uri="{FF2B5EF4-FFF2-40B4-BE49-F238E27FC236}">
                  <a16:creationId xmlns:a16="http://schemas.microsoft.com/office/drawing/2014/main" id="{CC759421-8354-470F-8E1C-7F650E9AC4AF}"/>
                </a:ext>
              </a:extLst>
            </p:cNvPr>
            <p:cNvSpPr/>
            <p:nvPr/>
          </p:nvSpPr>
          <p:spPr>
            <a:xfrm>
              <a:off x="2253376" y="1435886"/>
              <a:ext cx="1458162" cy="2322258"/>
            </a:xfrm>
            <a:prstGeom prst="rect">
              <a:avLst/>
            </a:prstGeom>
            <a:solidFill>
              <a:srgbClr val="38A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33" name="楕円 3">
              <a:extLst>
                <a:ext uri="{FF2B5EF4-FFF2-40B4-BE49-F238E27FC236}">
                  <a16:creationId xmlns:a16="http://schemas.microsoft.com/office/drawing/2014/main" id="{A5076012-0368-43EB-A456-18FF773B6A80}"/>
                </a:ext>
              </a:extLst>
            </p:cNvPr>
            <p:cNvSpPr/>
            <p:nvPr/>
          </p:nvSpPr>
          <p:spPr>
            <a:xfrm>
              <a:off x="2415394" y="1543904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4" name="楕円 4">
              <a:extLst>
                <a:ext uri="{FF2B5EF4-FFF2-40B4-BE49-F238E27FC236}">
                  <a16:creationId xmlns:a16="http://schemas.microsoft.com/office/drawing/2014/main" id="{775EF0FD-A563-435F-9972-AE1A313D6A8F}"/>
                </a:ext>
              </a:extLst>
            </p:cNvPr>
            <p:cNvSpPr/>
            <p:nvPr/>
          </p:nvSpPr>
          <p:spPr>
            <a:xfrm>
              <a:off x="2631418" y="2137970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5" name="楕円 5">
              <a:extLst>
                <a:ext uri="{FF2B5EF4-FFF2-40B4-BE49-F238E27FC236}">
                  <a16:creationId xmlns:a16="http://schemas.microsoft.com/office/drawing/2014/main" id="{8948A68C-C832-41F9-B16F-17AFE6C76B65}"/>
                </a:ext>
              </a:extLst>
            </p:cNvPr>
            <p:cNvSpPr/>
            <p:nvPr/>
          </p:nvSpPr>
          <p:spPr>
            <a:xfrm>
              <a:off x="2469400" y="3002066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6" name="楕円 6">
              <a:extLst>
                <a:ext uri="{FF2B5EF4-FFF2-40B4-BE49-F238E27FC236}">
                  <a16:creationId xmlns:a16="http://schemas.microsoft.com/office/drawing/2014/main" id="{0D776AF9-C439-4750-8630-4EF0B3120B3E}"/>
                </a:ext>
              </a:extLst>
            </p:cNvPr>
            <p:cNvSpPr/>
            <p:nvPr/>
          </p:nvSpPr>
          <p:spPr>
            <a:xfrm>
              <a:off x="3171478" y="1705922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7" name="楕円 7">
              <a:extLst>
                <a:ext uri="{FF2B5EF4-FFF2-40B4-BE49-F238E27FC236}">
                  <a16:creationId xmlns:a16="http://schemas.microsoft.com/office/drawing/2014/main" id="{75FB707D-8069-4193-BAA6-5796B29FF53A}"/>
                </a:ext>
              </a:extLst>
            </p:cNvPr>
            <p:cNvSpPr/>
            <p:nvPr/>
          </p:nvSpPr>
          <p:spPr>
            <a:xfrm>
              <a:off x="3009460" y="2624024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38" name="楕円 8">
              <a:extLst>
                <a:ext uri="{FF2B5EF4-FFF2-40B4-BE49-F238E27FC236}">
                  <a16:creationId xmlns:a16="http://schemas.microsoft.com/office/drawing/2014/main" id="{9EACC661-3527-45AA-AE72-69A9D1DD97EA}"/>
                </a:ext>
              </a:extLst>
            </p:cNvPr>
            <p:cNvSpPr/>
            <p:nvPr/>
          </p:nvSpPr>
          <p:spPr>
            <a:xfrm>
              <a:off x="3225484" y="3448125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39" name="直線矢印コネクタ 17">
              <a:extLst>
                <a:ext uri="{FF2B5EF4-FFF2-40B4-BE49-F238E27FC236}">
                  <a16:creationId xmlns:a16="http://schemas.microsoft.com/office/drawing/2014/main" id="{980F802F-D357-4D4D-BAAF-683315FFD5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H="1">
              <a:off x="3098686" y="2374778"/>
              <a:ext cx="797204" cy="2222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18">
              <a:extLst>
                <a:ext uri="{FF2B5EF4-FFF2-40B4-BE49-F238E27FC236}">
                  <a16:creationId xmlns:a16="http://schemas.microsoft.com/office/drawing/2014/main" id="{BA75A50A-8EBD-451B-B664-702B55C9A9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0528" y="1772268"/>
              <a:ext cx="540704" cy="4197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21">
              <a:extLst>
                <a:ext uri="{FF2B5EF4-FFF2-40B4-BE49-F238E27FC236}">
                  <a16:creationId xmlns:a16="http://schemas.microsoft.com/office/drawing/2014/main" id="{3424ECE5-DC04-47E9-87E8-24C0B5F12B04}"/>
                </a:ext>
              </a:extLst>
            </p:cNvPr>
            <p:cNvSpPr txBox="1"/>
            <p:nvPr/>
          </p:nvSpPr>
          <p:spPr>
            <a:xfrm flipH="1">
              <a:off x="3895890" y="2051612"/>
              <a:ext cx="1458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magnetic </a:t>
              </a:r>
            </a:p>
            <a:p>
              <a:r>
                <a:rPr kumimoji="1" lang="en-US" altLang="ja-JP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impurities</a:t>
              </a:r>
              <a:endParaRPr kumimoji="1" lang="ja-JP" alt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550410" y="3090379"/>
              <a:ext cx="675075" cy="357746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2598491" y="3240291"/>
                  <a:ext cx="568874" cy="4901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kumimoji="1"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491" y="3240291"/>
                  <a:ext cx="568874" cy="490199"/>
                </a:xfrm>
                <a:prstGeom prst="rect">
                  <a:avLst/>
                </a:prstGeom>
                <a:blipFill>
                  <a:blip r:embed="rId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463228-DDFD-FE4C-AB9C-A8A54F356AB8}"/>
              </a:ext>
            </a:extLst>
          </p:cNvPr>
          <p:cNvGrpSpPr/>
          <p:nvPr/>
        </p:nvGrpSpPr>
        <p:grpSpPr>
          <a:xfrm>
            <a:off x="6473404" y="3009861"/>
            <a:ext cx="4696119" cy="3463388"/>
            <a:chOff x="6473404" y="3051426"/>
            <a:chExt cx="4696119" cy="3463388"/>
          </a:xfrm>
        </p:grpSpPr>
        <p:pic>
          <p:nvPicPr>
            <p:cNvPr id="44" name="図 6">
              <a:extLst>
                <a:ext uri="{FF2B5EF4-FFF2-40B4-BE49-F238E27FC236}">
                  <a16:creationId xmlns:a16="http://schemas.microsoft.com/office/drawing/2014/main" id="{3EFCF9AD-82FD-4B50-959F-1C6FEDD19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3404" y="3051426"/>
              <a:ext cx="4696119" cy="34633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">
                  <a:extLst>
                    <a:ext uri="{FF2B5EF4-FFF2-40B4-BE49-F238E27FC236}">
                      <a16:creationId xmlns:a16="http://schemas.microsoft.com/office/drawing/2014/main" id="{FDDD6A9E-9C7F-456D-97C1-20699770FFDA}"/>
                    </a:ext>
                  </a:extLst>
                </p:cNvPr>
                <p:cNvSpPr txBox="1"/>
                <p:nvPr/>
              </p:nvSpPr>
              <p:spPr>
                <a:xfrm>
                  <a:off x="9535805" y="3596335"/>
                  <a:ext cx="435376" cy="407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400" i="1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num>
                          <m:den>
                            <m:r>
                              <a:rPr kumimoji="1" lang="en-US" altLang="ja-JP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den>
                        </m:f>
                        <m:r>
                          <a:rPr kumimoji="1" lang="en-US" altLang="ja-JP" sz="1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45" name="テキスト ボックス 4">
                  <a:extLst>
                    <a:ext uri="{FF2B5EF4-FFF2-40B4-BE49-F238E27FC236}">
                      <a16:creationId xmlns:a16="http://schemas.microsoft.com/office/drawing/2014/main" id="{FDDD6A9E-9C7F-456D-97C1-20699770FF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5805" y="3596335"/>
                  <a:ext cx="435376" cy="407612"/>
                </a:xfrm>
                <a:prstGeom prst="rect">
                  <a:avLst/>
                </a:prstGeom>
                <a:blipFill>
                  <a:blip r:embed="rId8"/>
                  <a:stretch>
                    <a:fillRect l="-8333" t="-3030" r="-2778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テキスト ボックス 3">
            <a:extLst>
              <a:ext uri="{FF2B5EF4-FFF2-40B4-BE49-F238E27FC236}">
                <a16:creationId xmlns:a16="http://schemas.microsoft.com/office/drawing/2014/main" id="{C41277BB-3194-4787-8DDA-48E936B12371}"/>
              </a:ext>
            </a:extLst>
          </p:cNvPr>
          <p:cNvSpPr txBox="1"/>
          <p:nvPr/>
        </p:nvSpPr>
        <p:spPr>
          <a:xfrm>
            <a:off x="490330" y="4457168"/>
            <a:ext cx="4790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cs typeface="MV Boli" panose="02000500030200090000" pitchFamily="2" charset="0"/>
              </a:rPr>
              <a:t>An optimum density of magnetic impurities can significantly reduce R</a:t>
            </a:r>
            <a:r>
              <a:rPr kumimoji="1" lang="en-US" altLang="ja-JP" sz="2000" baseline="-25000" dirty="0">
                <a:cs typeface="MV Boli" panose="02000500030200090000" pitchFamily="2" charset="0"/>
              </a:rPr>
              <a:t>s</a:t>
            </a:r>
            <a:endParaRPr kumimoji="1" lang="ja-JP" altLang="en-US" sz="2000" baseline="-25000" dirty="0"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5">
                <a:extLst>
                  <a:ext uri="{FF2B5EF4-FFF2-40B4-BE49-F238E27FC236}">
                    <a16:creationId xmlns:a16="http://schemas.microsoft.com/office/drawing/2014/main" id="{2D2D91BC-4FD9-4874-B8F8-B79360715D4C}"/>
                  </a:ext>
                </a:extLst>
              </p:cNvPr>
              <p:cNvSpPr txBox="1"/>
              <p:nvPr/>
            </p:nvSpPr>
            <p:spPr>
              <a:xfrm>
                <a:off x="662610" y="5309162"/>
                <a:ext cx="4790380" cy="908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l-GR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kumimoji="1" lang="ja-JP" altLang="en-US" sz="2000" dirty="0"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kumimoji="1" lang="en-US" altLang="ja-JP" sz="2000" dirty="0">
                    <a:cs typeface="MV Boli" panose="02000500030200090000" pitchFamily="2" charset="0"/>
                  </a:rPr>
                  <a:t>corresponds to the spin flip </a:t>
                </a:r>
                <a:r>
                  <a:rPr kumimoji="1" lang="en-US" altLang="ja-JP" sz="2000" dirty="0" err="1">
                    <a:cs typeface="MV Boli" panose="02000500030200090000" pitchFamily="2" charset="0"/>
                  </a:rPr>
                  <a:t>m.f.p.</a:t>
                </a:r>
                <a:r>
                  <a:rPr kumimoji="1" lang="en-US" altLang="ja-JP" sz="2000" dirty="0">
                    <a:cs typeface="MV Boli" panose="02000500030200090000" pitchFamily="2" charset="0"/>
                  </a:rPr>
                  <a:t> </a:t>
                </a:r>
              </a:p>
              <a:p>
                <a:r>
                  <a:rPr kumimoji="1" lang="en-US" altLang="ja-JP" sz="2000" dirty="0">
                    <a:cs typeface="MV Boli" panose="0200050003020009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kumimoji="1"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𝟎𝟏</m:t>
                        </m:r>
                      </m:den>
                    </m:f>
                    <m:r>
                      <a:rPr kumimoji="1"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ja-JP" sz="2000" b="1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4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  <a:cs typeface="MV Boli" panose="02000500030200090000" pitchFamily="2" charset="0"/>
                  </a:rPr>
                  <a:t>μm</a:t>
                </a:r>
                <a:endParaRPr kumimoji="1" lang="ja-JP" altLang="en-US" sz="2000" b="1" dirty="0"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47" name="テキスト ボックス 5">
                <a:extLst>
                  <a:ext uri="{FF2B5EF4-FFF2-40B4-BE49-F238E27FC236}">
                    <a16:creationId xmlns:a16="http://schemas.microsoft.com/office/drawing/2014/main" id="{2D2D91BC-4FD9-4874-B8F8-B79360715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0" y="5309162"/>
                <a:ext cx="4790380" cy="908903"/>
              </a:xfrm>
              <a:prstGeom prst="rect">
                <a:avLst/>
              </a:prstGeom>
              <a:blipFill>
                <a:blip r:embed="rId9"/>
                <a:stretch>
                  <a:fillRect l="-1323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6B547-E57F-E24B-A59C-7715AF68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</p:spTree>
    <p:extLst>
      <p:ext uri="{BB962C8B-B14F-4D97-AF65-F5344CB8AC3E}">
        <p14:creationId xmlns:p14="http://schemas.microsoft.com/office/powerpoint/2010/main" val="165290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981950" y="6403740"/>
            <a:ext cx="2057400" cy="273844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767980C-720D-4988-8D27-5DB98D54A5C9}"/>
              </a:ext>
            </a:extLst>
          </p:cNvPr>
          <p:cNvSpPr txBox="1"/>
          <p:nvPr/>
        </p:nvSpPr>
        <p:spPr>
          <a:xfrm>
            <a:off x="609601" y="1025830"/>
            <a:ext cx="10156546" cy="707886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can be optimized by tuning the N-layer parameters.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than the ideal surface without N layer 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1133B4F-04CA-40E5-8476-38C0C69357EE}"/>
              </a:ext>
            </a:extLst>
          </p:cNvPr>
          <p:cNvSpPr txBox="1"/>
          <p:nvPr/>
        </p:nvSpPr>
        <p:spPr>
          <a:xfrm>
            <a:off x="2965219" y="-278294"/>
            <a:ext cx="824078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n-US" sz="2800" b="1" dirty="0">
                <a:cs typeface="MV Boli" panose="02000500030200090000" pitchFamily="2" charset="0"/>
              </a:rPr>
              <a:t>Tuning proximity-coupled </a:t>
            </a:r>
            <a:r>
              <a:rPr lang="en-US" sz="2800" b="1" dirty="0" err="1">
                <a:cs typeface="MV Boli" panose="02000500030200090000" pitchFamily="2" charset="0"/>
              </a:rPr>
              <a:t>NbO</a:t>
            </a:r>
            <a:r>
              <a:rPr lang="en-US" sz="2800" b="1" dirty="0">
                <a:cs typeface="MV Boli" panose="02000500030200090000" pitchFamily="2" charset="0"/>
              </a:rPr>
              <a:t> metallic suboxide layer</a:t>
            </a:r>
          </a:p>
        </p:txBody>
      </p:sp>
      <p:pic>
        <p:nvPicPr>
          <p:cNvPr id="13" name="図 27">
            <a:extLst>
              <a:ext uri="{FF2B5EF4-FFF2-40B4-BE49-F238E27FC236}">
                <a16:creationId xmlns:a16="http://schemas.microsoft.com/office/drawing/2014/main" id="{E36CE55A-3C8F-43A4-8C24-C874F877E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044" y="4413924"/>
            <a:ext cx="2014515" cy="624147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31959" y="5432197"/>
            <a:ext cx="434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Contact resistance R</a:t>
            </a:r>
            <a:r>
              <a:rPr lang="en-US" sz="2000" baseline="-25000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 can be changed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by orders of magnitude by heat treatments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A5E73D-96C5-5844-800E-D8C5319B3F32}"/>
              </a:ext>
            </a:extLst>
          </p:cNvPr>
          <p:cNvGrpSpPr/>
          <p:nvPr/>
        </p:nvGrpSpPr>
        <p:grpSpPr>
          <a:xfrm>
            <a:off x="5446648" y="1733716"/>
            <a:ext cx="5950222" cy="4828739"/>
            <a:chOff x="2541396" y="2379999"/>
            <a:chExt cx="5197874" cy="3820300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1B98F4F-6B3D-4DBF-8A1F-579E36587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1396" y="2379999"/>
              <a:ext cx="4977968" cy="3820300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0EF42C87-9DED-431D-B2B5-BF2AA0B87DF0}"/>
                </a:ext>
              </a:extLst>
            </p:cNvPr>
            <p:cNvSpPr/>
            <p:nvPr/>
          </p:nvSpPr>
          <p:spPr>
            <a:xfrm>
              <a:off x="2861325" y="4814596"/>
              <a:ext cx="4877945" cy="821094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E481055-617A-4C83-A5F0-3815C1C29369}"/>
                    </a:ext>
                  </a:extLst>
                </p:cNvPr>
                <p:cNvSpPr txBox="1"/>
                <p:nvPr/>
              </p:nvSpPr>
              <p:spPr>
                <a:xfrm flipH="1">
                  <a:off x="4819773" y="4045938"/>
                  <a:ext cx="688346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kumimoji="1" lang="en-US" altLang="ja-JP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1500" dirty="0"/>
                </a:p>
              </p:txBody>
            </p:sp>
          </mc:Choice>
          <mc:Fallback xmlns="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E481055-617A-4C83-A5F0-3815C1C29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19773" y="4045938"/>
                  <a:ext cx="688346" cy="3231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Line 3">
            <a:extLst>
              <a:ext uri="{FF2B5EF4-FFF2-40B4-BE49-F238E27FC236}">
                <a16:creationId xmlns:a16="http://schemas.microsoft.com/office/drawing/2014/main" id="{8B08A7BB-E731-5143-AEC8-4DB792C8A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9605" y="748750"/>
            <a:ext cx="8389141" cy="4431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74149-2CF6-BC45-9C22-093497DA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GARD RF Roadmap, 02/05/2025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41B3E8-EE08-514D-901D-D6241D451885}"/>
              </a:ext>
            </a:extLst>
          </p:cNvPr>
          <p:cNvSpPr/>
          <p:nvPr/>
        </p:nvSpPr>
        <p:spPr>
          <a:xfrm>
            <a:off x="9010650" y="1124889"/>
            <a:ext cx="2613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0000DB"/>
                </a:solidFill>
              </a:rPr>
              <a:t>AG and Kubo, PRB 96, 184515 (2017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8701E3-32CE-C148-A7AE-8D9D05F36A84}"/>
              </a:ext>
            </a:extLst>
          </p:cNvPr>
          <p:cNvGrpSpPr/>
          <p:nvPr/>
        </p:nvGrpSpPr>
        <p:grpSpPr>
          <a:xfrm>
            <a:off x="693265" y="2238690"/>
            <a:ext cx="3673784" cy="1418482"/>
            <a:chOff x="600500" y="2238689"/>
            <a:chExt cx="4096601" cy="181811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2ABB73-88F2-7641-95A0-20F9FECF81BD}"/>
                </a:ext>
              </a:extLst>
            </p:cNvPr>
            <p:cNvSpPr/>
            <p:nvPr/>
          </p:nvSpPr>
          <p:spPr>
            <a:xfrm>
              <a:off x="600500" y="3084391"/>
              <a:ext cx="4094328" cy="972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Nb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168619-498C-1B45-A0C9-7B3651188CBB}"/>
                </a:ext>
              </a:extLst>
            </p:cNvPr>
            <p:cNvSpPr/>
            <p:nvPr/>
          </p:nvSpPr>
          <p:spPr>
            <a:xfrm>
              <a:off x="602773" y="2777105"/>
              <a:ext cx="4094328" cy="2993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NbO</a:t>
              </a:r>
              <a:endParaRPr lang="en-US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D2EE3C-8680-E04C-BE3F-3A2297AB2DCF}"/>
                </a:ext>
              </a:extLst>
            </p:cNvPr>
            <p:cNvSpPr/>
            <p:nvPr/>
          </p:nvSpPr>
          <p:spPr>
            <a:xfrm>
              <a:off x="602481" y="2238689"/>
              <a:ext cx="4094328" cy="5397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 Nb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O</a:t>
              </a:r>
              <a:r>
                <a:rPr lang="en-US" sz="2000" b="1" baseline="-25000" dirty="0"/>
                <a:t>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16BB51-8159-7C40-BD62-3F259062F12C}"/>
                </a:ext>
              </a:extLst>
            </p:cNvPr>
            <p:cNvCxnSpPr>
              <a:cxnSpLocks/>
            </p:cNvCxnSpPr>
            <p:nvPr/>
          </p:nvCxnSpPr>
          <p:spPr>
            <a:xfrm>
              <a:off x="600500" y="3076438"/>
              <a:ext cx="4085225" cy="79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F59D2C-8447-1E4E-91A5-3FA25E173B71}"/>
                </a:ext>
              </a:extLst>
            </p:cNvPr>
            <p:cNvCxnSpPr/>
            <p:nvPr/>
          </p:nvCxnSpPr>
          <p:spPr>
            <a:xfrm>
              <a:off x="3491345" y="2484446"/>
              <a:ext cx="0" cy="2926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29C84EE-38A0-0E45-AECB-E20F9A47E43A}"/>
                </a:ext>
              </a:extLst>
            </p:cNvPr>
            <p:cNvCxnSpPr/>
            <p:nvPr/>
          </p:nvCxnSpPr>
          <p:spPr>
            <a:xfrm flipV="1">
              <a:off x="3491345" y="3092344"/>
              <a:ext cx="0" cy="336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A81C86-419A-E94B-9551-08D187D06D4C}"/>
                </a:ext>
              </a:extLst>
            </p:cNvPr>
            <p:cNvSpPr txBox="1"/>
            <p:nvPr/>
          </p:nvSpPr>
          <p:spPr>
            <a:xfrm>
              <a:off x="3507972" y="24124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pic>
        <p:nvPicPr>
          <p:cNvPr id="6" name="図 28">
            <a:extLst>
              <a:ext uri="{FF2B5EF4-FFF2-40B4-BE49-F238E27FC236}">
                <a16:creationId xmlns:a16="http://schemas.microsoft.com/office/drawing/2014/main" id="{46E0237C-1AD1-FA69-BD73-15AFB25D1A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4" y="4377107"/>
            <a:ext cx="1161118" cy="589550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08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7" y="-208621"/>
            <a:ext cx="11241217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Broadening the DOS peaks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by current produces negative Q slope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1320" y="855259"/>
            <a:ext cx="27334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</a:rPr>
              <a:t>Maki, Prog. </a:t>
            </a:r>
            <a:r>
              <a:rPr lang="en-US" sz="1100" b="1" dirty="0" err="1">
                <a:solidFill>
                  <a:srgbClr val="0000FF"/>
                </a:solidFill>
              </a:rPr>
              <a:t>Theor</a:t>
            </a:r>
            <a:r>
              <a:rPr lang="en-US" sz="1100" b="1" dirty="0">
                <a:solidFill>
                  <a:srgbClr val="0000FF"/>
                </a:solidFill>
              </a:rPr>
              <a:t>. Phys. 29, 10; 333 (1963);</a:t>
            </a:r>
          </a:p>
          <a:p>
            <a:r>
              <a:rPr lang="en-US" sz="1100" b="1" dirty="0" err="1">
                <a:solidFill>
                  <a:srgbClr val="0000FF"/>
                </a:solidFill>
              </a:rPr>
              <a:t>Fulde</a:t>
            </a:r>
            <a:r>
              <a:rPr lang="en-US" sz="1100" b="1" dirty="0">
                <a:solidFill>
                  <a:srgbClr val="0000FF"/>
                </a:solidFill>
              </a:rPr>
              <a:t>, Phys Rev. 137, A783 (1965)</a:t>
            </a:r>
          </a:p>
          <a:p>
            <a:r>
              <a:rPr lang="en-US" sz="1100" b="1" dirty="0">
                <a:solidFill>
                  <a:srgbClr val="0000DB"/>
                </a:solidFill>
              </a:rPr>
              <a:t>Lin and Gurevich, PRB 85, 054513 (2012) 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5898874-5AD7-AD44-99B9-EFC5073E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270" y="6356350"/>
            <a:ext cx="4958443" cy="501650"/>
          </a:xfrm>
        </p:spPr>
        <p:txBody>
          <a:bodyPr/>
          <a:lstStyle/>
          <a:p>
            <a:r>
              <a:rPr lang="en-US"/>
              <a:t>Gurevich, GARD RF Roadmap, 02/05/2025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540204-12C3-0444-A7B7-254051BF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9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F5708F-FBAA-EA4B-82D9-AEC4037C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1" y="954633"/>
            <a:ext cx="3638361" cy="53590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0B3B41-8EE8-5547-BD85-087A4C0EA990}"/>
              </a:ext>
            </a:extLst>
          </p:cNvPr>
          <p:cNvSpPr txBox="1"/>
          <p:nvPr/>
        </p:nvSpPr>
        <p:spPr>
          <a:xfrm>
            <a:off x="2634018" y="269262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457821-B888-6944-8560-5E8B6DBD147B}"/>
              </a:ext>
            </a:extLst>
          </p:cNvPr>
          <p:cNvSpPr txBox="1"/>
          <p:nvPr/>
        </p:nvSpPr>
        <p:spPr>
          <a:xfrm>
            <a:off x="2649938" y="551998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dirty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50F74D5-EF63-804C-954B-BAF2CA26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85" y="3308032"/>
            <a:ext cx="444500" cy="25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4D92CD-9D80-9647-A89A-3A6F2A9A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91" y="5984074"/>
            <a:ext cx="444500" cy="254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75B4F49-4075-0D47-B506-E339A081F5DD}"/>
              </a:ext>
            </a:extLst>
          </p:cNvPr>
          <p:cNvGrpSpPr/>
          <p:nvPr/>
        </p:nvGrpSpPr>
        <p:grpSpPr>
          <a:xfrm>
            <a:off x="4087719" y="1686025"/>
            <a:ext cx="4378122" cy="4375566"/>
            <a:chOff x="4143474" y="1686025"/>
            <a:chExt cx="4378122" cy="4375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52280B-1600-2547-903E-6A04A1E500A4}"/>
                </a:ext>
              </a:extLst>
            </p:cNvPr>
            <p:cNvSpPr txBox="1"/>
            <p:nvPr/>
          </p:nvSpPr>
          <p:spPr>
            <a:xfrm>
              <a:off x="4143474" y="1686025"/>
              <a:ext cx="4378122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     The effect of current on the DOS:</a:t>
              </a:r>
            </a:p>
            <a:p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Gap singularities are smeared out 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The quasiparticle gap       becomes</a:t>
              </a:r>
            </a:p>
            <a:p>
              <a:r>
                <a:rPr lang="en-US" dirty="0"/>
                <a:t>      </a:t>
              </a:r>
              <a:r>
                <a:rPr lang="en-US" dirty="0">
                  <a:solidFill>
                    <a:srgbClr val="FF0000"/>
                  </a:solidFill>
                </a:rPr>
                <a:t>smaller </a:t>
              </a:r>
              <a:r>
                <a:rPr lang="en-US" dirty="0"/>
                <a:t>than     , both              and             </a:t>
              </a:r>
            </a:p>
            <a:p>
              <a:r>
                <a:rPr lang="en-US" dirty="0"/>
                <a:t>                   decrease with H  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In the clean limit the gap </a:t>
              </a:r>
              <a:r>
                <a:rPr lang="en-US" dirty="0">
                  <a:solidFill>
                    <a:srgbClr val="FF0000"/>
                  </a:solidFill>
                </a:rPr>
                <a:t>vanishes </a:t>
              </a:r>
              <a:r>
                <a:rPr lang="en-US" dirty="0"/>
                <a:t>at</a:t>
              </a:r>
            </a:p>
            <a:p>
              <a:r>
                <a:rPr lang="en-US" dirty="0"/>
                <a:t>     H &lt; H</a:t>
              </a:r>
              <a:r>
                <a:rPr lang="en-US" baseline="-25000" dirty="0"/>
                <a:t>s</a:t>
              </a:r>
              <a:r>
                <a:rPr lang="en-US" dirty="0"/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In the dirty limit the gap </a:t>
              </a:r>
              <a:r>
                <a:rPr lang="en-US" dirty="0">
                  <a:solidFill>
                    <a:srgbClr val="FF0000"/>
                  </a:solidFill>
                </a:rPr>
                <a:t>remains</a:t>
              </a:r>
              <a:r>
                <a:rPr lang="en-US" dirty="0"/>
                <a:t> </a:t>
              </a:r>
            </a:p>
            <a:p>
              <a:r>
                <a:rPr lang="en-US" dirty="0"/>
                <a:t>      </a:t>
              </a:r>
              <a:r>
                <a:rPr lang="en-US" dirty="0">
                  <a:solidFill>
                    <a:srgbClr val="FF0000"/>
                  </a:solidFill>
                </a:rPr>
                <a:t>finite</a:t>
              </a:r>
              <a:r>
                <a:rPr lang="en-US" dirty="0"/>
                <a:t> at H</a:t>
              </a:r>
              <a:r>
                <a:rPr lang="en-US" baseline="-25000" dirty="0"/>
                <a:t>s</a:t>
              </a:r>
              <a:r>
                <a:rPr lang="en-US" dirty="0"/>
                <a:t>:</a:t>
              </a:r>
            </a:p>
            <a:p>
              <a:r>
                <a:rPr lang="en-US" dirty="0"/>
                <a:t>      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E7D1FEC-E93D-D24B-89D8-D5A34BCA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7770" y="2917218"/>
              <a:ext cx="190500" cy="1905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8B3EF0-BCDC-F842-9351-28D7142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8278" y="3130348"/>
              <a:ext cx="203200" cy="1905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C17948E-1717-7945-ACAB-54C08B78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8025" y="3121016"/>
              <a:ext cx="609600" cy="2667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8FCA0CC-A2FC-FE4C-877E-94CE10263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0132" y="3384095"/>
              <a:ext cx="622300" cy="2667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EF2F478-08C9-054E-A8D9-B5C290449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2872" y="5794891"/>
              <a:ext cx="3098800" cy="266700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18F3F1E-3DCC-9C4C-BAC7-9DD3BAA0E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9872" y="4584359"/>
              <a:ext cx="2844800" cy="266700"/>
            </a:xfrm>
            <a:prstGeom prst="rect">
              <a:avLst/>
            </a:prstGeom>
            <a:solidFill>
              <a:srgbClr val="FFFF00"/>
            </a:solidFill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4CEB3-AABC-68FF-964C-0B0CBAC46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4701" y="796781"/>
            <a:ext cx="3569498" cy="5359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032C84-6A40-920D-445F-D597FEBF6721}"/>
              </a:ext>
            </a:extLst>
          </p:cNvPr>
          <p:cNvSpPr txBox="1"/>
          <p:nvPr/>
        </p:nvSpPr>
        <p:spPr>
          <a:xfrm>
            <a:off x="9209314" y="6155864"/>
            <a:ext cx="281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DB"/>
                </a:solidFill>
              </a:rPr>
              <a:t>Gurevich, PRL 113,  087001 (2014) </a:t>
            </a:r>
          </a:p>
        </p:txBody>
      </p:sp>
    </p:spTree>
    <p:extLst>
      <p:ext uri="{BB962C8B-B14F-4D97-AF65-F5344CB8AC3E}">
        <p14:creationId xmlns:p14="http://schemas.microsoft.com/office/powerpoint/2010/main" val="183005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2385</Words>
  <Application>Microsoft Macintosh PowerPoint</Application>
  <PresentationFormat>Widescreen</PresentationFormat>
  <Paragraphs>338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Cambria Math</vt:lpstr>
      <vt:lpstr>MV Boli</vt:lpstr>
      <vt:lpstr>Symbol</vt:lpstr>
      <vt:lpstr>Wingdings</vt:lpstr>
      <vt:lpstr>Office Theme</vt:lpstr>
      <vt:lpstr>SRF theory for engineering an ideal surface for SRF cavities</vt:lpstr>
      <vt:lpstr>PowerPoint Presentation</vt:lpstr>
      <vt:lpstr>BCS surface resistance</vt:lpstr>
      <vt:lpstr>            Broadening the DOS gap peaks reduces Rs</vt:lpstr>
      <vt:lpstr>            Residual surface resistance from subgap states</vt:lpstr>
      <vt:lpstr>PowerPoint Presentation</vt:lpstr>
      <vt:lpstr>PowerPoint Presentation</vt:lpstr>
      <vt:lpstr>PowerPoint Presentation</vt:lpstr>
      <vt:lpstr>Broadening the DOS peaks by current produces negative Q slope    </vt:lpstr>
      <vt:lpstr>What are the SRF field limits and how could they be raised?</vt:lpstr>
      <vt:lpstr>DC superheating field </vt:lpstr>
      <vt:lpstr>Vortices protect superconductivity at H &gt; Hs</vt:lpstr>
      <vt:lpstr>Hs for nanostructured surfaces in the limit of </vt:lpstr>
      <vt:lpstr>GL numerical calculations of Hs at finite </vt:lpstr>
      <vt:lpstr>Dirty layer at the surface</vt:lpstr>
      <vt:lpstr>Detecting superheating field </vt:lpstr>
      <vt:lpstr>                                 Dirty surface layer, results</vt:lpstr>
      <vt:lpstr>SIS with the same materials</vt:lpstr>
      <vt:lpstr>High-Tc overlayer in SIS</vt:lpstr>
      <vt:lpstr>      Blocking penetration of vortices by I layers</vt:lpstr>
      <vt:lpstr> Challenges for the SRF theory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of SRF theory for particle accelerators</dc:title>
  <dc:creator>Gurevich, Alex</dc:creator>
  <cp:lastModifiedBy>Gurevich, Alex V.</cp:lastModifiedBy>
  <cp:revision>170</cp:revision>
  <dcterms:created xsi:type="dcterms:W3CDTF">2021-02-13T18:19:38Z</dcterms:created>
  <dcterms:modified xsi:type="dcterms:W3CDTF">2026-02-05T17:55:23Z</dcterms:modified>
</cp:coreProperties>
</file>