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7" r:id="rId4"/>
    <p:sldId id="259" r:id="rId5"/>
    <p:sldId id="261" r:id="rId6"/>
    <p:sldId id="262" r:id="rId7"/>
    <p:sldId id="258" r:id="rId8"/>
    <p:sldId id="260" r:id="rId9"/>
    <p:sldId id="263" r:id="rId10"/>
    <p:sldId id="273" r:id="rId11"/>
    <p:sldId id="268" r:id="rId12"/>
    <p:sldId id="276" r:id="rId13"/>
    <p:sldId id="264" r:id="rId14"/>
    <p:sldId id="278" r:id="rId15"/>
    <p:sldId id="277" r:id="rId16"/>
    <p:sldId id="271" r:id="rId17"/>
    <p:sldId id="279" r:id="rId18"/>
    <p:sldId id="272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C3E0F-1FEB-4795-AF90-36C068A5239E}" type="datetimeFigureOut">
              <a:rPr lang="de-DE" smtClean="0"/>
              <a:t>05.02.2026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E6936-D625-4C76-A9D9-422023BBBD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3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E6936-D625-4C76-A9D9-422023BBBD6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9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Titellayouts</a:t>
            </a:r>
          </a:p>
        </p:txBody>
      </p:sp>
    </p:spTree>
    <p:extLst>
      <p:ext uri="{BB962C8B-B14F-4D97-AF65-F5344CB8AC3E}">
        <p14:creationId xmlns:p14="http://schemas.microsoft.com/office/powerpoint/2010/main" val="393429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uf Blau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6678421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B80570-95EA-6D77-71CD-F4875EF37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C5BB1A-309B-0FDC-325D-70761D2A7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22CF277-9ABE-BD9A-4D8D-C528B0EB2A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222021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Kapitellayouts</a:t>
            </a:r>
          </a:p>
        </p:txBody>
      </p:sp>
    </p:spTree>
    <p:extLst>
      <p:ext uri="{BB962C8B-B14F-4D97-AF65-F5344CB8AC3E}">
        <p14:creationId xmlns:p14="http://schemas.microsoft.com/office/powerpoint/2010/main" val="3635656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8800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accent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77CF04-F4D7-A223-9F98-AD1BB4CD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2A5CCA-3517-4D97-FDB4-A808DB48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606AD8-8789-F569-2C51-01D92CC1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5587F12C-EC5B-EDFF-B437-ABB42D6F3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</p:spTree>
    <p:extLst>
      <p:ext uri="{BB962C8B-B14F-4D97-AF65-F5344CB8AC3E}">
        <p14:creationId xmlns:p14="http://schemas.microsoft.com/office/powerpoint/2010/main" val="1480236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2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7838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tx2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FFA99AC-26DA-702E-AC6C-0DF759046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3B676-D45D-A254-4874-6F627D41A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87AFA8-1A43-9320-C04E-D87A7FF1E6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51C377-0F65-3F7E-E24A-C6D3AC8F9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297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3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6"/>
            <a:ext cx="11428413" cy="5276939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96DC2-C450-AE4E-862B-F53AE525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01BAB7-739E-D06E-7FCD-EA52B184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8EC27-03F4-2EA2-AB7A-748018CE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323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s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Basislayouts</a:t>
            </a:r>
          </a:p>
        </p:txBody>
      </p:sp>
    </p:spTree>
    <p:extLst>
      <p:ext uri="{BB962C8B-B14F-4D97-AF65-F5344CB8AC3E}">
        <p14:creationId xmlns:p14="http://schemas.microsoft.com/office/powerpoint/2010/main" val="4167261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versal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</p:spTree>
    <p:extLst>
      <p:ext uri="{BB962C8B-B14F-4D97-AF65-F5344CB8AC3E}">
        <p14:creationId xmlns:p14="http://schemas.microsoft.com/office/powerpoint/2010/main" val="930138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versal 1/1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</p:spTree>
    <p:extLst>
      <p:ext uri="{BB962C8B-B14F-4D97-AF65-F5344CB8AC3E}">
        <p14:creationId xmlns:p14="http://schemas.microsoft.com/office/powerpoint/2010/main" val="538686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lein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24112F24-A451-E0CC-BC1C-4485991CE8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4227920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</p:spTree>
    <p:extLst>
      <p:ext uri="{BB962C8B-B14F-4D97-AF65-F5344CB8AC3E}">
        <p14:creationId xmlns:p14="http://schemas.microsoft.com/office/powerpoint/2010/main" val="230797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unkel mit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4165648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</p:spTree>
    <p:extLst>
      <p:ext uri="{BB962C8B-B14F-4D97-AF65-F5344CB8AC3E}">
        <p14:creationId xmlns:p14="http://schemas.microsoft.com/office/powerpoint/2010/main" val="2519149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</p:spTree>
    <p:extLst>
      <p:ext uri="{BB962C8B-B14F-4D97-AF65-F5344CB8AC3E}">
        <p14:creationId xmlns:p14="http://schemas.microsoft.com/office/powerpoint/2010/main" val="1265812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</p:spTree>
    <p:extLst>
      <p:ext uri="{BB962C8B-B14F-4D97-AF65-F5344CB8AC3E}">
        <p14:creationId xmlns:p14="http://schemas.microsoft.com/office/powerpoint/2010/main" val="2012366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line + zweispaltiger Text auf Farbverlauf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2" cy="651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7573962" cy="3448800"/>
          </a:xfrm>
        </p:spPr>
        <p:txBody>
          <a:bodyPr numCol="2" spcCol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 b="1">
                <a:solidFill>
                  <a:schemeClr val="tx2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0E685F4-4531-C4E3-1DFF-4266DD306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600"/>
            <a:ext cx="11428414" cy="905954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932713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+ Text auf Farbverlauf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0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2" y="2279460"/>
            <a:ext cx="5645149" cy="3699065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311642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Bild + Info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A4EBB2A-B9DB-1927-36B6-64DB91DE3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4963" y="0"/>
            <a:ext cx="4237036" cy="6858000"/>
          </a:xfrm>
          <a:solidFill>
            <a:schemeClr val="tx2"/>
          </a:solidFill>
        </p:spPr>
        <p:txBody>
          <a:bodyPr lIns="360000" tIns="709200" rIns="360000" bIns="360000" numCol="1" spcCol="136800"/>
          <a:lstStyle>
            <a:lvl1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1pPr>
            <a:lvl2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2pPr>
            <a:lvl3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3pPr>
            <a:lvl4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4pPr>
            <a:lvl5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5pPr>
            <a:lvl6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6pPr>
            <a:lvl7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7pPr>
            <a:lvl8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8pPr>
            <a:lvl9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Infotext, 17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324000"/>
            <a:ext cx="7416000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01064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4BC2A8CE-38C1-E4B6-34FC-AEF13455C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278800"/>
            <a:ext cx="564514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2994742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tabLst/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931D42AE-CB28-01AA-4C8F-2063EF40E4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4263" y="2278800"/>
            <a:ext cx="451252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001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+ Text auf dunklem Hinter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577894E-3B80-9F7B-DBCB-DD49E04BEC7C}"/>
              </a:ext>
            </a:extLst>
          </p:cNvPr>
          <p:cNvSpPr/>
          <p:nvPr/>
        </p:nvSpPr>
        <p:spPr>
          <a:xfrm>
            <a:off x="5688000" y="0"/>
            <a:ext cx="6504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F75CB23-7DFB-D484-A440-AD38BFF59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3" y="2278800"/>
            <a:ext cx="4512528" cy="3700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2755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+ Ino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SmartArt-Platzhalter 25">
            <a:extLst>
              <a:ext uri="{FF2B5EF4-FFF2-40B4-BE49-F238E27FC236}">
                <a16:creationId xmlns:a16="http://schemas.microsoft.com/office/drawing/2014/main" id="{51B1533D-0D73-FD8B-F292-365BEC640E0A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299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Diagramm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171E2C-78B1-0D92-2F65-43B973D63835}"/>
              </a:ext>
            </a:extLst>
          </p:cNvPr>
          <p:cNvSpPr/>
          <p:nvPr/>
        </p:nvSpPr>
        <p:spPr>
          <a:xfrm>
            <a:off x="6026150" y="0"/>
            <a:ext cx="616585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75876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711469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Diagramm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CA3F286-B520-DB9E-31D1-B5B7798B5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2666112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foboxen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Infoboxen-layouts</a:t>
            </a:r>
          </a:p>
        </p:txBody>
      </p:sp>
    </p:spTree>
    <p:extLst>
      <p:ext uri="{BB962C8B-B14F-4D97-AF65-F5344CB8AC3E}">
        <p14:creationId xmlns:p14="http://schemas.microsoft.com/office/powerpoint/2010/main" val="3159693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boxen + Bild, dunkler Hintergrund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199C4A7-F715-7270-FEE5-14CF12D431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1737083"/>
            <a:ext cx="3467100" cy="3379786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Introtext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7037" y="4161600"/>
            <a:ext cx="3717926" cy="1816925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0D5FD2E-FD04-E8B2-F332-74015BA419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91486" y="1823645"/>
            <a:ext cx="3717927" cy="415488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7037" y="1823646"/>
            <a:ext cx="3717926" cy="23379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528708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foboxen +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5F9B6DC-BE80-A0DC-D49A-DBE8DD6E39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6690A4A-4C05-9486-2429-67925EE1A6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3999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983744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foboxen + Bild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0522444-3BCD-70E7-E42F-DFF849D260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32105893-BE29-1087-3DF9-EA506C3717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F73F949-3F6A-0A47-4AAE-083D6E9D30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3193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507561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foboxen Auzählung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5BBA979-297F-B6D3-75C4-BFC8F3915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D1C3A40-461D-E5DA-4850-26E1100C18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36243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08F8F0E-CB29-25FF-BF7A-325A4D487E4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1486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57A23D16-BF31-0FC2-B5FA-553D9609F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853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E0AD860-0567-CEC0-B7AA-C9AB2F827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20097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D7BB8715-2937-1E07-4A2A-A889E83546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75338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73392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hs Infobox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8AC64DD-B18B-6280-B751-9C8267FDE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1000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7EE21CF-B78A-6C51-4570-0874FB187E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308535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 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E319E4-BFAB-CF55-88F7-CC10A06368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36070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1816DCC-0A86-D003-5B49-7372EBE1268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63605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89055D0-980C-9470-7129-AF98117B71A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91140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1AA9AE5-77B9-D44B-3877-A91CE842AE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18675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7BDCE6E3-3757-85DA-3F0E-97A694277C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156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6" name="Bildplatzhalter 22">
            <a:extLst>
              <a:ext uri="{FF2B5EF4-FFF2-40B4-BE49-F238E27FC236}">
                <a16:creationId xmlns:a16="http://schemas.microsoft.com/office/drawing/2014/main" id="{9D46E66F-A01F-6456-A74B-333440A197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6910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7" name="Bildplatzhalter 22">
            <a:extLst>
              <a:ext uri="{FF2B5EF4-FFF2-40B4-BE49-F238E27FC236}">
                <a16:creationId xmlns:a16="http://schemas.microsoft.com/office/drawing/2014/main" id="{5A3117B4-6944-D905-AA2C-3D84067963B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79663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8" name="Bildplatzhalter 22">
            <a:extLst>
              <a:ext uri="{FF2B5EF4-FFF2-40B4-BE49-F238E27FC236}">
                <a16:creationId xmlns:a16="http://schemas.microsoft.com/office/drawing/2014/main" id="{646AE0E8-423B-72F5-C90E-30D8EC0C856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2417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9" name="Bildplatzhalter 22">
            <a:extLst>
              <a:ext uri="{FF2B5EF4-FFF2-40B4-BE49-F238E27FC236}">
                <a16:creationId xmlns:a16="http://schemas.microsoft.com/office/drawing/2014/main" id="{C46A9B5D-0CC3-D1B8-6680-6825B3C261E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65170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30" name="Bildplatzhalter 22">
            <a:extLst>
              <a:ext uri="{FF2B5EF4-FFF2-40B4-BE49-F238E27FC236}">
                <a16:creationId xmlns:a16="http://schemas.microsoft.com/office/drawing/2014/main" id="{369A327C-1E48-C21C-D374-8AB0B076EC9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579244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3D152251-3B5F-910F-F447-FCA698D9B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966771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ünf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FAE9453-E553-DA09-1D24-0048C8EBC8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1001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64BF34A-821F-9EFA-AC3C-D81609F668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122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2E97A083-57A0-1C3A-4CC7-5FE942D6A3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94043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602ED5D5-6E3D-623F-BAE8-6DDDDD3F67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07085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C68E0A1-2823-EC69-7F77-502CF63B27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20127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2ADAD49D-8625-BB17-98AA-35876FF2DA0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33169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676D4A00-D6F1-88A3-DB10-4E23D192510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188164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3BFD95F-FF63-522D-9D3B-FD6AECDDA08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501206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85E3B032-D736-C04C-3D48-E88EDB2BE6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14248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60FAB5F-9CA5-303C-2FC1-55B04208385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0127290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A35296BF-4F3A-AC35-1568-9F1BA88A577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80999" y="975947"/>
            <a:ext cx="11428412" cy="571247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491044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1DCF7057-FC35-8FFA-DB13-E39846A852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1001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60DDE78C-ABCE-2769-1F91-986F4C7558B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1001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1D27D42A-B00E-8C69-8A1C-98ED8BE59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9032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2B0A7036-0685-BABB-118B-ABED517227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94043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8021561-BCF9-EECA-0A4B-991DD62404B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07085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17DD3F-D4A1-CEAF-CF81-2293F6AC6E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20127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2D5B191-0158-03A2-DB90-9466D03FA5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33170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52E6895D-4F53-2394-ADCB-8EC10279003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402074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3603434F-C970-DE07-2F08-99065CAF76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715117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7" name="Bildplatzhalter 11">
            <a:extLst>
              <a:ext uri="{FF2B5EF4-FFF2-40B4-BE49-F238E27FC236}">
                <a16:creationId xmlns:a16="http://schemas.microsoft.com/office/drawing/2014/main" id="{3BFD04AC-3E51-1C91-034C-82B5FAFA5A3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028158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8" name="Bildplatzhalter 11">
            <a:extLst>
              <a:ext uri="{FF2B5EF4-FFF2-40B4-BE49-F238E27FC236}">
                <a16:creationId xmlns:a16="http://schemas.microsoft.com/office/drawing/2014/main" id="{9BCC8A3B-006D-4379-9E00-2B21712A2C94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41201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9" name="Bildplatzhalter 11">
            <a:extLst>
              <a:ext uri="{FF2B5EF4-FFF2-40B4-BE49-F238E27FC236}">
                <a16:creationId xmlns:a16="http://schemas.microsoft.com/office/drawing/2014/main" id="{016DFC82-8F82-62B1-ED33-77675F04B283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089032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B9B06D82-CBB6-84E9-13F3-7AE47994EAA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694043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B73548DB-8FD8-546F-18EF-9BE551361A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07085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D334B039-7463-D922-863C-7FD416FE4A7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20127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15329793-21DD-48EE-3E0B-833F8FD2E9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33170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7" name="Bildplatzhalter 11">
            <a:extLst>
              <a:ext uri="{FF2B5EF4-FFF2-40B4-BE49-F238E27FC236}">
                <a16:creationId xmlns:a16="http://schemas.microsoft.com/office/drawing/2014/main" id="{BBD4B57A-F793-0C26-4C97-27A91DD72FC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3402074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8" name="Bildplatzhalter 11">
            <a:extLst>
              <a:ext uri="{FF2B5EF4-FFF2-40B4-BE49-F238E27FC236}">
                <a16:creationId xmlns:a16="http://schemas.microsoft.com/office/drawing/2014/main" id="{25E4EDE8-B88A-5608-F1E7-23193D301132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715116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9" name="Bildplatzhalter 11">
            <a:extLst>
              <a:ext uri="{FF2B5EF4-FFF2-40B4-BE49-F238E27FC236}">
                <a16:creationId xmlns:a16="http://schemas.microsoft.com/office/drawing/2014/main" id="{19FCBB71-CB60-9C31-ABFC-553181655173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28158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40" name="Bildplatzhalter 11">
            <a:extLst>
              <a:ext uri="{FF2B5EF4-FFF2-40B4-BE49-F238E27FC236}">
                <a16:creationId xmlns:a16="http://schemas.microsoft.com/office/drawing/2014/main" id="{BD508751-4453-5EF2-FE9F-C0AF9A788D9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341201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</p:spTree>
    <p:extLst>
      <p:ext uri="{BB962C8B-B14F-4D97-AF65-F5344CB8AC3E}">
        <p14:creationId xmlns:p14="http://schemas.microsoft.com/office/powerpoint/2010/main" val="291509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drei Mitarbeit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BB63144-DC67-63BE-9C0A-2F98C38B2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ABC4CB2F-E1A6-D8F4-F581-CC58BC51F1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6950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19807EDA-9353-B73E-49CD-1D10B8E8ACC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13277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4D12EB-F94E-74E5-8960-E93EBA2825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79606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83208717-6DA9-86F7-71EC-74B64A05BF5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746950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lnSpc>
                <a:spcPct val="120000"/>
              </a:lnSpc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5" name="Bildplatzhalter 11">
            <a:extLst>
              <a:ext uri="{FF2B5EF4-FFF2-40B4-BE49-F238E27FC236}">
                <a16:creationId xmlns:a16="http://schemas.microsoft.com/office/drawing/2014/main" id="{A8ED91C3-A7B8-5614-65B0-1C6214A97D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13277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D71231BA-BDB9-3415-D256-E1526C50B86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879606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94635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it Abdunkelung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014438" cy="6858000"/>
          </a:xfrm>
          <a:gradFill>
            <a:gsLst>
              <a:gs pos="0">
                <a:schemeClr val="tx1">
                  <a:alpha val="50000"/>
                </a:schemeClr>
              </a:gs>
              <a:gs pos="52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 lIns="381600" rIns="3600000" bIns="4212000"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3343472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icture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Multipicture-layouts</a:t>
            </a:r>
          </a:p>
        </p:txBody>
      </p:sp>
    </p:spTree>
    <p:extLst>
      <p:ext uri="{BB962C8B-B14F-4D97-AF65-F5344CB8AC3E}">
        <p14:creationId xmlns:p14="http://schemas.microsoft.com/office/powerpoint/2010/main" val="130769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1" y="1305099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034A1EED-1039-5E36-6CC3-725E3F166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5207" y="2003495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A45AFFCA-6B8E-3CC8-E8BC-BC7177A6CAD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5207" y="38100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58AE085-43EA-59B6-697C-414C4CEB56E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67283" y="435603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383469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6096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Bildplatzhalter 11">
            <a:extLst>
              <a:ext uri="{FF2B5EF4-FFF2-40B4-BE49-F238E27FC236}">
                <a16:creationId xmlns:a16="http://schemas.microsoft.com/office/drawing/2014/main" id="{E1137212-67B6-AD0F-CBD3-56E27A48C73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7A541AC7-FD36-1BB2-4AF2-CBDF5A1A12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342900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0" name="SmartArt-Platzhalter 25">
            <a:extLst>
              <a:ext uri="{FF2B5EF4-FFF2-40B4-BE49-F238E27FC236}">
                <a16:creationId xmlns:a16="http://schemas.microsoft.com/office/drawing/2014/main" id="{AB31D4FD-CF95-4E13-196F-159E22B96AB3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328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409E946-0122-A6C7-6EF9-4A4119014B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381000"/>
            <a:ext cx="5645807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4749154-A076-DE76-03DF-30BA3CD2FD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3607" y="380999"/>
            <a:ext cx="5645807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4C60DEA3-2A5E-FCA4-B8DA-846C7C1FBA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000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451A7FFA-3181-BC7A-0012-6899561D55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72303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C426FD-F7A5-A4EE-8252-58607A9EE04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C1835-E531-D957-0637-A856F025E2A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4A5118-D55B-9256-04CD-2522E96B847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083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Multipictur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469174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zweizeilig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A689EF1B-0175-EAB1-3B77-78B8BFE2FB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57802" y="380999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0" name="Bildplatzhalter 11">
            <a:extLst>
              <a:ext uri="{FF2B5EF4-FFF2-40B4-BE49-F238E27FC236}">
                <a16:creationId xmlns:a16="http://schemas.microsoft.com/office/drawing/2014/main" id="{92A4699B-743A-2486-3212-92F4B532E8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54963" y="380998"/>
            <a:ext cx="3854450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EF9AEADB-2C99-BD07-CD9E-5F477EA81B2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57802" y="3251337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6CEBFB34-276D-4395-4A77-4756E8ADDB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4225998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Zitatlayouts</a:t>
            </a:r>
          </a:p>
        </p:txBody>
      </p:sp>
    </p:spTree>
    <p:extLst>
      <p:ext uri="{BB962C8B-B14F-4D97-AF65-F5344CB8AC3E}">
        <p14:creationId xmlns:p14="http://schemas.microsoft.com/office/powerpoint/2010/main" val="3813104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ies Zitat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>
            <a:extLst>
              <a:ext uri="{FF2B5EF4-FFF2-40B4-BE49-F238E27FC236}">
                <a16:creationId xmlns:a16="http://schemas.microsoft.com/office/drawing/2014/main" id="{2263AD1A-8F4E-3234-0574-35DC1E834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200" y="10476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7200" y="1047600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9392FFE-02F2-8FAD-7639-095B538BF2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32800" y="35100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95F193FE-7988-88B2-F87D-0C7CB5A343D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32800" y="3509999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257826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elen Dank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Vielen Dank-Layouts</a:t>
            </a:r>
          </a:p>
        </p:txBody>
      </p:sp>
    </p:spTree>
    <p:extLst>
      <p:ext uri="{BB962C8B-B14F-4D97-AF65-F5344CB8AC3E}">
        <p14:creationId xmlns:p14="http://schemas.microsoft.com/office/powerpoint/2010/main" val="3724739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elen Dank,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accent1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2168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Name,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49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elen Dank, dunkel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tx2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1493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7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7E310F-970E-1C05-04FB-DCAEF0248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EF533324-0576-47CD-9630-23D1C3E26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sp>
        <p:nvSpPr>
          <p:cNvPr id="7" name="Untertitel 9">
            <a:extLst>
              <a:ext uri="{FF2B5EF4-FFF2-40B4-BE49-F238E27FC236}">
                <a16:creationId xmlns:a16="http://schemas.microsoft.com/office/drawing/2014/main" id="{24B10E64-3335-34D1-ACD1-D86A55AD37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5636612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A062A0-9B66-5C2D-20C3-56023CECE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9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Standard-Layouts</a:t>
            </a:r>
          </a:p>
        </p:txBody>
      </p:sp>
    </p:spTree>
    <p:extLst>
      <p:ext uri="{BB962C8B-B14F-4D97-AF65-F5344CB8AC3E}">
        <p14:creationId xmlns:p14="http://schemas.microsoft.com/office/powerpoint/2010/main" val="2249039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11428412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F666FCD6-42DA-B38F-BEE5-3AA291F64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371094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Basic-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C06C9A80-4A15-EBD2-0CCE-FB3F7DEAB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078617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+ 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DC0D4F-9AA6-A8B4-196A-7684D591A2E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5206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BCCAF07-60DD-9D5D-0ACE-BF5735B3AB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6231957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320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E0126664-DFD3-558B-E7A5-CF3578551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229756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+ 1/3 + 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0E9E0F8-AA9B-E53D-4218-01478138B17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3994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33247EC-57C4-2380-83A5-BE90437B2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915260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Content + 1/3 Conten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79248E8-161B-2BD4-3AE6-A7F2381F4C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441BAB4-6518-DF63-2FCA-4EAA6A4EB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513427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ex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749894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97A328-0227-2F36-163A-465E319B9F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994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42B0663A-28B4-1EFE-7B1B-3ED3602DE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024499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1/2 Text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75206" y="2349500"/>
            <a:ext cx="5534206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66C1025E-2016-35E0-5CE1-D263F26A6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264936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0999" y="2349500"/>
            <a:ext cx="11428412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FA3F867-4195-04FE-78F3-9CF8614EBA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990C4202-CBAF-A109-9033-040F2B552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063038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unkelblau,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AE6A134-0A23-437D-A31B-F6CF06217AFF}"/>
              </a:ext>
            </a:extLst>
          </p:cNvPr>
          <p:cNvSpPr/>
          <p:nvPr/>
        </p:nvSpPr>
        <p:spPr>
          <a:xfrm>
            <a:off x="-1" y="0"/>
            <a:ext cx="6192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9BA9E0-0AFD-6D77-7BA3-2C37EE05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275621"/>
            <a:ext cx="1495270" cy="202886"/>
          </a:xfrm>
          <a:prstGeom prst="rect">
            <a:avLst/>
          </a:prstGeom>
        </p:spPr>
      </p:pic>
      <p:sp>
        <p:nvSpPr>
          <p:cNvPr id="4" name="Untertitel 9">
            <a:extLst>
              <a:ext uri="{FF2B5EF4-FFF2-40B4-BE49-F238E27FC236}">
                <a16:creationId xmlns:a16="http://schemas.microsoft.com/office/drawing/2014/main" id="{04DDABEC-36B3-C600-901E-BB6BDA66944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001" y="2651361"/>
            <a:ext cx="5636611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  <a:p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CFE66AC6-FEDF-D469-9E88-8D9E75A4F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9F8368-022F-5D88-B4FE-B82DE3E48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9D96C1BB-7086-2D5C-1DF4-86FA0BF4B4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969284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FD10E8F9-43DB-C5A0-D391-39256544A6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67205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769F3CA-076B-C956-639C-9CA165C520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351570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+ 1/3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85F40A81-4BDC-1980-1BD2-F7E22258E3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847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C8B4EE04-5D28-1445-49F5-17870040DD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95941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758EB07-87B1-D370-2D05-DD564DC5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987767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642206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6636E66-EDBE-BB53-E379-8A8D3AC1B6E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67204" y="2278800"/>
            <a:ext cx="5642206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5F71407B-49C0-2CAA-2F91-9E4FFBA38B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937962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3713471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39264" y="2278800"/>
            <a:ext cx="3713471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95943" y="2278800"/>
            <a:ext cx="3713471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6ECF7F8-6B81-6161-4EFE-E6AFDAD71C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763611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74104" y="2278800"/>
            <a:ext cx="2749103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7207" y="2278800"/>
            <a:ext cx="2749103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7538024-5CE6-CA76-B28D-CD0555844A1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0310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DE1704-4C3C-075F-58C9-8391E12A9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453638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ster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Masterende</a:t>
            </a:r>
          </a:p>
        </p:txBody>
      </p:sp>
    </p:spTree>
    <p:extLst>
      <p:ext uri="{BB962C8B-B14F-4D97-AF65-F5344CB8AC3E}">
        <p14:creationId xmlns:p14="http://schemas.microsoft.com/office/powerpoint/2010/main" val="33037415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D2173-78B0-5238-31B5-AA7C12C61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0E411-5299-1E2A-871C-BFD4FFDA6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9DE31-B6EB-CB17-0AC0-0BF8906E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3AFA6-4273-F42A-C4EC-986DD599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CBE4F-A043-AD3A-E4D9-1EF345C45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559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0044-0D08-3014-4A8B-981A59D7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5C5A8-4542-D4F1-103B-3E1ACB71D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E448C-F2E6-0C62-E688-0DECB1FDC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C17E9-E59E-2157-BE18-420698E6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BDA04-5592-E9D2-68EE-3DEA31E2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70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SY_Zwei Stando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Luftfotografie, Vogelperspektive, draußen, Gebäude enthält.&#10;&#10;Automatisch generierte Beschreibung">
            <a:extLst>
              <a:ext uri="{FF2B5EF4-FFF2-40B4-BE49-F238E27FC236}">
                <a16:creationId xmlns:a16="http://schemas.microsoft.com/office/drawing/2014/main" id="{113D5B2B-FF26-6696-89E2-78001546A6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" name="Grafik 1" descr="Ein Bild, das draußen, Baum, Luftfotografie, Vogelperspektive enthält.&#10;&#10;Automatisch generierte Beschreibung">
            <a:extLst>
              <a:ext uri="{FF2B5EF4-FFF2-40B4-BE49-F238E27FC236}">
                <a16:creationId xmlns:a16="http://schemas.microsoft.com/office/drawing/2014/main" id="{D3340978-8239-FB84-A4D4-BD33DD182B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A7F023F-4F93-7CC0-17B7-E8337D4302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81855C-95DD-E6B9-050E-2623883D6122}"/>
              </a:ext>
            </a:extLst>
          </p:cNvPr>
          <p:cNvSpPr txBox="1"/>
          <p:nvPr/>
        </p:nvSpPr>
        <p:spPr>
          <a:xfrm>
            <a:off x="789843" y="0"/>
            <a:ext cx="10612315" cy="59875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1200" spc="108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DES</a:t>
            </a:r>
            <a:r>
              <a:rPr lang="de-DE" sz="31200" spc="-5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Y</a:t>
            </a:r>
            <a:r>
              <a:rPr lang="de-DE" sz="31200" spc="-50" baseline="0" dirty="0">
                <a:solidFill>
                  <a:srgbClr val="EB6E0F"/>
                </a:solidFill>
                <a:latin typeface="DesySans Office Cn Heavy" panose="020B0B06040000020003" pitchFamily="34" charset="0"/>
              </a:rPr>
              <a:t>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0BE7296-5B14-6A04-7DAF-EAD0B9E12F14}"/>
              </a:ext>
            </a:extLst>
          </p:cNvPr>
          <p:cNvSpPr txBox="1"/>
          <p:nvPr/>
        </p:nvSpPr>
        <p:spPr>
          <a:xfrm>
            <a:off x="3630395" y="834374"/>
            <a:ext cx="4633566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Hamburg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51F770-886C-2636-676B-18D90EB01351}"/>
              </a:ext>
            </a:extLst>
          </p:cNvPr>
          <p:cNvSpPr txBox="1"/>
          <p:nvPr/>
        </p:nvSpPr>
        <p:spPr>
          <a:xfrm>
            <a:off x="4263590" y="4996067"/>
            <a:ext cx="4339170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Zeuthen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FF1F95-C020-A13C-9CF3-A9E86E9D3366}"/>
              </a:ext>
            </a:extLst>
          </p:cNvPr>
          <p:cNvSpPr>
            <a:spLocks/>
          </p:cNvSpPr>
          <p:nvPr/>
        </p:nvSpPr>
        <p:spPr>
          <a:xfrm>
            <a:off x="1651803" y="994675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884BCBB-6D68-1CB2-3A8C-DFF05D95F63A}"/>
              </a:ext>
            </a:extLst>
          </p:cNvPr>
          <p:cNvCxnSpPr/>
          <p:nvPr/>
        </p:nvCxnSpPr>
        <p:spPr>
          <a:xfrm>
            <a:off x="1838051" y="1090419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A4212FE-3438-9DCA-7FAC-41FA09C81149}"/>
              </a:ext>
            </a:extLst>
          </p:cNvPr>
          <p:cNvSpPr>
            <a:spLocks/>
          </p:cNvSpPr>
          <p:nvPr/>
        </p:nvSpPr>
        <p:spPr>
          <a:xfrm flipH="1">
            <a:off x="10389863" y="5159968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A6B9596-A1FD-33C0-D133-2483C6563B25}"/>
              </a:ext>
            </a:extLst>
          </p:cNvPr>
          <p:cNvCxnSpPr/>
          <p:nvPr/>
        </p:nvCxnSpPr>
        <p:spPr>
          <a:xfrm flipH="1">
            <a:off x="8789008" y="5255712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8299D5F-BD2D-54F4-56AE-4162121E1E06}"/>
              </a:ext>
            </a:extLst>
          </p:cNvPr>
          <p:cNvSpPr txBox="1"/>
          <p:nvPr/>
        </p:nvSpPr>
        <p:spPr>
          <a:xfrm>
            <a:off x="1093178" y="2259597"/>
            <a:ext cx="10005645" cy="23388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1500">
                <a:solidFill>
                  <a:schemeClr val="tx2"/>
                </a:solidFill>
                <a:latin typeface="DesySans Office Cn Bold" panose="020B0806040000020003" pitchFamily="34" charset="0"/>
              </a:rPr>
              <a:t>Zwei Standorte</a:t>
            </a:r>
          </a:p>
        </p:txBody>
      </p:sp>
    </p:spTree>
    <p:extLst>
      <p:ext uri="{BB962C8B-B14F-4D97-AF65-F5344CB8AC3E}">
        <p14:creationId xmlns:p14="http://schemas.microsoft.com/office/powerpoint/2010/main" val="306175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7" grpId="0" animBg="1"/>
      <p:bldP spid="22" grpId="0" animBg="1"/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Forschungsbere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pic>
        <p:nvPicPr>
          <p:cNvPr id="6" name="Bildplatzhalter 31" descr="Ein Bild, das Kleidung, Person, Bautechnik, Im Haus enthält.&#10;&#10;KI-generierte Inhalte können fehlerhaft sein.">
            <a:extLst>
              <a:ext uri="{FF2B5EF4-FFF2-40B4-BE49-F238E27FC236}">
                <a16:creationId xmlns:a16="http://schemas.microsoft.com/office/drawing/2014/main" id="{891EF143-B085-CE2B-80AB-18B7DB6CD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Bildplatzhalter 33" descr="Ein Bild, das Bautechnik, Industrie, Stahl, Metall enthält.&#10;&#10;KI-generierte Inhalte können fehlerhaft sein.">
            <a:extLst>
              <a:ext uri="{FF2B5EF4-FFF2-40B4-BE49-F238E27FC236}">
                <a16:creationId xmlns:a16="http://schemas.microsoft.com/office/drawing/2014/main" id="{72A1FDE9-B492-56C5-2BBA-D4F43BFEB8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8" name="Bildplatzhalter 37" descr="Ein Bild, das Licht enthält.&#10;&#10;KI-generierte Inhalte können fehlerhaft sein.">
            <a:extLst>
              <a:ext uri="{FF2B5EF4-FFF2-40B4-BE49-F238E27FC236}">
                <a16:creationId xmlns:a16="http://schemas.microsoft.com/office/drawing/2014/main" id="{52E6A8BA-CB62-D8C6-E743-78D32C8F30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9" name="Bildplatzhalter 35" descr="Ein Bild, das Himmel, draußen, Gelände, Landschaft enthält.&#10;&#10;KI-generierte Inhalte können fehlerhaft sein.">
            <a:extLst>
              <a:ext uri="{FF2B5EF4-FFF2-40B4-BE49-F238E27FC236}">
                <a16:creationId xmlns:a16="http://schemas.microsoft.com/office/drawing/2014/main" id="{B3D4EE59-8463-3C32-6EB3-54F2998EB6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788823-ACD8-D141-8CA2-F28F013EF2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04541-FF57-8278-B44B-BEFA58C58659}"/>
              </a:ext>
            </a:extLst>
          </p:cNvPr>
          <p:cNvSpPr txBox="1"/>
          <p:nvPr/>
        </p:nvSpPr>
        <p:spPr>
          <a:xfrm>
            <a:off x="0" y="2259597"/>
            <a:ext cx="12192000" cy="2232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8000">
                <a:solidFill>
                  <a:schemeClr val="tx2"/>
                </a:solidFill>
                <a:latin typeface="DesySans Office Cn Bold" panose="020B0806040000020003" pitchFamily="34" charset="0"/>
              </a:rPr>
              <a:t>Vier Forschungsbereiche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E10B54-8BF0-8E8A-AB47-38C7E76DF795}"/>
              </a:ext>
            </a:extLst>
          </p:cNvPr>
          <p:cNvSpPr txBox="1"/>
          <p:nvPr/>
        </p:nvSpPr>
        <p:spPr>
          <a:xfrm>
            <a:off x="748397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Photon Science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F355C4-D854-EF71-0CC7-621C2CDE6F48}"/>
              </a:ext>
            </a:extLst>
          </p:cNvPr>
          <p:cNvSpPr txBox="1"/>
          <p:nvPr/>
        </p:nvSpPr>
        <p:spPr>
          <a:xfrm>
            <a:off x="6844398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Particle Physics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B3681A-D39A-AC3E-A27B-579E15BE3EFF}"/>
              </a:ext>
            </a:extLst>
          </p:cNvPr>
          <p:cNvSpPr txBox="1"/>
          <p:nvPr/>
        </p:nvSpPr>
        <p:spPr>
          <a:xfrm>
            <a:off x="748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Astro Particle Physics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2181357-D9B1-3974-8955-CAC503E09DA1}"/>
              </a:ext>
            </a:extLst>
          </p:cNvPr>
          <p:cNvSpPr txBox="1"/>
          <p:nvPr/>
        </p:nvSpPr>
        <p:spPr>
          <a:xfrm>
            <a:off x="6844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Accelerators</a:t>
            </a:r>
          </a:p>
        </p:txBody>
      </p:sp>
    </p:spTree>
    <p:extLst>
      <p:ext uri="{BB962C8B-B14F-4D97-AF65-F5344CB8AC3E}">
        <p14:creationId xmlns:p14="http://schemas.microsoft.com/office/powerpoint/2010/main" val="32115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86880"/>
            <a:ext cx="6678420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4" name="Untertitel 9">
            <a:extLst>
              <a:ext uri="{FF2B5EF4-FFF2-40B4-BE49-F238E27FC236}">
                <a16:creationId xmlns:a16="http://schemas.microsoft.com/office/drawing/2014/main" id="{B8A8B4DC-327E-498B-3D92-1E3A17B4A6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6678420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F278AC-CEC3-2F5F-0B60-716031399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sp>
        <p:nvSpPr>
          <p:cNvPr id="7" name="Textplatzhalter 9">
            <a:extLst>
              <a:ext uri="{FF2B5EF4-FFF2-40B4-BE49-F238E27FC236}">
                <a16:creationId xmlns:a16="http://schemas.microsoft.com/office/drawing/2014/main" id="{F9DEC044-D11B-6FDB-1CEB-176B6F6DA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347221-2F08-AFE6-236A-093159F28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7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9878D0-5ACE-0DFE-8ED6-2EEC61E4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7573963" cy="16617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Headline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EB2FA6-C9A8-1A0E-5E14-2B25F896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2598738"/>
            <a:ext cx="11428413" cy="3379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B5C13A-6BF6-BDEC-C4EC-65533213D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46A3D-4E9D-ED03-4E6F-2FAABC64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6475413"/>
            <a:ext cx="455612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3358C966-E5F7-4A43-8B28-A410633D9B6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B30850-3B87-C858-2181-46978151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de-DE"/>
              <a:t>5.2.2026 | GARD RF Roadmap Update | Wenskat | Engineered Nb Surfaces</a:t>
            </a:r>
          </a:p>
        </p:txBody>
      </p:sp>
      <p:grpSp>
        <p:nvGrpSpPr>
          <p:cNvPr id="12" name="Grafik 8">
            <a:extLst>
              <a:ext uri="{FF2B5EF4-FFF2-40B4-BE49-F238E27FC236}">
                <a16:creationId xmlns:a16="http://schemas.microsoft.com/office/drawing/2014/main" id="{73ED5B53-34EF-45A2-B4F3-02CC97F44696}"/>
              </a:ext>
            </a:extLst>
          </p:cNvPr>
          <p:cNvGrpSpPr/>
          <p:nvPr/>
        </p:nvGrpSpPr>
        <p:grpSpPr>
          <a:xfrm>
            <a:off x="380999" y="6519075"/>
            <a:ext cx="269424" cy="86053"/>
            <a:chOff x="386631" y="6383698"/>
            <a:chExt cx="269424" cy="86053"/>
          </a:xfrm>
        </p:grpSpPr>
        <p:grpSp>
          <p:nvGrpSpPr>
            <p:cNvPr id="13" name="Grafik 8">
              <a:extLst>
                <a:ext uri="{FF2B5EF4-FFF2-40B4-BE49-F238E27FC236}">
                  <a16:creationId xmlns:a16="http://schemas.microsoft.com/office/drawing/2014/main" id="{64A7DC56-9933-D386-F726-FBD760D9BDB7}"/>
                </a:ext>
              </a:extLst>
            </p:cNvPr>
            <p:cNvGrpSpPr/>
            <p:nvPr/>
          </p:nvGrpSpPr>
          <p:grpSpPr>
            <a:xfrm>
              <a:off x="386631" y="6385008"/>
              <a:ext cx="121287" cy="83565"/>
              <a:chOff x="386631" y="6385008"/>
              <a:chExt cx="121287" cy="83565"/>
            </a:xfrm>
            <a:solidFill>
              <a:srgbClr val="007BC8"/>
            </a:solidFill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D0724188-9DCE-C686-83E4-138E657E75BD}"/>
                  </a:ext>
                </a:extLst>
              </p:cNvPr>
              <p:cNvSpPr/>
              <p:nvPr/>
            </p:nvSpPr>
            <p:spPr>
              <a:xfrm>
                <a:off x="386631" y="6385008"/>
                <a:ext cx="57500" cy="83565"/>
              </a:xfrm>
              <a:custGeom>
                <a:avLst/>
                <a:gdLst>
                  <a:gd name="connsiteX0" fmla="*/ 0 w 57500"/>
                  <a:gd name="connsiteY0" fmla="*/ 0 h 83565"/>
                  <a:gd name="connsiteX1" fmla="*/ 26327 w 57500"/>
                  <a:gd name="connsiteY1" fmla="*/ 0 h 83565"/>
                  <a:gd name="connsiteX2" fmla="*/ 49772 w 57500"/>
                  <a:gd name="connsiteY2" fmla="*/ 7204 h 83565"/>
                  <a:gd name="connsiteX3" fmla="*/ 57500 w 57500"/>
                  <a:gd name="connsiteY3" fmla="*/ 29209 h 83565"/>
                  <a:gd name="connsiteX4" fmla="*/ 57500 w 57500"/>
                  <a:gd name="connsiteY4" fmla="*/ 54357 h 83565"/>
                  <a:gd name="connsiteX5" fmla="*/ 49772 w 57500"/>
                  <a:gd name="connsiteY5" fmla="*/ 76361 h 83565"/>
                  <a:gd name="connsiteX6" fmla="*/ 26327 w 57500"/>
                  <a:gd name="connsiteY6" fmla="*/ 83565 h 83565"/>
                  <a:gd name="connsiteX7" fmla="*/ 0 w 57500"/>
                  <a:gd name="connsiteY7" fmla="*/ 83565 h 83565"/>
                  <a:gd name="connsiteX8" fmla="*/ 0 w 57500"/>
                  <a:gd name="connsiteY8" fmla="*/ 0 h 83565"/>
                  <a:gd name="connsiteX9" fmla="*/ 26196 w 57500"/>
                  <a:gd name="connsiteY9" fmla="*/ 67324 h 83565"/>
                  <a:gd name="connsiteX10" fmla="*/ 34972 w 57500"/>
                  <a:gd name="connsiteY10" fmla="*/ 64180 h 83565"/>
                  <a:gd name="connsiteX11" fmla="*/ 38115 w 57500"/>
                  <a:gd name="connsiteY11" fmla="*/ 54750 h 83565"/>
                  <a:gd name="connsiteX12" fmla="*/ 38115 w 57500"/>
                  <a:gd name="connsiteY12" fmla="*/ 29471 h 83565"/>
                  <a:gd name="connsiteX13" fmla="*/ 34972 w 57500"/>
                  <a:gd name="connsiteY13" fmla="*/ 19909 h 83565"/>
                  <a:gd name="connsiteX14" fmla="*/ 26196 w 57500"/>
                  <a:gd name="connsiteY14" fmla="*/ 16765 h 83565"/>
                  <a:gd name="connsiteX15" fmla="*/ 19385 w 57500"/>
                  <a:gd name="connsiteY15" fmla="*/ 16765 h 83565"/>
                  <a:gd name="connsiteX16" fmla="*/ 19385 w 57500"/>
                  <a:gd name="connsiteY16" fmla="*/ 67455 h 83565"/>
                  <a:gd name="connsiteX17" fmla="*/ 26196 w 57500"/>
                  <a:gd name="connsiteY17" fmla="*/ 67455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500" h="83565">
                    <a:moveTo>
                      <a:pt x="0" y="0"/>
                    </a:moveTo>
                    <a:lnTo>
                      <a:pt x="26327" y="0"/>
                    </a:lnTo>
                    <a:cubicBezTo>
                      <a:pt x="36805" y="0"/>
                      <a:pt x="44664" y="2358"/>
                      <a:pt x="49772" y="7204"/>
                    </a:cubicBezTo>
                    <a:cubicBezTo>
                      <a:pt x="54880" y="12050"/>
                      <a:pt x="57500" y="19385"/>
                      <a:pt x="57500" y="29209"/>
                    </a:cubicBezTo>
                    <a:lnTo>
                      <a:pt x="57500" y="54357"/>
                    </a:lnTo>
                    <a:cubicBezTo>
                      <a:pt x="57500" y="64180"/>
                      <a:pt x="54880" y="71515"/>
                      <a:pt x="49772" y="76361"/>
                    </a:cubicBezTo>
                    <a:cubicBezTo>
                      <a:pt x="44664" y="81208"/>
                      <a:pt x="36805" y="83565"/>
                      <a:pt x="26327" y="83565"/>
                    </a:cubicBezTo>
                    <a:lnTo>
                      <a:pt x="0" y="83565"/>
                    </a:lnTo>
                    <a:lnTo>
                      <a:pt x="0" y="0"/>
                    </a:lnTo>
                    <a:close/>
                    <a:moveTo>
                      <a:pt x="26196" y="67324"/>
                    </a:moveTo>
                    <a:cubicBezTo>
                      <a:pt x="29994" y="67324"/>
                      <a:pt x="32876" y="66276"/>
                      <a:pt x="34972" y="64180"/>
                    </a:cubicBezTo>
                    <a:cubicBezTo>
                      <a:pt x="37067" y="62085"/>
                      <a:pt x="38115" y="58941"/>
                      <a:pt x="38115" y="54750"/>
                    </a:cubicBezTo>
                    <a:lnTo>
                      <a:pt x="38115" y="29471"/>
                    </a:lnTo>
                    <a:cubicBezTo>
                      <a:pt x="38115" y="25148"/>
                      <a:pt x="37067" y="22005"/>
                      <a:pt x="34972" y="19909"/>
                    </a:cubicBezTo>
                    <a:cubicBezTo>
                      <a:pt x="32876" y="17813"/>
                      <a:pt x="29994" y="16765"/>
                      <a:pt x="26196" y="16765"/>
                    </a:cubicBezTo>
                    <a:lnTo>
                      <a:pt x="19385" y="16765"/>
                    </a:lnTo>
                    <a:lnTo>
                      <a:pt x="19385" y="67455"/>
                    </a:lnTo>
                    <a:lnTo>
                      <a:pt x="26196" y="67455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CE2C6CB5-37EB-D370-0587-BC43D8F589EF}"/>
                  </a:ext>
                </a:extLst>
              </p:cNvPr>
              <p:cNvSpPr/>
              <p:nvPr/>
            </p:nvSpPr>
            <p:spPr>
              <a:xfrm>
                <a:off x="457883" y="6385008"/>
                <a:ext cx="50034" cy="83565"/>
              </a:xfrm>
              <a:custGeom>
                <a:avLst/>
                <a:gdLst>
                  <a:gd name="connsiteX0" fmla="*/ 0 w 50034"/>
                  <a:gd name="connsiteY0" fmla="*/ 0 h 83565"/>
                  <a:gd name="connsiteX1" fmla="*/ 49379 w 50034"/>
                  <a:gd name="connsiteY1" fmla="*/ 0 h 83565"/>
                  <a:gd name="connsiteX2" fmla="*/ 49379 w 50034"/>
                  <a:gd name="connsiteY2" fmla="*/ 16242 h 83565"/>
                  <a:gd name="connsiteX3" fmla="*/ 19385 w 50034"/>
                  <a:gd name="connsiteY3" fmla="*/ 16242 h 83565"/>
                  <a:gd name="connsiteX4" fmla="*/ 19385 w 50034"/>
                  <a:gd name="connsiteY4" fmla="*/ 33793 h 83565"/>
                  <a:gd name="connsiteX5" fmla="*/ 46498 w 50034"/>
                  <a:gd name="connsiteY5" fmla="*/ 33793 h 83565"/>
                  <a:gd name="connsiteX6" fmla="*/ 46498 w 50034"/>
                  <a:gd name="connsiteY6" fmla="*/ 48856 h 83565"/>
                  <a:gd name="connsiteX7" fmla="*/ 19385 w 50034"/>
                  <a:gd name="connsiteY7" fmla="*/ 48856 h 83565"/>
                  <a:gd name="connsiteX8" fmla="*/ 19385 w 50034"/>
                  <a:gd name="connsiteY8" fmla="*/ 67324 h 83565"/>
                  <a:gd name="connsiteX9" fmla="*/ 50034 w 50034"/>
                  <a:gd name="connsiteY9" fmla="*/ 67324 h 83565"/>
                  <a:gd name="connsiteX10" fmla="*/ 50034 w 50034"/>
                  <a:gd name="connsiteY10" fmla="*/ 83565 h 83565"/>
                  <a:gd name="connsiteX11" fmla="*/ 131 w 50034"/>
                  <a:gd name="connsiteY11" fmla="*/ 83565 h 83565"/>
                  <a:gd name="connsiteX12" fmla="*/ 131 w 50034"/>
                  <a:gd name="connsiteY12" fmla="*/ 0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034" h="83565">
                    <a:moveTo>
                      <a:pt x="0" y="0"/>
                    </a:moveTo>
                    <a:lnTo>
                      <a:pt x="49379" y="0"/>
                    </a:lnTo>
                    <a:lnTo>
                      <a:pt x="49379" y="16242"/>
                    </a:lnTo>
                    <a:lnTo>
                      <a:pt x="19385" y="16242"/>
                    </a:lnTo>
                    <a:lnTo>
                      <a:pt x="19385" y="33793"/>
                    </a:lnTo>
                    <a:lnTo>
                      <a:pt x="46498" y="33793"/>
                    </a:lnTo>
                    <a:lnTo>
                      <a:pt x="46498" y="48856"/>
                    </a:lnTo>
                    <a:lnTo>
                      <a:pt x="19385" y="48856"/>
                    </a:lnTo>
                    <a:lnTo>
                      <a:pt x="19385" y="67324"/>
                    </a:lnTo>
                    <a:lnTo>
                      <a:pt x="50034" y="67324"/>
                    </a:lnTo>
                    <a:lnTo>
                      <a:pt x="50034" y="83565"/>
                    </a:lnTo>
                    <a:lnTo>
                      <a:pt x="131" y="8356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6" name="Grafik 8">
              <a:extLst>
                <a:ext uri="{FF2B5EF4-FFF2-40B4-BE49-F238E27FC236}">
                  <a16:creationId xmlns:a16="http://schemas.microsoft.com/office/drawing/2014/main" id="{45CDD609-0F55-4F37-2F49-FA7CD734ECDB}"/>
                </a:ext>
              </a:extLst>
            </p:cNvPr>
            <p:cNvGrpSpPr/>
            <p:nvPr/>
          </p:nvGrpSpPr>
          <p:grpSpPr>
            <a:xfrm>
              <a:off x="517872" y="6383698"/>
              <a:ext cx="120894" cy="85791"/>
              <a:chOff x="517872" y="6383698"/>
              <a:chExt cx="120894" cy="85791"/>
            </a:xfrm>
            <a:solidFill>
              <a:srgbClr val="007BC8"/>
            </a:solidFill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67159767-3C3F-556A-92F1-BD72FDE6B283}"/>
                  </a:ext>
                </a:extLst>
              </p:cNvPr>
              <p:cNvSpPr/>
              <p:nvPr/>
            </p:nvSpPr>
            <p:spPr>
              <a:xfrm>
                <a:off x="517872" y="6383698"/>
                <a:ext cx="54356" cy="85791"/>
              </a:xfrm>
              <a:custGeom>
                <a:avLst/>
                <a:gdLst>
                  <a:gd name="connsiteX0" fmla="*/ 10478 w 54356"/>
                  <a:gd name="connsiteY0" fmla="*/ 84613 h 85791"/>
                  <a:gd name="connsiteX1" fmla="*/ 0 w 54356"/>
                  <a:gd name="connsiteY1" fmla="*/ 81208 h 85791"/>
                  <a:gd name="connsiteX2" fmla="*/ 2882 w 54356"/>
                  <a:gd name="connsiteY2" fmla="*/ 64966 h 85791"/>
                  <a:gd name="connsiteX3" fmla="*/ 12967 w 54356"/>
                  <a:gd name="connsiteY3" fmla="*/ 68372 h 85791"/>
                  <a:gd name="connsiteX4" fmla="*/ 23445 w 54356"/>
                  <a:gd name="connsiteY4" fmla="*/ 69812 h 85791"/>
                  <a:gd name="connsiteX5" fmla="*/ 32483 w 54356"/>
                  <a:gd name="connsiteY5" fmla="*/ 67717 h 85791"/>
                  <a:gd name="connsiteX6" fmla="*/ 35234 w 54356"/>
                  <a:gd name="connsiteY6" fmla="*/ 62085 h 85791"/>
                  <a:gd name="connsiteX7" fmla="*/ 35234 w 54356"/>
                  <a:gd name="connsiteY7" fmla="*/ 61037 h 85791"/>
                  <a:gd name="connsiteX8" fmla="*/ 33662 w 54356"/>
                  <a:gd name="connsiteY8" fmla="*/ 56714 h 85791"/>
                  <a:gd name="connsiteX9" fmla="*/ 28423 w 54356"/>
                  <a:gd name="connsiteY9" fmla="*/ 53178 h 85791"/>
                  <a:gd name="connsiteX10" fmla="*/ 18992 w 54356"/>
                  <a:gd name="connsiteY10" fmla="*/ 48594 h 85791"/>
                  <a:gd name="connsiteX11" fmla="*/ 5763 w 54356"/>
                  <a:gd name="connsiteY11" fmla="*/ 38901 h 85791"/>
                  <a:gd name="connsiteX12" fmla="*/ 1441 w 54356"/>
                  <a:gd name="connsiteY12" fmla="*/ 25410 h 85791"/>
                  <a:gd name="connsiteX13" fmla="*/ 1441 w 54356"/>
                  <a:gd name="connsiteY13" fmla="*/ 23969 h 85791"/>
                  <a:gd name="connsiteX14" fmla="*/ 4715 w 54356"/>
                  <a:gd name="connsiteY14" fmla="*/ 11133 h 85791"/>
                  <a:gd name="connsiteX15" fmla="*/ 14539 w 54356"/>
                  <a:gd name="connsiteY15" fmla="*/ 2882 h 85791"/>
                  <a:gd name="connsiteX16" fmla="*/ 30518 w 54356"/>
                  <a:gd name="connsiteY16" fmla="*/ 0 h 85791"/>
                  <a:gd name="connsiteX17" fmla="*/ 42830 w 54356"/>
                  <a:gd name="connsiteY17" fmla="*/ 1179 h 85791"/>
                  <a:gd name="connsiteX18" fmla="*/ 51999 w 54356"/>
                  <a:gd name="connsiteY18" fmla="*/ 4060 h 85791"/>
                  <a:gd name="connsiteX19" fmla="*/ 48986 w 54356"/>
                  <a:gd name="connsiteY19" fmla="*/ 19516 h 85791"/>
                  <a:gd name="connsiteX20" fmla="*/ 41259 w 54356"/>
                  <a:gd name="connsiteY20" fmla="*/ 16896 h 85791"/>
                  <a:gd name="connsiteX21" fmla="*/ 31435 w 54356"/>
                  <a:gd name="connsiteY21" fmla="*/ 15849 h 85791"/>
                  <a:gd name="connsiteX22" fmla="*/ 23314 w 54356"/>
                  <a:gd name="connsiteY22" fmla="*/ 17944 h 85791"/>
                  <a:gd name="connsiteX23" fmla="*/ 20564 w 54356"/>
                  <a:gd name="connsiteY23" fmla="*/ 23576 h 85791"/>
                  <a:gd name="connsiteX24" fmla="*/ 20564 w 54356"/>
                  <a:gd name="connsiteY24" fmla="*/ 24493 h 85791"/>
                  <a:gd name="connsiteX25" fmla="*/ 22267 w 54356"/>
                  <a:gd name="connsiteY25" fmla="*/ 29209 h 85791"/>
                  <a:gd name="connsiteX26" fmla="*/ 27506 w 54356"/>
                  <a:gd name="connsiteY26" fmla="*/ 32876 h 85791"/>
                  <a:gd name="connsiteX27" fmla="*/ 36412 w 54356"/>
                  <a:gd name="connsiteY27" fmla="*/ 37329 h 85791"/>
                  <a:gd name="connsiteX28" fmla="*/ 46498 w 54356"/>
                  <a:gd name="connsiteY28" fmla="*/ 43616 h 85791"/>
                  <a:gd name="connsiteX29" fmla="*/ 52392 w 54356"/>
                  <a:gd name="connsiteY29" fmla="*/ 50820 h 85791"/>
                  <a:gd name="connsiteX30" fmla="*/ 54357 w 54356"/>
                  <a:gd name="connsiteY30" fmla="*/ 60120 h 85791"/>
                  <a:gd name="connsiteX31" fmla="*/ 54357 w 54356"/>
                  <a:gd name="connsiteY31" fmla="*/ 61561 h 85791"/>
                  <a:gd name="connsiteX32" fmla="*/ 50951 w 54356"/>
                  <a:gd name="connsiteY32" fmla="*/ 74528 h 85791"/>
                  <a:gd name="connsiteX33" fmla="*/ 40735 w 54356"/>
                  <a:gd name="connsiteY33" fmla="*/ 82910 h 85791"/>
                  <a:gd name="connsiteX34" fmla="*/ 24231 w 54356"/>
                  <a:gd name="connsiteY34" fmla="*/ 85792 h 85791"/>
                  <a:gd name="connsiteX35" fmla="*/ 10478 w 54356"/>
                  <a:gd name="connsiteY35" fmla="*/ 84351 h 8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4356" h="85791">
                    <a:moveTo>
                      <a:pt x="10478" y="84613"/>
                    </a:moveTo>
                    <a:cubicBezTo>
                      <a:pt x="6287" y="83696"/>
                      <a:pt x="2751" y="82517"/>
                      <a:pt x="0" y="81208"/>
                    </a:cubicBezTo>
                    <a:lnTo>
                      <a:pt x="2882" y="64966"/>
                    </a:lnTo>
                    <a:cubicBezTo>
                      <a:pt x="5894" y="66276"/>
                      <a:pt x="9300" y="67455"/>
                      <a:pt x="12967" y="68372"/>
                    </a:cubicBezTo>
                    <a:cubicBezTo>
                      <a:pt x="16634" y="69288"/>
                      <a:pt x="20171" y="69812"/>
                      <a:pt x="23445" y="69812"/>
                    </a:cubicBezTo>
                    <a:cubicBezTo>
                      <a:pt x="27506" y="69812"/>
                      <a:pt x="30518" y="69157"/>
                      <a:pt x="32483" y="67717"/>
                    </a:cubicBezTo>
                    <a:cubicBezTo>
                      <a:pt x="34317" y="66407"/>
                      <a:pt x="35234" y="64442"/>
                      <a:pt x="35234" y="62085"/>
                    </a:cubicBezTo>
                    <a:lnTo>
                      <a:pt x="35234" y="61037"/>
                    </a:lnTo>
                    <a:cubicBezTo>
                      <a:pt x="35234" y="59334"/>
                      <a:pt x="34710" y="57893"/>
                      <a:pt x="33662" y="56714"/>
                    </a:cubicBezTo>
                    <a:cubicBezTo>
                      <a:pt x="32614" y="55536"/>
                      <a:pt x="30911" y="54357"/>
                      <a:pt x="28423" y="53178"/>
                    </a:cubicBezTo>
                    <a:lnTo>
                      <a:pt x="18992" y="48594"/>
                    </a:lnTo>
                    <a:cubicBezTo>
                      <a:pt x="13098" y="45712"/>
                      <a:pt x="8645" y="42569"/>
                      <a:pt x="5763" y="38901"/>
                    </a:cubicBezTo>
                    <a:cubicBezTo>
                      <a:pt x="2882" y="35234"/>
                      <a:pt x="1441" y="30780"/>
                      <a:pt x="1441" y="25410"/>
                    </a:cubicBezTo>
                    <a:lnTo>
                      <a:pt x="1441" y="23969"/>
                    </a:lnTo>
                    <a:cubicBezTo>
                      <a:pt x="1441" y="18992"/>
                      <a:pt x="2489" y="14670"/>
                      <a:pt x="4715" y="11133"/>
                    </a:cubicBezTo>
                    <a:cubicBezTo>
                      <a:pt x="6942" y="7466"/>
                      <a:pt x="10216" y="4715"/>
                      <a:pt x="14539" y="2882"/>
                    </a:cubicBezTo>
                    <a:cubicBezTo>
                      <a:pt x="18861" y="917"/>
                      <a:pt x="24231" y="0"/>
                      <a:pt x="30518" y="0"/>
                    </a:cubicBezTo>
                    <a:cubicBezTo>
                      <a:pt x="34972" y="0"/>
                      <a:pt x="39032" y="393"/>
                      <a:pt x="42830" y="1179"/>
                    </a:cubicBezTo>
                    <a:cubicBezTo>
                      <a:pt x="46498" y="1965"/>
                      <a:pt x="49641" y="2882"/>
                      <a:pt x="51999" y="4060"/>
                    </a:cubicBezTo>
                    <a:lnTo>
                      <a:pt x="48986" y="19516"/>
                    </a:lnTo>
                    <a:cubicBezTo>
                      <a:pt x="46891" y="18468"/>
                      <a:pt x="44402" y="17551"/>
                      <a:pt x="41259" y="16896"/>
                    </a:cubicBezTo>
                    <a:cubicBezTo>
                      <a:pt x="38115" y="16242"/>
                      <a:pt x="34972" y="15849"/>
                      <a:pt x="31435" y="15849"/>
                    </a:cubicBezTo>
                    <a:cubicBezTo>
                      <a:pt x="27899" y="15849"/>
                      <a:pt x="25279" y="16503"/>
                      <a:pt x="23314" y="17944"/>
                    </a:cubicBezTo>
                    <a:cubicBezTo>
                      <a:pt x="21350" y="19385"/>
                      <a:pt x="20564" y="21219"/>
                      <a:pt x="20564" y="23576"/>
                    </a:cubicBezTo>
                    <a:lnTo>
                      <a:pt x="20564" y="24493"/>
                    </a:lnTo>
                    <a:cubicBezTo>
                      <a:pt x="20564" y="26327"/>
                      <a:pt x="21088" y="27899"/>
                      <a:pt x="22267" y="29209"/>
                    </a:cubicBezTo>
                    <a:cubicBezTo>
                      <a:pt x="23445" y="30518"/>
                      <a:pt x="25148" y="31697"/>
                      <a:pt x="27506" y="32876"/>
                    </a:cubicBezTo>
                    <a:lnTo>
                      <a:pt x="36412" y="37329"/>
                    </a:lnTo>
                    <a:cubicBezTo>
                      <a:pt x="40604" y="39425"/>
                      <a:pt x="43878" y="41521"/>
                      <a:pt x="46498" y="43616"/>
                    </a:cubicBezTo>
                    <a:cubicBezTo>
                      <a:pt x="49117" y="45712"/>
                      <a:pt x="51082" y="48201"/>
                      <a:pt x="52392" y="50820"/>
                    </a:cubicBezTo>
                    <a:cubicBezTo>
                      <a:pt x="53702" y="53440"/>
                      <a:pt x="54357" y="56583"/>
                      <a:pt x="54357" y="60120"/>
                    </a:cubicBezTo>
                    <a:lnTo>
                      <a:pt x="54357" y="61561"/>
                    </a:lnTo>
                    <a:cubicBezTo>
                      <a:pt x="54357" y="66538"/>
                      <a:pt x="53178" y="70860"/>
                      <a:pt x="50951" y="74528"/>
                    </a:cubicBezTo>
                    <a:cubicBezTo>
                      <a:pt x="48724" y="78195"/>
                      <a:pt x="45188" y="80946"/>
                      <a:pt x="40735" y="82910"/>
                    </a:cubicBezTo>
                    <a:cubicBezTo>
                      <a:pt x="36281" y="84875"/>
                      <a:pt x="30780" y="85792"/>
                      <a:pt x="24231" y="85792"/>
                    </a:cubicBezTo>
                    <a:cubicBezTo>
                      <a:pt x="19254" y="85792"/>
                      <a:pt x="14670" y="85268"/>
                      <a:pt x="10478" y="84351"/>
                    </a:cubicBez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AE79752-93E9-8EE1-5436-2DB5F755D693}"/>
                  </a:ext>
                </a:extLst>
              </p:cNvPr>
              <p:cNvSpPr/>
              <p:nvPr/>
            </p:nvSpPr>
            <p:spPr>
              <a:xfrm>
                <a:off x="576158" y="6385008"/>
                <a:ext cx="62608" cy="83434"/>
              </a:xfrm>
              <a:custGeom>
                <a:avLst/>
                <a:gdLst>
                  <a:gd name="connsiteX0" fmla="*/ 21481 w 62608"/>
                  <a:gd name="connsiteY0" fmla="*/ 50034 h 83434"/>
                  <a:gd name="connsiteX1" fmla="*/ 0 w 62608"/>
                  <a:gd name="connsiteY1" fmla="*/ 0 h 83434"/>
                  <a:gd name="connsiteX2" fmla="*/ 21219 w 62608"/>
                  <a:gd name="connsiteY2" fmla="*/ 0 h 83434"/>
                  <a:gd name="connsiteX3" fmla="*/ 31173 w 62608"/>
                  <a:gd name="connsiteY3" fmla="*/ 32876 h 83434"/>
                  <a:gd name="connsiteX4" fmla="*/ 41521 w 62608"/>
                  <a:gd name="connsiteY4" fmla="*/ 0 h 83434"/>
                  <a:gd name="connsiteX5" fmla="*/ 62608 w 62608"/>
                  <a:gd name="connsiteY5" fmla="*/ 0 h 83434"/>
                  <a:gd name="connsiteX6" fmla="*/ 40997 w 62608"/>
                  <a:gd name="connsiteY6" fmla="*/ 49903 h 83434"/>
                  <a:gd name="connsiteX7" fmla="*/ 40997 w 62608"/>
                  <a:gd name="connsiteY7" fmla="*/ 83434 h 83434"/>
                  <a:gd name="connsiteX8" fmla="*/ 21481 w 62608"/>
                  <a:gd name="connsiteY8" fmla="*/ 83434 h 83434"/>
                  <a:gd name="connsiteX9" fmla="*/ 21481 w 62608"/>
                  <a:gd name="connsiteY9" fmla="*/ 50034 h 8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08" h="83434">
                    <a:moveTo>
                      <a:pt x="21481" y="50034"/>
                    </a:moveTo>
                    <a:lnTo>
                      <a:pt x="0" y="0"/>
                    </a:lnTo>
                    <a:lnTo>
                      <a:pt x="21219" y="0"/>
                    </a:lnTo>
                    <a:lnTo>
                      <a:pt x="31173" y="32876"/>
                    </a:lnTo>
                    <a:lnTo>
                      <a:pt x="41521" y="0"/>
                    </a:lnTo>
                    <a:lnTo>
                      <a:pt x="62608" y="0"/>
                    </a:lnTo>
                    <a:lnTo>
                      <a:pt x="40997" y="49903"/>
                    </a:lnTo>
                    <a:lnTo>
                      <a:pt x="40997" y="83434"/>
                    </a:lnTo>
                    <a:lnTo>
                      <a:pt x="21481" y="83434"/>
                    </a:lnTo>
                    <a:lnTo>
                      <a:pt x="21481" y="50034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1BB5630-C6AB-5C11-55A9-BFF3C57B2A88}"/>
                </a:ext>
              </a:extLst>
            </p:cNvPr>
            <p:cNvSpPr/>
            <p:nvPr/>
          </p:nvSpPr>
          <p:spPr>
            <a:xfrm>
              <a:off x="635885" y="6449974"/>
              <a:ext cx="20170" cy="19777"/>
            </a:xfrm>
            <a:custGeom>
              <a:avLst/>
              <a:gdLst>
                <a:gd name="connsiteX0" fmla="*/ 2620 w 20170"/>
                <a:gd name="connsiteY0" fmla="*/ 17158 h 19777"/>
                <a:gd name="connsiteX1" fmla="*/ 0 w 20170"/>
                <a:gd name="connsiteY1" fmla="*/ 9954 h 19777"/>
                <a:gd name="connsiteX2" fmla="*/ 2751 w 20170"/>
                <a:gd name="connsiteY2" fmla="*/ 2751 h 19777"/>
                <a:gd name="connsiteX3" fmla="*/ 10085 w 20170"/>
                <a:gd name="connsiteY3" fmla="*/ 0 h 19777"/>
                <a:gd name="connsiteX4" fmla="*/ 17420 w 20170"/>
                <a:gd name="connsiteY4" fmla="*/ 2751 h 19777"/>
                <a:gd name="connsiteX5" fmla="*/ 20171 w 20170"/>
                <a:gd name="connsiteY5" fmla="*/ 9954 h 19777"/>
                <a:gd name="connsiteX6" fmla="*/ 17420 w 20170"/>
                <a:gd name="connsiteY6" fmla="*/ 17158 h 19777"/>
                <a:gd name="connsiteX7" fmla="*/ 9954 w 20170"/>
                <a:gd name="connsiteY7" fmla="*/ 19778 h 19777"/>
                <a:gd name="connsiteX8" fmla="*/ 2620 w 20170"/>
                <a:gd name="connsiteY8" fmla="*/ 17158 h 1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70" h="19777">
                  <a:moveTo>
                    <a:pt x="2620" y="17158"/>
                  </a:moveTo>
                  <a:cubicBezTo>
                    <a:pt x="917" y="15456"/>
                    <a:pt x="0" y="13098"/>
                    <a:pt x="0" y="9954"/>
                  </a:cubicBezTo>
                  <a:cubicBezTo>
                    <a:pt x="0" y="6811"/>
                    <a:pt x="917" y="4584"/>
                    <a:pt x="2751" y="2751"/>
                  </a:cubicBezTo>
                  <a:cubicBezTo>
                    <a:pt x="4584" y="917"/>
                    <a:pt x="6942" y="0"/>
                    <a:pt x="10085" y="0"/>
                  </a:cubicBezTo>
                  <a:cubicBezTo>
                    <a:pt x="13229" y="0"/>
                    <a:pt x="15587" y="917"/>
                    <a:pt x="17420" y="2751"/>
                  </a:cubicBezTo>
                  <a:cubicBezTo>
                    <a:pt x="19254" y="4584"/>
                    <a:pt x="20171" y="6942"/>
                    <a:pt x="20171" y="9954"/>
                  </a:cubicBezTo>
                  <a:cubicBezTo>
                    <a:pt x="20171" y="12967"/>
                    <a:pt x="19254" y="15456"/>
                    <a:pt x="17420" y="17158"/>
                  </a:cubicBezTo>
                  <a:cubicBezTo>
                    <a:pt x="15587" y="18861"/>
                    <a:pt x="13098" y="19778"/>
                    <a:pt x="9954" y="19778"/>
                  </a:cubicBezTo>
                  <a:cubicBezTo>
                    <a:pt x="6811" y="19778"/>
                    <a:pt x="4322" y="18861"/>
                    <a:pt x="2620" y="17158"/>
                  </a:cubicBezTo>
                  <a:close/>
                </a:path>
              </a:pathLst>
            </a:custGeom>
            <a:solidFill>
              <a:srgbClr val="EB6E0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7822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</p:sldLayoutIdLst>
  <p:hf hdr="0" dt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96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40">
          <p15:clr>
            <a:srgbClr val="F26B43"/>
          </p15:clr>
        </p15:guide>
        <p15:guide id="4" pos="1368">
          <p15:clr>
            <a:srgbClr val="F26B43"/>
          </p15:clr>
        </p15:guide>
        <p15:guide id="5" pos="1456">
          <p15:clr>
            <a:srgbClr val="F26B43"/>
          </p15:clr>
        </p15:guide>
        <p15:guide id="6" pos="2584">
          <p15:clr>
            <a:srgbClr val="F26B43"/>
          </p15:clr>
        </p15:guide>
        <p15:guide id="7" pos="2672">
          <p15:clr>
            <a:srgbClr val="F26B43"/>
          </p15:clr>
        </p15:guide>
        <p15:guide id="8" pos="3800">
          <p15:clr>
            <a:srgbClr val="F26B43"/>
          </p15:clr>
        </p15:guide>
        <p15:guide id="9" pos="3880">
          <p15:clr>
            <a:srgbClr val="F26B43"/>
          </p15:clr>
        </p15:guide>
        <p15:guide id="10" pos="5008">
          <p15:clr>
            <a:srgbClr val="F26B43"/>
          </p15:clr>
        </p15:guide>
        <p15:guide id="11" pos="5096">
          <p15:clr>
            <a:srgbClr val="F26B43"/>
          </p15:clr>
        </p15:guide>
        <p15:guide id="12" pos="6224">
          <p15:clr>
            <a:srgbClr val="F26B43"/>
          </p15:clr>
        </p15:guide>
        <p15:guide id="13" pos="6312">
          <p15:clr>
            <a:srgbClr val="F26B43"/>
          </p15:clr>
        </p15:guide>
        <p15:guide id="14" pos="7440">
          <p15:clr>
            <a:srgbClr val="F26B43"/>
          </p15:clr>
        </p15:guide>
        <p15:guide id="15" orient="horz">
          <p15:clr>
            <a:srgbClr val="F26B43"/>
          </p15:clr>
        </p15:guide>
        <p15:guide id="16" orient="horz" pos="4320">
          <p15:clr>
            <a:srgbClr val="F26B43"/>
          </p15:clr>
        </p15:guide>
        <p15:guide id="17" orient="horz" pos="240">
          <p15:clr>
            <a:srgbClr val="F26B43"/>
          </p15:clr>
        </p15:guide>
        <p15:guide id="18" orient="horz" pos="4080">
          <p15:clr>
            <a:srgbClr val="F26B43"/>
          </p15:clr>
        </p15:guide>
        <p15:guide id="20" orient="horz" pos="3766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5281/zenodo.14731411" TargetMode="Externa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70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14731411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A28C234-CAEB-D710-1C1E-1662F54AA8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2281"/>
          <a:stretch/>
        </p:blipFill>
        <p:spPr>
          <a:xfrm>
            <a:off x="6648630" y="2119010"/>
            <a:ext cx="3717326" cy="27244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AA7A3B-1BEF-487A-F623-B5DBFE88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99" y="832104"/>
            <a:ext cx="11298873" cy="1182403"/>
          </a:xfrm>
        </p:spPr>
        <p:txBody>
          <a:bodyPr>
            <a:normAutofit/>
          </a:bodyPr>
          <a:lstStyle/>
          <a:p>
            <a:r>
              <a:rPr lang="en-US" b="1" dirty="0"/>
              <a:t>Engineered Nb surfaces</a:t>
            </a:r>
            <a:endParaRPr lang="de-DE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AA834-91D0-EBC7-818A-FACDC9E4551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1600" y="1773537"/>
            <a:ext cx="5644550" cy="1408174"/>
          </a:xfrm>
        </p:spPr>
        <p:txBody>
          <a:bodyPr/>
          <a:lstStyle/>
          <a:p>
            <a:r>
              <a:rPr lang="en-US" b="1" dirty="0"/>
              <a:t>Potential and future R&amp;D directions</a:t>
            </a:r>
            <a:endParaRPr lang="de-DE" b="1" dirty="0"/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B3E7B746-5BFF-436A-2A72-DA227FCFE0AD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/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E9B29205-E10F-FE22-6DA0-BD56090E98B6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E70A7D-DC9C-C52D-12E3-7A80DD792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Marc </a:t>
            </a:r>
            <a:r>
              <a:rPr lang="de-DE" dirty="0" err="1"/>
              <a:t>Wenskat</a:t>
            </a:r>
            <a:r>
              <a:rPr lang="de-DE" dirty="0"/>
              <a:t> (DESY)</a:t>
            </a:r>
          </a:p>
          <a:p>
            <a:r>
              <a:rPr lang="de-DE" dirty="0"/>
              <a:t>5.2.2026 GARD RF Roadmap Update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4212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D87ACD-E213-835D-9FAB-488859A27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main directions: quantum computing and surface resistance tuning </a:t>
            </a:r>
          </a:p>
          <a:p>
            <a:pPr marL="483750" lvl="1" indent="-285750"/>
            <a:r>
              <a:rPr lang="en-US" dirty="0"/>
              <a:t>Synergy between both fields </a:t>
            </a:r>
          </a:p>
          <a:p>
            <a:pPr marL="681750" lvl="2" indent="-285750"/>
            <a:r>
              <a:rPr lang="en-US" dirty="0"/>
              <a:t>“same </a:t>
            </a:r>
            <a:r>
              <a:rPr lang="en-US" dirty="0" err="1"/>
              <a:t>same</a:t>
            </a:r>
            <a:r>
              <a:rPr lang="en-US" dirty="0"/>
              <a:t>, but different”</a:t>
            </a:r>
          </a:p>
          <a:p>
            <a:pPr marL="681750" lvl="2" indent="-285750"/>
            <a:r>
              <a:rPr lang="en-US" dirty="0"/>
              <a:t>leverage to attract young brains &amp;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SRF the interplay between oxide properties and consequences of removing it should be studied</a:t>
            </a:r>
          </a:p>
          <a:p>
            <a:pPr marL="483750" lvl="1" indent="-285750"/>
            <a:r>
              <a:rPr lang="en-US" dirty="0"/>
              <a:t>Can dissolve the native oxide only once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lang="en-US" dirty="0"/>
              <a:t>finite resource of interstitial oxygen</a:t>
            </a:r>
          </a:p>
          <a:p>
            <a:pPr marL="483750" lvl="1" indent="-285750"/>
            <a:r>
              <a:rPr lang="en-US" dirty="0"/>
              <a:t>Additional variable to tune annealing process parameters &amp; protection against C-pollution(?)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“Optimal” material for encapsulation? Oxides? Which one? Au? Other?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205ABF-AE12-152E-5D72-9D438189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</a:t>
            </a:r>
            <a:r>
              <a:rPr lang="de-DE" dirty="0" err="1"/>
              <a:t>questions</a:t>
            </a:r>
            <a:r>
              <a:rPr lang="de-DE" dirty="0"/>
              <a:t>, </a:t>
            </a:r>
            <a:r>
              <a:rPr lang="de-DE" dirty="0" err="1"/>
              <a:t>future</a:t>
            </a:r>
            <a:r>
              <a:rPr lang="de-DE" dirty="0"/>
              <a:t> &amp; potential R&amp;D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AE859-A502-6EBD-A8AF-30594FBCF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159F1-45F3-AE80-1336-64FEC3C92B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97D84-C866-0038-6B68-DEEA52A53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45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A7160C-13FA-0C07-07F9-FB952742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01587"/>
            <a:ext cx="11811000" cy="2457838"/>
          </a:xfrm>
        </p:spPr>
        <p:txBody>
          <a:bodyPr/>
          <a:lstStyle/>
          <a:p>
            <a:r>
              <a:rPr lang="de-DE" sz="8000" dirty="0" err="1"/>
              <a:t>Superconducting</a:t>
            </a:r>
            <a:r>
              <a:rPr lang="de-DE" sz="8000" dirty="0"/>
              <a:t> </a:t>
            </a:r>
            <a:r>
              <a:rPr lang="de-DE" sz="8000" u="sng" dirty="0" err="1"/>
              <a:t>thin</a:t>
            </a:r>
            <a:r>
              <a:rPr lang="de-DE" sz="8000" dirty="0"/>
              <a:t> </a:t>
            </a:r>
            <a:r>
              <a:rPr lang="de-DE" sz="8000" dirty="0" err="1"/>
              <a:t>films</a:t>
            </a:r>
            <a:endParaRPr lang="de-DE" sz="8000" baseline="30000" dirty="0"/>
          </a:p>
        </p:txBody>
      </p:sp>
    </p:spTree>
    <p:extLst>
      <p:ext uri="{BB962C8B-B14F-4D97-AF65-F5344CB8AC3E}">
        <p14:creationId xmlns:p14="http://schemas.microsoft.com/office/powerpoint/2010/main" val="1114272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D87ACD-E213-835D-9FAB-488859A27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79944"/>
            <a:ext cx="11428412" cy="4296056"/>
          </a:xfrm>
        </p:spPr>
        <p:txBody>
          <a:bodyPr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Here: Looking at R&amp;D where „thinness“</a:t>
            </a:r>
            <a:r>
              <a:rPr lang="en-US" sz="1100" dirty="0"/>
              <a:t>(d ≈ </a:t>
            </a:r>
            <a:r>
              <a:rPr lang="en-US" sz="1100" dirty="0" err="1"/>
              <a:t>λ</a:t>
            </a:r>
            <a:r>
              <a:rPr lang="en-US" sz="1100" baseline="-25000" dirty="0" err="1"/>
              <a:t>L</a:t>
            </a:r>
            <a:r>
              <a:rPr lang="en-US" sz="1100" dirty="0"/>
              <a:t>) </a:t>
            </a:r>
            <a:r>
              <a:rPr lang="en-US" sz="2000" dirty="0"/>
              <a:t>of films is vital and not necessarily the material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Exclude R&amp;D which use thin films </a:t>
            </a:r>
            <a:r>
              <a:rPr lang="en-US" sz="1400" dirty="0"/>
              <a:t>(compared to cavity wall thickness)</a:t>
            </a:r>
            <a:r>
              <a:rPr lang="en-US" sz="2000" dirty="0"/>
              <a:t> which replace bulk Nb </a:t>
            </a:r>
          </a:p>
          <a:p>
            <a:pPr algn="ctr"/>
            <a:r>
              <a:rPr lang="en-US" sz="2000" dirty="0"/>
              <a:t>with another „</a:t>
            </a:r>
            <a:r>
              <a:rPr lang="en-US" sz="2000" dirty="0" err="1"/>
              <a:t>bulkish</a:t>
            </a:r>
            <a:r>
              <a:rPr lang="en-US" sz="2000" dirty="0"/>
              <a:t>“ </a:t>
            </a:r>
            <a:r>
              <a:rPr lang="en-US" sz="1400" dirty="0"/>
              <a:t>(d&gt;&gt;</a:t>
            </a:r>
            <a:r>
              <a:rPr lang="el-GR" sz="1400" dirty="0"/>
              <a:t>λ</a:t>
            </a:r>
            <a:r>
              <a:rPr lang="en-US" sz="1400" baseline="-25000" dirty="0"/>
              <a:t>L</a:t>
            </a:r>
            <a:r>
              <a:rPr lang="en-US" sz="1400" dirty="0"/>
              <a:t>) </a:t>
            </a:r>
            <a:r>
              <a:rPr lang="en-US" sz="2000" dirty="0"/>
              <a:t>higher-T</a:t>
            </a:r>
            <a:r>
              <a:rPr lang="en-US" sz="2000" baseline="-25000" dirty="0"/>
              <a:t>c</a:t>
            </a:r>
            <a:r>
              <a:rPr lang="en-US" sz="2000" dirty="0"/>
              <a:t> material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See talks in next session for that</a:t>
            </a:r>
          </a:p>
          <a:p>
            <a:pPr algn="ctr"/>
            <a:r>
              <a:rPr lang="en-US" sz="2000" dirty="0"/>
              <a:t>Uttar </a:t>
            </a:r>
            <a:r>
              <a:rPr lang="en-US" sz="2000" dirty="0" err="1"/>
              <a:t>Pudasaini</a:t>
            </a:r>
            <a:r>
              <a:rPr lang="en-US" sz="2000" dirty="0"/>
              <a:t> (</a:t>
            </a:r>
            <a:r>
              <a:rPr lang="en-US" sz="2000" dirty="0" err="1"/>
              <a:t>Jlab</a:t>
            </a:r>
            <a:r>
              <a:rPr lang="en-US" sz="2000" dirty="0"/>
              <a:t>), Nathan Sitaraman (Cornell), Cristian Pira (INFN), Grigory </a:t>
            </a:r>
            <a:r>
              <a:rPr lang="en-US" sz="2000" dirty="0" err="1"/>
              <a:t>Eremeev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de-DE" sz="2000" dirty="0" err="1">
                <a:hlinkClick r:id="rId2"/>
              </a:rPr>
              <a:t>Thin</a:t>
            </a:r>
            <a:r>
              <a:rPr lang="de-DE" sz="2000" dirty="0">
                <a:hlinkClick r:id="rId2"/>
              </a:rPr>
              <a:t>-Film Roadmap</a:t>
            </a:r>
            <a:r>
              <a:rPr lang="de-DE" sz="2000" dirty="0"/>
              <a:t> – </a:t>
            </a:r>
            <a:r>
              <a:rPr lang="de-DE" sz="2000" dirty="0" err="1"/>
              <a:t>report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European </a:t>
            </a:r>
            <a:r>
              <a:rPr lang="de-DE" sz="2000" i="1" dirty="0"/>
              <a:t>IFAST</a:t>
            </a:r>
            <a:r>
              <a:rPr lang="de-DE" sz="2000" dirty="0"/>
              <a:t> </a:t>
            </a:r>
            <a:r>
              <a:rPr lang="de-DE" sz="2000" dirty="0" err="1"/>
              <a:t>project</a:t>
            </a:r>
            <a:endParaRPr lang="de-DE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lvl="1" indent="0" algn="ctr">
              <a:buNone/>
            </a:pPr>
            <a:endParaRPr lang="en-US" sz="2000" dirty="0"/>
          </a:p>
          <a:p>
            <a:pPr lvl="1" indent="0" algn="ctr">
              <a:buNone/>
            </a:pPr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205ABF-AE12-152E-5D72-9D438189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Differentiation </a:t>
            </a:r>
            <a:r>
              <a:rPr lang="de-DE" dirty="0" err="1"/>
              <a:t>wrt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talks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AE859-A502-6EBD-A8AF-30594FBCF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thin</a:t>
            </a:r>
            <a:r>
              <a:rPr lang="de-DE" dirty="0"/>
              <a:t> </a:t>
            </a:r>
            <a:r>
              <a:rPr lang="de-DE" dirty="0" err="1"/>
              <a:t>films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SIS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0D3434-3287-E3C7-3A35-2D7CAC132A3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D7561-7DCD-BC23-6113-FCA29ABEA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205ABF-AE12-152E-5D72-9D438189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Evolution </a:t>
            </a:r>
            <a:r>
              <a:rPr lang="de-DE" dirty="0" err="1"/>
              <a:t>of</a:t>
            </a:r>
            <a:r>
              <a:rPr lang="de-DE" dirty="0"/>
              <a:t> SIS Theory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9938C60-F5D0-C507-D005-18969C04EE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999" y="820498"/>
            <a:ext cx="11428412" cy="703998"/>
          </a:xfrm>
        </p:spPr>
        <p:txBody>
          <a:bodyPr/>
          <a:lstStyle/>
          <a:p>
            <a:r>
              <a:rPr lang="de-DE" sz="2000" i="1" dirty="0"/>
              <a:t>The </a:t>
            </a:r>
            <a:r>
              <a:rPr lang="de-DE" sz="2000" i="1" dirty="0" err="1"/>
              <a:t>whole</a:t>
            </a:r>
            <a:r>
              <a:rPr lang="de-DE" sz="2000" i="1" dirty="0"/>
              <a:t> </a:t>
            </a:r>
            <a:r>
              <a:rPr lang="de-DE" sz="2000" i="1" dirty="0" err="1"/>
              <a:t>is</a:t>
            </a:r>
            <a:r>
              <a:rPr lang="de-DE" sz="2000" i="1" dirty="0"/>
              <a:t> </a:t>
            </a:r>
            <a:r>
              <a:rPr lang="de-DE" sz="2000" i="1" dirty="0" err="1"/>
              <a:t>more</a:t>
            </a:r>
            <a:r>
              <a:rPr lang="de-DE" sz="2000" i="1" dirty="0"/>
              <a:t> </a:t>
            </a:r>
            <a:r>
              <a:rPr lang="de-DE" sz="2000" i="1" dirty="0" err="1"/>
              <a:t>than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</a:t>
            </a:r>
            <a:r>
              <a:rPr lang="de-DE" sz="2000" i="1" dirty="0" err="1"/>
              <a:t>sum</a:t>
            </a:r>
            <a:r>
              <a:rPr lang="de-DE" sz="2000" i="1" dirty="0"/>
              <a:t> </a:t>
            </a:r>
            <a:r>
              <a:rPr lang="de-DE" sz="2000" i="1" dirty="0" err="1"/>
              <a:t>of</a:t>
            </a:r>
            <a:r>
              <a:rPr lang="de-DE" sz="2000" i="1" dirty="0"/>
              <a:t> ist </a:t>
            </a:r>
            <a:r>
              <a:rPr lang="de-DE" sz="2000" i="1" dirty="0" err="1"/>
              <a:t>parts</a:t>
            </a:r>
            <a:endParaRPr lang="de-DE" sz="2000" i="1" dirty="0"/>
          </a:p>
        </p:txBody>
      </p:sp>
      <p:pic>
        <p:nvPicPr>
          <p:cNvPr id="5" name="Grafik 20">
            <a:extLst>
              <a:ext uri="{FF2B5EF4-FFF2-40B4-BE49-F238E27FC236}">
                <a16:creationId xmlns:a16="http://schemas.microsoft.com/office/drawing/2014/main" id="{362E470E-4586-8A2F-46F8-F67917DBA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54" t="47893" r="10550" b="18293"/>
          <a:stretch/>
        </p:blipFill>
        <p:spPr>
          <a:xfrm>
            <a:off x="4107197" y="4194001"/>
            <a:ext cx="4630650" cy="2169636"/>
          </a:xfrm>
          <a:prstGeom prst="rect">
            <a:avLst/>
          </a:prstGeom>
        </p:spPr>
      </p:pic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B7BBD288-24D1-8E4A-96F6-78A8992D88F6}"/>
              </a:ext>
            </a:extLst>
          </p:cNvPr>
          <p:cNvSpPr txBox="1">
            <a:spLocks/>
          </p:cNvSpPr>
          <p:nvPr/>
        </p:nvSpPr>
        <p:spPr>
          <a:xfrm>
            <a:off x="3912124" y="1263811"/>
            <a:ext cx="5925772" cy="48580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Energetically suppressed vortices in thin films cause enhancement of “field of first flux entry” a.k.a. H</a:t>
            </a:r>
            <a:r>
              <a:rPr lang="en-US" sz="2000" baseline="-25000" dirty="0"/>
              <a:t>c1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Alex’ idea: Coat a cavity with a thin superconducting film with insulating layer, acting as vortex barrier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Controversy around effectiveness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Taka’s new argument: Bean-Livingston Barrier increase through “counter current”</a:t>
            </a: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CFD21924-D1FB-6300-D864-3254C610F0F4}"/>
              </a:ext>
            </a:extLst>
          </p:cNvPr>
          <p:cNvSpPr/>
          <p:nvPr/>
        </p:nvSpPr>
        <p:spPr>
          <a:xfrm>
            <a:off x="9837896" y="2001605"/>
            <a:ext cx="2353244" cy="26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[G. </a:t>
            </a:r>
            <a:r>
              <a:rPr kumimoji="0" lang="en-US" sz="1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Stejic</a:t>
            </a: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 et al., PRB 49.2 (1994)]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Co-Autor: </a:t>
            </a:r>
            <a:r>
              <a:rPr kumimoji="0" lang="en-US" sz="1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Gurevich</a:t>
            </a:r>
            <a:endParaRPr kumimoji="0" lang="en-US" sz="10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7">
                <a:extLst>
                  <a:ext uri="{FF2B5EF4-FFF2-40B4-BE49-F238E27FC236}">
                    <a16:creationId xmlns:a16="http://schemas.microsoft.com/office/drawing/2014/main" id="{F2804E98-1C32-923A-DF91-10AECEF286DA}"/>
                  </a:ext>
                </a:extLst>
              </p:cNvPr>
              <p:cNvSpPr txBox="1"/>
              <p:nvPr/>
            </p:nvSpPr>
            <p:spPr>
              <a:xfrm>
                <a:off x="9890054" y="1372216"/>
                <a:ext cx="1810560" cy="571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kumimoji="0" lang="el-G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ϕ</m:t>
                              </m:r>
                            </m:e>
                            <m:sub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𝑙𝑛</m:t>
                      </m:r>
                      <m:f>
                        <m:f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𝜉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feld 7">
                <a:extLst>
                  <a:ext uri="{FF2B5EF4-FFF2-40B4-BE49-F238E27FC236}">
                    <a16:creationId xmlns:a16="http://schemas.microsoft.com/office/drawing/2014/main" id="{F2804E98-1C32-923A-DF91-10AECEF28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054" y="1372216"/>
                <a:ext cx="1810560" cy="571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8">
            <a:extLst>
              <a:ext uri="{FF2B5EF4-FFF2-40B4-BE49-F238E27FC236}">
                <a16:creationId xmlns:a16="http://schemas.microsoft.com/office/drawing/2014/main" id="{15661A39-BCF4-0F5D-9D5B-B7538344A8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12720" y="2001605"/>
            <a:ext cx="4896144" cy="3488134"/>
          </a:xfrm>
          <a:prstGeom prst="rect">
            <a:avLst/>
          </a:prstGeom>
        </p:spPr>
      </p:pic>
      <p:sp>
        <p:nvSpPr>
          <p:cNvPr id="11" name="Rechteck 9">
            <a:extLst>
              <a:ext uri="{FF2B5EF4-FFF2-40B4-BE49-F238E27FC236}">
                <a16:creationId xmlns:a16="http://schemas.microsoft.com/office/drawing/2014/main" id="{A05B8DD2-7DA6-A31B-6ABC-807AD00DE5A6}"/>
              </a:ext>
            </a:extLst>
          </p:cNvPr>
          <p:cNvSpPr/>
          <p:nvPr/>
        </p:nvSpPr>
        <p:spPr>
          <a:xfrm rot="16200000">
            <a:off x="-1110205" y="3720697"/>
            <a:ext cx="2919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Überschriften)"/>
                <a:ea typeface="+mn-ea"/>
                <a:cs typeface="+mn-cs"/>
              </a:rPr>
              <a:t>[N. Schäfer et al., J.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Überschriften)"/>
                <a:ea typeface="+mn-ea"/>
                <a:cs typeface="+mn-cs"/>
              </a:rPr>
              <a:t>Appl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Überschriften)"/>
                <a:ea typeface="+mn-ea"/>
                <a:cs typeface="+mn-cs"/>
              </a:rPr>
              <a:t>. Phys. 128, 133902 (2020)]</a:t>
            </a:r>
          </a:p>
        </p:txBody>
      </p:sp>
      <p:cxnSp>
        <p:nvCxnSpPr>
          <p:cNvPr id="12" name="Gerader Verbinder 10">
            <a:extLst>
              <a:ext uri="{FF2B5EF4-FFF2-40B4-BE49-F238E27FC236}">
                <a16:creationId xmlns:a16="http://schemas.microsoft.com/office/drawing/2014/main" id="{9F3C7BDC-6FDF-7870-E7C8-46ACCEEDD071}"/>
              </a:ext>
            </a:extLst>
          </p:cNvPr>
          <p:cNvCxnSpPr/>
          <p:nvPr/>
        </p:nvCxnSpPr>
        <p:spPr>
          <a:xfrm>
            <a:off x="967913" y="4589345"/>
            <a:ext cx="2919389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feld 11">
            <a:extLst>
              <a:ext uri="{FF2B5EF4-FFF2-40B4-BE49-F238E27FC236}">
                <a16:creationId xmlns:a16="http://schemas.microsoft.com/office/drawing/2014/main" id="{DE5D5220-86EF-76F5-760F-EC7DD468B5FF}"/>
              </a:ext>
            </a:extLst>
          </p:cNvPr>
          <p:cNvSpPr txBox="1"/>
          <p:nvPr/>
        </p:nvSpPr>
        <p:spPr>
          <a:xfrm>
            <a:off x="1657103" y="4670210"/>
            <a:ext cx="324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c,1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Nb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50mT</a:t>
            </a:r>
          </a:p>
        </p:txBody>
      </p:sp>
      <p:pic>
        <p:nvPicPr>
          <p:cNvPr id="14" name="Image 125">
            <a:extLst>
              <a:ext uri="{FF2B5EF4-FFF2-40B4-BE49-F238E27FC236}">
                <a16:creationId xmlns:a16="http://schemas.microsoft.com/office/drawing/2014/main" id="{03F3AA4E-C3D2-292E-64D4-89C835E56B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615" y="2065052"/>
            <a:ext cx="3925394" cy="3513862"/>
          </a:xfrm>
          <a:prstGeom prst="rect">
            <a:avLst/>
          </a:prstGeom>
        </p:spPr>
      </p:pic>
      <p:sp>
        <p:nvSpPr>
          <p:cNvPr id="15" name="CustomShape 3">
            <a:extLst>
              <a:ext uri="{FF2B5EF4-FFF2-40B4-BE49-F238E27FC236}">
                <a16:creationId xmlns:a16="http://schemas.microsoft.com/office/drawing/2014/main" id="{21F0E297-9809-10C7-3976-611CB8D997A4}"/>
              </a:ext>
            </a:extLst>
          </p:cNvPr>
          <p:cNvSpPr/>
          <p:nvPr/>
        </p:nvSpPr>
        <p:spPr>
          <a:xfrm>
            <a:off x="9838756" y="2474845"/>
            <a:ext cx="2353244" cy="26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[A. </a:t>
            </a:r>
            <a:r>
              <a:rPr kumimoji="0" lang="en-US" sz="1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Gurevich</a:t>
            </a: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, APL 88 (2006)]</a:t>
            </a:r>
            <a:endParaRPr kumimoji="0" lang="en-US" sz="10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Grafik 3">
            <a:extLst>
              <a:ext uri="{FF2B5EF4-FFF2-40B4-BE49-F238E27FC236}">
                <a16:creationId xmlns:a16="http://schemas.microsoft.com/office/drawing/2014/main" id="{A36B628A-8BC0-7E22-5BBE-D4BEE3E935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12" t="23332" r="41514" b="27713"/>
          <a:stretch/>
        </p:blipFill>
        <p:spPr>
          <a:xfrm>
            <a:off x="8331995" y="3138302"/>
            <a:ext cx="3689676" cy="2084018"/>
          </a:xfrm>
          <a:prstGeom prst="rect">
            <a:avLst/>
          </a:prstGeom>
          <a:ln>
            <a:noFill/>
          </a:ln>
        </p:spPr>
      </p:pic>
      <p:sp>
        <p:nvSpPr>
          <p:cNvPr id="17" name="CustomShape 2">
            <a:extLst>
              <a:ext uri="{FF2B5EF4-FFF2-40B4-BE49-F238E27FC236}">
                <a16:creationId xmlns:a16="http://schemas.microsoft.com/office/drawing/2014/main" id="{B5F4E53B-1E8C-96FA-51DD-62F6204D49E4}"/>
              </a:ext>
            </a:extLst>
          </p:cNvPr>
          <p:cNvSpPr/>
          <p:nvPr/>
        </p:nvSpPr>
        <p:spPr>
          <a:xfrm>
            <a:off x="9837896" y="2895271"/>
            <a:ext cx="2010393" cy="2447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u="none" strike="noStrike" kern="1200" cap="none" spc="-1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+mn-ea"/>
                <a:cs typeface="+mn-cs"/>
              </a:rPr>
              <a:t>[D. </a:t>
            </a:r>
            <a:r>
              <a:rPr kumimoji="0" lang="de-DE" sz="1000" b="1" u="none" strike="noStrike" kern="1200" cap="none" spc="-1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+mn-ea"/>
                <a:cs typeface="+mn-cs"/>
              </a:rPr>
              <a:t>Liarte</a:t>
            </a:r>
            <a:r>
              <a:rPr kumimoji="0" lang="de-DE" sz="1000" b="1" u="none" strike="noStrike" kern="1200" cap="none" spc="-1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fr-FR" sz="1000" b="1" u="none" strike="noStrike" kern="1200" cap="none" spc="-1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+mn-ea"/>
                <a:cs typeface="+mn-cs"/>
              </a:rPr>
              <a:t>SUST 30 (2017) 033002</a:t>
            </a:r>
            <a:r>
              <a:rPr kumimoji="0" lang="de-DE" sz="1000" b="1" u="none" strike="noStrike" kern="1200" cap="none" spc="-1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  <a:endParaRPr kumimoji="0" lang="en-US" sz="1000" b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CustomShape 4">
            <a:extLst>
              <a:ext uri="{FF2B5EF4-FFF2-40B4-BE49-F238E27FC236}">
                <a16:creationId xmlns:a16="http://schemas.microsoft.com/office/drawing/2014/main" id="{E58D7FD1-F606-4138-7158-B81A41986035}"/>
              </a:ext>
            </a:extLst>
          </p:cNvPr>
          <p:cNvSpPr/>
          <p:nvPr/>
        </p:nvSpPr>
        <p:spPr>
          <a:xfrm>
            <a:off x="9838756" y="3324032"/>
            <a:ext cx="2353244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[T. Kubo, SUST 30 (2017)]</a:t>
            </a:r>
            <a:endParaRPr kumimoji="0" lang="en-US" sz="10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9">
            <a:extLst>
              <a:ext uri="{FF2B5EF4-FFF2-40B4-BE49-F238E27FC236}">
                <a16:creationId xmlns:a16="http://schemas.microsoft.com/office/drawing/2014/main" id="{A3E4B84A-A29E-0BC5-EC7F-A81606264837}"/>
              </a:ext>
            </a:extLst>
          </p:cNvPr>
          <p:cNvSpPr/>
          <p:nvPr/>
        </p:nvSpPr>
        <p:spPr>
          <a:xfrm>
            <a:off x="4610117" y="4035086"/>
            <a:ext cx="22362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</a:t>
            </a:r>
            <a:r>
              <a:rPr kumimoji="0" lang="de-DE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Asaduzzaman</a:t>
            </a: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arXiv</a:t>
            </a:r>
            <a:r>
              <a:rPr lang="de-DE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2304.09360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20" name="Inhaltsplatzhalter 4">
            <a:extLst>
              <a:ext uri="{FF2B5EF4-FFF2-40B4-BE49-F238E27FC236}">
                <a16:creationId xmlns:a16="http://schemas.microsoft.com/office/drawing/2014/main" id="{3EC2CE83-C2D4-033B-3DCA-C68DB6259F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763" t="58331" r="54426" b="10792"/>
          <a:stretch/>
        </p:blipFill>
        <p:spPr>
          <a:xfrm>
            <a:off x="9041013" y="4280505"/>
            <a:ext cx="2955363" cy="1518074"/>
          </a:xfrm>
          <a:prstGeom prst="rect">
            <a:avLst/>
          </a:prstGeom>
        </p:spPr>
      </p:pic>
      <p:pic>
        <p:nvPicPr>
          <p:cNvPr id="21" name="Grafik 24">
            <a:extLst>
              <a:ext uri="{FF2B5EF4-FFF2-40B4-BE49-F238E27FC236}">
                <a16:creationId xmlns:a16="http://schemas.microsoft.com/office/drawing/2014/main" id="{AE6E73DB-3EFF-4F96-CA5C-4629060730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005" t="33786" r="24054" b="24280"/>
          <a:stretch/>
        </p:blipFill>
        <p:spPr>
          <a:xfrm>
            <a:off x="4347703" y="4075030"/>
            <a:ext cx="4018577" cy="2259954"/>
          </a:xfrm>
          <a:prstGeom prst="rect">
            <a:avLst/>
          </a:prstGeom>
        </p:spPr>
      </p:pic>
      <p:sp>
        <p:nvSpPr>
          <p:cNvPr id="22" name="Rechteck 25">
            <a:extLst>
              <a:ext uri="{FF2B5EF4-FFF2-40B4-BE49-F238E27FC236}">
                <a16:creationId xmlns:a16="http://schemas.microsoft.com/office/drawing/2014/main" id="{59ACB2A7-D06D-E528-7767-D1CA510693C6}"/>
              </a:ext>
            </a:extLst>
          </p:cNvPr>
          <p:cNvSpPr/>
          <p:nvPr/>
        </p:nvSpPr>
        <p:spPr>
          <a:xfrm>
            <a:off x="4685952" y="3980854"/>
            <a:ext cx="37434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[Keckert, S. PhD Thesis, Siegen 2019]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4" descr="PDF] Bean-Livingston barrier enhancement on nodal surface of the d-wave  superconductor YBa2Cu3O{7-x} | Semantic Scholar">
            <a:extLst>
              <a:ext uri="{FF2B5EF4-FFF2-40B4-BE49-F238E27FC236}">
                <a16:creationId xmlns:a16="http://schemas.microsoft.com/office/drawing/2014/main" id="{3F25DE1E-DF67-B69C-1CF6-68D596FE5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31"/>
          <a:stretch/>
        </p:blipFill>
        <p:spPr bwMode="auto">
          <a:xfrm>
            <a:off x="4676561" y="4108814"/>
            <a:ext cx="2801749" cy="93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hteck 1">
            <a:extLst>
              <a:ext uri="{FF2B5EF4-FFF2-40B4-BE49-F238E27FC236}">
                <a16:creationId xmlns:a16="http://schemas.microsoft.com/office/drawing/2014/main" id="{A6974AD5-5A5C-E9F8-C3E5-BE661BF6FE35}"/>
              </a:ext>
            </a:extLst>
          </p:cNvPr>
          <p:cNvSpPr/>
          <p:nvPr/>
        </p:nvSpPr>
        <p:spPr>
          <a:xfrm>
            <a:off x="6168479" y="4100574"/>
            <a:ext cx="230909" cy="930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9">
            <a:extLst>
              <a:ext uri="{FF2B5EF4-FFF2-40B4-BE49-F238E27FC236}">
                <a16:creationId xmlns:a16="http://schemas.microsoft.com/office/drawing/2014/main" id="{02CB7891-EDF8-D955-F088-C79DE036B5DF}"/>
              </a:ext>
            </a:extLst>
          </p:cNvPr>
          <p:cNvGrpSpPr/>
          <p:nvPr/>
        </p:nvGrpSpPr>
        <p:grpSpPr>
          <a:xfrm>
            <a:off x="377297" y="1306445"/>
            <a:ext cx="2976950" cy="3663714"/>
            <a:chOff x="6012160" y="874180"/>
            <a:chExt cx="2976950" cy="3663714"/>
          </a:xfrm>
        </p:grpSpPr>
        <p:sp>
          <p:nvSpPr>
            <p:cNvPr id="4" name="Rechteck 11">
              <a:extLst>
                <a:ext uri="{FF2B5EF4-FFF2-40B4-BE49-F238E27FC236}">
                  <a16:creationId xmlns:a16="http://schemas.microsoft.com/office/drawing/2014/main" id="{EA639356-5FFD-6129-951C-3AF544300481}"/>
                </a:ext>
              </a:extLst>
            </p:cNvPr>
            <p:cNvSpPr/>
            <p:nvPr/>
          </p:nvSpPr>
          <p:spPr>
            <a:xfrm>
              <a:off x="6012160" y="874180"/>
              <a:ext cx="2952328" cy="3663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grpSp>
          <p:nvGrpSpPr>
            <p:cNvPr id="25" name="Gruppieren 12">
              <a:extLst>
                <a:ext uri="{FF2B5EF4-FFF2-40B4-BE49-F238E27FC236}">
                  <a16:creationId xmlns:a16="http://schemas.microsoft.com/office/drawing/2014/main" id="{975C381A-686C-8FF8-267D-6B364FBD5464}"/>
                </a:ext>
              </a:extLst>
            </p:cNvPr>
            <p:cNvGrpSpPr/>
            <p:nvPr/>
          </p:nvGrpSpPr>
          <p:grpSpPr>
            <a:xfrm>
              <a:off x="6156176" y="1060838"/>
              <a:ext cx="2832934" cy="2413648"/>
              <a:chOff x="6156176" y="1060838"/>
              <a:chExt cx="2832934" cy="2413648"/>
            </a:xfrm>
          </p:grpSpPr>
          <p:sp>
            <p:nvSpPr>
              <p:cNvPr id="27" name="Würfel 13">
                <a:extLst>
                  <a:ext uri="{FF2B5EF4-FFF2-40B4-BE49-F238E27FC236}">
                    <a16:creationId xmlns:a16="http://schemas.microsoft.com/office/drawing/2014/main" id="{D0D33A23-600F-4365-CA3D-D837BA4F5AF9}"/>
                  </a:ext>
                </a:extLst>
              </p:cNvPr>
              <p:cNvSpPr/>
              <p:nvPr/>
            </p:nvSpPr>
            <p:spPr>
              <a:xfrm>
                <a:off x="6156176" y="1712487"/>
                <a:ext cx="2304256" cy="529785"/>
              </a:xfrm>
              <a:prstGeom prst="cube">
                <a:avLst>
                  <a:gd name="adj" fmla="val 81529"/>
                </a:avLst>
              </a:pr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8" name="Gruppieren 14">
                <a:extLst>
                  <a:ext uri="{FF2B5EF4-FFF2-40B4-BE49-F238E27FC236}">
                    <a16:creationId xmlns:a16="http://schemas.microsoft.com/office/drawing/2014/main" id="{62EBC804-C21D-EC2D-0735-C9642C58915C}"/>
                  </a:ext>
                </a:extLst>
              </p:cNvPr>
              <p:cNvGrpSpPr/>
              <p:nvPr/>
            </p:nvGrpSpPr>
            <p:grpSpPr>
              <a:xfrm>
                <a:off x="7104468" y="1376662"/>
                <a:ext cx="288032" cy="2097824"/>
                <a:chOff x="7092280" y="1369743"/>
                <a:chExt cx="288032" cy="2097824"/>
              </a:xfrm>
            </p:grpSpPr>
            <p:sp>
              <p:nvSpPr>
                <p:cNvPr id="32" name="Zylinder 18">
                  <a:extLst>
                    <a:ext uri="{FF2B5EF4-FFF2-40B4-BE49-F238E27FC236}">
                      <a16:creationId xmlns:a16="http://schemas.microsoft.com/office/drawing/2014/main" id="{DF6CE47D-61AE-4ABF-221C-3284A4945C02}"/>
                    </a:ext>
                  </a:extLst>
                </p:cNvPr>
                <p:cNvSpPr/>
                <p:nvPr/>
              </p:nvSpPr>
              <p:spPr>
                <a:xfrm>
                  <a:off x="7092280" y="1988767"/>
                  <a:ext cx="288032" cy="1478800"/>
                </a:xfrm>
                <a:prstGeom prst="can">
                  <a:avLst>
                    <a:gd name="adj" fmla="val 29273"/>
                  </a:avLst>
                </a:prstGeom>
                <a:solidFill>
                  <a:srgbClr val="FF7F0F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Zylinder 19">
                  <a:extLst>
                    <a:ext uri="{FF2B5EF4-FFF2-40B4-BE49-F238E27FC236}">
                      <a16:creationId xmlns:a16="http://schemas.microsoft.com/office/drawing/2014/main" id="{F49D163C-6C19-D4FF-46D9-8024AC0766D8}"/>
                    </a:ext>
                  </a:extLst>
                </p:cNvPr>
                <p:cNvSpPr/>
                <p:nvPr/>
              </p:nvSpPr>
              <p:spPr>
                <a:xfrm>
                  <a:off x="7092280" y="1916759"/>
                  <a:ext cx="288032" cy="161519"/>
                </a:xfrm>
                <a:prstGeom prst="can">
                  <a:avLst>
                    <a:gd name="adj" fmla="val 46402"/>
                  </a:avLst>
                </a:prstGeom>
                <a:solidFill>
                  <a:srgbClr val="E2001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Zylinder 20">
                  <a:extLst>
                    <a:ext uri="{FF2B5EF4-FFF2-40B4-BE49-F238E27FC236}">
                      <a16:creationId xmlns:a16="http://schemas.microsoft.com/office/drawing/2014/main" id="{86C820E6-533C-51D4-CAD4-4E148C0B93D2}"/>
                    </a:ext>
                  </a:extLst>
                </p:cNvPr>
                <p:cNvSpPr/>
                <p:nvPr/>
              </p:nvSpPr>
              <p:spPr>
                <a:xfrm>
                  <a:off x="7092280" y="1369743"/>
                  <a:ext cx="288032" cy="619024"/>
                </a:xfrm>
                <a:prstGeom prst="can">
                  <a:avLst>
                    <a:gd name="adj" fmla="val 26870"/>
                  </a:avLst>
                </a:prstGeom>
                <a:solidFill>
                  <a:srgbClr val="FF7F0F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9" name="Würfel 15">
                <a:extLst>
                  <a:ext uri="{FF2B5EF4-FFF2-40B4-BE49-F238E27FC236}">
                    <a16:creationId xmlns:a16="http://schemas.microsoft.com/office/drawing/2014/main" id="{E9E6F01A-2899-3F9E-0EA7-BA28263B10AC}"/>
                  </a:ext>
                </a:extLst>
              </p:cNvPr>
              <p:cNvSpPr/>
              <p:nvPr/>
            </p:nvSpPr>
            <p:spPr>
              <a:xfrm>
                <a:off x="6156176" y="1806111"/>
                <a:ext cx="2304256" cy="1341704"/>
              </a:xfrm>
              <a:prstGeom prst="cube">
                <a:avLst>
                  <a:gd name="adj" fmla="val 32537"/>
                </a:avLst>
              </a:prstGeom>
              <a:solidFill>
                <a:schemeClr val="bg1">
                  <a:lumMod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0" name="Gerade Verbindung mit Pfeil 16">
                <a:extLst>
                  <a:ext uri="{FF2B5EF4-FFF2-40B4-BE49-F238E27FC236}">
                    <a16:creationId xmlns:a16="http://schemas.microsoft.com/office/drawing/2014/main" id="{958F92D9-0B1A-73BD-0B9E-2511DF5C5D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08186" y="1359367"/>
                <a:ext cx="348565" cy="627312"/>
              </a:xfrm>
              <a:prstGeom prst="straightConnector1">
                <a:avLst/>
              </a:prstGeom>
              <a:ln w="28575">
                <a:solidFill>
                  <a:schemeClr val="accent3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feld 17">
                <a:extLst>
                  <a:ext uri="{FF2B5EF4-FFF2-40B4-BE49-F238E27FC236}">
                    <a16:creationId xmlns:a16="http://schemas.microsoft.com/office/drawing/2014/main" id="{9CEDB1D6-B541-7D7B-1F61-0DFF21BBB265}"/>
                  </a:ext>
                </a:extLst>
              </p:cNvPr>
              <p:cNvSpPr txBox="1"/>
              <p:nvPr/>
            </p:nvSpPr>
            <p:spPr>
              <a:xfrm>
                <a:off x="7332926" y="1060838"/>
                <a:ext cx="16561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400" dirty="0">
                    <a:latin typeface="TheSans UHH" panose="020B0502050302020203" pitchFamily="34" charset="0"/>
                  </a:rPr>
                  <a:t>‘Pancake’ vortex</a:t>
                </a:r>
              </a:p>
            </p:txBody>
          </p:sp>
        </p:grpSp>
      </p:grp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93618E01-DAA5-2B29-206D-FACF4D98482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3AE6C90B-6282-162A-609C-CB59C65C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4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1" grpId="1"/>
      <p:bldP spid="13" grpId="0"/>
      <p:bldP spid="13" grpId="1"/>
      <p:bldP spid="15" grpId="0"/>
      <p:bldP spid="17" grpId="0"/>
      <p:bldP spid="18" grpId="0"/>
      <p:bldP spid="19" grpId="0"/>
      <p:bldP spid="19" grpId="1"/>
      <p:bldP spid="22" grpId="0"/>
      <p:bldP spid="24" grpId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4D387-89BC-5160-1283-B19D179D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707368" cy="651946"/>
          </a:xfrm>
        </p:spPr>
        <p:txBody>
          <a:bodyPr/>
          <a:lstStyle/>
          <a:p>
            <a:r>
              <a:rPr lang="en-US" dirty="0"/>
              <a:t>By tuning layer thickness you increase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and reduce Q</a:t>
            </a:r>
            <a:r>
              <a:rPr lang="en-US" baseline="-25000" dirty="0"/>
              <a:t>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EA75A-EC2F-2922-0D70-463BFA97F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85" r="1505" b="5411"/>
          <a:stretch/>
        </p:blipFill>
        <p:spPr>
          <a:xfrm>
            <a:off x="380999" y="1627892"/>
            <a:ext cx="4898012" cy="4779851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2AD18A0-BCA3-1824-2AB2-E7EE7F570B85}"/>
              </a:ext>
            </a:extLst>
          </p:cNvPr>
          <p:cNvSpPr txBox="1">
            <a:spLocks/>
          </p:cNvSpPr>
          <p:nvPr/>
        </p:nvSpPr>
        <p:spPr>
          <a:xfrm>
            <a:off x="5279012" y="1727078"/>
            <a:ext cx="6809356" cy="42960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Depends on </a:t>
            </a:r>
            <a:r>
              <a:rPr lang="en-US" sz="2000" i="1" dirty="0"/>
              <a:t>H</a:t>
            </a:r>
            <a:r>
              <a:rPr lang="en-US" sz="2000" i="1" baseline="-25000" dirty="0"/>
              <a:t>c,1</a:t>
            </a:r>
            <a:r>
              <a:rPr lang="en-US" sz="2000" dirty="0"/>
              <a:t> and </a:t>
            </a:r>
            <a:r>
              <a:rPr lang="en-US" sz="2000" i="1" dirty="0" err="1"/>
              <a:t>λ</a:t>
            </a:r>
            <a:r>
              <a:rPr lang="en-US" sz="2000" i="1" baseline="-25000" dirty="0" err="1"/>
              <a:t>L</a:t>
            </a:r>
            <a:r>
              <a:rPr lang="en-US" sz="2000" dirty="0"/>
              <a:t> of both SC and “defectiveness” </a:t>
            </a:r>
            <a:r>
              <a:rPr lang="en-US" sz="2000" i="1" dirty="0"/>
              <a:t>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Optimization: what quenches first - substrate or layer?</a:t>
            </a:r>
          </a:p>
          <a:p>
            <a:pPr marL="483750" lvl="1" indent="-285750"/>
            <a:r>
              <a:rPr lang="en-US" sz="2000" dirty="0"/>
              <a:t>Thickness of insulating </a:t>
            </a:r>
            <a:r>
              <a:rPr lang="en-US" sz="2000" i="1" dirty="0" err="1"/>
              <a:t>d</a:t>
            </a:r>
            <a:r>
              <a:rPr lang="en-US" sz="2000" i="1" baseline="-25000" dirty="0" err="1"/>
              <a:t>I</a:t>
            </a:r>
            <a:r>
              <a:rPr lang="en-US" sz="2000" dirty="0"/>
              <a:t> and </a:t>
            </a:r>
            <a:r>
              <a:rPr lang="en-US" sz="2000" dirty="0" err="1"/>
              <a:t>sc</a:t>
            </a:r>
            <a:r>
              <a:rPr lang="en-US" sz="2000" dirty="0"/>
              <a:t> film </a:t>
            </a:r>
            <a:r>
              <a:rPr lang="en-US" sz="2000" i="1" dirty="0"/>
              <a:t>d</a:t>
            </a:r>
            <a:r>
              <a:rPr lang="en-US" sz="2000" i="1" baseline="-25000" dirty="0"/>
              <a:t>s</a:t>
            </a:r>
            <a:r>
              <a:rPr lang="en-US" sz="2000" dirty="0"/>
              <a:t> are free parameters</a:t>
            </a:r>
          </a:p>
          <a:p>
            <a:pPr marL="483750" lvl="1" indent="-285750"/>
            <a:r>
              <a:rPr lang="en-US" sz="2000" dirty="0"/>
              <a:t>Shifting </a:t>
            </a:r>
            <a:r>
              <a:rPr lang="en-US" sz="2000" i="1" dirty="0"/>
              <a:t>B</a:t>
            </a:r>
            <a:r>
              <a:rPr lang="en-US" sz="2000" dirty="0"/>
              <a:t>-field and current density </a:t>
            </a:r>
            <a:r>
              <a:rPr lang="en-US" sz="2000" i="1" dirty="0"/>
              <a:t>j</a:t>
            </a:r>
            <a:r>
              <a:rPr lang="en-US" sz="2000" dirty="0"/>
              <a:t> around</a:t>
            </a:r>
          </a:p>
          <a:p>
            <a:pPr marL="483750" lvl="1" indent="-285750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Realistic material parameters give you: </a:t>
            </a:r>
          </a:p>
          <a:p>
            <a:pPr marL="540900" lvl="1" indent="-342900"/>
            <a:r>
              <a:rPr lang="en-US" sz="2000" dirty="0" err="1"/>
              <a:t>E</a:t>
            </a:r>
            <a:r>
              <a:rPr lang="en-US" sz="2000" baseline="-25000" dirty="0" err="1"/>
              <a:t>acc</a:t>
            </a:r>
            <a:r>
              <a:rPr lang="en-US" sz="2000" dirty="0"/>
              <a:t> ≈ 70-100 MV/m</a:t>
            </a:r>
          </a:p>
          <a:p>
            <a:pPr marL="540900" lvl="1" indent="-342900"/>
            <a:r>
              <a:rPr lang="en-US" sz="2000" dirty="0"/>
              <a:t>Q</a:t>
            </a:r>
            <a:r>
              <a:rPr lang="en-US" sz="2000" baseline="-25000" dirty="0"/>
              <a:t>0</a:t>
            </a:r>
            <a:r>
              <a:rPr lang="en-US" sz="2000" dirty="0"/>
              <a:t> ≈ 3-5 x10</a:t>
            </a:r>
            <a:r>
              <a:rPr lang="en-US" sz="2000" baseline="30000" dirty="0"/>
              <a:t>10</a:t>
            </a:r>
            <a:r>
              <a:rPr lang="en-US" sz="2000" dirty="0"/>
              <a:t>  (depends on </a:t>
            </a:r>
            <a:r>
              <a:rPr lang="en-US" sz="2000" dirty="0" err="1"/>
              <a:t>R</a:t>
            </a:r>
            <a:r>
              <a:rPr lang="en-US" sz="2000" baseline="-25000" dirty="0" err="1"/>
              <a:t>res</a:t>
            </a:r>
            <a:r>
              <a:rPr lang="en-US" sz="2000" dirty="0"/>
              <a:t>) @ 2K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is all just on paper</a:t>
            </a:r>
          </a:p>
          <a:p>
            <a:pPr marL="540900" lvl="1" indent="-342900"/>
            <a:endParaRPr lang="en-US" sz="2000" dirty="0"/>
          </a:p>
          <a:p>
            <a:pPr marL="483750" lvl="1" indent="-285750"/>
            <a:endParaRPr lang="de-DE" sz="2000" dirty="0"/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28F088CA-85DB-3610-96F0-A17714B167B4}"/>
              </a:ext>
            </a:extLst>
          </p:cNvPr>
          <p:cNvSpPr/>
          <p:nvPr/>
        </p:nvSpPr>
        <p:spPr>
          <a:xfrm>
            <a:off x="374776" y="1191685"/>
            <a:ext cx="2353244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-1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[T. Kubo, SUST 30 (2017)]</a:t>
            </a:r>
            <a:endParaRPr kumimoji="0" lang="en-US" sz="800" b="1" i="0" u="none" strike="noStrike" kern="1200" cap="none" spc="-1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337B8C1-CC9F-4346-4469-8DDA4BE41C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5362BA1-1513-6159-CD2E-AABED581A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799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1085F4-4DFC-AD9C-1EA2-14C4D4B5EB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55"/>
          <a:stretch/>
        </p:blipFill>
        <p:spPr>
          <a:xfrm>
            <a:off x="6364224" y="2093976"/>
            <a:ext cx="5543967" cy="471434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26698B-9E82-CF00-6EE2-57AA1EF52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79944"/>
            <a:ext cx="11428412" cy="42960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Coating: </a:t>
            </a:r>
          </a:p>
          <a:p>
            <a:pPr marL="483750" lvl="1" indent="-285750"/>
            <a:r>
              <a:rPr lang="en-US" sz="2400" dirty="0"/>
              <a:t>KEK used to, FNAL expressed interest</a:t>
            </a:r>
          </a:p>
          <a:p>
            <a:pPr marL="483750" lvl="1" indent="-285750"/>
            <a:r>
              <a:rPr lang="en-US" sz="2400" dirty="0"/>
              <a:t>Several labs work on planar samples</a:t>
            </a:r>
            <a:r>
              <a:rPr lang="en-US" dirty="0"/>
              <a:t> (sputtering)</a:t>
            </a:r>
            <a:endParaRPr lang="en-US" sz="2400" dirty="0"/>
          </a:p>
          <a:p>
            <a:pPr marL="483750" lvl="1" indent="-285750"/>
            <a:r>
              <a:rPr lang="en-US" sz="2400" dirty="0"/>
              <a:t>CEA &amp; U Hamburg work on cavities </a:t>
            </a:r>
            <a:r>
              <a:rPr lang="en-US" dirty="0"/>
              <a:t>(ALD)</a:t>
            </a:r>
          </a:p>
          <a:p>
            <a:pPr marL="483750" lvl="1" indent="-285750"/>
            <a:r>
              <a:rPr lang="en-US" sz="24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R&amp;D network much larger</a:t>
            </a:r>
          </a:p>
          <a:p>
            <a:pPr marL="483750" lvl="1" indent="-285750"/>
            <a:r>
              <a:rPr lang="en-US" sz="2400" dirty="0"/>
              <a:t>See </a:t>
            </a:r>
            <a:r>
              <a:rPr lang="en-US" sz="2400" dirty="0">
                <a:hlinkClick r:id="rId3"/>
              </a:rPr>
              <a:t>Thin-Film Roadmap</a:t>
            </a:r>
            <a:endParaRPr lang="en-US" sz="2400" dirty="0"/>
          </a:p>
          <a:p>
            <a:pPr marL="483750" lvl="1" indent="-285750"/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D5BA6D-A2AD-4E67-C916-DA879A370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Who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conducting</a:t>
            </a:r>
            <a:r>
              <a:rPr lang="de-DE" dirty="0"/>
              <a:t> SIS </a:t>
            </a:r>
            <a:r>
              <a:rPr lang="de-DE" dirty="0" err="1"/>
              <a:t>research</a:t>
            </a:r>
            <a:r>
              <a:rPr lang="de-DE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B72F5-9C0D-F635-2A1D-6A1F4010A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431" y="975946"/>
            <a:ext cx="11428412" cy="703998"/>
          </a:xfrm>
        </p:spPr>
        <p:txBody>
          <a:bodyPr/>
          <a:lstStyle/>
          <a:p>
            <a:r>
              <a:rPr lang="de-DE" dirty="0"/>
              <a:t>Research – not just </a:t>
            </a:r>
            <a:r>
              <a:rPr lang="de-DE" dirty="0" err="1"/>
              <a:t>coating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848B13-D334-2799-E50C-6AEA67A428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E414FC-03CE-D118-60E7-DE63859E5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59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205ABF-AE12-152E-5D72-9D438189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choice: Atomic Layer Deposition</a:t>
            </a:r>
            <a:br>
              <a:rPr lang="en-US" dirty="0"/>
            </a:b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AE859-A502-6EBD-A8AF-30594FBCF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Achieves</a:t>
            </a:r>
            <a:r>
              <a:rPr lang="de-DE" dirty="0"/>
              <a:t> </a:t>
            </a:r>
            <a:r>
              <a:rPr lang="de-DE" dirty="0" err="1"/>
              <a:t>homogenous</a:t>
            </a:r>
            <a:r>
              <a:rPr lang="de-DE" dirty="0"/>
              <a:t> uniform </a:t>
            </a:r>
            <a:r>
              <a:rPr lang="de-DE" dirty="0" err="1"/>
              <a:t>coating</a:t>
            </a:r>
            <a:r>
              <a:rPr lang="de-DE" dirty="0"/>
              <a:t> on </a:t>
            </a:r>
            <a:r>
              <a:rPr lang="de-DE" dirty="0" err="1"/>
              <a:t>complex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shadowing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37BF0BC-3DAF-ADBC-3188-4766A44B7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4" r="23199"/>
          <a:stretch/>
        </p:blipFill>
        <p:spPr>
          <a:xfrm>
            <a:off x="2200113" y="2105606"/>
            <a:ext cx="5009746" cy="3633596"/>
          </a:xfrm>
          <a:prstGeom prst="rect">
            <a:avLst/>
          </a:prstGeom>
        </p:spPr>
      </p:pic>
      <p:sp>
        <p:nvSpPr>
          <p:cNvPr id="9" name="TextBox 40">
            <a:extLst>
              <a:ext uri="{FF2B5EF4-FFF2-40B4-BE49-F238E27FC236}">
                <a16:creationId xmlns:a16="http://schemas.microsoft.com/office/drawing/2014/main" id="{354C75D0-9333-7118-ACD5-7D66138F2EC0}"/>
              </a:ext>
            </a:extLst>
          </p:cNvPr>
          <p:cNvSpPr txBox="1"/>
          <p:nvPr/>
        </p:nvSpPr>
        <p:spPr>
          <a:xfrm>
            <a:off x="2048256" y="5761622"/>
            <a:ext cx="3333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Taken from: L. Mai, (2020), DOI:10.13154/294-7658.</a:t>
            </a:r>
          </a:p>
        </p:txBody>
      </p:sp>
      <p:pic>
        <p:nvPicPr>
          <p:cNvPr id="10" name="Picture 39">
            <a:extLst>
              <a:ext uri="{FF2B5EF4-FFF2-40B4-BE49-F238E27FC236}">
                <a16:creationId xmlns:a16="http://schemas.microsoft.com/office/drawing/2014/main" id="{3AA0B4A4-1DFB-DB7D-D618-26919CF55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476" t="5355"/>
          <a:stretch/>
        </p:blipFill>
        <p:spPr>
          <a:xfrm>
            <a:off x="7490576" y="2278564"/>
            <a:ext cx="1404396" cy="33852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7ED7DF-ADB3-7876-2176-E61A0B16E39A}"/>
              </a:ext>
            </a:extLst>
          </p:cNvPr>
          <p:cNvSpPr/>
          <p:nvPr/>
        </p:nvSpPr>
        <p:spPr>
          <a:xfrm>
            <a:off x="7351776" y="2221452"/>
            <a:ext cx="1679540" cy="2085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F08CE4-1A97-DAD9-DFAA-5F57F470AE7C}"/>
              </a:ext>
            </a:extLst>
          </p:cNvPr>
          <p:cNvSpPr/>
          <p:nvPr/>
        </p:nvSpPr>
        <p:spPr>
          <a:xfrm>
            <a:off x="4741562" y="2099952"/>
            <a:ext cx="2604234" cy="185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ABF9BD-5CB0-517F-31E4-780E13318E9A}"/>
              </a:ext>
            </a:extLst>
          </p:cNvPr>
          <p:cNvSpPr/>
          <p:nvPr/>
        </p:nvSpPr>
        <p:spPr>
          <a:xfrm>
            <a:off x="4680994" y="3947009"/>
            <a:ext cx="2604234" cy="185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2EECA-10DE-70A0-EA10-A205E43B2133}"/>
              </a:ext>
            </a:extLst>
          </p:cNvPr>
          <p:cNvSpPr/>
          <p:nvPr/>
        </p:nvSpPr>
        <p:spPr>
          <a:xfrm>
            <a:off x="2088618" y="3913276"/>
            <a:ext cx="2604234" cy="1850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790C815-AC43-BA80-0CEE-48852A1F17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B93F13E-8567-CC82-177D-48130E99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499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2ACAFD-0EB9-BBBF-68C7-F1C9D9FC1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F4D70-DD98-9480-3909-03D9BC172E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labs</a:t>
            </a:r>
            <a:r>
              <a:rPr lang="de-DE" dirty="0"/>
              <a:t> </a:t>
            </a:r>
            <a:r>
              <a:rPr lang="de-DE" dirty="0" err="1"/>
              <a:t>conduct</a:t>
            </a:r>
            <a:r>
              <a:rPr lang="de-DE" dirty="0"/>
              <a:t>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coating</a:t>
            </a:r>
            <a:r>
              <a:rPr lang="de-DE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C39B3E-8CD8-AD75-E3F7-E85B193704B0}"/>
              </a:ext>
            </a:extLst>
          </p:cNvPr>
          <p:cNvGrpSpPr/>
          <p:nvPr/>
        </p:nvGrpSpPr>
        <p:grpSpPr bwMode="auto">
          <a:xfrm>
            <a:off x="7034465" y="2482102"/>
            <a:ext cx="4774946" cy="2848513"/>
            <a:chOff x="4315950" y="1502292"/>
            <a:chExt cx="4953641" cy="28294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DA4482-17E8-AA64-196E-138F3A603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2376"/>
            <a:stretch/>
          </p:blipFill>
          <p:spPr bwMode="auto">
            <a:xfrm>
              <a:off x="4315950" y="1502292"/>
              <a:ext cx="4953641" cy="2829447"/>
            </a:xfrm>
            <a:prstGeom prst="rect">
              <a:avLst/>
            </a:prstGeom>
          </p:spPr>
        </p:pic>
        <p:pic>
          <p:nvPicPr>
            <p:cNvPr id="7" name="Grafik 5">
              <a:extLst>
                <a:ext uri="{FF2B5EF4-FFF2-40B4-BE49-F238E27FC236}">
                  <a16:creationId xmlns:a16="http://schemas.microsoft.com/office/drawing/2014/main" id="{2642D13B-3F13-3483-734F-599282CA1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450" t="32287" r="65643" b="26470"/>
            <a:stretch/>
          </p:blipFill>
          <p:spPr bwMode="auto">
            <a:xfrm>
              <a:off x="7575975" y="1688819"/>
              <a:ext cx="569864" cy="54739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47F3310-F3D8-3933-49C8-CEFF6F555FDC}"/>
              </a:ext>
            </a:extLst>
          </p:cNvPr>
          <p:cNvSpPr txBox="1"/>
          <p:nvPr/>
        </p:nvSpPr>
        <p:spPr bwMode="auto">
          <a:xfrm>
            <a:off x="8410322" y="2687104"/>
            <a:ext cx="3149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/>
              <a:t>18 nm Al</a:t>
            </a:r>
            <a:r>
              <a:rPr lang="en-US" sz="1200" b="1" baseline="-25000" dirty="0"/>
              <a:t>2</a:t>
            </a:r>
            <a:r>
              <a:rPr lang="en-US" sz="1200" b="1" dirty="0"/>
              <a:t>O</a:t>
            </a:r>
            <a:r>
              <a:rPr lang="en-US" sz="1200" b="1" baseline="-25000" dirty="0"/>
              <a:t>3 </a:t>
            </a:r>
            <a:r>
              <a:rPr lang="en-US" sz="1200" b="1" dirty="0"/>
              <a:t>on Nb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FFE7F-91E6-EE6F-15CA-82CFE8E40ADB}"/>
              </a:ext>
            </a:extLst>
          </p:cNvPr>
          <p:cNvSpPr txBox="1"/>
          <p:nvPr/>
        </p:nvSpPr>
        <p:spPr bwMode="auto">
          <a:xfrm>
            <a:off x="9061095" y="2459692"/>
            <a:ext cx="31491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[Wenskat, M. et al 2023 </a:t>
            </a:r>
            <a:r>
              <a:rPr lang="en-US" sz="8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Supercond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Sci. Technol. 36 015010 ]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CA903-CABC-5CBC-A1EF-D12DF46FB4BA}"/>
              </a:ext>
            </a:extLst>
          </p:cNvPr>
          <p:cNvSpPr txBox="1"/>
          <p:nvPr/>
        </p:nvSpPr>
        <p:spPr bwMode="auto">
          <a:xfrm>
            <a:off x="2074860" y="1561986"/>
            <a:ext cx="3503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/>
              <a:t>50 nm </a:t>
            </a:r>
            <a:r>
              <a:rPr lang="en-US" sz="1200" b="1" dirty="0" err="1"/>
              <a:t>NbTiN</a:t>
            </a:r>
            <a:r>
              <a:rPr lang="en-US" sz="1200" b="1" dirty="0"/>
              <a:t>/ 7nm </a:t>
            </a:r>
            <a:r>
              <a:rPr lang="en-US" sz="1200" b="1" dirty="0" err="1"/>
              <a:t>AlN</a:t>
            </a:r>
            <a:r>
              <a:rPr lang="en-US" sz="1200" b="1" dirty="0"/>
              <a:t> on Nb + 900°C annealing</a:t>
            </a:r>
            <a:endParaRPr lang="en-US" sz="120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364CC69-4214-D16F-B30B-1BBA369079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C6CD736-8C7D-7F1B-105C-E7034F0D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17</a:t>
            </a:fld>
            <a:endParaRPr lang="de-D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AE5243-6E5C-1334-3A2F-035D273A4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4" y="2612638"/>
            <a:ext cx="6313445" cy="26235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4CE022-F8D3-0B5B-FF88-A2A379DED91E}"/>
              </a:ext>
            </a:extLst>
          </p:cNvPr>
          <p:cNvSpPr txBox="1"/>
          <p:nvPr/>
        </p:nvSpPr>
        <p:spPr bwMode="auto">
          <a:xfrm>
            <a:off x="2026955" y="2353702"/>
            <a:ext cx="35990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/>
              <a:t>10 nm Al</a:t>
            </a:r>
            <a:r>
              <a:rPr lang="en-US" sz="1200" b="1" baseline="-25000" dirty="0"/>
              <a:t>2</a:t>
            </a:r>
            <a:r>
              <a:rPr lang="en-US" sz="1200" b="1" dirty="0"/>
              <a:t>O</a:t>
            </a:r>
            <a:r>
              <a:rPr lang="en-US" sz="1200" b="1" baseline="-25000" dirty="0"/>
              <a:t>3 </a:t>
            </a:r>
            <a:r>
              <a:rPr lang="en-US" sz="1200" b="1" dirty="0"/>
              <a:t>on Nb + 650°C for 4/10h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817EF-ED6C-78E7-47E8-625AC440E66A}"/>
              </a:ext>
            </a:extLst>
          </p:cNvPr>
          <p:cNvSpPr txBox="1"/>
          <p:nvPr/>
        </p:nvSpPr>
        <p:spPr bwMode="auto">
          <a:xfrm>
            <a:off x="380999" y="5257463"/>
            <a:ext cx="3149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Kalboussi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Y. et al SRF2023 WEIBA01]</a:t>
            </a:r>
          </a:p>
          <a:p>
            <a:pPr>
              <a:defRPr/>
            </a:pP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Kalboussi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Y., et al.  Applied Physics Letters 124.13 (2024)]</a:t>
            </a:r>
          </a:p>
          <a:p>
            <a:pPr>
              <a:defRPr/>
            </a:pP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[Y. </a:t>
            </a:r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Kalboussi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Nano hetero-structures for improving performances of superconductors under high fields. Université Paris-</a:t>
            </a:r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2023. </a:t>
            </a:r>
          </a:p>
          <a:p>
            <a:pPr>
              <a:defRPr/>
            </a:pP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⟨NNT : 2023UPASP029⟩ ]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3B492EF-A8ED-D261-E49C-8162B95AA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45" y="1914446"/>
            <a:ext cx="753596" cy="6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1DCD75-9D47-6F3E-72A1-5F112864D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341217" y="1767662"/>
            <a:ext cx="4377948" cy="352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7" grpId="0"/>
      <p:bldP spid="17" grpId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D87ACD-E213-835D-9FAB-488859A27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80744"/>
            <a:ext cx="11428412" cy="4595256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Theory development needed</a:t>
            </a:r>
          </a:p>
          <a:p>
            <a:pPr marL="540900" lvl="1" indent="-342900"/>
            <a:r>
              <a:rPr lang="en-US" sz="2000" dirty="0"/>
              <a:t>so-far only single SIS layer, extending it to (SI)</a:t>
            </a:r>
            <a:r>
              <a:rPr lang="en-US" sz="2000" baseline="30000" dirty="0"/>
              <a:t>N </a:t>
            </a:r>
            <a:r>
              <a:rPr lang="en-US" sz="2000" dirty="0"/>
              <a:t>S needed</a:t>
            </a:r>
          </a:p>
          <a:p>
            <a:pPr marL="540900" lvl="1" indent="-342900"/>
            <a:r>
              <a:rPr lang="en-US" sz="2000" dirty="0"/>
              <a:t>interface properties (roughness/transition) not included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Several RF/DC measurements on samples show individual pieces of the puzzle are correct </a:t>
            </a:r>
          </a:p>
          <a:p>
            <a:pPr marL="483750" lvl="1" indent="-285750"/>
            <a:r>
              <a:rPr lang="en-US" sz="2000" dirty="0"/>
              <a:t>Pancake vortices &amp; H</a:t>
            </a:r>
            <a:r>
              <a:rPr lang="en-US" sz="2000" baseline="-25000" dirty="0"/>
              <a:t>c,1</a:t>
            </a:r>
            <a:r>
              <a:rPr lang="en-US" sz="2000" dirty="0"/>
              <a:t> enhancement</a:t>
            </a:r>
          </a:p>
          <a:p>
            <a:pPr marL="483750" lvl="1" indent="-285750"/>
            <a:r>
              <a:rPr lang="en-US" sz="2000" dirty="0"/>
              <a:t>Higher Q</a:t>
            </a:r>
            <a:r>
              <a:rPr lang="en-US" sz="2000" baseline="-25000" dirty="0"/>
              <a:t>0</a:t>
            </a:r>
            <a:r>
              <a:rPr lang="en-US" sz="2000" dirty="0"/>
              <a:t> above 5K or T</a:t>
            </a:r>
            <a:r>
              <a:rPr lang="en-US" sz="2000" baseline="-25000" dirty="0"/>
              <a:t>c</a:t>
            </a:r>
            <a:r>
              <a:rPr lang="en-US" sz="2000" dirty="0"/>
              <a:t> of Nb</a:t>
            </a:r>
          </a:p>
          <a:p>
            <a:pPr marL="483750" lvl="1" indent="-285750"/>
            <a:r>
              <a:rPr lang="en-US" sz="2000" dirty="0"/>
              <a:t>Compensating individual flaws (Hysteresis, flux pinning)</a:t>
            </a:r>
          </a:p>
          <a:p>
            <a:pPr marL="483750" lvl="1" indent="-285750"/>
            <a:r>
              <a:rPr lang="en-US" sz="2000" dirty="0"/>
              <a:t>…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Show that it works! Proof-of-principle with an SRF cavity still pending </a:t>
            </a:r>
            <a:r>
              <a:rPr lang="en-US" sz="1400" dirty="0"/>
              <a:t>(or with a QPR sample)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Two labs might not be enough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lang="en-US" sz="2000" dirty="0"/>
              <a:t>more resources / shoulders needed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Same argument as above: synergy with other fields (functional materials), use this leverage</a:t>
            </a:r>
          </a:p>
          <a:p>
            <a:pPr marL="285750" indent="-285750"/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205ABF-AE12-152E-5D72-9D438189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</a:t>
            </a:r>
            <a:r>
              <a:rPr lang="de-DE" dirty="0" err="1"/>
              <a:t>questions</a:t>
            </a:r>
            <a:r>
              <a:rPr lang="de-DE" dirty="0"/>
              <a:t>, </a:t>
            </a:r>
            <a:r>
              <a:rPr lang="de-DE" dirty="0" err="1"/>
              <a:t>future</a:t>
            </a:r>
            <a:r>
              <a:rPr lang="de-DE" dirty="0"/>
              <a:t> &amp; potential R&amp;D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39F093-ED1F-0F8F-7214-1068276857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0F7598-4F58-6ECA-D18A-BF609021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352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0FC0B6-2EE9-AF62-EF9E-04DDE106F1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616" y="3707999"/>
            <a:ext cx="5112000" cy="1602002"/>
          </a:xfrm>
        </p:spPr>
        <p:txBody>
          <a:bodyPr/>
          <a:lstStyle/>
          <a:p>
            <a:r>
              <a:rPr lang="en-US" sz="2000" dirty="0"/>
              <a:t>Surface passivation / encapsulation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do we care?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Various approaches &amp;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Outlook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E561EC-96F6-6714-84B1-CD7F349875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57067" y="3707999"/>
            <a:ext cx="5112000" cy="1602002"/>
          </a:xfrm>
        </p:spPr>
        <p:txBody>
          <a:bodyPr/>
          <a:lstStyle/>
          <a:p>
            <a:r>
              <a:rPr lang="de-DE" sz="2000" dirty="0" err="1"/>
              <a:t>Superconducting</a:t>
            </a:r>
            <a:r>
              <a:rPr lang="de-DE" sz="2000" dirty="0"/>
              <a:t> </a:t>
            </a:r>
            <a:r>
              <a:rPr lang="de-DE" sz="2000" u="sng" dirty="0" err="1"/>
              <a:t>thin</a:t>
            </a:r>
            <a:r>
              <a:rPr lang="de-DE" sz="2000" dirty="0"/>
              <a:t> </a:t>
            </a:r>
            <a:r>
              <a:rPr lang="de-DE" sz="2000" dirty="0" err="1"/>
              <a:t>films</a:t>
            </a:r>
            <a:endParaRPr lang="de-DE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Reminder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/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work</a:t>
            </a: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Status &amp; </a:t>
            </a:r>
            <a:r>
              <a:rPr lang="de-DE" dirty="0" err="1"/>
              <a:t>results</a:t>
            </a: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Outlook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C1A8E7-68F1-4A8D-3B04-361A8B836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Can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split</a:t>
            </a:r>
            <a:r>
              <a:rPr lang="de-DE" dirty="0"/>
              <a:t> in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topics</a:t>
            </a:r>
            <a:endParaRPr lang="de-DE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7208B94-FD6D-B9B3-8B61-C7033A6C0F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 r="51653" b="10400"/>
          <a:stretch/>
        </p:blipFill>
        <p:spPr>
          <a:xfrm>
            <a:off x="738188" y="1547999"/>
            <a:ext cx="5111428" cy="216000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C30F16-0815-7903-CAEC-9FA8E3AAE41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3" t="13142" b="5315"/>
          <a:stretch/>
        </p:blipFill>
        <p:spPr>
          <a:xfrm>
            <a:off x="6257068" y="1547999"/>
            <a:ext cx="5112000" cy="2160001"/>
          </a:xfr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F6E9439-921A-0B8F-46FD-B6DEF7566D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372A89-51BE-359A-A410-A8EE2E3DFB3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95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A7160C-13FA-0C07-07F9-FB9527420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Surface passivation </a:t>
            </a:r>
            <a:br>
              <a:rPr lang="en-US" sz="8000" dirty="0"/>
            </a:br>
            <a:r>
              <a:rPr lang="en-US" sz="8000" dirty="0"/>
              <a:t>Surface encapsulation</a:t>
            </a:r>
            <a:br>
              <a:rPr lang="en-US" sz="8000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8549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4A7A3-7165-DED1-83FB-B1AA6A02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evidence: native oxide matters in itself I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261AC-FC32-045F-3418-D746971179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and not </a:t>
            </a:r>
            <a:r>
              <a:rPr lang="de-DE" dirty="0" err="1"/>
              <a:t>indirect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e.g. source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oxygen</a:t>
            </a:r>
            <a:endParaRPr lang="de-DE" dirty="0"/>
          </a:p>
        </p:txBody>
      </p:sp>
      <p:sp>
        <p:nvSpPr>
          <p:cNvPr id="6" name="Rechteck 6">
            <a:extLst>
              <a:ext uri="{FF2B5EF4-FFF2-40B4-BE49-F238E27FC236}">
                <a16:creationId xmlns:a16="http://schemas.microsoft.com/office/drawing/2014/main" id="{264CD924-092F-4F07-6B9E-70589C91CF60}"/>
              </a:ext>
            </a:extLst>
          </p:cNvPr>
          <p:cNvSpPr/>
          <p:nvPr/>
        </p:nvSpPr>
        <p:spPr>
          <a:xfrm>
            <a:off x="284295" y="1412448"/>
            <a:ext cx="4040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[Groll, N. R., et al. arXiv:1805.06359 (2018)]</a:t>
            </a:r>
          </a:p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</a:rPr>
              <a:t>Proslier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, T., et al. IEEE Transactions on Applied Superconductivity 21.3 (2011): 2619-2622]</a:t>
            </a:r>
          </a:p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[Kharitonov, M, et al. Physical Review B 86.2 (2012): 024514]</a:t>
            </a:r>
            <a:endParaRPr lang="de-DE" sz="8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Grafik 4">
            <a:extLst>
              <a:ext uri="{FF2B5EF4-FFF2-40B4-BE49-F238E27FC236}">
                <a16:creationId xmlns:a16="http://schemas.microsoft.com/office/drawing/2014/main" id="{27CAA7B8-9B1F-7974-E9C9-7559ADEFF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7" t="18630" r="71029" b="18571"/>
          <a:stretch/>
        </p:blipFill>
        <p:spPr>
          <a:xfrm>
            <a:off x="4223856" y="1412448"/>
            <a:ext cx="3056350" cy="5344968"/>
          </a:xfrm>
          <a:prstGeom prst="rect">
            <a:avLst/>
          </a:prstGeom>
        </p:spPr>
      </p:pic>
      <p:pic>
        <p:nvPicPr>
          <p:cNvPr id="13" name="Grafik 5">
            <a:extLst>
              <a:ext uri="{FF2B5EF4-FFF2-40B4-BE49-F238E27FC236}">
                <a16:creationId xmlns:a16="http://schemas.microsoft.com/office/drawing/2014/main" id="{91F8D38C-2920-FA73-014B-CD0B7130B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88" t="18630" r="29595" b="18571"/>
          <a:stretch/>
        </p:blipFill>
        <p:spPr>
          <a:xfrm>
            <a:off x="7736363" y="1395405"/>
            <a:ext cx="3720231" cy="5362011"/>
          </a:xfrm>
          <a:prstGeom prst="rect">
            <a:avLst/>
          </a:prstGeom>
        </p:spPr>
      </p:pic>
      <p:sp>
        <p:nvSpPr>
          <p:cNvPr id="14" name="Pfeil: nach rechts 6">
            <a:extLst>
              <a:ext uri="{FF2B5EF4-FFF2-40B4-BE49-F238E27FC236}">
                <a16:creationId xmlns:a16="http://schemas.microsoft.com/office/drawing/2014/main" id="{D204E923-9590-59C7-0E49-2F7F2A3A5924}"/>
              </a:ext>
            </a:extLst>
          </p:cNvPr>
          <p:cNvSpPr/>
          <p:nvPr/>
        </p:nvSpPr>
        <p:spPr>
          <a:xfrm>
            <a:off x="2199859" y="2166627"/>
            <a:ext cx="1440493" cy="9394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feil: nach rechts 7">
            <a:extLst>
              <a:ext uri="{FF2B5EF4-FFF2-40B4-BE49-F238E27FC236}">
                <a16:creationId xmlns:a16="http://schemas.microsoft.com/office/drawing/2014/main" id="{74892447-97CE-CB36-ED65-EB47DDBB3A26}"/>
              </a:ext>
            </a:extLst>
          </p:cNvPr>
          <p:cNvSpPr/>
          <p:nvPr/>
        </p:nvSpPr>
        <p:spPr>
          <a:xfrm>
            <a:off x="2199859" y="4774129"/>
            <a:ext cx="1440493" cy="93945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8">
            <a:extLst>
              <a:ext uri="{FF2B5EF4-FFF2-40B4-BE49-F238E27FC236}">
                <a16:creationId xmlns:a16="http://schemas.microsoft.com/office/drawing/2014/main" id="{41E6F1DB-C4A9-7E4F-5739-3AA12AFB4D9E}"/>
              </a:ext>
            </a:extLst>
          </p:cNvPr>
          <p:cNvSpPr txBox="1"/>
          <p:nvPr/>
        </p:nvSpPr>
        <p:spPr>
          <a:xfrm>
            <a:off x="271200" y="1797295"/>
            <a:ext cx="362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Cavity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-outs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identified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TMap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feld 9">
            <a:extLst>
              <a:ext uri="{FF2B5EF4-FFF2-40B4-BE49-F238E27FC236}">
                <a16:creationId xmlns:a16="http://schemas.microsoft.com/office/drawing/2014/main" id="{95D82A91-0612-1A5C-5E15-8C39489AF245}"/>
              </a:ext>
            </a:extLst>
          </p:cNvPr>
          <p:cNvSpPr txBox="1"/>
          <p:nvPr/>
        </p:nvSpPr>
        <p:spPr>
          <a:xfrm>
            <a:off x="721789" y="2453795"/>
            <a:ext cx="1328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 Spots</a:t>
            </a:r>
          </a:p>
        </p:txBody>
      </p:sp>
      <p:sp>
        <p:nvSpPr>
          <p:cNvPr id="18" name="Textfeld 10">
            <a:extLst>
              <a:ext uri="{FF2B5EF4-FFF2-40B4-BE49-F238E27FC236}">
                <a16:creationId xmlns:a16="http://schemas.microsoft.com/office/drawing/2014/main" id="{91D7035D-8C1C-1693-EB57-4CD627609A35}"/>
              </a:ext>
            </a:extLst>
          </p:cNvPr>
          <p:cNvSpPr txBox="1"/>
          <p:nvPr/>
        </p:nvSpPr>
        <p:spPr>
          <a:xfrm>
            <a:off x="721789" y="5029971"/>
            <a:ext cx="148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 Spots</a:t>
            </a:r>
          </a:p>
        </p:txBody>
      </p:sp>
      <p:sp>
        <p:nvSpPr>
          <p:cNvPr id="19" name="Rechteck 2">
            <a:extLst>
              <a:ext uri="{FF2B5EF4-FFF2-40B4-BE49-F238E27FC236}">
                <a16:creationId xmlns:a16="http://schemas.microsoft.com/office/drawing/2014/main" id="{1A8245E0-9380-1425-3A5B-BEF8372B8BA9}"/>
              </a:ext>
            </a:extLst>
          </p:cNvPr>
          <p:cNvSpPr/>
          <p:nvPr/>
        </p:nvSpPr>
        <p:spPr>
          <a:xfrm>
            <a:off x="11140062" y="2336355"/>
            <a:ext cx="601249" cy="806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hteck 11">
            <a:extLst>
              <a:ext uri="{FF2B5EF4-FFF2-40B4-BE49-F238E27FC236}">
                <a16:creationId xmlns:a16="http://schemas.microsoft.com/office/drawing/2014/main" id="{376086D1-780D-456E-3B92-FCCC5EB5EAA8}"/>
              </a:ext>
            </a:extLst>
          </p:cNvPr>
          <p:cNvSpPr/>
          <p:nvPr/>
        </p:nvSpPr>
        <p:spPr>
          <a:xfrm>
            <a:off x="11208162" y="4811231"/>
            <a:ext cx="601249" cy="806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F0E49A-C148-7A1F-520B-72132E8108A9}"/>
              </a:ext>
            </a:extLst>
          </p:cNvPr>
          <p:cNvSpPr/>
          <p:nvPr/>
        </p:nvSpPr>
        <p:spPr>
          <a:xfrm>
            <a:off x="4325112" y="1494744"/>
            <a:ext cx="3158097" cy="2538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217C92-8E58-8F3A-46FE-5EB2BD86E92C}"/>
              </a:ext>
            </a:extLst>
          </p:cNvPr>
          <p:cNvSpPr/>
          <p:nvPr/>
        </p:nvSpPr>
        <p:spPr>
          <a:xfrm>
            <a:off x="7728811" y="1470385"/>
            <a:ext cx="3720231" cy="2563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11">
            <a:extLst>
              <a:ext uri="{FF2B5EF4-FFF2-40B4-BE49-F238E27FC236}">
                <a16:creationId xmlns:a16="http://schemas.microsoft.com/office/drawing/2014/main" id="{414F7364-E135-E322-7031-C773EE44C0F2}"/>
              </a:ext>
            </a:extLst>
          </p:cNvPr>
          <p:cNvSpPr/>
          <p:nvPr/>
        </p:nvSpPr>
        <p:spPr>
          <a:xfrm>
            <a:off x="7264632" y="2198742"/>
            <a:ext cx="276750" cy="806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hteck 11">
            <a:extLst>
              <a:ext uri="{FF2B5EF4-FFF2-40B4-BE49-F238E27FC236}">
                <a16:creationId xmlns:a16="http://schemas.microsoft.com/office/drawing/2014/main" id="{504CC096-EF5B-9698-FB6C-7AB92C11C445}"/>
              </a:ext>
            </a:extLst>
          </p:cNvPr>
          <p:cNvSpPr/>
          <p:nvPr/>
        </p:nvSpPr>
        <p:spPr>
          <a:xfrm>
            <a:off x="7256611" y="4906769"/>
            <a:ext cx="276750" cy="806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9D9283-4D4A-2C9D-17D6-63548A96D8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E9FFF-255A-D5E5-1DB7-AF478FA0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20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2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4A7A3-7165-DED1-83FB-B1AA6A02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evidence: native oxide matters in itself II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261AC-FC32-045F-3418-D746971179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and not </a:t>
            </a:r>
            <a:r>
              <a:rPr lang="de-DE" dirty="0" err="1"/>
              <a:t>indirect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e.g. source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oxygen</a:t>
            </a:r>
            <a:endParaRPr lang="de-DE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FF56B536-A858-4E64-0DA8-EE012FABC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1" t="16528" r="6375" b="14722"/>
          <a:stretch/>
        </p:blipFill>
        <p:spPr>
          <a:xfrm>
            <a:off x="1389888" y="1327945"/>
            <a:ext cx="9610343" cy="53962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1CB789-9DC6-8B7F-4BBA-A760CD532D7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A99CB-9960-3374-A107-BAA7F079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298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0D9712-4DFE-A105-0E02-33E77AE3E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10" y="1803343"/>
            <a:ext cx="5386584" cy="44569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14A7A3-7165-DED1-83FB-B1AA6A02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679936" cy="651946"/>
          </a:xfrm>
        </p:spPr>
        <p:txBody>
          <a:bodyPr/>
          <a:lstStyle/>
          <a:p>
            <a:r>
              <a:rPr lang="en-US" dirty="0"/>
              <a:t>Experimental evidence: native oxide matters in itself III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261AC-FC32-045F-3418-D746971179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and not </a:t>
            </a:r>
            <a:r>
              <a:rPr lang="de-DE" dirty="0" err="1"/>
              <a:t>indirect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e.g. source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oxygen</a:t>
            </a:r>
            <a:endParaRPr lang="de-DE" dirty="0"/>
          </a:p>
        </p:txBody>
      </p:sp>
      <p:sp>
        <p:nvSpPr>
          <p:cNvPr id="6" name="Rechteck 6">
            <a:extLst>
              <a:ext uri="{FF2B5EF4-FFF2-40B4-BE49-F238E27FC236}">
                <a16:creationId xmlns:a16="http://schemas.microsoft.com/office/drawing/2014/main" id="{264CD924-092F-4F07-6B9E-70589C91CF60}"/>
              </a:ext>
            </a:extLst>
          </p:cNvPr>
          <p:cNvSpPr/>
          <p:nvPr/>
        </p:nvSpPr>
        <p:spPr>
          <a:xfrm>
            <a:off x="723207" y="1695621"/>
            <a:ext cx="64535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de-DE" sz="8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Prudnikava</a:t>
            </a:r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A. et al., SRF2025 TUA04]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CA623-947D-6F52-E21D-82E6DDC6C198}"/>
              </a:ext>
            </a:extLst>
          </p:cNvPr>
          <p:cNvSpPr txBox="1"/>
          <p:nvPr/>
        </p:nvSpPr>
        <p:spPr>
          <a:xfrm>
            <a:off x="5888736" y="2523914"/>
            <a:ext cx="5809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Mid-T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/>
              <a:t>twice</a:t>
            </a:r>
            <a:r>
              <a:rPr lang="de-DE" dirty="0"/>
              <a:t> and </a:t>
            </a:r>
            <a:r>
              <a:rPr lang="de-DE" dirty="0" err="1"/>
              <a:t>tested</a:t>
            </a:r>
            <a:r>
              <a:rPr lang="de-DE" dirty="0"/>
              <a:t> </a:t>
            </a:r>
          </a:p>
          <a:p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</a:rPr>
              <a:t>      →</a:t>
            </a:r>
            <a:r>
              <a:rPr lang="de-DE" dirty="0" err="1"/>
              <a:t>No</a:t>
            </a:r>
            <a:r>
              <a:rPr lang="de-DE" dirty="0"/>
              <a:t>/</a:t>
            </a:r>
            <a:r>
              <a:rPr lang="de-DE" dirty="0" err="1"/>
              <a:t>little</a:t>
            </a:r>
            <a:r>
              <a:rPr lang="de-DE" dirty="0"/>
              <a:t> </a:t>
            </a:r>
            <a:r>
              <a:rPr lang="de-DE" dirty="0" err="1"/>
              <a:t>oxide</a:t>
            </a:r>
            <a:r>
              <a:rPr lang="de-DE" dirty="0"/>
              <a:t> </a:t>
            </a:r>
            <a:r>
              <a:rPr lang="de-DE" dirty="0" err="1"/>
              <a:t>present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Stored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1.5 </a:t>
            </a:r>
            <a:r>
              <a:rPr lang="de-DE" dirty="0" err="1"/>
              <a:t>years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Leak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rise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10</a:t>
            </a:r>
            <a:r>
              <a:rPr lang="de-DE" baseline="30000" dirty="0"/>
              <a:t>-6</a:t>
            </a:r>
            <a:r>
              <a:rPr lang="de-DE" dirty="0"/>
              <a:t>mbar </a:t>
            </a:r>
            <a:r>
              <a:rPr lang="de-DE" dirty="0" err="1"/>
              <a:t>to</a:t>
            </a:r>
            <a:r>
              <a:rPr lang="de-DE" dirty="0"/>
              <a:t> 10</a:t>
            </a:r>
            <a:r>
              <a:rPr lang="de-DE" baseline="30000" dirty="0"/>
              <a:t>-1</a:t>
            </a:r>
            <a:r>
              <a:rPr lang="de-DE" dirty="0"/>
              <a:t>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Oxide </a:t>
            </a:r>
            <a:r>
              <a:rPr lang="de-DE" b="1" dirty="0" err="1"/>
              <a:t>regrowth</a:t>
            </a:r>
            <a:r>
              <a:rPr lang="de-DE" b="1" dirty="0"/>
              <a:t> </a:t>
            </a:r>
            <a:r>
              <a:rPr lang="de-DE" b="1" dirty="0" err="1"/>
              <a:t>added</a:t>
            </a:r>
            <a:r>
              <a:rPr lang="de-DE" b="1" dirty="0"/>
              <a:t> ~1.3 n</a:t>
            </a:r>
            <a:r>
              <a:rPr lang="el-GR" b="1" dirty="0"/>
              <a:t>Ω</a:t>
            </a:r>
            <a:endParaRPr lang="de-DE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EF49D4B-9E17-968E-9F85-21D42169F6F7}"/>
              </a:ext>
            </a:extLst>
          </p:cNvPr>
          <p:cNvCxnSpPr/>
          <p:nvPr/>
        </p:nvCxnSpPr>
        <p:spPr>
          <a:xfrm flipH="1">
            <a:off x="2514600" y="4617720"/>
            <a:ext cx="346557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440F661-832D-B587-4573-994C62F583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FA11C3-26D7-6A41-293C-27DF4DFD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34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F1A96C-D294-1F12-C6FC-3ABB2382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know about Nb-oxides? It‘s complicated!</a:t>
            </a:r>
            <a:endParaRPr lang="de-DE" dirty="0"/>
          </a:p>
        </p:txBody>
      </p:sp>
      <p:grpSp>
        <p:nvGrpSpPr>
          <p:cNvPr id="8" name="Group 85">
            <a:extLst>
              <a:ext uri="{FF2B5EF4-FFF2-40B4-BE49-F238E27FC236}">
                <a16:creationId xmlns:a16="http://schemas.microsoft.com/office/drawing/2014/main" id="{A1394A3E-256A-CEE6-5515-5C3FE87B9355}"/>
              </a:ext>
            </a:extLst>
          </p:cNvPr>
          <p:cNvGrpSpPr/>
          <p:nvPr/>
        </p:nvGrpSpPr>
        <p:grpSpPr>
          <a:xfrm>
            <a:off x="431800" y="1370638"/>
            <a:ext cx="2946265" cy="4734598"/>
            <a:chOff x="725171" y="810943"/>
            <a:chExt cx="1513574" cy="2409507"/>
          </a:xfrm>
        </p:grpSpPr>
        <p:pic>
          <p:nvPicPr>
            <p:cNvPr id="9" name="Picture 86">
              <a:extLst>
                <a:ext uri="{FF2B5EF4-FFF2-40B4-BE49-F238E27FC236}">
                  <a16:creationId xmlns:a16="http://schemas.microsoft.com/office/drawing/2014/main" id="{E93DBEB4-9729-8346-FD96-6468B71CD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7" t="22925" r="76608" b="13215"/>
            <a:stretch/>
          </p:blipFill>
          <p:spPr>
            <a:xfrm>
              <a:off x="1007513" y="810943"/>
              <a:ext cx="1231232" cy="24095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87">
                  <a:extLst>
                    <a:ext uri="{FF2B5EF4-FFF2-40B4-BE49-F238E27FC236}">
                      <a16:creationId xmlns:a16="http://schemas.microsoft.com/office/drawing/2014/main" id="{637678C0-00F8-4677-9DE3-23C80A899E0E}"/>
                    </a:ext>
                  </a:extLst>
                </p:cNvPr>
                <p:cNvSpPr txBox="1"/>
                <p:nvPr/>
              </p:nvSpPr>
              <p:spPr>
                <a:xfrm>
                  <a:off x="1109726" y="923378"/>
                  <a:ext cx="877752" cy="1879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𝐍𝐛</m:t>
                            </m:r>
                          </m:e>
                          <m:sub>
                            <m:r>
                              <a:rPr lang="en-US" b="1" i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𝐎</m:t>
                            </m:r>
                          </m:e>
                          <m:sub>
                            <m:r>
                              <a:rPr lang="en-US" b="1" i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b>
                        </m:sSub>
                      </m:oMath>
                    </m:oMathPara>
                  </a14:m>
                  <a:endParaRPr lang="de-DE" b="1" dirty="0">
                    <a:latin typeface="Arial Black" panose="020B0A040201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7">
                  <a:extLst>
                    <a:ext uri="{FF2B5EF4-FFF2-40B4-BE49-F238E27FC236}">
                      <a16:creationId xmlns:a16="http://schemas.microsoft.com/office/drawing/2014/main" id="{53580745-E5EE-49B5-A5E4-0A03960FD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726" y="923378"/>
                  <a:ext cx="877752" cy="18795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88">
                  <a:extLst>
                    <a:ext uri="{FF2B5EF4-FFF2-40B4-BE49-F238E27FC236}">
                      <a16:creationId xmlns:a16="http://schemas.microsoft.com/office/drawing/2014/main" id="{4CD02406-44AF-9FB1-2222-7F577B1DD6A3}"/>
                    </a:ext>
                  </a:extLst>
                </p:cNvPr>
                <p:cNvSpPr txBox="1"/>
                <p:nvPr/>
              </p:nvSpPr>
              <p:spPr>
                <a:xfrm>
                  <a:off x="1342364" y="1526182"/>
                  <a:ext cx="457633" cy="1879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𝐍𝐛</m:t>
                        </m:r>
                      </m:oMath>
                    </m:oMathPara>
                  </a14:m>
                  <a:endParaRPr lang="de-DE" b="1" dirty="0">
                    <a:latin typeface="Arial Black" panose="020B0A040201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88">
                  <a:extLst>
                    <a:ext uri="{FF2B5EF4-FFF2-40B4-BE49-F238E27FC236}">
                      <a16:creationId xmlns:a16="http://schemas.microsoft.com/office/drawing/2014/main" id="{305C6384-93C6-4431-988C-B67FA02250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2364" y="1526182"/>
                  <a:ext cx="457633" cy="18795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89">
                  <a:extLst>
                    <a:ext uri="{FF2B5EF4-FFF2-40B4-BE49-F238E27FC236}">
                      <a16:creationId xmlns:a16="http://schemas.microsoft.com/office/drawing/2014/main" id="{6788CA1B-3071-3924-7E06-F7F25F6861DD}"/>
                    </a:ext>
                  </a:extLst>
                </p:cNvPr>
                <p:cNvSpPr txBox="1"/>
                <p:nvPr/>
              </p:nvSpPr>
              <p:spPr>
                <a:xfrm rot="619253">
                  <a:off x="1012077" y="1310928"/>
                  <a:ext cx="1103621" cy="1096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𝐍𝐛𝐎</m:t>
                        </m:r>
                        <m:r>
                          <a:rPr lang="de-DE" sz="1400" b="1" i="0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de-DE" sz="1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𝐍𝐛𝐎</m:t>
                        </m:r>
                        <m:r>
                          <a:rPr lang="de-DE" sz="1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𝐍𝐛𝐎𝐱</m:t>
                        </m:r>
                      </m:oMath>
                    </m:oMathPara>
                  </a14:m>
                  <a:endParaRPr lang="de-DE" sz="1400" b="1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89">
                  <a:extLst>
                    <a:ext uri="{FF2B5EF4-FFF2-40B4-BE49-F238E27FC236}">
                      <a16:creationId xmlns:a16="http://schemas.microsoft.com/office/drawing/2014/main" id="{761DEB68-0FBF-4D7A-9CCC-91E8D5360B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19253">
                  <a:off x="1012077" y="1310928"/>
                  <a:ext cx="1103621" cy="1096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90">
              <a:extLst>
                <a:ext uri="{FF2B5EF4-FFF2-40B4-BE49-F238E27FC236}">
                  <a16:creationId xmlns:a16="http://schemas.microsoft.com/office/drawing/2014/main" id="{E66291B7-75E8-909A-6B1A-5D12713BEBED}"/>
                </a:ext>
              </a:extLst>
            </p:cNvPr>
            <p:cNvGrpSpPr/>
            <p:nvPr/>
          </p:nvGrpSpPr>
          <p:grpSpPr>
            <a:xfrm>
              <a:off x="725171" y="838383"/>
              <a:ext cx="189736" cy="685357"/>
              <a:chOff x="725171" y="564054"/>
              <a:chExt cx="189736" cy="685357"/>
            </a:xfrm>
          </p:grpSpPr>
          <p:cxnSp>
            <p:nvCxnSpPr>
              <p:cNvPr id="14" name="Straight Arrow Connector 91">
                <a:extLst>
                  <a:ext uri="{FF2B5EF4-FFF2-40B4-BE49-F238E27FC236}">
                    <a16:creationId xmlns:a16="http://schemas.microsoft.com/office/drawing/2014/main" id="{90D25847-F448-33F0-3713-442EDE06D8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5968" y="564054"/>
                <a:ext cx="0" cy="685357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45">
                <a:extLst>
                  <a:ext uri="{FF2B5EF4-FFF2-40B4-BE49-F238E27FC236}">
                    <a16:creationId xmlns:a16="http://schemas.microsoft.com/office/drawing/2014/main" id="{51B04BAA-5E2F-6011-F872-2B40F8075420}"/>
                  </a:ext>
                </a:extLst>
              </p:cNvPr>
              <p:cNvSpPr txBox="1"/>
              <p:nvPr/>
            </p:nvSpPr>
            <p:spPr>
              <a:xfrm rot="16200000" flipH="1">
                <a:off x="492341" y="813870"/>
                <a:ext cx="655396" cy="189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~5 nm</a:t>
                </a:r>
              </a:p>
            </p:txBody>
          </p:sp>
        </p:grpSp>
      </p:grpSp>
      <p:pic>
        <p:nvPicPr>
          <p:cNvPr id="16" name="Grafik 16">
            <a:extLst>
              <a:ext uri="{FF2B5EF4-FFF2-40B4-BE49-F238E27FC236}">
                <a16:creationId xmlns:a16="http://schemas.microsoft.com/office/drawing/2014/main" id="{3F215114-D716-2CB6-B8C8-C3A9C312DD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090" t="26667" r="22980" b="45454"/>
          <a:stretch/>
        </p:blipFill>
        <p:spPr>
          <a:xfrm>
            <a:off x="3740727" y="1363967"/>
            <a:ext cx="4710546" cy="1911927"/>
          </a:xfrm>
          <a:prstGeom prst="rect">
            <a:avLst/>
          </a:prstGeom>
        </p:spPr>
      </p:pic>
      <p:sp>
        <p:nvSpPr>
          <p:cNvPr id="17" name="Rechteck 19">
            <a:extLst>
              <a:ext uri="{FF2B5EF4-FFF2-40B4-BE49-F238E27FC236}">
                <a16:creationId xmlns:a16="http://schemas.microsoft.com/office/drawing/2014/main" id="{9B89B88F-1C14-6DC3-63DD-C0BD3C79D069}"/>
              </a:ext>
            </a:extLst>
          </p:cNvPr>
          <p:cNvSpPr/>
          <p:nvPr/>
        </p:nvSpPr>
        <p:spPr>
          <a:xfrm>
            <a:off x="3614282" y="1363967"/>
            <a:ext cx="4947827" cy="19119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18" name="Grafik 29">
            <a:extLst>
              <a:ext uri="{FF2B5EF4-FFF2-40B4-BE49-F238E27FC236}">
                <a16:creationId xmlns:a16="http://schemas.microsoft.com/office/drawing/2014/main" id="{F687510A-5C89-A9F3-1A8B-AA18610D87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47" t="15219" r="25230" b="15744"/>
          <a:stretch/>
        </p:blipFill>
        <p:spPr>
          <a:xfrm>
            <a:off x="4221019" y="3582106"/>
            <a:ext cx="3905623" cy="2730307"/>
          </a:xfrm>
          <a:prstGeom prst="rect">
            <a:avLst/>
          </a:prstGeom>
        </p:spPr>
      </p:pic>
      <p:pic>
        <p:nvPicPr>
          <p:cNvPr id="20" name="Grafik 32">
            <a:extLst>
              <a:ext uri="{FF2B5EF4-FFF2-40B4-BE49-F238E27FC236}">
                <a16:creationId xmlns:a16="http://schemas.microsoft.com/office/drawing/2014/main" id="{28BBE09C-61A3-AC4D-A5BD-08A957D6C6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751" t="17796" r="14647" b="14479"/>
          <a:stretch/>
        </p:blipFill>
        <p:spPr>
          <a:xfrm>
            <a:off x="8783890" y="1437091"/>
            <a:ext cx="2041237" cy="4644633"/>
          </a:xfrm>
          <a:prstGeom prst="rect">
            <a:avLst/>
          </a:prstGeom>
        </p:spPr>
      </p:pic>
      <p:pic>
        <p:nvPicPr>
          <p:cNvPr id="21" name="Grafik 33">
            <a:extLst>
              <a:ext uri="{FF2B5EF4-FFF2-40B4-BE49-F238E27FC236}">
                <a16:creationId xmlns:a16="http://schemas.microsoft.com/office/drawing/2014/main" id="{C2CE6D6F-339D-F368-BE74-1E53AE8E56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709" t="26992" r="33333" b="41010"/>
          <a:stretch/>
        </p:blipFill>
        <p:spPr>
          <a:xfrm>
            <a:off x="3629891" y="1424557"/>
            <a:ext cx="4710546" cy="1803311"/>
          </a:xfrm>
          <a:prstGeom prst="rect">
            <a:avLst/>
          </a:prstGeom>
        </p:spPr>
      </p:pic>
      <p:sp>
        <p:nvSpPr>
          <p:cNvPr id="22" name="Textfeld 34">
            <a:extLst>
              <a:ext uri="{FF2B5EF4-FFF2-40B4-BE49-F238E27FC236}">
                <a16:creationId xmlns:a16="http://schemas.microsoft.com/office/drawing/2014/main" id="{1CB5C2B4-5539-933B-9122-2FAD1EFDBA34}"/>
              </a:ext>
            </a:extLst>
          </p:cNvPr>
          <p:cNvSpPr txBox="1"/>
          <p:nvPr/>
        </p:nvSpPr>
        <p:spPr>
          <a:xfrm>
            <a:off x="3614282" y="3582106"/>
            <a:ext cx="4836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i="1" dirty="0">
                <a:latin typeface="TheSans UHH" panose="020B0502050302020203" pitchFamily="34" charset="77"/>
              </a:rPr>
              <a:t>Off-</a:t>
            </a:r>
            <a:r>
              <a:rPr lang="de-DE" sz="1600" b="1" i="1" dirty="0" err="1">
                <a:latin typeface="TheSans UHH" panose="020B0502050302020203" pitchFamily="34" charset="77"/>
              </a:rPr>
              <a:t>stochiometric</a:t>
            </a:r>
            <a:r>
              <a:rPr lang="de-DE" sz="1600" b="1" i="1" dirty="0">
                <a:latin typeface="TheSans UHH" panose="020B0502050302020203" pitchFamily="34" charset="77"/>
              </a:rPr>
              <a:t> </a:t>
            </a:r>
            <a:r>
              <a:rPr lang="de-DE" sz="1600" b="1" i="1" dirty="0" err="1">
                <a:latin typeface="TheSans UHH" panose="020B0502050302020203" pitchFamily="34" charset="77"/>
              </a:rPr>
              <a:t>phase</a:t>
            </a:r>
            <a:endParaRPr lang="de-DE" sz="1600" b="1" i="1" dirty="0">
              <a:latin typeface="TheSans UHH" panose="020B050205030202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>
                <a:latin typeface="TheSans UHH" panose="020B0502050302020203" pitchFamily="34" charset="77"/>
              </a:rPr>
              <a:t>Globaly</a:t>
            </a:r>
            <a:r>
              <a:rPr lang="de-DE" sz="1600" dirty="0">
                <a:latin typeface="TheSans UHH" panose="020B0502050302020203" pitchFamily="34" charset="77"/>
              </a:rPr>
              <a:t>, </a:t>
            </a:r>
            <a:r>
              <a:rPr lang="de-DE" sz="1600" dirty="0" err="1">
                <a:latin typeface="TheSans UHH" panose="020B0502050302020203" pitchFamily="34" charset="77"/>
              </a:rPr>
              <a:t>the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ratio</a:t>
            </a:r>
            <a:r>
              <a:rPr lang="de-DE" sz="1600" dirty="0">
                <a:latin typeface="TheSans UHH" panose="020B0502050302020203" pitchFamily="34" charset="77"/>
              </a:rPr>
              <a:t> 2 </a:t>
            </a:r>
            <a:r>
              <a:rPr lang="de-DE" sz="1600" dirty="0" err="1">
                <a:latin typeface="TheSans UHH" panose="020B0502050302020203" pitchFamily="34" charset="77"/>
              </a:rPr>
              <a:t>Nb</a:t>
            </a:r>
            <a:r>
              <a:rPr lang="de-DE" sz="1600" dirty="0">
                <a:latin typeface="TheSans UHH" panose="020B0502050302020203" pitchFamily="34" charset="77"/>
              </a:rPr>
              <a:t> : 5 O </a:t>
            </a:r>
            <a:r>
              <a:rPr lang="de-DE" sz="1600" dirty="0" err="1">
                <a:latin typeface="TheSans UHH" panose="020B0502050302020203" pitchFamily="34" charset="77"/>
              </a:rPr>
              <a:t>is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achieved</a:t>
            </a: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>
                <a:latin typeface="TheSans UHH" panose="020B0502050302020203" pitchFamily="34" charset="77"/>
              </a:rPr>
              <a:t>Locally</a:t>
            </a:r>
            <a:r>
              <a:rPr lang="de-DE" sz="1600" dirty="0">
                <a:latin typeface="TheSans UHH" panose="020B0502050302020203" pitchFamily="34" charset="77"/>
              </a:rPr>
              <a:t>, </a:t>
            </a:r>
            <a:r>
              <a:rPr lang="de-DE" sz="1600" dirty="0" err="1">
                <a:latin typeface="TheSans UHH" panose="020B0502050302020203" pitchFamily="34" charset="77"/>
              </a:rPr>
              <a:t>maybe</a:t>
            </a:r>
            <a:r>
              <a:rPr lang="de-DE" sz="1600" dirty="0">
                <a:latin typeface="TheSans UHH" panose="020B0502050302020203" pitchFamily="34" charset="77"/>
              </a:rPr>
              <a:t> Nb</a:t>
            </a:r>
            <a:r>
              <a:rPr lang="de-DE" sz="1600" baseline="-25000" dirty="0">
                <a:latin typeface="TheSans UHH" panose="020B0502050302020203" pitchFamily="34" charset="77"/>
              </a:rPr>
              <a:t>10</a:t>
            </a:r>
            <a:r>
              <a:rPr lang="de-DE" sz="1600" dirty="0">
                <a:latin typeface="TheSans UHH" panose="020B0502050302020203" pitchFamily="34" charset="77"/>
              </a:rPr>
              <a:t>O</a:t>
            </a:r>
            <a:r>
              <a:rPr lang="de-DE" sz="1600" baseline="-25000" dirty="0">
                <a:latin typeface="TheSans UHH" panose="020B0502050302020203" pitchFamily="34" charset="77"/>
              </a:rPr>
              <a:t>23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sz="1600" dirty="0">
                <a:latin typeface="TheSans UHH" panose="020B0502050302020203"/>
                <a:cs typeface="Arial" panose="020B0604020202020204" pitchFamily="34" charset="0"/>
              </a:rPr>
              <a:t>O-</a:t>
            </a:r>
            <a:r>
              <a:rPr lang="de-DE" sz="1600" dirty="0" err="1">
                <a:latin typeface="TheSans UHH" panose="020B0502050302020203"/>
                <a:cs typeface="Arial" panose="020B0604020202020204" pitchFamily="34" charset="0"/>
              </a:rPr>
              <a:t>depletion</a:t>
            </a:r>
            <a:endParaRPr lang="de-DE" sz="1600" baseline="-25000" dirty="0">
              <a:latin typeface="TheSans UHH" panose="020B0502050302020203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>
                <a:latin typeface="TheSans UHH" panose="020B0502050302020203" pitchFamily="34" charset="77"/>
              </a:rPr>
              <a:t>Not </a:t>
            </a:r>
            <a:r>
              <a:rPr lang="de-DE" sz="1600" dirty="0" err="1">
                <a:latin typeface="TheSans UHH" panose="020B0502050302020203" pitchFamily="34" charset="77"/>
              </a:rPr>
              <a:t>vacancies</a:t>
            </a:r>
            <a:r>
              <a:rPr lang="de-DE" sz="1600" dirty="0">
                <a:latin typeface="TheSans UHH" panose="020B0502050302020203" pitchFamily="34" charset="77"/>
              </a:rPr>
              <a:t> in a </a:t>
            </a:r>
            <a:r>
              <a:rPr lang="de-DE" sz="1600" dirty="0" err="1">
                <a:latin typeface="TheSans UHH" panose="020B0502050302020203" pitchFamily="34" charset="77"/>
              </a:rPr>
              <a:t>lattice</a:t>
            </a:r>
            <a:r>
              <a:rPr lang="de-DE" sz="1600" dirty="0">
                <a:latin typeface="TheSans UHH" panose="020B0502050302020203" pitchFamily="34" charset="77"/>
              </a:rPr>
              <a:t>, </a:t>
            </a:r>
            <a:r>
              <a:rPr lang="de-DE" sz="1600" dirty="0" err="1">
                <a:latin typeface="TheSans UHH" panose="020B0502050302020203" pitchFamily="34" charset="77"/>
              </a:rPr>
              <a:t>simply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bad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matching</a:t>
            </a: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>
                <a:latin typeface="TheSans UHH" panose="020B0502050302020203" pitchFamily="34" charset="77"/>
              </a:rPr>
              <a:t>„</a:t>
            </a:r>
            <a:r>
              <a:rPr lang="de-DE" sz="1600" dirty="0" err="1">
                <a:latin typeface="TheSans UHH" panose="020B0502050302020203" pitchFamily="34" charset="77"/>
              </a:rPr>
              <a:t>Unbound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binding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electrons</a:t>
            </a:r>
            <a:r>
              <a:rPr lang="de-DE" sz="1600" dirty="0">
                <a:latin typeface="TheSans UHH" panose="020B0502050302020203" pitchFamily="34" charset="77"/>
              </a:rPr>
              <a:t>“ </a:t>
            </a:r>
            <a:r>
              <a:rPr lang="de-DE" sz="1600" dirty="0" err="1">
                <a:latin typeface="TheSans UHH" panose="020B0502050302020203" pitchFamily="34" charset="77"/>
              </a:rPr>
              <a:t>of</a:t>
            </a:r>
            <a:r>
              <a:rPr lang="de-DE" sz="1600" dirty="0">
                <a:latin typeface="TheSans UHH" panose="020B0502050302020203" pitchFamily="34" charset="77"/>
              </a:rPr>
              <a:t> Nb</a:t>
            </a:r>
            <a:endParaRPr lang="de-DE" sz="1600" i="1" dirty="0">
              <a:latin typeface="TheSans UHH" panose="020B0502050302020203" pitchFamily="34" charset="77"/>
            </a:endParaRPr>
          </a:p>
          <a:p>
            <a:pPr algn="l"/>
            <a:endParaRPr lang="de-DE" sz="1600" dirty="0">
              <a:latin typeface="TheSans UHH" panose="020B0502050302020203" pitchFamily="34" charset="77"/>
            </a:endParaRPr>
          </a:p>
        </p:txBody>
      </p:sp>
      <p:sp>
        <p:nvSpPr>
          <p:cNvPr id="23" name="Rechteck 17">
            <a:extLst>
              <a:ext uri="{FF2B5EF4-FFF2-40B4-BE49-F238E27FC236}">
                <a16:creationId xmlns:a16="http://schemas.microsoft.com/office/drawing/2014/main" id="{1ECA17DC-7900-3630-E77D-2D21C44ABF86}"/>
              </a:ext>
            </a:extLst>
          </p:cNvPr>
          <p:cNvSpPr/>
          <p:nvPr/>
        </p:nvSpPr>
        <p:spPr>
          <a:xfrm>
            <a:off x="2524015" y="1591569"/>
            <a:ext cx="727605" cy="3693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cxnSp>
        <p:nvCxnSpPr>
          <p:cNvPr id="24" name="Gerader Verbinder 21">
            <a:extLst>
              <a:ext uri="{FF2B5EF4-FFF2-40B4-BE49-F238E27FC236}">
                <a16:creationId xmlns:a16="http://schemas.microsoft.com/office/drawing/2014/main" id="{4BB1729A-8F6E-E25A-1162-090133FE2E0F}"/>
              </a:ext>
            </a:extLst>
          </p:cNvPr>
          <p:cNvCxnSpPr/>
          <p:nvPr/>
        </p:nvCxnSpPr>
        <p:spPr>
          <a:xfrm flipV="1">
            <a:off x="2524015" y="1363967"/>
            <a:ext cx="1090267" cy="22760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r Verbinder 22">
            <a:extLst>
              <a:ext uri="{FF2B5EF4-FFF2-40B4-BE49-F238E27FC236}">
                <a16:creationId xmlns:a16="http://schemas.microsoft.com/office/drawing/2014/main" id="{6F2165A8-E096-792D-EC0B-55B9F81FAC34}"/>
              </a:ext>
            </a:extLst>
          </p:cNvPr>
          <p:cNvCxnSpPr>
            <a:cxnSpLocks/>
          </p:cNvCxnSpPr>
          <p:nvPr/>
        </p:nvCxnSpPr>
        <p:spPr>
          <a:xfrm>
            <a:off x="2524015" y="1960903"/>
            <a:ext cx="1090267" cy="13149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hteck 35">
            <a:extLst>
              <a:ext uri="{FF2B5EF4-FFF2-40B4-BE49-F238E27FC236}">
                <a16:creationId xmlns:a16="http://schemas.microsoft.com/office/drawing/2014/main" id="{0F906067-7101-A8C3-224A-F059749C7D15}"/>
              </a:ext>
            </a:extLst>
          </p:cNvPr>
          <p:cNvSpPr/>
          <p:nvPr/>
        </p:nvSpPr>
        <p:spPr>
          <a:xfrm>
            <a:off x="3992737" y="1392682"/>
            <a:ext cx="1930400" cy="313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7" name="Rechteck 35">
            <a:extLst>
              <a:ext uri="{FF2B5EF4-FFF2-40B4-BE49-F238E27FC236}">
                <a16:creationId xmlns:a16="http://schemas.microsoft.com/office/drawing/2014/main" id="{BC7863AB-AEBF-18D5-6584-7C1A96149663}"/>
              </a:ext>
            </a:extLst>
          </p:cNvPr>
          <p:cNvSpPr/>
          <p:nvPr/>
        </p:nvSpPr>
        <p:spPr>
          <a:xfrm>
            <a:off x="3710682" y="1855669"/>
            <a:ext cx="431749" cy="313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8" name="Textfeld 30">
            <a:extLst>
              <a:ext uri="{FF2B5EF4-FFF2-40B4-BE49-F238E27FC236}">
                <a16:creationId xmlns:a16="http://schemas.microsoft.com/office/drawing/2014/main" id="{CE41AC87-95E7-D026-CE43-770D978D146C}"/>
              </a:ext>
            </a:extLst>
          </p:cNvPr>
          <p:cNvSpPr txBox="1"/>
          <p:nvPr/>
        </p:nvSpPr>
        <p:spPr>
          <a:xfrm>
            <a:off x="8688554" y="2186485"/>
            <a:ext cx="3254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Periodic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Lattice</a:t>
            </a:r>
            <a:endParaRPr lang="de-DE" sz="1600" dirty="0">
              <a:latin typeface="TheSans UHH" panose="020B0502050302020203" pitchFamily="34" charset="77"/>
            </a:endParaRPr>
          </a:p>
        </p:txBody>
      </p:sp>
      <p:sp>
        <p:nvSpPr>
          <p:cNvPr id="2" name="Rechteck 37">
            <a:extLst>
              <a:ext uri="{FF2B5EF4-FFF2-40B4-BE49-F238E27FC236}">
                <a16:creationId xmlns:a16="http://schemas.microsoft.com/office/drawing/2014/main" id="{90846C57-92F4-3D02-320C-597D3CB033EA}"/>
              </a:ext>
            </a:extLst>
          </p:cNvPr>
          <p:cNvSpPr/>
          <p:nvPr/>
        </p:nvSpPr>
        <p:spPr>
          <a:xfrm>
            <a:off x="783734" y="6330282"/>
            <a:ext cx="3358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[Sheridan, Evan, et al., </a:t>
            </a:r>
            <a:r>
              <a:rPr lang="de-DE" sz="700" b="1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arXiv</a:t>
            </a:r>
            <a:r>
              <a:rPr lang="de-DE" sz="700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700" b="1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preprint</a:t>
            </a:r>
            <a:r>
              <a:rPr lang="de-DE" sz="700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arXiv:2111.11684 (2021)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]</a:t>
            </a:r>
          </a:p>
          <a:p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de-DE" sz="7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Harrelson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Thomas, et al., </a:t>
            </a:r>
            <a:r>
              <a:rPr lang="de-DE" sz="700" b="1" i="1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de-DE" sz="7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700" b="1" i="1" dirty="0" err="1">
                <a:solidFill>
                  <a:schemeClr val="bg1">
                    <a:lumMod val="50000"/>
                  </a:schemeClr>
                </a:solidFill>
              </a:rPr>
              <a:t>preprint</a:t>
            </a:r>
            <a:r>
              <a:rPr lang="de-DE" sz="700" b="1" i="1" dirty="0">
                <a:solidFill>
                  <a:schemeClr val="bg1">
                    <a:lumMod val="50000"/>
                  </a:schemeClr>
                </a:solidFill>
              </a:rPr>
              <a:t> arXiv:2111.11590 (2021)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]</a:t>
            </a:r>
          </a:p>
          <a:p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Murthy, </a:t>
            </a:r>
            <a:r>
              <a:rPr lang="en-US" sz="7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Akshay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A., et al. ACS </a:t>
            </a:r>
            <a:r>
              <a:rPr lang="en-US" sz="7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nano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16.10 (2022): 17257-17262.]</a:t>
            </a:r>
            <a:endParaRPr lang="de-DE" sz="7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en-US" sz="7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Herval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7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Leonilson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KS, et al. Journal of Alloys and Compounds 653 (2015): 358-362.]</a:t>
            </a:r>
            <a:endParaRPr lang="de-DE" sz="7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Textfeld 31">
            <a:extLst>
              <a:ext uri="{FF2B5EF4-FFF2-40B4-BE49-F238E27FC236}">
                <a16:creationId xmlns:a16="http://schemas.microsoft.com/office/drawing/2014/main" id="{B3F11676-A361-868B-9019-BC5A69029726}"/>
              </a:ext>
            </a:extLst>
          </p:cNvPr>
          <p:cNvSpPr txBox="1"/>
          <p:nvPr/>
        </p:nvSpPr>
        <p:spPr>
          <a:xfrm>
            <a:off x="8808626" y="4859378"/>
            <a:ext cx="3254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TheSans UHH" panose="020B0502050302020203" pitchFamily="34" charset="77"/>
              </a:rPr>
              <a:t>Reality: </a:t>
            </a:r>
          </a:p>
          <a:p>
            <a:pPr algn="l"/>
            <a:r>
              <a:rPr lang="en-US" sz="1600" dirty="0">
                <a:latin typeface="TheSans UHH" panose="020B0502050302020203" pitchFamily="34" charset="77"/>
              </a:rPr>
              <a:t>Energetically not favored at RT, not “our” Nb</a:t>
            </a:r>
            <a:r>
              <a:rPr lang="en-US" sz="1600" baseline="-25000" dirty="0">
                <a:latin typeface="TheSans UHH" panose="020B0502050302020203" pitchFamily="34" charset="77"/>
              </a:rPr>
              <a:t>2</a:t>
            </a:r>
            <a:r>
              <a:rPr lang="en-US" sz="1600" dirty="0">
                <a:latin typeface="TheSans UHH" panose="020B0502050302020203" pitchFamily="34" charset="77"/>
              </a:rPr>
              <a:t>O</a:t>
            </a:r>
            <a:r>
              <a:rPr lang="en-US" sz="1600" baseline="-25000" dirty="0">
                <a:latin typeface="TheSans UHH" panose="020B0502050302020203" pitchFamily="34" charset="77"/>
              </a:rPr>
              <a:t>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ED50C-9064-AF42-AFB5-51B5AEA77D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0F25F-FCDA-0FBB-8F75-0ECA3601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85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3" grpId="0" animBg="1"/>
      <p:bldP spid="26" grpId="0" animBg="1"/>
      <p:bldP spid="27" grpId="0" animBg="1"/>
      <p:bldP spid="28" grpId="0"/>
      <p:bldP spid="28" grpId="1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310510-FDD2-CDE5-B534-EEE6D4D08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81912"/>
            <a:ext cx="11428412" cy="3946032"/>
          </a:xfrm>
        </p:spPr>
        <p:txBody>
          <a:bodyPr/>
          <a:lstStyle/>
          <a:p>
            <a:pPr algn="ctr"/>
            <a:r>
              <a:rPr lang="en-US" sz="2000" dirty="0"/>
              <a:t>Depending on the amplitude of the RF field the same </a:t>
            </a:r>
            <a:r>
              <a:rPr lang="en-US" sz="2000" b="1" dirty="0"/>
              <a:t>microscopic state </a:t>
            </a:r>
            <a:r>
              <a:rPr lang="en-US" sz="2000" dirty="0"/>
              <a:t>- unbound binding electrons - is </a:t>
            </a:r>
            <a:r>
              <a:rPr lang="en-US" sz="2000" i="1" dirty="0"/>
              <a:t>used/interpreted/labeled</a:t>
            </a:r>
            <a:r>
              <a:rPr lang="en-US" sz="2000" dirty="0"/>
              <a:t> differently, because different effects are dominant for the RF response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As both effects are caused by the same microscopic origin: if we study one, we might learn about the other</a:t>
            </a:r>
          </a:p>
          <a:p>
            <a:pPr algn="ctr"/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F31978-6316-5916-FFAF-C39928EA5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</a:t>
            </a:r>
            <a:r>
              <a:rPr lang="en-US" dirty="0" err="1"/>
              <a:t>same</a:t>
            </a:r>
            <a:r>
              <a:rPr lang="en-US" dirty="0"/>
              <a:t>, but different</a:t>
            </a:r>
            <a:endParaRPr lang="de-DE" dirty="0"/>
          </a:p>
        </p:txBody>
      </p:sp>
      <p:grpSp>
        <p:nvGrpSpPr>
          <p:cNvPr id="5" name="Gruppieren 6">
            <a:extLst>
              <a:ext uri="{FF2B5EF4-FFF2-40B4-BE49-F238E27FC236}">
                <a16:creationId xmlns:a16="http://schemas.microsoft.com/office/drawing/2014/main" id="{F2019496-6302-1A35-785F-633277905086}"/>
              </a:ext>
            </a:extLst>
          </p:cNvPr>
          <p:cNvGrpSpPr/>
          <p:nvPr/>
        </p:nvGrpSpPr>
        <p:grpSpPr>
          <a:xfrm>
            <a:off x="1975843" y="2440247"/>
            <a:ext cx="8386618" cy="767788"/>
            <a:chOff x="1754909" y="3918527"/>
            <a:chExt cx="8386618" cy="767788"/>
          </a:xfrm>
        </p:grpSpPr>
        <p:sp>
          <p:nvSpPr>
            <p:cNvPr id="6" name="Pfeil: nach links und rechts 1">
              <a:extLst>
                <a:ext uri="{FF2B5EF4-FFF2-40B4-BE49-F238E27FC236}">
                  <a16:creationId xmlns:a16="http://schemas.microsoft.com/office/drawing/2014/main" id="{63A92354-944B-7ECB-A389-DDBD398DACFA}"/>
                </a:ext>
              </a:extLst>
            </p:cNvPr>
            <p:cNvSpPr/>
            <p:nvPr/>
          </p:nvSpPr>
          <p:spPr>
            <a:xfrm>
              <a:off x="1754909" y="3918527"/>
              <a:ext cx="8386618" cy="767788"/>
            </a:xfrm>
            <a:prstGeom prst="left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i="1" dirty="0" err="1">
                  <a:solidFill>
                    <a:schemeClr val="bg1"/>
                  </a:solidFill>
                </a:rPr>
                <a:t>E</a:t>
              </a:r>
              <a:r>
                <a:rPr lang="de-DE" sz="2400" b="1" i="1" baseline="-25000" dirty="0" err="1">
                  <a:solidFill>
                    <a:schemeClr val="bg1"/>
                  </a:solidFill>
                </a:rPr>
                <a:t>acc</a:t>
              </a:r>
              <a:r>
                <a:rPr lang="de-DE" sz="2400" b="1" baseline="-25000" dirty="0">
                  <a:solidFill>
                    <a:schemeClr val="bg1"/>
                  </a:solidFill>
                </a:rPr>
                <a:t> </a:t>
              </a:r>
              <a:r>
                <a:rPr lang="de-DE" sz="1000" dirty="0">
                  <a:solidFill>
                    <a:schemeClr val="bg1"/>
                  </a:solidFill>
                </a:rPr>
                <a:t>(</a:t>
              </a:r>
              <a:r>
                <a:rPr lang="de-DE" sz="1000" dirty="0" err="1">
                  <a:solidFill>
                    <a:schemeClr val="bg1"/>
                  </a:solidFill>
                </a:rPr>
                <a:t>number</a:t>
              </a:r>
              <a:r>
                <a:rPr lang="de-DE" sz="1000" dirty="0">
                  <a:solidFill>
                    <a:schemeClr val="bg1"/>
                  </a:solidFill>
                </a:rPr>
                <a:t> </a:t>
              </a:r>
              <a:r>
                <a:rPr lang="de-DE" sz="1000" dirty="0" err="1">
                  <a:solidFill>
                    <a:schemeClr val="bg1"/>
                  </a:solidFill>
                </a:rPr>
                <a:t>of</a:t>
              </a:r>
              <a:r>
                <a:rPr lang="de-DE" sz="1000" dirty="0">
                  <a:solidFill>
                    <a:schemeClr val="bg1"/>
                  </a:solidFill>
                </a:rPr>
                <a:t> </a:t>
              </a:r>
              <a:r>
                <a:rPr lang="de-DE" sz="1000" dirty="0" err="1">
                  <a:solidFill>
                    <a:schemeClr val="bg1"/>
                  </a:solidFill>
                </a:rPr>
                <a:t>photons</a:t>
              </a:r>
              <a:r>
                <a:rPr lang="de-DE" sz="1000" dirty="0">
                  <a:solidFill>
                    <a:schemeClr val="bg1"/>
                  </a:solidFill>
                </a:rPr>
                <a:t>)</a:t>
              </a:r>
              <a:endParaRPr lang="de-DE" sz="24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feld 3">
              <a:extLst>
                <a:ext uri="{FF2B5EF4-FFF2-40B4-BE49-F238E27FC236}">
                  <a16:creationId xmlns:a16="http://schemas.microsoft.com/office/drawing/2014/main" id="{694D8AEF-7FE7-9F32-8C33-E4BD5AE211F8}"/>
                </a:ext>
              </a:extLst>
            </p:cNvPr>
            <p:cNvSpPr txBox="1"/>
            <p:nvPr/>
          </p:nvSpPr>
          <p:spPr>
            <a:xfrm>
              <a:off x="2050472" y="4130963"/>
              <a:ext cx="6927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err="1">
                  <a:solidFill>
                    <a:schemeClr val="bg1"/>
                  </a:solidFill>
                  <a:latin typeface="TheSans UHH" panose="020B0502050302020203" pitchFamily="34" charset="77"/>
                </a:rPr>
                <a:t>low</a:t>
              </a:r>
              <a:endParaRPr lang="de-DE" sz="1600" dirty="0">
                <a:solidFill>
                  <a:schemeClr val="bg1"/>
                </a:solidFill>
                <a:latin typeface="TheSans UHH" panose="020B0502050302020203" pitchFamily="34" charset="77"/>
              </a:endParaRPr>
            </a:p>
          </p:txBody>
        </p:sp>
        <p:sp>
          <p:nvSpPr>
            <p:cNvPr id="8" name="Textfeld 4">
              <a:extLst>
                <a:ext uri="{FF2B5EF4-FFF2-40B4-BE49-F238E27FC236}">
                  <a16:creationId xmlns:a16="http://schemas.microsoft.com/office/drawing/2014/main" id="{D307EF9F-8C22-9860-E0C4-05626027B552}"/>
                </a:ext>
              </a:extLst>
            </p:cNvPr>
            <p:cNvSpPr txBox="1"/>
            <p:nvPr/>
          </p:nvSpPr>
          <p:spPr>
            <a:xfrm>
              <a:off x="9287163" y="4130963"/>
              <a:ext cx="6927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>
                  <a:solidFill>
                    <a:schemeClr val="bg1"/>
                  </a:solidFill>
                  <a:latin typeface="TheSans UHH" panose="020B0502050302020203" pitchFamily="34" charset="77"/>
                </a:rPr>
                <a:t>high</a:t>
              </a:r>
            </a:p>
          </p:txBody>
        </p:sp>
      </p:grpSp>
      <p:sp>
        <p:nvSpPr>
          <p:cNvPr id="9" name="Textfeld 7">
            <a:extLst>
              <a:ext uri="{FF2B5EF4-FFF2-40B4-BE49-F238E27FC236}">
                <a16:creationId xmlns:a16="http://schemas.microsoft.com/office/drawing/2014/main" id="{328D4197-50C1-9174-AF77-5D73172354C1}"/>
              </a:ext>
            </a:extLst>
          </p:cNvPr>
          <p:cNvSpPr txBox="1"/>
          <p:nvPr/>
        </p:nvSpPr>
        <p:spPr>
          <a:xfrm>
            <a:off x="521114" y="3279963"/>
            <a:ext cx="4873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Electron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spins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alignment</a:t>
            </a:r>
            <a:r>
              <a:rPr lang="de-DE" sz="1600" dirty="0">
                <a:latin typeface="TheSans UHH" panose="020B0502050302020203" pitchFamily="34" charset="77"/>
              </a:rPr>
              <a:t> (</a:t>
            </a:r>
            <a:r>
              <a:rPr lang="de-DE" sz="1600" dirty="0" err="1">
                <a:latin typeface="TheSans UHH" panose="020B0502050302020203" pitchFamily="34" charset="77"/>
              </a:rPr>
              <a:t>dangling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bond</a:t>
            </a:r>
            <a:r>
              <a:rPr lang="de-DE" sz="1600" dirty="0">
                <a:latin typeface="TheSans UHH" panose="020B0502050302020203" pitchFamily="34" charset="77"/>
              </a:rPr>
              <a:t>) </a:t>
            </a:r>
            <a:r>
              <a:rPr lang="de-DE" sz="1600" dirty="0" err="1">
                <a:latin typeface="TheSans UHH" panose="020B0502050302020203" pitchFamily="34" charset="77"/>
              </a:rPr>
              <a:t>can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be</a:t>
            </a:r>
            <a:r>
              <a:rPr lang="de-DE" sz="1600" dirty="0">
                <a:latin typeface="TheSans UHH" panose="020B0502050302020203" pitchFamily="34" charset="77"/>
              </a:rPr>
              <a:t> in </a:t>
            </a:r>
            <a:r>
              <a:rPr lang="de-DE" sz="1600" dirty="0" err="1">
                <a:latin typeface="TheSans UHH" panose="020B0502050302020203" pitchFamily="34" charset="77"/>
              </a:rPr>
              <a:t>two</a:t>
            </a:r>
            <a:r>
              <a:rPr lang="de-DE" sz="1600" dirty="0">
                <a:latin typeface="TheSans UHH" panose="020B0502050302020203" pitchFamily="34" charset="77"/>
              </a:rPr>
              <a:t> different </a:t>
            </a:r>
            <a:r>
              <a:rPr lang="de-DE" sz="1600" dirty="0" err="1">
                <a:latin typeface="TheSans UHH" panose="020B0502050302020203" pitchFamily="34" charset="77"/>
              </a:rPr>
              <a:t>configuration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sz="1600" b="1" dirty="0" err="1">
                <a:latin typeface="TheSans UHH" panose="020B0502050302020203" pitchFamily="34" charset="77"/>
              </a:rPr>
              <a:t>Two</a:t>
            </a:r>
            <a:r>
              <a:rPr lang="de-DE" sz="1600" b="1" dirty="0">
                <a:latin typeface="TheSans UHH" panose="020B0502050302020203" pitchFamily="34" charset="77"/>
              </a:rPr>
              <a:t>-Level System</a:t>
            </a:r>
          </a:p>
          <a:p>
            <a:pPr algn="l"/>
            <a:r>
              <a:rPr lang="de-DE" sz="1600" b="1" dirty="0" err="1">
                <a:latin typeface="TheSans UHH" panose="020B0502050302020203" pitchFamily="34" charset="77"/>
              </a:rPr>
              <a:t>Application</a:t>
            </a:r>
            <a:r>
              <a:rPr lang="de-DE" sz="1600" b="1" dirty="0">
                <a:latin typeface="TheSans UHH" panose="020B0502050302020203" pitchFamily="34" charset="77"/>
              </a:rPr>
              <a:t>: Quantum </a:t>
            </a:r>
            <a:r>
              <a:rPr lang="de-DE" sz="1600" b="1" dirty="0" err="1">
                <a:latin typeface="TheSans UHH" panose="020B0502050302020203" pitchFamily="34" charset="77"/>
              </a:rPr>
              <a:t>computing</a:t>
            </a:r>
            <a:endParaRPr lang="de-DE" sz="1600" b="1" dirty="0">
              <a:latin typeface="TheSans UHH" panose="020B0502050302020203" pitchFamily="34" charset="77"/>
            </a:endParaRPr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076880CF-9887-0CF8-E34F-9FCD1275E3CD}"/>
              </a:ext>
            </a:extLst>
          </p:cNvPr>
          <p:cNvSpPr txBox="1"/>
          <p:nvPr/>
        </p:nvSpPr>
        <p:spPr>
          <a:xfrm>
            <a:off x="6675121" y="3279963"/>
            <a:ext cx="524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Magnetic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moment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of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spin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act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as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magnetic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scattering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site</a:t>
            </a:r>
            <a:r>
              <a:rPr lang="de-DE" sz="1600" dirty="0">
                <a:latin typeface="TheSans UHH" panose="020B0502050302020203" pitchFamily="34" charset="77"/>
              </a:rPr>
              <a:t>, </a:t>
            </a:r>
            <a:r>
              <a:rPr lang="de-DE" sz="1600" dirty="0" err="1">
                <a:latin typeface="TheSans UHH" panose="020B0502050302020203" pitchFamily="34" charset="77"/>
              </a:rPr>
              <a:t>causes</a:t>
            </a:r>
            <a:r>
              <a:rPr lang="de-DE" sz="1600" dirty="0">
                <a:latin typeface="TheSans UHH" panose="020B0502050302020203" pitchFamily="34" charset="77"/>
              </a:rPr>
              <a:t> pair </a:t>
            </a:r>
            <a:r>
              <a:rPr lang="de-DE" sz="1600" dirty="0" err="1">
                <a:latin typeface="TheSans UHH" panose="020B0502050302020203" pitchFamily="34" charset="77"/>
              </a:rPr>
              <a:t>breaking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sz="1600" b="1" dirty="0" err="1">
                <a:latin typeface="TheSans UHH" panose="020B0502050302020203" pitchFamily="34" charset="77"/>
              </a:rPr>
              <a:t>Magnetic</a:t>
            </a:r>
            <a:r>
              <a:rPr lang="de-DE" sz="1600" b="1" dirty="0">
                <a:latin typeface="TheSans UHH" panose="020B0502050302020203" pitchFamily="34" charset="77"/>
              </a:rPr>
              <a:t> </a:t>
            </a:r>
            <a:r>
              <a:rPr lang="de-DE" sz="1600" b="1" dirty="0" err="1">
                <a:latin typeface="TheSans UHH" panose="020B0502050302020203" pitchFamily="34" charset="77"/>
              </a:rPr>
              <a:t>impurities</a:t>
            </a:r>
            <a:endParaRPr lang="de-DE" sz="1600" b="1" dirty="0">
              <a:latin typeface="TheSans UHH" panose="020B0502050302020203" pitchFamily="34" charset="77"/>
            </a:endParaRPr>
          </a:p>
          <a:p>
            <a:pPr algn="l"/>
            <a:r>
              <a:rPr lang="de-DE" sz="1600" b="1" dirty="0" err="1">
                <a:latin typeface="TheSans UHH" panose="020B0502050302020203" pitchFamily="34" charset="77"/>
              </a:rPr>
              <a:t>Application</a:t>
            </a:r>
            <a:r>
              <a:rPr lang="de-DE" sz="1600" b="1" dirty="0">
                <a:latin typeface="TheSans UHH" panose="020B0502050302020203" pitchFamily="34" charset="77"/>
              </a:rPr>
              <a:t>: </a:t>
            </a:r>
            <a:r>
              <a:rPr lang="de-DE" sz="1600" b="1" dirty="0" err="1">
                <a:latin typeface="TheSans UHH" panose="020B0502050302020203" pitchFamily="34" charset="77"/>
              </a:rPr>
              <a:t>Accelerators</a:t>
            </a:r>
            <a:endParaRPr lang="de-DE" sz="1600" b="1" dirty="0">
              <a:latin typeface="TheSans UHH" panose="020B0502050302020203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01E8E-A163-3154-5043-8BAED6C3080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96DF016-6AAF-AB5C-A85E-7BAE2A73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57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D87ACD-E213-835D-9FAB-488859A27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96" y="1110343"/>
            <a:ext cx="11428412" cy="542365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SQMS @ FNAL</a:t>
            </a:r>
          </a:p>
          <a:p>
            <a:pPr marL="483750" lvl="1" indent="-285750"/>
            <a:r>
              <a:rPr lang="de-DE" dirty="0"/>
              <a:t>See </a:t>
            </a: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D. </a:t>
            </a:r>
            <a:r>
              <a:rPr lang="de-DE" dirty="0" err="1"/>
              <a:t>Bafia</a:t>
            </a:r>
            <a:r>
              <a:rPr lang="de-DE" dirty="0"/>
              <a:t> </a:t>
            </a:r>
          </a:p>
          <a:p>
            <a:pPr marL="483750" lvl="1" indent="-285750"/>
            <a:r>
              <a:rPr lang="de-DE" dirty="0" err="1"/>
              <a:t>Encapsulation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cavities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CEA + subsequent </a:t>
            </a:r>
            <a:r>
              <a:rPr lang="de-DE" dirty="0" err="1"/>
              <a:t>annealings</a:t>
            </a:r>
            <a:r>
              <a:rPr lang="de-DE" dirty="0"/>
              <a:t> at FNAL</a:t>
            </a:r>
          </a:p>
          <a:p>
            <a:pPr marL="483750" lvl="1" indent="-285750"/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computing</a:t>
            </a:r>
            <a:endParaRPr lang="de-DE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b="1" dirty="0"/>
              <a:t>CEA</a:t>
            </a:r>
          </a:p>
          <a:p>
            <a:pPr marL="483750" lvl="1" indent="-285750"/>
            <a:r>
              <a:rPr lang="de-DE" dirty="0" err="1"/>
              <a:t>Atomic</a:t>
            </a:r>
            <a:r>
              <a:rPr lang="de-DE" dirty="0"/>
              <a:t> Layer Deposition </a:t>
            </a:r>
            <a:r>
              <a:rPr lang="de-DE" dirty="0" err="1"/>
              <a:t>of</a:t>
            </a:r>
            <a:r>
              <a:rPr lang="de-DE" dirty="0"/>
              <a:t>: Al</a:t>
            </a:r>
            <a:r>
              <a:rPr lang="de-DE" baseline="-25000" dirty="0"/>
              <a:t>2</a:t>
            </a:r>
            <a:r>
              <a:rPr lang="de-DE" dirty="0"/>
              <a:t>O</a:t>
            </a:r>
            <a:r>
              <a:rPr lang="de-DE" baseline="-25000" dirty="0"/>
              <a:t>3</a:t>
            </a:r>
            <a:r>
              <a:rPr lang="de-DE" dirty="0"/>
              <a:t>, Ta</a:t>
            </a:r>
            <a:r>
              <a:rPr lang="de-DE" baseline="-25000" dirty="0"/>
              <a:t>2</a:t>
            </a:r>
            <a:r>
              <a:rPr lang="de-DE" dirty="0"/>
              <a:t>O</a:t>
            </a:r>
            <a:r>
              <a:rPr lang="de-DE" baseline="-25000" dirty="0"/>
              <a:t>5</a:t>
            </a:r>
            <a:r>
              <a:rPr lang="de-DE" dirty="0"/>
              <a:t>, ZrO</a:t>
            </a:r>
            <a:r>
              <a:rPr lang="de-DE" baseline="-25000" dirty="0"/>
              <a:t>2</a:t>
            </a:r>
            <a:endParaRPr lang="de-DE" dirty="0"/>
          </a:p>
          <a:p>
            <a:pPr marL="483750" lvl="1" indent="-285750"/>
            <a:r>
              <a:rPr lang="de-DE" dirty="0"/>
              <a:t>Fundamental R&amp;D,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SIS </a:t>
            </a:r>
            <a:r>
              <a:rPr lang="de-DE" dirty="0" err="1"/>
              <a:t>studies</a:t>
            </a:r>
            <a:endParaRPr lang="de-DE" dirty="0"/>
          </a:p>
          <a:p>
            <a:pPr marL="483750" lvl="1" indent="-285750"/>
            <a:r>
              <a:rPr lang="de-DE" dirty="0"/>
              <a:t>Funding </a:t>
            </a:r>
            <a:r>
              <a:rPr lang="de-DE" dirty="0" err="1"/>
              <a:t>granted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QC </a:t>
            </a:r>
            <a:r>
              <a:rPr lang="de-DE" dirty="0" err="1"/>
              <a:t>application</a:t>
            </a:r>
            <a:endParaRPr lang="de-DE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b="1" dirty="0"/>
              <a:t>Cornell</a:t>
            </a:r>
          </a:p>
          <a:p>
            <a:pPr marL="483750" lvl="1" indent="-285750"/>
            <a:r>
              <a:rPr lang="de-DE" dirty="0" err="1"/>
              <a:t>Electroplating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Au  </a:t>
            </a:r>
          </a:p>
          <a:p>
            <a:pPr marL="483750" lvl="1" indent="-285750"/>
            <a:r>
              <a:rPr lang="de-DE" dirty="0"/>
              <a:t>Fundamental R&amp;D</a:t>
            </a:r>
          </a:p>
          <a:p>
            <a:pPr marL="483750" lvl="1" indent="-285750"/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SRF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b="1" dirty="0"/>
              <a:t>U Hamburg &amp; DESY</a:t>
            </a:r>
          </a:p>
          <a:p>
            <a:pPr marL="483750" lvl="1" indent="-285750"/>
            <a:r>
              <a:rPr lang="de-DE" dirty="0" err="1"/>
              <a:t>Atomic</a:t>
            </a:r>
            <a:r>
              <a:rPr lang="de-DE" dirty="0"/>
              <a:t> Layer Deposition </a:t>
            </a:r>
            <a:r>
              <a:rPr lang="de-DE" dirty="0" err="1"/>
              <a:t>of</a:t>
            </a:r>
            <a:r>
              <a:rPr lang="de-DE" dirty="0"/>
              <a:t>: Al</a:t>
            </a:r>
            <a:r>
              <a:rPr lang="de-DE" baseline="-25000" dirty="0"/>
              <a:t>2</a:t>
            </a:r>
            <a:r>
              <a:rPr lang="de-DE" dirty="0"/>
              <a:t>O</a:t>
            </a:r>
            <a:r>
              <a:rPr lang="de-DE" baseline="-25000" dirty="0"/>
              <a:t>3</a:t>
            </a:r>
            <a:r>
              <a:rPr lang="de-DE" dirty="0"/>
              <a:t>, Ta</a:t>
            </a:r>
            <a:r>
              <a:rPr lang="de-DE" baseline="-25000" dirty="0"/>
              <a:t>2</a:t>
            </a:r>
            <a:r>
              <a:rPr lang="de-DE" dirty="0"/>
              <a:t>O</a:t>
            </a:r>
            <a:r>
              <a:rPr lang="de-DE" baseline="-25000" dirty="0"/>
              <a:t>5</a:t>
            </a:r>
          </a:p>
          <a:p>
            <a:pPr marL="483750" lvl="1" indent="-285750"/>
            <a:r>
              <a:rPr lang="de-DE" dirty="0"/>
              <a:t>Fundamental R&amp;D,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SIS </a:t>
            </a:r>
            <a:r>
              <a:rPr lang="de-DE" dirty="0" err="1"/>
              <a:t>studies</a:t>
            </a:r>
            <a:endParaRPr lang="de-DE" dirty="0"/>
          </a:p>
          <a:p>
            <a:pPr marL="483750" lvl="1" indent="-285750"/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SRF &amp; a </a:t>
            </a:r>
            <a:r>
              <a:rPr lang="de-DE" dirty="0" err="1"/>
              <a:t>little</a:t>
            </a:r>
            <a:r>
              <a:rPr lang="de-DE" dirty="0"/>
              <a:t> </a:t>
            </a:r>
            <a:r>
              <a:rPr lang="de-DE" dirty="0" err="1"/>
              <a:t>bit</a:t>
            </a:r>
            <a:r>
              <a:rPr lang="de-DE" dirty="0"/>
              <a:t> QC</a:t>
            </a:r>
          </a:p>
          <a:p>
            <a:pPr marL="483750" lvl="1" indent="-285750"/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205ABF-AE12-152E-5D72-9D438189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labs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conducting</a:t>
            </a:r>
            <a:r>
              <a:rPr lang="de-DE" dirty="0"/>
              <a:t> </a:t>
            </a:r>
            <a:r>
              <a:rPr lang="de-DE" dirty="0" err="1"/>
              <a:t>passivation</a:t>
            </a:r>
            <a:r>
              <a:rPr lang="de-DE" dirty="0"/>
              <a:t> </a:t>
            </a:r>
            <a:r>
              <a:rPr lang="de-DE" dirty="0" err="1"/>
              <a:t>studies</a:t>
            </a:r>
            <a:endParaRPr lang="de-DE" dirty="0"/>
          </a:p>
        </p:txBody>
      </p:sp>
      <p:sp>
        <p:nvSpPr>
          <p:cNvPr id="5" name="Rechteck 6">
            <a:extLst>
              <a:ext uri="{FF2B5EF4-FFF2-40B4-BE49-F238E27FC236}">
                <a16:creationId xmlns:a16="http://schemas.microsoft.com/office/drawing/2014/main" id="{0E69E0F9-DF12-6AC0-10BF-97D1C966DDD7}"/>
              </a:ext>
            </a:extLst>
          </p:cNvPr>
          <p:cNvSpPr/>
          <p:nvPr/>
        </p:nvSpPr>
        <p:spPr>
          <a:xfrm>
            <a:off x="3513060" y="1453025"/>
            <a:ext cx="18427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de-DE" sz="8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Grasslino</a:t>
            </a:r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L. et al., SRF2025 THA04]</a:t>
            </a:r>
          </a:p>
        </p:txBody>
      </p:sp>
      <p:sp>
        <p:nvSpPr>
          <p:cNvPr id="6" name="Rechteck 6">
            <a:extLst>
              <a:ext uri="{FF2B5EF4-FFF2-40B4-BE49-F238E27FC236}">
                <a16:creationId xmlns:a16="http://schemas.microsoft.com/office/drawing/2014/main" id="{F7206DBD-5D21-9807-47AC-47A5655FFA73}"/>
              </a:ext>
            </a:extLst>
          </p:cNvPr>
          <p:cNvSpPr/>
          <p:nvPr/>
        </p:nvSpPr>
        <p:spPr>
          <a:xfrm>
            <a:off x="4663836" y="2756766"/>
            <a:ext cx="4517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Kalboussi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Y., et al.  Applied Physics Letters 124.13 (2024)]</a:t>
            </a:r>
          </a:p>
          <a:p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de-DE" sz="8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Kalboussi</a:t>
            </a:r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Y., et al. </a:t>
            </a:r>
            <a:r>
              <a:rPr lang="de-DE" sz="8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Physical</a:t>
            </a:r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Review Applied 23.4 (2025): 044023]</a:t>
            </a:r>
          </a:p>
        </p:txBody>
      </p:sp>
      <p:sp>
        <p:nvSpPr>
          <p:cNvPr id="8" name="Rechteck 6">
            <a:extLst>
              <a:ext uri="{FF2B5EF4-FFF2-40B4-BE49-F238E27FC236}">
                <a16:creationId xmlns:a16="http://schemas.microsoft.com/office/drawing/2014/main" id="{62596C0D-9D29-8AE0-B0DA-CE3FC0739E3B}"/>
              </a:ext>
            </a:extLst>
          </p:cNvPr>
          <p:cNvSpPr/>
          <p:nvPr/>
        </p:nvSpPr>
        <p:spPr>
          <a:xfrm>
            <a:off x="2527860" y="4089831"/>
            <a:ext cx="4517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[Seddon-Stettler, S, et al.  SRF2025 WEB07C]</a:t>
            </a:r>
          </a:p>
          <a:p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[Méndez, Cristóbal, et al. </a:t>
            </a:r>
            <a:r>
              <a:rPr lang="de-DE" sz="8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arXiv</a:t>
            </a:r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8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preprint</a:t>
            </a:r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arXiv:2509.02914 (2025)]</a:t>
            </a:r>
          </a:p>
        </p:txBody>
      </p:sp>
      <p:sp>
        <p:nvSpPr>
          <p:cNvPr id="9" name="Rechteck 6">
            <a:extLst>
              <a:ext uri="{FF2B5EF4-FFF2-40B4-BE49-F238E27FC236}">
                <a16:creationId xmlns:a16="http://schemas.microsoft.com/office/drawing/2014/main" id="{836F46B7-917A-A74E-9496-581000988F15}"/>
              </a:ext>
            </a:extLst>
          </p:cNvPr>
          <p:cNvSpPr/>
          <p:nvPr/>
        </p:nvSpPr>
        <p:spPr>
          <a:xfrm>
            <a:off x="4312691" y="5374837"/>
            <a:ext cx="3440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[Wenskat, M, et al.  SRF2023 TUIBA02]</a:t>
            </a:r>
          </a:p>
          <a:p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de-DE" sz="8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Rakshith</a:t>
            </a:r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V. et al. SRF2025 TUP16]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02D05D-B74E-3EEB-719F-785735C0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904" y="1673716"/>
            <a:ext cx="3337814" cy="25046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EF629-797C-5841-CEF8-CC1789AF2707}"/>
              </a:ext>
            </a:extLst>
          </p:cNvPr>
          <p:cNvSpPr txBox="1"/>
          <p:nvPr/>
        </p:nvSpPr>
        <p:spPr>
          <a:xfrm>
            <a:off x="8374591" y="4163403"/>
            <a:ext cx="299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10nm Al</a:t>
            </a:r>
            <a:r>
              <a:rPr lang="de-DE" baseline="-25000" dirty="0"/>
              <a:t>2</a:t>
            </a:r>
            <a:r>
              <a:rPr lang="de-DE" dirty="0"/>
              <a:t>O</a:t>
            </a:r>
            <a:r>
              <a:rPr lang="de-DE" baseline="-25000" dirty="0"/>
              <a:t>3</a:t>
            </a:r>
            <a:r>
              <a:rPr lang="de-DE" dirty="0"/>
              <a:t> + 10h@650°C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C1295-0869-4544-C396-A2283422D221}"/>
              </a:ext>
            </a:extLst>
          </p:cNvPr>
          <p:cNvSpPr txBox="1"/>
          <p:nvPr/>
        </p:nvSpPr>
        <p:spPr>
          <a:xfrm>
            <a:off x="8579865" y="1695102"/>
            <a:ext cx="6014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1.5K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95EFA9-0971-94F6-C05A-E77BD3B0D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023" y="4190548"/>
            <a:ext cx="3839110" cy="24196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91C0E2-964E-C819-EA78-87C00881BBAA}"/>
              </a:ext>
            </a:extLst>
          </p:cNvPr>
          <p:cNvSpPr txBox="1"/>
          <p:nvPr/>
        </p:nvSpPr>
        <p:spPr>
          <a:xfrm>
            <a:off x="8192065" y="5690434"/>
            <a:ext cx="299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18nm Al</a:t>
            </a:r>
            <a:r>
              <a:rPr lang="de-DE" baseline="-25000" dirty="0">
                <a:solidFill>
                  <a:srgbClr val="FF0000"/>
                </a:solidFill>
              </a:rPr>
              <a:t>2</a:t>
            </a:r>
            <a:r>
              <a:rPr lang="de-DE" dirty="0">
                <a:solidFill>
                  <a:srgbClr val="FF0000"/>
                </a:solidFill>
              </a:rPr>
              <a:t>O</a:t>
            </a:r>
            <a:r>
              <a:rPr lang="de-DE" baseline="-25000" dirty="0">
                <a:solidFill>
                  <a:srgbClr val="FF0000"/>
                </a:solidFill>
              </a:rPr>
              <a:t>3</a:t>
            </a:r>
            <a:r>
              <a:rPr lang="de-DE" dirty="0">
                <a:solidFill>
                  <a:srgbClr val="FF0000"/>
                </a:solidFill>
              </a:rPr>
              <a:t> + 3h@300°C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2903607-530C-F1FA-EACD-133609C24E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5.2.2026 | GARD RF Roadmap Update | Wenskat | Engineered Nb Surfaces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666E6DD-F16D-D111-A840-BAC73654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C966-E5F7-4A43-8B28-A410633D9B6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99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2" grpId="0"/>
      <p:bldP spid="12" grpId="1"/>
      <p:bldP spid="13" grpId="0" animBg="1"/>
      <p:bldP spid="13" grpId="1" animBg="1"/>
      <p:bldP spid="16" grpId="0"/>
    </p:bldLst>
  </p:timing>
</p:sld>
</file>

<file path=ppt/theme/theme1.xml><?xml version="1.0" encoding="utf-8"?>
<a:theme xmlns:a="http://schemas.openxmlformats.org/drawingml/2006/main" name="DESY Master">
  <a:themeElements>
    <a:clrScheme name="Office">
      <a:dk1>
        <a:srgbClr val="000000"/>
      </a:dk1>
      <a:lt1>
        <a:srgbClr val="FFFFFF"/>
      </a:lt1>
      <a:dk2>
        <a:srgbClr val="009FDF"/>
      </a:dk2>
      <a:lt2>
        <a:srgbClr val="EAF1F4"/>
      </a:lt2>
      <a:accent1>
        <a:srgbClr val="007BC8"/>
      </a:accent1>
      <a:accent2>
        <a:srgbClr val="003A57"/>
      </a:accent2>
      <a:accent3>
        <a:srgbClr val="008938"/>
      </a:accent3>
      <a:accent4>
        <a:srgbClr val="005A5A"/>
      </a:accent4>
      <a:accent5>
        <a:srgbClr val="D2006E"/>
      </a:accent5>
      <a:accent6>
        <a:srgbClr val="50509B"/>
      </a:accent6>
      <a:hlink>
        <a:srgbClr val="007BC8"/>
      </a:hlink>
      <a:folHlink>
        <a:srgbClr val="007BC8"/>
      </a:folHlink>
    </a:clrScheme>
    <a:fontScheme name="Desy Master 2024">
      <a:majorFont>
        <a:latin typeface="DesySans Office Cn Medium"/>
        <a:ea typeface=""/>
        <a:cs typeface=""/>
      </a:majorFont>
      <a:minorFont>
        <a:latin typeface="Desy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Orange">
      <a:srgbClr val="EB6E0F"/>
    </a:custClr>
    <a:custClr name="Dunkelblau">
      <a:srgbClr val="00233C"/>
    </a:custClr>
  </a:custClrLst>
  <a:extLst>
    <a:ext uri="{05A4C25C-085E-4340-85A3-A5531E510DB2}">
      <thm15:themeFamily xmlns:thm15="http://schemas.microsoft.com/office/thememl/2012/main" name="DESY-PPT-Master_05_2025" id="{E4DAE04C-5CDC-A345-B787-CC326890C53D}" vid="{8A6E42BB-B41F-9E4C-9326-0CF3BCF016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DESY-PPT-Master_05_2025</Template>
  <TotalTime>0</TotalTime>
  <Words>1647</Words>
  <Application>Microsoft Office PowerPoint</Application>
  <PresentationFormat>Widescreen</PresentationFormat>
  <Paragraphs>225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Aptos</vt:lpstr>
      <vt:lpstr>Arial</vt:lpstr>
      <vt:lpstr>Arial Black</vt:lpstr>
      <vt:lpstr>Calibri</vt:lpstr>
      <vt:lpstr>Calibri (Überschriften)</vt:lpstr>
      <vt:lpstr>Cambria Math</vt:lpstr>
      <vt:lpstr>DesySans Office</vt:lpstr>
      <vt:lpstr>DesySans Office Cn Bold</vt:lpstr>
      <vt:lpstr>DesySans Office Cn Heavy</vt:lpstr>
      <vt:lpstr>DesySans Office Cn Medium</vt:lpstr>
      <vt:lpstr>DesySans Office Cn Regular</vt:lpstr>
      <vt:lpstr>Symbol</vt:lpstr>
      <vt:lpstr>TheSans UHH</vt:lpstr>
      <vt:lpstr>Wingdings 3</vt:lpstr>
      <vt:lpstr>DESY Master</vt:lpstr>
      <vt:lpstr>Engineered Nb surfaces</vt:lpstr>
      <vt:lpstr>Can be split in two research topics</vt:lpstr>
      <vt:lpstr>Surface passivation  Surface encapsulation </vt:lpstr>
      <vt:lpstr>Experimental evidence: native oxide matters in itself I</vt:lpstr>
      <vt:lpstr>Experimental evidence: native oxide matters in itself II</vt:lpstr>
      <vt:lpstr>Experimental evidence: native oxide matters in itself III</vt:lpstr>
      <vt:lpstr>What do we know about Nb-oxides? It‘s complicated!</vt:lpstr>
      <vt:lpstr>Same same, but different</vt:lpstr>
      <vt:lpstr>Currently four labs are conducting passivation studies</vt:lpstr>
      <vt:lpstr>Open questions, future &amp; potential R&amp;D</vt:lpstr>
      <vt:lpstr>Superconducting thin films</vt:lpstr>
      <vt:lpstr>Differentiation wrt other talks</vt:lpstr>
      <vt:lpstr>Evolution of SIS Theory</vt:lpstr>
      <vt:lpstr>By tuning layer thickness you increase Eacc and reduce Q0</vt:lpstr>
      <vt:lpstr>Who is conducting SIS research?</vt:lpstr>
      <vt:lpstr>Method of choice: Atomic Layer Deposition </vt:lpstr>
      <vt:lpstr>Cavity results </vt:lpstr>
      <vt:lpstr>Open questions, future &amp; potential R&amp;D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Wenskat, Marc</dc:creator>
  <cp:lastModifiedBy>Wenskat, Marc</cp:lastModifiedBy>
  <cp:revision>214</cp:revision>
  <dcterms:created xsi:type="dcterms:W3CDTF">2026-02-05T07:44:08Z</dcterms:created>
  <dcterms:modified xsi:type="dcterms:W3CDTF">2026-02-05T17:15:02Z</dcterms:modified>
</cp:coreProperties>
</file>