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9" r:id="rId6"/>
    <p:sldId id="270" r:id="rId7"/>
    <p:sldId id="261" r:id="rId8"/>
    <p:sldId id="260" r:id="rId9"/>
    <p:sldId id="272" r:id="rId10"/>
    <p:sldId id="267" r:id="rId11"/>
    <p:sldId id="262" r:id="rId12"/>
    <p:sldId id="268" r:id="rId13"/>
    <p:sldId id="283" r:id="rId14"/>
    <p:sldId id="586" r:id="rId15"/>
    <p:sldId id="588" r:id="rId16"/>
    <p:sldId id="590" r:id="rId17"/>
    <p:sldId id="2107" r:id="rId18"/>
    <p:sldId id="2108" r:id="rId1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67"/>
  </p:normalViewPr>
  <p:slideViewPr>
    <p:cSldViewPr snapToGrid="0">
      <p:cViewPr varScale="1">
        <p:scale>
          <a:sx n="97" d="100"/>
          <a:sy n="97" d="100"/>
        </p:scale>
        <p:origin x="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90526-8593-464B-953B-6D8F1E5C382E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3D873-05FD-604A-9BAE-FBEFA638C15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8394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24FB6-D467-0E4C-8DA5-114AC1E71DB7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7993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24FB6-D467-0E4C-8DA5-114AC1E71DB7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222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69A62-83A7-5A9F-933A-FD841803C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14044-C061-88E0-EB6F-4FC9612A3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928CE-0CFE-7F2F-7902-20115C54B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AF7F8-E8EB-41A6-AEC2-4DB50F5C4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24FB6-D467-0E4C-8DA5-114AC1E71DB7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1186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5B880-342F-6A24-E7EB-037C9AE62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B7E2B-3129-A55A-A5E8-75CEADD5D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464FE7-4FB2-56F1-B8FA-6BBDDEC1A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7BFA0-B378-D935-D5E5-B65738BF6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24FB6-D467-0E4C-8DA5-114AC1E71DB7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0688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FC5DF-5FAD-A8B3-160F-C039D5AD7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BA866-DF9E-05A6-1F77-885B1BD0A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7CCB5-9ECE-BB4B-B18D-EAD94650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104-EAC6-FC4D-B10C-F582CF80C865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03C8A-08D8-7B9E-70AF-93BC3168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CE1F7-7F0E-EAF3-9AC4-E1EF382C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5DE-FA14-1C49-9210-96A7731B1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1640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577A3-1427-9081-8A53-B3909D11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9B5EE-DA50-F079-AB61-A17459086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3D455-C417-A388-C7C3-5FBC487E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104-EAC6-FC4D-B10C-F582CF80C865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9018-6C8B-95D9-2C41-973EAF65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6836F-69BE-5DC0-422F-63B7B6B5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5DE-FA14-1C49-9210-96A7731B1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3656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3151CE-774B-9DA8-8F0C-A55F087F6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8FF96-6B8D-FACD-AB27-543C7B3A8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9B2BA-7831-63BB-F10E-1EFC3757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104-EAC6-FC4D-B10C-F582CF80C865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6B3FA-DFFA-91D5-177E-374AB337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9C10A-D4A1-D10E-3DEC-70F7E094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5DE-FA14-1C49-9210-96A7731B1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4436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3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AE1B-82A2-0B6C-881A-2154FA52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69F58-9882-DD39-2316-4B10FA3C9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29FAD-7443-34D8-DB83-0D455602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104-EAC6-FC4D-B10C-F582CF80C865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3B56-8BEE-FDD2-67FA-28EC21BE9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00A87-5B4E-FC3B-BF43-EEA9AF9C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5DE-FA14-1C49-9210-96A7731B1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57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B44C-3D76-4875-7543-54A590CB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50FCA-34B3-84F2-A204-1300F3A62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CD16D-BFF3-C53B-4E64-DDF6DE40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104-EAC6-FC4D-B10C-F582CF80C865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7BCEB-C538-0503-D978-D058B396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38F60-106F-B235-5504-95B444AE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5DE-FA14-1C49-9210-96A7731B1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1802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5AEB-8E08-5B17-43DD-59DC82F6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EC81-FAB2-E781-A7F3-D95960263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A822A-6D8B-D727-1671-0FB381D30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057C3-CF50-5820-41EC-DE0100AD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104-EAC6-FC4D-B10C-F582CF80C865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EC46D-E12E-667B-9AD3-9351149D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CC1BF-1524-01C7-A05B-F8894394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5DE-FA14-1C49-9210-96A7731B1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8290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9D7A-8D99-5262-8512-08CC9ED0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6C9CC-AC86-DD81-2EEC-AE5123A8E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4CF62-3D32-9C07-18D5-97283D5A4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5B08B-7027-18DA-57EF-648DFBCC9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3DC0E-6A4B-312E-6446-10139C1C8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03470-4E47-66BD-DE2B-8076A26C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104-EAC6-FC4D-B10C-F582CF80C865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BB1A-CB2E-7BD6-B24C-04CDAEB1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5B837-1A3A-0D99-6303-ACCC9D58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5DE-FA14-1C49-9210-96A7731B1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6326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B1D7-09A8-BA50-F7F3-166560E1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B0BF3-C775-67F7-AAE9-B4EF3222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104-EAC6-FC4D-B10C-F582CF80C865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C1894-878F-40C0-FA09-FFB66472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A45B0-0B94-5B23-13B3-087FFCA9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5DE-FA14-1C49-9210-96A7731B1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8943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84B754-0F3E-827C-E872-15404AB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104-EAC6-FC4D-B10C-F582CF80C865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A8CB5-A113-2E42-885D-663857B0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ABF65-43E4-C2B5-B32F-7BF5401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5DE-FA14-1C49-9210-96A7731B1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002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F4B6-B97E-5CC6-0762-A5524027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1D3CF-8E75-4502-BAA4-A826EFB0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A1E38-0AC4-B2BD-4C08-E164CC60C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9E226-A926-89A8-E694-7F205ACE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104-EAC6-FC4D-B10C-F582CF80C865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3B08E-0FF6-654C-AB6A-86FE129A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4EF43-D37D-BEDE-67B2-1715EEEC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5DE-FA14-1C49-9210-96A7731B1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7973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15EE-97A8-1632-BDE8-024D0F0F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B0184-A93D-B616-8DB0-D4113A973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BDEFD-7AED-DD82-A64F-F6C72C135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49467-71F8-E1A1-E1CC-851A2FF5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A104-EAC6-FC4D-B10C-F582CF80C865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D99D7-CC1E-B3C9-5024-E00ACF8A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D6D15-BE31-F6AB-F854-2442E30F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D5DE-FA14-1C49-9210-96A7731B1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9685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0837E-558F-2E73-D3F8-9D31F88F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1AE49-068D-BE4D-3937-54A76EF3A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34590-80E1-68C8-0ED5-9C6C35FC9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AEA104-EAC6-FC4D-B10C-F582CF80C865}" type="datetimeFigureOut">
              <a:rPr lang="en-CH" smtClean="0"/>
              <a:t>04.02.2026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4236B-F30E-AAE8-477C-950D49FC0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3008-4B87-5753-27CA-EACF6205B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61D5DE-FA14-1C49-9210-96A7731B19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32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genda.linearcollider.org/event/10594/contributions/57622/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600A-792D-8A50-3AD5-83CD6A385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FCC-ee SRF R&amp;D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E259-4604-CB99-825A-213732DF1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/>
              <a:t>Frank Gerigk, 05.02.2026</a:t>
            </a:r>
          </a:p>
          <a:p>
            <a:r>
              <a:rPr lang="en-CH" dirty="0"/>
              <a:t>DOE GARD RF R&amp;D Roadmap</a:t>
            </a:r>
          </a:p>
        </p:txBody>
      </p:sp>
    </p:spTree>
    <p:extLst>
      <p:ext uri="{BB962C8B-B14F-4D97-AF65-F5344CB8AC3E}">
        <p14:creationId xmlns:p14="http://schemas.microsoft.com/office/powerpoint/2010/main" val="304222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CB4D9-55A9-47F6-3A72-55ED38B3E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F39B-78FC-F4E9-53D3-3DB406E0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305365"/>
            <a:ext cx="10350519" cy="900131"/>
          </a:xfrm>
        </p:spPr>
        <p:txBody>
          <a:bodyPr anchor="t">
            <a:normAutofit fontScale="90000"/>
          </a:bodyPr>
          <a:lstStyle/>
          <a:p>
            <a:r>
              <a:rPr lang="en-CH" sz="4000" dirty="0"/>
              <a:t>3) 400 &amp; 800 MHz CM</a:t>
            </a:r>
            <a:r>
              <a:rPr lang="en-US" sz="4000" dirty="0"/>
              <a:t>: effort for (TRL5),</a:t>
            </a:r>
            <a:br>
              <a:rPr lang="en-US" sz="4000" dirty="0"/>
            </a:br>
            <a:r>
              <a:rPr lang="en-US" sz="4000" dirty="0"/>
              <a:t>full power cold test (TRL6) not yet funded </a:t>
            </a:r>
            <a:endParaRPr lang="en-CH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B6722B-82DE-E2D0-D0F3-55DCC05BB1F8}"/>
              </a:ext>
            </a:extLst>
          </p:cNvPr>
          <p:cNvGraphicFramePr>
            <a:graphicFrameLocks noGrp="1"/>
          </p:cNvGraphicFramePr>
          <p:nvPr/>
        </p:nvGraphicFramePr>
        <p:xfrm>
          <a:off x="100484" y="1773960"/>
          <a:ext cx="1110599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125">
                  <a:extLst>
                    <a:ext uri="{9D8B030D-6E8A-4147-A177-3AD203B41FA5}">
                      <a16:colId xmlns:a16="http://schemas.microsoft.com/office/drawing/2014/main" val="2795068928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82048101"/>
                    </a:ext>
                  </a:extLst>
                </a:gridCol>
                <a:gridCol w="3446585">
                  <a:extLst>
                    <a:ext uri="{9D8B030D-6E8A-4147-A177-3AD203B41FA5}">
                      <a16:colId xmlns:a16="http://schemas.microsoft.com/office/drawing/2014/main" val="1470392402"/>
                    </a:ext>
                  </a:extLst>
                </a:gridCol>
                <a:gridCol w="1692622">
                  <a:extLst>
                    <a:ext uri="{9D8B030D-6E8A-4147-A177-3AD203B41FA5}">
                      <a16:colId xmlns:a16="http://schemas.microsoft.com/office/drawing/2014/main" val="1141944744"/>
                    </a:ext>
                  </a:extLst>
                </a:gridCol>
                <a:gridCol w="1832067">
                  <a:extLst>
                    <a:ext uri="{9D8B030D-6E8A-4147-A177-3AD203B41FA5}">
                      <a16:colId xmlns:a16="http://schemas.microsoft.com/office/drawing/2014/main" val="277207642"/>
                    </a:ext>
                  </a:extLst>
                </a:gridCol>
                <a:gridCol w="1542248">
                  <a:extLst>
                    <a:ext uri="{9D8B030D-6E8A-4147-A177-3AD203B41FA5}">
                      <a16:colId xmlns:a16="http://schemas.microsoft.com/office/drawing/2014/main" val="989601673"/>
                    </a:ext>
                  </a:extLst>
                </a:gridCol>
              </a:tblGrid>
              <a:tr h="561627"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CM</a:t>
                      </a:r>
                      <a:endParaRPr lang="en-CH" sz="16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6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Critical </a:t>
                      </a:r>
                      <a:r>
                        <a:rPr lang="de-CH" sz="1600" b="0" dirty="0" err="1">
                          <a:ln>
                            <a:solidFill>
                              <a:schemeClr val="bg1"/>
                            </a:solidFill>
                          </a:ln>
                        </a:rPr>
                        <a:t>aspects</a:t>
                      </a:r>
                      <a:endParaRPr lang="en-CH" sz="16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Manpower [FTE-y]</a:t>
                      </a:r>
                      <a:endParaRPr lang="en-CH" sz="16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Material [MCHF]</a:t>
                      </a:r>
                    </a:p>
                    <a:p>
                      <a:r>
                        <a:rPr lang="de-CH" sz="14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(</a:t>
                      </a:r>
                      <a:r>
                        <a:rPr lang="de-CH" sz="1400" b="0" dirty="0" err="1">
                          <a:ln>
                            <a:solidFill>
                              <a:schemeClr val="bg1"/>
                            </a:solidFill>
                          </a:ln>
                        </a:rPr>
                        <a:t>excluding</a:t>
                      </a:r>
                      <a:r>
                        <a:rPr lang="de-CH" sz="14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de-CH" sz="1400" b="0" dirty="0" err="1">
                          <a:ln>
                            <a:solidFill>
                              <a:schemeClr val="bg1"/>
                            </a:solidFill>
                          </a:ln>
                        </a:rPr>
                        <a:t>cavities</a:t>
                      </a:r>
                      <a:r>
                        <a:rPr lang="de-CH" sz="14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, FPC, HOMS)</a:t>
                      </a:r>
                      <a:endParaRPr lang="en-CH" sz="14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Timescale [years]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49681"/>
                  </a:ext>
                </a:extLst>
              </a:tr>
              <a:tr h="561627">
                <a:tc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400 MHz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Collider</a:t>
                      </a:r>
                      <a:endParaRPr lang="en-CH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key items: He tank, tuner, integration new FPCs, HOMs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Complex and heavily manpower demanding, new large assembly  infrastructure (SA18)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Prototype (performance) in time for pre-series (costing)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 from European labs/industry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50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FTE.y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~ 9-10 MCHF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(CERN effort)</a:t>
                      </a:r>
                      <a:endParaRPr lang="en-CH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-7 </a:t>
                      </a:r>
                      <a:endParaRPr lang="en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846150"/>
                  </a:ext>
                </a:extLst>
              </a:tr>
              <a:tr h="561627">
                <a:tc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800 MHz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Booster/Collider (ttbar)</a:t>
                      </a:r>
                      <a:endParaRPr lang="en-CH" sz="1600" dirty="0">
                        <a:solidFill>
                          <a:schemeClr val="bg1"/>
                        </a:solidFill>
                      </a:endParaRPr>
                    </a:p>
                    <a:p>
                      <a:endParaRPr lang="en-CH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Depending on collaboration with labs (no commitment today)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Relies on competence of labs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importance of prototyping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Integration of HP FPC (CERN delivery)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QA/QC compatibility with non-EU standards and norms (pressure equipment)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Overseas transportability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50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FTE.y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~9-10 MCHF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(estimated external effort)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6-7</a:t>
                      </a:r>
                      <a:endParaRPr lang="en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71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10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8FC7F-5531-E4FB-74AF-7376FA2DC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2F94-2A4F-23F7-93C2-B297C07A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10322384" cy="900131"/>
          </a:xfrm>
        </p:spPr>
        <p:txBody>
          <a:bodyPr anchor="t">
            <a:normAutofit/>
          </a:bodyPr>
          <a:lstStyle/>
          <a:p>
            <a:r>
              <a:rPr lang="en-CH" sz="4000" dirty="0"/>
              <a:t>4) 400 &amp; 800 MHz high-efficiency power sources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7C827C-C12C-9DFE-288F-2AFC2C873D99}"/>
              </a:ext>
            </a:extLst>
          </p:cNvPr>
          <p:cNvGraphicFramePr>
            <a:graphicFrameLocks noGrp="1"/>
          </p:cNvGraphicFramePr>
          <p:nvPr/>
        </p:nvGraphicFramePr>
        <p:xfrm>
          <a:off x="366017" y="2055449"/>
          <a:ext cx="1111321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389">
                  <a:extLst>
                    <a:ext uri="{9D8B030D-6E8A-4147-A177-3AD203B41FA5}">
                      <a16:colId xmlns:a16="http://schemas.microsoft.com/office/drawing/2014/main" val="2795068928"/>
                    </a:ext>
                  </a:extLst>
                </a:gridCol>
                <a:gridCol w="2929245">
                  <a:extLst>
                    <a:ext uri="{9D8B030D-6E8A-4147-A177-3AD203B41FA5}">
                      <a16:colId xmlns:a16="http://schemas.microsoft.com/office/drawing/2014/main" val="1691442367"/>
                    </a:ext>
                  </a:extLst>
                </a:gridCol>
                <a:gridCol w="1700118">
                  <a:extLst>
                    <a:ext uri="{9D8B030D-6E8A-4147-A177-3AD203B41FA5}">
                      <a16:colId xmlns:a16="http://schemas.microsoft.com/office/drawing/2014/main" val="3048108307"/>
                    </a:ext>
                  </a:extLst>
                </a:gridCol>
                <a:gridCol w="1392702">
                  <a:extLst>
                    <a:ext uri="{9D8B030D-6E8A-4147-A177-3AD203B41FA5}">
                      <a16:colId xmlns:a16="http://schemas.microsoft.com/office/drawing/2014/main" val="2714074786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1141944744"/>
                    </a:ext>
                  </a:extLst>
                </a:gridCol>
                <a:gridCol w="1560912">
                  <a:extLst>
                    <a:ext uri="{9D8B030D-6E8A-4147-A177-3AD203B41FA5}">
                      <a16:colId xmlns:a16="http://schemas.microsoft.com/office/drawing/2014/main" val="989601673"/>
                    </a:ext>
                  </a:extLst>
                </a:gridCol>
                <a:gridCol w="1280760">
                  <a:extLst>
                    <a:ext uri="{9D8B030D-6E8A-4147-A177-3AD203B41FA5}">
                      <a16:colId xmlns:a16="http://schemas.microsoft.com/office/drawing/2014/main" val="2021518897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en-CH" sz="16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6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 err="1">
                          <a:ln>
                            <a:solidFill>
                              <a:schemeClr val="bg1"/>
                            </a:solidFill>
                          </a:ln>
                        </a:rPr>
                        <a:t>existing</a:t>
                      </a:r>
                      <a:endParaRPr lang="en-CH" sz="16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 err="1">
                          <a:ln>
                            <a:solidFill>
                              <a:schemeClr val="bg1"/>
                            </a:solidFill>
                          </a:ln>
                        </a:rPr>
                        <a:t>Pre-protoype</a:t>
                      </a:r>
                      <a:endParaRPr lang="en-CH" sz="16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High-power </a:t>
                      </a:r>
                      <a:r>
                        <a:rPr lang="de-CH" sz="1600" b="0" dirty="0" err="1">
                          <a:ln>
                            <a:solidFill>
                              <a:schemeClr val="bg1"/>
                            </a:solidFill>
                          </a:ln>
                        </a:rPr>
                        <a:t>test</a:t>
                      </a:r>
                      <a:r>
                        <a:rPr lang="de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endParaRPr lang="en-CH" sz="16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Tested on cavity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industrialisation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4968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CH" sz="16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6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2585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400 MHz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LHC HE klystron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tristron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H" sz="1600" dirty="0"/>
                        <a:t>HE tristron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H" sz="1600" dirty="0"/>
                        <a:t>HE tristron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H" sz="1600" dirty="0"/>
                        <a:t>HE tristron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885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CH" sz="1600" baseline="-25000" dirty="0">
                          <a:solidFill>
                            <a:schemeClr val="bg1"/>
                          </a:solidFill>
                        </a:rPr>
                        <a:t>CW</a:t>
                      </a:r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 (kW) </a:t>
                      </a:r>
                      <a:r>
                        <a:rPr lang="en-CH" sz="1100" dirty="0">
                          <a:solidFill>
                            <a:schemeClr val="bg1"/>
                          </a:solidFill>
                        </a:rPr>
                        <a:t>382 in steady state, 500 to compensate for failing cavities</a:t>
                      </a:r>
                      <a:endParaRPr lang="en-CH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500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500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500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8461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efficiency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/>
                        <a:t>70%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/>
                        <a:t>90%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/>
                        <a:t>90%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/>
                        <a:t>90%</a:t>
                      </a:r>
                    </a:p>
                  </a:txBody>
                  <a:tcPr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/>
                        <a:t>90%</a:t>
                      </a:r>
                    </a:p>
                  </a:txBody>
                  <a:tcPr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658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800 MHz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IOT, (SPS)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tristron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H" sz="1600" dirty="0"/>
                        <a:t>tristron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H" sz="1600" dirty="0"/>
                        <a:t>tristron</a:t>
                      </a:r>
                    </a:p>
                  </a:txBody>
                  <a:tcPr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H" sz="1600" dirty="0"/>
                        <a:t>tristron</a:t>
                      </a:r>
                    </a:p>
                  </a:txBody>
                  <a:tcPr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732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CH" sz="1600" baseline="-25000" dirty="0">
                          <a:solidFill>
                            <a:schemeClr val="bg1"/>
                          </a:solidFill>
                        </a:rPr>
                        <a:t>CW</a:t>
                      </a:r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 (kW) </a:t>
                      </a:r>
                      <a:r>
                        <a:rPr lang="en-CH" sz="1100" dirty="0">
                          <a:solidFill>
                            <a:schemeClr val="bg1"/>
                          </a:solidFill>
                        </a:rPr>
                        <a:t>195 in steady state, 250 with margin</a:t>
                      </a:r>
                      <a:endParaRPr lang="en-CH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kW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250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250</a:t>
                      </a:r>
                    </a:p>
                  </a:txBody>
                  <a:tcPr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250</a:t>
                      </a:r>
                    </a:p>
                  </a:txBody>
                  <a:tcPr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7189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efficiency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/>
                        <a:t>~68%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/>
                        <a:t>?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/>
                        <a:t>90%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/>
                        <a:t>90%</a:t>
                      </a:r>
                    </a:p>
                  </a:txBody>
                  <a:tcPr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/>
                        <a:t>90%</a:t>
                      </a:r>
                    </a:p>
                  </a:txBody>
                  <a:tcPr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086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616694D-FC3C-206E-0039-1222EA62CFBD}"/>
              </a:ext>
            </a:extLst>
          </p:cNvPr>
          <p:cNvSpPr txBox="1"/>
          <p:nvPr/>
        </p:nvSpPr>
        <p:spPr>
          <a:xfrm>
            <a:off x="4747985" y="5668249"/>
            <a:ext cx="113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</a:t>
            </a:r>
            <a:r>
              <a:rPr lang="en-CH" sz="1600" b="1" dirty="0"/>
              <a:t>chieved today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768D7-2443-9676-7D5D-F30D085B6CF0}"/>
              </a:ext>
            </a:extLst>
          </p:cNvPr>
          <p:cNvSpPr txBox="1"/>
          <p:nvPr/>
        </p:nvSpPr>
        <p:spPr>
          <a:xfrm>
            <a:off x="5980696" y="5668248"/>
            <a:ext cx="1032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Goals</a:t>
            </a:r>
            <a:endParaRPr lang="en-CH" sz="16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166AC-3210-141A-191D-CD5D8EFBCB54}"/>
              </a:ext>
            </a:extLst>
          </p:cNvPr>
          <p:cNvCxnSpPr>
            <a:cxnSpLocks/>
          </p:cNvCxnSpPr>
          <p:nvPr/>
        </p:nvCxnSpPr>
        <p:spPr>
          <a:xfrm>
            <a:off x="5980696" y="5465379"/>
            <a:ext cx="0" cy="7537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3B7A2A-03EB-506E-E37A-36F7F094F16D}"/>
              </a:ext>
            </a:extLst>
          </p:cNvPr>
          <p:cNvCxnSpPr/>
          <p:nvPr/>
        </p:nvCxnSpPr>
        <p:spPr>
          <a:xfrm>
            <a:off x="6124136" y="5465379"/>
            <a:ext cx="1549101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32D254-A050-E904-C215-EBA1EE3E125C}"/>
              </a:ext>
            </a:extLst>
          </p:cNvPr>
          <p:cNvCxnSpPr>
            <a:cxnSpLocks/>
          </p:cNvCxnSpPr>
          <p:nvPr/>
        </p:nvCxnSpPr>
        <p:spPr>
          <a:xfrm flipH="1">
            <a:off x="4306094" y="5470523"/>
            <a:ext cx="1443316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1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F11CB-5E15-6ED6-08B5-123A5119D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81E5-6782-9E2A-D155-82BCBE9F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78" y="263071"/>
            <a:ext cx="10350519" cy="900131"/>
          </a:xfrm>
        </p:spPr>
        <p:txBody>
          <a:bodyPr anchor="t">
            <a:normAutofit fontScale="90000"/>
          </a:bodyPr>
          <a:lstStyle/>
          <a:p>
            <a:r>
              <a:rPr lang="en-CH" sz="4000" dirty="0"/>
              <a:t>5) 400 &amp; 800 MHz cavities</a:t>
            </a:r>
            <a:r>
              <a:rPr lang="en-US" sz="4000" dirty="0"/>
              <a:t>, couplers and cryomodules</a:t>
            </a:r>
            <a:r>
              <a:rPr lang="en-CH" sz="4000" dirty="0"/>
              <a:t>: infrastructure needed for TRL6 validation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36AE9-5B9B-FE83-77B2-42E60D8C2A49}"/>
              </a:ext>
            </a:extLst>
          </p:cNvPr>
          <p:cNvSpPr txBox="1"/>
          <p:nvPr/>
        </p:nvSpPr>
        <p:spPr>
          <a:xfrm>
            <a:off x="312428" y="2134821"/>
            <a:ext cx="11740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H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Cavity Vertical Test Stand (2026), more or less existing at 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Self Excited Loop, precise RF power 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RF amplifier: 400 MHz (700 W CW) &amp; 800 MHz (400 W CW)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Vertical cryostats and cryogenics, instrumentation, controls, interlocks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High-Power Coupler Test Stand (2028), to be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High power RF source in CW and circulator: 400 MHz - 600 kW , 800 MHz - 250 kW, either full power sources or </a:t>
            </a:r>
            <a:r>
              <a:rPr lang="en-GB" dirty="0">
                <a:solidFill>
                  <a:schemeClr val="tx1"/>
                </a:solidFill>
              </a:rPr>
              <a:t>resonant ring </a:t>
            </a:r>
            <a:r>
              <a:rPr lang="en-GB" b="0" dirty="0">
                <a:solidFill>
                  <a:schemeClr val="tx1"/>
                </a:solidFill>
              </a:rPr>
              <a:t>with LHC klystron (400 MHz, 2x multiplication) and </a:t>
            </a:r>
            <a:r>
              <a:rPr lang="en-GB" dirty="0">
                <a:solidFill>
                  <a:schemeClr val="tx1"/>
                </a:solidFill>
              </a:rPr>
              <a:t>resonant ring </a:t>
            </a:r>
            <a:r>
              <a:rPr lang="en-GB" b="0" dirty="0">
                <a:solidFill>
                  <a:schemeClr val="tx1"/>
                </a:solidFill>
              </a:rPr>
              <a:t>with IOT (800 MHz, 6-7x multiplication)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RF distribution (matched load and variable short circuit), cooling, bakeout, vacuum, LLRF &amp; controls, interlocks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Cryomodule Test Stand (2031/32) to be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Compatible with Horizontal Test Cryostat (HTC) and cryomodules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High power RF source in CW and circulator: 400 MHz - 500 kW , 800 MHz - 250 kW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RF distribution (waveguide switches), cooling, bunker, cryogenics, vacuum, LLRF &amp; controls, interlocks</a:t>
            </a:r>
          </a:p>
          <a:p>
            <a:endParaRPr lang="en-CH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3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C89E2-9637-2D0D-8301-C3AB5CA8E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A346-257B-97ED-989B-A2461A17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Technical highlights</a:t>
            </a:r>
          </a:p>
        </p:txBody>
      </p:sp>
    </p:spTree>
    <p:extLst>
      <p:ext uri="{BB962C8B-B14F-4D97-AF65-F5344CB8AC3E}">
        <p14:creationId xmlns:p14="http://schemas.microsoft.com/office/powerpoint/2010/main" val="355688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6FC0D-1969-9309-0A80-156E2C299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FE153D-341A-34C9-75B1-3E3E8449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Performances – 1.3 GHz Nb/Cu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ABB5F-2FF3-092F-518C-97435683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99921E-7C5C-7D5D-7669-0CF991860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88" y="3648543"/>
            <a:ext cx="6186983" cy="2466507"/>
          </a:xfrm>
        </p:spPr>
        <p:txBody>
          <a:bodyPr vert="horz" lIns="0" tIns="0" rIns="0" bIns="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“seamless” 1.3 GHz cavities,  the chemical electropolishing and niobium coating using High Power Impulse Magnetron Sputtering (</a:t>
            </a:r>
            <a:r>
              <a:rPr lang="en-GB" sz="1600" b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HiPIMS</a:t>
            </a:r>
            <a:r>
              <a:rPr lang="en-GB" sz="1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has shown successful performances at cold temperature.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scaled FCC targets for </a:t>
            </a:r>
            <a:r>
              <a:rPr lang="en-GB" sz="1600" b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Eacc</a:t>
            </a:r>
            <a:r>
              <a:rPr lang="en-GB" sz="1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Q0 have been reached on bulk machined cavities with a good reproducibility.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 promising preliminary results were obtained recently on hydroformed cavities within the CERN-KEK collaboration.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9FD9FD-845B-8749-8BC0-1097055BD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235" y="1266853"/>
            <a:ext cx="5582470" cy="4260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90E1B-38E8-4049-C063-A90FB38A90FD}"/>
              </a:ext>
            </a:extLst>
          </p:cNvPr>
          <p:cNvSpPr txBox="1"/>
          <p:nvPr/>
        </p:nvSpPr>
        <p:spPr>
          <a:xfrm>
            <a:off x="7603282" y="4264161"/>
            <a:ext cx="7779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BM2.11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DC330-ACBF-6CF7-2372-7F9C212347A4}"/>
              </a:ext>
            </a:extLst>
          </p:cNvPr>
          <p:cNvSpPr txBox="1"/>
          <p:nvPr/>
        </p:nvSpPr>
        <p:spPr>
          <a:xfrm>
            <a:off x="7603282" y="4549933"/>
            <a:ext cx="41838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4.2 K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52BAB5EE-677F-7BF0-3E5B-AE8D27096CA9}"/>
              </a:ext>
            </a:extLst>
          </p:cNvPr>
          <p:cNvSpPr/>
          <p:nvPr/>
        </p:nvSpPr>
        <p:spPr>
          <a:xfrm>
            <a:off x="11132785" y="4091495"/>
            <a:ext cx="184484" cy="16042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11">
            <a:extLst>
              <a:ext uri="{FF2B5EF4-FFF2-40B4-BE49-F238E27FC236}">
                <a16:creationId xmlns:a16="http://schemas.microsoft.com/office/drawing/2014/main" id="{30A2D6A4-CACF-CD65-F0D3-4149979BD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0" t="943" r="19317" b="-1"/>
          <a:stretch/>
        </p:blipFill>
        <p:spPr>
          <a:xfrm>
            <a:off x="938127" y="1135964"/>
            <a:ext cx="2759820" cy="2178308"/>
          </a:xfrm>
          <a:prstGeom prst="rect">
            <a:avLst/>
          </a:prstGeom>
        </p:spPr>
      </p:pic>
      <p:pic>
        <p:nvPicPr>
          <p:cNvPr id="11" name="Picture 10" descr="A picture containing person, gear&#10;&#10;Description automatically generated">
            <a:extLst>
              <a:ext uri="{FF2B5EF4-FFF2-40B4-BE49-F238E27FC236}">
                <a16:creationId xmlns:a16="http://schemas.microsoft.com/office/drawing/2014/main" id="{6AE9C996-35A7-CE7B-9C8B-6F0BE16243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r="1"/>
          <a:stretch/>
        </p:blipFill>
        <p:spPr>
          <a:xfrm rot="5400000">
            <a:off x="3774315" y="1316428"/>
            <a:ext cx="2178307" cy="18173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6C0E3B-EF3E-8ADA-CCE7-4C6E4F2725E2}"/>
              </a:ext>
            </a:extLst>
          </p:cNvPr>
          <p:cNvSpPr txBox="1"/>
          <p:nvPr/>
        </p:nvSpPr>
        <p:spPr>
          <a:xfrm>
            <a:off x="7812474" y="5770293"/>
            <a:ext cx="3814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Kristof Brunner (CERN) - </a:t>
            </a:r>
            <a:r>
              <a:rPr lang="en-GB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LCWS 2025 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6438A-3EC2-A6E0-F798-AD80D3517F10}"/>
              </a:ext>
            </a:extLst>
          </p:cNvPr>
          <p:cNvSpPr txBox="1"/>
          <p:nvPr/>
        </p:nvSpPr>
        <p:spPr>
          <a:xfrm>
            <a:off x="9940839" y="4251916"/>
            <a:ext cx="18979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Scaled FCC target</a:t>
            </a:r>
          </a:p>
        </p:txBody>
      </p:sp>
    </p:spTree>
    <p:extLst>
      <p:ext uri="{BB962C8B-B14F-4D97-AF65-F5344CB8AC3E}">
        <p14:creationId xmlns:p14="http://schemas.microsoft.com/office/powerpoint/2010/main" val="321689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A8397-D9EF-7BF2-588F-7874D953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A69518-D2D4-7489-81DB-CF160763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Fabrication – 800 MHz single cell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CB7E5-FAB7-EEB9-848C-ABEC0F95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B5EA5A-BC32-A742-B11B-8E7414D5B5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9969AB-D052-95B4-5EEA-70D97C242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855" y="1059557"/>
            <a:ext cx="7690585" cy="5042860"/>
          </a:xfrm>
        </p:spPr>
        <p:txBody>
          <a:bodyPr vert="horz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main goal is to find the good recipe to reach ultra-high quality factor Q0 with the FCC design shape.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mechanical design is also compatible with Nb3Sn thin film coating.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Single cell cavities are under fabrication at CERN/MME.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Knowledge of deep-drawing and electron beam welding process of niobium inherited from crab cavities manufacturing.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 + 5 cavities will be produced in 2026.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Surface treatments will be done outside CERN : </a:t>
            </a:r>
          </a:p>
          <a:p>
            <a:pPr lvl="2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Involvement of FNAL,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IJCLab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and Cornell University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additional cavities could be manufactured to explore both high Q0 and high gradient -&gt; interesting for other projects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DESY ? CEA ? KEK ?</a:t>
            </a:r>
            <a:endParaRPr lang="en-US" sz="1500" b="0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293BE-5172-19FD-587D-E711B5A7D4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3118" y="1166575"/>
            <a:ext cx="2710596" cy="48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786AC-CC07-9040-2D7B-E40D29A0A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8E856B-CFB6-660F-3557-5A30127E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Resonant Ring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0E07-62EF-0756-0650-224CD2CA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B5EA5A-BC32-A742-B11B-8E7414D5B5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A874E7-8A9B-0309-550A-E253AABE6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5811" y="4714259"/>
            <a:ext cx="10404909" cy="1248207"/>
          </a:xfrm>
        </p:spPr>
        <p:txBody>
          <a:bodyPr vert="horz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promising solution to </a:t>
            </a:r>
            <a:r>
              <a:rPr lang="en-GB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 new Fundamental Power Couplers for FCC at nominal power </a:t>
            </a:r>
            <a: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very limited investment (no need of high-power source).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Typical Gain ~ 10 </a:t>
            </a:r>
            <a:r>
              <a:rPr lang="en-US" sz="1800" b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dB.</a:t>
            </a:r>
            <a:endParaRPr lang="en-US" sz="1800" b="0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b="0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A blue and yellow circular object&#10;&#10;AI-generated content may be incorrect.">
            <a:extLst>
              <a:ext uri="{FF2B5EF4-FFF2-40B4-BE49-F238E27FC236}">
                <a16:creationId xmlns:a16="http://schemas.microsoft.com/office/drawing/2014/main" id="{800F331D-DE8D-FCE1-B4D8-FCA05085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09" r="17626"/>
          <a:stretch>
            <a:fillRect/>
          </a:stretch>
        </p:blipFill>
        <p:spPr>
          <a:xfrm>
            <a:off x="577439" y="1276134"/>
            <a:ext cx="2954956" cy="3289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4AC44-42B7-416B-BEE8-DC33A49F95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4" t="543" r="6370"/>
          <a:stretch>
            <a:fillRect/>
          </a:stretch>
        </p:blipFill>
        <p:spPr>
          <a:xfrm>
            <a:off x="4004733" y="1198601"/>
            <a:ext cx="3824349" cy="3289387"/>
          </a:xfrm>
          <a:prstGeom prst="rect">
            <a:avLst/>
          </a:prstGeom>
        </p:spPr>
      </p:pic>
      <p:pic>
        <p:nvPicPr>
          <p:cNvPr id="7" name="Picture 6" descr="A metal structure in a room&#10;&#10;AI-generated content may be incorrect.">
            <a:extLst>
              <a:ext uri="{FF2B5EF4-FFF2-40B4-BE49-F238E27FC236}">
                <a16:creationId xmlns:a16="http://schemas.microsoft.com/office/drawing/2014/main" id="{9FF2D67B-B6A5-73BA-1E5D-E46A79045C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316" b="14984"/>
          <a:stretch>
            <a:fillRect/>
          </a:stretch>
        </p:blipFill>
        <p:spPr>
          <a:xfrm>
            <a:off x="8301420" y="1272620"/>
            <a:ext cx="3493187" cy="3292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B8F4C6-9CEF-CC72-D159-92CFA6DD17EA}"/>
              </a:ext>
            </a:extLst>
          </p:cNvPr>
          <p:cNvSpPr txBox="1"/>
          <p:nvPr/>
        </p:nvSpPr>
        <p:spPr>
          <a:xfrm>
            <a:off x="5613399" y="1198601"/>
            <a:ext cx="11006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/>
              <a:t>Coupler 1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88C5F-0D3A-138E-BD55-45E837631ABD}"/>
              </a:ext>
            </a:extLst>
          </p:cNvPr>
          <p:cNvSpPr txBox="1"/>
          <p:nvPr/>
        </p:nvSpPr>
        <p:spPr>
          <a:xfrm>
            <a:off x="6866466" y="2156621"/>
            <a:ext cx="11006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/>
              <a:t>Coupler 2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EBAE6-79D5-FB58-4869-86F8F94174FB}"/>
              </a:ext>
            </a:extLst>
          </p:cNvPr>
          <p:cNvSpPr txBox="1"/>
          <p:nvPr/>
        </p:nvSpPr>
        <p:spPr>
          <a:xfrm>
            <a:off x="6316132" y="1792438"/>
            <a:ext cx="11006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/>
              <a:t>Test box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E5B1AB-4065-987C-47C0-3B02708A8ADE}"/>
              </a:ext>
            </a:extLst>
          </p:cNvPr>
          <p:cNvSpPr txBox="1"/>
          <p:nvPr/>
        </p:nvSpPr>
        <p:spPr>
          <a:xfrm>
            <a:off x="8547266" y="933635"/>
            <a:ext cx="30014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/>
              <a:t>Prototype ring at 400 MHz in b. 864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0744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y cube with a hole in the middle&#10;&#10;AI-generated content may be incorrect.">
            <a:extLst>
              <a:ext uri="{FF2B5EF4-FFF2-40B4-BE49-F238E27FC236}">
                <a16:creationId xmlns:a16="http://schemas.microsoft.com/office/drawing/2014/main" id="{B3F3CEF1-08F4-3DA4-618B-49877492C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3"/>
          <a:stretch>
            <a:fillRect/>
          </a:stretch>
        </p:blipFill>
        <p:spPr>
          <a:xfrm>
            <a:off x="735291" y="280723"/>
            <a:ext cx="4625499" cy="4122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08D5E-2857-3FF4-64E8-6181C4587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11" y="4629947"/>
            <a:ext cx="2955939" cy="1847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DCF21-A07D-49B2-31E7-F21FAFB5D36C}"/>
              </a:ext>
            </a:extLst>
          </p:cNvPr>
          <p:cNvSpPr txBox="1"/>
          <p:nvPr/>
        </p:nvSpPr>
        <p:spPr>
          <a:xfrm>
            <a:off x="5776323" y="100809"/>
            <a:ext cx="622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Gridded cathode </a:t>
            </a:r>
            <a:r>
              <a:rPr lang="en-US" dirty="0"/>
              <a:t>is a core element of the tristron. 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CA2B2-B69F-B06C-17A1-34A3B3155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87" y="4629947"/>
            <a:ext cx="2562583" cy="1948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4A4FFE-E5AE-AAAD-7709-FF7C5602FFC9}"/>
              </a:ext>
            </a:extLst>
          </p:cNvPr>
          <p:cNvSpPr txBox="1"/>
          <p:nvPr/>
        </p:nvSpPr>
        <p:spPr>
          <a:xfrm>
            <a:off x="94992" y="4024887"/>
            <a:ext cx="61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full-scale grid was fabricated in January 2026 at CERN EN/MME using laser cutting technique on the 100 microns thick pyrolytic graphite (TPG) foil:  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CBE65-1BE4-C606-16B6-8C09CAD86BB0}"/>
              </a:ext>
            </a:extLst>
          </p:cNvPr>
          <p:cNvSpPr txBox="1"/>
          <p:nvPr/>
        </p:nvSpPr>
        <p:spPr>
          <a:xfrm>
            <a:off x="5776323" y="620894"/>
            <a:ext cx="61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Gridded cathode development is a multi-discipline project: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Massive beam dynamics simulation and analysis.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Thermomechanical and deformation studies.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Mechanical integration with unique precision of 10</a:t>
            </a:r>
            <a:r>
              <a:rPr lang="en-US" dirty="0">
                <a:sym typeface="Symbol" panose="05050102010706020507" pitchFamily="18" charset="2"/>
              </a:rPr>
              <a:t>m.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ym typeface="Symbol" panose="05050102010706020507" pitchFamily="18" charset="2"/>
              </a:rPr>
              <a:t>Fabrication technology and reliability.</a:t>
            </a:r>
          </a:p>
          <a:p>
            <a:r>
              <a:rPr lang="en-US" dirty="0">
                <a:sym typeface="Symbol" panose="05050102010706020507" pitchFamily="18" charset="2"/>
              </a:rPr>
              <a:t>This project is on a good pace with (almost) all deliverables been following the planned schedule.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FFCE8-0857-A643-D0F9-2D7CE14EA9CF}"/>
              </a:ext>
            </a:extLst>
          </p:cNvPr>
          <p:cNvSpPr txBox="1"/>
          <p:nvPr/>
        </p:nvSpPr>
        <p:spPr>
          <a:xfrm>
            <a:off x="182252" y="362419"/>
            <a:ext cx="183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Tristron Gridded cathode</a:t>
            </a:r>
          </a:p>
          <a:p>
            <a:r>
              <a:rPr lang="en-US" sz="1200" dirty="0"/>
              <a:t>CST PIC simulations. </a:t>
            </a:r>
            <a:endParaRPr lang="en-GB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20A714-13A1-3066-F415-C73B39137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764646"/>
            <a:ext cx="5947027" cy="2171529"/>
          </a:xfrm>
          <a:prstGeom prst="rect">
            <a:avLst/>
          </a:prstGeom>
        </p:spPr>
      </p:pic>
      <p:pic>
        <p:nvPicPr>
          <p:cNvPr id="13" name="Picture 12" descr="A hexagon with arrows and a letter a&#10;&#10;AI-generated content may be incorrect.">
            <a:extLst>
              <a:ext uri="{FF2B5EF4-FFF2-40B4-BE49-F238E27FC236}">
                <a16:creationId xmlns:a16="http://schemas.microsoft.com/office/drawing/2014/main" id="{6D65EA31-C815-116F-DE12-F27678474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414" y="2888070"/>
            <a:ext cx="718821" cy="6578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F00C35-BE53-5C96-AA3C-946656676E5C}"/>
              </a:ext>
            </a:extLst>
          </p:cNvPr>
          <p:cNvSpPr txBox="1"/>
          <p:nvPr/>
        </p:nvSpPr>
        <p:spPr>
          <a:xfrm>
            <a:off x="6797010" y="2611071"/>
            <a:ext cx="3963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Temperature rise of the gid for the different beam opacity.</a:t>
            </a:r>
            <a:endParaRPr lang="en-GB" sz="1200" dirty="0"/>
          </a:p>
        </p:txBody>
      </p:sp>
      <p:pic>
        <p:nvPicPr>
          <p:cNvPr id="15" name="Picture 14" descr="A blue and yellow circles with a red circle&#10;&#10;AI-generated content may be incorrect.">
            <a:extLst>
              <a:ext uri="{FF2B5EF4-FFF2-40B4-BE49-F238E27FC236}">
                <a16:creationId xmlns:a16="http://schemas.microsoft.com/office/drawing/2014/main" id="{026B50E3-C089-19E3-A668-96C6EC383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600" y="4875112"/>
            <a:ext cx="3431003" cy="18336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A29BD0-C8E6-5FD0-74D1-0B83F0898EC0}"/>
              </a:ext>
            </a:extLst>
          </p:cNvPr>
          <p:cNvSpPr txBox="1"/>
          <p:nvPr/>
        </p:nvSpPr>
        <p:spPr>
          <a:xfrm>
            <a:off x="10120471" y="5376460"/>
            <a:ext cx="169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Electrostatic (left) and RF (right) field patterns in the middle of the cathode – grid gap.</a:t>
            </a: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74746-314C-F0B1-8ABD-E8303930DD38}"/>
              </a:ext>
            </a:extLst>
          </p:cNvPr>
          <p:cNvSpPr txBox="1"/>
          <p:nvPr/>
        </p:nvSpPr>
        <p:spPr>
          <a:xfrm>
            <a:off x="6436176" y="6463076"/>
            <a:ext cx="5266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Courtesey</a:t>
            </a:r>
            <a:r>
              <a:rPr lang="en-GB" dirty="0"/>
              <a:t> of Igor Syratchev and EN/MME team</a:t>
            </a:r>
          </a:p>
        </p:txBody>
      </p:sp>
    </p:spTree>
    <p:extLst>
      <p:ext uri="{BB962C8B-B14F-4D97-AF65-F5344CB8AC3E}">
        <p14:creationId xmlns:p14="http://schemas.microsoft.com/office/powerpoint/2010/main" val="2502242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C356-5C92-7E63-1271-41F3E794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Concluding..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D3B30-5AB7-FDD4-99C8-1274FB99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H" dirty="0"/>
              <a:t>All mentioned specs are phase-1 goals (Z, W, H) with phase 2 feasibility. </a:t>
            </a:r>
          </a:p>
          <a:p>
            <a:r>
              <a:rPr lang="en-CH" dirty="0"/>
              <a:t>However, for phase-2 800 MHz cavities, we would like to see new materials like Nb3Sn to become usable. </a:t>
            </a:r>
          </a:p>
          <a:p>
            <a:r>
              <a:rPr lang="en-CH" dirty="0"/>
              <a:t>More partners for Nb/Cu developments would be appreciated as well as a partner lab for the surface treatments of the series of 400 MHz 2-cell cavities. </a:t>
            </a:r>
          </a:p>
          <a:p>
            <a:r>
              <a:rPr lang="en-CH" dirty="0"/>
              <a:t>For both phases, high-Q at moderate gradients is a priority. </a:t>
            </a:r>
          </a:p>
          <a:p>
            <a:r>
              <a:rPr lang="en-CH" dirty="0"/>
              <a:t>.. </a:t>
            </a:r>
            <a:r>
              <a:rPr lang="en-GB" dirty="0"/>
              <a:t>A</a:t>
            </a:r>
            <a:r>
              <a:rPr lang="en-CH" dirty="0"/>
              <a:t>long with high-efficiency RF sources (+resonant rings), and the needed development for couplers and cryomdules towards TRL6 level. </a:t>
            </a:r>
          </a:p>
        </p:txBody>
      </p:sp>
    </p:spTree>
    <p:extLst>
      <p:ext uri="{BB962C8B-B14F-4D97-AF65-F5344CB8AC3E}">
        <p14:creationId xmlns:p14="http://schemas.microsoft.com/office/powerpoint/2010/main" val="224276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7C51-638C-7A0C-EEDF-AEEBE274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CH" sz="4000" dirty="0"/>
              <a:t>Critical RF challenges for FCC-ee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C7C-2727-DF40-44F0-3F76D421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42186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H" sz="2200" dirty="0"/>
              <a:t>400 MHz 2-cell cavities &amp; 800 MHz 6-cell cavities</a:t>
            </a:r>
          </a:p>
          <a:p>
            <a:pPr marL="457200" indent="-457200">
              <a:buFont typeface="+mj-lt"/>
              <a:buAutoNum type="arabicPeriod"/>
            </a:pPr>
            <a:r>
              <a:rPr lang="en-CH" sz="2200" dirty="0"/>
              <a:t>RF power &amp; HOM couplers 400 MHz + 800 MHz</a:t>
            </a:r>
          </a:p>
          <a:p>
            <a:pPr marL="457200" indent="-457200">
              <a:buFont typeface="+mj-lt"/>
              <a:buAutoNum type="arabicPeriod"/>
            </a:pPr>
            <a:r>
              <a:rPr lang="en-CH" sz="2200" dirty="0"/>
              <a:t>400 MHz &amp; 800 MHz prototype CM</a:t>
            </a:r>
          </a:p>
          <a:p>
            <a:pPr marL="457200" indent="-457200">
              <a:buFont typeface="+mj-lt"/>
              <a:buAutoNum type="arabicPeriod"/>
            </a:pPr>
            <a:r>
              <a:rPr lang="en-CH" sz="2200" dirty="0"/>
              <a:t>400 &amp; 800 MHz high-efficiency power source</a:t>
            </a:r>
          </a:p>
          <a:p>
            <a:pPr marL="457200" indent="-457200">
              <a:buFont typeface="+mj-lt"/>
              <a:buAutoNum type="arabicPeriod"/>
            </a:pPr>
            <a:r>
              <a:rPr lang="en-CH" sz="2200" dirty="0"/>
              <a:t>400 &amp; 800 MHz high-power infrastructure for coupler and system test</a:t>
            </a:r>
          </a:p>
          <a:p>
            <a:pPr marL="0" indent="0">
              <a:buNone/>
            </a:pPr>
            <a:endParaRPr lang="en-CH" sz="2200" dirty="0"/>
          </a:p>
        </p:txBody>
      </p:sp>
    </p:spTree>
    <p:extLst>
      <p:ext uri="{BB962C8B-B14F-4D97-AF65-F5344CB8AC3E}">
        <p14:creationId xmlns:p14="http://schemas.microsoft.com/office/powerpoint/2010/main" val="218767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35C2-8594-A74D-99F4-5986C164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2-step approach to R&amp;D: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C80D-AA4E-8523-846B-271C4061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91164" cy="4667250"/>
          </a:xfrm>
        </p:spPr>
        <p:txBody>
          <a:bodyPr>
            <a:normAutofit fontScale="85000" lnSpcReduction="10000"/>
          </a:bodyPr>
          <a:lstStyle/>
          <a:p>
            <a:r>
              <a:rPr lang="en-CH" dirty="0"/>
              <a:t>All 400 MHz CMs (66) need to be available for the start of the Z. </a:t>
            </a:r>
          </a:p>
          <a:p>
            <a:r>
              <a:rPr lang="en-CH" dirty="0"/>
              <a:t>Only 28 modules at 800 MHz for the Z, but an additional 84 modules for ttbar. </a:t>
            </a:r>
          </a:p>
          <a:p>
            <a:r>
              <a:rPr lang="en-CH" dirty="0"/>
              <a:t>Z-power sources: ~500 kW for 400 MHz, and ~50 kW for 800 MHz.</a:t>
            </a:r>
          </a:p>
          <a:p>
            <a:r>
              <a:rPr lang="en-GB" dirty="0"/>
              <a:t>T</a:t>
            </a:r>
            <a:r>
              <a:rPr lang="en-CH" dirty="0"/>
              <a:t>tbar power sources: ~90 kW for 400 MHz, ~250 kW for 800 MHz. </a:t>
            </a:r>
          </a:p>
        </p:txBody>
      </p:sp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25B9CDDD-025D-A69A-51BB-E0DC4B54F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64" y="1516135"/>
            <a:ext cx="7773442" cy="368891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BA8775-C7CF-073D-AE12-A6628CA5859E}"/>
              </a:ext>
            </a:extLst>
          </p:cNvPr>
          <p:cNvSpPr txBox="1">
            <a:spLocks/>
          </p:cNvSpPr>
          <p:nvPr/>
        </p:nvSpPr>
        <p:spPr>
          <a:xfrm>
            <a:off x="4853355" y="5445977"/>
            <a:ext cx="7049451" cy="91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dirty="0">
                <a:solidFill>
                  <a:srgbClr val="C00000"/>
                </a:solidFill>
              </a:rPr>
              <a:t>For the ttbar equipment, there are 11 more years of R&amp;D available!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851C1-0582-C9A5-F908-24DEA8BBEAF7}"/>
              </a:ext>
            </a:extLst>
          </p:cNvPr>
          <p:cNvSpPr txBox="1"/>
          <p:nvPr/>
        </p:nvSpPr>
        <p:spPr>
          <a:xfrm>
            <a:off x="4710223" y="1275204"/>
            <a:ext cx="148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>
                <a:solidFill>
                  <a:srgbClr val="C00000"/>
                </a:solidFill>
              </a:rPr>
              <a:t>Phase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4F351-051A-9CAF-642D-C8A68749AC4B}"/>
              </a:ext>
            </a:extLst>
          </p:cNvPr>
          <p:cNvSpPr txBox="1"/>
          <p:nvPr/>
        </p:nvSpPr>
        <p:spPr>
          <a:xfrm>
            <a:off x="8998688" y="1257156"/>
            <a:ext cx="148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>
                <a:solidFill>
                  <a:srgbClr val="C00000"/>
                </a:solidFill>
              </a:rPr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67488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268CF-22D5-7154-BABC-EEA83E98E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55C0-7929-5D0C-984C-C026BB3A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CH" sz="4000" dirty="0"/>
              <a:t>400 &amp; 800 MHz design specifications</a:t>
            </a:r>
          </a:p>
        </p:txBody>
      </p:sp>
      <p:pic>
        <p:nvPicPr>
          <p:cNvPr id="2050" name="Picture 2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87D418B9-866A-5520-678F-A0EE5E37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66" y="1688641"/>
            <a:ext cx="6750948" cy="51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2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13FF-CFAE-163B-2BC0-EDAAEA83DEF3}"/>
              </a:ext>
            </a:extLst>
          </p:cNvPr>
          <p:cNvSpPr txBox="1">
            <a:spLocks/>
          </p:cNvSpPr>
          <p:nvPr/>
        </p:nvSpPr>
        <p:spPr>
          <a:xfrm>
            <a:off x="1867301" y="426128"/>
            <a:ext cx="9178046" cy="1111765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 sz="4000" dirty="0"/>
              <a:t>400 &amp; 800 MHz </a:t>
            </a:r>
            <a:r>
              <a:rPr lang="en-US" sz="4000" dirty="0"/>
              <a:t>cavity design parameters compared with existing cavities (LHC &amp; JLAB test cavity)</a:t>
            </a:r>
            <a:endParaRPr lang="en-CH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6">
                <a:extLst>
                  <a:ext uri="{FF2B5EF4-FFF2-40B4-BE49-F238E27FC236}">
                    <a16:creationId xmlns:a16="http://schemas.microsoft.com/office/drawing/2014/main" id="{53153C99-45DC-9790-8EE3-047809CE88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99670" y="1630578"/>
              <a:ext cx="8166738" cy="4393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1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841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91655">
                      <a:extLst>
                        <a:ext uri="{9D8B030D-6E8A-4147-A177-3AD203B41FA5}">
                          <a16:colId xmlns:a16="http://schemas.microsoft.com/office/drawing/2014/main" val="2937911"/>
                        </a:ext>
                      </a:extLst>
                    </a:gridCol>
                    <a:gridCol w="1191655">
                      <a:extLst>
                        <a:ext uri="{9D8B030D-6E8A-4147-A177-3AD203B41FA5}">
                          <a16:colId xmlns:a16="http://schemas.microsoft.com/office/drawing/2014/main" val="3994395452"/>
                        </a:ext>
                      </a:extLst>
                    </a:gridCol>
                    <a:gridCol w="14879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41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Parameters</a:t>
                          </a:r>
                        </a:p>
                      </a:txBody>
                      <a:tcPr marT="9144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LHC</a:t>
                          </a:r>
                        </a:p>
                      </a:txBody>
                      <a:tcPr marT="9144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FCC 2-cell</a:t>
                          </a:r>
                        </a:p>
                      </a:txBody>
                      <a:tcPr marT="914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JLAB</a:t>
                          </a:r>
                        </a:p>
                      </a:txBody>
                      <a:tcPr marT="914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FCC 6-cell</a:t>
                          </a:r>
                        </a:p>
                      </a:txBody>
                      <a:tcPr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Frequency [MHz]</a:t>
                          </a:r>
                          <a:endParaRPr lang="en-US" sz="1400" b="1" dirty="0">
                            <a:effectLst/>
                            <a:latin typeface="Verdan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400.79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400.79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801.58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801.58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Number of cells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sz="1400" b="1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400" b="1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oMath>
                          </a14:m>
                          <a:r>
                            <a:rPr lang="en-US" sz="1400" b="1" dirty="0">
                              <a:effectLst/>
                            </a:rPr>
                            <a:t> [Ω]</a:t>
                          </a:r>
                          <a:endParaRPr lang="en-US" sz="1400" b="1" dirty="0">
                            <a:effectLst/>
                            <a:latin typeface="Verdan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85.3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182.9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523.9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630.2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Geometry factor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𝑮</m:t>
                              </m:r>
                            </m:oMath>
                          </a14:m>
                          <a:r>
                            <a:rPr lang="en-US" sz="1400" b="1" dirty="0">
                              <a:effectLst/>
                            </a:rPr>
                            <a:t> [Ω]</a:t>
                          </a:r>
                          <a:endParaRPr lang="en-US" sz="1400" b="1" dirty="0">
                            <a:effectLst/>
                            <a:latin typeface="Verdan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256.9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232.6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274.7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272.2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𝑮</m:t>
                              </m:r>
                              <m:r>
                                <a:rPr lang="en-US" sz="1400" b="1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lang="en-US" sz="1400" b="1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  <m:r>
                                <a:rPr lang="en-US" sz="1400" b="1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lang="en-US" sz="1400" b="1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[kΩ</a:t>
                          </a:r>
                          <a:r>
                            <a:rPr lang="en-US" sz="1400" b="1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21.9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42.5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143.9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171.5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243205" algn="ctr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1400" b="1" i="0" baseline="-25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𝐩𝐤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400" b="1" i="0" baseline="-25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𝐚𝐜𝐜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400" b="1" baseline="-25000" dirty="0">
                              <a:effectLst/>
                            </a:rPr>
                            <a:t> </a:t>
                          </a:r>
                          <a:r>
                            <a:rPr lang="fr-FR" sz="1400" b="1" dirty="0">
                              <a:effectLst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</a:rPr>
                                <m:t>𝐦𝐓</m:t>
                              </m:r>
                              <m:r>
                                <m:rPr>
                                  <m:lit/>
                                </m:rPr>
                                <a:rPr lang="fr-FR" sz="1400" b="1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1400" b="1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</a:rPr>
                                <m:t>𝐌𝐕</m:t>
                              </m:r>
                              <m:r>
                                <m:rPr>
                                  <m:lit/>
                                </m:rPr>
                                <a:rPr lang="fr-FR" sz="1400" b="1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fr-FR" sz="1400" b="1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400" b="1" dirty="0">
                              <a:effectLst/>
                            </a:rPr>
                            <a:t>]</a:t>
                          </a:r>
                          <a:endParaRPr lang="en-US" sz="1400" b="1" dirty="0">
                            <a:effectLst/>
                            <a:latin typeface="Verdan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5.08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5.33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4.2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4.36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400" b="1" i="0" baseline="-25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𝐩𝐤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400" b="1" i="0" baseline="-25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𝐚𝐜𝐜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>
                              <a:effectLst/>
                              <a:latin typeface="Verdana" panose="020B060403050404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[-]</a:t>
                          </a:r>
                          <a:endParaRPr lang="en-US" sz="1400" b="1" dirty="0">
                            <a:effectLst/>
                            <a:latin typeface="Verdan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2.4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2.26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2.05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Cavity active length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𝒂𝒄𝒄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>
                              <a:effectLst/>
                            </a:rPr>
                            <a:t> [mm]</a:t>
                          </a:r>
                          <a:endParaRPr lang="en-US" sz="1400" b="1" dirty="0">
                            <a:effectLst/>
                            <a:latin typeface="Verdan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374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748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917.9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1.122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Iris radius [mm]</a:t>
                          </a:r>
                          <a:endParaRPr lang="en-US" sz="1400" b="1" dirty="0">
                            <a:effectLst/>
                            <a:latin typeface="Verdan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150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125.6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65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60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Beam pipe radius [mm]</a:t>
                          </a:r>
                          <a:endParaRPr lang="en-US" sz="1400" b="1" dirty="0">
                            <a:effectLst/>
                            <a:latin typeface="Verdan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150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150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65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78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Wall angle [degree]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109.5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105.3/109.6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90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100/96.9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6">
                <a:extLst>
                  <a:ext uri="{FF2B5EF4-FFF2-40B4-BE49-F238E27FC236}">
                    <a16:creationId xmlns:a16="http://schemas.microsoft.com/office/drawing/2014/main" id="{53153C99-45DC-9790-8EE3-047809CE88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2060244"/>
                  </p:ext>
                </p:extLst>
              </p:nvPr>
            </p:nvGraphicFramePr>
            <p:xfrm>
              <a:off x="2199670" y="1630578"/>
              <a:ext cx="8166738" cy="4393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13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841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91655">
                      <a:extLst>
                        <a:ext uri="{9D8B030D-6E8A-4147-A177-3AD203B41FA5}">
                          <a16:colId xmlns:a16="http://schemas.microsoft.com/office/drawing/2014/main" val="2937911"/>
                        </a:ext>
                      </a:extLst>
                    </a:gridCol>
                    <a:gridCol w="1191655">
                      <a:extLst>
                        <a:ext uri="{9D8B030D-6E8A-4147-A177-3AD203B41FA5}">
                          <a16:colId xmlns:a16="http://schemas.microsoft.com/office/drawing/2014/main" val="3994395452"/>
                        </a:ext>
                      </a:extLst>
                    </a:gridCol>
                    <a:gridCol w="14879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41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Parameters</a:t>
                          </a:r>
                        </a:p>
                      </a:txBody>
                      <a:tcPr marT="9144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LHC</a:t>
                          </a:r>
                        </a:p>
                      </a:txBody>
                      <a:tcPr marT="9144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FCC 2-cell</a:t>
                          </a:r>
                        </a:p>
                      </a:txBody>
                      <a:tcPr marT="914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JLAB</a:t>
                          </a:r>
                        </a:p>
                      </a:txBody>
                      <a:tcPr marT="9144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FCC 6-cell</a:t>
                          </a:r>
                        </a:p>
                      </a:txBody>
                      <a:tcPr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Frequency [MHz]</a:t>
                          </a:r>
                          <a:endParaRPr lang="en-US" sz="1400" b="1" dirty="0">
                            <a:effectLst/>
                            <a:latin typeface="Verdan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400.79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400.79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801.58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801.58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Number of cells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01" marR="51901" marT="9144" anchor="ctr">
                        <a:blipFill>
                          <a:blip r:embed="rId2"/>
                          <a:stretch>
                            <a:fillRect l="-209" t="-353448" r="-181172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85.3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182.9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523.9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630.2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01" marR="51901" marT="9144" anchor="ctr">
                        <a:blipFill>
                          <a:blip r:embed="rId2"/>
                          <a:stretch>
                            <a:fillRect l="-209" t="-461404" r="-181172" b="-728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256.9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232.6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274.7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272.2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01" marR="51901" marT="9144" anchor="ctr">
                        <a:blipFill>
                          <a:blip r:embed="rId2"/>
                          <a:stretch>
                            <a:fillRect l="-209" t="-551724" r="-181172" b="-6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21.9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42.5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143.9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171.5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01" marR="51901" marT="9144" anchor="ctr">
                        <a:blipFill>
                          <a:blip r:embed="rId2"/>
                          <a:stretch>
                            <a:fillRect l="-209" t="-663158" r="-181172" b="-5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5.08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5.33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4.2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4.36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01" marR="51901" marT="9144" anchor="ctr">
                        <a:blipFill>
                          <a:blip r:embed="rId2"/>
                          <a:stretch>
                            <a:fillRect l="-209" t="-750000" r="-181172" b="-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2.4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2.26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2.05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901" marR="51901" marT="9144" anchor="ctr">
                        <a:blipFill>
                          <a:blip r:embed="rId2"/>
                          <a:stretch>
                            <a:fillRect l="-209" t="-864912" r="-181172" b="-3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374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748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917.9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1.122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Iris radius [mm]</a:t>
                          </a:r>
                          <a:endParaRPr lang="en-US" sz="1400" b="1" dirty="0">
                            <a:effectLst/>
                            <a:latin typeface="Verdan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150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125.6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65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60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Beam pipe radius [mm]</a:t>
                          </a:r>
                          <a:endParaRPr lang="en-US" sz="1400" b="1" dirty="0">
                            <a:effectLst/>
                            <a:latin typeface="Verdan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150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150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65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78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499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Wall angle [degree]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109.5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105.3/109.6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90</a:t>
                          </a:r>
                        </a:p>
                      </a:txBody>
                      <a:tcPr marL="51901" marR="51901" marT="9144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100/96.9</a:t>
                          </a:r>
                        </a:p>
                      </a:txBody>
                      <a:tcPr marL="51901" marR="51901" marT="9144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245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42677-4A17-6C01-040D-438150C6B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D468-6635-30C4-0BD0-35A4B0C9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CH" sz="4000" dirty="0"/>
              <a:t>TRL levels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B0F252-6BE6-2987-4C1B-743C08FD424C}"/>
              </a:ext>
            </a:extLst>
          </p:cNvPr>
          <p:cNvGraphicFramePr>
            <a:graphicFrameLocks noGrp="1"/>
          </p:cNvGraphicFramePr>
          <p:nvPr/>
        </p:nvGraphicFramePr>
        <p:xfrm>
          <a:off x="595863" y="1935808"/>
          <a:ext cx="6850986" cy="47726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5491">
                  <a:extLst>
                    <a:ext uri="{9D8B030D-6E8A-4147-A177-3AD203B41FA5}">
                      <a16:colId xmlns:a16="http://schemas.microsoft.com/office/drawing/2014/main" val="2521005117"/>
                    </a:ext>
                  </a:extLst>
                </a:gridCol>
                <a:gridCol w="5665495">
                  <a:extLst>
                    <a:ext uri="{9D8B030D-6E8A-4147-A177-3AD203B41FA5}">
                      <a16:colId xmlns:a16="http://schemas.microsoft.com/office/drawing/2014/main" val="304067196"/>
                    </a:ext>
                  </a:extLst>
                </a:gridCol>
              </a:tblGrid>
              <a:tr h="530290">
                <a:tc>
                  <a:txBody>
                    <a:bodyPr/>
                    <a:lstStyle/>
                    <a:p>
                      <a:r>
                        <a:rPr lang="en-CH" sz="2400" dirty="0">
                          <a:solidFill>
                            <a:schemeClr val="bg1"/>
                          </a:solidFill>
                        </a:rPr>
                        <a:t>TRL1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>
                          <a:solidFill>
                            <a:schemeClr val="bg1"/>
                          </a:solidFill>
                        </a:rPr>
                        <a:t>Define basic properties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51351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r>
                        <a:rPr lang="en-CH" sz="2400" dirty="0"/>
                        <a:t>TRL2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/>
                        <a:t>Analystical study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07503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r>
                        <a:rPr lang="en-CH" sz="2400" dirty="0"/>
                        <a:t>TRL3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/>
                        <a:t>Proof of concept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76157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r>
                        <a:rPr lang="en-CH" sz="2400" dirty="0"/>
                        <a:t>TRL4</a:t>
                      </a:r>
                    </a:p>
                  </a:txBody>
                  <a:tcPr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/>
                        <a:t>Pre-prototype</a:t>
                      </a:r>
                    </a:p>
                  </a:txBody>
                  <a:tcPr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82546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r>
                        <a:rPr lang="en-CH" sz="2400" dirty="0"/>
                        <a:t>TRL5</a:t>
                      </a:r>
                    </a:p>
                  </a:txBody>
                  <a:tcPr>
                    <a:solidFill>
                      <a:srgbClr val="FFFF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/>
                        <a:t>Pre-prototype tested in lab</a:t>
                      </a:r>
                    </a:p>
                  </a:txBody>
                  <a:tcPr>
                    <a:solidFill>
                      <a:srgbClr val="FFFF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380713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r>
                        <a:rPr lang="en-CH" sz="2400" dirty="0"/>
                        <a:t>TRL6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/>
                        <a:t>Prototype tested in relevant environment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34240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r>
                        <a:rPr lang="en-CH" sz="2400" dirty="0"/>
                        <a:t>TRL7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/>
                        <a:t>Approved prototype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29299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TRL8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Pre-serial manufacturing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16986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TRL9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Series production (product on market)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218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0F88B8-2F84-5F90-8E7C-D99993F545EA}"/>
              </a:ext>
            </a:extLst>
          </p:cNvPr>
          <p:cNvSpPr txBox="1"/>
          <p:nvPr/>
        </p:nvSpPr>
        <p:spPr>
          <a:xfrm>
            <a:off x="7776839" y="2033617"/>
            <a:ext cx="40038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/>
              <a:t>Interpretation for cavities: </a:t>
            </a:r>
          </a:p>
          <a:p>
            <a:r>
              <a:rPr lang="en-CH" dirty="0"/>
              <a:t>TRL3: sample test achieves specs</a:t>
            </a:r>
          </a:p>
          <a:p>
            <a:r>
              <a:rPr lang="en-CH" dirty="0"/>
              <a:t>TRL4: a similarly shaped cavity without ports has achieved similar specs in a vertical cold test </a:t>
            </a:r>
          </a:p>
          <a:p>
            <a:r>
              <a:rPr lang="en-CH" dirty="0"/>
              <a:t>TRL5: bare and dressed cavities with ports in vertical cold test has achieved specs</a:t>
            </a:r>
          </a:p>
          <a:p>
            <a:r>
              <a:rPr lang="en-CH" dirty="0"/>
              <a:t>TRL6: fully dressed cavity with FPC in horizontal test achieves specs</a:t>
            </a:r>
          </a:p>
          <a:p>
            <a:r>
              <a:rPr lang="en-CH" dirty="0"/>
              <a:t>TRL7: cavity in prototype CM achieves specs</a:t>
            </a:r>
          </a:p>
        </p:txBody>
      </p:sp>
    </p:spTree>
    <p:extLst>
      <p:ext uri="{BB962C8B-B14F-4D97-AF65-F5344CB8AC3E}">
        <p14:creationId xmlns:p14="http://schemas.microsoft.com/office/powerpoint/2010/main" val="407251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1C464-5C7E-5ACA-A896-C61A05728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6988-70A1-A0C8-16B5-74F015B0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CH" sz="4000" dirty="0"/>
              <a:t>1) 400 &amp; 800 MHz cavity specifications.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E316530-9EA2-35BB-8E7C-1BEADE3EA3DA}"/>
              </a:ext>
            </a:extLst>
          </p:cNvPr>
          <p:cNvGraphicFramePr>
            <a:graphicFrameLocks noGrp="1"/>
          </p:cNvGraphicFramePr>
          <p:nvPr/>
        </p:nvGraphicFramePr>
        <p:xfrm>
          <a:off x="76194" y="2347214"/>
          <a:ext cx="12039601" cy="345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19">
                  <a:extLst>
                    <a:ext uri="{9D8B030D-6E8A-4147-A177-3AD203B41FA5}">
                      <a16:colId xmlns:a16="http://schemas.microsoft.com/office/drawing/2014/main" val="2795068928"/>
                    </a:ext>
                  </a:extLst>
                </a:gridCol>
                <a:gridCol w="1339885">
                  <a:extLst>
                    <a:ext uri="{9D8B030D-6E8A-4147-A177-3AD203B41FA5}">
                      <a16:colId xmlns:a16="http://schemas.microsoft.com/office/drawing/2014/main" val="1691442367"/>
                    </a:ext>
                  </a:extLst>
                </a:gridCol>
                <a:gridCol w="1774039">
                  <a:extLst>
                    <a:ext uri="{9D8B030D-6E8A-4147-A177-3AD203B41FA5}">
                      <a16:colId xmlns:a16="http://schemas.microsoft.com/office/drawing/2014/main" val="1470392402"/>
                    </a:ext>
                  </a:extLst>
                </a:gridCol>
                <a:gridCol w="1663367">
                  <a:extLst>
                    <a:ext uri="{9D8B030D-6E8A-4147-A177-3AD203B41FA5}">
                      <a16:colId xmlns:a16="http://schemas.microsoft.com/office/drawing/2014/main" val="2714074786"/>
                    </a:ext>
                  </a:extLst>
                </a:gridCol>
                <a:gridCol w="1051410">
                  <a:extLst>
                    <a:ext uri="{9D8B030D-6E8A-4147-A177-3AD203B41FA5}">
                      <a16:colId xmlns:a16="http://schemas.microsoft.com/office/drawing/2014/main" val="1141944744"/>
                    </a:ext>
                  </a:extLst>
                </a:gridCol>
                <a:gridCol w="1332540">
                  <a:extLst>
                    <a:ext uri="{9D8B030D-6E8A-4147-A177-3AD203B41FA5}">
                      <a16:colId xmlns:a16="http://schemas.microsoft.com/office/drawing/2014/main" val="3089300983"/>
                    </a:ext>
                  </a:extLst>
                </a:gridCol>
                <a:gridCol w="1715717">
                  <a:extLst>
                    <a:ext uri="{9D8B030D-6E8A-4147-A177-3AD203B41FA5}">
                      <a16:colId xmlns:a16="http://schemas.microsoft.com/office/drawing/2014/main" val="989601673"/>
                    </a:ext>
                  </a:extLst>
                </a:gridCol>
                <a:gridCol w="1210424">
                  <a:extLst>
                    <a:ext uri="{9D8B030D-6E8A-4147-A177-3AD203B41FA5}">
                      <a16:colId xmlns:a16="http://schemas.microsoft.com/office/drawing/2014/main" val="2021518897"/>
                    </a:ext>
                  </a:extLst>
                </a:gridCol>
              </a:tblGrid>
              <a:tr h="493820">
                <a:tc>
                  <a:txBody>
                    <a:bodyPr/>
                    <a:lstStyle/>
                    <a:p>
                      <a:r>
                        <a:rPr lang="en-CH" sz="14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Cavity configuration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s</a:t>
                      </a:r>
                      <a:r>
                        <a:rPr lang="en-CH" sz="14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ingle cell w/o ports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m</a:t>
                      </a:r>
                      <a:r>
                        <a:rPr lang="en-CH" sz="14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ulti-cell w/o ports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b</a:t>
                      </a:r>
                      <a:r>
                        <a:rPr lang="en-CH" sz="14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are with ports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ln>
                            <a:solidFill>
                              <a:schemeClr val="bg1"/>
                            </a:solidFill>
                          </a:ln>
                        </a:rPr>
                        <a:t>d</a:t>
                      </a:r>
                      <a:r>
                        <a:rPr lang="en-CH" sz="1400" b="0">
                          <a:ln>
                            <a:solidFill>
                              <a:schemeClr val="bg1"/>
                            </a:solidFill>
                          </a:ln>
                        </a:rPr>
                        <a:t>ressed (He tank, HOMCs)</a:t>
                      </a:r>
                      <a:endParaRPr lang="en-CH" sz="14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4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HTC (FPC, tuner, shielding)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4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CM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49681"/>
                  </a:ext>
                </a:extLst>
              </a:tr>
              <a:tr h="290482"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CH" sz="14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est orientation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4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CH" sz="14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ertical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4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vertical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4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vertical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400" b="0" kern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vertical</a:t>
                      </a:r>
                      <a:endParaRPr lang="en-CH" sz="14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4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horizontal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4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horizontal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9564"/>
                  </a:ext>
                </a:extLst>
              </a:tr>
              <a:tr h="290482">
                <a:tc>
                  <a:txBody>
                    <a:bodyPr/>
                    <a:lstStyle/>
                    <a:p>
                      <a:r>
                        <a:rPr lang="en-CH" sz="14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Technical readiness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4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258504"/>
                  </a:ext>
                </a:extLst>
              </a:tr>
              <a:tr h="399076">
                <a:tc rowSpan="3">
                  <a:txBody>
                    <a:bodyPr/>
                    <a:lstStyle/>
                    <a:p>
                      <a:r>
                        <a:rPr lang="en-CH" sz="1400" dirty="0">
                          <a:solidFill>
                            <a:schemeClr val="bg1"/>
                          </a:solidFill>
                        </a:rPr>
                        <a:t>400 MHz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Cavity design</a:t>
                      </a:r>
                      <a:endParaRPr lang="en-CH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LHC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7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FCC 2-cell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sz="14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1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sz="14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995236"/>
                  </a:ext>
                </a:extLst>
              </a:tr>
              <a:tr h="42454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400" dirty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CH" sz="1400" baseline="-25000" dirty="0">
                          <a:solidFill>
                            <a:schemeClr val="bg1"/>
                          </a:solidFill>
                        </a:rPr>
                        <a:t>acc</a:t>
                      </a:r>
                      <a:r>
                        <a:rPr lang="en-CH" sz="1400" dirty="0">
                          <a:solidFill>
                            <a:schemeClr val="bg1"/>
                          </a:solidFill>
                        </a:rPr>
                        <a:t> (MV/m)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8.5  @ 4.5K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 @ 4.0 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/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/>
                        <a:t>12.4</a:t>
                      </a:r>
                      <a:endParaRPr lang="en-CH" sz="1400" dirty="0"/>
                    </a:p>
                  </a:txBody>
                  <a:tcPr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/>
                        <a:t>11.8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/>
                        <a:t>10.</a:t>
                      </a:r>
                      <a:r>
                        <a:rPr lang="en-US" sz="1400" dirty="0"/>
                        <a:t>6</a:t>
                      </a:r>
                      <a:endParaRPr lang="en-CH" sz="14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846150"/>
                  </a:ext>
                </a:extLst>
              </a:tr>
              <a:tr h="456727">
                <a:tc vMerge="1">
                  <a:txBody>
                    <a:bodyPr/>
                    <a:lstStyle/>
                    <a:p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400" dirty="0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en-CH" sz="14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2.5x10</a:t>
                      </a: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@ 4.5 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3.1x10</a:t>
                      </a: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@ 4.0 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/>
                        <a:t>3.3x10</a:t>
                      </a:r>
                      <a:r>
                        <a:rPr lang="en-CH" sz="1400" baseline="30000" dirty="0"/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/>
                        <a:t>3.15x10</a:t>
                      </a:r>
                      <a:r>
                        <a:rPr lang="en-CH" sz="1400" baseline="30000" dirty="0"/>
                        <a:t>9</a:t>
                      </a:r>
                    </a:p>
                  </a:txBody>
                  <a:tcPr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dirty="0"/>
                        <a:t>3.0x10</a:t>
                      </a:r>
                      <a:r>
                        <a:rPr lang="en-CH" sz="1400" baseline="30000" dirty="0"/>
                        <a:t>9</a:t>
                      </a:r>
                    </a:p>
                  </a:txBody>
                  <a:tcPr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dirty="0"/>
                        <a:t>2.7x10</a:t>
                      </a:r>
                      <a:r>
                        <a:rPr lang="en-CH" sz="1400" baseline="30000" dirty="0"/>
                        <a:t>9</a:t>
                      </a:r>
                    </a:p>
                  </a:txBody>
                  <a:tcPr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65802"/>
                  </a:ext>
                </a:extLst>
              </a:tr>
              <a:tr h="358284">
                <a:tc rowSpan="3">
                  <a:txBody>
                    <a:bodyPr/>
                    <a:lstStyle/>
                    <a:p>
                      <a:r>
                        <a:rPr lang="en-CH" sz="1400" dirty="0">
                          <a:solidFill>
                            <a:schemeClr val="bg1"/>
                          </a:solidFill>
                        </a:rPr>
                        <a:t>800 MHz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Cavity design</a:t>
                      </a:r>
                      <a:endParaRPr lang="en-CH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FCC 1-cell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JLAB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FCC 6-cell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7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H" sz="1400" dirty="0"/>
                    </a:p>
                  </a:txBody>
                  <a:tcPr>
                    <a:solidFill>
                      <a:srgbClr val="B1E1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sz="1400" dirty="0"/>
                    </a:p>
                  </a:txBody>
                  <a:tcPr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0750"/>
                  </a:ext>
                </a:extLst>
              </a:tr>
              <a:tr h="35342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400" dirty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CH" sz="1400" baseline="-25000" dirty="0">
                          <a:solidFill>
                            <a:schemeClr val="bg1"/>
                          </a:solidFill>
                        </a:rPr>
                        <a:t>acc</a:t>
                      </a:r>
                      <a:r>
                        <a:rPr lang="en-CH" sz="1400" dirty="0">
                          <a:solidFill>
                            <a:schemeClr val="bg1"/>
                          </a:solidFill>
                        </a:rPr>
                        <a:t> (MV/m)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Tests in 2026</a:t>
                      </a:r>
                      <a:endParaRPr lang="en-CH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/>
                        <a:t>24.8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/>
                        <a:t>23.6</a:t>
                      </a:r>
                      <a:endParaRPr lang="en-CH" sz="1400" dirty="0"/>
                    </a:p>
                  </a:txBody>
                  <a:tcPr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/>
                        <a:t>22.5</a:t>
                      </a:r>
                    </a:p>
                  </a:txBody>
                  <a:tcPr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dirty="0"/>
                        <a:t>20.25</a:t>
                      </a:r>
                    </a:p>
                  </a:txBody>
                  <a:tcPr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718932"/>
                  </a:ext>
                </a:extLst>
              </a:tr>
              <a:tr h="252321">
                <a:tc vMerge="1">
                  <a:txBody>
                    <a:bodyPr/>
                    <a:lstStyle/>
                    <a:p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400" dirty="0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en-CH" sz="14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Tests in 2026</a:t>
                      </a:r>
                      <a:endParaRPr lang="en-CH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3x10</a:t>
                      </a:r>
                      <a:r>
                        <a:rPr lang="en-CH" sz="14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dirty="0"/>
                        <a:t>3.8x10</a:t>
                      </a:r>
                      <a:r>
                        <a:rPr lang="en-CH" sz="1400" baseline="30000" dirty="0"/>
                        <a:t>10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dirty="0"/>
                        <a:t>3.65x10</a:t>
                      </a:r>
                      <a:r>
                        <a:rPr lang="en-CH" sz="1400" baseline="30000" dirty="0"/>
                        <a:t>10</a:t>
                      </a:r>
                    </a:p>
                  </a:txBody>
                  <a:tcPr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dirty="0"/>
                        <a:t>3.5x10</a:t>
                      </a:r>
                      <a:r>
                        <a:rPr lang="en-CH" sz="1400" baseline="30000" dirty="0"/>
                        <a:t>10</a:t>
                      </a:r>
                    </a:p>
                  </a:txBody>
                  <a:tcPr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dirty="0"/>
                        <a:t>3.0x10</a:t>
                      </a:r>
                      <a:r>
                        <a:rPr lang="en-CH" sz="1400" baseline="30000" dirty="0"/>
                        <a:t>10</a:t>
                      </a:r>
                    </a:p>
                  </a:txBody>
                  <a:tcPr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0860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7C87C52-C837-B292-72D1-AB0CF7BFB823}"/>
              </a:ext>
            </a:extLst>
          </p:cNvPr>
          <p:cNvSpPr txBox="1"/>
          <p:nvPr/>
        </p:nvSpPr>
        <p:spPr>
          <a:xfrm>
            <a:off x="5138190" y="6272305"/>
            <a:ext cx="167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</a:t>
            </a:r>
            <a:r>
              <a:rPr lang="en-CH" sz="1600" b="1" dirty="0"/>
              <a:t>chieved today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D5A0E-7B51-2FB2-9E9B-7AEE249ECCA5}"/>
              </a:ext>
            </a:extLst>
          </p:cNvPr>
          <p:cNvSpPr txBox="1"/>
          <p:nvPr/>
        </p:nvSpPr>
        <p:spPr>
          <a:xfrm>
            <a:off x="6915085" y="6272304"/>
            <a:ext cx="1032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Goals</a:t>
            </a:r>
            <a:endParaRPr lang="en-CH" sz="1600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655BED-4EC8-5573-2C27-820CC12B5A58}"/>
              </a:ext>
            </a:extLst>
          </p:cNvPr>
          <p:cNvCxnSpPr/>
          <p:nvPr/>
        </p:nvCxnSpPr>
        <p:spPr>
          <a:xfrm>
            <a:off x="6814686" y="5554318"/>
            <a:ext cx="0" cy="116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04FEB3-8C40-755D-4388-AE6E0B92B833}"/>
              </a:ext>
            </a:extLst>
          </p:cNvPr>
          <p:cNvCxnSpPr/>
          <p:nvPr/>
        </p:nvCxnSpPr>
        <p:spPr>
          <a:xfrm>
            <a:off x="6958523" y="6250427"/>
            <a:ext cx="1549101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8A177B2-2EA9-0460-D003-178648299941}"/>
              </a:ext>
            </a:extLst>
          </p:cNvPr>
          <p:cNvCxnSpPr>
            <a:cxnSpLocks/>
          </p:cNvCxnSpPr>
          <p:nvPr/>
        </p:nvCxnSpPr>
        <p:spPr>
          <a:xfrm flipH="1">
            <a:off x="5140481" y="6255571"/>
            <a:ext cx="1443316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675A3F5-1534-CDE4-29A3-F96944D8E05E}"/>
              </a:ext>
            </a:extLst>
          </p:cNvPr>
          <p:cNvSpPr txBox="1"/>
          <p:nvPr/>
        </p:nvSpPr>
        <p:spPr>
          <a:xfrm>
            <a:off x="4035557" y="2063955"/>
            <a:ext cx="175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Input </a:t>
            </a:r>
            <a:r>
              <a:rPr lang="de-CH" sz="1600" b="1" dirty="0" err="1"/>
              <a:t>for</a:t>
            </a:r>
            <a:r>
              <a:rPr lang="de-CH" sz="1600" b="1" dirty="0"/>
              <a:t> ESPP</a:t>
            </a:r>
            <a:endParaRPr lang="en-CH" sz="16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CA5C36-1718-20DF-C54C-5277E0FF40CD}"/>
              </a:ext>
            </a:extLst>
          </p:cNvPr>
          <p:cNvSpPr/>
          <p:nvPr/>
        </p:nvSpPr>
        <p:spPr>
          <a:xfrm>
            <a:off x="3413700" y="2373171"/>
            <a:ext cx="3400986" cy="3457740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0517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2333D-34E6-8620-F2BD-2CAC84EC0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15C9-B0AB-6CE0-B46C-5D8F7F0F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CH" sz="4000" dirty="0"/>
              <a:t>2) 400 &amp; 800 MHz FPC &amp; HOMC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B17E4F-F25C-4153-1F97-BB836324F3A0}"/>
              </a:ext>
            </a:extLst>
          </p:cNvPr>
          <p:cNvGraphicFramePr>
            <a:graphicFrameLocks noGrp="1"/>
          </p:cNvGraphicFramePr>
          <p:nvPr/>
        </p:nvGraphicFramePr>
        <p:xfrm>
          <a:off x="-10" y="1799045"/>
          <a:ext cx="12058651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921">
                  <a:extLst>
                    <a:ext uri="{9D8B030D-6E8A-4147-A177-3AD203B41FA5}">
                      <a16:colId xmlns:a16="http://schemas.microsoft.com/office/drawing/2014/main" val="2795068928"/>
                    </a:ext>
                  </a:extLst>
                </a:gridCol>
                <a:gridCol w="2135539">
                  <a:extLst>
                    <a:ext uri="{9D8B030D-6E8A-4147-A177-3AD203B41FA5}">
                      <a16:colId xmlns:a16="http://schemas.microsoft.com/office/drawing/2014/main" val="1691442367"/>
                    </a:ext>
                  </a:extLst>
                </a:gridCol>
                <a:gridCol w="2658402">
                  <a:extLst>
                    <a:ext uri="{9D8B030D-6E8A-4147-A177-3AD203B41FA5}">
                      <a16:colId xmlns:a16="http://schemas.microsoft.com/office/drawing/2014/main" val="3048108307"/>
                    </a:ext>
                  </a:extLst>
                </a:gridCol>
                <a:gridCol w="2024109">
                  <a:extLst>
                    <a:ext uri="{9D8B030D-6E8A-4147-A177-3AD203B41FA5}">
                      <a16:colId xmlns:a16="http://schemas.microsoft.com/office/drawing/2014/main" val="2714074786"/>
                    </a:ext>
                  </a:extLst>
                </a:gridCol>
                <a:gridCol w="971778">
                  <a:extLst>
                    <a:ext uri="{9D8B030D-6E8A-4147-A177-3AD203B41FA5}">
                      <a16:colId xmlns:a16="http://schemas.microsoft.com/office/drawing/2014/main" val="1141944744"/>
                    </a:ext>
                  </a:extLst>
                </a:gridCol>
                <a:gridCol w="1096719">
                  <a:extLst>
                    <a:ext uri="{9D8B030D-6E8A-4147-A177-3AD203B41FA5}">
                      <a16:colId xmlns:a16="http://schemas.microsoft.com/office/drawing/2014/main" val="989601673"/>
                    </a:ext>
                  </a:extLst>
                </a:gridCol>
                <a:gridCol w="2222183">
                  <a:extLst>
                    <a:ext uri="{9D8B030D-6E8A-4147-A177-3AD203B41FA5}">
                      <a16:colId xmlns:a16="http://schemas.microsoft.com/office/drawing/2014/main" val="2021518897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en-CH" sz="16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6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H</a:t>
                      </a:r>
                      <a:r>
                        <a:rPr lang="en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igh-power similar coupler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Low power </a:t>
                      </a:r>
                      <a:r>
                        <a:rPr lang="de-CH" sz="1600" b="0" dirty="0" err="1">
                          <a:ln>
                            <a:solidFill>
                              <a:schemeClr val="bg1"/>
                            </a:solidFill>
                          </a:ln>
                        </a:rPr>
                        <a:t>test</a:t>
                      </a:r>
                      <a:r>
                        <a:rPr lang="de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de-CH" sz="1600" b="0" dirty="0" err="1">
                          <a:ln>
                            <a:solidFill>
                              <a:schemeClr val="bg1"/>
                            </a:solidFill>
                          </a:ln>
                        </a:rPr>
                        <a:t>protoype</a:t>
                      </a:r>
                      <a:endParaRPr lang="en-CH" sz="16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HP </a:t>
                      </a:r>
                      <a:r>
                        <a:rPr lang="de-CH" sz="1600" b="0" dirty="0" err="1">
                          <a:ln>
                            <a:solidFill>
                              <a:schemeClr val="bg1"/>
                            </a:solidFill>
                          </a:ln>
                        </a:rPr>
                        <a:t>test</a:t>
                      </a:r>
                      <a:r>
                        <a:rPr lang="de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 (</a:t>
                      </a:r>
                      <a:r>
                        <a:rPr lang="de-CH" sz="1600" b="0" dirty="0" err="1">
                          <a:ln>
                            <a:solidFill>
                              <a:schemeClr val="bg1"/>
                            </a:solidFill>
                          </a:ln>
                        </a:rPr>
                        <a:t>test</a:t>
                      </a:r>
                      <a:r>
                        <a:rPr lang="de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 box)</a:t>
                      </a:r>
                      <a:endParaRPr lang="en-CH" sz="16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HTC (FPC, tuner, shielding)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6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CM with beam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4968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CH" sz="16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6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TRL7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2585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400 MHz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FPC P</a:t>
                      </a:r>
                      <a:r>
                        <a:rPr lang="en-CH" sz="1600" baseline="-25000" dirty="0">
                          <a:solidFill>
                            <a:schemeClr val="bg1"/>
                          </a:solidFill>
                        </a:rPr>
                        <a:t>CW</a:t>
                      </a:r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 (kW), </a:t>
                      </a:r>
                      <a:r>
                        <a:rPr lang="en-CH" sz="1100" dirty="0">
                          <a:solidFill>
                            <a:schemeClr val="bg1"/>
                          </a:solidFill>
                        </a:rPr>
                        <a:t>382 if matched, 500 to compensate failing cavities</a:t>
                      </a:r>
                      <a:endParaRPr lang="en-CH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LHC: 300 kW, tested at 500 kW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(&gt;= 500 may need full height waveguides)</a:t>
                      </a:r>
                      <a:endParaRPr lang="en-CH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S11 &lt;-25 dB</a:t>
                      </a:r>
                      <a:endParaRPr lang="en-CH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600 (only for Z)</a:t>
                      </a:r>
                      <a:endParaRPr lang="en-CH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en-CH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en-CH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8461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HOM P</a:t>
                      </a:r>
                      <a:r>
                        <a:rPr lang="en-CH" sz="1600" baseline="-25000" dirty="0">
                          <a:solidFill>
                            <a:schemeClr val="bg1"/>
                          </a:solidFill>
                        </a:rPr>
                        <a:t>CW</a:t>
                      </a:r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 (kW)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LHC Hook: 1 kW 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SOLEIL Hook: designed for 5 kW</a:t>
                      </a:r>
                      <a:endParaRPr lang="en-CH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S21 &lt;-90 dB at fundamental mode, S21&gt; -15 dB at HOMs</a:t>
                      </a:r>
                      <a:endParaRPr lang="en-CH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CH" sz="11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CH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 of fundamental mode rejection</a:t>
                      </a:r>
                    </a:p>
                  </a:txBody>
                  <a:tcPr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Narrow band: 1 kW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Wide band (coax, BLA): 7 kW (between cavities)</a:t>
                      </a:r>
                      <a:endParaRPr lang="en-CH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658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800 MHz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FPC P</a:t>
                      </a:r>
                      <a:r>
                        <a:rPr lang="en-CH" sz="1600" baseline="-25000" dirty="0">
                          <a:solidFill>
                            <a:schemeClr val="bg1"/>
                          </a:solidFill>
                        </a:rPr>
                        <a:t>CW</a:t>
                      </a:r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 (kW), </a:t>
                      </a:r>
                      <a:r>
                        <a:rPr lang="en-CH" sz="1100" dirty="0">
                          <a:solidFill>
                            <a:schemeClr val="bg1"/>
                          </a:solidFill>
                        </a:rPr>
                        <a:t>196 if matched, 250 with margin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SNS 805 MHz FPC: 550 kW pulsed, 50 kW average, ESS 704 MHz FPC: 1.2 MW pulsed, 60 kW average, SPS 800 MHz window (disk): 150 kW CW</a:t>
                      </a:r>
                      <a:endParaRPr lang="en-CH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S11 &lt;-25 dB</a:t>
                      </a:r>
                      <a:endParaRPr lang="en-CH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en-CH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en-CH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en-CH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7189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HOM P</a:t>
                      </a:r>
                      <a:r>
                        <a:rPr lang="en-CH" sz="1600" baseline="-25000" dirty="0">
                          <a:solidFill>
                            <a:schemeClr val="bg1"/>
                          </a:solidFill>
                        </a:rPr>
                        <a:t>CW</a:t>
                      </a:r>
                      <a:r>
                        <a:rPr lang="en-CH" sz="1600" dirty="0">
                          <a:solidFill>
                            <a:schemeClr val="bg1"/>
                          </a:solidFill>
                        </a:rPr>
                        <a:t> (kW)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1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S21 &lt;-90 dB at fundamental mode, S21&gt; -15 dB at HOMs</a:t>
                      </a:r>
                      <a:endParaRPr lang="en-CH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1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C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1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CH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 of fundamental mode rejection</a:t>
                      </a:r>
                    </a:p>
                  </a:txBody>
                  <a:tcPr>
                    <a:solidFill>
                      <a:srgbClr val="B1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Narrow band: 0.2 kW per 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Wide band (BLA): 3 kW</a:t>
                      </a:r>
                      <a:endParaRPr lang="en-CH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7C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086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4ED9507-50ED-2825-CD71-C9F4238A86B4}"/>
              </a:ext>
            </a:extLst>
          </p:cNvPr>
          <p:cNvSpPr txBox="1"/>
          <p:nvPr/>
        </p:nvSpPr>
        <p:spPr>
          <a:xfrm>
            <a:off x="3895565" y="6256987"/>
            <a:ext cx="1788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</a:t>
            </a:r>
            <a:r>
              <a:rPr lang="en-CH" sz="1600" b="1" dirty="0"/>
              <a:t>chieved today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33DF1-B06C-BB06-C15C-9CC74E18A2EC}"/>
              </a:ext>
            </a:extLst>
          </p:cNvPr>
          <p:cNvSpPr txBox="1"/>
          <p:nvPr/>
        </p:nvSpPr>
        <p:spPr>
          <a:xfrm>
            <a:off x="5973877" y="6255011"/>
            <a:ext cx="1032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Goals</a:t>
            </a:r>
            <a:endParaRPr lang="en-CH" sz="16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7563F8-B01C-DCA3-34B9-CB0C2E37144B}"/>
              </a:ext>
            </a:extLst>
          </p:cNvPr>
          <p:cNvCxnSpPr/>
          <p:nvPr/>
        </p:nvCxnSpPr>
        <p:spPr>
          <a:xfrm>
            <a:off x="5746325" y="5582731"/>
            <a:ext cx="0" cy="116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1831E5-2FFC-620D-22E9-4A73B77B96A1}"/>
              </a:ext>
            </a:extLst>
          </p:cNvPr>
          <p:cNvCxnSpPr/>
          <p:nvPr/>
        </p:nvCxnSpPr>
        <p:spPr>
          <a:xfrm>
            <a:off x="5886030" y="6128831"/>
            <a:ext cx="1549101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76D785-589A-6AF7-B978-73487F5DCA3A}"/>
              </a:ext>
            </a:extLst>
          </p:cNvPr>
          <p:cNvCxnSpPr>
            <a:cxnSpLocks/>
          </p:cNvCxnSpPr>
          <p:nvPr/>
        </p:nvCxnSpPr>
        <p:spPr>
          <a:xfrm flipH="1">
            <a:off x="4067988" y="6133975"/>
            <a:ext cx="1443316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5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6B194-F7BB-D9EC-E90B-B731AC259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2888-657E-5CBB-30AC-EE9323A0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CH" sz="4000" dirty="0"/>
              <a:t>3) TRL levels for cryomodules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445B24-45AD-4C39-ECFF-FDD09C16E6D1}"/>
              </a:ext>
            </a:extLst>
          </p:cNvPr>
          <p:cNvGraphicFramePr>
            <a:graphicFrameLocks noGrp="1"/>
          </p:cNvGraphicFramePr>
          <p:nvPr/>
        </p:nvGraphicFramePr>
        <p:xfrm>
          <a:off x="595863" y="1935808"/>
          <a:ext cx="6850986" cy="47726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5491">
                  <a:extLst>
                    <a:ext uri="{9D8B030D-6E8A-4147-A177-3AD203B41FA5}">
                      <a16:colId xmlns:a16="http://schemas.microsoft.com/office/drawing/2014/main" val="2521005117"/>
                    </a:ext>
                  </a:extLst>
                </a:gridCol>
                <a:gridCol w="5665495">
                  <a:extLst>
                    <a:ext uri="{9D8B030D-6E8A-4147-A177-3AD203B41FA5}">
                      <a16:colId xmlns:a16="http://schemas.microsoft.com/office/drawing/2014/main" val="304067196"/>
                    </a:ext>
                  </a:extLst>
                </a:gridCol>
              </a:tblGrid>
              <a:tr h="530290">
                <a:tc>
                  <a:txBody>
                    <a:bodyPr/>
                    <a:lstStyle/>
                    <a:p>
                      <a:r>
                        <a:rPr lang="en-CH" sz="2400" dirty="0">
                          <a:solidFill>
                            <a:schemeClr val="bg1"/>
                          </a:solidFill>
                        </a:rPr>
                        <a:t>TRL1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>
                          <a:solidFill>
                            <a:schemeClr val="bg1"/>
                          </a:solidFill>
                        </a:rPr>
                        <a:t>Define basic properties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51351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r>
                        <a:rPr lang="en-CH" sz="2400" dirty="0"/>
                        <a:t>TRL2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/>
                        <a:t>Analystical study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07503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r>
                        <a:rPr lang="en-CH" sz="2400" dirty="0"/>
                        <a:t>TRL3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/>
                        <a:t>Proof of concept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76157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r>
                        <a:rPr lang="en-CH" sz="2400" dirty="0"/>
                        <a:t>TRL4</a:t>
                      </a:r>
                    </a:p>
                  </a:txBody>
                  <a:tcPr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/>
                        <a:t>Pre-prototype</a:t>
                      </a:r>
                    </a:p>
                  </a:txBody>
                  <a:tcPr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82546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r>
                        <a:rPr lang="en-CH" sz="2400" dirty="0"/>
                        <a:t>TRL5</a:t>
                      </a:r>
                    </a:p>
                  </a:txBody>
                  <a:tcPr>
                    <a:solidFill>
                      <a:srgbClr val="FFFF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/>
                        <a:t>Pre-prototype tested in lab</a:t>
                      </a:r>
                    </a:p>
                  </a:txBody>
                  <a:tcPr>
                    <a:solidFill>
                      <a:srgbClr val="FFFF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380713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r>
                        <a:rPr lang="en-CH" sz="2400" dirty="0"/>
                        <a:t>TRL6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/>
                        <a:t>Prototype tested in relevant environment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34240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r>
                        <a:rPr lang="en-CH" sz="2400" dirty="0"/>
                        <a:t>TRL7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2400" dirty="0"/>
                        <a:t>Approved prototype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29299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TRL8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Pre-serial manufacturing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16986"/>
                  </a:ext>
                </a:extLst>
              </a:tr>
              <a:tr h="5302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TRL9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H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Series production (product on market)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218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DB40FD-DC82-DDB8-4FAC-FCF121D3AA9F}"/>
              </a:ext>
            </a:extLst>
          </p:cNvPr>
          <p:cNvSpPr txBox="1"/>
          <p:nvPr/>
        </p:nvSpPr>
        <p:spPr>
          <a:xfrm>
            <a:off x="7776839" y="2033617"/>
            <a:ext cx="4003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/>
              <a:t>Interpretation for CMs: </a:t>
            </a:r>
          </a:p>
          <a:p>
            <a:endParaRPr lang="en-CH" b="1" dirty="0"/>
          </a:p>
          <a:p>
            <a:r>
              <a:rPr lang="en-CH" dirty="0"/>
              <a:t>TRL4: CM assembled, </a:t>
            </a:r>
          </a:p>
          <a:p>
            <a:r>
              <a:rPr lang="en-CH" dirty="0"/>
              <a:t>TRL5: low-power cold test (cryogenic performance, cavity frequencies, coupler adjustments, tuner)</a:t>
            </a:r>
          </a:p>
          <a:p>
            <a:r>
              <a:rPr lang="en-CH" dirty="0"/>
              <a:t>TRL6: full power cold test in test stand</a:t>
            </a:r>
          </a:p>
          <a:p>
            <a:r>
              <a:rPr lang="en-CH" dirty="0"/>
              <a:t>TRL7: test with beam (PERLE, LHC?)</a:t>
            </a:r>
          </a:p>
        </p:txBody>
      </p:sp>
    </p:spTree>
    <p:extLst>
      <p:ext uri="{BB962C8B-B14F-4D97-AF65-F5344CB8AC3E}">
        <p14:creationId xmlns:p14="http://schemas.microsoft.com/office/powerpoint/2010/main" val="13920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1884</Words>
  <Application>Microsoft Macintosh PowerPoint</Application>
  <PresentationFormat>Widescreen</PresentationFormat>
  <Paragraphs>384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Symbol</vt:lpstr>
      <vt:lpstr>Verdana</vt:lpstr>
      <vt:lpstr>Wingdings</vt:lpstr>
      <vt:lpstr>Office Theme</vt:lpstr>
      <vt:lpstr>FCC-ee SRF R&amp;D needs</vt:lpstr>
      <vt:lpstr>Critical RF challenges for FCC-ee</vt:lpstr>
      <vt:lpstr>2-step approach to R&amp;D:</vt:lpstr>
      <vt:lpstr>400 &amp; 800 MHz design specifications</vt:lpstr>
      <vt:lpstr>PowerPoint Presentation</vt:lpstr>
      <vt:lpstr>TRL levels</vt:lpstr>
      <vt:lpstr>1) 400 &amp; 800 MHz cavity specifications.</vt:lpstr>
      <vt:lpstr>2) 400 &amp; 800 MHz FPC &amp; HOMC </vt:lpstr>
      <vt:lpstr>3) TRL levels for cryomodules</vt:lpstr>
      <vt:lpstr>3) 400 &amp; 800 MHz CM: effort for (TRL5), full power cold test (TRL6) not yet funded </vt:lpstr>
      <vt:lpstr>4) 400 &amp; 800 MHz high-efficiency power sources</vt:lpstr>
      <vt:lpstr>5) 400 &amp; 800 MHz cavities, couplers and cryomodules: infrastructure needed for TRL6 validation</vt:lpstr>
      <vt:lpstr>Technical highlights</vt:lpstr>
      <vt:lpstr>Cavity Performances – 1.3 GHz Nb/Cu</vt:lpstr>
      <vt:lpstr>Cavity Fabrication – 800 MHz single cell</vt:lpstr>
      <vt:lpstr>RF Resonant Ring</vt:lpstr>
      <vt:lpstr>PowerPoint Presentation</vt:lpstr>
      <vt:lpstr>Concluding..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 Gerigk</dc:creator>
  <cp:lastModifiedBy>Frank Gerigk</cp:lastModifiedBy>
  <cp:revision>8</cp:revision>
  <dcterms:created xsi:type="dcterms:W3CDTF">2026-02-04T15:10:06Z</dcterms:created>
  <dcterms:modified xsi:type="dcterms:W3CDTF">2026-02-05T15:59:59Z</dcterms:modified>
</cp:coreProperties>
</file>