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0" r:id="rId1"/>
    <p:sldMasterId id="2147483969" r:id="rId2"/>
  </p:sldMasterIdLst>
  <p:notesMasterIdLst>
    <p:notesMasterId r:id="rId29"/>
  </p:notesMasterIdLst>
  <p:sldIdLst>
    <p:sldId id="374" r:id="rId3"/>
    <p:sldId id="437" r:id="rId4"/>
    <p:sldId id="438" r:id="rId5"/>
    <p:sldId id="442" r:id="rId6"/>
    <p:sldId id="441" r:id="rId7"/>
    <p:sldId id="443" r:id="rId8"/>
    <p:sldId id="444" r:id="rId9"/>
    <p:sldId id="445" r:id="rId10"/>
    <p:sldId id="439" r:id="rId11"/>
    <p:sldId id="446" r:id="rId12"/>
    <p:sldId id="447" r:id="rId13"/>
    <p:sldId id="448" r:id="rId14"/>
    <p:sldId id="440" r:id="rId15"/>
    <p:sldId id="419" r:id="rId16"/>
    <p:sldId id="432" r:id="rId17"/>
    <p:sldId id="423" r:id="rId18"/>
    <p:sldId id="426" r:id="rId19"/>
    <p:sldId id="429" r:id="rId20"/>
    <p:sldId id="430" r:id="rId21"/>
    <p:sldId id="424" r:id="rId22"/>
    <p:sldId id="433" r:id="rId23"/>
    <p:sldId id="431" r:id="rId24"/>
    <p:sldId id="434" r:id="rId25"/>
    <p:sldId id="435" r:id="rId26"/>
    <p:sldId id="436" r:id="rId27"/>
    <p:sldId id="35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141"/>
    <a:srgbClr val="000000"/>
    <a:srgbClr val="002855"/>
    <a:srgbClr val="36573B"/>
    <a:srgbClr val="4C8C2B"/>
    <a:srgbClr val="B94700"/>
    <a:srgbClr val="C3CAD1"/>
    <a:srgbClr val="EA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87"/>
    <p:restoredTop sz="96599"/>
  </p:normalViewPr>
  <p:slideViewPr>
    <p:cSldViewPr snapToGrid="0">
      <p:cViewPr varScale="1">
        <p:scale>
          <a:sx n="123" d="100"/>
          <a:sy n="123" d="100"/>
        </p:scale>
        <p:origin x="1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1T22:30:02.7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41 470 24575,'6'-11'0,"2"-2"0,3 0 0,0-4 0,3-2 0,0-1 0,4-1 0,-1-1 0,-3 4 0,1-3 0,-3 7 0,-4 2 0,2 1 0,-2 0 0,3-2 0,2-2 0,1-2 0,5-6 0,2-2 0,2 0 0,-2-1 0,-1 1 0,-3 5 0,-1-1 0,-8 8 0,2 2 0,-4 3 0,-4 4 0,-3 4 0,-8 4 0,-7 5 0,-5 3 0,0 0 0,0 0 0,4 2 0,-4 1 0,0 5 0,2 0 0,-5 2 0,6-2 0,0-4 0,3-2 0,7-5 0,0-2 0,3-2 0,0-2 0,3 2 0,-3-4 0,1 4 0,-3 0 0,-1 1 0,-3 1 0,-1-1 0,1 3 0,-1-4 0,3 5 0,0-5 0,1 2 0,-2-1 0,3 0 0,1-1 0,3-2 0,-2 1 0,-1-1 0,1-2 0,5-6 0,6-9 0,4-6 0,-1 0 0,3-3 0,1 3 0,-4 2 0,1-3 0,-2 6 0,-1-2 0,0 4 0,-5 3 0,3 2 0,-1 2 0,-2 0 0,-1 2 0,0 2 0,1 0 0,-1-3 0,1 2 0,1-3 0,-1 3 0,-2-2 0,4 0 0,-4 2 0,2-1 0,0 2 0,0-1 0,-1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2/3/26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33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5A06-F641-5EC3-D719-B34F1834A6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4EE99E-B369-AEF4-31C2-D04F8CDD0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FD664DD-4B4F-B6F9-44D8-026688A6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E736E786-2843-9B52-0847-6BFC3D1CB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16" r:id="rId3"/>
    <p:sldLayoutId id="2147483970" r:id="rId4"/>
    <p:sldLayoutId id="2147483971" r:id="rId5"/>
    <p:sldLayoutId id="2147483972" r:id="rId6"/>
    <p:sldLayoutId id="2147483973" r:id="rId7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280.png"/><Relationship Id="rId4" Type="http://schemas.openxmlformats.org/officeDocument/2006/relationships/image" Target="../media/image42.png"/><Relationship Id="rId9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445" y="2697144"/>
            <a:ext cx="10003536" cy="2388558"/>
          </a:xfrm>
        </p:spPr>
        <p:txBody>
          <a:bodyPr>
            <a:normAutofit fontScale="90000"/>
          </a:bodyPr>
          <a:lstStyle/>
          <a:p>
            <a:r>
              <a:rPr lang="en-US" dirty="0"/>
              <a:t>SRF R&amp;D needs for </a:t>
            </a:r>
            <a:br>
              <a:rPr lang="en-US" dirty="0"/>
            </a:br>
            <a:r>
              <a:rPr lang="en-US" dirty="0"/>
              <a:t>PIP-II, the Fermilab complex, and a muon collider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5115756"/>
            <a:ext cx="10003536" cy="278477"/>
          </a:xfrm>
        </p:spPr>
        <p:txBody>
          <a:bodyPr/>
          <a:lstStyle/>
          <a:p>
            <a:r>
              <a:rPr lang="en-US" dirty="0"/>
              <a:t>Sergey Belomestnykh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5ACB3-3E13-857E-398C-1BB7A3C1F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5394233"/>
            <a:ext cx="10003537" cy="278476"/>
          </a:xfrm>
        </p:spPr>
        <p:txBody>
          <a:bodyPr/>
          <a:lstStyle/>
          <a:p>
            <a:r>
              <a:rPr lang="en-US" dirty="0"/>
              <a:t>Fermilab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 dirty="0"/>
              <a:t>February 5,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D87FB-7476-12CB-D2FA-33C12EB32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718" y="0"/>
            <a:ext cx="4030263" cy="2606071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B82EC-1DCF-2462-38FA-51FD2FF71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88E009-AB2E-E8B4-2F3B-511EF368BA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61" b="2928"/>
          <a:stretch>
            <a:fillRect/>
          </a:stretch>
        </p:blipFill>
        <p:spPr>
          <a:xfrm>
            <a:off x="475091" y="1092808"/>
            <a:ext cx="5925708" cy="39472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128692-09D8-5236-38A5-C7392EFF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Accelerator Complex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79AF7-8476-DE26-E5B9-E111F1F23DED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5A4837-AC2A-9AB8-105B-DA023C5374B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A7D13-2EE5-91E9-F60C-77EB9275494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5">
                <a:extLst>
                  <a:ext uri="{FF2B5EF4-FFF2-40B4-BE49-F238E27FC236}">
                    <a16:creationId xmlns:a16="http://schemas.microsoft.com/office/drawing/2014/main" id="{F825C167-C714-ADC5-0DA9-8F6381F859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6273" y="1302049"/>
                <a:ext cx="5138303" cy="5054301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20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6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300"/>
                  </a:spcAft>
                  <a:buFont typeface="Wingdings" pitchFamily="2" charset="2"/>
                  <a:buChar char="§"/>
                  <a:defRPr/>
                </a:pPr>
                <a:r>
                  <a:rPr lang="en-US" b="1" spc="0" dirty="0">
                    <a:solidFill>
                      <a:srgbClr val="4E4E4E"/>
                    </a:solidFill>
                    <a:latin typeface="+mn-lt"/>
                    <a:ea typeface="Geneva" charset="0"/>
                  </a:rPr>
                  <a:t>National User Facility </a:t>
                </a:r>
              </a:p>
              <a:p>
                <a:pPr>
                  <a:spcAft>
                    <a:spcPts val="300"/>
                  </a:spcAft>
                  <a:buFont typeface="Wingdings" pitchFamily="2" charset="2"/>
                  <a:buChar char="§"/>
                  <a:defRPr/>
                </a:pPr>
                <a:r>
                  <a:rPr lang="en-US" sz="1800" spc="0" dirty="0">
                    <a:solidFill>
                      <a:srgbClr val="4E4E4E"/>
                    </a:solidFill>
                    <a:latin typeface="+mn-lt"/>
                    <a:ea typeface="Geneva" charset="0"/>
                  </a:rPr>
                  <a:t>Multiple interconnected machines for staged acceleration and delivery of protons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pc="0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Geneva" charset="0"/>
                          </a:rPr>
                        </m:ctrlPr>
                      </m:sSupPr>
                      <m:e>
                        <m:r>
                          <a:rPr lang="en-US" sz="1800" b="0" i="1" spc="0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Geneva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pc="0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Geneva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1800" dirty="0">
                    <a:latin typeface="+mn-lt"/>
                  </a:rPr>
                  <a:t> pulses per year)</a:t>
                </a:r>
              </a:p>
              <a:p>
                <a:pPr>
                  <a:spcAft>
                    <a:spcPts val="300"/>
                  </a:spcAft>
                  <a:buFont typeface="Wingdings" pitchFamily="2" charset="2"/>
                  <a:buChar char="§"/>
                  <a:defRPr/>
                </a:pPr>
                <a:r>
                  <a:rPr lang="en-US" sz="1800" dirty="0">
                    <a:latin typeface="+mn-lt"/>
                  </a:rPr>
                  <a:t>Several experimental areas operating concurrently</a:t>
                </a:r>
              </a:p>
              <a:p>
                <a:pPr>
                  <a:spcAft>
                    <a:spcPts val="300"/>
                  </a:spcAft>
                  <a:buFont typeface="Wingdings" pitchFamily="2" charset="2"/>
                  <a:buChar char="§"/>
                  <a:defRPr/>
                </a:pPr>
                <a:r>
                  <a:rPr lang="en-US" sz="1800" dirty="0">
                    <a:latin typeface="+mn-lt"/>
                  </a:rPr>
                  <a:t>800 MeV PIP-II SRF linac will replace the existing 400 MeV copper linac</a:t>
                </a:r>
              </a:p>
              <a:p>
                <a:pPr>
                  <a:spcAft>
                    <a:spcPts val="300"/>
                  </a:spcAft>
                  <a:buFont typeface="Wingdings" pitchFamily="2" charset="2"/>
                  <a:buChar char="§"/>
                  <a:defRPr/>
                </a:pPr>
                <a:r>
                  <a:rPr lang="en-US" sz="1800" dirty="0">
                    <a:latin typeface="+mn-lt"/>
                  </a:rPr>
                  <a:t>PIP-II will deliver upgrades of critical components in other machines to reach 1.2 MW of proton beam power on target for LBNF/DUNE</a:t>
                </a:r>
              </a:p>
            </p:txBody>
          </p:sp>
        </mc:Choice>
        <mc:Fallback xmlns="">
          <p:sp>
            <p:nvSpPr>
              <p:cNvPr id="2" name="Content Placeholder 5">
                <a:extLst>
                  <a:ext uri="{FF2B5EF4-FFF2-40B4-BE49-F238E27FC236}">
                    <a16:creationId xmlns:a16="http://schemas.microsoft.com/office/drawing/2014/main" id="{F825C167-C714-ADC5-0DA9-8F6381F85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273" y="1302049"/>
                <a:ext cx="5138303" cy="5054301"/>
              </a:xfrm>
              <a:prstGeom prst="rect">
                <a:avLst/>
              </a:prstGeom>
              <a:blipFill>
                <a:blip r:embed="rId3"/>
                <a:stretch>
                  <a:fillRect l="-985" t="-752" r="-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50479C7B-FA13-FDE3-ADC1-39B9CE9AF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9" y="4844844"/>
            <a:ext cx="5138304" cy="17067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420C875-FB93-9FAE-AF65-618CE817F2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77" t="18747" r="15337" b="21877"/>
          <a:stretch/>
        </p:blipFill>
        <p:spPr>
          <a:xfrm>
            <a:off x="2407046" y="4942358"/>
            <a:ext cx="2894150" cy="1511720"/>
          </a:xfrm>
          <a:prstGeom prst="rect">
            <a:avLst/>
          </a:prstGeom>
        </p:spPr>
      </p:pic>
      <p:sp>
        <p:nvSpPr>
          <p:cNvPr id="35" name="Notched Right Arrow 34">
            <a:extLst>
              <a:ext uri="{FF2B5EF4-FFF2-40B4-BE49-F238E27FC236}">
                <a16:creationId xmlns:a16="http://schemas.microsoft.com/office/drawing/2014/main" id="{A6899674-0D59-C9CA-69F4-C2A3633A4F7C}"/>
              </a:ext>
            </a:extLst>
          </p:cNvPr>
          <p:cNvSpPr/>
          <p:nvPr/>
        </p:nvSpPr>
        <p:spPr>
          <a:xfrm rot="13267399">
            <a:off x="2688770" y="4482352"/>
            <a:ext cx="854478" cy="315686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64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45B13-B0C9-E741-88D1-98F3DB731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DE4FE2-5A8C-B1F9-4E56-9D8FA8A5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ACE-MIRT – the next step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7E2D7-C5E2-8962-5512-0AF55A6059D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9659E-9548-47A7-5C13-8BC45BEADCA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F0BBB-3FC1-9147-0DF9-2C97D90980E6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3E9F273-C208-9E45-D345-9C3C7B0CC122}"/>
              </a:ext>
            </a:extLst>
          </p:cNvPr>
          <p:cNvSpPr txBox="1">
            <a:spLocks/>
          </p:cNvSpPr>
          <p:nvPr/>
        </p:nvSpPr>
        <p:spPr>
          <a:xfrm>
            <a:off x="758537" y="1174173"/>
            <a:ext cx="10926040" cy="51821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b="1" spc="0" dirty="0">
                <a:solidFill>
                  <a:srgbClr val="4E4E4E"/>
                </a:solidFill>
                <a:latin typeface="+mn-lt"/>
                <a:ea typeface="Geneva" charset="0"/>
              </a:rPr>
              <a:t>ACE-MIRT = Accelerator Complex Evolution - Main Injector Ramp and </a:t>
            </a:r>
            <a:r>
              <a:rPr lang="en-US" b="1" spc="0" dirty="0" err="1">
                <a:solidFill>
                  <a:srgbClr val="4E4E4E"/>
                </a:solidFill>
                <a:latin typeface="+mn-lt"/>
                <a:ea typeface="Geneva" charset="0"/>
              </a:rPr>
              <a:t>Targetry</a:t>
            </a:r>
            <a:r>
              <a:rPr lang="en-US" b="1" spc="0" dirty="0">
                <a:solidFill>
                  <a:srgbClr val="4E4E4E"/>
                </a:solidFill>
                <a:latin typeface="+mn-lt"/>
                <a:ea typeface="Geneva" charset="0"/>
              </a:rPr>
              <a:t> 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Further beam power on target increase (at 120 GeV) can be achieved through higher beam intensity or faster cycling of MI.</a:t>
            </a:r>
            <a:endParaRPr lang="en-US" sz="1800" dirty="0">
              <a:latin typeface="+mn-lt"/>
            </a:endParaRP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dirty="0">
                <a:latin typeface="+mn-lt"/>
              </a:rPr>
              <a:t>The former option requires replacing Booster/Recycler with a new machine (several options are under consideration).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dirty="0">
                <a:latin typeface="+mn-lt"/>
              </a:rPr>
              <a:t>The latter option would utilize the excess beam from PIP-II/Boster (also a risk mitigation strategy if intensity ramp up of PIP-II/Booster is slower than expected).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dirty="0">
                <a:latin typeface="+mn-lt"/>
              </a:rPr>
              <a:t>Reducing the MI 120 GeV cycle time from present 1.07 s to 0.65 s would require installation of 17 normal conducting cavities in addition to 20 existing ones.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dirty="0">
                <a:latin typeface="+mn-lt"/>
              </a:rPr>
              <a:t>A tunable (~1%) 53 MHz SRF cavity may be an attractive option to replace 37 NC cavities with 6 SRF cavities, see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Kellen McGee’s presentation</a:t>
            </a:r>
            <a:r>
              <a:rPr lang="en-US" sz="1800" dirty="0">
                <a:latin typeface="+mn-lt"/>
              </a:rPr>
              <a:t>.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5587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C63A9-0AD7-872F-C96C-60FE5AFF4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8CD81C-A6C5-9CF6-4EF4-C2BF77D8F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ACE-BR?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D2369-E6AD-F8CB-E5AB-B99816F494C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0B3DF-5634-5DA4-6234-DA245FC0B2D4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BB410-3F43-B4A0-2CFA-F9DF02C3A08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8015E237-D8BC-E289-50DC-D8E3EA484B2E}"/>
              </a:ext>
            </a:extLst>
          </p:cNvPr>
          <p:cNvSpPr txBox="1">
            <a:spLocks/>
          </p:cNvSpPr>
          <p:nvPr/>
        </p:nvSpPr>
        <p:spPr>
          <a:xfrm>
            <a:off x="758537" y="1174173"/>
            <a:ext cx="10926040" cy="51821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b="1" spc="0" dirty="0">
                <a:solidFill>
                  <a:srgbClr val="4E4E4E"/>
                </a:solidFill>
                <a:latin typeface="+mn-lt"/>
                <a:ea typeface="Geneva" charset="0"/>
              </a:rPr>
              <a:t>ACE-BR = Accelerator Complex Evolution – Booster Replacement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Further upgrades of Fermilab Accelerator Complex are nebulous at present.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At some point we will need to replace Booster and eliminate Recycler Ring to remove intensity limitations due to these accelerators.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There are several options including an 8-GeV SRF linac, a Rapid Cycling Synchrotron (RCS) or a combination of the two. An accumulator ring may be required.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The final choice would depend on what is the next big project at Fermilab. A muon collider demonstrator perhaps? Upgrading PIP-II SRF linac energy for other applications?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In any scenario, there will be a need for SRF technology. So, any new advances in </a:t>
            </a:r>
            <a:r>
              <a:rPr lang="en-US" sz="1800" spc="0" dirty="0">
                <a:solidFill>
                  <a:srgbClr val="FF0000"/>
                </a:solidFill>
                <a:latin typeface="+mn-lt"/>
                <a:ea typeface="Geneva" charset="0"/>
              </a:rPr>
              <a:t>making SRF more efficient </a:t>
            </a: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will be beneficial.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6983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9ACD8-951A-B915-4B20-96796158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R&amp;D for muon collider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BB227-031D-08E5-5ECB-161226C2D7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7E3A1-CBAE-E651-6382-FFA19BAD1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044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A91599-7DC1-2BA8-6C26-125C80B6CB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3327662"/>
            <a:ext cx="9994392" cy="3518882"/>
          </a:xfrm>
        </p:spPr>
        <p:txBody>
          <a:bodyPr numCol="2" spcCol="274320"/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NC RF for capture and cooling</a:t>
            </a:r>
          </a:p>
          <a:p>
            <a:pPr marL="460375" indent="-225425"/>
            <a:r>
              <a:rPr lang="en-US" sz="1800" dirty="0">
                <a:solidFill>
                  <a:srgbClr val="FF0000"/>
                </a:solidFill>
              </a:rPr>
              <a:t>High-gradient cavities in high magnetic field </a:t>
            </a:r>
          </a:p>
          <a:p>
            <a:pPr marL="460375" indent="-225425"/>
            <a:r>
              <a:rPr lang="en-US" sz="1800" dirty="0">
                <a:solidFill>
                  <a:srgbClr val="FF0000"/>
                </a:solidFill>
              </a:rPr>
              <a:t>High charge, Huge beam size, Important beam losses</a:t>
            </a:r>
          </a:p>
          <a:p>
            <a:pPr marL="460375" indent="-225425"/>
            <a:r>
              <a:rPr lang="en-US" sz="1800" dirty="0">
                <a:solidFill>
                  <a:srgbClr val="FF0000"/>
                </a:solidFill>
              </a:rPr>
              <a:t>Peak RF power </a:t>
            </a:r>
          </a:p>
          <a:p>
            <a:pPr marL="460375" indent="-225425"/>
            <a:r>
              <a:rPr lang="en-US" sz="1800" dirty="0">
                <a:solidFill>
                  <a:srgbClr val="FF0000"/>
                </a:solidFill>
              </a:rPr>
              <a:t>Little synergy with other projects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SRF for acceleration </a:t>
            </a:r>
            <a:endParaRPr lang="en-US" sz="1800" dirty="0">
              <a:solidFill>
                <a:srgbClr val="0070C0"/>
              </a:solidFill>
            </a:endParaRPr>
          </a:p>
          <a:p>
            <a:pPr marL="460375" indent="-225425"/>
            <a:r>
              <a:rPr lang="en-US" sz="1800" dirty="0">
                <a:solidFill>
                  <a:srgbClr val="0070C0"/>
                </a:solidFill>
              </a:rPr>
              <a:t>High charge, short bunch</a:t>
            </a:r>
          </a:p>
          <a:p>
            <a:pPr marL="460375" indent="-225425"/>
            <a:r>
              <a:rPr lang="en-US" sz="1800" dirty="0">
                <a:solidFill>
                  <a:srgbClr val="0070C0"/>
                </a:solidFill>
              </a:rPr>
              <a:t>High efficiency at high gradient</a:t>
            </a:r>
          </a:p>
          <a:p>
            <a:pPr marL="460375" indent="-225425"/>
            <a:r>
              <a:rPr lang="en-US" sz="1800" dirty="0">
                <a:solidFill>
                  <a:srgbClr val="0070C0"/>
                </a:solidFill>
              </a:rPr>
              <a:t>Maintain beam quality</a:t>
            </a:r>
          </a:p>
          <a:p>
            <a:pPr marL="460375" indent="-225425"/>
            <a:r>
              <a:rPr lang="en-US" sz="1800" dirty="0">
                <a:solidFill>
                  <a:srgbClr val="0070C0"/>
                </a:solidFill>
              </a:rPr>
              <a:t>Longitudinal and transverse stability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489880-CA84-A676-22AE-DDB965509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layout and RF technologies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16023-FAF6-C8AD-7946-D29262CD6B9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80C36-E92D-52CF-2BBB-2AE7CE9D1E2B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EB70C-65A3-078A-3DAF-58195322AA5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5F8CEE-3815-1F63-4B34-04A4CA036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6" y="1448429"/>
            <a:ext cx="9888720" cy="172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61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72338-A7E4-C2AB-6FE0-2ED293049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A2FD8C-AA4B-32BE-CAA7-31D1EB3DF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3327662"/>
            <a:ext cx="9994392" cy="3518882"/>
          </a:xfrm>
        </p:spPr>
        <p:txBody>
          <a:bodyPr numCol="2" spcCol="274320"/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NC RF for capture and cooling</a:t>
            </a:r>
          </a:p>
          <a:p>
            <a:pPr marL="460375" indent="-225425"/>
            <a:r>
              <a:rPr lang="en-US" sz="1800" dirty="0">
                <a:solidFill>
                  <a:srgbClr val="FF0000"/>
                </a:solidFill>
              </a:rPr>
              <a:t>High-gradient cavities in high magnetic field </a:t>
            </a:r>
          </a:p>
          <a:p>
            <a:pPr marL="460375" indent="-225425"/>
            <a:r>
              <a:rPr lang="en-US" sz="1800" dirty="0">
                <a:solidFill>
                  <a:srgbClr val="FF0000"/>
                </a:solidFill>
              </a:rPr>
              <a:t>High charge, Huge beam size, Important beam losses</a:t>
            </a:r>
          </a:p>
          <a:p>
            <a:pPr marL="460375" indent="-225425"/>
            <a:r>
              <a:rPr lang="en-US" sz="1800" dirty="0">
                <a:solidFill>
                  <a:srgbClr val="FF0000"/>
                </a:solidFill>
              </a:rPr>
              <a:t>Peak RF power </a:t>
            </a:r>
          </a:p>
          <a:p>
            <a:pPr marL="460375" indent="-225425"/>
            <a:r>
              <a:rPr lang="en-US" sz="1800" dirty="0">
                <a:solidFill>
                  <a:srgbClr val="FF0000"/>
                </a:solidFill>
              </a:rPr>
              <a:t>Little synergy with other projects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SRF for acceleration </a:t>
            </a:r>
            <a:endParaRPr lang="en-US" sz="1800" dirty="0">
              <a:solidFill>
                <a:srgbClr val="0070C0"/>
              </a:solidFill>
            </a:endParaRPr>
          </a:p>
          <a:p>
            <a:pPr marL="460375" indent="-225425"/>
            <a:r>
              <a:rPr lang="en-US" sz="1800" dirty="0">
                <a:solidFill>
                  <a:srgbClr val="0070C0"/>
                </a:solidFill>
              </a:rPr>
              <a:t>High charge, short bunch</a:t>
            </a:r>
          </a:p>
          <a:p>
            <a:pPr marL="460375" indent="-225425"/>
            <a:r>
              <a:rPr lang="en-US" sz="1800" dirty="0">
                <a:solidFill>
                  <a:srgbClr val="0070C0"/>
                </a:solidFill>
              </a:rPr>
              <a:t>High efficiency at high gradient</a:t>
            </a:r>
          </a:p>
          <a:p>
            <a:pPr marL="460375" indent="-225425"/>
            <a:r>
              <a:rPr lang="en-US" sz="1800" dirty="0">
                <a:solidFill>
                  <a:srgbClr val="0070C0"/>
                </a:solidFill>
              </a:rPr>
              <a:t>Maintain beam quality</a:t>
            </a:r>
          </a:p>
          <a:p>
            <a:pPr marL="460375" indent="-225425"/>
            <a:r>
              <a:rPr lang="en-US" sz="1800" dirty="0">
                <a:solidFill>
                  <a:srgbClr val="0070C0"/>
                </a:solidFill>
              </a:rPr>
              <a:t>Longitudinal and transverse stability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242AFE-4C09-7160-3274-35B67DC81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layout and RF technologies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14271-CD47-D80A-6716-663D2FA341D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DB27B-82F6-D824-C3D2-92AC0830C22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43421-1C7E-7B9E-8E82-5D674D16E29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77F669-CC5B-00EE-9E78-1DA1AE13F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6" y="1448429"/>
            <a:ext cx="9888720" cy="17202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37FE7A-E642-611E-2F1F-5E8C0602233E}"/>
              </a:ext>
            </a:extLst>
          </p:cNvPr>
          <p:cNvSpPr/>
          <p:nvPr/>
        </p:nvSpPr>
        <p:spPr>
          <a:xfrm>
            <a:off x="365760" y="3168714"/>
            <a:ext cx="5505104" cy="243198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76B97A9-9BAF-6790-FF05-DC4C41DD51D6}"/>
              </a:ext>
            </a:extLst>
          </p:cNvPr>
          <p:cNvSpPr/>
          <p:nvPr/>
        </p:nvSpPr>
        <p:spPr>
          <a:xfrm>
            <a:off x="8188036" y="1427647"/>
            <a:ext cx="1330036" cy="17202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20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A747E-4FAF-C1FE-5A2E-91EB878FA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D2933D-3785-EB1E-01CE-75BB4749B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SRF for accelerators (10 TeV </a:t>
            </a:r>
            <a:r>
              <a:rPr lang="en-GB" dirty="0" err="1"/>
              <a:t>c.m.</a:t>
            </a:r>
            <a:r>
              <a:rPr lang="en-GB" dirty="0"/>
              <a:t> MC)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3A351-0D15-AA92-3746-53DFAE7C94E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3E8D8-A318-5777-48E3-58269AA8610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CA068-7956-CBB0-E358-DA8C7266B7C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19B89C-B814-BA79-7CDB-80A425C82510}"/>
              </a:ext>
            </a:extLst>
          </p:cNvPr>
          <p:cNvSpPr txBox="1"/>
          <p:nvPr/>
        </p:nvSpPr>
        <p:spPr>
          <a:xfrm>
            <a:off x="2479165" y="4290167"/>
            <a:ext cx="5807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SC LINAC (88 MHz and 264 MHz) and RLA1 are not included, no design yet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D5E3A4-0FED-DACA-9292-401CD1C6D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231" y="5882416"/>
            <a:ext cx="3097562" cy="5261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BE6AA0-3D07-2207-93EC-3EFDADD4B4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101" b="25654"/>
          <a:stretch/>
        </p:blipFill>
        <p:spPr>
          <a:xfrm>
            <a:off x="6741232" y="4697035"/>
            <a:ext cx="3062884" cy="11331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17284B-F389-C62D-6113-AFD04733B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416" y="846665"/>
            <a:ext cx="9180356" cy="3550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1166D7-CF68-2945-7163-92EDCC0D1BFA}"/>
              </a:ext>
            </a:extLst>
          </p:cNvPr>
          <p:cNvSpPr txBox="1"/>
          <p:nvPr/>
        </p:nvSpPr>
        <p:spPr>
          <a:xfrm>
            <a:off x="1163212" y="4673757"/>
            <a:ext cx="5383974" cy="1405513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b="1" dirty="0">
                <a:latin typeface="Helvetica" pitchFamily="2" charset="0"/>
              </a:rPr>
              <a:t>SRF technology:</a:t>
            </a:r>
          </a:p>
          <a:p>
            <a:pPr marL="404813" indent="-17303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Bulk Nb or Nb/Cu for 352 MHz</a:t>
            </a:r>
          </a:p>
          <a:p>
            <a:pPr marL="404813" indent="-17303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Bulk Nb (TESLA cavities) for 1.3 GHz and 1.06 GHz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2528F58-14B0-5A5C-6696-DD6E1F2E423C}"/>
              </a:ext>
            </a:extLst>
          </p:cNvPr>
          <p:cNvSpPr/>
          <p:nvPr/>
        </p:nvSpPr>
        <p:spPr>
          <a:xfrm>
            <a:off x="4091666" y="1893798"/>
            <a:ext cx="4521110" cy="2073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C523D1-1678-9BDB-DF8B-A7B5C988234E}"/>
              </a:ext>
            </a:extLst>
          </p:cNvPr>
          <p:cNvSpPr/>
          <p:nvPr/>
        </p:nvSpPr>
        <p:spPr>
          <a:xfrm>
            <a:off x="4091666" y="2902004"/>
            <a:ext cx="6392688" cy="3898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A325213-3B09-1A3E-C9B8-957ADD8E8B11}"/>
              </a:ext>
            </a:extLst>
          </p:cNvPr>
          <p:cNvSpPr/>
          <p:nvPr/>
        </p:nvSpPr>
        <p:spPr>
          <a:xfrm>
            <a:off x="4082957" y="3881521"/>
            <a:ext cx="5695032" cy="2073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93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32FC0-D097-5FC7-C575-E4C8FD8E1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121859-93CC-2A60-3548-B761250FC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 challenges for SRF systems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BFA7C-8BBD-7B26-CA9B-DD8D5F9256DD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67DA8-1DE8-0BBC-0077-87A481B06F8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16484-284C-C693-2A2B-7D7F49321A8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1">
                <a:extLst>
                  <a:ext uri="{FF2B5EF4-FFF2-40B4-BE49-F238E27FC236}">
                    <a16:creationId xmlns:a16="http://schemas.microsoft.com/office/drawing/2014/main" id="{12CF6D49-AF58-6246-B8B7-C217B1952CFB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65760" y="893476"/>
                <a:ext cx="11144367" cy="559876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There are </a:t>
                </a:r>
                <a:r>
                  <a:rPr lang="en-US" b="1" dirty="0">
                    <a:solidFill>
                      <a:srgbClr val="FF0000"/>
                    </a:solidFill>
                  </a:rPr>
                  <a:t>significant challenges </a:t>
                </a:r>
                <a:r>
                  <a:rPr lang="en-US" dirty="0"/>
                  <a:t>that need to be addressed. Among these challenges are: </a:t>
                </a:r>
              </a:p>
              <a:p>
                <a:pPr marL="690563" indent="-227013"/>
                <a:r>
                  <a:rPr lang="en-US" sz="1800" dirty="0"/>
                  <a:t>Very high muon </a:t>
                </a:r>
                <a:r>
                  <a:rPr lang="en-US" sz="1800" dirty="0">
                    <a:solidFill>
                      <a:srgbClr val="FF0000"/>
                    </a:solidFill>
                  </a:rPr>
                  <a:t>bunch intensity</a:t>
                </a:r>
                <a:r>
                  <a:rPr lang="en-US" sz="1800" dirty="0"/>
                  <a:t>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2.7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1800" dirty="0"/>
                  <a:t> muons in the RCS chain) would favor larger cavity apertures and hence lower RF frequencies;</a:t>
                </a:r>
              </a:p>
              <a:p>
                <a:pPr marL="690563" indent="-227013"/>
                <a:r>
                  <a:rPr lang="en-US" sz="1800" dirty="0">
                    <a:solidFill>
                      <a:srgbClr val="FF0000"/>
                    </a:solidFill>
                  </a:rPr>
                  <a:t>Beam loading in RCS chain </a:t>
                </a:r>
                <a:r>
                  <a:rPr lang="en-US" sz="1800" dirty="0"/>
                  <a:t>will not be the same in all cavities, as the cavities will be distributed around the rings in several stations and the time between passages of counter-rotating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/>
                  <a:t> bunches will be different – need further studies;</a:t>
                </a:r>
              </a:p>
              <a:p>
                <a:pPr marL="690563" indent="-227013"/>
                <a:r>
                  <a:rPr lang="en-US" sz="1800" dirty="0"/>
                  <a:t>Relatively </a:t>
                </a:r>
                <a:r>
                  <a:rPr lang="en-US" sz="1800" dirty="0">
                    <a:solidFill>
                      <a:srgbClr val="FF0000"/>
                    </a:solidFill>
                  </a:rPr>
                  <a:t>small aperture</a:t>
                </a:r>
                <a:r>
                  <a:rPr lang="en-US" sz="1800" dirty="0"/>
                  <a:t> of 1300 MHz cavity might require switching to lower frequency; </a:t>
                </a:r>
              </a:p>
              <a:p>
                <a:pPr marL="690563" indent="-227013"/>
                <a:r>
                  <a:rPr lang="en-US" sz="1800" dirty="0">
                    <a:solidFill>
                      <a:srgbClr val="FF0000"/>
                    </a:solidFill>
                  </a:rPr>
                  <a:t>High gradient </a:t>
                </a:r>
                <a:r>
                  <a:rPr lang="en-US" sz="1800" dirty="0"/>
                  <a:t>operation of multi-cell lower frequency cavities must be demonstrated;</a:t>
                </a:r>
              </a:p>
              <a:p>
                <a:pPr marL="690563" indent="-227013"/>
                <a:r>
                  <a:rPr lang="en-US" sz="1800" dirty="0"/>
                  <a:t>The lower frequency SRF cavities of 352 MHz most likely will utilize </a:t>
                </a:r>
                <a:r>
                  <a:rPr lang="en-US" sz="1800" dirty="0">
                    <a:solidFill>
                      <a:srgbClr val="FF0000"/>
                    </a:solidFill>
                  </a:rPr>
                  <a:t>Nb/Cu SRF te</a:t>
                </a:r>
                <a:r>
                  <a:rPr lang="en-US" sz="1800" dirty="0"/>
                  <a:t>chnology – requires significant R&amp;D efforts; </a:t>
                </a:r>
              </a:p>
              <a:p>
                <a:pPr marL="690563" indent="-227013"/>
                <a:r>
                  <a:rPr lang="en-US" sz="1800" dirty="0">
                    <a:solidFill>
                      <a:srgbClr val="FF0000"/>
                    </a:solidFill>
                  </a:rPr>
                  <a:t>Stray magnetic fields </a:t>
                </a:r>
                <a:r>
                  <a:rPr lang="en-US" sz="1800" dirty="0"/>
                  <a:t>from high-field magnets may significantly degrade performance of SRF cavities – there is a need to developing efficient magnetic shielding and/or develop SRF cavities based on alternative superconductors; </a:t>
                </a:r>
              </a:p>
              <a:p>
                <a:pPr marL="690563" indent="-227013"/>
                <a:r>
                  <a:rPr lang="en-US" sz="1800" dirty="0"/>
                  <a:t>Effect of high-intensity radiation from </a:t>
                </a:r>
                <a:r>
                  <a:rPr lang="en-US" sz="1800" dirty="0">
                    <a:solidFill>
                      <a:srgbClr val="FF0000"/>
                    </a:solidFill>
                  </a:rPr>
                  <a:t>muon decays </a:t>
                </a:r>
                <a:r>
                  <a:rPr lang="en-US" sz="1800" dirty="0"/>
                  <a:t>on the performance of SRF cavities is unknown and must be studied;</a:t>
                </a:r>
              </a:p>
              <a:p>
                <a:pPr marL="690563" indent="-227013"/>
                <a:r>
                  <a:rPr lang="en-US" sz="1800" dirty="0">
                    <a:solidFill>
                      <a:srgbClr val="FF0000"/>
                    </a:solidFill>
                  </a:rPr>
                  <a:t>High peak RF power per cavity</a:t>
                </a:r>
                <a:r>
                  <a:rPr lang="en-US" sz="1800" dirty="0"/>
                  <a:t>, especially in the RLA, requires R&amp;D on fundamental power couplers.</a:t>
                </a:r>
              </a:p>
            </p:txBody>
          </p:sp>
        </mc:Choice>
        <mc:Fallback xmlns="">
          <p:sp>
            <p:nvSpPr>
              <p:cNvPr id="8" name="Text Placeholder 1">
                <a:extLst>
                  <a:ext uri="{FF2B5EF4-FFF2-40B4-BE49-F238E27FC236}">
                    <a16:creationId xmlns:a16="http://schemas.microsoft.com/office/drawing/2014/main" id="{12CF6D49-AF58-6246-B8B7-C217B1952C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65760" y="893476"/>
                <a:ext cx="11144367" cy="5598764"/>
              </a:xfrm>
              <a:blipFill>
                <a:blip r:embed="rId2"/>
                <a:stretch>
                  <a:fillRect l="-1365" t="-1357" r="-1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277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3FEA6-BC79-2584-FC4E-9C6C99B88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F41F79-1CBB-C514-B476-DE4A939F5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State of the art: bulk Nb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FB5D4-53C1-5EDB-FE9C-F4CDFD5A533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960BF-BC89-FEC8-3C29-E5E29D4396A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D92AD-6292-2600-14FB-33140A96E89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C636F7-CBB7-36F8-2842-EE74691E3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053" y="397461"/>
            <a:ext cx="3861819" cy="656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E30977-C470-8230-1164-7EBFFBA48821}"/>
              </a:ext>
            </a:extLst>
          </p:cNvPr>
          <p:cNvSpPr txBox="1"/>
          <p:nvPr/>
        </p:nvSpPr>
        <p:spPr>
          <a:xfrm>
            <a:off x="8237481" y="63699"/>
            <a:ext cx="1964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1300 MHz TESLA cavity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6CD0C0-AFA6-ABED-9ECC-5E51EF4AD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771" y="1214527"/>
            <a:ext cx="4844143" cy="29785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1">
                <a:extLst>
                  <a:ext uri="{FF2B5EF4-FFF2-40B4-BE49-F238E27FC236}">
                    <a16:creationId xmlns:a16="http://schemas.microsoft.com/office/drawing/2014/main" id="{B4774C80-F9E1-BDFE-1CCC-7B05D2A50F0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538206" y="982808"/>
                <a:ext cx="6167394" cy="2978517"/>
              </a:xfrm>
            </p:spPr>
            <p:txBody>
              <a:bodyPr/>
              <a:lstStyle/>
              <a:p>
                <a:pPr marL="231775" indent="-223838"/>
                <a:r>
                  <a:rPr lang="en-US" sz="1600" dirty="0"/>
                  <a:t>1300 MHz TESLA SRF technology was developed for a future linear collider. Parameters are consistent with the MC requirements.</a:t>
                </a:r>
              </a:p>
              <a:p>
                <a:pPr marL="231775" indent="-223838"/>
                <a:r>
                  <a:rPr lang="en-US" sz="1600" dirty="0"/>
                  <a:t>ILC250 will need about 8,000 cavities.</a:t>
                </a:r>
              </a:p>
              <a:p>
                <a:pPr marL="231775" indent="-223838"/>
                <a:r>
                  <a:rPr lang="en-US" sz="1600" dirty="0"/>
                  <a:t>European XFEL has been built with this technology (831 cavities).</a:t>
                </a:r>
              </a:p>
              <a:p>
                <a:pPr marL="231775" indent="-223838"/>
                <a:r>
                  <a:rPr lang="en-US" sz="1600" dirty="0"/>
                  <a:t>While the cavity usable gradient specification is 23.6 MV/m (26 MV/m in vertical test), many cavities exceeded this gradient.</a:t>
                </a:r>
              </a:p>
              <a:p>
                <a:pPr marL="231775" indent="-223838"/>
                <a:endParaRPr lang="en-US" sz="1600" dirty="0"/>
              </a:p>
              <a:p>
                <a:pPr marL="231775" indent="-223838"/>
                <a:r>
                  <a:rPr lang="en-US" sz="1600" dirty="0"/>
                  <a:t>Recently, an accelerating gradient of &gt;50 MV/m was achieved on two single cell 650 MHz cavities (PIP-II geometry, cold EP +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120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600" dirty="0"/>
                  <a:t> bake).</a:t>
                </a:r>
              </a:p>
              <a:p>
                <a:pPr marL="231775" indent="-223838"/>
                <a:endParaRPr lang="en-US" sz="1600" dirty="0"/>
              </a:p>
              <a:p>
                <a:pPr marL="231775" indent="-223838"/>
                <a:endParaRPr lang="en-US" sz="1600" dirty="0"/>
              </a:p>
            </p:txBody>
          </p:sp>
        </mc:Choice>
        <mc:Fallback xmlns="">
          <p:sp>
            <p:nvSpPr>
              <p:cNvPr id="8" name="Text Placeholder 1">
                <a:extLst>
                  <a:ext uri="{FF2B5EF4-FFF2-40B4-BE49-F238E27FC236}">
                    <a16:creationId xmlns:a16="http://schemas.microsoft.com/office/drawing/2014/main" id="{B4774C80-F9E1-BDFE-1CCC-7B05D2A50F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538206" y="982808"/>
                <a:ext cx="6167394" cy="2978517"/>
              </a:xfrm>
              <a:blipFill>
                <a:blip r:embed="rId4"/>
                <a:stretch>
                  <a:fillRect l="-1852" t="-2128" r="-2058" b="-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F2D719A9-AD8B-FDC2-0B49-D7377638259E}"/>
              </a:ext>
            </a:extLst>
          </p:cNvPr>
          <p:cNvGrpSpPr/>
          <p:nvPr/>
        </p:nvGrpSpPr>
        <p:grpSpPr>
          <a:xfrm>
            <a:off x="7474287" y="4354096"/>
            <a:ext cx="3287909" cy="2304500"/>
            <a:chOff x="6593526" y="4267010"/>
            <a:chExt cx="3287909" cy="23045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6AEEA25-1107-58F3-F117-8855798C7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3526" y="4436408"/>
              <a:ext cx="3287909" cy="213510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E195CB-4589-0115-4CD5-D5791697B6A9}"/>
                </a:ext>
              </a:extLst>
            </p:cNvPr>
            <p:cNvSpPr txBox="1"/>
            <p:nvPr/>
          </p:nvSpPr>
          <p:spPr>
            <a:xfrm>
              <a:off x="7176903" y="4267010"/>
              <a:ext cx="2499571" cy="320908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1200" dirty="0">
                  <a:solidFill>
                    <a:srgbClr val="0070C0"/>
                  </a:solidFill>
                </a:rPr>
                <a:t>Sample of best XFEL cavity results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BF92C83-AB10-DD83-F564-C11B08505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995" y="3857897"/>
            <a:ext cx="3109006" cy="26844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66EC89-6A92-4489-2EDF-EED92AE06834}"/>
              </a:ext>
            </a:extLst>
          </p:cNvPr>
          <p:cNvSpPr txBox="1"/>
          <p:nvPr/>
        </p:nvSpPr>
        <p:spPr>
          <a:xfrm>
            <a:off x="4035512" y="4603836"/>
            <a:ext cx="2180712" cy="666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53.3 MV/m was reached on B9AS-AES-003 650 MHz cavity at Fermilab</a:t>
            </a:r>
          </a:p>
        </p:txBody>
      </p:sp>
    </p:spTree>
    <p:extLst>
      <p:ext uri="{BB962C8B-B14F-4D97-AF65-F5344CB8AC3E}">
        <p14:creationId xmlns:p14="http://schemas.microsoft.com/office/powerpoint/2010/main" val="3427979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16A7A-E8BA-8CFC-6708-70894042A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E9021B-366E-F900-F7E3-CC982581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Sensitivity to residual magnetic field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F9F2A-9971-9855-3C93-ED414CC5DEA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D12DF-30DF-AC42-284F-826380021E7D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1D9CB-619F-6C1E-30DA-B30E248944A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1">
                <a:extLst>
                  <a:ext uri="{FF2B5EF4-FFF2-40B4-BE49-F238E27FC236}">
                    <a16:creationId xmlns:a16="http://schemas.microsoft.com/office/drawing/2014/main" id="{56762F41-2BB0-F0C5-A968-AE2DB9A194EE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538205" y="1032873"/>
                <a:ext cx="7613018" cy="5202463"/>
              </a:xfrm>
            </p:spPr>
            <p:txBody>
              <a:bodyPr/>
              <a:lstStyle/>
              <a:p>
                <a:pPr marL="231775" indent="-223838"/>
                <a:r>
                  <a:rPr lang="en-US" sz="1600" dirty="0"/>
                  <a:t>Ideally, if the external magnetic fields is less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, the DC flux will be expelled due to Meissner effect. However, because of lattice defects and other inhomogeneities, the flux lines may be “pinned” and trapped during cooldown.</a:t>
                </a:r>
              </a:p>
              <a:p>
                <a:pPr marL="231775" indent="-223838"/>
                <a:r>
                  <a:rPr lang="en-US" sz="1600" dirty="0"/>
                  <a:t>For high purity (RRR = 300) Nb prepared by chemical etching the rough estimate is</a:t>
                </a:r>
              </a:p>
              <a:p>
                <a:pPr marL="7937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𝑚𝑎𝑔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/>
                        </a:rPr>
                        <m:t>=0.3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16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el-GR" sz="16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Ω</m:t>
                          </m:r>
                        </m:e>
                      </m:d>
                      <m:r>
                        <a:rPr lang="en-US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∙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𝐻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𝑒𝑥𝑡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16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mOe</m:t>
                          </m:r>
                        </m:e>
                      </m:d>
                      <m:rad>
                        <m:radPr>
                          <m:degHide m:val="on"/>
                          <m:ctrlP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radPr>
                        <m:deg/>
                        <m:e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𝑓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16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GHz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1600" dirty="0"/>
              </a:p>
              <a:p>
                <a:pPr marL="231775" indent="-223838"/>
                <a:r>
                  <a:rPr lang="en-US" sz="1600" dirty="0"/>
                  <a:t>Earth’s field is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~0.5</m:t>
                    </m:r>
                  </m:oMath>
                </a14:m>
                <a:r>
                  <a:rPr lang="en-US" sz="1600" dirty="0"/>
                  <a:t> G, which if trapped would produce residual resistivity of ~150 </a:t>
                </a:r>
                <a:r>
                  <a:rPr lang="en-US" sz="1600" dirty="0" err="1"/>
                  <a:t>nOhm</a:t>
                </a:r>
                <a:r>
                  <a:rPr lang="en-US" sz="1600" dirty="0"/>
                  <a:t> at 1 GHz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/>
                      </a:rPr>
                      <m:t>&lt;2</m:t>
                    </m:r>
                    <m:r>
                      <a:rPr lang="en-US" sz="16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∙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1600" dirty="0"/>
                  <a:t> </a:t>
                </a:r>
              </a:p>
              <a:p>
                <a:pPr marL="231775" indent="-223838"/>
                <a:r>
                  <a:rPr lang="en-US" sz="1600" dirty="0"/>
                  <a:t>Hence one needs good magnetic shielding around the cavity to reach the quality factors in the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"/>
                    <a:cs typeface="Arial"/>
                  </a:rPr>
                  <a:t>10</a:t>
                </a:r>
                <a:r>
                  <a:rPr lang="en-US" sz="1600" baseline="30000" dirty="0">
                    <a:solidFill>
                      <a:schemeClr val="accent6">
                        <a:lumMod val="50000"/>
                      </a:schemeClr>
                    </a:solidFill>
                    <a:latin typeface="Arial"/>
                    <a:cs typeface="Arial"/>
                  </a:rPr>
                  <a:t>10</a:t>
                </a:r>
                <a:r>
                  <a:rPr lang="en-US" sz="1600" dirty="0"/>
                  <a:t> range.  </a:t>
                </a:r>
              </a:p>
              <a:p>
                <a:pPr marL="231775" indent="-223838"/>
                <a:r>
                  <a:rPr lang="en-US" sz="1600" dirty="0"/>
                  <a:t>Typically, 1.3 GHz cryomodules have residual magnetic field of less than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mG</a:t>
                </a:r>
                <a:r>
                  <a:rPr lang="en-US" sz="1600" dirty="0"/>
                  <a:t> at the cavity surface. The magnetic shielding requirement is relaxed at lower frequencies.</a:t>
                </a:r>
              </a:p>
              <a:p>
                <a:pPr marL="231775" indent="-223838"/>
                <a:r>
                  <a:rPr lang="en-US" sz="1600" dirty="0"/>
                  <a:t>Cavities subjected to nitrogen doping or advanced baking treatments have even higher sensitivity (~3 times for 1.3 GHz) to trapped magnetic field.</a:t>
                </a:r>
              </a:p>
              <a:p>
                <a:pPr marL="231775" indent="-223838"/>
                <a:r>
                  <a:rPr lang="en-US" sz="1600" b="1" dirty="0"/>
                  <a:t>Proximity of SRF cavities to high-filed magnets in RCSs necessitates a need to develop efficient magnetic shielding</a:t>
                </a:r>
                <a:r>
                  <a:rPr lang="en-US" sz="1600" dirty="0"/>
                  <a:t>.</a:t>
                </a:r>
              </a:p>
            </p:txBody>
          </p:sp>
        </mc:Choice>
        <mc:Fallback xmlns="">
          <p:sp>
            <p:nvSpPr>
              <p:cNvPr id="4" name="Text Placeholder 1">
                <a:extLst>
                  <a:ext uri="{FF2B5EF4-FFF2-40B4-BE49-F238E27FC236}">
                    <a16:creationId xmlns:a16="http://schemas.microsoft.com/office/drawing/2014/main" id="{56762F41-2BB0-F0C5-A968-AE2DB9A194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538205" y="1032873"/>
                <a:ext cx="7613018" cy="5202463"/>
              </a:xfrm>
              <a:blipFill>
                <a:blip r:embed="rId2"/>
                <a:stretch>
                  <a:fillRect l="-1500" t="-1217" r="-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A610A0-1F37-6345-DF98-5725A3E27D2B}"/>
                  </a:ext>
                </a:extLst>
              </p:cNvPr>
              <p:cNvSpPr txBox="1"/>
              <p:nvPr/>
            </p:nvSpPr>
            <p:spPr>
              <a:xfrm>
                <a:off x="8665032" y="797740"/>
                <a:ext cx="2884263" cy="26160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/>
                <a:endParaRPr lang="en-US" sz="16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marL="742950"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≈270</m:t>
                    </m:r>
                  </m:oMath>
                </a14:m>
                <a:r>
                  <a:rPr lang="en-US" sz="1600" dirty="0">
                    <a:solidFill>
                      <a:srgbClr val="0070C0"/>
                    </a:solidFill>
                  </a:rPr>
                  <a:t> Ohm for elliptical cavities is the geometry factor,</a:t>
                </a:r>
              </a:p>
              <a:p>
                <a:endParaRPr lang="en-US" sz="1600" dirty="0">
                  <a:solidFill>
                    <a:srgbClr val="0070C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𝐵𝐶𝑆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70C0"/>
                  </a:solidFill>
                </a:endParaRPr>
              </a:p>
              <a:p>
                <a:pPr algn="ctr"/>
                <a:r>
                  <a:rPr lang="en-US" sz="1600" dirty="0">
                    <a:solidFill>
                      <a:srgbClr val="0070C0"/>
                    </a:solidFill>
                  </a:rPr>
                  <a:t>Is the surface resistance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A610A0-1F37-6345-DF98-5725A3E27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32" y="797740"/>
                <a:ext cx="2884263" cy="26160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58C5F5E6-957B-627C-FC34-A7EC28E7E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63" y="3576636"/>
            <a:ext cx="3397732" cy="281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23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78FB9-546B-45D4-4BA7-C4BAA74E8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2106F8-E069-55C9-CE93-76D280B72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7CEA4-4B55-2B08-C0E9-C06C3796DDE6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C92F1-532A-79A9-F0B6-0ABDD460F81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B9A0C-04EB-C821-138E-50715143EE0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77A2C64-4182-AD10-0E14-421555278B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205" y="1219200"/>
            <a:ext cx="10748103" cy="5016136"/>
          </a:xfrm>
        </p:spPr>
        <p:txBody>
          <a:bodyPr/>
          <a:lstStyle/>
          <a:p>
            <a:pPr marL="350837" indent="-34290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800" dirty="0"/>
              <a:t>PIP-II SRF R&amp;D needs</a:t>
            </a:r>
          </a:p>
          <a:p>
            <a:pPr marL="350837" indent="-34290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800" dirty="0"/>
              <a:t>SRF R&amp;D for Fermilab Accelerator Complex evolution</a:t>
            </a:r>
          </a:p>
          <a:p>
            <a:pPr marL="350837" indent="-34290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800" dirty="0"/>
              <a:t>SRF R&amp;D for muon Collider</a:t>
            </a:r>
          </a:p>
          <a:p>
            <a:pPr marL="350837" indent="-34290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8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659508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A3B67-928E-B534-9420-E05F5D3D9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E95123-E994-A2A5-2A3C-E8D05E703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Nb/Cu SRF technology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88B23-DC8E-024E-884C-BB8FA335EB7D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E98A4-A7FE-6AC3-709E-1AEE1CFE291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305D6-00AA-2F36-9EAE-6BAB14C4AAF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A28EDB-A413-7A0E-ADAE-750779FBF6BE}"/>
              </a:ext>
            </a:extLst>
          </p:cNvPr>
          <p:cNvGrpSpPr/>
          <p:nvPr/>
        </p:nvGrpSpPr>
        <p:grpSpPr>
          <a:xfrm>
            <a:off x="8441443" y="21727"/>
            <a:ext cx="3212352" cy="2003978"/>
            <a:chOff x="1485972" y="1086077"/>
            <a:chExt cx="3212352" cy="200397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56DE114-FCF0-D53E-B659-9097A20E64C3}"/>
                </a:ext>
              </a:extLst>
            </p:cNvPr>
            <p:cNvSpPr txBox="1"/>
            <p:nvPr/>
          </p:nvSpPr>
          <p:spPr>
            <a:xfrm>
              <a:off x="1720458" y="1086077"/>
              <a:ext cx="28343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352 MHz LEP2 cavity (Nb/Cu)</a:t>
              </a:r>
            </a:p>
          </p:txBody>
        </p:sp>
        <p:pic>
          <p:nvPicPr>
            <p:cNvPr id="1026" name="Picture 2" descr="FCC-ee SRF Cavity Design and RF Powering Scheme">
              <a:extLst>
                <a:ext uri="{FF2B5EF4-FFF2-40B4-BE49-F238E27FC236}">
                  <a16:creationId xmlns:a16="http://schemas.microsoft.com/office/drawing/2014/main" id="{AEB69C77-3D7D-8108-DEAB-F352A6A70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972" y="1400979"/>
              <a:ext cx="3212352" cy="168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9ADB21-8EA3-D1BC-76A1-7B35345264C9}"/>
              </a:ext>
            </a:extLst>
          </p:cNvPr>
          <p:cNvGrpSpPr/>
          <p:nvPr/>
        </p:nvGrpSpPr>
        <p:grpSpPr>
          <a:xfrm>
            <a:off x="8359696" y="4402924"/>
            <a:ext cx="3415202" cy="2384047"/>
            <a:chOff x="7250812" y="468008"/>
            <a:chExt cx="3415202" cy="23840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F72553-C246-C477-0302-98BBE1D51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2144" b="12455"/>
            <a:stretch>
              <a:fillRect/>
            </a:stretch>
          </p:blipFill>
          <p:spPr>
            <a:xfrm>
              <a:off x="7250812" y="631644"/>
              <a:ext cx="3415202" cy="222041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E41C8E-C0EE-94C7-72EB-31D0B3ABA567}"/>
                </a:ext>
              </a:extLst>
            </p:cNvPr>
            <p:cNvSpPr txBox="1"/>
            <p:nvPr/>
          </p:nvSpPr>
          <p:spPr>
            <a:xfrm>
              <a:off x="7288448" y="468008"/>
              <a:ext cx="333993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0" i="0" u="none" strike="noStrike" cap="none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Number of cavitie</a:t>
              </a:r>
              <a:r>
                <a:rPr lang="en-US" sz="11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s in LEP and available voltage</a:t>
              </a:r>
              <a:endParaRPr lang="en-US" sz="110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Placeholder 1">
                <a:extLst>
                  <a:ext uri="{FF2B5EF4-FFF2-40B4-BE49-F238E27FC236}">
                    <a16:creationId xmlns:a16="http://schemas.microsoft.com/office/drawing/2014/main" id="{636938F4-1063-99BC-B6A8-FB5E561288A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538205" y="991518"/>
                <a:ext cx="7732892" cy="4529716"/>
              </a:xfrm>
            </p:spPr>
            <p:txBody>
              <a:bodyPr/>
              <a:lstStyle/>
              <a:p>
                <a:pPr marL="231775" indent="-223838"/>
                <a:r>
                  <a:rPr lang="en-US" sz="1600" dirty="0"/>
                  <a:t>Why Nb/Cu? – Save on Nb (material cost + large sheets may be difficult to come by).</a:t>
                </a:r>
              </a:p>
              <a:p>
                <a:pPr marL="231775" indent="-223838"/>
                <a:r>
                  <a:rPr lang="en-US" sz="1600" dirty="0"/>
                  <a:t>LEP2 is the only example of a large-scale deployment of Nb/Cu SRF cavities (352 MHz), operated at 4.5 K.</a:t>
                </a:r>
              </a:p>
              <a:p>
                <a:pPr marL="231775" indent="-223838"/>
                <a:r>
                  <a:rPr lang="en-US" sz="1600" dirty="0"/>
                  <a:t>Used magnetron sputtering technology.</a:t>
                </a:r>
              </a:p>
              <a:p>
                <a:pPr marL="231775" indent="-223838"/>
                <a:r>
                  <a:rPr lang="en-US" sz="1600" dirty="0"/>
                  <a:t>Performance does not meet Muon Collider requirements (average gradient was up to 7.5 MV/m at the end of LEP2 run), need x2 improvement in gradient.</a:t>
                </a:r>
              </a:p>
              <a:p>
                <a:pPr marL="231775" indent="-223838"/>
                <a:r>
                  <a:rPr lang="en-US" sz="1600" dirty="0"/>
                  <a:t>There was a CERN-Cornell collaboration on a 200 MHz SRF cavity for an earlier version of MC. The cavity was coaled using CERN Nb/Cu technology, tested at Cornell. The cavity reached 10 MV/m with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600" dirty="0"/>
                  <a:t> of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1600" dirty="0"/>
                  <a:t> (circa 2003).</a:t>
                </a:r>
              </a:p>
              <a:p>
                <a:pPr marL="231775" indent="-223838"/>
                <a:endParaRPr lang="en-US" sz="1600" dirty="0"/>
              </a:p>
            </p:txBody>
          </p:sp>
        </mc:Choice>
        <mc:Fallback xmlns="">
          <p:sp>
            <p:nvSpPr>
              <p:cNvPr id="16" name="Text Placeholder 1">
                <a:extLst>
                  <a:ext uri="{FF2B5EF4-FFF2-40B4-BE49-F238E27FC236}">
                    <a16:creationId xmlns:a16="http://schemas.microsoft.com/office/drawing/2014/main" id="{636938F4-1063-99BC-B6A8-FB5E56128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538205" y="991518"/>
                <a:ext cx="7732892" cy="4529716"/>
              </a:xfrm>
              <a:blipFill>
                <a:blip r:embed="rId4"/>
                <a:stretch>
                  <a:fillRect l="-1475" t="-1681" r="-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ABA57EB6-B80F-688C-D71C-37B433055F31}"/>
              </a:ext>
            </a:extLst>
          </p:cNvPr>
          <p:cNvGrpSpPr/>
          <p:nvPr/>
        </p:nvGrpSpPr>
        <p:grpSpPr>
          <a:xfrm>
            <a:off x="8326249" y="1920346"/>
            <a:ext cx="3862720" cy="2436932"/>
            <a:chOff x="386514" y="2843445"/>
            <a:chExt cx="3862720" cy="24369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69F97F-3AB8-67B9-AC85-E933CDB4D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514" y="2919066"/>
              <a:ext cx="3137170" cy="2361311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22B462E-DF96-2A3B-7277-1CBDA05B2C5E}"/>
                </a:ext>
              </a:extLst>
            </p:cNvPr>
            <p:cNvCxnSpPr>
              <a:cxnSpLocks/>
              <a:endCxn id="22" idx="2"/>
            </p:cNvCxnSpPr>
            <p:nvPr/>
          </p:nvCxnSpPr>
          <p:spPr>
            <a:xfrm flipV="1">
              <a:off x="3271831" y="3212777"/>
              <a:ext cx="198261" cy="6095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A94407-0A6B-4525-B341-D5B8458948F8}"/>
                </a:ext>
              </a:extLst>
            </p:cNvPr>
            <p:cNvSpPr txBox="1"/>
            <p:nvPr/>
          </p:nvSpPr>
          <p:spPr>
            <a:xfrm>
              <a:off x="2690949" y="2843445"/>
              <a:ext cx="155828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200" b="0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Need performance improvement!</a:t>
              </a:r>
              <a:endParaRPr lang="en-US" sz="120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AF82F7F-6E62-B1E8-8F8E-9E4B65E60B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4623" y="4185166"/>
            <a:ext cx="2435192" cy="16900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EF0832-460D-F628-FC04-F6EA67DEFC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970" y="3693705"/>
            <a:ext cx="2676616" cy="25357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5A9BF3-D0E0-AE49-84FF-6D0AE8A018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7429" y="3762457"/>
            <a:ext cx="2082354" cy="27764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597ED07-AA91-022E-78DD-D701CB0B218E}"/>
              </a:ext>
            </a:extLst>
          </p:cNvPr>
          <p:cNvSpPr txBox="1"/>
          <p:nvPr/>
        </p:nvSpPr>
        <p:spPr>
          <a:xfrm>
            <a:off x="5568626" y="3944114"/>
            <a:ext cx="24711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LEP2 SRF cavity</a:t>
            </a:r>
            <a:endParaRPr lang="en-US" sz="1100" u="none" strike="noStrike" cap="none" dirty="0">
              <a:solidFill>
                <a:schemeClr val="tx2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EE454A-6B92-71A5-F59E-DDDE10F65833}"/>
              </a:ext>
            </a:extLst>
          </p:cNvPr>
          <p:cNvSpPr txBox="1"/>
          <p:nvPr/>
        </p:nvSpPr>
        <p:spPr>
          <a:xfrm>
            <a:off x="3287429" y="6356350"/>
            <a:ext cx="208235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200 MHz SRF cavity</a:t>
            </a:r>
            <a:endParaRPr lang="en-US" sz="1100" u="none" strike="noStrike" cap="none" dirty="0">
              <a:solidFill>
                <a:schemeClr val="tx2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D32BB9-AC09-9530-BFB1-06129B41BA4C}"/>
              </a:ext>
            </a:extLst>
          </p:cNvPr>
          <p:cNvSpPr txBox="1"/>
          <p:nvPr/>
        </p:nvSpPr>
        <p:spPr>
          <a:xfrm>
            <a:off x="885194" y="3923556"/>
            <a:ext cx="20823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200 MHz test results</a:t>
            </a:r>
            <a:endParaRPr lang="en-US" sz="1100" u="none" strike="noStrike" cap="none" dirty="0">
              <a:solidFill>
                <a:schemeClr val="tx2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9564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D6502-48F5-F72F-EFE5-FF7FC9C52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296D29-D0F6-9B36-16B5-95E992DC7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Nb/Cu state of the art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C63D9-AABF-C70D-DDDD-FD56460E8D5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277DD-8A76-AFED-C67F-D611B60CDF42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859A9-4A69-2830-B560-5DA3B76D403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Placeholder 1">
                <a:extLst>
                  <a:ext uri="{FF2B5EF4-FFF2-40B4-BE49-F238E27FC236}">
                    <a16:creationId xmlns:a16="http://schemas.microsoft.com/office/drawing/2014/main" id="{257C4B38-8BD5-C2C5-3A75-C2D1DDAA570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538206" y="904427"/>
                <a:ext cx="7978778" cy="2785231"/>
              </a:xfrm>
            </p:spPr>
            <p:txBody>
              <a:bodyPr/>
              <a:lstStyle/>
              <a:p>
                <a:pPr marL="231775" indent="-223838"/>
                <a:r>
                  <a:rPr lang="en-US" sz="1600" b="1" dirty="0"/>
                  <a:t>Comes FCC-ee</a:t>
                </a:r>
                <a:r>
                  <a:rPr lang="en-US" sz="1600" dirty="0"/>
                  <a:t>: The collider (for Z, WW, and ZH energies) will use 2-cell 400 MHz Nb/Cu SRF cavities (x264).</a:t>
                </a:r>
              </a:p>
              <a:p>
                <a:pPr marL="231775" indent="-223838"/>
                <a:r>
                  <a:rPr lang="en-US" sz="1600" dirty="0"/>
                  <a:t>FCC-ee requirements: </a:t>
                </a:r>
                <a:r>
                  <a:rPr lang="en-US" sz="1600" b="1" dirty="0"/>
                  <a:t>10.6 MV/m</a:t>
                </a:r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=2.7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1600" dirty="0"/>
                  <a:t> at 4.5 K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very close to LEP2 performance but need to cure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600" dirty="0"/>
                  <a:t> slope &amp; extend field reach. For bare cavity vertical test: 13.2 MV/m,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endParaRPr lang="en-US" sz="1600" dirty="0"/>
              </a:p>
              <a:p>
                <a:pPr marL="231775" indent="-223838"/>
                <a:r>
                  <a:rPr lang="en-US" sz="1600" b="1" dirty="0"/>
                  <a:t>CERN has an active R&amp;D </a:t>
                </a:r>
                <a:r>
                  <a:rPr lang="en-US" sz="1600" dirty="0"/>
                  <a:t>on improving Nb/Cu using High Power Impulse Magnetron Sputtering (</a:t>
                </a:r>
                <a:r>
                  <a:rPr lang="en-US" sz="1600" dirty="0" err="1"/>
                  <a:t>HiPIMS</a:t>
                </a:r>
                <a:r>
                  <a:rPr lang="en-US" sz="1600" dirty="0"/>
                  <a:t>) coating. Results are encouraging (improved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600" dirty="0"/>
                  <a:t> slope, somewhat higher gradient), but nowhere near MC requirements yet.</a:t>
                </a:r>
              </a:p>
              <a:p>
                <a:pPr marL="231775" indent="-223838"/>
                <a:r>
                  <a:rPr lang="en-US" sz="1600" dirty="0"/>
                  <a:t>Plans: optimize bipolar </a:t>
                </a:r>
                <a:r>
                  <a:rPr lang="en-US" sz="1600" dirty="0" err="1"/>
                  <a:t>HiPIMS</a:t>
                </a:r>
                <a:r>
                  <a:rPr lang="en-US" sz="1600" dirty="0"/>
                  <a:t>, thicker layer of Nb (6 </a:t>
                </a:r>
                <a:r>
                  <a:rPr lang="en-US" sz="1600" dirty="0">
                    <a:latin typeface="Symbol" pitchFamily="2" charset="2"/>
                  </a:rPr>
                  <a:t>m</a:t>
                </a:r>
                <a:r>
                  <a:rPr lang="en-US" sz="1600" dirty="0"/>
                  <a:t>m vs. current 1.5 </a:t>
                </a:r>
                <a:r>
                  <a:rPr lang="en-US" sz="1600" dirty="0">
                    <a:latin typeface="Symbol" pitchFamily="2" charset="2"/>
                  </a:rPr>
                  <a:t>m</a:t>
                </a:r>
                <a:r>
                  <a:rPr lang="en-US" sz="1600" dirty="0"/>
                  <a:t>m), improving Cu substrate (electropolishing, seamless)</a:t>
                </a:r>
              </a:p>
              <a:p>
                <a:pPr marL="231775" indent="-223838"/>
                <a:endParaRPr lang="en-US" sz="1600" dirty="0"/>
              </a:p>
              <a:p>
                <a:pPr marL="231775" indent="-223838"/>
                <a:endParaRPr lang="en-US" sz="1600" dirty="0"/>
              </a:p>
            </p:txBody>
          </p:sp>
        </mc:Choice>
        <mc:Fallback xmlns="">
          <p:sp>
            <p:nvSpPr>
              <p:cNvPr id="16" name="Text Placeholder 1">
                <a:extLst>
                  <a:ext uri="{FF2B5EF4-FFF2-40B4-BE49-F238E27FC236}">
                    <a16:creationId xmlns:a16="http://schemas.microsoft.com/office/drawing/2014/main" id="{257C4B38-8BD5-C2C5-3A75-C2D1DDAA5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538206" y="904427"/>
                <a:ext cx="7978778" cy="2785231"/>
              </a:xfrm>
              <a:blipFill>
                <a:blip r:embed="rId2"/>
                <a:stretch>
                  <a:fillRect l="-1431" t="-2273" r="-1113" b="-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2B22ACD-ABDC-1E16-FD87-37B06355B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536" y="3149723"/>
            <a:ext cx="2277687" cy="14614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E4070D-B9E0-B936-DE2E-D9061D069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3744999"/>
            <a:ext cx="3813907" cy="22877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75831B4-808B-8262-46E1-B4581AB1FDC4}"/>
                  </a:ext>
                </a:extLst>
              </p:cNvPr>
              <p:cNvSpPr txBox="1"/>
              <p:nvPr/>
            </p:nvSpPr>
            <p:spPr>
              <a:xfrm>
                <a:off x="609600" y="6032780"/>
                <a:ext cx="359052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1100" b="0" i="1" u="none" strike="noStrike" cap="none" dirty="0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𝑄</m:t>
                    </m:r>
                  </m:oMath>
                </a14:m>
                <a:r>
                  <a:rPr lang="en-US" sz="1100" b="0" i="0" u="none" strike="noStrike" cap="none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 vs. </a:t>
                </a:r>
                <a14:m>
                  <m:oMath xmlns:m="http://schemas.openxmlformats.org/officeDocument/2006/math">
                    <m:r>
                      <a:rPr lang="en-US" sz="1100" b="0" i="1" u="none" strike="noStrike" cap="none" dirty="0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Arial"/>
                        <a:cs typeface="Arial"/>
                        <a:sym typeface="Arial"/>
                      </a:rPr>
                      <m:t>𝐸</m:t>
                    </m:r>
                  </m:oMath>
                </a14:m>
                <a:r>
                  <a:rPr lang="en-US" sz="1100" b="0" i="0" u="none" strike="noStrike" cap="none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rPr>
                  <a:t> at 4.2 K for 1.3 GHz Nb/Cu cavities. Blue star indicated FCC-ee requirements scaled from 400 MHz.</a:t>
                </a:r>
                <a:endParaRPr lang="en-US" sz="1100" u="none" strike="noStrike" cap="none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75831B4-808B-8262-46E1-B4581AB1F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6032780"/>
                <a:ext cx="3590529" cy="430887"/>
              </a:xfrm>
              <a:prstGeom prst="rect">
                <a:avLst/>
              </a:prstGeom>
              <a:blipFill>
                <a:blip r:embed="rId5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876C2510-D114-FA85-E0BA-456DD39E1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0386" y="761500"/>
            <a:ext cx="2799985" cy="238822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D9FDDE-57EE-8D86-6A75-B29BEC91A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2961" y="3736286"/>
            <a:ext cx="3164897" cy="25734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0F5CD19-9A66-CF26-4EFC-73EB57147A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2486" y="3677526"/>
            <a:ext cx="1474106" cy="71592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6E994C4-B763-421F-EF1F-BE5FE179E426}"/>
              </a:ext>
            </a:extLst>
          </p:cNvPr>
          <p:cNvSpPr txBox="1"/>
          <p:nvPr/>
        </p:nvSpPr>
        <p:spPr>
          <a:xfrm>
            <a:off x="5308765" y="6268412"/>
            <a:ext cx="22165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400</a:t>
            </a:r>
            <a:r>
              <a:rPr lang="en-US" sz="1100" b="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1100" b="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Hz Nb/Cu results (2023)</a:t>
            </a:r>
            <a:endParaRPr lang="en-US" sz="1100" u="none" strike="noStrike" cap="none" dirty="0">
              <a:solidFill>
                <a:schemeClr val="tx2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Picture 42" descr="A blue and orange machine&#10;&#10;Description automatically generated with medium confidence">
            <a:extLst>
              <a:ext uri="{FF2B5EF4-FFF2-40B4-BE49-F238E27FC236}">
                <a16:creationId xmlns:a16="http://schemas.microsoft.com/office/drawing/2014/main" id="{6079B3CD-9350-0BFC-D6F1-40B3ED7653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92" r="34914" b="33684"/>
          <a:stretch/>
        </p:blipFill>
        <p:spPr>
          <a:xfrm>
            <a:off x="9126271" y="4626344"/>
            <a:ext cx="2483196" cy="171913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DF13457-E7DC-3F48-3383-1D2BB37C19D6}"/>
              </a:ext>
            </a:extLst>
          </p:cNvPr>
          <p:cNvSpPr txBox="1"/>
          <p:nvPr/>
        </p:nvSpPr>
        <p:spPr>
          <a:xfrm>
            <a:off x="9396549" y="6320609"/>
            <a:ext cx="20561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400</a:t>
            </a:r>
            <a:r>
              <a:rPr lang="en-US" sz="1100" b="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1100" b="0" i="0" u="none" strike="noStrike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Hz 2-cell FCC-ee cavity</a:t>
            </a:r>
            <a:endParaRPr lang="en-US" sz="1100" u="none" strike="noStrike" cap="none" dirty="0">
              <a:solidFill>
                <a:schemeClr val="tx2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48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99963-8C4E-6B2B-94E6-6B0F7ED4A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D054E7-62EB-ACFE-635B-CF9B1524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State of the art: Nb</a:t>
            </a:r>
            <a:r>
              <a:rPr lang="en-GB" baseline="-25000" dirty="0"/>
              <a:t>3</a:t>
            </a:r>
            <a:r>
              <a:rPr lang="en-GB" dirty="0"/>
              <a:t>Sn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580FE-CE9D-2DE1-4EB2-C4769369A9D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E15DC-947E-7520-4849-6A65D865111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26480-9EFE-CDF8-6575-6B957DBF2F0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1">
                <a:extLst>
                  <a:ext uri="{FF2B5EF4-FFF2-40B4-BE49-F238E27FC236}">
                    <a16:creationId xmlns:a16="http://schemas.microsoft.com/office/drawing/2014/main" id="{A3F5CAF1-F25C-C8F3-C931-2640E430330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65760" y="1032873"/>
                <a:ext cx="11382103" cy="5202463"/>
              </a:xfrm>
            </p:spPr>
            <p:txBody>
              <a:bodyPr/>
              <a:lstStyle/>
              <a:p>
                <a:pPr marL="231775" indent="-223838"/>
                <a:r>
                  <a:rPr lang="en-US" sz="1600" dirty="0"/>
                  <a:t>The most progress to date has been made with the vapor diffusion process of forming Nb</a:t>
                </a:r>
                <a:r>
                  <a:rPr lang="en-US" sz="1600" baseline="-25000" dirty="0"/>
                  <a:t>3</a:t>
                </a:r>
                <a:r>
                  <a:rPr lang="en-US" sz="1600" dirty="0"/>
                  <a:t>Sn layer on Nb.</a:t>
                </a:r>
              </a:p>
              <a:p>
                <a:pPr marL="231775" indent="-223838"/>
                <a:r>
                  <a:rPr lang="en-US" sz="1600" dirty="0"/>
                  <a:t>The process takes place in a high vacuum furnace, which is heated to about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1100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600" dirty="0"/>
                  <a:t>.</a:t>
                </a:r>
              </a:p>
              <a:p>
                <a:pPr marL="231775" indent="-223838"/>
                <a:r>
                  <a:rPr lang="en-US" sz="1600" dirty="0"/>
                  <a:t>The tin source is heated to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00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600" dirty="0"/>
                  <a:t> or even higher temperature. The tin vapor coats the cavity inner surface and alloys with Nb.</a:t>
                </a:r>
              </a:p>
              <a:p>
                <a:pPr marL="231775" indent="-223838"/>
                <a:r>
                  <a:rPr lang="en-US" sz="1600" dirty="0"/>
                  <a:t>There was progress over the years, but:</a:t>
                </a:r>
              </a:p>
              <a:p>
                <a:pPr marL="688975" lvl="1" indent="-223838"/>
                <a:r>
                  <a:rPr lang="en-US" sz="1400" dirty="0"/>
                  <a:t>Accelerating gradient is still relatively low</a:t>
                </a:r>
              </a:p>
              <a:p>
                <a:pPr marL="688975" lvl="1" indent="-223838"/>
                <a:r>
                  <a:rPr lang="en-US" sz="1400" dirty="0"/>
                  <a:t>Reproducibility from coating to coating is not good</a:t>
                </a:r>
              </a:p>
              <a:p>
                <a:pPr marL="688975" lvl="1" indent="-223838"/>
                <a:r>
                  <a:rPr lang="en-US" sz="1400" dirty="0"/>
                  <a:t>Material is brittle (especially at room temperature), and cavities require very gentle handling</a:t>
                </a:r>
              </a:p>
              <a:p>
                <a:pPr marL="231775" indent="-223838"/>
                <a:r>
                  <a:rPr lang="en-US" sz="1600" dirty="0"/>
                  <a:t>If a robust procedure is developed, Nb</a:t>
                </a:r>
                <a:r>
                  <a:rPr lang="en-US" sz="1600" baseline="-25000" dirty="0"/>
                  <a:t>3</a:t>
                </a:r>
                <a:r>
                  <a:rPr lang="en-US" sz="1600" dirty="0"/>
                  <a:t>Sn cavities might be a good option as they are more tolerant to trapped magnetic flux.</a:t>
                </a:r>
              </a:p>
            </p:txBody>
          </p:sp>
        </mc:Choice>
        <mc:Fallback xmlns="">
          <p:sp>
            <p:nvSpPr>
              <p:cNvPr id="4" name="Text Placeholder 1">
                <a:extLst>
                  <a:ext uri="{FF2B5EF4-FFF2-40B4-BE49-F238E27FC236}">
                    <a16:creationId xmlns:a16="http://schemas.microsoft.com/office/drawing/2014/main" id="{A3F5CAF1-F25C-C8F3-C931-2640E43033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65760" y="1032873"/>
                <a:ext cx="11382103" cy="5202463"/>
              </a:xfrm>
              <a:blipFill>
                <a:blip r:embed="rId2"/>
                <a:stretch>
                  <a:fillRect l="-892" t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FEC4BEF-D02B-D5AC-D33C-4A3C7194C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890" y="3831153"/>
            <a:ext cx="3372502" cy="2457719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4DDF5F46-D048-CB15-0B6F-700542EA0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147" y="3822444"/>
            <a:ext cx="3372502" cy="25542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FCBB0A-78BF-555E-EDA9-2F9BD70594DD}"/>
              </a:ext>
            </a:extLst>
          </p:cNvPr>
          <p:cNvSpPr txBox="1"/>
          <p:nvPr/>
        </p:nvSpPr>
        <p:spPr>
          <a:xfrm>
            <a:off x="7161515" y="6449397"/>
            <a:ext cx="4542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300"/>
              </a:spcAft>
              <a:defRPr/>
            </a:pPr>
            <a:r>
              <a:rPr lang="en-US" sz="1800" spc="0" dirty="0">
                <a:solidFill>
                  <a:srgbClr val="FF0000"/>
                </a:solidFill>
                <a:latin typeface="+mn-lt"/>
                <a:ea typeface="Geneva" charset="0"/>
              </a:rPr>
              <a:t>More on Nb3Sn in later presentations</a:t>
            </a:r>
          </a:p>
        </p:txBody>
      </p:sp>
    </p:spTree>
    <p:extLst>
      <p:ext uri="{BB962C8B-B14F-4D97-AF65-F5344CB8AC3E}">
        <p14:creationId xmlns:p14="http://schemas.microsoft.com/office/powerpoint/2010/main" val="647183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DA8E3-41AE-4B05-BD81-F5ADA46CD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572C6C-45A8-5D47-A081-9B0019DFB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R&amp;D plan for the next 5 years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C0737-B118-3D20-5A1D-8227A9FDFFB4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6D96F-F52C-AC3F-80FD-BA5677B3EB8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858FA0-8734-56D5-9954-A23DB6919E3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24CEFC-4345-7738-B86A-8A34C9E47F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205" y="1219200"/>
            <a:ext cx="10260424" cy="5016136"/>
          </a:xfrm>
        </p:spPr>
        <p:txBody>
          <a:bodyPr/>
          <a:lstStyle/>
          <a:p>
            <a:pPr marL="7937" indent="0">
              <a:buNone/>
            </a:pPr>
            <a:r>
              <a:rPr lang="en-US" b="1" dirty="0"/>
              <a:t>The following plan was presented to ESPPU:</a:t>
            </a:r>
          </a:p>
          <a:p>
            <a:pPr marL="231775" indent="-223838"/>
            <a:r>
              <a:rPr lang="en-US" sz="1800" dirty="0"/>
              <a:t>The </a:t>
            </a:r>
            <a:r>
              <a:rPr lang="en-US" sz="1800" b="1" dirty="0"/>
              <a:t>final choice of RF frequencies</a:t>
            </a:r>
            <a:r>
              <a:rPr lang="en-US" sz="1800" dirty="0"/>
              <a:t>, should be based on the beam dynamics requirements. However, the RF power requirements and cryomodule integration issues might play a significant role.</a:t>
            </a:r>
          </a:p>
          <a:p>
            <a:pPr marL="231775" indent="-223838"/>
            <a:r>
              <a:rPr lang="en-US" sz="1800" dirty="0"/>
              <a:t>Based on the beam dynamics requirements, perform </a:t>
            </a:r>
            <a:r>
              <a:rPr lang="en-US" sz="1800" b="1" dirty="0"/>
              <a:t>optimization and concept designs </a:t>
            </a:r>
            <a:r>
              <a:rPr lang="en-US" sz="1800" dirty="0"/>
              <a:t>of SRF cavities for low energy acceleration in the SC linac and RLAs and high energy acceleration in RCSs. Select one or two most challenging designs for prototyping.</a:t>
            </a:r>
          </a:p>
          <a:p>
            <a:pPr marL="231775" indent="-223838"/>
            <a:r>
              <a:rPr lang="en-US" sz="1800" dirty="0"/>
              <a:t>Develop an </a:t>
            </a:r>
            <a:r>
              <a:rPr lang="en-US" sz="1800" b="1" dirty="0"/>
              <a:t>optimal cavity treatment recipe </a:t>
            </a:r>
            <a:r>
              <a:rPr lang="en-US" sz="1800" dirty="0"/>
              <a:t>for high gradient operation and low sensitivity to residual magnetic field. Demonstrate the cavity performance in vertical testing. Utilize synergies as much as possible. </a:t>
            </a:r>
          </a:p>
          <a:p>
            <a:pPr marL="231775" indent="-223838"/>
            <a:r>
              <a:rPr lang="en-US" sz="1800" dirty="0"/>
              <a:t>Develop HOM damping schemes as well as </a:t>
            </a:r>
            <a:r>
              <a:rPr lang="en-US" sz="1800" b="1" dirty="0"/>
              <a:t>HOM coupler and FPC </a:t>
            </a:r>
            <a:r>
              <a:rPr lang="en-US" sz="1800" dirty="0"/>
              <a:t>(Fundamental Power Coupler) designs per requirements based on the collective effects and beam dynamic studies.</a:t>
            </a:r>
          </a:p>
          <a:p>
            <a:pPr marL="231775" indent="-223838"/>
            <a:r>
              <a:rPr lang="en-US" sz="1800" dirty="0"/>
              <a:t>Investigate </a:t>
            </a:r>
            <a:r>
              <a:rPr lang="en-US" sz="1800" b="1" dirty="0"/>
              <a:t>cavity tuner technologies</a:t>
            </a:r>
            <a:r>
              <a:rPr lang="en-US" sz="1800" dirty="0"/>
              <a:t> capable of providing the necessary tuning speeds and ranges with the required precision.</a:t>
            </a:r>
          </a:p>
          <a:p>
            <a:pPr marL="231775" indent="-223838"/>
            <a:r>
              <a:rPr lang="en-US" sz="1800" dirty="0"/>
              <a:t>The designed cavities need to be integrated into a </a:t>
            </a:r>
            <a:r>
              <a:rPr lang="en-US" sz="1800" b="1" dirty="0"/>
              <a:t>conceptual cryomodule design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4833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B848E-7707-5681-C98E-14B56CD0E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C994B-394B-F79E-9522-5D71D7F13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R&amp;D plan for the second 5 years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4F31B-9B8D-907A-CD57-1C884294120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75CA7-6B64-1A2E-25C6-6B8D46925C4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7B946-0119-22ED-2D19-FABDC463567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6010A21-77C9-B53C-7D05-6D5640A9F9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205" y="1219200"/>
            <a:ext cx="10687144" cy="5016136"/>
          </a:xfrm>
        </p:spPr>
        <p:txBody>
          <a:bodyPr/>
          <a:lstStyle/>
          <a:p>
            <a:pPr marL="7937" indent="0">
              <a:buNone/>
            </a:pPr>
            <a:r>
              <a:rPr lang="en-US" b="1" dirty="0"/>
              <a:t>The following plan was presented to ESPPU:</a:t>
            </a:r>
          </a:p>
          <a:p>
            <a:pPr marL="231775" indent="-223838"/>
            <a:r>
              <a:rPr lang="en-US" sz="1800" dirty="0"/>
              <a:t>Based on the concepts develop during the first 5 years, the </a:t>
            </a:r>
            <a:r>
              <a:rPr lang="en-US" sz="1800" b="1" dirty="0"/>
              <a:t>full conceptual design of the RF systems</a:t>
            </a:r>
            <a:r>
              <a:rPr lang="en-US" sz="1800" dirty="0"/>
              <a:t> for the linac and RCSs will be developed at this stage. This will include</a:t>
            </a:r>
          </a:p>
          <a:p>
            <a:pPr marL="688975" lvl="1" indent="-223838"/>
            <a:r>
              <a:rPr lang="en-US" dirty="0"/>
              <a:t>The designs of cryomodules for the cavities operating at different frequencies.</a:t>
            </a:r>
          </a:p>
          <a:p>
            <a:pPr marL="688975" lvl="1" indent="-223838"/>
            <a:r>
              <a:rPr lang="en-US" dirty="0"/>
              <a:t>RF power and cryogenic distribution, tunnel layout, etc.</a:t>
            </a:r>
          </a:p>
          <a:p>
            <a:pPr marL="231775" indent="-223838"/>
            <a:r>
              <a:rPr lang="en-US" sz="1800" b="1" dirty="0"/>
              <a:t>Prototypes</a:t>
            </a:r>
            <a:r>
              <a:rPr lang="en-US" sz="1800" dirty="0"/>
              <a:t> of the cavities and possibly cryomodules will be built and tested to verify the design concepts.</a:t>
            </a:r>
          </a:p>
          <a:p>
            <a:pPr marL="231775" indent="-223838"/>
            <a:r>
              <a:rPr lang="en-US" sz="1800" dirty="0"/>
              <a:t>While the current baseline assumes an accelerating gradient of 30 MV/m, possible </a:t>
            </a:r>
            <a:r>
              <a:rPr lang="en-US" sz="1800" b="1" dirty="0"/>
              <a:t>improvements</a:t>
            </a:r>
            <a:r>
              <a:rPr lang="en-US" sz="1800" dirty="0"/>
              <a:t> in the SRF technology over the previous 5 years could enhance this value significantly.</a:t>
            </a:r>
          </a:p>
          <a:p>
            <a:pPr marL="688975" lvl="1" indent="-223838"/>
            <a:r>
              <a:rPr lang="en-US" dirty="0"/>
              <a:t>Consequently, the number of required cavities could be reduced, decreasing the complexity of the integration as well as the size of the cryogenic plant.</a:t>
            </a:r>
          </a:p>
          <a:p>
            <a:pPr marL="688975" lvl="1" indent="-223838"/>
            <a:r>
              <a:rPr lang="en-US" dirty="0"/>
              <a:t>Additionally, the overall power consumption of the RF system could possibly be reduced.</a:t>
            </a:r>
          </a:p>
          <a:p>
            <a:pPr marL="688975" lvl="1" indent="-223838"/>
            <a:r>
              <a:rPr lang="en-US" dirty="0"/>
              <a:t>Thus, an iteration on the overall SRF system design where appropriate might be necessary.</a:t>
            </a:r>
          </a:p>
        </p:txBody>
      </p:sp>
    </p:spTree>
    <p:extLst>
      <p:ext uri="{BB962C8B-B14F-4D97-AF65-F5344CB8AC3E}">
        <p14:creationId xmlns:p14="http://schemas.microsoft.com/office/powerpoint/2010/main" val="2451008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B67B6-30C7-00E4-05ED-77B30A20D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C353F4-3222-9747-677E-104FDE55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Summary: R&amp;D needs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D04C9-2807-3FB4-D6B9-F7869806AD4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FA106-A7FF-44EC-4BF5-9F49B241C0A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48FAC-C88D-1B2E-F8C3-C6A2D7FFC316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1">
                <a:extLst>
                  <a:ext uri="{FF2B5EF4-FFF2-40B4-BE49-F238E27FC236}">
                    <a16:creationId xmlns:a16="http://schemas.microsoft.com/office/drawing/2014/main" id="{A6F6D026-FA9B-EECE-4E27-72FF7545C548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538205" y="1219200"/>
                <a:ext cx="10748103" cy="5368636"/>
              </a:xfrm>
            </p:spPr>
            <p:txBody>
              <a:bodyPr/>
              <a:lstStyle/>
              <a:p>
                <a:pPr marL="231775" indent="-223838"/>
                <a:r>
                  <a:rPr lang="en-US" b="1" dirty="0"/>
                  <a:t>Short-term</a:t>
                </a:r>
                <a:r>
                  <a:rPr lang="en-US" dirty="0"/>
                  <a:t> R&amp;D (PIP-II)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FE prevention and mitigation (improving HPR, robot-assisted cleanroom assembly of cavity strings, in situ processing)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AI/ML Resonance Control for narrowband SRF cavities</a:t>
                </a:r>
              </a:p>
              <a:p>
                <a:pPr marL="231775" indent="-223838"/>
                <a:r>
                  <a:rPr lang="en-US" b="1" dirty="0"/>
                  <a:t>Medium-term</a:t>
                </a:r>
                <a:r>
                  <a:rPr lang="en-US" dirty="0"/>
                  <a:t> R&amp;D (ACE-MIRT, MC R&amp;D)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Low frequency tunable SRF cavities for proton synchrotrons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Frequency tuners for such cavities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Novel HOM damping schemes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High-power (MW range) fundamental power couplers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New, non-elliptical, SRF structures (88 MHz and 264 MHz) for the MC SC linac 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Further improvement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endParaRPr lang="en-US" dirty="0"/>
              </a:p>
              <a:p>
                <a:pPr marL="231775" indent="-223838"/>
                <a:r>
                  <a:rPr lang="en-US" b="1" dirty="0"/>
                  <a:t>Long-term</a:t>
                </a:r>
                <a:r>
                  <a:rPr lang="en-US" dirty="0"/>
                  <a:t> R&amp;D (ACE-BR, MC Demonstrator)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Developing alternative materials to bulk Nb, e.g., Nb/Cu, Nb</a:t>
                </a:r>
                <a:r>
                  <a:rPr lang="en-US" baseline="-25000" dirty="0"/>
                  <a:t>3</a:t>
                </a:r>
                <a:r>
                  <a:rPr lang="en-US" dirty="0"/>
                  <a:t>Sn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More efficient magnetic shielding</a:t>
                </a:r>
              </a:p>
              <a:p>
                <a:pPr marL="231775" indent="-223838"/>
                <a:endParaRPr lang="en-US" dirty="0"/>
              </a:p>
            </p:txBody>
          </p:sp>
        </mc:Choice>
        <mc:Fallback>
          <p:sp>
            <p:nvSpPr>
              <p:cNvPr id="4" name="Text Placeholder 1">
                <a:extLst>
                  <a:ext uri="{FF2B5EF4-FFF2-40B4-BE49-F238E27FC236}">
                    <a16:creationId xmlns:a16="http://schemas.microsoft.com/office/drawing/2014/main" id="{A6F6D026-FA9B-EECE-4E27-72FF7545C5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538205" y="1219200"/>
                <a:ext cx="10748103" cy="5368636"/>
              </a:xfrm>
              <a:blipFill>
                <a:blip r:embed="rId2"/>
                <a:stretch>
                  <a:fillRect l="-1299" t="-1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5949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DFD50-5F54-9303-D553-FDA7E8C46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000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9C90-7439-B5E9-E0BA-66398238E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R&amp;D for PIP-II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D2D7F-2F06-875E-CAD3-641C13F764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53105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83849-F1BE-84D0-D88C-C54D4E3F2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09DD86-476F-5F46-F294-5E6B1F7A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at Fermilab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DFA71-757D-F79C-3211-B82A9AB2AE36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03C90-93B0-893D-1250-242DDBC09DE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F27DF-DBBF-0110-7CC4-36394298B2C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41042EE-534D-B169-FD3A-AB69226BACE5}"/>
              </a:ext>
            </a:extLst>
          </p:cNvPr>
          <p:cNvSpPr txBox="1">
            <a:spLocks/>
          </p:cNvSpPr>
          <p:nvPr/>
        </p:nvSpPr>
        <p:spPr>
          <a:xfrm>
            <a:off x="879934" y="969539"/>
            <a:ext cx="10737102" cy="6926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2400" b="1" spc="0" dirty="0">
                <a:solidFill>
                  <a:srgbClr val="4E4E4E"/>
                </a:solidFill>
                <a:latin typeface="+mn-lt"/>
                <a:ea typeface="Geneva" charset="0"/>
              </a:rPr>
              <a:t>Proton Improvement Plan II (PIP-II) </a:t>
            </a:r>
            <a:r>
              <a:rPr lang="en-US" sz="2400" spc="0" dirty="0">
                <a:solidFill>
                  <a:srgbClr val="4E4E4E"/>
                </a:solidFill>
                <a:latin typeface="+mn-lt"/>
                <a:ea typeface="Geneva" charset="0"/>
              </a:rPr>
              <a:t>is an upgrade of the Fermilab accelerator complex to enable the world’s most intense beam of neutrinos to LBNF/DUNE</a:t>
            </a:r>
            <a:endParaRPr lang="en-US" dirty="0"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8535CA-6886-1C40-2A4E-064376A01739}"/>
              </a:ext>
            </a:extLst>
          </p:cNvPr>
          <p:cNvGrpSpPr>
            <a:grpSpLocks noChangeAspect="1"/>
          </p:cNvGrpSpPr>
          <p:nvPr/>
        </p:nvGrpSpPr>
        <p:grpSpPr>
          <a:xfrm>
            <a:off x="633564" y="2029778"/>
            <a:ext cx="6425044" cy="4131493"/>
            <a:chOff x="110804" y="1388737"/>
            <a:chExt cx="6842258" cy="4399774"/>
          </a:xfrm>
        </p:grpSpPr>
        <p:pic>
          <p:nvPicPr>
            <p:cNvPr id="8" name="Picture 7" descr="A picture containing outdoor, colorful, line, kite&#10;&#10;Description automatically generated">
              <a:extLst>
                <a:ext uri="{FF2B5EF4-FFF2-40B4-BE49-F238E27FC236}">
                  <a16:creationId xmlns:a16="http://schemas.microsoft.com/office/drawing/2014/main" id="{D4C71DC5-6771-2F6D-FB81-D0ABAE76C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773" y="1598688"/>
              <a:ext cx="6094879" cy="34161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C97C31-0345-9B14-A4C8-F3EC5E31433E}"/>
                </a:ext>
              </a:extLst>
            </p:cNvPr>
            <p:cNvSpPr txBox="1"/>
            <p:nvPr/>
          </p:nvSpPr>
          <p:spPr>
            <a:xfrm>
              <a:off x="5121716" y="2098662"/>
              <a:ext cx="1041670" cy="270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FNAL Booster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FC79C-C537-1EB0-23B4-ECA5ED7F0F16}"/>
                </a:ext>
              </a:extLst>
            </p:cNvPr>
            <p:cNvSpPr txBox="1"/>
            <p:nvPr/>
          </p:nvSpPr>
          <p:spPr>
            <a:xfrm>
              <a:off x="3920058" y="3693150"/>
              <a:ext cx="2043153" cy="442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800 MeV SRF Linac</a:t>
              </a:r>
            </a:p>
            <a:p>
              <a:r>
                <a:rPr lang="en-US" sz="1050" dirty="0"/>
                <a:t>CW RF Operations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B1EAD6-2621-2A14-326D-325644023FDD}"/>
                </a:ext>
              </a:extLst>
            </p:cNvPr>
            <p:cNvSpPr txBox="1"/>
            <p:nvPr/>
          </p:nvSpPr>
          <p:spPr>
            <a:xfrm>
              <a:off x="1124454" y="2541237"/>
              <a:ext cx="988749" cy="270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25 kW Dump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31BB5D-2873-8582-FDF4-2C90485D6BA7}"/>
                </a:ext>
              </a:extLst>
            </p:cNvPr>
            <p:cNvSpPr txBox="1"/>
            <p:nvPr/>
          </p:nvSpPr>
          <p:spPr>
            <a:xfrm>
              <a:off x="371773" y="3803466"/>
              <a:ext cx="579047" cy="270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Dump</a:t>
              </a:r>
              <a:endParaRPr lang="en-US" sz="140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1F9103-C514-DA23-7C6E-186CEF8D42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412" y="3229580"/>
              <a:ext cx="0" cy="52693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BEC709-9F17-B4BA-4964-A8F8F22B9E87}"/>
                </a:ext>
              </a:extLst>
            </p:cNvPr>
            <p:cNvSpPr txBox="1"/>
            <p:nvPr/>
          </p:nvSpPr>
          <p:spPr>
            <a:xfrm>
              <a:off x="2549103" y="2248629"/>
              <a:ext cx="1512729" cy="270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Main Ring Tunnel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FDE94B-D092-BEF5-60C0-3AD6597237BD}"/>
                </a:ext>
              </a:extLst>
            </p:cNvPr>
            <p:cNvSpPr txBox="1"/>
            <p:nvPr/>
          </p:nvSpPr>
          <p:spPr>
            <a:xfrm>
              <a:off x="2511149" y="1548401"/>
              <a:ext cx="1383088" cy="270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Beam Transfer Line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F138E73-28D0-69A1-0342-C779AA3803A8}"/>
                    </a:ext>
                  </a:extLst>
                </p14:cNvPr>
                <p14:cNvContentPartPr/>
                <p14:nvPr/>
              </p14:nvContentPartPr>
              <p14:xfrm>
                <a:off x="1395480" y="1561921"/>
                <a:ext cx="156600" cy="180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2D6ADA9-18BC-DD4D-9D14-37656D9FF20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72585" y="1539433"/>
                  <a:ext cx="201932" cy="225794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A68C4D-F5A3-D935-A6E2-8FEC83D41A08}"/>
                </a:ext>
              </a:extLst>
            </p:cNvPr>
            <p:cNvSpPr txBox="1"/>
            <p:nvPr/>
          </p:nvSpPr>
          <p:spPr>
            <a:xfrm>
              <a:off x="2515293" y="2860248"/>
              <a:ext cx="3632352" cy="442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Space reserved for two CMs (1 GeV)</a:t>
              </a:r>
            </a:p>
            <a:p>
              <a:r>
                <a:rPr lang="en-US" sz="1050" dirty="0"/>
                <a:t>and beam separator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1AAD04D-D03A-E57B-E64E-1AB212189D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9895" y="3229580"/>
              <a:ext cx="785398" cy="947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F97AD9-7440-3D56-D15D-EAACFEF39353}"/>
                </a:ext>
              </a:extLst>
            </p:cNvPr>
            <p:cNvSpPr txBox="1"/>
            <p:nvPr/>
          </p:nvSpPr>
          <p:spPr>
            <a:xfrm>
              <a:off x="227999" y="1388737"/>
              <a:ext cx="2090740" cy="442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Space for Mu2e-II </a:t>
              </a:r>
            </a:p>
            <a:p>
              <a:r>
                <a:rPr lang="en-US" sz="1050" dirty="0"/>
                <a:t>Beam line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877256-02DF-130D-C674-126E322E41C8}"/>
                </a:ext>
              </a:extLst>
            </p:cNvPr>
            <p:cNvSpPr txBox="1"/>
            <p:nvPr/>
          </p:nvSpPr>
          <p:spPr>
            <a:xfrm>
              <a:off x="6162336" y="4654614"/>
              <a:ext cx="790726" cy="270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Front End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E03C65A-8316-E9C4-83FD-A190500AEC19}"/>
                </a:ext>
              </a:extLst>
            </p:cNvPr>
            <p:cNvSpPr txBox="1"/>
            <p:nvPr/>
          </p:nvSpPr>
          <p:spPr>
            <a:xfrm>
              <a:off x="3280698" y="5518107"/>
              <a:ext cx="2370392" cy="270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HWR, 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 Cavities, 162.5 MHz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DD4508-8AC1-C459-C0F0-CA73DE0BAB91}"/>
                </a:ext>
              </a:extLst>
            </p:cNvPr>
            <p:cNvSpPr txBox="1"/>
            <p:nvPr/>
          </p:nvSpPr>
          <p:spPr>
            <a:xfrm>
              <a:off x="2296936" y="5238846"/>
              <a:ext cx="2644697" cy="270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1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SSR1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lang="en-US" sz="105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2 CM x 8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Cav, 325 MHz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3CC9069-7AB7-C211-2F3E-883E2B6CD18B}"/>
                </a:ext>
              </a:extLst>
            </p:cNvPr>
            <p:cNvSpPr txBox="1"/>
            <p:nvPr/>
          </p:nvSpPr>
          <p:spPr>
            <a:xfrm>
              <a:off x="1579557" y="4902622"/>
              <a:ext cx="2644697" cy="270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1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SSR2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</a:t>
              </a:r>
              <a:r>
                <a:rPr lang="en-US" sz="105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 7 CM x 5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Cav, 325 MHz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FEF84C-B602-BE7C-3B79-66056E0031CE}"/>
                </a:ext>
              </a:extLst>
            </p:cNvPr>
            <p:cNvSpPr txBox="1"/>
            <p:nvPr/>
          </p:nvSpPr>
          <p:spPr>
            <a:xfrm>
              <a:off x="788440" y="4525701"/>
              <a:ext cx="2644697" cy="270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LB650,</a:t>
              </a:r>
              <a:r>
                <a:rPr lang="en-US" sz="105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 9 CM x 4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Cav, 650 MHz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BAAACA1-81EA-F255-A552-A2C7BCEA7690}"/>
                </a:ext>
              </a:extLst>
            </p:cNvPr>
            <p:cNvSpPr txBox="1"/>
            <p:nvPr/>
          </p:nvSpPr>
          <p:spPr>
            <a:xfrm>
              <a:off x="110804" y="4185440"/>
              <a:ext cx="2644697" cy="270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1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H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B650,</a:t>
              </a:r>
              <a:r>
                <a:rPr lang="en-US" sz="105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 4(+2) CM x 6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Cav, 650 MHz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3F61061-1E52-A3DC-9E50-27736B1846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1715" y="4855786"/>
              <a:ext cx="529375" cy="6600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FAD2955-4219-55DF-85B0-B2FA0E6777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59611" y="4802700"/>
              <a:ext cx="915920" cy="452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BE85205-54B8-0920-272D-4966607011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3540" y="4612389"/>
              <a:ext cx="690318" cy="2902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9BEA297-7A89-6718-70A3-A94D6FEAF8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9031" y="3880291"/>
              <a:ext cx="523580" cy="3051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A820EE3-0483-F230-7030-40F716C415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1348" y="4311362"/>
              <a:ext cx="436806" cy="2120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EA787104-1768-00E1-5006-B2A10173A797}"/>
              </a:ext>
            </a:extLst>
          </p:cNvPr>
          <p:cNvSpPr txBox="1">
            <a:spLocks/>
          </p:cNvSpPr>
          <p:nvPr/>
        </p:nvSpPr>
        <p:spPr>
          <a:xfrm>
            <a:off x="7344671" y="1973680"/>
            <a:ext cx="4215311" cy="4153774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+mn-lt"/>
                <a:ea typeface="Geneva" charset="0"/>
              </a:rPr>
              <a:t>PIP-II Scope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+mn-lt"/>
              <a:ea typeface="Geneva" charset="0"/>
            </a:endParaRPr>
          </a:p>
          <a:p>
            <a:pPr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+mn-lt"/>
                <a:ea typeface="Geneva" charset="0"/>
              </a:rPr>
              <a:t>800 MeV, </a:t>
            </a:r>
            <a:r>
              <a:rPr lang="en-US" sz="1800" dirty="0">
                <a:solidFill>
                  <a:srgbClr val="003087"/>
                </a:solidFill>
                <a:latin typeface="+mn-lt"/>
              </a:rPr>
              <a:t>2mA  H</a:t>
            </a:r>
            <a:r>
              <a:rPr lang="en-US" sz="1800" baseline="30000" dirty="0">
                <a:solidFill>
                  <a:srgbClr val="003087"/>
                </a:solidFill>
                <a:latin typeface="+mn-lt"/>
              </a:rPr>
              <a:t>−</a:t>
            </a:r>
            <a:r>
              <a:rPr lang="en-US" sz="1800" dirty="0">
                <a:solidFill>
                  <a:srgbClr val="003087"/>
                </a:solidFill>
                <a:latin typeface="+mn-lt"/>
              </a:rPr>
              <a:t> SRF linac</a:t>
            </a:r>
          </a:p>
          <a:p>
            <a:pPr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rgbClr val="003087"/>
                </a:solidFill>
                <a:latin typeface="+mn-lt"/>
              </a:rPr>
              <a:t>CW RF Operations</a:t>
            </a:r>
          </a:p>
          <a:p>
            <a:pPr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+mn-lt"/>
                <a:ea typeface="Geneva" charset="0"/>
              </a:rPr>
              <a:t>Linac-to-Booster transfer line</a:t>
            </a:r>
          </a:p>
          <a:p>
            <a:pPr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+mn-lt"/>
                <a:ea typeface="Geneva" charset="0"/>
              </a:rPr>
              <a:t>Accelerator Complex Upgrades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Booster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Recycler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Main Injector (MI)</a:t>
            </a:r>
          </a:p>
          <a:p>
            <a:pPr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+mn-lt"/>
                <a:ea typeface="Geneva" charset="0"/>
              </a:rPr>
              <a:t>Conventional Facilities</a:t>
            </a:r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en-US" sz="2000" b="1" dirty="0">
                <a:solidFill>
                  <a:srgbClr val="003087"/>
                </a:solidFill>
                <a:latin typeface="+mn-lt"/>
              </a:rPr>
              <a:t>PIP-II Beam Power</a:t>
            </a:r>
          </a:p>
          <a:p>
            <a:pPr>
              <a:spcBef>
                <a:spcPts val="300"/>
              </a:spcBef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rgbClr val="003087"/>
                </a:solidFill>
                <a:latin typeface="+mn-lt"/>
              </a:rPr>
              <a:t>1.2 MW MI proton beam on target</a:t>
            </a:r>
          </a:p>
          <a:p>
            <a:pPr>
              <a:spcBef>
                <a:spcPts val="300"/>
              </a:spcBef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rgbClr val="003087"/>
                </a:solidFill>
                <a:latin typeface="+mn-lt"/>
              </a:rPr>
              <a:t>Upgradable to multi-MW</a:t>
            </a:r>
          </a:p>
        </p:txBody>
      </p:sp>
    </p:spTree>
    <p:extLst>
      <p:ext uri="{BB962C8B-B14F-4D97-AF65-F5344CB8AC3E}">
        <p14:creationId xmlns:p14="http://schemas.microsoft.com/office/powerpoint/2010/main" val="392083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F7BDF-9CCA-1520-6784-5C3C0B65E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2FAA93-FB92-CFE2-07BD-34BA53F1F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SRF cavities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EF5D1-329B-CBFD-7035-1959DD7BE274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5FC300-BA3C-5837-3772-BF26B838B0D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F5F22-DA48-94CF-DDDA-44F3F82A342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F3D9FB-A86F-86D8-A295-569CCF19D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269"/>
          <a:stretch>
            <a:fillRect/>
          </a:stretch>
        </p:blipFill>
        <p:spPr>
          <a:xfrm>
            <a:off x="924789" y="732321"/>
            <a:ext cx="9522858" cy="4514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44008E59-0FDB-F2FC-45DA-49FCD68575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0063017"/>
                  </p:ext>
                </p:extLst>
              </p:nvPr>
            </p:nvGraphicFramePr>
            <p:xfrm>
              <a:off x="924789" y="5236523"/>
              <a:ext cx="9509760" cy="109728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018311">
                      <a:extLst>
                        <a:ext uri="{9D8B030D-6E8A-4147-A177-3AD203B41FA5}">
                          <a16:colId xmlns:a16="http://schemas.microsoft.com/office/drawing/2014/main" val="1046357179"/>
                        </a:ext>
                      </a:extLst>
                    </a:gridCol>
                    <a:gridCol w="1652155">
                      <a:extLst>
                        <a:ext uri="{9D8B030D-6E8A-4147-A177-3AD203B41FA5}">
                          <a16:colId xmlns:a16="http://schemas.microsoft.com/office/drawing/2014/main" val="3369496767"/>
                        </a:ext>
                      </a:extLst>
                    </a:gridCol>
                    <a:gridCol w="1714500">
                      <a:extLst>
                        <a:ext uri="{9D8B030D-6E8A-4147-A177-3AD203B41FA5}">
                          <a16:colId xmlns:a16="http://schemas.microsoft.com/office/drawing/2014/main" val="708622587"/>
                        </a:ext>
                      </a:extLst>
                    </a:gridCol>
                    <a:gridCol w="1641763">
                      <a:extLst>
                        <a:ext uri="{9D8B030D-6E8A-4147-A177-3AD203B41FA5}">
                          <a16:colId xmlns:a16="http://schemas.microsoft.com/office/drawing/2014/main" val="2830108302"/>
                        </a:ext>
                      </a:extLst>
                    </a:gridCol>
                    <a:gridCol w="1620982">
                      <a:extLst>
                        <a:ext uri="{9D8B030D-6E8A-4147-A177-3AD203B41FA5}">
                          <a16:colId xmlns:a16="http://schemas.microsoft.com/office/drawing/2014/main" val="1686452780"/>
                        </a:ext>
                      </a:extLst>
                    </a:gridCol>
                    <a:gridCol w="1862049">
                      <a:extLst>
                        <a:ext uri="{9D8B030D-6E8A-4147-A177-3AD203B41FA5}">
                          <a16:colId xmlns:a16="http://schemas.microsoft.com/office/drawing/2014/main" val="1390180719"/>
                        </a:ext>
                      </a:extLst>
                    </a:gridCol>
                  </a:tblGrid>
                  <a:tr h="206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Q</a:t>
                          </a:r>
                          <a:r>
                            <a:rPr lang="en-US" sz="1200" baseline="-25000" dirty="0"/>
                            <a:t>L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2.3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3.0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5.05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10.4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9.9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4400914"/>
                      </a:ext>
                    </a:extLst>
                  </a:tr>
                  <a:tr h="206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/>
                            <a:t>k</a:t>
                          </a:r>
                          <a:r>
                            <a:rPr lang="en-US" sz="1200" baseline="-25000" dirty="0" err="1"/>
                            <a:t>LFD</a:t>
                          </a:r>
                          <a:endParaRPr lang="en-US" sz="1200" baseline="-25000" dirty="0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1.5 Hz/(MV/m)</a:t>
                          </a:r>
                          <a:r>
                            <a:rPr lang="en-US" sz="1200" baseline="30000" dirty="0"/>
                            <a:t>2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4.4 Hz/(MV/m)</a:t>
                          </a:r>
                          <a:r>
                            <a:rPr lang="en-US" sz="1200" baseline="30000" dirty="0"/>
                            <a:t>2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4.5 Hz/(MV/m)</a:t>
                          </a:r>
                          <a:r>
                            <a:rPr lang="en-US" sz="1200" baseline="30000" dirty="0"/>
                            <a:t>2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2.2 Hz/(MV/m)</a:t>
                          </a:r>
                          <a:r>
                            <a:rPr lang="en-US" sz="1200" baseline="30000" dirty="0"/>
                            <a:t>2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1.0 Hz/(MV/m)</a:t>
                          </a:r>
                          <a:r>
                            <a:rPr lang="en-US" sz="1200" baseline="30000" dirty="0"/>
                            <a:t>2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97628316"/>
                      </a:ext>
                    </a:extLst>
                  </a:tr>
                  <a:tr h="206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LFD at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𝑎𝑐𝑐</m:t>
                                  </m:r>
                                </m:sub>
                              </m:sSub>
                            </m:oMath>
                          </a14:m>
                          <a:endParaRPr lang="en-US" sz="1200" dirty="0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140 Hz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440 Hz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592 Hz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617 Hz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349 Hz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34656178"/>
                      </a:ext>
                    </a:extLst>
                  </a:tr>
                  <a:tr h="206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LFD/HBW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4.0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8.1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18.4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19.7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10.6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252388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44008E59-0FDB-F2FC-45DA-49FCD68575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0063017"/>
                  </p:ext>
                </p:extLst>
              </p:nvPr>
            </p:nvGraphicFramePr>
            <p:xfrm>
              <a:off x="924789" y="5236523"/>
              <a:ext cx="9509760" cy="109728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018311">
                      <a:extLst>
                        <a:ext uri="{9D8B030D-6E8A-4147-A177-3AD203B41FA5}">
                          <a16:colId xmlns:a16="http://schemas.microsoft.com/office/drawing/2014/main" val="1046357179"/>
                        </a:ext>
                      </a:extLst>
                    </a:gridCol>
                    <a:gridCol w="1652155">
                      <a:extLst>
                        <a:ext uri="{9D8B030D-6E8A-4147-A177-3AD203B41FA5}">
                          <a16:colId xmlns:a16="http://schemas.microsoft.com/office/drawing/2014/main" val="3369496767"/>
                        </a:ext>
                      </a:extLst>
                    </a:gridCol>
                    <a:gridCol w="1714500">
                      <a:extLst>
                        <a:ext uri="{9D8B030D-6E8A-4147-A177-3AD203B41FA5}">
                          <a16:colId xmlns:a16="http://schemas.microsoft.com/office/drawing/2014/main" val="708622587"/>
                        </a:ext>
                      </a:extLst>
                    </a:gridCol>
                    <a:gridCol w="1641763">
                      <a:extLst>
                        <a:ext uri="{9D8B030D-6E8A-4147-A177-3AD203B41FA5}">
                          <a16:colId xmlns:a16="http://schemas.microsoft.com/office/drawing/2014/main" val="2830108302"/>
                        </a:ext>
                      </a:extLst>
                    </a:gridCol>
                    <a:gridCol w="1620982">
                      <a:extLst>
                        <a:ext uri="{9D8B030D-6E8A-4147-A177-3AD203B41FA5}">
                          <a16:colId xmlns:a16="http://schemas.microsoft.com/office/drawing/2014/main" val="1686452780"/>
                        </a:ext>
                      </a:extLst>
                    </a:gridCol>
                    <a:gridCol w="1862049">
                      <a:extLst>
                        <a:ext uri="{9D8B030D-6E8A-4147-A177-3AD203B41FA5}">
                          <a16:colId xmlns:a16="http://schemas.microsoft.com/office/drawing/2014/main" val="1390180719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Q</a:t>
                          </a:r>
                          <a:r>
                            <a:rPr lang="en-US" sz="1200" baseline="-25000" dirty="0"/>
                            <a:t>L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1069" t="-4545" r="-412214" b="-3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56296" t="-4545" r="-300000" b="-3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68217" t="-4545" r="-213953" b="-3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1094" t="-4545" r="-115625" b="-3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10204" t="-4545" r="-680" b="-31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440091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/>
                            <a:t>k</a:t>
                          </a:r>
                          <a:r>
                            <a:rPr lang="en-US" sz="1200" baseline="-25000" dirty="0" err="1"/>
                            <a:t>LFD</a:t>
                          </a:r>
                          <a:endParaRPr lang="en-US" sz="1200" baseline="-25000" dirty="0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1.5 Hz/(MV/m)</a:t>
                          </a:r>
                          <a:r>
                            <a:rPr lang="en-US" sz="1200" baseline="30000" dirty="0"/>
                            <a:t>2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4.4 Hz/(MV/m)</a:t>
                          </a:r>
                          <a:r>
                            <a:rPr lang="en-US" sz="1200" baseline="30000" dirty="0"/>
                            <a:t>2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4.5 Hz/(MV/m)</a:t>
                          </a:r>
                          <a:r>
                            <a:rPr lang="en-US" sz="1200" baseline="30000" dirty="0"/>
                            <a:t>2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2.2 Hz/(MV/m)</a:t>
                          </a:r>
                          <a:r>
                            <a:rPr lang="en-US" sz="1200" baseline="30000" dirty="0"/>
                            <a:t>2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1.0 Hz/(MV/m)</a:t>
                          </a:r>
                          <a:r>
                            <a:rPr lang="en-US" sz="1200" baseline="30000" dirty="0"/>
                            <a:t>2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9762831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214286" r="-838750" b="-1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140 Hz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440 Hz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592 Hz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617 Hz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349 Hz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3465617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LFD/HBW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4.0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8.1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18.4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19.7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10.6</a:t>
                          </a: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252388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2F1DB01-3B7C-4734-A548-3AE29B31BC08}"/>
              </a:ext>
            </a:extLst>
          </p:cNvPr>
          <p:cNvSpPr/>
          <p:nvPr/>
        </p:nvSpPr>
        <p:spPr>
          <a:xfrm>
            <a:off x="924788" y="6033373"/>
            <a:ext cx="9509759" cy="3004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58B565-8E98-B307-4301-833A894DA2FA}"/>
              </a:ext>
            </a:extLst>
          </p:cNvPr>
          <p:cNvSpPr/>
          <p:nvPr/>
        </p:nvSpPr>
        <p:spPr>
          <a:xfrm>
            <a:off x="914398" y="4687883"/>
            <a:ext cx="9509759" cy="3004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42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4359F-F9E6-257E-80C6-6D4FA4214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0DE0A7-AD84-8EB3-152E-73091994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to improve SRF linac performance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DC69E-05DA-BD65-0693-22F12B2DA57F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BB3B1-6B14-A09D-E0A3-450B350AEE9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945A6-B6E7-1D53-312D-43C16F706FE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9901061-AB68-9762-D61A-DD44FF4676D7}"/>
              </a:ext>
            </a:extLst>
          </p:cNvPr>
          <p:cNvSpPr txBox="1">
            <a:spLocks/>
          </p:cNvSpPr>
          <p:nvPr/>
        </p:nvSpPr>
        <p:spPr>
          <a:xfrm>
            <a:off x="879933" y="1257300"/>
            <a:ext cx="10716322" cy="47590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pc="0" dirty="0">
                <a:solidFill>
                  <a:srgbClr val="4E4E4E"/>
                </a:solidFill>
                <a:latin typeface="+mn-lt"/>
                <a:ea typeface="Geneva" charset="0"/>
              </a:rPr>
              <a:t>PIP-II is in production mode. No on-project R&amp;D is planned at this stage.</a:t>
            </a:r>
          </a:p>
          <a:p>
            <a:pPr marL="357188" indent="-357188"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pc="0" dirty="0">
                <a:solidFill>
                  <a:srgbClr val="4E4E4E"/>
                </a:solidFill>
                <a:latin typeface="+mn-lt"/>
                <a:ea typeface="Geneva" charset="0"/>
              </a:rPr>
              <a:t>However, there are two important general R&amp;D topics that can help improving the SRF linac performance (benefiting both the project and operations):</a:t>
            </a:r>
          </a:p>
          <a:p>
            <a:pPr lvl="1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Prevention and mitigation of field emission (FE), which still rears its ugly head from time to time</a:t>
            </a:r>
          </a:p>
          <a:p>
            <a:pPr lvl="1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Resonance control (RC)</a:t>
            </a:r>
          </a:p>
          <a:p>
            <a:pPr marL="401638" indent="-401638">
              <a:spcBef>
                <a:spcPts val="120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pc="0" dirty="0">
                <a:solidFill>
                  <a:srgbClr val="4E4E4E"/>
                </a:solidFill>
                <a:latin typeface="+mn-lt"/>
                <a:ea typeface="Geneva" charset="0"/>
              </a:rPr>
              <a:t>R&amp;D on FE prevention and mitigation includes</a:t>
            </a:r>
          </a:p>
          <a:p>
            <a:pPr lvl="1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Careful optimization of HPR for each cavity shape</a:t>
            </a:r>
          </a:p>
          <a:p>
            <a:pPr lvl="1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Robot-assisted cleanroom assembly of cavity strings (see </a:t>
            </a:r>
            <a:r>
              <a:rPr lang="en-US" sz="1800" spc="0" dirty="0" err="1">
                <a:solidFill>
                  <a:srgbClr val="FF0000"/>
                </a:solidFill>
                <a:latin typeface="+mn-lt"/>
                <a:ea typeface="Geneva" charset="0"/>
              </a:rPr>
              <a:t>Genfa</a:t>
            </a:r>
            <a:r>
              <a:rPr lang="en-US" sz="1800" spc="0" dirty="0">
                <a:solidFill>
                  <a:srgbClr val="FF0000"/>
                </a:solidFill>
                <a:latin typeface="+mn-lt"/>
                <a:ea typeface="Geneva" charset="0"/>
              </a:rPr>
              <a:t> Wu’s presentation</a:t>
            </a: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)</a:t>
            </a:r>
          </a:p>
          <a:p>
            <a:pPr lvl="1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In situ processing of FE (see </a:t>
            </a:r>
            <a:r>
              <a:rPr lang="en-US" sz="1800" spc="0" dirty="0">
                <a:solidFill>
                  <a:srgbClr val="FF0000"/>
                </a:solidFill>
                <a:latin typeface="+mn-lt"/>
                <a:ea typeface="Geneva" charset="0"/>
              </a:rPr>
              <a:t>Bianca Giaccone’s presentation</a:t>
            </a: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7778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98219-0EA4-CCA2-CE58-CAF8C0F3D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34AFFE-519A-5C86-8C1D-4D78AC8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on resonance control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A25E8-B04B-5578-7A0F-F0D4D2F4D6C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6D2E9-DC5A-C709-6D82-51751039D2A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C0275-7B94-11F1-1DE5-016F5C44165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A78E5-8D5B-4BD9-0148-2C7CAE65751E}"/>
              </a:ext>
            </a:extLst>
          </p:cNvPr>
          <p:cNvGrpSpPr/>
          <p:nvPr/>
        </p:nvGrpSpPr>
        <p:grpSpPr>
          <a:xfrm>
            <a:off x="7412869" y="3688507"/>
            <a:ext cx="3495922" cy="2553543"/>
            <a:chOff x="8238879" y="969538"/>
            <a:chExt cx="3495922" cy="2553543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C905C7A-E31E-A2EF-4F89-05CF43F55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38879" y="969538"/>
              <a:ext cx="3495922" cy="2553543"/>
            </a:xfrm>
            <a:prstGeom prst="rect">
              <a:avLst/>
            </a:prstGeom>
          </p:spPr>
        </p:pic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78C60593-BDA6-CC5D-CBF6-0F4415F2159F}"/>
                </a:ext>
              </a:extLst>
            </p:cNvPr>
            <p:cNvSpPr/>
            <p:nvPr/>
          </p:nvSpPr>
          <p:spPr>
            <a:xfrm>
              <a:off x="10467177" y="2194354"/>
              <a:ext cx="384464" cy="10391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5B04F1F6-31FC-B157-9ED1-D6C61B9E534C}"/>
                </a:ext>
              </a:extLst>
            </p:cNvPr>
            <p:cNvSpPr/>
            <p:nvPr/>
          </p:nvSpPr>
          <p:spPr>
            <a:xfrm flipH="1">
              <a:off x="9378970" y="2090444"/>
              <a:ext cx="384464" cy="10391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3F1390-85D2-D7C7-C01A-F099545DBB3D}"/>
              </a:ext>
            </a:extLst>
          </p:cNvPr>
          <p:cNvGrpSpPr/>
          <p:nvPr/>
        </p:nvGrpSpPr>
        <p:grpSpPr>
          <a:xfrm>
            <a:off x="6244936" y="989865"/>
            <a:ext cx="5585114" cy="2290494"/>
            <a:chOff x="6244936" y="875564"/>
            <a:chExt cx="5585114" cy="22904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509D03B-50C6-96E3-3B91-1B29A8BCF990}"/>
                </a:ext>
              </a:extLst>
            </p:cNvPr>
            <p:cNvGrpSpPr/>
            <p:nvPr/>
          </p:nvGrpSpPr>
          <p:grpSpPr>
            <a:xfrm>
              <a:off x="6305240" y="875564"/>
              <a:ext cx="5524810" cy="2290494"/>
              <a:chOff x="6005547" y="4248650"/>
              <a:chExt cx="5524810" cy="229049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9D1A9F3-8FDD-8E37-23A9-27A9AD5E6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5547" y="4248650"/>
                <a:ext cx="5524810" cy="2290494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9328D6D-6018-6CE1-F289-2AC0263FC82F}"/>
                  </a:ext>
                </a:extLst>
              </p:cNvPr>
              <p:cNvSpPr/>
              <p:nvPr/>
            </p:nvSpPr>
            <p:spPr>
              <a:xfrm rot="20845481">
                <a:off x="7734899" y="4311553"/>
                <a:ext cx="3287887" cy="99310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453BBFA-7AA2-C670-107E-EC760040569E}"/>
                </a:ext>
              </a:extLst>
            </p:cNvPr>
            <p:cNvSpPr/>
            <p:nvPr/>
          </p:nvSpPr>
          <p:spPr>
            <a:xfrm>
              <a:off x="6244936" y="1984664"/>
              <a:ext cx="675409" cy="7169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2E36F3CA-D617-E747-1516-D257EB1B15B5}"/>
              </a:ext>
            </a:extLst>
          </p:cNvPr>
          <p:cNvSpPr txBox="1">
            <a:spLocks/>
          </p:cNvSpPr>
          <p:nvPr/>
        </p:nvSpPr>
        <p:spPr>
          <a:xfrm>
            <a:off x="529937" y="1072243"/>
            <a:ext cx="6483928" cy="48090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pc="0" dirty="0">
                <a:solidFill>
                  <a:srgbClr val="4E4E4E"/>
                </a:solidFill>
                <a:latin typeface="+mn-lt"/>
                <a:ea typeface="Geneva" charset="0"/>
              </a:rPr>
              <a:t>Why resonance control?</a:t>
            </a:r>
          </a:p>
          <a:p>
            <a:pPr lvl="1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Initial operation of PIP-II will be with pulsed beam (0.54 </a:t>
            </a:r>
            <a:r>
              <a:rPr lang="en-US" sz="1800" spc="0" dirty="0" err="1">
                <a:solidFill>
                  <a:srgbClr val="4E4E4E"/>
                </a:solidFill>
                <a:latin typeface="+mn-lt"/>
                <a:ea typeface="Geneva" charset="0"/>
              </a:rPr>
              <a:t>ms</a:t>
            </a: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) at 20 Hz repletion rate but with CW RF operation. Pulsed RF is not in the PIP-II scope.</a:t>
            </a:r>
          </a:p>
          <a:p>
            <a:pPr lvl="1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Operating SRF cavities in pulsed mode would reduce the annual cost of operation by a factor of ~10.</a:t>
            </a:r>
          </a:p>
          <a:p>
            <a:pPr>
              <a:spcBef>
                <a:spcPts val="120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+mn-lt"/>
              </a:rPr>
              <a:t>Challenge: cavities have narrow half-bandwidths (HBW in the range 30-50 Hz), while the expected detuning due to Lorentz force is up to ~20 times larger than HBW.</a:t>
            </a:r>
          </a:p>
          <a:p>
            <a:pPr>
              <a:spcBef>
                <a:spcPts val="120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+mn-lt"/>
              </a:rPr>
              <a:t>In addition, there will be microphonics noise on top of LFD.</a:t>
            </a:r>
          </a:p>
          <a:p>
            <a:pPr>
              <a:spcBef>
                <a:spcPts val="120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+mn-lt"/>
              </a:rPr>
              <a:t>Need to develop a robust AI/ML RC.</a:t>
            </a:r>
          </a:p>
          <a:p>
            <a:pPr>
              <a:spcBef>
                <a:spcPts val="120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+mn-lt"/>
              </a:rPr>
              <a:t>There are opportunities to experiment with RC during upcoming PIP-II cryomodule tests in the next ~3 years</a:t>
            </a:r>
          </a:p>
        </p:txBody>
      </p:sp>
    </p:spTree>
    <p:extLst>
      <p:ext uri="{BB962C8B-B14F-4D97-AF65-F5344CB8AC3E}">
        <p14:creationId xmlns:p14="http://schemas.microsoft.com/office/powerpoint/2010/main" val="956470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EBE6C-66F6-34ED-3976-4E883A088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F6EF2B-20AE-14FF-F489-197346827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results (~10 years ago)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B47BC-51C4-4799-0824-1B2DF326AC3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2/5/26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7552A-1183-014C-3A95-6919B72F5C45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Belomestnykh | SRF R&amp;D for PIP-II, Fermilab complex, and MC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BA2D3-2C76-8B76-3FD3-050E437392A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7BCDA6F-FBB9-8C83-8655-53147E7B0203}"/>
              </a:ext>
            </a:extLst>
          </p:cNvPr>
          <p:cNvSpPr txBox="1">
            <a:spLocks/>
          </p:cNvSpPr>
          <p:nvPr/>
        </p:nvSpPr>
        <p:spPr>
          <a:xfrm>
            <a:off x="529937" y="1072244"/>
            <a:ext cx="7896736" cy="31672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pc="0" dirty="0">
                <a:solidFill>
                  <a:srgbClr val="4E4E4E"/>
                </a:solidFill>
                <a:latin typeface="+mn-lt"/>
                <a:ea typeface="Geneva" charset="0"/>
              </a:rPr>
              <a:t>Testing was done on SSR1 cavities (30 Hz HBW) at the STC at 2 K.</a:t>
            </a:r>
          </a:p>
          <a:p>
            <a:pPr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pc="0" dirty="0">
                <a:solidFill>
                  <a:srgbClr val="4E4E4E"/>
                </a:solidFill>
                <a:latin typeface="+mn-lt"/>
                <a:ea typeface="Geneva" charset="0"/>
              </a:rPr>
              <a:t>RF was driven open loop, no phase and amplitude feedback, only piezo controls for detuning. A combination of feedback loop and gradient square and adaptive feed-forward LFD compensation was studied under following conditions:</a:t>
            </a:r>
          </a:p>
          <a:p>
            <a:pPr lvl="1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&gt;12.5 MV/m (spec); 25 Hz rep rate (20 Hz spec); 7.5 </a:t>
            </a:r>
            <a:r>
              <a:rPr lang="en-US" sz="1800" spc="0" dirty="0" err="1">
                <a:solidFill>
                  <a:srgbClr val="4E4E4E"/>
                </a:solidFill>
                <a:latin typeface="+mn-lt"/>
                <a:ea typeface="Geneva" charset="0"/>
              </a:rPr>
              <a:t>ms</a:t>
            </a: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 fill; 7.5 </a:t>
            </a:r>
            <a:r>
              <a:rPr lang="en-US" sz="1800" spc="0" dirty="0" err="1">
                <a:solidFill>
                  <a:srgbClr val="4E4E4E"/>
                </a:solidFill>
                <a:latin typeface="+mn-lt"/>
                <a:ea typeface="Geneva" charset="0"/>
              </a:rPr>
              <a:t>ms</a:t>
            </a: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 flattop (0.54 </a:t>
            </a:r>
            <a:r>
              <a:rPr lang="en-US" sz="1800" spc="0" dirty="0" err="1">
                <a:solidFill>
                  <a:srgbClr val="4E4E4E"/>
                </a:solidFill>
                <a:latin typeface="+mn-lt"/>
                <a:ea typeface="Geneva" charset="0"/>
              </a:rPr>
              <a:t>ms</a:t>
            </a: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 spec).</a:t>
            </a:r>
          </a:p>
          <a:p>
            <a:pPr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+mn-lt"/>
              </a:rPr>
              <a:t>Longer flattop to help diagnose performance.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9DE73C0-6489-CDC3-3241-D28BD24E2B94}"/>
              </a:ext>
            </a:extLst>
          </p:cNvPr>
          <p:cNvGrpSpPr/>
          <p:nvPr/>
        </p:nvGrpSpPr>
        <p:grpSpPr>
          <a:xfrm>
            <a:off x="8906032" y="178722"/>
            <a:ext cx="2652473" cy="2497921"/>
            <a:chOff x="717995" y="3429000"/>
            <a:chExt cx="2652473" cy="2497921"/>
          </a:xfrm>
        </p:grpSpPr>
        <p:pic>
          <p:nvPicPr>
            <p:cNvPr id="9" name="Content Placeholder 3">
              <a:extLst>
                <a:ext uri="{FF2B5EF4-FFF2-40B4-BE49-F238E27FC236}">
                  <a16:creationId xmlns:a16="http://schemas.microsoft.com/office/drawing/2014/main" id="{B6C9831C-0CEE-A124-6E2F-59E336660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7995" y="3468106"/>
              <a:ext cx="2652473" cy="2357234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64607DB-4A28-0E55-4889-703C3A57B22D}"/>
                </a:ext>
              </a:extLst>
            </p:cNvPr>
            <p:cNvCxnSpPr/>
            <p:nvPr/>
          </p:nvCxnSpPr>
          <p:spPr>
            <a:xfrm>
              <a:off x="1885475" y="3670157"/>
              <a:ext cx="0" cy="2110158"/>
            </a:xfrm>
            <a:prstGeom prst="line">
              <a:avLst/>
            </a:prstGeom>
            <a:ln>
              <a:solidFill>
                <a:srgbClr val="00B05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E1A3A2F-4CA6-1894-F0EB-97D102A9AFE9}"/>
                </a:ext>
              </a:extLst>
            </p:cNvPr>
            <p:cNvCxnSpPr/>
            <p:nvPr/>
          </p:nvCxnSpPr>
          <p:spPr>
            <a:xfrm>
              <a:off x="1937378" y="3670157"/>
              <a:ext cx="0" cy="2110158"/>
            </a:xfrm>
            <a:prstGeom prst="line">
              <a:avLst/>
            </a:prstGeom>
            <a:ln>
              <a:solidFill>
                <a:srgbClr val="00B05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C37120F-ED6A-B120-5B87-0F38922ACBBD}"/>
                </a:ext>
              </a:extLst>
            </p:cNvPr>
            <p:cNvCxnSpPr/>
            <p:nvPr/>
          </p:nvCxnSpPr>
          <p:spPr>
            <a:xfrm>
              <a:off x="1937378" y="3746774"/>
              <a:ext cx="385229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F18B88D-C975-928C-71EF-026E4DCBB0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00246" y="3746774"/>
              <a:ext cx="385229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1425B7-241D-1708-2A8E-1077B70BB450}"/>
                </a:ext>
              </a:extLst>
            </p:cNvPr>
            <p:cNvCxnSpPr/>
            <p:nvPr/>
          </p:nvCxnSpPr>
          <p:spPr>
            <a:xfrm>
              <a:off x="2604743" y="3704043"/>
              <a:ext cx="0" cy="2110158"/>
            </a:xfrm>
            <a:prstGeom prst="line">
              <a:avLst/>
            </a:prstGeom>
            <a:ln>
              <a:solidFill>
                <a:srgbClr val="00B05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ight Brace 21">
              <a:extLst>
                <a:ext uri="{FF2B5EF4-FFF2-40B4-BE49-F238E27FC236}">
                  <a16:creationId xmlns:a16="http://schemas.microsoft.com/office/drawing/2014/main" id="{62E4B1DC-0C35-0091-181B-9F1FCB678F69}"/>
                </a:ext>
              </a:extLst>
            </p:cNvPr>
            <p:cNvSpPr/>
            <p:nvPr/>
          </p:nvSpPr>
          <p:spPr>
            <a:xfrm rot="5400000">
              <a:off x="2175088" y="5497274"/>
              <a:ext cx="140033" cy="719261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23945A-73ED-C35E-400E-ED257C20751A}"/>
                </a:ext>
              </a:extLst>
            </p:cNvPr>
            <p:cNvSpPr txBox="1"/>
            <p:nvPr/>
          </p:nvSpPr>
          <p:spPr>
            <a:xfrm>
              <a:off x="1346236" y="3429000"/>
              <a:ext cx="11634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Helvetica" pitchFamily="2" charset="0"/>
                </a:rPr>
                <a:t>0.55 </a:t>
              </a:r>
              <a:r>
                <a:rPr lang="en-US" sz="900" dirty="0" err="1">
                  <a:latin typeface="Helvetica" pitchFamily="2" charset="0"/>
                </a:rPr>
                <a:t>ms</a:t>
              </a:r>
              <a:r>
                <a:rPr lang="en-US" sz="900" dirty="0">
                  <a:latin typeface="Helvetica" pitchFamily="2" charset="0"/>
                </a:rPr>
                <a:t> PIP-II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EEBCE19-8914-FB4A-7E4B-A7B8539CE592}"/>
              </a:ext>
            </a:extLst>
          </p:cNvPr>
          <p:cNvGrpSpPr/>
          <p:nvPr/>
        </p:nvGrpSpPr>
        <p:grpSpPr>
          <a:xfrm>
            <a:off x="8991792" y="2662004"/>
            <a:ext cx="2652473" cy="2058656"/>
            <a:chOff x="2417067" y="3780600"/>
            <a:chExt cx="3569760" cy="29257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5FA6BF9-6F1F-CC8A-8B35-B33322086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7067" y="3780600"/>
              <a:ext cx="3569760" cy="2925788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C7CD895-29AF-943E-6D6A-5DB241262147}"/>
                </a:ext>
              </a:extLst>
            </p:cNvPr>
            <p:cNvCxnSpPr/>
            <p:nvPr/>
          </p:nvCxnSpPr>
          <p:spPr>
            <a:xfrm>
              <a:off x="3588773" y="4294899"/>
              <a:ext cx="0" cy="205494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EA11E57-FB32-5984-DD11-968C3C9C0D08}"/>
                </a:ext>
              </a:extLst>
            </p:cNvPr>
            <p:cNvCxnSpPr/>
            <p:nvPr/>
          </p:nvCxnSpPr>
          <p:spPr>
            <a:xfrm>
              <a:off x="5324166" y="4319209"/>
              <a:ext cx="0" cy="205494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F14099-D46D-4101-02FE-7FB5AED7FA01}"/>
              </a:ext>
            </a:extLst>
          </p:cNvPr>
          <p:cNvGrpSpPr/>
          <p:nvPr/>
        </p:nvGrpSpPr>
        <p:grpSpPr>
          <a:xfrm>
            <a:off x="266808" y="3940582"/>
            <a:ext cx="4896093" cy="2212583"/>
            <a:chOff x="1194938" y="1390359"/>
            <a:chExt cx="6673487" cy="342230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3D0610-0B48-EE9B-2038-9A435C926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4938" y="1390359"/>
              <a:ext cx="6673487" cy="342230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3FD6611-7543-C47B-3A25-76B41169F460}"/>
                </a:ext>
              </a:extLst>
            </p:cNvPr>
            <p:cNvSpPr/>
            <p:nvPr/>
          </p:nvSpPr>
          <p:spPr>
            <a:xfrm>
              <a:off x="2391244" y="4020782"/>
              <a:ext cx="1396454" cy="37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>
                  <a:solidFill>
                    <a:schemeClr val="accent6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Adaptive ON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B4DD8F9-212C-DF3F-5B54-3AB4381BA84A}"/>
                </a:ext>
              </a:extLst>
            </p:cNvPr>
            <p:cNvSpPr/>
            <p:nvPr/>
          </p:nvSpPr>
          <p:spPr>
            <a:xfrm>
              <a:off x="5504809" y="4020782"/>
              <a:ext cx="1482149" cy="37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Adaptive OFF</a:t>
              </a:r>
            </a:p>
          </p:txBody>
        </p:sp>
      </p:grp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8FD1C4DD-8564-5EF8-A233-CEFAC5179DFA}"/>
              </a:ext>
            </a:extLst>
          </p:cNvPr>
          <p:cNvSpPr txBox="1">
            <a:spLocks/>
          </p:cNvSpPr>
          <p:nvPr/>
        </p:nvSpPr>
        <p:spPr>
          <a:xfrm>
            <a:off x="5412285" y="5002811"/>
            <a:ext cx="6225529" cy="9898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600" spc="0" dirty="0">
                <a:solidFill>
                  <a:srgbClr val="4E4E4E"/>
                </a:solidFill>
                <a:ea typeface="Geneva" charset="0"/>
              </a:rPr>
              <a:t>Without the other two compensation methods, the cavity readily fell off resonance.</a:t>
            </a:r>
            <a:endParaRPr lang="en-US" sz="1600" spc="0" dirty="0">
              <a:solidFill>
                <a:srgbClr val="4E4E4E"/>
              </a:solidFill>
              <a:latin typeface="+mn-lt"/>
              <a:ea typeface="Geneva" charset="0"/>
            </a:endParaRP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Achieved ~7.4 Hz rms detuning on the flattop.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Specification for peak detuning is 20 Hz, so further improvement in rms of approximately factor of 2 is needed.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endParaRPr lang="en-US" sz="1800" spc="0" dirty="0">
              <a:solidFill>
                <a:srgbClr val="4E4E4E"/>
              </a:solidFill>
              <a:latin typeface="+mn-lt"/>
              <a:ea typeface="Geneva" charset="0"/>
            </a:endParaRPr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6024BF7F-8D85-BD18-F8D0-40420FAD84AA}"/>
              </a:ext>
            </a:extLst>
          </p:cNvPr>
          <p:cNvSpPr txBox="1">
            <a:spLocks/>
          </p:cNvSpPr>
          <p:nvPr/>
        </p:nvSpPr>
        <p:spPr>
          <a:xfrm>
            <a:off x="5426030" y="4133845"/>
            <a:ext cx="3572491" cy="9439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spc="0" dirty="0">
                <a:solidFill>
                  <a:srgbClr val="4E4E4E"/>
                </a:solidFill>
                <a:latin typeface="+mn-lt"/>
                <a:ea typeface="Geneva" charset="0"/>
              </a:rPr>
              <a:t>Without adaptive compensation the detuning was almost an order of magnitude worse.</a:t>
            </a:r>
          </a:p>
        </p:txBody>
      </p:sp>
    </p:spTree>
    <p:extLst>
      <p:ext uri="{BB962C8B-B14F-4D97-AF65-F5344CB8AC3E}">
        <p14:creationId xmlns:p14="http://schemas.microsoft.com/office/powerpoint/2010/main" val="57267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7585C-4FD6-6DD4-AED0-3E82380F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1334148"/>
          </a:xfrm>
        </p:spPr>
        <p:txBody>
          <a:bodyPr/>
          <a:lstStyle/>
          <a:p>
            <a:r>
              <a:rPr lang="en-US" dirty="0"/>
              <a:t>SRF for Fermilab Accelerator Complex evolution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F6486-947B-01E1-CFEC-2D8B4E9ABD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5034D-1603-D125-8CB1-32FA583A5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029500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90A0F859-CD59-5A4C-90B3-A4548FA782D3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A9E3CD16-76D1-D74C-BB61-EE9806476B4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Content Slides</Template>
  <TotalTime>22994</TotalTime>
  <Words>3137</Words>
  <Application>Microsoft Macintosh PowerPoint</Application>
  <PresentationFormat>Widescreen</PresentationFormat>
  <Paragraphs>316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Aptos</vt:lpstr>
      <vt:lpstr>Arial</vt:lpstr>
      <vt:lpstr>Arial Rounded MT Bold</vt:lpstr>
      <vt:lpstr>Calibri</vt:lpstr>
      <vt:lpstr>Cambria Math</vt:lpstr>
      <vt:lpstr>Courier New</vt:lpstr>
      <vt:lpstr>Geneva</vt:lpstr>
      <vt:lpstr>Helvetica</vt:lpstr>
      <vt:lpstr>Symbol</vt:lpstr>
      <vt:lpstr>Wingdings</vt:lpstr>
      <vt:lpstr>Content Slides</vt:lpstr>
      <vt:lpstr>Section Title and Agenda Slides</vt:lpstr>
      <vt:lpstr>SRF R&amp;D needs for  PIP-II, the Fermilab complex, and a muon collider</vt:lpstr>
      <vt:lpstr>Outline</vt:lpstr>
      <vt:lpstr>SRF R&amp;D for PIP-II</vt:lpstr>
      <vt:lpstr>PIP-II at Fermilab</vt:lpstr>
      <vt:lpstr>PIP-II SRF cavities</vt:lpstr>
      <vt:lpstr>R&amp;D to improve SRF linac performance</vt:lpstr>
      <vt:lpstr>R&amp;D on resonance control</vt:lpstr>
      <vt:lpstr>Prior results (~10 years ago)</vt:lpstr>
      <vt:lpstr>SRF for Fermilab Accelerator Complex evolution</vt:lpstr>
      <vt:lpstr>Fermilab Accelerator Complex</vt:lpstr>
      <vt:lpstr>ACE-MIRT – the next step</vt:lpstr>
      <vt:lpstr>ACE-BR?</vt:lpstr>
      <vt:lpstr>SRF R&amp;D for muon collider</vt:lpstr>
      <vt:lpstr>Muon Collider layout and RF technologies</vt:lpstr>
      <vt:lpstr>Muon Collider layout and RF technologies</vt:lpstr>
      <vt:lpstr>SRF for accelerators (10 TeV c.m. MC)</vt:lpstr>
      <vt:lpstr>MC challenges for SRF systems</vt:lpstr>
      <vt:lpstr>State of the art: bulk Nb</vt:lpstr>
      <vt:lpstr>Sensitivity to residual magnetic field</vt:lpstr>
      <vt:lpstr>Nb/Cu SRF technology</vt:lpstr>
      <vt:lpstr>Nb/Cu state of the art</vt:lpstr>
      <vt:lpstr>State of the art: Nb3Sn</vt:lpstr>
      <vt:lpstr>R&amp;D plan for the next 5 years</vt:lpstr>
      <vt:lpstr>R&amp;D plan for the second 5 years</vt:lpstr>
      <vt:lpstr>Summary: R&amp;D needs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Sergey Belomestnykh</dc:creator>
  <cp:lastModifiedBy>Sergey Belomestnykh</cp:lastModifiedBy>
  <cp:revision>163</cp:revision>
  <dcterms:created xsi:type="dcterms:W3CDTF">2025-07-30T18:36:57Z</dcterms:created>
  <dcterms:modified xsi:type="dcterms:W3CDTF">2026-02-05T15:00:25Z</dcterms:modified>
</cp:coreProperties>
</file>