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34"/>
  </p:notesMasterIdLst>
  <p:handoutMasterIdLst>
    <p:handoutMasterId r:id="rId35"/>
  </p:handoutMasterIdLst>
  <p:sldIdLst>
    <p:sldId id="270" r:id="rId3"/>
    <p:sldId id="380" r:id="rId4"/>
    <p:sldId id="608" r:id="rId5"/>
    <p:sldId id="373" r:id="rId6"/>
    <p:sldId id="384" r:id="rId7"/>
    <p:sldId id="388" r:id="rId8"/>
    <p:sldId id="567" r:id="rId9"/>
    <p:sldId id="564" r:id="rId10"/>
    <p:sldId id="27945" r:id="rId11"/>
    <p:sldId id="568" r:id="rId12"/>
    <p:sldId id="27946" r:id="rId13"/>
    <p:sldId id="560" r:id="rId14"/>
    <p:sldId id="555" r:id="rId15"/>
    <p:sldId id="569" r:id="rId16"/>
    <p:sldId id="609" r:id="rId17"/>
    <p:sldId id="611" r:id="rId18"/>
    <p:sldId id="606" r:id="rId19"/>
    <p:sldId id="27952" r:id="rId20"/>
    <p:sldId id="27958" r:id="rId21"/>
    <p:sldId id="27959" r:id="rId22"/>
    <p:sldId id="27954" r:id="rId23"/>
    <p:sldId id="607" r:id="rId24"/>
    <p:sldId id="27956" r:id="rId25"/>
    <p:sldId id="27947" r:id="rId26"/>
    <p:sldId id="610" r:id="rId27"/>
    <p:sldId id="27960" r:id="rId28"/>
    <p:sldId id="538" r:id="rId29"/>
    <p:sldId id="524" r:id="rId30"/>
    <p:sldId id="539" r:id="rId31"/>
    <p:sldId id="27943" r:id="rId32"/>
    <p:sldId id="27942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97E"/>
    <a:srgbClr val="000F7E"/>
    <a:srgbClr val="09198D"/>
    <a:srgbClr val="FF9129"/>
    <a:srgbClr val="00AA64"/>
    <a:srgbClr val="1A70B8"/>
    <a:srgbClr val="000000"/>
    <a:srgbClr val="69C3FF"/>
    <a:srgbClr val="0070C1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5"/>
    <p:restoredTop sz="96110"/>
  </p:normalViewPr>
  <p:slideViewPr>
    <p:cSldViewPr snapToGrid="0" snapToObjects="1" showGuides="1">
      <p:cViewPr varScale="1">
        <p:scale>
          <a:sx n="210" d="100"/>
          <a:sy n="210" d="100"/>
        </p:scale>
        <p:origin x="168" y="608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7A4649-FE2B-9B4A-97F3-CC4C8F2108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87B47-12A6-E84B-88A5-3A633DB14A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D1A93-737F-E64E-85E6-20019352B71E}" type="datetimeFigureOut">
              <a:rPr lang="en-US" smtClean="0"/>
              <a:t>2/10/26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681AC-4131-2448-A86D-73AD940B39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C1E7B-9647-EC44-BF9C-FD5FA5C6C3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5350D-806F-8F4F-91F0-6B083330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32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2/10/26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4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ROSY 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DA7066-F4A4-6843-989A-3EDD26A9E1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0400" y="4389854"/>
            <a:ext cx="1101600" cy="5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29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6517-0EB7-C15A-AE4B-EE82680F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0B02-3F61-EA0A-0CE1-42F35E8C4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C7A70-4041-0F8F-53B7-DDA2A886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9B4C2-AE34-43BE-A503-16AC7BF6847B}" type="datetimeFigureOut">
              <a:rPr lang="en-US" smtClean="0"/>
              <a:t>2/10/26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80406-6CE9-FF44-6502-D1924D47A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9E4EC-77C2-EED9-9FA6-149877DC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3536-8B85-4E19-8795-6F5BC95BF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934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04260-A2D4-D748-8AEE-46A8706484AF}"/>
              </a:ext>
            </a:extLst>
          </p:cNvPr>
          <p:cNvSpPr txBox="1"/>
          <p:nvPr userDrawn="1"/>
        </p:nvSpPr>
        <p:spPr>
          <a:xfrm>
            <a:off x="1339200" y="497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7365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 descr="A logo with blue and orange lines&#10;&#10;Description automatically generated">
            <a:extLst>
              <a:ext uri="{FF2B5EF4-FFF2-40B4-BE49-F238E27FC236}">
                <a16:creationId xmlns:a16="http://schemas.microsoft.com/office/drawing/2014/main" id="{AAC13B3A-669A-AD42-BC02-D261A6246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9089" y="4561487"/>
            <a:ext cx="477551" cy="456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10F1FF-3C6F-EB4E-818F-DFF0799F1F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835" y="4765381"/>
            <a:ext cx="421181" cy="2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2CFE6F-E9BD-9046-ACA9-B2FC15021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957" y="4717771"/>
            <a:ext cx="543831" cy="26184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-666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6EA3C2-3CAA-ED49-AC43-4C81CB17B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835" y="4765069"/>
            <a:ext cx="421181" cy="2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FDBBCD-103C-D84D-873F-83763E14D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835" y="4765069"/>
            <a:ext cx="421181" cy="2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2/10/26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9CAB89-F240-1B44-9189-2CFE8ECD44F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6218" y="4686300"/>
            <a:ext cx="1366813" cy="26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D78A4F-676C-154A-98B2-CE094650B57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257" y="4612672"/>
            <a:ext cx="2205070" cy="3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686" r:id="rId4"/>
    <p:sldLayoutId id="2147483690" r:id="rId5"/>
    <p:sldLayoutId id="2147483667" r:id="rId6"/>
    <p:sldLayoutId id="2147483688" r:id="rId7"/>
    <p:sldLayoutId id="2147483674" r:id="rId8"/>
    <p:sldLayoutId id="2147483684" r:id="rId9"/>
    <p:sldLayoutId id="2147483678" r:id="rId10"/>
    <p:sldLayoutId id="2147483680" r:id="rId11"/>
    <p:sldLayoutId id="2147483682" r:id="rId12"/>
    <p:sldLayoutId id="2147483689" r:id="rId13"/>
    <p:sldLayoutId id="2147483714" r:id="rId14"/>
    <p:sldLayoutId id="2147483716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A0CA6E-9264-BA46-BFA5-E22A76E42D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4824-6414-274B-98E5-D1726F9C172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9835" y="4765069"/>
            <a:ext cx="421181" cy="2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75" r:id="rId2"/>
    <p:sldLayoutId id="2147483710" r:id="rId3"/>
    <p:sldLayoutId id="2147483694" r:id="rId4"/>
    <p:sldLayoutId id="2147483705" r:id="rId5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-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TIXGeneral-Regular" pitchFamily="2" charset="2"/>
        <a:buChar char="⎯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1511077"/>
            <a:ext cx="5632704" cy="1169551"/>
          </a:xfrm>
        </p:spPr>
        <p:txBody>
          <a:bodyPr>
            <a:normAutofit/>
          </a:bodyPr>
          <a:lstStyle/>
          <a:p>
            <a:r>
              <a:rPr lang="en-US" altLang="en-US" sz="2000" i="1" dirty="0">
                <a:ea typeface="ＭＳ Ｐゴシック" pitchFamily="34" charset="-128"/>
              </a:rPr>
              <a:t>Solid State RF Amplifier Development</a:t>
            </a:r>
            <a:br>
              <a:rPr lang="en-US" altLang="en-US" sz="2000" i="1" dirty="0">
                <a:ea typeface="ＭＳ Ｐゴシック" pitchFamily="34" charset="-128"/>
              </a:rPr>
            </a:br>
            <a:r>
              <a:rPr lang="en-US" altLang="en-US" sz="2000" i="1" dirty="0">
                <a:ea typeface="ＭＳ Ｐゴシック" pitchFamily="34" charset="-128"/>
              </a:rPr>
              <a:t>for 805 MHz </a:t>
            </a:r>
            <a:r>
              <a:rPr lang="en-US" altLang="en-US" sz="2000" i="1" dirty="0" err="1">
                <a:ea typeface="ＭＳ Ｐゴシック" pitchFamily="34" charset="-128"/>
              </a:rPr>
              <a:t>Klyston</a:t>
            </a:r>
            <a:r>
              <a:rPr lang="en-US" altLang="en-US" sz="2000" i="1" dirty="0">
                <a:ea typeface="ＭＳ Ｐゴシック" pitchFamily="34" charset="-128"/>
              </a:rPr>
              <a:t> Replacement at LANSCE</a:t>
            </a:r>
            <a:endParaRPr lang="en-US" sz="2000" b="1" i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D92439C-A596-94E6-0700-FAD279C6F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80628"/>
            <a:ext cx="4167266" cy="79718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John T. M. Lyles, Co-PI</a:t>
            </a:r>
          </a:p>
          <a:p>
            <a:r>
              <a:rPr lang="en-US" b="1" dirty="0"/>
              <a:t>LANSCE Accelerator RF Engineering</a:t>
            </a:r>
          </a:p>
          <a:p>
            <a:r>
              <a:rPr lang="en-US" b="1" dirty="0"/>
              <a:t>AOT-RFE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95C8D-3367-58AE-134B-E7C88EB587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3617342"/>
            <a:ext cx="3006620" cy="524708"/>
          </a:xfrm>
        </p:spPr>
        <p:txBody>
          <a:bodyPr>
            <a:normAutofit/>
          </a:bodyPr>
          <a:lstStyle/>
          <a:p>
            <a:r>
              <a:rPr lang="en-US" dirty="0"/>
              <a:t>February 11, 2025</a:t>
            </a:r>
          </a:p>
          <a:p>
            <a:r>
              <a:rPr lang="en-US" dirty="0"/>
              <a:t>LA-UR-26-20987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765517-FB97-774F-A968-D29D108C6FB8}"/>
              </a:ext>
            </a:extLst>
          </p:cNvPr>
          <p:cNvSpPr/>
          <p:nvPr/>
        </p:nvSpPr>
        <p:spPr>
          <a:xfrm>
            <a:off x="4572000" y="4666613"/>
            <a:ext cx="1652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chemeClr val="bg1"/>
                </a:solidFill>
                <a:ea typeface="ＭＳ Ｐゴシック" pitchFamily="34" charset="-128"/>
              </a:rPr>
              <a:t>#20240723DI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logo with blue and orange lines&#10;&#10;Description automatically generated">
            <a:extLst>
              <a:ext uri="{FF2B5EF4-FFF2-40B4-BE49-F238E27FC236}">
                <a16:creationId xmlns:a16="http://schemas.microsoft.com/office/drawing/2014/main" id="{7D4CBC22-571A-24A9-8B5A-A0C71FC8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70" y="4438283"/>
            <a:ext cx="477551" cy="456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95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B000E-32CD-CF94-67FA-F8AB818776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5122" y="137660"/>
            <a:ext cx="4266083" cy="403102"/>
          </a:xfrm>
        </p:spPr>
        <p:txBody>
          <a:bodyPr/>
          <a:lstStyle/>
          <a:p>
            <a:r>
              <a:rPr lang="en-US" dirty="0"/>
              <a:t>     Push-Pull Test Pallet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5AE82C-18BE-FB42-BC39-F2641E39F188}"/>
              </a:ext>
            </a:extLst>
          </p:cNvPr>
          <p:cNvSpPr/>
          <p:nvPr/>
        </p:nvSpPr>
        <p:spPr>
          <a:xfrm>
            <a:off x="2894331" y="3933811"/>
            <a:ext cx="3829052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3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3.6 </a:t>
            </a:r>
            <a:r>
              <a:rPr lang="en-US" sz="1000" b="1" dirty="0" err="1">
                <a:solidFill>
                  <a:srgbClr val="000F7E"/>
                </a:solidFill>
                <a:cs typeface="Arial" panose="020B0604020202020204" pitchFamily="34" charset="0"/>
              </a:rPr>
              <a:t>kWp</a:t>
            </a: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, 12% DF, 100 Volt </a:t>
            </a:r>
            <a:r>
              <a:rPr lang="en-US" sz="1000" b="1" dirty="0" err="1">
                <a:solidFill>
                  <a:srgbClr val="000F7E"/>
                </a:solidFill>
                <a:cs typeface="Arial" panose="020B0604020202020204" pitchFamily="34" charset="0"/>
              </a:rPr>
              <a:t>Vds</a:t>
            </a:r>
            <a:endParaRPr lang="en-US" sz="1000" b="1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77153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185 deg C channel temp measured at factory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DFEB5-EE00-0549-8620-20CC06D2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29" y="540762"/>
            <a:ext cx="2502373" cy="333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4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C4997-F913-28BF-04FC-1DA0450A1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FB48A-5EB6-A986-6352-A1B01EB70A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6610" y="167640"/>
            <a:ext cx="4613639" cy="403102"/>
          </a:xfrm>
        </p:spPr>
        <p:txBody>
          <a:bodyPr/>
          <a:lstStyle/>
          <a:p>
            <a:r>
              <a:rPr lang="en-US" dirty="0"/>
              <a:t>LANL Test Bench Diagram </a:t>
            </a:r>
          </a:p>
        </p:txBody>
      </p:sp>
      <p:pic>
        <p:nvPicPr>
          <p:cNvPr id="5" name="Picture 4" descr="Diagram, schematic&#10;&#10;AI-generated content may be incorrect.">
            <a:extLst>
              <a:ext uri="{FF2B5EF4-FFF2-40B4-BE49-F238E27FC236}">
                <a16:creationId xmlns:a16="http://schemas.microsoft.com/office/drawing/2014/main" id="{BD423D28-17E9-2D09-921E-19960FF6D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83" r="4921"/>
          <a:stretch>
            <a:fillRect/>
          </a:stretch>
        </p:blipFill>
        <p:spPr>
          <a:xfrm>
            <a:off x="1448279" y="514662"/>
            <a:ext cx="5971852" cy="39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292F0F5A-3BCF-AA4E-B319-61990D5FE455}"/>
              </a:ext>
            </a:extLst>
          </p:cNvPr>
          <p:cNvSpPr txBox="1">
            <a:spLocks/>
          </p:cNvSpPr>
          <p:nvPr/>
        </p:nvSpPr>
        <p:spPr>
          <a:xfrm>
            <a:off x="685059" y="199530"/>
            <a:ext cx="8034219" cy="6662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5 </a:t>
            </a:r>
            <a:r>
              <a:rPr lang="en-US" dirty="0" err="1"/>
              <a:t>kWp</a:t>
            </a:r>
            <a:r>
              <a:rPr lang="en-US" dirty="0"/>
              <a:t> 117 mm Periphery Chips are in Test at Fab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98FB8-42E2-1540-8FCC-7CC148023594}"/>
              </a:ext>
            </a:extLst>
          </p:cNvPr>
          <p:cNvSpPr txBox="1"/>
          <p:nvPr/>
        </p:nvSpPr>
        <p:spPr>
          <a:xfrm>
            <a:off x="1764028" y="749290"/>
            <a:ext cx="561594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Transistor chip development is ~ ¼ cost of tube NRE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mask from wafer lots, testing design variations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chip selected, RF and thermal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Packaged transistor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Tuning, measurement of RF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RF test fixture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Pallet design and evaluation - first item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about 1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4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C8862A-357E-D541-BC82-A064DA4F92F7}"/>
              </a:ext>
            </a:extLst>
          </p:cNvPr>
          <p:cNvSpPr txBox="1"/>
          <p:nvPr/>
        </p:nvSpPr>
        <p:spPr>
          <a:xfrm>
            <a:off x="2233552" y="1641951"/>
            <a:ext cx="49174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F7E"/>
                </a:solidFill>
              </a:rPr>
              <a:t>Combining Power Modules</a:t>
            </a:r>
          </a:p>
          <a:p>
            <a:r>
              <a:rPr lang="en-US" sz="3200" b="1" dirty="0">
                <a:solidFill>
                  <a:srgbClr val="000F7E"/>
                </a:solidFill>
              </a:rPr>
              <a:t>        to get 1.25 MWp</a:t>
            </a:r>
          </a:p>
          <a:p>
            <a:endParaRPr lang="en-US" sz="3200" b="1" dirty="0">
              <a:solidFill>
                <a:srgbClr val="000F7E"/>
              </a:solidFill>
            </a:endParaRPr>
          </a:p>
          <a:p>
            <a:r>
              <a:rPr lang="en-US" sz="2400" b="1" i="1" dirty="0">
                <a:solidFill>
                  <a:srgbClr val="000F7E"/>
                </a:solidFill>
              </a:rPr>
              <a:t>            “The rest of the story…”</a:t>
            </a:r>
          </a:p>
          <a:p>
            <a:endParaRPr lang="en-US" sz="3600" dirty="0">
              <a:solidFill>
                <a:srgbClr val="000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3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B000E-32CD-CF94-67FA-F8AB818776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565" y="224852"/>
            <a:ext cx="7916370" cy="403102"/>
          </a:xfrm>
        </p:spPr>
        <p:txBody>
          <a:bodyPr/>
          <a:lstStyle/>
          <a:p>
            <a:r>
              <a:rPr lang="en-US" dirty="0"/>
              <a:t>10 </a:t>
            </a:r>
            <a:r>
              <a:rPr lang="en-US" dirty="0" err="1"/>
              <a:t>kWp</a:t>
            </a:r>
            <a:r>
              <a:rPr lang="en-US" dirty="0"/>
              <a:t> Maximum for Blade due to Output Connector</a:t>
            </a:r>
          </a:p>
        </p:txBody>
      </p:sp>
      <p:pic>
        <p:nvPicPr>
          <p:cNvPr id="5" name="Picture 4" descr="Diagram, schematic&#10;&#10;AI-generated content may be incorrect.">
            <a:extLst>
              <a:ext uri="{FF2B5EF4-FFF2-40B4-BE49-F238E27FC236}">
                <a16:creationId xmlns:a16="http://schemas.microsoft.com/office/drawing/2014/main" id="{AA5E0F08-CCA1-00EE-9204-64158CCF4A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4"/>
          <a:stretch>
            <a:fillRect/>
          </a:stretch>
        </p:blipFill>
        <p:spPr>
          <a:xfrm>
            <a:off x="675565" y="708055"/>
            <a:ext cx="7916370" cy="37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29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AC74-0104-5551-5FCF-BA0323E9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B29E-7CF6-A911-73F7-2F7E215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781" y="192128"/>
            <a:ext cx="7640438" cy="403102"/>
          </a:xfrm>
        </p:spPr>
        <p:txBody>
          <a:bodyPr/>
          <a:lstStyle/>
          <a:p>
            <a:r>
              <a:rPr lang="en-US" sz="2800" dirty="0"/>
              <a:t>Benchtop Prototype of Components in Blade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0A367-B649-D6F6-EF8E-DCABF156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6" t="21458" r="11098" b="13772"/>
          <a:stretch>
            <a:fillRect/>
          </a:stretch>
        </p:blipFill>
        <p:spPr>
          <a:xfrm>
            <a:off x="637783" y="700499"/>
            <a:ext cx="8134715" cy="37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27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0AEF-74E8-40CC-321B-41787978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793D7-6962-8B15-3599-932E49D1B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5227" y="161900"/>
            <a:ext cx="6081622" cy="403102"/>
          </a:xfrm>
        </p:spPr>
        <p:txBody>
          <a:bodyPr/>
          <a:lstStyle/>
          <a:p>
            <a:r>
              <a:rPr lang="en-US" sz="2800" dirty="0"/>
              <a:t>2-Way Isolated Gysel Combiner</a:t>
            </a:r>
          </a:p>
          <a:p>
            <a:endParaRPr lang="en-US" dirty="0"/>
          </a:p>
        </p:txBody>
      </p:sp>
      <p:pic>
        <p:nvPicPr>
          <p:cNvPr id="4" name="Picture 3" descr="A picture containing electronics&#10;&#10;AI-generated content may be incorrect.">
            <a:extLst>
              <a:ext uri="{FF2B5EF4-FFF2-40B4-BE49-F238E27FC236}">
                <a16:creationId xmlns:a16="http://schemas.microsoft.com/office/drawing/2014/main" id="{99712DA1-7F62-9180-B67D-9B6E1BAE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822" y="682492"/>
            <a:ext cx="2513604" cy="37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9D2E-121F-A9DA-3DD7-25377B9BB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AC61B-6522-4087-9587-5323C8B3C3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2451" y="148670"/>
            <a:ext cx="3163899" cy="1020425"/>
          </a:xfrm>
        </p:spPr>
        <p:txBody>
          <a:bodyPr/>
          <a:lstStyle/>
          <a:p>
            <a:r>
              <a:rPr lang="en-US" sz="3200" b="1" dirty="0">
                <a:solidFill>
                  <a:srgbClr val="000F7E"/>
                </a:solidFill>
              </a:rPr>
              <a:t>Blade Details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AEBC2163-4DF8-7E56-17CA-A4A4EF63B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14" y="927129"/>
            <a:ext cx="4077487" cy="2725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4F5B4-D988-4EB0-6A75-32EEE218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25" t="5026" r="33900" b="1641"/>
          <a:stretch>
            <a:fillRect/>
          </a:stretch>
        </p:blipFill>
        <p:spPr>
          <a:xfrm>
            <a:off x="5135091" y="579120"/>
            <a:ext cx="2686168" cy="35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0E37B-3E10-B55A-BFA2-9F9A90CE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AF2EC-FF4C-3F00-77B4-5BB1EE6E8E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3091" y="207242"/>
            <a:ext cx="3317817" cy="403102"/>
          </a:xfrm>
        </p:spPr>
        <p:txBody>
          <a:bodyPr/>
          <a:lstStyle/>
          <a:p>
            <a:r>
              <a:rPr lang="en-US" dirty="0"/>
              <a:t>Blade Cooling Details</a:t>
            </a:r>
          </a:p>
          <a:p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51623-A05E-2891-2026-DD7A19F4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21" y="610344"/>
            <a:ext cx="2542312" cy="390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A050EE1-E71F-9334-3A6F-53F1EE44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17" y="610344"/>
            <a:ext cx="3981162" cy="38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89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98399-D09C-0D32-FCC2-3962638F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7C922-61EE-66E5-31AA-DA2F362E7A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33800" y="194053"/>
            <a:ext cx="6365820" cy="403102"/>
          </a:xfrm>
        </p:spPr>
        <p:txBody>
          <a:bodyPr/>
          <a:lstStyle/>
          <a:p>
            <a:r>
              <a:rPr lang="en-US" dirty="0"/>
              <a:t>Overall Power Amplifier RF Power Flow</a:t>
            </a:r>
          </a:p>
          <a:p>
            <a:endParaRPr lang="en-US" dirty="0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0ADB85BB-F6CE-D0BF-53AB-68C0D78C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01" y="597155"/>
            <a:ext cx="7592519" cy="39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0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964" y="208179"/>
            <a:ext cx="7764780" cy="602993"/>
          </a:xfrm>
        </p:spPr>
        <p:txBody>
          <a:bodyPr/>
          <a:lstStyle/>
          <a:p>
            <a:pPr algn="ctr"/>
            <a:r>
              <a:rPr lang="en-US" dirty="0"/>
              <a:t>Forty-four Klystrons used for 805 MHz RF power </a:t>
            </a:r>
          </a:p>
          <a:p>
            <a:pPr algn="ctr"/>
            <a:r>
              <a:rPr lang="en-US" dirty="0"/>
              <a:t>for LANSCE Coupled-Cavity Linac</a:t>
            </a:r>
          </a:p>
          <a:p>
            <a:pPr algn="ctr"/>
            <a:r>
              <a:rPr lang="en-US" dirty="0"/>
              <a:t>          </a:t>
            </a:r>
            <a:endParaRPr lang="en-US" sz="1600" dirty="0"/>
          </a:p>
        </p:txBody>
      </p:sp>
      <p:pic>
        <p:nvPicPr>
          <p:cNvPr id="4" name="Picture 3" descr="A room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FEA7159B-3004-0442-8E3D-B8B3167B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668" y="1133603"/>
            <a:ext cx="2835453" cy="2120698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BDFB73F-BC0A-9B48-ACC2-0A5B3C2928EB}"/>
              </a:ext>
            </a:extLst>
          </p:cNvPr>
          <p:cNvSpPr txBox="1">
            <a:spLocks/>
          </p:cNvSpPr>
          <p:nvPr/>
        </p:nvSpPr>
        <p:spPr>
          <a:xfrm>
            <a:off x="835896" y="3474511"/>
            <a:ext cx="7914481" cy="369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1.25 MWp, 150 kW average power, 1960s mod anode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Concerns of long term supply past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Beam HV systems obsolete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50+ year old technology is difficult to staff with early career engineers and technologists</a:t>
            </a:r>
          </a:p>
          <a:p>
            <a:r>
              <a:rPr lang="en-US" sz="1400" dirty="0"/>
              <a:t>      without lengthy training period (years)</a:t>
            </a:r>
          </a:p>
          <a:p>
            <a:endParaRPr lang="en-US" sz="1600" dirty="0"/>
          </a:p>
          <a:p>
            <a:pPr algn="ctr"/>
            <a:r>
              <a:rPr lang="en-US" sz="16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1F273A-7574-3C40-9FCB-65AF633B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34" r="19309"/>
          <a:stretch/>
        </p:blipFill>
        <p:spPr>
          <a:xfrm rot="5400000">
            <a:off x="269479" y="1301364"/>
            <a:ext cx="2120697" cy="1785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EB286-1DEA-816F-8A6E-2ABB43512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r="4113" b="11591"/>
          <a:stretch/>
        </p:blipFill>
        <p:spPr>
          <a:xfrm>
            <a:off x="5466373" y="1133603"/>
            <a:ext cx="3186569" cy="21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4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2E66C-A231-6DAC-7DDE-294735DD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0D9E3-7C14-7ED7-34AA-4BF7778E3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76009" y="222232"/>
            <a:ext cx="6365820" cy="403102"/>
          </a:xfrm>
        </p:spPr>
        <p:txBody>
          <a:bodyPr/>
          <a:lstStyle/>
          <a:p>
            <a:r>
              <a:rPr lang="en-US" dirty="0"/>
              <a:t>40-Way Radial Power Combiner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EF728-D52C-5D10-C1DA-72234AC4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06" t="2122" r="31828" b="7257"/>
          <a:stretch>
            <a:fillRect/>
          </a:stretch>
        </p:blipFill>
        <p:spPr>
          <a:xfrm>
            <a:off x="2839621" y="625335"/>
            <a:ext cx="2795137" cy="38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92A48-EDBA-FF71-557F-F9DE1464D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72443-ECF2-B36D-25B5-654B543BAC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90864" y="177634"/>
            <a:ext cx="3514713" cy="403102"/>
          </a:xfrm>
        </p:spPr>
        <p:txBody>
          <a:bodyPr/>
          <a:lstStyle/>
          <a:p>
            <a:r>
              <a:rPr lang="en-US" dirty="0"/>
              <a:t>¼ Power ~ 350 </a:t>
            </a:r>
            <a:r>
              <a:rPr lang="en-US" dirty="0" err="1"/>
              <a:t>kWp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5A6C5-B4C3-E030-6B8D-4D77FF8D4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20" t="2388" r="26228" b="1095"/>
          <a:stretch>
            <a:fillRect/>
          </a:stretch>
        </p:blipFill>
        <p:spPr>
          <a:xfrm>
            <a:off x="4488326" y="674557"/>
            <a:ext cx="4160999" cy="368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138DD-E16F-B398-F343-47E0F75C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86" t="3681" r="25283"/>
          <a:stretch>
            <a:fillRect/>
          </a:stretch>
        </p:blipFill>
        <p:spPr>
          <a:xfrm>
            <a:off x="557566" y="674557"/>
            <a:ext cx="3876393" cy="3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EB697-1606-CEE7-27DF-B7DEA24C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9BE0FDA-2491-D1C7-E173-A447C0AC64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9336" y="167127"/>
            <a:ext cx="4745942" cy="669156"/>
          </a:xfrm>
        </p:spPr>
        <p:txBody>
          <a:bodyPr vert="horz" lIns="0" tIns="0" rIns="0" bIns="0" rtlCol="0">
            <a:noAutofit/>
          </a:bodyPr>
          <a:lstStyle/>
          <a:p>
            <a:r>
              <a:rPr lang="en-US" sz="2800" dirty="0"/>
              <a:t>¼ Power RF Power Flow</a:t>
            </a:r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D7AFC-F7E9-6FE4-8CE0-AF7A3ABA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50"/>
          <a:stretch>
            <a:fillRect/>
          </a:stretch>
        </p:blipFill>
        <p:spPr>
          <a:xfrm>
            <a:off x="1507596" y="657069"/>
            <a:ext cx="5829807" cy="40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6B07E-4D49-602D-BF31-372A55F1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3FEA7-9489-63F4-91B3-3B410A895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2328" y="199685"/>
            <a:ext cx="7368382" cy="403102"/>
          </a:xfrm>
        </p:spPr>
        <p:txBody>
          <a:bodyPr/>
          <a:lstStyle/>
          <a:p>
            <a:r>
              <a:rPr lang="en-US" sz="2800" dirty="0"/>
              <a:t>Magic Tee High Power Combiners</a:t>
            </a:r>
          </a:p>
          <a:p>
            <a:endParaRPr lang="en-US" dirty="0"/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E03B14CC-DFFC-E6F9-64EC-90EB8B318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49" y="1542261"/>
            <a:ext cx="4508074" cy="1737487"/>
          </a:xfrm>
          <a:prstGeom prst="rect">
            <a:avLst/>
          </a:prstGeom>
        </p:spPr>
      </p:pic>
      <p:pic>
        <p:nvPicPr>
          <p:cNvPr id="9" name="Picture 8" descr="A picture containing indoor, floor, wall, appliance&#10;&#10;AI-generated content may be incorrect.">
            <a:extLst>
              <a:ext uri="{FF2B5EF4-FFF2-40B4-BE49-F238E27FC236}">
                <a16:creationId xmlns:a16="http://schemas.microsoft.com/office/drawing/2014/main" id="{D91444D7-990E-055F-4A1C-87FF1F886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5" r="10627" b="6064"/>
          <a:stretch>
            <a:fillRect/>
          </a:stretch>
        </p:blipFill>
        <p:spPr>
          <a:xfrm>
            <a:off x="5298498" y="939050"/>
            <a:ext cx="2917011" cy="320393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8520F4-FB5C-1870-3B38-38F3A4FDC614}"/>
              </a:ext>
            </a:extLst>
          </p:cNvPr>
          <p:cNvSpPr txBox="1">
            <a:spLocks/>
          </p:cNvSpPr>
          <p:nvPr/>
        </p:nvSpPr>
        <p:spPr>
          <a:xfrm>
            <a:off x="1235172" y="3380393"/>
            <a:ext cx="3423430" cy="403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1" dirty="0"/>
              <a:t>From Rizzi, Microwave Engineering – Passive Circuits</a:t>
            </a:r>
          </a:p>
        </p:txBody>
      </p:sp>
    </p:spTree>
    <p:extLst>
      <p:ext uri="{BB962C8B-B14F-4D97-AF65-F5344CB8AC3E}">
        <p14:creationId xmlns:p14="http://schemas.microsoft.com/office/powerpoint/2010/main" val="1872925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D91C-7907-E737-7D2C-F133999F7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F7DAF-1D7B-5258-BF9F-C7D8896E75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4643" y="177634"/>
            <a:ext cx="4395626" cy="403102"/>
          </a:xfrm>
        </p:spPr>
        <p:txBody>
          <a:bodyPr/>
          <a:lstStyle/>
          <a:p>
            <a:r>
              <a:rPr lang="en-US" sz="2800" dirty="0"/>
              <a:t>Full 1.25 MWp Amplifier</a:t>
            </a:r>
          </a:p>
          <a:p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606EFC6-9168-22C3-A26A-DEF15154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97" y="535789"/>
            <a:ext cx="4937834" cy="407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C1FC37F-E551-FB60-D9B1-D813C0C95602}"/>
              </a:ext>
            </a:extLst>
          </p:cNvPr>
          <p:cNvSpPr txBox="1">
            <a:spLocks/>
          </p:cNvSpPr>
          <p:nvPr/>
        </p:nvSpPr>
        <p:spPr>
          <a:xfrm>
            <a:off x="247734" y="1349990"/>
            <a:ext cx="6081622" cy="403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 elevated aluminum waveguide is </a:t>
            </a:r>
          </a:p>
          <a:p>
            <a:r>
              <a:rPr lang="en-US" sz="1400" dirty="0"/>
              <a:t>      lightweight, including magic Tee’s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 Water loads not shown, will be near </a:t>
            </a:r>
          </a:p>
          <a:p>
            <a:r>
              <a:rPr lang="en-US" sz="1400" dirty="0"/>
              <a:t>      floor, out of way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Full power circulator is adjacent to</a:t>
            </a:r>
          </a:p>
          <a:p>
            <a:r>
              <a:rPr lang="en-US" sz="1400" dirty="0"/>
              <a:t>      shielding shaft to CCL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100 VDC power supplied from area of </a:t>
            </a:r>
          </a:p>
          <a:p>
            <a:r>
              <a:rPr lang="en-US" sz="1400" dirty="0"/>
              <a:t>      original HV capacitor bank, replaced </a:t>
            </a:r>
          </a:p>
          <a:p>
            <a:r>
              <a:rPr lang="en-US" sz="1400" dirty="0"/>
              <a:t>      with LV capacitor bank and AC/DC</a:t>
            </a:r>
          </a:p>
          <a:p>
            <a:r>
              <a:rPr lang="en-US" sz="1400" dirty="0"/>
              <a:t>      converters, four per system</a:t>
            </a:r>
          </a:p>
          <a:p>
            <a:endParaRPr lang="en-US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842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76D61-CB4E-BAEE-0556-65EFF396E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AA9C-7789-CCFE-517C-6411BC6E2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1891" y="192623"/>
            <a:ext cx="7368382" cy="403102"/>
          </a:xfrm>
        </p:spPr>
        <p:txBody>
          <a:bodyPr/>
          <a:lstStyle/>
          <a:p>
            <a:r>
              <a:rPr lang="en-US" sz="2800" dirty="0"/>
              <a:t>Passive RF Components in Test</a:t>
            </a:r>
          </a:p>
          <a:p>
            <a:endParaRPr lang="en-US" dirty="0"/>
          </a:p>
        </p:txBody>
      </p:sp>
      <p:pic>
        <p:nvPicPr>
          <p:cNvPr id="4" name="Picture 3" descr="A picture containing indoor, device, blue, gauge&#10;&#10;AI-generated content may be incorrect.">
            <a:extLst>
              <a:ext uri="{FF2B5EF4-FFF2-40B4-BE49-F238E27FC236}">
                <a16:creationId xmlns:a16="http://schemas.microsoft.com/office/drawing/2014/main" id="{C1B63352-499D-3F60-0585-45C02EE9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04" y="863461"/>
            <a:ext cx="2029899" cy="2978270"/>
          </a:xfrm>
          <a:prstGeom prst="rect">
            <a:avLst/>
          </a:prstGeom>
        </p:spPr>
      </p:pic>
      <p:pic>
        <p:nvPicPr>
          <p:cNvPr id="5" name="Picture 4" descr="A picture containing indoor, device&#10;&#10;AI-generated content may be incorrect.">
            <a:extLst>
              <a:ext uri="{FF2B5EF4-FFF2-40B4-BE49-F238E27FC236}">
                <a16:creationId xmlns:a16="http://schemas.microsoft.com/office/drawing/2014/main" id="{A19F7A5E-AE0B-0340-DCFF-524ECCFB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118" y="863461"/>
            <a:ext cx="2980198" cy="2978270"/>
          </a:xfrm>
          <a:prstGeom prst="rect">
            <a:avLst/>
          </a:prstGeom>
        </p:spPr>
      </p:pic>
      <p:pic>
        <p:nvPicPr>
          <p:cNvPr id="7" name="Picture 6" descr="A picture containing blue&#10;&#10;AI-generated content may be incorrect.">
            <a:extLst>
              <a:ext uri="{FF2B5EF4-FFF2-40B4-BE49-F238E27FC236}">
                <a16:creationId xmlns:a16="http://schemas.microsoft.com/office/drawing/2014/main" id="{9DDCE812-A679-E7E5-B0B3-B5D32A29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98" t="2488" r="12658" b="3769"/>
          <a:stretch>
            <a:fillRect/>
          </a:stretch>
        </p:blipFill>
        <p:spPr>
          <a:xfrm>
            <a:off x="5754644" y="863461"/>
            <a:ext cx="3092478" cy="2978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23074-E58B-382D-568B-977D11A2313F}"/>
              </a:ext>
            </a:extLst>
          </p:cNvPr>
          <p:cNvSpPr txBox="1"/>
          <p:nvPr/>
        </p:nvSpPr>
        <p:spPr>
          <a:xfrm>
            <a:off x="697043" y="384173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indent="-285750">
              <a:buClr>
                <a:srgbClr val="00A4E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5 kW circulators vary greatly, even with temperature </a:t>
            </a:r>
          </a:p>
          <a:p>
            <a:pPr marL="377190" indent="-285750">
              <a:buClr>
                <a:srgbClr val="00A4E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Measuring S-parameters in temperature chamber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99164-C63B-9B8C-8634-D037CEA085C9}"/>
              </a:ext>
            </a:extLst>
          </p:cNvPr>
          <p:cNvSpPr txBox="1"/>
          <p:nvPr/>
        </p:nvSpPr>
        <p:spPr>
          <a:xfrm>
            <a:off x="5592004" y="383848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buClr>
                <a:srgbClr val="00A4E5"/>
              </a:buClr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8 way radial divider and combiner </a:t>
            </a:r>
          </a:p>
          <a:p>
            <a:pPr marL="91440">
              <a:buClr>
                <a:srgbClr val="00A4E5"/>
              </a:buClr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  for 50 kW scaled test this year</a:t>
            </a:r>
          </a:p>
        </p:txBody>
      </p:sp>
    </p:spTree>
    <p:extLst>
      <p:ext uri="{BB962C8B-B14F-4D97-AF65-F5344CB8AC3E}">
        <p14:creationId xmlns:p14="http://schemas.microsoft.com/office/powerpoint/2010/main" val="4187769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EBF4D-7CE7-3614-62BA-68D93FEF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96D30-0A1D-6FFB-0FF3-681ED7651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808" y="170678"/>
            <a:ext cx="7368382" cy="403102"/>
          </a:xfrm>
        </p:spPr>
        <p:txBody>
          <a:bodyPr/>
          <a:lstStyle/>
          <a:p>
            <a:r>
              <a:rPr lang="en-US" sz="2800" dirty="0"/>
              <a:t>Passive RF Components – High Power Test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0CC64-6E2E-8B46-31EB-66613A2D1EBA}"/>
              </a:ext>
            </a:extLst>
          </p:cNvPr>
          <p:cNvSpPr txBox="1"/>
          <p:nvPr/>
        </p:nvSpPr>
        <p:spPr>
          <a:xfrm>
            <a:off x="500577" y="3615613"/>
            <a:ext cx="81428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indent="-285750">
              <a:buClr>
                <a:srgbClr val="00A4E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40-Way radial power combiner test setup, back-to-back with phase matched cables (10kWp each)</a:t>
            </a:r>
          </a:p>
          <a:p>
            <a:pPr marL="377190" indent="-285750">
              <a:buClr>
                <a:srgbClr val="00A4E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Will drive this with a klystron and use a water load, in collaboration at SNS</a:t>
            </a:r>
          </a:p>
          <a:p>
            <a:pPr marL="377190" indent="-285750">
              <a:buClr>
                <a:srgbClr val="00A4E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Thermal test for average power and peak power test for voltage </a:t>
            </a:r>
          </a:p>
          <a:p>
            <a:pPr marL="377190" indent="-285750">
              <a:buClr>
                <a:srgbClr val="00A4E5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Vendor will attend testing</a:t>
            </a:r>
          </a:p>
        </p:txBody>
      </p:sp>
      <p:pic>
        <p:nvPicPr>
          <p:cNvPr id="6" name="Picture 5" descr="A picture containing gear&#10;&#10;AI-generated content may be incorrect.">
            <a:extLst>
              <a:ext uri="{FF2B5EF4-FFF2-40B4-BE49-F238E27FC236}">
                <a16:creationId xmlns:a16="http://schemas.microsoft.com/office/drawing/2014/main" id="{C3FB3A57-E62E-7ADD-4FFA-418EAC82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151" y="662721"/>
            <a:ext cx="1919636" cy="28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50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EEE09-2197-5A45-859B-A521FD1B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49" y="306884"/>
            <a:ext cx="8252884" cy="666276"/>
          </a:xfrm>
        </p:spPr>
        <p:txBody>
          <a:bodyPr>
            <a:noAutofit/>
          </a:bodyPr>
          <a:lstStyle/>
          <a:p>
            <a:r>
              <a:rPr lang="en-US" dirty="0"/>
              <a:t>Varying CCL power requirements at different locations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D0913-3ED2-4331-9118-7B14892748DC}"/>
              </a:ext>
            </a:extLst>
          </p:cNvPr>
          <p:cNvSpPr txBox="1"/>
          <p:nvPr/>
        </p:nvSpPr>
        <p:spPr>
          <a:xfrm>
            <a:off x="686920" y="1043126"/>
            <a:ext cx="8126016" cy="305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903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F7E"/>
                </a:solidFill>
                <a:cs typeface="Arial" panose="020B0604020202020204" pitchFamily="34" charset="0"/>
              </a:rPr>
              <a:t>Turning down drive power is a concern for Class AB devices with fixed </a:t>
            </a:r>
            <a:r>
              <a:rPr lang="en-US" b="1" dirty="0" err="1">
                <a:solidFill>
                  <a:srgbClr val="000F7E"/>
                </a:solidFill>
                <a:cs typeface="Arial" panose="020B0604020202020204" pitchFamily="34" charset="0"/>
              </a:rPr>
              <a:t>Vd</a:t>
            </a:r>
            <a:endParaRPr lang="en-US" b="1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214313" indent="-13716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When conditioning a CCL cavity</a:t>
            </a:r>
          </a:p>
          <a:p>
            <a:pPr marL="214313" indent="-13716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Ramping up power slowly</a:t>
            </a:r>
          </a:p>
          <a:p>
            <a:pPr marL="214313" indent="-13716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During accelerator beam tuning</a:t>
            </a:r>
          </a:p>
          <a:p>
            <a:pPr marL="214313" indent="-13716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Normal uneven RF power distribution along </a:t>
            </a:r>
            <a:r>
              <a:rPr lang="en-US" sz="1350" b="1" dirty="0" err="1">
                <a:solidFill>
                  <a:srgbClr val="000F7E"/>
                </a:solidFill>
                <a:cs typeface="Arial" panose="020B0604020202020204" pitchFamily="34" charset="0"/>
              </a:rPr>
              <a:t>linac</a:t>
            </a: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 from physics tune</a:t>
            </a:r>
          </a:p>
          <a:p>
            <a:pPr marL="214313" indent="-13716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Fast power fluctuation for beam loading </a:t>
            </a: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420053" lvl="1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</a:pPr>
            <a:endParaRPr lang="en-US" sz="1350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420053" lvl="1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</a:pPr>
            <a:r>
              <a:rPr lang="en-US" sz="135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47F15E-F7A3-BF45-8B98-3484538B0554}"/>
              </a:ext>
            </a:extLst>
          </p:cNvPr>
          <p:cNvSpPr/>
          <p:nvPr/>
        </p:nvSpPr>
        <p:spPr>
          <a:xfrm>
            <a:off x="742063" y="3363960"/>
            <a:ext cx="8015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about 14 dB of output dynamic range for these situations, 50 – 1250 kW</a:t>
            </a:r>
          </a:p>
        </p:txBody>
      </p:sp>
    </p:spTree>
    <p:extLst>
      <p:ext uri="{BB962C8B-B14F-4D97-AF65-F5344CB8AC3E}">
        <p14:creationId xmlns:p14="http://schemas.microsoft.com/office/powerpoint/2010/main" val="16463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EEE09-2197-5A45-859B-A521FD1B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49" y="306884"/>
            <a:ext cx="7734302" cy="666276"/>
          </a:xfrm>
        </p:spPr>
        <p:txBody>
          <a:bodyPr>
            <a:no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GaN</a:t>
            </a:r>
            <a:r>
              <a:rPr lang="en-US" dirty="0">
                <a:cs typeface="Arial" panose="020B0604020202020204" pitchFamily="34" charset="0"/>
              </a:rPr>
              <a:t> Thermal Measurement at Integra Technologies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D0913-3ED2-4331-9118-7B14892748DC}"/>
              </a:ext>
            </a:extLst>
          </p:cNvPr>
          <p:cNvSpPr txBox="1"/>
          <p:nvPr/>
        </p:nvSpPr>
        <p:spPr>
          <a:xfrm>
            <a:off x="341345" y="1272963"/>
            <a:ext cx="3826423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903" indent="-2857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F7E"/>
                </a:solidFill>
                <a:cs typeface="Arial" panose="020B0604020202020204" pitchFamily="34" charset="0"/>
              </a:rPr>
              <a:t>Thermal measurement performed at worst case conditions </a:t>
            </a: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This is for another transistor, not IGN815</a:t>
            </a: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Worst case power dissipation of 1.87kW </a:t>
            </a: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Flange temperature = 85</a:t>
            </a:r>
            <a:r>
              <a:rPr lang="en-US" sz="1350" b="1" dirty="0">
                <a:solidFill>
                  <a:srgbClr val="000F7E"/>
                </a:solidFill>
              </a:rPr>
              <a:t>°</a:t>
            </a: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C</a:t>
            </a: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000F7E"/>
                </a:solidFill>
                <a:cs typeface="Arial" panose="020B0604020202020204" pitchFamily="34" charset="0"/>
              </a:rPr>
              <a:t>Transient infrared detector used to capture peak temperature during RF pulse </a:t>
            </a: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  <a:buFont typeface="Arial" panose="020B0604020202020204" pitchFamily="34" charset="0"/>
              <a:buChar char="•"/>
            </a:pPr>
            <a:endParaRPr lang="en-US" sz="1350" b="1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557213" lvl="1" indent="-137160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  <a:buFont typeface="Arial" panose="020B0604020202020204" pitchFamily="34" charset="0"/>
              <a:buChar char="•"/>
            </a:pPr>
            <a:endParaRPr lang="en-US" sz="1350" dirty="0"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312D83D-D7D3-479B-9433-DA2A0F1909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9017" y="1030623"/>
          <a:ext cx="4387917" cy="2926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115300" imgH="5422900" progId="Excel.Chart.8">
                  <p:embed followColorScheme="full"/>
                </p:oleObj>
              </mc:Choice>
              <mc:Fallback>
                <p:oleObj name="Chart" r:id="rId2" imgW="8115300" imgH="5422900" progId="Excel.Chart.8">
                  <p:embed followColorScheme="full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312D83D-D7D3-479B-9433-DA2A0F1909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59017" y="1030623"/>
                        <a:ext cx="4387917" cy="2926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E47F15E-F7A3-BF45-8B98-3484538B0554}"/>
              </a:ext>
            </a:extLst>
          </p:cNvPr>
          <p:cNvSpPr/>
          <p:nvPr/>
        </p:nvSpPr>
        <p:spPr>
          <a:xfrm>
            <a:off x="646261" y="3957616"/>
            <a:ext cx="8015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property of Class AB amplifiers can kill transistors during power rollback</a:t>
            </a:r>
            <a:endParaRPr lang="en-US" sz="1600" dirty="0">
              <a:solidFill>
                <a:srgbClr val="000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EEE09-2197-5A45-859B-A521FD1B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138" y="259640"/>
            <a:ext cx="7917788" cy="666276"/>
          </a:xfrm>
        </p:spPr>
        <p:txBody>
          <a:bodyPr>
            <a:noAutofit/>
          </a:bodyPr>
          <a:lstStyle/>
          <a:p>
            <a:r>
              <a:rPr lang="en-US" dirty="0"/>
              <a:t>Techniques for Variable Power to Avoid High P</a:t>
            </a:r>
            <a:r>
              <a:rPr lang="en-US" baseline="-25000" dirty="0"/>
              <a:t>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D0913-3ED2-4331-9118-7B14892748DC}"/>
              </a:ext>
            </a:extLst>
          </p:cNvPr>
          <p:cNvSpPr txBox="1"/>
          <p:nvPr/>
        </p:nvSpPr>
        <p:spPr>
          <a:xfrm>
            <a:off x="1286825" y="816606"/>
            <a:ext cx="7110415" cy="426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903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F7E"/>
                </a:solidFill>
                <a:cs typeface="Arial" panose="020B0604020202020204" pitchFamily="34" charset="0"/>
              </a:rPr>
              <a:t>Reduction of </a:t>
            </a:r>
            <a:r>
              <a:rPr lang="en-US" b="1" dirty="0" err="1">
                <a:solidFill>
                  <a:srgbClr val="000F7E"/>
                </a:solidFill>
                <a:cs typeface="Arial" panose="020B0604020202020204" pitchFamily="34" charset="0"/>
              </a:rPr>
              <a:t>Vds</a:t>
            </a:r>
            <a:r>
              <a:rPr lang="en-US" b="1" dirty="0">
                <a:solidFill>
                  <a:srgbClr val="000F7E"/>
                </a:solidFill>
                <a:cs typeface="Arial" panose="020B0604020202020204" pitchFamily="34" charset="0"/>
              </a:rPr>
              <a:t> below 100 V to keep high efficiency at lower power</a:t>
            </a:r>
          </a:p>
          <a:p>
            <a:pPr marL="820103" lvl="1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20% is safe but it cannot be fast with large power converters</a:t>
            </a:r>
          </a:p>
          <a:p>
            <a:pPr marL="820103" lvl="1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How would it be automatic?</a:t>
            </a:r>
          </a:p>
          <a:p>
            <a:pPr marL="820103" lvl="1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Below 70 V could cause K factor instability</a:t>
            </a:r>
          </a:p>
          <a:p>
            <a:pPr marL="362903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F7E"/>
                </a:solidFill>
                <a:cs typeface="Arial" panose="020B0604020202020204" pitchFamily="34" charset="0"/>
              </a:rPr>
              <a:t>Turning off pallets before combiner</a:t>
            </a:r>
          </a:p>
          <a:p>
            <a:pPr marL="820103" lvl="1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Must account for reverse power to other pallets</a:t>
            </a:r>
          </a:p>
          <a:p>
            <a:pPr marL="820103" lvl="1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Modeling is being done to understand which ones are best</a:t>
            </a:r>
          </a:p>
          <a:p>
            <a:pPr marL="820103" lvl="1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F7E"/>
                </a:solidFill>
                <a:cs typeface="Arial" panose="020B0604020202020204" pitchFamily="34" charset="0"/>
              </a:rPr>
              <a:t>Difficult to remove RF driver power from a common driver amp, but could raise gate bias via logic signal to disable output</a:t>
            </a:r>
          </a:p>
          <a:p>
            <a:pPr marL="362903" indent="-285750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dirty="0" err="1">
                <a:solidFill>
                  <a:srgbClr val="000F7E"/>
                </a:solidFill>
                <a:cs typeface="Arial" panose="020B0604020202020204" pitchFamily="34" charset="0"/>
              </a:rPr>
              <a:t>Outphasing</a:t>
            </a:r>
            <a:r>
              <a:rPr lang="en-US" b="1" dirty="0">
                <a:solidFill>
                  <a:srgbClr val="000F7E"/>
                </a:solidFill>
                <a:cs typeface="Arial" panose="020B0604020202020204" pitchFamily="34" charset="0"/>
              </a:rPr>
              <a:t> modulation for fast control, beam compensation</a:t>
            </a:r>
          </a:p>
          <a:p>
            <a:pPr marL="77153"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</a:pPr>
            <a:endParaRPr lang="en-US" b="1" dirty="0">
              <a:solidFill>
                <a:srgbClr val="000F7E"/>
              </a:solidFill>
              <a:cs typeface="Arial" panose="020B0604020202020204" pitchFamily="34" charset="0"/>
            </a:endParaRPr>
          </a:p>
          <a:p>
            <a:pPr marL="77153">
              <a:spcBef>
                <a:spcPts val="450"/>
              </a:spcBef>
              <a:spcAft>
                <a:spcPts val="450"/>
              </a:spcAft>
              <a:buClr>
                <a:srgbClr val="00A4E5"/>
              </a:buClr>
            </a:pP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E603-FE91-D0D3-5D9A-AA231DE6C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4C3058-D9B5-ECA8-4096-AC0601CF15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9025" y="169612"/>
            <a:ext cx="8124975" cy="602993"/>
          </a:xfrm>
        </p:spPr>
        <p:txBody>
          <a:bodyPr/>
          <a:lstStyle/>
          <a:p>
            <a:r>
              <a:rPr lang="en-US" dirty="0"/>
              <a:t>In 1980s, LANL Collaborated with Industry on </a:t>
            </a:r>
          </a:p>
          <a:p>
            <a:r>
              <a:rPr lang="en-US" dirty="0"/>
              <a:t>  2 x 60 kW SSA for Space Accelerator BEAR</a:t>
            </a:r>
          </a:p>
          <a:p>
            <a:r>
              <a:rPr lang="en-US" dirty="0"/>
              <a:t>          </a:t>
            </a:r>
            <a:endParaRPr lang="en-US" sz="1600" dirty="0"/>
          </a:p>
        </p:txBody>
      </p:sp>
      <p:pic>
        <p:nvPicPr>
          <p:cNvPr id="3" name="Picture 2" descr="A picture containing text, indoor, electronics&#10;&#10;AI-generated content may be incorrect.">
            <a:extLst>
              <a:ext uri="{FF2B5EF4-FFF2-40B4-BE49-F238E27FC236}">
                <a16:creationId xmlns:a16="http://schemas.microsoft.com/office/drawing/2014/main" id="{B07CC7AF-CBF4-47CB-30E0-3EEE0A29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49" y="1172715"/>
            <a:ext cx="1617984" cy="2469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DC940-697D-FA2B-0FF6-00840F3A7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3523" r="2258" b="18160"/>
          <a:stretch>
            <a:fillRect/>
          </a:stretch>
        </p:blipFill>
        <p:spPr>
          <a:xfrm>
            <a:off x="2234527" y="1172715"/>
            <a:ext cx="3524376" cy="2469388"/>
          </a:xfrm>
          <a:prstGeom prst="rect">
            <a:avLst/>
          </a:prstGeom>
        </p:spPr>
      </p:pic>
      <p:pic>
        <p:nvPicPr>
          <p:cNvPr id="9" name="Picture 8" descr="A group of people standing in front of a rocket&#10;&#10;Description automatically generated">
            <a:extLst>
              <a:ext uri="{FF2B5EF4-FFF2-40B4-BE49-F238E27FC236}">
                <a16:creationId xmlns:a16="http://schemas.microsoft.com/office/drawing/2014/main" id="{89491B9C-6F92-3CD4-27D6-B32A8D03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27" y="1172715"/>
            <a:ext cx="2070462" cy="1678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D569CC-65C3-D077-03E2-B98961CD3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75" t="9307" r="9274" b="12315"/>
          <a:stretch>
            <a:fillRect/>
          </a:stretch>
        </p:blipFill>
        <p:spPr>
          <a:xfrm>
            <a:off x="6061026" y="2881787"/>
            <a:ext cx="2070463" cy="1484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D8DF8-4BF9-81EF-1849-C7BB6B61607F}"/>
              </a:ext>
            </a:extLst>
          </p:cNvPr>
          <p:cNvSpPr txBox="1"/>
          <p:nvPr/>
        </p:nvSpPr>
        <p:spPr>
          <a:xfrm>
            <a:off x="402234" y="3642103"/>
            <a:ext cx="1411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2.5 kW module using </a:t>
            </a:r>
          </a:p>
          <a:p>
            <a:pPr marL="91440"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10 x 500 Watt BJT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6FA7E1-91F1-CF3B-E23B-0EADB5396A4B}"/>
              </a:ext>
            </a:extLst>
          </p:cNvPr>
          <p:cNvSpPr txBox="1"/>
          <p:nvPr/>
        </p:nvSpPr>
        <p:spPr>
          <a:xfrm>
            <a:off x="5842653" y="4353092"/>
            <a:ext cx="2689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Launched July 1989 from White Sands Range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E4D458-76FF-EEA9-D32A-24A2A26C6D22}"/>
              </a:ext>
            </a:extLst>
          </p:cNvPr>
          <p:cNvSpPr txBox="1"/>
          <p:nvPr/>
        </p:nvSpPr>
        <p:spPr>
          <a:xfrm>
            <a:off x="2736477" y="3623948"/>
            <a:ext cx="2689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60 kW PA, 36 x 18 x 10 inches, 120 </a:t>
            </a:r>
            <a:r>
              <a:rPr lang="en-US" sz="1000" b="1" dirty="0" err="1">
                <a:solidFill>
                  <a:srgbClr val="000F7E"/>
                </a:solidFill>
                <a:cs typeface="Arial" panose="020B0604020202020204" pitchFamily="34" charset="0"/>
              </a:rPr>
              <a:t>lbs</a:t>
            </a:r>
            <a:endParaRPr lang="en-US" sz="1000" b="1" dirty="0">
              <a:solidFill>
                <a:srgbClr val="000F7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8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8D2D3-DEF2-F100-2E2F-8FDFF8E8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0" y="810093"/>
            <a:ext cx="2270016" cy="3083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9C2236-11EE-2338-B690-F63B6761AE0E}"/>
              </a:ext>
            </a:extLst>
          </p:cNvPr>
          <p:cNvSpPr txBox="1"/>
          <p:nvPr/>
        </p:nvSpPr>
        <p:spPr>
          <a:xfrm>
            <a:off x="739110" y="389388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A197E"/>
                </a:solidFill>
              </a:rPr>
              <a:t>         Vector representation</a:t>
            </a:r>
          </a:p>
          <a:p>
            <a:r>
              <a:rPr lang="en-US" sz="1200" b="1" dirty="0">
                <a:solidFill>
                  <a:srgbClr val="0A197E"/>
                </a:solidFill>
              </a:rPr>
              <a:t>     of </a:t>
            </a:r>
            <a:r>
              <a:rPr lang="en-US" sz="1200" b="1" dirty="0" err="1">
                <a:solidFill>
                  <a:srgbClr val="0A197E"/>
                </a:solidFill>
              </a:rPr>
              <a:t>outphasing</a:t>
            </a:r>
            <a:r>
              <a:rPr lang="en-US" sz="1200" b="1" dirty="0">
                <a:solidFill>
                  <a:srgbClr val="0A197E"/>
                </a:solidFill>
              </a:rPr>
              <a:t> transmitter</a:t>
            </a:r>
          </a:p>
          <a:p>
            <a:r>
              <a:rPr lang="en-US" sz="800" b="1" dirty="0">
                <a:solidFill>
                  <a:srgbClr val="0A197E"/>
                </a:solidFill>
              </a:rPr>
              <a:t>(from Barton, IEEE Microwave Magazine, Feb. 2016</a:t>
            </a:r>
            <a:r>
              <a:rPr lang="en-US" sz="800" b="1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5A46E-4712-39C6-7E6F-FA49E533A5DA}"/>
              </a:ext>
            </a:extLst>
          </p:cNvPr>
          <p:cNvSpPr txBox="1"/>
          <p:nvPr/>
        </p:nvSpPr>
        <p:spPr>
          <a:xfrm>
            <a:off x="664117" y="181442"/>
            <a:ext cx="7960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F7E"/>
                </a:solidFill>
                <a:cs typeface="Arial" panose="020B0604020202020204" pitchFamily="34" charset="0"/>
              </a:rPr>
              <a:t>Outphasing</a:t>
            </a:r>
            <a:r>
              <a:rPr lang="en-US" sz="2400" b="1" dirty="0">
                <a:solidFill>
                  <a:srgbClr val="000F7E"/>
                </a:solidFill>
                <a:cs typeface="Arial" panose="020B0604020202020204" pitchFamily="34" charset="0"/>
              </a:rPr>
              <a:t> Modulation, with Two PAs driven into Saturation </a:t>
            </a:r>
            <a:endParaRPr lang="en-US" sz="2400" dirty="0"/>
          </a:p>
        </p:txBody>
      </p:sp>
      <p:pic>
        <p:nvPicPr>
          <p:cNvPr id="10" name="Picture 9" descr="Diagram, schematic&#10;&#10;AI-generated content may be incorrect.">
            <a:extLst>
              <a:ext uri="{FF2B5EF4-FFF2-40B4-BE49-F238E27FC236}">
                <a16:creationId xmlns:a16="http://schemas.microsoft.com/office/drawing/2014/main" id="{96D0B886-9887-6202-6DD9-26901987A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386" y="898589"/>
            <a:ext cx="5597770" cy="2995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7E32BB-1EE6-A70A-955D-E32671F0AB97}"/>
              </a:ext>
            </a:extLst>
          </p:cNvPr>
          <p:cNvSpPr txBox="1"/>
          <p:nvPr/>
        </p:nvSpPr>
        <p:spPr>
          <a:xfrm>
            <a:off x="4464457" y="3893887"/>
            <a:ext cx="4047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A197E"/>
                </a:solidFill>
              </a:rPr>
              <a:t>Components before PA are generated in I/Q digital LLRF, </a:t>
            </a:r>
          </a:p>
          <a:p>
            <a:r>
              <a:rPr lang="en-US" sz="1200" b="1" dirty="0">
                <a:solidFill>
                  <a:srgbClr val="0A197E"/>
                </a:solidFill>
              </a:rPr>
              <a:t>creating two phase modulated signals of constant amplitude</a:t>
            </a:r>
          </a:p>
          <a:p>
            <a:r>
              <a:rPr lang="en-US" sz="800" b="1" dirty="0">
                <a:solidFill>
                  <a:srgbClr val="0A197E"/>
                </a:solidFill>
              </a:rPr>
              <a:t>                                    (Adopted from Godoy, IEEE Trans MTT,, Dec. 2009</a:t>
            </a:r>
            <a:r>
              <a:rPr lang="en-US" sz="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7163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119EF92-9F8D-9B58-5AEA-ABB0B81407E8}"/>
              </a:ext>
            </a:extLst>
          </p:cNvPr>
          <p:cNvSpPr txBox="1"/>
          <p:nvPr/>
        </p:nvSpPr>
        <p:spPr>
          <a:xfrm>
            <a:off x="7205814" y="1033666"/>
            <a:ext cx="8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~670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EFB2578-69C1-9FA7-672A-53E10EB97995}"/>
              </a:ext>
            </a:extLst>
          </p:cNvPr>
          <p:cNvSpPr txBox="1"/>
          <p:nvPr/>
        </p:nvSpPr>
        <p:spPr>
          <a:xfrm>
            <a:off x="5987844" y="3516150"/>
            <a:ext cx="8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~350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C07E2E8-75A5-00A3-4C70-DDAE00A0D50F}"/>
              </a:ext>
            </a:extLst>
          </p:cNvPr>
          <p:cNvSpPr txBox="1"/>
          <p:nvPr/>
        </p:nvSpPr>
        <p:spPr>
          <a:xfrm>
            <a:off x="5987844" y="2506904"/>
            <a:ext cx="8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~350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01328E6-F3E9-90D2-0835-596555095006}"/>
              </a:ext>
            </a:extLst>
          </p:cNvPr>
          <p:cNvSpPr txBox="1"/>
          <p:nvPr/>
        </p:nvSpPr>
        <p:spPr>
          <a:xfrm>
            <a:off x="5987844" y="1480182"/>
            <a:ext cx="8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~350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3F343A4-B6C0-2352-CECF-E6D68A3204C4}"/>
              </a:ext>
            </a:extLst>
          </p:cNvPr>
          <p:cNvSpPr txBox="1"/>
          <p:nvPr/>
        </p:nvSpPr>
        <p:spPr>
          <a:xfrm>
            <a:off x="5987844" y="482212"/>
            <a:ext cx="8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~350 </a:t>
            </a:r>
            <a:r>
              <a:rPr lang="en-US" sz="1200" dirty="0" err="1"/>
              <a:t>kWp</a:t>
            </a:r>
            <a:endParaRPr lang="en-US" sz="12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60FC35-C46F-C38A-BE84-2043524ACBFA}"/>
              </a:ext>
            </a:extLst>
          </p:cNvPr>
          <p:cNvCxnSpPr>
            <a:cxnSpLocks/>
          </p:cNvCxnSpPr>
          <p:nvPr/>
        </p:nvCxnSpPr>
        <p:spPr>
          <a:xfrm>
            <a:off x="2870029" y="1235132"/>
            <a:ext cx="3370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D9316F4-1B1C-FC4A-ADED-C3A5E2283248}"/>
              </a:ext>
            </a:extLst>
          </p:cNvPr>
          <p:cNvGrpSpPr/>
          <p:nvPr/>
        </p:nvGrpSpPr>
        <p:grpSpPr>
          <a:xfrm>
            <a:off x="3210410" y="644443"/>
            <a:ext cx="645196" cy="1194727"/>
            <a:chOff x="3210411" y="1523865"/>
            <a:chExt cx="645196" cy="11947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83E015-4782-EDC6-A282-2DD8D984111B}"/>
                </a:ext>
              </a:extLst>
            </p:cNvPr>
            <p:cNvSpPr/>
            <p:nvPr/>
          </p:nvSpPr>
          <p:spPr>
            <a:xfrm>
              <a:off x="3210411" y="1523865"/>
              <a:ext cx="300350" cy="119472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177395-2D7B-9063-325F-8751E410FCD4}"/>
                </a:ext>
              </a:extLst>
            </p:cNvPr>
            <p:cNvCxnSpPr/>
            <p:nvPr/>
          </p:nvCxnSpPr>
          <p:spPr>
            <a:xfrm>
              <a:off x="3512989" y="1606193"/>
              <a:ext cx="33705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6E57844-AF26-96A7-2B6F-F29321DD8A65}"/>
                </a:ext>
              </a:extLst>
            </p:cNvPr>
            <p:cNvCxnSpPr/>
            <p:nvPr/>
          </p:nvCxnSpPr>
          <p:spPr>
            <a:xfrm>
              <a:off x="3518556" y="2599573"/>
              <a:ext cx="33705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24BAEA-1294-5E68-DA9A-A73A1366F945}"/>
              </a:ext>
            </a:extLst>
          </p:cNvPr>
          <p:cNvCxnSpPr>
            <a:cxnSpLocks/>
          </p:cNvCxnSpPr>
          <p:nvPr/>
        </p:nvCxnSpPr>
        <p:spPr>
          <a:xfrm>
            <a:off x="2868922" y="3255955"/>
            <a:ext cx="33705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31B032-68F2-A083-E679-712C4A36D83C}"/>
              </a:ext>
            </a:extLst>
          </p:cNvPr>
          <p:cNvGrpSpPr/>
          <p:nvPr/>
        </p:nvGrpSpPr>
        <p:grpSpPr>
          <a:xfrm>
            <a:off x="3209303" y="2665683"/>
            <a:ext cx="645196" cy="1194727"/>
            <a:chOff x="3209304" y="3545105"/>
            <a:chExt cx="645196" cy="119472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C2E02E-7881-904C-3B6A-671277AFE3B5}"/>
                </a:ext>
              </a:extLst>
            </p:cNvPr>
            <p:cNvSpPr/>
            <p:nvPr/>
          </p:nvSpPr>
          <p:spPr>
            <a:xfrm>
              <a:off x="3209304" y="3545105"/>
              <a:ext cx="300350" cy="1194727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1B72429-01A8-5FCD-91D2-E9FC483AACB4}"/>
                </a:ext>
              </a:extLst>
            </p:cNvPr>
            <p:cNvCxnSpPr/>
            <p:nvPr/>
          </p:nvCxnSpPr>
          <p:spPr>
            <a:xfrm>
              <a:off x="3511882" y="3660809"/>
              <a:ext cx="33705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A1B27C-15EE-E3ED-F70C-1E51E115481C}"/>
                </a:ext>
              </a:extLst>
            </p:cNvPr>
            <p:cNvCxnSpPr/>
            <p:nvPr/>
          </p:nvCxnSpPr>
          <p:spPr>
            <a:xfrm>
              <a:off x="3517449" y="4654189"/>
              <a:ext cx="337051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DEC6741-E61D-CE03-A66C-5E63B83B58A1}"/>
              </a:ext>
            </a:extLst>
          </p:cNvPr>
          <p:cNvGrpSpPr/>
          <p:nvPr/>
        </p:nvGrpSpPr>
        <p:grpSpPr>
          <a:xfrm>
            <a:off x="4582542" y="308634"/>
            <a:ext cx="747539" cy="3917066"/>
            <a:chOff x="4612038" y="1188057"/>
            <a:chExt cx="747539" cy="39170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FEB14-48F0-A55E-C8B9-E4F5B66E1D8C}"/>
                </a:ext>
              </a:extLst>
            </p:cNvPr>
            <p:cNvSpPr/>
            <p:nvPr/>
          </p:nvSpPr>
          <p:spPr>
            <a:xfrm>
              <a:off x="4612038" y="1188057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BD20BC-2D17-1194-2864-187EDD3119AE}"/>
                </a:ext>
              </a:extLst>
            </p:cNvPr>
            <p:cNvSpPr/>
            <p:nvPr/>
          </p:nvSpPr>
          <p:spPr>
            <a:xfrm>
              <a:off x="4612038" y="1825473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93F971-3673-07A0-43AB-D408582A850F}"/>
                </a:ext>
              </a:extLst>
            </p:cNvPr>
            <p:cNvSpPr/>
            <p:nvPr/>
          </p:nvSpPr>
          <p:spPr>
            <a:xfrm>
              <a:off x="4612038" y="2216755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D4633B-2A43-A3FA-18C1-67EA8EA90AC8}"/>
                </a:ext>
              </a:extLst>
            </p:cNvPr>
            <p:cNvSpPr/>
            <p:nvPr/>
          </p:nvSpPr>
          <p:spPr>
            <a:xfrm>
              <a:off x="4612038" y="2854171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D56C8F-686D-3DDD-2498-D16C8745AC23}"/>
                </a:ext>
              </a:extLst>
            </p:cNvPr>
            <p:cNvSpPr/>
            <p:nvPr/>
          </p:nvSpPr>
          <p:spPr>
            <a:xfrm>
              <a:off x="4612038" y="3238779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CFFE31-AFDA-C641-1814-956F76E7A2E6}"/>
                </a:ext>
              </a:extLst>
            </p:cNvPr>
            <p:cNvSpPr/>
            <p:nvPr/>
          </p:nvSpPr>
          <p:spPr>
            <a:xfrm>
              <a:off x="4612038" y="4267477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4468C9E-846C-0725-EC05-AB619D3702FA}"/>
                </a:ext>
              </a:extLst>
            </p:cNvPr>
            <p:cNvSpPr/>
            <p:nvPr/>
          </p:nvSpPr>
          <p:spPr>
            <a:xfrm>
              <a:off x="4612038" y="3876195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8678C8-C259-27F0-66CF-E9C04912DF4A}"/>
                </a:ext>
              </a:extLst>
            </p:cNvPr>
            <p:cNvSpPr/>
            <p:nvPr/>
          </p:nvSpPr>
          <p:spPr>
            <a:xfrm>
              <a:off x="4612038" y="4904893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60D1929-5D2F-3C09-C03A-2C3B84EC5A0D}"/>
                </a:ext>
              </a:extLst>
            </p:cNvPr>
            <p:cNvSpPr txBox="1"/>
            <p:nvPr/>
          </p:nvSpPr>
          <p:spPr>
            <a:xfrm>
              <a:off x="4909051" y="1325650"/>
              <a:ext cx="153513" cy="650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72F745-B1A1-1916-1250-15BE10C930B2}"/>
                </a:ext>
              </a:extLst>
            </p:cNvPr>
            <p:cNvSpPr txBox="1"/>
            <p:nvPr/>
          </p:nvSpPr>
          <p:spPr>
            <a:xfrm>
              <a:off x="4909051" y="2356948"/>
              <a:ext cx="153513" cy="650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181C3E-601B-E50E-D4A1-0DD233DE0632}"/>
                </a:ext>
              </a:extLst>
            </p:cNvPr>
            <p:cNvSpPr txBox="1"/>
            <p:nvPr/>
          </p:nvSpPr>
          <p:spPr>
            <a:xfrm>
              <a:off x="4909051" y="3372128"/>
              <a:ext cx="153513" cy="650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7C8BCE-0A17-FF76-C79F-01CEB38475CA}"/>
                </a:ext>
              </a:extLst>
            </p:cNvPr>
            <p:cNvSpPr txBox="1"/>
            <p:nvPr/>
          </p:nvSpPr>
          <p:spPr>
            <a:xfrm>
              <a:off x="4909051" y="4409434"/>
              <a:ext cx="153513" cy="650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  <a:p>
              <a:pPr algn="ctr">
                <a:lnSpc>
                  <a:spcPct val="25000"/>
                </a:lnSpc>
              </a:pPr>
              <a:r>
                <a:rPr lang="en-US" sz="4000" dirty="0"/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F1D456-6E95-99D8-884E-410F681CB242}"/>
              </a:ext>
            </a:extLst>
          </p:cNvPr>
          <p:cNvGrpSpPr/>
          <p:nvPr/>
        </p:nvGrpSpPr>
        <p:grpSpPr>
          <a:xfrm>
            <a:off x="3844491" y="308635"/>
            <a:ext cx="727509" cy="3917065"/>
            <a:chOff x="3844491" y="1188057"/>
            <a:chExt cx="727509" cy="39170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7AD930-254E-4050-FE80-8595A4CBC337}"/>
                </a:ext>
              </a:extLst>
            </p:cNvPr>
            <p:cNvSpPr/>
            <p:nvPr/>
          </p:nvSpPr>
          <p:spPr>
            <a:xfrm>
              <a:off x="3844491" y="1188057"/>
              <a:ext cx="360421" cy="83764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/>
                <a:t>40-Way Splitter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90F5D8-74C5-0758-EEBB-78F9399B5A63}"/>
                </a:ext>
              </a:extLst>
            </p:cNvPr>
            <p:cNvSpPr/>
            <p:nvPr/>
          </p:nvSpPr>
          <p:spPr>
            <a:xfrm>
              <a:off x="3844491" y="2216755"/>
              <a:ext cx="360421" cy="83764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/>
                <a:t>40-Way Splitter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1294C3-AF6C-4B0C-FDD9-7AD91161547D}"/>
                </a:ext>
              </a:extLst>
            </p:cNvPr>
            <p:cNvSpPr/>
            <p:nvPr/>
          </p:nvSpPr>
          <p:spPr>
            <a:xfrm>
              <a:off x="3851165" y="3238779"/>
              <a:ext cx="360421" cy="83764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/>
                <a:t>40-Way Splitter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310A2D-1938-8ECB-B74B-3FACD224D14D}"/>
                </a:ext>
              </a:extLst>
            </p:cNvPr>
            <p:cNvSpPr/>
            <p:nvPr/>
          </p:nvSpPr>
          <p:spPr>
            <a:xfrm>
              <a:off x="3851165" y="4267477"/>
              <a:ext cx="360421" cy="837645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/>
                <a:t>40-Way Splitter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D95167A-3F10-4EF3-A5ED-CC8B223A4A4C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1288780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F889230-67DF-CDC2-DE41-9D0630C125A7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1935249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1D24938-BEF6-63A8-AA59-9AE7CA0A553D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2323625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EEC53F-5B64-8833-82E8-240D0CA23F46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2955349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E95796A-E86F-470A-CD9C-4F266C2BDA10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3977902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4993094-F0A5-3941-EAE5-7C5AE1761DAF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3333889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ADEB9CF-734E-E36F-6844-DF920218EC1F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4363819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28888B2-5CF0-7ABF-8B76-9914E18890A2}"/>
                </a:ext>
              </a:extLst>
            </p:cNvPr>
            <p:cNvCxnSpPr>
              <a:cxnSpLocks/>
            </p:cNvCxnSpPr>
            <p:nvPr/>
          </p:nvCxnSpPr>
          <p:spPr>
            <a:xfrm>
              <a:off x="4204912" y="5017667"/>
              <a:ext cx="36708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885D677F-7935-45E7-9101-CFB5B1327BFB}"/>
              </a:ext>
            </a:extLst>
          </p:cNvPr>
          <p:cNvSpPr/>
          <p:nvPr/>
        </p:nvSpPr>
        <p:spPr>
          <a:xfrm flipH="1">
            <a:off x="5698713" y="308635"/>
            <a:ext cx="360421" cy="837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/>
              <a:t>40-Way Combiner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80F37D-7E46-3C3B-5070-B536B94C34D1}"/>
              </a:ext>
            </a:extLst>
          </p:cNvPr>
          <p:cNvSpPr/>
          <p:nvPr/>
        </p:nvSpPr>
        <p:spPr>
          <a:xfrm flipH="1">
            <a:off x="5698713" y="1337333"/>
            <a:ext cx="360421" cy="837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/>
              <a:t>40-Way Combiner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FA38D1-3DBC-2CE4-D7A7-1A99D234DF9C}"/>
              </a:ext>
            </a:extLst>
          </p:cNvPr>
          <p:cNvSpPr/>
          <p:nvPr/>
        </p:nvSpPr>
        <p:spPr>
          <a:xfrm flipH="1">
            <a:off x="5692039" y="2359357"/>
            <a:ext cx="360421" cy="837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/>
              <a:t>40-Way Combiner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B54F0F6-615A-28BB-54A7-62937FC0737C}"/>
              </a:ext>
            </a:extLst>
          </p:cNvPr>
          <p:cNvSpPr/>
          <p:nvPr/>
        </p:nvSpPr>
        <p:spPr>
          <a:xfrm flipH="1">
            <a:off x="5692039" y="3388055"/>
            <a:ext cx="360421" cy="8376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/>
              <a:t>40-Way Combiner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07C4B1A-D3CB-0A66-4CED-E37AAB47F47E}"/>
              </a:ext>
            </a:extLst>
          </p:cNvPr>
          <p:cNvCxnSpPr>
            <a:cxnSpLocks/>
          </p:cNvCxnSpPr>
          <p:nvPr/>
        </p:nvCxnSpPr>
        <p:spPr>
          <a:xfrm>
            <a:off x="5331624" y="409357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0304668-0FF1-AF15-6C20-A30ACBFE4FEF}"/>
              </a:ext>
            </a:extLst>
          </p:cNvPr>
          <p:cNvCxnSpPr>
            <a:cxnSpLocks/>
          </p:cNvCxnSpPr>
          <p:nvPr/>
        </p:nvCxnSpPr>
        <p:spPr>
          <a:xfrm>
            <a:off x="5331624" y="1055826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CBB2D60-BD92-21AC-4F01-A4A39D3BAC28}"/>
              </a:ext>
            </a:extLst>
          </p:cNvPr>
          <p:cNvCxnSpPr>
            <a:cxnSpLocks/>
          </p:cNvCxnSpPr>
          <p:nvPr/>
        </p:nvCxnSpPr>
        <p:spPr>
          <a:xfrm>
            <a:off x="5331624" y="1444202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734BD74-41E6-4F73-E063-95334915496C}"/>
              </a:ext>
            </a:extLst>
          </p:cNvPr>
          <p:cNvCxnSpPr>
            <a:cxnSpLocks/>
          </p:cNvCxnSpPr>
          <p:nvPr/>
        </p:nvCxnSpPr>
        <p:spPr>
          <a:xfrm>
            <a:off x="5331624" y="2075926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54385E9-B25B-0C00-A43E-9662C872C1DC}"/>
              </a:ext>
            </a:extLst>
          </p:cNvPr>
          <p:cNvCxnSpPr>
            <a:cxnSpLocks/>
          </p:cNvCxnSpPr>
          <p:nvPr/>
        </p:nvCxnSpPr>
        <p:spPr>
          <a:xfrm>
            <a:off x="5331624" y="3098479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DED398-B862-88AF-E14B-9CDB27AF6F0E}"/>
              </a:ext>
            </a:extLst>
          </p:cNvPr>
          <p:cNvCxnSpPr>
            <a:cxnSpLocks/>
          </p:cNvCxnSpPr>
          <p:nvPr/>
        </p:nvCxnSpPr>
        <p:spPr>
          <a:xfrm>
            <a:off x="5331624" y="2454466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A10BC82-F9F5-065D-201C-DBC64BB8B156}"/>
              </a:ext>
            </a:extLst>
          </p:cNvPr>
          <p:cNvCxnSpPr>
            <a:cxnSpLocks/>
          </p:cNvCxnSpPr>
          <p:nvPr/>
        </p:nvCxnSpPr>
        <p:spPr>
          <a:xfrm>
            <a:off x="5331624" y="3484396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034BC8-E1F1-BA2A-9BA5-760F7A27BE27}"/>
              </a:ext>
            </a:extLst>
          </p:cNvPr>
          <p:cNvCxnSpPr>
            <a:cxnSpLocks/>
          </p:cNvCxnSpPr>
          <p:nvPr/>
        </p:nvCxnSpPr>
        <p:spPr>
          <a:xfrm>
            <a:off x="5331624" y="4138244"/>
            <a:ext cx="3670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224189FB-94AC-B516-688B-F974DE5D3C40}"/>
              </a:ext>
            </a:extLst>
          </p:cNvPr>
          <p:cNvSpPr/>
          <p:nvPr/>
        </p:nvSpPr>
        <p:spPr>
          <a:xfrm>
            <a:off x="6784251" y="508864"/>
            <a:ext cx="464574" cy="15670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/>
              <a:t>Magic T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37159BB-743D-E1A8-DD76-B4846AD1E381}"/>
              </a:ext>
            </a:extLst>
          </p:cNvPr>
          <p:cNvCxnSpPr>
            <a:cxnSpLocks/>
            <a:stCxn id="63" idx="1"/>
          </p:cNvCxnSpPr>
          <p:nvPr/>
        </p:nvCxnSpPr>
        <p:spPr>
          <a:xfrm>
            <a:off x="6059134" y="727458"/>
            <a:ext cx="722663" cy="57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C4A9928-60ED-BD1F-9056-8819A05AE41E}"/>
              </a:ext>
            </a:extLst>
          </p:cNvPr>
          <p:cNvCxnSpPr>
            <a:cxnSpLocks/>
          </p:cNvCxnSpPr>
          <p:nvPr/>
        </p:nvCxnSpPr>
        <p:spPr>
          <a:xfrm>
            <a:off x="6056679" y="1742636"/>
            <a:ext cx="74613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69702ED0-80B0-53A0-8665-812953C0A56C}"/>
              </a:ext>
            </a:extLst>
          </p:cNvPr>
          <p:cNvSpPr/>
          <p:nvPr/>
        </p:nvSpPr>
        <p:spPr>
          <a:xfrm>
            <a:off x="6781796" y="2549056"/>
            <a:ext cx="464574" cy="15670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/>
              <a:t>Magic 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538AB44-4CE3-C03F-72F4-03F244EDCA8F}"/>
              </a:ext>
            </a:extLst>
          </p:cNvPr>
          <p:cNvCxnSpPr>
            <a:cxnSpLocks/>
          </p:cNvCxnSpPr>
          <p:nvPr/>
        </p:nvCxnSpPr>
        <p:spPr>
          <a:xfrm>
            <a:off x="6056678" y="2767649"/>
            <a:ext cx="7251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B3F6A31-FEA2-D7B7-443D-7621A9C58C9B}"/>
              </a:ext>
            </a:extLst>
          </p:cNvPr>
          <p:cNvCxnSpPr>
            <a:cxnSpLocks/>
          </p:cNvCxnSpPr>
          <p:nvPr/>
        </p:nvCxnSpPr>
        <p:spPr>
          <a:xfrm>
            <a:off x="6054223" y="3782828"/>
            <a:ext cx="7233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DDC95327-F19A-85A3-2039-AD731D00BA46}"/>
              </a:ext>
            </a:extLst>
          </p:cNvPr>
          <p:cNvSpPr/>
          <p:nvPr/>
        </p:nvSpPr>
        <p:spPr>
          <a:xfrm>
            <a:off x="7960670" y="988176"/>
            <a:ext cx="464574" cy="2686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/>
              <a:t>Magic T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76E7F3B-A53D-8126-B768-5BAE1F5E5A64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7248826" y="1292395"/>
            <a:ext cx="7118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0CAD420-AF5F-FAD5-C6FB-E0E9E0B955D8}"/>
              </a:ext>
            </a:extLst>
          </p:cNvPr>
          <p:cNvCxnSpPr>
            <a:cxnSpLocks/>
          </p:cNvCxnSpPr>
          <p:nvPr/>
        </p:nvCxnSpPr>
        <p:spPr>
          <a:xfrm>
            <a:off x="7246371" y="3325219"/>
            <a:ext cx="711845" cy="73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47754FB-F2E6-B0FA-7395-106EE103646E}"/>
              </a:ext>
            </a:extLst>
          </p:cNvPr>
          <p:cNvCxnSpPr>
            <a:stCxn id="83" idx="3"/>
          </p:cNvCxnSpPr>
          <p:nvPr/>
        </p:nvCxnSpPr>
        <p:spPr>
          <a:xfrm flipV="1">
            <a:off x="8425244" y="2328352"/>
            <a:ext cx="527014" cy="3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6B385E7-5005-4B1D-517A-ACADDADF614F}"/>
              </a:ext>
            </a:extLst>
          </p:cNvPr>
          <p:cNvSpPr txBox="1"/>
          <p:nvPr/>
        </p:nvSpPr>
        <p:spPr>
          <a:xfrm>
            <a:off x="2507225" y="868617"/>
            <a:ext cx="77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~5.3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4A682C-3048-EE12-9BDA-8536A8744245}"/>
              </a:ext>
            </a:extLst>
          </p:cNvPr>
          <p:cNvSpPr txBox="1"/>
          <p:nvPr/>
        </p:nvSpPr>
        <p:spPr>
          <a:xfrm>
            <a:off x="2507225" y="2908811"/>
            <a:ext cx="77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~5.3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03FD58D-61F7-0F5B-846B-F6A447831A9E}"/>
              </a:ext>
            </a:extLst>
          </p:cNvPr>
          <p:cNvSpPr txBox="1"/>
          <p:nvPr/>
        </p:nvSpPr>
        <p:spPr>
          <a:xfrm>
            <a:off x="7205814" y="3088612"/>
            <a:ext cx="8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~670 </a:t>
            </a:r>
            <a:r>
              <a:rPr lang="en-US" sz="1200" dirty="0" err="1"/>
              <a:t>kWp</a:t>
            </a:r>
            <a:endParaRPr lang="en-US" sz="12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6099842-E885-62D6-1F6F-83F00E711443}"/>
              </a:ext>
            </a:extLst>
          </p:cNvPr>
          <p:cNvSpPr txBox="1"/>
          <p:nvPr/>
        </p:nvSpPr>
        <p:spPr>
          <a:xfrm>
            <a:off x="8384685" y="2949678"/>
            <a:ext cx="84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~1.3 MWp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A1A8C1-FDDC-298B-3A61-768C41ED1D2D}"/>
              </a:ext>
            </a:extLst>
          </p:cNvPr>
          <p:cNvGrpSpPr/>
          <p:nvPr/>
        </p:nvGrpSpPr>
        <p:grpSpPr>
          <a:xfrm>
            <a:off x="65336" y="988177"/>
            <a:ext cx="2801560" cy="493909"/>
            <a:chOff x="26703" y="1867599"/>
            <a:chExt cx="2801560" cy="4939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6854C0-2FD5-4F0E-304F-81B2987C9E0F}"/>
                </a:ext>
              </a:extLst>
            </p:cNvPr>
            <p:cNvSpPr/>
            <p:nvPr/>
          </p:nvSpPr>
          <p:spPr>
            <a:xfrm>
              <a:off x="26703" y="1867599"/>
              <a:ext cx="1755382" cy="4939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LLRF Signal #1 (~35 W, </a:t>
              </a:r>
              <a:r>
                <a:rPr lang="el-GR" sz="1100" b="1" dirty="0"/>
                <a:t>ϕ</a:t>
              </a:r>
              <a:r>
                <a:rPr lang="en-US" sz="1100" b="1" dirty="0"/>
                <a:t> Variable)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1EE681-BB5F-4154-9955-87A55223ADA4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1782085" y="2114554"/>
              <a:ext cx="2936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5E9B306-A0B0-3B14-B9CC-B6DBCC7AE646}"/>
                </a:ext>
              </a:extLst>
            </p:cNvPr>
            <p:cNvSpPr/>
            <p:nvPr/>
          </p:nvSpPr>
          <p:spPr>
            <a:xfrm>
              <a:off x="2080724" y="2014674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598BA-A6E1-4A1E-032D-1E9668F270A6}"/>
              </a:ext>
            </a:extLst>
          </p:cNvPr>
          <p:cNvGrpSpPr/>
          <p:nvPr/>
        </p:nvGrpSpPr>
        <p:grpSpPr>
          <a:xfrm>
            <a:off x="65336" y="3009000"/>
            <a:ext cx="2799424" cy="493909"/>
            <a:chOff x="26703" y="3888422"/>
            <a:chExt cx="2799424" cy="4939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468F4F-E2C2-9C58-23DF-BC623D826118}"/>
                </a:ext>
              </a:extLst>
            </p:cNvPr>
            <p:cNvSpPr/>
            <p:nvPr/>
          </p:nvSpPr>
          <p:spPr>
            <a:xfrm>
              <a:off x="26703" y="3888422"/>
              <a:ext cx="1755382" cy="49390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LLRF Signal #2 (~35 W, </a:t>
              </a:r>
              <a:r>
                <a:rPr lang="el-GR" sz="1100" b="1" dirty="0"/>
                <a:t>ϕ</a:t>
              </a:r>
              <a:r>
                <a:rPr lang="en-US" sz="1100" b="1" dirty="0"/>
                <a:t> Variable)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EF9548-91FB-0D74-68BE-2A4A8D59DF9F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1782085" y="4135377"/>
              <a:ext cx="2936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52E141-571C-9276-4184-8BC542531685}"/>
                </a:ext>
              </a:extLst>
            </p:cNvPr>
            <p:cNvSpPr/>
            <p:nvPr/>
          </p:nvSpPr>
          <p:spPr>
            <a:xfrm>
              <a:off x="2078588" y="4028057"/>
              <a:ext cx="747539" cy="20022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Blade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D4C5390-9634-F848-5E8F-6864F7E4E383}"/>
              </a:ext>
            </a:extLst>
          </p:cNvPr>
          <p:cNvSpPr txBox="1"/>
          <p:nvPr/>
        </p:nvSpPr>
        <p:spPr>
          <a:xfrm>
            <a:off x="5067841" y="79508"/>
            <a:ext cx="77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~9.1 </a:t>
            </a:r>
            <a:r>
              <a:rPr lang="en-US" sz="1200" dirty="0" err="1"/>
              <a:t>kWp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236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4637" y="261370"/>
            <a:ext cx="7550741" cy="602993"/>
          </a:xfrm>
        </p:spPr>
        <p:txBody>
          <a:bodyPr/>
          <a:lstStyle/>
          <a:p>
            <a:r>
              <a:rPr lang="en-US" dirty="0"/>
              <a:t>RF Power Transistors – Silicon LDMOS is Leader</a:t>
            </a:r>
          </a:p>
        </p:txBody>
      </p:sp>
      <p:pic>
        <p:nvPicPr>
          <p:cNvPr id="7" name="Picture 2" descr="page2image56544096">
            <a:extLst>
              <a:ext uri="{FF2B5EF4-FFF2-40B4-BE49-F238E27FC236}">
                <a16:creationId xmlns:a16="http://schemas.microsoft.com/office/drawing/2014/main" id="{68737451-28D2-3442-B742-2AF97C383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0" t="-153607" r="25080" b="161542"/>
          <a:stretch/>
        </p:blipFill>
        <p:spPr bwMode="auto">
          <a:xfrm>
            <a:off x="1349540" y="1004279"/>
            <a:ext cx="2394010" cy="142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59A52-6574-0045-8B9E-64894AB6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01" y="1129887"/>
            <a:ext cx="2023233" cy="1173194"/>
          </a:xfrm>
          <a:prstGeom prst="rect">
            <a:avLst/>
          </a:prstGeom>
        </p:spPr>
      </p:pic>
      <p:pic>
        <p:nvPicPr>
          <p:cNvPr id="9" name="Picture 1" descr="page1image51600912">
            <a:extLst>
              <a:ext uri="{FF2B5EF4-FFF2-40B4-BE49-F238E27FC236}">
                <a16:creationId xmlns:a16="http://schemas.microsoft.com/office/drawing/2014/main" id="{6613F8C5-2E28-4645-947E-8588E464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9" y="2857691"/>
            <a:ext cx="2041759" cy="12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3F4E49-5FFA-2A4A-8766-7C20B169B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468" y="2798656"/>
            <a:ext cx="2055448" cy="15934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049E85-63DF-1045-A0D5-8EDFDE5634ED}"/>
              </a:ext>
            </a:extLst>
          </p:cNvPr>
          <p:cNvSpPr/>
          <p:nvPr/>
        </p:nvSpPr>
        <p:spPr>
          <a:xfrm>
            <a:off x="3873108" y="533401"/>
            <a:ext cx="4413992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400 MHz LDMOS ~1.8 kW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baseline="-25000" dirty="0" err="1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endParaRPr lang="en-US" sz="1600" b="1" baseline="-25000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baseline="-25000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transistor dies used for higher power have higher drain to source capacitance, reduced gain and efficiency, very low matching impedance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805 MHz power &lt; 1 kW per transistor</a:t>
            </a:r>
          </a:p>
        </p:txBody>
      </p:sp>
    </p:spTree>
    <p:extLst>
      <p:ext uri="{BB962C8B-B14F-4D97-AF65-F5344CB8AC3E}">
        <p14:creationId xmlns:p14="http://schemas.microsoft.com/office/powerpoint/2010/main" val="3850595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5607" y="147909"/>
            <a:ext cx="5331597" cy="602993"/>
          </a:xfrm>
        </p:spPr>
        <p:txBody>
          <a:bodyPr/>
          <a:lstStyle/>
          <a:p>
            <a:r>
              <a:rPr lang="en-US" dirty="0"/>
              <a:t>Gallium Nitride on Silicon Carbide        High Electron Mobility Transistor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BDDF26-0E17-B547-BAA2-A8650088E74A}"/>
              </a:ext>
            </a:extLst>
          </p:cNvPr>
          <p:cNvSpPr/>
          <p:nvPr/>
        </p:nvSpPr>
        <p:spPr>
          <a:xfrm>
            <a:off x="3866959" y="1319806"/>
            <a:ext cx="435857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-25000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structure with lower capacitance and highest power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Capable of higher temperature operation, up to 225 deg C internally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able to generate 6-7 kW depending on voltage, up to L Band for avionics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94ED-AB4D-9A43-815C-0BB9E0BBA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62" t="22349" r="23264" b="63944"/>
          <a:stretch/>
        </p:blipFill>
        <p:spPr>
          <a:xfrm>
            <a:off x="842683" y="1165411"/>
            <a:ext cx="2085472" cy="1524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71A0E3-1579-074D-A738-A6CDBE915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17" t="14357" r="18919" b="74302"/>
          <a:stretch/>
        </p:blipFill>
        <p:spPr>
          <a:xfrm>
            <a:off x="1029325" y="2439179"/>
            <a:ext cx="1848918" cy="13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6178" y="157398"/>
            <a:ext cx="8122984" cy="674305"/>
          </a:xfrm>
        </p:spPr>
        <p:txBody>
          <a:bodyPr/>
          <a:lstStyle/>
          <a:p>
            <a:r>
              <a:rPr lang="en-US" dirty="0"/>
              <a:t>Gallium has 3 Valence Electrons, </a:t>
            </a:r>
          </a:p>
          <a:p>
            <a:r>
              <a:rPr lang="en-US" dirty="0"/>
              <a:t>   Nitrogen and Arsenic have 5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EE1A38-1D8D-78FF-9D7C-BED91E2B7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949616"/>
              </p:ext>
            </p:extLst>
          </p:nvPr>
        </p:nvGraphicFramePr>
        <p:xfrm>
          <a:off x="1842468" y="1045933"/>
          <a:ext cx="5031640" cy="2096885"/>
        </p:xfrm>
        <a:graphic>
          <a:graphicData uri="http://schemas.openxmlformats.org/drawingml/2006/table">
            <a:tbl>
              <a:tblPr/>
              <a:tblGrid>
                <a:gridCol w="1006328">
                  <a:extLst>
                    <a:ext uri="{9D8B030D-6E8A-4147-A177-3AD203B41FA5}">
                      <a16:colId xmlns:a16="http://schemas.microsoft.com/office/drawing/2014/main" val="980395174"/>
                    </a:ext>
                  </a:extLst>
                </a:gridCol>
                <a:gridCol w="1006328">
                  <a:extLst>
                    <a:ext uri="{9D8B030D-6E8A-4147-A177-3AD203B41FA5}">
                      <a16:colId xmlns:a16="http://schemas.microsoft.com/office/drawing/2014/main" val="2898840403"/>
                    </a:ext>
                  </a:extLst>
                </a:gridCol>
                <a:gridCol w="1006328">
                  <a:extLst>
                    <a:ext uri="{9D8B030D-6E8A-4147-A177-3AD203B41FA5}">
                      <a16:colId xmlns:a16="http://schemas.microsoft.com/office/drawing/2014/main" val="576167004"/>
                    </a:ext>
                  </a:extLst>
                </a:gridCol>
                <a:gridCol w="1006328">
                  <a:extLst>
                    <a:ext uri="{9D8B030D-6E8A-4147-A177-3AD203B41FA5}">
                      <a16:colId xmlns:a16="http://schemas.microsoft.com/office/drawing/2014/main" val="435707385"/>
                    </a:ext>
                  </a:extLst>
                </a:gridCol>
                <a:gridCol w="1006328">
                  <a:extLst>
                    <a:ext uri="{9D8B030D-6E8A-4147-A177-3AD203B41FA5}">
                      <a16:colId xmlns:a16="http://schemas.microsoft.com/office/drawing/2014/main" val="3173215141"/>
                    </a:ext>
                  </a:extLst>
                </a:gridCol>
              </a:tblGrid>
              <a:tr h="182187"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Material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</a:rPr>
                        <a:t>GaN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Si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GaAs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</a:rPr>
                        <a:t>SiC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 (4H)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781988"/>
                  </a:ext>
                </a:extLst>
              </a:tr>
              <a:tr h="364374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Bandgap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(eV)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3.4</a:t>
                      </a:r>
                      <a:endParaRPr lang="en-US" sz="10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1.1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1.4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3.2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017120"/>
                  </a:ext>
                </a:extLst>
              </a:tr>
              <a:tr h="54656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Breakdown Field Strength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(MV/cm)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2</a:t>
                      </a:r>
                      <a:endParaRPr lang="en-US" sz="10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0.3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0.4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2.2</a:t>
                      </a:r>
                      <a:endParaRPr lang="en-US" sz="10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529835"/>
                  </a:ext>
                </a:extLst>
              </a:tr>
              <a:tr h="364374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Saturated Velocity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(x10^7 cm/s)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2.5</a:t>
                      </a:r>
                      <a:endParaRPr lang="en-US" sz="10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1.5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520144"/>
                  </a:ext>
                </a:extLst>
              </a:tr>
              <a:tr h="546562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Thermal Conductivity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(W/cm-K)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latin typeface="Arial" panose="020B0604020202020204" pitchFamily="34" charset="0"/>
                        </a:rPr>
                        <a:t>1.5</a:t>
                      </a:r>
                      <a:endParaRPr lang="en-US" sz="1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1.3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effectLst/>
                          <a:latin typeface="Arial" panose="020B0604020202020204" pitchFamily="34" charset="0"/>
                        </a:rPr>
                        <a:t>0.4</a:t>
                      </a:r>
                      <a:endParaRPr lang="en-US" sz="10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4</a:t>
                      </a:r>
                      <a:endParaRPr lang="en-US" sz="10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5719" marR="35719" marT="0" marB="0">
                    <a:lnL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62143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8F9B19B-74B2-1F49-BE20-254C3E883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1" y="1752854"/>
            <a:ext cx="13856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00">
                <a:latin typeface="Times New Roman" panose="02020603050405020304" pitchFamily="18" charset="0"/>
              </a:rPr>
            </a:br>
            <a:endParaRPr lang="en-US" altLang="en-US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8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292F0F5A-3BCF-AA4E-B319-61990D5FE455}"/>
              </a:ext>
            </a:extLst>
          </p:cNvPr>
          <p:cNvSpPr txBox="1">
            <a:spLocks/>
          </p:cNvSpPr>
          <p:nvPr/>
        </p:nvSpPr>
        <p:spPr>
          <a:xfrm>
            <a:off x="693895" y="243480"/>
            <a:ext cx="7946728" cy="6662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SSA is using </a:t>
            </a:r>
            <a:r>
              <a:rPr lang="en-US" dirty="0" err="1"/>
              <a:t>GaN</a:t>
            </a:r>
            <a:r>
              <a:rPr lang="en-US" dirty="0"/>
              <a:t> on </a:t>
            </a:r>
            <a:r>
              <a:rPr lang="en-US" dirty="0" err="1"/>
              <a:t>SiC</a:t>
            </a:r>
            <a:r>
              <a:rPr lang="en-US" dirty="0"/>
              <a:t> Transistor 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98FB8-42E2-1540-8FCC-7CC148023594}"/>
              </a:ext>
            </a:extLst>
          </p:cNvPr>
          <p:cNvSpPr txBox="1"/>
          <p:nvPr/>
        </p:nvSpPr>
        <p:spPr>
          <a:xfrm>
            <a:off x="85864" y="909756"/>
            <a:ext cx="89722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805 MHz with LDMOS required excessive devices (system must fit in Klystron 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 Technologies released HV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2022; long device production life is forecasted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Navy is investing in very high power and bandwidth 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don’t sell in the wireless market, so their production runs are smaller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Collaborating with combiner company (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Werlatone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the blade design and </a:t>
            </a:r>
          </a:p>
          <a:p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overall combining architecture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year of internal R&amp;D, progress shown in following slides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9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43403-AE4C-8149-AAF7-215DEA31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9" y="623440"/>
            <a:ext cx="2652265" cy="176817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8D1B9F-DD54-8341-B785-229AC795A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1210" y="170088"/>
            <a:ext cx="4403069" cy="403102"/>
          </a:xfrm>
        </p:spPr>
        <p:txBody>
          <a:bodyPr/>
          <a:lstStyle/>
          <a:p>
            <a:r>
              <a:rPr lang="en-US" dirty="0"/>
              <a:t>IGN815 is Gen 3 HEMT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800EF-36E4-D24F-A90D-1AFA79F02C78}"/>
              </a:ext>
            </a:extLst>
          </p:cNvPr>
          <p:cNvSpPr/>
          <p:nvPr/>
        </p:nvSpPr>
        <p:spPr>
          <a:xfrm>
            <a:off x="823919" y="2749660"/>
            <a:ext cx="8697191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Made from four inch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GaN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 on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SiC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 wafers from foundries</a:t>
            </a:r>
          </a:p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ea typeface="Times"/>
              <a:cs typeface="Arial" panose="020B0604020202020204" pitchFamily="34" charset="0"/>
            </a:endParaRPr>
          </a:p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4 x 0.25” wide transistor dies, each having 78 x 1 </a:t>
            </a:r>
            <a:r>
              <a:rPr lang="en-US" sz="1600" b="1" dirty="0">
                <a:solidFill>
                  <a:srgbClr val="000F7E"/>
                </a:solidFill>
                <a:latin typeface="Symbol" pitchFamily="2" charset="2"/>
                <a:ea typeface="Times"/>
                <a:cs typeface="Arial" panose="020B0604020202020204" pitchFamily="34" charset="0"/>
              </a:rPr>
              <a:t>m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m gate length, stable design</a:t>
            </a:r>
          </a:p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ea typeface="Times"/>
              <a:cs typeface="Arial" panose="020B0604020202020204" pitchFamily="34" charset="0"/>
            </a:endParaRPr>
          </a:p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78 mm gate periphery per die for 3.6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kWp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, 117 mm for 5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kWp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 part</a:t>
            </a:r>
          </a:p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F7E"/>
              </a:solidFill>
              <a:latin typeface="Arial" panose="020B0604020202020204" pitchFamily="34" charset="0"/>
              <a:ea typeface="Times"/>
              <a:cs typeface="Arial" panose="020B0604020202020204" pitchFamily="34" charset="0"/>
            </a:endParaRPr>
          </a:p>
          <a:p>
            <a:pPr marL="285750" indent="-285750" algn="just" eaLnBrk="0" hangingPunc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Ag bond wires, </a:t>
            </a:r>
            <a:r>
              <a:rPr lang="en-US" sz="1600" b="1" dirty="0" err="1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AuSn</a:t>
            </a:r>
            <a:r>
              <a:rPr lang="en-US" sz="1600" b="1" dirty="0">
                <a:solidFill>
                  <a:srgbClr val="000F7E"/>
                </a:solidFill>
                <a:latin typeface="Arial" panose="020B0604020202020204" pitchFamily="34" charset="0"/>
                <a:ea typeface="Times"/>
                <a:cs typeface="Arial" panose="020B0604020202020204" pitchFamily="34" charset="0"/>
              </a:rPr>
              <a:t> soldered die attach to CPC flange</a:t>
            </a:r>
          </a:p>
        </p:txBody>
      </p:sp>
      <p:pic>
        <p:nvPicPr>
          <p:cNvPr id="4" name="Picture 3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D18EB4A7-4EAF-017D-EB52-24C93B0C1E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125" r="30321" b="34759"/>
          <a:stretch>
            <a:fillRect/>
          </a:stretch>
        </p:blipFill>
        <p:spPr>
          <a:xfrm>
            <a:off x="4404459" y="637443"/>
            <a:ext cx="1536113" cy="1768176"/>
          </a:xfrm>
          <a:prstGeom prst="rect">
            <a:avLst/>
          </a:prstGeom>
        </p:spPr>
      </p:pic>
      <p:pic>
        <p:nvPicPr>
          <p:cNvPr id="6" name="Picture 5" descr="A picture containing person, indoor, person, worktable&#10;&#10;AI-generated content may be incorrect.">
            <a:extLst>
              <a:ext uri="{FF2B5EF4-FFF2-40B4-BE49-F238E27FC236}">
                <a16:creationId xmlns:a16="http://schemas.microsoft.com/office/drawing/2014/main" id="{2D9C4ACB-22A5-0571-9B3C-25C7D2B62F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74" t="3878" r="20780" b="34926"/>
          <a:stretch>
            <a:fillRect/>
          </a:stretch>
        </p:blipFill>
        <p:spPr>
          <a:xfrm>
            <a:off x="6964993" y="637443"/>
            <a:ext cx="1187471" cy="1754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AE8E5-A20D-51D0-4DAD-47E63019EE49}"/>
              </a:ext>
            </a:extLst>
          </p:cNvPr>
          <p:cNvSpPr txBox="1"/>
          <p:nvPr/>
        </p:nvSpPr>
        <p:spPr>
          <a:xfrm>
            <a:off x="925514" y="2385203"/>
            <a:ext cx="2689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IGN815, 3.6 </a:t>
            </a:r>
            <a:r>
              <a:rPr lang="en-US" sz="1000" b="1" dirty="0" err="1">
                <a:solidFill>
                  <a:srgbClr val="000F7E"/>
                </a:solidFill>
                <a:cs typeface="Arial" panose="020B0604020202020204" pitchFamily="34" charset="0"/>
              </a:rPr>
              <a:t>kWp</a:t>
            </a: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, 12% duty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2A143-FF11-1ADD-B5DA-A23C0C75EE08}"/>
              </a:ext>
            </a:extLst>
          </p:cNvPr>
          <p:cNvSpPr txBox="1"/>
          <p:nvPr/>
        </p:nvSpPr>
        <p:spPr>
          <a:xfrm>
            <a:off x="4749200" y="2385203"/>
            <a:ext cx="3403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>
              <a:buClr>
                <a:srgbClr val="00A4E5"/>
              </a:buClr>
            </a:pP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IGN825, First die is mounted, ¼ of 5 </a:t>
            </a:r>
            <a:r>
              <a:rPr lang="en-US" sz="1000" b="1" dirty="0" err="1">
                <a:solidFill>
                  <a:srgbClr val="000F7E"/>
                </a:solidFill>
                <a:cs typeface="Arial" panose="020B0604020202020204" pitchFamily="34" charset="0"/>
              </a:rPr>
              <a:t>kWp</a:t>
            </a:r>
            <a:r>
              <a:rPr lang="en-US" sz="1000" b="1" dirty="0">
                <a:solidFill>
                  <a:srgbClr val="000F7E"/>
                </a:solidFill>
                <a:cs typeface="Arial" panose="020B0604020202020204" pitchFamily="34" charset="0"/>
              </a:rPr>
              <a:t>, 12% duty Factor</a:t>
            </a:r>
          </a:p>
        </p:txBody>
      </p:sp>
    </p:spTree>
    <p:extLst>
      <p:ext uri="{BB962C8B-B14F-4D97-AF65-F5344CB8AC3E}">
        <p14:creationId xmlns:p14="http://schemas.microsoft.com/office/powerpoint/2010/main" val="295614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DB7B4-98C7-BDFC-0DBC-7869346C5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49DAE-C460-19A0-2C0D-51B81FFC7A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4924" y="176253"/>
            <a:ext cx="4540354" cy="403102"/>
          </a:xfrm>
        </p:spPr>
        <p:txBody>
          <a:bodyPr/>
          <a:lstStyle/>
          <a:p>
            <a:r>
              <a:rPr lang="en-US" dirty="0"/>
              <a:t>IGN815 Preliminary Datasheet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D0EA6-7A4E-34CD-9A0E-0BEA7B8EA5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652"/>
          <a:stretch>
            <a:fillRect/>
          </a:stretch>
        </p:blipFill>
        <p:spPr>
          <a:xfrm>
            <a:off x="2980287" y="504404"/>
            <a:ext cx="3889628" cy="39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3880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15873</TotalTime>
  <Words>1182</Words>
  <Application>Microsoft Macintosh PowerPoint</Application>
  <PresentationFormat>On-screen Show (16:9)</PresentationFormat>
  <Paragraphs>237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Acumin Pro</vt:lpstr>
      <vt:lpstr>Arial</vt:lpstr>
      <vt:lpstr>Calibri</vt:lpstr>
      <vt:lpstr>STIXGeneral-Regular</vt:lpstr>
      <vt:lpstr>Symbol</vt:lpstr>
      <vt:lpstr>System Font Regular</vt:lpstr>
      <vt:lpstr>Times New Roman</vt:lpstr>
      <vt:lpstr>Wingdings</vt:lpstr>
      <vt:lpstr>Main</vt:lpstr>
      <vt:lpstr>Custom Design</vt:lpstr>
      <vt:lpstr>Chart</vt:lpstr>
      <vt:lpstr>Solid State RF Amplifier Development for 805 MHz Klyston Replacement at LANSCE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Varying CCL power requirements at different locations</vt:lpstr>
      <vt:lpstr>GaN Thermal Measurement at Integra Technologies </vt:lpstr>
      <vt:lpstr>Techniques for Variable Power to Avoid High Pd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Lyles, John T</cp:lastModifiedBy>
  <cp:revision>298</cp:revision>
  <dcterms:created xsi:type="dcterms:W3CDTF">2020-12-17T00:35:24Z</dcterms:created>
  <dcterms:modified xsi:type="dcterms:W3CDTF">2026-02-10T23:57:21Z</dcterms:modified>
</cp:coreProperties>
</file>