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294" r:id="rId3"/>
    <p:sldId id="268" r:id="rId4"/>
    <p:sldId id="314" r:id="rId5"/>
    <p:sldId id="299" r:id="rId6"/>
    <p:sldId id="300" r:id="rId7"/>
    <p:sldId id="301" r:id="rId8"/>
    <p:sldId id="273" r:id="rId9"/>
    <p:sldId id="302" r:id="rId10"/>
    <p:sldId id="304" r:id="rId11"/>
    <p:sldId id="305" r:id="rId12"/>
    <p:sldId id="306" r:id="rId13"/>
    <p:sldId id="307" r:id="rId14"/>
    <p:sldId id="308" r:id="rId15"/>
    <p:sldId id="309" r:id="rId16"/>
    <p:sldId id="313" r:id="rId17"/>
    <p:sldId id="315" r:id="rId18"/>
    <p:sldId id="310" r:id="rId19"/>
    <p:sldId id="292" r:id="rId20"/>
    <p:sldId id="311" r:id="rId21"/>
    <p:sldId id="316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86"/>
  </p:normalViewPr>
  <p:slideViewPr>
    <p:cSldViewPr snapToGrid="0" snapToObjects="1">
      <p:cViewPr varScale="1">
        <p:scale>
          <a:sx n="74" d="100"/>
          <a:sy n="74" d="100"/>
        </p:scale>
        <p:origin x="30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fld id="{3FCF6715-A2B5-A045-B72C-B503686710DB}" type="datetime3">
              <a:rPr lang="en-US" smtClean="0"/>
              <a:pPr/>
              <a:t>11 February 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336335/contributions/789041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efficiency RF sources at CERN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/>
              <a:t>Chiara Marrelli</a:t>
            </a:r>
            <a:r>
              <a:rPr lang="en-GB" dirty="0"/>
              <a:t>, N. </a:t>
            </a:r>
            <a:r>
              <a:rPr lang="en-GB"/>
              <a:t>Catalan </a:t>
            </a:r>
            <a:r>
              <a:rPr lang="en-GB" dirty="0"/>
              <a:t>Lasheras, I. Syratchev</a:t>
            </a:r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6A81-2E7F-8825-ABE2-9272DC53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37" y="140682"/>
            <a:ext cx="11376025" cy="1065742"/>
          </a:xfrm>
        </p:spPr>
        <p:txBody>
          <a:bodyPr/>
          <a:lstStyle/>
          <a:p>
            <a:r>
              <a:rPr lang="en-US" dirty="0"/>
              <a:t>RF sources for FCC (I)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4C8B1-04ED-9CD7-5400-400A24A3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3BA66-5E6A-7CEC-9AC6-FDCDF521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76F0D8-CD51-7ED6-DF2D-C522BDFC2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50" y="906465"/>
            <a:ext cx="7620953" cy="1932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BCF2D4-F4DB-3E6E-BA19-24E779D558D2}"/>
              </a:ext>
            </a:extLst>
          </p:cNvPr>
          <p:cNvSpPr txBox="1"/>
          <p:nvPr/>
        </p:nvSpPr>
        <p:spPr>
          <a:xfrm>
            <a:off x="221870" y="2329823"/>
            <a:ext cx="5815695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/>
              <a:t>Two stages multibeam klystron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Compact and high efficiency (&gt;80%)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bunching at low voltage (high perveance)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acceleration and cooling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Final power extraction at high voltage (low perveance)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A177D-DC16-643F-4754-D8415B01C913}"/>
              </a:ext>
            </a:extLst>
          </p:cNvPr>
          <p:cNvSpPr txBox="1"/>
          <p:nvPr/>
        </p:nvSpPr>
        <p:spPr>
          <a:xfrm>
            <a:off x="112278" y="1359972"/>
            <a:ext cx="53343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Initial layout with different cavities for Z, W, H, </a:t>
            </a:r>
            <a:r>
              <a:rPr lang="en-US" dirty="0" err="1"/>
              <a:t>ttb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 MW power source needed for Z pole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1200FE-7F6F-4BFD-3A7B-EE6196AE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706" y="3155224"/>
            <a:ext cx="2448267" cy="29531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164C08-2F0C-19AB-F572-EBCA4436D4E7}"/>
              </a:ext>
            </a:extLst>
          </p:cNvPr>
          <p:cNvSpPr txBox="1"/>
          <p:nvPr/>
        </p:nvSpPr>
        <p:spPr>
          <a:xfrm>
            <a:off x="169543" y="4499606"/>
            <a:ext cx="344966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Design completed:</a:t>
            </a:r>
          </a:p>
          <a:p>
            <a:pPr algn="l"/>
            <a:r>
              <a:rPr lang="en-US" dirty="0" err="1"/>
              <a:t>KlyC</a:t>
            </a:r>
            <a:r>
              <a:rPr lang="en-US" dirty="0"/>
              <a:t> simulations</a:t>
            </a:r>
          </a:p>
          <a:p>
            <a:pPr algn="l"/>
            <a:r>
              <a:rPr lang="en-US" dirty="0"/>
              <a:t>PIC (CST) simulations</a:t>
            </a:r>
          </a:p>
          <a:p>
            <a:pPr algn="l"/>
            <a:r>
              <a:rPr lang="en-US" dirty="0"/>
              <a:t>Beam optics and solenoid design 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35E8F6-09E2-1B7F-4977-100DAA27CB94}"/>
              </a:ext>
            </a:extLst>
          </p:cNvPr>
          <p:cNvGrpSpPr/>
          <p:nvPr/>
        </p:nvGrpSpPr>
        <p:grpSpPr>
          <a:xfrm>
            <a:off x="8392020" y="3283479"/>
            <a:ext cx="3630437" cy="2696652"/>
            <a:chOff x="631462" y="2464220"/>
            <a:chExt cx="5464538" cy="400467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4B0A0C-F632-4CF4-4F0E-5DF61B9FB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584"/>
            <a:stretch/>
          </p:blipFill>
          <p:spPr>
            <a:xfrm>
              <a:off x="631462" y="2464220"/>
              <a:ext cx="5464538" cy="400467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290D05-CD21-8124-0EBC-CD2D96072066}"/>
                </a:ext>
              </a:extLst>
            </p:cNvPr>
            <p:cNvSpPr/>
            <p:nvPr/>
          </p:nvSpPr>
          <p:spPr>
            <a:xfrm>
              <a:off x="2377439" y="2658773"/>
              <a:ext cx="1298449" cy="3294714"/>
            </a:xfrm>
            <a:prstGeom prst="rect">
              <a:avLst/>
            </a:prstGeom>
            <a:solidFill>
              <a:srgbClr val="A0F90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70A7D78-F485-291E-505B-DCB1029C8A62}"/>
              </a:ext>
            </a:extLst>
          </p:cNvPr>
          <p:cNvSpPr txBox="1"/>
          <p:nvPr/>
        </p:nvSpPr>
        <p:spPr>
          <a:xfrm>
            <a:off x="9738559" y="6175853"/>
            <a:ext cx="205024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/>
              <a:t>Courtesy of U.N. Zaib, F. </a:t>
            </a:r>
            <a:r>
              <a:rPr lang="en-US" sz="1100" dirty="0" err="1"/>
              <a:t>Peuger</a:t>
            </a:r>
            <a:endParaRPr lang="en-GB" sz="11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9DBD09-86A1-000B-2F75-EBB045E2CE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0"/>
          <a:stretch/>
        </p:blipFill>
        <p:spPr>
          <a:xfrm>
            <a:off x="3515031" y="4407669"/>
            <a:ext cx="2458630" cy="1882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C93964-BB7A-7672-A9AF-CBD9DDF8080B}"/>
              </a:ext>
            </a:extLst>
          </p:cNvPr>
          <p:cNvSpPr txBox="1"/>
          <p:nvPr/>
        </p:nvSpPr>
        <p:spPr>
          <a:xfrm>
            <a:off x="3709706" y="5766869"/>
            <a:ext cx="114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L &lt; 3 m</a:t>
            </a:r>
            <a:endParaRPr lang="en-GB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4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37351-FDE9-D3AC-3112-089DE02A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0A4B1-EACD-0DEC-C53C-71D6805F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2C90B-FC87-34F9-275E-7A9004EF90C0}"/>
              </a:ext>
            </a:extLst>
          </p:cNvPr>
          <p:cNvSpPr txBox="1"/>
          <p:nvPr/>
        </p:nvSpPr>
        <p:spPr>
          <a:xfrm>
            <a:off x="248962" y="1066054"/>
            <a:ext cx="678738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New layout with two gaps superconducting cavities for Z, W, H poles thanks to Reverse Phase Operation (RPO), allowing to use increased voltage with focusing and defocusing cavities.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7D8CAA-F8E4-FA8D-5875-BC4FFD0F05B5}"/>
              </a:ext>
            </a:extLst>
          </p:cNvPr>
          <p:cNvSpPr txBox="1">
            <a:spLocks/>
          </p:cNvSpPr>
          <p:nvPr/>
        </p:nvSpPr>
        <p:spPr>
          <a:xfrm>
            <a:off x="152037" y="140682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RF sources for FCC (II)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C62F9-4EF4-5BA6-02DB-3EB3C8D7132B}"/>
              </a:ext>
            </a:extLst>
          </p:cNvPr>
          <p:cNvSpPr txBox="1"/>
          <p:nvPr/>
        </p:nvSpPr>
        <p:spPr>
          <a:xfrm>
            <a:off x="365760" y="2456953"/>
            <a:ext cx="36805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One unique power source for Z,W,H</a:t>
            </a:r>
          </a:p>
          <a:p>
            <a:pPr algn="l"/>
            <a:r>
              <a:rPr lang="en-US" dirty="0"/>
              <a:t>Power needed per cavity ≈ 400 kW</a:t>
            </a:r>
            <a:endParaRPr lang="en-GB" dirty="0"/>
          </a:p>
        </p:txBody>
      </p:sp>
      <p:pic>
        <p:nvPicPr>
          <p:cNvPr id="11" name="table">
            <a:extLst>
              <a:ext uri="{FF2B5EF4-FFF2-40B4-BE49-F238E27FC236}">
                <a16:creationId xmlns:a16="http://schemas.microsoft.com/office/drawing/2014/main" id="{B126E2C7-8213-689B-02C5-4F40AF4B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348" y="530116"/>
            <a:ext cx="4911964" cy="2597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804991-0888-1243-2EC2-D07FBE4F1802}"/>
              </a:ext>
            </a:extLst>
          </p:cNvPr>
          <p:cNvSpPr txBox="1"/>
          <p:nvPr/>
        </p:nvSpPr>
        <p:spPr>
          <a:xfrm>
            <a:off x="248962" y="3653893"/>
            <a:ext cx="61582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ideal source: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efficiency (&gt;80%) across a wide range of power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500 kW (including overhead)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Compatible with </a:t>
            </a:r>
            <a:r>
              <a:rPr lang="en-US" dirty="0" err="1"/>
              <a:t>ttb</a:t>
            </a:r>
            <a:r>
              <a:rPr lang="en-US" dirty="0"/>
              <a:t> if scaled to 800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Fully compatible with HL-LHC power needs!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55D0CC3-A4DD-A180-8AAA-5A9490039B85}"/>
              </a:ext>
            </a:extLst>
          </p:cNvPr>
          <p:cNvSpPr txBox="1"/>
          <p:nvPr/>
        </p:nvSpPr>
        <p:spPr>
          <a:xfrm>
            <a:off x="8220295" y="5486454"/>
            <a:ext cx="3552093" cy="9128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 algn="l" defTabSz="914400" rtl="0" eaLnBrk="1" latinLnBrk="0" hangingPunct="1"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33" b="1" u="sng" dirty="0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Multibeam </a:t>
            </a:r>
            <a:r>
              <a:rPr lang="en-US" sz="1333" b="1" u="sng" dirty="0" err="1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Tristron</a:t>
            </a:r>
            <a:endParaRPr lang="en-US" sz="1333" b="1" u="sng" dirty="0"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  <a:p>
            <a:r>
              <a:rPr lang="en-US" sz="1333" b="1" dirty="0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400 MHz</a:t>
            </a:r>
          </a:p>
          <a:p>
            <a:r>
              <a:rPr lang="en-US" sz="1333" dirty="0">
                <a:latin typeface="Verdana" panose="020B0604030504040204" pitchFamily="34" charset="0"/>
                <a:ea typeface="Verdana" panose="020B0604030504040204" pitchFamily="34" charset="0"/>
              </a:rPr>
              <a:t>46 kV</a:t>
            </a:r>
          </a:p>
          <a:p>
            <a:r>
              <a:rPr lang="en-US" sz="1333" dirty="0">
                <a:latin typeface="Verdana" panose="020B0604030504040204" pitchFamily="34" charset="0"/>
                <a:ea typeface="Verdana" panose="020B0604030504040204" pitchFamily="34" charset="0"/>
              </a:rPr>
              <a:t>500 kW, CW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175218-8F16-44DC-3351-0AE875E4FBA0}"/>
              </a:ext>
            </a:extLst>
          </p:cNvPr>
          <p:cNvSpPr/>
          <p:nvPr/>
        </p:nvSpPr>
        <p:spPr>
          <a:xfrm>
            <a:off x="10421958" y="5409697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264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Picture 15" descr="A drawing of a machine&#10;&#10;Description automatically generated">
            <a:extLst>
              <a:ext uri="{FF2B5EF4-FFF2-40B4-BE49-F238E27FC236}">
                <a16:creationId xmlns:a16="http://schemas.microsoft.com/office/drawing/2014/main" id="{A1910461-9713-929A-8C42-89BF6E88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4704" r="50740" b="6105"/>
          <a:stretch/>
        </p:blipFill>
        <p:spPr>
          <a:xfrm>
            <a:off x="8220295" y="3269231"/>
            <a:ext cx="2201663" cy="22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500E2-5686-396D-B1E1-B5503CFC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23B7E-CA77-CD28-F2D4-11E00BCB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9BEB86-6131-FAF2-AC96-C898ECD4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90" y="332758"/>
            <a:ext cx="9608618" cy="88104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tristron</a:t>
            </a:r>
            <a:endParaRPr lang="en-GB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DAE51C2-959A-FB52-B1E2-9497DA4D7568}"/>
              </a:ext>
            </a:extLst>
          </p:cNvPr>
          <p:cNvSpPr txBox="1"/>
          <p:nvPr/>
        </p:nvSpPr>
        <p:spPr>
          <a:xfrm>
            <a:off x="2683666" y="5538308"/>
            <a:ext cx="3155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Tristron</a:t>
            </a:r>
            <a:r>
              <a:rPr lang="en-US" sz="1400" dirty="0"/>
              <a:t> </a:t>
            </a:r>
            <a:r>
              <a:rPr lang="en-US" sz="1400" b="1" dirty="0"/>
              <a:t>(A.D. </a:t>
            </a:r>
            <a:r>
              <a:rPr lang="en-US" sz="1400" b="1" dirty="0" err="1"/>
              <a:t>Sushkov</a:t>
            </a:r>
            <a:r>
              <a:rPr lang="en-US" sz="1400" b="1" dirty="0"/>
              <a:t> et. al. 1967)</a:t>
            </a:r>
          </a:p>
          <a:p>
            <a:pPr algn="ctr"/>
            <a:r>
              <a:rPr lang="en-US" sz="1400" dirty="0"/>
              <a:t>MB Prototype tested in 1997, V. Tsarev: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82223-A220-5C61-FCF5-7AE60320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43" y="3766777"/>
            <a:ext cx="3117511" cy="1859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E36D1-7011-1FCF-3904-D3356481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95" y="3867598"/>
            <a:ext cx="915674" cy="2193930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0CB712D4-3FB7-E18A-AD30-215FB51A0EFC}"/>
              </a:ext>
            </a:extLst>
          </p:cNvPr>
          <p:cNvSpPr txBox="1"/>
          <p:nvPr/>
        </p:nvSpPr>
        <p:spPr>
          <a:xfrm>
            <a:off x="569222" y="5830024"/>
            <a:ext cx="172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IOT</a:t>
            </a:r>
            <a:r>
              <a:rPr lang="en-US" sz="1400" b="1" dirty="0"/>
              <a:t> (A. </a:t>
            </a:r>
            <a:r>
              <a:rPr lang="en-US" sz="1400" b="1" dirty="0" err="1"/>
              <a:t>Haeff</a:t>
            </a:r>
            <a:r>
              <a:rPr lang="en-US" sz="1400" b="1" dirty="0"/>
              <a:t>, 1939)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AE4579-0CCE-CDA7-1248-D2D66D82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75" y="3403302"/>
            <a:ext cx="2190138" cy="23966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310E98-1B0F-D8D7-B132-6A34C3181E5E}"/>
              </a:ext>
            </a:extLst>
          </p:cNvPr>
          <p:cNvSpPr/>
          <p:nvPr/>
        </p:nvSpPr>
        <p:spPr>
          <a:xfrm>
            <a:off x="3986051" y="4253029"/>
            <a:ext cx="590809" cy="886966"/>
          </a:xfrm>
          <a:prstGeom prst="rect">
            <a:avLst/>
          </a:prstGeom>
          <a:solidFill>
            <a:srgbClr val="83157E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73E0265-D523-5305-DC35-FC8F87472A95}"/>
              </a:ext>
            </a:extLst>
          </p:cNvPr>
          <p:cNvSpPr txBox="1"/>
          <p:nvPr/>
        </p:nvSpPr>
        <p:spPr>
          <a:xfrm>
            <a:off x="63149" y="1298257"/>
            <a:ext cx="649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Similar to the IOT, the </a:t>
            </a:r>
            <a:r>
              <a:rPr lang="en-US" dirty="0" err="1">
                <a:solidFill>
                  <a:schemeClr val="tx2"/>
                </a:solidFill>
              </a:rPr>
              <a:t>Tristron</a:t>
            </a:r>
            <a:r>
              <a:rPr lang="en-US" dirty="0">
                <a:solidFill>
                  <a:schemeClr val="tx2"/>
                </a:solidFill>
              </a:rPr>
              <a:t> (a hybrid between </a:t>
            </a:r>
            <a:r>
              <a:rPr lang="en-US" b="1" dirty="0"/>
              <a:t>tri</a:t>
            </a:r>
            <a:r>
              <a:rPr lang="en-US" dirty="0">
                <a:solidFill>
                  <a:schemeClr val="tx2"/>
                </a:solidFill>
              </a:rPr>
              <a:t>ode and kly</a:t>
            </a:r>
            <a:r>
              <a:rPr lang="en-US" b="1" dirty="0"/>
              <a:t>stron</a:t>
            </a:r>
            <a:r>
              <a:rPr lang="en-US" dirty="0">
                <a:solidFill>
                  <a:schemeClr val="tx2"/>
                </a:solidFill>
              </a:rPr>
              <a:t>) is a gridded tube with one additional penultimate cavity that boosts the RF power production efficiency from 72% (IOT) to above 90%.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Tristron concept is almost 60 years old, but it has never been fully commercialized before.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4DE528-1352-BED3-ABA6-C3EEFB78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220212"/>
            <a:ext cx="5060935" cy="3470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C7AF55-943B-75DC-5409-858FEE4E3985}"/>
              </a:ext>
            </a:extLst>
          </p:cNvPr>
          <p:cNvSpPr txBox="1"/>
          <p:nvPr/>
        </p:nvSpPr>
        <p:spPr>
          <a:xfrm>
            <a:off x="10858094" y="705355"/>
            <a:ext cx="7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48kV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299AEE-F240-2294-0A2F-AA24D3E3666A}"/>
              </a:ext>
            </a:extLst>
          </p:cNvPr>
          <p:cNvSpPr txBox="1"/>
          <p:nvPr/>
        </p:nvSpPr>
        <p:spPr>
          <a:xfrm>
            <a:off x="9250193" y="79661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183CF0"/>
                </a:solidFill>
              </a:rPr>
              <a:t>46kV</a:t>
            </a:r>
            <a:endParaRPr lang="en-GB" sz="1200" dirty="0">
              <a:solidFill>
                <a:srgbClr val="183C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19ABCC-F765-4928-0C5C-5090343A061F}"/>
              </a:ext>
            </a:extLst>
          </p:cNvPr>
          <p:cNvSpPr txBox="1"/>
          <p:nvPr/>
        </p:nvSpPr>
        <p:spPr>
          <a:xfrm>
            <a:off x="7023688" y="73822"/>
            <a:ext cx="4804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400 MHz FCC tristron power /efficiency performance</a:t>
            </a:r>
            <a:endParaRPr lang="en-GB" sz="1600" dirty="0"/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A7E53A54-AA62-F95B-00E2-F8598995EEE4}"/>
              </a:ext>
            </a:extLst>
          </p:cNvPr>
          <p:cNvSpPr txBox="1"/>
          <p:nvPr/>
        </p:nvSpPr>
        <p:spPr>
          <a:xfrm>
            <a:off x="7646194" y="58861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 class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6E1EF6-7490-682D-6707-7E069A244CC0}"/>
              </a:ext>
            </a:extLst>
          </p:cNvPr>
          <p:cNvSpPr txBox="1"/>
          <p:nvPr/>
        </p:nvSpPr>
        <p:spPr>
          <a:xfrm>
            <a:off x="9608416" y="2628070"/>
            <a:ext cx="20092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CST 3D PIC results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6C9AD-C17C-9104-B6AF-EFA6C080227A}"/>
              </a:ext>
            </a:extLst>
          </p:cNvPr>
          <p:cNvSpPr txBox="1"/>
          <p:nvPr/>
        </p:nvSpPr>
        <p:spPr>
          <a:xfrm>
            <a:off x="7511144" y="4158343"/>
            <a:ext cx="44276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Increased operational efficiency (compared to klystron)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0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90B2-928D-F168-0F56-A7216F87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Tristron</a:t>
            </a:r>
            <a:r>
              <a:rPr lang="en-US" dirty="0"/>
              <a:t> VS IOT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33921-BFAB-806E-C2C3-C98CDF50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87C7F-120E-D8D0-B94F-F3F3582C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FFF2-F042-41D7-66B0-9CD18C63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1D92EF-5B7B-700D-3E1E-72DF8D88B665}"/>
              </a:ext>
            </a:extLst>
          </p:cNvPr>
          <p:cNvSpPr txBox="1"/>
          <p:nvPr/>
        </p:nvSpPr>
        <p:spPr>
          <a:xfrm>
            <a:off x="228042" y="1020472"/>
            <a:ext cx="94541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Taking advantage of the HE klystron studies on the optimum bunching for ultimate efficiency: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Fully saturated bunch (already in IOT)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Congregation and bunch compression provided by the penultimate cavity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Partial electron bouncing in the output cavity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Hollow beam configuration to reduce stratification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F0B67F-CF84-0AE6-BA2E-2D3374D242D7}"/>
              </a:ext>
            </a:extLst>
          </p:cNvPr>
          <p:cNvGrpSpPr/>
          <p:nvPr/>
        </p:nvGrpSpPr>
        <p:grpSpPr>
          <a:xfrm>
            <a:off x="201891" y="3337361"/>
            <a:ext cx="5169202" cy="2766657"/>
            <a:chOff x="246871" y="4029431"/>
            <a:chExt cx="5169202" cy="2766657"/>
          </a:xfrm>
        </p:grpSpPr>
        <p:pic>
          <p:nvPicPr>
            <p:cNvPr id="10" name="Picture 9" descr="A graph of a colorful line&#10;&#10;Description automatically generated with medium confidence">
              <a:extLst>
                <a:ext uri="{FF2B5EF4-FFF2-40B4-BE49-F238E27FC236}">
                  <a16:creationId xmlns:a16="http://schemas.microsoft.com/office/drawing/2014/main" id="{FAC292A6-8CAB-61E1-FAB0-CEC5ADB5B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15" t="8492"/>
            <a:stretch/>
          </p:blipFill>
          <p:spPr>
            <a:xfrm>
              <a:off x="246871" y="4329465"/>
              <a:ext cx="5169202" cy="246662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2CB399-7895-2478-20C8-782D368E0740}"/>
                </a:ext>
              </a:extLst>
            </p:cNvPr>
            <p:cNvSpPr/>
            <p:nvPr/>
          </p:nvSpPr>
          <p:spPr>
            <a:xfrm>
              <a:off x="3158503" y="5944646"/>
              <a:ext cx="389299" cy="534154"/>
            </a:xfrm>
            <a:prstGeom prst="ellips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87C17BA-EE27-87F3-F547-2D0870B89E1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2849853" y="6211723"/>
              <a:ext cx="308650" cy="46676"/>
            </a:xfrm>
            <a:prstGeom prst="straightConnector1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B48566CC-73ED-460D-D065-E6AC43226EB8}"/>
                </a:ext>
              </a:extLst>
            </p:cNvPr>
            <p:cNvSpPr txBox="1"/>
            <p:nvPr/>
          </p:nvSpPr>
          <p:spPr>
            <a:xfrm>
              <a:off x="1879672" y="6252513"/>
              <a:ext cx="1471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Bouncing electrons</a:t>
              </a:r>
              <a:endParaRPr lang="en-GB" sz="1200" dirty="0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B9CB65A2-DC16-5058-2BA3-18FAC11AD415}"/>
                </a:ext>
              </a:extLst>
            </p:cNvPr>
            <p:cNvSpPr txBox="1"/>
            <p:nvPr/>
          </p:nvSpPr>
          <p:spPr>
            <a:xfrm>
              <a:off x="767469" y="4029431"/>
              <a:ext cx="4075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Electron bunches velocity modulation in a </a:t>
              </a:r>
              <a:r>
                <a:rPr lang="en-US" sz="1400" dirty="0" err="1"/>
                <a:t>tristron</a:t>
              </a:r>
              <a:endParaRPr lang="en-GB" sz="14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55DD84-94E7-ADA0-628C-D00011ACE239}"/>
                </a:ext>
              </a:extLst>
            </p:cNvPr>
            <p:cNvCxnSpPr/>
            <p:nvPr/>
          </p:nvCxnSpPr>
          <p:spPr>
            <a:xfrm flipH="1">
              <a:off x="3274242" y="4760078"/>
              <a:ext cx="448147" cy="0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300BCD-10C0-59E2-2AC6-593C7CA0CFBE}"/>
                </a:ext>
              </a:extLst>
            </p:cNvPr>
            <p:cNvCxnSpPr/>
            <p:nvPr/>
          </p:nvCxnSpPr>
          <p:spPr>
            <a:xfrm flipH="1">
              <a:off x="3274241" y="5073831"/>
              <a:ext cx="448147" cy="0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E8EAC3D-1732-1B7F-1B89-DD7AB288A0F4}"/>
                </a:ext>
              </a:extLst>
            </p:cNvPr>
            <p:cNvCxnSpPr/>
            <p:nvPr/>
          </p:nvCxnSpPr>
          <p:spPr>
            <a:xfrm>
              <a:off x="3680139" y="4760078"/>
              <a:ext cx="0" cy="313753"/>
            </a:xfrm>
            <a:prstGeom prst="straightConnector1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F73FA63D-93DE-62D0-9D79-695781AAD353}"/>
                </a:ext>
              </a:extLst>
            </p:cNvPr>
            <p:cNvSpPr txBox="1"/>
            <p:nvPr/>
          </p:nvSpPr>
          <p:spPr>
            <a:xfrm>
              <a:off x="3722388" y="4708870"/>
              <a:ext cx="10713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Optimal congregation</a:t>
              </a:r>
              <a:endParaRPr lang="en-GB" sz="120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DF482D-40C0-BD16-1765-EADA91167A0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474" y="4916954"/>
              <a:ext cx="0" cy="878802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7">
              <a:extLst>
                <a:ext uri="{FF2B5EF4-FFF2-40B4-BE49-F238E27FC236}">
                  <a16:creationId xmlns:a16="http://schemas.microsoft.com/office/drawing/2014/main" id="{145EBC34-B0A6-3F43-2BF0-D23202A107BF}"/>
                </a:ext>
              </a:extLst>
            </p:cNvPr>
            <p:cNvSpPr txBox="1"/>
            <p:nvPr/>
          </p:nvSpPr>
          <p:spPr>
            <a:xfrm>
              <a:off x="767469" y="5796734"/>
              <a:ext cx="10713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Penultimate cavity</a:t>
              </a:r>
              <a:endParaRPr lang="en-GB" sz="12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E2092B-F78B-2DA9-C5A5-5E8AB1E51BA0}"/>
                </a:ext>
              </a:extLst>
            </p:cNvPr>
            <p:cNvCxnSpPr/>
            <p:nvPr/>
          </p:nvCxnSpPr>
          <p:spPr>
            <a:xfrm flipV="1">
              <a:off x="3435634" y="4597229"/>
              <a:ext cx="0" cy="101106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541355F1-8022-D7F9-C85E-734A9059AEAC}"/>
                </a:ext>
              </a:extLst>
            </p:cNvPr>
            <p:cNvSpPr txBox="1"/>
            <p:nvPr/>
          </p:nvSpPr>
          <p:spPr>
            <a:xfrm>
              <a:off x="2915039" y="4373710"/>
              <a:ext cx="10733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Output cavity</a:t>
              </a:r>
              <a:endParaRPr lang="en-GB" sz="12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86AD44D-942C-1F38-F4C3-3C21798D90ED}"/>
                </a:ext>
              </a:extLst>
            </p:cNvPr>
            <p:cNvCxnSpPr/>
            <p:nvPr/>
          </p:nvCxnSpPr>
          <p:spPr>
            <a:xfrm>
              <a:off x="1027474" y="5618743"/>
              <a:ext cx="2408160" cy="0"/>
            </a:xfrm>
            <a:prstGeom prst="straightConnector1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3">
              <a:extLst>
                <a:ext uri="{FF2B5EF4-FFF2-40B4-BE49-F238E27FC236}">
                  <a16:creationId xmlns:a16="http://schemas.microsoft.com/office/drawing/2014/main" id="{6D0891EB-C842-3675-B134-6F66E6C61CB6}"/>
                </a:ext>
              </a:extLst>
            </p:cNvPr>
            <p:cNvSpPr txBox="1"/>
            <p:nvPr/>
          </p:nvSpPr>
          <p:spPr>
            <a:xfrm>
              <a:off x="1143526" y="5163503"/>
              <a:ext cx="2063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Drift length provides optimal bunch length compression</a:t>
              </a:r>
              <a:endParaRPr lang="en-GB" sz="1200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7B1B2FD-68F9-62EF-BD86-FEF92F1EA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994" y="1336167"/>
            <a:ext cx="3739470" cy="23729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DE0CE04-79BB-3D35-F1DF-D011CC1897D6}"/>
              </a:ext>
            </a:extLst>
          </p:cNvPr>
          <p:cNvGrpSpPr/>
          <p:nvPr/>
        </p:nvGrpSpPr>
        <p:grpSpPr>
          <a:xfrm>
            <a:off x="5090183" y="3628842"/>
            <a:ext cx="3324420" cy="2372906"/>
            <a:chOff x="7103435" y="4207692"/>
            <a:chExt cx="3324420" cy="2372906"/>
          </a:xfrm>
        </p:grpSpPr>
        <p:pic>
          <p:nvPicPr>
            <p:cNvPr id="27" name="Picture 26" descr="A graph of a graph&#10;&#10;Description automatically generated">
              <a:extLst>
                <a:ext uri="{FF2B5EF4-FFF2-40B4-BE49-F238E27FC236}">
                  <a16:creationId xmlns:a16="http://schemas.microsoft.com/office/drawing/2014/main" id="{D2844B12-45C3-6BAF-1739-2B397F79B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435" y="4207692"/>
              <a:ext cx="3324420" cy="237290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CD2732-E0CB-2ADA-E395-A61B6503D504}"/>
                </a:ext>
              </a:extLst>
            </p:cNvPr>
            <p:cNvSpPr txBox="1"/>
            <p:nvPr/>
          </p:nvSpPr>
          <p:spPr>
            <a:xfrm>
              <a:off x="9416399" y="4433946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92.4%</a:t>
              </a:r>
              <a:endParaRPr lang="en-GB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4E46CF-3D38-AE06-0F6A-F5DA0E95E473}"/>
                </a:ext>
              </a:extLst>
            </p:cNvPr>
            <p:cNvSpPr txBox="1"/>
            <p:nvPr/>
          </p:nvSpPr>
          <p:spPr>
            <a:xfrm>
              <a:off x="9431752" y="6057376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KlyC</a:t>
              </a:r>
              <a:endParaRPr lang="en-GB" sz="1400" dirty="0"/>
            </a:p>
          </p:txBody>
        </p:sp>
      </p:grpSp>
      <p:pic>
        <p:nvPicPr>
          <p:cNvPr id="3" name="Picture 2" descr="A transparent object with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40130CB2-D1C3-DC5A-3498-5B76D5C22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52"/>
          <a:stretch/>
        </p:blipFill>
        <p:spPr>
          <a:xfrm>
            <a:off x="8308915" y="3709073"/>
            <a:ext cx="3865238" cy="2542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8541-7229-78B6-7CD3-6378A9B19B33}"/>
              </a:ext>
            </a:extLst>
          </p:cNvPr>
          <p:cNvSpPr txBox="1"/>
          <p:nvPr/>
        </p:nvSpPr>
        <p:spPr>
          <a:xfrm>
            <a:off x="10634774" y="5677278"/>
            <a:ext cx="134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X10 individual collectors, each 30 cm long.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7078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60B7-65C0-854A-E186-DC01E281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C598F-3503-B4BC-BF10-57AC55CB6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027" y="1858537"/>
            <a:ext cx="5936974" cy="3273606"/>
          </a:xfrm>
        </p:spPr>
        <p:txBody>
          <a:bodyPr>
            <a:norm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Two MB-IOTs successfully built for ESS (Thales/CPI consortium, L3)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Prototyping successful, both MBIOTs reached specification (1.2 MW at 5% duty), with efficiency 70%.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sz="1800" b="0" dirty="0">
                <a:solidFill>
                  <a:schemeClr val="tx1"/>
                </a:solidFill>
              </a:rPr>
              <a:t>Technology not adopted at ESS as not mature enough at the time, and too costly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10 separate input cavities are one of the cost drivers and source of complexity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47A57-90B0-C974-8B0E-447AE4C6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803A7-E311-9644-F32C-FEB583A5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967D39C-3B47-29DE-FCC6-EAE6D81A8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125" y="103055"/>
            <a:ext cx="2069159" cy="294587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B6A8AA-3E35-B3B5-38CB-EFC20C9E5FA2}"/>
              </a:ext>
            </a:extLst>
          </p:cNvPr>
          <p:cNvSpPr txBox="1"/>
          <p:nvPr/>
        </p:nvSpPr>
        <p:spPr>
          <a:xfrm>
            <a:off x="9648808" y="2956163"/>
            <a:ext cx="233397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/>
              <a:t>Thales/CPI (presented at IVEC 2018)</a:t>
            </a:r>
            <a:endParaRPr lang="en-GB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B99EF4-B8CF-6C18-E41B-AB62CD5AC45B}"/>
              </a:ext>
            </a:extLst>
          </p:cNvPr>
          <p:cNvSpPr txBox="1"/>
          <p:nvPr/>
        </p:nvSpPr>
        <p:spPr>
          <a:xfrm>
            <a:off x="6741621" y="3108192"/>
            <a:ext cx="18306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/>
              <a:t>L3 (presented at IVEC 2017)</a:t>
            </a:r>
            <a:endParaRPr lang="en-GB" sz="110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C26EAC5-FBEA-B76F-2BE1-6A2959A5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98" y="207477"/>
            <a:ext cx="2031406" cy="2611808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EAE3C349-5294-7881-ECE1-ACCBA0F4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12" y="3190028"/>
            <a:ext cx="2841625" cy="24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7C58-A00A-E7BA-9FFA-1703DD20A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257" y="3495340"/>
            <a:ext cx="2759619" cy="2640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979955-04F1-95B4-7E73-590560FC11E7}"/>
              </a:ext>
            </a:extLst>
          </p:cNvPr>
          <p:cNvSpPr txBox="1"/>
          <p:nvPr/>
        </p:nvSpPr>
        <p:spPr>
          <a:xfrm>
            <a:off x="9408710" y="5908951"/>
            <a:ext cx="2645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M. Jensen et al., “Testing of the ESS MB-IOT prototypes”, IPAC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3209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40B5-224E-DA27-A245-A45FDA469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42" y="117292"/>
            <a:ext cx="11376025" cy="1065742"/>
          </a:xfrm>
        </p:spPr>
        <p:txBody>
          <a:bodyPr/>
          <a:lstStyle/>
          <a:p>
            <a:r>
              <a:rPr lang="en-US" dirty="0" err="1"/>
              <a:t>Tristron</a:t>
            </a:r>
            <a:r>
              <a:rPr lang="en-US" dirty="0"/>
              <a:t> development and prototyping at CERN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8CC59-01AC-4411-796B-8B83258B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05401"/>
            <a:ext cx="1773923" cy="365125"/>
          </a:xfrm>
        </p:spPr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6EC8-A506-A8C0-AEFD-C2CEC36E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8030C-0B5A-65A0-10B9-9782459F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7403" y="641621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F919B-0B09-9000-31E4-E02391DF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467" y="2385428"/>
            <a:ext cx="4798830" cy="3937255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86544A17-11D9-9D59-338C-1014A36839A3}"/>
              </a:ext>
            </a:extLst>
          </p:cNvPr>
          <p:cNvSpPr txBox="1"/>
          <p:nvPr/>
        </p:nvSpPr>
        <p:spPr>
          <a:xfrm>
            <a:off x="7012758" y="3559338"/>
            <a:ext cx="2370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400MHz, 500kW,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=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92%</a:t>
            </a:r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CDB173D5-9BBF-FDD4-D515-8BD5F6E2B0E3}"/>
              </a:ext>
            </a:extLst>
          </p:cNvPr>
          <p:cNvSpPr txBox="1"/>
          <p:nvPr/>
        </p:nvSpPr>
        <p:spPr>
          <a:xfrm>
            <a:off x="3930193" y="5909761"/>
            <a:ext cx="413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Total length 1.49m. External solenoid is not shown</a:t>
            </a:r>
            <a:endParaRPr lang="en-GB" sz="1400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CE042A7-6E99-51C6-50B4-CBBC109FAB47}"/>
              </a:ext>
            </a:extLst>
          </p:cNvPr>
          <p:cNvSpPr txBox="1"/>
          <p:nvPr/>
        </p:nvSpPr>
        <p:spPr>
          <a:xfrm>
            <a:off x="5847110" y="54817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RF input</a:t>
            </a:r>
            <a:endParaRPr lang="en-GB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2DEC3A-FAD7-8FF3-A19C-5B6C4AE80850}"/>
              </a:ext>
            </a:extLst>
          </p:cNvPr>
          <p:cNvCxnSpPr>
            <a:cxnSpLocks/>
          </p:cNvCxnSpPr>
          <p:nvPr/>
        </p:nvCxnSpPr>
        <p:spPr>
          <a:xfrm>
            <a:off x="6630109" y="5630887"/>
            <a:ext cx="5556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BC7530-5BC6-8A55-3C0E-6FF3C786BF69}"/>
              </a:ext>
            </a:extLst>
          </p:cNvPr>
          <p:cNvCxnSpPr/>
          <p:nvPr/>
        </p:nvCxnSpPr>
        <p:spPr>
          <a:xfrm>
            <a:off x="11228517" y="3660345"/>
            <a:ext cx="312234" cy="356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8">
            <a:extLst>
              <a:ext uri="{FF2B5EF4-FFF2-40B4-BE49-F238E27FC236}">
                <a16:creationId xmlns:a16="http://schemas.microsoft.com/office/drawing/2014/main" id="{E9F2B0A5-A638-2FEA-05E7-8078678A338F}"/>
              </a:ext>
            </a:extLst>
          </p:cNvPr>
          <p:cNvSpPr txBox="1"/>
          <p:nvPr/>
        </p:nvSpPr>
        <p:spPr>
          <a:xfrm>
            <a:off x="11358117" y="4032333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RF output</a:t>
            </a:r>
            <a:endParaRPr lang="en-GB" sz="1200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1EC9F5F-323B-7567-0673-E8EC2A8DD044}"/>
              </a:ext>
            </a:extLst>
          </p:cNvPr>
          <p:cNvSpPr txBox="1"/>
          <p:nvPr/>
        </p:nvSpPr>
        <p:spPr>
          <a:xfrm>
            <a:off x="6536302" y="4766698"/>
            <a:ext cx="1158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DC/RF breaker</a:t>
            </a:r>
            <a:endParaRPr lang="en-GB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F24C6F-C3E6-EFEE-60F7-4ECA345F32E7}"/>
              </a:ext>
            </a:extLst>
          </p:cNvPr>
          <p:cNvCxnSpPr/>
          <p:nvPr/>
        </p:nvCxnSpPr>
        <p:spPr>
          <a:xfrm>
            <a:off x="7329848" y="5053757"/>
            <a:ext cx="204844" cy="221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A93C4404-E734-CB03-7AB7-2BAC4B28A103}"/>
              </a:ext>
            </a:extLst>
          </p:cNvPr>
          <p:cNvSpPr txBox="1"/>
          <p:nvPr/>
        </p:nvSpPr>
        <p:spPr>
          <a:xfrm>
            <a:off x="6995588" y="4323341"/>
            <a:ext cx="94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Input cavity</a:t>
            </a:r>
            <a:endParaRPr lang="en-GB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CFE5C4-857F-01DA-7414-4B4C4969F3BF}"/>
              </a:ext>
            </a:extLst>
          </p:cNvPr>
          <p:cNvCxnSpPr>
            <a:cxnSpLocks/>
          </p:cNvCxnSpPr>
          <p:nvPr/>
        </p:nvCxnSpPr>
        <p:spPr>
          <a:xfrm>
            <a:off x="7760108" y="4594601"/>
            <a:ext cx="566596" cy="581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24">
            <a:extLst>
              <a:ext uri="{FF2B5EF4-FFF2-40B4-BE49-F238E27FC236}">
                <a16:creationId xmlns:a16="http://schemas.microsoft.com/office/drawing/2014/main" id="{75EBA7DE-CD29-9F69-66E8-20A8728717D6}"/>
              </a:ext>
            </a:extLst>
          </p:cNvPr>
          <p:cNvSpPr txBox="1"/>
          <p:nvPr/>
        </p:nvSpPr>
        <p:spPr>
          <a:xfrm>
            <a:off x="9793458" y="5849221"/>
            <a:ext cx="112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Penultimate cavity</a:t>
            </a:r>
            <a:endParaRPr lang="en-GB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E7D6A-F530-2662-725F-1004568D8B19}"/>
              </a:ext>
            </a:extLst>
          </p:cNvPr>
          <p:cNvCxnSpPr>
            <a:cxnSpLocks/>
          </p:cNvCxnSpPr>
          <p:nvPr/>
        </p:nvCxnSpPr>
        <p:spPr>
          <a:xfrm flipH="1" flipV="1">
            <a:off x="9621430" y="5630887"/>
            <a:ext cx="445045" cy="120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7">
            <a:extLst>
              <a:ext uri="{FF2B5EF4-FFF2-40B4-BE49-F238E27FC236}">
                <a16:creationId xmlns:a16="http://schemas.microsoft.com/office/drawing/2014/main" id="{5FD96F5D-6098-D57B-46CB-3296B3377A1C}"/>
              </a:ext>
            </a:extLst>
          </p:cNvPr>
          <p:cNvSpPr txBox="1"/>
          <p:nvPr/>
        </p:nvSpPr>
        <p:spPr>
          <a:xfrm>
            <a:off x="10913968" y="4309332"/>
            <a:ext cx="74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Output cavity</a:t>
            </a:r>
            <a:endParaRPr lang="en-GB" sz="12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11064F-E2E2-AD60-F280-F16367D53521}"/>
              </a:ext>
            </a:extLst>
          </p:cNvPr>
          <p:cNvCxnSpPr>
            <a:cxnSpLocks/>
          </p:cNvCxnSpPr>
          <p:nvPr/>
        </p:nvCxnSpPr>
        <p:spPr>
          <a:xfrm flipH="1">
            <a:off x="10584382" y="4667513"/>
            <a:ext cx="329586" cy="508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31">
            <a:extLst>
              <a:ext uri="{FF2B5EF4-FFF2-40B4-BE49-F238E27FC236}">
                <a16:creationId xmlns:a16="http://schemas.microsoft.com/office/drawing/2014/main" id="{3DE34DE2-DC7B-C457-0F1A-71D5A8CA94B2}"/>
              </a:ext>
            </a:extLst>
          </p:cNvPr>
          <p:cNvSpPr txBox="1"/>
          <p:nvPr/>
        </p:nvSpPr>
        <p:spPr>
          <a:xfrm>
            <a:off x="11176868" y="5809266"/>
            <a:ext cx="127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Individual collector x 10</a:t>
            </a:r>
            <a:endParaRPr lang="en-GB" sz="12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55ECDC-6454-62F1-292B-5CAEEEE54DE1}"/>
              </a:ext>
            </a:extLst>
          </p:cNvPr>
          <p:cNvCxnSpPr/>
          <p:nvPr/>
        </p:nvCxnSpPr>
        <p:spPr>
          <a:xfrm flipH="1" flipV="1">
            <a:off x="11247194" y="5176203"/>
            <a:ext cx="372223" cy="623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B4363194-0D6F-D035-0F66-B80531D7C00A}"/>
              </a:ext>
            </a:extLst>
          </p:cNvPr>
          <p:cNvSpPr txBox="1"/>
          <p:nvPr/>
        </p:nvSpPr>
        <p:spPr>
          <a:xfrm>
            <a:off x="87086" y="1081558"/>
            <a:ext cx="586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FCC</a:t>
            </a:r>
            <a:r>
              <a:rPr lang="en-US" sz="2000" baseline="-25000" dirty="0"/>
              <a:t>ee</a:t>
            </a:r>
            <a:r>
              <a:rPr lang="en-US" sz="2000" dirty="0"/>
              <a:t> 400MHz, 0.5MW MB Tristron design with a </a:t>
            </a:r>
            <a:r>
              <a:rPr lang="en-US" sz="2000" u="sng" dirty="0"/>
              <a:t>common input cavity </a:t>
            </a:r>
            <a:r>
              <a:rPr lang="en-US" sz="2000" dirty="0"/>
              <a:t>(CERN) and flat cathodes.</a:t>
            </a:r>
            <a:endParaRPr lang="en-GB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03ED34-4560-B07D-7409-DE55870E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699" y="701115"/>
            <a:ext cx="2782812" cy="2021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1F0304-B01C-99F3-E39E-4D66F731464F}"/>
              </a:ext>
            </a:extLst>
          </p:cNvPr>
          <p:cNvSpPr txBox="1"/>
          <p:nvPr/>
        </p:nvSpPr>
        <p:spPr>
          <a:xfrm>
            <a:off x="4604649" y="4030239"/>
            <a:ext cx="27828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“Artistic” view of the </a:t>
            </a:r>
            <a:r>
              <a:rPr lang="en-US" dirty="0" err="1"/>
              <a:t>tristron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1BF73-D11C-603B-58BB-5D97EAF9EEBD}"/>
              </a:ext>
            </a:extLst>
          </p:cNvPr>
          <p:cNvSpPr txBox="1"/>
          <p:nvPr/>
        </p:nvSpPr>
        <p:spPr>
          <a:xfrm>
            <a:off x="308042" y="222867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/>
              <a:t>High </a:t>
            </a:r>
            <a:r>
              <a:rPr lang="en-US" dirty="0"/>
              <a:t>r</a:t>
            </a:r>
            <a:r>
              <a:rPr lang="en-US" b="0" dirty="0"/>
              <a:t>isks of development with industry: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technical risk (new input cavity, large ceramic…)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commercial risk (for CERN): single supplier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tight schedule</a:t>
            </a:r>
            <a:endParaRPr lang="en-GB" b="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59BD41B-9C69-EFA5-81A1-22588E608D1D}"/>
              </a:ext>
            </a:extLst>
          </p:cNvPr>
          <p:cNvSpPr/>
          <p:nvPr/>
        </p:nvSpPr>
        <p:spPr>
          <a:xfrm>
            <a:off x="1998692" y="3707873"/>
            <a:ext cx="484632" cy="5731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61766-497D-58EE-4CD3-9EF27AE446EB}"/>
              </a:ext>
            </a:extLst>
          </p:cNvPr>
          <p:cNvSpPr txBox="1"/>
          <p:nvPr/>
        </p:nvSpPr>
        <p:spPr>
          <a:xfrm>
            <a:off x="575011" y="4391602"/>
            <a:ext cx="381662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In-house prototyping: series production via licensing or built-to-print contracts in industry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3F1B35-FCBF-5009-7A9C-7DE38E77BD72}"/>
              </a:ext>
            </a:extLst>
          </p:cNvPr>
          <p:cNvSpPr txBox="1"/>
          <p:nvPr/>
        </p:nvSpPr>
        <p:spPr>
          <a:xfrm>
            <a:off x="9446150" y="6476331"/>
            <a:ext cx="1970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Courtesy of I. Syratchev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7265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F5C3-8A2F-D610-AC60-2A2C3F11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87" y="67882"/>
            <a:ext cx="11376025" cy="1065742"/>
          </a:xfrm>
        </p:spPr>
        <p:txBody>
          <a:bodyPr/>
          <a:lstStyle/>
          <a:p>
            <a:r>
              <a:rPr lang="en-US" dirty="0" err="1"/>
              <a:t>Tristron</a:t>
            </a:r>
            <a:r>
              <a:rPr lang="en-US" dirty="0"/>
              <a:t> development and prototyping at CERN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CA5B6-3551-F9B3-BBA4-331652BE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86996-46CD-5DAA-FF33-23D48A0B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E46EB-34E3-9F89-7E49-8F12D3BF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61B45-14E8-AB50-99F4-8DD9FEE42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29" y="3135932"/>
            <a:ext cx="4610783" cy="2952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67FC5-7CFB-1DDE-5C0A-809B2A367898}"/>
              </a:ext>
            </a:extLst>
          </p:cNvPr>
          <p:cNvSpPr txBox="1"/>
          <p:nvPr/>
        </p:nvSpPr>
        <p:spPr>
          <a:xfrm>
            <a:off x="7345380" y="2958685"/>
            <a:ext cx="20903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Beam formation vs. V bias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6B8699-B467-C62C-6834-4D549067C5ED}"/>
              </a:ext>
            </a:extLst>
          </p:cNvPr>
          <p:cNvSpPr txBox="1"/>
          <p:nvPr/>
        </p:nvSpPr>
        <p:spPr>
          <a:xfrm>
            <a:off x="213102" y="757209"/>
            <a:ext cx="6468519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RF design completed: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gridded gun, cavities, collectors, output window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Bunch generation, including </a:t>
            </a:r>
            <a:r>
              <a:rPr lang="en-US" dirty="0" err="1"/>
              <a:t>sp.charge</a:t>
            </a:r>
            <a:r>
              <a:rPr lang="en-US" dirty="0"/>
              <a:t> and transient effects in the cathode-grid gap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Calculation of emitted, transmitted and intercepted current/power on the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Optics and solenoid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Wave/beam interaction in the RF circuit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Grid thermo-mechanical simulations, tolerance analysis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 descr="A blue and yellow circles with a red circle&#10;&#10;AI-generated content may be incorrect.">
            <a:extLst>
              <a:ext uri="{FF2B5EF4-FFF2-40B4-BE49-F238E27FC236}">
                <a16:creationId xmlns:a16="http://schemas.microsoft.com/office/drawing/2014/main" id="{220BCEC1-9BAC-CE70-84E6-D91FCD63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40" r="55362" b="6123"/>
          <a:stretch>
            <a:fillRect/>
          </a:stretch>
        </p:blipFill>
        <p:spPr>
          <a:xfrm>
            <a:off x="7258926" y="877249"/>
            <a:ext cx="1577612" cy="1626975"/>
          </a:xfrm>
          <a:prstGeom prst="rect">
            <a:avLst/>
          </a:prstGeom>
        </p:spPr>
      </p:pic>
      <p:pic>
        <p:nvPicPr>
          <p:cNvPr id="13" name="Picture 12" descr="A graph of a graph showing a graph of a temperature&#10;&#10;AI-generated content may be incorrect.">
            <a:extLst>
              <a:ext uri="{FF2B5EF4-FFF2-40B4-BE49-F238E27FC236}">
                <a16:creationId xmlns:a16="http://schemas.microsoft.com/office/drawing/2014/main" id="{FA626C21-7E84-ED03-546B-C800E7CEE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96" y="1133624"/>
            <a:ext cx="1577612" cy="130421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2E65C6-251E-C5B7-6FA4-AA52A07B03D5}"/>
              </a:ext>
            </a:extLst>
          </p:cNvPr>
          <p:cNvSpPr txBox="1"/>
          <p:nvPr/>
        </p:nvSpPr>
        <p:spPr>
          <a:xfrm>
            <a:off x="9334598" y="2424759"/>
            <a:ext cx="227786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Thermo-mechanical analysis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12960-A175-310C-B698-ABB802C71002}"/>
              </a:ext>
            </a:extLst>
          </p:cNvPr>
          <p:cNvSpPr txBox="1"/>
          <p:nvPr/>
        </p:nvSpPr>
        <p:spPr>
          <a:xfrm>
            <a:off x="7107745" y="2448378"/>
            <a:ext cx="174086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E-field in a gap center</a:t>
            </a:r>
            <a:endParaRPr lang="en-GB" sz="1400" dirty="0"/>
          </a:p>
        </p:txBody>
      </p:sp>
      <p:pic>
        <p:nvPicPr>
          <p:cNvPr id="16" name="Picture 15" descr="A grey cube with a hole in the middle&#10;&#10;AI-generated content may be incorrect.">
            <a:extLst>
              <a:ext uri="{FF2B5EF4-FFF2-40B4-BE49-F238E27FC236}">
                <a16:creationId xmlns:a16="http://schemas.microsoft.com/office/drawing/2014/main" id="{07102D99-CAF6-FC45-99C1-B023F0E19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/>
          <a:stretch>
            <a:fillRect/>
          </a:stretch>
        </p:blipFill>
        <p:spPr>
          <a:xfrm>
            <a:off x="3936056" y="3663358"/>
            <a:ext cx="2734966" cy="2437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EFE213-C44B-C092-C81E-19B579A0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283" b="8095"/>
          <a:stretch>
            <a:fillRect/>
          </a:stretch>
        </p:blipFill>
        <p:spPr>
          <a:xfrm>
            <a:off x="59238" y="3880773"/>
            <a:ext cx="3388124" cy="22200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6E5D0-7F6E-515E-37EE-6462390829D2}"/>
              </a:ext>
            </a:extLst>
          </p:cNvPr>
          <p:cNvSpPr txBox="1"/>
          <p:nvPr/>
        </p:nvSpPr>
        <p:spPr>
          <a:xfrm>
            <a:off x="5316815" y="5772443"/>
            <a:ext cx="9063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CST PIC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A9266-C1AA-906C-2FCA-BADA22F8CC56}"/>
              </a:ext>
            </a:extLst>
          </p:cNvPr>
          <p:cNvSpPr txBox="1"/>
          <p:nvPr/>
        </p:nvSpPr>
        <p:spPr>
          <a:xfrm>
            <a:off x="9334598" y="6094980"/>
            <a:ext cx="2456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I. Syratchev, A. Thakur, U.N. Zaib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0333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31956-9AE5-55EF-02ED-F46890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5B614-239C-A11B-52F3-CE841AFB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1EAD1-A075-4359-F748-F09BB798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3ABC8-6E9A-C2D6-C395-54687660161C}"/>
              </a:ext>
            </a:extLst>
          </p:cNvPr>
          <p:cNvSpPr txBox="1"/>
          <p:nvPr/>
        </p:nvSpPr>
        <p:spPr>
          <a:xfrm>
            <a:off x="225187" y="1199651"/>
            <a:ext cx="646851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Thermo-mechanical simulations ongoing: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Grid deformation, stresses and delta-temp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78F94-313F-F632-38C8-27447F2FACFC}"/>
              </a:ext>
            </a:extLst>
          </p:cNvPr>
          <p:cNvSpPr txBox="1"/>
          <p:nvPr/>
        </p:nvSpPr>
        <p:spPr>
          <a:xfrm>
            <a:off x="225187" y="2226605"/>
            <a:ext cx="64685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Grid fabrication (first attempts with laser cut)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Cathode design and selection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48A057-AE70-BA8C-F1F8-76FEFD0F1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79" y="4048242"/>
            <a:ext cx="2044281" cy="1548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7E832-9008-BB11-3242-ABC61A63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602" y="4048241"/>
            <a:ext cx="2477604" cy="1548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E65D9D-7C9A-28B7-19E2-7142674D91BD}"/>
              </a:ext>
            </a:extLst>
          </p:cNvPr>
          <p:cNvSpPr txBox="1"/>
          <p:nvPr/>
        </p:nvSpPr>
        <p:spPr>
          <a:xfrm>
            <a:off x="8723846" y="6025940"/>
            <a:ext cx="4103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L. </a:t>
            </a:r>
            <a:r>
              <a:rPr lang="en-GB" sz="1200" dirty="0" err="1">
                <a:solidFill>
                  <a:srgbClr val="0070C0"/>
                </a:solidFill>
              </a:rPr>
              <a:t>Giezendanner</a:t>
            </a:r>
            <a:r>
              <a:rPr lang="en-GB" sz="1200" dirty="0">
                <a:solidFill>
                  <a:srgbClr val="0070C0"/>
                </a:solidFill>
              </a:rPr>
              <a:t>, A. Piccini, K. </a:t>
            </a:r>
            <a:r>
              <a:rPr lang="en-GB" sz="1200" dirty="0" err="1">
                <a:solidFill>
                  <a:srgbClr val="0070C0"/>
                </a:solidFill>
              </a:rPr>
              <a:t>Kissandrakis</a:t>
            </a:r>
            <a:r>
              <a:rPr lang="en-GB" sz="1200" dirty="0">
                <a:solidFill>
                  <a:srgbClr val="0070C0"/>
                </a:solidFill>
              </a:rPr>
              <a:t> </a:t>
            </a:r>
            <a:endParaRPr lang="en-GB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73679-6FA2-7E05-8FB8-DF5C33507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848" y="872307"/>
            <a:ext cx="4274825" cy="2454501"/>
          </a:xfrm>
          <a:prstGeom prst="rect">
            <a:avLst/>
          </a:prstGeom>
        </p:spPr>
      </p:pic>
      <p:pic>
        <p:nvPicPr>
          <p:cNvPr id="15" name="Picture 14" descr="A hexagon with arrows and a letter a&#10;&#10;AI-generated content may be incorrect.">
            <a:extLst>
              <a:ext uri="{FF2B5EF4-FFF2-40B4-BE49-F238E27FC236}">
                <a16:creationId xmlns:a16="http://schemas.microsoft.com/office/drawing/2014/main" id="{2644F9BD-8D39-B1FB-ACCB-0779E27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990" y="1143853"/>
            <a:ext cx="812065" cy="7431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7A9C92-6910-24DC-C2B9-F191AA87230C}"/>
              </a:ext>
            </a:extLst>
          </p:cNvPr>
          <p:cNvSpPr txBox="1"/>
          <p:nvPr/>
        </p:nvSpPr>
        <p:spPr>
          <a:xfrm>
            <a:off x="225187" y="3619739"/>
            <a:ext cx="67006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Test vehicle optics (for characterization of the gridded cathode)</a:t>
            </a:r>
            <a:endParaRPr lang="en-GB" dirty="0"/>
          </a:p>
        </p:txBody>
      </p:sp>
      <p:pic>
        <p:nvPicPr>
          <p:cNvPr id="17" name="Picture 16" descr="A red and yellow explosion&#10;&#10;AI-generated content may be incorrect.">
            <a:extLst>
              <a:ext uri="{FF2B5EF4-FFF2-40B4-BE49-F238E27FC236}">
                <a16:creationId xmlns:a16="http://schemas.microsoft.com/office/drawing/2014/main" id="{EA2DC50E-91D6-0F5E-0DF3-27C61523B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12" y="4288651"/>
            <a:ext cx="3457666" cy="197301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AEDD6E9-6A8D-EE65-FBA4-1192C88E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87" y="67882"/>
            <a:ext cx="11376025" cy="1065742"/>
          </a:xfrm>
        </p:spPr>
        <p:txBody>
          <a:bodyPr/>
          <a:lstStyle/>
          <a:p>
            <a:r>
              <a:rPr lang="en-US" dirty="0" err="1"/>
              <a:t>Tristron</a:t>
            </a:r>
            <a:r>
              <a:rPr lang="en-US" dirty="0"/>
              <a:t> development and prototyping at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54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85042-D126-DA01-50E9-EA06EFF3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64" y="137827"/>
            <a:ext cx="11376025" cy="1065742"/>
          </a:xfrm>
        </p:spPr>
        <p:txBody>
          <a:bodyPr/>
          <a:lstStyle/>
          <a:p>
            <a:r>
              <a:rPr lang="en-US" dirty="0"/>
              <a:t>Planning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272E4-317F-DC2B-23CF-30DC0D9DA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254" y="828485"/>
            <a:ext cx="3507277" cy="286334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Recurrent internal meetings involving several groups at </a:t>
            </a:r>
            <a:r>
              <a:rPr lang="en-US" sz="1800" b="0" dirty="0" err="1"/>
              <a:t>Cern</a:t>
            </a: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Resources allocated to have a first prototype in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Collaboration with EPC for development of the HV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Collaboration with Thales and SLAC to develop single beam, lower power devices </a:t>
            </a:r>
            <a:endParaRPr lang="en-GB" sz="1800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8A5DA-21C3-4683-CC1E-C4C12C2D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7484" y="6424993"/>
            <a:ext cx="1773923" cy="365125"/>
          </a:xfrm>
        </p:spPr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91443-7AF9-A6D0-7985-C3C78A4E8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C9A90-358F-65E8-F7DC-9AF7ECB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02B14-334D-42D9-755E-1CDE840AC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318" y="0"/>
            <a:ext cx="7724482" cy="6312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747A-F8AC-9D3D-63EA-A2259136F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96" y="4037758"/>
            <a:ext cx="2987399" cy="2211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1BAA8-3894-4DB6-D8A0-E255A1A28D17}"/>
              </a:ext>
            </a:extLst>
          </p:cNvPr>
          <p:cNvSpPr txBox="1"/>
          <p:nvPr/>
        </p:nvSpPr>
        <p:spPr>
          <a:xfrm>
            <a:off x="4163" y="3779569"/>
            <a:ext cx="4128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Identical gridded cathode as in 400MHz device</a:t>
            </a: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54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1CAD0-F089-9545-A1D5-76F8D89E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3" y="160865"/>
            <a:ext cx="11376025" cy="1065742"/>
          </a:xfrm>
        </p:spPr>
        <p:txBody>
          <a:bodyPr/>
          <a:lstStyle/>
          <a:p>
            <a:r>
              <a:rPr lang="en-US" dirty="0"/>
              <a:t>Looking at the future….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BFC41-B809-5540-B09D-AFCC4BAA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4B21-4863-9E4D-B566-5F131D363528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E56A2-1225-834F-8541-6BE7679C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6007-DF06-5749-86B0-DCBA69FC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A5F3BE-04FD-7175-FAB1-61971715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01" y="1428024"/>
            <a:ext cx="11376024" cy="42905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HL-LHC is the priority for CERN right now:</a:t>
            </a:r>
          </a:p>
          <a:p>
            <a:r>
              <a:rPr lang="en-US" dirty="0"/>
              <a:t>	Delivery of the HL-LHC klystrons (+ circulators and loads) from industry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priority is the FCC:</a:t>
            </a:r>
          </a:p>
          <a:p>
            <a:r>
              <a:rPr lang="en-US" dirty="0"/>
              <a:t>	First MB-</a:t>
            </a:r>
            <a:r>
              <a:rPr lang="en-US" dirty="0" err="1"/>
              <a:t>tristron</a:t>
            </a:r>
            <a:r>
              <a:rPr lang="en-US" dirty="0"/>
              <a:t> prototype built at CERN</a:t>
            </a:r>
            <a:r>
              <a:rPr lang="en-GB" dirty="0"/>
              <a:t> (3 years)</a:t>
            </a:r>
          </a:p>
          <a:p>
            <a:r>
              <a:rPr lang="en-GB" dirty="0"/>
              <a:t>	800 MHz prototypes advancing in parallel (250 kW MB and 50 kW SB)</a:t>
            </a:r>
          </a:p>
          <a:p>
            <a:r>
              <a:rPr lang="en-GB" dirty="0"/>
              <a:t>	MB-</a:t>
            </a:r>
            <a:r>
              <a:rPr lang="en-GB" dirty="0" err="1"/>
              <a:t>tristron</a:t>
            </a:r>
            <a:r>
              <a:rPr lang="en-GB" dirty="0"/>
              <a:t> fully compatible with the HL-LHC requirements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Two-stages klystron still a valid option for linear collider alternatives (ILC, CLIC)</a:t>
            </a:r>
          </a:p>
        </p:txBody>
      </p:sp>
    </p:spTree>
    <p:extLst>
      <p:ext uri="{BB962C8B-B14F-4D97-AF65-F5344CB8AC3E}">
        <p14:creationId xmlns:p14="http://schemas.microsoft.com/office/powerpoint/2010/main" val="160866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5" y="1353344"/>
            <a:ext cx="8444937" cy="4608512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High efficiency klystrons at CERN: 15 years of activity</a:t>
            </a:r>
          </a:p>
          <a:p>
            <a:pPr lvl="1"/>
            <a:r>
              <a:rPr lang="en-US" b="1" dirty="0"/>
              <a:t>Previous developments (highlights):</a:t>
            </a:r>
          </a:p>
          <a:p>
            <a:pPr lvl="2"/>
            <a:r>
              <a:rPr lang="en-US" b="1" dirty="0"/>
              <a:t>X-band</a:t>
            </a:r>
          </a:p>
          <a:p>
            <a:pPr lvl="2"/>
            <a:r>
              <a:rPr lang="en-US" b="1" dirty="0"/>
              <a:t>S-band</a:t>
            </a:r>
          </a:p>
          <a:p>
            <a:pPr lvl="2"/>
            <a:r>
              <a:rPr lang="en-US" b="1" dirty="0"/>
              <a:t>HL-LHC</a:t>
            </a:r>
          </a:p>
          <a:p>
            <a:pPr lvl="1"/>
            <a:r>
              <a:rPr lang="en-US" b="1" dirty="0"/>
              <a:t>Future needs: </a:t>
            </a:r>
          </a:p>
          <a:p>
            <a:pPr lvl="2"/>
            <a:r>
              <a:rPr lang="en-US" b="1" dirty="0"/>
              <a:t>HL-LHC</a:t>
            </a:r>
          </a:p>
          <a:p>
            <a:pPr lvl="2"/>
            <a:r>
              <a:rPr lang="en-US" b="1" dirty="0"/>
              <a:t>FCC</a:t>
            </a:r>
          </a:p>
          <a:p>
            <a:pPr lvl="1"/>
            <a:r>
              <a:rPr lang="en-US" b="1" dirty="0"/>
              <a:t>RF sources for FCC</a:t>
            </a:r>
          </a:p>
          <a:p>
            <a:pPr lvl="1"/>
            <a:r>
              <a:rPr lang="en-US" b="1" dirty="0"/>
              <a:t>The </a:t>
            </a:r>
            <a:r>
              <a:rPr lang="en-US" b="1" dirty="0" err="1"/>
              <a:t>tristron</a:t>
            </a:r>
            <a:endParaRPr lang="en-US" b="1" dirty="0"/>
          </a:p>
          <a:p>
            <a:pPr lvl="1"/>
            <a:r>
              <a:rPr lang="en-US" b="1" dirty="0"/>
              <a:t>R&amp;D over the next 5 years</a:t>
            </a:r>
          </a:p>
          <a:p>
            <a:pPr lvl="1"/>
            <a:r>
              <a:rPr lang="en-US" b="1" dirty="0"/>
              <a:t>Conclusions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7510E-7CE3-EF42-A7A2-0B9C737939B5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4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458791-939A-82A0-36FE-3FF743C2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6" y="1727434"/>
            <a:ext cx="11376024" cy="34603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Very successful high efficiency klystron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Gridded tubes have been neglected for many years (with some exceptions): they are a valid, extremely efficient in operation and </a:t>
            </a:r>
            <a:r>
              <a:rPr lang="en-US" b="0" u="sng" dirty="0"/>
              <a:t>compact</a:t>
            </a:r>
            <a:r>
              <a:rPr lang="en-US" b="0" dirty="0"/>
              <a:t> alternative to 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Industry does not have the resources to invest in R&amp;D alone! We can help with the prototype development and risk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Acquiring vacuum tube manufacturing capabilities will help reducing </a:t>
            </a:r>
            <a:r>
              <a:rPr lang="en-US" b="0" i="1" dirty="0"/>
              <a:t>our</a:t>
            </a:r>
            <a:r>
              <a:rPr lang="en-US" b="0" dirty="0"/>
              <a:t> risk (single supplier, loss of knowledge..)</a:t>
            </a:r>
          </a:p>
          <a:p>
            <a:endParaRPr lang="en-US" b="0" dirty="0"/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83B0DF-D66F-19D4-4C46-531A271D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C5FA2-1520-C274-26D7-F13F35B5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FC0E6-970B-72B8-6CF8-D77074F2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1CACF-6EF1-3DF5-F284-D1E7F828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3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D18820-136B-6F51-FBB8-3BC38341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0" y="1119675"/>
            <a:ext cx="11376024" cy="5118424"/>
          </a:xfrm>
        </p:spPr>
        <p:txBody>
          <a:bodyPr>
            <a:normAutofit fontScale="77500" lnSpcReduction="20000"/>
          </a:bodyPr>
          <a:lstStyle/>
          <a:p>
            <a:r>
              <a:rPr lang="en-GB" altLang="ja-JP" sz="1200" b="0" dirty="0"/>
              <a:t>C. Marrelli, Towards more efficient klystron designs -CERN-ACC-SLIDES-2014-0055, in Tiara workshop on RF power generation for accelerators (2013).</a:t>
            </a:r>
          </a:p>
          <a:p>
            <a:r>
              <a:rPr lang="en-GB" altLang="ja-JP" sz="1200" b="0" dirty="0"/>
              <a:t>A.Y. </a:t>
            </a:r>
            <a:r>
              <a:rPr lang="en-GB" altLang="ja-JP" sz="1200" b="0" dirty="0" err="1"/>
              <a:t>Baikov</a:t>
            </a:r>
            <a:r>
              <a:rPr lang="en-GB" altLang="ja-JP" sz="1200" b="0" dirty="0"/>
              <a:t>, C. Marrelli, and I. Syratchev, Toward High-Power Klystrons With RF Power Conversion Efficiency on the Order of 90%, IEEE Trans. Electron. Dev. 62,3406 (2015).</a:t>
            </a:r>
          </a:p>
          <a:p>
            <a:r>
              <a:rPr lang="en-GB" altLang="ja-JP" sz="1200" b="0" dirty="0"/>
              <a:t>A. </a:t>
            </a:r>
            <a:r>
              <a:rPr lang="en-GB" altLang="ja-JP" sz="1200" b="0" dirty="0" err="1"/>
              <a:t>Guzilov</a:t>
            </a:r>
            <a:r>
              <a:rPr lang="en-GB" altLang="ja-JP" sz="1200" b="0" dirty="0"/>
              <a:t>, BAC method of increasing the efficiency in klystrons, in 2014 Tenth International Vacuum Electron Sources Conference (IVESC) (2014) pp. 1–2.</a:t>
            </a:r>
          </a:p>
          <a:p>
            <a:r>
              <a:rPr lang="en-GB" altLang="ja-JP" sz="1200" b="0" dirty="0"/>
              <a:t>V. C. R. Hill, G. Burt, D. Constable, C. </a:t>
            </a:r>
            <a:r>
              <a:rPr lang="en-GB" altLang="ja-JP" sz="1200" b="0" dirty="0" err="1"/>
              <a:t>Lingwood,C</a:t>
            </a:r>
            <a:r>
              <a:rPr lang="en-GB" altLang="ja-JP" sz="1200" b="0" dirty="0"/>
              <a:t>. Marrelli, and I. Syratchev, Particle-in-cell simulation of second and third harmonic cavity klystron, in 18th In-</a:t>
            </a:r>
            <a:r>
              <a:rPr lang="en-GB" altLang="ja-JP" sz="1200" b="0" dirty="0" err="1"/>
              <a:t>ternational</a:t>
            </a:r>
            <a:r>
              <a:rPr lang="en-GB" altLang="ja-JP" sz="1200" b="0" dirty="0"/>
              <a:t> Vacuum Electronics Conference (2018).</a:t>
            </a:r>
          </a:p>
          <a:p>
            <a:r>
              <a:rPr lang="en-GB" altLang="ja-JP" sz="1200" b="0" dirty="0"/>
              <a:t>I. Syratchev, Introduction to HEIKA. tentative structure and objectives, in Proceedings of the CLIC Workshop (Geneva, Switzerland, 2015) [Online].Available: </a:t>
            </a:r>
            <a:r>
              <a:rPr lang="en-GB" altLang="ja-JP" sz="1200" b="0" dirty="0">
                <a:hlinkClick r:id="rId2"/>
              </a:rPr>
              <a:t>https://indico.cern.ch/event/336335/contributions/789041/</a:t>
            </a:r>
            <a:r>
              <a:rPr lang="en-GB" altLang="ja-JP" sz="1200" b="0" dirty="0"/>
              <a:t>.</a:t>
            </a:r>
          </a:p>
          <a:p>
            <a:r>
              <a:rPr lang="en-US" altLang="ja-JP" sz="1200" b="0" dirty="0">
                <a:solidFill>
                  <a:srgbClr val="2F2F2F"/>
                </a:solidFill>
              </a:rPr>
              <a:t>J. Cai and I. Syratchev, </a:t>
            </a:r>
            <a:r>
              <a:rPr lang="en-US" altLang="ja-JP" sz="1200" b="0" dirty="0" err="1">
                <a:solidFill>
                  <a:srgbClr val="2F2F2F"/>
                </a:solidFill>
              </a:rPr>
              <a:t>KlyC</a:t>
            </a:r>
            <a:r>
              <a:rPr lang="en-US" altLang="ja-JP" sz="1200" b="0" dirty="0">
                <a:solidFill>
                  <a:srgbClr val="2F2F2F"/>
                </a:solidFill>
              </a:rPr>
              <a:t>: 1.5-D large-signal simulation code for klystrons, IEEE Trans. Plasma Sci. 47,1734 (2019).</a:t>
            </a:r>
          </a:p>
          <a:p>
            <a:r>
              <a:rPr lang="en-GB" sz="1200" b="0" dirty="0">
                <a:solidFill>
                  <a:srgbClr val="2F2F2F"/>
                </a:solidFill>
              </a:rPr>
              <a:t>J. Cai, I. Syratchev and Z. Lui, "Scaling Procedures and Post-Optimization for the Design of High-Efficiency Klystrons," in IEEE Transactions on Electron Devices, vol. 66, no. 2, pp. 1075-1081, Feb. 2019, </a:t>
            </a:r>
            <a:r>
              <a:rPr lang="en-GB" sz="1200" b="0" dirty="0" err="1">
                <a:solidFill>
                  <a:srgbClr val="2F2F2F"/>
                </a:solidFill>
              </a:rPr>
              <a:t>doi</a:t>
            </a:r>
            <a:r>
              <a:rPr lang="en-GB" sz="1200" b="0" dirty="0">
                <a:solidFill>
                  <a:srgbClr val="2F2F2F"/>
                </a:solidFill>
              </a:rPr>
              <a:t>: 10.1109/TED.2018.2887348.</a:t>
            </a:r>
            <a:endParaRPr lang="en-US" altLang="ja-JP" sz="1200" b="0" dirty="0">
              <a:solidFill>
                <a:srgbClr val="2F2F2F"/>
              </a:solidFill>
            </a:endParaRPr>
          </a:p>
          <a:p>
            <a:r>
              <a:rPr lang="en-GB" sz="1200" b="0" dirty="0"/>
              <a:t>J. Cai, I. Syratchev and G. Burt, "Accurate </a:t>
            </a:r>
            <a:r>
              <a:rPr lang="en-GB" sz="1200" b="0" dirty="0" err="1"/>
              <a:t>Modeling</a:t>
            </a:r>
            <a:r>
              <a:rPr lang="en-GB" sz="1200" b="0" dirty="0"/>
              <a:t> of </a:t>
            </a:r>
            <a:r>
              <a:rPr lang="en-GB" sz="1200" b="0" dirty="0" err="1"/>
              <a:t>Monotron</a:t>
            </a:r>
            <a:r>
              <a:rPr lang="en-GB" sz="1200" b="0" dirty="0"/>
              <a:t> Oscillations in Small- and Large-Signal Regimes," in IEEE Transactions on Electron Devices, vol. 67, no. 4, pp. 1797-1803, April 2020, </a:t>
            </a:r>
            <a:r>
              <a:rPr lang="en-GB" sz="1200" b="0" dirty="0" err="1"/>
              <a:t>doi</a:t>
            </a:r>
            <a:r>
              <a:rPr lang="en-GB" sz="1200" b="0" dirty="0"/>
              <a:t>: 10.1109/TED.2020.2971279.</a:t>
            </a:r>
          </a:p>
          <a:p>
            <a:r>
              <a:rPr lang="en-GB" altLang="ja-JP" sz="1200" b="0" dirty="0"/>
              <a:t>J. Cai and I. Syratchev, Design Study of X-band High Efficiency Klystrons for CLIC, in 21st IEEE International Vacuum Electronics Conference (2020)</a:t>
            </a:r>
            <a:endParaRPr lang="en-US" altLang="ja-JP" sz="1200" b="0" dirty="0"/>
          </a:p>
          <a:p>
            <a:r>
              <a:rPr lang="en-US" altLang="ja-JP" sz="1200" b="0" dirty="0"/>
              <a:t>J.C. Cai, I. Syratchev and G. Burt, ‘Numerical Analysis of Resonant Multipolar Instabilities in High Power Klystrons’, IEEE Trans. on Electron Devices, vol.68, issue.7, pp. 3617 - 3621, June 2021.</a:t>
            </a:r>
          </a:p>
          <a:p>
            <a:r>
              <a:rPr lang="en-US" altLang="ja-JP" sz="1200" b="0" dirty="0"/>
              <a:t>T. Anno, “X-band high efficiency klystron development”, Workshop on Efficient RF sources, July 2022.</a:t>
            </a:r>
          </a:p>
          <a:p>
            <a:r>
              <a:rPr lang="en-US" altLang="ja-JP" sz="1200" b="0" dirty="0"/>
              <a:t>Igor Syratchev, Zaib Un Nisa, </a:t>
            </a:r>
            <a:r>
              <a:rPr lang="en-US" altLang="ja-JP" sz="1200" b="0" dirty="0" err="1"/>
              <a:t>Jinchi</a:t>
            </a:r>
            <a:r>
              <a:rPr lang="en-US" altLang="ja-JP" sz="1200" b="0" dirty="0"/>
              <a:t> Cai, Graeme Burt, Toshiro Anno, </a:t>
            </a:r>
            <a:r>
              <a:rPr lang="en-US" altLang="ja-JP" sz="1200" b="0" i="1" dirty="0"/>
              <a:t>DC Beam Stability issues in the first commercial prototype of a High Efficiency 8MW X-Band Klystron</a:t>
            </a:r>
            <a:r>
              <a:rPr lang="en-US" altLang="ja-JP" sz="1200" b="0" dirty="0"/>
              <a:t>, CLIC-Note-1176, 2022.</a:t>
            </a:r>
          </a:p>
          <a:p>
            <a:r>
              <a:rPr lang="en-US" altLang="ja-JP" sz="1200" b="0" dirty="0">
                <a:solidFill>
                  <a:srgbClr val="2F2F2F"/>
                </a:solidFill>
              </a:rPr>
              <a:t>P. Alonso Arias, A. Chauchet, C. Marrelli, I. Syratchev, M. Webber, M. Boronat, M. Jones, N. Catalan </a:t>
            </a:r>
            <a:r>
              <a:rPr lang="en-US" altLang="ja-JP" sz="1200" b="0" dirty="0" err="1">
                <a:solidFill>
                  <a:srgbClr val="2F2F2F"/>
                </a:solidFill>
              </a:rPr>
              <a:t>Lasheras,S</a:t>
            </a:r>
            <a:r>
              <a:rPr lang="en-US" altLang="ja-JP" sz="1200" b="0" dirty="0">
                <a:solidFill>
                  <a:srgbClr val="2F2F2F"/>
                </a:solidFill>
              </a:rPr>
              <a:t>. Gonzalez Anton, and Z. Un Nisa, Validation of </a:t>
            </a:r>
            <a:r>
              <a:rPr lang="en-US" altLang="ja-JP" sz="1200" b="0" dirty="0" err="1">
                <a:solidFill>
                  <a:srgbClr val="2F2F2F"/>
                </a:solidFill>
              </a:rPr>
              <a:t>highefficiency</a:t>
            </a:r>
            <a:r>
              <a:rPr lang="en-US" altLang="ja-JP" sz="1200" b="0" dirty="0">
                <a:solidFill>
                  <a:srgbClr val="2F2F2F"/>
                </a:solidFill>
              </a:rPr>
              <a:t> klystron technology, </a:t>
            </a:r>
            <a:r>
              <a:rPr lang="en-US" altLang="ja-JP" sz="1200" b="0" dirty="0" err="1">
                <a:solidFill>
                  <a:srgbClr val="2F2F2F"/>
                </a:solidFill>
              </a:rPr>
              <a:t>JACoW</a:t>
            </a:r>
            <a:r>
              <a:rPr lang="en-US" altLang="ja-JP" sz="1200" b="0" dirty="0">
                <a:solidFill>
                  <a:srgbClr val="2F2F2F"/>
                </a:solidFill>
              </a:rPr>
              <a:t> LINAC2024,THPB015 (2024).</a:t>
            </a:r>
          </a:p>
          <a:p>
            <a:r>
              <a:rPr lang="en-US" altLang="ja-JP" sz="1200" b="0" dirty="0">
                <a:solidFill>
                  <a:srgbClr val="2F2F2F"/>
                </a:solidFill>
              </a:rPr>
              <a:t>H. Timko, T. Argyropoulos, R. </a:t>
            </a:r>
            <a:r>
              <a:rPr lang="en-US" altLang="ja-JP" sz="1200" b="0" dirty="0" err="1">
                <a:solidFill>
                  <a:srgbClr val="2F2F2F"/>
                </a:solidFill>
              </a:rPr>
              <a:t>Calaga,N</a:t>
            </a:r>
            <a:r>
              <a:rPr lang="en-US" altLang="ja-JP" sz="1200" b="0" dirty="0">
                <a:solidFill>
                  <a:srgbClr val="2F2F2F"/>
                </a:solidFill>
              </a:rPr>
              <a:t>. Catalan Lasheras, K. </a:t>
            </a:r>
            <a:r>
              <a:rPr lang="en-US" altLang="ja-JP" sz="1200" b="0" dirty="0" err="1">
                <a:solidFill>
                  <a:srgbClr val="2F2F2F"/>
                </a:solidFill>
              </a:rPr>
              <a:t>Iliakis</a:t>
            </a:r>
            <a:r>
              <a:rPr lang="en-US" altLang="ja-JP" sz="1200" b="0" dirty="0">
                <a:solidFill>
                  <a:srgbClr val="2F2F2F"/>
                </a:solidFill>
              </a:rPr>
              <a:t>, B. E. Karlsen-</a:t>
            </a:r>
            <a:r>
              <a:rPr lang="en-US" altLang="ja-JP" sz="1200" b="0" dirty="0" err="1">
                <a:solidFill>
                  <a:srgbClr val="2F2F2F"/>
                </a:solidFill>
              </a:rPr>
              <a:t>Bæck,I</a:t>
            </a:r>
            <a:r>
              <a:rPr lang="en-US" altLang="ja-JP" sz="1200" b="0" dirty="0">
                <a:solidFill>
                  <a:srgbClr val="2F2F2F"/>
                </a:solidFill>
              </a:rPr>
              <a:t>. Karpov, and M. Zampetakis, Advances on LHCRF Power Limitation Studies at Injection, JACoWHB2023, 567 (2024).</a:t>
            </a:r>
          </a:p>
          <a:p>
            <a:r>
              <a:rPr lang="en-US" altLang="ja-JP" sz="1200" b="0" dirty="0">
                <a:solidFill>
                  <a:srgbClr val="2F2F2F"/>
                </a:solidFill>
              </a:rPr>
              <a:t>K. H. </a:t>
            </a:r>
            <a:r>
              <a:rPr lang="en-US" altLang="ja-JP" sz="1200" b="0" dirty="0" err="1">
                <a:solidFill>
                  <a:srgbClr val="2F2F2F"/>
                </a:solidFill>
              </a:rPr>
              <a:t>Khlifa</a:t>
            </a:r>
            <a:r>
              <a:rPr lang="en-US" altLang="ja-JP" sz="1200" b="0" dirty="0">
                <a:solidFill>
                  <a:srgbClr val="2F2F2F"/>
                </a:solidFill>
              </a:rPr>
              <a:t>, A. </a:t>
            </a:r>
            <a:r>
              <a:rPr lang="en-US" altLang="ja-JP" sz="1200" b="0" dirty="0" err="1">
                <a:solidFill>
                  <a:srgbClr val="2F2F2F"/>
                </a:solidFill>
              </a:rPr>
              <a:t>Beunas</a:t>
            </a:r>
            <a:r>
              <a:rPr lang="en-US" altLang="ja-JP" sz="1200" b="0" dirty="0">
                <a:solidFill>
                  <a:srgbClr val="2F2F2F"/>
                </a:solidFill>
              </a:rPr>
              <a:t>, A. Mollard, I. Syratchev, N. </a:t>
            </a:r>
            <a:r>
              <a:rPr lang="en-US" altLang="ja-JP" sz="1200" b="0" dirty="0" err="1">
                <a:solidFill>
                  <a:srgbClr val="2F2F2F"/>
                </a:solidFill>
              </a:rPr>
              <a:t>C.Lasheras</a:t>
            </a:r>
            <a:r>
              <a:rPr lang="en-US" altLang="ja-JP" sz="1200" b="0" dirty="0">
                <a:solidFill>
                  <a:srgbClr val="2F2F2F"/>
                </a:solidFill>
              </a:rPr>
              <a:t>, and C. Marelli, TH2167HE High-Efficiency Klystron for the Hi-Lumi LHC, in 26th </a:t>
            </a:r>
            <a:r>
              <a:rPr lang="en-US" altLang="ja-JP" sz="1200" b="0" dirty="0" err="1">
                <a:solidFill>
                  <a:srgbClr val="2F2F2F"/>
                </a:solidFill>
              </a:rPr>
              <a:t>InternationalVacuum</a:t>
            </a:r>
            <a:r>
              <a:rPr lang="en-US" altLang="ja-JP" sz="1200" b="0" dirty="0">
                <a:solidFill>
                  <a:srgbClr val="2F2F2F"/>
                </a:solidFill>
              </a:rPr>
              <a:t> Electronics Conference (2025).</a:t>
            </a:r>
          </a:p>
          <a:p>
            <a:r>
              <a:rPr lang="en-US" altLang="ja-JP" sz="1200" b="0" dirty="0">
                <a:solidFill>
                  <a:srgbClr val="2F2F2F"/>
                </a:solidFill>
              </a:rPr>
              <a:t>N. Catalan-Lasheras, I. Syratchev, Z. Un </a:t>
            </a:r>
            <a:r>
              <a:rPr lang="en-US" altLang="ja-JP" sz="1200" b="0" dirty="0" err="1">
                <a:solidFill>
                  <a:srgbClr val="2F2F2F"/>
                </a:solidFill>
              </a:rPr>
              <a:t>Nisa,P</a:t>
            </a:r>
            <a:r>
              <a:rPr lang="en-US" altLang="ja-JP" sz="1200" b="0" dirty="0">
                <a:solidFill>
                  <a:srgbClr val="2F2F2F"/>
                </a:solidFill>
              </a:rPr>
              <a:t>. Alonso Arias, C. Marrelli, O. Brunner, A. </a:t>
            </a:r>
            <a:r>
              <a:rPr lang="en-US" altLang="ja-JP" sz="1200" b="0" dirty="0" err="1">
                <a:solidFill>
                  <a:srgbClr val="2F2F2F"/>
                </a:solidFill>
              </a:rPr>
              <a:t>Baig,G</a:t>
            </a:r>
            <a:r>
              <a:rPr lang="en-US" altLang="ja-JP" sz="1200" b="0" dirty="0">
                <a:solidFill>
                  <a:srgbClr val="2F2F2F"/>
                </a:solidFill>
              </a:rPr>
              <a:t>. Burt, J. Cai, T. Anno, A. </a:t>
            </a:r>
            <a:r>
              <a:rPr lang="en-US" altLang="ja-JP" sz="1200" b="0" dirty="0" err="1">
                <a:solidFill>
                  <a:srgbClr val="2F2F2F"/>
                </a:solidFill>
              </a:rPr>
              <a:t>Beunas</a:t>
            </a:r>
            <a:r>
              <a:rPr lang="en-US" altLang="ja-JP" sz="1200" b="0" dirty="0">
                <a:solidFill>
                  <a:srgbClr val="2F2F2F"/>
                </a:solidFill>
              </a:rPr>
              <a:t>, and K. Haj </a:t>
            </a:r>
            <a:r>
              <a:rPr lang="en-US" altLang="ja-JP" sz="1200" b="0" dirty="0" err="1">
                <a:solidFill>
                  <a:srgbClr val="2F2F2F"/>
                </a:solidFill>
              </a:rPr>
              <a:t>Khlifa,High</a:t>
            </a:r>
            <a:r>
              <a:rPr lang="en-US" altLang="ja-JP" sz="1200" b="0" dirty="0">
                <a:solidFill>
                  <a:srgbClr val="2F2F2F"/>
                </a:solidFill>
              </a:rPr>
              <a:t>-efficiency klystrons from a dream to a reality, JA-</a:t>
            </a:r>
            <a:r>
              <a:rPr lang="en-US" altLang="ja-JP" sz="1200" b="0" dirty="0" err="1">
                <a:solidFill>
                  <a:srgbClr val="2F2F2F"/>
                </a:solidFill>
              </a:rPr>
              <a:t>CoW</a:t>
            </a:r>
            <a:r>
              <a:rPr lang="en-US" altLang="ja-JP" sz="1200" b="0" dirty="0">
                <a:solidFill>
                  <a:srgbClr val="2F2F2F"/>
                </a:solidFill>
              </a:rPr>
              <a:t> IPAC2024, FRYD1 (2024).</a:t>
            </a:r>
          </a:p>
          <a:p>
            <a:r>
              <a:rPr lang="en-GB" altLang="ja-JP" sz="1200" b="0" dirty="0">
                <a:solidFill>
                  <a:srgbClr val="2F2F2F"/>
                </a:solidFill>
              </a:rPr>
              <a:t>T. Anno, Y. Okubo, and T. Tanaka, Development of an X-band 6 MW Pulsed Klystron, in Proceedings of the 12thAnnual Meeting of Particle Accelerator Society of Japan(2015).</a:t>
            </a:r>
          </a:p>
          <a:p>
            <a:r>
              <a:rPr lang="en-GB" altLang="ja-JP" sz="1200" b="0" dirty="0">
                <a:solidFill>
                  <a:srgbClr val="2F2F2F"/>
                </a:solidFill>
              </a:rPr>
              <a:t>V. E. </a:t>
            </a:r>
            <a:r>
              <a:rPr lang="en-GB" altLang="ja-JP" sz="1200" b="0" dirty="0" err="1">
                <a:solidFill>
                  <a:srgbClr val="2F2F2F"/>
                </a:solidFill>
              </a:rPr>
              <a:t>Teryaev</a:t>
            </a:r>
            <a:r>
              <a:rPr lang="en-GB" altLang="ja-JP" sz="1200" b="0" dirty="0">
                <a:solidFill>
                  <a:srgbClr val="2F2F2F"/>
                </a:solidFill>
              </a:rPr>
              <a:t>, S. V. </a:t>
            </a:r>
            <a:r>
              <a:rPr lang="en-GB" altLang="ja-JP" sz="1200" b="0" dirty="0" err="1">
                <a:solidFill>
                  <a:srgbClr val="2F2F2F"/>
                </a:solidFill>
              </a:rPr>
              <a:t>Shchelkunov</a:t>
            </a:r>
            <a:r>
              <a:rPr lang="en-GB" altLang="ja-JP" sz="1200" b="0" dirty="0">
                <a:solidFill>
                  <a:srgbClr val="2F2F2F"/>
                </a:solidFill>
              </a:rPr>
              <a:t>, and J. L. Hirshfield,90% efficient two-stage multibeam klystron: </a:t>
            </a:r>
            <a:r>
              <a:rPr lang="en-GB" altLang="ja-JP" sz="1200" b="0" dirty="0" err="1">
                <a:solidFill>
                  <a:srgbClr val="2F2F2F"/>
                </a:solidFill>
              </a:rPr>
              <a:t>Modelingand</a:t>
            </a:r>
            <a:r>
              <a:rPr lang="en-GB" altLang="ja-JP" sz="1200" b="0" dirty="0">
                <a:solidFill>
                  <a:srgbClr val="2F2F2F"/>
                </a:solidFill>
              </a:rPr>
              <a:t> design study, IEEE Transactions on Electron Devices67, 5777 (2020).</a:t>
            </a:r>
          </a:p>
          <a:p>
            <a:r>
              <a:rPr lang="en-GB" altLang="ja-JP" sz="1200" b="0" dirty="0">
                <a:solidFill>
                  <a:srgbClr val="2F2F2F"/>
                </a:solidFill>
              </a:rPr>
              <a:t>J. Cai and I. Syratchev, </a:t>
            </a:r>
            <a:r>
              <a:rPr lang="en-GB" altLang="ja-JP" sz="1200" b="0" dirty="0" err="1">
                <a:solidFill>
                  <a:srgbClr val="2F2F2F"/>
                </a:solidFill>
              </a:rPr>
              <a:t>Modeling</a:t>
            </a:r>
            <a:r>
              <a:rPr lang="en-GB" altLang="ja-JP" sz="1200" b="0" dirty="0">
                <a:solidFill>
                  <a:srgbClr val="2F2F2F"/>
                </a:solidFill>
              </a:rPr>
              <a:t> and technical design study of two-stage multibeam klystron for CLIC, IEEE Transactions on Electron Devices 67, 3362 (2020).</a:t>
            </a:r>
          </a:p>
          <a:p>
            <a:r>
              <a:rPr lang="en-GB" sz="1100" b="0" dirty="0">
                <a:solidFill>
                  <a:srgbClr val="2F2F2F"/>
                </a:solidFill>
              </a:rPr>
              <a:t>J. Cai, Z. u. Nisa, I. Syratchev and G. Burt, "Beam Optics Study on a Two-Stage Multibeam Klystron for the Future Circular Collider," in IEEE Transactions on Electron Devices, vol. 69, no. 8, pp. 4563-4571, Aug. 2022, </a:t>
            </a:r>
            <a:r>
              <a:rPr lang="en-GB" sz="1100" b="0" dirty="0" err="1">
                <a:solidFill>
                  <a:srgbClr val="2F2F2F"/>
                </a:solidFill>
              </a:rPr>
              <a:t>doi</a:t>
            </a:r>
            <a:r>
              <a:rPr lang="en-GB" sz="1100" b="0" dirty="0">
                <a:solidFill>
                  <a:srgbClr val="2F2F2F"/>
                </a:solidFill>
              </a:rPr>
              <a:t>: 10.1109/TED.2022.3182299. 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B01179-EAD9-5EF7-9944-8CFAE85C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(not exhaustive) 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8F3E-1B76-0A34-F7B7-AEE86ED14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E394A-1BFE-0749-E6C8-26EE975A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380EA-2C52-D059-814B-098AF2B2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0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BAE96C-5E9A-3B21-86D7-36E1EF2479AB}"/>
              </a:ext>
            </a:extLst>
          </p:cNvPr>
          <p:cNvSpPr txBox="1"/>
          <p:nvPr/>
        </p:nvSpPr>
        <p:spPr>
          <a:xfrm>
            <a:off x="988151" y="720323"/>
            <a:ext cx="6737595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Thanks to:</a:t>
            </a:r>
          </a:p>
          <a:p>
            <a:pPr algn="l"/>
            <a:endParaRPr lang="en-US" dirty="0"/>
          </a:p>
          <a:p>
            <a:r>
              <a:rPr lang="en-US" dirty="0"/>
              <a:t>All colleagues in the MKS section, in particular to:</a:t>
            </a:r>
          </a:p>
          <a:p>
            <a:r>
              <a:rPr lang="en-US" dirty="0"/>
              <a:t>U.N. Zaib, A. Thakur, </a:t>
            </a:r>
            <a:r>
              <a:rPr lang="en-GB" dirty="0"/>
              <a:t>D. S. Guillen, P. A. Arias, O. Brunner</a:t>
            </a:r>
          </a:p>
          <a:p>
            <a:endParaRPr lang="en-GB" dirty="0"/>
          </a:p>
          <a:p>
            <a:r>
              <a:rPr lang="en-GB" dirty="0"/>
              <a:t>F. </a:t>
            </a:r>
            <a:r>
              <a:rPr lang="en-GB" dirty="0" err="1"/>
              <a:t>Peuger</a:t>
            </a:r>
            <a:endParaRPr lang="en-GB" dirty="0"/>
          </a:p>
          <a:p>
            <a:endParaRPr lang="en-GB" dirty="0"/>
          </a:p>
          <a:p>
            <a:r>
              <a:rPr lang="en-GB" dirty="0"/>
              <a:t>L. </a:t>
            </a:r>
            <a:r>
              <a:rPr lang="en-GB" dirty="0" err="1"/>
              <a:t>Giezendanner</a:t>
            </a:r>
            <a:r>
              <a:rPr lang="en-GB" dirty="0"/>
              <a:t>, A. Piccini, K. </a:t>
            </a:r>
            <a:r>
              <a:rPr lang="en-GB" dirty="0" err="1"/>
              <a:t>Kissandrakis</a:t>
            </a:r>
            <a:r>
              <a:rPr lang="en-GB" dirty="0"/>
              <a:t>, and the other colleagues in MME and STI</a:t>
            </a:r>
          </a:p>
          <a:p>
            <a:endParaRPr lang="en-GB" dirty="0"/>
          </a:p>
          <a:p>
            <a:r>
              <a:rPr lang="en-GB" dirty="0"/>
              <a:t>J. Cai, G. Burt</a:t>
            </a:r>
          </a:p>
          <a:p>
            <a:endParaRPr lang="en-GB" dirty="0"/>
          </a:p>
          <a:p>
            <a:r>
              <a:rPr lang="en-GB" dirty="0"/>
              <a:t>K.H. </a:t>
            </a:r>
            <a:r>
              <a:rPr lang="en-GB" dirty="0" err="1"/>
              <a:t>Khlifa</a:t>
            </a:r>
            <a:r>
              <a:rPr lang="en-GB" dirty="0"/>
              <a:t>, A. </a:t>
            </a:r>
            <a:r>
              <a:rPr lang="en-GB" dirty="0" err="1"/>
              <a:t>Beunas</a:t>
            </a:r>
            <a:r>
              <a:rPr lang="en-GB" dirty="0"/>
              <a:t> (Thales), T. Anno (Canon)</a:t>
            </a:r>
          </a:p>
          <a:p>
            <a:r>
              <a:rPr lang="en-GB" dirty="0"/>
              <a:t> 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198" y="2090154"/>
            <a:ext cx="4395911" cy="4269269"/>
          </a:xfrm>
        </p:spPr>
        <p:txBody>
          <a:bodyPr>
            <a:normAutofit/>
          </a:bodyPr>
          <a:lstStyle/>
          <a:p>
            <a:r>
              <a:rPr lang="en-US" sz="1800" dirty="0"/>
              <a:t>Study of high efficiency klystrons for the CLIC drive beam (2010)</a:t>
            </a:r>
          </a:p>
          <a:p>
            <a:r>
              <a:rPr lang="en-US" sz="1800" dirty="0"/>
              <a:t>HEIKA started in 2014</a:t>
            </a:r>
          </a:p>
          <a:p>
            <a:r>
              <a:rPr lang="en-US" sz="1800" dirty="0"/>
              <a:t>In 2021 the HEK activity becomes a </a:t>
            </a:r>
            <a:r>
              <a:rPr lang="en-US" sz="1800" dirty="0" err="1"/>
              <a:t>Cern</a:t>
            </a:r>
            <a:r>
              <a:rPr lang="en-US" sz="1800" dirty="0"/>
              <a:t> project for the development, fabrication and testing of high efficiency klystrons for various particle accelerators (LHC, CLIC, FCC, ILC, </a:t>
            </a:r>
            <a:r>
              <a:rPr lang="en-US" sz="1800" dirty="0" err="1"/>
              <a:t>etc</a:t>
            </a:r>
            <a:r>
              <a:rPr lang="en-US" sz="1800" dirty="0"/>
              <a:t>…)</a:t>
            </a:r>
          </a:p>
          <a:p>
            <a:r>
              <a:rPr lang="en-US" sz="1800" dirty="0"/>
              <a:t>From 2024, the program expands from High Efficiency Klystrons to High Efficiency Power Sources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252" y="361013"/>
            <a:ext cx="11376025" cy="1065742"/>
          </a:xfrm>
        </p:spPr>
        <p:txBody>
          <a:bodyPr/>
          <a:lstStyle/>
          <a:p>
            <a:r>
              <a:rPr lang="en-US" sz="4800" dirty="0"/>
              <a:t>High efficiency klystrons at CERN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B769-3205-794E-B162-1A4E0ECB4A97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9E8B4-CC26-7C27-C33A-4D8FDFA49889}"/>
              </a:ext>
            </a:extLst>
          </p:cNvPr>
          <p:cNvSpPr txBox="1"/>
          <p:nvPr/>
        </p:nvSpPr>
        <p:spPr>
          <a:xfrm>
            <a:off x="4582886" y="76229"/>
            <a:ext cx="3026228" cy="13542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  power sources </a:t>
            </a:r>
            <a:endParaRPr lang="en-GB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D9616CC3-5689-9112-1C80-3F86D16F9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17" y="2671129"/>
            <a:ext cx="1505585" cy="2006600"/>
          </a:xfrm>
          <a:prstGeom prst="rect">
            <a:avLst/>
          </a:prstGeom>
        </p:spPr>
      </p:pic>
      <p:pic>
        <p:nvPicPr>
          <p:cNvPr id="12" name="Picture 11" descr="A diagram of a machine&#10;&#10;Description automatically generated">
            <a:extLst>
              <a:ext uri="{FF2B5EF4-FFF2-40B4-BE49-F238E27FC236}">
                <a16:creationId xmlns:a16="http://schemas.microsoft.com/office/drawing/2014/main" id="{5485E5CB-2A8A-447B-E78B-52DA55BEC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990" y="951426"/>
            <a:ext cx="1965792" cy="1504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C87AC9-0E3C-1358-5764-B21869BF9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181" y="2258204"/>
            <a:ext cx="2023527" cy="1023257"/>
          </a:xfrm>
          <a:prstGeom prst="rect">
            <a:avLst/>
          </a:prstGeom>
        </p:spPr>
      </p:pic>
      <p:pic>
        <p:nvPicPr>
          <p:cNvPr id="21" name="Picture 20" descr="A drawing of a machine&#10;&#10;Description automatically generated">
            <a:extLst>
              <a:ext uri="{FF2B5EF4-FFF2-40B4-BE49-F238E27FC236}">
                <a16:creationId xmlns:a16="http://schemas.microsoft.com/office/drawing/2014/main" id="{6F861F5B-85D3-9B5B-E928-D39651F94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4704" r="50740" b="6105"/>
          <a:stretch/>
        </p:blipFill>
        <p:spPr>
          <a:xfrm>
            <a:off x="10346353" y="4763527"/>
            <a:ext cx="1593214" cy="1604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206FB2-0500-AC3A-1928-225D83B27725}"/>
              </a:ext>
            </a:extLst>
          </p:cNvPr>
          <p:cNvSpPr txBox="1"/>
          <p:nvPr/>
        </p:nvSpPr>
        <p:spPr>
          <a:xfrm>
            <a:off x="5446063" y="1587190"/>
            <a:ext cx="3732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New bunching techniques (COM, CSM, BAC)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Studies on high efficiency limitations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KlyC</a:t>
            </a:r>
            <a:r>
              <a:rPr lang="en-US" dirty="0"/>
              <a:t> simulation code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Scaling procedures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New klystron topologies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Prototyping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International collaborations (2014-2018)</a:t>
            </a:r>
          </a:p>
        </p:txBody>
      </p:sp>
      <p:pic>
        <p:nvPicPr>
          <p:cNvPr id="16" name="Picture 47">
            <a:extLst>
              <a:ext uri="{FF2B5EF4-FFF2-40B4-BE49-F238E27FC236}">
                <a16:creationId xmlns:a16="http://schemas.microsoft.com/office/drawing/2014/main" id="{9086BE7F-EC54-75F3-A72D-5C96F61B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732" y="146229"/>
            <a:ext cx="1664268" cy="96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BEFF9E-8325-8E44-3148-9BA664316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916" y="3756022"/>
            <a:ext cx="1410690" cy="18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B732-2392-EEFE-FD16-A07622EA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X-band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58D7C-903E-D912-1E40-B7C290CDE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6845" y="1999971"/>
            <a:ext cx="6123441" cy="249949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2F2F2F"/>
                </a:solidFill>
              </a:rPr>
              <a:t>Canon E37113 klystrons (6 MW, 12 GHz, 39% efficiency) used as baseline for HE retrofit</a:t>
            </a:r>
          </a:p>
          <a:p>
            <a:r>
              <a:rPr lang="en-US" sz="1600" dirty="0"/>
              <a:t>New window design by </a:t>
            </a:r>
            <a:r>
              <a:rPr lang="en-US" sz="1600" dirty="0" err="1"/>
              <a:t>Cern</a:t>
            </a:r>
            <a:r>
              <a:rPr lang="en-US" sz="1600" dirty="0"/>
              <a:t>, new gun (175 kV) to reach 8 MW, 39% efficiency (E37123)</a:t>
            </a:r>
          </a:p>
          <a:p>
            <a:r>
              <a:rPr lang="en-US" sz="1600" dirty="0"/>
              <a:t>High efficiency retrofit to reach 10 MW, 56% efficiency</a:t>
            </a:r>
          </a:p>
          <a:p>
            <a:r>
              <a:rPr lang="en-US" sz="1600" dirty="0">
                <a:solidFill>
                  <a:schemeClr val="tx2"/>
                </a:solidFill>
              </a:rPr>
              <a:t>Second harmonic triplet + three cells output cavity, gun and window as in E37123, original solenoid from E37113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CB1ED-B732-2672-C563-F5E4030D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41199-0BAF-130B-AC36-69E28003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20B164-9A00-A51F-2CC0-1EF81FBB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20" y="4173382"/>
            <a:ext cx="2313090" cy="2153444"/>
          </a:xfrm>
          <a:prstGeom prst="rect">
            <a:avLst/>
          </a:prstGeom>
        </p:spPr>
      </p:pic>
      <p:pic>
        <p:nvPicPr>
          <p:cNvPr id="14" name="図 2">
            <a:extLst>
              <a:ext uri="{FF2B5EF4-FFF2-40B4-BE49-F238E27FC236}">
                <a16:creationId xmlns:a16="http://schemas.microsoft.com/office/drawing/2014/main" id="{7358FF86-DB59-95A2-E19B-2E9E3956E5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47" y="703641"/>
            <a:ext cx="1773922" cy="2365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C805F-00D2-8E36-118C-C4E3B8AFB9F0}"/>
              </a:ext>
            </a:extLst>
          </p:cNvPr>
          <p:cNvSpPr txBox="1"/>
          <p:nvPr/>
        </p:nvSpPr>
        <p:spPr>
          <a:xfrm>
            <a:off x="516845" y="1349829"/>
            <a:ext cx="74507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X-band klystrons used to test the CLIC accelerating structures (X-boxes)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630BD-E438-B8D8-6C0B-B8E72B4D1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178" y="3246310"/>
            <a:ext cx="4394060" cy="30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92B1-C628-F5DD-EEFF-C172E495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X-band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4904F-1953-15A5-20D2-1F8914B1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227720"/>
            <a:ext cx="5616575" cy="668337"/>
          </a:xfrm>
        </p:spPr>
        <p:txBody>
          <a:bodyPr/>
          <a:lstStyle/>
          <a:p>
            <a:r>
              <a:rPr lang="en-US" dirty="0"/>
              <a:t>Canon/CERN HE retrofits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32A83-DF8A-9EC5-9D6F-37D86D728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230" y="1974296"/>
            <a:ext cx="5616575" cy="376237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Two units built by Canon: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DC Oscillations observed on first prototype S/N 22M001;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Instabilities analyzed, understood and reproduced in simulations:</a:t>
            </a:r>
          </a:p>
          <a:p>
            <a:pPr lvl="2"/>
            <a:r>
              <a:rPr lang="en-US" sz="1500" dirty="0" err="1">
                <a:solidFill>
                  <a:schemeClr val="tx2"/>
                </a:solidFill>
              </a:rPr>
              <a:t>KlyC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monotron</a:t>
            </a:r>
            <a:r>
              <a:rPr lang="en-US" sz="1500" dirty="0">
                <a:solidFill>
                  <a:schemeClr val="tx2"/>
                </a:solidFill>
              </a:rPr>
              <a:t> oscillation module</a:t>
            </a:r>
          </a:p>
          <a:p>
            <a:pPr lvl="2"/>
            <a:r>
              <a:rPr lang="en-US" sz="1500" dirty="0">
                <a:solidFill>
                  <a:schemeClr val="tx2"/>
                </a:solidFill>
              </a:rPr>
              <a:t>CST PIC</a:t>
            </a:r>
          </a:p>
          <a:p>
            <a:r>
              <a:rPr lang="en-GB" sz="1600" dirty="0">
                <a:solidFill>
                  <a:schemeClr val="tx2"/>
                </a:solidFill>
              </a:rPr>
              <a:t>Instabilities addressed on the second prototype</a:t>
            </a:r>
          </a:p>
          <a:p>
            <a:r>
              <a:rPr lang="en-US" sz="1500" dirty="0">
                <a:solidFill>
                  <a:schemeClr val="tx2"/>
                </a:solidFill>
              </a:rPr>
              <a:t>First prototype rebuilt by Canon and successfully tested at Canon and CERN</a:t>
            </a:r>
          </a:p>
          <a:p>
            <a:pPr lvl="2"/>
            <a:r>
              <a:rPr lang="en-US" sz="1500" dirty="0">
                <a:solidFill>
                  <a:schemeClr val="tx2"/>
                </a:solidFill>
              </a:rPr>
              <a:t>Reached up to 10 MW, 56% efficiency, performances reproduced at CERN</a:t>
            </a:r>
            <a:endParaRPr lang="en-GB" sz="1500" dirty="0">
              <a:solidFill>
                <a:schemeClr val="tx2"/>
              </a:solidFill>
            </a:endParaRPr>
          </a:p>
          <a:p>
            <a:pPr lvl="2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F8DF9-D760-CF85-4D42-A8C4262D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2738B-F3ED-DB71-17D3-206903F9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06E75-7216-2D5D-9FD1-3FC6C2947AAE}"/>
              </a:ext>
            </a:extLst>
          </p:cNvPr>
          <p:cNvSpPr txBox="1"/>
          <p:nvPr/>
        </p:nvSpPr>
        <p:spPr>
          <a:xfrm>
            <a:off x="4267200" y="5629833"/>
            <a:ext cx="776577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/>
              <a:t>[1] J.C. Cai, I. Syratchev and G. Burt, ‘Numerical Analysis of Resonant Multipolar Instabilities in High Power Klystrons’, IEEE Trans. on Electron Devices, vol.68, issue.7, pp. 3617 - 3621, June 2021.</a:t>
            </a:r>
          </a:p>
          <a:p>
            <a:r>
              <a:rPr lang="en-US" altLang="ja-JP" sz="900" dirty="0"/>
              <a:t>[2] T. Anno, “X-band high efficiency klystron development”, Workshop on Efficient RF sources, July 2022.</a:t>
            </a:r>
          </a:p>
          <a:p>
            <a:r>
              <a:rPr lang="en-US" altLang="ja-JP" sz="900" dirty="0"/>
              <a:t>[3] Igor Syratchev, Zaib Un Nisa, </a:t>
            </a:r>
            <a:r>
              <a:rPr lang="en-US" altLang="ja-JP" sz="900" dirty="0" err="1"/>
              <a:t>Jinchi</a:t>
            </a:r>
            <a:r>
              <a:rPr lang="en-US" altLang="ja-JP" sz="900" dirty="0"/>
              <a:t> Cai, Graeme Burt, Toshiro Anno, </a:t>
            </a:r>
            <a:r>
              <a:rPr lang="en-US" altLang="ja-JP" sz="900" i="1" dirty="0"/>
              <a:t>DC Beam Stability issues in the first commercial prototype of a High Efficiency 8MW X-Band Klystron</a:t>
            </a:r>
            <a:r>
              <a:rPr lang="en-US" altLang="ja-JP" sz="900" dirty="0"/>
              <a:t>, CLIC-Note-1176, 2022.</a:t>
            </a:r>
            <a:endParaRPr lang="en-US" altLang="ja-JP" sz="900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DFDAB-FB78-0F66-E8DC-D45B98F0D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62" y="907256"/>
            <a:ext cx="2769826" cy="1782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9132A-AF5E-E1B7-5261-399BDCC4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76" y="3281983"/>
            <a:ext cx="3405932" cy="233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DEED34-B031-8E2C-91A2-AF9C39540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769" y="1227720"/>
            <a:ext cx="1905404" cy="1404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D215D-8FB7-6EDD-A854-7765819EB81F}"/>
              </a:ext>
            </a:extLst>
          </p:cNvPr>
          <p:cNvSpPr txBox="1"/>
          <p:nvPr/>
        </p:nvSpPr>
        <p:spPr>
          <a:xfrm>
            <a:off x="5964805" y="2976466"/>
            <a:ext cx="26047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harmonic triplet replaced by a doublet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“decoupling” the first three bunching cavities by varying the gap 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Adding stainless steel in the first four drift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of the main coil current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3089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9E80-1955-766E-9032-FFFB4BB4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70634"/>
            <a:ext cx="11380812" cy="1084263"/>
          </a:xfrm>
        </p:spPr>
        <p:txBody>
          <a:bodyPr/>
          <a:lstStyle/>
          <a:p>
            <a:r>
              <a:rPr lang="en-US" dirty="0"/>
              <a:t>S-band MB klystron retrofit (2016)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ACCC0-DCED-55E1-07AD-D89D8D763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861" y="810881"/>
            <a:ext cx="7498379" cy="3762376"/>
          </a:xfrm>
        </p:spPr>
        <p:txBody>
          <a:bodyPr/>
          <a:lstStyle/>
          <a:p>
            <a:r>
              <a:rPr lang="en-GB" sz="1800" b="0" dirty="0">
                <a:solidFill>
                  <a:schemeClr val="tx2"/>
                </a:solidFill>
              </a:rPr>
              <a:t>First commercial S‐band MB tube prototype employing the new bunching technology (BAC: bunch-align-collect). </a:t>
            </a:r>
          </a:p>
          <a:p>
            <a:r>
              <a:rPr lang="en-GB" sz="1800" b="0" dirty="0">
                <a:solidFill>
                  <a:schemeClr val="tx2"/>
                </a:solidFill>
              </a:rPr>
              <a:t>Retrofit of KIU-147 MBK klystron, from 42% to 60% by replacing the bunching circuit + PPM focusing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71421E-0D2A-09FB-0F48-5243EB97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28DC4-0F76-A89D-2807-A2B3B9CA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D8C4-7385-2052-5D12-5DB8A0F0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68913-8ADE-0171-1354-0D6B4DA9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862"/>
          <a:stretch>
            <a:fillRect/>
          </a:stretch>
        </p:blipFill>
        <p:spPr>
          <a:xfrm>
            <a:off x="4443731" y="4115188"/>
            <a:ext cx="3658184" cy="2246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570900-687A-5FA1-E5F9-EE1C09A4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83" y="1872711"/>
            <a:ext cx="2845702" cy="2252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44F2C7-0937-45EA-23C6-173A54E82A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409"/>
          <a:stretch>
            <a:fillRect/>
          </a:stretch>
        </p:blipFill>
        <p:spPr>
          <a:xfrm>
            <a:off x="203139" y="2151978"/>
            <a:ext cx="3891681" cy="15241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8233D-BC01-EDAE-6563-A536E6F06C1D}"/>
              </a:ext>
            </a:extLst>
          </p:cNvPr>
          <p:cNvSpPr txBox="1"/>
          <p:nvPr/>
        </p:nvSpPr>
        <p:spPr>
          <a:xfrm>
            <a:off x="463198" y="4179057"/>
            <a:ext cx="60943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dirty="0">
                <a:solidFill>
                  <a:schemeClr val="tx2"/>
                </a:solidFill>
              </a:rPr>
              <a:t> 40 beams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Permanent Magnets focusing system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Voltage: &lt;60 kV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Peak power: &gt;6.0 MW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Efficiency: &gt;60% 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Pulse length: 5 microsecond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Repetition rate: 300 Hz</a:t>
            </a:r>
          </a:p>
          <a:p>
            <a:r>
              <a:rPr lang="en-GB" sz="1400" dirty="0">
                <a:solidFill>
                  <a:schemeClr val="tx2"/>
                </a:solidFill>
              </a:rPr>
              <a:t> Average power: 30 kW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5541B-6E2C-4709-2C1F-CB71020EF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604" y="1414401"/>
            <a:ext cx="3769535" cy="479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3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0511-AC5B-6C7B-BFE7-441804F2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7" y="134526"/>
            <a:ext cx="11380812" cy="1084263"/>
          </a:xfrm>
        </p:spPr>
        <p:txBody>
          <a:bodyPr/>
          <a:lstStyle/>
          <a:p>
            <a:r>
              <a:rPr lang="en-US" dirty="0"/>
              <a:t>HL-LHC HE klystrons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B3F6B-D622-437E-FE41-C3B5BE679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230" y="1346603"/>
            <a:ext cx="5616575" cy="1447885"/>
          </a:xfrm>
        </p:spPr>
        <p:txBody>
          <a:bodyPr/>
          <a:lstStyle/>
          <a:p>
            <a:r>
              <a:rPr lang="en-US" sz="2000" b="0" dirty="0"/>
              <a:t>The high intensity beams of the HL-LHC will require higher voltage at injection</a:t>
            </a:r>
          </a:p>
          <a:p>
            <a:r>
              <a:rPr lang="en-US" sz="2000" b="0" dirty="0"/>
              <a:t>Power required from the klystron pushed to 350 kW (transients)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C7FC2-A83A-7D60-4950-4430D2EFB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7342" y="768003"/>
            <a:ext cx="5611813" cy="734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dirty="0"/>
              <a:t>Present LHC klystrons: Thales TH2167, 400.8 MHz, 300 kW CW</a:t>
            </a:r>
            <a:endParaRPr lang="en-GB" sz="2000" b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9133FD-05E2-FB11-7973-5E4A12D8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F6E7C-EC85-FB7D-2F29-D433F836F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77D0B-6579-7828-DD3D-70C587B3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3D980D-2C66-B7D0-EE71-DA119ACD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4" y="3429000"/>
            <a:ext cx="5953123" cy="2502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E0F642-B59A-BFED-976F-944B8B9EC00E}"/>
                  </a:ext>
                </a:extLst>
              </p:cNvPr>
              <p:cNvSpPr txBox="1"/>
              <p:nvPr/>
            </p:nvSpPr>
            <p:spPr>
              <a:xfrm>
                <a:off x="8309291" y="4421039"/>
                <a:ext cx="3646713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solidFill>
                      <a:srgbClr val="303030"/>
                    </a:solidFill>
                  </a:rPr>
                  <a:t>Retrofit the present LHC klystrons to HE version -&gt; 350 kW output power,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800" b="0" i="1" baseline="-25000" smtClean="0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1800" b="0" smtClean="0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>
                    <a:solidFill>
                      <a:srgbClr val="303030"/>
                    </a:solidFill>
                  </a:rPr>
                  <a:t>=67%</a:t>
                </a:r>
              </a:p>
              <a:p>
                <a:r>
                  <a:rPr lang="en-US" sz="1800" b="0" dirty="0">
                    <a:solidFill>
                      <a:srgbClr val="303030"/>
                    </a:solidFill>
                  </a:rPr>
                  <a:t>Operating point compatible with present HVPS (60 kV max, 10 A/ klystron)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E0F642-B59A-BFED-976F-944B8B9EC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291" y="4421039"/>
                <a:ext cx="3646713" cy="1754326"/>
              </a:xfrm>
              <a:prstGeom prst="rect">
                <a:avLst/>
              </a:prstGeom>
              <a:blipFill>
                <a:blip r:embed="rId3"/>
                <a:stretch>
                  <a:fillRect l="-1338" t="-1736" r="-2341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2">
            <a:extLst>
              <a:ext uri="{FF2B5EF4-FFF2-40B4-BE49-F238E27FC236}">
                <a16:creationId xmlns:a16="http://schemas.microsoft.com/office/drawing/2014/main" id="{5763C3EB-A06D-EB96-71F1-6D5CDE70D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0" r="5600"/>
          <a:stretch/>
        </p:blipFill>
        <p:spPr>
          <a:xfrm>
            <a:off x="6287342" y="2256537"/>
            <a:ext cx="1844282" cy="4043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96A39-BA5C-A58F-DBF2-7A1C4AD43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586" y="1135411"/>
            <a:ext cx="2438121" cy="33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67" y="207796"/>
            <a:ext cx="11376025" cy="1065742"/>
          </a:xfrm>
        </p:spPr>
        <p:txBody>
          <a:bodyPr/>
          <a:lstStyle/>
          <a:p>
            <a:r>
              <a:rPr lang="en-US" dirty="0"/>
              <a:t>HL-LHC HE klystrons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AFE8C-7DE5-0043-B424-8099DF514DFC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BFF673-667E-1089-B8B5-5A335672C1DE}"/>
              </a:ext>
            </a:extLst>
          </p:cNvPr>
          <p:cNvSpPr txBox="1">
            <a:spLocks/>
          </p:cNvSpPr>
          <p:nvPr/>
        </p:nvSpPr>
        <p:spPr>
          <a:xfrm>
            <a:off x="88077" y="905263"/>
            <a:ext cx="8150247" cy="1605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3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1"/>
                </a:solidFill>
                <a:latin typeface="+mn-lt"/>
              </a:rPr>
              <a:t>CSM (Core Stabilization Method) interaction structure</a:t>
            </a:r>
            <a:r>
              <a:rPr lang="en-US" sz="2200" dirty="0">
                <a:latin typeface="+mn-lt"/>
              </a:rPr>
              <a:t>: </a:t>
            </a:r>
          </a:p>
          <a:p>
            <a:r>
              <a:rPr lang="en-GB" sz="1900" dirty="0">
                <a:solidFill>
                  <a:srgbClr val="303030"/>
                </a:solidFill>
                <a:latin typeface="+mn-lt"/>
              </a:rPr>
              <a:t>Second and third harmonic cavities used to stabilize the bunch core around the </a:t>
            </a:r>
            <a:r>
              <a:rPr lang="en-GB" sz="1900" dirty="0" err="1">
                <a:solidFill>
                  <a:srgbClr val="303030"/>
                </a:solidFill>
                <a:latin typeface="+mn-lt"/>
              </a:rPr>
              <a:t>center</a:t>
            </a:r>
            <a:r>
              <a:rPr lang="en-GB" sz="1900" dirty="0">
                <a:solidFill>
                  <a:srgbClr val="303030"/>
                </a:solidFill>
                <a:latin typeface="+mn-lt"/>
              </a:rPr>
              <a:t>, while the particles at the periphery of the bunch approach the </a:t>
            </a:r>
            <a:r>
              <a:rPr lang="en-GB" sz="1900" dirty="0" err="1">
                <a:solidFill>
                  <a:srgbClr val="303030"/>
                </a:solidFill>
                <a:latin typeface="+mn-lt"/>
              </a:rPr>
              <a:t>center</a:t>
            </a:r>
            <a:r>
              <a:rPr lang="en-GB" sz="1900" dirty="0">
                <a:solidFill>
                  <a:srgbClr val="303030"/>
                </a:solidFill>
                <a:latin typeface="+mn-lt"/>
              </a:rPr>
              <a:t> monotonically, increasing the bunch saturation and the efficiency. </a:t>
            </a:r>
            <a:br>
              <a:rPr lang="en-GB" sz="1900" dirty="0">
                <a:solidFill>
                  <a:srgbClr val="303030"/>
                </a:solidFill>
                <a:latin typeface="+mn-lt"/>
              </a:rPr>
            </a:br>
            <a:endParaRPr lang="en-GB" sz="1900" dirty="0">
              <a:solidFill>
                <a:srgbClr val="303030"/>
              </a:solidFill>
              <a:latin typeface="+mn-lt"/>
            </a:endParaRPr>
          </a:p>
          <a:p>
            <a:endParaRPr lang="en-GB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13BF8-5F97-117B-972E-02EE27E98F47}"/>
              </a:ext>
            </a:extLst>
          </p:cNvPr>
          <p:cNvGrpSpPr/>
          <p:nvPr/>
        </p:nvGrpSpPr>
        <p:grpSpPr>
          <a:xfrm>
            <a:off x="8615607" y="787873"/>
            <a:ext cx="1205524" cy="4098210"/>
            <a:chOff x="424397" y="2057003"/>
            <a:chExt cx="1205524" cy="4098210"/>
          </a:xfrm>
        </p:grpSpPr>
        <p:pic>
          <p:nvPicPr>
            <p:cNvPr id="14" name="Content Placeholder 7">
              <a:extLst>
                <a:ext uri="{FF2B5EF4-FFF2-40B4-BE49-F238E27FC236}">
                  <a16:creationId xmlns:a16="http://schemas.microsoft.com/office/drawing/2014/main" id="{96C617D2-3311-B9A7-C229-1E2E4A79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477" r="30301"/>
            <a:stretch/>
          </p:blipFill>
          <p:spPr>
            <a:xfrm>
              <a:off x="424397" y="2057003"/>
              <a:ext cx="1205524" cy="40982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C9DAF-52FA-0E86-DBAC-F7CBB51D4F17}"/>
                </a:ext>
              </a:extLst>
            </p:cNvPr>
            <p:cNvSpPr txBox="1"/>
            <p:nvPr/>
          </p:nvSpPr>
          <p:spPr>
            <a:xfrm>
              <a:off x="424397" y="5724321"/>
              <a:ext cx="120552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TH2167 S/N 01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“St. Paul”</a:t>
              </a:r>
              <a:endPara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73DF15-32B8-A107-2F03-140A5C143232}"/>
              </a:ext>
            </a:extLst>
          </p:cNvPr>
          <p:cNvGrpSpPr/>
          <p:nvPr/>
        </p:nvGrpSpPr>
        <p:grpSpPr>
          <a:xfrm>
            <a:off x="10513769" y="787872"/>
            <a:ext cx="1205523" cy="4098205"/>
            <a:chOff x="1944020" y="2057003"/>
            <a:chExt cx="1205523" cy="40982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79D54F-E4C2-8A1B-4EA3-4990AE7C6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21"/>
            <a:stretch/>
          </p:blipFill>
          <p:spPr>
            <a:xfrm>
              <a:off x="1944020" y="2057003"/>
              <a:ext cx="1205523" cy="40982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571A1B-4CC8-9BA2-ACB9-0A037F8246E5}"/>
                </a:ext>
              </a:extLst>
            </p:cNvPr>
            <p:cNvSpPr txBox="1"/>
            <p:nvPr/>
          </p:nvSpPr>
          <p:spPr>
            <a:xfrm>
              <a:off x="1944020" y="5724320"/>
              <a:ext cx="120552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TH2167HE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Prototype</a:t>
              </a:r>
              <a:endParaRPr lang="en-GB" sz="14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7F05B41-1172-0C65-BB95-099EE77617CF}"/>
              </a:ext>
            </a:extLst>
          </p:cNvPr>
          <p:cNvSpPr/>
          <p:nvPr/>
        </p:nvSpPr>
        <p:spPr>
          <a:xfrm>
            <a:off x="9952414" y="2255564"/>
            <a:ext cx="461319" cy="7414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diagram of a graph showing a blue and red line&#10;&#10;Description automatically generated with medium confidence">
            <a:extLst>
              <a:ext uri="{FF2B5EF4-FFF2-40B4-BE49-F238E27FC236}">
                <a16:creationId xmlns:a16="http://schemas.microsoft.com/office/drawing/2014/main" id="{9989D81F-A8C8-4E06-DB77-F875B453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09" y="3207806"/>
            <a:ext cx="3885616" cy="29142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3F83FC1-72AC-F912-DAD1-0A6B30D405C8}"/>
              </a:ext>
            </a:extLst>
          </p:cNvPr>
          <p:cNvSpPr/>
          <p:nvPr/>
        </p:nvSpPr>
        <p:spPr>
          <a:xfrm>
            <a:off x="2871743" y="3841375"/>
            <a:ext cx="812081" cy="1336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C1C08-5E81-7F83-ECCC-B93A09683FCC}"/>
              </a:ext>
            </a:extLst>
          </p:cNvPr>
          <p:cNvSpPr txBox="1"/>
          <p:nvPr/>
        </p:nvSpPr>
        <p:spPr>
          <a:xfrm>
            <a:off x="2757717" y="5167463"/>
            <a:ext cx="11637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Core stabilization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94FE4-A691-7CB4-8894-60A4220AA5B8}"/>
              </a:ext>
            </a:extLst>
          </p:cNvPr>
          <p:cNvSpPr txBox="1"/>
          <p:nvPr/>
        </p:nvSpPr>
        <p:spPr>
          <a:xfrm>
            <a:off x="150773" y="2545638"/>
            <a:ext cx="6254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Klystron optimized in </a:t>
            </a:r>
            <a:r>
              <a:rPr lang="en-US" dirty="0" err="1"/>
              <a:t>KlyC</a:t>
            </a:r>
            <a:r>
              <a:rPr lang="en-US" dirty="0"/>
              <a:t> and CST, predicted efficiency 70%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27BB6-8C49-0B7D-6691-521FB722D1D1}"/>
              </a:ext>
            </a:extLst>
          </p:cNvPr>
          <p:cNvSpPr txBox="1"/>
          <p:nvPr/>
        </p:nvSpPr>
        <p:spPr>
          <a:xfrm>
            <a:off x="8660656" y="5314105"/>
            <a:ext cx="35472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Manufacturing started in 2022, tube tested in summer 2024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F514F4-DB29-2502-F671-95C1A9148EE9}"/>
              </a:ext>
            </a:extLst>
          </p:cNvPr>
          <p:cNvGrpSpPr/>
          <p:nvPr/>
        </p:nvGrpSpPr>
        <p:grpSpPr>
          <a:xfrm rot="5400000">
            <a:off x="5469740" y="3361036"/>
            <a:ext cx="3950068" cy="1739125"/>
            <a:chOff x="-14571" y="1385253"/>
            <a:chExt cx="7144882" cy="36783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F93E3E-2552-6B53-C24D-A6454B999F87}"/>
                </a:ext>
              </a:extLst>
            </p:cNvPr>
            <p:cNvSpPr/>
            <p:nvPr/>
          </p:nvSpPr>
          <p:spPr>
            <a:xfrm>
              <a:off x="-14571" y="1385253"/>
              <a:ext cx="7144882" cy="36783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Image 6">
              <a:extLst>
                <a:ext uri="{FF2B5EF4-FFF2-40B4-BE49-F238E27FC236}">
                  <a16:creationId xmlns:a16="http://schemas.microsoft.com/office/drawing/2014/main" id="{885EE760-89E1-92AD-CF81-A91C9DBF7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89" y="1405817"/>
              <a:ext cx="7097822" cy="3557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42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61BF-2E36-296B-CFB7-713B6327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HE klystrons: test results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4D603-976C-34DA-3EF4-63885247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11 February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F2089-96F0-D9D8-9C1C-A907D8D5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CF27-8B9D-8F12-28CF-66A443ED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FAD6C-5784-C193-E8D4-958279BC8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54"/>
          <a:stretch/>
        </p:blipFill>
        <p:spPr>
          <a:xfrm>
            <a:off x="6583928" y="1500726"/>
            <a:ext cx="2155666" cy="1838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ED0D9-C7BA-785D-64ED-8777EBFA3E94}"/>
              </a:ext>
            </a:extLst>
          </p:cNvPr>
          <p:cNvSpPr txBox="1"/>
          <p:nvPr/>
        </p:nvSpPr>
        <p:spPr>
          <a:xfrm>
            <a:off x="230214" y="1099922"/>
            <a:ext cx="6094378" cy="310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Measured efficiency 70% (calorimetric) with 365 kW output power at 57.7 kV, 9 A during FAT (Sept. 2024)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03030"/>
                </a:solidFill>
              </a:rPr>
              <a:t>KlyC</a:t>
            </a:r>
            <a:r>
              <a:rPr lang="en-US" dirty="0">
                <a:solidFill>
                  <a:srgbClr val="303030"/>
                </a:solidFill>
              </a:rPr>
              <a:t> model of the klystron as “digital twin” to simulate performances and predict klystron behavior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Several issues accounted for: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Initial wrong tuning of the second harmonic cavity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03030"/>
                </a:solidFill>
              </a:rPr>
              <a:t>Multipacting</a:t>
            </a:r>
            <a:r>
              <a:rPr lang="en-US" dirty="0">
                <a:solidFill>
                  <a:srgbClr val="303030"/>
                </a:solidFill>
              </a:rPr>
              <a:t> in the output coaxial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Overheating of the harmonic cavities membranes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30303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7CB74B-849E-0075-0991-5CD8F35C7154}"/>
              </a:ext>
            </a:extLst>
          </p:cNvPr>
          <p:cNvGrpSpPr/>
          <p:nvPr/>
        </p:nvGrpSpPr>
        <p:grpSpPr>
          <a:xfrm>
            <a:off x="8911788" y="865911"/>
            <a:ext cx="3240711" cy="2314101"/>
            <a:chOff x="7832035" y="4154394"/>
            <a:chExt cx="3561427" cy="2589735"/>
          </a:xfrm>
        </p:grpSpPr>
        <p:pic>
          <p:nvPicPr>
            <p:cNvPr id="12" name="Image 6">
              <a:extLst>
                <a:ext uri="{FF2B5EF4-FFF2-40B4-BE49-F238E27FC236}">
                  <a16:creationId xmlns:a16="http://schemas.microsoft.com/office/drawing/2014/main" id="{F71CD10A-C02B-E42C-7767-5D779915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2035" y="4154394"/>
              <a:ext cx="3561427" cy="2589735"/>
            </a:xfrm>
            <a:prstGeom prst="rect">
              <a:avLst/>
            </a:prstGeom>
          </p:spPr>
        </p:pic>
        <p:grpSp>
          <p:nvGrpSpPr>
            <p:cNvPr id="13" name="Groupe 3">
              <a:extLst>
                <a:ext uri="{FF2B5EF4-FFF2-40B4-BE49-F238E27FC236}">
                  <a16:creationId xmlns:a16="http://schemas.microsoft.com/office/drawing/2014/main" id="{6FEED5C4-78A9-6175-B9E4-789FBAE8E271}"/>
                </a:ext>
              </a:extLst>
            </p:cNvPr>
            <p:cNvGrpSpPr/>
            <p:nvPr/>
          </p:nvGrpSpPr>
          <p:grpSpPr>
            <a:xfrm rot="975340">
              <a:off x="9682673" y="4777447"/>
              <a:ext cx="789850" cy="1409853"/>
              <a:chOff x="7092202" y="1562682"/>
              <a:chExt cx="448798" cy="1010051"/>
            </a:xfrm>
          </p:grpSpPr>
          <p:grpSp>
            <p:nvGrpSpPr>
              <p:cNvPr id="14" name="Groupe 24">
                <a:extLst>
                  <a:ext uri="{FF2B5EF4-FFF2-40B4-BE49-F238E27FC236}">
                    <a16:creationId xmlns:a16="http://schemas.microsoft.com/office/drawing/2014/main" id="{D79B0E72-DB96-ED9E-A3C5-8F8933321A44}"/>
                  </a:ext>
                </a:extLst>
              </p:cNvPr>
              <p:cNvGrpSpPr/>
              <p:nvPr/>
            </p:nvGrpSpPr>
            <p:grpSpPr>
              <a:xfrm>
                <a:off x="7105778" y="1758315"/>
                <a:ext cx="114042" cy="123686"/>
                <a:chOff x="7105778" y="1758315"/>
                <a:chExt cx="114042" cy="12368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B363D55-8180-83CD-12F8-E4668B82009F}"/>
                    </a:ext>
                  </a:extLst>
                </p:cNvPr>
                <p:cNvSpPr/>
                <p:nvPr/>
              </p:nvSpPr>
              <p:spPr>
                <a:xfrm>
                  <a:off x="7105778" y="1758315"/>
                  <a:ext cx="57021" cy="12368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4FDBADF-C822-C57C-949D-104E76887148}"/>
                    </a:ext>
                  </a:extLst>
                </p:cNvPr>
                <p:cNvSpPr/>
                <p:nvPr/>
              </p:nvSpPr>
              <p:spPr>
                <a:xfrm>
                  <a:off x="7162799" y="1758315"/>
                  <a:ext cx="57021" cy="12368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5" name="Groupe 25">
                <a:extLst>
                  <a:ext uri="{FF2B5EF4-FFF2-40B4-BE49-F238E27FC236}">
                    <a16:creationId xmlns:a16="http://schemas.microsoft.com/office/drawing/2014/main" id="{04AAA0D7-FEFF-7F2E-3110-531A9FA1AF6A}"/>
                  </a:ext>
                </a:extLst>
              </p:cNvPr>
              <p:cNvGrpSpPr/>
              <p:nvPr/>
            </p:nvGrpSpPr>
            <p:grpSpPr>
              <a:xfrm>
                <a:off x="7103237" y="2253414"/>
                <a:ext cx="114042" cy="123686"/>
                <a:chOff x="7105778" y="1758315"/>
                <a:chExt cx="114042" cy="12368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2B75655-73B8-685F-E156-6A3C52F04EB5}"/>
                    </a:ext>
                  </a:extLst>
                </p:cNvPr>
                <p:cNvSpPr/>
                <p:nvPr/>
              </p:nvSpPr>
              <p:spPr>
                <a:xfrm>
                  <a:off x="7105778" y="1758315"/>
                  <a:ext cx="57021" cy="12368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AA88E1-B271-FFA2-5020-2616CEC40C4F}"/>
                    </a:ext>
                  </a:extLst>
                </p:cNvPr>
                <p:cNvSpPr/>
                <p:nvPr/>
              </p:nvSpPr>
              <p:spPr>
                <a:xfrm>
                  <a:off x="7162799" y="1758315"/>
                  <a:ext cx="57021" cy="12368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6" name="Groupe 49">
                <a:extLst>
                  <a:ext uri="{FF2B5EF4-FFF2-40B4-BE49-F238E27FC236}">
                    <a16:creationId xmlns:a16="http://schemas.microsoft.com/office/drawing/2014/main" id="{5AEF2D73-5677-1834-1C53-99025167733A}"/>
                  </a:ext>
                </a:extLst>
              </p:cNvPr>
              <p:cNvGrpSpPr/>
              <p:nvPr/>
            </p:nvGrpSpPr>
            <p:grpSpPr>
              <a:xfrm>
                <a:off x="7099427" y="1839208"/>
                <a:ext cx="116583" cy="218978"/>
                <a:chOff x="7103237" y="1820158"/>
                <a:chExt cx="116583" cy="218978"/>
              </a:xfrm>
            </p:grpSpPr>
            <p:cxnSp>
              <p:nvCxnSpPr>
                <p:cNvPr id="27" name="Connecteur en arc 29">
                  <a:extLst>
                    <a:ext uri="{FF2B5EF4-FFF2-40B4-BE49-F238E27FC236}">
                      <a16:creationId xmlns:a16="http://schemas.microsoft.com/office/drawing/2014/main" id="{9A10707D-4D8F-ADF1-686A-61C05815A623}"/>
                    </a:ext>
                  </a:extLst>
                </p:cNvPr>
                <p:cNvCxnSpPr>
                  <a:cxnSpLocks/>
                  <a:stCxn id="32" idx="3"/>
                </p:cNvCxnSpPr>
                <p:nvPr/>
              </p:nvCxnSpPr>
              <p:spPr>
                <a:xfrm flipH="1">
                  <a:off x="7141208" y="1820158"/>
                  <a:ext cx="78612" cy="218978"/>
                </a:xfrm>
                <a:prstGeom prst="curvedConnector4">
                  <a:avLst>
                    <a:gd name="adj1" fmla="val -239098"/>
                    <a:gd name="adj2" fmla="val 97759"/>
                  </a:avLst>
                </a:prstGeom>
                <a:ln w="15875" cmpd="sng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en arc 46">
                  <a:extLst>
                    <a:ext uri="{FF2B5EF4-FFF2-40B4-BE49-F238E27FC236}">
                      <a16:creationId xmlns:a16="http://schemas.microsoft.com/office/drawing/2014/main" id="{85DC86CB-11C8-23E9-A5FF-A4073CF3052C}"/>
                    </a:ext>
                  </a:extLst>
                </p:cNvPr>
                <p:cNvCxnSpPr/>
                <p:nvPr/>
              </p:nvCxnSpPr>
              <p:spPr>
                <a:xfrm>
                  <a:off x="7103237" y="1820158"/>
                  <a:ext cx="78612" cy="218978"/>
                </a:xfrm>
                <a:prstGeom prst="curvedConnector4">
                  <a:avLst>
                    <a:gd name="adj1" fmla="val -207596"/>
                    <a:gd name="adj2" fmla="val 100369"/>
                  </a:avLst>
                </a:prstGeom>
                <a:ln w="15875" cmpd="sng">
                  <a:solidFill>
                    <a:srgbClr val="00B0F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e 50">
                <a:extLst>
                  <a:ext uri="{FF2B5EF4-FFF2-40B4-BE49-F238E27FC236}">
                    <a16:creationId xmlns:a16="http://schemas.microsoft.com/office/drawing/2014/main" id="{40FEAB20-4607-3C37-2FC5-7E9CDD336E5D}"/>
                  </a:ext>
                </a:extLst>
              </p:cNvPr>
              <p:cNvGrpSpPr/>
              <p:nvPr/>
            </p:nvGrpSpPr>
            <p:grpSpPr>
              <a:xfrm>
                <a:off x="7105778" y="2353755"/>
                <a:ext cx="116583" cy="218978"/>
                <a:chOff x="7103237" y="1820158"/>
                <a:chExt cx="116583" cy="218978"/>
              </a:xfrm>
            </p:grpSpPr>
            <p:cxnSp>
              <p:nvCxnSpPr>
                <p:cNvPr id="25" name="Connecteur en arc 51">
                  <a:extLst>
                    <a:ext uri="{FF2B5EF4-FFF2-40B4-BE49-F238E27FC236}">
                      <a16:creationId xmlns:a16="http://schemas.microsoft.com/office/drawing/2014/main" id="{6A44AF69-7ED6-DFCB-5626-3ABF5E89B308}"/>
                    </a:ext>
                  </a:extLst>
                </p:cNvPr>
                <p:cNvCxnSpPr/>
                <p:nvPr/>
              </p:nvCxnSpPr>
              <p:spPr>
                <a:xfrm flipH="1">
                  <a:off x="7141208" y="1820158"/>
                  <a:ext cx="78612" cy="218978"/>
                </a:xfrm>
                <a:prstGeom prst="curvedConnector4">
                  <a:avLst>
                    <a:gd name="adj1" fmla="val -239098"/>
                    <a:gd name="adj2" fmla="val 97759"/>
                  </a:avLst>
                </a:prstGeom>
                <a:ln w="15875" cmpd="sng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en arc 52">
                  <a:extLst>
                    <a:ext uri="{FF2B5EF4-FFF2-40B4-BE49-F238E27FC236}">
                      <a16:creationId xmlns:a16="http://schemas.microsoft.com/office/drawing/2014/main" id="{C92E9DE7-5140-4A79-1594-4F905ABC840E}"/>
                    </a:ext>
                  </a:extLst>
                </p:cNvPr>
                <p:cNvCxnSpPr/>
                <p:nvPr/>
              </p:nvCxnSpPr>
              <p:spPr>
                <a:xfrm>
                  <a:off x="7103237" y="1820158"/>
                  <a:ext cx="78612" cy="218978"/>
                </a:xfrm>
                <a:prstGeom prst="curvedConnector4">
                  <a:avLst>
                    <a:gd name="adj1" fmla="val -207596"/>
                    <a:gd name="adj2" fmla="val 100369"/>
                  </a:avLst>
                </a:prstGeom>
                <a:ln w="15875" cmpd="sng">
                  <a:solidFill>
                    <a:srgbClr val="00B0F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e 58">
                <a:extLst>
                  <a:ext uri="{FF2B5EF4-FFF2-40B4-BE49-F238E27FC236}">
                    <a16:creationId xmlns:a16="http://schemas.microsoft.com/office/drawing/2014/main" id="{F6D7A0B1-A1CF-7E33-1CAB-93CDC9EED172}"/>
                  </a:ext>
                </a:extLst>
              </p:cNvPr>
              <p:cNvGrpSpPr/>
              <p:nvPr/>
            </p:nvGrpSpPr>
            <p:grpSpPr>
              <a:xfrm flipV="1">
                <a:off x="7100696" y="1562682"/>
                <a:ext cx="116583" cy="218978"/>
                <a:chOff x="7103237" y="1820158"/>
                <a:chExt cx="116583" cy="218978"/>
              </a:xfrm>
            </p:grpSpPr>
            <p:cxnSp>
              <p:nvCxnSpPr>
                <p:cNvPr id="23" name="Connecteur en arc 59">
                  <a:extLst>
                    <a:ext uri="{FF2B5EF4-FFF2-40B4-BE49-F238E27FC236}">
                      <a16:creationId xmlns:a16="http://schemas.microsoft.com/office/drawing/2014/main" id="{0DED1685-D766-91F5-9FE7-85821A2FE4E4}"/>
                    </a:ext>
                  </a:extLst>
                </p:cNvPr>
                <p:cNvCxnSpPr/>
                <p:nvPr/>
              </p:nvCxnSpPr>
              <p:spPr>
                <a:xfrm flipH="1">
                  <a:off x="7141208" y="1820158"/>
                  <a:ext cx="78612" cy="218978"/>
                </a:xfrm>
                <a:prstGeom prst="curvedConnector4">
                  <a:avLst>
                    <a:gd name="adj1" fmla="val -239098"/>
                    <a:gd name="adj2" fmla="val 97759"/>
                  </a:avLst>
                </a:prstGeom>
                <a:ln w="15875" cmpd="sng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en arc 60">
                  <a:extLst>
                    <a:ext uri="{FF2B5EF4-FFF2-40B4-BE49-F238E27FC236}">
                      <a16:creationId xmlns:a16="http://schemas.microsoft.com/office/drawing/2014/main" id="{CBC96EFE-62BB-23B3-C161-84362224FB3F}"/>
                    </a:ext>
                  </a:extLst>
                </p:cNvPr>
                <p:cNvCxnSpPr/>
                <p:nvPr/>
              </p:nvCxnSpPr>
              <p:spPr>
                <a:xfrm>
                  <a:off x="7103237" y="1820158"/>
                  <a:ext cx="78612" cy="218978"/>
                </a:xfrm>
                <a:prstGeom prst="curvedConnector4">
                  <a:avLst>
                    <a:gd name="adj1" fmla="val -207596"/>
                    <a:gd name="adj2" fmla="val 100369"/>
                  </a:avLst>
                </a:prstGeom>
                <a:ln w="15875" cmpd="sng">
                  <a:solidFill>
                    <a:srgbClr val="00B0F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61">
                <a:extLst>
                  <a:ext uri="{FF2B5EF4-FFF2-40B4-BE49-F238E27FC236}">
                    <a16:creationId xmlns:a16="http://schemas.microsoft.com/office/drawing/2014/main" id="{C849FA0E-EE86-323C-4102-8DFF32AE910B}"/>
                  </a:ext>
                </a:extLst>
              </p:cNvPr>
              <p:cNvGrpSpPr/>
              <p:nvPr/>
            </p:nvGrpSpPr>
            <p:grpSpPr>
              <a:xfrm flipV="1">
                <a:off x="7092202" y="2057551"/>
                <a:ext cx="116583" cy="218978"/>
                <a:chOff x="7103237" y="1820158"/>
                <a:chExt cx="116583" cy="218978"/>
              </a:xfrm>
            </p:grpSpPr>
            <p:cxnSp>
              <p:nvCxnSpPr>
                <p:cNvPr id="21" name="Connecteur en arc 62">
                  <a:extLst>
                    <a:ext uri="{FF2B5EF4-FFF2-40B4-BE49-F238E27FC236}">
                      <a16:creationId xmlns:a16="http://schemas.microsoft.com/office/drawing/2014/main" id="{9CE9748E-E93F-C013-FCD2-F5ACEEA3921B}"/>
                    </a:ext>
                  </a:extLst>
                </p:cNvPr>
                <p:cNvCxnSpPr/>
                <p:nvPr/>
              </p:nvCxnSpPr>
              <p:spPr>
                <a:xfrm flipH="1">
                  <a:off x="7141208" y="1820158"/>
                  <a:ext cx="78612" cy="218978"/>
                </a:xfrm>
                <a:prstGeom prst="curvedConnector4">
                  <a:avLst>
                    <a:gd name="adj1" fmla="val -239098"/>
                    <a:gd name="adj2" fmla="val 97759"/>
                  </a:avLst>
                </a:prstGeom>
                <a:ln w="15875" cmpd="sng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en arc 63">
                  <a:extLst>
                    <a:ext uri="{FF2B5EF4-FFF2-40B4-BE49-F238E27FC236}">
                      <a16:creationId xmlns:a16="http://schemas.microsoft.com/office/drawing/2014/main" id="{740CBC66-1487-827F-D6C5-F1D8A226B34C}"/>
                    </a:ext>
                  </a:extLst>
                </p:cNvPr>
                <p:cNvCxnSpPr/>
                <p:nvPr/>
              </p:nvCxnSpPr>
              <p:spPr>
                <a:xfrm>
                  <a:off x="7103237" y="1820158"/>
                  <a:ext cx="78612" cy="218978"/>
                </a:xfrm>
                <a:prstGeom prst="curvedConnector4">
                  <a:avLst>
                    <a:gd name="adj1" fmla="val -207596"/>
                    <a:gd name="adj2" fmla="val 100369"/>
                  </a:avLst>
                </a:prstGeom>
                <a:ln w="15875" cmpd="sng">
                  <a:solidFill>
                    <a:srgbClr val="00B0F0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ZoneTexte 92">
                <a:extLst>
                  <a:ext uri="{FF2B5EF4-FFF2-40B4-BE49-F238E27FC236}">
                    <a16:creationId xmlns:a16="http://schemas.microsoft.com/office/drawing/2014/main" id="{39DAB76A-3827-D619-FD49-780445C5E5F5}"/>
                  </a:ext>
                </a:extLst>
              </p:cNvPr>
              <p:cNvSpPr txBox="1"/>
              <p:nvPr/>
            </p:nvSpPr>
            <p:spPr>
              <a:xfrm>
                <a:off x="7266680" y="1680464"/>
                <a:ext cx="2743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N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2C1C73F-A1D0-5651-B4D9-FD66EB69C295}"/>
              </a:ext>
            </a:extLst>
          </p:cNvPr>
          <p:cNvSpPr txBox="1"/>
          <p:nvPr/>
        </p:nvSpPr>
        <p:spPr>
          <a:xfrm>
            <a:off x="-210199" y="4022326"/>
            <a:ext cx="662394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Test at CERN confirmed 69% efficiency and all specifications met.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4147D6-B63C-F6E9-35BD-08C799AD0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669" y="3339066"/>
            <a:ext cx="2336503" cy="3115338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456E0299-4108-A6F5-CD37-53F0C08A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79" y="4370126"/>
            <a:ext cx="2867945" cy="19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D2086-A234-5F56-A12B-5808049759EF}"/>
              </a:ext>
            </a:extLst>
          </p:cNvPr>
          <p:cNvSpPr txBox="1"/>
          <p:nvPr/>
        </p:nvSpPr>
        <p:spPr>
          <a:xfrm>
            <a:off x="10058709" y="3010682"/>
            <a:ext cx="113172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50" dirty="0"/>
              <a:t>Courtesy of Thales</a:t>
            </a:r>
            <a:endParaRPr lang="en-GB" sz="105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8B70F6B-5E2B-5692-B5CF-7F25A31C3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900" y="3734334"/>
            <a:ext cx="3286593" cy="25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9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Corporate_16x9 PPT_v2024</Template>
  <TotalTime>12035</TotalTime>
  <Words>2797</Words>
  <Application>Microsoft Office PowerPoint</Application>
  <PresentationFormat>Widescreen</PresentationFormat>
  <Paragraphs>319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Courier New</vt:lpstr>
      <vt:lpstr>Rockwell Extra Bold</vt:lpstr>
      <vt:lpstr>Symbol</vt:lpstr>
      <vt:lpstr>Verdana</vt:lpstr>
      <vt:lpstr>Wingdings</vt:lpstr>
      <vt:lpstr>Office Theme</vt:lpstr>
      <vt:lpstr>High efficiency RF sources at CERN</vt:lpstr>
      <vt:lpstr>Outline</vt:lpstr>
      <vt:lpstr>High efficiency klystrons at CERN</vt:lpstr>
      <vt:lpstr>X-band </vt:lpstr>
      <vt:lpstr>X-band</vt:lpstr>
      <vt:lpstr>S-band MB klystron retrofit (2016)</vt:lpstr>
      <vt:lpstr>HL-LHC HE klystrons</vt:lpstr>
      <vt:lpstr>HL-LHC HE klystrons</vt:lpstr>
      <vt:lpstr>HL-LHC HE klystrons: test results</vt:lpstr>
      <vt:lpstr>RF sources for FCC (I)</vt:lpstr>
      <vt:lpstr>PowerPoint Presentation</vt:lpstr>
      <vt:lpstr>The tristron</vt:lpstr>
      <vt:lpstr>Tristron VS IOT</vt:lpstr>
      <vt:lpstr>State of the art</vt:lpstr>
      <vt:lpstr>Tristron development and prototyping at CERN</vt:lpstr>
      <vt:lpstr>Tristron development and prototyping at CERN</vt:lpstr>
      <vt:lpstr>Tristron development and prototyping at CERN</vt:lpstr>
      <vt:lpstr>Planning</vt:lpstr>
      <vt:lpstr>Looking at the future….</vt:lpstr>
      <vt:lpstr>Conclusions</vt:lpstr>
      <vt:lpstr>Bibliography (not exhaustive)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Chiara Marrelli</dc:creator>
  <cp:lastModifiedBy>Chiara Marrelli</cp:lastModifiedBy>
  <cp:revision>91</cp:revision>
  <dcterms:created xsi:type="dcterms:W3CDTF">2026-02-02T08:00:05Z</dcterms:created>
  <dcterms:modified xsi:type="dcterms:W3CDTF">2026-02-11T17:08:52Z</dcterms:modified>
</cp:coreProperties>
</file>